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83" r:id="rId4"/>
  </p:sldMasterIdLst>
  <p:notesMasterIdLst>
    <p:notesMasterId r:id="rId38"/>
  </p:notesMasterIdLst>
  <p:handoutMasterIdLst>
    <p:handoutMasterId r:id="rId39"/>
  </p:handoutMasterIdLst>
  <p:sldIdLst>
    <p:sldId id="415" r:id="rId5"/>
    <p:sldId id="363" r:id="rId6"/>
    <p:sldId id="259" r:id="rId7"/>
    <p:sldId id="298" r:id="rId8"/>
    <p:sldId id="364" r:id="rId9"/>
    <p:sldId id="300" r:id="rId10"/>
    <p:sldId id="301" r:id="rId11"/>
    <p:sldId id="317" r:id="rId12"/>
    <p:sldId id="348" r:id="rId13"/>
    <p:sldId id="349" r:id="rId14"/>
    <p:sldId id="375" r:id="rId15"/>
    <p:sldId id="376" r:id="rId16"/>
    <p:sldId id="319" r:id="rId17"/>
    <p:sldId id="378" r:id="rId18"/>
    <p:sldId id="374" r:id="rId19"/>
    <p:sldId id="382" r:id="rId20"/>
    <p:sldId id="323" r:id="rId21"/>
    <p:sldId id="324" r:id="rId22"/>
    <p:sldId id="383" r:id="rId23"/>
    <p:sldId id="326" r:id="rId24"/>
    <p:sldId id="327" r:id="rId25"/>
    <p:sldId id="329" r:id="rId26"/>
    <p:sldId id="328" r:id="rId27"/>
    <p:sldId id="386" r:id="rId28"/>
    <p:sldId id="331" r:id="rId29"/>
    <p:sldId id="332" r:id="rId30"/>
    <p:sldId id="352" r:id="rId31"/>
    <p:sldId id="333" r:id="rId32"/>
    <p:sldId id="334" r:id="rId33"/>
    <p:sldId id="335" r:id="rId34"/>
    <p:sldId id="336" r:id="rId35"/>
    <p:sldId id="337" r:id="rId36"/>
    <p:sldId id="416" r:id="rId3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648" userDrawn="1">
          <p15:clr>
            <a:srgbClr val="A4A3A4"/>
          </p15:clr>
        </p15:guide>
        <p15:guide id="2" pos="744" userDrawn="1">
          <p15:clr>
            <a:srgbClr val="A4A3A4"/>
          </p15:clr>
        </p15:guide>
        <p15:guide id="3" pos="2880" userDrawn="1">
          <p15:clr>
            <a:srgbClr val="A4A3A4"/>
          </p15:clr>
        </p15:guide>
        <p15:guide id="4" pos="2925" userDrawn="1">
          <p15:clr>
            <a:srgbClr val="A4A3A4"/>
          </p15:clr>
        </p15:guide>
        <p15:guide id="5" orient="horz" pos="1756" userDrawn="1">
          <p15:clr>
            <a:srgbClr val="A4A3A4"/>
          </p15:clr>
        </p15:guide>
        <p15:guide id="6" orient="horz" pos="1643" userDrawn="1">
          <p15:clr>
            <a:srgbClr val="A4A3A4"/>
          </p15:clr>
        </p15:guide>
        <p15:guide id="7" orient="horz" pos="1008" userDrawn="1">
          <p15:clr>
            <a:srgbClr val="A4A3A4"/>
          </p15:clr>
        </p15:guide>
        <p15:guide id="8" orient="horz" pos="9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531707-539B-FDC2-BEC7-306DB530AB11}" name="Kita, Elizabeth" initials="KE" userId="S::Elizabeth.Kita@invivo.com::a24ffac7-2232-45d3-8820-8eb13e65ec54" providerId="AD"/>
  <p188:author id="{AAB6961C-B858-BE97-CAE9-72D1A8717DE8}" name="Dawn Paulson" initials="DP" userId="S::dpaulson@exactsciences.com::23dbc975-eaa1-42c4-ad52-f90a01e65e1e" providerId="AD"/>
  <p188:author id="{B4BD6E24-B2BF-F22A-8802-7FB8065F63AC}" name="Garyali, Sumedha" initials="sgaryali" userId="Garyali, Sumedha" providerId="None"/>
  <p188:author id="{98D3DC28-8F60-EDB7-AEF2-368E438B670B}" name="Campbell, Jordan" initials="CJ" userId="S::jcampbell@rednucleus.com::414a9b43-dc1b-41f7-9dd8-26d23862c5a8" providerId="AD"/>
  <p188:author id="{F8E26532-0356-5848-835E-4A4602F065E3}" name="Matt Pfeiffer" initials="MP" userId="rO7S7ohbGca7bHuYKcs0Nq8sZfQuvJdt4kTasv1ZdFM=" providerId="None"/>
  <p188:author id="{57864E35-17FB-CE47-D633-8B86AB225337}" name="Guest User" initials="GU" userId="S::urn:spo:anon#65213f1e5be325bbb0ffc9a715a073881bf0a06805bf466d2dd84e6b9a4eacc2::" providerId="AD"/>
  <p188:author id="{EA890C36-2C76-3597-128E-23B044174106}" name="Ulrich, Lindsay" initials="UL" userId="S::lindsay.ulrich@invivo.com::7d8eaeb5-f351-4780-947b-b9c5d3b009dc" providerId="AD"/>
  <p188:author id="{55A79A45-0C5A-F6A4-FE2A-CDCA6166A328}" name="Chan, Melissa" initials="CM" userId="Chan, Melissa" providerId="None"/>
  <p188:author id="{F5BA3849-0D74-802B-43B8-5F0B15191B33}" name="Amy Stern" initials="AS" userId="S::astern@exactsciences.com::6ca5546b-6e08-4978-8e45-f6537e4c1386" providerId="AD"/>
  <p188:author id="{59E74852-491B-907A-1611-28DB28CF83F0}" name="Patti Thornewell" initials="PT" userId="0hjYJolLmHDtLA1C1vLVm9vJKdTjfBJ+p9L7o9044Sw=" providerId="None"/>
  <p188:author id="{A7E62858-4398-F620-22BC-A67474829A3C}" name="Maria Urso" initials="MU" userId="P8fTRs7UWNWKWieUWjInXy82SWmzCMZdSH/Xl3MHylE=" providerId="None"/>
  <p188:author id="{9F8DD558-C059-83EC-1011-DE7343F3A68C}" name="Lesanpezeshki, Leila" initials="LL" userId="S::llesanpezeshki@rednucleus.com::b31ea0d5-9aed-4ad1-8f49-b2ed6f747211" providerId="AD"/>
  <p188:author id="{8C1B845B-9434-8AC4-F586-B5C79C5DA255}" name="Johnna St Clair" initials="JSC" userId="S::bo2993@exactsciences.com::f5a0b250-1f47-41a8-b5b0-42b71c93dfd1" providerId="AD"/>
  <p188:author id="{A6B9935B-0796-601D-C80D-24E93DBCEAA0}" name="Amy Stern" initials="AS" userId="f3qM1/qectRfT4XzwIw0blTHijL9g3yk1FS3JJpWKNw=" providerId="None"/>
  <p188:author id="{00F2436E-C9D0-76B8-90B6-F355A7866ABE}" name="Erica Hoda" initials="EH" userId="5ce0f2196a03466d" providerId="Windows Live"/>
  <p188:author id="{5FB10F7C-83BB-6B0D-8F42-8E4B91089DE4}" name="Lauren Maurer" initials="LM" userId="Lauren Maurer" providerId="None"/>
  <p188:author id="{8F4F1484-770B-D90B-A95A-C4CCDCB84F04}" name="Writer" initials="Writer" userId="Writer" providerId="None"/>
  <p188:author id="{8FD9AE8D-5C72-EB72-2271-0D2237FEF1E4}" name="Ciccarelli, Juliana" initials="CJ" userId="S::JCiccarelli@rednucleus.com::b7a2613a-c4dd-4854-ba05-14dae7802852" providerId="AD"/>
  <p188:author id="{2896D79A-40B0-D955-C97F-EE9A91414085}" name="Karim, Samiya" initials="KS" userId="S::samiya.karim@invivo.com::43b2c901-d905-49cf-a18a-1fe5d48dbe94" providerId="AD"/>
  <p188:author id="{AC9D939F-2339-790F-B866-E4DE37549C21}" name="Karim, Samiya" initials="SK" userId="S::SKarim@rednucleus.com::43b2c901-d905-49cf-a18a-1fe5d48dbe94" providerId="AD"/>
  <p188:author id="{3243EBC2-FD43-9DDB-E206-29E4240CF7DB}" name="Phatak, Adhishree" initials="PA" userId="S::aphatak@rednucleus.com::da91a3d1-4d1e-4251-bb21-4a2e43d32d58" providerId="AD"/>
  <p188:author id="{311439F7-5956-4515-C59A-C51BAD1BA4DC}" name="Vasquez, Cindy" initials="VC" userId="S::cindy.vasquez@invivo.com::a908347e-4389-45e4-8c81-e937621d094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44536A"/>
    <a:srgbClr val="125285"/>
    <a:srgbClr val="4472C4"/>
    <a:srgbClr val="FFC403"/>
    <a:srgbClr val="71AD47"/>
    <a:srgbClr val="AEE6D7"/>
    <a:srgbClr val="19B6D2"/>
    <a:srgbClr val="0584B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7F38A07-D7B8-4D88-859F-E63A7DEED6EB}">
  <a:tblStyle styleId="{67F38A07-D7B8-4D88-859F-E63A7DEED6E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50AF5C-1CCD-4E7A-9779-E25E6EAF9B9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59"/>
    <p:restoredTop sz="92786" autoAdjust="0"/>
  </p:normalViewPr>
  <p:slideViewPr>
    <p:cSldViewPr snapToGrid="0">
      <p:cViewPr varScale="1">
        <p:scale>
          <a:sx n="132" d="100"/>
          <a:sy n="132" d="100"/>
        </p:scale>
        <p:origin x="786" y="114"/>
      </p:cViewPr>
      <p:guideLst>
        <p:guide pos="648"/>
        <p:guide pos="744"/>
        <p:guide pos="2880"/>
        <p:guide pos="2925"/>
        <p:guide orient="horz" pos="1756"/>
        <p:guide orient="horz" pos="1643"/>
        <p:guide orient="horz" pos="1008"/>
        <p:guide orient="horz" pos="9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Maurer" userId="G2RcjCcexrK3rRn4JyiEL7AoSdpMH55Aa4EG3P5pR9E=" providerId="None" clId="Web-{AF619282-D07A-4AFD-8A66-D22979B03D0D}"/>
    <pc:docChg chg="modSld">
      <pc:chgData name="Lauren Maurer" userId="G2RcjCcexrK3rRn4JyiEL7AoSdpMH55Aa4EG3P5pR9E=" providerId="None" clId="Web-{AF619282-D07A-4AFD-8A66-D22979B03D0D}" dt="2023-03-22T23:20:00.872" v="0"/>
      <pc:docMkLst>
        <pc:docMk/>
      </pc:docMkLst>
      <pc:sldChg chg="modNotes">
        <pc:chgData name="Lauren Maurer" userId="G2RcjCcexrK3rRn4JyiEL7AoSdpMH55Aa4EG3P5pR9E=" providerId="None" clId="Web-{AF619282-D07A-4AFD-8A66-D22979B03D0D}" dt="2023-03-22T23:20:00.872" v="0"/>
        <pc:sldMkLst>
          <pc:docMk/>
          <pc:sldMk cId="2032283022" sldId="348"/>
        </pc:sldMkLst>
      </pc:sldChg>
    </pc:docChg>
  </pc:docChgLst>
  <pc:docChgLst>
    <pc:chgData name="Lauren Maurer" userId="19407227794_tp_box_2" providerId="OAuth2" clId="{5C471EBE-8D42-4B97-A341-952E307361A9}"/>
    <pc:docChg chg="addSld delSld modSld">
      <pc:chgData name="Lauren Maurer" userId="19407227794_tp_box_2" providerId="OAuth2" clId="{5C471EBE-8D42-4B97-A341-952E307361A9}" dt="2023-03-27T21:06:31.947" v="9"/>
      <pc:docMkLst>
        <pc:docMk/>
      </pc:docMkLst>
      <pc:sldChg chg="modNotesTx">
        <pc:chgData name="Lauren Maurer" userId="19407227794_tp_box_2" providerId="OAuth2" clId="{5C471EBE-8D42-4B97-A341-952E307361A9}" dt="2023-03-27T21:06:04.520" v="5" actId="5793"/>
        <pc:sldMkLst>
          <pc:docMk/>
          <pc:sldMk cId="263346236" sldId="349"/>
        </pc:sldMkLst>
      </pc:sldChg>
      <pc:sldChg chg="modSp mod">
        <pc:chgData name="Lauren Maurer" userId="19407227794_tp_box_2" providerId="OAuth2" clId="{5C471EBE-8D42-4B97-A341-952E307361A9}" dt="2023-03-27T21:05:44.107" v="3" actId="13926"/>
        <pc:sldMkLst>
          <pc:docMk/>
          <pc:sldMk cId="2114242200" sldId="363"/>
        </pc:sldMkLst>
        <pc:spChg chg="mod">
          <ac:chgData name="Lauren Maurer" userId="19407227794_tp_box_2" providerId="OAuth2" clId="{5C471EBE-8D42-4B97-A341-952E307361A9}" dt="2023-03-27T21:05:44.107" v="3" actId="13926"/>
          <ac:spMkLst>
            <pc:docMk/>
            <pc:sldMk cId="2114242200" sldId="363"/>
            <ac:spMk id="5" creationId="{99925830-95DE-2DA5-8C72-3CE589AD4892}"/>
          </ac:spMkLst>
        </pc:spChg>
      </pc:sldChg>
      <pc:sldChg chg="modNotesTx">
        <pc:chgData name="Lauren Maurer" userId="19407227794_tp_box_2" providerId="OAuth2" clId="{5C471EBE-8D42-4B97-A341-952E307361A9}" dt="2023-03-27T21:06:07.254" v="7" actId="5793"/>
        <pc:sldMkLst>
          <pc:docMk/>
          <pc:sldMk cId="1678384799" sldId="375"/>
        </pc:sldMkLst>
      </pc:sldChg>
      <pc:sldChg chg="del">
        <pc:chgData name="Lauren Maurer" userId="19407227794_tp_box_2" providerId="OAuth2" clId="{5C471EBE-8D42-4B97-A341-952E307361A9}" dt="2023-03-27T21:05:13.028" v="0" actId="47"/>
        <pc:sldMkLst>
          <pc:docMk/>
          <pc:sldMk cId="1955494917" sldId="387"/>
        </pc:sldMkLst>
      </pc:sldChg>
      <pc:sldChg chg="del">
        <pc:chgData name="Lauren Maurer" userId="19407227794_tp_box_2" providerId="OAuth2" clId="{5C471EBE-8D42-4B97-A341-952E307361A9}" dt="2023-03-27T21:06:21.765" v="8" actId="47"/>
        <pc:sldMkLst>
          <pc:docMk/>
          <pc:sldMk cId="2150134827" sldId="388"/>
        </pc:sldMkLst>
      </pc:sldChg>
      <pc:sldChg chg="add delCm">
        <pc:chgData name="Lauren Maurer" userId="19407227794_tp_box_2" providerId="OAuth2" clId="{5C471EBE-8D42-4B97-A341-952E307361A9}" dt="2023-03-27T21:05:39.830" v="2"/>
        <pc:sldMkLst>
          <pc:docMk/>
          <pc:sldMk cId="2262316466" sldId="415"/>
        </pc:sldMkLst>
        <pc:extLst>
          <p:ext xmlns:p="http://schemas.openxmlformats.org/presentationml/2006/main" uri="{D6D511B9-2390-475A-947B-AFAB55BFBCF1}">
            <pc226:cmChg xmlns:pc226="http://schemas.microsoft.com/office/powerpoint/2022/06/main/command" chg="del">
              <pc226:chgData name="Lauren Maurer" userId="19407227794_tp_box_2" providerId="OAuth2" clId="{5C471EBE-8D42-4B97-A341-952E307361A9}" dt="2023-03-27T21:05:39.830" v="2"/>
              <pc2:cmMkLst xmlns:pc2="http://schemas.microsoft.com/office/powerpoint/2019/9/main/command">
                <pc:docMk/>
                <pc:sldMk cId="2262316466" sldId="415"/>
                <pc2:cmMk id="{BA72C106-EEDC-4EC0-9DD7-86F27B49E7D7}"/>
              </pc2:cmMkLst>
            </pc226:cmChg>
          </p:ext>
        </pc:extLst>
      </pc:sldChg>
      <pc:sldChg chg="add">
        <pc:chgData name="Lauren Maurer" userId="19407227794_tp_box_2" providerId="OAuth2" clId="{5C471EBE-8D42-4B97-A341-952E307361A9}" dt="2023-03-27T21:06:31.947" v="9"/>
        <pc:sldMkLst>
          <pc:docMk/>
          <pc:sldMk cId="3982024179" sldId="416"/>
        </pc:sldMkLst>
      </pc:sldChg>
    </pc:docChg>
  </pc:docChgLst>
  <pc:docChgLst>
    <pc:chgData name="Josh Knackert" userId="14895364504_tp_box_2" providerId="OAuth2" clId="{B2FDE647-60BB-4ACE-A0D4-3DEC33794981}"/>
    <pc:docChg chg="modSld">
      <pc:chgData name="Josh Knackert" userId="14895364504_tp_box_2" providerId="OAuth2" clId="{B2FDE647-60BB-4ACE-A0D4-3DEC33794981}" dt="2023-04-06T19:43:40.950" v="20" actId="20577"/>
      <pc:docMkLst>
        <pc:docMk/>
      </pc:docMkLst>
      <pc:sldChg chg="modSp mod">
        <pc:chgData name="Josh Knackert" userId="14895364504_tp_box_2" providerId="OAuth2" clId="{B2FDE647-60BB-4ACE-A0D4-3DEC33794981}" dt="2023-04-06T19:43:12.913" v="4" actId="13926"/>
        <pc:sldMkLst>
          <pc:docMk/>
          <pc:sldMk cId="2114242200" sldId="363"/>
        </pc:sldMkLst>
        <pc:spChg chg="mod">
          <ac:chgData name="Josh Knackert" userId="14895364504_tp_box_2" providerId="OAuth2" clId="{B2FDE647-60BB-4ACE-A0D4-3DEC33794981}" dt="2023-04-06T19:43:12.913" v="4" actId="13926"/>
          <ac:spMkLst>
            <pc:docMk/>
            <pc:sldMk cId="2114242200" sldId="363"/>
            <ac:spMk id="5" creationId="{99925830-95DE-2DA5-8C72-3CE589AD4892}"/>
          </ac:spMkLst>
        </pc:spChg>
        <pc:spChg chg="mod">
          <ac:chgData name="Josh Knackert" userId="14895364504_tp_box_2" providerId="OAuth2" clId="{B2FDE647-60BB-4ACE-A0D4-3DEC33794981}" dt="2023-04-06T19:43:06.539" v="0" actId="1076"/>
          <ac:spMkLst>
            <pc:docMk/>
            <pc:sldMk cId="2114242200" sldId="363"/>
            <ac:spMk id="36" creationId="{832E8E34-5F69-E1F2-2912-28A764CDBD4C}"/>
          </ac:spMkLst>
        </pc:spChg>
      </pc:sldChg>
      <pc:sldChg chg="modSp mod">
        <pc:chgData name="Josh Knackert" userId="14895364504_tp_box_2" providerId="OAuth2" clId="{B2FDE647-60BB-4ACE-A0D4-3DEC33794981}" dt="2023-04-06T19:43:17.124" v="11" actId="20577"/>
        <pc:sldMkLst>
          <pc:docMk/>
          <pc:sldMk cId="2262316466" sldId="415"/>
        </pc:sldMkLst>
        <pc:spChg chg="mod">
          <ac:chgData name="Josh Knackert" userId="14895364504_tp_box_2" providerId="OAuth2" clId="{B2FDE647-60BB-4ACE-A0D4-3DEC33794981}" dt="2023-04-06T19:43:17.124" v="11" actId="20577"/>
          <ac:spMkLst>
            <pc:docMk/>
            <pc:sldMk cId="2262316466" sldId="415"/>
            <ac:spMk id="2" creationId="{23C00B6E-13BC-13DF-9822-294D175535B6}"/>
          </ac:spMkLst>
        </pc:spChg>
      </pc:sldChg>
      <pc:sldChg chg="modSp mod">
        <pc:chgData name="Josh Knackert" userId="14895364504_tp_box_2" providerId="OAuth2" clId="{B2FDE647-60BB-4ACE-A0D4-3DEC33794981}" dt="2023-04-06T19:43:40.950" v="20" actId="20577"/>
        <pc:sldMkLst>
          <pc:docMk/>
          <pc:sldMk cId="3982024179" sldId="416"/>
        </pc:sldMkLst>
        <pc:spChg chg="mod">
          <ac:chgData name="Josh Knackert" userId="14895364504_tp_box_2" providerId="OAuth2" clId="{B2FDE647-60BB-4ACE-A0D4-3DEC33794981}" dt="2023-04-06T19:43:40.950" v="20" actId="20577"/>
          <ac:spMkLst>
            <pc:docMk/>
            <pc:sldMk cId="3982024179" sldId="416"/>
            <ac:spMk id="2" creationId="{23C00B6E-13BC-13DF-9822-294D175535B6}"/>
          </ac:spMkLst>
        </pc:spChg>
      </pc:sldChg>
    </pc:docChg>
  </pc:docChgLst>
  <pc:docChgLst>
    <pc:chgData name="Josh Knackert" userId="14895364504_tp_box_2" providerId="OAuth2" clId="{13E9C81E-E2EA-4D88-88EF-C7AE4D93C030}"/>
    <pc:docChg chg="modSld">
      <pc:chgData name="Josh Knackert" userId="14895364504_tp_box_2" providerId="OAuth2" clId="{13E9C81E-E2EA-4D88-88EF-C7AE4D93C030}" dt="2023-02-13T16:36:39.994" v="26" actId="20577"/>
      <pc:docMkLst>
        <pc:docMk/>
      </pc:docMkLst>
      <pc:sldChg chg="modSp mod">
        <pc:chgData name="Josh Knackert" userId="14895364504_tp_box_2" providerId="OAuth2" clId="{13E9C81E-E2EA-4D88-88EF-C7AE4D93C030}" dt="2023-02-13T16:36:39.994" v="26" actId="20577"/>
        <pc:sldMkLst>
          <pc:docMk/>
          <pc:sldMk cId="0" sldId="259"/>
        </pc:sldMkLst>
        <pc:spChg chg="mod">
          <ac:chgData name="Josh Knackert" userId="14895364504_tp_box_2" providerId="OAuth2" clId="{13E9C81E-E2EA-4D88-88EF-C7AE4D93C030}" dt="2023-02-13T16:36:39.994" v="26" actId="20577"/>
          <ac:spMkLst>
            <pc:docMk/>
            <pc:sldMk cId="0" sldId="259"/>
            <ac:spMk id="3" creationId="{5BBCC55F-86EC-F861-34F3-FE5D272FBA3C}"/>
          </ac:spMkLst>
        </pc:spChg>
      </pc:sldChg>
      <pc:sldChg chg="modSp mod">
        <pc:chgData name="Josh Knackert" userId="14895364504_tp_box_2" providerId="OAuth2" clId="{13E9C81E-E2EA-4D88-88EF-C7AE4D93C030}" dt="2023-02-13T16:36:15.652" v="24" actId="20577"/>
        <pc:sldMkLst>
          <pc:docMk/>
          <pc:sldMk cId="2114242200" sldId="363"/>
        </pc:sldMkLst>
        <pc:spChg chg="mod">
          <ac:chgData name="Josh Knackert" userId="14895364504_tp_box_2" providerId="OAuth2" clId="{13E9C81E-E2EA-4D88-88EF-C7AE4D93C030}" dt="2023-02-13T16:36:15.652" v="24" actId="20577"/>
          <ac:spMkLst>
            <pc:docMk/>
            <pc:sldMk cId="2114242200" sldId="363"/>
            <ac:spMk id="5" creationId="{99925830-95DE-2DA5-8C72-3CE589AD489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21471973537554"/>
          <c:y val="0.10377549645564146"/>
          <c:w val="0.79109876676374358"/>
          <c:h val="0.61164801245484213"/>
        </c:manualLayout>
      </c:layout>
      <c:lineChart>
        <c:grouping val="standard"/>
        <c:varyColors val="0"/>
        <c:ser>
          <c:idx val="0"/>
          <c:order val="0"/>
          <c:tx>
            <c:strRef>
              <c:f>Sheet1!$B$1</c:f>
              <c:strCache>
                <c:ptCount val="1"/>
                <c:pt idx="0">
                  <c:v>Any CRC screening modality</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2016</c:v>
                </c:pt>
                <c:pt idx="1">
                  <c:v>2017</c:v>
                </c:pt>
                <c:pt idx="2">
                  <c:v>2018</c:v>
                </c:pt>
              </c:numCache>
            </c:numRef>
          </c:cat>
          <c:val>
            <c:numRef>
              <c:f>Sheet1!$B$2:$B$4</c:f>
              <c:numCache>
                <c:formatCode>General</c:formatCode>
                <c:ptCount val="3"/>
                <c:pt idx="0">
                  <c:v>113.8</c:v>
                </c:pt>
                <c:pt idx="1">
                  <c:v>120.7</c:v>
                </c:pt>
                <c:pt idx="2">
                  <c:v>115</c:v>
                </c:pt>
              </c:numCache>
            </c:numRef>
          </c:val>
          <c:smooth val="0"/>
          <c:extLst>
            <c:ext xmlns:c16="http://schemas.microsoft.com/office/drawing/2014/chart" uri="{C3380CC4-5D6E-409C-BE32-E72D297353CC}">
              <c16:uniqueId val="{00000000-0AEA-9442-ADA5-C5F7A556930C}"/>
            </c:ext>
          </c:extLst>
        </c:ser>
        <c:ser>
          <c:idx val="1"/>
          <c:order val="1"/>
          <c:tx>
            <c:strRef>
              <c:f>Sheet1!$C$1</c:f>
              <c:strCache>
                <c:ptCount val="1"/>
                <c:pt idx="0">
                  <c:v>Screening colonoscopy</c:v>
                </c:pt>
              </c:strCache>
            </c:strRef>
          </c:tx>
          <c:spPr>
            <a:ln w="28575" cap="rnd">
              <a:solidFill>
                <a:schemeClr val="accent4"/>
              </a:solidFill>
              <a:round/>
            </a:ln>
            <a:effectLst/>
          </c:spPr>
          <c:marker>
            <c:symbol val="none"/>
          </c:marker>
          <c:dLbls>
            <c:dLbl>
              <c:idx val="2"/>
              <c:layout>
                <c:manualLayout>
                  <c:x val="-3.4541185289112757E-2"/>
                  <c:y val="4.4913371122638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EA-9442-ADA5-C5F7A556930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2016</c:v>
                </c:pt>
                <c:pt idx="1">
                  <c:v>2017</c:v>
                </c:pt>
                <c:pt idx="2">
                  <c:v>2018</c:v>
                </c:pt>
              </c:numCache>
            </c:numRef>
          </c:cat>
          <c:val>
            <c:numRef>
              <c:f>Sheet1!$C$2:$C$4</c:f>
              <c:numCache>
                <c:formatCode>General</c:formatCode>
                <c:ptCount val="3"/>
                <c:pt idx="0">
                  <c:v>66.599999999999994</c:v>
                </c:pt>
                <c:pt idx="1">
                  <c:v>59.8</c:v>
                </c:pt>
                <c:pt idx="2">
                  <c:v>52.5</c:v>
                </c:pt>
              </c:numCache>
            </c:numRef>
          </c:val>
          <c:smooth val="0"/>
          <c:extLst>
            <c:ext xmlns:c16="http://schemas.microsoft.com/office/drawing/2014/chart" uri="{C3380CC4-5D6E-409C-BE32-E72D297353CC}">
              <c16:uniqueId val="{00000002-0AEA-9442-ADA5-C5F7A556930C}"/>
            </c:ext>
          </c:extLst>
        </c:ser>
        <c:ser>
          <c:idx val="2"/>
          <c:order val="2"/>
          <c:tx>
            <c:strRef>
              <c:f>Sheet1!$D$1</c:f>
              <c:strCache>
                <c:ptCount val="1"/>
                <c:pt idx="0">
                  <c:v>mt-sDNA</c:v>
                </c:pt>
              </c:strCache>
            </c:strRef>
          </c:tx>
          <c:spPr>
            <a:ln w="28575" cap="rnd">
              <a:solidFill>
                <a:schemeClr val="accent3"/>
              </a:solidFill>
              <a:round/>
            </a:ln>
            <a:effectLst/>
          </c:spPr>
          <c:marker>
            <c:symbol val="none"/>
          </c:marker>
          <c:dLbls>
            <c:dLbl>
              <c:idx val="1"/>
              <c:layout>
                <c:manualLayout>
                  <c:x val="-3.625581014809505E-2"/>
                  <c:y val="3.85517038248147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EA-9442-ADA5-C5F7A556930C}"/>
                </c:ext>
              </c:extLst>
            </c:dLbl>
            <c:dLbl>
              <c:idx val="2"/>
              <c:layout>
                <c:manualLayout>
                  <c:x val="-3.7970435007077218E-2"/>
                  <c:y val="-0.1109474776740542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AEA-9442-ADA5-C5F7A556930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2016</c:v>
                </c:pt>
                <c:pt idx="1">
                  <c:v>2017</c:v>
                </c:pt>
                <c:pt idx="2">
                  <c:v>2018</c:v>
                </c:pt>
              </c:numCache>
            </c:numRef>
          </c:cat>
          <c:val>
            <c:numRef>
              <c:f>Sheet1!$D$2:$D$4</c:f>
              <c:numCache>
                <c:formatCode>General</c:formatCode>
                <c:ptCount val="3"/>
                <c:pt idx="0">
                  <c:v>38.200000000000003</c:v>
                </c:pt>
                <c:pt idx="1">
                  <c:v>53.3</c:v>
                </c:pt>
                <c:pt idx="2">
                  <c:v>57.7</c:v>
                </c:pt>
              </c:numCache>
            </c:numRef>
          </c:val>
          <c:smooth val="0"/>
          <c:extLst>
            <c:ext xmlns:c16="http://schemas.microsoft.com/office/drawing/2014/chart" uri="{C3380CC4-5D6E-409C-BE32-E72D297353CC}">
              <c16:uniqueId val="{00000005-0AEA-9442-ADA5-C5F7A556930C}"/>
            </c:ext>
          </c:extLst>
        </c:ser>
        <c:ser>
          <c:idx val="3"/>
          <c:order val="3"/>
          <c:tx>
            <c:strRef>
              <c:f>Sheet1!$E$1</c:f>
              <c:strCache>
                <c:ptCount val="1"/>
                <c:pt idx="0">
                  <c:v>FIT/FOBT</c:v>
                </c:pt>
              </c:strCache>
            </c:strRef>
          </c:tx>
          <c:spPr>
            <a:ln w="28575" cap="rnd">
              <a:solidFill>
                <a:schemeClr val="bg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2016</c:v>
                </c:pt>
                <c:pt idx="1">
                  <c:v>2017</c:v>
                </c:pt>
                <c:pt idx="2">
                  <c:v>2018</c:v>
                </c:pt>
              </c:numCache>
            </c:numRef>
          </c:cat>
          <c:val>
            <c:numRef>
              <c:f>Sheet1!$E$2:$E$4</c:f>
              <c:numCache>
                <c:formatCode>General</c:formatCode>
                <c:ptCount val="3"/>
                <c:pt idx="0">
                  <c:v>7.2</c:v>
                </c:pt>
                <c:pt idx="1">
                  <c:v>5.7</c:v>
                </c:pt>
                <c:pt idx="2">
                  <c:v>3.2</c:v>
                </c:pt>
              </c:numCache>
            </c:numRef>
          </c:val>
          <c:smooth val="0"/>
          <c:extLst>
            <c:ext xmlns:c16="http://schemas.microsoft.com/office/drawing/2014/chart" uri="{C3380CC4-5D6E-409C-BE32-E72D297353CC}">
              <c16:uniqueId val="{00000006-0AEA-9442-ADA5-C5F7A556930C}"/>
            </c:ext>
          </c:extLst>
        </c:ser>
        <c:ser>
          <c:idx val="4"/>
          <c:order val="4"/>
          <c:tx>
            <c:strRef>
              <c:f>Sheet1!$F$1</c:f>
              <c:strCache>
                <c:ptCount val="1"/>
                <c:pt idx="0">
                  <c:v>CT colonography</c:v>
                </c:pt>
              </c:strCache>
            </c:strRef>
          </c:tx>
          <c:spPr>
            <a:ln w="28575" cap="rnd">
              <a:solidFill>
                <a:schemeClr val="accent6">
                  <a:lumMod val="40000"/>
                  <a:lumOff val="60000"/>
                </a:schemeClr>
              </a:solidFill>
              <a:round/>
            </a:ln>
            <a:effectLst/>
          </c:spPr>
          <c:marker>
            <c:symbol val="none"/>
          </c:marker>
          <c:dLbls>
            <c:dLbl>
              <c:idx val="0"/>
              <c:layout>
                <c:manualLayout>
                  <c:x val="-0.10099079338482965"/>
                  <c:y val="-4.2432906761801788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027092952741421E-2"/>
                      <c:h val="7.3371717699800124E-2"/>
                    </c:manualLayout>
                  </c15:layout>
                </c:ext>
                <c:ext xmlns:c16="http://schemas.microsoft.com/office/drawing/2014/chart" uri="{C3380CC4-5D6E-409C-BE32-E72D297353CC}">
                  <c16:uniqueId val="{00000007-0AEA-9442-ADA5-C5F7A556930C}"/>
                </c:ext>
              </c:extLst>
            </c:dLbl>
            <c:dLbl>
              <c:idx val="1"/>
              <c:layout>
                <c:manualLayout>
                  <c:x val="2.6032325673955452E-2"/>
                  <c:y val="-4.41499710469000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AEA-9442-ADA5-C5F7A556930C}"/>
                </c:ext>
              </c:extLst>
            </c:dLbl>
            <c:dLbl>
              <c:idx val="2"/>
              <c:layout>
                <c:manualLayout>
                  <c:x val="2.7746950532937808E-2"/>
                  <c:y val="-2.50649691534273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EA-9442-ADA5-C5F7A556930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2016</c:v>
                </c:pt>
                <c:pt idx="1">
                  <c:v>2017</c:v>
                </c:pt>
                <c:pt idx="2">
                  <c:v>2018</c:v>
                </c:pt>
              </c:numCache>
            </c:numRef>
          </c:cat>
          <c:val>
            <c:numRef>
              <c:f>Sheet1!$F$2:$F$4</c:f>
              <c:numCache>
                <c:formatCode>General</c:formatCode>
                <c:ptCount val="3"/>
                <c:pt idx="0" formatCode="0.0">
                  <c:v>1</c:v>
                </c:pt>
                <c:pt idx="1">
                  <c:v>0.9</c:v>
                </c:pt>
                <c:pt idx="2">
                  <c:v>0.6</c:v>
                </c:pt>
              </c:numCache>
            </c:numRef>
          </c:val>
          <c:smooth val="0"/>
          <c:extLst>
            <c:ext xmlns:c16="http://schemas.microsoft.com/office/drawing/2014/chart" uri="{C3380CC4-5D6E-409C-BE32-E72D297353CC}">
              <c16:uniqueId val="{0000000A-0AEA-9442-ADA5-C5F7A556930C}"/>
            </c:ext>
          </c:extLst>
        </c:ser>
        <c:dLbls>
          <c:dLblPos val="t"/>
          <c:showLegendKey val="0"/>
          <c:showVal val="1"/>
          <c:showCatName val="0"/>
          <c:showSerName val="0"/>
          <c:showPercent val="0"/>
          <c:showBubbleSize val="0"/>
        </c:dLbls>
        <c:smooth val="0"/>
        <c:axId val="348762080"/>
        <c:axId val="348763648"/>
      </c:lineChart>
      <c:catAx>
        <c:axId val="348762080"/>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348763648"/>
        <c:crosses val="autoZero"/>
        <c:auto val="1"/>
        <c:lblAlgn val="ctr"/>
        <c:lblOffset val="100"/>
        <c:noMultiLvlLbl val="0"/>
      </c:catAx>
      <c:valAx>
        <c:axId val="348763648"/>
        <c:scaling>
          <c:orientation val="minMax"/>
          <c:max val="150"/>
          <c:min val="0"/>
        </c:scaling>
        <c:delete val="0"/>
        <c:axPos val="l"/>
        <c:title>
          <c:tx>
            <c:rich>
              <a:bodyPr rot="-54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r>
                  <a:rPr lang="en-US" sz="900" b="1"/>
                  <a:t>Incidence per 1000 eligible populations </a:t>
                </a:r>
                <a:br>
                  <a:rPr lang="en-US" sz="900" b="1"/>
                </a:br>
                <a:r>
                  <a:rPr lang="en-US" sz="900" b="1"/>
                  <a:t>(95% CI)</a:t>
                </a:r>
              </a:p>
            </c:rich>
          </c:tx>
          <c:layout>
            <c:manualLayout>
              <c:xMode val="edge"/>
              <c:yMode val="edge"/>
              <c:x val="6.7863427225082623E-3"/>
              <c:y val="6.4361830842951911E-2"/>
            </c:manualLayout>
          </c:layout>
          <c:overlay val="0"/>
          <c:spPr>
            <a:noFill/>
            <a:ln>
              <a:noFill/>
            </a:ln>
            <a:effectLst/>
          </c:spPr>
          <c:txPr>
            <a:bodyPr rot="-54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348762080"/>
        <c:crosses val="autoZero"/>
        <c:crossBetween val="between"/>
        <c:majorUnit val="50"/>
      </c:valAx>
      <c:spPr>
        <a:noFill/>
        <a:ln>
          <a:noFill/>
        </a:ln>
        <a:effectLst/>
      </c:spPr>
    </c:plotArea>
    <c:legend>
      <c:legendPos val="b"/>
      <c:layout>
        <c:manualLayout>
          <c:xMode val="edge"/>
          <c:yMode val="edge"/>
          <c:x val="0.21358926946272305"/>
          <c:y val="0.82273915949671483"/>
          <c:w val="0.74233049760088188"/>
          <c:h val="0.17726084639228346"/>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 b="1" i="0" u="none" strike="noStrike" kern="1200" spc="0" baseline="0">
                <a:solidFill>
                  <a:schemeClr val="tx1"/>
                </a:solidFill>
                <a:latin typeface="+mn-lt"/>
                <a:ea typeface="+mn-ea"/>
                <a:cs typeface="+mn-cs"/>
              </a:defRPr>
            </a:pPr>
            <a:r>
              <a:rPr lang="en-US" sz="600" b="1"/>
              <a:t>Colonoscopy following </a:t>
            </a:r>
            <a:br>
              <a:rPr lang="en-US" sz="600" b="1"/>
            </a:br>
            <a:r>
              <a:rPr lang="en-US" sz="600" b="1"/>
              <a:t>positive mt-sDNA test</a:t>
            </a:r>
          </a:p>
        </c:rich>
      </c:tx>
      <c:layout>
        <c:manualLayout>
          <c:xMode val="edge"/>
          <c:yMode val="edge"/>
          <c:x val="0.32535162038693061"/>
          <c:y val="0.14150819920900631"/>
        </c:manualLayout>
      </c:layout>
      <c:overlay val="0"/>
      <c:spPr>
        <a:noFill/>
        <a:ln>
          <a:noFill/>
        </a:ln>
        <a:effectLst/>
      </c:spPr>
      <c:txPr>
        <a:bodyPr rot="0" spcFirstLastPara="1" vertOverflow="ellipsis" vert="horz" wrap="square" anchor="ctr" anchorCtr="1"/>
        <a:lstStyle/>
        <a:p>
          <a:pPr>
            <a:defRPr sz="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Colonoscopy following positive mt-sDNA test</c:v>
                </c:pt>
              </c:strCache>
            </c:strRef>
          </c:tx>
          <c:spPr>
            <a:ln w="3175">
              <a:noFill/>
            </a:ln>
          </c:spPr>
          <c:dPt>
            <c:idx val="0"/>
            <c:bubble3D val="0"/>
            <c:spPr>
              <a:solidFill>
                <a:schemeClr val="accent1"/>
              </a:solidFill>
              <a:ln w="3175">
                <a:noFill/>
              </a:ln>
              <a:effectLst/>
            </c:spPr>
            <c:extLst>
              <c:ext xmlns:c16="http://schemas.microsoft.com/office/drawing/2014/chart" uri="{C3380CC4-5D6E-409C-BE32-E72D297353CC}">
                <c16:uniqueId val="{00000001-99FF-6C43-B44F-DF87C4E47E76}"/>
              </c:ext>
            </c:extLst>
          </c:dPt>
          <c:dPt>
            <c:idx val="1"/>
            <c:bubble3D val="0"/>
            <c:spPr>
              <a:solidFill>
                <a:schemeClr val="accent4"/>
              </a:solidFill>
              <a:ln w="3175">
                <a:noFill/>
              </a:ln>
              <a:effectLst/>
            </c:spPr>
            <c:extLst>
              <c:ext xmlns:c16="http://schemas.microsoft.com/office/drawing/2014/chart" uri="{C3380CC4-5D6E-409C-BE32-E72D297353CC}">
                <c16:uniqueId val="{00000003-99FF-6C43-B44F-DF87C4E47E76}"/>
              </c:ext>
            </c:extLst>
          </c:dPt>
          <c:dPt>
            <c:idx val="2"/>
            <c:bubble3D val="0"/>
            <c:spPr>
              <a:solidFill>
                <a:schemeClr val="accent3"/>
              </a:solidFill>
              <a:ln w="3175">
                <a:noFill/>
              </a:ln>
              <a:effectLst/>
            </c:spPr>
            <c:extLst>
              <c:ext xmlns:c16="http://schemas.microsoft.com/office/drawing/2014/chart" uri="{C3380CC4-5D6E-409C-BE32-E72D297353CC}">
                <c16:uniqueId val="{00000005-99FF-6C43-B44F-DF87C4E47E76}"/>
              </c:ext>
            </c:extLst>
          </c:dPt>
          <c:dLbls>
            <c:dLbl>
              <c:idx val="0"/>
              <c:layout>
                <c:manualLayout>
                  <c:x val="-1.7614045829546111E-2"/>
                  <c:y val="4.810232495185830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9FF-6C43-B44F-DF87C4E47E76}"/>
                </c:ext>
              </c:extLst>
            </c:dLbl>
            <c:dLbl>
              <c:idx val="1"/>
              <c:layout>
                <c:manualLayout>
                  <c:x val="-6.7039179064629181E-2"/>
                  <c:y val="-0.2069588596108059"/>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9FF-6C43-B44F-DF87C4E47E76}"/>
                </c:ext>
              </c:extLst>
            </c:dLbl>
            <c:dLbl>
              <c:idx val="2"/>
              <c:layout>
                <c:manualLayout>
                  <c:x val="-0.14184328594642656"/>
                  <c:y val="0.10470265023979565"/>
                </c:manualLayout>
              </c:layout>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3449814506321089"/>
                      <c:h val="0.20727954449892669"/>
                    </c:manualLayout>
                  </c15:layout>
                </c:ext>
                <c:ext xmlns:c16="http://schemas.microsoft.com/office/drawing/2014/chart" uri="{C3380CC4-5D6E-409C-BE32-E72D297353CC}">
                  <c16:uniqueId val="{00000005-99FF-6C43-B44F-DF87C4E47E76}"/>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Excellent</c:v>
                </c:pt>
                <c:pt idx="1">
                  <c:v>Good</c:v>
                </c:pt>
                <c:pt idx="2">
                  <c:v>Fair</c:v>
                </c:pt>
              </c:strCache>
            </c:strRef>
          </c:cat>
          <c:val>
            <c:numRef>
              <c:f>Sheet1!$B$2:$B$4</c:f>
              <c:numCache>
                <c:formatCode>General</c:formatCode>
                <c:ptCount val="3"/>
                <c:pt idx="0">
                  <c:v>28</c:v>
                </c:pt>
                <c:pt idx="1">
                  <c:v>64.8</c:v>
                </c:pt>
                <c:pt idx="2">
                  <c:v>7.7</c:v>
                </c:pt>
              </c:numCache>
            </c:numRef>
          </c:val>
          <c:extLst>
            <c:ext xmlns:c16="http://schemas.microsoft.com/office/drawing/2014/chart" uri="{C3380CC4-5D6E-409C-BE32-E72D297353CC}">
              <c16:uniqueId val="{00000006-99FF-6C43-B44F-DF87C4E47E76}"/>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638614505211399"/>
          <c:y val="9.9680273974435296E-2"/>
        </c:manualLayout>
      </c:layout>
      <c:overlay val="0"/>
      <c:spPr>
        <a:noFill/>
        <a:ln>
          <a:noFill/>
        </a:ln>
        <a:effectLst/>
      </c:spPr>
      <c:txPr>
        <a:bodyPr rot="0" spcFirstLastPara="1" vertOverflow="ellipsis" vert="horz" wrap="square" anchor="ctr" anchorCtr="1"/>
        <a:lstStyle/>
        <a:p>
          <a:pPr>
            <a:defRPr sz="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Colonoscopy only</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0FE7-C447-A39E-18EE87DC0531}"/>
              </c:ext>
            </c:extLst>
          </c:dPt>
          <c:dPt>
            <c:idx val="1"/>
            <c:bubble3D val="0"/>
            <c:spPr>
              <a:solidFill>
                <a:schemeClr val="accent4"/>
              </a:solidFill>
              <a:ln w="19050">
                <a:noFill/>
              </a:ln>
              <a:effectLst/>
            </c:spPr>
            <c:extLst>
              <c:ext xmlns:c16="http://schemas.microsoft.com/office/drawing/2014/chart" uri="{C3380CC4-5D6E-409C-BE32-E72D297353CC}">
                <c16:uniqueId val="{00000003-0FE7-C447-A39E-18EE87DC0531}"/>
              </c:ext>
            </c:extLst>
          </c:dPt>
          <c:dPt>
            <c:idx val="2"/>
            <c:bubble3D val="0"/>
            <c:spPr>
              <a:solidFill>
                <a:schemeClr val="accent3"/>
              </a:solidFill>
              <a:ln w="19050">
                <a:noFill/>
              </a:ln>
              <a:effectLst/>
            </c:spPr>
            <c:extLst>
              <c:ext xmlns:c16="http://schemas.microsoft.com/office/drawing/2014/chart" uri="{C3380CC4-5D6E-409C-BE32-E72D297353CC}">
                <c16:uniqueId val="{00000005-0FE7-C447-A39E-18EE87DC0531}"/>
              </c:ext>
            </c:extLst>
          </c:dPt>
          <c:dLbls>
            <c:dLbl>
              <c:idx val="0"/>
              <c:layout>
                <c:manualLayout>
                  <c:x val="-1.0902254504161345E-2"/>
                  <c:y val="4.7236388334459166E-2"/>
                </c:manualLayout>
              </c:layout>
              <c:showLegendKey val="0"/>
              <c:showVal val="0"/>
              <c:showCatName val="1"/>
              <c:showSerName val="0"/>
              <c:showPercent val="1"/>
              <c:showBubbleSize val="0"/>
              <c:extLst>
                <c:ext xmlns:c15="http://schemas.microsoft.com/office/drawing/2012/chart" uri="{CE6537A1-D6FC-4f65-9D91-7224C49458BB}">
                  <c15:layout>
                    <c:manualLayout>
                      <c:w val="0.20572438323022013"/>
                      <c:h val="0.25981418433074921"/>
                    </c:manualLayout>
                  </c15:layout>
                </c:ext>
                <c:ext xmlns:c16="http://schemas.microsoft.com/office/drawing/2014/chart" uri="{C3380CC4-5D6E-409C-BE32-E72D297353CC}">
                  <c16:uniqueId val="{00000001-0FE7-C447-A39E-18EE87DC0531}"/>
                </c:ext>
              </c:extLst>
            </c:dLbl>
            <c:dLbl>
              <c:idx val="1"/>
              <c:layout>
                <c:manualLayout>
                  <c:x val="-4.5207180021878575E-2"/>
                  <c:y val="-0.1444963862889045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FE7-C447-A39E-18EE87DC0531}"/>
                </c:ext>
              </c:extLst>
            </c:dLbl>
            <c:dLbl>
              <c:idx val="2"/>
              <c:layout>
                <c:manualLayout>
                  <c:x val="-0.15635782246361105"/>
                  <c:y val="0.11125061035564504"/>
                </c:manualLayout>
              </c:layout>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1345240380744765"/>
                      <c:h val="0.2343297458913868"/>
                    </c:manualLayout>
                  </c15:layout>
                </c:ext>
                <c:ext xmlns:c16="http://schemas.microsoft.com/office/drawing/2014/chart" uri="{C3380CC4-5D6E-409C-BE32-E72D297353CC}">
                  <c16:uniqueId val="{00000005-0FE7-C447-A39E-18EE87DC0531}"/>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Excellent</c:v>
                </c:pt>
                <c:pt idx="1">
                  <c:v>Good</c:v>
                </c:pt>
                <c:pt idx="2">
                  <c:v>Fair</c:v>
                </c:pt>
              </c:strCache>
            </c:strRef>
          </c:cat>
          <c:val>
            <c:numRef>
              <c:f>Sheet1!$B$2:$B$4</c:f>
              <c:numCache>
                <c:formatCode>General</c:formatCode>
                <c:ptCount val="3"/>
                <c:pt idx="0">
                  <c:v>32.6</c:v>
                </c:pt>
                <c:pt idx="1">
                  <c:v>60.3</c:v>
                </c:pt>
                <c:pt idx="2">
                  <c:v>7.1</c:v>
                </c:pt>
              </c:numCache>
            </c:numRef>
          </c:val>
          <c:extLst>
            <c:ext xmlns:c16="http://schemas.microsoft.com/office/drawing/2014/chart" uri="{C3380CC4-5D6E-409C-BE32-E72D297353CC}">
              <c16:uniqueId val="{00000006-0FE7-C447-A39E-18EE87DC0531}"/>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63668631552256E-2"/>
          <c:y val="0.13435194812385798"/>
          <c:w val="0.87075691924279752"/>
          <c:h val="0.42452858048123243"/>
        </c:manualLayout>
      </c:layout>
      <c:barChart>
        <c:barDir val="col"/>
        <c:grouping val="clustered"/>
        <c:varyColors val="0"/>
        <c:ser>
          <c:idx val="0"/>
          <c:order val="0"/>
          <c:tx>
            <c:strRef>
              <c:f>Sheet5!$A$3</c:f>
              <c:strCache>
                <c:ptCount val="1"/>
                <c:pt idx="0">
                  <c:v>Any neoplasia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Sheet5!$B$2:$C$2</c:f>
              <c:strCache>
                <c:ptCount val="2"/>
                <c:pt idx="0">
                  <c:v>Colonoscopy following positive mt-sDNA test</c:v>
                </c:pt>
                <c:pt idx="1">
                  <c:v>Colonoscopy only</c:v>
                </c:pt>
              </c:strCache>
            </c:strRef>
          </c:cat>
          <c:val>
            <c:numRef>
              <c:f>Sheet5!$B$3:$C$3</c:f>
              <c:numCache>
                <c:formatCode>General</c:formatCode>
                <c:ptCount val="2"/>
                <c:pt idx="0">
                  <c:v>67.099999999999994</c:v>
                </c:pt>
                <c:pt idx="1">
                  <c:v>39.799999999999997</c:v>
                </c:pt>
              </c:numCache>
            </c:numRef>
          </c:val>
          <c:extLst>
            <c:ext xmlns:c16="http://schemas.microsoft.com/office/drawing/2014/chart" uri="{C3380CC4-5D6E-409C-BE32-E72D297353CC}">
              <c16:uniqueId val="{00000000-88CA-6846-AA14-36DA2D0A00B8}"/>
            </c:ext>
          </c:extLst>
        </c:ser>
        <c:ser>
          <c:idx val="1"/>
          <c:order val="1"/>
          <c:tx>
            <c:strRef>
              <c:f>Sheet5!$A$4</c:f>
              <c:strCache>
                <c:ptCount val="1"/>
                <c:pt idx="0">
                  <c:v>Adenocarcinoma/colorectal cancer</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Sheet5!$B$2:$C$2</c:f>
              <c:strCache>
                <c:ptCount val="2"/>
                <c:pt idx="0">
                  <c:v>Colonoscopy following positive mt-sDNA test</c:v>
                </c:pt>
                <c:pt idx="1">
                  <c:v>Colonoscopy only</c:v>
                </c:pt>
              </c:strCache>
            </c:strRef>
          </c:cat>
          <c:val>
            <c:numRef>
              <c:f>Sheet5!$B$4:$C$4</c:f>
              <c:numCache>
                <c:formatCode>General</c:formatCode>
                <c:ptCount val="2"/>
                <c:pt idx="0">
                  <c:v>1.7</c:v>
                </c:pt>
                <c:pt idx="1">
                  <c:v>0.3</c:v>
                </c:pt>
              </c:numCache>
            </c:numRef>
          </c:val>
          <c:extLst>
            <c:ext xmlns:c16="http://schemas.microsoft.com/office/drawing/2014/chart" uri="{C3380CC4-5D6E-409C-BE32-E72D297353CC}">
              <c16:uniqueId val="{00000001-88CA-6846-AA14-36DA2D0A00B8}"/>
            </c:ext>
          </c:extLst>
        </c:ser>
        <c:ser>
          <c:idx val="2"/>
          <c:order val="2"/>
          <c:tx>
            <c:strRef>
              <c:f>Sheet5!$A$5</c:f>
              <c:strCache>
                <c:ptCount val="1"/>
                <c:pt idx="0">
                  <c:v>Advanced noncancerous neoplasia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Sheet5!$B$2:$C$2</c:f>
              <c:strCache>
                <c:ptCount val="2"/>
                <c:pt idx="0">
                  <c:v>Colonoscopy following positive mt-sDNA test</c:v>
                </c:pt>
                <c:pt idx="1">
                  <c:v>Colonoscopy only</c:v>
                </c:pt>
              </c:strCache>
            </c:strRef>
          </c:cat>
          <c:val>
            <c:numRef>
              <c:f>Sheet5!$B$5:$C$5</c:f>
              <c:numCache>
                <c:formatCode>General</c:formatCode>
                <c:ptCount val="2"/>
                <c:pt idx="0">
                  <c:v>25</c:v>
                </c:pt>
                <c:pt idx="1">
                  <c:v>7.9</c:v>
                </c:pt>
              </c:numCache>
            </c:numRef>
          </c:val>
          <c:extLst>
            <c:ext xmlns:c16="http://schemas.microsoft.com/office/drawing/2014/chart" uri="{C3380CC4-5D6E-409C-BE32-E72D297353CC}">
              <c16:uniqueId val="{00000002-88CA-6846-AA14-36DA2D0A00B8}"/>
            </c:ext>
          </c:extLst>
        </c:ser>
        <c:ser>
          <c:idx val="3"/>
          <c:order val="3"/>
          <c:tx>
            <c:strRef>
              <c:f>Sheet5!$A$6</c:f>
              <c:strCache>
                <c:ptCount val="1"/>
                <c:pt idx="0">
                  <c:v>Non-advanced neoplasia</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Sheet5!$B$2:$C$2</c:f>
              <c:strCache>
                <c:ptCount val="2"/>
                <c:pt idx="0">
                  <c:v>Colonoscopy following positive mt-sDNA test</c:v>
                </c:pt>
                <c:pt idx="1">
                  <c:v>Colonoscopy only</c:v>
                </c:pt>
              </c:strCache>
            </c:strRef>
          </c:cat>
          <c:val>
            <c:numRef>
              <c:f>Sheet5!$B$6:$C$6</c:f>
              <c:numCache>
                <c:formatCode>General</c:formatCode>
                <c:ptCount val="2"/>
                <c:pt idx="0">
                  <c:v>40.4</c:v>
                </c:pt>
                <c:pt idx="1">
                  <c:v>31.6</c:v>
                </c:pt>
              </c:numCache>
            </c:numRef>
          </c:val>
          <c:extLst>
            <c:ext xmlns:c16="http://schemas.microsoft.com/office/drawing/2014/chart" uri="{C3380CC4-5D6E-409C-BE32-E72D297353CC}">
              <c16:uniqueId val="{00000003-88CA-6846-AA14-36DA2D0A00B8}"/>
            </c:ext>
          </c:extLst>
        </c:ser>
        <c:ser>
          <c:idx val="4"/>
          <c:order val="4"/>
          <c:tx>
            <c:strRef>
              <c:f>Sheet5!$A$7</c:f>
              <c:strCache>
                <c:ptCount val="1"/>
                <c:pt idx="0">
                  <c:v>Normal exam/nonsignificant findings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Sheet5!$B$2:$C$2</c:f>
              <c:strCache>
                <c:ptCount val="2"/>
                <c:pt idx="0">
                  <c:v>Colonoscopy following positive mt-sDNA test</c:v>
                </c:pt>
                <c:pt idx="1">
                  <c:v>Colonoscopy only</c:v>
                </c:pt>
              </c:strCache>
            </c:strRef>
          </c:cat>
          <c:val>
            <c:numRef>
              <c:f>Sheet5!$B$7:$C$7</c:f>
              <c:numCache>
                <c:formatCode>General</c:formatCode>
                <c:ptCount val="2"/>
                <c:pt idx="0">
                  <c:v>32.9</c:v>
                </c:pt>
                <c:pt idx="1">
                  <c:v>60.2</c:v>
                </c:pt>
              </c:numCache>
            </c:numRef>
          </c:val>
          <c:extLst>
            <c:ext xmlns:c16="http://schemas.microsoft.com/office/drawing/2014/chart" uri="{C3380CC4-5D6E-409C-BE32-E72D297353CC}">
              <c16:uniqueId val="{00000004-88CA-6846-AA14-36DA2D0A00B8}"/>
            </c:ext>
          </c:extLst>
        </c:ser>
        <c:dLbls>
          <c:showLegendKey val="0"/>
          <c:showVal val="0"/>
          <c:showCatName val="0"/>
          <c:showSerName val="0"/>
          <c:showPercent val="0"/>
          <c:showBubbleSize val="0"/>
        </c:dLbls>
        <c:gapWidth val="219"/>
        <c:overlap val="-27"/>
        <c:axId val="90324383"/>
        <c:axId val="7359695"/>
      </c:barChart>
      <c:catAx>
        <c:axId val="90324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359695"/>
        <c:crosses val="autoZero"/>
        <c:auto val="1"/>
        <c:lblAlgn val="ctr"/>
        <c:lblOffset val="100"/>
        <c:noMultiLvlLbl val="0"/>
      </c:catAx>
      <c:valAx>
        <c:axId val="73596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0324383"/>
        <c:crosses val="autoZero"/>
        <c:crossBetween val="between"/>
        <c:majorUnit val="20"/>
      </c:valAx>
      <c:spPr>
        <a:noFill/>
        <a:ln>
          <a:noFill/>
        </a:ln>
        <a:effectLst/>
      </c:spPr>
    </c:plotArea>
    <c:legend>
      <c:legendPos val="b"/>
      <c:layout>
        <c:manualLayout>
          <c:xMode val="edge"/>
          <c:yMode val="edge"/>
          <c:x val="0"/>
          <c:y val="0.72834177222977592"/>
          <c:w val="0.99767045249642572"/>
          <c:h val="0.17718790951206154"/>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noFill/>
              <a:round/>
            </a:ln>
            <a:effectLst/>
          </c:spPr>
          <c:marker>
            <c:symbol val="none"/>
          </c:marker>
          <c:cat>
            <c:numRef>
              <c:f>Sheet1!$A$2:$A$8</c:f>
              <c:numCache>
                <c:formatCode>General</c:formatCode>
                <c:ptCount val="7"/>
                <c:pt idx="0">
                  <c:v>0</c:v>
                </c:pt>
                <c:pt idx="1">
                  <c:v>1</c:v>
                </c:pt>
                <c:pt idx="2">
                  <c:v>2</c:v>
                </c:pt>
                <c:pt idx="3">
                  <c:v>3</c:v>
                </c:pt>
                <c:pt idx="4">
                  <c:v>4</c:v>
                </c:pt>
                <c:pt idx="5">
                  <c:v>5</c:v>
                </c:pt>
                <c:pt idx="6">
                  <c:v>6</c:v>
                </c:pt>
              </c:numCache>
            </c:numRef>
          </c:cat>
          <c:val>
            <c:numRef>
              <c:f>Sheet1!$B$2:$B$8</c:f>
              <c:numCache>
                <c:formatCode>General</c:formatCode>
                <c:ptCount val="7"/>
                <c:pt idx="0">
                  <c:v>0</c:v>
                </c:pt>
                <c:pt idx="1">
                  <c:v>0</c:v>
                </c:pt>
                <c:pt idx="2">
                  <c:v>0</c:v>
                </c:pt>
                <c:pt idx="3">
                  <c:v>0</c:v>
                </c:pt>
                <c:pt idx="4">
                  <c:v>0</c:v>
                </c:pt>
                <c:pt idx="5">
                  <c:v>0</c:v>
                </c:pt>
                <c:pt idx="6">
                  <c:v>0</c:v>
                </c:pt>
              </c:numCache>
            </c:numRef>
          </c:val>
          <c:smooth val="0"/>
          <c:extLst>
            <c:ext xmlns:c16="http://schemas.microsoft.com/office/drawing/2014/chart" uri="{C3380CC4-5D6E-409C-BE32-E72D297353CC}">
              <c16:uniqueId val="{00000000-9649-904D-AE33-5C3F25214516}"/>
            </c:ext>
          </c:extLst>
        </c:ser>
        <c:dLbls>
          <c:showLegendKey val="0"/>
          <c:showVal val="0"/>
          <c:showCatName val="0"/>
          <c:showSerName val="0"/>
          <c:showPercent val="0"/>
          <c:showBubbleSize val="0"/>
        </c:dLbls>
        <c:smooth val="0"/>
        <c:axId val="348764040"/>
        <c:axId val="348760120"/>
      </c:lineChart>
      <c:catAx>
        <c:axId val="348764040"/>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348760120"/>
        <c:crosses val="autoZero"/>
        <c:auto val="1"/>
        <c:lblAlgn val="ctr"/>
        <c:lblOffset val="100"/>
        <c:noMultiLvlLbl val="0"/>
      </c:catAx>
      <c:valAx>
        <c:axId val="348760120"/>
        <c:scaling>
          <c:orientation val="minMax"/>
          <c:max val="100"/>
        </c:scaling>
        <c:delete val="0"/>
        <c:axPos val="l"/>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348764040"/>
        <c:crosses val="autoZero"/>
        <c:crossBetween val="midCat"/>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FOBT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Sheet1!$B$3</c:f>
              <c:numCache>
                <c:formatCode>General</c:formatCode>
                <c:ptCount val="1"/>
                <c:pt idx="0">
                  <c:v>-11.75</c:v>
                </c:pt>
              </c:numCache>
            </c:numRef>
          </c:val>
          <c:extLst>
            <c:ext xmlns:c16="http://schemas.microsoft.com/office/drawing/2014/chart" uri="{C3380CC4-5D6E-409C-BE32-E72D297353CC}">
              <c16:uniqueId val="{00000000-1C2A-134E-8ED6-49BE4AF46666}"/>
            </c:ext>
          </c:extLst>
        </c:ser>
        <c:ser>
          <c:idx val="1"/>
          <c:order val="1"/>
          <c:tx>
            <c:strRef>
              <c:f>Sheet1!$C$1</c:f>
              <c:strCache>
                <c:ptCount val="1"/>
                <c:pt idx="0">
                  <c:v>FIT</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Sheet1!$C$3</c:f>
              <c:numCache>
                <c:formatCode>General</c:formatCode>
                <c:ptCount val="1"/>
                <c:pt idx="0">
                  <c:v>0.67</c:v>
                </c:pt>
              </c:numCache>
            </c:numRef>
          </c:val>
          <c:extLst>
            <c:ext xmlns:c16="http://schemas.microsoft.com/office/drawing/2014/chart" uri="{C3380CC4-5D6E-409C-BE32-E72D297353CC}">
              <c16:uniqueId val="{00000001-1C2A-134E-8ED6-49BE4AF46666}"/>
            </c:ext>
          </c:extLst>
        </c:ser>
        <c:ser>
          <c:idx val="2"/>
          <c:order val="2"/>
          <c:tx>
            <c:strRef>
              <c:f>Sheet1!$D$1</c:f>
              <c:strCache>
                <c:ptCount val="1"/>
                <c:pt idx="0">
                  <c:v>mt-sDNA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Sheet1!$D$3</c:f>
              <c:numCache>
                <c:formatCode>General</c:formatCode>
                <c:ptCount val="1"/>
                <c:pt idx="0">
                  <c:v>166.81</c:v>
                </c:pt>
              </c:numCache>
            </c:numRef>
          </c:val>
          <c:extLst>
            <c:ext xmlns:c16="http://schemas.microsoft.com/office/drawing/2014/chart" uri="{C3380CC4-5D6E-409C-BE32-E72D297353CC}">
              <c16:uniqueId val="{00000002-1C2A-134E-8ED6-49BE4AF46666}"/>
            </c:ext>
          </c:extLst>
        </c:ser>
        <c:ser>
          <c:idx val="3"/>
          <c:order val="3"/>
          <c:tx>
            <c:strRef>
              <c:f>Sheet1!$E$1</c:f>
              <c:strCache>
                <c:ptCount val="1"/>
                <c:pt idx="0">
                  <c:v>Screening COL - Low Risk</c:v>
                </c:pt>
              </c:strCache>
            </c:strRef>
          </c:tx>
          <c:spPr>
            <a:solidFill>
              <a:srgbClr val="6FAC46"/>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Sheet1!$E$3</c:f>
              <c:numCache>
                <c:formatCode>General</c:formatCode>
                <c:ptCount val="1"/>
                <c:pt idx="0">
                  <c:v>-1.04</c:v>
                </c:pt>
              </c:numCache>
            </c:numRef>
          </c:val>
          <c:extLst>
            <c:ext xmlns:c16="http://schemas.microsoft.com/office/drawing/2014/chart" uri="{C3380CC4-5D6E-409C-BE32-E72D297353CC}">
              <c16:uniqueId val="{00000003-1C2A-134E-8ED6-49BE4AF46666}"/>
            </c:ext>
          </c:extLst>
        </c:ser>
        <c:ser>
          <c:idx val="4"/>
          <c:order val="4"/>
          <c:tx>
            <c:strRef>
              <c:f>Sheet1!$F$1</c:f>
              <c:strCache>
                <c:ptCount val="1"/>
                <c:pt idx="0">
                  <c:v>Screening COL - Low/High Risk</c:v>
                </c:pt>
              </c:strCache>
            </c:strRef>
          </c:tx>
          <c:spPr>
            <a:solidFill>
              <a:srgbClr val="FFFF00"/>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Sheet1!$F$3</c:f>
              <c:numCache>
                <c:formatCode>General</c:formatCode>
                <c:ptCount val="1"/>
                <c:pt idx="0">
                  <c:v>0.52</c:v>
                </c:pt>
              </c:numCache>
            </c:numRef>
          </c:val>
          <c:extLst>
            <c:ext xmlns:c16="http://schemas.microsoft.com/office/drawing/2014/chart" uri="{C3380CC4-5D6E-409C-BE32-E72D297353CC}">
              <c16:uniqueId val="{00000004-1C2A-134E-8ED6-49BE4AF46666}"/>
            </c:ext>
          </c:extLst>
        </c:ser>
        <c:ser>
          <c:idx val="5"/>
          <c:order val="5"/>
          <c:tx>
            <c:strRef>
              <c:f>Sheet1!$G$1</c:f>
              <c:strCache>
                <c:ptCount val="1"/>
                <c:pt idx="0">
                  <c:v>FSIG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Sheet1!$A$3</c:f>
              <c:numCache>
                <c:formatCode>General</c:formatCode>
                <c:ptCount val="1"/>
              </c:numCache>
            </c:numRef>
          </c:cat>
          <c:val>
            <c:numRef>
              <c:f>Sheet1!$G$3</c:f>
              <c:numCache>
                <c:formatCode>General</c:formatCode>
                <c:ptCount val="1"/>
                <c:pt idx="0">
                  <c:v>10.31</c:v>
                </c:pt>
              </c:numCache>
            </c:numRef>
          </c:val>
          <c:extLst>
            <c:ext xmlns:c16="http://schemas.microsoft.com/office/drawing/2014/chart" uri="{C3380CC4-5D6E-409C-BE32-E72D297353CC}">
              <c16:uniqueId val="{00000005-1C2A-134E-8ED6-49BE4AF46666}"/>
            </c:ext>
          </c:extLst>
        </c:ser>
        <c:dLbls>
          <c:dLblPos val="outEnd"/>
          <c:showLegendKey val="0"/>
          <c:showVal val="1"/>
          <c:showCatName val="0"/>
          <c:showSerName val="0"/>
          <c:showPercent val="0"/>
          <c:showBubbleSize val="0"/>
        </c:dLbls>
        <c:gapWidth val="150"/>
        <c:overlap val="-100"/>
        <c:axId val="395507560"/>
        <c:axId val="395511872"/>
      </c:barChart>
      <c:catAx>
        <c:axId val="395507560"/>
        <c:scaling>
          <c:orientation val="minMax"/>
        </c:scaling>
        <c:delete val="0"/>
        <c:axPos val="b"/>
        <c:numFmt formatCode="General" sourceLinked="1"/>
        <c:majorTickMark val="out"/>
        <c:minorTickMark val="none"/>
        <c:tickLblPos val="none"/>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95511872"/>
        <c:crossesAt val="0"/>
        <c:auto val="1"/>
        <c:lblAlgn val="ctr"/>
        <c:lblOffset val="100"/>
        <c:noMultiLvlLbl val="0"/>
      </c:catAx>
      <c:valAx>
        <c:axId val="395511872"/>
        <c:scaling>
          <c:orientation val="minMax"/>
        </c:scaling>
        <c:delete val="0"/>
        <c:axPos val="l"/>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955075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a:t>Average-risk (Colonoscopy Only)</a:t>
            </a:r>
          </a:p>
        </c:rich>
      </c:tx>
      <c:layout>
        <c:manualLayout>
          <c:xMode val="edge"/>
          <c:yMode val="edge"/>
          <c:x val="0.13924863494638881"/>
          <c:y val="6.7767621279128359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1190548169048593"/>
          <c:y val="0.17666906079523825"/>
          <c:w val="0.68296384450100178"/>
          <c:h val="0.45643115777215743"/>
        </c:manualLayout>
      </c:layout>
      <c:barChart>
        <c:barDir val="col"/>
        <c:grouping val="stacked"/>
        <c:varyColors val="0"/>
        <c:ser>
          <c:idx val="1"/>
          <c:order val="0"/>
          <c:tx>
            <c:strRef>
              <c:f>Sheet2!$A$11</c:f>
              <c:strCache>
                <c:ptCount val="1"/>
                <c:pt idx="0">
                  <c:v>Adenocarcinoma/colorectal cancer</c:v>
                </c:pt>
              </c:strCache>
            </c:strRef>
          </c:tx>
          <c:spPr>
            <a:solidFill>
              <a:srgbClr val="6FAC46"/>
            </a:solidFill>
            <a:ln>
              <a:noFill/>
            </a:ln>
            <a:effectLst/>
          </c:spPr>
          <c:invertIfNegative val="0"/>
          <c:dLbls>
            <c:dLbl>
              <c:idx val="0"/>
              <c:layout>
                <c:manualLayout>
                  <c:x val="0.13964594304542202"/>
                  <c:y val="-2.9699874458430118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9.8196091262389817E-2"/>
                      <c:h val="5.1364801242402731E-2"/>
                    </c:manualLayout>
                  </c15:layout>
                </c:ext>
                <c:ext xmlns:c16="http://schemas.microsoft.com/office/drawing/2014/chart" uri="{C3380CC4-5D6E-409C-BE32-E72D297353CC}">
                  <c16:uniqueId val="{00000000-C2BE-0D49-B745-E1B1A8ECE239}"/>
                </c:ext>
              </c:extLst>
            </c:dLbl>
            <c:dLbl>
              <c:idx val="1"/>
              <c:layout>
                <c:manualLayout>
                  <c:x val="0.15138039155175145"/>
                  <c:y val="-3.396063859125047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2BE-0D49-B745-E1B1A8ECE239}"/>
                </c:ext>
              </c:extLst>
            </c:dLbl>
            <c:dLbl>
              <c:idx val="2"/>
              <c:layout>
                <c:manualLayout>
                  <c:x val="9.5144202050571891E-2"/>
                  <c:y val="-3.9048393557724707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9.8196091262389817E-2"/>
                      <c:h val="3.0010603937786623E-2"/>
                    </c:manualLayout>
                  </c15:layout>
                </c:ext>
                <c:ext xmlns:c16="http://schemas.microsoft.com/office/drawing/2014/chart" uri="{C3380CC4-5D6E-409C-BE32-E72D297353CC}">
                  <c16:uniqueId val="{00000002-C2BE-0D49-B745-E1B1A8ECE239}"/>
                </c:ext>
              </c:extLst>
            </c:dLbl>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Sheet2!$B$11:$D$11</c:f>
              <c:numCache>
                <c:formatCode>0.0</c:formatCode>
                <c:ptCount val="3"/>
                <c:pt idx="0">
                  <c:v>3.3</c:v>
                </c:pt>
                <c:pt idx="1">
                  <c:v>1.3</c:v>
                </c:pt>
                <c:pt idx="2">
                  <c:v>0.4</c:v>
                </c:pt>
              </c:numCache>
            </c:numRef>
          </c:val>
          <c:extLst>
            <c:ext xmlns:c16="http://schemas.microsoft.com/office/drawing/2014/chart" uri="{C3380CC4-5D6E-409C-BE32-E72D297353CC}">
              <c16:uniqueId val="{00000003-C2BE-0D49-B745-E1B1A8ECE239}"/>
            </c:ext>
          </c:extLst>
        </c:ser>
        <c:ser>
          <c:idx val="2"/>
          <c:order val="1"/>
          <c:tx>
            <c:strRef>
              <c:f>Sheet2!$A$12</c:f>
              <c:strCache>
                <c:ptCount val="1"/>
                <c:pt idx="0">
                  <c:v>Advanced noncancerous neoplasia</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Sheet2!$B$12:$D$12</c:f>
              <c:numCache>
                <c:formatCode>0.0</c:formatCode>
                <c:ptCount val="3"/>
                <c:pt idx="0">
                  <c:v>27.5</c:v>
                </c:pt>
                <c:pt idx="1">
                  <c:v>32.5</c:v>
                </c:pt>
                <c:pt idx="2">
                  <c:v>9.1</c:v>
                </c:pt>
              </c:numCache>
            </c:numRef>
          </c:val>
          <c:extLst>
            <c:ext xmlns:c16="http://schemas.microsoft.com/office/drawing/2014/chart" uri="{C3380CC4-5D6E-409C-BE32-E72D297353CC}">
              <c16:uniqueId val="{00000004-C2BE-0D49-B745-E1B1A8ECE239}"/>
            </c:ext>
          </c:extLst>
        </c:ser>
        <c:ser>
          <c:idx val="3"/>
          <c:order val="2"/>
          <c:tx>
            <c:strRef>
              <c:f>Sheet2!$A$13</c:f>
              <c:strCache>
                <c:ptCount val="1"/>
                <c:pt idx="0">
                  <c:v>Nonadvanced neoplasia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Sheet2!$B$13:$D$13</c:f>
              <c:numCache>
                <c:formatCode>0.0</c:formatCode>
                <c:ptCount val="3"/>
                <c:pt idx="0">
                  <c:v>40.799999999999997</c:v>
                </c:pt>
                <c:pt idx="1">
                  <c:v>28.8</c:v>
                </c:pt>
                <c:pt idx="2">
                  <c:v>32.4</c:v>
                </c:pt>
              </c:numCache>
            </c:numRef>
          </c:val>
          <c:extLst>
            <c:ext xmlns:c16="http://schemas.microsoft.com/office/drawing/2014/chart" uri="{C3380CC4-5D6E-409C-BE32-E72D297353CC}">
              <c16:uniqueId val="{00000005-C2BE-0D49-B745-E1B1A8ECE239}"/>
            </c:ext>
          </c:extLst>
        </c:ser>
        <c:ser>
          <c:idx val="4"/>
          <c:order val="3"/>
          <c:tx>
            <c:strRef>
              <c:f>Sheet2!$A$14</c:f>
              <c:strCache>
                <c:ptCount val="1"/>
                <c:pt idx="0">
                  <c:v>Normal exam</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Sheet2!$B$14:$D$14</c:f>
              <c:numCache>
                <c:formatCode>0.0</c:formatCode>
                <c:ptCount val="3"/>
                <c:pt idx="0">
                  <c:v>28.3</c:v>
                </c:pt>
                <c:pt idx="1">
                  <c:v>37.5</c:v>
                </c:pt>
                <c:pt idx="2">
                  <c:v>58</c:v>
                </c:pt>
              </c:numCache>
            </c:numRef>
          </c:val>
          <c:extLst>
            <c:ext xmlns:c16="http://schemas.microsoft.com/office/drawing/2014/chart" uri="{C3380CC4-5D6E-409C-BE32-E72D297353CC}">
              <c16:uniqueId val="{00000006-C2BE-0D49-B745-E1B1A8ECE239}"/>
            </c:ext>
          </c:extLst>
        </c:ser>
        <c:dLbls>
          <c:dLblPos val="ctr"/>
          <c:showLegendKey val="0"/>
          <c:showVal val="1"/>
          <c:showCatName val="0"/>
          <c:showSerName val="0"/>
          <c:showPercent val="0"/>
          <c:showBubbleSize val="0"/>
        </c:dLbls>
        <c:gapWidth val="96"/>
        <c:overlap val="100"/>
        <c:axId val="8979647"/>
        <c:axId val="8978815"/>
      </c:barChart>
      <c:catAx>
        <c:axId val="897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crossAx val="8978815"/>
        <c:crosses val="autoZero"/>
        <c:auto val="1"/>
        <c:lblAlgn val="ctr"/>
        <c:lblOffset val="100"/>
        <c:noMultiLvlLbl val="0"/>
      </c:catAx>
      <c:valAx>
        <c:axId val="89788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sz="800" b="0" i="0" baseline="0">
                    <a:effectLst/>
                  </a:rPr>
                  <a:t>Patients (%)</a:t>
                </a:r>
                <a:endParaRPr lang="en-US" sz="800">
                  <a:effectLst/>
                </a:endParaRP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crossAx val="897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a:t>Average Risk Patients</a:t>
            </a:r>
          </a:p>
        </c:rich>
      </c:tx>
      <c:layout>
        <c:manualLayout>
          <c:xMode val="edge"/>
          <c:yMode val="edge"/>
          <c:x val="0.32211275871285633"/>
          <c:y val="7.9998280836812832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1190548169048593"/>
          <c:y val="0.17666906079523825"/>
          <c:w val="0.75923794168380754"/>
          <c:h val="0.45643115777215743"/>
        </c:manualLayout>
      </c:layout>
      <c:barChart>
        <c:barDir val="col"/>
        <c:grouping val="stacked"/>
        <c:varyColors val="0"/>
        <c:ser>
          <c:idx val="1"/>
          <c:order val="0"/>
          <c:tx>
            <c:strRef>
              <c:f>Sheet2!$A$11</c:f>
              <c:strCache>
                <c:ptCount val="1"/>
                <c:pt idx="0">
                  <c:v>Adenocarcinoma/colorectal cancer</c:v>
                </c:pt>
              </c:strCache>
            </c:strRef>
          </c:tx>
          <c:spPr>
            <a:solidFill>
              <a:srgbClr val="6FAC46"/>
            </a:solidFill>
            <a:ln>
              <a:noFill/>
            </a:ln>
            <a:effectLst/>
          </c:spPr>
          <c:invertIfNegative val="0"/>
          <c:dLbls>
            <c:dLbl>
              <c:idx val="0"/>
              <c:layout>
                <c:manualLayout>
                  <c:x val="0.11069017210723874"/>
                  <c:y val="-4.473073098954093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6C-6C42-8468-74E49BC173C0}"/>
                </c:ext>
              </c:extLst>
            </c:dLbl>
            <c:dLbl>
              <c:idx val="1"/>
              <c:layout>
                <c:manualLayout>
                  <c:x val="0.11069017210723862"/>
                  <c:y val="-6.0193723971429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6C-6C42-8468-74E49BC173C0}"/>
                </c:ext>
              </c:extLst>
            </c:dLbl>
            <c:dLbl>
              <c:idx val="2"/>
              <c:layout>
                <c:manualLayout>
                  <c:x val="9.7062110453878012E-2"/>
                  <c:y val="-3.977358485457849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6C-6C42-8468-74E49BC173C0}"/>
                </c:ext>
              </c:extLst>
            </c:dLbl>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Sheet2!$B$11:$D$11</c:f>
              <c:numCache>
                <c:formatCode>0.00</c:formatCode>
                <c:ptCount val="3"/>
                <c:pt idx="0">
                  <c:v>1.7</c:v>
                </c:pt>
                <c:pt idx="1">
                  <c:v>1</c:v>
                </c:pt>
                <c:pt idx="2">
                  <c:v>0.3</c:v>
                </c:pt>
              </c:numCache>
            </c:numRef>
          </c:val>
          <c:extLst>
            <c:ext xmlns:c16="http://schemas.microsoft.com/office/drawing/2014/chart" uri="{C3380CC4-5D6E-409C-BE32-E72D297353CC}">
              <c16:uniqueId val="{00000003-3C6C-6C42-8468-74E49BC173C0}"/>
            </c:ext>
          </c:extLst>
        </c:ser>
        <c:ser>
          <c:idx val="2"/>
          <c:order val="1"/>
          <c:tx>
            <c:strRef>
              <c:f>Sheet2!$A$12</c:f>
              <c:strCache>
                <c:ptCount val="1"/>
                <c:pt idx="0">
                  <c:v>Advanced noncancerous neoplasia </c:v>
                </c:pt>
              </c:strCache>
            </c:strRef>
          </c:tx>
          <c:spPr>
            <a:solidFill>
              <a:schemeClr val="accent3"/>
            </a:solidFill>
            <a:ln>
              <a:noFill/>
            </a:ln>
            <a:effectLst/>
          </c:spPr>
          <c:invertIfNegative val="0"/>
          <c:dLbls>
            <c:dLbl>
              <c:idx val="2"/>
              <c:layout>
                <c:manualLayout>
                  <c:x val="0"/>
                  <c:y val="-6.2950577769655447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6C-6C42-8468-74E49BC173C0}"/>
                </c:ext>
              </c:extLst>
            </c:dLbl>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Sheet2!$B$12:$D$12</c:f>
              <c:numCache>
                <c:formatCode>0.00</c:formatCode>
                <c:ptCount val="3"/>
                <c:pt idx="0">
                  <c:v>25</c:v>
                </c:pt>
                <c:pt idx="1">
                  <c:v>22.7</c:v>
                </c:pt>
                <c:pt idx="2">
                  <c:v>7.7</c:v>
                </c:pt>
              </c:numCache>
            </c:numRef>
          </c:val>
          <c:extLst>
            <c:ext xmlns:c16="http://schemas.microsoft.com/office/drawing/2014/chart" uri="{C3380CC4-5D6E-409C-BE32-E72D297353CC}">
              <c16:uniqueId val="{00000005-3C6C-6C42-8468-74E49BC173C0}"/>
            </c:ext>
          </c:extLst>
        </c:ser>
        <c:ser>
          <c:idx val="3"/>
          <c:order val="2"/>
          <c:tx>
            <c:strRef>
              <c:f>Sheet2!$A$13</c:f>
              <c:strCache>
                <c:ptCount val="1"/>
                <c:pt idx="0">
                  <c:v>Nonadvanced neoplasia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Sheet2!$B$13:$D$13</c:f>
              <c:numCache>
                <c:formatCode>0.00</c:formatCode>
                <c:ptCount val="3"/>
                <c:pt idx="0">
                  <c:v>40.4</c:v>
                </c:pt>
                <c:pt idx="1">
                  <c:v>30.9</c:v>
                </c:pt>
                <c:pt idx="2">
                  <c:v>32.799999999999997</c:v>
                </c:pt>
              </c:numCache>
            </c:numRef>
          </c:val>
          <c:extLst>
            <c:ext xmlns:c16="http://schemas.microsoft.com/office/drawing/2014/chart" uri="{C3380CC4-5D6E-409C-BE32-E72D297353CC}">
              <c16:uniqueId val="{00000006-3C6C-6C42-8468-74E49BC173C0}"/>
            </c:ext>
          </c:extLst>
        </c:ser>
        <c:ser>
          <c:idx val="4"/>
          <c:order val="3"/>
          <c:tx>
            <c:strRef>
              <c:f>Sheet2!$A$14</c:f>
              <c:strCache>
                <c:ptCount val="1"/>
                <c:pt idx="0">
                  <c:v>Normal exam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Sheet2!$B$14:$D$14</c:f>
              <c:numCache>
                <c:formatCode>0.00</c:formatCode>
                <c:ptCount val="3"/>
                <c:pt idx="0">
                  <c:v>32.9</c:v>
                </c:pt>
                <c:pt idx="1">
                  <c:v>45.4</c:v>
                </c:pt>
                <c:pt idx="2">
                  <c:v>59.2</c:v>
                </c:pt>
              </c:numCache>
            </c:numRef>
          </c:val>
          <c:extLst>
            <c:ext xmlns:c16="http://schemas.microsoft.com/office/drawing/2014/chart" uri="{C3380CC4-5D6E-409C-BE32-E72D297353CC}">
              <c16:uniqueId val="{00000007-3C6C-6C42-8468-74E49BC173C0}"/>
            </c:ext>
          </c:extLst>
        </c:ser>
        <c:dLbls>
          <c:dLblPos val="ctr"/>
          <c:showLegendKey val="0"/>
          <c:showVal val="1"/>
          <c:showCatName val="0"/>
          <c:showSerName val="0"/>
          <c:showPercent val="0"/>
          <c:showBubbleSize val="0"/>
        </c:dLbls>
        <c:gapWidth val="150"/>
        <c:overlap val="100"/>
        <c:axId val="8979647"/>
        <c:axId val="8978815"/>
      </c:barChart>
      <c:catAx>
        <c:axId val="897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crossAx val="8978815"/>
        <c:crossesAt val="0"/>
        <c:auto val="1"/>
        <c:lblAlgn val="ctr"/>
        <c:lblOffset val="100"/>
        <c:noMultiLvlLbl val="0"/>
      </c:catAx>
      <c:valAx>
        <c:axId val="89788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sz="800"/>
                  <a:t>Patients (%)</a:t>
                </a: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crossAx val="897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a:t>High-risk Patients</a:t>
            </a:r>
          </a:p>
        </c:rich>
      </c:tx>
      <c:layout>
        <c:manualLayout>
          <c:xMode val="edge"/>
          <c:yMode val="edge"/>
          <c:x val="0.25472310423773903"/>
          <c:y val="6.7390015339446191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0479200086031527"/>
          <c:y val="0.17666906079523825"/>
          <c:w val="0.7735516906091211"/>
          <c:h val="0.51329898745327851"/>
        </c:manualLayout>
      </c:layout>
      <c:barChart>
        <c:barDir val="col"/>
        <c:grouping val="stacked"/>
        <c:varyColors val="0"/>
        <c:ser>
          <c:idx val="1"/>
          <c:order val="0"/>
          <c:tx>
            <c:strRef>
              <c:f>Sheet2!$A$11</c:f>
              <c:strCache>
                <c:ptCount val="1"/>
                <c:pt idx="0">
                  <c:v>Adenocarcinoma/colorectal cancer</c:v>
                </c:pt>
              </c:strCache>
            </c:strRef>
          </c:tx>
          <c:spPr>
            <a:solidFill>
              <a:srgbClr val="6FAC46"/>
            </a:solidFill>
            <a:ln>
              <a:noFill/>
            </a:ln>
            <a:effectLst/>
          </c:spPr>
          <c:invertIfNegative val="0"/>
          <c:dLbls>
            <c:dLbl>
              <c:idx val="0"/>
              <c:layout>
                <c:manualLayout>
                  <c:x val="0.14720246573595575"/>
                  <c:y val="-3.0047023584351271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9.8196091262389817E-2"/>
                      <c:h val="5.1364801242402731E-2"/>
                    </c:manualLayout>
                  </c15:layout>
                </c:ext>
                <c:ext xmlns:c16="http://schemas.microsoft.com/office/drawing/2014/chart" uri="{C3380CC4-5D6E-409C-BE32-E72D297353CC}">
                  <c16:uniqueId val="{00000000-4ED5-7541-A118-5F42EA13504B}"/>
                </c:ext>
              </c:extLst>
            </c:dLbl>
            <c:dLbl>
              <c:idx val="1"/>
              <c:layout>
                <c:manualLayout>
                  <c:x val="0.15969687340760261"/>
                  <c:y val="-5.25633956749488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D5-7541-A118-5F42EA13504B}"/>
                </c:ext>
              </c:extLst>
            </c:dLbl>
            <c:dLbl>
              <c:idx val="2"/>
              <c:layout>
                <c:manualLayout>
                  <c:x val="0.10724834258932839"/>
                  <c:y val="-4.916823468634630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ED5-7541-A118-5F42EA13504B}"/>
                </c:ext>
              </c:extLst>
            </c:dLbl>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Sheet2!$B$11:$D$11</c:f>
              <c:numCache>
                <c:formatCode>0.0</c:formatCode>
                <c:ptCount val="3"/>
                <c:pt idx="0">
                  <c:v>0</c:v>
                </c:pt>
                <c:pt idx="1">
                  <c:v>2.4</c:v>
                </c:pt>
                <c:pt idx="2">
                  <c:v>0.2</c:v>
                </c:pt>
              </c:numCache>
            </c:numRef>
          </c:val>
          <c:extLst>
            <c:ext xmlns:c16="http://schemas.microsoft.com/office/drawing/2014/chart" uri="{C3380CC4-5D6E-409C-BE32-E72D297353CC}">
              <c16:uniqueId val="{00000003-4ED5-7541-A118-5F42EA13504B}"/>
            </c:ext>
          </c:extLst>
        </c:ser>
        <c:ser>
          <c:idx val="2"/>
          <c:order val="1"/>
          <c:tx>
            <c:strRef>
              <c:f>Sheet2!$A$12</c:f>
              <c:strCache>
                <c:ptCount val="1"/>
                <c:pt idx="0">
                  <c:v>Advanced noncancerous neoplasia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Sheet2!$B$12:$D$12</c:f>
              <c:numCache>
                <c:formatCode>0.0</c:formatCode>
                <c:ptCount val="3"/>
                <c:pt idx="0">
                  <c:v>34.799999999999997</c:v>
                </c:pt>
                <c:pt idx="1">
                  <c:v>13.4</c:v>
                </c:pt>
                <c:pt idx="2">
                  <c:v>9.1</c:v>
                </c:pt>
              </c:numCache>
            </c:numRef>
          </c:val>
          <c:extLst>
            <c:ext xmlns:c16="http://schemas.microsoft.com/office/drawing/2014/chart" uri="{C3380CC4-5D6E-409C-BE32-E72D297353CC}">
              <c16:uniqueId val="{00000004-4ED5-7541-A118-5F42EA13504B}"/>
            </c:ext>
          </c:extLst>
        </c:ser>
        <c:ser>
          <c:idx val="3"/>
          <c:order val="2"/>
          <c:tx>
            <c:strRef>
              <c:f>Sheet2!$A$13</c:f>
              <c:strCache>
                <c:ptCount val="1"/>
                <c:pt idx="0">
                  <c:v>Nonadvanced neoplasia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Sheet2!$B$13:$D$13</c:f>
              <c:numCache>
                <c:formatCode>0.0</c:formatCode>
                <c:ptCount val="3"/>
                <c:pt idx="0">
                  <c:v>36.4</c:v>
                </c:pt>
                <c:pt idx="1">
                  <c:v>36.6</c:v>
                </c:pt>
                <c:pt idx="2">
                  <c:v>43.3</c:v>
                </c:pt>
              </c:numCache>
            </c:numRef>
          </c:val>
          <c:extLst>
            <c:ext xmlns:c16="http://schemas.microsoft.com/office/drawing/2014/chart" uri="{C3380CC4-5D6E-409C-BE32-E72D297353CC}">
              <c16:uniqueId val="{00000005-4ED5-7541-A118-5F42EA13504B}"/>
            </c:ext>
          </c:extLst>
        </c:ser>
        <c:ser>
          <c:idx val="4"/>
          <c:order val="3"/>
          <c:tx>
            <c:strRef>
              <c:f>Sheet2!$A$14</c:f>
              <c:strCache>
                <c:ptCount val="1"/>
                <c:pt idx="0">
                  <c:v>Normal exam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Sheet2!$B$14:$D$14</c:f>
              <c:numCache>
                <c:formatCode>0.0</c:formatCode>
                <c:ptCount val="3"/>
                <c:pt idx="0">
                  <c:v>28.8</c:v>
                </c:pt>
                <c:pt idx="1">
                  <c:v>47.6</c:v>
                </c:pt>
                <c:pt idx="2">
                  <c:v>47.4</c:v>
                </c:pt>
              </c:numCache>
            </c:numRef>
          </c:val>
          <c:extLst>
            <c:ext xmlns:c16="http://schemas.microsoft.com/office/drawing/2014/chart" uri="{C3380CC4-5D6E-409C-BE32-E72D297353CC}">
              <c16:uniqueId val="{00000006-4ED5-7541-A118-5F42EA13504B}"/>
            </c:ext>
          </c:extLst>
        </c:ser>
        <c:dLbls>
          <c:dLblPos val="ctr"/>
          <c:showLegendKey val="0"/>
          <c:showVal val="1"/>
          <c:showCatName val="0"/>
          <c:showSerName val="0"/>
          <c:showPercent val="0"/>
          <c:showBubbleSize val="0"/>
        </c:dLbls>
        <c:gapWidth val="98"/>
        <c:overlap val="100"/>
        <c:axId val="8979647"/>
        <c:axId val="8978815"/>
      </c:barChart>
      <c:catAx>
        <c:axId val="897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crossAx val="8978815"/>
        <c:crosses val="autoZero"/>
        <c:auto val="1"/>
        <c:lblAlgn val="ctr"/>
        <c:lblOffset val="100"/>
        <c:noMultiLvlLbl val="0"/>
      </c:catAx>
      <c:valAx>
        <c:axId val="89788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sz="800" b="0" i="0" baseline="0">
                    <a:effectLst/>
                  </a:rPr>
                  <a:t>Patients (%)</a:t>
                </a:r>
                <a:endParaRPr lang="en-US" sz="800">
                  <a:effectLst/>
                </a:endParaRP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crossAx val="897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dirty="0"/>
              <a:t>All Patients</a:t>
            </a:r>
          </a:p>
        </c:rich>
      </c:tx>
      <c:layout>
        <c:manualLayout>
          <c:xMode val="edge"/>
          <c:yMode val="edge"/>
          <c:x val="0.37214040932494158"/>
          <c:y val="8.002937999159028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1190548169048593"/>
          <c:y val="0.17666906079523825"/>
          <c:w val="0.70193504576620969"/>
          <c:h val="0.45643115777215743"/>
        </c:manualLayout>
      </c:layout>
      <c:barChart>
        <c:barDir val="col"/>
        <c:grouping val="stacked"/>
        <c:varyColors val="0"/>
        <c:ser>
          <c:idx val="1"/>
          <c:order val="0"/>
          <c:tx>
            <c:strRef>
              <c:f>Sheet2!$A$11</c:f>
              <c:strCache>
                <c:ptCount val="1"/>
                <c:pt idx="0">
                  <c:v>Adenocarcinoma/colorectal cancer</c:v>
                </c:pt>
              </c:strCache>
            </c:strRef>
          </c:tx>
          <c:spPr>
            <a:solidFill>
              <a:srgbClr val="6FAC46"/>
            </a:solidFill>
            <a:ln>
              <a:noFill/>
            </a:ln>
            <a:effectLst/>
          </c:spPr>
          <c:invertIfNegative val="0"/>
          <c:dLbls>
            <c:dLbl>
              <c:idx val="0"/>
              <c:layout>
                <c:manualLayout>
                  <c:x val="0.11575896876335404"/>
                  <c:y val="-4.9528203034264938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8.5292452008247907E-2"/>
                      <c:h val="5.4732571770059989E-2"/>
                    </c:manualLayout>
                  </c15:layout>
                </c:ext>
                <c:ext xmlns:c16="http://schemas.microsoft.com/office/drawing/2014/chart" uri="{C3380CC4-5D6E-409C-BE32-E72D297353CC}">
                  <c16:uniqueId val="{00000000-C98E-D840-8AB1-13F11313CF10}"/>
                </c:ext>
              </c:extLst>
            </c:dLbl>
            <c:dLbl>
              <c:idx val="1"/>
              <c:layout>
                <c:manualLayout>
                  <c:x val="0.13609447765495622"/>
                  <c:y val="-4.0083475410988625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8.5292452008247907E-2"/>
                      <c:h val="7.1903574678314111E-2"/>
                    </c:manualLayout>
                  </c15:layout>
                </c:ext>
                <c:ext xmlns:c16="http://schemas.microsoft.com/office/drawing/2014/chart" uri="{C3380CC4-5D6E-409C-BE32-E72D297353CC}">
                  <c16:uniqueId val="{00000001-C98E-D840-8AB1-13F11313CF10}"/>
                </c:ext>
              </c:extLst>
            </c:dLbl>
            <c:dLbl>
              <c:idx val="2"/>
              <c:layout>
                <c:manualLayout>
                  <c:x val="0.1504202121449516"/>
                  <c:y val="-2.3146714727447511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9.2759130822720165E-2"/>
                      <c:h val="1.7132469555271024E-2"/>
                    </c:manualLayout>
                  </c15:layout>
                </c:ext>
                <c:ext xmlns:c16="http://schemas.microsoft.com/office/drawing/2014/chart" uri="{C3380CC4-5D6E-409C-BE32-E72D297353CC}">
                  <c16:uniqueId val="{00000002-C98E-D840-8AB1-13F11313CF10}"/>
                </c:ext>
              </c:extLst>
            </c:dLbl>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Sheet2!$B$11:$D$11</c:f>
              <c:numCache>
                <c:formatCode>0.0</c:formatCode>
                <c:ptCount val="3"/>
                <c:pt idx="0">
                  <c:v>1.3</c:v>
                </c:pt>
                <c:pt idx="1">
                  <c:v>1.4</c:v>
                </c:pt>
                <c:pt idx="2">
                  <c:v>0.3</c:v>
                </c:pt>
              </c:numCache>
            </c:numRef>
          </c:val>
          <c:extLst>
            <c:ext xmlns:c16="http://schemas.microsoft.com/office/drawing/2014/chart" uri="{C3380CC4-5D6E-409C-BE32-E72D297353CC}">
              <c16:uniqueId val="{00000003-C98E-D840-8AB1-13F11313CF10}"/>
            </c:ext>
          </c:extLst>
        </c:ser>
        <c:ser>
          <c:idx val="2"/>
          <c:order val="1"/>
          <c:tx>
            <c:strRef>
              <c:f>Sheet2!$A$12</c:f>
              <c:strCache>
                <c:ptCount val="1"/>
                <c:pt idx="0">
                  <c:v>Advanced noncancerous neoplasia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Sheet2!$B$12:$D$12</c:f>
              <c:numCache>
                <c:formatCode>0.0</c:formatCode>
                <c:ptCount val="3"/>
                <c:pt idx="0">
                  <c:v>27.1</c:v>
                </c:pt>
                <c:pt idx="1">
                  <c:v>19.899999999999999</c:v>
                </c:pt>
                <c:pt idx="2">
                  <c:v>8.4</c:v>
                </c:pt>
              </c:numCache>
            </c:numRef>
          </c:val>
          <c:extLst>
            <c:ext xmlns:c16="http://schemas.microsoft.com/office/drawing/2014/chart" uri="{C3380CC4-5D6E-409C-BE32-E72D297353CC}">
              <c16:uniqueId val="{00000004-C98E-D840-8AB1-13F11313CF10}"/>
            </c:ext>
          </c:extLst>
        </c:ser>
        <c:ser>
          <c:idx val="3"/>
          <c:order val="2"/>
          <c:tx>
            <c:strRef>
              <c:f>Sheet2!$A$13</c:f>
              <c:strCache>
                <c:ptCount val="1"/>
                <c:pt idx="0">
                  <c:v>Nonadvanced neoplasia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Sheet2!$B$13:$D$13</c:f>
              <c:numCache>
                <c:formatCode>0.0</c:formatCode>
                <c:ptCount val="3"/>
                <c:pt idx="0">
                  <c:v>39.5</c:v>
                </c:pt>
                <c:pt idx="1">
                  <c:v>32.6</c:v>
                </c:pt>
                <c:pt idx="2">
                  <c:v>37.9</c:v>
                </c:pt>
              </c:numCache>
            </c:numRef>
          </c:val>
          <c:extLst>
            <c:ext xmlns:c16="http://schemas.microsoft.com/office/drawing/2014/chart" uri="{C3380CC4-5D6E-409C-BE32-E72D297353CC}">
              <c16:uniqueId val="{00000005-C98E-D840-8AB1-13F11313CF10}"/>
            </c:ext>
          </c:extLst>
        </c:ser>
        <c:ser>
          <c:idx val="4"/>
          <c:order val="3"/>
          <c:tx>
            <c:strRef>
              <c:f>Sheet2!$A$14</c:f>
              <c:strCache>
                <c:ptCount val="1"/>
                <c:pt idx="0">
                  <c:v>Normal exam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Sheet2!$B$9:$D$9</c:f>
              <c:strCache>
                <c:ptCount val="3"/>
                <c:pt idx="0">
                  <c:v>Colonoscopy after mt-sDNA+ test </c:v>
                </c:pt>
                <c:pt idx="1">
                  <c:v>Colonoscopy after FIT+ test  </c:v>
                </c:pt>
                <c:pt idx="2">
                  <c:v>Colonoscopy only </c:v>
                </c:pt>
              </c:strCache>
            </c:strRef>
          </c:cat>
          <c:val>
            <c:numRef>
              <c:f>Sheet2!$B$14:$D$14</c:f>
              <c:numCache>
                <c:formatCode>0.0</c:formatCode>
                <c:ptCount val="3"/>
                <c:pt idx="0">
                  <c:v>32</c:v>
                </c:pt>
                <c:pt idx="1">
                  <c:v>46</c:v>
                </c:pt>
                <c:pt idx="2">
                  <c:v>53.4</c:v>
                </c:pt>
              </c:numCache>
            </c:numRef>
          </c:val>
          <c:extLst>
            <c:ext xmlns:c16="http://schemas.microsoft.com/office/drawing/2014/chart" uri="{C3380CC4-5D6E-409C-BE32-E72D297353CC}">
              <c16:uniqueId val="{00000006-C98E-D840-8AB1-13F11313CF10}"/>
            </c:ext>
          </c:extLst>
        </c:ser>
        <c:dLbls>
          <c:dLblPos val="ctr"/>
          <c:showLegendKey val="0"/>
          <c:showVal val="1"/>
          <c:showCatName val="0"/>
          <c:showSerName val="0"/>
          <c:showPercent val="0"/>
          <c:showBubbleSize val="0"/>
        </c:dLbls>
        <c:gapWidth val="96"/>
        <c:overlap val="100"/>
        <c:axId val="8979647"/>
        <c:axId val="8978815"/>
      </c:barChart>
      <c:catAx>
        <c:axId val="897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mn-lt"/>
                <a:ea typeface="+mn-ea"/>
                <a:cs typeface="+mn-cs"/>
              </a:defRPr>
            </a:pPr>
            <a:endParaRPr lang="en-US"/>
          </a:p>
        </c:txPr>
        <c:crossAx val="8978815"/>
        <c:crosses val="autoZero"/>
        <c:auto val="1"/>
        <c:lblAlgn val="ctr"/>
        <c:lblOffset val="100"/>
        <c:noMultiLvlLbl val="0"/>
      </c:catAx>
      <c:valAx>
        <c:axId val="89788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sz="800" b="0" i="0" baseline="0">
                    <a:effectLst/>
                  </a:rPr>
                  <a:t>Patients (%)</a:t>
                </a:r>
                <a:endParaRPr lang="en-US" sz="800">
                  <a:effectLst/>
                </a:endParaRP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crossAx val="897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a:t>Average-risk</a:t>
            </a:r>
          </a:p>
        </c:rich>
      </c:tx>
      <c:layout>
        <c:manualLayout>
          <c:xMode val="edge"/>
          <c:yMode val="edge"/>
          <c:x val="0.42699824112700846"/>
          <c:y val="7.5996878039262306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433033499184727"/>
          <c:y val="0.13307693011259181"/>
          <c:w val="0.64817772272095597"/>
          <c:h val="0.43119033899493597"/>
        </c:manualLayout>
      </c:layout>
      <c:barChart>
        <c:barDir val="col"/>
        <c:grouping val="stacked"/>
        <c:varyColors val="0"/>
        <c:ser>
          <c:idx val="0"/>
          <c:order val="0"/>
          <c:tx>
            <c:strRef>
              <c:f>Sheet3!$A$16</c:f>
              <c:strCache>
                <c:ptCount val="1"/>
                <c:pt idx="0">
                  <c:v> Advanced adenoma and CRSP </c:v>
                </c:pt>
              </c:strCache>
            </c:strRef>
          </c:tx>
          <c:spPr>
            <a:solidFill>
              <a:schemeClr val="accent1"/>
            </a:solidFill>
            <a:ln>
              <a:noFill/>
            </a:ln>
            <a:effectLst/>
          </c:spPr>
          <c:invertIfNegative val="0"/>
          <c:dLbls>
            <c:dLbl>
              <c:idx val="0"/>
              <c:layout>
                <c:manualLayout>
                  <c:x val="0.10832750468806791"/>
                  <c:y val="-8.131122350982784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A93-944D-A13F-F53DDAF1309C}"/>
                </c:ext>
              </c:extLst>
            </c:dLbl>
            <c:dLbl>
              <c:idx val="1"/>
              <c:layout>
                <c:manualLayout>
                  <c:x val="0.11666038966407319"/>
                  <c:y val="-5.807944536416262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A93-944D-A13F-F53DDAF1309C}"/>
                </c:ext>
              </c:extLst>
            </c:dLbl>
            <c:dLbl>
              <c:idx val="2"/>
              <c:layout>
                <c:manualLayout>
                  <c:x val="0.13054853129074856"/>
                  <c:y val="-7.38846764776721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A93-944D-A13F-F53DDAF1309C}"/>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Sheet3!$B$16:$D$16</c:f>
              <c:numCache>
                <c:formatCode>General</c:formatCode>
                <c:ptCount val="3"/>
                <c:pt idx="0">
                  <c:v>3.3</c:v>
                </c:pt>
                <c:pt idx="1">
                  <c:v>2.6</c:v>
                </c:pt>
                <c:pt idx="2">
                  <c:v>0.7</c:v>
                </c:pt>
              </c:numCache>
            </c:numRef>
          </c:val>
          <c:extLst>
            <c:ext xmlns:c16="http://schemas.microsoft.com/office/drawing/2014/chart" uri="{C3380CC4-5D6E-409C-BE32-E72D297353CC}">
              <c16:uniqueId val="{00000003-8A93-944D-A13F-F53DDAF1309C}"/>
            </c:ext>
          </c:extLst>
        </c:ser>
        <c:ser>
          <c:idx val="1"/>
          <c:order val="1"/>
          <c:tx>
            <c:strRef>
              <c:f>Sheet3!$A$17</c:f>
              <c:strCache>
                <c:ptCount val="1"/>
                <c:pt idx="0">
                  <c:v> Advanced adenoma with no CRSP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Sheet3!$B$17:$D$17</c:f>
              <c:numCache>
                <c:formatCode>General</c:formatCode>
                <c:ptCount val="3"/>
                <c:pt idx="0">
                  <c:v>13.8</c:v>
                </c:pt>
                <c:pt idx="1">
                  <c:v>16</c:v>
                </c:pt>
                <c:pt idx="2">
                  <c:v>4.2</c:v>
                </c:pt>
              </c:numCache>
            </c:numRef>
          </c:val>
          <c:extLst>
            <c:ext xmlns:c16="http://schemas.microsoft.com/office/drawing/2014/chart" uri="{C3380CC4-5D6E-409C-BE32-E72D297353CC}">
              <c16:uniqueId val="{00000004-8A93-944D-A13F-F53DDAF1309C}"/>
            </c:ext>
          </c:extLst>
        </c:ser>
        <c:ser>
          <c:idx val="2"/>
          <c:order val="2"/>
          <c:tx>
            <c:strRef>
              <c:f>Sheet3!$A$18</c:f>
              <c:strCache>
                <c:ptCount val="1"/>
                <c:pt idx="0">
                  <c:v> CRSP with no advanced adenoma </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Sheet3!$B$18:$D$18</c:f>
              <c:numCache>
                <c:formatCode>General</c:formatCode>
                <c:ptCount val="3"/>
                <c:pt idx="0">
                  <c:v>17.899999999999999</c:v>
                </c:pt>
                <c:pt idx="1">
                  <c:v>9.3000000000000007</c:v>
                </c:pt>
                <c:pt idx="2">
                  <c:v>7.2</c:v>
                </c:pt>
              </c:numCache>
            </c:numRef>
          </c:val>
          <c:extLst>
            <c:ext xmlns:c16="http://schemas.microsoft.com/office/drawing/2014/chart" uri="{C3380CC4-5D6E-409C-BE32-E72D297353CC}">
              <c16:uniqueId val="{00000005-8A93-944D-A13F-F53DDAF1309C}"/>
            </c:ext>
          </c:extLst>
        </c:ser>
        <c:ser>
          <c:idx val="3"/>
          <c:order val="3"/>
          <c:tx>
            <c:strRef>
              <c:f>Sheet3!$A$19</c:f>
              <c:strCache>
                <c:ptCount val="1"/>
                <c:pt idx="0">
                  <c:v> No advanced adenoma or CRSP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Sheet3!$B$19:$D$19</c:f>
              <c:numCache>
                <c:formatCode>General</c:formatCode>
                <c:ptCount val="3"/>
                <c:pt idx="0">
                  <c:v>65</c:v>
                </c:pt>
                <c:pt idx="1">
                  <c:v>72.2</c:v>
                </c:pt>
                <c:pt idx="2">
                  <c:v>88</c:v>
                </c:pt>
              </c:numCache>
            </c:numRef>
          </c:val>
          <c:extLst>
            <c:ext xmlns:c16="http://schemas.microsoft.com/office/drawing/2014/chart" uri="{C3380CC4-5D6E-409C-BE32-E72D297353CC}">
              <c16:uniqueId val="{00000006-8A93-944D-A13F-F53DDAF1309C}"/>
            </c:ext>
          </c:extLst>
        </c:ser>
        <c:dLbls>
          <c:showLegendKey val="0"/>
          <c:showVal val="0"/>
          <c:showCatName val="0"/>
          <c:showSerName val="0"/>
          <c:showPercent val="0"/>
          <c:showBubbleSize val="0"/>
        </c:dLbls>
        <c:gapWidth val="32"/>
        <c:overlap val="100"/>
        <c:axId val="1937010831"/>
        <c:axId val="1937012079"/>
      </c:barChart>
      <c:catAx>
        <c:axId val="1937010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937012079"/>
        <c:crosses val="autoZero"/>
        <c:auto val="0"/>
        <c:lblAlgn val="ctr"/>
        <c:lblOffset val="100"/>
        <c:noMultiLvlLbl val="0"/>
      </c:catAx>
      <c:valAx>
        <c:axId val="193701207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1" i="0" u="none" strike="noStrike" kern="1200" baseline="0">
                <a:solidFill>
                  <a:schemeClr val="tx1"/>
                </a:solidFill>
                <a:latin typeface="+mn-lt"/>
                <a:ea typeface="+mn-ea"/>
                <a:cs typeface="+mn-cs"/>
              </a:defRPr>
            </a:pPr>
            <a:endParaRPr lang="en-US"/>
          </a:p>
        </c:txPr>
        <c:crossAx val="1937010831"/>
        <c:crosses val="autoZero"/>
        <c:crossBetween val="between"/>
      </c:valAx>
      <c:spPr>
        <a:noFill/>
        <a:ln>
          <a:noFill/>
        </a:ln>
        <a:effectLst/>
      </c:spPr>
    </c:plotArea>
    <c:legend>
      <c:legendPos val="b"/>
      <c:layout>
        <c:manualLayout>
          <c:xMode val="edge"/>
          <c:yMode val="edge"/>
          <c:x val="0.23502235006602881"/>
          <c:y val="0.69963018179933478"/>
          <c:w val="0.66605908780936096"/>
          <c:h val="0.1272729490028932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r>
              <a:rPr lang="en-US" sz="800" b="1"/>
              <a:t>All Patients</a:t>
            </a:r>
          </a:p>
        </c:rich>
      </c:tx>
      <c:layout>
        <c:manualLayout>
          <c:xMode val="edge"/>
          <c:yMode val="edge"/>
          <c:x val="0.44910817185204094"/>
          <c:y val="8.9134304867818356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433033499184727"/>
          <c:y val="0.14856481481481484"/>
          <c:w val="0.68576870946818624"/>
          <c:h val="0.41811805406047475"/>
        </c:manualLayout>
      </c:layout>
      <c:barChart>
        <c:barDir val="col"/>
        <c:grouping val="stacked"/>
        <c:varyColors val="0"/>
        <c:ser>
          <c:idx val="0"/>
          <c:order val="0"/>
          <c:tx>
            <c:strRef>
              <c:f>Sheet3!$A$16</c:f>
              <c:strCache>
                <c:ptCount val="1"/>
                <c:pt idx="0">
                  <c:v> Advanced adenoma and CRSP </c:v>
                </c:pt>
              </c:strCache>
            </c:strRef>
          </c:tx>
          <c:spPr>
            <a:solidFill>
              <a:schemeClr val="accent1"/>
            </a:solidFill>
            <a:ln>
              <a:noFill/>
            </a:ln>
            <a:effectLst/>
          </c:spPr>
          <c:invertIfNegative val="0"/>
          <c:dLbls>
            <c:dLbl>
              <c:idx val="0"/>
              <c:layout>
                <c:manualLayout>
                  <c:x val="0.12450370079898045"/>
                  <c:y val="-6.411236739148187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76C-7547-A778-DB4C5D7E2EB2}"/>
                </c:ext>
              </c:extLst>
            </c:dLbl>
            <c:dLbl>
              <c:idx val="1"/>
              <c:layout>
                <c:manualLayout>
                  <c:x val="0.13029468459708426"/>
                  <c:y val="-6.4112367391481878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4.9077621594016706E-2"/>
                      <c:h val="3.6770328356879309E-2"/>
                    </c:manualLayout>
                  </c15:layout>
                </c:ext>
                <c:ext xmlns:c16="http://schemas.microsoft.com/office/drawing/2014/chart" uri="{C3380CC4-5D6E-409C-BE32-E72D297353CC}">
                  <c16:uniqueId val="{00000001-A76C-7547-A778-DB4C5D7E2EB2}"/>
                </c:ext>
              </c:extLst>
            </c:dLbl>
            <c:dLbl>
              <c:idx val="2"/>
              <c:layout>
                <c:manualLayout>
                  <c:x val="0.13608544040818793"/>
                  <c:y val="-7.19596736475600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76C-7547-A778-DB4C5D7E2EB2}"/>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Sheet3!$B$16:$D$16</c:f>
              <c:numCache>
                <c:formatCode>General</c:formatCode>
                <c:ptCount val="3"/>
                <c:pt idx="0">
                  <c:v>2.9</c:v>
                </c:pt>
                <c:pt idx="1">
                  <c:v>2.5</c:v>
                </c:pt>
                <c:pt idx="2">
                  <c:v>0.7</c:v>
                </c:pt>
              </c:numCache>
            </c:numRef>
          </c:val>
          <c:extLst>
            <c:ext xmlns:c16="http://schemas.microsoft.com/office/drawing/2014/chart" uri="{C3380CC4-5D6E-409C-BE32-E72D297353CC}">
              <c16:uniqueId val="{00000003-A76C-7547-A778-DB4C5D7E2EB2}"/>
            </c:ext>
          </c:extLst>
        </c:ser>
        <c:ser>
          <c:idx val="1"/>
          <c:order val="1"/>
          <c:tx>
            <c:strRef>
              <c:f>Sheet3!$A$17</c:f>
              <c:strCache>
                <c:ptCount val="1"/>
                <c:pt idx="0">
                  <c:v> Advanced adenoma with no CRSP </c:v>
                </c:pt>
              </c:strCache>
            </c:strRef>
          </c:tx>
          <c:spPr>
            <a:solidFill>
              <a:schemeClr val="accent3"/>
            </a:solidFill>
            <a:ln>
              <a:noFill/>
            </a:ln>
            <a:effectLst/>
          </c:spPr>
          <c:invertIfNegative val="0"/>
          <c:dLbls>
            <c:dLbl>
              <c:idx val="0"/>
              <c:dLblPos val="ctr"/>
              <c:showLegendKey val="0"/>
              <c:showVal val="1"/>
              <c:showCatName val="0"/>
              <c:showSerName val="0"/>
              <c:showPercent val="0"/>
              <c:showBubbleSize val="0"/>
              <c:extLst>
                <c:ext xmlns:c15="http://schemas.microsoft.com/office/drawing/2012/chart" uri="{CE6537A1-D6FC-4f65-9D91-7224C49458BB}">
                  <c15:layout>
                    <c:manualLayout>
                      <c:w val="0.11011724293054462"/>
                      <c:h val="9.1024718986868425E-2"/>
                    </c:manualLayout>
                  </c15:layout>
                </c:ext>
                <c:ext xmlns:c16="http://schemas.microsoft.com/office/drawing/2014/chart" uri="{C3380CC4-5D6E-409C-BE32-E72D297353CC}">
                  <c16:uniqueId val="{00000004-A76C-7547-A778-DB4C5D7E2EB2}"/>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Sheet3!$B$17:$D$17</c:f>
              <c:numCache>
                <c:formatCode>General</c:formatCode>
                <c:ptCount val="3"/>
                <c:pt idx="0">
                  <c:v>14.7</c:v>
                </c:pt>
                <c:pt idx="1">
                  <c:v>14.9</c:v>
                </c:pt>
                <c:pt idx="2">
                  <c:v>4.5</c:v>
                </c:pt>
              </c:numCache>
            </c:numRef>
          </c:val>
          <c:extLst>
            <c:ext xmlns:c16="http://schemas.microsoft.com/office/drawing/2014/chart" uri="{C3380CC4-5D6E-409C-BE32-E72D297353CC}">
              <c16:uniqueId val="{00000005-A76C-7547-A778-DB4C5D7E2EB2}"/>
            </c:ext>
          </c:extLst>
        </c:ser>
        <c:ser>
          <c:idx val="2"/>
          <c:order val="2"/>
          <c:tx>
            <c:strRef>
              <c:f>Sheet3!$A$18</c:f>
              <c:strCache>
                <c:ptCount val="1"/>
                <c:pt idx="0">
                  <c:v> CRSP with no advanced adenoma </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Sheet3!$B$18:$D$18</c:f>
              <c:numCache>
                <c:formatCode>General</c:formatCode>
                <c:ptCount val="3"/>
                <c:pt idx="0">
                  <c:v>18.600000000000001</c:v>
                </c:pt>
                <c:pt idx="1">
                  <c:v>8.6999999999999993</c:v>
                </c:pt>
                <c:pt idx="2">
                  <c:v>7.6</c:v>
                </c:pt>
              </c:numCache>
            </c:numRef>
          </c:val>
          <c:extLst>
            <c:ext xmlns:c16="http://schemas.microsoft.com/office/drawing/2014/chart" uri="{C3380CC4-5D6E-409C-BE32-E72D297353CC}">
              <c16:uniqueId val="{00000006-A76C-7547-A778-DB4C5D7E2EB2}"/>
            </c:ext>
          </c:extLst>
        </c:ser>
        <c:ser>
          <c:idx val="3"/>
          <c:order val="3"/>
          <c:tx>
            <c:strRef>
              <c:f>Sheet3!$A$19</c:f>
              <c:strCache>
                <c:ptCount val="1"/>
                <c:pt idx="0">
                  <c:v> No advanced adenoma or CRSP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Sheet3!$B$15:$D$15</c:f>
              <c:strCache>
                <c:ptCount val="3"/>
                <c:pt idx="0">
                  <c:v>Colonoscopy after positive mt-sDNA test</c:v>
                </c:pt>
                <c:pt idx="1">
                  <c:v>Colonoscopy after positive FIT test</c:v>
                </c:pt>
                <c:pt idx="2">
                  <c:v>Colonoscopy only</c:v>
                </c:pt>
              </c:strCache>
            </c:strRef>
          </c:cat>
          <c:val>
            <c:numRef>
              <c:f>Sheet3!$B$19:$D$19</c:f>
              <c:numCache>
                <c:formatCode>General</c:formatCode>
                <c:ptCount val="3"/>
                <c:pt idx="0">
                  <c:v>63.7</c:v>
                </c:pt>
                <c:pt idx="1">
                  <c:v>73.900000000000006</c:v>
                </c:pt>
                <c:pt idx="2">
                  <c:v>87.2</c:v>
                </c:pt>
              </c:numCache>
            </c:numRef>
          </c:val>
          <c:extLst>
            <c:ext xmlns:c16="http://schemas.microsoft.com/office/drawing/2014/chart" uri="{C3380CC4-5D6E-409C-BE32-E72D297353CC}">
              <c16:uniqueId val="{00000007-A76C-7547-A778-DB4C5D7E2EB2}"/>
            </c:ext>
          </c:extLst>
        </c:ser>
        <c:dLbls>
          <c:dLblPos val="ctr"/>
          <c:showLegendKey val="0"/>
          <c:showVal val="1"/>
          <c:showCatName val="0"/>
          <c:showSerName val="0"/>
          <c:showPercent val="0"/>
          <c:showBubbleSize val="0"/>
        </c:dLbls>
        <c:gapWidth val="32"/>
        <c:overlap val="100"/>
        <c:axId val="1937010831"/>
        <c:axId val="1937012079"/>
      </c:barChart>
      <c:catAx>
        <c:axId val="1937010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937012079"/>
        <c:crosses val="autoZero"/>
        <c:auto val="1"/>
        <c:lblAlgn val="ctr"/>
        <c:lblOffset val="100"/>
        <c:noMultiLvlLbl val="0"/>
      </c:catAx>
      <c:valAx>
        <c:axId val="1937012079"/>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1" i="0" u="none" strike="noStrike" kern="1200" baseline="0">
                <a:solidFill>
                  <a:schemeClr val="tx1"/>
                </a:solidFill>
                <a:latin typeface="+mn-lt"/>
                <a:ea typeface="+mn-ea"/>
                <a:cs typeface="+mn-cs"/>
              </a:defRPr>
            </a:pPr>
            <a:endParaRPr lang="en-US"/>
          </a:p>
        </c:txPr>
        <c:crossAx val="1937010831"/>
        <c:crosses val="autoZero"/>
        <c:crossBetween val="between"/>
      </c:valAx>
      <c:spPr>
        <a:noFill/>
        <a:ln>
          <a:noFill/>
        </a:ln>
        <a:effectLst/>
      </c:spPr>
    </c:plotArea>
    <c:legend>
      <c:legendPos val="b"/>
      <c:layout>
        <c:manualLayout>
          <c:xMode val="edge"/>
          <c:yMode val="edge"/>
          <c:x val="0.23247013655281376"/>
          <c:y val="0.70033986384659352"/>
          <c:w val="0.65666776480405076"/>
          <c:h val="0.1203830706527791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4926AE-6559-2DB4-1032-A9B38A82AB0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9A6B36-E5B3-BBEC-F43B-610411549DA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D8C99-65D5-0746-8AAA-0FE35C98CDC5}" type="datetimeFigureOut">
              <a:rPr lang="en-US" smtClean="0"/>
              <a:t>4/6/2023</a:t>
            </a:fld>
            <a:endParaRPr lang="en-US"/>
          </a:p>
        </p:txBody>
      </p:sp>
      <p:sp>
        <p:nvSpPr>
          <p:cNvPr id="4" name="Footer Placeholder 3">
            <a:extLst>
              <a:ext uri="{FF2B5EF4-FFF2-40B4-BE49-F238E27FC236}">
                <a16:creationId xmlns:a16="http://schemas.microsoft.com/office/drawing/2014/main" id="{9B050E48-04B1-EDEC-D1E2-8482F24C5F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5967CC-C7A1-DF72-59B5-40F5B38B31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6928B1-180A-7E40-AC56-36EF1246CDD5}" type="slidenum">
              <a:rPr lang="en-US" smtClean="0"/>
              <a:t>‹#›</a:t>
            </a:fld>
            <a:endParaRPr lang="en-US"/>
          </a:p>
        </p:txBody>
      </p:sp>
    </p:spTree>
    <p:extLst>
      <p:ext uri="{BB962C8B-B14F-4D97-AF65-F5344CB8AC3E}">
        <p14:creationId xmlns:p14="http://schemas.microsoft.com/office/powerpoint/2010/main" val="189391047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792748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913079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938979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205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970118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1805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256458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555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6554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948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800026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7474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4045097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58798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4500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620966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8743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endParaRPr lang="en-US" dirty="0"/>
          </a:p>
          <a:p>
            <a:endParaRPr lang="en-US"/>
          </a:p>
        </p:txBody>
      </p:sp>
    </p:spTree>
    <p:extLst>
      <p:ext uri="{BB962C8B-B14F-4D97-AF65-F5344CB8AC3E}">
        <p14:creationId xmlns:p14="http://schemas.microsoft.com/office/powerpoint/2010/main" val="801399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187510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1151286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886675" y="1735504"/>
            <a:ext cx="7370650" cy="904399"/>
          </a:xfrm>
        </p:spPr>
        <p:txBody>
          <a:bodyPr vert="horz" lIns="0" tIns="0" rIns="0" bIns="0" rtlCol="0" anchor="b" anchorCtr="0">
            <a:noAutofit/>
          </a:bodyPr>
          <a:lstStyle>
            <a:lvl1pPr algn="ctr">
              <a:spcBef>
                <a:spcPts val="0"/>
              </a:spcBef>
              <a:defRPr lang="en-US" sz="315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886641" y="2820219"/>
            <a:ext cx="7370720" cy="404622"/>
          </a:xfrm>
        </p:spPr>
        <p:txBody>
          <a:bodyPr lIns="0" tIns="0" rIns="0" bIns="0" anchor="t" anchorCtr="0"/>
          <a:lstStyle>
            <a:lvl1pPr marL="0" indent="0" algn="ctr">
              <a:spcBef>
                <a:spcPts val="450"/>
              </a:spcBef>
              <a:buNone/>
              <a:defRPr sz="1800">
                <a:solidFill>
                  <a:schemeClr val="tx1"/>
                </a:solidFill>
                <a:latin typeface="+mn-lt"/>
              </a:defRPr>
            </a:lvl1pPr>
            <a:lvl2pPr marL="300038" indent="0">
              <a:buNone/>
              <a:defRPr/>
            </a:lvl2pPr>
            <a:lvl3pPr marL="557213" indent="0">
              <a:buNone/>
              <a:defRPr/>
            </a:lvl3pPr>
            <a:lvl4pPr marL="821531" indent="0">
              <a:buNone/>
              <a:defRPr/>
            </a:lvl4pPr>
            <a:lvl5pPr marL="1027509" indent="0">
              <a:buNone/>
              <a:defRPr/>
            </a:lvl5pPr>
          </a:lstStyle>
          <a:p>
            <a:pPr lvl="0"/>
            <a:r>
              <a:rPr lang="en-US" dirty="0"/>
              <a:t>Click to edit Master text styles</a:t>
            </a:r>
          </a:p>
        </p:txBody>
      </p:sp>
      <p:sp>
        <p:nvSpPr>
          <p:cNvPr id="3" name="Text Placeholder 2"/>
          <p:cNvSpPr>
            <a:spLocks noGrp="1"/>
          </p:cNvSpPr>
          <p:nvPr userDrawn="1">
            <p:ph type="body" sz="quarter" idx="11"/>
          </p:nvPr>
        </p:nvSpPr>
        <p:spPr>
          <a:xfrm>
            <a:off x="886641" y="3227413"/>
            <a:ext cx="7370720" cy="328613"/>
          </a:xfrm>
        </p:spPr>
        <p:txBody>
          <a:bodyPr lIns="0" tIns="0" rIns="0" bIns="0" anchor="b" anchorCtr="0"/>
          <a:lstStyle>
            <a:lvl1pPr marL="0" indent="0" algn="ctr">
              <a:spcBef>
                <a:spcPts val="225"/>
              </a:spcBef>
              <a:buNone/>
              <a:defRPr sz="1050">
                <a:solidFill>
                  <a:schemeClr val="tx1"/>
                </a:solidFill>
              </a:defRPr>
            </a:lvl1pPr>
          </a:lstStyle>
          <a:p>
            <a:pPr lvl="0"/>
            <a:r>
              <a:rPr lang="en-US" dirty="0"/>
              <a:t>Click to edit Master text styles</a:t>
            </a:r>
          </a:p>
        </p:txBody>
      </p:sp>
    </p:spTree>
    <p:custDataLst>
      <p:tags r:id="rId1"/>
    </p:custDataLst>
    <p:extLst>
      <p:ext uri="{BB962C8B-B14F-4D97-AF65-F5344CB8AC3E}">
        <p14:creationId xmlns:p14="http://schemas.microsoft.com/office/powerpoint/2010/main" val="269690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Takeaways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82492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13" name="Text Placeholder 2"/>
          <p:cNvSpPr>
            <a:spLocks noGrp="1"/>
          </p:cNvSpPr>
          <p:nvPr>
            <p:ph type="body" sz="quarter" idx="16" hasCustomPrompt="1"/>
          </p:nvPr>
        </p:nvSpPr>
        <p:spPr>
          <a:xfrm>
            <a:off x="1234763" y="4714398"/>
            <a:ext cx="60677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4" name="Text Placeholder 9"/>
          <p:cNvSpPr>
            <a:spLocks noGrp="1"/>
          </p:cNvSpPr>
          <p:nvPr>
            <p:ph type="body" sz="quarter" idx="30"/>
          </p:nvPr>
        </p:nvSpPr>
        <p:spPr>
          <a:xfrm>
            <a:off x="336130" y="1235868"/>
            <a:ext cx="8471837"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8"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7" name="Content Placeholder 2"/>
          <p:cNvSpPr>
            <a:spLocks noGrp="1"/>
          </p:cNvSpPr>
          <p:nvPr>
            <p:ph idx="37"/>
          </p:nvPr>
        </p:nvSpPr>
        <p:spPr>
          <a:xfrm>
            <a:off x="336130" y="1657351"/>
            <a:ext cx="8471837" cy="2761437"/>
          </a:xfrm>
        </p:spPr>
        <p:txBody>
          <a:bodyPr/>
          <a:lstStyle>
            <a:lvl1pPr marL="130969" indent="-130969">
              <a:spcBef>
                <a:spcPts val="750"/>
              </a:spcBef>
              <a:defRPr sz="1200"/>
            </a:lvl1pPr>
            <a:lvl2pPr marL="254794" indent="-84535">
              <a:spcBef>
                <a:spcPts val="375"/>
              </a:spcBef>
              <a:defRPr sz="1050"/>
            </a:lvl2pPr>
            <a:lvl3pPr marL="385763" indent="-85725">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251819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
    <p:spTree>
      <p:nvGrpSpPr>
        <p:cNvPr id="1" name=""/>
        <p:cNvGrpSpPr/>
        <p:nvPr/>
      </p:nvGrpSpPr>
      <p:grpSpPr>
        <a:xfrm>
          <a:off x="0" y="0"/>
          <a:ext cx="0" cy="0"/>
          <a:chOff x="0" y="0"/>
          <a:chExt cx="0" cy="0"/>
        </a:xfrm>
      </p:grpSpPr>
      <p:sp>
        <p:nvSpPr>
          <p:cNvPr id="16" name="Text Placeholder 2"/>
          <p:cNvSpPr>
            <a:spLocks noGrp="1"/>
          </p:cNvSpPr>
          <p:nvPr>
            <p:ph type="body" sz="quarter" idx="16" hasCustomPrompt="1"/>
          </p:nvPr>
        </p:nvSpPr>
        <p:spPr>
          <a:xfrm>
            <a:off x="1234762" y="4714398"/>
            <a:ext cx="60931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8"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0" name="Text Placeholder 9"/>
          <p:cNvSpPr>
            <a:spLocks noGrp="1"/>
          </p:cNvSpPr>
          <p:nvPr>
            <p:ph type="body" sz="quarter" idx="32"/>
          </p:nvPr>
        </p:nvSpPr>
        <p:spPr>
          <a:xfrm>
            <a:off x="4654751"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Content Placeholder 2"/>
          <p:cNvSpPr>
            <a:spLocks noGrp="1"/>
          </p:cNvSpPr>
          <p:nvPr>
            <p:ph idx="37"/>
          </p:nvPr>
        </p:nvSpPr>
        <p:spPr>
          <a:xfrm>
            <a:off x="336130" y="1657351"/>
            <a:ext cx="4153168" cy="2761437"/>
          </a:xfrm>
        </p:spPr>
        <p:txBody>
          <a:bodyPr/>
          <a:lstStyle>
            <a:lvl1pPr marL="130969" indent="-130969">
              <a:spcBef>
                <a:spcPts val="750"/>
              </a:spcBef>
              <a:defRPr sz="1200"/>
            </a:lvl1pPr>
            <a:lvl2pPr marL="257175" indent="-85725">
              <a:spcBef>
                <a:spcPts val="375"/>
              </a:spcBef>
              <a:defRPr sz="1050"/>
            </a:lvl2pPr>
            <a:lvl3pPr marL="385763" indent="-8691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46"/>
          </p:nvPr>
        </p:nvSpPr>
        <p:spPr>
          <a:xfrm>
            <a:off x="4654751" y="1657351"/>
            <a:ext cx="4153168" cy="2761437"/>
          </a:xfrm>
        </p:spPr>
        <p:txBody>
          <a:bodyPr/>
          <a:lstStyle>
            <a:lvl1pPr marL="130969" indent="-130969">
              <a:spcBef>
                <a:spcPts val="750"/>
              </a:spcBef>
              <a:defRPr sz="1200"/>
            </a:lvl1pPr>
            <a:lvl2pPr marL="257175" indent="-85725">
              <a:spcBef>
                <a:spcPts val="375"/>
              </a:spcBef>
              <a:defRPr sz="1050"/>
            </a:lvl2pPr>
            <a:lvl3pPr marL="385763" indent="-8572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78918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21" name="Text Placeholder 2"/>
          <p:cNvSpPr>
            <a:spLocks noGrp="1"/>
          </p:cNvSpPr>
          <p:nvPr>
            <p:ph type="body" sz="quarter" idx="16" hasCustomPrompt="1"/>
          </p:nvPr>
        </p:nvSpPr>
        <p:spPr>
          <a:xfrm>
            <a:off x="1234762" y="4714398"/>
            <a:ext cx="60804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3"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9"/>
          </p:nvPr>
        </p:nvSpPr>
        <p:spPr>
          <a:xfrm>
            <a:off x="4657796"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30"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336130" y="1657351"/>
            <a:ext cx="4153168" cy="2761437"/>
          </a:xfrm>
        </p:spPr>
        <p:txBody>
          <a:bodyPr/>
          <a:lstStyle>
            <a:lvl1pPr marL="130969" indent="-130969">
              <a:spcBef>
                <a:spcPts val="750"/>
              </a:spcBef>
              <a:defRPr sz="1200"/>
            </a:lvl1pPr>
            <a:lvl2pPr marL="254794" indent="-86916">
              <a:spcBef>
                <a:spcPts val="375"/>
              </a:spcBef>
              <a:defRPr sz="1050"/>
            </a:lvl2pPr>
            <a:lvl3pPr marL="388144" indent="-8810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6"/>
          </p:nvPr>
        </p:nvSpPr>
        <p:spPr>
          <a:xfrm>
            <a:off x="4657796" y="1657351"/>
            <a:ext cx="4153168" cy="1146950"/>
          </a:xfrm>
        </p:spPr>
        <p:txBody>
          <a:bodyPr/>
          <a:lstStyle>
            <a:lvl1pPr marL="130969" indent="-130969">
              <a:spcBef>
                <a:spcPts val="750"/>
              </a:spcBef>
              <a:defRPr sz="1200"/>
            </a:lvl1pPr>
            <a:lvl2pPr marL="257175" indent="-85725">
              <a:spcBef>
                <a:spcPts val="375"/>
              </a:spcBef>
              <a:defRPr sz="1050"/>
            </a:lvl2pPr>
            <a:lvl3pPr marL="384572" indent="-8453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8"/>
          </p:nvPr>
        </p:nvSpPr>
        <p:spPr>
          <a:xfrm>
            <a:off x="4657796" y="3278982"/>
            <a:ext cx="4153168" cy="1146950"/>
          </a:xfrm>
        </p:spPr>
        <p:txBody>
          <a:bodyPr/>
          <a:lstStyle>
            <a:lvl1pPr marL="128588" indent="-128588">
              <a:spcBef>
                <a:spcPts val="750"/>
              </a:spcBef>
              <a:defRPr sz="1200"/>
            </a:lvl1pPr>
            <a:lvl2pPr marL="257175" indent="-85725">
              <a:spcBef>
                <a:spcPts val="375"/>
              </a:spcBef>
              <a:defRPr sz="1050"/>
            </a:lvl2pPr>
            <a:lvl3pPr marL="385763" indent="-8691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142605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Left One Right Content">
    <p:spTree>
      <p:nvGrpSpPr>
        <p:cNvPr id="1" name=""/>
        <p:cNvGrpSpPr/>
        <p:nvPr/>
      </p:nvGrpSpPr>
      <p:grpSpPr>
        <a:xfrm>
          <a:off x="0" y="0"/>
          <a:ext cx="0" cy="0"/>
          <a:chOff x="0" y="0"/>
          <a:chExt cx="0" cy="0"/>
        </a:xfrm>
      </p:grpSpPr>
      <p:sp>
        <p:nvSpPr>
          <p:cNvPr id="15" name="Text Placeholder 2"/>
          <p:cNvSpPr>
            <a:spLocks noGrp="1"/>
          </p:cNvSpPr>
          <p:nvPr>
            <p:ph type="body" sz="quarter" idx="16" hasCustomPrompt="1"/>
          </p:nvPr>
        </p:nvSpPr>
        <p:spPr>
          <a:xfrm>
            <a:off x="1234761" y="4714398"/>
            <a:ext cx="6067739"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6" name="Text Placeholder 9"/>
          <p:cNvSpPr>
            <a:spLocks noGrp="1"/>
          </p:cNvSpPr>
          <p:nvPr>
            <p:ph type="body" sz="quarter" idx="36"/>
          </p:nvPr>
        </p:nvSpPr>
        <p:spPr>
          <a:xfrm>
            <a:off x="336130"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4"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31"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336130" y="1657351"/>
            <a:ext cx="4153168" cy="1146950"/>
          </a:xfrm>
        </p:spPr>
        <p:txBody>
          <a:bodyPr/>
          <a:lstStyle>
            <a:lvl1pPr marL="128588" indent="-128588">
              <a:spcBef>
                <a:spcPts val="750"/>
              </a:spcBef>
              <a:defRPr sz="1200"/>
            </a:lvl1pPr>
            <a:lvl2pPr marL="257175" indent="-85725">
              <a:spcBef>
                <a:spcPts val="375"/>
              </a:spcBef>
              <a:defRPr sz="1050"/>
            </a:lvl2pPr>
            <a:lvl3pPr marL="385763" indent="-86916">
              <a:spcBef>
                <a:spcPts val="150"/>
              </a:spcBef>
              <a:tabLst/>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6"/>
          </p:nvPr>
        </p:nvSpPr>
        <p:spPr>
          <a:xfrm>
            <a:off x="4657796" y="1657351"/>
            <a:ext cx="4153168" cy="2761437"/>
          </a:xfrm>
        </p:spPr>
        <p:txBody>
          <a:bodyPr/>
          <a:lstStyle>
            <a:lvl1pPr marL="130969" indent="-130969">
              <a:spcBef>
                <a:spcPts val="750"/>
              </a:spcBef>
              <a:defRPr sz="1200"/>
            </a:lvl1pPr>
            <a:lvl2pPr marL="257175" indent="-85725">
              <a:spcBef>
                <a:spcPts val="375"/>
              </a:spcBef>
              <a:tabLst/>
              <a:defRPr sz="1050"/>
            </a:lvl2pPr>
            <a:lvl3pPr marL="386954" indent="-86916">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47"/>
          </p:nvPr>
        </p:nvSpPr>
        <p:spPr>
          <a:xfrm>
            <a:off x="336130" y="3278982"/>
            <a:ext cx="4153168" cy="1146950"/>
          </a:xfrm>
        </p:spPr>
        <p:txBody>
          <a:bodyPr/>
          <a:lstStyle>
            <a:lvl1pPr marL="128588" indent="-128588">
              <a:spcBef>
                <a:spcPts val="750"/>
              </a:spcBef>
              <a:defRPr sz="1200"/>
            </a:lvl1pPr>
            <a:lvl2pPr marL="257175" indent="-85725">
              <a:spcBef>
                <a:spcPts val="375"/>
              </a:spcBef>
              <a:defRPr sz="1050"/>
            </a:lvl2pPr>
            <a:lvl3pPr marL="385763" indent="-85725">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510003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6" name="Text Placeholder 9"/>
          <p:cNvSpPr>
            <a:spLocks noGrp="1"/>
          </p:cNvSpPr>
          <p:nvPr>
            <p:ph type="body" sz="quarter" idx="36"/>
          </p:nvPr>
        </p:nvSpPr>
        <p:spPr>
          <a:xfrm>
            <a:off x="336130"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7"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8" name="Content Placeholder 2"/>
          <p:cNvSpPr>
            <a:spLocks noGrp="1"/>
          </p:cNvSpPr>
          <p:nvPr>
            <p:ph idx="37"/>
          </p:nvPr>
        </p:nvSpPr>
        <p:spPr>
          <a:xfrm>
            <a:off x="336130" y="1657351"/>
            <a:ext cx="4153168" cy="1146950"/>
          </a:xfrm>
        </p:spPr>
        <p:txBody>
          <a:bodyPr/>
          <a:lstStyle>
            <a:lvl1pPr marL="130969" indent="-130969">
              <a:spcBef>
                <a:spcPts val="750"/>
              </a:spcBef>
              <a:defRPr sz="1200"/>
            </a:lvl1pPr>
            <a:lvl2pPr marL="257175" indent="-85725">
              <a:spcBef>
                <a:spcPts val="375"/>
              </a:spcBef>
              <a:defRPr sz="1050"/>
            </a:lvl2pPr>
            <a:lvl3pPr marL="384572" indent="-8453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9"/>
          </p:nvPr>
        </p:nvSpPr>
        <p:spPr>
          <a:xfrm>
            <a:off x="4657796"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8" name="Text Placeholder 2"/>
          <p:cNvSpPr>
            <a:spLocks noGrp="1"/>
          </p:cNvSpPr>
          <p:nvPr>
            <p:ph type="body" sz="quarter" idx="16" hasCustomPrompt="1"/>
          </p:nvPr>
        </p:nvSpPr>
        <p:spPr>
          <a:xfrm>
            <a:off x="1234762" y="4714398"/>
            <a:ext cx="60677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9"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3" name="Content Placeholder 2"/>
          <p:cNvSpPr>
            <a:spLocks noGrp="1"/>
          </p:cNvSpPr>
          <p:nvPr>
            <p:ph idx="46"/>
          </p:nvPr>
        </p:nvSpPr>
        <p:spPr>
          <a:xfrm>
            <a:off x="4657796" y="1657351"/>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47"/>
          </p:nvPr>
        </p:nvSpPr>
        <p:spPr>
          <a:xfrm>
            <a:off x="336130" y="3278982"/>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8"/>
          </p:nvPr>
        </p:nvSpPr>
        <p:spPr>
          <a:xfrm>
            <a:off x="4657796" y="3278982"/>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25952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886675" y="1735504"/>
            <a:ext cx="7370650" cy="904399"/>
          </a:xfrm>
        </p:spPr>
        <p:txBody>
          <a:bodyPr vert="horz" lIns="0" tIns="0" rIns="0" bIns="0" rtlCol="0" anchor="b" anchorCtr="0">
            <a:noAutofit/>
          </a:bodyPr>
          <a:lstStyle>
            <a:lvl1pPr algn="ctr">
              <a:spcBef>
                <a:spcPts val="0"/>
              </a:spcBef>
              <a:defRPr lang="en-US" sz="3150" b="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886641" y="2820219"/>
            <a:ext cx="7370720" cy="404622"/>
          </a:xfrm>
        </p:spPr>
        <p:txBody>
          <a:bodyPr lIns="0" tIns="0" rIns="0" bIns="0" anchor="t" anchorCtr="0"/>
          <a:lstStyle>
            <a:lvl1pPr marL="0" indent="0" algn="ctr">
              <a:spcBef>
                <a:spcPts val="450"/>
              </a:spcBef>
              <a:buNone/>
              <a:defRPr sz="1800">
                <a:solidFill>
                  <a:schemeClr val="tx1"/>
                </a:solidFill>
                <a:latin typeface="+mn-lt"/>
              </a:defRPr>
            </a:lvl1pPr>
            <a:lvl2pPr marL="300038" indent="0">
              <a:buNone/>
              <a:defRPr/>
            </a:lvl2pPr>
            <a:lvl3pPr marL="557213" indent="0">
              <a:buNone/>
              <a:defRPr/>
            </a:lvl3pPr>
            <a:lvl4pPr marL="821531" indent="0">
              <a:buNone/>
              <a:defRPr/>
            </a:lvl4pPr>
            <a:lvl5pPr marL="1027509" indent="0">
              <a:buNone/>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1881678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70180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Source">
    <p:spTree>
      <p:nvGrpSpPr>
        <p:cNvPr id="1" name=""/>
        <p:cNvGrpSpPr/>
        <p:nvPr/>
      </p:nvGrpSpPr>
      <p:grpSpPr>
        <a:xfrm>
          <a:off x="0" y="0"/>
          <a:ext cx="0" cy="0"/>
          <a:chOff x="0" y="0"/>
          <a:chExt cx="0" cy="0"/>
        </a:xfrm>
      </p:grpSpPr>
      <p:sp>
        <p:nvSpPr>
          <p:cNvPr id="12"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2"/>
          <p:cNvSpPr>
            <a:spLocks noGrp="1"/>
          </p:cNvSpPr>
          <p:nvPr>
            <p:ph type="body" sz="quarter" idx="16" hasCustomPrompt="1"/>
          </p:nvPr>
        </p:nvSpPr>
        <p:spPr>
          <a:xfrm>
            <a:off x="1234762" y="4714398"/>
            <a:ext cx="60423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33569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oguard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69166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l World Evidenc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1126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dherenc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582436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inical Practis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66329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st Effectiveness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17268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bwMode="gray">
          <a:xfrm>
            <a:off x="335184" y="1235870"/>
            <a:ext cx="8471837" cy="318897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userDrawn="1">
            <p:ph type="title"/>
          </p:nvPr>
        </p:nvSpPr>
        <p:spPr bwMode="gray">
          <a:xfrm>
            <a:off x="335187" y="97199"/>
            <a:ext cx="8470991" cy="713232"/>
          </a:xfrm>
          <a:prstGeom prst="rect">
            <a:avLst/>
          </a:prstGeom>
        </p:spPr>
        <p:txBody>
          <a:bodyPr vert="horz" lIns="91440" tIns="45720" rIns="91440" bIns="45720" rtlCol="0" anchor="b" anchorCtr="0">
            <a:noAutofit/>
          </a:bodyPr>
          <a:lstStyle/>
          <a:p>
            <a:pPr lvl="0"/>
            <a:r>
              <a:rPr lang="en-US" dirty="0"/>
              <a:t>Click to edit Master title style</a:t>
            </a:r>
          </a:p>
        </p:txBody>
      </p:sp>
      <p:sp>
        <p:nvSpPr>
          <p:cNvPr id="9" name="Slide Number Placeholder 5"/>
          <p:cNvSpPr txBox="1">
            <a:spLocks/>
          </p:cNvSpPr>
          <p:nvPr userDrawn="1"/>
        </p:nvSpPr>
        <p:spPr bwMode="gray">
          <a:xfrm>
            <a:off x="8641872" y="4944216"/>
            <a:ext cx="328613" cy="90138"/>
          </a:xfrm>
          <a:prstGeom prst="rect">
            <a:avLst/>
          </a:prstGeom>
        </p:spPr>
        <p:txBody>
          <a:bodyPr wrap="square" lIns="0" tIns="0" rIns="0" bIns="0" anchor="b" anchorCtr="0"/>
          <a:lstStyle>
            <a:defPPr>
              <a:defRPr lang="en-US"/>
            </a:defPPr>
            <a:lvl1pPr marL="0" algn="r" defTabSz="914400" rtl="0" eaLnBrk="1" fontAlgn="base" latinLnBrk="0" hangingPunct="1">
              <a:lnSpc>
                <a:spcPct val="90000"/>
              </a:lnSpc>
              <a:spcBef>
                <a:spcPct val="0"/>
              </a:spcBef>
              <a:spcAft>
                <a:spcPct val="0"/>
              </a:spcAft>
              <a:defRPr lang="en-US" sz="900" b="0" kern="1200" smtClean="0">
                <a:solidFill>
                  <a:schemeClr val="tx1">
                    <a:lumMod val="75000"/>
                    <a:lumOff val="2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C0926A-889A-463A-A5EA-682F15689EEF}" type="slidenum">
              <a:rPr lang="en-US" sz="675" smtClean="0">
                <a:solidFill>
                  <a:schemeClr val="tx2"/>
                </a:solidFill>
                <a:latin typeface="+mn-lt"/>
              </a:rPr>
              <a:pPr/>
              <a:t>‹#›</a:t>
            </a:fld>
            <a:endParaRPr lang="en-US" sz="675" dirty="0">
              <a:solidFill>
                <a:schemeClr val="tx2"/>
              </a:solidFill>
              <a:latin typeface="+mn-lt"/>
            </a:endParaRPr>
          </a:p>
        </p:txBody>
      </p:sp>
    </p:spTree>
    <p:custDataLst>
      <p:tags r:id="rId17"/>
    </p:custDataLst>
    <p:extLst>
      <p:ext uri="{BB962C8B-B14F-4D97-AF65-F5344CB8AC3E}">
        <p14:creationId xmlns:p14="http://schemas.microsoft.com/office/powerpoint/2010/main" val="191518461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94" r:id="rId6"/>
    <p:sldLayoutId id="2147483695" r:id="rId7"/>
    <p:sldLayoutId id="2147483696" r:id="rId8"/>
    <p:sldLayoutId id="2147483697" r:id="rId9"/>
    <p:sldLayoutId id="2147483698" r:id="rId10"/>
    <p:sldLayoutId id="2147483689" r:id="rId11"/>
    <p:sldLayoutId id="2147483690" r:id="rId12"/>
    <p:sldLayoutId id="2147483691" r:id="rId13"/>
    <p:sldLayoutId id="2147483692" r:id="rId14"/>
    <p:sldLayoutId id="2147483693" r:id="rId15"/>
  </p:sldLayoutIdLst>
  <p:txStyles>
    <p:titleStyle>
      <a:lvl1pPr algn="l" defTabSz="685800" rtl="0" eaLnBrk="1" latinLnBrk="0" hangingPunct="1">
        <a:lnSpc>
          <a:spcPct val="85000"/>
        </a:lnSpc>
        <a:spcBef>
          <a:spcPts val="0"/>
        </a:spcBef>
        <a:buNone/>
        <a:defRPr lang="en-US" sz="2100" b="1" kern="1200" dirty="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2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0.xml"/><Relationship Id="rId1" Type="http://schemas.openxmlformats.org/officeDocument/2006/relationships/slideLayout" Target="../slideLayouts/slideLayout8.xml"/><Relationship Id="rId5" Type="http://schemas.openxmlformats.org/officeDocument/2006/relationships/chart" Target="../charts/chart12.xml"/><Relationship Id="rId4" Type="http://schemas.openxmlformats.org/officeDocument/2006/relationships/chart" Target="../charts/char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350646" y="121657"/>
            <a:ext cx="8359802" cy="904399"/>
          </a:xfrm>
        </p:spPr>
        <p:txBody>
          <a:bodyPr/>
          <a:lstStyle/>
          <a:p>
            <a:pPr algn="l"/>
            <a:r>
              <a:rPr lang="en-US" sz="24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386118" y="1166136"/>
            <a:ext cx="8288857" cy="3256618"/>
          </a:xfrm>
        </p:spPr>
        <p:txBody>
          <a:bodyPr/>
          <a:lstStyle/>
          <a:p>
            <a:pPr algn="l"/>
            <a:r>
              <a:rPr lang="en-US" b="1" dirty="0"/>
              <a:t>Note:</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257175" indent="-257175" algn="l">
              <a:lnSpc>
                <a:spcPct val="100000"/>
              </a:lnSpc>
              <a:buFont typeface="Symbol" panose="05050102010706020507" pitchFamily="18" charset="2"/>
              <a:buChar char=""/>
            </a:pPr>
            <a:r>
              <a:rPr lang="en-US" sz="1350" dirty="0">
                <a:ea typeface="Calibri" panose="020F0502020204030204" pitchFamily="34" charset="0"/>
              </a:rPr>
              <a:t>Individuals may use these slides for scientific or educational purposes only. </a:t>
            </a:r>
          </a:p>
          <a:p>
            <a:pPr marL="257175" indent="-257175" algn="l">
              <a:lnSpc>
                <a:spcPct val="100000"/>
              </a:lnSpc>
              <a:buFont typeface="Symbol" panose="05050102010706020507" pitchFamily="18" charset="2"/>
              <a:buChar char=""/>
            </a:pPr>
            <a:r>
              <a:rPr lang="en-US" sz="1350" dirty="0">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38173" y="4808637"/>
            <a:ext cx="7571416" cy="319958"/>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563" dirty="0">
                <a:solidFill>
                  <a:schemeClr val="tx2"/>
                </a:solidFill>
              </a:rPr>
              <a:t>© 2023 Exact Sciences Corporation. All rights reserved.</a:t>
            </a:r>
          </a:p>
        </p:txBody>
      </p:sp>
    </p:spTree>
    <p:extLst>
      <p:ext uri="{BB962C8B-B14F-4D97-AF65-F5344CB8AC3E}">
        <p14:creationId xmlns:p14="http://schemas.microsoft.com/office/powerpoint/2010/main" val="226231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84;p13">
            <a:extLst>
              <a:ext uri="{FF2B5EF4-FFF2-40B4-BE49-F238E27FC236}">
                <a16:creationId xmlns:a16="http://schemas.microsoft.com/office/drawing/2014/main" id="{9B67B2F6-9662-331B-32F3-FE2750D7EA22}"/>
              </a:ext>
            </a:extLst>
          </p:cNvPr>
          <p:cNvSpPr txBox="1">
            <a:spLocks/>
          </p:cNvSpPr>
          <p:nvPr/>
        </p:nvSpPr>
        <p:spPr>
          <a:xfrm>
            <a:off x="1069016" y="863441"/>
            <a:ext cx="7499756" cy="335556"/>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lvl="0">
              <a:spcBef>
                <a:spcPts val="90"/>
              </a:spcBef>
              <a:spcAft>
                <a:spcPts val="200"/>
              </a:spcAft>
              <a:buClrTx/>
              <a:defRPr/>
            </a:pPr>
            <a:endParaRPr lang="en-US" sz="1000">
              <a:solidFill>
                <a:schemeClr val="tx1"/>
              </a:solidFill>
              <a:latin typeface="Arial" panose="020B0604020202020204" pitchFamily="34" charset="0"/>
              <a:cs typeface="Arial" panose="020B0604020202020204" pitchFamily="34" charset="0"/>
            </a:endParaRPr>
          </a:p>
        </p:txBody>
      </p:sp>
      <p:sp>
        <p:nvSpPr>
          <p:cNvPr id="11" name="Text Placeholder 39">
            <a:extLst>
              <a:ext uri="{FF2B5EF4-FFF2-40B4-BE49-F238E27FC236}">
                <a16:creationId xmlns:a16="http://schemas.microsoft.com/office/drawing/2014/main" id="{82B96A95-9267-6290-2FB5-284225C0AEBD}"/>
              </a:ext>
            </a:extLst>
          </p:cNvPr>
          <p:cNvSpPr txBox="1">
            <a:spLocks/>
          </p:cNvSpPr>
          <p:nvPr/>
        </p:nvSpPr>
        <p:spPr bwMode="gray">
          <a:xfrm>
            <a:off x="336081" y="223170"/>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t>Conclusion: Predictive Value of mt-</a:t>
            </a:r>
            <a:r>
              <a:rPr lang="en-CA" sz="1600" dirty="0" err="1"/>
              <a:t>sDNA</a:t>
            </a:r>
            <a:r>
              <a:rPr lang="en-CA" sz="1600" dirty="0"/>
              <a:t> for Colorectal Neoplasia is Preserved Regardless of Patient’s Exposure to Prior Colorectal Cancer Screening Colonoscopy</a:t>
            </a:r>
            <a:endParaRPr lang="en-CA" dirty="0"/>
          </a:p>
        </p:txBody>
      </p:sp>
      <p:sp>
        <p:nvSpPr>
          <p:cNvPr id="12" name="Text Placeholder 40">
            <a:extLst>
              <a:ext uri="{FF2B5EF4-FFF2-40B4-BE49-F238E27FC236}">
                <a16:creationId xmlns:a16="http://schemas.microsoft.com/office/drawing/2014/main" id="{2105E6B2-DA67-1EBA-968C-A5C8E9F86510}"/>
              </a:ext>
            </a:extLst>
          </p:cNvPr>
          <p:cNvSpPr>
            <a:spLocks noGrp="1"/>
          </p:cNvSpPr>
          <p:nvPr>
            <p:ph type="body" sz="quarter" idx="16"/>
          </p:nvPr>
        </p:nvSpPr>
        <p:spPr>
          <a:xfrm>
            <a:off x="336081" y="4666630"/>
            <a:ext cx="8636889" cy="319958"/>
          </a:xfrm>
        </p:spPr>
        <p:txBody>
          <a:bodyPr/>
          <a:lstStyle/>
          <a:p>
            <a:pPr>
              <a:buClr>
                <a:srgbClr val="ED7D31"/>
              </a:buClr>
              <a:defRPr/>
            </a:pPr>
            <a:r>
              <a:rPr lang="en-US" sz="750" b="1" spc="-5" dirty="0">
                <a:latin typeface="Arial" panose="020B0604020202020204" pitchFamily="34" charset="0"/>
                <a:sym typeface="Arial"/>
              </a:rPr>
              <a:t>CRC: </a:t>
            </a:r>
            <a:r>
              <a:rPr lang="en-US" sz="750" spc="-5" dirty="0">
                <a:latin typeface="Arial" panose="020B0604020202020204" pitchFamily="34" charset="0"/>
                <a:sym typeface="Arial"/>
              </a:rPr>
              <a:t>colorectal cancer</a:t>
            </a:r>
            <a:r>
              <a:rPr lang="en-US" sz="750" b="1" spc="-5" dirty="0">
                <a:latin typeface="Arial" panose="020B0604020202020204" pitchFamily="34" charset="0"/>
                <a:sym typeface="Arial"/>
              </a:rPr>
              <a:t>; CRN: </a:t>
            </a:r>
            <a:r>
              <a:rPr lang="en-US" sz="750" spc="-5" dirty="0">
                <a:latin typeface="Arial" panose="020B0604020202020204" pitchFamily="34" charset="0"/>
                <a:sym typeface="Arial"/>
              </a:rPr>
              <a:t>colorectal neoplasia; </a:t>
            </a:r>
            <a:r>
              <a:rPr lang="en-US" sz="750" b="1" spc="-5" dirty="0">
                <a:latin typeface="Arial" panose="020B0604020202020204" pitchFamily="34" charset="0"/>
                <a:sym typeface="Arial"/>
              </a:rPr>
              <a:t>FIT: </a:t>
            </a:r>
            <a:r>
              <a:rPr lang="en-US" sz="750" spc="-5" dirty="0">
                <a:latin typeface="Arial" panose="020B0604020202020204" pitchFamily="34" charset="0"/>
                <a:sym typeface="Arial"/>
              </a:rPr>
              <a:t>fecal immunochemical test</a:t>
            </a:r>
            <a:r>
              <a:rPr lang="en-US" sz="750" b="1" spc="-5" dirty="0">
                <a:latin typeface="Arial" panose="020B0604020202020204" pitchFamily="34" charset="0"/>
                <a:sym typeface="Arial"/>
              </a:rPr>
              <a:t>; </a:t>
            </a:r>
            <a:r>
              <a:rPr lang="en-US" sz="750" b="1" spc="-5" dirty="0" err="1">
                <a:latin typeface="Arial" panose="020B0604020202020204" pitchFamily="34" charset="0"/>
                <a:sym typeface="Arial"/>
              </a:rPr>
              <a:t>hs-gFOBT</a:t>
            </a:r>
            <a:r>
              <a:rPr lang="en-US" sz="750" b="1" spc="-5" dirty="0">
                <a:latin typeface="Arial" panose="020B0604020202020204" pitchFamily="34" charset="0"/>
                <a:sym typeface="Arial"/>
              </a:rPr>
              <a:t>: </a:t>
            </a:r>
            <a:r>
              <a:rPr lang="en-US" sz="750" spc="-5" dirty="0">
                <a:latin typeface="Arial" panose="020B0604020202020204" pitchFamily="34" charset="0"/>
                <a:sym typeface="Arial"/>
              </a:rPr>
              <a:t>high-sensitivity guaiac-based fecal occult blood tests; </a:t>
            </a:r>
            <a:r>
              <a:rPr lang="en-US" sz="750" b="1" spc="-5" dirty="0">
                <a:latin typeface="Arial" panose="020B0604020202020204" pitchFamily="34" charset="0"/>
                <a:sym typeface="Arial"/>
              </a:rPr>
              <a:t>mt-</a:t>
            </a:r>
            <a:r>
              <a:rPr lang="en-US" sz="750" b="1" spc="-5" dirty="0" err="1">
                <a:latin typeface="Arial" panose="020B0604020202020204" pitchFamily="34" charset="0"/>
                <a:sym typeface="Arial"/>
              </a:rPr>
              <a:t>sDNA</a:t>
            </a:r>
            <a:r>
              <a:rPr lang="en-US" sz="750" b="1" spc="-5" dirty="0">
                <a:latin typeface="Arial" panose="020B0604020202020204" pitchFamily="34" charset="0"/>
                <a:sym typeface="Arial"/>
              </a:rPr>
              <a:t>: </a:t>
            </a:r>
            <a:r>
              <a:rPr lang="en-US" sz="750" spc="-5" dirty="0">
                <a:latin typeface="Arial" panose="020B0604020202020204" pitchFamily="34" charset="0"/>
                <a:sym typeface="Arial"/>
              </a:rPr>
              <a:t>multi-target stool DNA</a:t>
            </a:r>
            <a:r>
              <a:rPr lang="en-US" sz="750" b="1" spc="-5" dirty="0">
                <a:latin typeface="Arial" panose="020B0604020202020204" pitchFamily="34" charset="0"/>
                <a:sym typeface="Arial"/>
              </a:rPr>
              <a:t>; LYG: </a:t>
            </a:r>
            <a:r>
              <a:rPr lang="en-US" sz="750" spc="-5" dirty="0">
                <a:latin typeface="Arial" panose="020B0604020202020204" pitchFamily="34" charset="0"/>
                <a:sym typeface="Arial"/>
              </a:rPr>
              <a:t>life years gained; </a:t>
            </a:r>
            <a:r>
              <a:rPr lang="en-US" sz="750" b="1" spc="-5" dirty="0">
                <a:latin typeface="Arial" panose="020B0604020202020204" pitchFamily="34" charset="0"/>
                <a:sym typeface="Arial"/>
              </a:rPr>
              <a:t>PPV: </a:t>
            </a:r>
            <a:r>
              <a:rPr lang="en-US" sz="750" spc="-5" dirty="0">
                <a:latin typeface="Arial" panose="020B0604020202020204" pitchFamily="34" charset="0"/>
                <a:sym typeface="Arial"/>
              </a:rPr>
              <a:t>positive predictive value. </a:t>
            </a:r>
          </a:p>
          <a:p>
            <a:pPr>
              <a:buClr>
                <a:srgbClr val="ED7D31"/>
              </a:buClr>
              <a:defRPr/>
            </a:pPr>
            <a:r>
              <a:rPr lang="en-US" sz="750" spc="-5" dirty="0">
                <a:latin typeface="Arial" panose="020B0604020202020204" pitchFamily="34" charset="0"/>
                <a:sym typeface="Arial"/>
              </a:rPr>
              <a:t>1. </a:t>
            </a:r>
            <a:r>
              <a:rPr lang="en-US" sz="750" spc="-5" dirty="0" err="1">
                <a:latin typeface="Arial" panose="020B0604020202020204" pitchFamily="34" charset="0"/>
                <a:sym typeface="Arial"/>
              </a:rPr>
              <a:t>Eckmann</a:t>
            </a:r>
            <a:r>
              <a:rPr lang="en-US" sz="750" spc="-5" dirty="0">
                <a:latin typeface="Arial" panose="020B0604020202020204" pitchFamily="34" charset="0"/>
                <a:sym typeface="Arial"/>
              </a:rPr>
              <a:t> JD, et al. </a:t>
            </a:r>
            <a:r>
              <a:rPr lang="en-US" sz="750" i="1" spc="-5" dirty="0">
                <a:latin typeface="Arial" panose="020B0604020202020204" pitchFamily="34" charset="0"/>
                <a:sym typeface="Arial"/>
              </a:rPr>
              <a:t>Am J Gastroenterol</a:t>
            </a:r>
            <a:r>
              <a:rPr lang="en-US" sz="750" spc="-5" dirty="0">
                <a:latin typeface="Arial" panose="020B0604020202020204" pitchFamily="34" charset="0"/>
                <a:sym typeface="Arial"/>
              </a:rPr>
              <a:t>. 2020;115(4):608-615. 2. </a:t>
            </a:r>
            <a:r>
              <a:rPr lang="en-US" sz="750" spc="-5" dirty="0" err="1">
                <a:latin typeface="Arial" panose="020B0604020202020204" pitchFamily="34" charset="0"/>
                <a:sym typeface="Arial"/>
              </a:rPr>
              <a:t>Eckmann</a:t>
            </a:r>
            <a:r>
              <a:rPr lang="en-US" sz="750" spc="-5" dirty="0">
                <a:latin typeface="Arial" panose="020B0604020202020204" pitchFamily="34" charset="0"/>
                <a:sym typeface="Arial"/>
              </a:rPr>
              <a:t> JD, et al. </a:t>
            </a:r>
            <a:r>
              <a:rPr lang="en-US" sz="750" i="1" spc="-5" dirty="0" err="1">
                <a:latin typeface="Arial" panose="020B0604020202020204" pitchFamily="34" charset="0"/>
                <a:sym typeface="Arial"/>
              </a:rPr>
              <a:t>Curr</a:t>
            </a:r>
            <a:r>
              <a:rPr lang="en-US" sz="750" i="1" spc="-5" dirty="0">
                <a:latin typeface="Arial" panose="020B0604020202020204" pitchFamily="34" charset="0"/>
                <a:sym typeface="Arial"/>
              </a:rPr>
              <a:t> Treat Options Gastroenterol</a:t>
            </a:r>
            <a:r>
              <a:rPr lang="en-US" sz="750" spc="-5" dirty="0">
                <a:latin typeface="Arial" panose="020B0604020202020204" pitchFamily="34" charset="0"/>
                <a:sym typeface="Arial"/>
              </a:rPr>
              <a:t>. 2020;18:109-119. 3. </a:t>
            </a:r>
            <a:r>
              <a:rPr lang="en-US" sz="750" spc="-5" dirty="0" err="1">
                <a:latin typeface="Arial" panose="020B0604020202020204" pitchFamily="34" charset="0"/>
                <a:sym typeface="Arial"/>
              </a:rPr>
              <a:t>Bibbins</a:t>
            </a:r>
            <a:r>
              <a:rPr lang="en-US" sz="750" spc="-5" dirty="0">
                <a:latin typeface="Arial" panose="020B0604020202020204" pitchFamily="34" charset="0"/>
                <a:sym typeface="Arial"/>
              </a:rPr>
              <a:t>-Domingo K, et al. </a:t>
            </a:r>
            <a:r>
              <a:rPr lang="en-US" sz="750" i="1" spc="-5" dirty="0">
                <a:latin typeface="Arial" panose="020B0604020202020204" pitchFamily="34" charset="0"/>
                <a:sym typeface="Arial"/>
              </a:rPr>
              <a:t>JAMA</a:t>
            </a:r>
            <a:r>
              <a:rPr lang="en-US" sz="750" spc="-5" dirty="0">
                <a:latin typeface="Arial" panose="020B0604020202020204" pitchFamily="34" charset="0"/>
                <a:sym typeface="Arial"/>
              </a:rPr>
              <a:t>. 2016;315(23):2564–2575. 4. </a:t>
            </a:r>
            <a:r>
              <a:rPr lang="en-US" sz="750" spc="-5" dirty="0" err="1">
                <a:latin typeface="Arial" panose="020B0604020202020204" pitchFamily="34" charset="0"/>
                <a:sym typeface="Arial"/>
              </a:rPr>
              <a:t>Piscitello</a:t>
            </a:r>
            <a:r>
              <a:rPr lang="en-US" sz="750" spc="-5" dirty="0">
                <a:latin typeface="Arial" panose="020B0604020202020204" pitchFamily="34" charset="0"/>
                <a:sym typeface="Arial"/>
              </a:rPr>
              <a:t> A, et al. </a:t>
            </a:r>
            <a:r>
              <a:rPr lang="en-US" sz="750" i="1" spc="-5" dirty="0" err="1">
                <a:latin typeface="Arial" panose="020B0604020202020204" pitchFamily="34" charset="0"/>
                <a:sym typeface="Arial"/>
              </a:rPr>
              <a:t>PLoS</a:t>
            </a:r>
            <a:r>
              <a:rPr lang="en-US" sz="750" i="1" spc="-5" dirty="0">
                <a:latin typeface="Arial" panose="020B0604020202020204" pitchFamily="34" charset="0"/>
                <a:sym typeface="Arial"/>
              </a:rPr>
              <a:t> ONE</a:t>
            </a:r>
            <a:r>
              <a:rPr lang="en-US" sz="750" spc="-5" dirty="0">
                <a:latin typeface="Arial" panose="020B0604020202020204" pitchFamily="34" charset="0"/>
                <a:sym typeface="Arial"/>
              </a:rPr>
              <a:t>. 2020;15(12):e0244431. 5. </a:t>
            </a:r>
            <a:r>
              <a:rPr lang="en-US" sz="750" spc="-5" dirty="0" err="1">
                <a:latin typeface="Arial" panose="020B0604020202020204" pitchFamily="34" charset="0"/>
                <a:sym typeface="Arial"/>
              </a:rPr>
              <a:t>Fendrick</a:t>
            </a:r>
            <a:r>
              <a:rPr lang="en-US" sz="750" spc="-5" dirty="0">
                <a:latin typeface="Arial" panose="020B0604020202020204" pitchFamily="34" charset="0"/>
                <a:sym typeface="Arial"/>
              </a:rPr>
              <a:t> AM, et al. </a:t>
            </a:r>
            <a:r>
              <a:rPr lang="en-US" sz="750" i="1" spc="-5" dirty="0">
                <a:latin typeface="Arial" panose="020B0604020202020204" pitchFamily="34" charset="0"/>
                <a:sym typeface="Arial"/>
              </a:rPr>
              <a:t>Cancer </a:t>
            </a:r>
            <a:r>
              <a:rPr lang="en-US" sz="750" i="1" spc="-5" dirty="0" err="1">
                <a:latin typeface="Arial" panose="020B0604020202020204" pitchFamily="34" charset="0"/>
                <a:sym typeface="Arial"/>
              </a:rPr>
              <a:t>Prev</a:t>
            </a:r>
            <a:r>
              <a:rPr lang="en-US" sz="750" i="1" spc="-5" dirty="0">
                <a:latin typeface="Arial" panose="020B0604020202020204" pitchFamily="34" charset="0"/>
                <a:sym typeface="Arial"/>
              </a:rPr>
              <a:t> Res (Phila). </a:t>
            </a:r>
            <a:r>
              <a:rPr lang="en-US" sz="750" spc="-5" dirty="0">
                <a:latin typeface="Arial" panose="020B0604020202020204" pitchFamily="34" charset="0"/>
                <a:sym typeface="Arial"/>
              </a:rPr>
              <a:t>2021;14(9):845-850. 6. Fisher DA, et al. </a:t>
            </a:r>
            <a:r>
              <a:rPr lang="en-US" sz="750" i="1" spc="-5" dirty="0" err="1">
                <a:latin typeface="Arial" panose="020B0604020202020204" pitchFamily="34" charset="0"/>
                <a:sym typeface="Arial"/>
              </a:rPr>
              <a:t>Curr</a:t>
            </a:r>
            <a:r>
              <a:rPr lang="en-US" sz="750" i="1" spc="-5" dirty="0">
                <a:latin typeface="Arial" panose="020B0604020202020204" pitchFamily="34" charset="0"/>
                <a:sym typeface="Arial"/>
              </a:rPr>
              <a:t> Med Res </a:t>
            </a:r>
            <a:r>
              <a:rPr lang="en-US" sz="750" i="1" spc="-5" dirty="0" err="1">
                <a:latin typeface="Arial" panose="020B0604020202020204" pitchFamily="34" charset="0"/>
                <a:sym typeface="Arial"/>
              </a:rPr>
              <a:t>Opin</a:t>
            </a:r>
            <a:r>
              <a:rPr lang="en-US" sz="750" spc="-5" dirty="0">
                <a:latin typeface="Arial" panose="020B0604020202020204" pitchFamily="34" charset="0"/>
                <a:sym typeface="Arial"/>
              </a:rPr>
              <a:t>. 2021;37(6):1005-1010. </a:t>
            </a:r>
          </a:p>
        </p:txBody>
      </p:sp>
      <p:graphicFrame>
        <p:nvGraphicFramePr>
          <p:cNvPr id="25" name="Content Placeholder 10">
            <a:extLst>
              <a:ext uri="{FF2B5EF4-FFF2-40B4-BE49-F238E27FC236}">
                <a16:creationId xmlns:a16="http://schemas.microsoft.com/office/drawing/2014/main" id="{AB549B45-DB8E-EE54-A064-04372BD111D9}"/>
              </a:ext>
            </a:extLst>
          </p:cNvPr>
          <p:cNvGraphicFramePr>
            <a:graphicFrameLocks/>
          </p:cNvGraphicFramePr>
          <p:nvPr>
            <p:extLst>
              <p:ext uri="{D42A27DB-BD31-4B8C-83A1-F6EECF244321}">
                <p14:modId xmlns:p14="http://schemas.microsoft.com/office/powerpoint/2010/main" val="387649077"/>
              </p:ext>
            </p:extLst>
          </p:nvPr>
        </p:nvGraphicFramePr>
        <p:xfrm>
          <a:off x="430407" y="1091524"/>
          <a:ext cx="8283184" cy="3004461"/>
        </p:xfrm>
        <a:graphic>
          <a:graphicData uri="http://schemas.openxmlformats.org/drawingml/2006/table">
            <a:tbl>
              <a:tblPr firstRow="1">
                <a:tableStyleId>{5C22544A-7EE6-4342-B048-85BDC9FD1C3A}</a:tableStyleId>
              </a:tblPr>
              <a:tblGrid>
                <a:gridCol w="1499992">
                  <a:extLst>
                    <a:ext uri="{9D8B030D-6E8A-4147-A177-3AD203B41FA5}">
                      <a16:colId xmlns:a16="http://schemas.microsoft.com/office/drawing/2014/main" val="20000"/>
                    </a:ext>
                  </a:extLst>
                </a:gridCol>
                <a:gridCol w="1394351">
                  <a:extLst>
                    <a:ext uri="{9D8B030D-6E8A-4147-A177-3AD203B41FA5}">
                      <a16:colId xmlns:a16="http://schemas.microsoft.com/office/drawing/2014/main" val="20001"/>
                    </a:ext>
                  </a:extLst>
                </a:gridCol>
                <a:gridCol w="876384">
                  <a:extLst>
                    <a:ext uri="{9D8B030D-6E8A-4147-A177-3AD203B41FA5}">
                      <a16:colId xmlns:a16="http://schemas.microsoft.com/office/drawing/2014/main" val="50555270"/>
                    </a:ext>
                  </a:extLst>
                </a:gridCol>
                <a:gridCol w="1068822">
                  <a:extLst>
                    <a:ext uri="{9D8B030D-6E8A-4147-A177-3AD203B41FA5}">
                      <a16:colId xmlns:a16="http://schemas.microsoft.com/office/drawing/2014/main" val="1463650266"/>
                    </a:ext>
                  </a:extLst>
                </a:gridCol>
                <a:gridCol w="2408316">
                  <a:extLst>
                    <a:ext uri="{9D8B030D-6E8A-4147-A177-3AD203B41FA5}">
                      <a16:colId xmlns:a16="http://schemas.microsoft.com/office/drawing/2014/main" val="3175664165"/>
                    </a:ext>
                  </a:extLst>
                </a:gridCol>
                <a:gridCol w="1035319">
                  <a:extLst>
                    <a:ext uri="{9D8B030D-6E8A-4147-A177-3AD203B41FA5}">
                      <a16:colId xmlns:a16="http://schemas.microsoft.com/office/drawing/2014/main" val="3068728116"/>
                    </a:ext>
                  </a:extLst>
                </a:gridCol>
              </a:tblGrid>
              <a:tr h="440922">
                <a:tc>
                  <a:txBody>
                    <a:bodyPr/>
                    <a:lstStyle/>
                    <a:p>
                      <a:pPr algn="l"/>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Publication Title</a:t>
                      </a:r>
                    </a:p>
                  </a:txBody>
                  <a:tcPr marL="91127" marR="91127" marT="72000" marB="7200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Age (years)</a:t>
                      </a:r>
                      <a:b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b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N </a:t>
                      </a:r>
                    </a:p>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Time Period</a:t>
                      </a:r>
                      <a:endParaRPr lang="en-US" sz="1000" dirty="0">
                        <a:solidFill>
                          <a:schemeClr val="bg1"/>
                        </a:solidFill>
                        <a:latin typeface="Arial" panose="020B0604020202020204" pitchFamily="34" charset="0"/>
                        <a:cs typeface="Arial" panose="020B0604020202020204" pitchFamily="34" charset="0"/>
                      </a:endParaRP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Study Design</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Data Source</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Key Insights</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Author</a:t>
                      </a:r>
                    </a:p>
                  </a:txBody>
                  <a:tcPr marL="91127" marR="91127" marT="72000" marB="7200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194512">
                <a:tc>
                  <a:txBody>
                    <a:bodyPr/>
                    <a:lstStyle/>
                    <a:p>
                      <a:r>
                        <a:rPr lang="en-US" sz="800" dirty="0">
                          <a:effectLst/>
                          <a:latin typeface="Arial" panose="020B0604020202020204" pitchFamily="34" charset="0"/>
                          <a:cs typeface="Arial" panose="020B0604020202020204" pitchFamily="34" charset="0"/>
                        </a:rPr>
                        <a:t>Multi-target stool DNA screening in clinical practice: high positive predictive value for colorectal neoplasia regardless of exposure to previous colonoscopy</a:t>
                      </a:r>
                      <a:r>
                        <a:rPr lang="en-US" sz="800" baseline="30000" dirty="0">
                          <a:effectLst/>
                          <a:latin typeface="Arial" panose="020B0604020202020204" pitchFamily="34" charset="0"/>
                          <a:cs typeface="Arial" panose="020B0604020202020204" pitchFamily="34" charset="0"/>
                        </a:rPr>
                        <a:t>1</a:t>
                      </a:r>
                      <a:r>
                        <a:rPr lang="en-US" sz="800" dirty="0">
                          <a:effectLst/>
                          <a:latin typeface="Arial" panose="020B0604020202020204" pitchFamily="34" charset="0"/>
                          <a:cs typeface="Arial" panose="020B0604020202020204" pitchFamily="34" charset="0"/>
                        </a:rPr>
                        <a:t>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effectLst/>
                          <a:latin typeface="Arial" panose="020B0604020202020204" pitchFamily="34" charset="0"/>
                          <a:cs typeface="Arial" panose="020B0604020202020204" pitchFamily="34" charset="0"/>
                        </a:rPr>
                        <a:t>≥50 years</a:t>
                      </a:r>
                    </a:p>
                    <a:p>
                      <a:pPr algn="ctr"/>
                      <a:endParaRPr lang="en-US" sz="800" dirty="0">
                        <a:effectLst/>
                        <a:latin typeface="Arial" panose="020B0604020202020204" pitchFamily="34" charset="0"/>
                        <a:cs typeface="Arial" panose="020B0604020202020204" pitchFamily="34" charset="0"/>
                      </a:endParaRPr>
                    </a:p>
                    <a:p>
                      <a:pPr algn="ctr"/>
                      <a:r>
                        <a:rPr lang="en-US" sz="800" dirty="0">
                          <a:effectLst/>
                          <a:latin typeface="Arial" panose="020B0604020202020204" pitchFamily="34" charset="0"/>
                          <a:cs typeface="Arial" panose="020B0604020202020204" pitchFamily="34" charset="0"/>
                        </a:rPr>
                        <a:t>N=16,469</a:t>
                      </a:r>
                      <a:br>
                        <a:rPr lang="en-US" sz="800" dirty="0">
                          <a:effectLst/>
                          <a:latin typeface="Arial" panose="020B0604020202020204" pitchFamily="34" charset="0"/>
                          <a:cs typeface="Arial" panose="020B0604020202020204" pitchFamily="34" charset="0"/>
                        </a:rPr>
                      </a:br>
                      <a:endParaRPr lang="en-US" sz="800" dirty="0">
                        <a:effectLst/>
                        <a:latin typeface="Arial" panose="020B0604020202020204" pitchFamily="34" charset="0"/>
                        <a:cs typeface="Arial" panose="020B0604020202020204" pitchFamily="34" charset="0"/>
                      </a:endParaRPr>
                    </a:p>
                    <a:p>
                      <a:pPr algn="ctr"/>
                      <a:r>
                        <a:rPr lang="en-US" sz="800" dirty="0">
                          <a:effectLst/>
                          <a:latin typeface="Arial" panose="020B0604020202020204" pitchFamily="34" charset="0"/>
                          <a:cs typeface="Arial" panose="020B0604020202020204" pitchFamily="34" charset="0"/>
                        </a:rPr>
                        <a:t>10/01/2014 -12/31/2017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Retrospective</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Evaluation of CRN at diagnostic colonoscopy in patients completing mt-</a:t>
                      </a:r>
                      <a:r>
                        <a:rPr lang="en-US" sz="800" dirty="0" err="1">
                          <a:effectLst/>
                          <a:latin typeface="Arial" panose="020B0604020202020204" pitchFamily="34" charset="0"/>
                          <a:cs typeface="Arial" panose="020B0604020202020204" pitchFamily="34" charset="0"/>
                        </a:rPr>
                        <a:t>sDNA</a:t>
                      </a:r>
                      <a:r>
                        <a:rPr lang="en-US" sz="800" dirty="0">
                          <a:effectLst/>
                          <a:latin typeface="Arial" panose="020B0604020202020204" pitchFamily="34" charset="0"/>
                          <a:cs typeface="Arial" panose="020B0604020202020204" pitchFamily="34" charset="0"/>
                        </a:rPr>
                        <a:t> at Mayo Clinic Health System including tertiary referral centers and community practices</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PPV of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for CRN is preserved regardless of patient’s exposure to prior CRC screening colonoscopy </a:t>
                      </a:r>
                    </a:p>
                    <a:p>
                      <a:pPr marL="311150" lvl="0" indent="-130175">
                        <a:buClr>
                          <a:srgbClr val="125285"/>
                        </a:buClr>
                        <a:buFont typeface="Arial" panose="020B0604020202020204" pitchFamily="34" charset="0"/>
                        <a:buChar char="•"/>
                        <a:tabLst/>
                      </a:pPr>
                      <a:r>
                        <a:rPr lang="en-US" sz="800" dirty="0">
                          <a:effectLst/>
                          <a:latin typeface="Arial" panose="020B0604020202020204" pitchFamily="34" charset="0"/>
                          <a:cs typeface="Arial" panose="020B0604020202020204" pitchFamily="34" charset="0"/>
                        </a:rPr>
                        <a:t>Neoplastic lesions: 67%</a:t>
                      </a:r>
                    </a:p>
                    <a:p>
                      <a:pPr marL="311150" lvl="0" indent="-130175">
                        <a:buClr>
                          <a:srgbClr val="125285"/>
                        </a:buClr>
                        <a:buFont typeface="Arial" panose="020B0604020202020204" pitchFamily="34" charset="0"/>
                        <a:buChar char="•"/>
                        <a:tabLst/>
                      </a:pPr>
                      <a:r>
                        <a:rPr lang="en-US" sz="800" dirty="0">
                          <a:effectLst/>
                          <a:latin typeface="Arial" panose="020B0604020202020204" pitchFamily="34" charset="0"/>
                          <a:cs typeface="Arial" panose="020B0604020202020204" pitchFamily="34" charset="0"/>
                        </a:rPr>
                        <a:t>Right sided CNRs: 53.6%</a:t>
                      </a:r>
                      <a:br>
                        <a:rPr lang="en-US" sz="800" dirty="0">
                          <a:effectLst/>
                          <a:latin typeface="Arial" panose="020B0604020202020204" pitchFamily="34" charset="0"/>
                          <a:cs typeface="Arial" panose="020B0604020202020204" pitchFamily="34" charset="0"/>
                        </a:rPr>
                      </a:br>
                      <a:r>
                        <a:rPr lang="en-US" sz="800" dirty="0">
                          <a:effectLst/>
                          <a:latin typeface="Arial" panose="020B0604020202020204" pitchFamily="34" charset="0"/>
                          <a:cs typeface="Arial" panose="020B0604020202020204" pitchFamily="34" charset="0"/>
                        </a:rPr>
                        <a:t>SSP: 28%</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Significantly more polyps per patient were also detected in the no previous colonoscopy group compared with the previous colonoscopy group</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Right-sided CRN </a:t>
                      </a:r>
                      <a:r>
                        <a:rPr lang="en-US" sz="800" b="0" i="0" u="none" strike="noStrike" cap="none" dirty="0">
                          <a:solidFill>
                            <a:schemeClr val="dk1"/>
                          </a:solidFill>
                          <a:effectLst/>
                          <a:latin typeface="Arial" panose="020B0604020202020204" pitchFamily="34" charset="0"/>
                          <a:ea typeface="+mn-ea"/>
                          <a:cs typeface="Arial" panose="020B0604020202020204" pitchFamily="34" charset="0"/>
                          <a:sym typeface="Arial"/>
                        </a:rPr>
                        <a:t>was</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found at colonoscopy in most patients with positive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testing</a:t>
                      </a:r>
                      <a:endPar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0" lvl="0" indent="0">
                        <a:buFont typeface="Symbol" panose="05050102010706020507" pitchFamily="18" charset="2"/>
                        <a:buNone/>
                      </a:pPr>
                      <a:r>
                        <a:rPr lang="da-DK" sz="800" dirty="0">
                          <a:effectLst/>
                          <a:latin typeface="Arial" panose="020B0604020202020204" pitchFamily="34" charset="0"/>
                          <a:cs typeface="Arial" panose="020B0604020202020204" pitchFamily="34" charset="0"/>
                        </a:rPr>
                        <a:t>Eckmann JD, et al. </a:t>
                      </a:r>
                      <a:r>
                        <a:rPr lang="da-DK" sz="800" i="1" dirty="0">
                          <a:effectLst/>
                          <a:latin typeface="Arial" panose="020B0604020202020204" pitchFamily="34" charset="0"/>
                          <a:cs typeface="Arial" panose="020B0604020202020204" pitchFamily="34" charset="0"/>
                        </a:rPr>
                        <a:t>Am J </a:t>
                      </a:r>
                      <a:r>
                        <a:rPr lang="da-DK" sz="800" i="1" dirty="0" err="1">
                          <a:effectLst/>
                          <a:latin typeface="Arial" panose="020B0604020202020204" pitchFamily="34" charset="0"/>
                          <a:cs typeface="Arial" panose="020B0604020202020204" pitchFamily="34" charset="0"/>
                        </a:rPr>
                        <a:t>Gastroenterol</a:t>
                      </a:r>
                      <a:r>
                        <a:rPr lang="da-DK" sz="800" i="1" dirty="0">
                          <a:effectLst/>
                          <a:latin typeface="Arial" panose="020B0604020202020204" pitchFamily="34" charset="0"/>
                          <a:cs typeface="Arial" panose="020B0604020202020204" pitchFamily="34" charset="0"/>
                        </a:rPr>
                        <a:t>. </a:t>
                      </a:r>
                      <a:r>
                        <a:rPr lang="da-DK" sz="800" dirty="0">
                          <a:effectLst/>
                          <a:latin typeface="Arial" panose="020B0604020202020204" pitchFamily="34" charset="0"/>
                          <a:cs typeface="Arial" panose="020B0604020202020204" pitchFamily="34" charset="0"/>
                        </a:rPr>
                        <a:t>2020;115(4):608-615. </a:t>
                      </a:r>
                      <a:endParaRPr lang="da-DK"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10001"/>
                  </a:ext>
                </a:extLst>
              </a:tr>
              <a:tr h="164289">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dirty="0">
                          <a:solidFill>
                            <a:schemeClr val="tx1"/>
                          </a:solidFill>
                          <a:effectLst/>
                          <a:latin typeface="Arial" panose="020B0604020202020204" pitchFamily="34" charset="0"/>
                          <a:cs typeface="Arial" panose="020B0604020202020204" pitchFamily="34" charset="0"/>
                        </a:rPr>
                        <a:t>Population modelling studies</a:t>
                      </a:r>
                      <a:endParaRPr lang="en-US" sz="800" dirty="0">
                        <a:solidFill>
                          <a:schemeClr val="tx1"/>
                        </a:solidFill>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hMerge="1">
                  <a:txBody>
                    <a:bodyPr/>
                    <a:lstStyle/>
                    <a:p>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hMerge="1">
                  <a:txBody>
                    <a:bodyPr/>
                    <a:lstStyle/>
                    <a:p>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hMerge="1">
                  <a:txBody>
                    <a:bodyPr/>
                    <a:lstStyle/>
                    <a:p>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hMerge="1">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tabLst/>
                      </a:pPr>
                      <a:endPar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hMerge="1">
                  <a:txBody>
                    <a:bodyPr/>
                    <a:lstStyle/>
                    <a:p>
                      <a:pPr marL="0" lvl="0" indent="0">
                        <a:buFont typeface="Symbol" panose="05050102010706020507" pitchFamily="18" charset="2"/>
                        <a:buNone/>
                      </a:pPr>
                      <a:endParaRPr lang="da-DK"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507328348"/>
                  </a:ext>
                </a:extLst>
              </a:tr>
              <a:tr h="753852">
                <a:tc>
                  <a:txBody>
                    <a:bodyPr/>
                    <a:lstStyle/>
                    <a:p>
                      <a:r>
                        <a:rPr lang="en-US" sz="800" dirty="0">
                          <a:effectLst/>
                          <a:latin typeface="Arial" panose="020B0604020202020204" pitchFamily="34" charset="0"/>
                          <a:cs typeface="Arial" panose="020B0604020202020204" pitchFamily="34" charset="0"/>
                        </a:rPr>
                        <a:t>Insights from population modelling studies</a:t>
                      </a:r>
                      <a:r>
                        <a:rPr lang="en-US" sz="800" baseline="30000" dirty="0">
                          <a:effectLst/>
                          <a:latin typeface="Arial" panose="020B0604020202020204" pitchFamily="34" charset="0"/>
                          <a:cs typeface="Arial" panose="020B0604020202020204" pitchFamily="34" charset="0"/>
                        </a:rPr>
                        <a:t>2-6</a:t>
                      </a:r>
                      <a:endParaRPr lang="en-US" sz="800" baseline="300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gridSpan="5">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Screening with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testing results in fewer lifetime colonoscopies than FIT and has a superior benefit-to-harm ratio compared to colonoscopy</a:t>
                      </a:r>
                      <a:r>
                        <a:rPr lang="en-US" sz="800" b="0" u="none" strike="noStrike" cap="none" baseline="30000" dirty="0">
                          <a:solidFill>
                            <a:schemeClr val="dk1"/>
                          </a:solidFill>
                          <a:effectLst/>
                          <a:latin typeface="Arial" panose="020B0604020202020204" pitchFamily="34" charset="0"/>
                          <a:cs typeface="Arial" panose="020B0604020202020204" pitchFamily="34" charset="0"/>
                          <a:sym typeface="Arial"/>
                        </a:rPr>
                        <a:t>2.3</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At imperfect adherence rates,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provides more LYG and a greater reduction in CRC incidence and mortality than FIT ​or hs‑gFOBT</a:t>
                      </a:r>
                      <a:r>
                        <a:rPr lang="en-US" sz="800" b="0" u="none" strike="noStrike" cap="none" baseline="30000" dirty="0">
                          <a:solidFill>
                            <a:schemeClr val="dk1"/>
                          </a:solidFill>
                          <a:effectLst/>
                          <a:latin typeface="Arial" panose="020B0604020202020204" pitchFamily="34" charset="0"/>
                          <a:cs typeface="Arial" panose="020B0604020202020204" pitchFamily="34" charset="0"/>
                          <a:sym typeface="Arial"/>
                        </a:rPr>
                        <a:t>4</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Extrapolation of real-world inputs on patient outcomes suggested that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yields greater CRC-screening benefits in terms of LYG, CRC incidence, and CRC mortality compared to FIT</a:t>
                      </a:r>
                      <a:r>
                        <a:rPr lang="en-US" sz="800" b="0" u="none" strike="noStrike" cap="none" baseline="30000" dirty="0">
                          <a:solidFill>
                            <a:schemeClr val="dk1"/>
                          </a:solidFill>
                          <a:effectLst/>
                          <a:latin typeface="Arial" panose="020B0604020202020204" pitchFamily="34" charset="0"/>
                          <a:cs typeface="Arial" panose="020B0604020202020204" pitchFamily="34" charset="0"/>
                          <a:sym typeface="Arial"/>
                        </a:rPr>
                        <a:t>5,6</a:t>
                      </a:r>
                      <a:endParaRPr lang="en-US" sz="800" b="0" i="0" u="none" strike="noStrike" cap="none" baseline="30000" dirty="0">
                        <a:solidFill>
                          <a:schemeClr val="dk1"/>
                        </a:solidFill>
                        <a:effectLst/>
                        <a:latin typeface="Arial" panose="020B0604020202020204" pitchFamily="34" charset="0"/>
                        <a:ea typeface="Times" panose="02020603050405020304" pitchFamily="18" charset="0"/>
                        <a:cs typeface="Arial" panose="020B0604020202020204" pitchFamily="34" charset="0"/>
                        <a:sym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hMerge="1">
                  <a:txBody>
                    <a:bodyPr/>
                    <a:lstStyle/>
                    <a:p>
                      <a:r>
                        <a:rPr lang="en-US" sz="800">
                          <a:effectLst/>
                          <a:latin typeface="Arial" panose="020B0604020202020204" pitchFamily="34" charset="0"/>
                          <a:cs typeface="Arial" panose="020B0604020202020204" pitchFamily="34" charset="0"/>
                        </a:rPr>
                        <a:t>Database modeling study</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r>
                        <a:rPr lang="en-US" sz="800" dirty="0">
                          <a:effectLst/>
                          <a:latin typeface="Arial" panose="020B0604020202020204" pitchFamily="34" charset="0"/>
                          <a:cs typeface="Arial" panose="020B0604020202020204" pitchFamily="34" charset="0"/>
                        </a:rPr>
                        <a:t>Medicare claims data for CRC screening modalities were aggregated and analyzed by CPT code frequency </a:t>
                      </a:r>
                      <a:endParaRPr lang="en-US" sz="8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test utilization for CRC screening has increased rapidly since it was approved whereas utilization of other endorsed CRC screening modalities has either declined (FOBT) or remained relatively stable (COL, FIT) over the same time period</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CAGR of CRC screening modalities</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166.81%</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Colonoscopy: -1.04% to 0.52%</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FS: 10.31%</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FOBT: -11.75%</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FIT: 0.67%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lvl="0" indent="0">
                        <a:buFont typeface="Symbol" panose="05050102010706020507" pitchFamily="18" charset="2"/>
                        <a:buNone/>
                      </a:pPr>
                      <a:r>
                        <a:rPr lang="en-US" sz="800" dirty="0">
                          <a:effectLst/>
                          <a:latin typeface="Arial" panose="020B0604020202020204" pitchFamily="34" charset="0"/>
                          <a:cs typeface="Arial" panose="020B0604020202020204" pitchFamily="34" charset="0"/>
                        </a:rPr>
                        <a:t>Limburg PJ, et al. </a:t>
                      </a:r>
                      <a:r>
                        <a:rPr lang="en-US" sz="800" i="1" dirty="0" err="1">
                          <a:effectLst/>
                          <a:latin typeface="Arial" panose="020B0604020202020204" pitchFamily="34" charset="0"/>
                          <a:cs typeface="Arial" panose="020B0604020202020204" pitchFamily="34" charset="0"/>
                        </a:rPr>
                        <a:t>Curr</a:t>
                      </a:r>
                      <a:r>
                        <a:rPr lang="en-US" sz="800" i="1" dirty="0">
                          <a:effectLst/>
                          <a:latin typeface="Arial" panose="020B0604020202020204" pitchFamily="34" charset="0"/>
                          <a:cs typeface="Arial" panose="020B0604020202020204" pitchFamily="34" charset="0"/>
                        </a:rPr>
                        <a:t> Med Res </a:t>
                      </a:r>
                      <a:r>
                        <a:rPr lang="en-US" sz="800" i="1" dirty="0" err="1">
                          <a:effectLst/>
                          <a:latin typeface="Arial" panose="020B0604020202020204" pitchFamily="34" charset="0"/>
                          <a:cs typeface="Arial" panose="020B0604020202020204" pitchFamily="34" charset="0"/>
                        </a:rPr>
                        <a:t>Opin</a:t>
                      </a:r>
                      <a:r>
                        <a:rPr lang="en-US" sz="800" i="1" dirty="0">
                          <a:effectLst/>
                          <a:latin typeface="Arial" panose="020B0604020202020204" pitchFamily="34" charset="0"/>
                          <a:cs typeface="Arial" panose="020B0604020202020204" pitchFamily="34" charset="0"/>
                        </a:rPr>
                        <a:t>. </a:t>
                      </a:r>
                      <a:r>
                        <a:rPr lang="en-US" sz="800" dirty="0">
                          <a:effectLst/>
                          <a:latin typeface="Arial" panose="020B0604020202020204" pitchFamily="34" charset="0"/>
                          <a:cs typeface="Arial" panose="020B0604020202020204" pitchFamily="34" charset="0"/>
                        </a:rPr>
                        <a:t>2021;37(4):605-607.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56463943"/>
                  </a:ext>
                </a:extLst>
              </a:tr>
            </a:tbl>
          </a:graphicData>
        </a:graphic>
      </p:graphicFrame>
    </p:spTree>
    <p:extLst>
      <p:ext uri="{BB962C8B-B14F-4D97-AF65-F5344CB8AC3E}">
        <p14:creationId xmlns:p14="http://schemas.microsoft.com/office/powerpoint/2010/main" val="263346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84;p13">
            <a:extLst>
              <a:ext uri="{FF2B5EF4-FFF2-40B4-BE49-F238E27FC236}">
                <a16:creationId xmlns:a16="http://schemas.microsoft.com/office/drawing/2014/main" id="{B9B93E85-BD90-350C-CC38-E612CA9F0E75}"/>
              </a:ext>
            </a:extLst>
          </p:cNvPr>
          <p:cNvSpPr txBox="1">
            <a:spLocks/>
          </p:cNvSpPr>
          <p:nvPr/>
        </p:nvSpPr>
        <p:spPr>
          <a:xfrm>
            <a:off x="1044302" y="965041"/>
            <a:ext cx="7499756" cy="335556"/>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lvl="0">
              <a:spcBef>
                <a:spcPts val="90"/>
              </a:spcBef>
              <a:spcAft>
                <a:spcPts val="200"/>
              </a:spcAft>
              <a:buClrTx/>
              <a:defRPr/>
            </a:pPr>
            <a:endParaRPr lang="en-US" sz="1000">
              <a:solidFill>
                <a:schemeClr val="tx1"/>
              </a:solidFill>
              <a:latin typeface="Arial" panose="020B0604020202020204" pitchFamily="34" charset="0"/>
              <a:cs typeface="Arial" panose="020B0604020202020204" pitchFamily="34" charset="0"/>
            </a:endParaRPr>
          </a:p>
        </p:txBody>
      </p:sp>
      <p:sp>
        <p:nvSpPr>
          <p:cNvPr id="11" name="Text Placeholder 39">
            <a:extLst>
              <a:ext uri="{FF2B5EF4-FFF2-40B4-BE49-F238E27FC236}">
                <a16:creationId xmlns:a16="http://schemas.microsoft.com/office/drawing/2014/main" id="{7251B0A5-D940-A384-5A5C-41B391EE7332}"/>
              </a:ext>
            </a:extLst>
          </p:cNvPr>
          <p:cNvSpPr txBox="1">
            <a:spLocks/>
          </p:cNvSpPr>
          <p:nvPr/>
        </p:nvSpPr>
        <p:spPr bwMode="gray">
          <a:xfrm>
            <a:off x="336081" y="324770"/>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t>Conclusion: mt-</a:t>
            </a:r>
            <a:r>
              <a:rPr lang="en-CA" sz="1600" dirty="0" err="1"/>
              <a:t>sDNA</a:t>
            </a:r>
            <a:r>
              <a:rPr lang="en-CA" sz="1600" dirty="0"/>
              <a:t> as Initial Tests Can Enrich the Frequency of Advanced Findings</a:t>
            </a:r>
            <a:br>
              <a:rPr lang="en-CA" sz="1600" dirty="0"/>
            </a:br>
            <a:r>
              <a:rPr lang="en-CA" sz="1600" dirty="0"/>
              <a:t>at Colonoscopy</a:t>
            </a:r>
            <a:endParaRPr lang="en-CA" dirty="0"/>
          </a:p>
        </p:txBody>
      </p:sp>
      <p:sp>
        <p:nvSpPr>
          <p:cNvPr id="12" name="Text Placeholder 40">
            <a:extLst>
              <a:ext uri="{FF2B5EF4-FFF2-40B4-BE49-F238E27FC236}">
                <a16:creationId xmlns:a16="http://schemas.microsoft.com/office/drawing/2014/main" id="{1C3527BA-C1FF-3141-1D19-327B3B560C2B}"/>
              </a:ext>
            </a:extLst>
          </p:cNvPr>
          <p:cNvSpPr>
            <a:spLocks noGrp="1"/>
          </p:cNvSpPr>
          <p:nvPr>
            <p:ph type="body" sz="quarter" idx="16"/>
          </p:nvPr>
        </p:nvSpPr>
        <p:spPr>
          <a:xfrm>
            <a:off x="500996" y="4680278"/>
            <a:ext cx="8199452" cy="319958"/>
          </a:xfrm>
        </p:spPr>
        <p:txBody>
          <a:bodyPr/>
          <a:lstStyle/>
          <a:p>
            <a:pPr>
              <a:lnSpc>
                <a:spcPct val="85000"/>
              </a:lnSpc>
              <a:spcBef>
                <a:spcPts val="225"/>
              </a:spcBef>
              <a:buClr>
                <a:srgbClr val="ED7D31"/>
              </a:buClr>
              <a:buSzPct val="85000"/>
              <a:defRPr/>
            </a:pPr>
            <a:r>
              <a:rPr lang="en-US" sz="750" b="1" spc="-5" dirty="0">
                <a:latin typeface="Arial" panose="020B0604020202020204" pitchFamily="34" charset="0"/>
                <a:cs typeface="Arial" panose="020B0604020202020204" pitchFamily="34" charset="0"/>
              </a:rPr>
              <a:t>CRC: </a:t>
            </a:r>
            <a:r>
              <a:rPr lang="en-US" sz="750" spc="-5" dirty="0">
                <a:latin typeface="Arial" panose="020B0604020202020204" pitchFamily="34" charset="0"/>
                <a:cs typeface="Arial" panose="020B0604020202020204" pitchFamily="34" charset="0"/>
              </a:rPr>
              <a:t>colorectal cancer; </a:t>
            </a:r>
            <a:r>
              <a:rPr lang="en-US" sz="750" b="1" spc="-5" dirty="0">
                <a:latin typeface="Arial" panose="020B0604020202020204" pitchFamily="34" charset="0"/>
                <a:cs typeface="Arial" panose="020B0604020202020204" pitchFamily="34" charset="0"/>
              </a:rPr>
              <a:t>FIT: </a:t>
            </a:r>
            <a:r>
              <a:rPr lang="en-US" sz="750" spc="-5" dirty="0">
                <a:latin typeface="Arial" panose="020B0604020202020204" pitchFamily="34" charset="0"/>
                <a:cs typeface="Arial" panose="020B0604020202020204" pitchFamily="34" charset="0"/>
              </a:rPr>
              <a:t>fecal immunochemical test; </a:t>
            </a:r>
            <a:r>
              <a:rPr lang="en-US" sz="750" b="1" spc="-5" dirty="0">
                <a:latin typeface="Arial" panose="020B0604020202020204" pitchFamily="34" charset="0"/>
                <a:cs typeface="Arial" panose="020B0604020202020204" pitchFamily="34" charset="0"/>
              </a:rPr>
              <a:t>mt-</a:t>
            </a:r>
            <a:r>
              <a:rPr lang="en-US" sz="750" b="1" spc="-5" dirty="0" err="1">
                <a:latin typeface="Arial" panose="020B0604020202020204" pitchFamily="34" charset="0"/>
                <a:cs typeface="Arial" panose="020B0604020202020204" pitchFamily="34" charset="0"/>
              </a:rPr>
              <a:t>sDNA</a:t>
            </a:r>
            <a:r>
              <a:rPr lang="en-US" sz="750" b="1" spc="-5" dirty="0">
                <a:latin typeface="Arial" panose="020B0604020202020204" pitchFamily="34" charset="0"/>
                <a:cs typeface="Arial" panose="020B0604020202020204" pitchFamily="34" charset="0"/>
              </a:rPr>
              <a:t>:</a:t>
            </a:r>
            <a:r>
              <a:rPr lang="en-US" sz="750" kern="1200" dirty="0">
                <a:latin typeface="Arial" panose="020B0604020202020204" pitchFamily="34" charset="0"/>
                <a:cs typeface="Arial" panose="020B0604020202020204" pitchFamily="34" charset="0"/>
              </a:rPr>
              <a:t> multi-target stool DNA; </a:t>
            </a:r>
            <a:r>
              <a:rPr lang="en-US" sz="750" b="1" kern="1200" dirty="0">
                <a:latin typeface="Arial" panose="020B0604020202020204" pitchFamily="34" charset="0"/>
                <a:cs typeface="Arial" panose="020B0604020202020204" pitchFamily="34" charset="0"/>
              </a:rPr>
              <a:t>NHCR:</a:t>
            </a:r>
            <a:r>
              <a:rPr lang="en-US" sz="750" kern="1200" dirty="0">
                <a:latin typeface="Arial" panose="020B0604020202020204" pitchFamily="34" charset="0"/>
                <a:cs typeface="Arial" panose="020B0604020202020204" pitchFamily="34" charset="0"/>
              </a:rPr>
              <a:t> New Hampshire Colonoscopy Registry; </a:t>
            </a:r>
            <a:r>
              <a:rPr lang="en-US" sz="750" b="1" spc="-5" dirty="0">
                <a:latin typeface="Arial" panose="020B0604020202020204" pitchFamily="34" charset="0"/>
                <a:cs typeface="Arial" panose="020B0604020202020204" pitchFamily="34" charset="0"/>
              </a:rPr>
              <a:t>PPV:</a:t>
            </a:r>
            <a:r>
              <a:rPr lang="en-US" sz="750" dirty="0">
                <a:latin typeface="Arial" panose="020B0604020202020204" pitchFamily="34" charset="0"/>
                <a:cs typeface="Arial" panose="020B0604020202020204" pitchFamily="34" charset="0"/>
              </a:rPr>
              <a:t> positive predictive value</a:t>
            </a:r>
            <a:r>
              <a:rPr lang="en-US" sz="750" spc="-5" dirty="0">
                <a:latin typeface="Arial" panose="020B0604020202020204" pitchFamily="34" charset="0"/>
                <a:cs typeface="Arial" panose="020B0604020202020204" pitchFamily="34" charset="0"/>
              </a:rPr>
              <a:t>.</a:t>
            </a:r>
          </a:p>
          <a:p>
            <a:pPr>
              <a:lnSpc>
                <a:spcPct val="85000"/>
              </a:lnSpc>
              <a:spcBef>
                <a:spcPts val="225"/>
              </a:spcBef>
              <a:buClr>
                <a:srgbClr val="ED7D31"/>
              </a:buClr>
              <a:buSzPct val="85000"/>
              <a:defRPr/>
            </a:pPr>
            <a:r>
              <a:rPr lang="en-US" sz="750" spc="-5" dirty="0">
                <a:latin typeface="Arial" panose="020B0604020202020204" pitchFamily="34" charset="0"/>
                <a:cs typeface="Arial" panose="020B0604020202020204" pitchFamily="34" charset="0"/>
              </a:rPr>
              <a:t>1. </a:t>
            </a:r>
            <a:r>
              <a:rPr lang="fr-FR" sz="750" spc="-5" dirty="0">
                <a:latin typeface="Arial" panose="020B0604020202020204" pitchFamily="34" charset="0"/>
                <a:cs typeface="Arial" panose="020B0604020202020204" pitchFamily="34" charset="0"/>
              </a:rPr>
              <a:t>Anderson JC, et al. </a:t>
            </a:r>
            <a:r>
              <a:rPr lang="fr-FR" sz="750" i="1" spc="-5" dirty="0">
                <a:latin typeface="Arial" panose="020B0604020202020204" pitchFamily="34" charset="0"/>
                <a:cs typeface="Arial" panose="020B0604020202020204" pitchFamily="34" charset="0"/>
              </a:rPr>
              <a:t>Cancer </a:t>
            </a:r>
            <a:r>
              <a:rPr lang="fr-FR" sz="750" i="1" spc="-5" dirty="0" err="1">
                <a:latin typeface="Arial" panose="020B0604020202020204" pitchFamily="34" charset="0"/>
                <a:cs typeface="Arial" panose="020B0604020202020204" pitchFamily="34" charset="0"/>
              </a:rPr>
              <a:t>Prev</a:t>
            </a:r>
            <a:r>
              <a:rPr lang="fr-FR" sz="750" i="1" spc="-5" dirty="0">
                <a:latin typeface="Arial" panose="020B0604020202020204" pitchFamily="34" charset="0"/>
                <a:cs typeface="Arial" panose="020B0604020202020204" pitchFamily="34" charset="0"/>
              </a:rPr>
              <a:t> </a:t>
            </a:r>
            <a:r>
              <a:rPr lang="fr-FR" sz="750" i="1" spc="-5" dirty="0" err="1">
                <a:latin typeface="Arial" panose="020B0604020202020204" pitchFamily="34" charset="0"/>
                <a:cs typeface="Arial" panose="020B0604020202020204" pitchFamily="34" charset="0"/>
              </a:rPr>
              <a:t>Res</a:t>
            </a:r>
            <a:r>
              <a:rPr lang="fr-FR" sz="750" i="1" spc="-5" dirty="0">
                <a:latin typeface="Arial" panose="020B0604020202020204" pitchFamily="34" charset="0"/>
                <a:cs typeface="Arial" panose="020B0604020202020204" pitchFamily="34" charset="0"/>
              </a:rPr>
              <a:t> (</a:t>
            </a:r>
            <a:r>
              <a:rPr lang="fr-FR" sz="750" i="1" spc="-5" dirty="0" err="1">
                <a:latin typeface="Arial" panose="020B0604020202020204" pitchFamily="34" charset="0"/>
                <a:cs typeface="Arial" panose="020B0604020202020204" pitchFamily="34" charset="0"/>
              </a:rPr>
              <a:t>Phila</a:t>
            </a:r>
            <a:r>
              <a:rPr lang="fr-FR" sz="750" i="1" spc="-5" dirty="0">
                <a:latin typeface="Arial" panose="020B0604020202020204" pitchFamily="34" charset="0"/>
                <a:cs typeface="Arial" panose="020B0604020202020204" pitchFamily="34" charset="0"/>
              </a:rPr>
              <a:t>). </a:t>
            </a:r>
            <a:r>
              <a:rPr lang="fr-FR" sz="750" spc="-5" dirty="0">
                <a:latin typeface="Arial" panose="020B0604020202020204" pitchFamily="34" charset="0"/>
                <a:cs typeface="Arial" panose="020B0604020202020204" pitchFamily="34" charset="0"/>
              </a:rPr>
              <a:t>2022;15(7):455-464. </a:t>
            </a:r>
            <a:r>
              <a:rPr lang="en-US" sz="750" spc="-5" dirty="0">
                <a:latin typeface="Arial" panose="020B0604020202020204" pitchFamily="34" charset="0"/>
                <a:cs typeface="Arial" panose="020B0604020202020204" pitchFamily="34" charset="0"/>
              </a:rPr>
              <a:t>2. Anderson JC, et al. </a:t>
            </a:r>
            <a:r>
              <a:rPr lang="en-US" sz="750" i="1" spc="-5" dirty="0">
                <a:latin typeface="Arial" panose="020B0604020202020204" pitchFamily="34" charset="0"/>
                <a:cs typeface="Arial" panose="020B0604020202020204" pitchFamily="34" charset="0"/>
              </a:rPr>
              <a:t>J Clin Gastroenterol</a:t>
            </a:r>
            <a:r>
              <a:rPr lang="en-US" sz="750" spc="-5" dirty="0">
                <a:latin typeface="Arial" panose="020B0604020202020204" pitchFamily="34" charset="0"/>
                <a:cs typeface="Arial" panose="020B0604020202020204" pitchFamily="34" charset="0"/>
              </a:rPr>
              <a:t>. 2022;56(5):419-425. </a:t>
            </a:r>
          </a:p>
        </p:txBody>
      </p:sp>
      <p:graphicFrame>
        <p:nvGraphicFramePr>
          <p:cNvPr id="25" name="Content Placeholder 10">
            <a:extLst>
              <a:ext uri="{FF2B5EF4-FFF2-40B4-BE49-F238E27FC236}">
                <a16:creationId xmlns:a16="http://schemas.microsoft.com/office/drawing/2014/main" id="{9673227B-05B8-5E57-2663-1E8286A9F146}"/>
              </a:ext>
            </a:extLst>
          </p:cNvPr>
          <p:cNvGraphicFramePr>
            <a:graphicFrameLocks/>
          </p:cNvGraphicFramePr>
          <p:nvPr>
            <p:extLst>
              <p:ext uri="{D42A27DB-BD31-4B8C-83A1-F6EECF244321}">
                <p14:modId xmlns:p14="http://schemas.microsoft.com/office/powerpoint/2010/main" val="1401323935"/>
              </p:ext>
            </p:extLst>
          </p:nvPr>
        </p:nvGraphicFramePr>
        <p:xfrm>
          <a:off x="500996" y="1086512"/>
          <a:ext cx="8141913" cy="3129734"/>
        </p:xfrm>
        <a:graphic>
          <a:graphicData uri="http://schemas.openxmlformats.org/drawingml/2006/table">
            <a:tbl>
              <a:tblPr firstRow="1">
                <a:tableStyleId>{5C22544A-7EE6-4342-B048-85BDC9FD1C3A}</a:tableStyleId>
              </a:tblPr>
              <a:tblGrid>
                <a:gridCol w="1452447">
                  <a:extLst>
                    <a:ext uri="{9D8B030D-6E8A-4147-A177-3AD203B41FA5}">
                      <a16:colId xmlns:a16="http://schemas.microsoft.com/office/drawing/2014/main" val="20000"/>
                    </a:ext>
                  </a:extLst>
                </a:gridCol>
                <a:gridCol w="1759527">
                  <a:extLst>
                    <a:ext uri="{9D8B030D-6E8A-4147-A177-3AD203B41FA5}">
                      <a16:colId xmlns:a16="http://schemas.microsoft.com/office/drawing/2014/main" val="50555270"/>
                    </a:ext>
                  </a:extLst>
                </a:gridCol>
                <a:gridCol w="1454727">
                  <a:extLst>
                    <a:ext uri="{9D8B030D-6E8A-4147-A177-3AD203B41FA5}">
                      <a16:colId xmlns:a16="http://schemas.microsoft.com/office/drawing/2014/main" val="1463650266"/>
                    </a:ext>
                  </a:extLst>
                </a:gridCol>
                <a:gridCol w="2036619">
                  <a:extLst>
                    <a:ext uri="{9D8B030D-6E8A-4147-A177-3AD203B41FA5}">
                      <a16:colId xmlns:a16="http://schemas.microsoft.com/office/drawing/2014/main" val="3175664165"/>
                    </a:ext>
                  </a:extLst>
                </a:gridCol>
                <a:gridCol w="1438593">
                  <a:extLst>
                    <a:ext uri="{9D8B030D-6E8A-4147-A177-3AD203B41FA5}">
                      <a16:colId xmlns:a16="http://schemas.microsoft.com/office/drawing/2014/main" val="3068728116"/>
                    </a:ext>
                  </a:extLst>
                </a:gridCol>
              </a:tblGrid>
              <a:tr h="259158">
                <a:tc>
                  <a:txBody>
                    <a:bodyPr/>
                    <a:lstStyle/>
                    <a:p>
                      <a:pPr algn="l"/>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Publication Title</a:t>
                      </a:r>
                    </a:p>
                  </a:txBody>
                  <a:tcPr marL="91127" marR="91127"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Study Design</a:t>
                      </a:r>
                    </a:p>
                  </a:txBody>
                  <a:tcPr marL="91127" marR="91127"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Data Source</a:t>
                      </a:r>
                    </a:p>
                  </a:txBody>
                  <a:tcPr marL="91127" marR="91127"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Key Insights</a:t>
                      </a:r>
                    </a:p>
                  </a:txBody>
                  <a:tcPr marL="91127" marR="91127"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Author</a:t>
                      </a:r>
                    </a:p>
                  </a:txBody>
                  <a:tcPr marL="91127" marR="91127" anchor="ctr">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204475">
                <a:tc>
                  <a:txBody>
                    <a:bodyPr/>
                    <a:lstStyle/>
                    <a:p>
                      <a:r>
                        <a:rPr lang="en-US" sz="800" dirty="0">
                          <a:effectLst/>
                          <a:latin typeface="Arial" panose="020B0604020202020204" pitchFamily="34" charset="0"/>
                          <a:cs typeface="Arial" panose="020B0604020202020204" pitchFamily="34" charset="0"/>
                        </a:rPr>
                        <a:t>Colonoscopy findings in FIT-positive and mt-</a:t>
                      </a:r>
                      <a:r>
                        <a:rPr lang="en-US" sz="800" dirty="0" err="1">
                          <a:effectLst/>
                          <a:latin typeface="Arial" panose="020B0604020202020204" pitchFamily="34" charset="0"/>
                          <a:cs typeface="Arial" panose="020B0604020202020204" pitchFamily="34" charset="0"/>
                        </a:rPr>
                        <a:t>sDNA</a:t>
                      </a:r>
                      <a:r>
                        <a:rPr lang="en-US" sz="800" dirty="0">
                          <a:effectLst/>
                          <a:latin typeface="Arial" panose="020B0604020202020204" pitchFamily="34" charset="0"/>
                          <a:cs typeface="Arial" panose="020B0604020202020204" pitchFamily="34" charset="0"/>
                        </a:rPr>
                        <a:t>-positive patients versus in colonoscopy only patients: New Hampshire Colonoscopy Registry data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buClr>
                          <a:srgbClr val="125285"/>
                        </a:buClr>
                      </a:pPr>
                      <a:r>
                        <a:rPr lang="en-US" sz="800" b="1" dirty="0">
                          <a:solidFill>
                            <a:srgbClr val="125285"/>
                          </a:solidFill>
                          <a:effectLst/>
                          <a:latin typeface="Arial" panose="020B0604020202020204" pitchFamily="34" charset="0"/>
                          <a:cs typeface="Arial" panose="020B0604020202020204" pitchFamily="34" charset="0"/>
                        </a:rPr>
                        <a:t>Age: </a:t>
                      </a:r>
                      <a:r>
                        <a:rPr lang="en-US" sz="800" dirty="0">
                          <a:solidFill>
                            <a:srgbClr val="125285"/>
                          </a:solidFill>
                          <a:effectLst/>
                          <a:latin typeface="Arial" panose="020B0604020202020204" pitchFamily="34" charset="0"/>
                          <a:cs typeface="Arial" panose="020B0604020202020204" pitchFamily="34" charset="0"/>
                        </a:rPr>
                        <a:t>≥50 </a:t>
                      </a:r>
                      <a:r>
                        <a:rPr lang="en-US" sz="800" dirty="0" err="1">
                          <a:solidFill>
                            <a:srgbClr val="125285"/>
                          </a:solidFill>
                          <a:effectLst/>
                          <a:latin typeface="Arial" panose="020B0604020202020204" pitchFamily="34" charset="0"/>
                          <a:cs typeface="Arial" panose="020B0604020202020204" pitchFamily="34" charset="0"/>
                        </a:rPr>
                        <a:t>yrs</a:t>
                      </a:r>
                      <a:br>
                        <a:rPr lang="en-US" sz="800" dirty="0">
                          <a:solidFill>
                            <a:srgbClr val="125285"/>
                          </a:solidFill>
                          <a:effectLst/>
                          <a:latin typeface="Arial" panose="020B0604020202020204" pitchFamily="34" charset="0"/>
                          <a:cs typeface="Arial" panose="020B0604020202020204" pitchFamily="34" charset="0"/>
                        </a:rPr>
                      </a:br>
                      <a:r>
                        <a:rPr lang="en-US" sz="800" b="1" dirty="0">
                          <a:solidFill>
                            <a:srgbClr val="125285"/>
                          </a:solidFill>
                          <a:effectLst/>
                          <a:latin typeface="Arial" panose="020B0604020202020204" pitchFamily="34" charset="0"/>
                          <a:cs typeface="Arial" panose="020B0604020202020204" pitchFamily="34" charset="0"/>
                        </a:rPr>
                        <a:t>Cohorts: </a:t>
                      </a:r>
                    </a:p>
                    <a:p>
                      <a:pPr marL="92075" indent="-92075">
                        <a:buClr>
                          <a:srgbClr val="125285"/>
                        </a:buClr>
                        <a:buFont typeface="Arial" panose="020B0604020202020204" pitchFamily="34" charset="0"/>
                        <a:buChar char="•"/>
                      </a:pPr>
                      <a:r>
                        <a:rPr lang="en-US" sz="800" dirty="0">
                          <a:solidFill>
                            <a:srgbClr val="125285"/>
                          </a:solidFill>
                          <a:effectLst/>
                          <a:latin typeface="Arial" panose="020B0604020202020204" pitchFamily="34" charset="0"/>
                          <a:cs typeface="Arial" panose="020B0604020202020204" pitchFamily="34" charset="0"/>
                        </a:rPr>
                        <a:t>mt-</a:t>
                      </a:r>
                      <a:r>
                        <a:rPr lang="en-US" sz="800" dirty="0" err="1">
                          <a:solidFill>
                            <a:srgbClr val="125285"/>
                          </a:solidFill>
                          <a:effectLst/>
                          <a:latin typeface="Arial" panose="020B0604020202020204" pitchFamily="34" charset="0"/>
                          <a:cs typeface="Arial" panose="020B0604020202020204" pitchFamily="34" charset="0"/>
                        </a:rPr>
                        <a:t>sDNA</a:t>
                      </a:r>
                      <a:r>
                        <a:rPr lang="en-US" sz="800" dirty="0">
                          <a:solidFill>
                            <a:srgbClr val="125285"/>
                          </a:solidFill>
                          <a:effectLst/>
                          <a:latin typeface="Arial" panose="020B0604020202020204" pitchFamily="34" charset="0"/>
                          <a:cs typeface="Arial" panose="020B0604020202020204" pitchFamily="34" charset="0"/>
                        </a:rPr>
                        <a:t> positive and a subsequent colonoscopy (n=306)</a:t>
                      </a:r>
                    </a:p>
                    <a:p>
                      <a:pPr marL="92075" indent="-92075">
                        <a:buClr>
                          <a:srgbClr val="125285"/>
                        </a:buClr>
                        <a:buFont typeface="Arial" panose="020B0604020202020204" pitchFamily="34" charset="0"/>
                        <a:buChar char="•"/>
                      </a:pPr>
                      <a:r>
                        <a:rPr lang="en-US" sz="800" dirty="0">
                          <a:solidFill>
                            <a:srgbClr val="125285"/>
                          </a:solidFill>
                          <a:effectLst/>
                          <a:latin typeface="Arial" panose="020B0604020202020204" pitchFamily="34" charset="0"/>
                          <a:cs typeface="Arial" panose="020B0604020202020204" pitchFamily="34" charset="0"/>
                        </a:rPr>
                        <a:t>FIT positive tests and a subsequent colonoscopy (n=276)</a:t>
                      </a:r>
                    </a:p>
                    <a:p>
                      <a:pPr marL="92075" indent="-92075">
                        <a:buClr>
                          <a:srgbClr val="125285"/>
                        </a:buClr>
                        <a:buFont typeface="Arial" panose="020B0604020202020204" pitchFamily="34" charset="0"/>
                        <a:buChar char="•"/>
                      </a:pPr>
                      <a:r>
                        <a:rPr lang="en-US" sz="800" dirty="0">
                          <a:solidFill>
                            <a:srgbClr val="125285"/>
                          </a:solidFill>
                          <a:effectLst/>
                          <a:latin typeface="Arial" panose="020B0604020202020204" pitchFamily="34" charset="0"/>
                          <a:cs typeface="Arial" panose="020B0604020202020204" pitchFamily="34" charset="0"/>
                        </a:rPr>
                        <a:t>Screening colonoscopy with no positive stool test (n=50,990)</a:t>
                      </a: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NHCR Colonoscopy Procedure Forms</a:t>
                      </a:r>
                    </a:p>
                    <a:p>
                      <a:r>
                        <a:rPr lang="en-US" sz="800" dirty="0">
                          <a:effectLst/>
                          <a:latin typeface="Arial" panose="020B0604020202020204" pitchFamily="34" charset="0"/>
                          <a:cs typeface="Arial" panose="020B0604020202020204" pitchFamily="34" charset="0"/>
                        </a:rPr>
                        <a:t>and Patient Questionnaires</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92075" marR="0" lvl="0" indent="-92075"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Among average-risk patients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-positive patients had a higher risk for neoplasia compared with FIT-positive or colonoscopy-only patients </a:t>
                      </a:r>
                    </a:p>
                    <a:p>
                      <a:pPr marL="92075" marR="0" lvl="0" indent="-92075"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Colonoscopy after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positive tests were over three times more likely to have more advanced findings relative to those in the colonoscopy-only group</a:t>
                      </a: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0" lvl="0" indent="0">
                        <a:buFont typeface="Symbol" panose="05050102010706020507" pitchFamily="18" charset="2"/>
                        <a:buNone/>
                      </a:pPr>
                      <a:r>
                        <a:rPr lang="fr-FR" sz="800" dirty="0">
                          <a:effectLst/>
                          <a:latin typeface="Arial" panose="020B0604020202020204" pitchFamily="34" charset="0"/>
                          <a:cs typeface="Arial" panose="020B0604020202020204" pitchFamily="34" charset="0"/>
                        </a:rPr>
                        <a:t>Anderson JC, et al. </a:t>
                      </a:r>
                      <a:r>
                        <a:rPr lang="fr-FR" sz="800" i="1" dirty="0">
                          <a:effectLst/>
                          <a:latin typeface="Arial" panose="020B0604020202020204" pitchFamily="34" charset="0"/>
                          <a:cs typeface="Arial" panose="020B0604020202020204" pitchFamily="34" charset="0"/>
                        </a:rPr>
                        <a:t>Cancer </a:t>
                      </a:r>
                      <a:r>
                        <a:rPr lang="fr-FR" sz="800" i="1" dirty="0" err="1">
                          <a:effectLst/>
                          <a:latin typeface="Arial" panose="020B0604020202020204" pitchFamily="34" charset="0"/>
                          <a:cs typeface="Arial" panose="020B0604020202020204" pitchFamily="34" charset="0"/>
                        </a:rPr>
                        <a:t>Prev</a:t>
                      </a:r>
                      <a:r>
                        <a:rPr lang="fr-FR" sz="800" i="1" dirty="0">
                          <a:effectLst/>
                          <a:latin typeface="Arial" panose="020B0604020202020204" pitchFamily="34" charset="0"/>
                          <a:cs typeface="Arial" panose="020B0604020202020204" pitchFamily="34" charset="0"/>
                        </a:rPr>
                        <a:t> </a:t>
                      </a:r>
                      <a:r>
                        <a:rPr lang="fr-FR" sz="800" i="1" dirty="0" err="1">
                          <a:effectLst/>
                          <a:latin typeface="Arial" panose="020B0604020202020204" pitchFamily="34" charset="0"/>
                          <a:cs typeface="Arial" panose="020B0604020202020204" pitchFamily="34" charset="0"/>
                        </a:rPr>
                        <a:t>Res</a:t>
                      </a:r>
                      <a:r>
                        <a:rPr lang="fr-FR" sz="800" i="1" dirty="0">
                          <a:effectLst/>
                          <a:latin typeface="Arial" panose="020B0604020202020204" pitchFamily="34" charset="0"/>
                          <a:cs typeface="Arial" panose="020B0604020202020204" pitchFamily="34" charset="0"/>
                        </a:rPr>
                        <a:t> (</a:t>
                      </a:r>
                      <a:r>
                        <a:rPr lang="fr-FR" sz="800" i="1" dirty="0" err="1">
                          <a:effectLst/>
                          <a:latin typeface="Arial" panose="020B0604020202020204" pitchFamily="34" charset="0"/>
                          <a:cs typeface="Arial" panose="020B0604020202020204" pitchFamily="34" charset="0"/>
                        </a:rPr>
                        <a:t>Phila</a:t>
                      </a:r>
                      <a:r>
                        <a:rPr lang="fr-FR" sz="800" i="1" dirty="0">
                          <a:effectLst/>
                          <a:latin typeface="Arial" panose="020B0604020202020204" pitchFamily="34" charset="0"/>
                          <a:cs typeface="Arial" panose="020B0604020202020204" pitchFamily="34" charset="0"/>
                        </a:rPr>
                        <a:t>). </a:t>
                      </a:r>
                      <a:r>
                        <a:rPr lang="fr-FR" sz="800" dirty="0">
                          <a:effectLst/>
                          <a:latin typeface="Arial" panose="020B0604020202020204" pitchFamily="34" charset="0"/>
                          <a:cs typeface="Arial" panose="020B0604020202020204" pitchFamily="34" charset="0"/>
                        </a:rPr>
                        <a:t>2022;15(7):455-464. </a:t>
                      </a: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10001"/>
                  </a:ext>
                </a:extLst>
              </a:tr>
              <a:tr h="1666101">
                <a:tc>
                  <a:txBody>
                    <a:bodyPr/>
                    <a:lstStyle/>
                    <a:p>
                      <a:r>
                        <a:rPr lang="en-US" sz="800" dirty="0">
                          <a:solidFill>
                            <a:srgbClr val="125285"/>
                          </a:solidFill>
                          <a:effectLst/>
                          <a:latin typeface="Arial" panose="020B0604020202020204" pitchFamily="34" charset="0"/>
                          <a:cs typeface="Arial" panose="020B0604020202020204" pitchFamily="34" charset="0"/>
                        </a:rPr>
                        <a:t>Colorectal neoplasia detection in individuals with positive multitarget stool DNA tests: data from the New Hampshire Colonoscopy Registry</a:t>
                      </a:r>
                      <a:endParaRPr lang="en-US" sz="800" dirty="0">
                        <a:solidFill>
                          <a:srgbClr val="125285"/>
                        </a:solidFill>
                        <a:effectLst/>
                        <a:latin typeface="Arial" panose="020B0604020202020204" pitchFamily="34" charset="0"/>
                        <a:ea typeface="Times" panose="02020603050405020304" pitchFamily="18" charset="0"/>
                        <a:cs typeface="Arial" panose="020B0604020202020204" pitchFamily="34" charset="0"/>
                      </a:endParaRP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dirty="0">
                          <a:solidFill>
                            <a:srgbClr val="125285"/>
                          </a:solidFill>
                          <a:effectLst/>
                          <a:latin typeface="Arial" panose="020B0604020202020204" pitchFamily="34" charset="0"/>
                          <a:cs typeface="Arial" panose="020B0604020202020204" pitchFamily="34" charset="0"/>
                        </a:rPr>
                        <a:t>Assessment of colonoscopy outcomes in age-, sex-, and risk-matched patients from 30 endoscopy practices with and without a preceding positive mt-</a:t>
                      </a:r>
                      <a:r>
                        <a:rPr lang="en-US" sz="800" dirty="0" err="1">
                          <a:solidFill>
                            <a:srgbClr val="125285"/>
                          </a:solidFill>
                          <a:effectLst/>
                          <a:latin typeface="Arial" panose="020B0604020202020204" pitchFamily="34" charset="0"/>
                          <a:cs typeface="Arial" panose="020B0604020202020204" pitchFamily="34" charset="0"/>
                        </a:rPr>
                        <a:t>sDNA</a:t>
                      </a:r>
                      <a:r>
                        <a:rPr lang="en-US" sz="800" dirty="0">
                          <a:solidFill>
                            <a:srgbClr val="125285"/>
                          </a:solidFill>
                          <a:effectLst/>
                          <a:latin typeface="Arial" panose="020B0604020202020204" pitchFamily="34" charset="0"/>
                          <a:cs typeface="Arial" panose="020B0604020202020204" pitchFamily="34" charset="0"/>
                        </a:rPr>
                        <a:t> test </a:t>
                      </a:r>
                    </a:p>
                    <a:p>
                      <a:pPr>
                        <a:spcBef>
                          <a:spcPts val="500"/>
                        </a:spcBef>
                      </a:pPr>
                      <a:r>
                        <a:rPr lang="en-US" sz="800" b="1" dirty="0">
                          <a:solidFill>
                            <a:srgbClr val="125285"/>
                          </a:solidFill>
                          <a:effectLst/>
                          <a:latin typeface="Arial" panose="020B0604020202020204" pitchFamily="34" charset="0"/>
                          <a:cs typeface="Arial" panose="020B0604020202020204" pitchFamily="34" charset="0"/>
                        </a:rPr>
                        <a:t>Duration: </a:t>
                      </a:r>
                      <a:r>
                        <a:rPr lang="en-US" sz="800" dirty="0">
                          <a:solidFill>
                            <a:srgbClr val="125285"/>
                          </a:solidFill>
                          <a:effectLst/>
                          <a:latin typeface="Arial" panose="020B0604020202020204" pitchFamily="34" charset="0"/>
                          <a:cs typeface="Arial" panose="020B0604020202020204" pitchFamily="34" charset="0"/>
                        </a:rPr>
                        <a:t>1/2015-6/2019</a:t>
                      </a:r>
                    </a:p>
                    <a:p>
                      <a:pPr>
                        <a:spcBef>
                          <a:spcPts val="500"/>
                        </a:spcBef>
                        <a:spcAft>
                          <a:spcPts val="500"/>
                        </a:spcAft>
                      </a:pPr>
                      <a:r>
                        <a:rPr lang="en-US" sz="800" b="1" dirty="0">
                          <a:solidFill>
                            <a:srgbClr val="125285"/>
                          </a:solidFill>
                          <a:effectLst/>
                          <a:latin typeface="Arial" panose="020B0604020202020204" pitchFamily="34" charset="0"/>
                          <a:cs typeface="Arial" panose="020B0604020202020204" pitchFamily="34" charset="0"/>
                        </a:rPr>
                        <a:t>Cohorts</a:t>
                      </a:r>
                      <a:br>
                        <a:rPr lang="en-US" sz="800" dirty="0">
                          <a:solidFill>
                            <a:srgbClr val="125285"/>
                          </a:solidFill>
                          <a:effectLst/>
                          <a:latin typeface="Arial" panose="020B0604020202020204" pitchFamily="34" charset="0"/>
                          <a:cs typeface="Arial" panose="020B0604020202020204" pitchFamily="34" charset="0"/>
                        </a:rPr>
                      </a:br>
                      <a:r>
                        <a:rPr lang="en-US" sz="800" dirty="0">
                          <a:solidFill>
                            <a:srgbClr val="125285"/>
                          </a:solidFill>
                          <a:effectLst/>
                          <a:latin typeface="Arial" panose="020B0604020202020204" pitchFamily="34" charset="0"/>
                          <a:cs typeface="Arial" panose="020B0604020202020204" pitchFamily="34" charset="0"/>
                        </a:rPr>
                        <a:t>mt-</a:t>
                      </a:r>
                      <a:r>
                        <a:rPr lang="en-US" sz="800" dirty="0" err="1">
                          <a:solidFill>
                            <a:srgbClr val="125285"/>
                          </a:solidFill>
                          <a:effectLst/>
                          <a:latin typeface="Arial" panose="020B0604020202020204" pitchFamily="34" charset="0"/>
                          <a:cs typeface="Arial" panose="020B0604020202020204" pitchFamily="34" charset="0"/>
                        </a:rPr>
                        <a:t>sDNA</a:t>
                      </a:r>
                      <a:r>
                        <a:rPr lang="en-US" sz="800" dirty="0">
                          <a:solidFill>
                            <a:srgbClr val="125285"/>
                          </a:solidFill>
                          <a:effectLst/>
                          <a:latin typeface="Arial" panose="020B0604020202020204" pitchFamily="34" charset="0"/>
                          <a:cs typeface="Arial" panose="020B0604020202020204" pitchFamily="34" charset="0"/>
                        </a:rPr>
                        <a:t> positive: n=306, 67 years</a:t>
                      </a:r>
                    </a:p>
                    <a:p>
                      <a:r>
                        <a:rPr lang="en-US" sz="800" dirty="0">
                          <a:solidFill>
                            <a:srgbClr val="125285"/>
                          </a:solidFill>
                          <a:effectLst/>
                          <a:latin typeface="Arial" panose="020B0604020202020204" pitchFamily="34" charset="0"/>
                          <a:cs typeface="Arial" panose="020B0604020202020204" pitchFamily="34" charset="0"/>
                        </a:rPr>
                        <a:t>Colonoscopy-only: n=918, 66.2 years</a:t>
                      </a: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dirty="0">
                          <a:solidFill>
                            <a:srgbClr val="125285"/>
                          </a:solidFill>
                          <a:effectLst/>
                          <a:latin typeface="Arial" panose="020B0604020202020204" pitchFamily="34" charset="0"/>
                          <a:cs typeface="Arial" panose="020B0604020202020204" pitchFamily="34" charset="0"/>
                        </a:rPr>
                        <a:t>NHCR Database</a:t>
                      </a:r>
                      <a:endParaRPr lang="en-US" sz="800" b="0" i="0" dirty="0">
                        <a:solidFill>
                          <a:srgbClr val="125285"/>
                        </a:solidFill>
                        <a:effectLst/>
                        <a:latin typeface="Arial" panose="020B0604020202020204" pitchFamily="34" charset="0"/>
                        <a:ea typeface="Calibri" panose="020F0502020204030204" pitchFamily="34" charset="0"/>
                        <a:cs typeface="Arial" panose="020B0604020202020204" pitchFamily="34" charset="0"/>
                      </a:endParaRP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92075" marR="0" lvl="0" indent="-92075"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rgbClr val="125285"/>
                          </a:solidFill>
                          <a:effectLst/>
                          <a:latin typeface="Arial" panose="020B0604020202020204" pitchFamily="34" charset="0"/>
                          <a:cs typeface="Arial" panose="020B0604020202020204" pitchFamily="34" charset="0"/>
                          <a:sym typeface="Arial"/>
                        </a:rPr>
                        <a:t>Colonoscopy after a positive mt-</a:t>
                      </a:r>
                      <a:r>
                        <a:rPr lang="en-US" sz="800" b="0" u="none" strike="noStrike" cap="none" dirty="0" err="1">
                          <a:solidFill>
                            <a:srgbClr val="125285"/>
                          </a:solidFill>
                          <a:effectLst/>
                          <a:latin typeface="Arial" panose="020B0604020202020204" pitchFamily="34" charset="0"/>
                          <a:cs typeface="Arial" panose="020B0604020202020204" pitchFamily="34" charset="0"/>
                          <a:sym typeface="Arial"/>
                        </a:rPr>
                        <a:t>sDNA</a:t>
                      </a:r>
                      <a:r>
                        <a:rPr lang="en-US" sz="800" b="0" u="none" strike="noStrike" cap="none" dirty="0">
                          <a:solidFill>
                            <a:srgbClr val="125285"/>
                          </a:solidFill>
                          <a:effectLst/>
                          <a:latin typeface="Arial" panose="020B0604020202020204" pitchFamily="34" charset="0"/>
                          <a:cs typeface="Arial" panose="020B0604020202020204" pitchFamily="34" charset="0"/>
                          <a:sym typeface="Arial"/>
                        </a:rPr>
                        <a:t> test was more frequently associated with CRC or advanced noncancerous neoplasia than colonoscopy alone</a:t>
                      </a:r>
                    </a:p>
                    <a:p>
                      <a:pPr marL="92075" marR="0" lvl="0" indent="-92075"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rgbClr val="125285"/>
                          </a:solidFill>
                          <a:effectLst/>
                          <a:latin typeface="Arial" panose="020B0604020202020204" pitchFamily="34" charset="0"/>
                          <a:cs typeface="Arial" panose="020B0604020202020204" pitchFamily="34" charset="0"/>
                          <a:sym typeface="Arial"/>
                        </a:rPr>
                        <a:t>PPV=68% in mt-</a:t>
                      </a:r>
                      <a:r>
                        <a:rPr lang="en-US" sz="800" b="0" u="none" strike="noStrike" cap="none" dirty="0" err="1">
                          <a:solidFill>
                            <a:srgbClr val="125285"/>
                          </a:solidFill>
                          <a:effectLst/>
                          <a:latin typeface="Arial" panose="020B0604020202020204" pitchFamily="34" charset="0"/>
                          <a:cs typeface="Arial" panose="020B0604020202020204" pitchFamily="34" charset="0"/>
                          <a:sym typeface="Arial"/>
                        </a:rPr>
                        <a:t>sDNA</a:t>
                      </a:r>
                      <a:r>
                        <a:rPr lang="en-US" sz="800" b="0" u="none" strike="noStrike" cap="none" dirty="0">
                          <a:solidFill>
                            <a:srgbClr val="125285"/>
                          </a:solidFill>
                          <a:effectLst/>
                          <a:latin typeface="Arial" panose="020B0604020202020204" pitchFamily="34" charset="0"/>
                          <a:cs typeface="Arial" panose="020B0604020202020204" pitchFamily="34" charset="0"/>
                          <a:sym typeface="Arial"/>
                        </a:rPr>
                        <a:t>-positive vs. 42.3% in colonoscopy only patients</a:t>
                      </a:r>
                      <a:endParaRPr lang="en-US" sz="800" b="0" i="0" u="none" strike="noStrike" cap="none" dirty="0">
                        <a:solidFill>
                          <a:srgbClr val="125285"/>
                        </a:solidFill>
                        <a:effectLst/>
                        <a:latin typeface="Arial" panose="020B0604020202020204" pitchFamily="34" charset="0"/>
                        <a:ea typeface="+mn-ea"/>
                        <a:cs typeface="Arial" panose="020B0604020202020204" pitchFamily="34" charset="0"/>
                        <a:sym typeface="Arial"/>
                      </a:endParaRP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lvl="0" indent="0">
                        <a:buFont typeface="Symbol" panose="05050102010706020507" pitchFamily="18" charset="2"/>
                        <a:buNone/>
                      </a:pPr>
                      <a:r>
                        <a:rPr lang="en-US" sz="800" dirty="0">
                          <a:solidFill>
                            <a:srgbClr val="125285"/>
                          </a:solidFill>
                          <a:effectLst/>
                          <a:latin typeface="Arial" panose="020B0604020202020204" pitchFamily="34" charset="0"/>
                          <a:cs typeface="Arial" panose="020B0604020202020204" pitchFamily="34" charset="0"/>
                        </a:rPr>
                        <a:t>Anderson JC, et al. </a:t>
                      </a:r>
                      <a:r>
                        <a:rPr lang="en-US" sz="800" i="1" dirty="0">
                          <a:solidFill>
                            <a:srgbClr val="125285"/>
                          </a:solidFill>
                          <a:effectLst/>
                          <a:latin typeface="Arial" panose="020B0604020202020204" pitchFamily="34" charset="0"/>
                          <a:cs typeface="Arial" panose="020B0604020202020204" pitchFamily="34" charset="0"/>
                        </a:rPr>
                        <a:t>J Clin Gastroenterol. </a:t>
                      </a:r>
                      <a:r>
                        <a:rPr lang="en-US" sz="800" dirty="0">
                          <a:solidFill>
                            <a:srgbClr val="125285"/>
                          </a:solidFill>
                          <a:effectLst/>
                          <a:latin typeface="Arial" panose="020B0604020202020204" pitchFamily="34" charset="0"/>
                          <a:cs typeface="Arial" panose="020B0604020202020204" pitchFamily="34" charset="0"/>
                        </a:rPr>
                        <a:t>2022;56(5):419-425. </a:t>
                      </a:r>
                    </a:p>
                  </a:txBody>
                  <a:tcPr marL="72000" marR="72000" marT="36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656463943"/>
                  </a:ext>
                </a:extLst>
              </a:tr>
            </a:tbl>
          </a:graphicData>
        </a:graphic>
      </p:graphicFrame>
    </p:spTree>
    <p:extLst>
      <p:ext uri="{BB962C8B-B14F-4D97-AF65-F5344CB8AC3E}">
        <p14:creationId xmlns:p14="http://schemas.microsoft.com/office/powerpoint/2010/main" val="16783847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DB148EAF-71A3-F3A5-BF1E-CFA9D41809A8}"/>
              </a:ext>
            </a:extLst>
          </p:cNvPr>
          <p:cNvGrpSpPr/>
          <p:nvPr/>
        </p:nvGrpSpPr>
        <p:grpSpPr>
          <a:xfrm>
            <a:off x="569446" y="1708362"/>
            <a:ext cx="8005108" cy="1013328"/>
            <a:chOff x="172391" y="1922778"/>
            <a:chExt cx="8005108" cy="1013328"/>
          </a:xfrm>
        </p:grpSpPr>
        <p:sp>
          <p:nvSpPr>
            <p:cNvPr id="42" name="Rectangle 41">
              <a:extLst>
                <a:ext uri="{FF2B5EF4-FFF2-40B4-BE49-F238E27FC236}">
                  <a16:creationId xmlns:a16="http://schemas.microsoft.com/office/drawing/2014/main" id="{7EB5EAA7-FB6E-A0FD-827A-19D3B830C52E}"/>
                </a:ext>
              </a:extLst>
            </p:cNvPr>
            <p:cNvSpPr/>
            <p:nvPr/>
          </p:nvSpPr>
          <p:spPr>
            <a:xfrm>
              <a:off x="5529700"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43" name="Rectangle 42">
              <a:extLst>
                <a:ext uri="{FF2B5EF4-FFF2-40B4-BE49-F238E27FC236}">
                  <a16:creationId xmlns:a16="http://schemas.microsoft.com/office/drawing/2014/main" id="{C42FC386-7E98-421C-791A-D0C65CF0E4D2}"/>
                </a:ext>
              </a:extLst>
            </p:cNvPr>
            <p:cNvSpPr/>
            <p:nvPr/>
          </p:nvSpPr>
          <p:spPr>
            <a:xfrm>
              <a:off x="2851045"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44" name="Rectangle 43">
              <a:extLst>
                <a:ext uri="{FF2B5EF4-FFF2-40B4-BE49-F238E27FC236}">
                  <a16:creationId xmlns:a16="http://schemas.microsoft.com/office/drawing/2014/main" id="{5810E1C7-DDBF-B451-D944-B2DEF7BCE2A0}"/>
                </a:ext>
              </a:extLst>
            </p:cNvPr>
            <p:cNvSpPr/>
            <p:nvPr/>
          </p:nvSpPr>
          <p:spPr>
            <a:xfrm>
              <a:off x="172391"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grpSp>
      <p:sp>
        <p:nvSpPr>
          <p:cNvPr id="45" name="Content Placeholder 31">
            <a:extLst>
              <a:ext uri="{FF2B5EF4-FFF2-40B4-BE49-F238E27FC236}">
                <a16:creationId xmlns:a16="http://schemas.microsoft.com/office/drawing/2014/main" id="{693789AE-3939-4AB8-8F59-F05A7E2B4042}"/>
              </a:ext>
            </a:extLst>
          </p:cNvPr>
          <p:cNvSpPr>
            <a:spLocks noGrp="1"/>
          </p:cNvSpPr>
          <p:nvPr>
            <p:ph idx="1"/>
          </p:nvPr>
        </p:nvSpPr>
        <p:spPr>
          <a:xfrm>
            <a:off x="336081" y="934846"/>
            <a:ext cx="8471837" cy="627894"/>
          </a:xfrm>
        </p:spPr>
        <p:txBody>
          <a:bodyPr/>
          <a:lstStyle/>
          <a:p>
            <a:pPr marL="0" indent="0">
              <a:spcBef>
                <a:spcPts val="90"/>
              </a:spcBef>
              <a:spcAft>
                <a:spcPts val="200"/>
              </a:spcAft>
              <a:buNone/>
              <a:defRPr/>
            </a:pPr>
            <a:r>
              <a:rPr lang="en-CA" sz="1200" b="1" dirty="0">
                <a:solidFill>
                  <a:srgbClr val="125285"/>
                </a:solidFill>
              </a:rPr>
              <a:t>Design: </a:t>
            </a:r>
            <a:r>
              <a:rPr lang="en-US" sz="1200" dirty="0">
                <a:solidFill>
                  <a:srgbClr val="125285"/>
                </a:solidFill>
              </a:rPr>
              <a:t>A retrospective study of 5818 adults, ages 50-75 years, utilizing comprehensive data resources from the Rochester Epidemiology Project (REP) to examine population-based patterns in overall and test-specific CRC screening participation</a:t>
            </a:r>
          </a:p>
        </p:txBody>
      </p:sp>
      <p:sp>
        <p:nvSpPr>
          <p:cNvPr id="46" name="Text Placeholder 34">
            <a:extLst>
              <a:ext uri="{FF2B5EF4-FFF2-40B4-BE49-F238E27FC236}">
                <a16:creationId xmlns:a16="http://schemas.microsoft.com/office/drawing/2014/main" id="{894346DD-EB61-DCDC-9871-1B913EB9C883}"/>
              </a:ext>
            </a:extLst>
          </p:cNvPr>
          <p:cNvSpPr>
            <a:spLocks noGrp="1"/>
          </p:cNvSpPr>
          <p:nvPr>
            <p:ph type="body" sz="quarter" idx="16"/>
          </p:nvPr>
        </p:nvSpPr>
        <p:spPr>
          <a:xfrm>
            <a:off x="1234763" y="4714398"/>
            <a:ext cx="6080437" cy="319958"/>
          </a:xfrm>
        </p:spPr>
        <p:txBody>
          <a:bodyPr/>
          <a:lstStyle/>
          <a:p>
            <a:pPr marL="0" indent="0">
              <a:lnSpc>
                <a:spcPct val="85000"/>
              </a:lnSpc>
              <a:spcBef>
                <a:spcPts val="225"/>
              </a:spcBef>
              <a:buClr>
                <a:srgbClr val="ED7D31"/>
              </a:buClr>
              <a:buSzPct val="85000"/>
              <a:buNone/>
              <a:defRPr/>
            </a:pPr>
            <a:r>
              <a:rPr lang="en-US" sz="750" b="1" dirty="0">
                <a:cs typeface="Arial" pitchFamily="34" charset="0"/>
              </a:rPr>
              <a:t>CRC:</a:t>
            </a:r>
            <a:r>
              <a:rPr lang="en-US" sz="750" dirty="0">
                <a:cs typeface="Arial" pitchFamily="34" charset="0"/>
              </a:rPr>
              <a:t> colorectal cancer; </a:t>
            </a:r>
            <a:r>
              <a:rPr lang="en-US" sz="750" b="1" dirty="0">
                <a:cs typeface="Arial" pitchFamily="34" charset="0"/>
              </a:rPr>
              <a:t>ICD:</a:t>
            </a:r>
            <a:r>
              <a:rPr lang="en-US" sz="750" dirty="0">
                <a:cs typeface="Arial" pitchFamily="34" charset="0"/>
              </a:rPr>
              <a:t> International Classification of Diseases; </a:t>
            </a:r>
            <a:r>
              <a:rPr lang="en-US" sz="750" b="1" dirty="0">
                <a:cs typeface="Arial" pitchFamily="34" charset="0"/>
              </a:rPr>
              <a:t>REP:</a:t>
            </a:r>
            <a:r>
              <a:rPr lang="en-US" sz="750" dirty="0">
                <a:cs typeface="Arial" pitchFamily="34" charset="0"/>
              </a:rPr>
              <a:t> Rochester Epidemiology Project.  </a:t>
            </a:r>
          </a:p>
          <a:p>
            <a:pPr marL="0" indent="0">
              <a:lnSpc>
                <a:spcPct val="85000"/>
              </a:lnSpc>
              <a:spcBef>
                <a:spcPts val="225"/>
              </a:spcBef>
              <a:buClr>
                <a:srgbClr val="ED7D31"/>
              </a:buClr>
              <a:buSzPct val="85000"/>
              <a:buNone/>
              <a:defRPr/>
            </a:pPr>
            <a:r>
              <a:rPr lang="en-US" sz="750" kern="1200" spc="-5" dirty="0"/>
              <a:t>Finney Rutten LJ, et al. </a:t>
            </a:r>
            <a:r>
              <a:rPr lang="en-US" sz="750" i="1" kern="1200" spc="-5" dirty="0" err="1"/>
              <a:t>Prev</a:t>
            </a:r>
            <a:r>
              <a:rPr lang="en-US" sz="750" i="1" kern="1200" spc="-5" dirty="0"/>
              <a:t> Med Rep</a:t>
            </a:r>
            <a:r>
              <a:rPr lang="en-US" sz="750" kern="1200" spc="-5" dirty="0"/>
              <a:t>. 2020;20:101202. </a:t>
            </a:r>
            <a:endParaRPr lang="en-US" sz="750" spc="-5" dirty="0"/>
          </a:p>
        </p:txBody>
      </p:sp>
      <p:sp>
        <p:nvSpPr>
          <p:cNvPr id="47" name="Text Placeholder 33">
            <a:extLst>
              <a:ext uri="{FF2B5EF4-FFF2-40B4-BE49-F238E27FC236}">
                <a16:creationId xmlns:a16="http://schemas.microsoft.com/office/drawing/2014/main" id="{6636CCBC-32C9-381F-ECB3-F63F2A72AD04}"/>
              </a:ext>
            </a:extLst>
          </p:cNvPr>
          <p:cNvSpPr>
            <a:spLocks noGrp="1"/>
          </p:cNvSpPr>
          <p:nvPr>
            <p:ph type="body" sz="quarter" idx="15"/>
          </p:nvPr>
        </p:nvSpPr>
        <p:spPr>
          <a:xfrm>
            <a:off x="336081" y="317512"/>
            <a:ext cx="8471837" cy="297710"/>
          </a:xfrm>
        </p:spPr>
        <p:txBody>
          <a:bodyPr/>
          <a:lstStyle/>
          <a:p>
            <a:r>
              <a:rPr lang="en-US" sz="1600" dirty="0">
                <a:sym typeface="Arial"/>
              </a:rPr>
              <a:t>Colorectal Cancer Screening Completion: An Examination of Differences by</a:t>
            </a:r>
            <a:br>
              <a:rPr lang="en-US" sz="1600" dirty="0">
                <a:sym typeface="Arial"/>
              </a:rPr>
            </a:br>
            <a:r>
              <a:rPr lang="en-US" sz="1600" dirty="0">
                <a:sym typeface="Arial"/>
              </a:rPr>
              <a:t>Screening Modality </a:t>
            </a:r>
            <a:endParaRPr lang="en-US" dirty="0"/>
          </a:p>
        </p:txBody>
      </p:sp>
      <p:sp>
        <p:nvSpPr>
          <p:cNvPr id="48" name="Rectangle 47">
            <a:extLst>
              <a:ext uri="{FF2B5EF4-FFF2-40B4-BE49-F238E27FC236}">
                <a16:creationId xmlns:a16="http://schemas.microsoft.com/office/drawing/2014/main" id="{92FE57B8-A84B-3B48-A655-DFD767DAFC25}"/>
              </a:ext>
            </a:extLst>
          </p:cNvPr>
          <p:cNvSpPr/>
          <p:nvPr/>
        </p:nvSpPr>
        <p:spPr>
          <a:xfrm>
            <a:off x="4815687" y="2937269"/>
            <a:ext cx="3758868" cy="448902"/>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buClr>
                <a:srgbClr val="125285"/>
              </a:buClr>
              <a:buFont typeface="Arial" panose="020B0604020202020204" pitchFamily="34" charset="0"/>
              <a:buChar char="•"/>
            </a:pPr>
            <a:r>
              <a:rPr lang="en-US" sz="900" b="1" kern="1200" dirty="0">
                <a:solidFill>
                  <a:srgbClr val="125285"/>
                </a:solidFill>
                <a:latin typeface="Arial" panose="020B0604020202020204" pitchFamily="34" charset="0"/>
                <a:cs typeface="Arial" panose="020B0604020202020204" pitchFamily="34" charset="0"/>
              </a:rPr>
              <a:t>Age: </a:t>
            </a:r>
            <a:r>
              <a:rPr lang="en-US" sz="900" kern="1200" dirty="0">
                <a:solidFill>
                  <a:srgbClr val="125285"/>
                </a:solidFill>
                <a:latin typeface="Arial" panose="020B0604020202020204" pitchFamily="34" charset="0"/>
                <a:cs typeface="Arial" panose="020B0604020202020204" pitchFamily="34" charset="0"/>
              </a:rPr>
              <a:t>50-75 years</a:t>
            </a:r>
          </a:p>
          <a:p>
            <a:pPr marL="133350" indent="-133350">
              <a:buClr>
                <a:srgbClr val="125285"/>
              </a:buClr>
              <a:buFont typeface="Arial" panose="020B0604020202020204" pitchFamily="34" charset="0"/>
              <a:buChar char="•"/>
            </a:pPr>
            <a:r>
              <a:rPr lang="en-US" sz="900" b="1" dirty="0">
                <a:solidFill>
                  <a:srgbClr val="125285"/>
                </a:solidFill>
                <a:latin typeface="Arial" panose="020B0604020202020204" pitchFamily="34" charset="0"/>
                <a:cs typeface="Arial" panose="020B0604020202020204" pitchFamily="34" charset="0"/>
              </a:rPr>
              <a:t>Duration: </a:t>
            </a:r>
            <a:r>
              <a:rPr lang="en-US" sz="900" dirty="0">
                <a:solidFill>
                  <a:srgbClr val="125285"/>
                </a:solidFill>
                <a:latin typeface="Arial" panose="020B0604020202020204" pitchFamily="34" charset="0"/>
                <a:cs typeface="Arial" panose="020B0604020202020204" pitchFamily="34" charset="0"/>
              </a:rPr>
              <a:t>1/1/2016 to 12/31/2018</a:t>
            </a:r>
          </a:p>
        </p:txBody>
      </p:sp>
      <p:sp>
        <p:nvSpPr>
          <p:cNvPr id="49" name="Rectangle 48">
            <a:extLst>
              <a:ext uri="{FF2B5EF4-FFF2-40B4-BE49-F238E27FC236}">
                <a16:creationId xmlns:a16="http://schemas.microsoft.com/office/drawing/2014/main" id="{D17F0AC1-3258-6DD1-0F74-45A06E3680E3}"/>
              </a:ext>
            </a:extLst>
          </p:cNvPr>
          <p:cNvSpPr/>
          <p:nvPr/>
        </p:nvSpPr>
        <p:spPr>
          <a:xfrm>
            <a:off x="569445" y="3636936"/>
            <a:ext cx="8005109" cy="496506"/>
          </a:xfrm>
          <a:prstGeom prst="rect">
            <a:avLst/>
          </a:prstGeom>
          <a:solidFill>
            <a:schemeClr val="accent3">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kern="1200" dirty="0">
                <a:solidFill>
                  <a:schemeClr val="tx1"/>
                </a:solidFill>
                <a:latin typeface="Arial" panose="020B0604020202020204" pitchFamily="34" charset="0"/>
                <a:cs typeface="Arial" panose="020B0604020202020204" pitchFamily="34" charset="0"/>
              </a:rPr>
              <a:t>Clinical Setting </a:t>
            </a:r>
            <a:br>
              <a:rPr lang="en-US" sz="1000" b="1" kern="1200" dirty="0">
                <a:solidFill>
                  <a:schemeClr val="tx1"/>
                </a:solidFill>
                <a:latin typeface="Arial" panose="020B0604020202020204" pitchFamily="34" charset="0"/>
                <a:cs typeface="Arial" panose="020B0604020202020204" pitchFamily="34" charset="0"/>
              </a:rPr>
            </a:br>
            <a:r>
              <a:rPr lang="en-US" sz="1000" kern="1200" dirty="0">
                <a:solidFill>
                  <a:schemeClr val="tx1"/>
                </a:solidFill>
                <a:latin typeface="Arial" panose="020B0604020202020204" pitchFamily="34" charset="0"/>
                <a:cs typeface="Arial" panose="020B0604020202020204" pitchFamily="34" charset="0"/>
              </a:rPr>
              <a:t>REP research infrastructure was used to assess population-based patterns in overall and test-specific CRC screening participation</a:t>
            </a:r>
            <a:endParaRPr lang="en-US" sz="1000" dirty="0">
              <a:solidFill>
                <a:schemeClr val="tx1"/>
              </a:solidFill>
              <a:latin typeface="Arial" panose="020B0604020202020204" pitchFamily="34" charset="0"/>
              <a:cs typeface="Arial" panose="020B0604020202020204" pitchFamily="34" charset="0"/>
            </a:endParaRPr>
          </a:p>
        </p:txBody>
      </p:sp>
      <p:pic>
        <p:nvPicPr>
          <p:cNvPr id="50" name="Picture 49" descr="Icon&#10;&#10;Description automatically generated">
            <a:extLst>
              <a:ext uri="{FF2B5EF4-FFF2-40B4-BE49-F238E27FC236}">
                <a16:creationId xmlns:a16="http://schemas.microsoft.com/office/drawing/2014/main" id="{DF85FD37-C5D6-F945-2E64-45D65950A63F}"/>
              </a:ext>
            </a:extLst>
          </p:cNvPr>
          <p:cNvPicPr>
            <a:picLocks noChangeAspect="1"/>
          </p:cNvPicPr>
          <p:nvPr/>
        </p:nvPicPr>
        <p:blipFill>
          <a:blip r:embed="rId3"/>
          <a:stretch>
            <a:fillRect/>
          </a:stretch>
        </p:blipFill>
        <p:spPr>
          <a:xfrm>
            <a:off x="751496" y="1858704"/>
            <a:ext cx="611337" cy="739427"/>
          </a:xfrm>
          <a:prstGeom prst="rect">
            <a:avLst/>
          </a:prstGeom>
        </p:spPr>
      </p:pic>
      <p:sp>
        <p:nvSpPr>
          <p:cNvPr id="51" name="TextBox 50">
            <a:extLst>
              <a:ext uri="{FF2B5EF4-FFF2-40B4-BE49-F238E27FC236}">
                <a16:creationId xmlns:a16="http://schemas.microsoft.com/office/drawing/2014/main" id="{A25BFEC7-1ACA-BC96-0EDA-748F83EADD67}"/>
              </a:ext>
            </a:extLst>
          </p:cNvPr>
          <p:cNvSpPr txBox="1"/>
          <p:nvPr/>
        </p:nvSpPr>
        <p:spPr>
          <a:xfrm>
            <a:off x="1469353" y="2026893"/>
            <a:ext cx="142058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Study type: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a:cs typeface="Arial"/>
                <a:sym typeface="Arial"/>
              </a:rPr>
              <a:t>Retrospective</a:t>
            </a:r>
          </a:p>
        </p:txBody>
      </p:sp>
      <p:sp>
        <p:nvSpPr>
          <p:cNvPr id="52" name="TextBox 51">
            <a:extLst>
              <a:ext uri="{FF2B5EF4-FFF2-40B4-BE49-F238E27FC236}">
                <a16:creationId xmlns:a16="http://schemas.microsoft.com/office/drawing/2014/main" id="{97816F65-7AF3-E474-222D-2904AC15956E}"/>
              </a:ext>
            </a:extLst>
          </p:cNvPr>
          <p:cNvSpPr txBox="1"/>
          <p:nvPr/>
        </p:nvSpPr>
        <p:spPr>
          <a:xfrm>
            <a:off x="4237420" y="2103838"/>
            <a:ext cx="142058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Population</a:t>
            </a:r>
          </a:p>
        </p:txBody>
      </p:sp>
      <p:sp>
        <p:nvSpPr>
          <p:cNvPr id="53" name="TextBox 52">
            <a:extLst>
              <a:ext uri="{FF2B5EF4-FFF2-40B4-BE49-F238E27FC236}">
                <a16:creationId xmlns:a16="http://schemas.microsoft.com/office/drawing/2014/main" id="{9EB49316-8133-2128-2867-BA67DA05A412}"/>
              </a:ext>
            </a:extLst>
          </p:cNvPr>
          <p:cNvSpPr txBox="1"/>
          <p:nvPr/>
        </p:nvSpPr>
        <p:spPr>
          <a:xfrm>
            <a:off x="6794335" y="1719117"/>
            <a:ext cx="1685081" cy="1015663"/>
          </a:xfrm>
          <a:prstGeom prst="rect">
            <a:avLst/>
          </a:prstGeom>
          <a:noFill/>
        </p:spPr>
        <p:txBody>
          <a:bodyPr wrap="square" rtlCol="0">
            <a:spAutoFit/>
          </a:bodyPr>
          <a:lstStyle/>
          <a:p>
            <a:r>
              <a:rPr lang="en-US" sz="1000" b="1" dirty="0">
                <a:solidFill>
                  <a:srgbClr val="125285"/>
                </a:solidFill>
                <a:latin typeface="Arial" panose="020B0604020202020204" pitchFamily="34" charset="0"/>
                <a:cs typeface="Arial" panose="020B0604020202020204" pitchFamily="34" charset="0"/>
              </a:rPr>
              <a:t>Data source:</a:t>
            </a:r>
          </a:p>
          <a:p>
            <a:r>
              <a:rPr lang="en-US" sz="1000" dirty="0">
                <a:solidFill>
                  <a:srgbClr val="125285"/>
                </a:solidFill>
                <a:latin typeface="Arial" panose="020B0604020202020204" pitchFamily="34" charset="0"/>
                <a:cs typeface="Arial" panose="020B0604020202020204" pitchFamily="34" charset="0"/>
              </a:rPr>
              <a:t>Diagnostic indices (ICD-9 and ICD-10 procedure terminology codes) of the REP  </a:t>
            </a:r>
          </a:p>
          <a:p>
            <a:r>
              <a:rPr lang="en-US" sz="1000" dirty="0">
                <a:solidFill>
                  <a:srgbClr val="125285"/>
                </a:solidFill>
                <a:latin typeface="Arial" panose="020B0604020202020204" pitchFamily="34" charset="0"/>
                <a:cs typeface="Arial" panose="020B0604020202020204" pitchFamily="34" charset="0"/>
              </a:rPr>
              <a:t>N=5818</a:t>
            </a:r>
            <a:endParaRPr lang="en-US" sz="1000" dirty="0">
              <a:solidFill>
                <a:srgbClr val="125285"/>
              </a:solidFill>
            </a:endParaRPr>
          </a:p>
        </p:txBody>
      </p:sp>
      <p:pic>
        <p:nvPicPr>
          <p:cNvPr id="54" name="Picture 53" descr="Icon&#10;&#10;Description automatically generated">
            <a:extLst>
              <a:ext uri="{FF2B5EF4-FFF2-40B4-BE49-F238E27FC236}">
                <a16:creationId xmlns:a16="http://schemas.microsoft.com/office/drawing/2014/main" id="{A407077C-9137-0418-EF50-48D34DE8FA1E}"/>
              </a:ext>
            </a:extLst>
          </p:cNvPr>
          <p:cNvPicPr>
            <a:picLocks noChangeAspect="1"/>
          </p:cNvPicPr>
          <p:nvPr/>
        </p:nvPicPr>
        <p:blipFill>
          <a:blip r:embed="rId4"/>
          <a:stretch>
            <a:fillRect/>
          </a:stretch>
        </p:blipFill>
        <p:spPr>
          <a:xfrm>
            <a:off x="3432809" y="1930621"/>
            <a:ext cx="698092" cy="531624"/>
          </a:xfrm>
          <a:prstGeom prst="rect">
            <a:avLst/>
          </a:prstGeom>
        </p:spPr>
      </p:pic>
      <p:pic>
        <p:nvPicPr>
          <p:cNvPr id="55" name="Picture 54" descr="Icon&#10;&#10;Description automatically generated">
            <a:extLst>
              <a:ext uri="{FF2B5EF4-FFF2-40B4-BE49-F238E27FC236}">
                <a16:creationId xmlns:a16="http://schemas.microsoft.com/office/drawing/2014/main" id="{A9363464-C5FC-0F76-3521-9A1E58C87C3A}"/>
              </a:ext>
            </a:extLst>
          </p:cNvPr>
          <p:cNvPicPr>
            <a:picLocks noChangeAspect="1"/>
          </p:cNvPicPr>
          <p:nvPr/>
        </p:nvPicPr>
        <p:blipFill>
          <a:blip r:embed="rId5"/>
          <a:stretch>
            <a:fillRect/>
          </a:stretch>
        </p:blipFill>
        <p:spPr>
          <a:xfrm>
            <a:off x="6079921" y="1946152"/>
            <a:ext cx="683559" cy="540381"/>
          </a:xfrm>
          <a:prstGeom prst="rect">
            <a:avLst/>
          </a:prstGeom>
        </p:spPr>
      </p:pic>
      <p:sp>
        <p:nvSpPr>
          <p:cNvPr id="56" name="Rectangle 55">
            <a:extLst>
              <a:ext uri="{FF2B5EF4-FFF2-40B4-BE49-F238E27FC236}">
                <a16:creationId xmlns:a16="http://schemas.microsoft.com/office/drawing/2014/main" id="{70F562E2-B60A-9EC5-B118-E7C2EFA88AAD}"/>
              </a:ext>
            </a:extLst>
          </p:cNvPr>
          <p:cNvSpPr/>
          <p:nvPr/>
        </p:nvSpPr>
        <p:spPr>
          <a:xfrm>
            <a:off x="569445" y="2958749"/>
            <a:ext cx="3758867" cy="448902"/>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kern="1200" dirty="0">
                <a:solidFill>
                  <a:schemeClr val="tx1"/>
                </a:solidFill>
                <a:latin typeface="Arial" panose="020B0604020202020204" pitchFamily="34" charset="0"/>
                <a:cs typeface="Arial" panose="020B0604020202020204" pitchFamily="34" charset="0"/>
              </a:rPr>
              <a:t>Adults living in Olmsted County, Minnesota due for average-risk     CRC screening</a:t>
            </a:r>
            <a:endParaRPr lang="en-US" sz="900" dirty="0">
              <a:solidFill>
                <a:schemeClr val="tx1"/>
              </a:solidFill>
              <a:latin typeface="Arial" panose="020B0604020202020204" pitchFamily="34" charset="0"/>
              <a:cs typeface="Arial" panose="020B0604020202020204" pitchFamily="34" charset="0"/>
            </a:endParaRPr>
          </a:p>
        </p:txBody>
      </p:sp>
      <p:cxnSp>
        <p:nvCxnSpPr>
          <p:cNvPr id="57" name="Elbow Connector 56">
            <a:extLst>
              <a:ext uri="{FF2B5EF4-FFF2-40B4-BE49-F238E27FC236}">
                <a16:creationId xmlns:a16="http://schemas.microsoft.com/office/drawing/2014/main" id="{F7ABE436-92D0-BBD2-0A0D-3F1AC6C9FD55}"/>
              </a:ext>
            </a:extLst>
          </p:cNvPr>
          <p:cNvCxnSpPr>
            <a:cxnSpLocks/>
            <a:stCxn id="43" idx="2"/>
            <a:endCxn id="56" idx="0"/>
          </p:cNvCxnSpPr>
          <p:nvPr/>
        </p:nvCxnSpPr>
        <p:spPr>
          <a:xfrm rot="5400000">
            <a:off x="3391911" y="1778659"/>
            <a:ext cx="237059" cy="2123121"/>
          </a:xfrm>
          <a:prstGeom prst="bentConnector3">
            <a:avLst/>
          </a:prstGeom>
          <a:noFill/>
          <a:ln w="12700" cap="rnd">
            <a:solidFill>
              <a:srgbClr val="125285"/>
            </a:solidFill>
            <a:prstDash val="solid"/>
            <a:round/>
            <a:headEnd/>
            <a:tailEnd/>
          </a:ln>
          <a:effectLst/>
        </p:spPr>
      </p:cxnSp>
      <p:cxnSp>
        <p:nvCxnSpPr>
          <p:cNvPr id="58" name="Elbow Connector 57">
            <a:extLst>
              <a:ext uri="{FF2B5EF4-FFF2-40B4-BE49-F238E27FC236}">
                <a16:creationId xmlns:a16="http://schemas.microsoft.com/office/drawing/2014/main" id="{CF9B0582-EA6F-4AE8-E389-0C3A6171D4D7}"/>
              </a:ext>
            </a:extLst>
          </p:cNvPr>
          <p:cNvCxnSpPr>
            <a:cxnSpLocks/>
            <a:stCxn id="43" idx="2"/>
            <a:endCxn id="48" idx="0"/>
          </p:cNvCxnSpPr>
          <p:nvPr/>
        </p:nvCxnSpPr>
        <p:spPr>
          <a:xfrm rot="16200000" flipH="1">
            <a:off x="5525771" y="1767918"/>
            <a:ext cx="215579" cy="2123121"/>
          </a:xfrm>
          <a:prstGeom prst="bentConnector3">
            <a:avLst>
              <a:gd name="adj1" fmla="val 53964"/>
            </a:avLst>
          </a:prstGeom>
          <a:noFill/>
          <a:ln w="12700" cap="rnd">
            <a:solidFill>
              <a:srgbClr val="125285"/>
            </a:solidFill>
            <a:prstDash val="solid"/>
            <a:round/>
            <a:headEnd/>
            <a:tailEnd/>
          </a:ln>
          <a:effectLst/>
        </p:spPr>
      </p:cxnSp>
    </p:spTree>
    <p:extLst>
      <p:ext uri="{BB962C8B-B14F-4D97-AF65-F5344CB8AC3E}">
        <p14:creationId xmlns:p14="http://schemas.microsoft.com/office/powerpoint/2010/main" val="5023942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7">
            <a:extLst>
              <a:ext uri="{FF2B5EF4-FFF2-40B4-BE49-F238E27FC236}">
                <a16:creationId xmlns:a16="http://schemas.microsoft.com/office/drawing/2014/main" id="{1E0A21C4-17B8-E383-53C3-5926244A62B4}"/>
              </a:ext>
            </a:extLst>
          </p:cNvPr>
          <p:cNvSpPr>
            <a:spLocks noGrp="1"/>
          </p:cNvSpPr>
          <p:nvPr>
            <p:ph idx="1"/>
          </p:nvPr>
        </p:nvSpPr>
        <p:spPr>
          <a:xfrm>
            <a:off x="336081" y="1155892"/>
            <a:ext cx="3960816" cy="2974700"/>
          </a:xfrm>
        </p:spPr>
        <p:txBody>
          <a:bodyPr/>
          <a:lstStyle/>
          <a:p>
            <a:pPr marL="171600" marR="5080" defTabSz="914400">
              <a:lnSpc>
                <a:spcPct val="100000"/>
              </a:lnSpc>
              <a:spcBef>
                <a:spcPts val="0"/>
              </a:spcBef>
              <a:buClr>
                <a:srgbClr val="125285"/>
              </a:buClr>
              <a:buSzTx/>
              <a:defRPr/>
            </a:pPr>
            <a:r>
              <a:rPr kumimoji="0" lang="en-US" sz="1200" b="0" i="0" u="none" strike="noStrike" kern="0" cap="none" spc="0" normalizeH="0" baseline="0" noProof="0" dirty="0">
                <a:ln>
                  <a:noFill/>
                </a:ln>
                <a:solidFill>
                  <a:srgbClr val="125285"/>
                </a:solidFill>
                <a:effectLst/>
                <a:uLnTx/>
                <a:uFillTx/>
                <a:latin typeface="Arial"/>
                <a:cs typeface="Arial"/>
                <a:sym typeface="Arial"/>
              </a:rPr>
              <a:t>Screening rates were relatively stable over time regardless of screening modality</a:t>
            </a:r>
          </a:p>
          <a:p>
            <a:pPr marL="171600" marR="5080" defTabSz="914400">
              <a:lnSpc>
                <a:spcPct val="100000"/>
              </a:lnSpc>
              <a:spcBef>
                <a:spcPts val="400"/>
              </a:spcBef>
              <a:buClr>
                <a:srgbClr val="125285"/>
              </a:buClr>
              <a:buSzTx/>
              <a:defRPr/>
            </a:pPr>
            <a:r>
              <a:rPr kumimoji="0" lang="en-US" sz="1200" b="0" i="0" u="none" strike="noStrike" kern="0" cap="none" spc="0" normalizeH="0" baseline="0" noProof="0" dirty="0">
                <a:ln>
                  <a:noFill/>
                </a:ln>
                <a:solidFill>
                  <a:srgbClr val="125285"/>
                </a:solidFill>
                <a:effectLst/>
                <a:uLnTx/>
                <a:uFillTx/>
                <a:latin typeface="Arial"/>
                <a:cs typeface="Arial"/>
                <a:sym typeface="Arial"/>
              </a:rPr>
              <a:t>Screening with FIT/FOBT was relatively low in the 2016 cohort, and decreased significantly in the 2017 and 2018 cohorts</a:t>
            </a:r>
          </a:p>
          <a:p>
            <a:pPr marL="171600" marR="5080" defTabSz="914400">
              <a:lnSpc>
                <a:spcPct val="100000"/>
              </a:lnSpc>
              <a:spcBef>
                <a:spcPts val="400"/>
              </a:spcBef>
              <a:buClr>
                <a:srgbClr val="125285"/>
              </a:buClr>
              <a:buSzTx/>
              <a:defRPr/>
            </a:pPr>
            <a:r>
              <a:rPr kumimoji="0" lang="en-US" sz="1200" b="0" i="0" u="none" strike="noStrike" kern="0" cap="none" spc="0" normalizeH="0" baseline="0" noProof="0" dirty="0">
                <a:ln>
                  <a:noFill/>
                </a:ln>
                <a:solidFill>
                  <a:srgbClr val="125285"/>
                </a:solidFill>
                <a:effectLst/>
                <a:uLnTx/>
                <a:uFillTx/>
                <a:latin typeface="Arial"/>
                <a:cs typeface="Arial"/>
                <a:sym typeface="Arial"/>
              </a:rPr>
              <a:t>Incidence of CT colonography and flexible sigmoidoscopy screening was relatively low and remained unchanged over time</a:t>
            </a:r>
          </a:p>
        </p:txBody>
      </p:sp>
      <p:sp>
        <p:nvSpPr>
          <p:cNvPr id="15" name="Text Placeholder 20">
            <a:extLst>
              <a:ext uri="{FF2B5EF4-FFF2-40B4-BE49-F238E27FC236}">
                <a16:creationId xmlns:a16="http://schemas.microsoft.com/office/drawing/2014/main" id="{CB15CE94-97C8-D673-1C82-C4CA53BEB474}"/>
              </a:ext>
            </a:extLst>
          </p:cNvPr>
          <p:cNvSpPr>
            <a:spLocks noGrp="1"/>
          </p:cNvSpPr>
          <p:nvPr>
            <p:ph type="body" sz="quarter" idx="16"/>
          </p:nvPr>
        </p:nvSpPr>
        <p:spPr>
          <a:xfrm>
            <a:off x="391887" y="4666630"/>
            <a:ext cx="8356460" cy="319958"/>
          </a:xfrm>
        </p:spPr>
        <p:txBody>
          <a:bodyPr/>
          <a:lstStyle/>
          <a:p>
            <a:pPr lvl="0" fontAlgn="auto">
              <a:buClr>
                <a:srgbClr val="ED7D31"/>
              </a:buClr>
              <a:defRPr/>
            </a:pPr>
            <a:r>
              <a:rPr lang="en-US" sz="750" b="1" dirty="0">
                <a:sym typeface="Arial"/>
              </a:rPr>
              <a:t>CI: </a:t>
            </a:r>
            <a:r>
              <a:rPr lang="en-US" sz="750" dirty="0">
                <a:sym typeface="Arial"/>
              </a:rPr>
              <a:t>confidence interval; </a:t>
            </a:r>
            <a:r>
              <a:rPr lang="en-US" sz="750" b="1" dirty="0">
                <a:sym typeface="Arial"/>
              </a:rPr>
              <a:t>CRC: </a:t>
            </a:r>
            <a:r>
              <a:rPr lang="en-US" sz="750" dirty="0">
                <a:sym typeface="Arial"/>
              </a:rPr>
              <a:t>colorectal cancer</a:t>
            </a:r>
            <a:r>
              <a:rPr lang="en-US" sz="750" b="1" dirty="0">
                <a:sym typeface="Arial"/>
              </a:rPr>
              <a:t>; CT: </a:t>
            </a:r>
            <a:r>
              <a:rPr lang="en-US" sz="750" dirty="0">
                <a:sym typeface="Arial"/>
              </a:rPr>
              <a:t>computed tomography;</a:t>
            </a:r>
            <a:r>
              <a:rPr lang="en-US" sz="750" b="1" dirty="0">
                <a:sym typeface="Arial"/>
              </a:rPr>
              <a:t> FIT: </a:t>
            </a:r>
            <a:r>
              <a:rPr lang="en-US" sz="750" dirty="0">
                <a:sym typeface="Arial"/>
              </a:rPr>
              <a:t>fecal immunochemical test; </a:t>
            </a:r>
            <a:r>
              <a:rPr lang="en-US" sz="750" b="1" dirty="0">
                <a:sym typeface="Arial"/>
              </a:rPr>
              <a:t>FOBT: </a:t>
            </a:r>
            <a:r>
              <a:rPr lang="en-US" sz="750" dirty="0">
                <a:sym typeface="Arial"/>
              </a:rPr>
              <a:t>fecal occult blood test; </a:t>
            </a:r>
            <a:r>
              <a:rPr lang="en-US" sz="750" b="1" dirty="0">
                <a:sym typeface="Arial"/>
              </a:rPr>
              <a:t>mt-</a:t>
            </a:r>
            <a:r>
              <a:rPr lang="en-US" sz="750" b="1" dirty="0" err="1">
                <a:sym typeface="Arial"/>
              </a:rPr>
              <a:t>sDNA</a:t>
            </a:r>
            <a:r>
              <a:rPr lang="en-US" sz="750" b="1" dirty="0">
                <a:sym typeface="Arial"/>
              </a:rPr>
              <a:t>: </a:t>
            </a:r>
            <a:r>
              <a:rPr lang="en-US" sz="750" dirty="0">
                <a:sym typeface="Arial"/>
              </a:rPr>
              <a:t>multi-target stool DNA.</a:t>
            </a:r>
          </a:p>
          <a:p>
            <a:pPr lvl="0" fontAlgn="auto">
              <a:buClr>
                <a:srgbClr val="ED7D31"/>
              </a:buClr>
              <a:defRPr/>
            </a:pPr>
            <a:r>
              <a:rPr lang="en-US" sz="750" dirty="0">
                <a:sym typeface="Arial"/>
              </a:rPr>
              <a:t>Finney Rutten LJ, et al. </a:t>
            </a:r>
            <a:r>
              <a:rPr lang="en-US" sz="750" i="1" dirty="0" err="1">
                <a:sym typeface="Arial"/>
              </a:rPr>
              <a:t>Prev</a:t>
            </a:r>
            <a:r>
              <a:rPr lang="en-US" sz="750" i="1" dirty="0">
                <a:sym typeface="Arial"/>
              </a:rPr>
              <a:t> Med Rep</a:t>
            </a:r>
            <a:r>
              <a:rPr lang="en-US" sz="750" dirty="0">
                <a:sym typeface="Arial"/>
              </a:rPr>
              <a:t>. 2020;20:101202. </a:t>
            </a:r>
          </a:p>
        </p:txBody>
      </p:sp>
      <p:sp>
        <p:nvSpPr>
          <p:cNvPr id="16" name="Text Placeholder 18">
            <a:extLst>
              <a:ext uri="{FF2B5EF4-FFF2-40B4-BE49-F238E27FC236}">
                <a16:creationId xmlns:a16="http://schemas.microsoft.com/office/drawing/2014/main" id="{4A57DB4B-E485-835F-64A9-3513D871EC82}"/>
              </a:ext>
            </a:extLst>
          </p:cNvPr>
          <p:cNvSpPr>
            <a:spLocks noGrp="1"/>
          </p:cNvSpPr>
          <p:nvPr>
            <p:ph type="body" sz="quarter" idx="15"/>
          </p:nvPr>
        </p:nvSpPr>
        <p:spPr>
          <a:xfrm>
            <a:off x="336081" y="310256"/>
            <a:ext cx="8471837" cy="297710"/>
          </a:xfrm>
        </p:spPr>
        <p:txBody>
          <a:bodyPr/>
          <a:lstStyle/>
          <a:p>
            <a:r>
              <a:rPr lang="en-US" sz="1600" dirty="0">
                <a:latin typeface="Arial"/>
                <a:cs typeface="Arial"/>
                <a:sym typeface="Arial"/>
              </a:rPr>
              <a:t>Incidence of Screening Colonoscopy Decreased Significantly but Increased Significantly for mt-</a:t>
            </a:r>
            <a:r>
              <a:rPr lang="en-US" sz="1600" dirty="0" err="1">
                <a:latin typeface="Arial"/>
                <a:cs typeface="Arial"/>
                <a:sym typeface="Arial"/>
              </a:rPr>
              <a:t>sDNA</a:t>
            </a:r>
            <a:r>
              <a:rPr lang="en-US" sz="1600" dirty="0">
                <a:latin typeface="Arial"/>
                <a:cs typeface="Arial"/>
                <a:sym typeface="Arial"/>
              </a:rPr>
              <a:t> Testing Between 2016 to 2018</a:t>
            </a:r>
            <a:endParaRPr lang="en-US" dirty="0"/>
          </a:p>
        </p:txBody>
      </p:sp>
      <p:graphicFrame>
        <p:nvGraphicFramePr>
          <p:cNvPr id="17" name="Chart 16">
            <a:extLst>
              <a:ext uri="{FF2B5EF4-FFF2-40B4-BE49-F238E27FC236}">
                <a16:creationId xmlns:a16="http://schemas.microsoft.com/office/drawing/2014/main" id="{16FB904A-B2DD-72A8-2C9F-C49A1EDA7EC1}"/>
              </a:ext>
            </a:extLst>
          </p:cNvPr>
          <p:cNvGraphicFramePr/>
          <p:nvPr>
            <p:extLst>
              <p:ext uri="{D42A27DB-BD31-4B8C-83A1-F6EECF244321}">
                <p14:modId xmlns:p14="http://schemas.microsoft.com/office/powerpoint/2010/main" val="3315555692"/>
              </p:ext>
            </p:extLst>
          </p:nvPr>
        </p:nvGraphicFramePr>
        <p:xfrm>
          <a:off x="4296896" y="1369825"/>
          <a:ext cx="4425948" cy="2781167"/>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a:extLst>
              <a:ext uri="{FF2B5EF4-FFF2-40B4-BE49-F238E27FC236}">
                <a16:creationId xmlns:a16="http://schemas.microsoft.com/office/drawing/2014/main" id="{8949C9C6-4D45-FDB4-509C-CCF430997624}"/>
              </a:ext>
            </a:extLst>
          </p:cNvPr>
          <p:cNvSpPr txBox="1"/>
          <p:nvPr/>
        </p:nvSpPr>
        <p:spPr>
          <a:xfrm>
            <a:off x="4301018" y="1123604"/>
            <a:ext cx="3888329" cy="24622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CRC Screening Rates in Individuals Due for Screening</a:t>
            </a:r>
          </a:p>
        </p:txBody>
      </p:sp>
    </p:spTree>
    <p:extLst>
      <p:ext uri="{BB962C8B-B14F-4D97-AF65-F5344CB8AC3E}">
        <p14:creationId xmlns:p14="http://schemas.microsoft.com/office/powerpoint/2010/main" val="41941593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17">
            <a:extLst>
              <a:ext uri="{FF2B5EF4-FFF2-40B4-BE49-F238E27FC236}">
                <a16:creationId xmlns:a16="http://schemas.microsoft.com/office/drawing/2014/main" id="{5A5D70B4-6922-7971-5B53-E99B91DD97FB}"/>
              </a:ext>
            </a:extLst>
          </p:cNvPr>
          <p:cNvSpPr>
            <a:spLocks noGrp="1"/>
          </p:cNvSpPr>
          <p:nvPr>
            <p:ph idx="1"/>
          </p:nvPr>
        </p:nvSpPr>
        <p:spPr>
          <a:xfrm>
            <a:off x="336082" y="1146433"/>
            <a:ext cx="8306826" cy="297710"/>
          </a:xfrm>
        </p:spPr>
        <p:txBody>
          <a:bodyPr/>
          <a:lstStyle/>
          <a:p>
            <a:pPr marL="0" indent="0" defTabSz="914400">
              <a:lnSpc>
                <a:spcPct val="100000"/>
              </a:lnSpc>
              <a:spcBef>
                <a:spcPts val="0"/>
              </a:spcBef>
              <a:buClr>
                <a:srgbClr val="125285"/>
              </a:buClr>
              <a:buSzTx/>
              <a:buNone/>
              <a:defRPr/>
            </a:pPr>
            <a:r>
              <a:rPr kumimoji="0" lang="en-CA" sz="12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Majority of individuals underwent follow-up colonoscopy within the initial 3 months of a positive stool-based test</a:t>
            </a:r>
          </a:p>
        </p:txBody>
      </p:sp>
      <p:sp>
        <p:nvSpPr>
          <p:cNvPr id="26" name="Text Placeholder 20">
            <a:extLst>
              <a:ext uri="{FF2B5EF4-FFF2-40B4-BE49-F238E27FC236}">
                <a16:creationId xmlns:a16="http://schemas.microsoft.com/office/drawing/2014/main" id="{CAB8FC6A-B155-405D-BB23-0C1900A04E96}"/>
              </a:ext>
            </a:extLst>
          </p:cNvPr>
          <p:cNvSpPr>
            <a:spLocks noGrp="1"/>
          </p:cNvSpPr>
          <p:nvPr>
            <p:ph type="body" sz="quarter" idx="16"/>
          </p:nvPr>
        </p:nvSpPr>
        <p:spPr>
          <a:xfrm>
            <a:off x="1234763" y="4714398"/>
            <a:ext cx="6080437" cy="319958"/>
          </a:xfrm>
        </p:spPr>
        <p:txBody>
          <a:bodyPr/>
          <a:lstStyle/>
          <a:p>
            <a:pPr lvl="0" fontAlgn="auto">
              <a:buClr>
                <a:srgbClr val="ED7D31"/>
              </a:buClr>
              <a:defRPr/>
            </a:pPr>
            <a:r>
              <a:rPr lang="en-US" sz="750" b="1" dirty="0">
                <a:sym typeface="Arial"/>
              </a:rPr>
              <a:t>CRC: </a:t>
            </a:r>
            <a:r>
              <a:rPr lang="en-US" sz="750" dirty="0">
                <a:sym typeface="Arial"/>
              </a:rPr>
              <a:t>colorectal cancer</a:t>
            </a:r>
            <a:r>
              <a:rPr lang="en-US" sz="750" b="1" dirty="0">
                <a:sym typeface="Arial"/>
              </a:rPr>
              <a:t>; FIT: </a:t>
            </a:r>
            <a:r>
              <a:rPr lang="en-US" sz="750" dirty="0">
                <a:sym typeface="Arial"/>
              </a:rPr>
              <a:t>fecal immunochemical test</a:t>
            </a:r>
            <a:r>
              <a:rPr lang="en-US" sz="750" b="1" dirty="0">
                <a:sym typeface="Arial"/>
              </a:rPr>
              <a:t>; FOBT: </a:t>
            </a:r>
            <a:r>
              <a:rPr lang="en-US" sz="750" dirty="0">
                <a:sym typeface="Arial"/>
              </a:rPr>
              <a:t>fecal occult blood test</a:t>
            </a:r>
            <a:r>
              <a:rPr lang="en-US" sz="750" b="1" dirty="0">
                <a:sym typeface="Arial"/>
              </a:rPr>
              <a:t>; mt-</a:t>
            </a:r>
            <a:r>
              <a:rPr lang="en-US" sz="750" b="1" dirty="0" err="1">
                <a:sym typeface="Arial"/>
              </a:rPr>
              <a:t>sDNA</a:t>
            </a:r>
            <a:r>
              <a:rPr lang="en-US" sz="750" b="1" dirty="0">
                <a:sym typeface="Arial"/>
              </a:rPr>
              <a:t>: </a:t>
            </a:r>
            <a:r>
              <a:rPr lang="en-US" sz="750" dirty="0">
                <a:sym typeface="Arial"/>
              </a:rPr>
              <a:t>multi-target stool DNA. </a:t>
            </a:r>
          </a:p>
          <a:p>
            <a:pPr lvl="0" fontAlgn="auto">
              <a:buClr>
                <a:srgbClr val="ED7D31"/>
              </a:buClr>
              <a:defRPr/>
            </a:pPr>
            <a:r>
              <a:rPr lang="en-US" sz="750" dirty="0">
                <a:sym typeface="Arial"/>
              </a:rPr>
              <a:t>Finney Rutten LJ, et al. </a:t>
            </a:r>
            <a:r>
              <a:rPr lang="en-US" sz="750" dirty="0" err="1">
                <a:sym typeface="Arial"/>
              </a:rPr>
              <a:t>Prev</a:t>
            </a:r>
            <a:r>
              <a:rPr lang="en-US" sz="750" dirty="0">
                <a:sym typeface="Arial"/>
              </a:rPr>
              <a:t> Med Rep. 2020;20:101202. </a:t>
            </a:r>
          </a:p>
        </p:txBody>
      </p:sp>
      <p:sp>
        <p:nvSpPr>
          <p:cNvPr id="27" name="Text Placeholder 18">
            <a:extLst>
              <a:ext uri="{FF2B5EF4-FFF2-40B4-BE49-F238E27FC236}">
                <a16:creationId xmlns:a16="http://schemas.microsoft.com/office/drawing/2014/main" id="{52BFDE2E-4A74-18A0-C4C8-C302B6CA779C}"/>
              </a:ext>
            </a:extLst>
          </p:cNvPr>
          <p:cNvSpPr>
            <a:spLocks noGrp="1"/>
          </p:cNvSpPr>
          <p:nvPr>
            <p:ph type="body" sz="quarter" idx="15"/>
          </p:nvPr>
        </p:nvSpPr>
        <p:spPr>
          <a:xfrm>
            <a:off x="336081" y="317513"/>
            <a:ext cx="8471837" cy="297710"/>
          </a:xfrm>
        </p:spPr>
        <p:txBody>
          <a:bodyPr/>
          <a:lstStyle/>
          <a:p>
            <a:r>
              <a:rPr lang="en-US" sz="1600" dirty="0">
                <a:latin typeface="Arial"/>
                <a:cs typeface="Arial"/>
                <a:sym typeface="Arial"/>
              </a:rPr>
              <a:t>Incidence of Screening Colonoscopy Decreased Significantly but Increased Significantly for mt-</a:t>
            </a:r>
            <a:r>
              <a:rPr lang="en-US" sz="1600" dirty="0" err="1">
                <a:latin typeface="Arial"/>
                <a:cs typeface="Arial"/>
                <a:sym typeface="Arial"/>
              </a:rPr>
              <a:t>sDNA</a:t>
            </a:r>
            <a:r>
              <a:rPr lang="en-US" sz="1600" dirty="0">
                <a:latin typeface="Arial"/>
                <a:cs typeface="Arial"/>
                <a:sym typeface="Arial"/>
              </a:rPr>
              <a:t> Testing Between 2016 to 2018</a:t>
            </a:r>
            <a:endParaRPr lang="en-US" dirty="0"/>
          </a:p>
        </p:txBody>
      </p:sp>
      <p:sp>
        <p:nvSpPr>
          <p:cNvPr id="28" name="TextBox 27">
            <a:extLst>
              <a:ext uri="{FF2B5EF4-FFF2-40B4-BE49-F238E27FC236}">
                <a16:creationId xmlns:a16="http://schemas.microsoft.com/office/drawing/2014/main" id="{969A9F7C-9A33-B00A-D656-5D4DBB84FAD8}"/>
              </a:ext>
            </a:extLst>
          </p:cNvPr>
          <p:cNvSpPr txBox="1"/>
          <p:nvPr/>
        </p:nvSpPr>
        <p:spPr>
          <a:xfrm>
            <a:off x="4751096" y="1468578"/>
            <a:ext cx="3888329"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CRC Screening Rates in Individuals Due for Screening</a:t>
            </a:r>
          </a:p>
        </p:txBody>
      </p:sp>
      <p:sp>
        <p:nvSpPr>
          <p:cNvPr id="40" name="TextBox 39">
            <a:extLst>
              <a:ext uri="{FF2B5EF4-FFF2-40B4-BE49-F238E27FC236}">
                <a16:creationId xmlns:a16="http://schemas.microsoft.com/office/drawing/2014/main" id="{DF6A03AC-C52F-448E-D826-458EE6051757}"/>
              </a:ext>
            </a:extLst>
          </p:cNvPr>
          <p:cNvSpPr txBox="1"/>
          <p:nvPr/>
        </p:nvSpPr>
        <p:spPr>
          <a:xfrm>
            <a:off x="336081" y="1468578"/>
            <a:ext cx="3888329" cy="246221"/>
          </a:xfrm>
          <a:prstGeom prst="rect">
            <a:avLst/>
          </a:prstGeom>
          <a:noFill/>
        </p:spPr>
        <p:txBody>
          <a:bodyPr wrap="square" rtlCol="0">
            <a:spAutoFit/>
          </a:bodyPr>
          <a:lstStyle/>
          <a:p>
            <a:pPr marL="12700" marR="0" lvl="0" indent="0" algn="ctr" defTabSz="914400" rtl="0" eaLnBrk="1" fontAlgn="auto" latinLnBrk="0" hangingPunct="1">
              <a:lnSpc>
                <a:spcPct val="100000"/>
              </a:lnSpc>
              <a:spcBef>
                <a:spcPts val="130"/>
              </a:spcBef>
              <a:spcAft>
                <a:spcPts val="0"/>
              </a:spcAft>
              <a:buClrTx/>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Colonoscopy Follow-up Rates</a:t>
            </a:r>
          </a:p>
        </p:txBody>
      </p:sp>
      <p:grpSp>
        <p:nvGrpSpPr>
          <p:cNvPr id="49" name="Group 48">
            <a:extLst>
              <a:ext uri="{FF2B5EF4-FFF2-40B4-BE49-F238E27FC236}">
                <a16:creationId xmlns:a16="http://schemas.microsoft.com/office/drawing/2014/main" id="{712EBCAB-B605-89F3-F3E0-0F14C1E88CF4}"/>
              </a:ext>
            </a:extLst>
          </p:cNvPr>
          <p:cNvGrpSpPr/>
          <p:nvPr/>
        </p:nvGrpSpPr>
        <p:grpSpPr>
          <a:xfrm>
            <a:off x="4595645" y="1887850"/>
            <a:ext cx="3874913" cy="2416873"/>
            <a:chOff x="4977892" y="2176657"/>
            <a:chExt cx="3785812" cy="3659985"/>
          </a:xfrm>
        </p:grpSpPr>
        <p:grpSp>
          <p:nvGrpSpPr>
            <p:cNvPr id="50" name="Group 49">
              <a:extLst>
                <a:ext uri="{FF2B5EF4-FFF2-40B4-BE49-F238E27FC236}">
                  <a16:creationId xmlns:a16="http://schemas.microsoft.com/office/drawing/2014/main" id="{9512FDEA-9EB4-7509-C866-1F4D9D591267}"/>
                </a:ext>
              </a:extLst>
            </p:cNvPr>
            <p:cNvGrpSpPr/>
            <p:nvPr/>
          </p:nvGrpSpPr>
          <p:grpSpPr>
            <a:xfrm>
              <a:off x="4977892" y="2176657"/>
              <a:ext cx="3785812" cy="3659985"/>
              <a:chOff x="4977892" y="2176657"/>
              <a:chExt cx="3785812" cy="3659985"/>
            </a:xfrm>
          </p:grpSpPr>
          <p:graphicFrame>
            <p:nvGraphicFramePr>
              <p:cNvPr id="63" name="Chart 62">
                <a:extLst>
                  <a:ext uri="{FF2B5EF4-FFF2-40B4-BE49-F238E27FC236}">
                    <a16:creationId xmlns:a16="http://schemas.microsoft.com/office/drawing/2014/main" id="{A4D46BA4-9321-DADD-F06D-E6AFFCB94631}"/>
                  </a:ext>
                </a:extLst>
              </p:cNvPr>
              <p:cNvGraphicFramePr/>
              <p:nvPr>
                <p:extLst>
                  <p:ext uri="{D42A27DB-BD31-4B8C-83A1-F6EECF244321}">
                    <p14:modId xmlns:p14="http://schemas.microsoft.com/office/powerpoint/2010/main" val="2373270707"/>
                  </p:ext>
                </p:extLst>
              </p:nvPr>
            </p:nvGraphicFramePr>
            <p:xfrm>
              <a:off x="5171846" y="2184659"/>
              <a:ext cx="3591858" cy="2930605"/>
            </p:xfrm>
            <a:graphic>
              <a:graphicData uri="http://schemas.openxmlformats.org/drawingml/2006/chart">
                <c:chart xmlns:c="http://schemas.openxmlformats.org/drawingml/2006/chart" xmlns:r="http://schemas.openxmlformats.org/officeDocument/2006/relationships" r:id="rId2"/>
              </a:graphicData>
            </a:graphic>
          </p:graphicFrame>
          <p:sp>
            <p:nvSpPr>
              <p:cNvPr id="64" name="TextBox 63">
                <a:extLst>
                  <a:ext uri="{FF2B5EF4-FFF2-40B4-BE49-F238E27FC236}">
                    <a16:creationId xmlns:a16="http://schemas.microsoft.com/office/drawing/2014/main" id="{44D89FB2-E9BD-C6C0-E8DB-ADAF47100024}"/>
                  </a:ext>
                </a:extLst>
              </p:cNvPr>
              <p:cNvSpPr txBox="1"/>
              <p:nvPr/>
            </p:nvSpPr>
            <p:spPr>
              <a:xfrm>
                <a:off x="6401925" y="5510385"/>
                <a:ext cx="1062041" cy="3262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0" cap="none" spc="0" normalizeH="0" baseline="0" noProof="0">
                    <a:ln>
                      <a:noFill/>
                    </a:ln>
                    <a:solidFill>
                      <a:srgbClr val="125285"/>
                    </a:solidFill>
                    <a:effectLst/>
                    <a:uLnTx/>
                    <a:uFillTx/>
                    <a:latin typeface="Arial" panose="020B0604020202020204" pitchFamily="34" charset="0"/>
                    <a:cs typeface="Arial" panose="020B0604020202020204" pitchFamily="34" charset="0"/>
                    <a:sym typeface="Arial"/>
                  </a:rPr>
                  <a:t>mt-sDNA</a:t>
                </a:r>
              </a:p>
            </p:txBody>
          </p:sp>
          <p:cxnSp>
            <p:nvCxnSpPr>
              <p:cNvPr id="65" name="Straight Connector 64">
                <a:extLst>
                  <a:ext uri="{FF2B5EF4-FFF2-40B4-BE49-F238E27FC236}">
                    <a16:creationId xmlns:a16="http://schemas.microsoft.com/office/drawing/2014/main" id="{166DAD54-4C9D-1440-38E1-C3EAF4095B67}"/>
                  </a:ext>
                </a:extLst>
              </p:cNvPr>
              <p:cNvCxnSpPr/>
              <p:nvPr/>
            </p:nvCxnSpPr>
            <p:spPr>
              <a:xfrm>
                <a:off x="6244097" y="5666422"/>
                <a:ext cx="180691" cy="0"/>
              </a:xfrm>
              <a:prstGeom prst="lin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cxnSp>
          <p:sp>
            <p:nvSpPr>
              <p:cNvPr id="66" name="TextBox 65">
                <a:extLst>
                  <a:ext uri="{FF2B5EF4-FFF2-40B4-BE49-F238E27FC236}">
                    <a16:creationId xmlns:a16="http://schemas.microsoft.com/office/drawing/2014/main" id="{7EA96392-64A9-1617-9D5C-6DF187621D56}"/>
                  </a:ext>
                </a:extLst>
              </p:cNvPr>
              <p:cNvSpPr txBox="1"/>
              <p:nvPr/>
            </p:nvSpPr>
            <p:spPr>
              <a:xfrm>
                <a:off x="7435979" y="5510385"/>
                <a:ext cx="981067" cy="3262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FOBT/FIT</a:t>
                </a:r>
              </a:p>
            </p:txBody>
          </p:sp>
          <p:cxnSp>
            <p:nvCxnSpPr>
              <p:cNvPr id="67" name="Straight Connector 66">
                <a:extLst>
                  <a:ext uri="{FF2B5EF4-FFF2-40B4-BE49-F238E27FC236}">
                    <a16:creationId xmlns:a16="http://schemas.microsoft.com/office/drawing/2014/main" id="{0C397388-CE24-2A34-9132-781142DFD859}"/>
                  </a:ext>
                </a:extLst>
              </p:cNvPr>
              <p:cNvCxnSpPr>
                <a:cxnSpLocks/>
              </p:cNvCxnSpPr>
              <p:nvPr/>
            </p:nvCxnSpPr>
            <p:spPr>
              <a:xfrm>
                <a:off x="7255288" y="5666422"/>
                <a:ext cx="180691" cy="0"/>
              </a:xfrm>
              <a:prstGeom prst="line">
                <a:avLst/>
              </a:prstGeom>
              <a:noFill/>
              <a:ln>
                <a:solidFill>
                  <a:srgbClr val="125285"/>
                </a:solidFill>
              </a:ln>
            </p:spPr>
            <p:style>
              <a:lnRef idx="2">
                <a:schemeClr val="accent1">
                  <a:shade val="50000"/>
                </a:schemeClr>
              </a:lnRef>
              <a:fillRef idx="1">
                <a:schemeClr val="accent1"/>
              </a:fillRef>
              <a:effectRef idx="0">
                <a:schemeClr val="accent1"/>
              </a:effectRef>
              <a:fontRef idx="minor">
                <a:schemeClr val="lt1"/>
              </a:fontRef>
            </p:style>
          </p:cxnSp>
          <p:sp>
            <p:nvSpPr>
              <p:cNvPr id="68" name="TextBox 67">
                <a:extLst>
                  <a:ext uri="{FF2B5EF4-FFF2-40B4-BE49-F238E27FC236}">
                    <a16:creationId xmlns:a16="http://schemas.microsoft.com/office/drawing/2014/main" id="{ECCF4DF1-6112-606A-CE98-F9B33BCA8F73}"/>
                  </a:ext>
                </a:extLst>
              </p:cNvPr>
              <p:cNvSpPr txBox="1"/>
              <p:nvPr/>
            </p:nvSpPr>
            <p:spPr>
              <a:xfrm>
                <a:off x="5591847" y="5052639"/>
                <a:ext cx="2962956" cy="3262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Months after positive stool-based test</a:t>
                </a:r>
              </a:p>
            </p:txBody>
          </p:sp>
          <p:sp>
            <p:nvSpPr>
              <p:cNvPr id="69" name="TextBox 68">
                <a:extLst>
                  <a:ext uri="{FF2B5EF4-FFF2-40B4-BE49-F238E27FC236}">
                    <a16:creationId xmlns:a16="http://schemas.microsoft.com/office/drawing/2014/main" id="{E08E2980-A88F-AC64-CA33-CCEB31FFB06B}"/>
                  </a:ext>
                </a:extLst>
              </p:cNvPr>
              <p:cNvSpPr txBox="1"/>
              <p:nvPr/>
            </p:nvSpPr>
            <p:spPr>
              <a:xfrm rot="16200000">
                <a:off x="3601660" y="3552889"/>
                <a:ext cx="2962954" cy="21049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 receiving follow-up colonoscopy</a:t>
                </a:r>
              </a:p>
            </p:txBody>
          </p:sp>
        </p:grpSp>
        <p:sp>
          <p:nvSpPr>
            <p:cNvPr id="51" name="Freeform 50">
              <a:extLst>
                <a:ext uri="{FF2B5EF4-FFF2-40B4-BE49-F238E27FC236}">
                  <a16:creationId xmlns:a16="http://schemas.microsoft.com/office/drawing/2014/main" id="{106E054E-95BB-6186-DD8C-B05782313BF8}"/>
                </a:ext>
              </a:extLst>
            </p:cNvPr>
            <p:cNvSpPr/>
            <p:nvPr/>
          </p:nvSpPr>
          <p:spPr>
            <a:xfrm>
              <a:off x="5595909" y="2736346"/>
              <a:ext cx="2998631" cy="1946316"/>
            </a:xfrm>
            <a:custGeom>
              <a:avLst/>
              <a:gdLst>
                <a:gd name="connsiteX0" fmla="*/ 0 w 2853912"/>
                <a:gd name="connsiteY0" fmla="*/ 1841102 h 1849303"/>
                <a:gd name="connsiteX1" fmla="*/ 45105 w 2853912"/>
                <a:gd name="connsiteY1" fmla="*/ 1849303 h 1849303"/>
                <a:gd name="connsiteX2" fmla="*/ 213223 w 2853912"/>
                <a:gd name="connsiteY2" fmla="*/ 1324445 h 1849303"/>
                <a:gd name="connsiteX3" fmla="*/ 225524 w 2853912"/>
                <a:gd name="connsiteY3" fmla="*/ 1205532 h 1849303"/>
                <a:gd name="connsiteX4" fmla="*/ 356739 w 2853912"/>
                <a:gd name="connsiteY4" fmla="*/ 902099 h 1849303"/>
                <a:gd name="connsiteX5" fmla="*/ 598665 w 2853912"/>
                <a:gd name="connsiteY5" fmla="*/ 459251 h 1849303"/>
                <a:gd name="connsiteX6" fmla="*/ 656072 w 2853912"/>
                <a:gd name="connsiteY6" fmla="*/ 422347 h 1849303"/>
                <a:gd name="connsiteX7" fmla="*/ 651971 w 2853912"/>
                <a:gd name="connsiteY7" fmla="*/ 377242 h 1849303"/>
                <a:gd name="connsiteX8" fmla="*/ 762683 w 2853912"/>
                <a:gd name="connsiteY8" fmla="*/ 287032 h 1849303"/>
                <a:gd name="connsiteX9" fmla="*/ 832391 w 2853912"/>
                <a:gd name="connsiteY9" fmla="*/ 274730 h 1849303"/>
                <a:gd name="connsiteX10" fmla="*/ 885697 w 2853912"/>
                <a:gd name="connsiteY10" fmla="*/ 209123 h 1849303"/>
                <a:gd name="connsiteX11" fmla="*/ 1144025 w 2853912"/>
                <a:gd name="connsiteY11" fmla="*/ 151717 h 1849303"/>
                <a:gd name="connsiteX12" fmla="*/ 1213733 w 2853912"/>
                <a:gd name="connsiteY12" fmla="*/ 123014 h 1849303"/>
                <a:gd name="connsiteX13" fmla="*/ 1414655 w 2853912"/>
                <a:gd name="connsiteY13" fmla="*/ 106612 h 1849303"/>
                <a:gd name="connsiteX14" fmla="*/ 1455659 w 2853912"/>
                <a:gd name="connsiteY14" fmla="*/ 77909 h 1849303"/>
                <a:gd name="connsiteX15" fmla="*/ 1660681 w 2853912"/>
                <a:gd name="connsiteY15" fmla="*/ 65608 h 1849303"/>
                <a:gd name="connsiteX16" fmla="*/ 1992818 w 2853912"/>
                <a:gd name="connsiteY16" fmla="*/ 45105 h 1849303"/>
                <a:gd name="connsiteX17" fmla="*/ 2193740 w 2853912"/>
                <a:gd name="connsiteY17" fmla="*/ 36904 h 1849303"/>
                <a:gd name="connsiteX18" fmla="*/ 2255246 w 2853912"/>
                <a:gd name="connsiteY18" fmla="*/ 12302 h 1849303"/>
                <a:gd name="connsiteX19" fmla="*/ 2853912 w 2853912"/>
                <a:gd name="connsiteY19" fmla="*/ 0 h 1849303"/>
                <a:gd name="connsiteX0" fmla="*/ 0 w 2845711"/>
                <a:gd name="connsiteY0" fmla="*/ 1861605 h 1861605"/>
                <a:gd name="connsiteX1" fmla="*/ 36904 w 2845711"/>
                <a:gd name="connsiteY1" fmla="*/ 1849303 h 1861605"/>
                <a:gd name="connsiteX2" fmla="*/ 205022 w 2845711"/>
                <a:gd name="connsiteY2" fmla="*/ 1324445 h 1861605"/>
                <a:gd name="connsiteX3" fmla="*/ 217323 w 2845711"/>
                <a:gd name="connsiteY3" fmla="*/ 1205532 h 1861605"/>
                <a:gd name="connsiteX4" fmla="*/ 348538 w 2845711"/>
                <a:gd name="connsiteY4" fmla="*/ 902099 h 1861605"/>
                <a:gd name="connsiteX5" fmla="*/ 590464 w 2845711"/>
                <a:gd name="connsiteY5" fmla="*/ 459251 h 1861605"/>
                <a:gd name="connsiteX6" fmla="*/ 647871 w 2845711"/>
                <a:gd name="connsiteY6" fmla="*/ 422347 h 1861605"/>
                <a:gd name="connsiteX7" fmla="*/ 643770 w 2845711"/>
                <a:gd name="connsiteY7" fmla="*/ 377242 h 1861605"/>
                <a:gd name="connsiteX8" fmla="*/ 754482 w 2845711"/>
                <a:gd name="connsiteY8" fmla="*/ 287032 h 1861605"/>
                <a:gd name="connsiteX9" fmla="*/ 824190 w 2845711"/>
                <a:gd name="connsiteY9" fmla="*/ 274730 h 1861605"/>
                <a:gd name="connsiteX10" fmla="*/ 877496 w 2845711"/>
                <a:gd name="connsiteY10" fmla="*/ 209123 h 1861605"/>
                <a:gd name="connsiteX11" fmla="*/ 1135824 w 2845711"/>
                <a:gd name="connsiteY11" fmla="*/ 151717 h 1861605"/>
                <a:gd name="connsiteX12" fmla="*/ 1205532 w 2845711"/>
                <a:gd name="connsiteY12" fmla="*/ 123014 h 1861605"/>
                <a:gd name="connsiteX13" fmla="*/ 1406454 w 2845711"/>
                <a:gd name="connsiteY13" fmla="*/ 106612 h 1861605"/>
                <a:gd name="connsiteX14" fmla="*/ 1447458 w 2845711"/>
                <a:gd name="connsiteY14" fmla="*/ 77909 h 1861605"/>
                <a:gd name="connsiteX15" fmla="*/ 1652480 w 2845711"/>
                <a:gd name="connsiteY15" fmla="*/ 65608 h 1861605"/>
                <a:gd name="connsiteX16" fmla="*/ 1984617 w 2845711"/>
                <a:gd name="connsiteY16" fmla="*/ 45105 h 1861605"/>
                <a:gd name="connsiteX17" fmla="*/ 2185539 w 2845711"/>
                <a:gd name="connsiteY17" fmla="*/ 36904 h 1861605"/>
                <a:gd name="connsiteX18" fmla="*/ 2247045 w 2845711"/>
                <a:gd name="connsiteY18" fmla="*/ 12302 h 1861605"/>
                <a:gd name="connsiteX19" fmla="*/ 2845711 w 2845711"/>
                <a:gd name="connsiteY19" fmla="*/ 0 h 1861605"/>
                <a:gd name="connsiteX0" fmla="*/ 0 w 2848886"/>
                <a:gd name="connsiteY0" fmla="*/ 1855255 h 1855255"/>
                <a:gd name="connsiteX1" fmla="*/ 40079 w 2848886"/>
                <a:gd name="connsiteY1" fmla="*/ 1849303 h 1855255"/>
                <a:gd name="connsiteX2" fmla="*/ 208197 w 2848886"/>
                <a:gd name="connsiteY2" fmla="*/ 1324445 h 1855255"/>
                <a:gd name="connsiteX3" fmla="*/ 220498 w 2848886"/>
                <a:gd name="connsiteY3" fmla="*/ 1205532 h 1855255"/>
                <a:gd name="connsiteX4" fmla="*/ 351713 w 2848886"/>
                <a:gd name="connsiteY4" fmla="*/ 902099 h 1855255"/>
                <a:gd name="connsiteX5" fmla="*/ 593639 w 2848886"/>
                <a:gd name="connsiteY5" fmla="*/ 459251 h 1855255"/>
                <a:gd name="connsiteX6" fmla="*/ 651046 w 2848886"/>
                <a:gd name="connsiteY6" fmla="*/ 422347 h 1855255"/>
                <a:gd name="connsiteX7" fmla="*/ 646945 w 2848886"/>
                <a:gd name="connsiteY7" fmla="*/ 377242 h 1855255"/>
                <a:gd name="connsiteX8" fmla="*/ 757657 w 2848886"/>
                <a:gd name="connsiteY8" fmla="*/ 287032 h 1855255"/>
                <a:gd name="connsiteX9" fmla="*/ 827365 w 2848886"/>
                <a:gd name="connsiteY9" fmla="*/ 274730 h 1855255"/>
                <a:gd name="connsiteX10" fmla="*/ 880671 w 2848886"/>
                <a:gd name="connsiteY10" fmla="*/ 209123 h 1855255"/>
                <a:gd name="connsiteX11" fmla="*/ 1138999 w 2848886"/>
                <a:gd name="connsiteY11" fmla="*/ 151717 h 1855255"/>
                <a:gd name="connsiteX12" fmla="*/ 1208707 w 2848886"/>
                <a:gd name="connsiteY12" fmla="*/ 123014 h 1855255"/>
                <a:gd name="connsiteX13" fmla="*/ 1409629 w 2848886"/>
                <a:gd name="connsiteY13" fmla="*/ 106612 h 1855255"/>
                <a:gd name="connsiteX14" fmla="*/ 1450633 w 2848886"/>
                <a:gd name="connsiteY14" fmla="*/ 77909 h 1855255"/>
                <a:gd name="connsiteX15" fmla="*/ 1655655 w 2848886"/>
                <a:gd name="connsiteY15" fmla="*/ 65608 h 1855255"/>
                <a:gd name="connsiteX16" fmla="*/ 1987792 w 2848886"/>
                <a:gd name="connsiteY16" fmla="*/ 45105 h 1855255"/>
                <a:gd name="connsiteX17" fmla="*/ 2188714 w 2848886"/>
                <a:gd name="connsiteY17" fmla="*/ 36904 h 1855255"/>
                <a:gd name="connsiteX18" fmla="*/ 2250220 w 2848886"/>
                <a:gd name="connsiteY18" fmla="*/ 12302 h 1855255"/>
                <a:gd name="connsiteX19" fmla="*/ 2848886 w 2848886"/>
                <a:gd name="connsiteY19" fmla="*/ 0 h 1855255"/>
                <a:gd name="connsiteX0" fmla="*/ 0 w 2848886"/>
                <a:gd name="connsiteY0" fmla="*/ 1855255 h 1855255"/>
                <a:gd name="connsiteX1" fmla="*/ 40079 w 2848886"/>
                <a:gd name="connsiteY1" fmla="*/ 1849303 h 1855255"/>
                <a:gd name="connsiteX2" fmla="*/ 208197 w 2848886"/>
                <a:gd name="connsiteY2" fmla="*/ 1324445 h 1855255"/>
                <a:gd name="connsiteX3" fmla="*/ 220498 w 2848886"/>
                <a:gd name="connsiteY3" fmla="*/ 1205532 h 1855255"/>
                <a:gd name="connsiteX4" fmla="*/ 351713 w 2848886"/>
                <a:gd name="connsiteY4" fmla="*/ 902099 h 1855255"/>
                <a:gd name="connsiteX5" fmla="*/ 593639 w 2848886"/>
                <a:gd name="connsiteY5" fmla="*/ 459251 h 1855255"/>
                <a:gd name="connsiteX6" fmla="*/ 651046 w 2848886"/>
                <a:gd name="connsiteY6" fmla="*/ 422347 h 1855255"/>
                <a:gd name="connsiteX7" fmla="*/ 646945 w 2848886"/>
                <a:gd name="connsiteY7" fmla="*/ 377242 h 1855255"/>
                <a:gd name="connsiteX8" fmla="*/ 757657 w 2848886"/>
                <a:gd name="connsiteY8" fmla="*/ 287032 h 1855255"/>
                <a:gd name="connsiteX9" fmla="*/ 827365 w 2848886"/>
                <a:gd name="connsiteY9" fmla="*/ 274730 h 1855255"/>
                <a:gd name="connsiteX10" fmla="*/ 880671 w 2848886"/>
                <a:gd name="connsiteY10" fmla="*/ 209123 h 1855255"/>
                <a:gd name="connsiteX11" fmla="*/ 1138999 w 2848886"/>
                <a:gd name="connsiteY11" fmla="*/ 151717 h 1855255"/>
                <a:gd name="connsiteX12" fmla="*/ 1208707 w 2848886"/>
                <a:gd name="connsiteY12" fmla="*/ 123014 h 1855255"/>
                <a:gd name="connsiteX13" fmla="*/ 1409629 w 2848886"/>
                <a:gd name="connsiteY13" fmla="*/ 106612 h 1855255"/>
                <a:gd name="connsiteX14" fmla="*/ 1450633 w 2848886"/>
                <a:gd name="connsiteY14" fmla="*/ 77909 h 1855255"/>
                <a:gd name="connsiteX15" fmla="*/ 1655655 w 2848886"/>
                <a:gd name="connsiteY15" fmla="*/ 65608 h 1855255"/>
                <a:gd name="connsiteX16" fmla="*/ 1987792 w 2848886"/>
                <a:gd name="connsiteY16" fmla="*/ 45105 h 1855255"/>
                <a:gd name="connsiteX17" fmla="*/ 2188714 w 2848886"/>
                <a:gd name="connsiteY17" fmla="*/ 36904 h 1855255"/>
                <a:gd name="connsiteX18" fmla="*/ 2250220 w 2848886"/>
                <a:gd name="connsiteY18" fmla="*/ 12302 h 1855255"/>
                <a:gd name="connsiteX19" fmla="*/ 2848886 w 2848886"/>
                <a:gd name="connsiteY19" fmla="*/ 0 h 185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48886" h="1855255">
                  <a:moveTo>
                    <a:pt x="0" y="1855255"/>
                  </a:moveTo>
                  <a:lnTo>
                    <a:pt x="40079" y="1849303"/>
                  </a:lnTo>
                  <a:lnTo>
                    <a:pt x="208197" y="1324445"/>
                  </a:lnTo>
                  <a:lnTo>
                    <a:pt x="220498" y="1205532"/>
                  </a:lnTo>
                  <a:lnTo>
                    <a:pt x="351713" y="902099"/>
                  </a:lnTo>
                  <a:lnTo>
                    <a:pt x="593639" y="459251"/>
                  </a:lnTo>
                  <a:lnTo>
                    <a:pt x="651046" y="422347"/>
                  </a:lnTo>
                  <a:lnTo>
                    <a:pt x="646945" y="377242"/>
                  </a:lnTo>
                  <a:lnTo>
                    <a:pt x="757657" y="287032"/>
                  </a:lnTo>
                  <a:lnTo>
                    <a:pt x="827365" y="274730"/>
                  </a:lnTo>
                  <a:lnTo>
                    <a:pt x="880671" y="209123"/>
                  </a:lnTo>
                  <a:lnTo>
                    <a:pt x="1138999" y="151717"/>
                  </a:lnTo>
                  <a:lnTo>
                    <a:pt x="1208707" y="123014"/>
                  </a:lnTo>
                  <a:lnTo>
                    <a:pt x="1409629" y="106612"/>
                  </a:lnTo>
                  <a:lnTo>
                    <a:pt x="1450633" y="77909"/>
                  </a:lnTo>
                  <a:lnTo>
                    <a:pt x="1655655" y="65608"/>
                  </a:lnTo>
                  <a:lnTo>
                    <a:pt x="1987792" y="45105"/>
                  </a:lnTo>
                  <a:lnTo>
                    <a:pt x="2188714" y="36904"/>
                  </a:lnTo>
                  <a:lnTo>
                    <a:pt x="2250220" y="12302"/>
                  </a:lnTo>
                  <a:lnTo>
                    <a:pt x="2848886" y="0"/>
                  </a:ln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panose="020B0604020202020204"/>
                <a:ea typeface="+mn-ea"/>
                <a:cs typeface="+mn-cs"/>
                <a:sym typeface="Arial"/>
              </a:endParaRPr>
            </a:p>
          </p:txBody>
        </p:sp>
        <p:sp>
          <p:nvSpPr>
            <p:cNvPr id="52" name="Freeform 51">
              <a:extLst>
                <a:ext uri="{FF2B5EF4-FFF2-40B4-BE49-F238E27FC236}">
                  <a16:creationId xmlns:a16="http://schemas.microsoft.com/office/drawing/2014/main" id="{022C548F-5E22-4083-16B9-552E8DEED6BD}"/>
                </a:ext>
              </a:extLst>
            </p:cNvPr>
            <p:cNvSpPr/>
            <p:nvPr/>
          </p:nvSpPr>
          <p:spPr>
            <a:xfrm>
              <a:off x="5650069" y="3747050"/>
              <a:ext cx="2941481" cy="1065868"/>
            </a:xfrm>
            <a:custGeom>
              <a:avLst/>
              <a:gdLst>
                <a:gd name="connsiteX0" fmla="*/ 0 w 2832100"/>
                <a:gd name="connsiteY0" fmla="*/ 1016000 h 1016000"/>
                <a:gd name="connsiteX1" fmla="*/ 0 w 2832100"/>
                <a:gd name="connsiteY1" fmla="*/ 831850 h 1016000"/>
                <a:gd name="connsiteX2" fmla="*/ 34925 w 2832100"/>
                <a:gd name="connsiteY2" fmla="*/ 784225 h 1016000"/>
                <a:gd name="connsiteX3" fmla="*/ 41275 w 2832100"/>
                <a:gd name="connsiteY3" fmla="*/ 714375 h 1016000"/>
                <a:gd name="connsiteX4" fmla="*/ 146050 w 2832100"/>
                <a:gd name="connsiteY4" fmla="*/ 714375 h 1016000"/>
                <a:gd name="connsiteX5" fmla="*/ 146050 w 2832100"/>
                <a:gd name="connsiteY5" fmla="*/ 619125 h 1016000"/>
                <a:gd name="connsiteX6" fmla="*/ 361950 w 2832100"/>
                <a:gd name="connsiteY6" fmla="*/ 619125 h 1016000"/>
                <a:gd name="connsiteX7" fmla="*/ 361950 w 2832100"/>
                <a:gd name="connsiteY7" fmla="*/ 577850 h 1016000"/>
                <a:gd name="connsiteX8" fmla="*/ 619125 w 2832100"/>
                <a:gd name="connsiteY8" fmla="*/ 577850 h 1016000"/>
                <a:gd name="connsiteX9" fmla="*/ 619125 w 2832100"/>
                <a:gd name="connsiteY9" fmla="*/ 533400 h 1016000"/>
                <a:gd name="connsiteX10" fmla="*/ 746125 w 2832100"/>
                <a:gd name="connsiteY10" fmla="*/ 533400 h 1016000"/>
                <a:gd name="connsiteX11" fmla="*/ 746125 w 2832100"/>
                <a:gd name="connsiteY11" fmla="*/ 485775 h 1016000"/>
                <a:gd name="connsiteX12" fmla="*/ 806450 w 2832100"/>
                <a:gd name="connsiteY12" fmla="*/ 485775 h 1016000"/>
                <a:gd name="connsiteX13" fmla="*/ 806450 w 2832100"/>
                <a:gd name="connsiteY13" fmla="*/ 384175 h 1016000"/>
                <a:gd name="connsiteX14" fmla="*/ 930275 w 2832100"/>
                <a:gd name="connsiteY14" fmla="*/ 384175 h 1016000"/>
                <a:gd name="connsiteX15" fmla="*/ 930275 w 2832100"/>
                <a:gd name="connsiteY15" fmla="*/ 285750 h 1016000"/>
                <a:gd name="connsiteX16" fmla="*/ 990600 w 2832100"/>
                <a:gd name="connsiteY16" fmla="*/ 285750 h 1016000"/>
                <a:gd name="connsiteX17" fmla="*/ 990600 w 2832100"/>
                <a:gd name="connsiteY17" fmla="*/ 193675 h 1016000"/>
                <a:gd name="connsiteX18" fmla="*/ 1060450 w 2832100"/>
                <a:gd name="connsiteY18" fmla="*/ 193675 h 1016000"/>
                <a:gd name="connsiteX19" fmla="*/ 1060450 w 2832100"/>
                <a:gd name="connsiteY19" fmla="*/ 95250 h 1016000"/>
                <a:gd name="connsiteX20" fmla="*/ 1206500 w 2832100"/>
                <a:gd name="connsiteY20" fmla="*/ 95250 h 1016000"/>
                <a:gd name="connsiteX21" fmla="*/ 1206500 w 2832100"/>
                <a:gd name="connsiteY21" fmla="*/ 57150 h 1016000"/>
                <a:gd name="connsiteX22" fmla="*/ 1571625 w 2832100"/>
                <a:gd name="connsiteY22" fmla="*/ 57150 h 1016000"/>
                <a:gd name="connsiteX23" fmla="*/ 1571625 w 2832100"/>
                <a:gd name="connsiteY23" fmla="*/ 0 h 1016000"/>
                <a:gd name="connsiteX24" fmla="*/ 2832100 w 2832100"/>
                <a:gd name="connsiteY24" fmla="*/ 0 h 1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2100" h="1016000">
                  <a:moveTo>
                    <a:pt x="0" y="1016000"/>
                  </a:moveTo>
                  <a:lnTo>
                    <a:pt x="0" y="831850"/>
                  </a:lnTo>
                  <a:lnTo>
                    <a:pt x="34925" y="784225"/>
                  </a:lnTo>
                  <a:lnTo>
                    <a:pt x="41275" y="714375"/>
                  </a:lnTo>
                  <a:lnTo>
                    <a:pt x="146050" y="714375"/>
                  </a:lnTo>
                  <a:lnTo>
                    <a:pt x="146050" y="619125"/>
                  </a:lnTo>
                  <a:lnTo>
                    <a:pt x="361950" y="619125"/>
                  </a:lnTo>
                  <a:lnTo>
                    <a:pt x="361950" y="577850"/>
                  </a:lnTo>
                  <a:lnTo>
                    <a:pt x="619125" y="577850"/>
                  </a:lnTo>
                  <a:lnTo>
                    <a:pt x="619125" y="533400"/>
                  </a:lnTo>
                  <a:lnTo>
                    <a:pt x="746125" y="533400"/>
                  </a:lnTo>
                  <a:lnTo>
                    <a:pt x="746125" y="485775"/>
                  </a:lnTo>
                  <a:lnTo>
                    <a:pt x="806450" y="485775"/>
                  </a:lnTo>
                  <a:lnTo>
                    <a:pt x="806450" y="384175"/>
                  </a:lnTo>
                  <a:lnTo>
                    <a:pt x="930275" y="384175"/>
                  </a:lnTo>
                  <a:lnTo>
                    <a:pt x="930275" y="285750"/>
                  </a:lnTo>
                  <a:lnTo>
                    <a:pt x="990600" y="285750"/>
                  </a:lnTo>
                  <a:lnTo>
                    <a:pt x="990600" y="193675"/>
                  </a:lnTo>
                  <a:lnTo>
                    <a:pt x="1060450" y="193675"/>
                  </a:lnTo>
                  <a:lnTo>
                    <a:pt x="1060450" y="95250"/>
                  </a:lnTo>
                  <a:lnTo>
                    <a:pt x="1206500" y="95250"/>
                  </a:lnTo>
                  <a:lnTo>
                    <a:pt x="1206500" y="57150"/>
                  </a:lnTo>
                  <a:lnTo>
                    <a:pt x="1571625" y="57150"/>
                  </a:lnTo>
                  <a:lnTo>
                    <a:pt x="1571625" y="0"/>
                  </a:lnTo>
                  <a:lnTo>
                    <a:pt x="2832100" y="0"/>
                  </a:lnTo>
                </a:path>
              </a:pathLst>
            </a:custGeom>
            <a:noFill/>
            <a:ln>
              <a:solidFill>
                <a:srgbClr val="125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panose="020B0604020202020204"/>
                <a:ea typeface="+mn-ea"/>
                <a:cs typeface="+mn-cs"/>
                <a:sym typeface="Arial"/>
              </a:endParaRPr>
            </a:p>
          </p:txBody>
        </p:sp>
      </p:grpSp>
      <p:graphicFrame>
        <p:nvGraphicFramePr>
          <p:cNvPr id="70" name="object 39">
            <a:extLst>
              <a:ext uri="{FF2B5EF4-FFF2-40B4-BE49-F238E27FC236}">
                <a16:creationId xmlns:a16="http://schemas.microsoft.com/office/drawing/2014/main" id="{378921B3-56C1-86FE-3B76-65F25578AD09}"/>
              </a:ext>
            </a:extLst>
          </p:cNvPr>
          <p:cNvGraphicFramePr>
            <a:graphicFrameLocks noGrp="1"/>
          </p:cNvGraphicFramePr>
          <p:nvPr>
            <p:extLst>
              <p:ext uri="{D42A27DB-BD31-4B8C-83A1-F6EECF244321}">
                <p14:modId xmlns:p14="http://schemas.microsoft.com/office/powerpoint/2010/main" val="353687068"/>
              </p:ext>
            </p:extLst>
          </p:nvPr>
        </p:nvGraphicFramePr>
        <p:xfrm>
          <a:off x="500996" y="1819674"/>
          <a:ext cx="3527651" cy="1909180"/>
        </p:xfrm>
        <a:graphic>
          <a:graphicData uri="http://schemas.openxmlformats.org/drawingml/2006/table">
            <a:tbl>
              <a:tblPr firstRow="1" bandRow="1">
                <a:tableStyleId>{2D5ABB26-0587-4C30-8999-92F81FD0307C}</a:tableStyleId>
              </a:tblPr>
              <a:tblGrid>
                <a:gridCol w="852862">
                  <a:extLst>
                    <a:ext uri="{9D8B030D-6E8A-4147-A177-3AD203B41FA5}">
                      <a16:colId xmlns:a16="http://schemas.microsoft.com/office/drawing/2014/main" val="20000"/>
                    </a:ext>
                  </a:extLst>
                </a:gridCol>
                <a:gridCol w="1088227">
                  <a:extLst>
                    <a:ext uri="{9D8B030D-6E8A-4147-A177-3AD203B41FA5}">
                      <a16:colId xmlns:a16="http://schemas.microsoft.com/office/drawing/2014/main" val="20001"/>
                    </a:ext>
                  </a:extLst>
                </a:gridCol>
                <a:gridCol w="1586562">
                  <a:extLst>
                    <a:ext uri="{9D8B030D-6E8A-4147-A177-3AD203B41FA5}">
                      <a16:colId xmlns:a16="http://schemas.microsoft.com/office/drawing/2014/main" val="20002"/>
                    </a:ext>
                  </a:extLst>
                </a:gridCol>
              </a:tblGrid>
              <a:tr h="474259">
                <a:tc>
                  <a:txBody>
                    <a:bodyPr/>
                    <a:lstStyle/>
                    <a:p>
                      <a:pPr>
                        <a:lnSpc>
                          <a:spcPct val="100000"/>
                        </a:lnSpc>
                      </a:pPr>
                      <a:endParaRPr sz="900" dirty="0">
                        <a:solidFill>
                          <a:schemeClr val="bg1"/>
                        </a:solidFill>
                        <a:latin typeface="Arial" panose="020B0604020202020204" pitchFamily="34" charset="0"/>
                        <a:cs typeface="Arial" panose="020B0604020202020204" pitchFamily="34" charset="0"/>
                      </a:endParaRPr>
                    </a:p>
                  </a:txBody>
                  <a:tcPr marL="90000" marR="90000" marT="0" marB="4680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390525" marR="89535" lvl="0" indent="-293370" algn="ctr">
                        <a:lnSpc>
                          <a:spcPct val="100000"/>
                        </a:lnSpc>
                        <a:spcBef>
                          <a:spcPts val="430"/>
                        </a:spcBef>
                      </a:pPr>
                      <a:r>
                        <a:rPr lang="en-US" sz="900" b="1" spc="0" dirty="0">
                          <a:solidFill>
                            <a:schemeClr val="bg1"/>
                          </a:solidFill>
                          <a:latin typeface="Arial"/>
                          <a:cs typeface="Arial"/>
                        </a:rPr>
                        <a:t>Positive</a:t>
                      </a:r>
                      <a:r>
                        <a:rPr lang="en-US" sz="900" b="1" spc="0" baseline="0" dirty="0">
                          <a:solidFill>
                            <a:schemeClr val="bg1"/>
                          </a:solidFill>
                          <a:latin typeface="Arial"/>
                          <a:cs typeface="Arial"/>
                        </a:rPr>
                        <a:t> result</a:t>
                      </a:r>
                    </a:p>
                    <a:p>
                      <a:pPr marL="390525" marR="89535" lvl="0" indent="-293370" algn="ctr">
                        <a:lnSpc>
                          <a:spcPct val="100000"/>
                        </a:lnSpc>
                        <a:spcBef>
                          <a:spcPts val="430"/>
                        </a:spcBef>
                      </a:pPr>
                      <a:r>
                        <a:rPr lang="en-US" sz="900" b="1" spc="0" baseline="0" dirty="0">
                          <a:solidFill>
                            <a:schemeClr val="bg1"/>
                          </a:solidFill>
                          <a:latin typeface="Arial"/>
                          <a:cs typeface="Arial"/>
                        </a:rPr>
                        <a:t>N (%)</a:t>
                      </a:r>
                      <a:endParaRPr lang="en-CA" sz="900" spc="0" dirty="0">
                        <a:solidFill>
                          <a:schemeClr val="bg1"/>
                        </a:solidFill>
                        <a:latin typeface="Arial"/>
                        <a:cs typeface="Arial"/>
                      </a:endParaRPr>
                    </a:p>
                  </a:txBody>
                  <a:tcPr marL="0" marR="0" marT="46800" marB="4680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4472C4"/>
                    </a:solidFill>
                  </a:tcPr>
                </a:tc>
                <a:tc>
                  <a:txBody>
                    <a:bodyPr/>
                    <a:lstStyle/>
                    <a:p>
                      <a:pPr marL="92075" marR="84455" indent="15875" algn="ctr">
                        <a:lnSpc>
                          <a:spcPct val="100000"/>
                        </a:lnSpc>
                        <a:spcBef>
                          <a:spcPts val="430"/>
                        </a:spcBef>
                      </a:pPr>
                      <a:r>
                        <a:rPr lang="en-US" sz="900" b="1" spc="0" dirty="0">
                          <a:solidFill>
                            <a:schemeClr val="bg1"/>
                          </a:solidFill>
                          <a:latin typeface="Arial"/>
                          <a:cs typeface="Arial"/>
                        </a:rPr>
                        <a:t>6-month follow-up colonoscopy rate</a:t>
                      </a:r>
                      <a:endParaRPr lang="en-US" sz="900" spc="0" dirty="0">
                        <a:solidFill>
                          <a:schemeClr val="bg1"/>
                        </a:solidFill>
                        <a:latin typeface="Arial"/>
                        <a:cs typeface="Arial"/>
                      </a:endParaRPr>
                    </a:p>
                  </a:txBody>
                  <a:tcPr marL="90000" marR="90000" marT="54610" marB="4680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478307">
                <a:tc>
                  <a:txBody>
                    <a:bodyPr/>
                    <a:lstStyle/>
                    <a:p>
                      <a:pPr marL="207645">
                        <a:lnSpc>
                          <a:spcPct val="100000"/>
                        </a:lnSpc>
                      </a:pPr>
                      <a:r>
                        <a:rPr lang="en-US" sz="900" b="1" spc="-20" dirty="0">
                          <a:solidFill>
                            <a:schemeClr val="tx1"/>
                          </a:solidFill>
                          <a:latin typeface="Arial"/>
                          <a:cs typeface="Arial"/>
                        </a:rPr>
                        <a:t>mt-</a:t>
                      </a:r>
                      <a:r>
                        <a:rPr lang="en-US" sz="900" b="1" spc="-20" dirty="0" err="1">
                          <a:solidFill>
                            <a:schemeClr val="tx1"/>
                          </a:solidFill>
                          <a:latin typeface="Arial"/>
                          <a:cs typeface="Arial"/>
                        </a:rPr>
                        <a:t>sDNA</a:t>
                      </a:r>
                      <a:endParaRPr sz="900" dirty="0">
                        <a:solidFill>
                          <a:schemeClr val="tx1"/>
                        </a:solidFill>
                        <a:latin typeface="Arial"/>
                        <a:cs typeface="Arial"/>
                      </a:endParaRPr>
                    </a:p>
                  </a:txBody>
                  <a:tcPr marL="0" marR="0" marT="5715" marB="0" anchor="ctr">
                    <a:lnL>
                      <a:noFill/>
                    </a:lnL>
                    <a:lnR w="12700" cap="flat" cmpd="sng" algn="ctr">
                      <a:no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spcBef>
                          <a:spcPts val="5"/>
                        </a:spcBef>
                      </a:pPr>
                      <a:r>
                        <a:rPr sz="900" b="0" spc="5" dirty="0">
                          <a:solidFill>
                            <a:srgbClr val="125285"/>
                          </a:solidFill>
                          <a:latin typeface="Arial"/>
                          <a:cs typeface="Arial"/>
                        </a:rPr>
                        <a:t>322</a:t>
                      </a:r>
                      <a:r>
                        <a:rPr sz="900" b="0" spc="-10" dirty="0">
                          <a:solidFill>
                            <a:srgbClr val="125285"/>
                          </a:solidFill>
                          <a:latin typeface="Arial"/>
                          <a:cs typeface="Arial"/>
                        </a:rPr>
                        <a:t> </a:t>
                      </a:r>
                      <a:r>
                        <a:rPr sz="900" b="0" spc="-20" dirty="0">
                          <a:solidFill>
                            <a:srgbClr val="125285"/>
                          </a:solidFill>
                          <a:latin typeface="Arial"/>
                          <a:cs typeface="Arial"/>
                        </a:rPr>
                        <a:t>(12.2%)</a:t>
                      </a:r>
                      <a:endParaRPr sz="900" b="0" dirty="0">
                        <a:solidFill>
                          <a:srgbClr val="125285"/>
                        </a:solidFill>
                        <a:latin typeface="Arial"/>
                        <a:cs typeface="Aria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spcBef>
                          <a:spcPts val="5"/>
                        </a:spcBef>
                      </a:pPr>
                      <a:r>
                        <a:rPr sz="900" b="0" spc="10" dirty="0">
                          <a:solidFill>
                            <a:srgbClr val="125285"/>
                          </a:solidFill>
                          <a:latin typeface="Arial"/>
                          <a:cs typeface="Arial"/>
                        </a:rPr>
                        <a:t>84.9%</a:t>
                      </a:r>
                      <a:endParaRPr sz="900" b="0" dirty="0">
                        <a:solidFill>
                          <a:srgbClr val="125285"/>
                        </a:solidFill>
                        <a:latin typeface="Arial"/>
                        <a:cs typeface="Arial"/>
                      </a:endParaRPr>
                    </a:p>
                  </a:txBody>
                  <a:tcPr marL="0" marR="0" marT="5715" marB="0" anchor="ctr">
                    <a:lnL w="12700" cap="flat" cmpd="sng" algn="ctr">
                      <a:noFill/>
                      <a:prstDash val="solid"/>
                      <a:round/>
                      <a:headEnd type="none" w="med" len="med"/>
                      <a:tailEnd type="none" w="med" len="med"/>
                    </a:lnL>
                    <a:lnR>
                      <a:noFill/>
                    </a:lnR>
                    <a:lnT w="28575" cap="flat" cmpd="sng" algn="ctr">
                      <a:solidFill>
                        <a:schemeClr val="accent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478307">
                <a:tc>
                  <a:txBody>
                    <a:bodyPr/>
                    <a:lstStyle/>
                    <a:p>
                      <a:pPr marL="199390">
                        <a:lnSpc>
                          <a:spcPct val="100000"/>
                        </a:lnSpc>
                      </a:pPr>
                      <a:r>
                        <a:rPr sz="900" b="1" spc="-35" dirty="0">
                          <a:solidFill>
                            <a:schemeClr val="tx1"/>
                          </a:solidFill>
                          <a:latin typeface="Arial"/>
                          <a:cs typeface="Arial"/>
                        </a:rPr>
                        <a:t>FIT/FOBT</a:t>
                      </a:r>
                      <a:endParaRPr sz="900" dirty="0">
                        <a:solidFill>
                          <a:schemeClr val="tx1"/>
                        </a:solidFill>
                        <a:latin typeface="Arial"/>
                        <a:cs typeface="Arial"/>
                      </a:endParaRPr>
                    </a:p>
                  </a:txBody>
                  <a:tcPr marL="0" marR="0" marT="5715" marB="0" anchor="ctr">
                    <a:lnL>
                      <a:noFill/>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35" algn="ctr">
                        <a:lnSpc>
                          <a:spcPct val="100000"/>
                        </a:lnSpc>
                      </a:pPr>
                      <a:r>
                        <a:rPr sz="900" b="0" spc="15" dirty="0">
                          <a:solidFill>
                            <a:srgbClr val="125285"/>
                          </a:solidFill>
                          <a:latin typeface="Arial"/>
                          <a:cs typeface="Arial"/>
                        </a:rPr>
                        <a:t>53</a:t>
                      </a:r>
                      <a:r>
                        <a:rPr sz="900" b="0" spc="-10" dirty="0">
                          <a:solidFill>
                            <a:srgbClr val="125285"/>
                          </a:solidFill>
                          <a:latin typeface="Arial"/>
                          <a:cs typeface="Arial"/>
                        </a:rPr>
                        <a:t> </a:t>
                      </a:r>
                      <a:r>
                        <a:rPr sz="900" b="0" spc="-20" dirty="0">
                          <a:solidFill>
                            <a:srgbClr val="125285"/>
                          </a:solidFill>
                          <a:latin typeface="Arial"/>
                          <a:cs typeface="Arial"/>
                        </a:rPr>
                        <a:t>(18.7%)</a:t>
                      </a:r>
                      <a:endParaRPr sz="900" b="0" dirty="0">
                        <a:solidFill>
                          <a:srgbClr val="125285"/>
                        </a:solidFill>
                        <a:latin typeface="Arial"/>
                        <a:cs typeface="Aria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sz="900" b="0" spc="10" dirty="0">
                          <a:solidFill>
                            <a:srgbClr val="125285"/>
                          </a:solidFill>
                          <a:latin typeface="Arial"/>
                          <a:cs typeface="Arial"/>
                        </a:rPr>
                        <a:t>42.6%</a:t>
                      </a:r>
                      <a:endParaRPr sz="900" b="0" dirty="0">
                        <a:solidFill>
                          <a:srgbClr val="125285"/>
                        </a:solidFill>
                        <a:latin typeface="Arial"/>
                        <a:cs typeface="Arial"/>
                      </a:endParaRPr>
                    </a:p>
                  </a:txBody>
                  <a:tcPr marL="0" marR="0" marT="5715" marB="0" anchor="ctr">
                    <a:lnL w="12700" cap="flat" cmpd="sng" algn="ctr">
                      <a:noFill/>
                      <a:prstDash val="solid"/>
                      <a:round/>
                      <a:headEnd type="none" w="med" len="med"/>
                      <a:tailEnd type="none" w="med" len="med"/>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78307">
                <a:tc gridSpan="2">
                  <a:txBody>
                    <a:bodyPr/>
                    <a:lstStyle/>
                    <a:p>
                      <a:pPr marL="596900" marR="592455" indent="-23495" algn="ctr">
                        <a:lnSpc>
                          <a:spcPct val="100000"/>
                        </a:lnSpc>
                        <a:spcBef>
                          <a:spcPts val="675"/>
                        </a:spcBef>
                      </a:pPr>
                      <a:r>
                        <a:rPr lang="en-US" sz="900" b="0" dirty="0">
                          <a:solidFill>
                            <a:srgbClr val="125285"/>
                          </a:solidFill>
                          <a:latin typeface="Arial"/>
                          <a:cs typeface="Arial"/>
                        </a:rPr>
                        <a:t>P-value for</a:t>
                      </a:r>
                      <a:br>
                        <a:rPr lang="en-US" sz="900" b="0" dirty="0">
                          <a:solidFill>
                            <a:srgbClr val="125285"/>
                          </a:solidFill>
                          <a:latin typeface="Arial"/>
                          <a:cs typeface="Arial"/>
                        </a:rPr>
                      </a:br>
                      <a:r>
                        <a:rPr lang="en-US" sz="900" b="0" dirty="0">
                          <a:solidFill>
                            <a:srgbClr val="125285"/>
                          </a:solidFill>
                          <a:latin typeface="Arial"/>
                          <a:cs typeface="Arial"/>
                        </a:rPr>
                        <a:t>6-month follow-up</a:t>
                      </a:r>
                      <a:endParaRPr sz="900" b="0" dirty="0">
                        <a:solidFill>
                          <a:srgbClr val="125285"/>
                        </a:solidFill>
                        <a:latin typeface="Arial"/>
                        <a:cs typeface="Arial"/>
                      </a:endParaRPr>
                    </a:p>
                  </a:txBody>
                  <a:tcPr marL="0" marR="0" marT="0" marB="0" anchor="ctr">
                    <a:lnL>
                      <a:noFill/>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a:txBody>
                    <a:bodyPr/>
                    <a:lstStyle/>
                    <a:p>
                      <a:pPr algn="ctr">
                        <a:lnSpc>
                          <a:spcPct val="100000"/>
                        </a:lnSpc>
                      </a:pPr>
                      <a:r>
                        <a:rPr lang="en-US" sz="900" b="0" dirty="0">
                          <a:solidFill>
                            <a:srgbClr val="125285"/>
                          </a:solidFill>
                          <a:latin typeface="Arial"/>
                          <a:cs typeface="Arial"/>
                        </a:rPr>
                        <a:t>0.0002</a:t>
                      </a:r>
                      <a:endParaRPr sz="900" b="0" dirty="0">
                        <a:solidFill>
                          <a:srgbClr val="125285"/>
                        </a:solidFill>
                        <a:latin typeface="Arial"/>
                        <a:cs typeface="Arial"/>
                      </a:endParaRPr>
                    </a:p>
                  </a:txBody>
                  <a:tcPr marL="0" marR="0" marT="5715" marB="0" anchor="ctr">
                    <a:lnL w="12700" cap="flat" cmpd="sng" algn="ctr">
                      <a:noFill/>
                      <a:prstDash val="solid"/>
                      <a:round/>
                      <a:headEnd type="none" w="med" len="med"/>
                      <a:tailEnd type="none" w="med" len="med"/>
                    </a:lnL>
                    <a:lnR>
                      <a:noFill/>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70769762"/>
                  </a:ext>
                </a:extLst>
              </a:tr>
            </a:tbl>
          </a:graphicData>
        </a:graphic>
      </p:graphicFrame>
    </p:spTree>
    <p:extLst>
      <p:ext uri="{BB962C8B-B14F-4D97-AF65-F5344CB8AC3E}">
        <p14:creationId xmlns:p14="http://schemas.microsoft.com/office/powerpoint/2010/main" val="37241122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a:extLst>
              <a:ext uri="{FF2B5EF4-FFF2-40B4-BE49-F238E27FC236}">
                <a16:creationId xmlns:a16="http://schemas.microsoft.com/office/drawing/2014/main" id="{4C125D2A-0302-3FD2-9EB3-BB6C586DEDA7}"/>
              </a:ext>
            </a:extLst>
          </p:cNvPr>
          <p:cNvSpPr>
            <a:spLocks noGrp="1"/>
          </p:cNvSpPr>
          <p:nvPr>
            <p:ph type="body" sz="quarter" idx="16"/>
          </p:nvPr>
        </p:nvSpPr>
        <p:spPr>
          <a:xfrm>
            <a:off x="1234763" y="4673454"/>
            <a:ext cx="7281440" cy="319958"/>
          </a:xfrm>
        </p:spPr>
        <p:txBody>
          <a:bodyPr/>
          <a:lstStyle/>
          <a:p>
            <a:pPr marL="0" indent="0">
              <a:lnSpc>
                <a:spcPct val="85000"/>
              </a:lnSpc>
              <a:spcBef>
                <a:spcPts val="225"/>
              </a:spcBef>
              <a:buClr>
                <a:srgbClr val="ED7D31"/>
              </a:buClr>
              <a:buSzPct val="85000"/>
              <a:buNone/>
              <a:defRPr/>
            </a:pPr>
            <a:r>
              <a:rPr lang="en-US" sz="750" b="1" dirty="0">
                <a:cs typeface="Arial" pitchFamily="34" charset="0"/>
              </a:rPr>
              <a:t>CRC: </a:t>
            </a:r>
            <a:r>
              <a:rPr lang="en-US" sz="750" dirty="0">
                <a:cs typeface="Arial" pitchFamily="34" charset="0"/>
              </a:rPr>
              <a:t>colorectal cancer; </a:t>
            </a:r>
            <a:r>
              <a:rPr lang="en-US" sz="750" b="1" dirty="0">
                <a:cs typeface="Arial" pitchFamily="34" charset="0"/>
              </a:rPr>
              <a:t>FIT:</a:t>
            </a:r>
            <a:r>
              <a:rPr lang="en-US" sz="750" dirty="0">
                <a:cs typeface="Arial" pitchFamily="34" charset="0"/>
              </a:rPr>
              <a:t> fecal immunochemical test; </a:t>
            </a:r>
            <a:r>
              <a:rPr lang="en-US" sz="750" b="1" dirty="0">
                <a:cs typeface="Arial" pitchFamily="34" charset="0"/>
              </a:rPr>
              <a:t>FOBT:</a:t>
            </a:r>
            <a:r>
              <a:rPr lang="en-US" sz="750" dirty="0">
                <a:cs typeface="Arial" pitchFamily="34" charset="0"/>
              </a:rPr>
              <a:t> fecal occult blood test; </a:t>
            </a:r>
            <a:r>
              <a:rPr lang="en-US" sz="750" b="1" dirty="0">
                <a:cs typeface="Arial" pitchFamily="34" charset="0"/>
              </a:rPr>
              <a:t>mt-</a:t>
            </a:r>
            <a:r>
              <a:rPr lang="en-US" sz="750" b="1" dirty="0" err="1">
                <a:cs typeface="Arial" pitchFamily="34" charset="0"/>
              </a:rPr>
              <a:t>sDNA</a:t>
            </a:r>
            <a:r>
              <a:rPr lang="en-US" sz="750" b="1" dirty="0">
                <a:cs typeface="Arial" pitchFamily="34" charset="0"/>
              </a:rPr>
              <a:t>:</a:t>
            </a:r>
            <a:r>
              <a:rPr lang="en-US" sz="750" dirty="0">
                <a:cs typeface="Arial" pitchFamily="34" charset="0"/>
              </a:rPr>
              <a:t> multi-target stool DNA;</a:t>
            </a:r>
            <a:r>
              <a:rPr lang="en-US" sz="750" b="1" dirty="0">
                <a:cs typeface="Arial" pitchFamily="34" charset="0"/>
              </a:rPr>
              <a:t> REP:</a:t>
            </a:r>
            <a:r>
              <a:rPr lang="en-US" sz="750" dirty="0">
                <a:cs typeface="Arial" pitchFamily="34" charset="0"/>
              </a:rPr>
              <a:t> Rochester Epidemiology Project.</a:t>
            </a:r>
          </a:p>
          <a:p>
            <a:pPr marL="0" indent="0">
              <a:lnSpc>
                <a:spcPct val="85000"/>
              </a:lnSpc>
              <a:spcBef>
                <a:spcPts val="225"/>
              </a:spcBef>
              <a:buClr>
                <a:srgbClr val="ED7D31"/>
              </a:buClr>
              <a:buSzPct val="85000"/>
              <a:buNone/>
              <a:defRPr/>
            </a:pPr>
            <a:r>
              <a:rPr lang="en-US" sz="750" kern="1200" spc="-5" dirty="0"/>
              <a:t>Finney Rutten LJ, et al. </a:t>
            </a:r>
            <a:r>
              <a:rPr lang="en-US" sz="750" i="1" kern="1200" spc="-5" dirty="0" err="1"/>
              <a:t>Prev</a:t>
            </a:r>
            <a:r>
              <a:rPr lang="en-US" sz="750" i="1" kern="1200" spc="-5" dirty="0"/>
              <a:t> Med Rep</a:t>
            </a:r>
            <a:r>
              <a:rPr lang="en-US" sz="750" kern="1200" spc="-5" dirty="0"/>
              <a:t>. 2020;20:101202. </a:t>
            </a:r>
            <a:endParaRPr lang="en-US" sz="750" spc="-5" dirty="0"/>
          </a:p>
        </p:txBody>
      </p:sp>
      <p:sp>
        <p:nvSpPr>
          <p:cNvPr id="16" name="Text Placeholder 56">
            <a:extLst>
              <a:ext uri="{FF2B5EF4-FFF2-40B4-BE49-F238E27FC236}">
                <a16:creationId xmlns:a16="http://schemas.microsoft.com/office/drawing/2014/main" id="{3A167AF6-3CD8-49DF-197A-1ECB70865376}"/>
              </a:ext>
            </a:extLst>
          </p:cNvPr>
          <p:cNvSpPr txBox="1">
            <a:spLocks/>
          </p:cNvSpPr>
          <p:nvPr/>
        </p:nvSpPr>
        <p:spPr bwMode="gray">
          <a:xfrm>
            <a:off x="336081" y="519984"/>
            <a:ext cx="8471837" cy="391814"/>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sym typeface="Arial"/>
              </a:rPr>
              <a:t>Conclusion: Retrospective Analysis of REP Resources Suggests Stability in Overall Screening Participation From 2016 to 2018</a:t>
            </a:r>
            <a:endParaRPr lang="en-US" sz="1600" b="0" dirty="0">
              <a:solidFill>
                <a:schemeClr val="tx2"/>
              </a:solidFill>
            </a:endParaRPr>
          </a:p>
        </p:txBody>
      </p:sp>
      <p:sp>
        <p:nvSpPr>
          <p:cNvPr id="43" name="Rectangle 42">
            <a:extLst>
              <a:ext uri="{FF2B5EF4-FFF2-40B4-BE49-F238E27FC236}">
                <a16:creationId xmlns:a16="http://schemas.microsoft.com/office/drawing/2014/main" id="{084707EC-A707-A722-C55F-515D4D78CCAB}"/>
              </a:ext>
            </a:extLst>
          </p:cNvPr>
          <p:cNvSpPr/>
          <p:nvPr/>
        </p:nvSpPr>
        <p:spPr bwMode="gray">
          <a:xfrm>
            <a:off x="4462686" y="1627837"/>
            <a:ext cx="4172963" cy="2401351"/>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254"/>
              </a:spcBef>
              <a:spcAft>
                <a:spcPts val="200"/>
              </a:spcAft>
            </a:pPr>
            <a:r>
              <a:rPr lang="en-US" sz="1200" b="1" dirty="0">
                <a:solidFill>
                  <a:schemeClr val="tx1"/>
                </a:solidFill>
                <a:latin typeface="Arial" panose="020B0604020202020204" pitchFamily="34" charset="0"/>
                <a:cs typeface="Arial" panose="020B0604020202020204" pitchFamily="34" charset="0"/>
              </a:rPr>
              <a:t>Limitations: </a:t>
            </a:r>
            <a:r>
              <a:rPr lang="en-US" sz="1200" dirty="0">
                <a:solidFill>
                  <a:schemeClr val="tx1"/>
                </a:solidFill>
                <a:latin typeface="Arial" panose="020B0604020202020204" pitchFamily="34" charset="0"/>
                <a:cs typeface="Arial" panose="020B0604020202020204" pitchFamily="34" charset="0"/>
              </a:rPr>
              <a:t>Incidence of CRC screening may be over- or underestimated, screening rates do not represent entire population rates as study was only focused on those with average risk, small number of FIT/FOBT tests, insurance status was not collected, study population demographics do not match overall </a:t>
            </a:r>
            <a:br>
              <a:rPr lang="en-US" sz="1200" dirty="0">
                <a:solidFill>
                  <a:schemeClr val="tx1"/>
                </a:solidFill>
                <a:latin typeface="Arial" panose="020B0604020202020204" pitchFamily="34" charset="0"/>
                <a:cs typeface="Arial" panose="020B0604020202020204" pitchFamily="34" charset="0"/>
              </a:rPr>
            </a:br>
            <a:r>
              <a:rPr lang="en-US" sz="1200" dirty="0">
                <a:solidFill>
                  <a:schemeClr val="tx1"/>
                </a:solidFill>
                <a:latin typeface="Arial" panose="020B0604020202020204" pitchFamily="34" charset="0"/>
                <a:cs typeface="Arial" panose="020B0604020202020204" pitchFamily="34" charset="0"/>
              </a:rPr>
              <a:t>US population</a:t>
            </a:r>
          </a:p>
        </p:txBody>
      </p:sp>
      <p:sp>
        <p:nvSpPr>
          <p:cNvPr id="44" name="Content Placeholder 8">
            <a:extLst>
              <a:ext uri="{FF2B5EF4-FFF2-40B4-BE49-F238E27FC236}">
                <a16:creationId xmlns:a16="http://schemas.microsoft.com/office/drawing/2014/main" id="{14796EEB-311B-2716-9BDC-70B35140E54E}"/>
              </a:ext>
            </a:extLst>
          </p:cNvPr>
          <p:cNvSpPr txBox="1">
            <a:spLocks/>
          </p:cNvSpPr>
          <p:nvPr/>
        </p:nvSpPr>
        <p:spPr bwMode="gray">
          <a:xfrm>
            <a:off x="503033" y="1291998"/>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45" name="Rectangle 44">
            <a:extLst>
              <a:ext uri="{FF2B5EF4-FFF2-40B4-BE49-F238E27FC236}">
                <a16:creationId xmlns:a16="http://schemas.microsoft.com/office/drawing/2014/main" id="{EEA01596-5C6E-0E1C-E5E3-FD4F84D9F61B}"/>
              </a:ext>
            </a:extLst>
          </p:cNvPr>
          <p:cNvSpPr/>
          <p:nvPr/>
        </p:nvSpPr>
        <p:spPr bwMode="gray">
          <a:xfrm>
            <a:off x="493738" y="1631950"/>
            <a:ext cx="3783089" cy="519682"/>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Overall CRC screening incidence rates remained stable from 2016 to 2018</a:t>
            </a:r>
          </a:p>
        </p:txBody>
      </p:sp>
      <p:sp>
        <p:nvSpPr>
          <p:cNvPr id="46" name="Rectangle 45">
            <a:extLst>
              <a:ext uri="{FF2B5EF4-FFF2-40B4-BE49-F238E27FC236}">
                <a16:creationId xmlns:a16="http://schemas.microsoft.com/office/drawing/2014/main" id="{A912D13A-3DC5-E42A-F77F-A8E1AAAA53A7}"/>
              </a:ext>
            </a:extLst>
          </p:cNvPr>
          <p:cNvSpPr/>
          <p:nvPr/>
        </p:nvSpPr>
        <p:spPr bwMode="gray">
          <a:xfrm>
            <a:off x="493738" y="2238087"/>
            <a:ext cx="3783089" cy="698093"/>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Test rates significantly increased from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and significantly decreased for colonoscopy and FIT/FOBT from 2016 to 2018</a:t>
            </a:r>
          </a:p>
        </p:txBody>
      </p:sp>
      <p:sp>
        <p:nvSpPr>
          <p:cNvPr id="47" name="Rectangle 46">
            <a:extLst>
              <a:ext uri="{FF2B5EF4-FFF2-40B4-BE49-F238E27FC236}">
                <a16:creationId xmlns:a16="http://schemas.microsoft.com/office/drawing/2014/main" id="{C6657746-1543-2ED5-374E-D0FF1CD3C7E7}"/>
              </a:ext>
            </a:extLst>
          </p:cNvPr>
          <p:cNvSpPr/>
          <p:nvPr/>
        </p:nvSpPr>
        <p:spPr bwMode="gray">
          <a:xfrm>
            <a:off x="493738" y="3041919"/>
            <a:ext cx="3783089" cy="987270"/>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Adherence with follow-up colonoscopy after a positive stool-based test was significantly</a:t>
            </a:r>
            <a:br>
              <a:rPr lang="en-US" sz="1200" dirty="0">
                <a:solidFill>
                  <a:srgbClr val="125285"/>
                </a:solidFill>
                <a:latin typeface="Arial" panose="020B0604020202020204" pitchFamily="34" charset="0"/>
                <a:cs typeface="Arial" panose="020B0604020202020204" pitchFamily="34" charset="0"/>
              </a:rPr>
            </a:br>
            <a:r>
              <a:rPr lang="en-US" sz="1200" dirty="0">
                <a:solidFill>
                  <a:srgbClr val="125285"/>
                </a:solidFill>
                <a:latin typeface="Arial" panose="020B0604020202020204" pitchFamily="34" charset="0"/>
                <a:cs typeface="Arial" panose="020B0604020202020204" pitchFamily="34" charset="0"/>
              </a:rPr>
              <a:t>higher among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screened patients compared to FIT/FOBT</a:t>
            </a:r>
          </a:p>
        </p:txBody>
      </p:sp>
    </p:spTree>
    <p:extLst>
      <p:ext uri="{BB962C8B-B14F-4D97-AF65-F5344CB8AC3E}">
        <p14:creationId xmlns:p14="http://schemas.microsoft.com/office/powerpoint/2010/main" val="39869476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081A060-9B8E-0A52-079F-2A1420D65CE5}"/>
              </a:ext>
            </a:extLst>
          </p:cNvPr>
          <p:cNvSpPr/>
          <p:nvPr/>
        </p:nvSpPr>
        <p:spPr>
          <a:xfrm>
            <a:off x="4590644" y="1574100"/>
            <a:ext cx="3629816"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36" name="Rectangle 35">
            <a:extLst>
              <a:ext uri="{FF2B5EF4-FFF2-40B4-BE49-F238E27FC236}">
                <a16:creationId xmlns:a16="http://schemas.microsoft.com/office/drawing/2014/main" id="{378E8B04-86CD-3C60-B833-AA72B1DDBB8A}"/>
              </a:ext>
            </a:extLst>
          </p:cNvPr>
          <p:cNvSpPr/>
          <p:nvPr/>
        </p:nvSpPr>
        <p:spPr>
          <a:xfrm>
            <a:off x="918491" y="1574100"/>
            <a:ext cx="3629816"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38" name="Text Placeholder 34">
            <a:extLst>
              <a:ext uri="{FF2B5EF4-FFF2-40B4-BE49-F238E27FC236}">
                <a16:creationId xmlns:a16="http://schemas.microsoft.com/office/drawing/2014/main" id="{8B74F96D-0212-6EA5-6135-6DCC73CEFBD3}"/>
              </a:ext>
            </a:extLst>
          </p:cNvPr>
          <p:cNvSpPr>
            <a:spLocks noGrp="1"/>
          </p:cNvSpPr>
          <p:nvPr>
            <p:ph type="body" sz="quarter" idx="16"/>
          </p:nvPr>
        </p:nvSpPr>
        <p:spPr>
          <a:xfrm>
            <a:off x="602343" y="4714398"/>
            <a:ext cx="8057161" cy="319958"/>
          </a:xfrm>
        </p:spPr>
        <p:txBody>
          <a:bodyPr/>
          <a:lstStyle/>
          <a:p>
            <a:pPr lvl="0" defTabSz="685983">
              <a:spcBef>
                <a:spcPts val="60"/>
              </a:spcBef>
              <a:buClrTx/>
              <a:buSzPct val="100000"/>
              <a:defRPr/>
            </a:pPr>
            <a:r>
              <a:rPr lang="en-US" sz="750" b="1" kern="1200" dirty="0">
                <a:cs typeface="Arial" pitchFamily="34" charset="0"/>
              </a:rPr>
              <a:t>CAGR:</a:t>
            </a:r>
            <a:r>
              <a:rPr lang="en-US" sz="750" kern="1200" dirty="0">
                <a:cs typeface="Arial" pitchFamily="34" charset="0"/>
              </a:rPr>
              <a:t> compound annual growth rate; </a:t>
            </a:r>
            <a:r>
              <a:rPr lang="en-US" sz="750" b="1" kern="1200" dirty="0">
                <a:cs typeface="Arial" pitchFamily="34" charset="0"/>
              </a:rPr>
              <a:t>COL:</a:t>
            </a:r>
            <a:r>
              <a:rPr lang="en-US" sz="750" kern="1200" dirty="0">
                <a:cs typeface="Arial" pitchFamily="34" charset="0"/>
              </a:rPr>
              <a:t> colonoscopy; </a:t>
            </a:r>
            <a:r>
              <a:rPr lang="en-US" sz="750" b="1" kern="1200" dirty="0">
                <a:cs typeface="Arial" pitchFamily="34" charset="0"/>
              </a:rPr>
              <a:t>CPT:</a:t>
            </a:r>
            <a:r>
              <a:rPr lang="en-US" sz="750" kern="1200" dirty="0">
                <a:cs typeface="Arial" pitchFamily="34" charset="0"/>
              </a:rPr>
              <a:t> current procedural terminology; </a:t>
            </a:r>
            <a:r>
              <a:rPr lang="en-US" sz="750" b="1" kern="1200" dirty="0">
                <a:cs typeface="Arial" pitchFamily="34" charset="0"/>
              </a:rPr>
              <a:t>CRC:</a:t>
            </a:r>
            <a:r>
              <a:rPr lang="en-US" sz="750" kern="1200" dirty="0">
                <a:cs typeface="Arial" pitchFamily="34" charset="0"/>
              </a:rPr>
              <a:t> colorectal cancer; </a:t>
            </a:r>
            <a:r>
              <a:rPr lang="en-US" sz="750" b="1" kern="1200" dirty="0">
                <a:cs typeface="Arial" pitchFamily="34" charset="0"/>
              </a:rPr>
              <a:t>FIT:</a:t>
            </a:r>
            <a:r>
              <a:rPr lang="en-US" sz="750" kern="1200" dirty="0">
                <a:cs typeface="Arial" pitchFamily="34" charset="0"/>
              </a:rPr>
              <a:t> fecal immunochemical test; </a:t>
            </a:r>
            <a:r>
              <a:rPr lang="en-US" sz="750" b="1" kern="1200" dirty="0">
                <a:cs typeface="Arial" pitchFamily="34" charset="0"/>
              </a:rPr>
              <a:t>FOBT:</a:t>
            </a:r>
            <a:r>
              <a:rPr lang="en-US" sz="750" kern="1200" dirty="0">
                <a:cs typeface="Arial" pitchFamily="34" charset="0"/>
              </a:rPr>
              <a:t> fecal occult blood test; </a:t>
            </a:r>
            <a:r>
              <a:rPr lang="en-US" sz="750" b="1" kern="1200" dirty="0">
                <a:cs typeface="Arial" pitchFamily="34" charset="0"/>
              </a:rPr>
              <a:t>FS:</a:t>
            </a:r>
            <a:r>
              <a:rPr lang="en-US" sz="750" kern="1200" dirty="0">
                <a:cs typeface="Arial" pitchFamily="34" charset="0"/>
              </a:rPr>
              <a:t> flexible sigmoidoscopy; </a:t>
            </a:r>
            <a:r>
              <a:rPr lang="en-US" sz="750" b="1" kern="1200" dirty="0">
                <a:cs typeface="Arial" pitchFamily="34" charset="0"/>
              </a:rPr>
              <a:t>mt-</a:t>
            </a:r>
            <a:r>
              <a:rPr lang="en-US" sz="750" b="1" kern="1200" dirty="0" err="1">
                <a:cs typeface="Arial" pitchFamily="34" charset="0"/>
              </a:rPr>
              <a:t>sDNA</a:t>
            </a:r>
            <a:r>
              <a:rPr lang="en-US" sz="750" b="1" kern="1200" dirty="0">
                <a:cs typeface="Arial" pitchFamily="34" charset="0"/>
              </a:rPr>
              <a:t>:</a:t>
            </a:r>
            <a:r>
              <a:rPr lang="en-US" sz="750" kern="1200" dirty="0">
                <a:cs typeface="Arial" pitchFamily="34" charset="0"/>
              </a:rPr>
              <a:t> multi-target stool DNA. </a:t>
            </a:r>
            <a:endParaRPr lang="en-US" sz="750" kern="1200" spc="-5" dirty="0"/>
          </a:p>
          <a:p>
            <a:pPr lvl="0" defTabSz="685983">
              <a:lnSpc>
                <a:spcPct val="85000"/>
              </a:lnSpc>
              <a:spcBef>
                <a:spcPts val="225"/>
              </a:spcBef>
              <a:buClr>
                <a:srgbClr val="ED7D31"/>
              </a:buClr>
              <a:buSzPct val="85000"/>
              <a:defRPr/>
            </a:pPr>
            <a:r>
              <a:rPr lang="en-US" sz="750" kern="1200" spc="-5" dirty="0"/>
              <a:t>Limburg PJ, et al. </a:t>
            </a:r>
            <a:r>
              <a:rPr lang="en-US" sz="750" i="1" kern="1200" spc="-5" dirty="0" err="1"/>
              <a:t>Curr</a:t>
            </a:r>
            <a:r>
              <a:rPr lang="en-US" sz="750" i="1" kern="1200" spc="-5" dirty="0"/>
              <a:t> Med Res </a:t>
            </a:r>
            <a:r>
              <a:rPr lang="en-US" sz="750" i="1" kern="1200" spc="-5" dirty="0" err="1"/>
              <a:t>Opin</a:t>
            </a:r>
            <a:r>
              <a:rPr lang="en-US" sz="750" kern="1200" spc="-5" dirty="0"/>
              <a:t>. 2021;37(4):605-607. </a:t>
            </a:r>
          </a:p>
        </p:txBody>
      </p:sp>
      <p:sp>
        <p:nvSpPr>
          <p:cNvPr id="39" name="Text Placeholder 33">
            <a:extLst>
              <a:ext uri="{FF2B5EF4-FFF2-40B4-BE49-F238E27FC236}">
                <a16:creationId xmlns:a16="http://schemas.microsoft.com/office/drawing/2014/main" id="{D99A00BC-0413-27E4-8DDD-98A09ECFE0F2}"/>
              </a:ext>
            </a:extLst>
          </p:cNvPr>
          <p:cNvSpPr>
            <a:spLocks noGrp="1"/>
          </p:cNvSpPr>
          <p:nvPr>
            <p:ph type="body" sz="quarter" idx="15"/>
          </p:nvPr>
        </p:nvSpPr>
        <p:spPr>
          <a:xfrm>
            <a:off x="336129" y="396098"/>
            <a:ext cx="8471837" cy="297710"/>
          </a:xfrm>
        </p:spPr>
        <p:txBody>
          <a:bodyPr/>
          <a:lstStyle/>
          <a:p>
            <a:r>
              <a:rPr lang="en-US" sz="1600" dirty="0">
                <a:latin typeface="Arial"/>
                <a:cs typeface="Arial"/>
                <a:sym typeface="Arial"/>
              </a:rPr>
              <a:t>Recent Trends in Colorectal Cancer Screening Methods Based on Medicare Claims Data</a:t>
            </a:r>
            <a:endParaRPr lang="en-US" dirty="0"/>
          </a:p>
        </p:txBody>
      </p:sp>
      <p:pic>
        <p:nvPicPr>
          <p:cNvPr id="40" name="Picture 39" descr="Icon&#10;&#10;Description automatically generated">
            <a:extLst>
              <a:ext uri="{FF2B5EF4-FFF2-40B4-BE49-F238E27FC236}">
                <a16:creationId xmlns:a16="http://schemas.microsoft.com/office/drawing/2014/main" id="{9B0FC3C4-C764-DDBD-350C-51629F170A22}"/>
              </a:ext>
            </a:extLst>
          </p:cNvPr>
          <p:cNvPicPr>
            <a:picLocks noChangeAspect="1"/>
          </p:cNvPicPr>
          <p:nvPr/>
        </p:nvPicPr>
        <p:blipFill>
          <a:blip r:embed="rId3"/>
          <a:stretch>
            <a:fillRect/>
          </a:stretch>
        </p:blipFill>
        <p:spPr>
          <a:xfrm>
            <a:off x="1268840" y="1724442"/>
            <a:ext cx="611337" cy="739427"/>
          </a:xfrm>
          <a:prstGeom prst="rect">
            <a:avLst/>
          </a:prstGeom>
        </p:spPr>
      </p:pic>
      <p:sp>
        <p:nvSpPr>
          <p:cNvPr id="41" name="TextBox 40">
            <a:extLst>
              <a:ext uri="{FF2B5EF4-FFF2-40B4-BE49-F238E27FC236}">
                <a16:creationId xmlns:a16="http://schemas.microsoft.com/office/drawing/2014/main" id="{A369400B-577C-4AA3-A174-26403AC65DC8}"/>
              </a:ext>
            </a:extLst>
          </p:cNvPr>
          <p:cNvSpPr txBox="1"/>
          <p:nvPr/>
        </p:nvSpPr>
        <p:spPr>
          <a:xfrm>
            <a:off x="2085553" y="1892631"/>
            <a:ext cx="142058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Study design:</a:t>
            </a:r>
          </a:p>
          <a:p>
            <a:pPr>
              <a:defRPr/>
            </a:pPr>
            <a:r>
              <a:rPr lang="en-US" sz="1000" dirty="0">
                <a:solidFill>
                  <a:schemeClr val="tx1"/>
                </a:solidFill>
                <a:latin typeface="Arial" panose="020B0604020202020204" pitchFamily="34" charset="0"/>
                <a:cs typeface="Arial" panose="020B0604020202020204" pitchFamily="34" charset="0"/>
              </a:rPr>
              <a:t>Modeling study</a:t>
            </a:r>
          </a:p>
        </p:txBody>
      </p:sp>
      <p:sp>
        <p:nvSpPr>
          <p:cNvPr id="42" name="TextBox 41">
            <a:extLst>
              <a:ext uri="{FF2B5EF4-FFF2-40B4-BE49-F238E27FC236}">
                <a16:creationId xmlns:a16="http://schemas.microsoft.com/office/drawing/2014/main" id="{4B3EF714-8DC9-0A10-65F2-337CCD5111A1}"/>
              </a:ext>
            </a:extLst>
          </p:cNvPr>
          <p:cNvSpPr txBox="1"/>
          <p:nvPr/>
        </p:nvSpPr>
        <p:spPr>
          <a:xfrm>
            <a:off x="5633656" y="1745880"/>
            <a:ext cx="2522966" cy="707886"/>
          </a:xfrm>
          <a:prstGeom prst="rect">
            <a:avLst/>
          </a:prstGeom>
          <a:noFill/>
        </p:spPr>
        <p:txBody>
          <a:bodyPr wrap="square" rtlCol="0">
            <a:spAutoFit/>
          </a:bodyPr>
          <a:lstStyle/>
          <a:p>
            <a:r>
              <a:rPr lang="en-US" sz="1000" b="1" dirty="0">
                <a:solidFill>
                  <a:srgbClr val="125285"/>
                </a:solidFill>
                <a:latin typeface="Arial" panose="020B0604020202020204" pitchFamily="34" charset="0"/>
                <a:cs typeface="Arial" panose="020B0604020202020204" pitchFamily="34" charset="0"/>
              </a:rPr>
              <a:t>Data source:</a:t>
            </a:r>
          </a:p>
          <a:p>
            <a:r>
              <a:rPr lang="en-US" sz="1000" dirty="0">
                <a:solidFill>
                  <a:srgbClr val="125285"/>
                </a:solidFill>
                <a:latin typeface="Arial" panose="020B0604020202020204" pitchFamily="34" charset="0"/>
                <a:cs typeface="Arial" panose="020B0604020202020204" pitchFamily="34" charset="0"/>
              </a:rPr>
              <a:t>Medicare claims data for CRC screening modalities were aggregated and analyzed by CPT code frequency </a:t>
            </a:r>
          </a:p>
        </p:txBody>
      </p:sp>
      <p:pic>
        <p:nvPicPr>
          <p:cNvPr id="43" name="Picture 42" descr="Icon&#10;&#10;Description automatically generated">
            <a:extLst>
              <a:ext uri="{FF2B5EF4-FFF2-40B4-BE49-F238E27FC236}">
                <a16:creationId xmlns:a16="http://schemas.microsoft.com/office/drawing/2014/main" id="{40518C0C-A5FA-30B7-5E40-186B2A75F304}"/>
              </a:ext>
            </a:extLst>
          </p:cNvPr>
          <p:cNvPicPr>
            <a:picLocks noChangeAspect="1"/>
          </p:cNvPicPr>
          <p:nvPr/>
        </p:nvPicPr>
        <p:blipFill>
          <a:blip r:embed="rId4"/>
          <a:stretch>
            <a:fillRect/>
          </a:stretch>
        </p:blipFill>
        <p:spPr>
          <a:xfrm>
            <a:off x="4771718" y="1811890"/>
            <a:ext cx="683559" cy="540381"/>
          </a:xfrm>
          <a:prstGeom prst="rect">
            <a:avLst/>
          </a:prstGeom>
        </p:spPr>
      </p:pic>
      <p:sp>
        <p:nvSpPr>
          <p:cNvPr id="44" name="Rectangle 43">
            <a:extLst>
              <a:ext uri="{FF2B5EF4-FFF2-40B4-BE49-F238E27FC236}">
                <a16:creationId xmlns:a16="http://schemas.microsoft.com/office/drawing/2014/main" id="{57FA7CD5-C429-6EFE-35CB-7D5D32260BAB}"/>
              </a:ext>
            </a:extLst>
          </p:cNvPr>
          <p:cNvSpPr/>
          <p:nvPr/>
        </p:nvSpPr>
        <p:spPr>
          <a:xfrm>
            <a:off x="918491" y="2684921"/>
            <a:ext cx="7307018" cy="1258352"/>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endParaRPr>
          </a:p>
        </p:txBody>
      </p:sp>
      <p:sp>
        <p:nvSpPr>
          <p:cNvPr id="55" name="TextBox 54">
            <a:extLst>
              <a:ext uri="{FF2B5EF4-FFF2-40B4-BE49-F238E27FC236}">
                <a16:creationId xmlns:a16="http://schemas.microsoft.com/office/drawing/2014/main" id="{94F4E2C2-917C-9FC1-485F-C840C2997BFF}"/>
              </a:ext>
            </a:extLst>
          </p:cNvPr>
          <p:cNvSpPr txBox="1"/>
          <p:nvPr/>
        </p:nvSpPr>
        <p:spPr>
          <a:xfrm>
            <a:off x="2085553" y="2722426"/>
            <a:ext cx="6080436" cy="1220847"/>
          </a:xfrm>
          <a:prstGeom prst="rect">
            <a:avLst/>
          </a:prstGeom>
          <a:noFill/>
        </p:spPr>
        <p:txBody>
          <a:bodyPr wrap="square" rtlCol="0">
            <a:spAutoFit/>
          </a:bodyPr>
          <a:lstStyle/>
          <a:p>
            <a:pPr>
              <a:buClr>
                <a:srgbClr val="125285"/>
              </a:buClr>
            </a:pPr>
            <a:r>
              <a:rPr lang="en-US" sz="1000" b="1" kern="1200" dirty="0">
                <a:solidFill>
                  <a:srgbClr val="125285"/>
                </a:solidFill>
                <a:latin typeface="Arial" panose="020B0604020202020204" pitchFamily="34" charset="0"/>
                <a:cs typeface="Arial" panose="020B0604020202020204" pitchFamily="34" charset="0"/>
              </a:rPr>
              <a:t>Clinical setting: </a:t>
            </a:r>
            <a:endParaRPr lang="en-US" sz="1000" dirty="0">
              <a:solidFill>
                <a:srgbClr val="125285"/>
              </a:solidFill>
              <a:latin typeface="Arial" panose="020B0604020202020204" pitchFamily="34" charset="0"/>
              <a:cs typeface="Arial" panose="020B0604020202020204" pitchFamily="34" charset="0"/>
            </a:endParaRPr>
          </a:p>
          <a:p>
            <a:pPr marL="133350" indent="-133350">
              <a:buClr>
                <a:srgbClr val="125285"/>
              </a:buClr>
              <a:buFont typeface="Arial" panose="020B0604020202020204" pitchFamily="34" charset="0"/>
              <a:buChar char="•"/>
            </a:pPr>
            <a:r>
              <a:rPr lang="en-US" sz="1000" kern="1200" dirty="0">
                <a:solidFill>
                  <a:srgbClr val="125285"/>
                </a:solidFill>
                <a:latin typeface="Arial" panose="020B0604020202020204" pitchFamily="34" charset="0"/>
                <a:cs typeface="Arial" panose="020B0604020202020204" pitchFamily="34" charset="0"/>
              </a:rPr>
              <a:t>Changes in CRC screening test frequencies during the analysis period were measured via generalized linear models and analysis of compound annual growth rates (CAGRs)</a:t>
            </a:r>
            <a:endParaRPr lang="en-US" sz="1000" dirty="0">
              <a:solidFill>
                <a:srgbClr val="125285"/>
              </a:solidFill>
              <a:latin typeface="Arial" panose="020B0604020202020204" pitchFamily="34" charset="0"/>
              <a:cs typeface="Arial" panose="020B0604020202020204" pitchFamily="34" charset="0"/>
            </a:endParaRPr>
          </a:p>
          <a:p>
            <a:pPr marL="133350" indent="-133350">
              <a:spcBef>
                <a:spcPts val="400"/>
              </a:spcBef>
              <a:buClr>
                <a:srgbClr val="125285"/>
              </a:buClr>
              <a:buFont typeface="Arial" panose="020B0604020202020204" pitchFamily="34" charset="0"/>
              <a:buChar char="•"/>
            </a:pPr>
            <a:r>
              <a:rPr lang="en-US" sz="1000" kern="1200" dirty="0">
                <a:solidFill>
                  <a:srgbClr val="125285"/>
                </a:solidFill>
                <a:latin typeface="Arial" panose="020B0604020202020204" pitchFamily="34" charset="0"/>
                <a:cs typeface="Arial" panose="020B0604020202020204" pitchFamily="34" charset="0"/>
              </a:rPr>
              <a:t>A generalized linear model was used to examine differences in CRC screening test frequencies</a:t>
            </a:r>
          </a:p>
          <a:p>
            <a:pPr>
              <a:buClr>
                <a:srgbClr val="125285"/>
              </a:buClr>
            </a:pPr>
            <a:endParaRPr lang="en-US" sz="1000" b="1" kern="1200" dirty="0">
              <a:solidFill>
                <a:srgbClr val="125285"/>
              </a:solidFill>
              <a:latin typeface="Arial" panose="020B0604020202020204" pitchFamily="34" charset="0"/>
              <a:cs typeface="Arial" panose="020B0604020202020204" pitchFamily="34" charset="0"/>
            </a:endParaRPr>
          </a:p>
          <a:p>
            <a:pPr>
              <a:buClr>
                <a:srgbClr val="125285"/>
              </a:buClr>
            </a:pPr>
            <a:r>
              <a:rPr lang="en-US" sz="1000" b="1" kern="1200" dirty="0">
                <a:solidFill>
                  <a:srgbClr val="125285"/>
                </a:solidFill>
                <a:latin typeface="Arial" panose="020B0604020202020204" pitchFamily="34" charset="0"/>
                <a:cs typeface="Arial" panose="020B0604020202020204" pitchFamily="34" charset="0"/>
              </a:rPr>
              <a:t>Duration: </a:t>
            </a:r>
          </a:p>
          <a:p>
            <a:pPr marL="171450" indent="-171450">
              <a:buClr>
                <a:srgbClr val="125285"/>
              </a:buClr>
              <a:buFont typeface="Arial" panose="020B0604020202020204" pitchFamily="34" charset="0"/>
              <a:buChar char="•"/>
            </a:pPr>
            <a:r>
              <a:rPr lang="en-US" sz="1000" kern="1200" dirty="0">
                <a:solidFill>
                  <a:srgbClr val="125285"/>
                </a:solidFill>
                <a:latin typeface="Arial" panose="020B0604020202020204" pitchFamily="34" charset="0"/>
                <a:cs typeface="Arial" panose="020B0604020202020204" pitchFamily="34" charset="0"/>
              </a:rPr>
              <a:t>2014 to 2018 </a:t>
            </a:r>
          </a:p>
        </p:txBody>
      </p:sp>
      <p:pic>
        <p:nvPicPr>
          <p:cNvPr id="56" name="Picture 55" descr="A picture containing text, first-aid kit&#10;&#10;Description automatically generated">
            <a:extLst>
              <a:ext uri="{FF2B5EF4-FFF2-40B4-BE49-F238E27FC236}">
                <a16:creationId xmlns:a16="http://schemas.microsoft.com/office/drawing/2014/main" id="{35B651BC-0AC7-2986-BE6B-CA59D5894822}"/>
              </a:ext>
            </a:extLst>
          </p:cNvPr>
          <p:cNvPicPr>
            <a:picLocks noChangeAspect="1"/>
          </p:cNvPicPr>
          <p:nvPr/>
        </p:nvPicPr>
        <p:blipFill>
          <a:blip r:embed="rId5"/>
          <a:stretch>
            <a:fillRect/>
          </a:stretch>
        </p:blipFill>
        <p:spPr>
          <a:xfrm>
            <a:off x="1288182" y="2953358"/>
            <a:ext cx="595088" cy="721478"/>
          </a:xfrm>
          <a:prstGeom prst="rect">
            <a:avLst/>
          </a:prstGeom>
        </p:spPr>
      </p:pic>
      <p:sp>
        <p:nvSpPr>
          <p:cNvPr id="81" name="Content Placeholder 31">
            <a:extLst>
              <a:ext uri="{FF2B5EF4-FFF2-40B4-BE49-F238E27FC236}">
                <a16:creationId xmlns:a16="http://schemas.microsoft.com/office/drawing/2014/main" id="{AA25FF79-57B9-A05E-55E6-C851953E929C}"/>
              </a:ext>
            </a:extLst>
          </p:cNvPr>
          <p:cNvSpPr>
            <a:spLocks noGrp="1"/>
          </p:cNvSpPr>
          <p:nvPr>
            <p:ph idx="1"/>
          </p:nvPr>
        </p:nvSpPr>
        <p:spPr>
          <a:xfrm>
            <a:off x="336129" y="1080481"/>
            <a:ext cx="8471837" cy="627894"/>
          </a:xfrm>
        </p:spPr>
        <p:txBody>
          <a:bodyPr/>
          <a:lstStyle/>
          <a:p>
            <a:pPr marL="0" indent="0">
              <a:spcBef>
                <a:spcPts val="90"/>
              </a:spcBef>
              <a:spcAft>
                <a:spcPts val="200"/>
              </a:spcAft>
              <a:buNone/>
              <a:defRPr/>
            </a:pPr>
            <a:r>
              <a:rPr lang="en-CA" sz="1200" b="1" dirty="0">
                <a:solidFill>
                  <a:srgbClr val="125285"/>
                </a:solidFill>
              </a:rPr>
              <a:t>Design: </a:t>
            </a:r>
            <a:r>
              <a:rPr lang="en-US" sz="1200" dirty="0">
                <a:solidFill>
                  <a:srgbClr val="125285"/>
                </a:solidFill>
              </a:rPr>
              <a:t>A retrospective database study of aggregated Medicare claims data for CRC screenings from 2014 to 2018 were analyzed by CPT code frequency for COL, FS, FOBT, FIT, and mt-</a:t>
            </a:r>
            <a:r>
              <a:rPr lang="en-US" sz="1200" dirty="0" err="1">
                <a:solidFill>
                  <a:srgbClr val="125285"/>
                </a:solidFill>
              </a:rPr>
              <a:t>sDNA</a:t>
            </a:r>
            <a:endParaRPr lang="en-US" sz="1200" dirty="0">
              <a:solidFill>
                <a:srgbClr val="125285"/>
              </a:solidFill>
            </a:endParaRPr>
          </a:p>
        </p:txBody>
      </p:sp>
    </p:spTree>
    <p:extLst>
      <p:ext uri="{BB962C8B-B14F-4D97-AF65-F5344CB8AC3E}">
        <p14:creationId xmlns:p14="http://schemas.microsoft.com/office/powerpoint/2010/main" val="41358225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5">
            <a:extLst>
              <a:ext uri="{FF2B5EF4-FFF2-40B4-BE49-F238E27FC236}">
                <a16:creationId xmlns:a16="http://schemas.microsoft.com/office/drawing/2014/main" id="{06AC9773-9CFB-5779-6A64-5A342B189C90}"/>
              </a:ext>
            </a:extLst>
          </p:cNvPr>
          <p:cNvSpPr txBox="1">
            <a:spLocks/>
          </p:cNvSpPr>
          <p:nvPr/>
        </p:nvSpPr>
        <p:spPr bwMode="gray">
          <a:xfrm>
            <a:off x="336081" y="375570"/>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sym typeface="Arial"/>
              </a:rPr>
              <a:t>Utilization of mt-sDNA Increased Significantly Over Time as Compared to Other Analyzed Colorectal Cancer Screening Tests</a:t>
            </a:r>
            <a:endParaRPr lang="en-CA" dirty="0"/>
          </a:p>
        </p:txBody>
      </p:sp>
      <p:sp>
        <p:nvSpPr>
          <p:cNvPr id="12" name="Text Placeholder 16">
            <a:extLst>
              <a:ext uri="{FF2B5EF4-FFF2-40B4-BE49-F238E27FC236}">
                <a16:creationId xmlns:a16="http://schemas.microsoft.com/office/drawing/2014/main" id="{A00E2306-BADC-A65F-51F5-FAB6C1C6049F}"/>
              </a:ext>
            </a:extLst>
          </p:cNvPr>
          <p:cNvSpPr>
            <a:spLocks noGrp="1"/>
          </p:cNvSpPr>
          <p:nvPr>
            <p:ph type="body" sz="quarter" idx="16"/>
          </p:nvPr>
        </p:nvSpPr>
        <p:spPr>
          <a:xfrm>
            <a:off x="336081" y="4714398"/>
            <a:ext cx="8343895" cy="319958"/>
          </a:xfrm>
        </p:spPr>
        <p:txBody>
          <a:bodyPr/>
          <a:lstStyle/>
          <a:p>
            <a:pPr lvl="0" defTabSz="685983">
              <a:lnSpc>
                <a:spcPct val="85000"/>
              </a:lnSpc>
              <a:spcBef>
                <a:spcPts val="225"/>
              </a:spcBef>
              <a:buClrTx/>
              <a:buSzPct val="100000"/>
              <a:defRPr/>
            </a:pPr>
            <a:r>
              <a:rPr lang="en-US" sz="750" kern="1200" spc="-5" dirty="0"/>
              <a:t>*Medicare CPT code: G0121 (colorectal cancer screening; colonoscopy on an individual not meeting criteria for high risk). </a:t>
            </a:r>
            <a:r>
              <a:rPr lang="en-US" sz="750" kern="1200" spc="-5" baseline="30000" dirty="0"/>
              <a:t>†</a:t>
            </a:r>
            <a:r>
              <a:rPr lang="en-US" sz="750" kern="1200" spc="-5" dirty="0"/>
              <a:t>Medicare CPT code: G0105 (colorectal cancer screening; colonoscopy on individual at high risk).</a:t>
            </a:r>
          </a:p>
          <a:p>
            <a:pPr lvl="0" defTabSz="685983">
              <a:lnSpc>
                <a:spcPct val="85000"/>
              </a:lnSpc>
              <a:spcBef>
                <a:spcPts val="225"/>
              </a:spcBef>
              <a:buClrTx/>
              <a:buSzPct val="100000"/>
              <a:defRPr/>
            </a:pPr>
            <a:r>
              <a:rPr lang="en-US" sz="750" b="1" kern="1200" spc="-5" dirty="0"/>
              <a:t>COL:</a:t>
            </a:r>
            <a:r>
              <a:rPr lang="en-US" sz="750" kern="1200" spc="-5" dirty="0"/>
              <a:t> colonoscopy;</a:t>
            </a:r>
            <a:r>
              <a:rPr lang="en-US" sz="750" b="1" spc="-5" dirty="0"/>
              <a:t> CPT: </a:t>
            </a:r>
            <a:r>
              <a:rPr lang="en-US" sz="750" spc="-5" dirty="0"/>
              <a:t>current procedural terminology;</a:t>
            </a:r>
            <a:r>
              <a:rPr lang="en-US" sz="750" kern="1200" spc="-5" dirty="0"/>
              <a:t> </a:t>
            </a:r>
            <a:r>
              <a:rPr lang="en-US" sz="750" b="1" kern="1200" spc="-5" dirty="0"/>
              <a:t>CRC:</a:t>
            </a:r>
            <a:r>
              <a:rPr lang="en-US" sz="750" kern="1200" spc="-5" dirty="0"/>
              <a:t> colorectal cancer; </a:t>
            </a:r>
            <a:r>
              <a:rPr lang="en-US" sz="750" b="1" kern="1200" spc="-5" dirty="0"/>
              <a:t>FIT:</a:t>
            </a:r>
            <a:r>
              <a:rPr lang="en-US" sz="750" kern="1200" spc="-5" dirty="0"/>
              <a:t> fecal immunochemical test; </a:t>
            </a:r>
            <a:r>
              <a:rPr lang="en-US" sz="750" b="1" kern="1200" spc="-5" dirty="0"/>
              <a:t>FOBT:</a:t>
            </a:r>
            <a:r>
              <a:rPr lang="en-US" sz="750" kern="1200" spc="-5" dirty="0"/>
              <a:t> fecal occult blood test; </a:t>
            </a:r>
            <a:r>
              <a:rPr lang="en-US" sz="750" b="1" kern="1200" spc="-5" dirty="0"/>
              <a:t>FS:</a:t>
            </a:r>
            <a:r>
              <a:rPr lang="en-US" sz="750" kern="1200" spc="-5" dirty="0"/>
              <a:t> flexible sigmoidoscopy; </a:t>
            </a:r>
            <a:r>
              <a:rPr lang="en-US" sz="750" b="1" kern="1200" spc="-5" dirty="0"/>
              <a:t>mt-</a:t>
            </a:r>
            <a:r>
              <a:rPr lang="en-US" sz="750" b="1" kern="1200" spc="-5" dirty="0" err="1"/>
              <a:t>sDNA</a:t>
            </a:r>
            <a:r>
              <a:rPr lang="en-US" sz="750" b="1" kern="1200" spc="-5" dirty="0"/>
              <a:t>:</a:t>
            </a:r>
            <a:r>
              <a:rPr lang="en-US" sz="750" kern="1200" spc="-5" dirty="0"/>
              <a:t> multi-target stool DNA. </a:t>
            </a:r>
          </a:p>
          <a:p>
            <a:pPr lvl="0" defTabSz="685983">
              <a:lnSpc>
                <a:spcPct val="85000"/>
              </a:lnSpc>
              <a:spcBef>
                <a:spcPts val="225"/>
              </a:spcBef>
              <a:buClrTx/>
              <a:buSzPct val="100000"/>
              <a:defRPr/>
            </a:pPr>
            <a:r>
              <a:rPr lang="en-US" sz="750" kern="1200" spc="-5" dirty="0"/>
              <a:t>Limburg PJ, et al. </a:t>
            </a:r>
            <a:r>
              <a:rPr lang="en-US" sz="750" i="1" kern="1200" spc="-5" dirty="0" err="1"/>
              <a:t>Curr</a:t>
            </a:r>
            <a:r>
              <a:rPr lang="en-US" sz="750" i="1" kern="1200" spc="-5" dirty="0"/>
              <a:t> Med Res </a:t>
            </a:r>
            <a:r>
              <a:rPr lang="en-US" sz="750" i="1" kern="1200" spc="-5" dirty="0" err="1"/>
              <a:t>Opin</a:t>
            </a:r>
            <a:r>
              <a:rPr lang="en-US" sz="750" kern="1200" spc="-5" dirty="0"/>
              <a:t>. 2021;37(4):605-607. </a:t>
            </a:r>
          </a:p>
        </p:txBody>
      </p:sp>
      <p:sp>
        <p:nvSpPr>
          <p:cNvPr id="13" name="TextBox 12">
            <a:extLst>
              <a:ext uri="{FF2B5EF4-FFF2-40B4-BE49-F238E27FC236}">
                <a16:creationId xmlns:a16="http://schemas.microsoft.com/office/drawing/2014/main" id="{BC5A42C3-45A3-B89A-C766-62E4F25742D2}"/>
              </a:ext>
            </a:extLst>
          </p:cNvPr>
          <p:cNvSpPr txBox="1"/>
          <p:nvPr/>
        </p:nvSpPr>
        <p:spPr>
          <a:xfrm>
            <a:off x="3983241" y="1160389"/>
            <a:ext cx="3888329" cy="230832"/>
          </a:xfrm>
          <a:prstGeom prst="rect">
            <a:avLst/>
          </a:prstGeom>
          <a:noFill/>
        </p:spPr>
        <p:txBody>
          <a:bodyPr wrap="square" rtlCol="0">
            <a:spAutoFit/>
          </a:bodyPr>
          <a:lstStyle/>
          <a:p>
            <a:pPr marL="12700" lvl="0" algn="ctr">
              <a:spcBef>
                <a:spcPts val="130"/>
              </a:spcBef>
              <a:buClrTx/>
              <a:defRPr/>
            </a:pPr>
            <a:r>
              <a:rPr lang="en-US" sz="900" b="1" kern="1200" dirty="0">
                <a:solidFill>
                  <a:schemeClr val="tx1"/>
                </a:solidFill>
              </a:rPr>
              <a:t>Utilization of CRC Screening Modalities From 2014 to 2018</a:t>
            </a:r>
            <a:endParaRPr lang="en-US" sz="900" kern="1200" dirty="0">
              <a:solidFill>
                <a:schemeClr val="tx1"/>
              </a:solidFill>
            </a:endParaRPr>
          </a:p>
        </p:txBody>
      </p:sp>
      <p:sp>
        <p:nvSpPr>
          <p:cNvPr id="14" name="Google Shape;84;p13">
            <a:extLst>
              <a:ext uri="{FF2B5EF4-FFF2-40B4-BE49-F238E27FC236}">
                <a16:creationId xmlns:a16="http://schemas.microsoft.com/office/drawing/2014/main" id="{E2A70229-10F2-E3D5-BDC2-A6748E26FB51}"/>
              </a:ext>
            </a:extLst>
          </p:cNvPr>
          <p:cNvSpPr txBox="1">
            <a:spLocks/>
          </p:cNvSpPr>
          <p:nvPr/>
        </p:nvSpPr>
        <p:spPr>
          <a:xfrm>
            <a:off x="394812" y="1162089"/>
            <a:ext cx="2601234" cy="2819321"/>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marR="5080" lvl="0" indent="-120650">
              <a:buClr>
                <a:srgbClr val="125285"/>
              </a:buClr>
              <a:buFont typeface="Arial" panose="020B0604020202020204" pitchFamily="34" charset="0"/>
              <a:buChar char="•"/>
              <a:defRPr/>
            </a:pPr>
            <a:r>
              <a:rPr lang="en-US" sz="1000" dirty="0">
                <a:solidFill>
                  <a:srgbClr val="125285"/>
                </a:solidFill>
              </a:rPr>
              <a:t>FOBT exhibited the most noticeable decline in utilization</a:t>
            </a:r>
          </a:p>
          <a:p>
            <a:pPr marL="133350" marR="5080" lvl="0" indent="-120650">
              <a:buClr>
                <a:srgbClr val="125285"/>
              </a:buClr>
              <a:buFont typeface="Arial" panose="020B0604020202020204" pitchFamily="34" charset="0"/>
              <a:buChar char="•"/>
              <a:defRPr/>
            </a:pPr>
            <a:r>
              <a:rPr lang="en-US" sz="1000" dirty="0">
                <a:solidFill>
                  <a:srgbClr val="125285"/>
                </a:solidFill>
              </a:rPr>
              <a:t>COL was relatively stable throughout the analysis period</a:t>
            </a:r>
          </a:p>
          <a:p>
            <a:pPr marL="133350" marR="5080" indent="-120650">
              <a:buClr>
                <a:srgbClr val="125285"/>
              </a:buClr>
              <a:buFont typeface="Arial" panose="020B0604020202020204" pitchFamily="34" charset="0"/>
              <a:buChar char="•"/>
              <a:defRPr/>
            </a:pPr>
            <a:r>
              <a:rPr lang="en-US" sz="1000" dirty="0">
                <a:solidFill>
                  <a:srgbClr val="125285"/>
                </a:solidFill>
              </a:rPr>
              <a:t>Utilization studies focusing on screening methods support growing patient and provider interest in the mt-</a:t>
            </a:r>
            <a:r>
              <a:rPr lang="en-US" sz="1000" dirty="0" err="1">
                <a:solidFill>
                  <a:srgbClr val="125285"/>
                </a:solidFill>
              </a:rPr>
              <a:t>sDNA</a:t>
            </a:r>
            <a:r>
              <a:rPr lang="en-US" sz="1000" dirty="0">
                <a:solidFill>
                  <a:srgbClr val="125285"/>
                </a:solidFill>
              </a:rPr>
              <a:t> test as a noninvasive option for average-risk CRC screening</a:t>
            </a:r>
          </a:p>
          <a:p>
            <a:pPr marL="133350" marR="5080" indent="-120650">
              <a:buClr>
                <a:srgbClr val="125285"/>
              </a:buClr>
              <a:buFont typeface="Arial" panose="020B0604020202020204" pitchFamily="34" charset="0"/>
              <a:buChar char="•"/>
              <a:defRPr/>
            </a:pPr>
            <a:r>
              <a:rPr lang="en-US" sz="1000" dirty="0">
                <a:solidFill>
                  <a:srgbClr val="125285"/>
                </a:solidFill>
              </a:rPr>
              <a:t>mt-</a:t>
            </a:r>
            <a:r>
              <a:rPr lang="en-US" sz="1000" dirty="0" err="1">
                <a:solidFill>
                  <a:srgbClr val="125285"/>
                </a:solidFill>
              </a:rPr>
              <a:t>sDNA</a:t>
            </a:r>
            <a:r>
              <a:rPr lang="en-US" sz="1000" dirty="0">
                <a:solidFill>
                  <a:srgbClr val="125285"/>
                </a:solidFill>
              </a:rPr>
              <a:t> test utilization for CRC screening has increased rapidly since it was approved in 2014</a:t>
            </a:r>
          </a:p>
          <a:p>
            <a:pPr marL="133350" marR="5080" indent="-120650">
              <a:buClr>
                <a:srgbClr val="125285"/>
              </a:buClr>
              <a:buFont typeface="Arial" panose="020B0604020202020204" pitchFamily="34" charset="0"/>
              <a:buChar char="•"/>
              <a:defRPr/>
            </a:pPr>
            <a:r>
              <a:rPr lang="en-US" sz="1000" dirty="0">
                <a:solidFill>
                  <a:srgbClr val="125285"/>
                </a:solidFill>
              </a:rPr>
              <a:t>Utilization of other endorsed CRC screening modalities has either declined (FOBT) or remained relatively stable (COL, FIT) over the same time period</a:t>
            </a:r>
          </a:p>
        </p:txBody>
      </p:sp>
      <p:grpSp>
        <p:nvGrpSpPr>
          <p:cNvPr id="15" name="Group 14">
            <a:extLst>
              <a:ext uri="{FF2B5EF4-FFF2-40B4-BE49-F238E27FC236}">
                <a16:creationId xmlns:a16="http://schemas.microsoft.com/office/drawing/2014/main" id="{83E8A061-A458-5E98-5D3A-76C7A9CD503F}"/>
              </a:ext>
            </a:extLst>
          </p:cNvPr>
          <p:cNvGrpSpPr/>
          <p:nvPr/>
        </p:nvGrpSpPr>
        <p:grpSpPr>
          <a:xfrm>
            <a:off x="3211286" y="1495933"/>
            <a:ext cx="5537806" cy="2485477"/>
            <a:chOff x="3115947" y="1682611"/>
            <a:chExt cx="5537806" cy="2485477"/>
          </a:xfrm>
        </p:grpSpPr>
        <p:pic>
          <p:nvPicPr>
            <p:cNvPr id="19" name="Picture 18">
              <a:extLst>
                <a:ext uri="{FF2B5EF4-FFF2-40B4-BE49-F238E27FC236}">
                  <a16:creationId xmlns:a16="http://schemas.microsoft.com/office/drawing/2014/main" id="{698563F7-A67B-7F20-AB0E-E85704D72A92}"/>
                </a:ext>
              </a:extLst>
            </p:cNvPr>
            <p:cNvPicPr>
              <a:picLocks noChangeAspect="1"/>
            </p:cNvPicPr>
            <p:nvPr/>
          </p:nvPicPr>
          <p:blipFill>
            <a:blip r:embed="rId3"/>
            <a:stretch>
              <a:fillRect/>
            </a:stretch>
          </p:blipFill>
          <p:spPr>
            <a:xfrm>
              <a:off x="3748262" y="1848893"/>
              <a:ext cx="4664316" cy="1746000"/>
            </a:xfrm>
            <a:prstGeom prst="rect">
              <a:avLst/>
            </a:prstGeom>
          </p:spPr>
        </p:pic>
        <p:sp>
          <p:nvSpPr>
            <p:cNvPr id="20" name="TextBox 19">
              <a:extLst>
                <a:ext uri="{FF2B5EF4-FFF2-40B4-BE49-F238E27FC236}">
                  <a16:creationId xmlns:a16="http://schemas.microsoft.com/office/drawing/2014/main" id="{6322F77B-2179-0EE7-DDAF-484D52D4DA4E}"/>
                </a:ext>
              </a:extLst>
            </p:cNvPr>
            <p:cNvSpPr txBox="1"/>
            <p:nvPr/>
          </p:nvSpPr>
          <p:spPr>
            <a:xfrm>
              <a:off x="5016907" y="3792235"/>
              <a:ext cx="212702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Year</a:t>
              </a:r>
            </a:p>
          </p:txBody>
        </p:sp>
        <p:sp>
          <p:nvSpPr>
            <p:cNvPr id="21" name="TextBox 20">
              <a:extLst>
                <a:ext uri="{FF2B5EF4-FFF2-40B4-BE49-F238E27FC236}">
                  <a16:creationId xmlns:a16="http://schemas.microsoft.com/office/drawing/2014/main" id="{5641F79E-09AA-A190-97C3-F0582CDE8D19}"/>
                </a:ext>
              </a:extLst>
            </p:cNvPr>
            <p:cNvSpPr txBox="1"/>
            <p:nvPr/>
          </p:nvSpPr>
          <p:spPr>
            <a:xfrm rot="16200000">
              <a:off x="2199950" y="2598608"/>
              <a:ext cx="2047438"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Number of claims for each modality</a:t>
              </a:r>
            </a:p>
          </p:txBody>
        </p:sp>
        <p:sp>
          <p:nvSpPr>
            <p:cNvPr id="22" name="TextBox 21">
              <a:extLst>
                <a:ext uri="{FF2B5EF4-FFF2-40B4-BE49-F238E27FC236}">
                  <a16:creationId xmlns:a16="http://schemas.microsoft.com/office/drawing/2014/main" id="{0AE98BA3-6FBC-B868-F0D4-6EBCA268336B}"/>
                </a:ext>
              </a:extLst>
            </p:cNvPr>
            <p:cNvSpPr txBox="1"/>
            <p:nvPr/>
          </p:nvSpPr>
          <p:spPr>
            <a:xfrm>
              <a:off x="3264968" y="3968033"/>
              <a:ext cx="5388785"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FOBT            FIT             mt-</a:t>
              </a:r>
              <a:r>
                <a:rPr kumimoji="0" lang="en-US" sz="7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sDNA</a:t>
              </a:r>
              <a:r>
                <a:rPr kumimoji="0" lang="en-US" sz="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Screening colonoscopy-low risk</a:t>
              </a:r>
              <a:r>
                <a:rPr kumimoji="0" lang="en-US" sz="7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Screening colonoscopy-low/high risk</a:t>
              </a:r>
              <a:r>
                <a:rPr kumimoji="0" lang="en-US" sz="7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FS</a:t>
              </a:r>
            </a:p>
          </p:txBody>
        </p:sp>
        <p:cxnSp>
          <p:nvCxnSpPr>
            <p:cNvPr id="23" name="Straight Connector 22">
              <a:extLst>
                <a:ext uri="{FF2B5EF4-FFF2-40B4-BE49-F238E27FC236}">
                  <a16:creationId xmlns:a16="http://schemas.microsoft.com/office/drawing/2014/main" id="{2F046E05-9184-8F12-F40B-F036ADEA0AC4}"/>
                </a:ext>
              </a:extLst>
            </p:cNvPr>
            <p:cNvCxnSpPr>
              <a:cxnSpLocks/>
            </p:cNvCxnSpPr>
            <p:nvPr/>
          </p:nvCxnSpPr>
          <p:spPr>
            <a:xfrm>
              <a:off x="3170259" y="4062712"/>
              <a:ext cx="131285" cy="0"/>
            </a:xfrm>
            <a:prstGeom prst="line">
              <a:avLst/>
            </a:prstGeom>
            <a:ln w="28575">
              <a:solidFill>
                <a:srgbClr val="0584B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5D8C20-8D9A-437F-4EF6-5D65FC87E04E}"/>
                </a:ext>
              </a:extLst>
            </p:cNvPr>
            <p:cNvCxnSpPr>
              <a:cxnSpLocks/>
            </p:cNvCxnSpPr>
            <p:nvPr/>
          </p:nvCxnSpPr>
          <p:spPr>
            <a:xfrm>
              <a:off x="3714491" y="4062712"/>
              <a:ext cx="131285" cy="0"/>
            </a:xfrm>
            <a:prstGeom prst="line">
              <a:avLst/>
            </a:prstGeom>
            <a:ln w="28575">
              <a:solidFill>
                <a:srgbClr val="A4A4A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40F2740-D73C-F9BF-D5CD-3709C714F1FC}"/>
                </a:ext>
              </a:extLst>
            </p:cNvPr>
            <p:cNvCxnSpPr>
              <a:cxnSpLocks/>
            </p:cNvCxnSpPr>
            <p:nvPr/>
          </p:nvCxnSpPr>
          <p:spPr>
            <a:xfrm>
              <a:off x="4171568" y="4068826"/>
              <a:ext cx="131285" cy="0"/>
            </a:xfrm>
            <a:prstGeom prst="line">
              <a:avLst/>
            </a:prstGeom>
            <a:ln w="28575">
              <a:solidFill>
                <a:srgbClr val="AEE6D7"/>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7A46DA3-D661-9CBF-5C67-A44310A5DB0D}"/>
                </a:ext>
              </a:extLst>
            </p:cNvPr>
            <p:cNvCxnSpPr>
              <a:cxnSpLocks/>
            </p:cNvCxnSpPr>
            <p:nvPr/>
          </p:nvCxnSpPr>
          <p:spPr>
            <a:xfrm>
              <a:off x="4857220" y="4068826"/>
              <a:ext cx="131285" cy="0"/>
            </a:xfrm>
            <a:prstGeom prst="line">
              <a:avLst/>
            </a:prstGeom>
            <a:ln w="28575">
              <a:solidFill>
                <a:srgbClr val="19B6D2"/>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0EF7BC1-00FB-5E05-47E1-37C7FB87F3C4}"/>
                </a:ext>
              </a:extLst>
            </p:cNvPr>
            <p:cNvSpPr txBox="1"/>
            <p:nvPr/>
          </p:nvSpPr>
          <p:spPr>
            <a:xfrm>
              <a:off x="3809201" y="2105147"/>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736,471</a:t>
              </a:r>
            </a:p>
          </p:txBody>
        </p:sp>
        <p:sp>
          <p:nvSpPr>
            <p:cNvPr id="28" name="TextBox 27">
              <a:extLst>
                <a:ext uri="{FF2B5EF4-FFF2-40B4-BE49-F238E27FC236}">
                  <a16:creationId xmlns:a16="http://schemas.microsoft.com/office/drawing/2014/main" id="{F5A82C51-455E-9710-82EB-3C32A7861603}"/>
                </a:ext>
              </a:extLst>
            </p:cNvPr>
            <p:cNvSpPr txBox="1"/>
            <p:nvPr/>
          </p:nvSpPr>
          <p:spPr>
            <a:xfrm>
              <a:off x="3809201" y="2245773"/>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640,393</a:t>
              </a:r>
            </a:p>
          </p:txBody>
        </p:sp>
        <p:sp>
          <p:nvSpPr>
            <p:cNvPr id="29" name="TextBox 28">
              <a:extLst>
                <a:ext uri="{FF2B5EF4-FFF2-40B4-BE49-F238E27FC236}">
                  <a16:creationId xmlns:a16="http://schemas.microsoft.com/office/drawing/2014/main" id="{882D6693-6561-9880-6736-99E2DAC5A569}"/>
                </a:ext>
              </a:extLst>
            </p:cNvPr>
            <p:cNvSpPr txBox="1"/>
            <p:nvPr/>
          </p:nvSpPr>
          <p:spPr>
            <a:xfrm>
              <a:off x="3809201" y="2386399"/>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623,455</a:t>
              </a:r>
            </a:p>
          </p:txBody>
        </p:sp>
        <p:sp>
          <p:nvSpPr>
            <p:cNvPr id="30" name="TextBox 29">
              <a:extLst>
                <a:ext uri="{FF2B5EF4-FFF2-40B4-BE49-F238E27FC236}">
                  <a16:creationId xmlns:a16="http://schemas.microsoft.com/office/drawing/2014/main" id="{8AFF00B6-7A0F-8A5E-1CE5-BE0EE6E9DD95}"/>
                </a:ext>
              </a:extLst>
            </p:cNvPr>
            <p:cNvSpPr txBox="1"/>
            <p:nvPr/>
          </p:nvSpPr>
          <p:spPr>
            <a:xfrm>
              <a:off x="3809201" y="2806763"/>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373,704</a:t>
              </a:r>
            </a:p>
          </p:txBody>
        </p:sp>
        <p:sp>
          <p:nvSpPr>
            <p:cNvPr id="31" name="TextBox 30">
              <a:extLst>
                <a:ext uri="{FF2B5EF4-FFF2-40B4-BE49-F238E27FC236}">
                  <a16:creationId xmlns:a16="http://schemas.microsoft.com/office/drawing/2014/main" id="{AD38EE86-5F5E-CEEF-20F5-255ABA68CAA5}"/>
                </a:ext>
              </a:extLst>
            </p:cNvPr>
            <p:cNvSpPr txBox="1"/>
            <p:nvPr/>
          </p:nvSpPr>
          <p:spPr>
            <a:xfrm>
              <a:off x="3965928" y="3359284"/>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2481</a:t>
              </a:r>
            </a:p>
          </p:txBody>
        </p:sp>
        <p:sp>
          <p:nvSpPr>
            <p:cNvPr id="32" name="TextBox 31">
              <a:extLst>
                <a:ext uri="{FF2B5EF4-FFF2-40B4-BE49-F238E27FC236}">
                  <a16:creationId xmlns:a16="http://schemas.microsoft.com/office/drawing/2014/main" id="{5BA885A7-109D-7045-F186-EF3BABF43FE0}"/>
                </a:ext>
              </a:extLst>
            </p:cNvPr>
            <p:cNvSpPr txBox="1"/>
            <p:nvPr/>
          </p:nvSpPr>
          <p:spPr>
            <a:xfrm>
              <a:off x="3809201" y="3466769"/>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2316</a:t>
              </a:r>
            </a:p>
          </p:txBody>
        </p:sp>
        <p:sp>
          <p:nvSpPr>
            <p:cNvPr id="33" name="TextBox 32">
              <a:extLst>
                <a:ext uri="{FF2B5EF4-FFF2-40B4-BE49-F238E27FC236}">
                  <a16:creationId xmlns:a16="http://schemas.microsoft.com/office/drawing/2014/main" id="{11871DA1-1806-3543-8434-B3E7F567CAD1}"/>
                </a:ext>
              </a:extLst>
            </p:cNvPr>
            <p:cNvSpPr txBox="1"/>
            <p:nvPr/>
          </p:nvSpPr>
          <p:spPr>
            <a:xfrm>
              <a:off x="8041034" y="2075106"/>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755,747</a:t>
              </a:r>
            </a:p>
          </p:txBody>
        </p:sp>
        <p:sp>
          <p:nvSpPr>
            <p:cNvPr id="34" name="TextBox 33">
              <a:extLst>
                <a:ext uri="{FF2B5EF4-FFF2-40B4-BE49-F238E27FC236}">
                  <a16:creationId xmlns:a16="http://schemas.microsoft.com/office/drawing/2014/main" id="{9A5EF3DD-7CE0-CB6E-6051-E1192B339E33}"/>
                </a:ext>
              </a:extLst>
            </p:cNvPr>
            <p:cNvSpPr txBox="1"/>
            <p:nvPr/>
          </p:nvSpPr>
          <p:spPr>
            <a:xfrm>
              <a:off x="8041034" y="2252326"/>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661,994</a:t>
              </a:r>
            </a:p>
          </p:txBody>
        </p:sp>
        <p:sp>
          <p:nvSpPr>
            <p:cNvPr id="35" name="TextBox 34">
              <a:extLst>
                <a:ext uri="{FF2B5EF4-FFF2-40B4-BE49-F238E27FC236}">
                  <a16:creationId xmlns:a16="http://schemas.microsoft.com/office/drawing/2014/main" id="{CE7B1C20-A283-249B-299D-317752D24A1D}"/>
                </a:ext>
              </a:extLst>
            </p:cNvPr>
            <p:cNvSpPr txBox="1"/>
            <p:nvPr/>
          </p:nvSpPr>
          <p:spPr>
            <a:xfrm>
              <a:off x="8041034" y="2749826"/>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354,648</a:t>
              </a:r>
            </a:p>
          </p:txBody>
        </p:sp>
        <p:sp>
          <p:nvSpPr>
            <p:cNvPr id="36" name="TextBox 35">
              <a:extLst>
                <a:ext uri="{FF2B5EF4-FFF2-40B4-BE49-F238E27FC236}">
                  <a16:creationId xmlns:a16="http://schemas.microsoft.com/office/drawing/2014/main" id="{137DA975-DB23-AA0D-F9F9-4F08B68E86B3}"/>
                </a:ext>
              </a:extLst>
            </p:cNvPr>
            <p:cNvSpPr txBox="1"/>
            <p:nvPr/>
          </p:nvSpPr>
          <p:spPr>
            <a:xfrm>
              <a:off x="8041034" y="2852245"/>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335,455</a:t>
              </a:r>
            </a:p>
          </p:txBody>
        </p:sp>
        <p:sp>
          <p:nvSpPr>
            <p:cNvPr id="37" name="TextBox 36">
              <a:extLst>
                <a:ext uri="{FF2B5EF4-FFF2-40B4-BE49-F238E27FC236}">
                  <a16:creationId xmlns:a16="http://schemas.microsoft.com/office/drawing/2014/main" id="{551A77B3-C979-4882-FC76-A30990E96A03}"/>
                </a:ext>
              </a:extLst>
            </p:cNvPr>
            <p:cNvSpPr txBox="1"/>
            <p:nvPr/>
          </p:nvSpPr>
          <p:spPr>
            <a:xfrm>
              <a:off x="8041034" y="2954666"/>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333,715</a:t>
              </a:r>
            </a:p>
          </p:txBody>
        </p:sp>
        <p:sp>
          <p:nvSpPr>
            <p:cNvPr id="38" name="TextBox 37">
              <a:extLst>
                <a:ext uri="{FF2B5EF4-FFF2-40B4-BE49-F238E27FC236}">
                  <a16:creationId xmlns:a16="http://schemas.microsoft.com/office/drawing/2014/main" id="{35F145E0-B8F6-0D5C-865B-CC3A1AE5162F}"/>
                </a:ext>
              </a:extLst>
            </p:cNvPr>
            <p:cNvSpPr txBox="1"/>
            <p:nvPr/>
          </p:nvSpPr>
          <p:spPr>
            <a:xfrm>
              <a:off x="8041034" y="3457457"/>
              <a:ext cx="392139"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3783</a:t>
              </a:r>
            </a:p>
          </p:txBody>
        </p:sp>
        <p:cxnSp>
          <p:nvCxnSpPr>
            <p:cNvPr id="39" name="Straight Connector 38">
              <a:extLst>
                <a:ext uri="{FF2B5EF4-FFF2-40B4-BE49-F238E27FC236}">
                  <a16:creationId xmlns:a16="http://schemas.microsoft.com/office/drawing/2014/main" id="{F07FEEBE-2C43-1ABE-CBF5-92A8BEDB8544}"/>
                </a:ext>
              </a:extLst>
            </p:cNvPr>
            <p:cNvCxnSpPr>
              <a:cxnSpLocks/>
            </p:cNvCxnSpPr>
            <p:nvPr/>
          </p:nvCxnSpPr>
          <p:spPr>
            <a:xfrm>
              <a:off x="6434795" y="4062712"/>
              <a:ext cx="131285"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7AC8AA6-1ADE-2111-245D-0DE23AA7724D}"/>
                </a:ext>
              </a:extLst>
            </p:cNvPr>
            <p:cNvCxnSpPr>
              <a:cxnSpLocks/>
            </p:cNvCxnSpPr>
            <p:nvPr/>
          </p:nvCxnSpPr>
          <p:spPr>
            <a:xfrm>
              <a:off x="8218885" y="4062712"/>
              <a:ext cx="131285" cy="0"/>
            </a:xfrm>
            <a:prstGeom prst="line">
              <a:avLst/>
            </a:prstGeom>
            <a:ln w="28575">
              <a:solidFill>
                <a:srgbClr val="145084"/>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8FD31A54-F941-2CA2-A73F-5E333ADB38CF}"/>
                </a:ext>
              </a:extLst>
            </p:cNvPr>
            <p:cNvSpPr txBox="1"/>
            <p:nvPr/>
          </p:nvSpPr>
          <p:spPr>
            <a:xfrm>
              <a:off x="4061074" y="3628435"/>
              <a:ext cx="392139" cy="10772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2014</a:t>
              </a:r>
            </a:p>
          </p:txBody>
        </p:sp>
        <p:sp>
          <p:nvSpPr>
            <p:cNvPr id="49" name="TextBox 48">
              <a:extLst>
                <a:ext uri="{FF2B5EF4-FFF2-40B4-BE49-F238E27FC236}">
                  <a16:creationId xmlns:a16="http://schemas.microsoft.com/office/drawing/2014/main" id="{D81A1749-CE31-4929-D954-044F63679D4A}"/>
                </a:ext>
              </a:extLst>
            </p:cNvPr>
            <p:cNvSpPr txBox="1"/>
            <p:nvPr/>
          </p:nvSpPr>
          <p:spPr>
            <a:xfrm>
              <a:off x="4983687" y="3628435"/>
              <a:ext cx="392139" cy="10772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2015</a:t>
              </a:r>
            </a:p>
          </p:txBody>
        </p:sp>
        <p:sp>
          <p:nvSpPr>
            <p:cNvPr id="78" name="TextBox 77">
              <a:extLst>
                <a:ext uri="{FF2B5EF4-FFF2-40B4-BE49-F238E27FC236}">
                  <a16:creationId xmlns:a16="http://schemas.microsoft.com/office/drawing/2014/main" id="{1EF325F8-2AF7-B3D6-9D8F-852BF66BC6C4}"/>
                </a:ext>
              </a:extLst>
            </p:cNvPr>
            <p:cNvSpPr txBox="1"/>
            <p:nvPr/>
          </p:nvSpPr>
          <p:spPr>
            <a:xfrm>
              <a:off x="5906300" y="3628435"/>
              <a:ext cx="392139" cy="10772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2016</a:t>
              </a:r>
            </a:p>
          </p:txBody>
        </p:sp>
        <p:sp>
          <p:nvSpPr>
            <p:cNvPr id="79" name="TextBox 78">
              <a:extLst>
                <a:ext uri="{FF2B5EF4-FFF2-40B4-BE49-F238E27FC236}">
                  <a16:creationId xmlns:a16="http://schemas.microsoft.com/office/drawing/2014/main" id="{C7C39212-9540-E8BC-26E9-FFB77AA23161}"/>
                </a:ext>
              </a:extLst>
            </p:cNvPr>
            <p:cNvSpPr txBox="1"/>
            <p:nvPr/>
          </p:nvSpPr>
          <p:spPr>
            <a:xfrm>
              <a:off x="6828913" y="3628435"/>
              <a:ext cx="392139" cy="10772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2017</a:t>
              </a:r>
            </a:p>
          </p:txBody>
        </p:sp>
        <p:sp>
          <p:nvSpPr>
            <p:cNvPr id="80" name="TextBox 79">
              <a:extLst>
                <a:ext uri="{FF2B5EF4-FFF2-40B4-BE49-F238E27FC236}">
                  <a16:creationId xmlns:a16="http://schemas.microsoft.com/office/drawing/2014/main" id="{F3D2052F-651E-B344-FCE1-E09FA3685E4D}"/>
                </a:ext>
              </a:extLst>
            </p:cNvPr>
            <p:cNvSpPr txBox="1"/>
            <p:nvPr/>
          </p:nvSpPr>
          <p:spPr>
            <a:xfrm>
              <a:off x="7751527" y="3628435"/>
              <a:ext cx="392139" cy="10772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2018</a:t>
              </a:r>
            </a:p>
          </p:txBody>
        </p:sp>
        <p:sp>
          <p:nvSpPr>
            <p:cNvPr id="81" name="TextBox 80">
              <a:extLst>
                <a:ext uri="{FF2B5EF4-FFF2-40B4-BE49-F238E27FC236}">
                  <a16:creationId xmlns:a16="http://schemas.microsoft.com/office/drawing/2014/main" id="{EA085ED9-3AD2-4B18-D5B7-FF18C6BCE16A}"/>
                </a:ext>
              </a:extLst>
            </p:cNvPr>
            <p:cNvSpPr txBox="1"/>
            <p:nvPr/>
          </p:nvSpPr>
          <p:spPr>
            <a:xfrm>
              <a:off x="3321886" y="1799632"/>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900,000</a:t>
              </a:r>
            </a:p>
          </p:txBody>
        </p:sp>
        <p:sp>
          <p:nvSpPr>
            <p:cNvPr id="102" name="TextBox 101">
              <a:extLst>
                <a:ext uri="{FF2B5EF4-FFF2-40B4-BE49-F238E27FC236}">
                  <a16:creationId xmlns:a16="http://schemas.microsoft.com/office/drawing/2014/main" id="{A971DA15-E911-936A-2C4B-1DBFDA7521FE}"/>
                </a:ext>
              </a:extLst>
            </p:cNvPr>
            <p:cNvSpPr txBox="1"/>
            <p:nvPr/>
          </p:nvSpPr>
          <p:spPr>
            <a:xfrm>
              <a:off x="3321886" y="3337781"/>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100,000</a:t>
              </a:r>
            </a:p>
          </p:txBody>
        </p:sp>
        <p:sp>
          <p:nvSpPr>
            <p:cNvPr id="103" name="TextBox 102">
              <a:extLst>
                <a:ext uri="{FF2B5EF4-FFF2-40B4-BE49-F238E27FC236}">
                  <a16:creationId xmlns:a16="http://schemas.microsoft.com/office/drawing/2014/main" id="{08442263-AC5F-9588-A485-95911938E66B}"/>
                </a:ext>
              </a:extLst>
            </p:cNvPr>
            <p:cNvSpPr txBox="1"/>
            <p:nvPr/>
          </p:nvSpPr>
          <p:spPr>
            <a:xfrm>
              <a:off x="3321886" y="3145515"/>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200,000</a:t>
              </a:r>
            </a:p>
          </p:txBody>
        </p:sp>
        <p:sp>
          <p:nvSpPr>
            <p:cNvPr id="104" name="TextBox 103">
              <a:extLst>
                <a:ext uri="{FF2B5EF4-FFF2-40B4-BE49-F238E27FC236}">
                  <a16:creationId xmlns:a16="http://schemas.microsoft.com/office/drawing/2014/main" id="{ADDAB1AF-4EC7-C1DE-FABC-F0911CC4B6B4}"/>
                </a:ext>
              </a:extLst>
            </p:cNvPr>
            <p:cNvSpPr txBox="1"/>
            <p:nvPr/>
          </p:nvSpPr>
          <p:spPr>
            <a:xfrm>
              <a:off x="3321886" y="2953246"/>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300,000</a:t>
              </a:r>
            </a:p>
          </p:txBody>
        </p:sp>
        <p:sp>
          <p:nvSpPr>
            <p:cNvPr id="105" name="TextBox 104">
              <a:extLst>
                <a:ext uri="{FF2B5EF4-FFF2-40B4-BE49-F238E27FC236}">
                  <a16:creationId xmlns:a16="http://schemas.microsoft.com/office/drawing/2014/main" id="{6D82CD2A-807D-EFD6-7A55-FCEE81DA5A8E}"/>
                </a:ext>
              </a:extLst>
            </p:cNvPr>
            <p:cNvSpPr txBox="1"/>
            <p:nvPr/>
          </p:nvSpPr>
          <p:spPr>
            <a:xfrm>
              <a:off x="3321886" y="2760977"/>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400,000</a:t>
              </a:r>
            </a:p>
          </p:txBody>
        </p:sp>
        <p:sp>
          <p:nvSpPr>
            <p:cNvPr id="106" name="TextBox 105">
              <a:extLst>
                <a:ext uri="{FF2B5EF4-FFF2-40B4-BE49-F238E27FC236}">
                  <a16:creationId xmlns:a16="http://schemas.microsoft.com/office/drawing/2014/main" id="{CA7F3532-93E3-5AFD-1C97-293D5A287733}"/>
                </a:ext>
              </a:extLst>
            </p:cNvPr>
            <p:cNvSpPr txBox="1"/>
            <p:nvPr/>
          </p:nvSpPr>
          <p:spPr>
            <a:xfrm>
              <a:off x="3321886" y="2568708"/>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700" b="1" kern="1200" dirty="0">
                  <a:solidFill>
                    <a:schemeClr val="tx1"/>
                  </a:solidFill>
                  <a:latin typeface="Arial" panose="020B0604020202020204" pitchFamily="34" charset="0"/>
                  <a:ea typeface="+mn-ea"/>
                  <a:cs typeface="Arial" panose="020B0604020202020204" pitchFamily="34" charset="0"/>
                </a:rPr>
                <a:t>5</a:t>
              </a: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00,000</a:t>
              </a:r>
            </a:p>
          </p:txBody>
        </p:sp>
        <p:sp>
          <p:nvSpPr>
            <p:cNvPr id="107" name="TextBox 106">
              <a:extLst>
                <a:ext uri="{FF2B5EF4-FFF2-40B4-BE49-F238E27FC236}">
                  <a16:creationId xmlns:a16="http://schemas.microsoft.com/office/drawing/2014/main" id="{DC68B443-CEE8-90AB-1752-74E3BD48AD9A}"/>
                </a:ext>
              </a:extLst>
            </p:cNvPr>
            <p:cNvSpPr txBox="1"/>
            <p:nvPr/>
          </p:nvSpPr>
          <p:spPr>
            <a:xfrm>
              <a:off x="3321886" y="2376439"/>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600,000</a:t>
              </a:r>
            </a:p>
          </p:txBody>
        </p:sp>
        <p:sp>
          <p:nvSpPr>
            <p:cNvPr id="108" name="TextBox 107">
              <a:extLst>
                <a:ext uri="{FF2B5EF4-FFF2-40B4-BE49-F238E27FC236}">
                  <a16:creationId xmlns:a16="http://schemas.microsoft.com/office/drawing/2014/main" id="{388DFB06-9226-4D74-4086-7FEAABEB21B7}"/>
                </a:ext>
              </a:extLst>
            </p:cNvPr>
            <p:cNvSpPr txBox="1"/>
            <p:nvPr/>
          </p:nvSpPr>
          <p:spPr>
            <a:xfrm>
              <a:off x="3321886" y="2184170"/>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700,000</a:t>
              </a:r>
            </a:p>
          </p:txBody>
        </p:sp>
        <p:sp>
          <p:nvSpPr>
            <p:cNvPr id="109" name="TextBox 108">
              <a:extLst>
                <a:ext uri="{FF2B5EF4-FFF2-40B4-BE49-F238E27FC236}">
                  <a16:creationId xmlns:a16="http://schemas.microsoft.com/office/drawing/2014/main" id="{773970BF-B5DC-E71F-07E1-E0AFDDA6DC61}"/>
                </a:ext>
              </a:extLst>
            </p:cNvPr>
            <p:cNvSpPr txBox="1"/>
            <p:nvPr/>
          </p:nvSpPr>
          <p:spPr>
            <a:xfrm>
              <a:off x="3321886" y="1991901"/>
              <a:ext cx="392139" cy="10772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800,000</a:t>
              </a:r>
            </a:p>
          </p:txBody>
        </p:sp>
      </p:grpSp>
    </p:spTree>
    <p:extLst>
      <p:ext uri="{BB962C8B-B14F-4D97-AF65-F5344CB8AC3E}">
        <p14:creationId xmlns:p14="http://schemas.microsoft.com/office/powerpoint/2010/main" val="19310610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
            <a:extLst>
              <a:ext uri="{FF2B5EF4-FFF2-40B4-BE49-F238E27FC236}">
                <a16:creationId xmlns:a16="http://schemas.microsoft.com/office/drawing/2014/main" id="{CC6335B9-7043-C8A8-AB3B-95FAE1C838FE}"/>
              </a:ext>
            </a:extLst>
          </p:cNvPr>
          <p:cNvSpPr txBox="1">
            <a:spLocks/>
          </p:cNvSpPr>
          <p:nvPr/>
        </p:nvSpPr>
        <p:spPr bwMode="gray">
          <a:xfrm>
            <a:off x="336080" y="342902"/>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sym typeface="Arial"/>
              </a:rPr>
              <a:t>Utilization of mt-sDNA Increased Significantly Over Time as Compared to Other Analyzed Colorectal Cancer Screening Tests</a:t>
            </a:r>
            <a:endParaRPr lang="en-CA" dirty="0"/>
          </a:p>
        </p:txBody>
      </p:sp>
      <p:sp>
        <p:nvSpPr>
          <p:cNvPr id="20" name="Text Placeholder 3">
            <a:extLst>
              <a:ext uri="{FF2B5EF4-FFF2-40B4-BE49-F238E27FC236}">
                <a16:creationId xmlns:a16="http://schemas.microsoft.com/office/drawing/2014/main" id="{983D8260-9EFE-B416-079C-A21254BA367E}"/>
              </a:ext>
            </a:extLst>
          </p:cNvPr>
          <p:cNvSpPr>
            <a:spLocks noGrp="1"/>
          </p:cNvSpPr>
          <p:nvPr>
            <p:ph type="body" sz="quarter" idx="16"/>
          </p:nvPr>
        </p:nvSpPr>
        <p:spPr>
          <a:xfrm>
            <a:off x="703943" y="4714398"/>
            <a:ext cx="7554686" cy="319958"/>
          </a:xfrm>
        </p:spPr>
        <p:txBody>
          <a:bodyPr/>
          <a:lstStyle/>
          <a:p>
            <a:pPr lvl="0" defTabSz="685983">
              <a:lnSpc>
                <a:spcPct val="85000"/>
              </a:lnSpc>
              <a:spcBef>
                <a:spcPts val="225"/>
              </a:spcBef>
              <a:buClr>
                <a:srgbClr val="ED7D31"/>
              </a:buClr>
              <a:buSzPct val="85000"/>
              <a:defRPr/>
            </a:pPr>
            <a:r>
              <a:rPr lang="en-US" sz="750" b="1" kern="1200" dirty="0">
                <a:cs typeface="Arial" pitchFamily="34" charset="0"/>
              </a:rPr>
              <a:t>CAGR:</a:t>
            </a:r>
            <a:r>
              <a:rPr lang="en-US" sz="750" kern="1200" dirty="0">
                <a:cs typeface="Arial" pitchFamily="34" charset="0"/>
              </a:rPr>
              <a:t> compound annual growth rate; </a:t>
            </a:r>
            <a:r>
              <a:rPr lang="en-US" sz="750" b="1" kern="1200" dirty="0">
                <a:cs typeface="Arial" pitchFamily="34" charset="0"/>
              </a:rPr>
              <a:t>COL:</a:t>
            </a:r>
            <a:r>
              <a:rPr lang="en-US" sz="750" kern="1200" dirty="0">
                <a:cs typeface="Arial" pitchFamily="34" charset="0"/>
              </a:rPr>
              <a:t> colonoscopy; </a:t>
            </a:r>
            <a:r>
              <a:rPr lang="en-US" sz="750" b="1" kern="1200" spc="-5" dirty="0"/>
              <a:t>CRC:</a:t>
            </a:r>
            <a:r>
              <a:rPr lang="en-US" sz="750" kern="1200" spc="-5" dirty="0"/>
              <a:t> colorectal cancer;</a:t>
            </a:r>
            <a:r>
              <a:rPr lang="en-US" sz="750" kern="1200" dirty="0">
                <a:cs typeface="Arial" pitchFamily="34" charset="0"/>
              </a:rPr>
              <a:t> </a:t>
            </a:r>
            <a:r>
              <a:rPr lang="en-US" sz="750" b="1" kern="1200" dirty="0">
                <a:cs typeface="Arial" pitchFamily="34" charset="0"/>
              </a:rPr>
              <a:t>FIT:</a:t>
            </a:r>
            <a:r>
              <a:rPr lang="en-US" sz="750" kern="1200" dirty="0">
                <a:cs typeface="Arial" pitchFamily="34" charset="0"/>
              </a:rPr>
              <a:t> fecal immunochemical test; </a:t>
            </a:r>
            <a:r>
              <a:rPr lang="en-US" sz="750" b="1" kern="1200" dirty="0">
                <a:cs typeface="Arial" pitchFamily="34" charset="0"/>
              </a:rPr>
              <a:t>FOBT:</a:t>
            </a:r>
            <a:r>
              <a:rPr lang="en-US" sz="750" kern="1200" dirty="0">
                <a:cs typeface="Arial" pitchFamily="34" charset="0"/>
              </a:rPr>
              <a:t> fecal occult blood test; </a:t>
            </a:r>
            <a:r>
              <a:rPr lang="en-US" sz="750" b="1" kern="1200" dirty="0">
                <a:cs typeface="Arial" pitchFamily="34" charset="0"/>
              </a:rPr>
              <a:t>FS:</a:t>
            </a:r>
            <a:r>
              <a:rPr lang="en-US" sz="750" kern="1200" dirty="0">
                <a:cs typeface="Arial" pitchFamily="34" charset="0"/>
              </a:rPr>
              <a:t> flexible sigmoidoscopy; </a:t>
            </a:r>
            <a:r>
              <a:rPr lang="en-US" sz="750" b="1" kern="1200" dirty="0">
                <a:cs typeface="Arial" pitchFamily="34" charset="0"/>
              </a:rPr>
              <a:t>mt-</a:t>
            </a:r>
            <a:r>
              <a:rPr lang="en-US" sz="750" b="1" kern="1200" dirty="0" err="1">
                <a:cs typeface="Arial" pitchFamily="34" charset="0"/>
              </a:rPr>
              <a:t>sDNA</a:t>
            </a:r>
            <a:r>
              <a:rPr lang="en-US" sz="750" b="1" kern="1200" dirty="0">
                <a:cs typeface="Arial" pitchFamily="34" charset="0"/>
              </a:rPr>
              <a:t>:</a:t>
            </a:r>
            <a:r>
              <a:rPr lang="en-US" sz="750" kern="1200" dirty="0">
                <a:cs typeface="Arial" pitchFamily="34" charset="0"/>
              </a:rPr>
              <a:t> multi-target stool DNA. </a:t>
            </a:r>
          </a:p>
          <a:p>
            <a:pPr lvl="0" defTabSz="685983">
              <a:lnSpc>
                <a:spcPct val="85000"/>
              </a:lnSpc>
              <a:spcBef>
                <a:spcPts val="225"/>
              </a:spcBef>
              <a:buClr>
                <a:srgbClr val="ED7D31"/>
              </a:buClr>
              <a:buSzPct val="85000"/>
              <a:defRPr/>
            </a:pPr>
            <a:r>
              <a:rPr lang="en-US" sz="750" kern="1200" spc="-5" dirty="0"/>
              <a:t>Limburg PJ, et al. </a:t>
            </a:r>
            <a:r>
              <a:rPr lang="en-US" sz="750" i="1" kern="1200" spc="-5" dirty="0" err="1"/>
              <a:t>Curr</a:t>
            </a:r>
            <a:r>
              <a:rPr lang="en-US" sz="750" i="1" kern="1200" spc="-5" dirty="0"/>
              <a:t> Med Res </a:t>
            </a:r>
            <a:r>
              <a:rPr lang="en-US" sz="750" i="1" kern="1200" spc="-5" dirty="0" err="1"/>
              <a:t>Opin</a:t>
            </a:r>
            <a:r>
              <a:rPr lang="en-US" sz="750" kern="1200" spc="-5" dirty="0"/>
              <a:t>. 2021;37(4):605-607. </a:t>
            </a:r>
          </a:p>
        </p:txBody>
      </p:sp>
      <p:sp>
        <p:nvSpPr>
          <p:cNvPr id="23" name="Google Shape;84;p13">
            <a:extLst>
              <a:ext uri="{FF2B5EF4-FFF2-40B4-BE49-F238E27FC236}">
                <a16:creationId xmlns:a16="http://schemas.microsoft.com/office/drawing/2014/main" id="{A4D7E387-72DA-2590-2A4B-3CACAB150EF5}"/>
              </a:ext>
            </a:extLst>
          </p:cNvPr>
          <p:cNvSpPr txBox="1">
            <a:spLocks/>
          </p:cNvSpPr>
          <p:nvPr/>
        </p:nvSpPr>
        <p:spPr>
          <a:xfrm>
            <a:off x="419313" y="1199349"/>
            <a:ext cx="7337650" cy="214642"/>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50" marR="5080" lvl="0">
              <a:buClr>
                <a:schemeClr val="accent4"/>
              </a:buClr>
              <a:defRPr/>
            </a:pPr>
            <a:r>
              <a:rPr lang="en-US" sz="1200" dirty="0">
                <a:solidFill>
                  <a:schemeClr val="tx1"/>
                </a:solidFill>
              </a:rPr>
              <a:t>The CAGR was higher for mt-</a:t>
            </a:r>
            <a:r>
              <a:rPr lang="en-US" sz="1200" dirty="0" err="1">
                <a:solidFill>
                  <a:schemeClr val="tx1"/>
                </a:solidFill>
              </a:rPr>
              <a:t>sDNA</a:t>
            </a:r>
            <a:r>
              <a:rPr lang="en-US" sz="1200" dirty="0">
                <a:solidFill>
                  <a:schemeClr val="tx1"/>
                </a:solidFill>
              </a:rPr>
              <a:t> (166.81%) than for COL (0.52%), FOBT (-11.75%), and FIT (0.67%)</a:t>
            </a:r>
          </a:p>
        </p:txBody>
      </p:sp>
      <p:grpSp>
        <p:nvGrpSpPr>
          <p:cNvPr id="24" name="Group 23">
            <a:extLst>
              <a:ext uri="{FF2B5EF4-FFF2-40B4-BE49-F238E27FC236}">
                <a16:creationId xmlns:a16="http://schemas.microsoft.com/office/drawing/2014/main" id="{F1847B88-188D-6D62-6648-D074868BC0D3}"/>
              </a:ext>
            </a:extLst>
          </p:cNvPr>
          <p:cNvGrpSpPr/>
          <p:nvPr/>
        </p:nvGrpSpPr>
        <p:grpSpPr>
          <a:xfrm>
            <a:off x="1387038" y="1697011"/>
            <a:ext cx="6139901" cy="2458649"/>
            <a:chOff x="1170661" y="1774728"/>
            <a:chExt cx="6533907" cy="2616423"/>
          </a:xfrm>
        </p:grpSpPr>
        <p:sp>
          <p:nvSpPr>
            <p:cNvPr id="25" name="object 30">
              <a:extLst>
                <a:ext uri="{FF2B5EF4-FFF2-40B4-BE49-F238E27FC236}">
                  <a16:creationId xmlns:a16="http://schemas.microsoft.com/office/drawing/2014/main" id="{BB16CD0D-571A-B436-538C-62E2A71B3944}"/>
                </a:ext>
              </a:extLst>
            </p:cNvPr>
            <p:cNvSpPr txBox="1"/>
            <p:nvPr/>
          </p:nvSpPr>
          <p:spPr>
            <a:xfrm rot="16200000">
              <a:off x="550706" y="2820785"/>
              <a:ext cx="1388662"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b="1"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Growth rate (%)</a:t>
              </a:r>
              <a:endParaRPr kumimoji="0" sz="800" b="1"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graphicFrame>
          <p:nvGraphicFramePr>
            <p:cNvPr id="26" name="Chart 25">
              <a:extLst>
                <a:ext uri="{FF2B5EF4-FFF2-40B4-BE49-F238E27FC236}">
                  <a16:creationId xmlns:a16="http://schemas.microsoft.com/office/drawing/2014/main" id="{081F931A-9E49-187A-36E6-1DBE3F7C1397}"/>
                </a:ext>
              </a:extLst>
            </p:cNvPr>
            <p:cNvGraphicFramePr/>
            <p:nvPr>
              <p:extLst>
                <p:ext uri="{D42A27DB-BD31-4B8C-83A1-F6EECF244321}">
                  <p14:modId xmlns:p14="http://schemas.microsoft.com/office/powerpoint/2010/main" val="3908099501"/>
                </p:ext>
              </p:extLst>
            </p:nvPr>
          </p:nvGraphicFramePr>
          <p:xfrm>
            <a:off x="1415444" y="1774728"/>
            <a:ext cx="6289124" cy="2240865"/>
          </p:xfrm>
          <a:graphic>
            <a:graphicData uri="http://schemas.openxmlformats.org/drawingml/2006/chart">
              <c:chart xmlns:c="http://schemas.openxmlformats.org/drawingml/2006/chart" xmlns:r="http://schemas.openxmlformats.org/officeDocument/2006/relationships" r:id="rId2"/>
            </a:graphicData>
          </a:graphic>
        </p:graphicFrame>
        <p:sp>
          <p:nvSpPr>
            <p:cNvPr id="27" name="object 30">
              <a:extLst>
                <a:ext uri="{FF2B5EF4-FFF2-40B4-BE49-F238E27FC236}">
                  <a16:creationId xmlns:a16="http://schemas.microsoft.com/office/drawing/2014/main" id="{061177AC-574C-651D-27C5-D4AB81AF6849}"/>
                </a:ext>
              </a:extLst>
            </p:cNvPr>
            <p:cNvSpPr txBox="1"/>
            <p:nvPr/>
          </p:nvSpPr>
          <p:spPr>
            <a:xfrm>
              <a:off x="1974068" y="3852527"/>
              <a:ext cx="814467"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FOBT</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28" name="object 30">
              <a:extLst>
                <a:ext uri="{FF2B5EF4-FFF2-40B4-BE49-F238E27FC236}">
                  <a16:creationId xmlns:a16="http://schemas.microsoft.com/office/drawing/2014/main" id="{A33287DB-32C3-CD8C-B1CF-9602E12E3B07}"/>
                </a:ext>
              </a:extLst>
            </p:cNvPr>
            <p:cNvSpPr txBox="1"/>
            <p:nvPr/>
          </p:nvSpPr>
          <p:spPr>
            <a:xfrm>
              <a:off x="2844157" y="3860660"/>
              <a:ext cx="814467"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FIT</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32" name="object 30">
              <a:extLst>
                <a:ext uri="{FF2B5EF4-FFF2-40B4-BE49-F238E27FC236}">
                  <a16:creationId xmlns:a16="http://schemas.microsoft.com/office/drawing/2014/main" id="{7A7EEE4C-74CB-362D-5D16-870491EB729E}"/>
                </a:ext>
              </a:extLst>
            </p:cNvPr>
            <p:cNvSpPr txBox="1"/>
            <p:nvPr/>
          </p:nvSpPr>
          <p:spPr>
            <a:xfrm>
              <a:off x="3813280" y="3852527"/>
              <a:ext cx="814467"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mt-</a:t>
              </a:r>
              <a:r>
                <a:rPr kumimoji="0" lang="en-US" sz="800" u="none" strike="noStrike" kern="1200" cap="none" spc="0" normalizeH="0" baseline="0" noProof="0" dirty="0" err="1">
                  <a:ln>
                    <a:noFill/>
                  </a:ln>
                  <a:solidFill>
                    <a:srgbClr val="125285"/>
                  </a:solidFill>
                  <a:effectLst/>
                  <a:uLnTx/>
                  <a:uFillTx/>
                  <a:latin typeface="Arial" panose="020B0604020202020204" pitchFamily="34" charset="0"/>
                  <a:ea typeface="+mn-ea"/>
                  <a:cs typeface="Arial" panose="020B0604020202020204" pitchFamily="34" charset="0"/>
                </a:rPr>
                <a:t>sDNA</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37" name="object 30">
              <a:extLst>
                <a:ext uri="{FF2B5EF4-FFF2-40B4-BE49-F238E27FC236}">
                  <a16:creationId xmlns:a16="http://schemas.microsoft.com/office/drawing/2014/main" id="{A954264F-BE41-D207-1DB9-45D525F1D42E}"/>
                </a:ext>
              </a:extLst>
            </p:cNvPr>
            <p:cNvSpPr txBox="1"/>
            <p:nvPr/>
          </p:nvSpPr>
          <p:spPr>
            <a:xfrm>
              <a:off x="4704701" y="3796252"/>
              <a:ext cx="877311" cy="293410"/>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Screening COL</a:t>
              </a:r>
            </a:p>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(low risk)</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38" name="object 30">
              <a:extLst>
                <a:ext uri="{FF2B5EF4-FFF2-40B4-BE49-F238E27FC236}">
                  <a16:creationId xmlns:a16="http://schemas.microsoft.com/office/drawing/2014/main" id="{65F14CE1-FD19-E282-3553-CD1E6141E6D5}"/>
                </a:ext>
              </a:extLst>
            </p:cNvPr>
            <p:cNvSpPr txBox="1"/>
            <p:nvPr/>
          </p:nvSpPr>
          <p:spPr>
            <a:xfrm>
              <a:off x="5622750" y="3800182"/>
              <a:ext cx="937298" cy="27976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Screening COL (low/ high risk)</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41" name="object 30">
              <a:extLst>
                <a:ext uri="{FF2B5EF4-FFF2-40B4-BE49-F238E27FC236}">
                  <a16:creationId xmlns:a16="http://schemas.microsoft.com/office/drawing/2014/main" id="{5B2E85F5-8867-D1C5-1D83-A2E0E96E2B45}"/>
                </a:ext>
              </a:extLst>
            </p:cNvPr>
            <p:cNvSpPr txBox="1"/>
            <p:nvPr/>
          </p:nvSpPr>
          <p:spPr>
            <a:xfrm>
              <a:off x="6675691" y="3852527"/>
              <a:ext cx="814467"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FS</a:t>
              </a:r>
              <a:endParaRPr kumimoji="0" sz="80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sp>
          <p:nvSpPr>
            <p:cNvPr id="42" name="object 30">
              <a:extLst>
                <a:ext uri="{FF2B5EF4-FFF2-40B4-BE49-F238E27FC236}">
                  <a16:creationId xmlns:a16="http://schemas.microsoft.com/office/drawing/2014/main" id="{44F9E57C-EF56-59DA-238F-48FA19320C32}"/>
                </a:ext>
              </a:extLst>
            </p:cNvPr>
            <p:cNvSpPr txBox="1"/>
            <p:nvPr/>
          </p:nvSpPr>
          <p:spPr>
            <a:xfrm>
              <a:off x="3695774" y="4242399"/>
              <a:ext cx="2017853" cy="148752"/>
            </a:xfrm>
            <a:prstGeom prst="rect">
              <a:avLst/>
            </a:prstGeom>
          </p:spPr>
          <p:txBody>
            <a:bodyPr vert="horz" wrap="square" lIns="0" tIns="16510" rIns="0" bIns="0" rtlCol="0">
              <a:spAutoFit/>
            </a:bodyPr>
            <a:lstStyle/>
            <a:p>
              <a:pPr marL="12700" marR="0" lvl="0" indent="0" algn="ctr" defTabSz="914400" rtl="0" eaLnBrk="1" fontAlgn="auto" latinLnBrk="0" hangingPunct="1">
                <a:lnSpc>
                  <a:spcPct val="100000"/>
                </a:lnSpc>
                <a:spcBef>
                  <a:spcPts val="130"/>
                </a:spcBef>
                <a:spcAft>
                  <a:spcPts val="0"/>
                </a:spcAft>
                <a:buClrTx/>
                <a:buSzTx/>
                <a:buFontTx/>
                <a:buNone/>
                <a:tabLst/>
                <a:defRPr/>
              </a:pPr>
              <a:r>
                <a:rPr kumimoji="0" lang="en-US" sz="800" b="1"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rPr>
                <a:t>Screening modality</a:t>
              </a:r>
              <a:endParaRPr kumimoji="0" sz="800" b="1"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1656432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6">
            <a:extLst>
              <a:ext uri="{FF2B5EF4-FFF2-40B4-BE49-F238E27FC236}">
                <a16:creationId xmlns:a16="http://schemas.microsoft.com/office/drawing/2014/main" id="{45FDFC56-E818-4FA8-1CF3-92EDBA88E43E}"/>
              </a:ext>
            </a:extLst>
          </p:cNvPr>
          <p:cNvSpPr>
            <a:spLocks noGrp="1"/>
          </p:cNvSpPr>
          <p:nvPr>
            <p:ph type="body" sz="quarter" idx="16"/>
          </p:nvPr>
        </p:nvSpPr>
        <p:spPr>
          <a:xfrm>
            <a:off x="1210048" y="4714398"/>
            <a:ext cx="6171053" cy="319958"/>
          </a:xfrm>
        </p:spPr>
        <p:txBody>
          <a:bodyPr/>
          <a:lstStyle/>
          <a:p>
            <a:pPr lvl="0" defTabSz="685983">
              <a:lnSpc>
                <a:spcPct val="85000"/>
              </a:lnSpc>
              <a:spcBef>
                <a:spcPts val="225"/>
              </a:spcBef>
              <a:buClr>
                <a:srgbClr val="ED7D31"/>
              </a:buClr>
              <a:buSzPct val="85000"/>
              <a:defRPr/>
            </a:pPr>
            <a:r>
              <a:rPr lang="en-US" sz="750" b="1" spc="-5" dirty="0">
                <a:latin typeface="Arial" panose="020B0604020202020204" pitchFamily="34" charset="0"/>
              </a:rPr>
              <a:t>COL:</a:t>
            </a:r>
            <a:r>
              <a:rPr lang="en-US" sz="750" spc="-5" dirty="0">
                <a:latin typeface="Arial" panose="020B0604020202020204" pitchFamily="34" charset="0"/>
              </a:rPr>
              <a:t> colonoscopy; </a:t>
            </a:r>
            <a:r>
              <a:rPr lang="en-US" sz="750" b="1" kern="1200" dirty="0">
                <a:latin typeface="Arial" panose="020B0604020202020204" pitchFamily="34" charset="0"/>
              </a:rPr>
              <a:t>CRC:</a:t>
            </a:r>
            <a:r>
              <a:rPr lang="en-US" sz="750" kern="1200" dirty="0">
                <a:latin typeface="Arial" panose="020B0604020202020204" pitchFamily="34" charset="0"/>
              </a:rPr>
              <a:t> colorectal cancer; </a:t>
            </a:r>
            <a:r>
              <a:rPr lang="en-US" sz="750" b="1" kern="1200" dirty="0">
                <a:latin typeface="Arial" panose="020B0604020202020204" pitchFamily="34" charset="0"/>
              </a:rPr>
              <a:t>FIT:</a:t>
            </a:r>
            <a:r>
              <a:rPr lang="en-US" sz="750" kern="1200" dirty="0">
                <a:latin typeface="Arial" panose="020B0604020202020204" pitchFamily="34" charset="0"/>
              </a:rPr>
              <a:t> fecal immunochemical test; </a:t>
            </a:r>
            <a:r>
              <a:rPr lang="en-US" sz="750" b="1" kern="1200" dirty="0">
                <a:latin typeface="Arial" panose="020B0604020202020204" pitchFamily="34" charset="0"/>
              </a:rPr>
              <a:t>FOBT:</a:t>
            </a:r>
            <a:r>
              <a:rPr lang="en-US" sz="750" kern="1200" dirty="0">
                <a:latin typeface="Arial" panose="020B0604020202020204" pitchFamily="34" charset="0"/>
              </a:rPr>
              <a:t> fecal occult blood test; </a:t>
            </a:r>
            <a:r>
              <a:rPr lang="en-US" sz="750" b="1" kern="1200" dirty="0">
                <a:latin typeface="Arial" panose="020B0604020202020204" pitchFamily="34" charset="0"/>
              </a:rPr>
              <a:t>mt-</a:t>
            </a:r>
            <a:r>
              <a:rPr lang="en-US" sz="750" b="1" kern="1200" dirty="0" err="1">
                <a:latin typeface="Arial" panose="020B0604020202020204" pitchFamily="34" charset="0"/>
              </a:rPr>
              <a:t>sDNA</a:t>
            </a:r>
            <a:r>
              <a:rPr lang="en-US" sz="750" b="1" kern="1200" dirty="0">
                <a:latin typeface="Arial" panose="020B0604020202020204" pitchFamily="34" charset="0"/>
              </a:rPr>
              <a:t>:</a:t>
            </a:r>
            <a:r>
              <a:rPr lang="en-US" sz="750" kern="1200" dirty="0">
                <a:latin typeface="Arial" panose="020B0604020202020204" pitchFamily="34" charset="0"/>
              </a:rPr>
              <a:t> multi-target stool DNA. </a:t>
            </a:r>
          </a:p>
          <a:p>
            <a:pPr lvl="0" defTabSz="685983">
              <a:lnSpc>
                <a:spcPct val="85000"/>
              </a:lnSpc>
              <a:spcBef>
                <a:spcPts val="225"/>
              </a:spcBef>
              <a:buClr>
                <a:srgbClr val="ED7D31"/>
              </a:buClr>
              <a:buSzPct val="85000"/>
              <a:defRPr/>
            </a:pPr>
            <a:r>
              <a:rPr lang="en-US" sz="750" kern="1200" spc="-5" dirty="0">
                <a:latin typeface="Arial" panose="020B0604020202020204" pitchFamily="34" charset="0"/>
              </a:rPr>
              <a:t>Limburg PJ, et al. </a:t>
            </a:r>
            <a:r>
              <a:rPr lang="en-US" sz="750" i="1" kern="1200" spc="-5" dirty="0" err="1">
                <a:latin typeface="Arial" panose="020B0604020202020204" pitchFamily="34" charset="0"/>
              </a:rPr>
              <a:t>Curr</a:t>
            </a:r>
            <a:r>
              <a:rPr lang="en-US" sz="750" i="1" kern="1200" spc="-5" dirty="0">
                <a:latin typeface="Arial" panose="020B0604020202020204" pitchFamily="34" charset="0"/>
              </a:rPr>
              <a:t> Med Res </a:t>
            </a:r>
            <a:r>
              <a:rPr lang="en-US" sz="750" i="1" kern="1200" spc="-5" dirty="0" err="1">
                <a:latin typeface="Arial" panose="020B0604020202020204" pitchFamily="34" charset="0"/>
              </a:rPr>
              <a:t>Opin</a:t>
            </a:r>
            <a:r>
              <a:rPr lang="en-US" sz="750" kern="1200" spc="-5" dirty="0">
                <a:latin typeface="Arial" panose="020B0604020202020204" pitchFamily="34" charset="0"/>
              </a:rPr>
              <a:t>. 2021;37(4):605-607. </a:t>
            </a:r>
          </a:p>
        </p:txBody>
      </p:sp>
      <p:sp>
        <p:nvSpPr>
          <p:cNvPr id="29" name="Text Placeholder 56">
            <a:extLst>
              <a:ext uri="{FF2B5EF4-FFF2-40B4-BE49-F238E27FC236}">
                <a16:creationId xmlns:a16="http://schemas.microsoft.com/office/drawing/2014/main" id="{25346D40-6D93-B9CC-3ADE-24B01466F7F1}"/>
              </a:ext>
            </a:extLst>
          </p:cNvPr>
          <p:cNvSpPr txBox="1">
            <a:spLocks/>
          </p:cNvSpPr>
          <p:nvPr/>
        </p:nvSpPr>
        <p:spPr bwMode="gray">
          <a:xfrm>
            <a:off x="307102" y="408833"/>
            <a:ext cx="8471837" cy="521505"/>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sym typeface="Arial"/>
              </a:rPr>
              <a:t>Conclusion: Utilization Studies Focusing on Screening Methods Support Growing Patient and Provider Interest in the mt-</a:t>
            </a:r>
            <a:r>
              <a:rPr lang="en-US" sz="1600" b="0" dirty="0" err="1">
                <a:solidFill>
                  <a:schemeClr val="tx2"/>
                </a:solidFill>
                <a:latin typeface="Arial"/>
                <a:cs typeface="Arial"/>
                <a:sym typeface="Arial"/>
              </a:rPr>
              <a:t>sDNA</a:t>
            </a:r>
            <a:r>
              <a:rPr lang="en-US" sz="1600" b="0" dirty="0">
                <a:solidFill>
                  <a:schemeClr val="tx2"/>
                </a:solidFill>
                <a:latin typeface="Arial"/>
                <a:cs typeface="Arial"/>
                <a:sym typeface="Arial"/>
              </a:rPr>
              <a:t> Test as a Noninvasive Option for Average-risk Colorectal Cancer Screening</a:t>
            </a:r>
            <a:endParaRPr lang="en-US" sz="1600" b="0" dirty="0">
              <a:solidFill>
                <a:schemeClr val="tx2"/>
              </a:solidFill>
            </a:endParaRPr>
          </a:p>
        </p:txBody>
      </p:sp>
      <p:sp>
        <p:nvSpPr>
          <p:cNvPr id="42" name="Rectangle 41">
            <a:extLst>
              <a:ext uri="{FF2B5EF4-FFF2-40B4-BE49-F238E27FC236}">
                <a16:creationId xmlns:a16="http://schemas.microsoft.com/office/drawing/2014/main" id="{FF9DE009-197B-75B2-121D-8D55AA2CE979}"/>
              </a:ext>
            </a:extLst>
          </p:cNvPr>
          <p:cNvSpPr/>
          <p:nvPr/>
        </p:nvSpPr>
        <p:spPr bwMode="gray">
          <a:xfrm>
            <a:off x="4455479" y="1629633"/>
            <a:ext cx="4172963" cy="2401351"/>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b="1" dirty="0">
                <a:solidFill>
                  <a:schemeClr val="tx1"/>
                </a:solidFill>
              </a:rPr>
              <a:t>Limitations: </a:t>
            </a:r>
            <a:r>
              <a:rPr lang="en-US" sz="1200" dirty="0">
                <a:solidFill>
                  <a:schemeClr val="tx1"/>
                </a:solidFill>
              </a:rPr>
              <a:t>Screening COL was underestimated by study methodology, as screening COLs resulting in biopsy or other intervention during the procedure was potentially not captured with the applied codes. CTC is not covered by Medicare, this screening modality was not included in our analyses</a:t>
            </a:r>
          </a:p>
        </p:txBody>
      </p:sp>
      <p:sp>
        <p:nvSpPr>
          <p:cNvPr id="43" name="Content Placeholder 8">
            <a:extLst>
              <a:ext uri="{FF2B5EF4-FFF2-40B4-BE49-F238E27FC236}">
                <a16:creationId xmlns:a16="http://schemas.microsoft.com/office/drawing/2014/main" id="{FE58A006-0D40-7C89-EC6D-2399A0DED074}"/>
              </a:ext>
            </a:extLst>
          </p:cNvPr>
          <p:cNvSpPr txBox="1">
            <a:spLocks/>
          </p:cNvSpPr>
          <p:nvPr/>
        </p:nvSpPr>
        <p:spPr bwMode="gray">
          <a:xfrm>
            <a:off x="495826" y="1293794"/>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44" name="Rectangle 43">
            <a:extLst>
              <a:ext uri="{FF2B5EF4-FFF2-40B4-BE49-F238E27FC236}">
                <a16:creationId xmlns:a16="http://schemas.microsoft.com/office/drawing/2014/main" id="{111BD9DE-2CEB-04CC-BF15-A3DE27920CA6}"/>
              </a:ext>
            </a:extLst>
          </p:cNvPr>
          <p:cNvSpPr/>
          <p:nvPr/>
        </p:nvSpPr>
        <p:spPr bwMode="gray">
          <a:xfrm>
            <a:off x="486531" y="1633746"/>
            <a:ext cx="3388515" cy="805506"/>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 utilization for CRC screening has increased rapidly since it was approved in 2014</a:t>
            </a:r>
          </a:p>
        </p:txBody>
      </p:sp>
      <p:sp>
        <p:nvSpPr>
          <p:cNvPr id="45" name="Rectangle 44">
            <a:extLst>
              <a:ext uri="{FF2B5EF4-FFF2-40B4-BE49-F238E27FC236}">
                <a16:creationId xmlns:a16="http://schemas.microsoft.com/office/drawing/2014/main" id="{3D575E78-9741-25C0-A3F1-3A99B9028879}"/>
              </a:ext>
            </a:extLst>
          </p:cNvPr>
          <p:cNvSpPr/>
          <p:nvPr/>
        </p:nvSpPr>
        <p:spPr bwMode="gray">
          <a:xfrm>
            <a:off x="486531" y="2524690"/>
            <a:ext cx="3388515" cy="1506294"/>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Utilization of other endorsed CRC screening modalities has either declined (FOBT) or remained relatively stable (colonoscopy, FIT) over the same period</a:t>
            </a:r>
          </a:p>
        </p:txBody>
      </p:sp>
    </p:spTree>
    <p:extLst>
      <p:ext uri="{BB962C8B-B14F-4D97-AF65-F5344CB8AC3E}">
        <p14:creationId xmlns:p14="http://schemas.microsoft.com/office/powerpoint/2010/main" val="3620729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EF11-CE7E-FF44-1CD7-F30A748C2A91}"/>
              </a:ext>
            </a:extLst>
          </p:cNvPr>
          <p:cNvSpPr>
            <a:spLocks noGrp="1"/>
          </p:cNvSpPr>
          <p:nvPr>
            <p:ph type="ctrTitle"/>
          </p:nvPr>
        </p:nvSpPr>
        <p:spPr>
          <a:xfrm>
            <a:off x="2044457" y="1473140"/>
            <a:ext cx="4761694" cy="1279189"/>
          </a:xfrm>
        </p:spPr>
        <p:txBody>
          <a:bodyPr/>
          <a:lstStyle/>
          <a:p>
            <a:pPr algn="l"/>
            <a:r>
              <a:rPr lang="en-US" sz="3200" spc="-65" dirty="0">
                <a:solidFill>
                  <a:srgbClr val="125285"/>
                </a:solidFill>
                <a:latin typeface="Arial" panose="020B0604020202020204" pitchFamily="34" charset="0"/>
                <a:cs typeface="Arial" panose="020B0604020202020204" pitchFamily="34" charset="0"/>
              </a:rPr>
              <a:t>Multi-target Stool DNA</a:t>
            </a:r>
            <a:br>
              <a:rPr lang="en-US" sz="3200" spc="-65" dirty="0">
                <a:solidFill>
                  <a:srgbClr val="125285"/>
                </a:solidFill>
                <a:latin typeface="Arial" panose="020B0604020202020204" pitchFamily="34" charset="0"/>
                <a:cs typeface="Arial" panose="020B0604020202020204" pitchFamily="34" charset="0"/>
              </a:rPr>
            </a:br>
            <a:r>
              <a:rPr lang="en-US" sz="3200" spc="-65" dirty="0">
                <a:solidFill>
                  <a:srgbClr val="125285"/>
                </a:solidFill>
                <a:latin typeface="Arial" panose="020B0604020202020204" pitchFamily="34" charset="0"/>
                <a:cs typeface="Arial" panose="020B0604020202020204" pitchFamily="34" charset="0"/>
              </a:rPr>
              <a:t>(mt-</a:t>
            </a:r>
            <a:r>
              <a:rPr lang="en-US" sz="3200" spc="-65" dirty="0" err="1">
                <a:solidFill>
                  <a:srgbClr val="125285"/>
                </a:solidFill>
                <a:latin typeface="Arial" panose="020B0604020202020204" pitchFamily="34" charset="0"/>
                <a:cs typeface="Arial" panose="020B0604020202020204" pitchFamily="34" charset="0"/>
              </a:rPr>
              <a:t>sDNA</a:t>
            </a:r>
            <a:r>
              <a:rPr lang="en-US" sz="3200" spc="-65" dirty="0">
                <a:solidFill>
                  <a:srgbClr val="125285"/>
                </a:solidFill>
                <a:latin typeface="Arial" panose="020B0604020202020204" pitchFamily="34" charset="0"/>
                <a:cs typeface="Arial" panose="020B0604020202020204" pitchFamily="34" charset="0"/>
              </a:rPr>
              <a:t>) </a:t>
            </a:r>
            <a:r>
              <a:rPr lang="en-US" sz="3200" spc="-75" dirty="0">
                <a:solidFill>
                  <a:srgbClr val="125285"/>
                </a:solidFill>
                <a:latin typeface="Arial" panose="020B0604020202020204" pitchFamily="34" charset="0"/>
                <a:cs typeface="Arial" panose="020B0604020202020204" pitchFamily="34" charset="0"/>
              </a:rPr>
              <a:t>R</a:t>
            </a:r>
            <a:r>
              <a:rPr lang="en-US" sz="3200" spc="-40" dirty="0">
                <a:solidFill>
                  <a:srgbClr val="125285"/>
                </a:solidFill>
                <a:latin typeface="Arial" panose="020B0604020202020204" pitchFamily="34" charset="0"/>
                <a:cs typeface="Arial" panose="020B0604020202020204" pitchFamily="34" charset="0"/>
              </a:rPr>
              <a:t>ea</a:t>
            </a:r>
            <a:r>
              <a:rPr lang="en-US" sz="3200" dirty="0">
                <a:solidFill>
                  <a:srgbClr val="125285"/>
                </a:solidFill>
                <a:latin typeface="Arial" panose="020B0604020202020204" pitchFamily="34" charset="0"/>
                <a:cs typeface="Arial" panose="020B0604020202020204" pitchFamily="34" charset="0"/>
              </a:rPr>
              <a:t>l-w</a:t>
            </a:r>
            <a:r>
              <a:rPr lang="en-US" sz="3200" spc="-30" dirty="0">
                <a:solidFill>
                  <a:srgbClr val="125285"/>
                </a:solidFill>
                <a:latin typeface="Arial" panose="020B0604020202020204" pitchFamily="34" charset="0"/>
                <a:cs typeface="Arial" panose="020B0604020202020204" pitchFamily="34" charset="0"/>
              </a:rPr>
              <a:t>o</a:t>
            </a:r>
            <a:r>
              <a:rPr lang="en-US" sz="3200" spc="-5" dirty="0">
                <a:solidFill>
                  <a:srgbClr val="125285"/>
                </a:solidFill>
                <a:latin typeface="Arial" panose="020B0604020202020204" pitchFamily="34" charset="0"/>
                <a:cs typeface="Arial" panose="020B0604020202020204" pitchFamily="34" charset="0"/>
              </a:rPr>
              <a:t>r</a:t>
            </a:r>
            <a:r>
              <a:rPr lang="en-US" sz="3200" spc="-30" dirty="0">
                <a:solidFill>
                  <a:srgbClr val="125285"/>
                </a:solidFill>
                <a:latin typeface="Arial" panose="020B0604020202020204" pitchFamily="34" charset="0"/>
                <a:cs typeface="Arial" panose="020B0604020202020204" pitchFamily="34" charset="0"/>
              </a:rPr>
              <a:t>l</a:t>
            </a:r>
            <a:r>
              <a:rPr lang="en-US" sz="3200" dirty="0">
                <a:solidFill>
                  <a:srgbClr val="125285"/>
                </a:solidFill>
                <a:latin typeface="Arial" panose="020B0604020202020204" pitchFamily="34" charset="0"/>
                <a:cs typeface="Arial" panose="020B0604020202020204" pitchFamily="34" charset="0"/>
              </a:rPr>
              <a:t>d</a:t>
            </a:r>
            <a:br>
              <a:rPr lang="en-US" sz="3200" dirty="0">
                <a:solidFill>
                  <a:srgbClr val="125285"/>
                </a:solidFill>
                <a:latin typeface="Arial" panose="020B0604020202020204" pitchFamily="34" charset="0"/>
                <a:cs typeface="Arial" panose="020B0604020202020204" pitchFamily="34" charset="0"/>
              </a:rPr>
            </a:br>
            <a:r>
              <a:rPr lang="en-US" sz="3200" spc="-130" dirty="0">
                <a:solidFill>
                  <a:srgbClr val="125285"/>
                </a:solidFill>
                <a:latin typeface="Arial" panose="020B0604020202020204" pitchFamily="34" charset="0"/>
                <a:cs typeface="Arial" panose="020B0604020202020204" pitchFamily="34" charset="0"/>
              </a:rPr>
              <a:t>E</a:t>
            </a:r>
            <a:r>
              <a:rPr lang="en-US" sz="3200" spc="-55" dirty="0">
                <a:solidFill>
                  <a:srgbClr val="125285"/>
                </a:solidFill>
                <a:latin typeface="Arial" panose="020B0604020202020204" pitchFamily="34" charset="0"/>
                <a:cs typeface="Arial" panose="020B0604020202020204" pitchFamily="34" charset="0"/>
              </a:rPr>
              <a:t>v</a:t>
            </a:r>
            <a:r>
              <a:rPr lang="en-US" sz="3200" spc="-25" dirty="0">
                <a:solidFill>
                  <a:srgbClr val="125285"/>
                </a:solidFill>
                <a:latin typeface="Arial" panose="020B0604020202020204" pitchFamily="34" charset="0"/>
                <a:cs typeface="Arial" panose="020B0604020202020204" pitchFamily="34" charset="0"/>
              </a:rPr>
              <a:t>i</a:t>
            </a:r>
            <a:r>
              <a:rPr lang="en-US" sz="3200" dirty="0">
                <a:solidFill>
                  <a:srgbClr val="125285"/>
                </a:solidFill>
                <a:latin typeface="Arial" panose="020B0604020202020204" pitchFamily="34" charset="0"/>
                <a:cs typeface="Arial" panose="020B0604020202020204" pitchFamily="34" charset="0"/>
              </a:rPr>
              <a:t>d</a:t>
            </a:r>
            <a:r>
              <a:rPr lang="en-US" sz="3200" spc="-45" dirty="0">
                <a:solidFill>
                  <a:srgbClr val="125285"/>
                </a:solidFill>
                <a:latin typeface="Arial" panose="020B0604020202020204" pitchFamily="34" charset="0"/>
                <a:cs typeface="Arial" panose="020B0604020202020204" pitchFamily="34" charset="0"/>
              </a:rPr>
              <a:t>e</a:t>
            </a:r>
            <a:r>
              <a:rPr lang="en-US" sz="3200" spc="-40" dirty="0">
                <a:solidFill>
                  <a:srgbClr val="125285"/>
                </a:solidFill>
                <a:latin typeface="Arial" panose="020B0604020202020204" pitchFamily="34" charset="0"/>
                <a:cs typeface="Arial" panose="020B0604020202020204" pitchFamily="34" charset="0"/>
              </a:rPr>
              <a:t>n</a:t>
            </a:r>
            <a:r>
              <a:rPr lang="en-US" sz="3200" spc="-10" dirty="0">
                <a:solidFill>
                  <a:srgbClr val="125285"/>
                </a:solidFill>
                <a:latin typeface="Arial" panose="020B0604020202020204" pitchFamily="34" charset="0"/>
                <a:cs typeface="Arial" panose="020B0604020202020204" pitchFamily="34" charset="0"/>
              </a:rPr>
              <a:t>c</a:t>
            </a:r>
            <a:r>
              <a:rPr lang="en-US" sz="3200" dirty="0">
                <a:solidFill>
                  <a:srgbClr val="125285"/>
                </a:solidFill>
                <a:latin typeface="Arial" panose="020B0604020202020204" pitchFamily="34" charset="0"/>
                <a:cs typeface="Arial" panose="020B0604020202020204" pitchFamily="34" charset="0"/>
              </a:rPr>
              <a:t>e</a:t>
            </a:r>
            <a:endParaRPr lang="en-US" dirty="0">
              <a:solidFill>
                <a:srgbClr val="125285"/>
              </a:solidFill>
            </a:endParaRPr>
          </a:p>
        </p:txBody>
      </p:sp>
      <p:sp>
        <p:nvSpPr>
          <p:cNvPr id="3" name="Text Placeholder 2">
            <a:extLst>
              <a:ext uri="{FF2B5EF4-FFF2-40B4-BE49-F238E27FC236}">
                <a16:creationId xmlns:a16="http://schemas.microsoft.com/office/drawing/2014/main" id="{21911B04-E4EA-0679-A95B-DC0EAE348590}"/>
              </a:ext>
            </a:extLst>
          </p:cNvPr>
          <p:cNvSpPr>
            <a:spLocks noGrp="1"/>
          </p:cNvSpPr>
          <p:nvPr>
            <p:ph type="body" sz="quarter" idx="10"/>
          </p:nvPr>
        </p:nvSpPr>
        <p:spPr>
          <a:xfrm>
            <a:off x="2044457" y="2804689"/>
            <a:ext cx="4761694" cy="565487"/>
          </a:xfrm>
        </p:spPr>
        <p:txBody>
          <a:bodyPr/>
          <a:lstStyle/>
          <a:p>
            <a:pPr marL="12700" marR="5080" algn="l">
              <a:lnSpc>
                <a:spcPct val="100000"/>
              </a:lnSpc>
              <a:spcBef>
                <a:spcPts val="100"/>
              </a:spcBef>
            </a:pPr>
            <a:r>
              <a:rPr lang="en-CA" spc="-10" dirty="0">
                <a:solidFill>
                  <a:srgbClr val="125285"/>
                </a:solidFill>
              </a:rPr>
              <a:t>mt-</a:t>
            </a:r>
            <a:r>
              <a:rPr lang="en-CA" spc="-10" dirty="0" err="1">
                <a:solidFill>
                  <a:srgbClr val="125285"/>
                </a:solidFill>
              </a:rPr>
              <a:t>sDNA</a:t>
            </a:r>
            <a:r>
              <a:rPr lang="en-CA" spc="-10" dirty="0">
                <a:solidFill>
                  <a:srgbClr val="125285"/>
                </a:solidFill>
              </a:rPr>
              <a:t> in Clinical Practice</a:t>
            </a:r>
            <a:endParaRPr lang="en-US" dirty="0">
              <a:solidFill>
                <a:srgbClr val="125285"/>
              </a:solidFill>
            </a:endParaRPr>
          </a:p>
        </p:txBody>
      </p:sp>
      <p:sp>
        <p:nvSpPr>
          <p:cNvPr id="5" name="TextBox 4">
            <a:extLst>
              <a:ext uri="{FF2B5EF4-FFF2-40B4-BE49-F238E27FC236}">
                <a16:creationId xmlns:a16="http://schemas.microsoft.com/office/drawing/2014/main" id="{99925830-95DE-2DA5-8C72-3CE589AD4892}"/>
              </a:ext>
            </a:extLst>
          </p:cNvPr>
          <p:cNvSpPr txBox="1"/>
          <p:nvPr/>
        </p:nvSpPr>
        <p:spPr>
          <a:xfrm>
            <a:off x="272033" y="4640495"/>
            <a:ext cx="2655878" cy="184666"/>
          </a:xfrm>
          <a:prstGeom prst="rect">
            <a:avLst/>
          </a:prstGeom>
          <a:noFill/>
        </p:spPr>
        <p:txBody>
          <a:bodyPr wrap="square" lIns="0" tIns="45720" rIns="0" bIns="45720" rtlCol="0" anchor="t">
            <a:spAutoFit/>
          </a:bodyPr>
          <a:lstStyle/>
          <a:p>
            <a:r>
              <a:rPr lang="en-US" sz="600" dirty="0"/>
              <a:t>2.16.23</a:t>
            </a:r>
            <a:r>
              <a:rPr lang="en-US" sz="600" dirty="0">
                <a:latin typeface="Arial"/>
                <a:cs typeface="Arial"/>
              </a:rPr>
              <a:t>/ MED-ES-2300009</a:t>
            </a:r>
          </a:p>
        </p:txBody>
      </p:sp>
      <p:sp>
        <p:nvSpPr>
          <p:cNvPr id="36" name="Text Placeholder 20">
            <a:extLst>
              <a:ext uri="{FF2B5EF4-FFF2-40B4-BE49-F238E27FC236}">
                <a16:creationId xmlns:a16="http://schemas.microsoft.com/office/drawing/2014/main" id="{832E8E34-5F69-E1F2-2912-28A764CDBD4C}"/>
              </a:ext>
            </a:extLst>
          </p:cNvPr>
          <p:cNvSpPr txBox="1">
            <a:spLocks/>
          </p:cNvSpPr>
          <p:nvPr/>
        </p:nvSpPr>
        <p:spPr>
          <a:xfrm>
            <a:off x="1256534" y="4721655"/>
            <a:ext cx="6042338" cy="319958"/>
          </a:xfrm>
          <a:prstGeom prst="rect">
            <a:avLst/>
          </a:prstGeom>
        </p:spPr>
        <p:txBody>
          <a:bodyPr anchor="b"/>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0" indent="0" defTabSz="685983">
              <a:lnSpc>
                <a:spcPct val="85000"/>
              </a:lnSpc>
              <a:spcBef>
                <a:spcPts val="225"/>
              </a:spcBef>
              <a:buClr>
                <a:srgbClr val="ED7D31"/>
              </a:buClr>
              <a:buSzPct val="85000"/>
              <a:buNone/>
              <a:defRPr/>
            </a:pPr>
            <a:r>
              <a:rPr lang="en-US" sz="750" b="1" kern="1200" dirty="0">
                <a:solidFill>
                  <a:srgbClr val="44536A"/>
                </a:solidFill>
                <a:cs typeface="Arial" pitchFamily="34" charset="0"/>
              </a:rPr>
              <a:t>mt-</a:t>
            </a:r>
            <a:r>
              <a:rPr lang="en-US" sz="750" b="1" kern="1200" dirty="0" err="1">
                <a:solidFill>
                  <a:srgbClr val="44536A"/>
                </a:solidFill>
                <a:cs typeface="Arial" pitchFamily="34" charset="0"/>
              </a:rPr>
              <a:t>sDNA</a:t>
            </a:r>
            <a:r>
              <a:rPr lang="en-US" sz="750" b="1" kern="1200" dirty="0">
                <a:solidFill>
                  <a:srgbClr val="44536A"/>
                </a:solidFill>
                <a:cs typeface="Arial" pitchFamily="34" charset="0"/>
              </a:rPr>
              <a:t>:</a:t>
            </a:r>
            <a:r>
              <a:rPr lang="en-US" sz="750" kern="1200" dirty="0">
                <a:solidFill>
                  <a:srgbClr val="44536A"/>
                </a:solidFill>
                <a:cs typeface="Arial" pitchFamily="34" charset="0"/>
              </a:rPr>
              <a:t> multi-target stool DNA.</a:t>
            </a:r>
          </a:p>
        </p:txBody>
      </p:sp>
    </p:spTree>
    <p:extLst>
      <p:ext uri="{BB962C8B-B14F-4D97-AF65-F5344CB8AC3E}">
        <p14:creationId xmlns:p14="http://schemas.microsoft.com/office/powerpoint/2010/main" val="2114242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Placeholder 16">
            <a:extLst>
              <a:ext uri="{FF2B5EF4-FFF2-40B4-BE49-F238E27FC236}">
                <a16:creationId xmlns:a16="http://schemas.microsoft.com/office/drawing/2014/main" id="{1F14B604-5DDA-1F1D-33D0-9453342D8138}"/>
              </a:ext>
            </a:extLst>
          </p:cNvPr>
          <p:cNvSpPr txBox="1">
            <a:spLocks/>
          </p:cNvSpPr>
          <p:nvPr/>
        </p:nvSpPr>
        <p:spPr bwMode="gray">
          <a:xfrm>
            <a:off x="336081" y="238800"/>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sym typeface="Arial"/>
              </a:rPr>
              <a:t>Conclusion: Screening With mt-sDNA Testing Results in Fewer Lifetime Colonoscopies Than FIT, and Has a Higher Benefit-to-Harm Ratio Compared to Colonoscopy</a:t>
            </a:r>
            <a:r>
              <a:rPr lang="en-CA" sz="1600" baseline="30000">
                <a:latin typeface="Arial"/>
                <a:cs typeface="Arial"/>
                <a:sym typeface="Arial"/>
              </a:rPr>
              <a:t>1</a:t>
            </a:r>
            <a:endParaRPr lang="en-CA" dirty="0"/>
          </a:p>
        </p:txBody>
      </p:sp>
      <p:sp>
        <p:nvSpPr>
          <p:cNvPr id="30" name="Text Placeholder 17">
            <a:extLst>
              <a:ext uri="{FF2B5EF4-FFF2-40B4-BE49-F238E27FC236}">
                <a16:creationId xmlns:a16="http://schemas.microsoft.com/office/drawing/2014/main" id="{C66ED63D-C514-20AD-D7EB-203671EA9ABE}"/>
              </a:ext>
            </a:extLst>
          </p:cNvPr>
          <p:cNvSpPr>
            <a:spLocks noGrp="1"/>
          </p:cNvSpPr>
          <p:nvPr>
            <p:ph type="body" sz="quarter" idx="16"/>
          </p:nvPr>
        </p:nvSpPr>
        <p:spPr>
          <a:xfrm>
            <a:off x="394885" y="4584742"/>
            <a:ext cx="8305563" cy="319958"/>
          </a:xfrm>
        </p:spPr>
        <p:txBody>
          <a:bodyPr/>
          <a:lstStyle/>
          <a:p>
            <a:pPr marL="0" indent="0">
              <a:lnSpc>
                <a:spcPct val="85000"/>
              </a:lnSpc>
              <a:spcBef>
                <a:spcPts val="225"/>
              </a:spcBef>
              <a:buClr>
                <a:srgbClr val="ED7D31"/>
              </a:buClr>
              <a:buSzPct val="85000"/>
              <a:buNone/>
              <a:defRPr/>
            </a:pPr>
            <a:r>
              <a:rPr lang="en-US" sz="750" kern="1200" spc="-5" dirty="0"/>
              <a:t>*Per 1000 persons screened.</a:t>
            </a:r>
            <a:br>
              <a:rPr lang="en-US" sz="750" kern="1200" spc="-5" dirty="0"/>
            </a:br>
            <a:r>
              <a:rPr lang="en-US" sz="750" b="1" kern="1200" spc="-5" dirty="0"/>
              <a:t>CRC:</a:t>
            </a:r>
            <a:r>
              <a:rPr lang="en-US" sz="750" kern="1200" spc="-5" dirty="0"/>
              <a:t> colorectal cancer; </a:t>
            </a:r>
            <a:r>
              <a:rPr lang="en-US" sz="750" b="1" kern="1200" spc="-5" dirty="0"/>
              <a:t>CV:</a:t>
            </a:r>
            <a:r>
              <a:rPr lang="en-US" sz="750" kern="1200" spc="-5" dirty="0"/>
              <a:t> cardiovascular; </a:t>
            </a:r>
            <a:r>
              <a:rPr lang="en-US" sz="750" b="1" kern="1200" spc="-5" dirty="0"/>
              <a:t>GI:</a:t>
            </a:r>
            <a:r>
              <a:rPr lang="en-US" sz="750" kern="1200" spc="-5" dirty="0"/>
              <a:t> gastrointestinal; </a:t>
            </a:r>
            <a:r>
              <a:rPr lang="en-US" sz="750" b="1" kern="1200" spc="-5" dirty="0"/>
              <a:t>FIT:</a:t>
            </a:r>
            <a:r>
              <a:rPr lang="en-US" sz="750" kern="1200" spc="-5" dirty="0"/>
              <a:t> fecal immunochemical test; </a:t>
            </a:r>
            <a:r>
              <a:rPr lang="en-US" sz="750" b="1" kern="1200" spc="-5" dirty="0"/>
              <a:t>FOBT:</a:t>
            </a:r>
            <a:r>
              <a:rPr lang="en-US" sz="750" kern="1200" spc="-5" dirty="0"/>
              <a:t> fecal occult blood testing; </a:t>
            </a:r>
            <a:r>
              <a:rPr lang="en-US" sz="750" b="1" kern="1200" spc="-5" dirty="0" err="1"/>
              <a:t>hs-gFOBT</a:t>
            </a:r>
            <a:r>
              <a:rPr lang="en-US" sz="750" b="1" kern="1200" spc="-5" dirty="0"/>
              <a:t>:</a:t>
            </a:r>
            <a:r>
              <a:rPr lang="en-US" sz="750" kern="1200" spc="-5" dirty="0"/>
              <a:t> high-sensitivity guaiac-based fecal occult blood tests; </a:t>
            </a:r>
            <a:r>
              <a:rPr lang="en-US" sz="750" b="1" kern="1200" spc="-5" dirty="0"/>
              <a:t>LYG:</a:t>
            </a:r>
            <a:r>
              <a:rPr lang="en-US" sz="750" kern="1200" spc="-5" dirty="0"/>
              <a:t> life years gained; </a:t>
            </a:r>
            <a:r>
              <a:rPr lang="en-US" sz="750" b="1" kern="1200" spc="-5" dirty="0"/>
              <a:t>mt-</a:t>
            </a:r>
            <a:r>
              <a:rPr lang="en-US" sz="750" b="1" kern="1200" spc="-5" dirty="0" err="1"/>
              <a:t>sDNA</a:t>
            </a:r>
            <a:r>
              <a:rPr lang="en-US" sz="750" b="1" kern="1200" spc="-5" dirty="0"/>
              <a:t>:</a:t>
            </a:r>
            <a:r>
              <a:rPr lang="en-US" sz="750" kern="1200" spc="-5" dirty="0"/>
              <a:t> multi-target stool DNA; </a:t>
            </a:r>
            <a:r>
              <a:rPr lang="en-US" sz="750" b="1" kern="1200" spc="-5" dirty="0"/>
              <a:t>SSP:</a:t>
            </a:r>
            <a:r>
              <a:rPr lang="en-US" sz="750" kern="1200" spc="-5" dirty="0"/>
              <a:t> sessile serrated polyp. </a:t>
            </a:r>
            <a:br>
              <a:rPr lang="en-US" sz="750" kern="1200" spc="-5" dirty="0"/>
            </a:br>
            <a:r>
              <a:rPr lang="en-US" sz="750" kern="1200" spc="-5" dirty="0"/>
              <a:t>1. </a:t>
            </a:r>
            <a:r>
              <a:rPr lang="en-US" sz="750" kern="1200" spc="-5" dirty="0" err="1"/>
              <a:t>Eckmann</a:t>
            </a:r>
            <a:r>
              <a:rPr lang="en-US" sz="750" kern="1200" spc="-5" dirty="0"/>
              <a:t> JD, et al. </a:t>
            </a:r>
            <a:r>
              <a:rPr lang="en-US" sz="750" i="1" kern="1200" spc="-5" dirty="0" err="1"/>
              <a:t>Curr</a:t>
            </a:r>
            <a:r>
              <a:rPr lang="en-US" sz="750" i="1" kern="1200" spc="-5" dirty="0"/>
              <a:t> Treat Options Gastroenterol</a:t>
            </a:r>
            <a:r>
              <a:rPr lang="en-US" sz="750" kern="1200" spc="-5" dirty="0"/>
              <a:t>. 2020;18:109-119. 2. </a:t>
            </a:r>
            <a:r>
              <a:rPr lang="en-US" sz="750" kern="1200" spc="-5" dirty="0" err="1"/>
              <a:t>Piscitello</a:t>
            </a:r>
            <a:r>
              <a:rPr lang="en-US" sz="750" kern="1200" spc="-5" dirty="0"/>
              <a:t> A, et al. </a:t>
            </a:r>
            <a:r>
              <a:rPr lang="en-US" sz="750" i="1" kern="1200" spc="-5" dirty="0" err="1"/>
              <a:t>PLoS</a:t>
            </a:r>
            <a:r>
              <a:rPr lang="en-US" sz="750" i="1" kern="1200" spc="-5" dirty="0"/>
              <a:t> ONE. </a:t>
            </a:r>
            <a:r>
              <a:rPr lang="en-US" sz="750" kern="1200" spc="-5" dirty="0"/>
              <a:t>2020;15(12):e0244431. 3. </a:t>
            </a:r>
            <a:r>
              <a:rPr lang="en-US" sz="750" kern="1200" spc="-5" dirty="0" err="1"/>
              <a:t>Fendrick</a:t>
            </a:r>
            <a:r>
              <a:rPr lang="en-US" sz="750" kern="1200" spc="-5" dirty="0"/>
              <a:t> AM, et al. </a:t>
            </a:r>
            <a:r>
              <a:rPr lang="en-US" sz="750" i="1" kern="1200" spc="-5" dirty="0"/>
              <a:t>Cancer </a:t>
            </a:r>
            <a:r>
              <a:rPr lang="en-US" sz="750" i="1" kern="1200" spc="-5" dirty="0" err="1"/>
              <a:t>Prev</a:t>
            </a:r>
            <a:r>
              <a:rPr lang="en-US" sz="750" i="1" kern="1200" spc="-5" dirty="0"/>
              <a:t> Res (Phila). </a:t>
            </a:r>
            <a:r>
              <a:rPr lang="en-US" sz="750" kern="1200" spc="-5" dirty="0"/>
              <a:t>2021;14(9):845-850. 4. Fisher DA, et al. </a:t>
            </a:r>
            <a:r>
              <a:rPr lang="en-US" sz="750" i="1" kern="1200" spc="-5" dirty="0" err="1"/>
              <a:t>Curr</a:t>
            </a:r>
            <a:r>
              <a:rPr lang="en-US" sz="750" i="1" kern="1200" spc="-5" dirty="0"/>
              <a:t> Med Res </a:t>
            </a:r>
            <a:r>
              <a:rPr lang="en-US" sz="750" i="1" kern="1200" spc="-5" dirty="0" err="1"/>
              <a:t>Opin</a:t>
            </a:r>
            <a:r>
              <a:rPr lang="en-US" sz="750" i="1" kern="1200" spc="-5" dirty="0"/>
              <a:t>. </a:t>
            </a:r>
            <a:r>
              <a:rPr lang="en-US" sz="750" kern="1200" spc="-5" dirty="0"/>
              <a:t>2021;37(6):1005-1010. 5. </a:t>
            </a:r>
            <a:r>
              <a:rPr lang="en-US" sz="750" kern="1200" spc="-5" dirty="0" err="1"/>
              <a:t>Bibbins</a:t>
            </a:r>
            <a:r>
              <a:rPr lang="en-US" sz="750" kern="1200" spc="-5" dirty="0"/>
              <a:t>-Domingo K, et al. </a:t>
            </a:r>
            <a:r>
              <a:rPr lang="en-US" sz="750" i="1" kern="1200" spc="-5" dirty="0"/>
              <a:t>JAMA</a:t>
            </a:r>
            <a:r>
              <a:rPr lang="en-US" sz="750" kern="1200" spc="-5" dirty="0"/>
              <a:t>. 2016;315(23):2564-2575. </a:t>
            </a:r>
          </a:p>
        </p:txBody>
      </p:sp>
      <p:sp>
        <p:nvSpPr>
          <p:cNvPr id="31" name="TextBox 30">
            <a:extLst>
              <a:ext uri="{FF2B5EF4-FFF2-40B4-BE49-F238E27FC236}">
                <a16:creationId xmlns:a16="http://schemas.microsoft.com/office/drawing/2014/main" id="{2F1A834C-1C56-4D4A-BDA9-02078C5BF1C0}"/>
              </a:ext>
            </a:extLst>
          </p:cNvPr>
          <p:cNvSpPr txBox="1"/>
          <p:nvPr/>
        </p:nvSpPr>
        <p:spPr>
          <a:xfrm>
            <a:off x="325336" y="1994972"/>
            <a:ext cx="4873885" cy="276999"/>
          </a:xfrm>
          <a:prstGeom prst="rect">
            <a:avLst/>
          </a:prstGeom>
          <a:noFill/>
        </p:spPr>
        <p:txBody>
          <a:bodyPr wrap="square" rtlCol="0">
            <a:spAutoFit/>
          </a:bodyPr>
          <a:lstStyle/>
          <a:p>
            <a:pPr marL="12700" lvl="0">
              <a:spcBef>
                <a:spcPts val="130"/>
              </a:spcBef>
              <a:buClrTx/>
              <a:defRPr/>
            </a:pPr>
            <a:r>
              <a:rPr lang="en-US" sz="1200" b="1" kern="1200" dirty="0">
                <a:solidFill>
                  <a:schemeClr val="tx1"/>
                </a:solidFill>
              </a:rPr>
              <a:t>mt-</a:t>
            </a:r>
            <a:r>
              <a:rPr lang="en-US" sz="1200" b="1" kern="1200" dirty="0" err="1">
                <a:solidFill>
                  <a:schemeClr val="tx1"/>
                </a:solidFill>
              </a:rPr>
              <a:t>sDNA</a:t>
            </a:r>
            <a:r>
              <a:rPr lang="en-US" sz="1200" b="1" kern="1200" dirty="0">
                <a:solidFill>
                  <a:schemeClr val="tx1"/>
                </a:solidFill>
              </a:rPr>
              <a:t> Testing: Summary of Population Modeling Studies</a:t>
            </a:r>
            <a:r>
              <a:rPr lang="en-US" sz="1200" b="1" kern="1200" baseline="30000" dirty="0">
                <a:solidFill>
                  <a:schemeClr val="tx1"/>
                </a:solidFill>
              </a:rPr>
              <a:t>1,5</a:t>
            </a:r>
          </a:p>
        </p:txBody>
      </p:sp>
      <p:sp>
        <p:nvSpPr>
          <p:cNvPr id="32" name="Google Shape;84;p13">
            <a:extLst>
              <a:ext uri="{FF2B5EF4-FFF2-40B4-BE49-F238E27FC236}">
                <a16:creationId xmlns:a16="http://schemas.microsoft.com/office/drawing/2014/main" id="{286DDDC2-1042-E508-E3AF-43B012A2952A}"/>
              </a:ext>
            </a:extLst>
          </p:cNvPr>
          <p:cNvSpPr txBox="1">
            <a:spLocks/>
          </p:cNvSpPr>
          <p:nvPr/>
        </p:nvSpPr>
        <p:spPr>
          <a:xfrm>
            <a:off x="338038" y="1063509"/>
            <a:ext cx="7481976" cy="764641"/>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indent="-133350">
              <a:buClr>
                <a:schemeClr val="tx1"/>
              </a:buClr>
              <a:buFont typeface="Arial" panose="020B0604020202020204" pitchFamily="34" charset="0"/>
              <a:buChar char="•"/>
            </a:pPr>
            <a:r>
              <a:rPr lang="en-US" sz="1200" dirty="0">
                <a:solidFill>
                  <a:schemeClr val="tx1"/>
                </a:solidFill>
              </a:rPr>
              <a:t>At imperfect adherence rates, mt-</a:t>
            </a:r>
            <a:r>
              <a:rPr lang="en-US" sz="1200" dirty="0" err="1">
                <a:solidFill>
                  <a:schemeClr val="tx1"/>
                </a:solidFill>
              </a:rPr>
              <a:t>sDNA</a:t>
            </a:r>
            <a:r>
              <a:rPr lang="en-US" sz="1200" dirty="0">
                <a:solidFill>
                  <a:schemeClr val="tx1"/>
                </a:solidFill>
              </a:rPr>
              <a:t> provides more LYG and a greater reduction in CRC incidence and mortality than FIT ​or hs‑gFOBT</a:t>
            </a:r>
            <a:r>
              <a:rPr lang="en-US" sz="1200" baseline="30000" dirty="0">
                <a:solidFill>
                  <a:schemeClr val="tx1"/>
                </a:solidFill>
              </a:rPr>
              <a:t>2</a:t>
            </a:r>
          </a:p>
          <a:p>
            <a:pPr marL="133350" indent="-133350">
              <a:spcBef>
                <a:spcPts val="400"/>
              </a:spcBef>
              <a:buClr>
                <a:schemeClr val="tx1"/>
              </a:buClr>
              <a:buFont typeface="Arial" panose="020B0604020202020204" pitchFamily="34" charset="0"/>
              <a:buChar char="•"/>
            </a:pPr>
            <a:r>
              <a:rPr lang="en-US" sz="1200" dirty="0">
                <a:solidFill>
                  <a:schemeClr val="tx1"/>
                </a:solidFill>
              </a:rPr>
              <a:t>Extrapolation of real-world inputs on patient outcomes suggested that mt-</a:t>
            </a:r>
            <a:r>
              <a:rPr lang="en-US" sz="1200" dirty="0" err="1">
                <a:solidFill>
                  <a:schemeClr val="tx1"/>
                </a:solidFill>
              </a:rPr>
              <a:t>sDNA</a:t>
            </a:r>
            <a:r>
              <a:rPr lang="en-US" sz="1200" dirty="0">
                <a:solidFill>
                  <a:schemeClr val="tx1"/>
                </a:solidFill>
              </a:rPr>
              <a:t> yields greater CRC-screening benefits in terms of LYG, CRC incidence, and CRC mortality compared to FIT</a:t>
            </a:r>
            <a:r>
              <a:rPr lang="en-US" sz="1200" baseline="30000" dirty="0">
                <a:solidFill>
                  <a:schemeClr val="tx1"/>
                </a:solidFill>
              </a:rPr>
              <a:t>3,4</a:t>
            </a:r>
          </a:p>
        </p:txBody>
      </p:sp>
      <p:graphicFrame>
        <p:nvGraphicFramePr>
          <p:cNvPr id="33" name="Table 7">
            <a:extLst>
              <a:ext uri="{FF2B5EF4-FFF2-40B4-BE49-F238E27FC236}">
                <a16:creationId xmlns:a16="http://schemas.microsoft.com/office/drawing/2014/main" id="{5046A201-71FB-4EA7-4664-58B44538A91F}"/>
              </a:ext>
            </a:extLst>
          </p:cNvPr>
          <p:cNvGraphicFramePr>
            <a:graphicFrameLocks noGrp="1"/>
          </p:cNvGraphicFramePr>
          <p:nvPr>
            <p:extLst>
              <p:ext uri="{D42A27DB-BD31-4B8C-83A1-F6EECF244321}">
                <p14:modId xmlns:p14="http://schemas.microsoft.com/office/powerpoint/2010/main" val="1503915039"/>
              </p:ext>
            </p:extLst>
          </p:nvPr>
        </p:nvGraphicFramePr>
        <p:xfrm>
          <a:off x="394885" y="2339936"/>
          <a:ext cx="8413033" cy="1426500"/>
        </p:xfrm>
        <a:graphic>
          <a:graphicData uri="http://schemas.openxmlformats.org/drawingml/2006/table">
            <a:tbl>
              <a:tblPr bandRow="1">
                <a:tableStyleId>{5C22544A-7EE6-4342-B048-85BDC9FD1C3A}</a:tableStyleId>
              </a:tblPr>
              <a:tblGrid>
                <a:gridCol w="859436">
                  <a:extLst>
                    <a:ext uri="{9D8B030D-6E8A-4147-A177-3AD203B41FA5}">
                      <a16:colId xmlns:a16="http://schemas.microsoft.com/office/drawing/2014/main" val="3584003269"/>
                    </a:ext>
                  </a:extLst>
                </a:gridCol>
                <a:gridCol w="867508">
                  <a:extLst>
                    <a:ext uri="{9D8B030D-6E8A-4147-A177-3AD203B41FA5}">
                      <a16:colId xmlns:a16="http://schemas.microsoft.com/office/drawing/2014/main" val="2681396564"/>
                    </a:ext>
                  </a:extLst>
                </a:gridCol>
                <a:gridCol w="940640">
                  <a:extLst>
                    <a:ext uri="{9D8B030D-6E8A-4147-A177-3AD203B41FA5}">
                      <a16:colId xmlns:a16="http://schemas.microsoft.com/office/drawing/2014/main" val="1017370873"/>
                    </a:ext>
                  </a:extLst>
                </a:gridCol>
                <a:gridCol w="935109">
                  <a:extLst>
                    <a:ext uri="{9D8B030D-6E8A-4147-A177-3AD203B41FA5}">
                      <a16:colId xmlns:a16="http://schemas.microsoft.com/office/drawing/2014/main" val="3294188576"/>
                    </a:ext>
                  </a:extLst>
                </a:gridCol>
                <a:gridCol w="1025895">
                  <a:extLst>
                    <a:ext uri="{9D8B030D-6E8A-4147-A177-3AD203B41FA5}">
                      <a16:colId xmlns:a16="http://schemas.microsoft.com/office/drawing/2014/main" val="2529308165"/>
                    </a:ext>
                  </a:extLst>
                </a:gridCol>
                <a:gridCol w="921627">
                  <a:extLst>
                    <a:ext uri="{9D8B030D-6E8A-4147-A177-3AD203B41FA5}">
                      <a16:colId xmlns:a16="http://schemas.microsoft.com/office/drawing/2014/main" val="1629565437"/>
                    </a:ext>
                  </a:extLst>
                </a:gridCol>
                <a:gridCol w="961651">
                  <a:extLst>
                    <a:ext uri="{9D8B030D-6E8A-4147-A177-3AD203B41FA5}">
                      <a16:colId xmlns:a16="http://schemas.microsoft.com/office/drawing/2014/main" val="3192718502"/>
                    </a:ext>
                  </a:extLst>
                </a:gridCol>
                <a:gridCol w="980065">
                  <a:extLst>
                    <a:ext uri="{9D8B030D-6E8A-4147-A177-3AD203B41FA5}">
                      <a16:colId xmlns:a16="http://schemas.microsoft.com/office/drawing/2014/main" val="489733679"/>
                    </a:ext>
                  </a:extLst>
                </a:gridCol>
                <a:gridCol w="921102">
                  <a:extLst>
                    <a:ext uri="{9D8B030D-6E8A-4147-A177-3AD203B41FA5}">
                      <a16:colId xmlns:a16="http://schemas.microsoft.com/office/drawing/2014/main" val="3754845323"/>
                    </a:ext>
                  </a:extLst>
                </a:gridCol>
              </a:tblGrid>
              <a:tr h="530664">
                <a:tc>
                  <a:txBody>
                    <a:bodyPr/>
                    <a:lstStyle/>
                    <a:p>
                      <a:pPr algn="l"/>
                      <a:r>
                        <a:rPr lang="en-US" sz="800" b="1" dirty="0">
                          <a:solidFill>
                            <a:schemeClr val="bg1"/>
                          </a:solidFill>
                          <a:latin typeface="Arial" panose="020B0604020202020204" pitchFamily="34" charset="0"/>
                          <a:cs typeface="Arial" panose="020B0604020202020204" pitchFamily="34" charset="0"/>
                        </a:rPr>
                        <a:t>Screening Method</a:t>
                      </a:r>
                    </a:p>
                  </a:txBody>
                  <a:tcPr anchor="ctr">
                    <a:lnL w="952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Life Years Gained* (LYG)</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CRC Deaths Averted*</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Complications (GI/CV)*</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Colonoscopies*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Life Years Gained /</a:t>
                      </a:r>
                    </a:p>
                    <a:p>
                      <a:pPr algn="ctr"/>
                      <a:r>
                        <a:rPr lang="en-US" sz="800" b="1" dirty="0">
                          <a:solidFill>
                            <a:schemeClr val="bg1"/>
                          </a:solidFill>
                          <a:latin typeface="Arial" panose="020B0604020202020204" pitchFamily="34" charset="0"/>
                          <a:cs typeface="Arial" panose="020B0604020202020204" pitchFamily="34" charset="0"/>
                        </a:rPr>
                        <a:t>Complications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Life Years Gained / Colonoscopy</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CRC Deaths Averted /</a:t>
                      </a:r>
                    </a:p>
                    <a:p>
                      <a:pPr algn="ctr"/>
                      <a:r>
                        <a:rPr lang="en-US" sz="800" b="1" dirty="0">
                          <a:solidFill>
                            <a:schemeClr val="bg1"/>
                          </a:solidFill>
                          <a:latin typeface="Arial" panose="020B0604020202020204" pitchFamily="34" charset="0"/>
                          <a:cs typeface="Arial" panose="020B0604020202020204" pitchFamily="34" charset="0"/>
                        </a:rPr>
                        <a:t>Complications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tc>
                  <a:txBody>
                    <a:bodyPr/>
                    <a:lstStyle/>
                    <a:p>
                      <a:pPr algn="ctr"/>
                      <a:r>
                        <a:rPr lang="en-US" sz="800" b="1" dirty="0">
                          <a:solidFill>
                            <a:schemeClr val="bg1"/>
                          </a:solidFill>
                          <a:latin typeface="Arial" panose="020B0604020202020204" pitchFamily="34" charset="0"/>
                          <a:cs typeface="Arial" panose="020B0604020202020204" pitchFamily="34" charset="0"/>
                        </a:rPr>
                        <a:t>CRC Deaths Averted /</a:t>
                      </a:r>
                    </a:p>
                    <a:p>
                      <a:pPr algn="ctr"/>
                      <a:r>
                        <a:rPr lang="en-US" sz="800" b="1" dirty="0">
                          <a:solidFill>
                            <a:schemeClr val="bg1"/>
                          </a:solidFill>
                          <a:latin typeface="Arial" panose="020B0604020202020204" pitchFamily="34" charset="0"/>
                          <a:cs typeface="Arial" panose="020B0604020202020204" pitchFamily="34" charset="0"/>
                        </a:rPr>
                        <a:t>Colonoscopy</a:t>
                      </a:r>
                    </a:p>
                  </a:txBody>
                  <a:tcPr anchor="ctr">
                    <a:lnL w="2857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602719587"/>
                  </a:ext>
                </a:extLst>
              </a:tr>
              <a:tr h="288952">
                <a:tc>
                  <a:txBody>
                    <a:bodyPr/>
                    <a:lstStyle/>
                    <a:p>
                      <a:r>
                        <a:rPr lang="en-US" sz="800" b="1" dirty="0">
                          <a:solidFill>
                            <a:schemeClr val="tx1"/>
                          </a:solidFill>
                          <a:latin typeface="Arial" panose="020B0604020202020204" pitchFamily="34" charset="0"/>
                          <a:cs typeface="Arial" panose="020B0604020202020204" pitchFamily="34" charset="0"/>
                        </a:rPr>
                        <a:t>mt-</a:t>
                      </a:r>
                      <a:r>
                        <a:rPr lang="en-US" sz="800" b="1" dirty="0" err="1">
                          <a:solidFill>
                            <a:schemeClr val="tx1"/>
                          </a:solidFill>
                          <a:latin typeface="Arial" panose="020B0604020202020204" pitchFamily="34" charset="0"/>
                          <a:cs typeface="Arial" panose="020B0604020202020204" pitchFamily="34" charset="0"/>
                        </a:rPr>
                        <a:t>sDNA</a:t>
                      </a:r>
                      <a:endParaRPr lang="en-US" sz="800" b="1" dirty="0">
                        <a:solidFill>
                          <a:schemeClr val="tx1"/>
                        </a:solidFill>
                        <a:latin typeface="Arial" panose="020B0604020202020204" pitchFamily="34" charset="0"/>
                        <a:cs typeface="Arial" panose="020B0604020202020204" pitchFamily="34" charset="0"/>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226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1714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0.13</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0.01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2790561919"/>
                  </a:ext>
                </a:extLst>
              </a:tr>
              <a:tr h="288952">
                <a:tc>
                  <a:txBody>
                    <a:bodyPr/>
                    <a:lstStyle/>
                    <a:p>
                      <a:r>
                        <a:rPr lang="en-US" sz="800" b="1" dirty="0">
                          <a:solidFill>
                            <a:schemeClr val="tx1"/>
                          </a:solidFill>
                          <a:latin typeface="Arial" panose="020B0604020202020204" pitchFamily="34" charset="0"/>
                          <a:cs typeface="Arial" panose="020B0604020202020204" pitchFamily="34" charset="0"/>
                        </a:rPr>
                        <a:t>FIT</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244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1757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0.14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0.01</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47185057"/>
                  </a:ext>
                </a:extLst>
              </a:tr>
              <a:tr h="317932">
                <a:tc>
                  <a:txBody>
                    <a:bodyPr/>
                    <a:lstStyle/>
                    <a:p>
                      <a:r>
                        <a:rPr lang="en-US" sz="800" b="1" dirty="0">
                          <a:solidFill>
                            <a:schemeClr val="tx1"/>
                          </a:solidFill>
                          <a:latin typeface="Arial" panose="020B0604020202020204" pitchFamily="34" charset="0"/>
                          <a:cs typeface="Arial" panose="020B0604020202020204" pitchFamily="34" charset="0"/>
                        </a:rPr>
                        <a:t>Colonoscopy</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270</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a:solidFill>
                            <a:schemeClr val="tx1"/>
                          </a:solidFill>
                          <a:latin typeface="Arial" panose="020B0604020202020204" pitchFamily="34" charset="0"/>
                          <a:cs typeface="Arial" panose="020B0604020202020204" pitchFamily="34" charset="0"/>
                        </a:rPr>
                        <a:t>24</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15</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4049</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18</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0.07</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1.6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0.006</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98881769"/>
                  </a:ext>
                </a:extLst>
              </a:tr>
            </a:tbl>
          </a:graphicData>
        </a:graphic>
      </p:graphicFrame>
    </p:spTree>
    <p:extLst>
      <p:ext uri="{BB962C8B-B14F-4D97-AF65-F5344CB8AC3E}">
        <p14:creationId xmlns:p14="http://schemas.microsoft.com/office/powerpoint/2010/main" val="41651456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32">
            <a:extLst>
              <a:ext uri="{FF2B5EF4-FFF2-40B4-BE49-F238E27FC236}">
                <a16:creationId xmlns:a16="http://schemas.microsoft.com/office/drawing/2014/main" id="{621ABDE6-1465-343E-D0B0-A35CA41928E7}"/>
              </a:ext>
            </a:extLst>
          </p:cNvPr>
          <p:cNvSpPr txBox="1">
            <a:spLocks/>
          </p:cNvSpPr>
          <p:nvPr/>
        </p:nvSpPr>
        <p:spPr bwMode="gray">
          <a:xfrm>
            <a:off x="335812" y="345834"/>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sym typeface="Arial"/>
              </a:rPr>
              <a:t>mt-</a:t>
            </a:r>
            <a:r>
              <a:rPr lang="en-CA" sz="1600" dirty="0" err="1">
                <a:latin typeface="Arial"/>
                <a:cs typeface="Arial"/>
                <a:sym typeface="Arial"/>
              </a:rPr>
              <a:t>sDNA</a:t>
            </a:r>
            <a:r>
              <a:rPr lang="en-CA" sz="1600" dirty="0">
                <a:latin typeface="Arial"/>
                <a:cs typeface="Arial"/>
                <a:sym typeface="Arial"/>
              </a:rPr>
              <a:t> Screening in Clinical Practice: High Positive Predictive Value for Colorectal Neoplasia Regardless of Exposure to Previous Colonoscopy</a:t>
            </a:r>
            <a:endParaRPr lang="en-CA" dirty="0"/>
          </a:p>
        </p:txBody>
      </p:sp>
      <p:sp>
        <p:nvSpPr>
          <p:cNvPr id="11" name="Text Placeholder 38">
            <a:extLst>
              <a:ext uri="{FF2B5EF4-FFF2-40B4-BE49-F238E27FC236}">
                <a16:creationId xmlns:a16="http://schemas.microsoft.com/office/drawing/2014/main" id="{B39A8A3A-BFD4-9D54-A0D8-FB4CA5C8ED81}"/>
              </a:ext>
            </a:extLst>
          </p:cNvPr>
          <p:cNvSpPr>
            <a:spLocks noGrp="1"/>
          </p:cNvSpPr>
          <p:nvPr>
            <p:ph type="body" sz="quarter" idx="16"/>
          </p:nvPr>
        </p:nvSpPr>
        <p:spPr>
          <a:xfrm>
            <a:off x="1234762" y="4714398"/>
            <a:ext cx="6042338" cy="319958"/>
          </a:xfrm>
        </p:spPr>
        <p:txBody>
          <a:bodyPr/>
          <a:lstStyle/>
          <a:p>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CRN: </a:t>
            </a:r>
            <a:r>
              <a:rPr lang="en-US" sz="750" dirty="0">
                <a:latin typeface="Arial" panose="020B0604020202020204" pitchFamily="34" charset="0"/>
              </a:rPr>
              <a:t>colorectal neoplasia;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a:t>
            </a:r>
          </a:p>
          <a:p>
            <a:r>
              <a:rPr lang="en-US" sz="750" dirty="0" err="1">
                <a:latin typeface="Arial" panose="020B0604020202020204" pitchFamily="34" charset="0"/>
              </a:rPr>
              <a:t>Eckmann</a:t>
            </a:r>
            <a:r>
              <a:rPr lang="en-US" sz="750" dirty="0">
                <a:latin typeface="Arial" panose="020B0604020202020204" pitchFamily="34" charset="0"/>
              </a:rPr>
              <a:t> JD, et al. </a:t>
            </a:r>
            <a:r>
              <a:rPr lang="en-US" sz="750" i="1" dirty="0">
                <a:latin typeface="Arial" panose="020B0604020202020204" pitchFamily="34" charset="0"/>
              </a:rPr>
              <a:t>Am J Gastroenterol</a:t>
            </a:r>
            <a:r>
              <a:rPr lang="en-US" sz="750" dirty="0">
                <a:latin typeface="Arial" panose="020B0604020202020204" pitchFamily="34" charset="0"/>
              </a:rPr>
              <a:t>. 2020;115(4):608-615. </a:t>
            </a:r>
          </a:p>
        </p:txBody>
      </p:sp>
      <p:sp>
        <p:nvSpPr>
          <p:cNvPr id="21" name="Rectangle 20">
            <a:extLst>
              <a:ext uri="{FF2B5EF4-FFF2-40B4-BE49-F238E27FC236}">
                <a16:creationId xmlns:a16="http://schemas.microsoft.com/office/drawing/2014/main" id="{0AA62835-0547-FC4F-EAF6-417743D7DD92}"/>
              </a:ext>
            </a:extLst>
          </p:cNvPr>
          <p:cNvSpPr/>
          <p:nvPr/>
        </p:nvSpPr>
        <p:spPr>
          <a:xfrm>
            <a:off x="5358941" y="1654444"/>
            <a:ext cx="3215296" cy="1072784"/>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dirty="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22" name="Rectangle 21">
            <a:extLst>
              <a:ext uri="{FF2B5EF4-FFF2-40B4-BE49-F238E27FC236}">
                <a16:creationId xmlns:a16="http://schemas.microsoft.com/office/drawing/2014/main" id="{2EE9DBD7-182D-6972-56E8-5604757102C7}"/>
              </a:ext>
            </a:extLst>
          </p:cNvPr>
          <p:cNvSpPr/>
          <p:nvPr/>
        </p:nvSpPr>
        <p:spPr>
          <a:xfrm>
            <a:off x="2964602" y="1654444"/>
            <a:ext cx="2333094" cy="1072784"/>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23" name="Rectangle 22">
            <a:extLst>
              <a:ext uri="{FF2B5EF4-FFF2-40B4-BE49-F238E27FC236}">
                <a16:creationId xmlns:a16="http://schemas.microsoft.com/office/drawing/2014/main" id="{50BBD57A-B87F-85FB-1CE4-984F2E3977EE}"/>
              </a:ext>
            </a:extLst>
          </p:cNvPr>
          <p:cNvSpPr/>
          <p:nvPr/>
        </p:nvSpPr>
        <p:spPr>
          <a:xfrm>
            <a:off x="569129" y="1654444"/>
            <a:ext cx="2333093" cy="1072784"/>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24" name="Content Placeholder 31">
            <a:extLst>
              <a:ext uri="{FF2B5EF4-FFF2-40B4-BE49-F238E27FC236}">
                <a16:creationId xmlns:a16="http://schemas.microsoft.com/office/drawing/2014/main" id="{EEA80A0C-4F64-83F1-6391-DF20A32CB44D}"/>
              </a:ext>
            </a:extLst>
          </p:cNvPr>
          <p:cNvSpPr txBox="1">
            <a:spLocks/>
          </p:cNvSpPr>
          <p:nvPr/>
        </p:nvSpPr>
        <p:spPr>
          <a:xfrm>
            <a:off x="335811" y="1051046"/>
            <a:ext cx="8471837" cy="627894"/>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0" indent="0">
              <a:spcBef>
                <a:spcPts val="90"/>
              </a:spcBef>
              <a:spcAft>
                <a:spcPts val="200"/>
              </a:spcAft>
              <a:buClrTx/>
              <a:buNone/>
              <a:defRPr/>
            </a:pPr>
            <a:r>
              <a:rPr lang="en-CA" sz="1200" b="1" dirty="0">
                <a:solidFill>
                  <a:srgbClr val="125285"/>
                </a:solidFill>
              </a:rPr>
              <a:t>Design: </a:t>
            </a:r>
            <a:r>
              <a:rPr lang="en-US" sz="1200" dirty="0">
                <a:solidFill>
                  <a:srgbClr val="125285"/>
                </a:solidFill>
              </a:rPr>
              <a:t>Retrospective, consecutive series cohort study from 10/01/2014 to 12/31/2017 of 1558 patients aged 50 years and older with positive tests for neoplastic findings at follow-up colonoscopy completing mt-</a:t>
            </a:r>
            <a:r>
              <a:rPr lang="en-US" sz="1200" dirty="0" err="1">
                <a:solidFill>
                  <a:srgbClr val="125285"/>
                </a:solidFill>
              </a:rPr>
              <a:t>sDNA</a:t>
            </a:r>
            <a:r>
              <a:rPr lang="en-US" sz="1200" dirty="0">
                <a:solidFill>
                  <a:srgbClr val="125285"/>
                </a:solidFill>
              </a:rPr>
              <a:t> testing over a 39-month period at Mayo Clinic Health System</a:t>
            </a:r>
          </a:p>
        </p:txBody>
      </p:sp>
      <p:sp>
        <p:nvSpPr>
          <p:cNvPr id="25" name="Rectangle 24">
            <a:extLst>
              <a:ext uri="{FF2B5EF4-FFF2-40B4-BE49-F238E27FC236}">
                <a16:creationId xmlns:a16="http://schemas.microsoft.com/office/drawing/2014/main" id="{0CDA2EA0-24EC-718A-8571-D49B2E3F5B0C}"/>
              </a:ext>
            </a:extLst>
          </p:cNvPr>
          <p:cNvSpPr/>
          <p:nvPr/>
        </p:nvSpPr>
        <p:spPr>
          <a:xfrm>
            <a:off x="4815369" y="2964285"/>
            <a:ext cx="3758868" cy="448903"/>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Clr>
                <a:srgbClr val="125285"/>
              </a:buClr>
              <a:buFont typeface="Arial" panose="020B0604020202020204" pitchFamily="34" charset="0"/>
              <a:buChar char="•"/>
            </a:pPr>
            <a:r>
              <a:rPr lang="en-US" sz="900" b="1" kern="1200" dirty="0">
                <a:solidFill>
                  <a:srgbClr val="125285"/>
                </a:solidFill>
                <a:latin typeface="Arial" panose="020B0604020202020204" pitchFamily="34" charset="0"/>
                <a:cs typeface="Arial" panose="020B0604020202020204" pitchFamily="34" charset="0"/>
              </a:rPr>
              <a:t>Age: </a:t>
            </a:r>
            <a:r>
              <a:rPr lang="en-US" sz="900" kern="1200" dirty="0">
                <a:solidFill>
                  <a:srgbClr val="125285"/>
                </a:solidFill>
                <a:latin typeface="Arial" panose="020B0604020202020204" pitchFamily="34" charset="0"/>
                <a:cs typeface="Arial" panose="020B0604020202020204" pitchFamily="34" charset="0"/>
              </a:rPr>
              <a:t>≥50 years</a:t>
            </a:r>
          </a:p>
          <a:p>
            <a:pPr marL="171450" indent="-171450">
              <a:buClr>
                <a:srgbClr val="125285"/>
              </a:buClr>
              <a:buFont typeface="Arial" panose="020B0604020202020204" pitchFamily="34" charset="0"/>
              <a:buChar char="•"/>
            </a:pPr>
            <a:r>
              <a:rPr lang="en-US" sz="900" b="1" dirty="0">
                <a:solidFill>
                  <a:srgbClr val="125285"/>
                </a:solidFill>
                <a:latin typeface="Arial" panose="020B0604020202020204" pitchFamily="34" charset="0"/>
                <a:cs typeface="Arial" panose="020B0604020202020204" pitchFamily="34" charset="0"/>
              </a:rPr>
              <a:t>Duration: </a:t>
            </a:r>
            <a:r>
              <a:rPr lang="en-US" sz="900" dirty="0">
                <a:solidFill>
                  <a:srgbClr val="125285"/>
                </a:solidFill>
                <a:latin typeface="Arial" panose="020B0604020202020204" pitchFamily="34" charset="0"/>
                <a:cs typeface="Arial" panose="020B0604020202020204" pitchFamily="34" charset="0"/>
              </a:rPr>
              <a:t>10/01/2014 to 12/31/2017 </a:t>
            </a:r>
          </a:p>
        </p:txBody>
      </p:sp>
      <p:sp>
        <p:nvSpPr>
          <p:cNvPr id="26" name="Rectangle 25">
            <a:extLst>
              <a:ext uri="{FF2B5EF4-FFF2-40B4-BE49-F238E27FC236}">
                <a16:creationId xmlns:a16="http://schemas.microsoft.com/office/drawing/2014/main" id="{BC65205F-8D05-C80A-2C85-DB4AD819D6D8}"/>
              </a:ext>
            </a:extLst>
          </p:cNvPr>
          <p:cNvSpPr/>
          <p:nvPr/>
        </p:nvSpPr>
        <p:spPr>
          <a:xfrm>
            <a:off x="569127" y="3727980"/>
            <a:ext cx="8005109" cy="45991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Arial"/>
                <a:cs typeface="Arial"/>
              </a:rPr>
              <a:t>Clinical setting: </a:t>
            </a:r>
            <a:r>
              <a:rPr lang="en-US" sz="1000" dirty="0">
                <a:solidFill>
                  <a:schemeClr val="tx1"/>
                </a:solidFill>
                <a:latin typeface="Arial"/>
                <a:cs typeface="Arial"/>
              </a:rPr>
              <a:t>Evaluation of CRN at diagnostic colonoscopy in patients completing mt-</a:t>
            </a:r>
            <a:r>
              <a:rPr lang="en-US" sz="1000" dirty="0" err="1">
                <a:solidFill>
                  <a:schemeClr val="tx1"/>
                </a:solidFill>
                <a:latin typeface="Arial"/>
                <a:cs typeface="Arial"/>
              </a:rPr>
              <a:t>sDNA</a:t>
            </a:r>
            <a:r>
              <a:rPr lang="en-US" sz="1000" dirty="0">
                <a:solidFill>
                  <a:schemeClr val="tx1"/>
                </a:solidFill>
                <a:latin typeface="Arial"/>
                <a:cs typeface="Arial"/>
              </a:rPr>
              <a:t> at Mayo Clinic Health System including tertiary referral centers and community practices</a:t>
            </a:r>
          </a:p>
        </p:txBody>
      </p:sp>
      <p:pic>
        <p:nvPicPr>
          <p:cNvPr id="27" name="Picture 26" descr="Icon&#10;&#10;Description automatically generated">
            <a:extLst>
              <a:ext uri="{FF2B5EF4-FFF2-40B4-BE49-F238E27FC236}">
                <a16:creationId xmlns:a16="http://schemas.microsoft.com/office/drawing/2014/main" id="{6A8365B5-A677-2A92-2B23-8B2FADD95265}"/>
              </a:ext>
            </a:extLst>
          </p:cNvPr>
          <p:cNvPicPr>
            <a:picLocks noChangeAspect="1"/>
          </p:cNvPicPr>
          <p:nvPr/>
        </p:nvPicPr>
        <p:blipFill>
          <a:blip r:embed="rId2"/>
          <a:stretch>
            <a:fillRect/>
          </a:stretch>
        </p:blipFill>
        <p:spPr>
          <a:xfrm>
            <a:off x="719639" y="1864242"/>
            <a:ext cx="611337" cy="739427"/>
          </a:xfrm>
          <a:prstGeom prst="rect">
            <a:avLst/>
          </a:prstGeom>
        </p:spPr>
      </p:pic>
      <p:sp>
        <p:nvSpPr>
          <p:cNvPr id="28" name="TextBox 27">
            <a:extLst>
              <a:ext uri="{FF2B5EF4-FFF2-40B4-BE49-F238E27FC236}">
                <a16:creationId xmlns:a16="http://schemas.microsoft.com/office/drawing/2014/main" id="{C1FFF058-55DE-79CC-2683-7FDDA3E1FFA6}"/>
              </a:ext>
            </a:extLst>
          </p:cNvPr>
          <p:cNvSpPr txBox="1"/>
          <p:nvPr/>
        </p:nvSpPr>
        <p:spPr>
          <a:xfrm>
            <a:off x="1437496" y="1926084"/>
            <a:ext cx="1420586" cy="553998"/>
          </a:xfrm>
          <a:prstGeom prst="rect">
            <a:avLst/>
          </a:prstGeom>
          <a:noFill/>
        </p:spPr>
        <p:txBody>
          <a:bodyPr wrap="square" rtlCol="0">
            <a:spAutoFit/>
          </a:bodyPr>
          <a:lstStyle/>
          <a:p>
            <a:r>
              <a:rPr lang="en-US" sz="1000" b="1" dirty="0">
                <a:solidFill>
                  <a:srgbClr val="125285"/>
                </a:solidFill>
                <a:latin typeface="Arial" panose="020B0604020202020204" pitchFamily="34" charset="0"/>
                <a:cs typeface="Arial" panose="020B0604020202020204" pitchFamily="34" charset="0"/>
              </a:rPr>
              <a:t>Study type:</a:t>
            </a:r>
          </a:p>
          <a:p>
            <a:r>
              <a:rPr lang="en-US" sz="1000" dirty="0">
                <a:solidFill>
                  <a:srgbClr val="125285"/>
                </a:solidFill>
                <a:latin typeface="Arial" panose="020B0604020202020204" pitchFamily="34" charset="0"/>
                <a:cs typeface="Arial" panose="020B0604020202020204" pitchFamily="34" charset="0"/>
              </a:rPr>
              <a:t>Retrospective</a:t>
            </a:r>
          </a:p>
          <a:p>
            <a:r>
              <a:rPr lang="en-US" sz="1000" dirty="0">
                <a:solidFill>
                  <a:srgbClr val="125285"/>
                </a:solidFill>
                <a:latin typeface="Arial" panose="020B0604020202020204" pitchFamily="34" charset="0"/>
                <a:cs typeface="Arial" panose="020B0604020202020204" pitchFamily="34" charset="0"/>
              </a:rPr>
              <a:t>consecutive series </a:t>
            </a:r>
          </a:p>
        </p:txBody>
      </p:sp>
      <p:sp>
        <p:nvSpPr>
          <p:cNvPr id="29" name="TextBox 28">
            <a:extLst>
              <a:ext uri="{FF2B5EF4-FFF2-40B4-BE49-F238E27FC236}">
                <a16:creationId xmlns:a16="http://schemas.microsoft.com/office/drawing/2014/main" id="{2893EE2A-6B11-3DB8-7346-B9E31EC08999}"/>
              </a:ext>
            </a:extLst>
          </p:cNvPr>
          <p:cNvSpPr txBox="1"/>
          <p:nvPr/>
        </p:nvSpPr>
        <p:spPr>
          <a:xfrm>
            <a:off x="3877109" y="2121328"/>
            <a:ext cx="142058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a:cs typeface="Arial"/>
                <a:sym typeface="Arial"/>
              </a:rPr>
              <a:t>Population</a:t>
            </a:r>
          </a:p>
        </p:txBody>
      </p:sp>
      <p:sp>
        <p:nvSpPr>
          <p:cNvPr id="30" name="TextBox 29">
            <a:extLst>
              <a:ext uri="{FF2B5EF4-FFF2-40B4-BE49-F238E27FC236}">
                <a16:creationId xmlns:a16="http://schemas.microsoft.com/office/drawing/2014/main" id="{2B49A1A2-35F0-2D42-969E-45F4DA645F20}"/>
              </a:ext>
            </a:extLst>
          </p:cNvPr>
          <p:cNvSpPr txBox="1"/>
          <p:nvPr/>
        </p:nvSpPr>
        <p:spPr>
          <a:xfrm>
            <a:off x="6196898" y="1693711"/>
            <a:ext cx="2401495" cy="1015663"/>
          </a:xfrm>
          <a:prstGeom prst="rect">
            <a:avLst/>
          </a:prstGeom>
          <a:noFill/>
        </p:spPr>
        <p:txBody>
          <a:bodyPr wrap="square" rtlCol="0">
            <a:spAutoFit/>
          </a:bodyPr>
          <a:lstStyle/>
          <a:p>
            <a:r>
              <a:rPr lang="en-US" sz="1000" b="1" dirty="0">
                <a:solidFill>
                  <a:srgbClr val="125285"/>
                </a:solidFill>
                <a:latin typeface="Arial" panose="020B0604020202020204" pitchFamily="34" charset="0"/>
                <a:cs typeface="Arial" panose="020B0604020202020204" pitchFamily="34" charset="0"/>
              </a:rPr>
              <a:t>Data source:</a:t>
            </a:r>
          </a:p>
          <a:p>
            <a:r>
              <a:rPr lang="en-US" sz="1000" dirty="0">
                <a:solidFill>
                  <a:srgbClr val="125285"/>
                </a:solidFill>
                <a:latin typeface="Arial" panose="020B0604020202020204" pitchFamily="34" charset="0"/>
                <a:cs typeface="Arial" panose="020B0604020202020204" pitchFamily="34" charset="0"/>
              </a:rPr>
              <a:t>Diagnostic and procedure billing codes </a:t>
            </a:r>
            <a:br>
              <a:rPr lang="en-US" sz="1000" dirty="0">
                <a:solidFill>
                  <a:srgbClr val="125285"/>
                </a:solidFill>
                <a:latin typeface="Arial" panose="020B0604020202020204" pitchFamily="34" charset="0"/>
                <a:cs typeface="Arial" panose="020B0604020202020204" pitchFamily="34" charset="0"/>
              </a:rPr>
            </a:br>
            <a:r>
              <a:rPr lang="en-US" sz="1000" dirty="0">
                <a:solidFill>
                  <a:srgbClr val="125285"/>
                </a:solidFill>
                <a:latin typeface="Arial" panose="020B0604020202020204" pitchFamily="34" charset="0"/>
                <a:cs typeface="Arial" panose="020B0604020202020204" pitchFamily="34" charset="0"/>
              </a:rPr>
              <a:t>Number mt-</a:t>
            </a:r>
            <a:r>
              <a:rPr lang="en-US" sz="1000" dirty="0" err="1">
                <a:solidFill>
                  <a:srgbClr val="125285"/>
                </a:solidFill>
                <a:latin typeface="Arial" panose="020B0604020202020204" pitchFamily="34" charset="0"/>
                <a:cs typeface="Arial" panose="020B0604020202020204" pitchFamily="34" charset="0"/>
              </a:rPr>
              <a:t>sDNA</a:t>
            </a:r>
            <a:r>
              <a:rPr lang="en-US" sz="1000" dirty="0">
                <a:solidFill>
                  <a:srgbClr val="125285"/>
                </a:solidFill>
                <a:latin typeface="Arial" panose="020B0604020202020204" pitchFamily="34" charset="0"/>
                <a:cs typeface="Arial" panose="020B0604020202020204" pitchFamily="34" charset="0"/>
              </a:rPr>
              <a:t> tests completed=16,649 </a:t>
            </a:r>
            <a:br>
              <a:rPr lang="en-US" sz="1000" dirty="0">
                <a:solidFill>
                  <a:srgbClr val="125285"/>
                </a:solidFill>
                <a:latin typeface="Arial" panose="020B0604020202020204" pitchFamily="34" charset="0"/>
                <a:cs typeface="Arial" panose="020B0604020202020204" pitchFamily="34" charset="0"/>
              </a:rPr>
            </a:br>
            <a:r>
              <a:rPr lang="en-US" sz="1000" dirty="0">
                <a:solidFill>
                  <a:srgbClr val="125285"/>
                </a:solidFill>
                <a:latin typeface="Arial" panose="020B0604020202020204" pitchFamily="34" charset="0"/>
                <a:cs typeface="Arial" panose="020B0604020202020204" pitchFamily="34" charset="0"/>
              </a:rPr>
              <a:t>Number of patients=1558 (diagnostic colonoscopy)</a:t>
            </a:r>
          </a:p>
        </p:txBody>
      </p:sp>
      <p:pic>
        <p:nvPicPr>
          <p:cNvPr id="31" name="Picture 30" descr="Icon&#10;&#10;Description automatically generated">
            <a:extLst>
              <a:ext uri="{FF2B5EF4-FFF2-40B4-BE49-F238E27FC236}">
                <a16:creationId xmlns:a16="http://schemas.microsoft.com/office/drawing/2014/main" id="{21D052FC-8BD3-6462-0C0E-DF76C404A08F}"/>
              </a:ext>
            </a:extLst>
          </p:cNvPr>
          <p:cNvPicPr>
            <a:picLocks noChangeAspect="1"/>
          </p:cNvPicPr>
          <p:nvPr/>
        </p:nvPicPr>
        <p:blipFill>
          <a:blip r:embed="rId3"/>
          <a:stretch>
            <a:fillRect/>
          </a:stretch>
        </p:blipFill>
        <p:spPr>
          <a:xfrm>
            <a:off x="3117771" y="1936159"/>
            <a:ext cx="698092" cy="531624"/>
          </a:xfrm>
          <a:prstGeom prst="rect">
            <a:avLst/>
          </a:prstGeom>
        </p:spPr>
      </p:pic>
      <p:pic>
        <p:nvPicPr>
          <p:cNvPr id="32" name="Picture 31" descr="Icon&#10;&#10;Description automatically generated">
            <a:extLst>
              <a:ext uri="{FF2B5EF4-FFF2-40B4-BE49-F238E27FC236}">
                <a16:creationId xmlns:a16="http://schemas.microsoft.com/office/drawing/2014/main" id="{0D832B7C-9D0D-B531-593E-43AD47C04EFA}"/>
              </a:ext>
            </a:extLst>
          </p:cNvPr>
          <p:cNvPicPr>
            <a:picLocks noChangeAspect="1"/>
          </p:cNvPicPr>
          <p:nvPr/>
        </p:nvPicPr>
        <p:blipFill>
          <a:blip r:embed="rId4"/>
          <a:stretch>
            <a:fillRect/>
          </a:stretch>
        </p:blipFill>
        <p:spPr>
          <a:xfrm>
            <a:off x="5488652" y="1951690"/>
            <a:ext cx="683559" cy="540381"/>
          </a:xfrm>
          <a:prstGeom prst="rect">
            <a:avLst/>
          </a:prstGeom>
        </p:spPr>
      </p:pic>
      <p:sp>
        <p:nvSpPr>
          <p:cNvPr id="34" name="Rectangle 33">
            <a:extLst>
              <a:ext uri="{FF2B5EF4-FFF2-40B4-BE49-F238E27FC236}">
                <a16:creationId xmlns:a16="http://schemas.microsoft.com/office/drawing/2014/main" id="{1187AFE3-D282-B650-5A66-18006495F48D}"/>
              </a:ext>
            </a:extLst>
          </p:cNvPr>
          <p:cNvSpPr/>
          <p:nvPr/>
        </p:nvSpPr>
        <p:spPr>
          <a:xfrm>
            <a:off x="569127" y="2964287"/>
            <a:ext cx="3758868" cy="448902"/>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kern="1200" dirty="0">
                <a:solidFill>
                  <a:schemeClr val="tx1"/>
                </a:solidFill>
                <a:latin typeface="Arial" panose="020B0604020202020204" pitchFamily="34" charset="0"/>
                <a:cs typeface="Arial" panose="020B0604020202020204" pitchFamily="34" charset="0"/>
              </a:rPr>
              <a:t>Patients </a:t>
            </a:r>
            <a:r>
              <a:rPr lang="en-US" sz="900" dirty="0">
                <a:solidFill>
                  <a:schemeClr val="tx1"/>
                </a:solidFill>
                <a:latin typeface="Arial" panose="020B0604020202020204" pitchFamily="34" charset="0"/>
                <a:cs typeface="Arial" panose="020B0604020202020204" pitchFamily="34" charset="0"/>
              </a:rPr>
              <a:t>undergoing mt-</a:t>
            </a:r>
            <a:r>
              <a:rPr lang="en-US" sz="900" dirty="0" err="1">
                <a:solidFill>
                  <a:schemeClr val="tx1"/>
                </a:solidFill>
                <a:latin typeface="Arial" panose="020B0604020202020204" pitchFamily="34" charset="0"/>
                <a:cs typeface="Arial" panose="020B0604020202020204" pitchFamily="34" charset="0"/>
              </a:rPr>
              <a:t>sDNA</a:t>
            </a:r>
            <a:r>
              <a:rPr lang="en-US" sz="900" dirty="0">
                <a:solidFill>
                  <a:schemeClr val="tx1"/>
                </a:solidFill>
                <a:latin typeface="Arial" panose="020B0604020202020204" pitchFamily="34" charset="0"/>
                <a:cs typeface="Arial" panose="020B0604020202020204" pitchFamily="34" charset="0"/>
              </a:rPr>
              <a:t> testing over the study period and the subset of those with positive test results </a:t>
            </a:r>
            <a:r>
              <a:rPr lang="en-US" sz="900" kern="1200" dirty="0">
                <a:solidFill>
                  <a:schemeClr val="tx1"/>
                </a:solidFill>
                <a:latin typeface="Arial" panose="020B0604020202020204" pitchFamily="34" charset="0"/>
                <a:cs typeface="Arial" panose="020B0604020202020204" pitchFamily="34" charset="0"/>
              </a:rPr>
              <a:t>(stratified by patient exposure to previous colonoscopy)</a:t>
            </a:r>
          </a:p>
        </p:txBody>
      </p:sp>
      <p:cxnSp>
        <p:nvCxnSpPr>
          <p:cNvPr id="35" name="Elbow Connector 34">
            <a:extLst>
              <a:ext uri="{FF2B5EF4-FFF2-40B4-BE49-F238E27FC236}">
                <a16:creationId xmlns:a16="http://schemas.microsoft.com/office/drawing/2014/main" id="{A1B06A59-237B-74AC-657C-A8E7756D2087}"/>
              </a:ext>
            </a:extLst>
          </p:cNvPr>
          <p:cNvCxnSpPr>
            <a:cxnSpLocks/>
            <a:stCxn id="22" idx="2"/>
            <a:endCxn id="34" idx="0"/>
          </p:cNvCxnSpPr>
          <p:nvPr/>
        </p:nvCxnSpPr>
        <p:spPr>
          <a:xfrm rot="5400000">
            <a:off x="3171326" y="2004463"/>
            <a:ext cx="237059" cy="1682588"/>
          </a:xfrm>
          <a:prstGeom prst="bentConnector3">
            <a:avLst/>
          </a:prstGeom>
          <a:noFill/>
          <a:ln w="12700" cap="rnd">
            <a:solidFill>
              <a:srgbClr val="125285"/>
            </a:solidFill>
            <a:prstDash val="solid"/>
            <a:round/>
            <a:headEnd/>
            <a:tailEnd/>
          </a:ln>
          <a:effectLst/>
        </p:spPr>
      </p:cxnSp>
      <p:cxnSp>
        <p:nvCxnSpPr>
          <p:cNvPr id="36" name="Elbow Connector 35">
            <a:extLst>
              <a:ext uri="{FF2B5EF4-FFF2-40B4-BE49-F238E27FC236}">
                <a16:creationId xmlns:a16="http://schemas.microsoft.com/office/drawing/2014/main" id="{2151B336-8EF2-59A2-7CE9-5B105E4450EF}"/>
              </a:ext>
            </a:extLst>
          </p:cNvPr>
          <p:cNvCxnSpPr>
            <a:cxnSpLocks/>
            <a:stCxn id="22" idx="2"/>
            <a:endCxn id="25" idx="0"/>
          </p:cNvCxnSpPr>
          <p:nvPr/>
        </p:nvCxnSpPr>
        <p:spPr>
          <a:xfrm rot="16200000" flipH="1">
            <a:off x="5294448" y="1563929"/>
            <a:ext cx="237057" cy="2563654"/>
          </a:xfrm>
          <a:prstGeom prst="bentConnector3">
            <a:avLst>
              <a:gd name="adj1" fmla="val 50000"/>
            </a:avLst>
          </a:prstGeom>
          <a:noFill/>
          <a:ln w="12700" cap="rnd">
            <a:solidFill>
              <a:srgbClr val="125285"/>
            </a:solidFill>
            <a:prstDash val="solid"/>
            <a:round/>
            <a:headEnd/>
            <a:tailEnd/>
          </a:ln>
          <a:effectLst/>
        </p:spPr>
      </p:cxnSp>
      <p:sp>
        <p:nvSpPr>
          <p:cNvPr id="73" name="Rectangle 72">
            <a:hlinkClick r:id="" action="ppaction://hlinkshowjump?jump=nextslide"/>
            <a:extLst>
              <a:ext uri="{FF2B5EF4-FFF2-40B4-BE49-F238E27FC236}">
                <a16:creationId xmlns:a16="http://schemas.microsoft.com/office/drawing/2014/main" id="{224B8F42-D4A1-8E54-E891-33ADD9605297}"/>
              </a:ext>
            </a:extLst>
          </p:cNvPr>
          <p:cNvSpPr/>
          <p:nvPr/>
        </p:nvSpPr>
        <p:spPr bwMode="gray">
          <a:xfrm>
            <a:off x="8748028" y="2009112"/>
            <a:ext cx="307731" cy="489460"/>
          </a:xfrm>
          <a:prstGeom prst="rect">
            <a:avLst/>
          </a:prstGeom>
          <a:solidFill>
            <a:schemeClr val="bg1">
              <a:alpha val="1000"/>
            </a:schemeClr>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dirty="0">
              <a:solidFill>
                <a:schemeClr val="bg1"/>
              </a:solidFill>
              <a:latin typeface="+mj-lt"/>
            </a:endParaRPr>
          </a:p>
        </p:txBody>
      </p:sp>
    </p:spTree>
    <p:extLst>
      <p:ext uri="{BB962C8B-B14F-4D97-AF65-F5344CB8AC3E}">
        <p14:creationId xmlns:p14="http://schemas.microsoft.com/office/powerpoint/2010/main" val="3417165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84;p13">
            <a:extLst>
              <a:ext uri="{FF2B5EF4-FFF2-40B4-BE49-F238E27FC236}">
                <a16:creationId xmlns:a16="http://schemas.microsoft.com/office/drawing/2014/main" id="{B8246F32-5D22-A5D9-2D8D-BF360293912A}"/>
              </a:ext>
            </a:extLst>
          </p:cNvPr>
          <p:cNvSpPr txBox="1">
            <a:spLocks/>
          </p:cNvSpPr>
          <p:nvPr/>
        </p:nvSpPr>
        <p:spPr>
          <a:xfrm>
            <a:off x="330756" y="1089905"/>
            <a:ext cx="8482488" cy="701912"/>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indent="-133350">
              <a:buClr>
                <a:srgbClr val="125285"/>
              </a:buClr>
              <a:buFont typeface="Arial" panose="020B0604020202020204" pitchFamily="34" charset="0"/>
              <a:buChar char="•"/>
            </a:pPr>
            <a:r>
              <a:rPr lang="en-US" sz="1000" dirty="0">
                <a:solidFill>
                  <a:srgbClr val="125285"/>
                </a:solidFill>
              </a:rPr>
              <a:t>Among the patients positive for mt-</a:t>
            </a:r>
            <a:r>
              <a:rPr lang="en-US" sz="1000" dirty="0" err="1">
                <a:solidFill>
                  <a:srgbClr val="125285"/>
                </a:solidFill>
              </a:rPr>
              <a:t>sDNA</a:t>
            </a:r>
            <a:r>
              <a:rPr lang="en-US" sz="1000" dirty="0">
                <a:solidFill>
                  <a:srgbClr val="125285"/>
                </a:solidFill>
              </a:rPr>
              <a:t> who underwent subsequent diagnostic colonoscopy, neoplastic lesions and CRCs were found in 67%</a:t>
            </a:r>
            <a:br>
              <a:rPr lang="en-US" sz="1000" dirty="0">
                <a:solidFill>
                  <a:srgbClr val="125285"/>
                </a:solidFill>
              </a:rPr>
            </a:br>
            <a:r>
              <a:rPr lang="en-US" sz="1000" dirty="0">
                <a:solidFill>
                  <a:srgbClr val="125285"/>
                </a:solidFill>
              </a:rPr>
              <a:t>and 1% of patients</a:t>
            </a:r>
          </a:p>
          <a:p>
            <a:pPr marL="133350" indent="-133350">
              <a:buClr>
                <a:srgbClr val="125285"/>
              </a:buClr>
              <a:buFont typeface="Arial" panose="020B0604020202020204" pitchFamily="34" charset="0"/>
              <a:buChar char="•"/>
            </a:pPr>
            <a:r>
              <a:rPr lang="en-US" sz="1000" dirty="0">
                <a:solidFill>
                  <a:srgbClr val="125285"/>
                </a:solidFill>
              </a:rPr>
              <a:t>PPV for neoplastic lesions was 67% and 53% for right-sided CRN, respectively </a:t>
            </a:r>
          </a:p>
          <a:p>
            <a:pPr marL="133350" indent="-133350">
              <a:buClr>
                <a:srgbClr val="125285"/>
              </a:buClr>
              <a:buFont typeface="Arial" panose="020B0604020202020204" pitchFamily="34" charset="0"/>
              <a:buChar char="•"/>
            </a:pPr>
            <a:r>
              <a:rPr lang="en-US" sz="1000" dirty="0">
                <a:solidFill>
                  <a:srgbClr val="125285"/>
                </a:solidFill>
              </a:rPr>
              <a:t>The median age at mt-</a:t>
            </a:r>
            <a:r>
              <a:rPr lang="en-US" sz="1000" dirty="0" err="1">
                <a:solidFill>
                  <a:srgbClr val="125285"/>
                </a:solidFill>
              </a:rPr>
              <a:t>sDNA</a:t>
            </a:r>
            <a:r>
              <a:rPr lang="en-US" sz="1000" dirty="0">
                <a:solidFill>
                  <a:srgbClr val="125285"/>
                </a:solidFill>
              </a:rPr>
              <a:t> testing, which led to diagnosis of CRC, was 66 (IQR 60-73) years</a:t>
            </a:r>
          </a:p>
          <a:p>
            <a:pPr marL="133350" indent="-133350">
              <a:buClr>
                <a:srgbClr val="125285"/>
              </a:buClr>
              <a:buFont typeface="Arial" panose="020B0604020202020204" pitchFamily="34" charset="0"/>
              <a:buChar char="•"/>
            </a:pPr>
            <a:r>
              <a:rPr lang="en-US" sz="1000" dirty="0">
                <a:solidFill>
                  <a:srgbClr val="125285"/>
                </a:solidFill>
              </a:rPr>
              <a:t>More than 70% of CRC were detected at early stage (AJCC stage 0-II disease)</a:t>
            </a:r>
          </a:p>
        </p:txBody>
      </p:sp>
      <p:sp>
        <p:nvSpPr>
          <p:cNvPr id="11" name="Text Placeholder 17">
            <a:extLst>
              <a:ext uri="{FF2B5EF4-FFF2-40B4-BE49-F238E27FC236}">
                <a16:creationId xmlns:a16="http://schemas.microsoft.com/office/drawing/2014/main" id="{F1EC2D4D-DA58-964C-528E-A43517C22A7F}"/>
              </a:ext>
            </a:extLst>
          </p:cNvPr>
          <p:cNvSpPr txBox="1">
            <a:spLocks/>
          </p:cNvSpPr>
          <p:nvPr/>
        </p:nvSpPr>
        <p:spPr bwMode="gray">
          <a:xfrm>
            <a:off x="174019" y="212641"/>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sym typeface="Arial"/>
              </a:rPr>
              <a:t>Predictive Value of mt-</a:t>
            </a:r>
            <a:r>
              <a:rPr lang="en-CA" sz="1600" dirty="0" err="1">
                <a:latin typeface="Arial"/>
                <a:cs typeface="Arial"/>
                <a:sym typeface="Arial"/>
              </a:rPr>
              <a:t>sDNA</a:t>
            </a:r>
            <a:r>
              <a:rPr lang="en-CA" sz="1600" dirty="0">
                <a:latin typeface="Arial"/>
                <a:cs typeface="Arial"/>
                <a:sym typeface="Arial"/>
              </a:rPr>
              <a:t> for Colorectal Neoplasia is Preserved Regardless of Patient’s Exposure to Prior Colorectal Cancer Screening Colonoscopy</a:t>
            </a:r>
            <a:endParaRPr lang="en-CA" dirty="0"/>
          </a:p>
        </p:txBody>
      </p:sp>
      <p:sp>
        <p:nvSpPr>
          <p:cNvPr id="12" name="Text Placeholder 18">
            <a:extLst>
              <a:ext uri="{FF2B5EF4-FFF2-40B4-BE49-F238E27FC236}">
                <a16:creationId xmlns:a16="http://schemas.microsoft.com/office/drawing/2014/main" id="{893EDB02-CE4C-8AF0-34D4-411366FF2B9F}"/>
              </a:ext>
            </a:extLst>
          </p:cNvPr>
          <p:cNvSpPr>
            <a:spLocks noGrp="1"/>
          </p:cNvSpPr>
          <p:nvPr>
            <p:ph type="body" sz="quarter" idx="16"/>
          </p:nvPr>
        </p:nvSpPr>
        <p:spPr>
          <a:xfrm>
            <a:off x="500743" y="4714398"/>
            <a:ext cx="8145113" cy="319958"/>
          </a:xfrm>
        </p:spPr>
        <p:txBody>
          <a:bodyPr/>
          <a:lstStyle/>
          <a:p>
            <a:r>
              <a:rPr lang="en-US" sz="750" b="1" dirty="0">
                <a:latin typeface="Arial" panose="020B0604020202020204" pitchFamily="34" charset="0"/>
              </a:rPr>
              <a:t>AJCC:</a:t>
            </a:r>
            <a:r>
              <a:rPr lang="en-US" sz="750" dirty="0">
                <a:latin typeface="Arial" panose="020B0604020202020204" pitchFamily="34" charset="0"/>
              </a:rPr>
              <a:t> American Joint Committee on Cancer; </a:t>
            </a:r>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CRN:</a:t>
            </a:r>
            <a:r>
              <a:rPr lang="en-US" sz="750" dirty="0">
                <a:latin typeface="Arial" panose="020B0604020202020204" pitchFamily="34" charset="0"/>
              </a:rPr>
              <a:t> colorectal neoplasia; </a:t>
            </a:r>
            <a:r>
              <a:rPr lang="en-US" sz="750" b="1" dirty="0">
                <a:latin typeface="Arial" panose="020B0604020202020204" pitchFamily="34" charset="0"/>
              </a:rPr>
              <a:t>IQR:</a:t>
            </a:r>
            <a:r>
              <a:rPr lang="en-US" sz="750" dirty="0">
                <a:latin typeface="Arial" panose="020B0604020202020204" pitchFamily="34" charset="0"/>
              </a:rPr>
              <a:t> interquartile range;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 </a:t>
            </a:r>
            <a:r>
              <a:rPr lang="en-US" sz="750" b="1" dirty="0">
                <a:latin typeface="Arial" panose="020B0604020202020204" pitchFamily="34" charset="0"/>
              </a:rPr>
              <a:t>PPV:</a:t>
            </a:r>
            <a:r>
              <a:rPr lang="en-US" sz="750" dirty="0">
                <a:latin typeface="Arial" panose="020B0604020202020204" pitchFamily="34" charset="0"/>
              </a:rPr>
              <a:t> positive predictive value. </a:t>
            </a:r>
          </a:p>
          <a:p>
            <a:r>
              <a:rPr lang="en-US" sz="750" dirty="0" err="1">
                <a:latin typeface="Arial" panose="020B0604020202020204" pitchFamily="34" charset="0"/>
              </a:rPr>
              <a:t>Eckmann</a:t>
            </a:r>
            <a:r>
              <a:rPr lang="en-US" sz="750" dirty="0">
                <a:latin typeface="Arial" panose="020B0604020202020204" pitchFamily="34" charset="0"/>
              </a:rPr>
              <a:t> JD, et al. </a:t>
            </a:r>
            <a:r>
              <a:rPr lang="en-US" sz="750" i="1" dirty="0">
                <a:latin typeface="Arial" panose="020B0604020202020204" pitchFamily="34" charset="0"/>
              </a:rPr>
              <a:t>Am J Gastroenterol</a:t>
            </a:r>
            <a:r>
              <a:rPr lang="en-US" sz="750" dirty="0">
                <a:latin typeface="Arial" panose="020B0604020202020204" pitchFamily="34" charset="0"/>
              </a:rPr>
              <a:t>. 2020;115(4):608-615. </a:t>
            </a:r>
          </a:p>
        </p:txBody>
      </p:sp>
      <p:grpSp>
        <p:nvGrpSpPr>
          <p:cNvPr id="13" name="Group 12">
            <a:extLst>
              <a:ext uri="{FF2B5EF4-FFF2-40B4-BE49-F238E27FC236}">
                <a16:creationId xmlns:a16="http://schemas.microsoft.com/office/drawing/2014/main" id="{5D643132-2548-5077-55C3-3FF1D0F4D39B}"/>
              </a:ext>
            </a:extLst>
          </p:cNvPr>
          <p:cNvGrpSpPr/>
          <p:nvPr/>
        </p:nvGrpSpPr>
        <p:grpSpPr>
          <a:xfrm>
            <a:off x="1004458" y="2201872"/>
            <a:ext cx="3121860" cy="1932971"/>
            <a:chOff x="422845" y="2807508"/>
            <a:chExt cx="4611197" cy="2855128"/>
          </a:xfrm>
        </p:grpSpPr>
        <p:grpSp>
          <p:nvGrpSpPr>
            <p:cNvPr id="14" name="object 28">
              <a:extLst>
                <a:ext uri="{FF2B5EF4-FFF2-40B4-BE49-F238E27FC236}">
                  <a16:creationId xmlns:a16="http://schemas.microsoft.com/office/drawing/2014/main" id="{DF78B116-B392-7C2E-D1EE-30216A08F224}"/>
                </a:ext>
              </a:extLst>
            </p:cNvPr>
            <p:cNvGrpSpPr/>
            <p:nvPr/>
          </p:nvGrpSpPr>
          <p:grpSpPr>
            <a:xfrm>
              <a:off x="1013926" y="2961084"/>
              <a:ext cx="118375" cy="2498101"/>
              <a:chOff x="757116" y="3462218"/>
              <a:chExt cx="40640" cy="1135380"/>
            </a:xfrm>
          </p:grpSpPr>
          <p:sp>
            <p:nvSpPr>
              <p:cNvPr id="38" name="object 29">
                <a:extLst>
                  <a:ext uri="{FF2B5EF4-FFF2-40B4-BE49-F238E27FC236}">
                    <a16:creationId xmlns:a16="http://schemas.microsoft.com/office/drawing/2014/main" id="{4C3239A3-92D1-5989-C0FD-908F9299C7AA}"/>
                  </a:ext>
                </a:extLst>
              </p:cNvPr>
              <p:cNvSpPr/>
              <p:nvPr/>
            </p:nvSpPr>
            <p:spPr>
              <a:xfrm>
                <a:off x="759339" y="3464440"/>
                <a:ext cx="36195" cy="0"/>
              </a:xfrm>
              <a:custGeom>
                <a:avLst/>
                <a:gdLst/>
                <a:ahLst/>
                <a:cxnLst/>
                <a:rect l="l" t="t" r="r" b="b"/>
                <a:pathLst>
                  <a:path w="36195">
                    <a:moveTo>
                      <a:pt x="0" y="0"/>
                    </a:moveTo>
                    <a:lnTo>
                      <a:pt x="35966" y="0"/>
                    </a:lnTo>
                  </a:path>
                </a:pathLst>
              </a:custGeom>
              <a:ln w="4191">
                <a:solidFill>
                  <a:srgbClr val="4471C4"/>
                </a:solidFill>
              </a:ln>
            </p:spPr>
            <p:txBody>
              <a:bodyPr wrap="square" lIns="0" tIns="0" rIns="0" bIns="0" rtlCol="0"/>
              <a:lstStyle/>
              <a:p>
                <a:endParaRPr sz="1000"/>
              </a:p>
            </p:txBody>
          </p:sp>
          <p:sp>
            <p:nvSpPr>
              <p:cNvPr id="39" name="object 30">
                <a:extLst>
                  <a:ext uri="{FF2B5EF4-FFF2-40B4-BE49-F238E27FC236}">
                    <a16:creationId xmlns:a16="http://schemas.microsoft.com/office/drawing/2014/main" id="{C697E0C5-1184-C706-474A-023BFB534DCF}"/>
                  </a:ext>
                </a:extLst>
              </p:cNvPr>
              <p:cNvSpPr/>
              <p:nvPr/>
            </p:nvSpPr>
            <p:spPr>
              <a:xfrm>
                <a:off x="759339" y="4594985"/>
                <a:ext cx="36195" cy="0"/>
              </a:xfrm>
              <a:custGeom>
                <a:avLst/>
                <a:gdLst/>
                <a:ahLst/>
                <a:cxnLst/>
                <a:rect l="l" t="t" r="r" b="b"/>
                <a:pathLst>
                  <a:path w="36195">
                    <a:moveTo>
                      <a:pt x="0" y="0"/>
                    </a:moveTo>
                    <a:lnTo>
                      <a:pt x="35966" y="0"/>
                    </a:lnTo>
                  </a:path>
                </a:pathLst>
              </a:custGeom>
              <a:ln w="4191">
                <a:solidFill>
                  <a:srgbClr val="4471C4"/>
                </a:solidFill>
              </a:ln>
            </p:spPr>
            <p:txBody>
              <a:bodyPr wrap="square" lIns="0" tIns="0" rIns="0" bIns="0" rtlCol="0"/>
              <a:lstStyle/>
              <a:p>
                <a:endParaRPr sz="1000"/>
              </a:p>
            </p:txBody>
          </p:sp>
          <p:sp>
            <p:nvSpPr>
              <p:cNvPr id="49" name="object 31">
                <a:extLst>
                  <a:ext uri="{FF2B5EF4-FFF2-40B4-BE49-F238E27FC236}">
                    <a16:creationId xmlns:a16="http://schemas.microsoft.com/office/drawing/2014/main" id="{46D91F8F-9231-68E0-E943-917E68344AAA}"/>
                  </a:ext>
                </a:extLst>
              </p:cNvPr>
              <p:cNvSpPr/>
              <p:nvPr/>
            </p:nvSpPr>
            <p:spPr>
              <a:xfrm>
                <a:off x="759339" y="4469367"/>
                <a:ext cx="30480" cy="0"/>
              </a:xfrm>
              <a:custGeom>
                <a:avLst/>
                <a:gdLst/>
                <a:ahLst/>
                <a:cxnLst/>
                <a:rect l="l" t="t" r="r" b="b"/>
                <a:pathLst>
                  <a:path w="30479">
                    <a:moveTo>
                      <a:pt x="0" y="0"/>
                    </a:moveTo>
                    <a:lnTo>
                      <a:pt x="30137" y="0"/>
                    </a:lnTo>
                  </a:path>
                </a:pathLst>
              </a:custGeom>
              <a:ln w="4191">
                <a:solidFill>
                  <a:srgbClr val="4471C4"/>
                </a:solidFill>
              </a:ln>
            </p:spPr>
            <p:txBody>
              <a:bodyPr wrap="square" lIns="0" tIns="0" rIns="0" bIns="0" rtlCol="0"/>
              <a:lstStyle/>
              <a:p>
                <a:endParaRPr sz="1000"/>
              </a:p>
            </p:txBody>
          </p:sp>
          <p:sp>
            <p:nvSpPr>
              <p:cNvPr id="50" name="object 32">
                <a:extLst>
                  <a:ext uri="{FF2B5EF4-FFF2-40B4-BE49-F238E27FC236}">
                    <a16:creationId xmlns:a16="http://schemas.microsoft.com/office/drawing/2014/main" id="{9F81083B-5BC4-A260-0F3D-307A8F03D7F2}"/>
                  </a:ext>
                </a:extLst>
              </p:cNvPr>
              <p:cNvSpPr/>
              <p:nvPr/>
            </p:nvSpPr>
            <p:spPr>
              <a:xfrm>
                <a:off x="759339" y="4343753"/>
                <a:ext cx="31115" cy="0"/>
              </a:xfrm>
              <a:custGeom>
                <a:avLst/>
                <a:gdLst/>
                <a:ahLst/>
                <a:cxnLst/>
                <a:rect l="l" t="t" r="r" b="b"/>
                <a:pathLst>
                  <a:path w="31115">
                    <a:moveTo>
                      <a:pt x="0" y="0"/>
                    </a:moveTo>
                    <a:lnTo>
                      <a:pt x="30607" y="0"/>
                    </a:lnTo>
                  </a:path>
                </a:pathLst>
              </a:custGeom>
              <a:ln w="4191">
                <a:solidFill>
                  <a:srgbClr val="4471C4"/>
                </a:solidFill>
              </a:ln>
            </p:spPr>
            <p:txBody>
              <a:bodyPr wrap="square" lIns="0" tIns="0" rIns="0" bIns="0" rtlCol="0"/>
              <a:lstStyle/>
              <a:p>
                <a:endParaRPr sz="1000"/>
              </a:p>
            </p:txBody>
          </p:sp>
          <p:sp>
            <p:nvSpPr>
              <p:cNvPr id="51" name="object 33">
                <a:extLst>
                  <a:ext uri="{FF2B5EF4-FFF2-40B4-BE49-F238E27FC236}">
                    <a16:creationId xmlns:a16="http://schemas.microsoft.com/office/drawing/2014/main" id="{7D68D2B1-0C56-2F49-7D35-7CEE625180D2}"/>
                  </a:ext>
                </a:extLst>
              </p:cNvPr>
              <p:cNvSpPr/>
              <p:nvPr/>
            </p:nvSpPr>
            <p:spPr>
              <a:xfrm>
                <a:off x="759339" y="4218138"/>
                <a:ext cx="31115" cy="0"/>
              </a:xfrm>
              <a:custGeom>
                <a:avLst/>
                <a:gdLst/>
                <a:ahLst/>
                <a:cxnLst/>
                <a:rect l="l" t="t" r="r" b="b"/>
                <a:pathLst>
                  <a:path w="31115">
                    <a:moveTo>
                      <a:pt x="0" y="0"/>
                    </a:moveTo>
                    <a:lnTo>
                      <a:pt x="31076" y="0"/>
                    </a:lnTo>
                  </a:path>
                </a:pathLst>
              </a:custGeom>
              <a:ln w="4191">
                <a:solidFill>
                  <a:srgbClr val="4471C4"/>
                </a:solidFill>
              </a:ln>
            </p:spPr>
            <p:txBody>
              <a:bodyPr wrap="square" lIns="0" tIns="0" rIns="0" bIns="0" rtlCol="0"/>
              <a:lstStyle/>
              <a:p>
                <a:endParaRPr sz="1000"/>
              </a:p>
            </p:txBody>
          </p:sp>
          <p:sp>
            <p:nvSpPr>
              <p:cNvPr id="108" name="object 34">
                <a:extLst>
                  <a:ext uri="{FF2B5EF4-FFF2-40B4-BE49-F238E27FC236}">
                    <a16:creationId xmlns:a16="http://schemas.microsoft.com/office/drawing/2014/main" id="{FEB49022-FCFF-9B81-8343-EEA5FEBDFB05}"/>
                  </a:ext>
                </a:extLst>
              </p:cNvPr>
              <p:cNvSpPr/>
              <p:nvPr/>
            </p:nvSpPr>
            <p:spPr>
              <a:xfrm>
                <a:off x="759339" y="4092520"/>
                <a:ext cx="31750" cy="0"/>
              </a:xfrm>
              <a:custGeom>
                <a:avLst/>
                <a:gdLst/>
                <a:ahLst/>
                <a:cxnLst/>
                <a:rect l="l" t="t" r="r" b="b"/>
                <a:pathLst>
                  <a:path w="31750">
                    <a:moveTo>
                      <a:pt x="0" y="0"/>
                    </a:moveTo>
                    <a:lnTo>
                      <a:pt x="31534" y="0"/>
                    </a:lnTo>
                  </a:path>
                </a:pathLst>
              </a:custGeom>
              <a:ln w="4191">
                <a:solidFill>
                  <a:srgbClr val="4471C4"/>
                </a:solidFill>
              </a:ln>
            </p:spPr>
            <p:txBody>
              <a:bodyPr wrap="square" lIns="0" tIns="0" rIns="0" bIns="0" rtlCol="0"/>
              <a:lstStyle/>
              <a:p>
                <a:endParaRPr sz="1000"/>
              </a:p>
            </p:txBody>
          </p:sp>
          <p:sp>
            <p:nvSpPr>
              <p:cNvPr id="109" name="object 35">
                <a:extLst>
                  <a:ext uri="{FF2B5EF4-FFF2-40B4-BE49-F238E27FC236}">
                    <a16:creationId xmlns:a16="http://schemas.microsoft.com/office/drawing/2014/main" id="{8C49EA1E-FA29-73FC-B40A-F35A89BFD667}"/>
                  </a:ext>
                </a:extLst>
              </p:cNvPr>
              <p:cNvSpPr/>
              <p:nvPr/>
            </p:nvSpPr>
            <p:spPr>
              <a:xfrm>
                <a:off x="759339" y="3966905"/>
                <a:ext cx="32384" cy="0"/>
              </a:xfrm>
              <a:custGeom>
                <a:avLst/>
                <a:gdLst/>
                <a:ahLst/>
                <a:cxnLst/>
                <a:rect l="l" t="t" r="r" b="b"/>
                <a:pathLst>
                  <a:path w="32384">
                    <a:moveTo>
                      <a:pt x="0" y="0"/>
                    </a:moveTo>
                    <a:lnTo>
                      <a:pt x="32004" y="0"/>
                    </a:lnTo>
                  </a:path>
                </a:pathLst>
              </a:custGeom>
              <a:ln w="4191">
                <a:solidFill>
                  <a:srgbClr val="4471C4"/>
                </a:solidFill>
              </a:ln>
            </p:spPr>
            <p:txBody>
              <a:bodyPr wrap="square" lIns="0" tIns="0" rIns="0" bIns="0" rtlCol="0"/>
              <a:lstStyle/>
              <a:p>
                <a:endParaRPr sz="1000"/>
              </a:p>
            </p:txBody>
          </p:sp>
          <p:sp>
            <p:nvSpPr>
              <p:cNvPr id="110" name="object 36">
                <a:extLst>
                  <a:ext uri="{FF2B5EF4-FFF2-40B4-BE49-F238E27FC236}">
                    <a16:creationId xmlns:a16="http://schemas.microsoft.com/office/drawing/2014/main" id="{D02E410E-E7B0-EA2E-41AB-95BA2FBE8F20}"/>
                  </a:ext>
                </a:extLst>
              </p:cNvPr>
              <p:cNvSpPr/>
              <p:nvPr/>
            </p:nvSpPr>
            <p:spPr>
              <a:xfrm>
                <a:off x="759339" y="3841287"/>
                <a:ext cx="32384" cy="0"/>
              </a:xfrm>
              <a:custGeom>
                <a:avLst/>
                <a:gdLst/>
                <a:ahLst/>
                <a:cxnLst/>
                <a:rect l="l" t="t" r="r" b="b"/>
                <a:pathLst>
                  <a:path w="32384">
                    <a:moveTo>
                      <a:pt x="0" y="0"/>
                    </a:moveTo>
                    <a:lnTo>
                      <a:pt x="32004" y="0"/>
                    </a:lnTo>
                  </a:path>
                </a:pathLst>
              </a:custGeom>
              <a:ln w="4191">
                <a:solidFill>
                  <a:srgbClr val="4471C4"/>
                </a:solidFill>
              </a:ln>
            </p:spPr>
            <p:txBody>
              <a:bodyPr wrap="square" lIns="0" tIns="0" rIns="0" bIns="0" rtlCol="0"/>
              <a:lstStyle/>
              <a:p>
                <a:endParaRPr sz="1000"/>
              </a:p>
            </p:txBody>
          </p:sp>
          <p:sp>
            <p:nvSpPr>
              <p:cNvPr id="111" name="object 37">
                <a:extLst>
                  <a:ext uri="{FF2B5EF4-FFF2-40B4-BE49-F238E27FC236}">
                    <a16:creationId xmlns:a16="http://schemas.microsoft.com/office/drawing/2014/main" id="{1EE31DD8-AE59-22CD-FF00-2690CD8DFB19}"/>
                  </a:ext>
                </a:extLst>
              </p:cNvPr>
              <p:cNvSpPr/>
              <p:nvPr/>
            </p:nvSpPr>
            <p:spPr>
              <a:xfrm>
                <a:off x="759339" y="3715673"/>
                <a:ext cx="33020" cy="0"/>
              </a:xfrm>
              <a:custGeom>
                <a:avLst/>
                <a:gdLst/>
                <a:ahLst/>
                <a:cxnLst/>
                <a:rect l="l" t="t" r="r" b="b"/>
                <a:pathLst>
                  <a:path w="33020">
                    <a:moveTo>
                      <a:pt x="0" y="0"/>
                    </a:moveTo>
                    <a:lnTo>
                      <a:pt x="32931" y="0"/>
                    </a:lnTo>
                  </a:path>
                </a:pathLst>
              </a:custGeom>
              <a:ln w="4191">
                <a:solidFill>
                  <a:srgbClr val="4471C4"/>
                </a:solidFill>
              </a:ln>
            </p:spPr>
            <p:txBody>
              <a:bodyPr wrap="square" lIns="0" tIns="0" rIns="0" bIns="0" rtlCol="0"/>
              <a:lstStyle/>
              <a:p>
                <a:endParaRPr sz="1000"/>
              </a:p>
            </p:txBody>
          </p:sp>
          <p:sp>
            <p:nvSpPr>
              <p:cNvPr id="112" name="object 38">
                <a:extLst>
                  <a:ext uri="{FF2B5EF4-FFF2-40B4-BE49-F238E27FC236}">
                    <a16:creationId xmlns:a16="http://schemas.microsoft.com/office/drawing/2014/main" id="{A002F736-BD0F-C804-7BBC-D8CA1429C0E7}"/>
                  </a:ext>
                </a:extLst>
              </p:cNvPr>
              <p:cNvSpPr/>
              <p:nvPr/>
            </p:nvSpPr>
            <p:spPr>
              <a:xfrm>
                <a:off x="759339" y="3590058"/>
                <a:ext cx="33655" cy="0"/>
              </a:xfrm>
              <a:custGeom>
                <a:avLst/>
                <a:gdLst/>
                <a:ahLst/>
                <a:cxnLst/>
                <a:rect l="l" t="t" r="r" b="b"/>
                <a:pathLst>
                  <a:path w="33654">
                    <a:moveTo>
                      <a:pt x="0" y="0"/>
                    </a:moveTo>
                    <a:lnTo>
                      <a:pt x="33401" y="0"/>
                    </a:lnTo>
                  </a:path>
                </a:pathLst>
              </a:custGeom>
              <a:ln w="4191">
                <a:solidFill>
                  <a:srgbClr val="4471C4"/>
                </a:solidFill>
              </a:ln>
            </p:spPr>
            <p:txBody>
              <a:bodyPr wrap="square" lIns="0" tIns="0" rIns="0" bIns="0" rtlCol="0"/>
              <a:lstStyle/>
              <a:p>
                <a:endParaRPr sz="1000"/>
              </a:p>
            </p:txBody>
          </p:sp>
        </p:grpSp>
        <p:grpSp>
          <p:nvGrpSpPr>
            <p:cNvPr id="15" name="Group 14">
              <a:extLst>
                <a:ext uri="{FF2B5EF4-FFF2-40B4-BE49-F238E27FC236}">
                  <a16:creationId xmlns:a16="http://schemas.microsoft.com/office/drawing/2014/main" id="{AB869336-95E6-11CB-40FF-888B6C945F90}"/>
                </a:ext>
              </a:extLst>
            </p:cNvPr>
            <p:cNvGrpSpPr/>
            <p:nvPr/>
          </p:nvGrpSpPr>
          <p:grpSpPr>
            <a:xfrm>
              <a:off x="422845" y="2807508"/>
              <a:ext cx="4611197" cy="2855128"/>
              <a:chOff x="422845" y="2807508"/>
              <a:chExt cx="4611197" cy="2855128"/>
            </a:xfrm>
          </p:grpSpPr>
          <p:sp>
            <p:nvSpPr>
              <p:cNvPr id="16" name="object 39">
                <a:extLst>
                  <a:ext uri="{FF2B5EF4-FFF2-40B4-BE49-F238E27FC236}">
                    <a16:creationId xmlns:a16="http://schemas.microsoft.com/office/drawing/2014/main" id="{B4B35590-0C37-63BF-A1F9-3CB2128ABD08}"/>
                  </a:ext>
                </a:extLst>
              </p:cNvPr>
              <p:cNvSpPr txBox="1"/>
              <p:nvPr/>
            </p:nvSpPr>
            <p:spPr>
              <a:xfrm>
                <a:off x="422845" y="4028743"/>
                <a:ext cx="205305" cy="177108"/>
              </a:xfrm>
              <a:prstGeom prst="rect">
                <a:avLst/>
              </a:prstGeom>
            </p:spPr>
            <p:txBody>
              <a:bodyPr vert="horz" wrap="square" lIns="0" tIns="12065" rIns="0" bIns="0" rtlCol="0">
                <a:spAutoFit/>
              </a:bodyPr>
              <a:lstStyle/>
              <a:p>
                <a:pPr>
                  <a:lnSpc>
                    <a:spcPct val="100000"/>
                  </a:lnSpc>
                  <a:spcBef>
                    <a:spcPts val="95"/>
                  </a:spcBef>
                </a:pPr>
                <a:r>
                  <a:rPr sz="700" spc="-5" dirty="0">
                    <a:solidFill>
                      <a:srgbClr val="125285"/>
                    </a:solidFill>
                    <a:latin typeface="Arial Black"/>
                    <a:cs typeface="Arial Black"/>
                  </a:rPr>
                  <a:t>N</a:t>
                </a:r>
                <a:endParaRPr sz="700" dirty="0">
                  <a:solidFill>
                    <a:srgbClr val="125285"/>
                  </a:solidFill>
                  <a:latin typeface="Arial Black"/>
                  <a:cs typeface="Arial Black"/>
                </a:endParaRPr>
              </a:p>
            </p:txBody>
          </p:sp>
          <p:sp>
            <p:nvSpPr>
              <p:cNvPr id="17" name="object 42">
                <a:extLst>
                  <a:ext uri="{FF2B5EF4-FFF2-40B4-BE49-F238E27FC236}">
                    <a16:creationId xmlns:a16="http://schemas.microsoft.com/office/drawing/2014/main" id="{76BA5278-044D-E1C7-16B4-D23C3A6705D1}"/>
                  </a:ext>
                </a:extLst>
              </p:cNvPr>
              <p:cNvSpPr txBox="1"/>
              <p:nvPr/>
            </p:nvSpPr>
            <p:spPr>
              <a:xfrm>
                <a:off x="2519292" y="5479846"/>
                <a:ext cx="879862" cy="182790"/>
              </a:xfrm>
              <a:prstGeom prst="rect">
                <a:avLst/>
              </a:prstGeom>
            </p:spPr>
            <p:txBody>
              <a:bodyPr vert="horz" wrap="square" lIns="0" tIns="15875" rIns="0" bIns="0" rtlCol="0">
                <a:spAutoFit/>
              </a:bodyPr>
              <a:lstStyle/>
              <a:p>
                <a:pPr algn="ctr">
                  <a:lnSpc>
                    <a:spcPct val="100000"/>
                  </a:lnSpc>
                  <a:spcBef>
                    <a:spcPts val="125"/>
                  </a:spcBef>
                </a:pPr>
                <a:r>
                  <a:rPr sz="700" b="1" spc="20">
                    <a:solidFill>
                      <a:schemeClr val="tx1"/>
                    </a:solidFill>
                    <a:latin typeface="Arial"/>
                    <a:cs typeface="Arial"/>
                  </a:rPr>
                  <a:t>N</a:t>
                </a:r>
                <a:r>
                  <a:rPr sz="700" b="1" spc="5">
                    <a:solidFill>
                      <a:schemeClr val="tx1"/>
                    </a:solidFill>
                    <a:latin typeface="Arial"/>
                    <a:cs typeface="Arial"/>
                  </a:rPr>
                  <a:t>=</a:t>
                </a:r>
                <a:r>
                  <a:rPr sz="700" b="1" spc="-15">
                    <a:solidFill>
                      <a:schemeClr val="tx1"/>
                    </a:solidFill>
                    <a:latin typeface="Arial"/>
                    <a:cs typeface="Arial"/>
                  </a:rPr>
                  <a:t>1</a:t>
                </a:r>
                <a:r>
                  <a:rPr sz="700" b="1" spc="15">
                    <a:solidFill>
                      <a:schemeClr val="tx1"/>
                    </a:solidFill>
                    <a:latin typeface="Arial"/>
                    <a:cs typeface="Arial"/>
                  </a:rPr>
                  <a:t>558</a:t>
                </a:r>
                <a:endParaRPr sz="700">
                  <a:solidFill>
                    <a:schemeClr val="tx1"/>
                  </a:solidFill>
                  <a:latin typeface="Arial"/>
                  <a:cs typeface="Arial"/>
                </a:endParaRPr>
              </a:p>
            </p:txBody>
          </p:sp>
          <p:cxnSp>
            <p:nvCxnSpPr>
              <p:cNvPr id="20" name="Straight Arrow Connector 19">
                <a:extLst>
                  <a:ext uri="{FF2B5EF4-FFF2-40B4-BE49-F238E27FC236}">
                    <a16:creationId xmlns:a16="http://schemas.microsoft.com/office/drawing/2014/main" id="{7FD7EE55-F49E-2FD3-2743-0AE03B2D87C9}"/>
                  </a:ext>
                </a:extLst>
              </p:cNvPr>
              <p:cNvCxnSpPr>
                <a:cxnSpLocks/>
              </p:cNvCxnSpPr>
              <p:nvPr/>
            </p:nvCxnSpPr>
            <p:spPr>
              <a:xfrm flipH="1">
                <a:off x="3844325" y="3083897"/>
                <a:ext cx="205312" cy="1946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B370633-3D74-1163-1EC5-F641CD790FB0}"/>
                  </a:ext>
                </a:extLst>
              </p:cNvPr>
              <p:cNvGrpSpPr/>
              <p:nvPr/>
            </p:nvGrpSpPr>
            <p:grpSpPr>
              <a:xfrm>
                <a:off x="490816" y="2807508"/>
                <a:ext cx="4543226" cy="2761736"/>
                <a:chOff x="787049" y="2606480"/>
                <a:chExt cx="4543226" cy="2761736"/>
              </a:xfrm>
            </p:grpSpPr>
            <p:sp>
              <p:nvSpPr>
                <p:cNvPr id="26" name="object 40">
                  <a:extLst>
                    <a:ext uri="{FF2B5EF4-FFF2-40B4-BE49-F238E27FC236}">
                      <a16:creationId xmlns:a16="http://schemas.microsoft.com/office/drawing/2014/main" id="{7122AC56-087D-F497-C715-9E9B8A1205F6}"/>
                    </a:ext>
                  </a:extLst>
                </p:cNvPr>
                <p:cNvSpPr txBox="1"/>
                <p:nvPr/>
              </p:nvSpPr>
              <p:spPr>
                <a:xfrm>
                  <a:off x="787049" y="2606480"/>
                  <a:ext cx="488295" cy="2761736"/>
                </a:xfrm>
                <a:prstGeom prst="rect">
                  <a:avLst/>
                </a:prstGeom>
              </p:spPr>
              <p:txBody>
                <a:bodyPr vert="horz" wrap="square" lIns="0" tIns="60960" rIns="0" bIns="0" rtlCol="0">
                  <a:spAutoFit/>
                </a:bodyPr>
                <a:lstStyle/>
                <a:p>
                  <a:pPr marR="5080" algn="r">
                    <a:lnSpc>
                      <a:spcPct val="100000"/>
                    </a:lnSpc>
                    <a:spcBef>
                      <a:spcPts val="480"/>
                    </a:spcBef>
                    <a:spcAft>
                      <a:spcPts val="300"/>
                    </a:spcAft>
                  </a:pPr>
                  <a:r>
                    <a:rPr sz="650" b="1" spc="-40" dirty="0">
                      <a:solidFill>
                        <a:srgbClr val="125285"/>
                      </a:solidFill>
                      <a:latin typeface="Arial"/>
                      <a:cs typeface="Arial"/>
                    </a:rPr>
                    <a:t>1</a:t>
                  </a:r>
                  <a:r>
                    <a:rPr sz="650" b="1" spc="-20" dirty="0">
                      <a:solidFill>
                        <a:srgbClr val="125285"/>
                      </a:solidFill>
                      <a:latin typeface="Arial"/>
                      <a:cs typeface="Arial"/>
                    </a:rPr>
                    <a:t>,</a:t>
                  </a:r>
                  <a:r>
                    <a:rPr sz="650" b="1" spc="-5" dirty="0">
                      <a:solidFill>
                        <a:srgbClr val="125285"/>
                      </a:solidFill>
                      <a:latin typeface="Arial"/>
                      <a:cs typeface="Arial"/>
                    </a:rPr>
                    <a:t>8</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40" dirty="0">
                      <a:solidFill>
                        <a:srgbClr val="125285"/>
                      </a:solidFill>
                      <a:latin typeface="Arial"/>
                      <a:cs typeface="Arial"/>
                    </a:rPr>
                    <a:t>1</a:t>
                  </a:r>
                  <a:r>
                    <a:rPr sz="650" b="1" spc="-25" dirty="0">
                      <a:solidFill>
                        <a:srgbClr val="125285"/>
                      </a:solidFill>
                      <a:latin typeface="Arial"/>
                      <a:cs typeface="Arial"/>
                    </a:rPr>
                    <a:t>,</a:t>
                  </a:r>
                  <a:r>
                    <a:rPr sz="650" b="1" spc="-5" dirty="0">
                      <a:solidFill>
                        <a:srgbClr val="125285"/>
                      </a:solidFill>
                      <a:latin typeface="Arial"/>
                      <a:cs typeface="Arial"/>
                    </a:rPr>
                    <a:t>6</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40" dirty="0">
                      <a:solidFill>
                        <a:srgbClr val="125285"/>
                      </a:solidFill>
                      <a:latin typeface="Arial"/>
                      <a:cs typeface="Arial"/>
                    </a:rPr>
                    <a:t>1</a:t>
                  </a:r>
                  <a:r>
                    <a:rPr sz="650" b="1" spc="-15" dirty="0">
                      <a:solidFill>
                        <a:srgbClr val="125285"/>
                      </a:solidFill>
                      <a:latin typeface="Arial"/>
                      <a:cs typeface="Arial"/>
                    </a:rPr>
                    <a:t>,4</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40" dirty="0">
                      <a:solidFill>
                        <a:srgbClr val="125285"/>
                      </a:solidFill>
                      <a:latin typeface="Arial"/>
                      <a:cs typeface="Arial"/>
                    </a:rPr>
                    <a:t>1</a:t>
                  </a:r>
                  <a:r>
                    <a:rPr sz="650" b="1" spc="-15" dirty="0">
                      <a:solidFill>
                        <a:srgbClr val="125285"/>
                      </a:solidFill>
                      <a:latin typeface="Arial"/>
                      <a:cs typeface="Arial"/>
                    </a:rPr>
                    <a:t>,</a:t>
                  </a:r>
                  <a:r>
                    <a:rPr sz="650" b="1" spc="-10" dirty="0">
                      <a:solidFill>
                        <a:srgbClr val="125285"/>
                      </a:solidFill>
                      <a:latin typeface="Arial"/>
                      <a:cs typeface="Arial"/>
                    </a:rPr>
                    <a:t>2</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6350" algn="r">
                    <a:lnSpc>
                      <a:spcPct val="100000"/>
                    </a:lnSpc>
                    <a:spcBef>
                      <a:spcPts val="390"/>
                    </a:spcBef>
                    <a:spcAft>
                      <a:spcPts val="300"/>
                    </a:spcAft>
                  </a:pPr>
                  <a:r>
                    <a:rPr sz="650" b="1" spc="-40" dirty="0">
                      <a:solidFill>
                        <a:srgbClr val="125285"/>
                      </a:solidFill>
                      <a:latin typeface="Arial"/>
                      <a:cs typeface="Arial"/>
                    </a:rPr>
                    <a:t>1</a:t>
                  </a:r>
                  <a:r>
                    <a:rPr sz="650" b="1" spc="-25" dirty="0">
                      <a:solidFill>
                        <a:srgbClr val="125285"/>
                      </a:solidFill>
                      <a:latin typeface="Arial"/>
                      <a:cs typeface="Arial"/>
                    </a:rPr>
                    <a:t>,</a:t>
                  </a:r>
                  <a:r>
                    <a:rPr sz="650" b="1" dirty="0">
                      <a:solidFill>
                        <a:srgbClr val="125285"/>
                      </a:solidFill>
                      <a:latin typeface="Arial"/>
                      <a:cs typeface="Arial"/>
                    </a:rPr>
                    <a:t>000</a:t>
                  </a:r>
                </a:p>
                <a:p>
                  <a:pPr marR="5080" algn="r">
                    <a:lnSpc>
                      <a:spcPct val="100000"/>
                    </a:lnSpc>
                    <a:spcBef>
                      <a:spcPts val="385"/>
                    </a:spcBef>
                    <a:spcAft>
                      <a:spcPts val="300"/>
                    </a:spcAft>
                  </a:pPr>
                  <a:r>
                    <a:rPr sz="650" b="1" spc="-5" dirty="0">
                      <a:solidFill>
                        <a:srgbClr val="125285"/>
                      </a:solidFill>
                      <a:latin typeface="Arial"/>
                      <a:cs typeface="Arial"/>
                    </a:rPr>
                    <a:t>8</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5" dirty="0">
                      <a:solidFill>
                        <a:srgbClr val="125285"/>
                      </a:solidFill>
                      <a:latin typeface="Arial"/>
                      <a:cs typeface="Arial"/>
                    </a:rPr>
                    <a:t>6</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10" dirty="0">
                      <a:solidFill>
                        <a:srgbClr val="125285"/>
                      </a:solidFill>
                      <a:latin typeface="Arial"/>
                      <a:cs typeface="Arial"/>
                    </a:rPr>
                    <a:t>4</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10" dirty="0">
                      <a:solidFill>
                        <a:srgbClr val="125285"/>
                      </a:solidFill>
                      <a:latin typeface="Arial"/>
                      <a:cs typeface="Arial"/>
                    </a:rPr>
                    <a:t>2</a:t>
                  </a:r>
                  <a:r>
                    <a:rPr sz="650" b="1" dirty="0">
                      <a:solidFill>
                        <a:srgbClr val="125285"/>
                      </a:solidFill>
                      <a:latin typeface="Arial"/>
                      <a:cs typeface="Arial"/>
                    </a:rPr>
                    <a:t>0</a:t>
                  </a:r>
                  <a:r>
                    <a:rPr sz="650" b="1" spc="15" dirty="0">
                      <a:solidFill>
                        <a:srgbClr val="125285"/>
                      </a:solidFill>
                      <a:latin typeface="Arial"/>
                      <a:cs typeface="Arial"/>
                    </a:rPr>
                    <a:t>0</a:t>
                  </a:r>
                  <a:endParaRPr sz="650" b="1" dirty="0">
                    <a:solidFill>
                      <a:srgbClr val="125285"/>
                    </a:solidFill>
                    <a:latin typeface="Arial"/>
                    <a:cs typeface="Arial"/>
                  </a:endParaRPr>
                </a:p>
                <a:p>
                  <a:pPr marR="5080" algn="r">
                    <a:lnSpc>
                      <a:spcPct val="100000"/>
                    </a:lnSpc>
                    <a:spcBef>
                      <a:spcPts val="390"/>
                    </a:spcBef>
                    <a:spcAft>
                      <a:spcPts val="300"/>
                    </a:spcAft>
                  </a:pPr>
                  <a:r>
                    <a:rPr sz="650" b="1" spc="15" dirty="0">
                      <a:solidFill>
                        <a:srgbClr val="125285"/>
                      </a:solidFill>
                      <a:latin typeface="Arial"/>
                      <a:cs typeface="Arial"/>
                    </a:rPr>
                    <a:t>0</a:t>
                  </a:r>
                  <a:endParaRPr sz="650" b="1" dirty="0">
                    <a:solidFill>
                      <a:srgbClr val="125285"/>
                    </a:solidFill>
                    <a:latin typeface="Arial"/>
                    <a:cs typeface="Arial"/>
                  </a:endParaRPr>
                </a:p>
              </p:txBody>
            </p:sp>
            <p:sp>
              <p:nvSpPr>
                <p:cNvPr id="27" name="object 41">
                  <a:extLst>
                    <a:ext uri="{FF2B5EF4-FFF2-40B4-BE49-F238E27FC236}">
                      <a16:creationId xmlns:a16="http://schemas.microsoft.com/office/drawing/2014/main" id="{A0B4FF81-769D-70CF-64D3-890640022E34}"/>
                    </a:ext>
                  </a:extLst>
                </p:cNvPr>
                <p:cNvSpPr/>
                <p:nvPr/>
              </p:nvSpPr>
              <p:spPr>
                <a:xfrm>
                  <a:off x="1407462" y="2766194"/>
                  <a:ext cx="2910727" cy="2488321"/>
                </a:xfrm>
                <a:custGeom>
                  <a:avLst/>
                  <a:gdLst/>
                  <a:ahLst/>
                  <a:cxnLst/>
                  <a:rect l="l" t="t" r="r" b="b"/>
                  <a:pathLst>
                    <a:path w="1553210" h="1130935">
                      <a:moveTo>
                        <a:pt x="4190" y="0"/>
                      </a:moveTo>
                      <a:lnTo>
                        <a:pt x="0" y="1130541"/>
                      </a:lnTo>
                      <a:lnTo>
                        <a:pt x="1552727" y="1130541"/>
                      </a:lnTo>
                    </a:path>
                  </a:pathLst>
                </a:custGeom>
                <a:ln w="4191">
                  <a:solidFill>
                    <a:srgbClr val="4471C4"/>
                  </a:solidFill>
                </a:ln>
              </p:spPr>
              <p:txBody>
                <a:bodyPr wrap="square" lIns="0" tIns="0" rIns="0" bIns="0" rtlCol="0"/>
                <a:lstStyle/>
                <a:p>
                  <a:endParaRPr sz="1000"/>
                </a:p>
              </p:txBody>
            </p:sp>
            <p:sp>
              <p:nvSpPr>
                <p:cNvPr id="28" name="object 47">
                  <a:extLst>
                    <a:ext uri="{FF2B5EF4-FFF2-40B4-BE49-F238E27FC236}">
                      <a16:creationId xmlns:a16="http://schemas.microsoft.com/office/drawing/2014/main" id="{56F2B662-AB25-92A0-7189-86F38CDFA926}"/>
                    </a:ext>
                  </a:extLst>
                </p:cNvPr>
                <p:cNvSpPr txBox="1"/>
                <p:nvPr/>
              </p:nvSpPr>
              <p:spPr>
                <a:xfrm>
                  <a:off x="1876418" y="2988561"/>
                  <a:ext cx="453386" cy="165430"/>
                </a:xfrm>
                <a:prstGeom prst="rect">
                  <a:avLst/>
                </a:prstGeom>
              </p:spPr>
              <p:txBody>
                <a:bodyPr vert="horz" wrap="square" lIns="0" tIns="11430" rIns="0" bIns="0" rtlCol="0">
                  <a:spAutoFit/>
                </a:bodyPr>
                <a:lstStyle/>
                <a:p>
                  <a:pPr algn="r">
                    <a:lnSpc>
                      <a:spcPct val="100000"/>
                    </a:lnSpc>
                    <a:spcBef>
                      <a:spcPts val="90"/>
                    </a:spcBef>
                    <a:tabLst>
                      <a:tab pos="534670" algn="l"/>
                    </a:tabLst>
                  </a:pPr>
                  <a:r>
                    <a:rPr sz="700" b="1" spc="-20">
                      <a:solidFill>
                        <a:schemeClr val="tx1"/>
                      </a:solidFill>
                      <a:latin typeface="Arial"/>
                      <a:cs typeface="Arial"/>
                    </a:rPr>
                    <a:t>CRC</a:t>
                  </a:r>
                  <a:endParaRPr sz="700">
                    <a:solidFill>
                      <a:schemeClr val="tx1"/>
                    </a:solidFill>
                    <a:latin typeface="Arial"/>
                    <a:cs typeface="Arial"/>
                  </a:endParaRPr>
                </a:p>
              </p:txBody>
            </p:sp>
            <p:sp>
              <p:nvSpPr>
                <p:cNvPr id="29" name="object 48">
                  <a:extLst>
                    <a:ext uri="{FF2B5EF4-FFF2-40B4-BE49-F238E27FC236}">
                      <a16:creationId xmlns:a16="http://schemas.microsoft.com/office/drawing/2014/main" id="{2855B14B-B152-8512-1D65-957D0F44BD37}"/>
                    </a:ext>
                  </a:extLst>
                </p:cNvPr>
                <p:cNvSpPr txBox="1"/>
                <p:nvPr/>
              </p:nvSpPr>
              <p:spPr>
                <a:xfrm>
                  <a:off x="1607672" y="3237136"/>
                  <a:ext cx="722132" cy="319318"/>
                </a:xfrm>
                <a:prstGeom prst="rect">
                  <a:avLst/>
                </a:prstGeom>
              </p:spPr>
              <p:txBody>
                <a:bodyPr vert="horz" wrap="square" lIns="0" tIns="11430" rIns="0" bIns="0" rtlCol="0">
                  <a:spAutoFit/>
                </a:bodyPr>
                <a:lstStyle/>
                <a:p>
                  <a:pPr algn="r">
                    <a:spcBef>
                      <a:spcPts val="90"/>
                    </a:spcBef>
                  </a:pPr>
                  <a:r>
                    <a:rPr sz="700" b="1" spc="-20">
                      <a:solidFill>
                        <a:schemeClr val="tx1"/>
                      </a:solidFill>
                      <a:latin typeface="Arial"/>
                      <a:cs typeface="Arial"/>
                    </a:rPr>
                    <a:t>Advanced</a:t>
                  </a:r>
                  <a:endParaRPr sz="700">
                    <a:solidFill>
                      <a:schemeClr val="tx1"/>
                    </a:solidFill>
                    <a:latin typeface="Arial"/>
                    <a:cs typeface="Arial"/>
                  </a:endParaRPr>
                </a:p>
                <a:p>
                  <a:pPr marL="155575" algn="r"/>
                  <a:r>
                    <a:rPr sz="700" b="1" spc="-30">
                      <a:solidFill>
                        <a:schemeClr val="tx1"/>
                      </a:solidFill>
                      <a:latin typeface="Arial"/>
                      <a:cs typeface="Arial"/>
                    </a:rPr>
                    <a:t>C</a:t>
                  </a:r>
                  <a:r>
                    <a:rPr sz="700" b="1" spc="-20">
                      <a:solidFill>
                        <a:schemeClr val="tx1"/>
                      </a:solidFill>
                      <a:latin typeface="Arial"/>
                      <a:cs typeface="Arial"/>
                    </a:rPr>
                    <a:t>R</a:t>
                  </a:r>
                  <a:r>
                    <a:rPr sz="700" b="1" spc="-10">
                      <a:solidFill>
                        <a:schemeClr val="tx1"/>
                      </a:solidFill>
                      <a:latin typeface="Arial"/>
                      <a:cs typeface="Arial"/>
                    </a:rPr>
                    <a:t>N</a:t>
                  </a:r>
                  <a:endParaRPr sz="700">
                    <a:solidFill>
                      <a:schemeClr val="tx1"/>
                    </a:solidFill>
                    <a:latin typeface="Arial"/>
                    <a:cs typeface="Arial"/>
                  </a:endParaRPr>
                </a:p>
              </p:txBody>
            </p:sp>
            <p:sp>
              <p:nvSpPr>
                <p:cNvPr id="30" name="object 49">
                  <a:extLst>
                    <a:ext uri="{FF2B5EF4-FFF2-40B4-BE49-F238E27FC236}">
                      <a16:creationId xmlns:a16="http://schemas.microsoft.com/office/drawing/2014/main" id="{E7E68930-3098-D8AD-743C-F6788A20A44E}"/>
                    </a:ext>
                  </a:extLst>
                </p:cNvPr>
                <p:cNvSpPr txBox="1"/>
                <p:nvPr/>
              </p:nvSpPr>
              <p:spPr>
                <a:xfrm>
                  <a:off x="1475689" y="3885168"/>
                  <a:ext cx="854416" cy="319318"/>
                </a:xfrm>
                <a:prstGeom prst="rect">
                  <a:avLst/>
                </a:prstGeom>
              </p:spPr>
              <p:txBody>
                <a:bodyPr vert="horz" wrap="square" lIns="0" tIns="11430" rIns="0" bIns="0" rtlCol="0">
                  <a:spAutoFit/>
                </a:bodyPr>
                <a:lstStyle/>
                <a:p>
                  <a:pPr algn="r">
                    <a:spcBef>
                      <a:spcPts val="90"/>
                    </a:spcBef>
                  </a:pPr>
                  <a:r>
                    <a:rPr sz="700" b="1" spc="-20">
                      <a:solidFill>
                        <a:schemeClr val="tx1"/>
                      </a:solidFill>
                      <a:latin typeface="Arial"/>
                      <a:cs typeface="Arial"/>
                    </a:rPr>
                    <a:t>Non</a:t>
                  </a:r>
                  <a:r>
                    <a:rPr lang="en-US" sz="700" b="1" spc="-20">
                      <a:solidFill>
                        <a:schemeClr val="tx1"/>
                      </a:solidFill>
                      <a:latin typeface="Arial"/>
                      <a:cs typeface="Arial"/>
                    </a:rPr>
                    <a:t>a</a:t>
                  </a:r>
                  <a:r>
                    <a:rPr sz="700" b="1" spc="-20">
                      <a:solidFill>
                        <a:schemeClr val="tx1"/>
                      </a:solidFill>
                      <a:latin typeface="Arial"/>
                      <a:cs typeface="Arial"/>
                    </a:rPr>
                    <a:t>dvanced</a:t>
                  </a:r>
                  <a:endParaRPr sz="700">
                    <a:solidFill>
                      <a:schemeClr val="tx1"/>
                    </a:solidFill>
                    <a:latin typeface="Arial"/>
                    <a:cs typeface="Arial"/>
                  </a:endParaRPr>
                </a:p>
                <a:p>
                  <a:pPr marR="5080" algn="r"/>
                  <a:r>
                    <a:rPr sz="700" b="1" spc="-30">
                      <a:solidFill>
                        <a:schemeClr val="tx1"/>
                      </a:solidFill>
                      <a:latin typeface="Arial"/>
                      <a:cs typeface="Arial"/>
                    </a:rPr>
                    <a:t>C</a:t>
                  </a:r>
                  <a:r>
                    <a:rPr sz="700" b="1" spc="-20">
                      <a:solidFill>
                        <a:schemeClr val="tx1"/>
                      </a:solidFill>
                      <a:latin typeface="Arial"/>
                      <a:cs typeface="Arial"/>
                    </a:rPr>
                    <a:t>R</a:t>
                  </a:r>
                  <a:r>
                    <a:rPr sz="700" b="1" spc="-10">
                      <a:solidFill>
                        <a:schemeClr val="tx1"/>
                      </a:solidFill>
                      <a:latin typeface="Arial"/>
                      <a:cs typeface="Arial"/>
                    </a:rPr>
                    <a:t>N</a:t>
                  </a:r>
                  <a:endParaRPr sz="700">
                    <a:solidFill>
                      <a:schemeClr val="tx1"/>
                    </a:solidFill>
                    <a:latin typeface="Arial"/>
                    <a:cs typeface="Arial"/>
                  </a:endParaRPr>
                </a:p>
              </p:txBody>
            </p:sp>
            <p:sp>
              <p:nvSpPr>
                <p:cNvPr id="31" name="object 50">
                  <a:extLst>
                    <a:ext uri="{FF2B5EF4-FFF2-40B4-BE49-F238E27FC236}">
                      <a16:creationId xmlns:a16="http://schemas.microsoft.com/office/drawing/2014/main" id="{DB342FB9-4752-88E5-D638-0C7A71C36D53}"/>
                    </a:ext>
                  </a:extLst>
                </p:cNvPr>
                <p:cNvSpPr txBox="1"/>
                <p:nvPr/>
              </p:nvSpPr>
              <p:spPr>
                <a:xfrm>
                  <a:off x="1877062" y="4779913"/>
                  <a:ext cx="453387" cy="162372"/>
                </a:xfrm>
                <a:prstGeom prst="rect">
                  <a:avLst/>
                </a:prstGeom>
              </p:spPr>
              <p:txBody>
                <a:bodyPr vert="horz" wrap="square" lIns="0" tIns="11430" rIns="0" bIns="0" rtlCol="0">
                  <a:spAutoFit/>
                </a:bodyPr>
                <a:lstStyle/>
                <a:p>
                  <a:pPr algn="r">
                    <a:lnSpc>
                      <a:spcPct val="100000"/>
                    </a:lnSpc>
                    <a:spcBef>
                      <a:spcPts val="90"/>
                    </a:spcBef>
                  </a:pPr>
                  <a:r>
                    <a:rPr sz="700" b="1" spc="-15">
                      <a:solidFill>
                        <a:schemeClr val="tx1"/>
                      </a:solidFill>
                      <a:latin typeface="Arial"/>
                      <a:cs typeface="Arial"/>
                    </a:rPr>
                    <a:t>No</a:t>
                  </a:r>
                  <a:r>
                    <a:rPr sz="700" b="1" spc="-70">
                      <a:solidFill>
                        <a:schemeClr val="tx1"/>
                      </a:solidFill>
                      <a:latin typeface="Arial"/>
                      <a:cs typeface="Arial"/>
                    </a:rPr>
                    <a:t> </a:t>
                  </a:r>
                  <a:r>
                    <a:rPr sz="700" b="1" spc="-20">
                      <a:solidFill>
                        <a:schemeClr val="tx1"/>
                      </a:solidFill>
                      <a:latin typeface="Arial"/>
                      <a:cs typeface="Arial"/>
                    </a:rPr>
                    <a:t>CRN</a:t>
                  </a:r>
                  <a:endParaRPr sz="700">
                    <a:solidFill>
                      <a:schemeClr val="tx1"/>
                    </a:solidFill>
                    <a:latin typeface="Arial"/>
                    <a:cs typeface="Arial"/>
                  </a:endParaRPr>
                </a:p>
              </p:txBody>
            </p:sp>
            <p:grpSp>
              <p:nvGrpSpPr>
                <p:cNvPr id="32" name="object 51">
                  <a:extLst>
                    <a:ext uri="{FF2B5EF4-FFF2-40B4-BE49-F238E27FC236}">
                      <a16:creationId xmlns:a16="http://schemas.microsoft.com/office/drawing/2014/main" id="{2C435D7B-77F7-F0A9-F424-1FF73CCC185A}"/>
                    </a:ext>
                  </a:extLst>
                </p:cNvPr>
                <p:cNvGrpSpPr/>
                <p:nvPr/>
              </p:nvGrpSpPr>
              <p:grpSpPr>
                <a:xfrm>
                  <a:off x="2414059" y="3072998"/>
                  <a:ext cx="1795702" cy="2173963"/>
                  <a:chOff x="1341043" y="3603828"/>
                  <a:chExt cx="958215" cy="988060"/>
                </a:xfrm>
              </p:grpSpPr>
              <p:sp>
                <p:nvSpPr>
                  <p:cNvPr id="34" name="object 53">
                    <a:extLst>
                      <a:ext uri="{FF2B5EF4-FFF2-40B4-BE49-F238E27FC236}">
                        <a16:creationId xmlns:a16="http://schemas.microsoft.com/office/drawing/2014/main" id="{9C382D3D-4B06-9734-EC00-5BD342970FF3}"/>
                      </a:ext>
                    </a:extLst>
                  </p:cNvPr>
                  <p:cNvSpPr/>
                  <p:nvPr/>
                </p:nvSpPr>
                <p:spPr>
                  <a:xfrm>
                    <a:off x="1341043" y="3895699"/>
                    <a:ext cx="958215" cy="375285"/>
                  </a:xfrm>
                  <a:custGeom>
                    <a:avLst/>
                    <a:gdLst/>
                    <a:ahLst/>
                    <a:cxnLst/>
                    <a:rect l="l" t="t" r="r" b="b"/>
                    <a:pathLst>
                      <a:path w="958214" h="375285">
                        <a:moveTo>
                          <a:pt x="958189" y="0"/>
                        </a:moveTo>
                        <a:lnTo>
                          <a:pt x="0" y="0"/>
                        </a:lnTo>
                        <a:lnTo>
                          <a:pt x="0" y="375259"/>
                        </a:lnTo>
                        <a:lnTo>
                          <a:pt x="958189" y="375259"/>
                        </a:lnTo>
                        <a:lnTo>
                          <a:pt x="958189" y="0"/>
                        </a:lnTo>
                        <a:close/>
                      </a:path>
                    </a:pathLst>
                  </a:custGeom>
                  <a:solidFill>
                    <a:schemeClr val="accent5"/>
                  </a:solidFill>
                </p:spPr>
                <p:txBody>
                  <a:bodyPr wrap="square" lIns="0" tIns="0" rIns="0" bIns="0" rtlCol="0"/>
                  <a:lstStyle/>
                  <a:p>
                    <a:endParaRPr sz="1000"/>
                  </a:p>
                </p:txBody>
              </p:sp>
              <p:sp>
                <p:nvSpPr>
                  <p:cNvPr id="35" name="object 52">
                    <a:extLst>
                      <a:ext uri="{FF2B5EF4-FFF2-40B4-BE49-F238E27FC236}">
                        <a16:creationId xmlns:a16="http://schemas.microsoft.com/office/drawing/2014/main" id="{BE7EA34C-92C1-EBBD-BF84-1C8B5A74461F}"/>
                      </a:ext>
                    </a:extLst>
                  </p:cNvPr>
                  <p:cNvSpPr/>
                  <p:nvPr/>
                </p:nvSpPr>
                <p:spPr>
                  <a:xfrm>
                    <a:off x="1341043" y="4270959"/>
                    <a:ext cx="958215" cy="321310"/>
                  </a:xfrm>
                  <a:custGeom>
                    <a:avLst/>
                    <a:gdLst/>
                    <a:ahLst/>
                    <a:cxnLst/>
                    <a:rect l="l" t="t" r="r" b="b"/>
                    <a:pathLst>
                      <a:path w="958214" h="321310">
                        <a:moveTo>
                          <a:pt x="958189" y="0"/>
                        </a:moveTo>
                        <a:lnTo>
                          <a:pt x="0" y="0"/>
                        </a:lnTo>
                        <a:lnTo>
                          <a:pt x="0" y="320801"/>
                        </a:lnTo>
                        <a:lnTo>
                          <a:pt x="958189" y="320801"/>
                        </a:lnTo>
                        <a:lnTo>
                          <a:pt x="958189" y="0"/>
                        </a:lnTo>
                        <a:close/>
                      </a:path>
                    </a:pathLst>
                  </a:custGeom>
                  <a:solidFill>
                    <a:schemeClr val="accent3"/>
                  </a:solidFill>
                </p:spPr>
                <p:txBody>
                  <a:bodyPr wrap="square" lIns="0" tIns="0" rIns="0" bIns="0" rtlCol="0"/>
                  <a:lstStyle/>
                  <a:p>
                    <a:endParaRPr sz="1000"/>
                  </a:p>
                </p:txBody>
              </p:sp>
              <p:sp>
                <p:nvSpPr>
                  <p:cNvPr id="36" name="object 54">
                    <a:extLst>
                      <a:ext uri="{FF2B5EF4-FFF2-40B4-BE49-F238E27FC236}">
                        <a16:creationId xmlns:a16="http://schemas.microsoft.com/office/drawing/2014/main" id="{5CEB23CE-E37D-B7D2-8BAA-5CE13B52650D}"/>
                      </a:ext>
                    </a:extLst>
                  </p:cNvPr>
                  <p:cNvSpPr/>
                  <p:nvPr/>
                </p:nvSpPr>
                <p:spPr>
                  <a:xfrm>
                    <a:off x="1341043" y="3622839"/>
                    <a:ext cx="958215" cy="273050"/>
                  </a:xfrm>
                  <a:custGeom>
                    <a:avLst/>
                    <a:gdLst/>
                    <a:ahLst/>
                    <a:cxnLst/>
                    <a:rect l="l" t="t" r="r" b="b"/>
                    <a:pathLst>
                      <a:path w="958214" h="273050">
                        <a:moveTo>
                          <a:pt x="958189" y="0"/>
                        </a:moveTo>
                        <a:lnTo>
                          <a:pt x="0" y="0"/>
                        </a:lnTo>
                        <a:lnTo>
                          <a:pt x="0" y="272859"/>
                        </a:lnTo>
                        <a:lnTo>
                          <a:pt x="958189" y="272859"/>
                        </a:lnTo>
                        <a:lnTo>
                          <a:pt x="958189" y="0"/>
                        </a:lnTo>
                        <a:close/>
                      </a:path>
                    </a:pathLst>
                  </a:custGeom>
                  <a:solidFill>
                    <a:schemeClr val="accent4"/>
                  </a:solidFill>
                </p:spPr>
                <p:txBody>
                  <a:bodyPr wrap="square" lIns="0" tIns="0" rIns="0" bIns="0" rtlCol="0"/>
                  <a:lstStyle/>
                  <a:p>
                    <a:endParaRPr sz="1000"/>
                  </a:p>
                </p:txBody>
              </p:sp>
              <p:sp>
                <p:nvSpPr>
                  <p:cNvPr id="37" name="object 55">
                    <a:extLst>
                      <a:ext uri="{FF2B5EF4-FFF2-40B4-BE49-F238E27FC236}">
                        <a16:creationId xmlns:a16="http://schemas.microsoft.com/office/drawing/2014/main" id="{23275C88-D198-00BB-AF9A-B57775320F0A}"/>
                      </a:ext>
                    </a:extLst>
                  </p:cNvPr>
                  <p:cNvSpPr/>
                  <p:nvPr/>
                </p:nvSpPr>
                <p:spPr>
                  <a:xfrm>
                    <a:off x="1341043" y="3603828"/>
                    <a:ext cx="958215" cy="19050"/>
                  </a:xfrm>
                  <a:custGeom>
                    <a:avLst/>
                    <a:gdLst/>
                    <a:ahLst/>
                    <a:cxnLst/>
                    <a:rect l="l" t="t" r="r" b="b"/>
                    <a:pathLst>
                      <a:path w="958214" h="19050">
                        <a:moveTo>
                          <a:pt x="958189" y="0"/>
                        </a:moveTo>
                        <a:lnTo>
                          <a:pt x="0" y="0"/>
                        </a:lnTo>
                        <a:lnTo>
                          <a:pt x="0" y="18986"/>
                        </a:lnTo>
                        <a:lnTo>
                          <a:pt x="958189" y="18986"/>
                        </a:lnTo>
                        <a:lnTo>
                          <a:pt x="958189" y="0"/>
                        </a:lnTo>
                        <a:close/>
                      </a:path>
                    </a:pathLst>
                  </a:custGeom>
                  <a:solidFill>
                    <a:schemeClr val="accent1"/>
                  </a:solidFill>
                </p:spPr>
                <p:txBody>
                  <a:bodyPr wrap="square" lIns="0" tIns="0" rIns="0" bIns="0" rtlCol="0"/>
                  <a:lstStyle/>
                  <a:p>
                    <a:endParaRPr sz="1000"/>
                  </a:p>
                </p:txBody>
              </p:sp>
            </p:grpSp>
            <p:sp>
              <p:nvSpPr>
                <p:cNvPr id="33" name="object 47">
                  <a:extLst>
                    <a:ext uri="{FF2B5EF4-FFF2-40B4-BE49-F238E27FC236}">
                      <a16:creationId xmlns:a16="http://schemas.microsoft.com/office/drawing/2014/main" id="{5F9A9131-3384-9B90-C76A-169F6A26CAEC}"/>
                    </a:ext>
                  </a:extLst>
                </p:cNvPr>
                <p:cNvSpPr txBox="1"/>
                <p:nvPr/>
              </p:nvSpPr>
              <p:spPr>
                <a:xfrm>
                  <a:off x="3855871" y="2727573"/>
                  <a:ext cx="1474404" cy="354214"/>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CA" sz="700" b="1" spc="5">
                      <a:solidFill>
                        <a:srgbClr val="125285"/>
                      </a:solidFill>
                      <a:latin typeface="Arial"/>
                      <a:cs typeface="Arial"/>
                    </a:rPr>
                    <a:t>n</a:t>
                  </a:r>
                  <a:r>
                    <a:rPr sz="700" b="1" spc="5">
                      <a:solidFill>
                        <a:srgbClr val="125285"/>
                      </a:solidFill>
                      <a:latin typeface="Arial"/>
                      <a:cs typeface="Arial"/>
                    </a:rPr>
                    <a:t>=14</a:t>
                  </a:r>
                  <a:r>
                    <a:rPr sz="700" b="1" spc="-35">
                      <a:solidFill>
                        <a:srgbClr val="125285"/>
                      </a:solidFill>
                      <a:latin typeface="Arial"/>
                      <a:cs typeface="Arial"/>
                    </a:rPr>
                    <a:t> </a:t>
                  </a:r>
                  <a:endParaRPr lang="en-US" sz="700" b="1" spc="-35">
                    <a:solidFill>
                      <a:srgbClr val="125285"/>
                    </a:solidFill>
                    <a:latin typeface="Arial"/>
                    <a:cs typeface="Arial"/>
                  </a:endParaRPr>
                </a:p>
                <a:p>
                  <a:pPr algn="ctr">
                    <a:lnSpc>
                      <a:spcPct val="100000"/>
                    </a:lnSpc>
                    <a:spcBef>
                      <a:spcPts val="90"/>
                    </a:spcBef>
                    <a:tabLst>
                      <a:tab pos="534670" algn="l"/>
                    </a:tabLst>
                  </a:pPr>
                  <a:r>
                    <a:rPr sz="700" b="1" spc="-15">
                      <a:solidFill>
                        <a:srgbClr val="125285"/>
                      </a:solidFill>
                      <a:latin typeface="Arial"/>
                      <a:cs typeface="Arial"/>
                    </a:rPr>
                    <a:t>1%</a:t>
                  </a:r>
                  <a:endParaRPr sz="700">
                    <a:solidFill>
                      <a:srgbClr val="125285"/>
                    </a:solidFill>
                    <a:latin typeface="Arial"/>
                    <a:cs typeface="Arial"/>
                  </a:endParaRPr>
                </a:p>
              </p:txBody>
            </p:sp>
          </p:grpSp>
          <p:sp>
            <p:nvSpPr>
              <p:cNvPr id="23" name="object 47">
                <a:extLst>
                  <a:ext uri="{FF2B5EF4-FFF2-40B4-BE49-F238E27FC236}">
                    <a16:creationId xmlns:a16="http://schemas.microsoft.com/office/drawing/2014/main" id="{B4DC08FE-4194-15E8-DD26-800C78E4278D}"/>
                  </a:ext>
                </a:extLst>
              </p:cNvPr>
              <p:cNvSpPr txBox="1"/>
              <p:nvPr/>
            </p:nvSpPr>
            <p:spPr>
              <a:xfrm>
                <a:off x="3479612" y="3512304"/>
                <a:ext cx="1474404" cy="354214"/>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CA" sz="700" b="1" spc="5">
                    <a:solidFill>
                      <a:srgbClr val="125285"/>
                    </a:solidFill>
                    <a:latin typeface="Arial"/>
                    <a:cs typeface="Arial"/>
                  </a:rPr>
                  <a:t>n</a:t>
                </a:r>
                <a:r>
                  <a:rPr sz="700" b="1" spc="5">
                    <a:solidFill>
                      <a:srgbClr val="125285"/>
                    </a:solidFill>
                    <a:latin typeface="Arial"/>
                    <a:cs typeface="Arial"/>
                  </a:rPr>
                  <a:t>=</a:t>
                </a:r>
                <a:r>
                  <a:rPr lang="en-CA" sz="700" b="1" spc="5">
                    <a:solidFill>
                      <a:srgbClr val="125285"/>
                    </a:solidFill>
                    <a:latin typeface="Arial"/>
                    <a:cs typeface="Arial"/>
                  </a:rPr>
                  <a:t>428</a:t>
                </a:r>
                <a:r>
                  <a:rPr sz="700" b="1" spc="-35">
                    <a:solidFill>
                      <a:srgbClr val="125285"/>
                    </a:solidFill>
                    <a:latin typeface="Arial"/>
                    <a:cs typeface="Arial"/>
                  </a:rPr>
                  <a:t> </a:t>
                </a:r>
                <a:endParaRPr lang="en-US" sz="700" b="1" spc="-35">
                  <a:solidFill>
                    <a:srgbClr val="125285"/>
                  </a:solidFill>
                  <a:latin typeface="Arial"/>
                  <a:cs typeface="Arial"/>
                </a:endParaRPr>
              </a:p>
              <a:p>
                <a:pPr algn="ctr">
                  <a:lnSpc>
                    <a:spcPct val="100000"/>
                  </a:lnSpc>
                  <a:spcBef>
                    <a:spcPts val="90"/>
                  </a:spcBef>
                  <a:tabLst>
                    <a:tab pos="534670" algn="l"/>
                  </a:tabLst>
                </a:pPr>
                <a:r>
                  <a:rPr lang="en-CA" sz="700" b="1" spc="-15">
                    <a:solidFill>
                      <a:srgbClr val="125285"/>
                    </a:solidFill>
                    <a:latin typeface="Arial"/>
                    <a:cs typeface="Arial"/>
                  </a:rPr>
                  <a:t>27</a:t>
                </a:r>
                <a:r>
                  <a:rPr sz="700" b="1" spc="-15">
                    <a:solidFill>
                      <a:srgbClr val="125285"/>
                    </a:solidFill>
                    <a:latin typeface="Arial"/>
                    <a:cs typeface="Arial"/>
                  </a:rPr>
                  <a:t>%</a:t>
                </a:r>
                <a:endParaRPr sz="700">
                  <a:solidFill>
                    <a:srgbClr val="125285"/>
                  </a:solidFill>
                  <a:latin typeface="Arial"/>
                  <a:cs typeface="Arial"/>
                </a:endParaRPr>
              </a:p>
            </p:txBody>
          </p:sp>
          <p:sp>
            <p:nvSpPr>
              <p:cNvPr id="24" name="object 47">
                <a:extLst>
                  <a:ext uri="{FF2B5EF4-FFF2-40B4-BE49-F238E27FC236}">
                    <a16:creationId xmlns:a16="http://schemas.microsoft.com/office/drawing/2014/main" id="{EDC24222-5935-553F-5B7B-E180526FD04D}"/>
                  </a:ext>
                </a:extLst>
              </p:cNvPr>
              <p:cNvSpPr txBox="1"/>
              <p:nvPr/>
            </p:nvSpPr>
            <p:spPr>
              <a:xfrm>
                <a:off x="3484373" y="4139667"/>
                <a:ext cx="1474404" cy="354214"/>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CA" sz="700" b="1" spc="5">
                    <a:solidFill>
                      <a:srgbClr val="125285"/>
                    </a:solidFill>
                    <a:latin typeface="Arial"/>
                    <a:cs typeface="Arial"/>
                  </a:rPr>
                  <a:t>n</a:t>
                </a:r>
                <a:r>
                  <a:rPr sz="700" b="1" spc="5">
                    <a:solidFill>
                      <a:srgbClr val="125285"/>
                    </a:solidFill>
                    <a:latin typeface="Arial"/>
                    <a:cs typeface="Arial"/>
                  </a:rPr>
                  <a:t>=</a:t>
                </a:r>
                <a:r>
                  <a:rPr lang="en-CA" sz="700" b="1" spc="5">
                    <a:solidFill>
                      <a:srgbClr val="125285"/>
                    </a:solidFill>
                    <a:latin typeface="Arial"/>
                    <a:cs typeface="Arial"/>
                  </a:rPr>
                  <a:t>604</a:t>
                </a:r>
                <a:endParaRPr lang="en-US" sz="700" b="1" spc="-35">
                  <a:solidFill>
                    <a:srgbClr val="125285"/>
                  </a:solidFill>
                  <a:latin typeface="Arial"/>
                  <a:cs typeface="Arial"/>
                </a:endParaRPr>
              </a:p>
              <a:p>
                <a:pPr algn="ctr">
                  <a:lnSpc>
                    <a:spcPct val="100000"/>
                  </a:lnSpc>
                  <a:spcBef>
                    <a:spcPts val="90"/>
                  </a:spcBef>
                  <a:tabLst>
                    <a:tab pos="534670" algn="l"/>
                  </a:tabLst>
                </a:pPr>
                <a:r>
                  <a:rPr lang="en-CA" sz="700" b="1" spc="-15">
                    <a:solidFill>
                      <a:srgbClr val="125285"/>
                    </a:solidFill>
                    <a:latin typeface="Arial"/>
                    <a:cs typeface="Arial"/>
                  </a:rPr>
                  <a:t>39</a:t>
                </a:r>
                <a:r>
                  <a:rPr sz="700" b="1" spc="-15">
                    <a:solidFill>
                      <a:srgbClr val="125285"/>
                    </a:solidFill>
                    <a:latin typeface="Arial"/>
                    <a:cs typeface="Arial"/>
                  </a:rPr>
                  <a:t>%</a:t>
                </a:r>
                <a:endParaRPr sz="700">
                  <a:solidFill>
                    <a:srgbClr val="125285"/>
                  </a:solidFill>
                  <a:latin typeface="Arial"/>
                  <a:cs typeface="Arial"/>
                </a:endParaRPr>
              </a:p>
            </p:txBody>
          </p:sp>
          <p:sp>
            <p:nvSpPr>
              <p:cNvPr id="25" name="object 47">
                <a:extLst>
                  <a:ext uri="{FF2B5EF4-FFF2-40B4-BE49-F238E27FC236}">
                    <a16:creationId xmlns:a16="http://schemas.microsoft.com/office/drawing/2014/main" id="{DF5D0E35-F004-0E85-5EAD-5F088D5DFE9C}"/>
                  </a:ext>
                </a:extLst>
              </p:cNvPr>
              <p:cNvSpPr txBox="1"/>
              <p:nvPr/>
            </p:nvSpPr>
            <p:spPr>
              <a:xfrm>
                <a:off x="3492075" y="4997018"/>
                <a:ext cx="1474404" cy="354214"/>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CA" sz="700" b="1" spc="5">
                    <a:solidFill>
                      <a:srgbClr val="125285"/>
                    </a:solidFill>
                    <a:latin typeface="Arial"/>
                    <a:cs typeface="Arial"/>
                  </a:rPr>
                  <a:t>n</a:t>
                </a:r>
                <a:r>
                  <a:rPr sz="700" b="1" spc="5">
                    <a:solidFill>
                      <a:srgbClr val="125285"/>
                    </a:solidFill>
                    <a:latin typeface="Arial"/>
                    <a:cs typeface="Arial"/>
                  </a:rPr>
                  <a:t>=</a:t>
                </a:r>
                <a:r>
                  <a:rPr lang="en-CA" sz="700" b="1" spc="5">
                    <a:solidFill>
                      <a:srgbClr val="125285"/>
                    </a:solidFill>
                    <a:latin typeface="Arial"/>
                    <a:cs typeface="Arial"/>
                  </a:rPr>
                  <a:t>512</a:t>
                </a:r>
                <a:endParaRPr lang="en-US" sz="700" b="1" spc="-35">
                  <a:solidFill>
                    <a:srgbClr val="125285"/>
                  </a:solidFill>
                  <a:latin typeface="Arial"/>
                  <a:cs typeface="Arial"/>
                </a:endParaRPr>
              </a:p>
              <a:p>
                <a:pPr algn="ctr">
                  <a:lnSpc>
                    <a:spcPct val="100000"/>
                  </a:lnSpc>
                  <a:spcBef>
                    <a:spcPts val="90"/>
                  </a:spcBef>
                  <a:tabLst>
                    <a:tab pos="534670" algn="l"/>
                  </a:tabLst>
                </a:pPr>
                <a:r>
                  <a:rPr lang="en-CA" sz="700" b="1" spc="-15">
                    <a:solidFill>
                      <a:srgbClr val="125285"/>
                    </a:solidFill>
                    <a:latin typeface="Arial"/>
                    <a:cs typeface="Arial"/>
                  </a:rPr>
                  <a:t>33</a:t>
                </a:r>
                <a:r>
                  <a:rPr sz="700" b="1" spc="-15">
                    <a:solidFill>
                      <a:srgbClr val="125285"/>
                    </a:solidFill>
                    <a:latin typeface="Arial"/>
                    <a:cs typeface="Arial"/>
                  </a:rPr>
                  <a:t>%</a:t>
                </a:r>
                <a:endParaRPr sz="700">
                  <a:solidFill>
                    <a:srgbClr val="125285"/>
                  </a:solidFill>
                  <a:latin typeface="Arial"/>
                  <a:cs typeface="Arial"/>
                </a:endParaRPr>
              </a:p>
            </p:txBody>
          </p:sp>
        </p:grpSp>
      </p:grpSp>
      <p:grpSp>
        <p:nvGrpSpPr>
          <p:cNvPr id="113" name="Group 112">
            <a:extLst>
              <a:ext uri="{FF2B5EF4-FFF2-40B4-BE49-F238E27FC236}">
                <a16:creationId xmlns:a16="http://schemas.microsoft.com/office/drawing/2014/main" id="{E83ADBD7-3AB4-E94E-381D-95ECA8F1DC0F}"/>
              </a:ext>
            </a:extLst>
          </p:cNvPr>
          <p:cNvGrpSpPr/>
          <p:nvPr/>
        </p:nvGrpSpPr>
        <p:grpSpPr>
          <a:xfrm>
            <a:off x="5121255" y="2512456"/>
            <a:ext cx="2654455" cy="1477635"/>
            <a:chOff x="5129950" y="3086429"/>
            <a:chExt cx="3823940" cy="2128644"/>
          </a:xfrm>
        </p:grpSpPr>
        <p:sp>
          <p:nvSpPr>
            <p:cNvPr id="114" name="object 43">
              <a:extLst>
                <a:ext uri="{FF2B5EF4-FFF2-40B4-BE49-F238E27FC236}">
                  <a16:creationId xmlns:a16="http://schemas.microsoft.com/office/drawing/2014/main" id="{1AA8E88E-554C-C21A-5791-BD95A426792C}"/>
                </a:ext>
              </a:extLst>
            </p:cNvPr>
            <p:cNvSpPr txBox="1"/>
            <p:nvPr/>
          </p:nvSpPr>
          <p:spPr>
            <a:xfrm>
              <a:off x="5488139" y="5014630"/>
              <a:ext cx="991938" cy="200443"/>
            </a:xfrm>
            <a:prstGeom prst="rect">
              <a:avLst/>
            </a:prstGeom>
          </p:spPr>
          <p:txBody>
            <a:bodyPr vert="horz" wrap="square" lIns="0" tIns="15875" rIns="0" bIns="0" rtlCol="0">
              <a:spAutoFit/>
            </a:bodyPr>
            <a:lstStyle/>
            <a:p>
              <a:pPr algn="ctr">
                <a:lnSpc>
                  <a:spcPct val="100000"/>
                </a:lnSpc>
                <a:spcBef>
                  <a:spcPts val="125"/>
                </a:spcBef>
              </a:pPr>
              <a:r>
                <a:rPr lang="en-CA" sz="800" b="1" spc="20">
                  <a:solidFill>
                    <a:schemeClr val="tx1"/>
                  </a:solidFill>
                  <a:latin typeface="Arial"/>
                  <a:cs typeface="Arial"/>
                </a:rPr>
                <a:t>n</a:t>
              </a:r>
              <a:r>
                <a:rPr sz="800" b="1" spc="25">
                  <a:solidFill>
                    <a:schemeClr val="tx1"/>
                  </a:solidFill>
                  <a:latin typeface="Arial"/>
                  <a:cs typeface="Arial"/>
                </a:rPr>
                <a:t>=</a:t>
              </a:r>
              <a:r>
                <a:rPr sz="800" b="1" spc="5">
                  <a:solidFill>
                    <a:schemeClr val="tx1"/>
                  </a:solidFill>
                  <a:latin typeface="Arial"/>
                  <a:cs typeface="Arial"/>
                </a:rPr>
                <a:t>8</a:t>
              </a:r>
              <a:r>
                <a:rPr sz="800" b="1" spc="15">
                  <a:solidFill>
                    <a:schemeClr val="tx1"/>
                  </a:solidFill>
                  <a:latin typeface="Arial"/>
                  <a:cs typeface="Arial"/>
                </a:rPr>
                <a:t>22</a:t>
              </a:r>
              <a:endParaRPr sz="800">
                <a:solidFill>
                  <a:schemeClr val="tx1"/>
                </a:solidFill>
                <a:latin typeface="Arial"/>
                <a:cs typeface="Arial"/>
              </a:endParaRPr>
            </a:p>
          </p:txBody>
        </p:sp>
        <p:sp>
          <p:nvSpPr>
            <p:cNvPr id="115" name="object 44">
              <a:extLst>
                <a:ext uri="{FF2B5EF4-FFF2-40B4-BE49-F238E27FC236}">
                  <a16:creationId xmlns:a16="http://schemas.microsoft.com/office/drawing/2014/main" id="{588CE98C-6CA8-254C-D3E5-046D03299101}"/>
                </a:ext>
              </a:extLst>
            </p:cNvPr>
            <p:cNvSpPr txBox="1"/>
            <p:nvPr/>
          </p:nvSpPr>
          <p:spPr>
            <a:xfrm>
              <a:off x="7479487" y="5006717"/>
              <a:ext cx="898159" cy="200443"/>
            </a:xfrm>
            <a:prstGeom prst="rect">
              <a:avLst/>
            </a:prstGeom>
          </p:spPr>
          <p:txBody>
            <a:bodyPr vert="horz" wrap="square" lIns="0" tIns="15875" rIns="0" bIns="0" rtlCol="0">
              <a:spAutoFit/>
            </a:bodyPr>
            <a:lstStyle/>
            <a:p>
              <a:pPr algn="ctr">
                <a:lnSpc>
                  <a:spcPct val="100000"/>
                </a:lnSpc>
                <a:spcBef>
                  <a:spcPts val="125"/>
                </a:spcBef>
              </a:pPr>
              <a:r>
                <a:rPr lang="en-CA" sz="800" b="1" spc="20" dirty="0">
                  <a:solidFill>
                    <a:schemeClr val="tx1"/>
                  </a:solidFill>
                  <a:latin typeface="Arial"/>
                  <a:cs typeface="Arial"/>
                </a:rPr>
                <a:t>n</a:t>
              </a:r>
              <a:r>
                <a:rPr sz="800" b="1" spc="25" dirty="0">
                  <a:solidFill>
                    <a:schemeClr val="tx1"/>
                  </a:solidFill>
                  <a:latin typeface="Arial"/>
                  <a:cs typeface="Arial"/>
                </a:rPr>
                <a:t>=</a:t>
              </a:r>
              <a:r>
                <a:rPr sz="800" b="1" spc="20" dirty="0">
                  <a:solidFill>
                    <a:schemeClr val="tx1"/>
                  </a:solidFill>
                  <a:latin typeface="Arial"/>
                  <a:cs typeface="Arial"/>
                </a:rPr>
                <a:t>4</a:t>
              </a:r>
              <a:r>
                <a:rPr sz="800" b="1" spc="5" dirty="0">
                  <a:solidFill>
                    <a:schemeClr val="tx1"/>
                  </a:solidFill>
                  <a:latin typeface="Arial"/>
                  <a:cs typeface="Arial"/>
                </a:rPr>
                <a:t>32</a:t>
              </a:r>
              <a:endParaRPr sz="800" dirty="0">
                <a:solidFill>
                  <a:schemeClr val="tx1"/>
                </a:solidFill>
                <a:latin typeface="Arial"/>
                <a:cs typeface="Arial"/>
              </a:endParaRPr>
            </a:p>
          </p:txBody>
        </p:sp>
        <p:sp>
          <p:nvSpPr>
            <p:cNvPr id="116" name="object 45">
              <a:extLst>
                <a:ext uri="{FF2B5EF4-FFF2-40B4-BE49-F238E27FC236}">
                  <a16:creationId xmlns:a16="http://schemas.microsoft.com/office/drawing/2014/main" id="{CB14389C-19C8-F45F-BFE7-314255916F9C}"/>
                </a:ext>
              </a:extLst>
            </p:cNvPr>
            <p:cNvSpPr txBox="1"/>
            <p:nvPr/>
          </p:nvSpPr>
          <p:spPr>
            <a:xfrm>
              <a:off x="5240584" y="3110981"/>
              <a:ext cx="1297165" cy="230555"/>
            </a:xfrm>
            <a:prstGeom prst="rect">
              <a:avLst/>
            </a:prstGeom>
          </p:spPr>
          <p:txBody>
            <a:bodyPr vert="horz" wrap="square" lIns="0" tIns="36576" rIns="0" bIns="0" rtlCol="0">
              <a:spAutoFit/>
            </a:bodyPr>
            <a:lstStyle/>
            <a:p>
              <a:pPr algn="ctr">
                <a:lnSpc>
                  <a:spcPct val="100000"/>
                </a:lnSpc>
              </a:pPr>
              <a:r>
                <a:rPr sz="800" b="1" spc="10" dirty="0">
                  <a:solidFill>
                    <a:schemeClr val="tx1"/>
                  </a:solidFill>
                  <a:latin typeface="Arial"/>
                  <a:cs typeface="Arial"/>
                </a:rPr>
                <a:t>Right-</a:t>
              </a:r>
              <a:r>
                <a:rPr lang="en-US" sz="800" b="1" spc="10" dirty="0">
                  <a:solidFill>
                    <a:schemeClr val="tx1"/>
                  </a:solidFill>
                  <a:latin typeface="Arial"/>
                  <a:cs typeface="Arial"/>
                </a:rPr>
                <a:t>s</a:t>
              </a:r>
              <a:r>
                <a:rPr sz="800" b="1" spc="10" dirty="0">
                  <a:solidFill>
                    <a:schemeClr val="tx1"/>
                  </a:solidFill>
                  <a:latin typeface="Arial"/>
                  <a:cs typeface="Arial"/>
                </a:rPr>
                <a:t>ided</a:t>
              </a:r>
              <a:r>
                <a:rPr lang="en-US" sz="800" b="1" spc="-35" dirty="0">
                  <a:solidFill>
                    <a:schemeClr val="tx1"/>
                  </a:solidFill>
                </a:rPr>
                <a:t> </a:t>
              </a:r>
              <a:r>
                <a:rPr sz="800" b="1" spc="15" dirty="0">
                  <a:solidFill>
                    <a:schemeClr val="tx1"/>
                  </a:solidFill>
                  <a:latin typeface="Arial"/>
                  <a:cs typeface="Arial"/>
                </a:rPr>
                <a:t>CRN</a:t>
              </a:r>
              <a:endParaRPr sz="800" dirty="0">
                <a:solidFill>
                  <a:schemeClr val="tx1"/>
                </a:solidFill>
                <a:latin typeface="Arial"/>
                <a:cs typeface="Arial"/>
              </a:endParaRPr>
            </a:p>
          </p:txBody>
        </p:sp>
        <p:sp>
          <p:nvSpPr>
            <p:cNvPr id="117" name="object 46">
              <a:extLst>
                <a:ext uri="{FF2B5EF4-FFF2-40B4-BE49-F238E27FC236}">
                  <a16:creationId xmlns:a16="http://schemas.microsoft.com/office/drawing/2014/main" id="{51BDAB95-B542-5BCB-BD82-94B31A8DD0BF}"/>
                </a:ext>
              </a:extLst>
            </p:cNvPr>
            <p:cNvSpPr txBox="1"/>
            <p:nvPr/>
          </p:nvSpPr>
          <p:spPr>
            <a:xfrm>
              <a:off x="6856795" y="3086429"/>
              <a:ext cx="1899268" cy="227229"/>
            </a:xfrm>
            <a:prstGeom prst="rect">
              <a:avLst/>
            </a:prstGeom>
          </p:spPr>
          <p:txBody>
            <a:bodyPr vert="horz" wrap="square" lIns="0" tIns="34290" rIns="0" bIns="0" rtlCol="0">
              <a:spAutoFit/>
            </a:bodyPr>
            <a:lstStyle/>
            <a:p>
              <a:pPr marL="6350" marR="5080" indent="-6350" algn="ctr"/>
              <a:r>
                <a:rPr sz="800" b="1" spc="10" dirty="0">
                  <a:solidFill>
                    <a:schemeClr val="tx1"/>
                  </a:solidFill>
                  <a:latin typeface="Arial"/>
                  <a:cs typeface="Arial"/>
                </a:rPr>
                <a:t>Sessile </a:t>
              </a:r>
              <a:r>
                <a:rPr lang="en-US" sz="800" b="1" spc="10" dirty="0">
                  <a:solidFill>
                    <a:schemeClr val="tx1"/>
                  </a:solidFill>
                  <a:latin typeface="Arial"/>
                  <a:cs typeface="Arial"/>
                </a:rPr>
                <a:t>s</a:t>
              </a:r>
              <a:r>
                <a:rPr sz="800" b="1" spc="10" dirty="0">
                  <a:solidFill>
                    <a:schemeClr val="tx1"/>
                  </a:solidFill>
                  <a:latin typeface="Arial"/>
                  <a:cs typeface="Arial"/>
                </a:rPr>
                <a:t>errated</a:t>
              </a:r>
              <a:r>
                <a:rPr sz="800" b="1" spc="-55" dirty="0">
                  <a:solidFill>
                    <a:schemeClr val="tx1"/>
                  </a:solidFill>
                  <a:latin typeface="Arial"/>
                  <a:cs typeface="Arial"/>
                </a:rPr>
                <a:t> </a:t>
              </a:r>
              <a:r>
                <a:rPr lang="en-US" sz="800" b="1" spc="10" dirty="0">
                  <a:solidFill>
                    <a:schemeClr val="tx1"/>
                  </a:solidFill>
                  <a:latin typeface="Arial"/>
                  <a:cs typeface="Arial"/>
                </a:rPr>
                <a:t>p</a:t>
              </a:r>
              <a:r>
                <a:rPr sz="800" b="1" spc="10" dirty="0">
                  <a:solidFill>
                    <a:schemeClr val="tx1"/>
                  </a:solidFill>
                  <a:latin typeface="Arial"/>
                  <a:cs typeface="Arial"/>
                </a:rPr>
                <a:t>olyps</a:t>
              </a:r>
              <a:r>
                <a:rPr lang="en-US" sz="800" b="1" spc="10" dirty="0">
                  <a:solidFill>
                    <a:schemeClr val="tx1"/>
                  </a:solidFill>
                  <a:latin typeface="Arial"/>
                  <a:cs typeface="Arial"/>
                </a:rPr>
                <a:t> </a:t>
              </a:r>
              <a:endParaRPr sz="800" dirty="0">
                <a:solidFill>
                  <a:schemeClr val="tx1"/>
                </a:solidFill>
                <a:latin typeface="Arial"/>
                <a:cs typeface="Arial"/>
              </a:endParaRPr>
            </a:p>
          </p:txBody>
        </p:sp>
        <p:grpSp>
          <p:nvGrpSpPr>
            <p:cNvPr id="118" name="Group 117">
              <a:extLst>
                <a:ext uri="{FF2B5EF4-FFF2-40B4-BE49-F238E27FC236}">
                  <a16:creationId xmlns:a16="http://schemas.microsoft.com/office/drawing/2014/main" id="{EEBBCA6E-B1DC-D331-581F-44724F2AE309}"/>
                </a:ext>
              </a:extLst>
            </p:cNvPr>
            <p:cNvGrpSpPr/>
            <p:nvPr/>
          </p:nvGrpSpPr>
          <p:grpSpPr>
            <a:xfrm>
              <a:off x="5129950" y="3408478"/>
              <a:ext cx="1517754" cy="1513210"/>
              <a:chOff x="4637965" y="3188982"/>
              <a:chExt cx="1517754" cy="1513210"/>
            </a:xfrm>
          </p:grpSpPr>
          <p:sp>
            <p:nvSpPr>
              <p:cNvPr id="124" name="object 62">
                <a:extLst>
                  <a:ext uri="{FF2B5EF4-FFF2-40B4-BE49-F238E27FC236}">
                    <a16:creationId xmlns:a16="http://schemas.microsoft.com/office/drawing/2014/main" id="{9F9E5A33-3B9F-9526-52B0-11D7C8307B94}"/>
                  </a:ext>
                </a:extLst>
              </p:cNvPr>
              <p:cNvSpPr/>
              <p:nvPr/>
            </p:nvSpPr>
            <p:spPr>
              <a:xfrm>
                <a:off x="4637965" y="3188982"/>
                <a:ext cx="759217" cy="1501360"/>
              </a:xfrm>
              <a:custGeom>
                <a:avLst/>
                <a:gdLst/>
                <a:ahLst/>
                <a:cxnLst/>
                <a:rect l="l" t="t" r="r" b="b"/>
                <a:pathLst>
                  <a:path w="405130" h="804545">
                    <a:moveTo>
                      <a:pt x="404653" y="0"/>
                    </a:moveTo>
                    <a:lnTo>
                      <a:pt x="356084" y="2884"/>
                    </a:lnTo>
                    <a:lnTo>
                      <a:pt x="309087" y="11335"/>
                    </a:lnTo>
                    <a:lnTo>
                      <a:pt x="264026" y="25046"/>
                    </a:lnTo>
                    <a:lnTo>
                      <a:pt x="221265" y="43714"/>
                    </a:lnTo>
                    <a:lnTo>
                      <a:pt x="181168" y="67032"/>
                    </a:lnTo>
                    <a:lnTo>
                      <a:pt x="144097" y="94695"/>
                    </a:lnTo>
                    <a:lnTo>
                      <a:pt x="110417" y="126400"/>
                    </a:lnTo>
                    <a:lnTo>
                      <a:pt x="80490" y="161839"/>
                    </a:lnTo>
                    <a:lnTo>
                      <a:pt x="54681" y="200709"/>
                    </a:lnTo>
                    <a:lnTo>
                      <a:pt x="33353" y="242703"/>
                    </a:lnTo>
                    <a:lnTo>
                      <a:pt x="16869" y="287518"/>
                    </a:lnTo>
                    <a:lnTo>
                      <a:pt x="5594" y="334848"/>
                    </a:lnTo>
                    <a:lnTo>
                      <a:pt x="73" y="381860"/>
                    </a:lnTo>
                    <a:lnTo>
                      <a:pt x="0" y="428207"/>
                    </a:lnTo>
                    <a:lnTo>
                      <a:pt x="5128" y="473537"/>
                    </a:lnTo>
                    <a:lnTo>
                      <a:pt x="15211" y="517498"/>
                    </a:lnTo>
                    <a:lnTo>
                      <a:pt x="30002" y="559736"/>
                    </a:lnTo>
                    <a:lnTo>
                      <a:pt x="49254" y="599900"/>
                    </a:lnTo>
                    <a:lnTo>
                      <a:pt x="72721" y="637638"/>
                    </a:lnTo>
                    <a:lnTo>
                      <a:pt x="100157" y="672597"/>
                    </a:lnTo>
                    <a:lnTo>
                      <a:pt x="131313" y="704426"/>
                    </a:lnTo>
                    <a:lnTo>
                      <a:pt x="165944" y="732771"/>
                    </a:lnTo>
                    <a:lnTo>
                      <a:pt x="203804" y="757281"/>
                    </a:lnTo>
                    <a:lnTo>
                      <a:pt x="244644" y="777604"/>
                    </a:lnTo>
                    <a:lnTo>
                      <a:pt x="288219" y="793387"/>
                    </a:lnTo>
                    <a:lnTo>
                      <a:pt x="334283" y="804278"/>
                    </a:lnTo>
                    <a:lnTo>
                      <a:pt x="404653" y="405218"/>
                    </a:lnTo>
                    <a:lnTo>
                      <a:pt x="404653" y="0"/>
                    </a:lnTo>
                    <a:close/>
                  </a:path>
                </a:pathLst>
              </a:custGeom>
              <a:solidFill>
                <a:schemeClr val="accent3"/>
              </a:solidFill>
            </p:spPr>
            <p:txBody>
              <a:bodyPr wrap="square" lIns="0" tIns="0" rIns="0" bIns="0" rtlCol="0"/>
              <a:lstStyle/>
              <a:p>
                <a:endParaRPr sz="1000"/>
              </a:p>
            </p:txBody>
          </p:sp>
          <p:sp>
            <p:nvSpPr>
              <p:cNvPr id="125" name="object 63">
                <a:extLst>
                  <a:ext uri="{FF2B5EF4-FFF2-40B4-BE49-F238E27FC236}">
                    <a16:creationId xmlns:a16="http://schemas.microsoft.com/office/drawing/2014/main" id="{1D8E18DF-5AED-146D-62E8-9C4E4EF15C5A}"/>
                  </a:ext>
                </a:extLst>
              </p:cNvPr>
              <p:cNvSpPr/>
              <p:nvPr/>
            </p:nvSpPr>
            <p:spPr>
              <a:xfrm>
                <a:off x="5264413" y="3188982"/>
                <a:ext cx="891306" cy="1513210"/>
              </a:xfrm>
              <a:custGeom>
                <a:avLst/>
                <a:gdLst/>
                <a:ahLst/>
                <a:cxnLst/>
                <a:rect l="l" t="t" r="r" b="b"/>
                <a:pathLst>
                  <a:path w="475614" h="810895">
                    <a:moveTo>
                      <a:pt x="70370" y="0"/>
                    </a:moveTo>
                    <a:lnTo>
                      <a:pt x="70370" y="405218"/>
                    </a:lnTo>
                    <a:lnTo>
                      <a:pt x="0" y="804278"/>
                    </a:lnTo>
                    <a:lnTo>
                      <a:pt x="18378" y="807205"/>
                    </a:lnTo>
                    <a:lnTo>
                      <a:pt x="35032" y="809099"/>
                    </a:lnTo>
                    <a:lnTo>
                      <a:pt x="51763" y="810120"/>
                    </a:lnTo>
                    <a:lnTo>
                      <a:pt x="70370" y="810425"/>
                    </a:lnTo>
                    <a:lnTo>
                      <a:pt x="117626" y="807698"/>
                    </a:lnTo>
                    <a:lnTo>
                      <a:pt x="163280" y="799723"/>
                    </a:lnTo>
                    <a:lnTo>
                      <a:pt x="207030" y="786801"/>
                    </a:lnTo>
                    <a:lnTo>
                      <a:pt x="248571" y="769239"/>
                    </a:lnTo>
                    <a:lnTo>
                      <a:pt x="287599" y="747338"/>
                    </a:lnTo>
                    <a:lnTo>
                      <a:pt x="323810" y="721405"/>
                    </a:lnTo>
                    <a:lnTo>
                      <a:pt x="356900" y="691742"/>
                    </a:lnTo>
                    <a:lnTo>
                      <a:pt x="386564" y="658653"/>
                    </a:lnTo>
                    <a:lnTo>
                      <a:pt x="412499" y="622444"/>
                    </a:lnTo>
                    <a:lnTo>
                      <a:pt x="434401" y="583417"/>
                    </a:lnTo>
                    <a:lnTo>
                      <a:pt x="451964" y="541877"/>
                    </a:lnTo>
                    <a:lnTo>
                      <a:pt x="464886" y="498128"/>
                    </a:lnTo>
                    <a:lnTo>
                      <a:pt x="472863" y="452474"/>
                    </a:lnTo>
                    <a:lnTo>
                      <a:pt x="475589" y="405218"/>
                    </a:lnTo>
                    <a:lnTo>
                      <a:pt x="472863" y="357961"/>
                    </a:lnTo>
                    <a:lnTo>
                      <a:pt x="464886" y="312304"/>
                    </a:lnTo>
                    <a:lnTo>
                      <a:pt x="451964" y="268554"/>
                    </a:lnTo>
                    <a:lnTo>
                      <a:pt x="434401" y="227012"/>
                    </a:lnTo>
                    <a:lnTo>
                      <a:pt x="412499" y="187984"/>
                    </a:lnTo>
                    <a:lnTo>
                      <a:pt x="386564" y="151773"/>
                    </a:lnTo>
                    <a:lnTo>
                      <a:pt x="356900" y="118684"/>
                    </a:lnTo>
                    <a:lnTo>
                      <a:pt x="323810" y="89021"/>
                    </a:lnTo>
                    <a:lnTo>
                      <a:pt x="287599" y="63086"/>
                    </a:lnTo>
                    <a:lnTo>
                      <a:pt x="248571" y="41186"/>
                    </a:lnTo>
                    <a:lnTo>
                      <a:pt x="207030" y="23623"/>
                    </a:lnTo>
                    <a:lnTo>
                      <a:pt x="163280" y="10701"/>
                    </a:lnTo>
                    <a:lnTo>
                      <a:pt x="117626" y="2726"/>
                    </a:lnTo>
                    <a:lnTo>
                      <a:pt x="70370" y="0"/>
                    </a:lnTo>
                    <a:close/>
                  </a:path>
                </a:pathLst>
              </a:custGeom>
              <a:solidFill>
                <a:schemeClr val="accent4"/>
              </a:solidFill>
            </p:spPr>
            <p:txBody>
              <a:bodyPr wrap="square" lIns="0" tIns="0" rIns="0" bIns="0" rtlCol="0"/>
              <a:lstStyle/>
              <a:p>
                <a:endParaRPr sz="1000">
                  <a:solidFill>
                    <a:schemeClr val="bg1"/>
                  </a:solidFill>
                </a:endParaRPr>
              </a:p>
            </p:txBody>
          </p:sp>
        </p:grpSp>
        <p:grpSp>
          <p:nvGrpSpPr>
            <p:cNvPr id="119" name="Group 118">
              <a:extLst>
                <a:ext uri="{FF2B5EF4-FFF2-40B4-BE49-F238E27FC236}">
                  <a16:creationId xmlns:a16="http://schemas.microsoft.com/office/drawing/2014/main" id="{4DC18EED-3C20-CF7F-AE7D-31381F3711A1}"/>
                </a:ext>
              </a:extLst>
            </p:cNvPr>
            <p:cNvGrpSpPr/>
            <p:nvPr/>
          </p:nvGrpSpPr>
          <p:grpSpPr>
            <a:xfrm>
              <a:off x="7070269" y="3401160"/>
              <a:ext cx="1506533" cy="1519936"/>
              <a:chOff x="6464649" y="3188981"/>
              <a:chExt cx="1506533" cy="1519936"/>
            </a:xfrm>
          </p:grpSpPr>
          <p:sp>
            <p:nvSpPr>
              <p:cNvPr id="122" name="object 64">
                <a:extLst>
                  <a:ext uri="{FF2B5EF4-FFF2-40B4-BE49-F238E27FC236}">
                    <a16:creationId xmlns:a16="http://schemas.microsoft.com/office/drawing/2014/main" id="{85297AF4-E362-6AD8-86CC-665D696D786D}"/>
                  </a:ext>
                </a:extLst>
              </p:cNvPr>
              <p:cNvSpPr/>
              <p:nvPr/>
            </p:nvSpPr>
            <p:spPr>
              <a:xfrm>
                <a:off x="6464649" y="3196892"/>
                <a:ext cx="1506533" cy="1512025"/>
              </a:xfrm>
              <a:custGeom>
                <a:avLst/>
                <a:gdLst/>
                <a:ahLst/>
                <a:cxnLst/>
                <a:rect l="l" t="t" r="r" b="b"/>
                <a:pathLst>
                  <a:path w="803910" h="810260">
                    <a:moveTo>
                      <a:pt x="404653" y="0"/>
                    </a:moveTo>
                    <a:lnTo>
                      <a:pt x="356084" y="2884"/>
                    </a:lnTo>
                    <a:lnTo>
                      <a:pt x="309087" y="11335"/>
                    </a:lnTo>
                    <a:lnTo>
                      <a:pt x="264026" y="25046"/>
                    </a:lnTo>
                    <a:lnTo>
                      <a:pt x="221265" y="43714"/>
                    </a:lnTo>
                    <a:lnTo>
                      <a:pt x="181168" y="67032"/>
                    </a:lnTo>
                    <a:lnTo>
                      <a:pt x="144097" y="94695"/>
                    </a:lnTo>
                    <a:lnTo>
                      <a:pt x="110417" y="126400"/>
                    </a:lnTo>
                    <a:lnTo>
                      <a:pt x="80490" y="161839"/>
                    </a:lnTo>
                    <a:lnTo>
                      <a:pt x="54681" y="200709"/>
                    </a:lnTo>
                    <a:lnTo>
                      <a:pt x="33353" y="242703"/>
                    </a:lnTo>
                    <a:lnTo>
                      <a:pt x="16869" y="287518"/>
                    </a:lnTo>
                    <a:lnTo>
                      <a:pt x="5594" y="334848"/>
                    </a:lnTo>
                    <a:lnTo>
                      <a:pt x="73" y="381860"/>
                    </a:lnTo>
                    <a:lnTo>
                      <a:pt x="0" y="428207"/>
                    </a:lnTo>
                    <a:lnTo>
                      <a:pt x="5128" y="473537"/>
                    </a:lnTo>
                    <a:lnTo>
                      <a:pt x="15211" y="517498"/>
                    </a:lnTo>
                    <a:lnTo>
                      <a:pt x="30002" y="559736"/>
                    </a:lnTo>
                    <a:lnTo>
                      <a:pt x="49254" y="599900"/>
                    </a:lnTo>
                    <a:lnTo>
                      <a:pt x="72721" y="637638"/>
                    </a:lnTo>
                    <a:lnTo>
                      <a:pt x="100157" y="672597"/>
                    </a:lnTo>
                    <a:lnTo>
                      <a:pt x="131313" y="704426"/>
                    </a:lnTo>
                    <a:lnTo>
                      <a:pt x="165944" y="732771"/>
                    </a:lnTo>
                    <a:lnTo>
                      <a:pt x="203804" y="757281"/>
                    </a:lnTo>
                    <a:lnTo>
                      <a:pt x="244644" y="777604"/>
                    </a:lnTo>
                    <a:lnTo>
                      <a:pt x="288219" y="793387"/>
                    </a:lnTo>
                    <a:lnTo>
                      <a:pt x="334283" y="804278"/>
                    </a:lnTo>
                    <a:lnTo>
                      <a:pt x="381295" y="809799"/>
                    </a:lnTo>
                    <a:lnTo>
                      <a:pt x="427642" y="809872"/>
                    </a:lnTo>
                    <a:lnTo>
                      <a:pt x="472972" y="804744"/>
                    </a:lnTo>
                    <a:lnTo>
                      <a:pt x="516933" y="794661"/>
                    </a:lnTo>
                    <a:lnTo>
                      <a:pt x="559171" y="779870"/>
                    </a:lnTo>
                    <a:lnTo>
                      <a:pt x="599335" y="760618"/>
                    </a:lnTo>
                    <a:lnTo>
                      <a:pt x="637073" y="737150"/>
                    </a:lnTo>
                    <a:lnTo>
                      <a:pt x="672032" y="709715"/>
                    </a:lnTo>
                    <a:lnTo>
                      <a:pt x="703861" y="678559"/>
                    </a:lnTo>
                    <a:lnTo>
                      <a:pt x="732206" y="643927"/>
                    </a:lnTo>
                    <a:lnTo>
                      <a:pt x="756716" y="606068"/>
                    </a:lnTo>
                    <a:lnTo>
                      <a:pt x="777039" y="565228"/>
                    </a:lnTo>
                    <a:lnTo>
                      <a:pt x="792822" y="521652"/>
                    </a:lnTo>
                    <a:lnTo>
                      <a:pt x="803713" y="475589"/>
                    </a:lnTo>
                    <a:lnTo>
                      <a:pt x="404653" y="405218"/>
                    </a:lnTo>
                    <a:lnTo>
                      <a:pt x="404653" y="0"/>
                    </a:lnTo>
                    <a:close/>
                  </a:path>
                </a:pathLst>
              </a:custGeom>
              <a:solidFill>
                <a:schemeClr val="accent3"/>
              </a:solidFill>
            </p:spPr>
            <p:txBody>
              <a:bodyPr wrap="square" lIns="0" tIns="0" rIns="0" bIns="0" rtlCol="0"/>
              <a:lstStyle/>
              <a:p>
                <a:endParaRPr sz="1000"/>
              </a:p>
            </p:txBody>
          </p:sp>
          <p:sp>
            <p:nvSpPr>
              <p:cNvPr id="123" name="object 65">
                <a:extLst>
                  <a:ext uri="{FF2B5EF4-FFF2-40B4-BE49-F238E27FC236}">
                    <a16:creationId xmlns:a16="http://schemas.microsoft.com/office/drawing/2014/main" id="{FCF2C19B-E2B6-C993-AB37-BECE54026715}"/>
                  </a:ext>
                </a:extLst>
              </p:cNvPr>
              <p:cNvSpPr/>
              <p:nvPr/>
            </p:nvSpPr>
            <p:spPr>
              <a:xfrm>
                <a:off x="7200808" y="3188981"/>
                <a:ext cx="760407" cy="887544"/>
              </a:xfrm>
              <a:custGeom>
                <a:avLst/>
                <a:gdLst/>
                <a:ahLst/>
                <a:cxnLst/>
                <a:rect l="l" t="t" r="r" b="b"/>
                <a:pathLst>
                  <a:path w="405764" h="475614">
                    <a:moveTo>
                      <a:pt x="0" y="0"/>
                    </a:moveTo>
                    <a:lnTo>
                      <a:pt x="0" y="405218"/>
                    </a:lnTo>
                    <a:lnTo>
                      <a:pt x="399059" y="475589"/>
                    </a:lnTo>
                    <a:lnTo>
                      <a:pt x="401988" y="457211"/>
                    </a:lnTo>
                    <a:lnTo>
                      <a:pt x="403886" y="440556"/>
                    </a:lnTo>
                    <a:lnTo>
                      <a:pt x="404911" y="423825"/>
                    </a:lnTo>
                    <a:lnTo>
                      <a:pt x="405218" y="405218"/>
                    </a:lnTo>
                    <a:lnTo>
                      <a:pt x="402492" y="357961"/>
                    </a:lnTo>
                    <a:lnTo>
                      <a:pt x="394516" y="312304"/>
                    </a:lnTo>
                    <a:lnTo>
                      <a:pt x="381594" y="268554"/>
                    </a:lnTo>
                    <a:lnTo>
                      <a:pt x="364030" y="227012"/>
                    </a:lnTo>
                    <a:lnTo>
                      <a:pt x="342128" y="187984"/>
                    </a:lnTo>
                    <a:lnTo>
                      <a:pt x="316193" y="151773"/>
                    </a:lnTo>
                    <a:lnTo>
                      <a:pt x="286529" y="118684"/>
                    </a:lnTo>
                    <a:lnTo>
                      <a:pt x="253439" y="89021"/>
                    </a:lnTo>
                    <a:lnTo>
                      <a:pt x="217228" y="63086"/>
                    </a:lnTo>
                    <a:lnTo>
                      <a:pt x="178200" y="41186"/>
                    </a:lnTo>
                    <a:lnTo>
                      <a:pt x="136659" y="23623"/>
                    </a:lnTo>
                    <a:lnTo>
                      <a:pt x="92909" y="10701"/>
                    </a:lnTo>
                    <a:lnTo>
                      <a:pt x="47255" y="2726"/>
                    </a:lnTo>
                    <a:lnTo>
                      <a:pt x="0" y="0"/>
                    </a:lnTo>
                    <a:close/>
                  </a:path>
                </a:pathLst>
              </a:custGeom>
              <a:solidFill>
                <a:schemeClr val="accent4"/>
              </a:solidFill>
            </p:spPr>
            <p:txBody>
              <a:bodyPr wrap="square" lIns="0" tIns="0" rIns="0" bIns="0" rtlCol="0"/>
              <a:lstStyle/>
              <a:p>
                <a:endParaRPr sz="1000"/>
              </a:p>
            </p:txBody>
          </p:sp>
        </p:grpSp>
        <p:sp>
          <p:nvSpPr>
            <p:cNvPr id="120" name="object 47">
              <a:extLst>
                <a:ext uri="{FF2B5EF4-FFF2-40B4-BE49-F238E27FC236}">
                  <a16:creationId xmlns:a16="http://schemas.microsoft.com/office/drawing/2014/main" id="{8F0429EC-8A3C-62B1-33D3-FBADD7AB3ECC}"/>
                </a:ext>
              </a:extLst>
            </p:cNvPr>
            <p:cNvSpPr txBox="1"/>
            <p:nvPr/>
          </p:nvSpPr>
          <p:spPr>
            <a:xfrm>
              <a:off x="5595865" y="3965194"/>
              <a:ext cx="1474404" cy="165430"/>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US" sz="1000" b="1" spc="5">
                  <a:solidFill>
                    <a:schemeClr val="bg1"/>
                  </a:solidFill>
                  <a:latin typeface="Arial"/>
                  <a:cs typeface="Arial"/>
                </a:rPr>
                <a:t>53%</a:t>
              </a:r>
              <a:endParaRPr sz="1000">
                <a:solidFill>
                  <a:schemeClr val="bg1"/>
                </a:solidFill>
                <a:latin typeface="Arial"/>
                <a:cs typeface="Arial"/>
              </a:endParaRPr>
            </a:p>
          </p:txBody>
        </p:sp>
        <p:sp>
          <p:nvSpPr>
            <p:cNvPr id="121" name="object 47">
              <a:extLst>
                <a:ext uri="{FF2B5EF4-FFF2-40B4-BE49-F238E27FC236}">
                  <a16:creationId xmlns:a16="http://schemas.microsoft.com/office/drawing/2014/main" id="{1A30DBB8-335A-C2D9-8270-F94526D96202}"/>
                </a:ext>
              </a:extLst>
            </p:cNvPr>
            <p:cNvSpPr txBox="1"/>
            <p:nvPr/>
          </p:nvSpPr>
          <p:spPr>
            <a:xfrm>
              <a:off x="7479486" y="3806544"/>
              <a:ext cx="1474404" cy="165430"/>
            </a:xfrm>
            <a:prstGeom prst="rect">
              <a:avLst/>
            </a:prstGeom>
          </p:spPr>
          <p:txBody>
            <a:bodyPr vert="horz" wrap="square" lIns="0" tIns="11430" rIns="0" bIns="0" rtlCol="0">
              <a:spAutoFit/>
            </a:bodyPr>
            <a:lstStyle/>
            <a:p>
              <a:pPr algn="ctr">
                <a:lnSpc>
                  <a:spcPct val="100000"/>
                </a:lnSpc>
                <a:spcBef>
                  <a:spcPts val="90"/>
                </a:spcBef>
                <a:tabLst>
                  <a:tab pos="534670" algn="l"/>
                </a:tabLst>
              </a:pPr>
              <a:r>
                <a:rPr lang="en-US" sz="1000" b="1" spc="5" dirty="0">
                  <a:solidFill>
                    <a:schemeClr val="bg1"/>
                  </a:solidFill>
                  <a:latin typeface="Arial"/>
                  <a:cs typeface="Arial"/>
                </a:rPr>
                <a:t>28% </a:t>
              </a:r>
            </a:p>
          </p:txBody>
        </p:sp>
      </p:grpSp>
      <p:sp>
        <p:nvSpPr>
          <p:cNvPr id="126" name="TextBox 125">
            <a:extLst>
              <a:ext uri="{FF2B5EF4-FFF2-40B4-BE49-F238E27FC236}">
                <a16:creationId xmlns:a16="http://schemas.microsoft.com/office/drawing/2014/main" id="{86138FF4-2C00-442E-F063-50162F134EE6}"/>
              </a:ext>
            </a:extLst>
          </p:cNvPr>
          <p:cNvSpPr txBox="1"/>
          <p:nvPr/>
        </p:nvSpPr>
        <p:spPr>
          <a:xfrm>
            <a:off x="771064" y="1937004"/>
            <a:ext cx="7591125" cy="246221"/>
          </a:xfrm>
          <a:prstGeom prst="rect">
            <a:avLst/>
          </a:prstGeom>
          <a:noFill/>
        </p:spPr>
        <p:txBody>
          <a:bodyPr wrap="square" rtlCol="0">
            <a:spAutoFit/>
          </a:bodyPr>
          <a:lstStyle/>
          <a:p>
            <a:pPr algn="ctr">
              <a:spcBef>
                <a:spcPts val="105"/>
              </a:spcBef>
            </a:pPr>
            <a:r>
              <a:rPr lang="en-CA" sz="1000" b="1" spc="-25" dirty="0">
                <a:solidFill>
                  <a:schemeClr val="tx1"/>
                </a:solidFill>
              </a:rPr>
              <a:t>Yield</a:t>
            </a:r>
            <a:r>
              <a:rPr lang="en-CA" sz="1000" b="1" spc="-50" dirty="0">
                <a:solidFill>
                  <a:schemeClr val="tx1"/>
                </a:solidFill>
              </a:rPr>
              <a:t> </a:t>
            </a:r>
            <a:r>
              <a:rPr lang="en-CA" sz="1000" b="1" spc="-15" dirty="0">
                <a:solidFill>
                  <a:schemeClr val="tx1"/>
                </a:solidFill>
              </a:rPr>
              <a:t>of</a:t>
            </a:r>
            <a:r>
              <a:rPr lang="en-CA" sz="1000" b="1" spc="-50" dirty="0">
                <a:solidFill>
                  <a:schemeClr val="tx1"/>
                </a:solidFill>
              </a:rPr>
              <a:t> </a:t>
            </a:r>
            <a:r>
              <a:rPr lang="en-CA" sz="1000" b="1" spc="-25" dirty="0">
                <a:solidFill>
                  <a:schemeClr val="tx1"/>
                </a:solidFill>
              </a:rPr>
              <a:t>Neoplastic</a:t>
            </a:r>
            <a:r>
              <a:rPr lang="en-CA" sz="1000" b="1" spc="-50" dirty="0">
                <a:solidFill>
                  <a:schemeClr val="tx1"/>
                </a:solidFill>
              </a:rPr>
              <a:t> </a:t>
            </a:r>
            <a:r>
              <a:rPr lang="en-CA" sz="1000" b="1" spc="-25" dirty="0">
                <a:solidFill>
                  <a:schemeClr val="tx1"/>
                </a:solidFill>
              </a:rPr>
              <a:t>Findings</a:t>
            </a:r>
            <a:r>
              <a:rPr lang="en-CA" sz="1000" b="1" spc="-50" dirty="0">
                <a:solidFill>
                  <a:schemeClr val="tx1"/>
                </a:solidFill>
              </a:rPr>
              <a:t> </a:t>
            </a:r>
            <a:r>
              <a:rPr lang="en-CA" sz="1000" b="1" spc="-15" dirty="0">
                <a:solidFill>
                  <a:schemeClr val="tx1"/>
                </a:solidFill>
              </a:rPr>
              <a:t>at</a:t>
            </a:r>
            <a:r>
              <a:rPr lang="en-CA" sz="1000" b="1" spc="-50" dirty="0">
                <a:solidFill>
                  <a:schemeClr val="tx1"/>
                </a:solidFill>
              </a:rPr>
              <a:t> </a:t>
            </a:r>
            <a:r>
              <a:rPr lang="en-CA" sz="1000" b="1" spc="-30" dirty="0">
                <a:solidFill>
                  <a:schemeClr val="tx1"/>
                </a:solidFill>
              </a:rPr>
              <a:t>Follow-up</a:t>
            </a:r>
            <a:r>
              <a:rPr lang="en-CA" sz="1000" b="1" spc="-50" dirty="0">
                <a:solidFill>
                  <a:schemeClr val="tx1"/>
                </a:solidFill>
              </a:rPr>
              <a:t> </a:t>
            </a:r>
            <a:r>
              <a:rPr lang="en-CA" sz="1000" b="1" spc="-30" dirty="0">
                <a:solidFill>
                  <a:schemeClr val="tx1"/>
                </a:solidFill>
              </a:rPr>
              <a:t>Colonoscopy</a:t>
            </a:r>
            <a:r>
              <a:rPr lang="en-CA" sz="1000" b="1" spc="-50" dirty="0">
                <a:solidFill>
                  <a:schemeClr val="tx1"/>
                </a:solidFill>
              </a:rPr>
              <a:t> </a:t>
            </a:r>
            <a:r>
              <a:rPr lang="en-CA" sz="1000" b="1" spc="-20" dirty="0">
                <a:solidFill>
                  <a:schemeClr val="tx1"/>
                </a:solidFill>
              </a:rPr>
              <a:t>for</a:t>
            </a:r>
            <a:r>
              <a:rPr lang="en-CA" sz="1000" b="1" spc="-50" dirty="0">
                <a:solidFill>
                  <a:schemeClr val="tx1"/>
                </a:solidFill>
              </a:rPr>
              <a:t>  </a:t>
            </a:r>
            <a:r>
              <a:rPr lang="en-CA" sz="1000" b="1" spc="-25" dirty="0">
                <a:solidFill>
                  <a:schemeClr val="tx1"/>
                </a:solidFill>
              </a:rPr>
              <a:t>mt-</a:t>
            </a:r>
            <a:r>
              <a:rPr lang="en-CA" sz="1000" b="1" spc="-25" dirty="0" err="1">
                <a:solidFill>
                  <a:schemeClr val="tx1"/>
                </a:solidFill>
              </a:rPr>
              <a:t>sDNA</a:t>
            </a:r>
            <a:r>
              <a:rPr lang="en-CA" sz="1000" b="1" spc="-50" dirty="0">
                <a:solidFill>
                  <a:schemeClr val="tx1"/>
                </a:solidFill>
              </a:rPr>
              <a:t>-positive </a:t>
            </a:r>
            <a:r>
              <a:rPr lang="en-CA" sz="1000" b="1" spc="-25" dirty="0">
                <a:solidFill>
                  <a:schemeClr val="tx1"/>
                </a:solidFill>
              </a:rPr>
              <a:t>Tests</a:t>
            </a:r>
            <a:endParaRPr lang="en-CA" sz="1000" dirty="0">
              <a:solidFill>
                <a:schemeClr val="tx1"/>
              </a:solidFill>
            </a:endParaRPr>
          </a:p>
        </p:txBody>
      </p:sp>
      <p:sp>
        <p:nvSpPr>
          <p:cNvPr id="127" name="TextBox 126">
            <a:extLst>
              <a:ext uri="{FF2B5EF4-FFF2-40B4-BE49-F238E27FC236}">
                <a16:creationId xmlns:a16="http://schemas.microsoft.com/office/drawing/2014/main" id="{E2EFC3AA-62C1-189A-C824-8599E887BA34}"/>
              </a:ext>
            </a:extLst>
          </p:cNvPr>
          <p:cNvSpPr txBox="1"/>
          <p:nvPr/>
        </p:nvSpPr>
        <p:spPr>
          <a:xfrm>
            <a:off x="5454385" y="2265105"/>
            <a:ext cx="1988194" cy="234817"/>
          </a:xfrm>
          <a:prstGeom prst="rect">
            <a:avLst/>
          </a:prstGeom>
          <a:noFill/>
        </p:spPr>
        <p:txBody>
          <a:bodyPr wrap="square" rtlCol="0">
            <a:spAutoFit/>
          </a:bodyPr>
          <a:lstStyle/>
          <a:p>
            <a:pPr algn="ctr"/>
            <a:r>
              <a:rPr lang="en-US" sz="900" b="1" spc="10" dirty="0">
                <a:solidFill>
                  <a:schemeClr val="tx1"/>
                </a:solidFill>
              </a:rPr>
              <a:t>Positive Predictive Value (PPV)</a:t>
            </a:r>
            <a:endParaRPr lang="en-US" sz="900" dirty="0">
              <a:solidFill>
                <a:schemeClr val="tx1"/>
              </a:solidFill>
            </a:endParaRPr>
          </a:p>
        </p:txBody>
      </p:sp>
    </p:spTree>
    <p:extLst>
      <p:ext uri="{BB962C8B-B14F-4D97-AF65-F5344CB8AC3E}">
        <p14:creationId xmlns:p14="http://schemas.microsoft.com/office/powerpoint/2010/main" val="3503091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5">
            <a:extLst>
              <a:ext uri="{FF2B5EF4-FFF2-40B4-BE49-F238E27FC236}">
                <a16:creationId xmlns:a16="http://schemas.microsoft.com/office/drawing/2014/main" id="{21ABF7E8-CCAC-BD5E-DE33-95FB1C538CDD}"/>
              </a:ext>
            </a:extLst>
          </p:cNvPr>
          <p:cNvSpPr txBox="1">
            <a:spLocks/>
          </p:cNvSpPr>
          <p:nvPr/>
        </p:nvSpPr>
        <p:spPr bwMode="gray">
          <a:xfrm>
            <a:off x="336081" y="339204"/>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sym typeface="Arial"/>
              </a:rPr>
              <a:t>Colorectal Neoplasia Was More Common in Those Without Previous Colonoscopy Than in Those With Previous Colonoscopy</a:t>
            </a:r>
            <a:endParaRPr lang="en-CA" dirty="0"/>
          </a:p>
        </p:txBody>
      </p:sp>
      <p:sp>
        <p:nvSpPr>
          <p:cNvPr id="11" name="Text Placeholder 16">
            <a:extLst>
              <a:ext uri="{FF2B5EF4-FFF2-40B4-BE49-F238E27FC236}">
                <a16:creationId xmlns:a16="http://schemas.microsoft.com/office/drawing/2014/main" id="{D66BDA15-DAE3-CD0C-CD2E-7B178BC23EC6}"/>
              </a:ext>
            </a:extLst>
          </p:cNvPr>
          <p:cNvSpPr>
            <a:spLocks noGrp="1"/>
          </p:cNvSpPr>
          <p:nvPr>
            <p:ph type="body" sz="quarter" idx="16"/>
          </p:nvPr>
        </p:nvSpPr>
        <p:spPr>
          <a:xfrm>
            <a:off x="1234762" y="4714398"/>
            <a:ext cx="6042338" cy="319958"/>
          </a:xfrm>
        </p:spPr>
        <p:txBody>
          <a:bodyPr/>
          <a:lstStyle/>
          <a:p>
            <a:r>
              <a:rPr lang="en-US" sz="750" b="1" dirty="0">
                <a:latin typeface="Arial" panose="020B0604020202020204" pitchFamily="34" charset="0"/>
                <a:cs typeface="Arial" panose="020B0604020202020204" pitchFamily="34" charset="0"/>
              </a:rPr>
              <a:t>CRC:</a:t>
            </a:r>
            <a:r>
              <a:rPr lang="en-US" sz="750" dirty="0">
                <a:latin typeface="Arial" panose="020B0604020202020204" pitchFamily="34" charset="0"/>
                <a:cs typeface="Arial" panose="020B0604020202020204" pitchFamily="34" charset="0"/>
              </a:rPr>
              <a:t> colorectal cancer; </a:t>
            </a:r>
            <a:r>
              <a:rPr lang="en-US" sz="750" b="1" dirty="0">
                <a:latin typeface="Arial" panose="020B0604020202020204" pitchFamily="34" charset="0"/>
                <a:cs typeface="Arial" panose="020B0604020202020204" pitchFamily="34" charset="0"/>
              </a:rPr>
              <a:t>CRN: </a:t>
            </a:r>
            <a:r>
              <a:rPr lang="en-US" sz="750" dirty="0">
                <a:latin typeface="Arial" panose="020B0604020202020204" pitchFamily="34" charset="0"/>
                <a:cs typeface="Arial" panose="020B0604020202020204" pitchFamily="34" charset="0"/>
              </a:rPr>
              <a:t>colorectal neoplasia;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 </a:t>
            </a:r>
            <a:r>
              <a:rPr lang="en-US" sz="750" b="1" dirty="0">
                <a:latin typeface="Arial" panose="020B0604020202020204" pitchFamily="34" charset="0"/>
                <a:cs typeface="Arial" panose="020B0604020202020204" pitchFamily="34" charset="0"/>
              </a:rPr>
              <a:t>SSP:</a:t>
            </a:r>
            <a:r>
              <a:rPr lang="en-US" sz="750" dirty="0">
                <a:latin typeface="Arial" panose="020B0604020202020204" pitchFamily="34" charset="0"/>
                <a:cs typeface="Arial" panose="020B0604020202020204" pitchFamily="34" charset="0"/>
              </a:rPr>
              <a:t> sessile serrated polyp.</a:t>
            </a:r>
          </a:p>
          <a:p>
            <a:r>
              <a:rPr lang="en-US" sz="750" dirty="0" err="1">
                <a:latin typeface="Arial" panose="020B0604020202020204" pitchFamily="34" charset="0"/>
                <a:cs typeface="Arial" panose="020B0604020202020204" pitchFamily="34" charset="0"/>
              </a:rPr>
              <a:t>Eckmann</a:t>
            </a:r>
            <a:r>
              <a:rPr lang="en-US" sz="750" dirty="0">
                <a:latin typeface="Arial" panose="020B0604020202020204" pitchFamily="34" charset="0"/>
                <a:cs typeface="Arial" panose="020B0604020202020204" pitchFamily="34" charset="0"/>
              </a:rPr>
              <a:t> JD, et al. </a:t>
            </a:r>
            <a:r>
              <a:rPr lang="en-US" sz="750" i="1" dirty="0">
                <a:latin typeface="Arial" panose="020B0604020202020204" pitchFamily="34" charset="0"/>
                <a:cs typeface="Arial" panose="020B0604020202020204" pitchFamily="34" charset="0"/>
              </a:rPr>
              <a:t>Am J Gastroenterol</a:t>
            </a:r>
            <a:r>
              <a:rPr lang="en-US" sz="750" dirty="0">
                <a:latin typeface="Arial" panose="020B0604020202020204" pitchFamily="34" charset="0"/>
                <a:cs typeface="Arial" panose="020B0604020202020204" pitchFamily="34" charset="0"/>
              </a:rPr>
              <a:t>. 2020;115(4):608-615. </a:t>
            </a:r>
            <a:endParaRPr lang="en-US" sz="750" b="1" dirty="0">
              <a:latin typeface="Arial" panose="020B0604020202020204" pitchFamily="34" charset="0"/>
              <a:cs typeface="Arial" panose="020B0604020202020204" pitchFamily="34" charset="0"/>
            </a:endParaRPr>
          </a:p>
        </p:txBody>
      </p:sp>
      <p:sp>
        <p:nvSpPr>
          <p:cNvPr id="12" name="object 74">
            <a:extLst>
              <a:ext uri="{FF2B5EF4-FFF2-40B4-BE49-F238E27FC236}">
                <a16:creationId xmlns:a16="http://schemas.microsoft.com/office/drawing/2014/main" id="{3457E059-A13E-DCAD-5A21-9E8E26AF10F7}"/>
              </a:ext>
            </a:extLst>
          </p:cNvPr>
          <p:cNvSpPr/>
          <p:nvPr/>
        </p:nvSpPr>
        <p:spPr>
          <a:xfrm>
            <a:off x="2184433" y="1141283"/>
            <a:ext cx="0" cy="25384"/>
          </a:xfrm>
          <a:custGeom>
            <a:avLst/>
            <a:gdLst/>
            <a:ahLst/>
            <a:cxnLst/>
            <a:rect l="l" t="t" r="r" b="b"/>
            <a:pathLst>
              <a:path h="31750">
                <a:moveTo>
                  <a:pt x="0" y="0"/>
                </a:moveTo>
                <a:lnTo>
                  <a:pt x="0" y="31445"/>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344822E-0463-8FDF-2295-F1302EDE4C16}"/>
              </a:ext>
            </a:extLst>
          </p:cNvPr>
          <p:cNvSpPr txBox="1"/>
          <p:nvPr/>
        </p:nvSpPr>
        <p:spPr>
          <a:xfrm>
            <a:off x="2242259" y="1781759"/>
            <a:ext cx="4659388" cy="566822"/>
          </a:xfrm>
          <a:prstGeom prst="rect">
            <a:avLst/>
          </a:prstGeom>
          <a:noFill/>
        </p:spPr>
        <p:txBody>
          <a:bodyPr wrap="square" rtlCol="0">
            <a:spAutoFit/>
          </a:bodyPr>
          <a:lstStyle/>
          <a:p>
            <a:pPr marL="4763" marR="5080" indent="-6350" algn="ctr">
              <a:spcBef>
                <a:spcPts val="105"/>
              </a:spcBef>
            </a:pPr>
            <a:r>
              <a:rPr lang="en-US" sz="1000" b="1" spc="-30" dirty="0">
                <a:solidFill>
                  <a:schemeClr val="tx1"/>
                </a:solidFill>
              </a:rPr>
              <a:t>Type of Neoplastic</a:t>
            </a:r>
            <a:r>
              <a:rPr lang="en-US" sz="1000" b="1" spc="-55" dirty="0">
                <a:solidFill>
                  <a:schemeClr val="tx1"/>
                </a:solidFill>
              </a:rPr>
              <a:t> </a:t>
            </a:r>
            <a:r>
              <a:rPr lang="en-US" sz="1000" b="1" spc="-30" dirty="0">
                <a:solidFill>
                  <a:schemeClr val="tx1"/>
                </a:solidFill>
              </a:rPr>
              <a:t>Lesions</a:t>
            </a:r>
          </a:p>
          <a:p>
            <a:pPr marL="4763" marR="5080" indent="-6350" algn="ctr">
              <a:spcBef>
                <a:spcPts val="105"/>
              </a:spcBef>
            </a:pPr>
            <a:r>
              <a:rPr lang="en-US" sz="1000" b="1" spc="-30" dirty="0">
                <a:solidFill>
                  <a:schemeClr val="tx1"/>
                </a:solidFill>
              </a:rPr>
              <a:t>Patients With CRN at Follow-up Colonoscopy </a:t>
            </a:r>
            <a:r>
              <a:rPr lang="en-US" sz="1000" b="1" spc="-20" dirty="0">
                <a:solidFill>
                  <a:schemeClr val="tx1"/>
                </a:solidFill>
              </a:rPr>
              <a:t>After </a:t>
            </a:r>
            <a:r>
              <a:rPr lang="en-US" sz="1000" b="1" spc="-25" dirty="0">
                <a:solidFill>
                  <a:schemeClr val="tx1"/>
                </a:solidFill>
              </a:rPr>
              <a:t>mt-</a:t>
            </a:r>
            <a:r>
              <a:rPr lang="en-US" sz="1000" b="1" spc="-25" dirty="0" err="1">
                <a:solidFill>
                  <a:schemeClr val="tx1"/>
                </a:solidFill>
              </a:rPr>
              <a:t>sDNA</a:t>
            </a:r>
            <a:r>
              <a:rPr lang="en-US" sz="1000" b="1" spc="-25" dirty="0">
                <a:solidFill>
                  <a:schemeClr val="tx1"/>
                </a:solidFill>
              </a:rPr>
              <a:t>-positive Tests</a:t>
            </a:r>
          </a:p>
          <a:p>
            <a:pPr marL="4763" marR="5080" indent="-6350" algn="ctr">
              <a:spcBef>
                <a:spcPts val="105"/>
              </a:spcBef>
            </a:pPr>
            <a:r>
              <a:rPr lang="en-US" sz="1000" spc="-25" dirty="0">
                <a:solidFill>
                  <a:schemeClr val="tx1"/>
                </a:solidFill>
              </a:rPr>
              <a:t>(Stratified by Prior Colonoscopy Experience)</a:t>
            </a:r>
            <a:endParaRPr lang="en-US" sz="1000" dirty="0">
              <a:solidFill>
                <a:schemeClr val="tx1"/>
              </a:solidFill>
            </a:endParaRPr>
          </a:p>
        </p:txBody>
      </p:sp>
      <p:grpSp>
        <p:nvGrpSpPr>
          <p:cNvPr id="14" name="Group 13">
            <a:extLst>
              <a:ext uri="{FF2B5EF4-FFF2-40B4-BE49-F238E27FC236}">
                <a16:creationId xmlns:a16="http://schemas.microsoft.com/office/drawing/2014/main" id="{1D37D17B-A6EF-C8F3-F485-0A5E8756BC22}"/>
              </a:ext>
            </a:extLst>
          </p:cNvPr>
          <p:cNvGrpSpPr/>
          <p:nvPr/>
        </p:nvGrpSpPr>
        <p:grpSpPr>
          <a:xfrm>
            <a:off x="1061248" y="2206873"/>
            <a:ext cx="7088316" cy="1983664"/>
            <a:chOff x="1011335" y="2474827"/>
            <a:chExt cx="7088316" cy="1983664"/>
          </a:xfrm>
        </p:grpSpPr>
        <p:sp>
          <p:nvSpPr>
            <p:cNvPr id="15" name="object 80">
              <a:extLst>
                <a:ext uri="{FF2B5EF4-FFF2-40B4-BE49-F238E27FC236}">
                  <a16:creationId xmlns:a16="http://schemas.microsoft.com/office/drawing/2014/main" id="{49CDF23A-1802-E21F-31A5-6495B71F69EE}"/>
                </a:ext>
              </a:extLst>
            </p:cNvPr>
            <p:cNvSpPr txBox="1"/>
            <p:nvPr/>
          </p:nvSpPr>
          <p:spPr>
            <a:xfrm>
              <a:off x="1011335" y="2778344"/>
              <a:ext cx="138499" cy="1436984"/>
            </a:xfrm>
            <a:prstGeom prst="rect">
              <a:avLst/>
            </a:prstGeom>
          </p:spPr>
          <p:txBody>
            <a:bodyPr vert="vert270" wrap="square" lIns="0" tIns="11430" rIns="0" bIns="0" rtlCol="0">
              <a:spAutoFit/>
            </a:bodyPr>
            <a:lstStyle/>
            <a:p>
              <a:pPr algn="ctr">
                <a:lnSpc>
                  <a:spcPct val="100000"/>
                </a:lnSpc>
                <a:spcBef>
                  <a:spcPts val="90"/>
                </a:spcBef>
              </a:pPr>
              <a:r>
                <a:rPr lang="en-US" sz="900" spc="-10" dirty="0">
                  <a:solidFill>
                    <a:srgbClr val="125285"/>
                  </a:solidFill>
                  <a:latin typeface="Arial" panose="020B0604020202020204" pitchFamily="34" charset="0"/>
                  <a:cs typeface="Arial" panose="020B0604020202020204" pitchFamily="34" charset="0"/>
                </a:rPr>
                <a:t>Neoplastic lesions (%)</a:t>
              </a:r>
              <a:endParaRPr sz="900" dirty="0">
                <a:solidFill>
                  <a:srgbClr val="125285"/>
                </a:solidFill>
                <a:latin typeface="Arial" panose="020B0604020202020204" pitchFamily="34" charset="0"/>
                <a:cs typeface="Arial" panose="020B0604020202020204" pitchFamily="34" charset="0"/>
              </a:endParaRPr>
            </a:p>
          </p:txBody>
        </p:sp>
        <p:sp>
          <p:nvSpPr>
            <p:cNvPr id="18" name="object 81">
              <a:extLst>
                <a:ext uri="{FF2B5EF4-FFF2-40B4-BE49-F238E27FC236}">
                  <a16:creationId xmlns:a16="http://schemas.microsoft.com/office/drawing/2014/main" id="{B5CE3F83-C477-9A9B-510E-B071808DB738}"/>
                </a:ext>
              </a:extLst>
            </p:cNvPr>
            <p:cNvSpPr txBox="1"/>
            <p:nvPr/>
          </p:nvSpPr>
          <p:spPr>
            <a:xfrm>
              <a:off x="1155059" y="2517303"/>
              <a:ext cx="322654" cy="139141"/>
            </a:xfrm>
            <a:prstGeom prst="rect">
              <a:avLst/>
            </a:prstGeom>
          </p:spPr>
          <p:txBody>
            <a:bodyPr vert="horz" wrap="square" lIns="0" tIns="15875" rIns="0" bIns="0" rtlCol="0">
              <a:spAutoFit/>
            </a:bodyPr>
            <a:lstStyle/>
            <a:p>
              <a:pPr algn="r">
                <a:lnSpc>
                  <a:spcPct val="100000"/>
                </a:lnSpc>
                <a:spcBef>
                  <a:spcPts val="125"/>
                </a:spcBef>
              </a:pPr>
              <a:r>
                <a:rPr sz="800" b="1" spc="-5" dirty="0">
                  <a:solidFill>
                    <a:srgbClr val="125285"/>
                  </a:solidFill>
                  <a:latin typeface="Arial" panose="020B0604020202020204" pitchFamily="34" charset="0"/>
                  <a:cs typeface="Arial" panose="020B0604020202020204" pitchFamily="34" charset="0"/>
                </a:rPr>
                <a:t>90</a:t>
              </a:r>
              <a:endParaRPr sz="800" b="1" dirty="0">
                <a:solidFill>
                  <a:srgbClr val="125285"/>
                </a:solidFill>
                <a:latin typeface="Arial" panose="020B0604020202020204" pitchFamily="34" charset="0"/>
                <a:cs typeface="Arial" panose="020B0604020202020204" pitchFamily="34" charset="0"/>
              </a:endParaRPr>
            </a:p>
          </p:txBody>
        </p:sp>
        <p:sp>
          <p:nvSpPr>
            <p:cNvPr id="19" name="object 87">
              <a:extLst>
                <a:ext uri="{FF2B5EF4-FFF2-40B4-BE49-F238E27FC236}">
                  <a16:creationId xmlns:a16="http://schemas.microsoft.com/office/drawing/2014/main" id="{EBF9CD9A-3FCE-56C4-E41E-FF13A91765EF}"/>
                </a:ext>
              </a:extLst>
            </p:cNvPr>
            <p:cNvSpPr txBox="1"/>
            <p:nvPr/>
          </p:nvSpPr>
          <p:spPr>
            <a:xfrm>
              <a:off x="1882125" y="4319350"/>
              <a:ext cx="990419" cy="139141"/>
            </a:xfrm>
            <a:prstGeom prst="rect">
              <a:avLst/>
            </a:prstGeom>
          </p:spPr>
          <p:txBody>
            <a:bodyPr vert="horz" wrap="square" lIns="0" tIns="15875" rIns="0" bIns="0" rtlCol="0">
              <a:spAutoFit/>
            </a:bodyPr>
            <a:lstStyle/>
            <a:p>
              <a:pPr algn="ctr">
                <a:lnSpc>
                  <a:spcPct val="100000"/>
                </a:lnSpc>
                <a:spcBef>
                  <a:spcPts val="125"/>
                </a:spcBef>
              </a:pPr>
              <a:r>
                <a:rPr sz="800" b="1" spc="10" dirty="0">
                  <a:solidFill>
                    <a:srgbClr val="125285"/>
                  </a:solidFill>
                  <a:latin typeface="Arial" panose="020B0604020202020204" pitchFamily="34" charset="0"/>
                  <a:cs typeface="Arial" panose="020B0604020202020204" pitchFamily="34" charset="0"/>
                </a:rPr>
                <a:t>Right-</a:t>
              </a:r>
              <a:r>
                <a:rPr lang="en-US" sz="800" b="1" spc="10" dirty="0">
                  <a:solidFill>
                    <a:srgbClr val="125285"/>
                  </a:solidFill>
                  <a:latin typeface="Arial" panose="020B0604020202020204" pitchFamily="34" charset="0"/>
                  <a:cs typeface="Arial" panose="020B0604020202020204" pitchFamily="34" charset="0"/>
                </a:rPr>
                <a:t>s</a:t>
              </a:r>
              <a:r>
                <a:rPr sz="800" b="1" spc="10" dirty="0">
                  <a:solidFill>
                    <a:srgbClr val="125285"/>
                  </a:solidFill>
                  <a:latin typeface="Arial" panose="020B0604020202020204" pitchFamily="34" charset="0"/>
                  <a:cs typeface="Arial" panose="020B0604020202020204" pitchFamily="34" charset="0"/>
                </a:rPr>
                <a:t>ided</a:t>
              </a:r>
              <a:r>
                <a:rPr sz="800" b="1" spc="-40" dirty="0">
                  <a:solidFill>
                    <a:srgbClr val="125285"/>
                  </a:solidFill>
                  <a:latin typeface="Arial" panose="020B0604020202020204" pitchFamily="34" charset="0"/>
                  <a:cs typeface="Arial" panose="020B0604020202020204" pitchFamily="34" charset="0"/>
                </a:rPr>
                <a:t> </a:t>
              </a:r>
              <a:r>
                <a:rPr sz="800" b="1" spc="15" dirty="0">
                  <a:solidFill>
                    <a:srgbClr val="125285"/>
                  </a:solidFill>
                  <a:latin typeface="Arial" panose="020B0604020202020204" pitchFamily="34" charset="0"/>
                  <a:cs typeface="Arial" panose="020B0604020202020204" pitchFamily="34" charset="0"/>
                </a:rPr>
                <a:t>CRN</a:t>
              </a:r>
              <a:endParaRPr sz="800" dirty="0">
                <a:solidFill>
                  <a:srgbClr val="125285"/>
                </a:solidFill>
                <a:latin typeface="Arial" panose="020B0604020202020204" pitchFamily="34" charset="0"/>
                <a:cs typeface="Arial" panose="020B0604020202020204" pitchFamily="34" charset="0"/>
              </a:endParaRPr>
            </a:p>
          </p:txBody>
        </p:sp>
        <p:sp>
          <p:nvSpPr>
            <p:cNvPr id="20" name="object 88">
              <a:extLst>
                <a:ext uri="{FF2B5EF4-FFF2-40B4-BE49-F238E27FC236}">
                  <a16:creationId xmlns:a16="http://schemas.microsoft.com/office/drawing/2014/main" id="{1993D5E3-B8A3-A4C8-F879-807798BA9E42}"/>
                </a:ext>
              </a:extLst>
            </p:cNvPr>
            <p:cNvSpPr txBox="1"/>
            <p:nvPr/>
          </p:nvSpPr>
          <p:spPr>
            <a:xfrm>
              <a:off x="3496278" y="4319350"/>
              <a:ext cx="885564" cy="139141"/>
            </a:xfrm>
            <a:prstGeom prst="rect">
              <a:avLst/>
            </a:prstGeom>
          </p:spPr>
          <p:txBody>
            <a:bodyPr vert="horz" wrap="square" lIns="0" tIns="15875" rIns="0" bIns="0" rtlCol="0">
              <a:spAutoFit/>
            </a:bodyPr>
            <a:lstStyle/>
            <a:p>
              <a:pPr algn="ctr">
                <a:lnSpc>
                  <a:spcPct val="100000"/>
                </a:lnSpc>
                <a:spcBef>
                  <a:spcPts val="125"/>
                </a:spcBef>
              </a:pPr>
              <a:r>
                <a:rPr sz="800" b="1" spc="10">
                  <a:solidFill>
                    <a:srgbClr val="125285"/>
                  </a:solidFill>
                  <a:latin typeface="Arial" panose="020B0604020202020204" pitchFamily="34" charset="0"/>
                  <a:cs typeface="Arial" panose="020B0604020202020204" pitchFamily="34" charset="0"/>
                </a:rPr>
                <a:t>Advanced</a:t>
              </a:r>
              <a:r>
                <a:rPr sz="800" b="1" spc="-45">
                  <a:solidFill>
                    <a:srgbClr val="125285"/>
                  </a:solidFill>
                  <a:latin typeface="Arial" panose="020B0604020202020204" pitchFamily="34" charset="0"/>
                  <a:cs typeface="Arial" panose="020B0604020202020204" pitchFamily="34" charset="0"/>
                </a:rPr>
                <a:t> </a:t>
              </a:r>
              <a:r>
                <a:rPr sz="800" b="1" spc="15">
                  <a:solidFill>
                    <a:srgbClr val="125285"/>
                  </a:solidFill>
                  <a:latin typeface="Arial" panose="020B0604020202020204" pitchFamily="34" charset="0"/>
                  <a:cs typeface="Arial" panose="020B0604020202020204" pitchFamily="34" charset="0"/>
                </a:rPr>
                <a:t>CRN</a:t>
              </a:r>
              <a:endParaRPr sz="800">
                <a:solidFill>
                  <a:srgbClr val="125285"/>
                </a:solidFill>
                <a:latin typeface="Arial" panose="020B0604020202020204" pitchFamily="34" charset="0"/>
                <a:cs typeface="Arial" panose="020B0604020202020204" pitchFamily="34" charset="0"/>
              </a:endParaRPr>
            </a:p>
          </p:txBody>
        </p:sp>
        <p:sp>
          <p:nvSpPr>
            <p:cNvPr id="21" name="object 89">
              <a:extLst>
                <a:ext uri="{FF2B5EF4-FFF2-40B4-BE49-F238E27FC236}">
                  <a16:creationId xmlns:a16="http://schemas.microsoft.com/office/drawing/2014/main" id="{640E057D-1440-2FAB-6719-6BF2AC7968B8}"/>
                </a:ext>
              </a:extLst>
            </p:cNvPr>
            <p:cNvSpPr txBox="1"/>
            <p:nvPr/>
          </p:nvSpPr>
          <p:spPr>
            <a:xfrm>
              <a:off x="5381276" y="4319350"/>
              <a:ext cx="262137" cy="139141"/>
            </a:xfrm>
            <a:prstGeom prst="rect">
              <a:avLst/>
            </a:prstGeom>
          </p:spPr>
          <p:txBody>
            <a:bodyPr vert="horz" wrap="square" lIns="0" tIns="15875" rIns="0" bIns="0" rtlCol="0">
              <a:spAutoFit/>
            </a:bodyPr>
            <a:lstStyle/>
            <a:p>
              <a:pPr algn="ctr">
                <a:lnSpc>
                  <a:spcPct val="100000"/>
                </a:lnSpc>
                <a:spcBef>
                  <a:spcPts val="125"/>
                </a:spcBef>
              </a:pPr>
              <a:r>
                <a:rPr sz="800" b="1" spc="10" dirty="0">
                  <a:solidFill>
                    <a:srgbClr val="125285"/>
                  </a:solidFill>
                  <a:latin typeface="Arial" panose="020B0604020202020204" pitchFamily="34" charset="0"/>
                  <a:cs typeface="Arial" panose="020B0604020202020204" pitchFamily="34" charset="0"/>
                </a:rPr>
                <a:t>SSP</a:t>
              </a:r>
              <a:endParaRPr sz="800" dirty="0">
                <a:solidFill>
                  <a:srgbClr val="125285"/>
                </a:solidFill>
                <a:latin typeface="Arial" panose="020B0604020202020204" pitchFamily="34" charset="0"/>
                <a:cs typeface="Arial" panose="020B0604020202020204" pitchFamily="34" charset="0"/>
              </a:endParaRPr>
            </a:p>
          </p:txBody>
        </p:sp>
        <p:sp>
          <p:nvSpPr>
            <p:cNvPr id="22" name="object 90">
              <a:extLst>
                <a:ext uri="{FF2B5EF4-FFF2-40B4-BE49-F238E27FC236}">
                  <a16:creationId xmlns:a16="http://schemas.microsoft.com/office/drawing/2014/main" id="{971077CA-0D09-7FF5-A97E-0E70DF18AE90}"/>
                </a:ext>
              </a:extLst>
            </p:cNvPr>
            <p:cNvSpPr txBox="1"/>
            <p:nvPr/>
          </p:nvSpPr>
          <p:spPr>
            <a:xfrm>
              <a:off x="6714347" y="4323839"/>
              <a:ext cx="401571" cy="134652"/>
            </a:xfrm>
            <a:prstGeom prst="rect">
              <a:avLst/>
            </a:prstGeom>
          </p:spPr>
          <p:txBody>
            <a:bodyPr vert="horz" wrap="square" lIns="0" tIns="11430" rIns="0" bIns="0" rtlCol="0">
              <a:spAutoFit/>
            </a:bodyPr>
            <a:lstStyle/>
            <a:p>
              <a:pPr algn="ctr">
                <a:lnSpc>
                  <a:spcPct val="100000"/>
                </a:lnSpc>
                <a:spcBef>
                  <a:spcPts val="90"/>
                </a:spcBef>
              </a:pPr>
              <a:r>
                <a:rPr sz="800" b="1" spc="-15" dirty="0">
                  <a:solidFill>
                    <a:srgbClr val="125285"/>
                  </a:solidFill>
                  <a:latin typeface="Arial" panose="020B0604020202020204" pitchFamily="34" charset="0"/>
                  <a:cs typeface="Arial" panose="020B0604020202020204" pitchFamily="34" charset="0"/>
                </a:rPr>
                <a:t>CRC</a:t>
              </a:r>
              <a:endParaRPr sz="800" dirty="0">
                <a:solidFill>
                  <a:srgbClr val="125285"/>
                </a:solidFill>
                <a:latin typeface="Arial" panose="020B0604020202020204" pitchFamily="34" charset="0"/>
                <a:cs typeface="Arial" panose="020B0604020202020204" pitchFamily="34" charset="0"/>
              </a:endParaRPr>
            </a:p>
          </p:txBody>
        </p:sp>
        <p:sp>
          <p:nvSpPr>
            <p:cNvPr id="23" name="object 91">
              <a:extLst>
                <a:ext uri="{FF2B5EF4-FFF2-40B4-BE49-F238E27FC236}">
                  <a16:creationId xmlns:a16="http://schemas.microsoft.com/office/drawing/2014/main" id="{5A11A672-A97B-A697-D85F-F307A5D82230}"/>
                </a:ext>
              </a:extLst>
            </p:cNvPr>
            <p:cNvSpPr txBox="1"/>
            <p:nvPr/>
          </p:nvSpPr>
          <p:spPr>
            <a:xfrm>
              <a:off x="1993210" y="2474827"/>
              <a:ext cx="628853" cy="123752"/>
            </a:xfrm>
            <a:prstGeom prst="rect">
              <a:avLst/>
            </a:prstGeom>
          </p:spPr>
          <p:txBody>
            <a:bodyPr vert="horz" wrap="square" lIns="0" tIns="15875" rIns="0" bIns="0" rtlCol="0">
              <a:spAutoFit/>
            </a:bodyPr>
            <a:lstStyle/>
            <a:p>
              <a:pPr>
                <a:lnSpc>
                  <a:spcPct val="100000"/>
                </a:lnSpc>
                <a:spcBef>
                  <a:spcPts val="125"/>
                </a:spcBef>
              </a:pPr>
              <a:r>
                <a:rPr lang="en-US" sz="700" i="1" spc="30" dirty="0">
                  <a:solidFill>
                    <a:srgbClr val="125285"/>
                  </a:solidFill>
                  <a:latin typeface="Arial" panose="020B0604020202020204" pitchFamily="34" charset="0"/>
                  <a:cs typeface="Arial" panose="020B0604020202020204" pitchFamily="34" charset="0"/>
                </a:rPr>
                <a:t>P</a:t>
              </a:r>
              <a:r>
                <a:rPr sz="700" spc="25" dirty="0">
                  <a:solidFill>
                    <a:srgbClr val="125285"/>
                  </a:solidFill>
                  <a:latin typeface="Arial" panose="020B0604020202020204" pitchFamily="34" charset="0"/>
                  <a:cs typeface="Arial" panose="020B0604020202020204" pitchFamily="34" charset="0"/>
                </a:rPr>
                <a:t>=</a:t>
              </a:r>
              <a:r>
                <a:rPr sz="700" dirty="0">
                  <a:solidFill>
                    <a:srgbClr val="125285"/>
                  </a:solidFill>
                  <a:latin typeface="Arial" panose="020B0604020202020204" pitchFamily="34" charset="0"/>
                  <a:cs typeface="Arial" panose="020B0604020202020204" pitchFamily="34" charset="0"/>
                </a:rPr>
                <a:t>0.</a:t>
              </a:r>
              <a:r>
                <a:rPr sz="700" spc="-10" dirty="0">
                  <a:solidFill>
                    <a:srgbClr val="125285"/>
                  </a:solidFill>
                  <a:latin typeface="Arial" panose="020B0604020202020204" pitchFamily="34" charset="0"/>
                  <a:cs typeface="Arial" panose="020B0604020202020204" pitchFamily="34" charset="0"/>
                </a:rPr>
                <a:t>01</a:t>
              </a:r>
              <a:endParaRPr sz="700" dirty="0">
                <a:solidFill>
                  <a:srgbClr val="125285"/>
                </a:solidFill>
                <a:latin typeface="Arial" panose="020B0604020202020204" pitchFamily="34" charset="0"/>
                <a:cs typeface="Arial" panose="020B0604020202020204" pitchFamily="34" charset="0"/>
              </a:endParaRPr>
            </a:p>
          </p:txBody>
        </p:sp>
        <p:sp>
          <p:nvSpPr>
            <p:cNvPr id="24" name="object 92">
              <a:extLst>
                <a:ext uri="{FF2B5EF4-FFF2-40B4-BE49-F238E27FC236}">
                  <a16:creationId xmlns:a16="http://schemas.microsoft.com/office/drawing/2014/main" id="{5DB48CF2-6E23-233E-C812-21FE386562E4}"/>
                </a:ext>
              </a:extLst>
            </p:cNvPr>
            <p:cNvSpPr txBox="1"/>
            <p:nvPr/>
          </p:nvSpPr>
          <p:spPr>
            <a:xfrm>
              <a:off x="6631398" y="2966567"/>
              <a:ext cx="1468253" cy="347531"/>
            </a:xfrm>
            <a:prstGeom prst="rect">
              <a:avLst/>
            </a:prstGeom>
          </p:spPr>
          <p:txBody>
            <a:bodyPr vert="horz" wrap="square" lIns="0" tIns="11430" rIns="0" bIns="0" rtlCol="0">
              <a:spAutoFit/>
            </a:bodyPr>
            <a:lstStyle/>
            <a:p>
              <a:pPr>
                <a:lnSpc>
                  <a:spcPct val="100000"/>
                </a:lnSpc>
                <a:spcBef>
                  <a:spcPts val="90"/>
                </a:spcBef>
                <a:tabLst>
                  <a:tab pos="65405" algn="l"/>
                </a:tabLst>
              </a:pPr>
              <a:r>
                <a:rPr sz="700" dirty="0">
                  <a:solidFill>
                    <a:schemeClr val="tx1"/>
                  </a:solidFill>
                </a:rPr>
                <a:t>No </a:t>
              </a:r>
              <a:r>
                <a:rPr lang="en-US" sz="700" dirty="0">
                  <a:solidFill>
                    <a:schemeClr val="tx1"/>
                  </a:solidFill>
                </a:rPr>
                <a:t>p</a:t>
              </a:r>
              <a:r>
                <a:rPr sz="700" dirty="0">
                  <a:solidFill>
                    <a:schemeClr val="tx1"/>
                  </a:solidFill>
                </a:rPr>
                <a:t>revious </a:t>
              </a:r>
              <a:r>
                <a:rPr lang="en-US" sz="700" dirty="0">
                  <a:solidFill>
                    <a:schemeClr val="tx1"/>
                  </a:solidFill>
                </a:rPr>
                <a:t>c</a:t>
              </a:r>
              <a:r>
                <a:rPr sz="700" dirty="0">
                  <a:solidFill>
                    <a:schemeClr val="tx1"/>
                  </a:solidFill>
                </a:rPr>
                <a:t>olonoscopy</a:t>
              </a:r>
              <a:r>
                <a:rPr lang="en-US" sz="700" dirty="0">
                  <a:solidFill>
                    <a:schemeClr val="tx1"/>
                  </a:solidFill>
                </a:rPr>
                <a:t>   </a:t>
              </a:r>
              <a:r>
                <a:rPr sz="700" dirty="0">
                  <a:solidFill>
                    <a:schemeClr val="tx1"/>
                  </a:solidFill>
                </a:rPr>
                <a:t> </a:t>
              </a:r>
              <a:r>
                <a:rPr lang="en-US" sz="700" dirty="0">
                  <a:solidFill>
                    <a:schemeClr val="tx1"/>
                  </a:solidFill>
                </a:rPr>
                <a:t>    </a:t>
              </a:r>
              <a:r>
                <a:rPr sz="700" dirty="0">
                  <a:solidFill>
                    <a:schemeClr val="tx1"/>
                  </a:solidFill>
                </a:rPr>
                <a:t>Previous </a:t>
              </a:r>
              <a:r>
                <a:rPr lang="en-US" sz="700" dirty="0">
                  <a:solidFill>
                    <a:schemeClr val="tx1"/>
                  </a:solidFill>
                </a:rPr>
                <a:t>c</a:t>
              </a:r>
              <a:r>
                <a:rPr sz="700" dirty="0">
                  <a:solidFill>
                    <a:schemeClr val="tx1"/>
                  </a:solidFill>
                </a:rPr>
                <a:t>olonoscopy </a:t>
              </a:r>
              <a:r>
                <a:rPr lang="en-US" sz="700" dirty="0">
                  <a:solidFill>
                    <a:schemeClr val="tx1"/>
                  </a:solidFill>
                </a:rPr>
                <a:t>       </a:t>
              </a:r>
            </a:p>
            <a:p>
              <a:pPr>
                <a:lnSpc>
                  <a:spcPct val="100000"/>
                </a:lnSpc>
                <a:spcBef>
                  <a:spcPts val="90"/>
                </a:spcBef>
                <a:tabLst>
                  <a:tab pos="65405" algn="l"/>
                </a:tabLst>
              </a:pPr>
              <a:r>
                <a:rPr sz="700" dirty="0">
                  <a:solidFill>
                    <a:schemeClr val="tx1"/>
                  </a:solidFill>
                </a:rPr>
                <a:t>Overall</a:t>
              </a:r>
            </a:p>
          </p:txBody>
        </p:sp>
        <p:grpSp>
          <p:nvGrpSpPr>
            <p:cNvPr id="25" name="object 93">
              <a:extLst>
                <a:ext uri="{FF2B5EF4-FFF2-40B4-BE49-F238E27FC236}">
                  <a16:creationId xmlns:a16="http://schemas.microsoft.com/office/drawing/2014/main" id="{836B3177-74D3-B1B4-C55F-22FDE98755D2}"/>
                </a:ext>
              </a:extLst>
            </p:cNvPr>
            <p:cNvGrpSpPr/>
            <p:nvPr/>
          </p:nvGrpSpPr>
          <p:grpSpPr>
            <a:xfrm>
              <a:off x="1824613" y="2666291"/>
              <a:ext cx="5790271" cy="1612284"/>
              <a:chOff x="5252072" y="3276950"/>
              <a:chExt cx="3226064" cy="1282451"/>
            </a:xfrm>
          </p:grpSpPr>
          <p:sp>
            <p:nvSpPr>
              <p:cNvPr id="70" name="object 94">
                <a:extLst>
                  <a:ext uri="{FF2B5EF4-FFF2-40B4-BE49-F238E27FC236}">
                    <a16:creationId xmlns:a16="http://schemas.microsoft.com/office/drawing/2014/main" id="{C589540E-471C-AE11-A914-1F07E7B0BF35}"/>
                  </a:ext>
                </a:extLst>
              </p:cNvPr>
              <p:cNvSpPr/>
              <p:nvPr/>
            </p:nvSpPr>
            <p:spPr>
              <a:xfrm>
                <a:off x="5453290" y="3321646"/>
                <a:ext cx="200660" cy="1237615"/>
              </a:xfrm>
              <a:custGeom>
                <a:avLst/>
                <a:gdLst/>
                <a:ahLst/>
                <a:cxnLst/>
                <a:rect l="l" t="t" r="r" b="b"/>
                <a:pathLst>
                  <a:path w="200660" h="1237614">
                    <a:moveTo>
                      <a:pt x="200494" y="0"/>
                    </a:moveTo>
                    <a:lnTo>
                      <a:pt x="0" y="0"/>
                    </a:lnTo>
                    <a:lnTo>
                      <a:pt x="0" y="1237145"/>
                    </a:lnTo>
                    <a:lnTo>
                      <a:pt x="200494" y="1237145"/>
                    </a:lnTo>
                    <a:lnTo>
                      <a:pt x="200494" y="0"/>
                    </a:lnTo>
                    <a:close/>
                  </a:path>
                </a:pathLst>
              </a:custGeom>
              <a:solidFill>
                <a:schemeClr val="accent3"/>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1" name="object 95">
                <a:extLst>
                  <a:ext uri="{FF2B5EF4-FFF2-40B4-BE49-F238E27FC236}">
                    <a16:creationId xmlns:a16="http://schemas.microsoft.com/office/drawing/2014/main" id="{6399A9F4-804E-386F-A9F4-8F90CF1387AC}"/>
                  </a:ext>
                </a:extLst>
              </p:cNvPr>
              <p:cNvSpPr/>
              <p:nvPr/>
            </p:nvSpPr>
            <p:spPr>
              <a:xfrm>
                <a:off x="5653785" y="3380181"/>
                <a:ext cx="200660" cy="1179195"/>
              </a:xfrm>
              <a:custGeom>
                <a:avLst/>
                <a:gdLst/>
                <a:ahLst/>
                <a:cxnLst/>
                <a:rect l="l" t="t" r="r" b="b"/>
                <a:pathLst>
                  <a:path w="200660" h="1179195">
                    <a:moveTo>
                      <a:pt x="200494" y="0"/>
                    </a:moveTo>
                    <a:lnTo>
                      <a:pt x="0" y="0"/>
                    </a:lnTo>
                    <a:lnTo>
                      <a:pt x="0" y="1178610"/>
                    </a:lnTo>
                    <a:lnTo>
                      <a:pt x="200494" y="1178610"/>
                    </a:lnTo>
                    <a:lnTo>
                      <a:pt x="200494" y="0"/>
                    </a:lnTo>
                    <a:close/>
                  </a:path>
                </a:pathLst>
              </a:custGeom>
              <a:solidFill>
                <a:schemeClr val="accent5"/>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2" name="object 96">
                <a:extLst>
                  <a:ext uri="{FF2B5EF4-FFF2-40B4-BE49-F238E27FC236}">
                    <a16:creationId xmlns:a16="http://schemas.microsoft.com/office/drawing/2014/main" id="{39518FCD-FCC3-CFB4-1BB6-6A86348E76C5}"/>
                  </a:ext>
                </a:extLst>
              </p:cNvPr>
              <p:cNvSpPr/>
              <p:nvPr/>
            </p:nvSpPr>
            <p:spPr>
              <a:xfrm>
                <a:off x="5252796" y="3406978"/>
                <a:ext cx="200660" cy="1151890"/>
              </a:xfrm>
              <a:custGeom>
                <a:avLst/>
                <a:gdLst/>
                <a:ahLst/>
                <a:cxnLst/>
                <a:rect l="l" t="t" r="r" b="b"/>
                <a:pathLst>
                  <a:path w="200660" h="1151889">
                    <a:moveTo>
                      <a:pt x="200494" y="0"/>
                    </a:moveTo>
                    <a:lnTo>
                      <a:pt x="0" y="0"/>
                    </a:lnTo>
                    <a:lnTo>
                      <a:pt x="0" y="1151813"/>
                    </a:lnTo>
                    <a:lnTo>
                      <a:pt x="200494" y="1151813"/>
                    </a:lnTo>
                    <a:lnTo>
                      <a:pt x="200494" y="0"/>
                    </a:lnTo>
                    <a:close/>
                  </a:path>
                </a:pathLst>
              </a:custGeom>
              <a:solidFill>
                <a:schemeClr val="accent4"/>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3" name="object 97">
                <a:extLst>
                  <a:ext uri="{FF2B5EF4-FFF2-40B4-BE49-F238E27FC236}">
                    <a16:creationId xmlns:a16="http://schemas.microsoft.com/office/drawing/2014/main" id="{89FB6537-8C46-0803-EEB0-618169E030BA}"/>
                  </a:ext>
                </a:extLst>
              </p:cNvPr>
              <p:cNvSpPr/>
              <p:nvPr/>
            </p:nvSpPr>
            <p:spPr>
              <a:xfrm>
                <a:off x="5252072" y="3276950"/>
                <a:ext cx="401320" cy="27940"/>
              </a:xfrm>
              <a:custGeom>
                <a:avLst/>
                <a:gdLst/>
                <a:ahLst/>
                <a:cxnLst/>
                <a:rect l="l" t="t" r="r" b="b"/>
                <a:pathLst>
                  <a:path w="401320" h="27939">
                    <a:moveTo>
                      <a:pt x="0" y="27571"/>
                    </a:moveTo>
                    <a:lnTo>
                      <a:pt x="0" y="0"/>
                    </a:lnTo>
                    <a:lnTo>
                      <a:pt x="400977" y="0"/>
                    </a:lnTo>
                    <a:lnTo>
                      <a:pt x="400977" y="27571"/>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4" name="object 98">
                <a:extLst>
                  <a:ext uri="{FF2B5EF4-FFF2-40B4-BE49-F238E27FC236}">
                    <a16:creationId xmlns:a16="http://schemas.microsoft.com/office/drawing/2014/main" id="{0F0F700B-C53F-853D-784E-45E4BDB06BF6}"/>
                  </a:ext>
                </a:extLst>
              </p:cNvPr>
              <p:cNvSpPr/>
              <p:nvPr/>
            </p:nvSpPr>
            <p:spPr>
              <a:xfrm>
                <a:off x="6323342" y="4012780"/>
                <a:ext cx="200660" cy="546100"/>
              </a:xfrm>
              <a:custGeom>
                <a:avLst/>
                <a:gdLst/>
                <a:ahLst/>
                <a:cxnLst/>
                <a:rect l="l" t="t" r="r" b="b"/>
                <a:pathLst>
                  <a:path w="200659" h="546100">
                    <a:moveTo>
                      <a:pt x="200494" y="0"/>
                    </a:moveTo>
                    <a:lnTo>
                      <a:pt x="0" y="0"/>
                    </a:lnTo>
                    <a:lnTo>
                      <a:pt x="0" y="546011"/>
                    </a:lnTo>
                    <a:lnTo>
                      <a:pt x="200494" y="546011"/>
                    </a:lnTo>
                    <a:lnTo>
                      <a:pt x="200494" y="0"/>
                    </a:lnTo>
                    <a:close/>
                  </a:path>
                </a:pathLst>
              </a:custGeom>
              <a:solidFill>
                <a:schemeClr val="accent3"/>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5" name="object 99">
                <a:extLst>
                  <a:ext uri="{FF2B5EF4-FFF2-40B4-BE49-F238E27FC236}">
                    <a16:creationId xmlns:a16="http://schemas.microsoft.com/office/drawing/2014/main" id="{9DF4AE37-9BC8-E64F-0CEC-A32FF423170A}"/>
                  </a:ext>
                </a:extLst>
              </p:cNvPr>
              <p:cNvSpPr/>
              <p:nvPr/>
            </p:nvSpPr>
            <p:spPr>
              <a:xfrm>
                <a:off x="6523837" y="3940213"/>
                <a:ext cx="200660" cy="619125"/>
              </a:xfrm>
              <a:custGeom>
                <a:avLst/>
                <a:gdLst/>
                <a:ahLst/>
                <a:cxnLst/>
                <a:rect l="l" t="t" r="r" b="b"/>
                <a:pathLst>
                  <a:path w="200659" h="619125">
                    <a:moveTo>
                      <a:pt x="200494" y="0"/>
                    </a:moveTo>
                    <a:lnTo>
                      <a:pt x="0" y="0"/>
                    </a:lnTo>
                    <a:lnTo>
                      <a:pt x="0" y="618566"/>
                    </a:lnTo>
                    <a:lnTo>
                      <a:pt x="200494" y="618566"/>
                    </a:lnTo>
                    <a:lnTo>
                      <a:pt x="200494" y="0"/>
                    </a:lnTo>
                    <a:close/>
                  </a:path>
                </a:pathLst>
              </a:custGeom>
              <a:solidFill>
                <a:schemeClr val="accent5"/>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6" name="object 100">
                <a:extLst>
                  <a:ext uri="{FF2B5EF4-FFF2-40B4-BE49-F238E27FC236}">
                    <a16:creationId xmlns:a16="http://schemas.microsoft.com/office/drawing/2014/main" id="{B022AE39-7C12-1580-0008-81E11152BE8D}"/>
                  </a:ext>
                </a:extLst>
              </p:cNvPr>
              <p:cNvSpPr/>
              <p:nvPr/>
            </p:nvSpPr>
            <p:spPr>
              <a:xfrm>
                <a:off x="6122860" y="3830967"/>
                <a:ext cx="200660" cy="728345"/>
              </a:xfrm>
              <a:custGeom>
                <a:avLst/>
                <a:gdLst/>
                <a:ahLst/>
                <a:cxnLst/>
                <a:rect l="l" t="t" r="r" b="b"/>
                <a:pathLst>
                  <a:path w="200660" h="728345">
                    <a:moveTo>
                      <a:pt x="200494" y="0"/>
                    </a:moveTo>
                    <a:lnTo>
                      <a:pt x="0" y="0"/>
                    </a:lnTo>
                    <a:lnTo>
                      <a:pt x="0" y="727811"/>
                    </a:lnTo>
                    <a:lnTo>
                      <a:pt x="200494" y="727811"/>
                    </a:lnTo>
                    <a:lnTo>
                      <a:pt x="200494" y="0"/>
                    </a:lnTo>
                    <a:close/>
                  </a:path>
                </a:pathLst>
              </a:custGeom>
              <a:solidFill>
                <a:schemeClr val="accent4"/>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7" name="object 101">
                <a:extLst>
                  <a:ext uri="{FF2B5EF4-FFF2-40B4-BE49-F238E27FC236}">
                    <a16:creationId xmlns:a16="http://schemas.microsoft.com/office/drawing/2014/main" id="{5D2626E9-C261-BE33-D1CE-BCBB2881F818}"/>
                  </a:ext>
                </a:extLst>
              </p:cNvPr>
              <p:cNvSpPr/>
              <p:nvPr/>
            </p:nvSpPr>
            <p:spPr>
              <a:xfrm>
                <a:off x="6316880" y="3746384"/>
                <a:ext cx="0" cy="31750"/>
              </a:xfrm>
              <a:custGeom>
                <a:avLst/>
                <a:gdLst/>
                <a:ahLst/>
                <a:cxnLst/>
                <a:rect l="l" t="t" r="r" b="b"/>
                <a:pathLst>
                  <a:path h="31750">
                    <a:moveTo>
                      <a:pt x="0" y="0"/>
                    </a:moveTo>
                    <a:lnTo>
                      <a:pt x="0" y="31445"/>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8" name="object 102">
                <a:extLst>
                  <a:ext uri="{FF2B5EF4-FFF2-40B4-BE49-F238E27FC236}">
                    <a16:creationId xmlns:a16="http://schemas.microsoft.com/office/drawing/2014/main" id="{E6E9DAA9-7B18-FC32-8917-081B2C73E46B}"/>
                  </a:ext>
                </a:extLst>
              </p:cNvPr>
              <p:cNvSpPr/>
              <p:nvPr/>
            </p:nvSpPr>
            <p:spPr>
              <a:xfrm>
                <a:off x="7200188" y="3952341"/>
                <a:ext cx="200660" cy="607060"/>
              </a:xfrm>
              <a:custGeom>
                <a:avLst/>
                <a:gdLst/>
                <a:ahLst/>
                <a:cxnLst/>
                <a:rect l="l" t="t" r="r" b="b"/>
                <a:pathLst>
                  <a:path w="200659" h="607060">
                    <a:moveTo>
                      <a:pt x="200494" y="0"/>
                    </a:moveTo>
                    <a:lnTo>
                      <a:pt x="0" y="0"/>
                    </a:lnTo>
                    <a:lnTo>
                      <a:pt x="0" y="606450"/>
                    </a:lnTo>
                    <a:lnTo>
                      <a:pt x="200494" y="606450"/>
                    </a:lnTo>
                    <a:lnTo>
                      <a:pt x="200494" y="0"/>
                    </a:lnTo>
                    <a:close/>
                  </a:path>
                </a:pathLst>
              </a:custGeom>
              <a:solidFill>
                <a:schemeClr val="accent3"/>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79" name="object 103">
                <a:extLst>
                  <a:ext uri="{FF2B5EF4-FFF2-40B4-BE49-F238E27FC236}">
                    <a16:creationId xmlns:a16="http://schemas.microsoft.com/office/drawing/2014/main" id="{E1BF5061-81CA-14AB-287E-895D2A1D86D1}"/>
                  </a:ext>
                </a:extLst>
              </p:cNvPr>
              <p:cNvSpPr/>
              <p:nvPr/>
            </p:nvSpPr>
            <p:spPr>
              <a:xfrm>
                <a:off x="7400683" y="3952341"/>
                <a:ext cx="200660" cy="607060"/>
              </a:xfrm>
              <a:custGeom>
                <a:avLst/>
                <a:gdLst/>
                <a:ahLst/>
                <a:cxnLst/>
                <a:rect l="l" t="t" r="r" b="b"/>
                <a:pathLst>
                  <a:path w="200659" h="607060">
                    <a:moveTo>
                      <a:pt x="200494" y="0"/>
                    </a:moveTo>
                    <a:lnTo>
                      <a:pt x="0" y="0"/>
                    </a:lnTo>
                    <a:lnTo>
                      <a:pt x="0" y="606450"/>
                    </a:lnTo>
                    <a:lnTo>
                      <a:pt x="200494" y="606450"/>
                    </a:lnTo>
                    <a:lnTo>
                      <a:pt x="200494" y="0"/>
                    </a:lnTo>
                    <a:close/>
                  </a:path>
                </a:pathLst>
              </a:custGeom>
              <a:solidFill>
                <a:schemeClr val="accent5"/>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80" name="object 104">
                <a:extLst>
                  <a:ext uri="{FF2B5EF4-FFF2-40B4-BE49-F238E27FC236}">
                    <a16:creationId xmlns:a16="http://schemas.microsoft.com/office/drawing/2014/main" id="{9A4F7C64-3026-30CC-4EA7-A5ACE440DC32}"/>
                  </a:ext>
                </a:extLst>
              </p:cNvPr>
              <p:cNvSpPr/>
              <p:nvPr/>
            </p:nvSpPr>
            <p:spPr>
              <a:xfrm>
                <a:off x="6999706" y="3940213"/>
                <a:ext cx="200660" cy="619125"/>
              </a:xfrm>
              <a:custGeom>
                <a:avLst/>
                <a:gdLst/>
                <a:ahLst/>
                <a:cxnLst/>
                <a:rect l="l" t="t" r="r" b="b"/>
                <a:pathLst>
                  <a:path w="200659" h="619125">
                    <a:moveTo>
                      <a:pt x="200482" y="0"/>
                    </a:moveTo>
                    <a:lnTo>
                      <a:pt x="0" y="0"/>
                    </a:lnTo>
                    <a:lnTo>
                      <a:pt x="0" y="618566"/>
                    </a:lnTo>
                    <a:lnTo>
                      <a:pt x="200482" y="618566"/>
                    </a:lnTo>
                    <a:lnTo>
                      <a:pt x="200482" y="0"/>
                    </a:lnTo>
                    <a:close/>
                  </a:path>
                </a:pathLst>
              </a:custGeom>
              <a:solidFill>
                <a:schemeClr val="accent4"/>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81" name="object 105">
                <a:extLst>
                  <a:ext uri="{FF2B5EF4-FFF2-40B4-BE49-F238E27FC236}">
                    <a16:creationId xmlns:a16="http://schemas.microsoft.com/office/drawing/2014/main" id="{BDDC4240-4634-DA97-CC94-7ED9E35904FB}"/>
                  </a:ext>
                </a:extLst>
              </p:cNvPr>
              <p:cNvSpPr/>
              <p:nvPr/>
            </p:nvSpPr>
            <p:spPr>
              <a:xfrm>
                <a:off x="8076552" y="4547641"/>
                <a:ext cx="200660" cy="11430"/>
              </a:xfrm>
              <a:custGeom>
                <a:avLst/>
                <a:gdLst/>
                <a:ahLst/>
                <a:cxnLst/>
                <a:rect l="l" t="t" r="r" b="b"/>
                <a:pathLst>
                  <a:path w="200659" h="11429">
                    <a:moveTo>
                      <a:pt x="200494" y="0"/>
                    </a:moveTo>
                    <a:lnTo>
                      <a:pt x="0" y="0"/>
                    </a:lnTo>
                    <a:lnTo>
                      <a:pt x="0" y="11150"/>
                    </a:lnTo>
                    <a:lnTo>
                      <a:pt x="200494" y="11150"/>
                    </a:lnTo>
                    <a:lnTo>
                      <a:pt x="200494" y="0"/>
                    </a:lnTo>
                    <a:close/>
                  </a:path>
                </a:pathLst>
              </a:custGeom>
              <a:solidFill>
                <a:srgbClr val="5B9BD4"/>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82" name="object 106">
                <a:extLst>
                  <a:ext uri="{FF2B5EF4-FFF2-40B4-BE49-F238E27FC236}">
                    <a16:creationId xmlns:a16="http://schemas.microsoft.com/office/drawing/2014/main" id="{0CB8BA36-92B9-90BF-881D-DE42D8E7BDA8}"/>
                  </a:ext>
                </a:extLst>
              </p:cNvPr>
              <p:cNvSpPr/>
              <p:nvPr/>
            </p:nvSpPr>
            <p:spPr>
              <a:xfrm>
                <a:off x="8275571" y="4550545"/>
                <a:ext cx="202565" cy="8255"/>
              </a:xfrm>
              <a:custGeom>
                <a:avLst/>
                <a:gdLst/>
                <a:ahLst/>
                <a:cxnLst/>
                <a:rect l="l" t="t" r="r" b="b"/>
                <a:pathLst>
                  <a:path w="202565" h="8254">
                    <a:moveTo>
                      <a:pt x="200494" y="0"/>
                    </a:moveTo>
                    <a:lnTo>
                      <a:pt x="0" y="0"/>
                    </a:lnTo>
                    <a:lnTo>
                      <a:pt x="1473" y="8242"/>
                    </a:lnTo>
                    <a:lnTo>
                      <a:pt x="201968" y="8242"/>
                    </a:lnTo>
                    <a:lnTo>
                      <a:pt x="200494" y="0"/>
                    </a:lnTo>
                    <a:close/>
                  </a:path>
                </a:pathLst>
              </a:custGeom>
              <a:solidFill>
                <a:srgbClr val="145183"/>
              </a:solidFill>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83" name="object 107">
                <a:extLst>
                  <a:ext uri="{FF2B5EF4-FFF2-40B4-BE49-F238E27FC236}">
                    <a16:creationId xmlns:a16="http://schemas.microsoft.com/office/drawing/2014/main" id="{7E81E1B6-84F2-59A4-1D8C-BBCCD3D9F4AD}"/>
                  </a:ext>
                </a:extLst>
              </p:cNvPr>
              <p:cNvSpPr/>
              <p:nvPr/>
            </p:nvSpPr>
            <p:spPr>
              <a:xfrm>
                <a:off x="7876070" y="4545241"/>
                <a:ext cx="200660" cy="13970"/>
              </a:xfrm>
              <a:custGeom>
                <a:avLst/>
                <a:gdLst/>
                <a:ahLst/>
                <a:cxnLst/>
                <a:rect l="l" t="t" r="r" b="b"/>
                <a:pathLst>
                  <a:path w="200659" h="13970">
                    <a:moveTo>
                      <a:pt x="200494" y="0"/>
                    </a:moveTo>
                    <a:lnTo>
                      <a:pt x="0" y="0"/>
                    </a:lnTo>
                    <a:lnTo>
                      <a:pt x="0" y="13538"/>
                    </a:lnTo>
                    <a:lnTo>
                      <a:pt x="200494" y="13538"/>
                    </a:lnTo>
                    <a:lnTo>
                      <a:pt x="200494" y="0"/>
                    </a:lnTo>
                    <a:close/>
                  </a:path>
                </a:pathLst>
              </a:custGeom>
              <a:solidFill>
                <a:srgbClr val="4471C4"/>
              </a:solidFill>
            </p:spPr>
            <p:txBody>
              <a:bodyPr wrap="square" lIns="0" tIns="0" rIns="0" bIns="0" rtlCol="0"/>
              <a:lstStyle/>
              <a:p>
                <a:endParaRPr sz="1000">
                  <a:latin typeface="Arial" panose="020B0604020202020204" pitchFamily="34" charset="0"/>
                  <a:cs typeface="Arial" panose="020B0604020202020204" pitchFamily="34" charset="0"/>
                </a:endParaRPr>
              </a:p>
            </p:txBody>
          </p:sp>
        </p:grpSp>
        <p:sp>
          <p:nvSpPr>
            <p:cNvPr id="26" name="object 108">
              <a:extLst>
                <a:ext uri="{FF2B5EF4-FFF2-40B4-BE49-F238E27FC236}">
                  <a16:creationId xmlns:a16="http://schemas.microsoft.com/office/drawing/2014/main" id="{DA2FD2DD-5B67-2A43-FEAA-276748670809}"/>
                </a:ext>
              </a:extLst>
            </p:cNvPr>
            <p:cNvSpPr txBox="1"/>
            <p:nvPr/>
          </p:nvSpPr>
          <p:spPr>
            <a:xfrm>
              <a:off x="3474325" y="3104530"/>
              <a:ext cx="755117" cy="123752"/>
            </a:xfrm>
            <a:prstGeom prst="rect">
              <a:avLst/>
            </a:prstGeom>
          </p:spPr>
          <p:txBody>
            <a:bodyPr vert="horz" wrap="square" lIns="0" tIns="15875" rIns="0" bIns="0" rtlCol="0">
              <a:spAutoFit/>
            </a:bodyPr>
            <a:lstStyle/>
            <a:p>
              <a:pPr>
                <a:lnSpc>
                  <a:spcPct val="100000"/>
                </a:lnSpc>
                <a:spcBef>
                  <a:spcPts val="125"/>
                </a:spcBef>
              </a:pPr>
              <a:r>
                <a:rPr lang="en-US" sz="700" i="1" spc="30">
                  <a:solidFill>
                    <a:srgbClr val="125285"/>
                  </a:solidFill>
                  <a:latin typeface="Arial" panose="020B0604020202020204" pitchFamily="34" charset="0"/>
                  <a:cs typeface="Arial" panose="020B0604020202020204" pitchFamily="34" charset="0"/>
                </a:rPr>
                <a:t>P</a:t>
              </a:r>
              <a:r>
                <a:rPr sz="700" spc="25">
                  <a:solidFill>
                    <a:srgbClr val="125285"/>
                  </a:solidFill>
                  <a:latin typeface="Arial" panose="020B0604020202020204" pitchFamily="34" charset="0"/>
                  <a:cs typeface="Arial" panose="020B0604020202020204" pitchFamily="34" charset="0"/>
                </a:rPr>
                <a:t>=</a:t>
              </a:r>
              <a:r>
                <a:rPr sz="700">
                  <a:solidFill>
                    <a:srgbClr val="125285"/>
                  </a:solidFill>
                  <a:latin typeface="Arial" panose="020B0604020202020204" pitchFamily="34" charset="0"/>
                  <a:cs typeface="Arial" panose="020B0604020202020204" pitchFamily="34" charset="0"/>
                </a:rPr>
                <a:t>0.</a:t>
              </a:r>
              <a:r>
                <a:rPr sz="700" spc="15">
                  <a:solidFill>
                    <a:srgbClr val="125285"/>
                  </a:solidFill>
                  <a:latin typeface="Arial" panose="020B0604020202020204" pitchFamily="34" charset="0"/>
                  <a:cs typeface="Arial" panose="020B0604020202020204" pitchFamily="34" charset="0"/>
                </a:rPr>
                <a:t>00</a:t>
              </a:r>
              <a:r>
                <a:rPr sz="700" spc="5">
                  <a:solidFill>
                    <a:srgbClr val="125285"/>
                  </a:solidFill>
                  <a:latin typeface="Arial" panose="020B0604020202020204" pitchFamily="34" charset="0"/>
                  <a:cs typeface="Arial" panose="020B0604020202020204" pitchFamily="34" charset="0"/>
                </a:rPr>
                <a:t>0</a:t>
              </a:r>
              <a:r>
                <a:rPr sz="700" spc="10">
                  <a:solidFill>
                    <a:srgbClr val="125285"/>
                  </a:solidFill>
                  <a:latin typeface="Arial" panose="020B0604020202020204" pitchFamily="34" charset="0"/>
                  <a:cs typeface="Arial" panose="020B0604020202020204" pitchFamily="34" charset="0"/>
                </a:rPr>
                <a:t>2</a:t>
              </a:r>
              <a:endParaRPr sz="700">
                <a:solidFill>
                  <a:srgbClr val="125285"/>
                </a:solidFill>
                <a:latin typeface="Arial" panose="020B0604020202020204" pitchFamily="34" charset="0"/>
                <a:cs typeface="Arial" panose="020B0604020202020204" pitchFamily="34" charset="0"/>
              </a:endParaRPr>
            </a:p>
          </p:txBody>
        </p:sp>
        <p:grpSp>
          <p:nvGrpSpPr>
            <p:cNvPr id="27" name="object 109">
              <a:extLst>
                <a:ext uri="{FF2B5EF4-FFF2-40B4-BE49-F238E27FC236}">
                  <a16:creationId xmlns:a16="http://schemas.microsoft.com/office/drawing/2014/main" id="{5253458E-10AE-45B4-F024-0F293845505E}"/>
                </a:ext>
              </a:extLst>
            </p:cNvPr>
            <p:cNvGrpSpPr/>
            <p:nvPr/>
          </p:nvGrpSpPr>
          <p:grpSpPr>
            <a:xfrm>
              <a:off x="3375914" y="3296047"/>
              <a:ext cx="1945256" cy="141979"/>
              <a:chOff x="6116388" y="3777832"/>
              <a:chExt cx="1083805" cy="112932"/>
            </a:xfrm>
          </p:grpSpPr>
          <p:sp>
            <p:nvSpPr>
              <p:cNvPr id="68" name="object 110">
                <a:extLst>
                  <a:ext uri="{FF2B5EF4-FFF2-40B4-BE49-F238E27FC236}">
                    <a16:creationId xmlns:a16="http://schemas.microsoft.com/office/drawing/2014/main" id="{EDD92F0C-E8C9-8197-0140-251C45CE2973}"/>
                  </a:ext>
                </a:extLst>
              </p:cNvPr>
              <p:cNvSpPr/>
              <p:nvPr/>
            </p:nvSpPr>
            <p:spPr>
              <a:xfrm>
                <a:off x="6116388" y="3777832"/>
                <a:ext cx="401320" cy="27940"/>
              </a:xfrm>
              <a:custGeom>
                <a:avLst/>
                <a:gdLst/>
                <a:ahLst/>
                <a:cxnLst/>
                <a:rect l="l" t="t" r="r" b="b"/>
                <a:pathLst>
                  <a:path w="401320" h="27939">
                    <a:moveTo>
                      <a:pt x="0" y="27571"/>
                    </a:moveTo>
                    <a:lnTo>
                      <a:pt x="0" y="0"/>
                    </a:lnTo>
                    <a:lnTo>
                      <a:pt x="400977" y="0"/>
                    </a:lnTo>
                    <a:lnTo>
                      <a:pt x="400977" y="27571"/>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69" name="object 111">
                <a:extLst>
                  <a:ext uri="{FF2B5EF4-FFF2-40B4-BE49-F238E27FC236}">
                    <a16:creationId xmlns:a16="http://schemas.microsoft.com/office/drawing/2014/main" id="{3A6DA7FC-A5E2-CB9E-40E8-8EF1E24E7750}"/>
                  </a:ext>
                </a:extLst>
              </p:cNvPr>
              <p:cNvSpPr/>
              <p:nvPr/>
            </p:nvSpPr>
            <p:spPr>
              <a:xfrm>
                <a:off x="7200193" y="3859014"/>
                <a:ext cx="0" cy="31750"/>
              </a:xfrm>
              <a:custGeom>
                <a:avLst/>
                <a:gdLst/>
                <a:ahLst/>
                <a:cxnLst/>
                <a:rect l="l" t="t" r="r" b="b"/>
                <a:pathLst>
                  <a:path h="31750">
                    <a:moveTo>
                      <a:pt x="0" y="0"/>
                    </a:moveTo>
                    <a:lnTo>
                      <a:pt x="0" y="31445"/>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grpSp>
        <p:sp>
          <p:nvSpPr>
            <p:cNvPr id="28" name="object 112">
              <a:extLst>
                <a:ext uri="{FF2B5EF4-FFF2-40B4-BE49-F238E27FC236}">
                  <a16:creationId xmlns:a16="http://schemas.microsoft.com/office/drawing/2014/main" id="{7879433B-B4C8-2BDD-EB10-26E8BFFEABE4}"/>
                </a:ext>
              </a:extLst>
            </p:cNvPr>
            <p:cNvSpPr txBox="1"/>
            <p:nvPr/>
          </p:nvSpPr>
          <p:spPr>
            <a:xfrm>
              <a:off x="5131565" y="3246123"/>
              <a:ext cx="603210" cy="123752"/>
            </a:xfrm>
            <a:prstGeom prst="rect">
              <a:avLst/>
            </a:prstGeom>
          </p:spPr>
          <p:txBody>
            <a:bodyPr vert="horz" wrap="square" lIns="0" tIns="15875" rIns="0" bIns="0" rtlCol="0">
              <a:spAutoFit/>
            </a:bodyPr>
            <a:lstStyle/>
            <a:p>
              <a:pPr>
                <a:lnSpc>
                  <a:spcPct val="100000"/>
                </a:lnSpc>
                <a:spcBef>
                  <a:spcPts val="125"/>
                </a:spcBef>
              </a:pPr>
              <a:r>
                <a:rPr lang="en-US" sz="700" i="1" spc="30">
                  <a:solidFill>
                    <a:srgbClr val="125285"/>
                  </a:solidFill>
                  <a:latin typeface="Arial" panose="020B0604020202020204" pitchFamily="34" charset="0"/>
                  <a:cs typeface="Arial" panose="020B0604020202020204" pitchFamily="34" charset="0"/>
                </a:rPr>
                <a:t>P</a:t>
              </a:r>
              <a:r>
                <a:rPr sz="700" spc="25">
                  <a:solidFill>
                    <a:srgbClr val="125285"/>
                  </a:solidFill>
                  <a:latin typeface="Arial" panose="020B0604020202020204" pitchFamily="34" charset="0"/>
                  <a:cs typeface="Arial" panose="020B0604020202020204" pitchFamily="34" charset="0"/>
                </a:rPr>
                <a:t>=</a:t>
              </a:r>
              <a:r>
                <a:rPr sz="700">
                  <a:solidFill>
                    <a:srgbClr val="125285"/>
                  </a:solidFill>
                  <a:latin typeface="Arial" panose="020B0604020202020204" pitchFamily="34" charset="0"/>
                  <a:cs typeface="Arial" panose="020B0604020202020204" pitchFamily="34" charset="0"/>
                </a:rPr>
                <a:t>0</a:t>
              </a:r>
              <a:r>
                <a:rPr sz="700" spc="-20">
                  <a:solidFill>
                    <a:srgbClr val="125285"/>
                  </a:solidFill>
                  <a:latin typeface="Arial" panose="020B0604020202020204" pitchFamily="34" charset="0"/>
                  <a:cs typeface="Arial" panose="020B0604020202020204" pitchFamily="34" charset="0"/>
                </a:rPr>
                <a:t>.</a:t>
              </a:r>
              <a:r>
                <a:rPr sz="700" spc="-10">
                  <a:solidFill>
                    <a:srgbClr val="125285"/>
                  </a:solidFill>
                  <a:latin typeface="Arial" panose="020B0604020202020204" pitchFamily="34" charset="0"/>
                  <a:cs typeface="Arial" panose="020B0604020202020204" pitchFamily="34" charset="0"/>
                </a:rPr>
                <a:t>7</a:t>
              </a:r>
              <a:r>
                <a:rPr sz="700" spc="10">
                  <a:solidFill>
                    <a:srgbClr val="125285"/>
                  </a:solidFill>
                  <a:latin typeface="Arial" panose="020B0604020202020204" pitchFamily="34" charset="0"/>
                  <a:cs typeface="Arial" panose="020B0604020202020204" pitchFamily="34" charset="0"/>
                </a:rPr>
                <a:t>5</a:t>
              </a:r>
              <a:endParaRPr sz="700">
                <a:solidFill>
                  <a:srgbClr val="125285"/>
                </a:solidFill>
                <a:latin typeface="Arial" panose="020B0604020202020204" pitchFamily="34" charset="0"/>
                <a:cs typeface="Arial" panose="020B0604020202020204" pitchFamily="34" charset="0"/>
              </a:endParaRPr>
            </a:p>
          </p:txBody>
        </p:sp>
        <p:grpSp>
          <p:nvGrpSpPr>
            <p:cNvPr id="29" name="object 113">
              <a:extLst>
                <a:ext uri="{FF2B5EF4-FFF2-40B4-BE49-F238E27FC236}">
                  <a16:creationId xmlns:a16="http://schemas.microsoft.com/office/drawing/2014/main" id="{7B2AA303-F62F-2C27-86CD-BC1586A08058}"/>
                </a:ext>
              </a:extLst>
            </p:cNvPr>
            <p:cNvGrpSpPr/>
            <p:nvPr/>
          </p:nvGrpSpPr>
          <p:grpSpPr>
            <a:xfrm>
              <a:off x="4961330" y="3435189"/>
              <a:ext cx="1932771" cy="775792"/>
              <a:chOff x="6999706" y="3888588"/>
              <a:chExt cx="1076849" cy="617091"/>
            </a:xfrm>
          </p:grpSpPr>
          <p:sp>
            <p:nvSpPr>
              <p:cNvPr id="66" name="object 114">
                <a:extLst>
                  <a:ext uri="{FF2B5EF4-FFF2-40B4-BE49-F238E27FC236}">
                    <a16:creationId xmlns:a16="http://schemas.microsoft.com/office/drawing/2014/main" id="{016C0E27-2CE9-D94E-D256-9E79528C3550}"/>
                  </a:ext>
                </a:extLst>
              </p:cNvPr>
              <p:cNvSpPr/>
              <p:nvPr/>
            </p:nvSpPr>
            <p:spPr>
              <a:xfrm>
                <a:off x="6999706" y="3888588"/>
                <a:ext cx="401320" cy="36366"/>
              </a:xfrm>
              <a:custGeom>
                <a:avLst/>
                <a:gdLst/>
                <a:ahLst/>
                <a:cxnLst/>
                <a:rect l="l" t="t" r="r" b="b"/>
                <a:pathLst>
                  <a:path w="401320" h="27939">
                    <a:moveTo>
                      <a:pt x="0" y="27571"/>
                    </a:moveTo>
                    <a:lnTo>
                      <a:pt x="0" y="0"/>
                    </a:lnTo>
                    <a:lnTo>
                      <a:pt x="400977" y="0"/>
                    </a:lnTo>
                    <a:lnTo>
                      <a:pt x="400977" y="27571"/>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67" name="object 115">
                <a:extLst>
                  <a:ext uri="{FF2B5EF4-FFF2-40B4-BE49-F238E27FC236}">
                    <a16:creationId xmlns:a16="http://schemas.microsoft.com/office/drawing/2014/main" id="{2B735E94-B101-8E8B-E7AD-9514D9A0C741}"/>
                  </a:ext>
                </a:extLst>
              </p:cNvPr>
              <p:cNvSpPr/>
              <p:nvPr/>
            </p:nvSpPr>
            <p:spPr>
              <a:xfrm>
                <a:off x="8076555" y="4473929"/>
                <a:ext cx="0" cy="31750"/>
              </a:xfrm>
              <a:custGeom>
                <a:avLst/>
                <a:gdLst/>
                <a:ahLst/>
                <a:cxnLst/>
                <a:rect l="l" t="t" r="r" b="b"/>
                <a:pathLst>
                  <a:path h="31750">
                    <a:moveTo>
                      <a:pt x="0" y="0"/>
                    </a:moveTo>
                    <a:lnTo>
                      <a:pt x="0" y="31445"/>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grpSp>
        <p:sp>
          <p:nvSpPr>
            <p:cNvPr id="30" name="object 116">
              <a:extLst>
                <a:ext uri="{FF2B5EF4-FFF2-40B4-BE49-F238E27FC236}">
                  <a16:creationId xmlns:a16="http://schemas.microsoft.com/office/drawing/2014/main" id="{E938F176-920E-89D4-6C80-681CE41F7C97}"/>
                </a:ext>
              </a:extLst>
            </p:cNvPr>
            <p:cNvSpPr txBox="1"/>
            <p:nvPr/>
          </p:nvSpPr>
          <p:spPr>
            <a:xfrm>
              <a:off x="6668626" y="4020283"/>
              <a:ext cx="447539" cy="123752"/>
            </a:xfrm>
            <a:prstGeom prst="rect">
              <a:avLst/>
            </a:prstGeom>
          </p:spPr>
          <p:txBody>
            <a:bodyPr vert="horz" wrap="square" lIns="0" tIns="15875" rIns="0" bIns="0" rtlCol="0" anchor="t">
              <a:spAutoFit/>
            </a:bodyPr>
            <a:lstStyle/>
            <a:p>
              <a:pPr>
                <a:lnSpc>
                  <a:spcPct val="100000"/>
                </a:lnSpc>
                <a:spcBef>
                  <a:spcPts val="125"/>
                </a:spcBef>
              </a:pPr>
              <a:r>
                <a:rPr lang="en-US" sz="700" i="1" spc="5" dirty="0">
                  <a:solidFill>
                    <a:schemeClr val="tx1"/>
                  </a:solidFill>
                </a:rPr>
                <a:t>P</a:t>
              </a:r>
              <a:r>
                <a:rPr sz="700" spc="5" dirty="0">
                  <a:solidFill>
                    <a:schemeClr val="tx1"/>
                  </a:solidFill>
                </a:rPr>
                <a:t>=0.79</a:t>
              </a:r>
              <a:endParaRPr sz="700" dirty="0">
                <a:solidFill>
                  <a:schemeClr val="tx1"/>
                </a:solidFill>
              </a:endParaRPr>
            </a:p>
          </p:txBody>
        </p:sp>
        <p:sp>
          <p:nvSpPr>
            <p:cNvPr id="65" name="object 119">
              <a:extLst>
                <a:ext uri="{FF2B5EF4-FFF2-40B4-BE49-F238E27FC236}">
                  <a16:creationId xmlns:a16="http://schemas.microsoft.com/office/drawing/2014/main" id="{DC383571-F73E-7D7F-0FFA-827359668392}"/>
                </a:ext>
              </a:extLst>
            </p:cNvPr>
            <p:cNvSpPr/>
            <p:nvPr/>
          </p:nvSpPr>
          <p:spPr>
            <a:xfrm>
              <a:off x="1560642" y="2586867"/>
              <a:ext cx="6279874" cy="1690837"/>
            </a:xfrm>
            <a:custGeom>
              <a:avLst/>
              <a:gdLst/>
              <a:ahLst/>
              <a:cxnLst/>
              <a:rect l="l" t="t" r="r" b="b"/>
              <a:pathLst>
                <a:path w="3498850" h="1344929">
                  <a:moveTo>
                    <a:pt x="4178" y="0"/>
                  </a:moveTo>
                  <a:lnTo>
                    <a:pt x="0" y="1344383"/>
                  </a:lnTo>
                  <a:lnTo>
                    <a:pt x="3498545" y="1344383"/>
                  </a:lnTo>
                </a:path>
              </a:pathLst>
            </a:custGeom>
            <a:ln w="9525">
              <a:solidFill>
                <a:schemeClr val="bg1">
                  <a:lumMod val="75000"/>
                </a:schemeClr>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32" name="object 81">
              <a:extLst>
                <a:ext uri="{FF2B5EF4-FFF2-40B4-BE49-F238E27FC236}">
                  <a16:creationId xmlns:a16="http://schemas.microsoft.com/office/drawing/2014/main" id="{9D9B83BB-8D45-78EC-3729-5AB74110AB6C}"/>
                </a:ext>
              </a:extLst>
            </p:cNvPr>
            <p:cNvSpPr txBox="1"/>
            <p:nvPr/>
          </p:nvSpPr>
          <p:spPr>
            <a:xfrm>
              <a:off x="1155059" y="2703958"/>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8</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3" name="object 81">
              <a:extLst>
                <a:ext uri="{FF2B5EF4-FFF2-40B4-BE49-F238E27FC236}">
                  <a16:creationId xmlns:a16="http://schemas.microsoft.com/office/drawing/2014/main" id="{EE23BD7F-55C0-5DE0-E962-EAEF7A8E2D25}"/>
                </a:ext>
              </a:extLst>
            </p:cNvPr>
            <p:cNvSpPr txBox="1"/>
            <p:nvPr/>
          </p:nvSpPr>
          <p:spPr>
            <a:xfrm>
              <a:off x="1155059" y="2895795"/>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dirty="0">
                  <a:solidFill>
                    <a:srgbClr val="125285"/>
                  </a:solidFill>
                  <a:latin typeface="Arial" panose="020B0604020202020204" pitchFamily="34" charset="0"/>
                  <a:cs typeface="Arial" panose="020B0604020202020204" pitchFamily="34" charset="0"/>
                </a:rPr>
                <a:t>7</a:t>
              </a:r>
              <a:r>
                <a:rPr sz="900" b="1" spc="-5" dirty="0">
                  <a:solidFill>
                    <a:srgbClr val="125285"/>
                  </a:solidFill>
                  <a:latin typeface="Arial" panose="020B0604020202020204" pitchFamily="34" charset="0"/>
                  <a:cs typeface="Arial" panose="020B0604020202020204" pitchFamily="34" charset="0"/>
                </a:rPr>
                <a:t>0</a:t>
              </a:r>
              <a:endParaRPr sz="900" b="1" dirty="0">
                <a:solidFill>
                  <a:srgbClr val="125285"/>
                </a:solidFill>
                <a:latin typeface="Arial" panose="020B0604020202020204" pitchFamily="34" charset="0"/>
                <a:cs typeface="Arial" panose="020B0604020202020204" pitchFamily="34" charset="0"/>
              </a:endParaRPr>
            </a:p>
          </p:txBody>
        </p:sp>
        <p:sp>
          <p:nvSpPr>
            <p:cNvPr id="34" name="object 81">
              <a:extLst>
                <a:ext uri="{FF2B5EF4-FFF2-40B4-BE49-F238E27FC236}">
                  <a16:creationId xmlns:a16="http://schemas.microsoft.com/office/drawing/2014/main" id="{C90DB4C7-E6BE-E74F-9DF9-8677FA023B04}"/>
                </a:ext>
              </a:extLst>
            </p:cNvPr>
            <p:cNvSpPr txBox="1"/>
            <p:nvPr/>
          </p:nvSpPr>
          <p:spPr>
            <a:xfrm>
              <a:off x="1155059" y="4217909"/>
              <a:ext cx="322654" cy="154529"/>
            </a:xfrm>
            <a:prstGeom prst="rect">
              <a:avLst/>
            </a:prstGeom>
          </p:spPr>
          <p:txBody>
            <a:bodyPr vert="horz" wrap="square" lIns="0" tIns="15875" rIns="0" bIns="0" rtlCol="0">
              <a:spAutoFit/>
            </a:bodyPr>
            <a:lstStyle/>
            <a:p>
              <a:pPr algn="r">
                <a:lnSpc>
                  <a:spcPct val="100000"/>
                </a:lnSpc>
                <a:spcBef>
                  <a:spcPts val="125"/>
                </a:spcBef>
              </a:pP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5" name="object 81">
              <a:extLst>
                <a:ext uri="{FF2B5EF4-FFF2-40B4-BE49-F238E27FC236}">
                  <a16:creationId xmlns:a16="http://schemas.microsoft.com/office/drawing/2014/main" id="{D4ACFF65-B7D4-D847-3999-E3538269322F}"/>
                </a:ext>
              </a:extLst>
            </p:cNvPr>
            <p:cNvSpPr txBox="1"/>
            <p:nvPr/>
          </p:nvSpPr>
          <p:spPr>
            <a:xfrm>
              <a:off x="1155059" y="4015706"/>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1</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6" name="object 81">
              <a:extLst>
                <a:ext uri="{FF2B5EF4-FFF2-40B4-BE49-F238E27FC236}">
                  <a16:creationId xmlns:a16="http://schemas.microsoft.com/office/drawing/2014/main" id="{E7A3B1DE-83A0-90DC-5980-BF278338B608}"/>
                </a:ext>
              </a:extLst>
            </p:cNvPr>
            <p:cNvSpPr txBox="1"/>
            <p:nvPr/>
          </p:nvSpPr>
          <p:spPr>
            <a:xfrm>
              <a:off x="1155059" y="3829053"/>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2</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7" name="object 81">
              <a:extLst>
                <a:ext uri="{FF2B5EF4-FFF2-40B4-BE49-F238E27FC236}">
                  <a16:creationId xmlns:a16="http://schemas.microsoft.com/office/drawing/2014/main" id="{B3E880F3-3646-15F0-5EAE-1EF34B2D96F8}"/>
                </a:ext>
              </a:extLst>
            </p:cNvPr>
            <p:cNvSpPr txBox="1"/>
            <p:nvPr/>
          </p:nvSpPr>
          <p:spPr>
            <a:xfrm>
              <a:off x="1155059" y="3642402"/>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3</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8" name="object 81">
              <a:extLst>
                <a:ext uri="{FF2B5EF4-FFF2-40B4-BE49-F238E27FC236}">
                  <a16:creationId xmlns:a16="http://schemas.microsoft.com/office/drawing/2014/main" id="{FD560F1E-CF97-FDD1-F8A6-FEEDDC9170B1}"/>
                </a:ext>
              </a:extLst>
            </p:cNvPr>
            <p:cNvSpPr txBox="1"/>
            <p:nvPr/>
          </p:nvSpPr>
          <p:spPr>
            <a:xfrm>
              <a:off x="1155059" y="3455750"/>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4</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39" name="object 81">
              <a:extLst>
                <a:ext uri="{FF2B5EF4-FFF2-40B4-BE49-F238E27FC236}">
                  <a16:creationId xmlns:a16="http://schemas.microsoft.com/office/drawing/2014/main" id="{8884F08A-BF3E-1385-CEB4-E7E90DDA8B82}"/>
                </a:ext>
              </a:extLst>
            </p:cNvPr>
            <p:cNvSpPr txBox="1"/>
            <p:nvPr/>
          </p:nvSpPr>
          <p:spPr>
            <a:xfrm>
              <a:off x="1155059" y="3087632"/>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6</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40" name="object 81">
              <a:extLst>
                <a:ext uri="{FF2B5EF4-FFF2-40B4-BE49-F238E27FC236}">
                  <a16:creationId xmlns:a16="http://schemas.microsoft.com/office/drawing/2014/main" id="{5419E40F-CAD2-8866-28FD-F5B7336B89C8}"/>
                </a:ext>
              </a:extLst>
            </p:cNvPr>
            <p:cNvSpPr txBox="1"/>
            <p:nvPr/>
          </p:nvSpPr>
          <p:spPr>
            <a:xfrm>
              <a:off x="1155059" y="3263911"/>
              <a:ext cx="322654" cy="154529"/>
            </a:xfrm>
            <a:prstGeom prst="rect">
              <a:avLst/>
            </a:prstGeom>
          </p:spPr>
          <p:txBody>
            <a:bodyPr vert="horz" wrap="square" lIns="0" tIns="15875" rIns="0" bIns="0" rtlCol="0">
              <a:spAutoFit/>
            </a:bodyPr>
            <a:lstStyle/>
            <a:p>
              <a:pPr algn="r">
                <a:lnSpc>
                  <a:spcPct val="100000"/>
                </a:lnSpc>
                <a:spcBef>
                  <a:spcPts val="125"/>
                </a:spcBef>
              </a:pPr>
              <a:r>
                <a:rPr lang="en-US" sz="900" b="1" spc="-5">
                  <a:solidFill>
                    <a:srgbClr val="125285"/>
                  </a:solidFill>
                  <a:latin typeface="Arial" panose="020B0604020202020204" pitchFamily="34" charset="0"/>
                  <a:cs typeface="Arial" panose="020B0604020202020204" pitchFamily="34" charset="0"/>
                </a:rPr>
                <a:t>5</a:t>
              </a:r>
              <a:r>
                <a:rPr sz="900" b="1" spc="-5">
                  <a:solidFill>
                    <a:srgbClr val="125285"/>
                  </a:solidFill>
                  <a:latin typeface="Arial" panose="020B0604020202020204" pitchFamily="34" charset="0"/>
                  <a:cs typeface="Arial" panose="020B0604020202020204" pitchFamily="34" charset="0"/>
                </a:rPr>
                <a:t>0</a:t>
              </a:r>
              <a:endParaRPr sz="900" b="1">
                <a:solidFill>
                  <a:srgbClr val="125285"/>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99AEFACC-9945-785D-2F95-021B63BCEC27}"/>
                </a:ext>
              </a:extLst>
            </p:cNvPr>
            <p:cNvSpPr/>
            <p:nvPr/>
          </p:nvSpPr>
          <p:spPr>
            <a:xfrm>
              <a:off x="6475001" y="3002310"/>
              <a:ext cx="106798" cy="679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7539B654-7E06-335B-52C6-9E3570E5C895}"/>
                </a:ext>
              </a:extLst>
            </p:cNvPr>
            <p:cNvSpPr/>
            <p:nvPr/>
          </p:nvSpPr>
          <p:spPr>
            <a:xfrm>
              <a:off x="6474998" y="3104530"/>
              <a:ext cx="106800" cy="700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B7F0FB0-22D5-9230-5E96-E43D492FF5B6}"/>
                </a:ext>
              </a:extLst>
            </p:cNvPr>
            <p:cNvSpPr/>
            <p:nvPr/>
          </p:nvSpPr>
          <p:spPr>
            <a:xfrm>
              <a:off x="6474998" y="3216647"/>
              <a:ext cx="106798" cy="679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5" name="Google Shape;84;p13">
            <a:extLst>
              <a:ext uri="{FF2B5EF4-FFF2-40B4-BE49-F238E27FC236}">
                <a16:creationId xmlns:a16="http://schemas.microsoft.com/office/drawing/2014/main" id="{9B8BB115-B2E5-1B4B-1A6A-10CFD1075E09}"/>
              </a:ext>
            </a:extLst>
          </p:cNvPr>
          <p:cNvSpPr txBox="1">
            <a:spLocks/>
          </p:cNvSpPr>
          <p:nvPr/>
        </p:nvSpPr>
        <p:spPr>
          <a:xfrm>
            <a:off x="336081" y="988616"/>
            <a:ext cx="8640603" cy="701912"/>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indent="-133350">
              <a:buClr>
                <a:srgbClr val="125285"/>
              </a:buClr>
              <a:buFont typeface="Arial" panose="020B0604020202020204" pitchFamily="34" charset="0"/>
              <a:buChar char="•"/>
            </a:pPr>
            <a:r>
              <a:rPr lang="en-US" sz="1000" dirty="0">
                <a:solidFill>
                  <a:schemeClr val="tx1"/>
                </a:solidFill>
              </a:rPr>
              <a:t>Significantly more polyps per patient were also detected in the no previous colonoscopy group compared with the previous colonoscopy group</a:t>
            </a:r>
          </a:p>
          <a:p>
            <a:pPr marL="133350" indent="-133350">
              <a:spcBef>
                <a:spcPts val="400"/>
              </a:spcBef>
              <a:buClr>
                <a:srgbClr val="125285"/>
              </a:buClr>
              <a:buFont typeface="Arial" panose="020B0604020202020204" pitchFamily="34" charset="0"/>
              <a:buChar char="•"/>
            </a:pPr>
            <a:r>
              <a:rPr lang="en-US" sz="1000" dirty="0">
                <a:solidFill>
                  <a:schemeClr val="tx1"/>
                </a:solidFill>
              </a:rPr>
              <a:t>The positive predictive value of mt-</a:t>
            </a:r>
            <a:r>
              <a:rPr lang="en-US" sz="1000" dirty="0" err="1">
                <a:solidFill>
                  <a:schemeClr val="tx1"/>
                </a:solidFill>
              </a:rPr>
              <a:t>sDNA</a:t>
            </a:r>
            <a:r>
              <a:rPr lang="en-US" sz="1000" dirty="0">
                <a:solidFill>
                  <a:schemeClr val="tx1"/>
                </a:solidFill>
              </a:rPr>
              <a:t> for colorectal neoplasia is high even in those with previous exposure to colonoscopy</a:t>
            </a:r>
          </a:p>
          <a:p>
            <a:pPr marL="133350" indent="-133350">
              <a:spcBef>
                <a:spcPts val="400"/>
              </a:spcBef>
              <a:buClr>
                <a:srgbClr val="125285"/>
              </a:buClr>
              <a:buFont typeface="Arial" panose="020B0604020202020204" pitchFamily="34" charset="0"/>
              <a:buChar char="•"/>
            </a:pPr>
            <a:r>
              <a:rPr lang="en-US" sz="1000" dirty="0">
                <a:solidFill>
                  <a:schemeClr val="tx1"/>
                </a:solidFill>
              </a:rPr>
              <a:t>Right-sided CRN was found at colonoscopy in most patients with positive mt-</a:t>
            </a:r>
            <a:r>
              <a:rPr lang="en-US" sz="1000" dirty="0" err="1">
                <a:solidFill>
                  <a:schemeClr val="tx1"/>
                </a:solidFill>
              </a:rPr>
              <a:t>sDNA</a:t>
            </a:r>
            <a:r>
              <a:rPr lang="en-US" sz="1000" dirty="0">
                <a:solidFill>
                  <a:schemeClr val="tx1"/>
                </a:solidFill>
              </a:rPr>
              <a:t> testing, representing a potential advantage</a:t>
            </a:r>
            <a:br>
              <a:rPr lang="en-US" sz="1000" dirty="0">
                <a:solidFill>
                  <a:schemeClr val="tx1"/>
                </a:solidFill>
              </a:rPr>
            </a:br>
            <a:r>
              <a:rPr lang="en-US" sz="1000" dirty="0">
                <a:solidFill>
                  <a:schemeClr val="tx1"/>
                </a:solidFill>
              </a:rPr>
              <a:t>over other currently available screening modalities for CRC</a:t>
            </a:r>
          </a:p>
        </p:txBody>
      </p:sp>
      <p:sp>
        <p:nvSpPr>
          <p:cNvPr id="97" name="object 111">
            <a:extLst>
              <a:ext uri="{FF2B5EF4-FFF2-40B4-BE49-F238E27FC236}">
                <a16:creationId xmlns:a16="http://schemas.microsoft.com/office/drawing/2014/main" id="{70CF9AD1-2995-4AE0-9D13-DFEDD06B37F6}"/>
              </a:ext>
            </a:extLst>
          </p:cNvPr>
          <p:cNvSpPr/>
          <p:nvPr/>
        </p:nvSpPr>
        <p:spPr>
          <a:xfrm>
            <a:off x="2228349" y="2351676"/>
            <a:ext cx="0" cy="39916"/>
          </a:xfrm>
          <a:custGeom>
            <a:avLst/>
            <a:gdLst/>
            <a:ahLst/>
            <a:cxnLst/>
            <a:rect l="l" t="t" r="r" b="b"/>
            <a:pathLst>
              <a:path h="31750">
                <a:moveTo>
                  <a:pt x="0" y="0"/>
                </a:moveTo>
                <a:lnTo>
                  <a:pt x="0" y="31445"/>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
        <p:nvSpPr>
          <p:cNvPr id="96" name="object 114">
            <a:extLst>
              <a:ext uri="{FF2B5EF4-FFF2-40B4-BE49-F238E27FC236}">
                <a16:creationId xmlns:a16="http://schemas.microsoft.com/office/drawing/2014/main" id="{45B11926-FEB4-48C3-BC98-5675FC04FB8C}"/>
              </a:ext>
            </a:extLst>
          </p:cNvPr>
          <p:cNvSpPr/>
          <p:nvPr/>
        </p:nvSpPr>
        <p:spPr>
          <a:xfrm>
            <a:off x="6584185" y="3940432"/>
            <a:ext cx="692868" cy="45719"/>
          </a:xfrm>
          <a:custGeom>
            <a:avLst/>
            <a:gdLst/>
            <a:ahLst/>
            <a:cxnLst/>
            <a:rect l="l" t="t" r="r" b="b"/>
            <a:pathLst>
              <a:path w="401320" h="27939">
                <a:moveTo>
                  <a:pt x="0" y="27571"/>
                </a:moveTo>
                <a:lnTo>
                  <a:pt x="0" y="0"/>
                </a:lnTo>
                <a:lnTo>
                  <a:pt x="400977" y="0"/>
                </a:lnTo>
                <a:lnTo>
                  <a:pt x="400977" y="27571"/>
                </a:lnTo>
              </a:path>
            </a:pathLst>
          </a:custGeom>
          <a:ln w="4178">
            <a:solidFill>
              <a:srgbClr val="4471C4"/>
            </a:solidFill>
          </a:ln>
        </p:spPr>
        <p:txBody>
          <a:bodyPr wrap="square" lIns="0" tIns="0" rIns="0" bIns="0" rtlCol="0"/>
          <a:lstStyle/>
          <a:p>
            <a:endParaRPr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48094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Placeholder 6">
            <a:extLst>
              <a:ext uri="{FF2B5EF4-FFF2-40B4-BE49-F238E27FC236}">
                <a16:creationId xmlns:a16="http://schemas.microsoft.com/office/drawing/2014/main" id="{530C8CA7-C1DB-EE08-A239-F4AB8A9C7F78}"/>
              </a:ext>
            </a:extLst>
          </p:cNvPr>
          <p:cNvSpPr>
            <a:spLocks noGrp="1"/>
          </p:cNvSpPr>
          <p:nvPr>
            <p:ph type="body" sz="quarter" idx="16"/>
          </p:nvPr>
        </p:nvSpPr>
        <p:spPr>
          <a:xfrm>
            <a:off x="1234763" y="4666630"/>
            <a:ext cx="6339744" cy="319958"/>
          </a:xfrm>
        </p:spPr>
        <p:txBody>
          <a:bodyPr/>
          <a:lstStyle/>
          <a:p>
            <a:pPr defTabSz="685983">
              <a:buClr>
                <a:srgbClr val="ED7D31"/>
              </a:buClr>
              <a:defRPr/>
            </a:pPr>
            <a:r>
              <a:rPr lang="en-US" sz="750" b="1" dirty="0">
                <a:latin typeface="Arial" panose="020B0604020202020204" pitchFamily="34" charset="0"/>
                <a:cs typeface="Arial" panose="020B0604020202020204" pitchFamily="34" charset="0"/>
              </a:rPr>
              <a:t>CRN:</a:t>
            </a:r>
            <a:r>
              <a:rPr lang="en-US" sz="750" dirty="0">
                <a:latin typeface="Arial" panose="020B0604020202020204" pitchFamily="34" charset="0"/>
                <a:cs typeface="Arial" panose="020B0604020202020204" pitchFamily="34" charset="0"/>
              </a:rPr>
              <a:t> colorectal neoplasia; </a:t>
            </a:r>
            <a:r>
              <a:rPr lang="en-US" sz="750" b="1" dirty="0">
                <a:latin typeface="Arial" panose="020B0604020202020204" pitchFamily="34" charset="0"/>
                <a:cs typeface="Arial" panose="020B0604020202020204" pitchFamily="34" charset="0"/>
              </a:rPr>
              <a:t>IQR:</a:t>
            </a:r>
            <a:r>
              <a:rPr lang="en-US" sz="750" dirty="0">
                <a:latin typeface="Arial" panose="020B0604020202020204" pitchFamily="34" charset="0"/>
                <a:cs typeface="Arial" panose="020B0604020202020204" pitchFamily="34" charset="0"/>
              </a:rPr>
              <a:t> interquartile range;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 </a:t>
            </a:r>
            <a:r>
              <a:rPr lang="en-US" sz="750" b="1" dirty="0">
                <a:latin typeface="Arial" panose="020B0604020202020204" pitchFamily="34" charset="0"/>
                <a:cs typeface="Arial" panose="020B0604020202020204" pitchFamily="34" charset="0"/>
              </a:rPr>
              <a:t>PPV:</a:t>
            </a:r>
            <a:r>
              <a:rPr lang="en-US" sz="750" dirty="0">
                <a:latin typeface="Arial" panose="020B0604020202020204" pitchFamily="34" charset="0"/>
                <a:cs typeface="Arial" panose="020B0604020202020204" pitchFamily="34" charset="0"/>
              </a:rPr>
              <a:t> positive predictive value; </a:t>
            </a:r>
            <a:r>
              <a:rPr lang="en-US" sz="750" b="1" dirty="0">
                <a:latin typeface="Arial" panose="020B0604020202020204" pitchFamily="34" charset="0"/>
                <a:cs typeface="Arial" panose="020B0604020202020204" pitchFamily="34" charset="0"/>
              </a:rPr>
              <a:t>SSP:</a:t>
            </a:r>
            <a:r>
              <a:rPr lang="en-US" sz="750" dirty="0">
                <a:latin typeface="Arial" panose="020B0604020202020204" pitchFamily="34" charset="0"/>
                <a:cs typeface="Arial" panose="020B0604020202020204" pitchFamily="34" charset="0"/>
              </a:rPr>
              <a:t> sessile serrated polyp.</a:t>
            </a:r>
            <a:endParaRPr lang="en-US" sz="750" kern="1200" dirty="0">
              <a:latin typeface="Arial" panose="020B0604020202020204" pitchFamily="34" charset="0"/>
            </a:endParaRPr>
          </a:p>
          <a:p>
            <a:r>
              <a:rPr lang="en-US" sz="750" dirty="0" err="1">
                <a:latin typeface="Arial" panose="020B0604020202020204" pitchFamily="34" charset="0"/>
                <a:cs typeface="Arial" panose="020B0604020202020204" pitchFamily="34" charset="0"/>
              </a:rPr>
              <a:t>Eckmann</a:t>
            </a:r>
            <a:r>
              <a:rPr lang="en-US" sz="750" dirty="0">
                <a:latin typeface="Arial" panose="020B0604020202020204" pitchFamily="34" charset="0"/>
                <a:cs typeface="Arial" panose="020B0604020202020204" pitchFamily="34" charset="0"/>
              </a:rPr>
              <a:t> JD, et al. </a:t>
            </a:r>
            <a:r>
              <a:rPr lang="en-US" sz="750" i="1" dirty="0">
                <a:latin typeface="Arial" panose="020B0604020202020204" pitchFamily="34" charset="0"/>
                <a:cs typeface="Arial" panose="020B0604020202020204" pitchFamily="34" charset="0"/>
              </a:rPr>
              <a:t>Am J Gastroenterol</a:t>
            </a:r>
            <a:r>
              <a:rPr lang="en-US" sz="750" dirty="0">
                <a:latin typeface="Arial" panose="020B0604020202020204" pitchFamily="34" charset="0"/>
                <a:cs typeface="Arial" panose="020B0604020202020204" pitchFamily="34" charset="0"/>
              </a:rPr>
              <a:t>. 2020;115(4):608-615. </a:t>
            </a:r>
            <a:endParaRPr lang="en-US" sz="750" b="1" dirty="0">
              <a:latin typeface="Arial" panose="020B0604020202020204" pitchFamily="34" charset="0"/>
              <a:cs typeface="Arial" panose="020B0604020202020204" pitchFamily="34" charset="0"/>
            </a:endParaRPr>
          </a:p>
        </p:txBody>
      </p:sp>
      <p:sp>
        <p:nvSpPr>
          <p:cNvPr id="34" name="Text Placeholder 56">
            <a:extLst>
              <a:ext uri="{FF2B5EF4-FFF2-40B4-BE49-F238E27FC236}">
                <a16:creationId xmlns:a16="http://schemas.microsoft.com/office/drawing/2014/main" id="{CB15488D-C876-9D91-D027-431340ED7957}"/>
              </a:ext>
            </a:extLst>
          </p:cNvPr>
          <p:cNvSpPr txBox="1">
            <a:spLocks/>
          </p:cNvSpPr>
          <p:nvPr/>
        </p:nvSpPr>
        <p:spPr bwMode="gray">
          <a:xfrm>
            <a:off x="276957" y="271226"/>
            <a:ext cx="8471837" cy="391814"/>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rPr>
              <a:t>Conclusion: Adherence to Diagnostic Colonoscopy After Positive mt-</a:t>
            </a:r>
            <a:r>
              <a:rPr lang="en-US" sz="1600" b="0" dirty="0" err="1">
                <a:solidFill>
                  <a:schemeClr val="tx2"/>
                </a:solidFill>
                <a:latin typeface="Arial"/>
                <a:cs typeface="Arial"/>
              </a:rPr>
              <a:t>sDNA</a:t>
            </a:r>
            <a:r>
              <a:rPr lang="en-US" sz="1600" b="0" dirty="0">
                <a:solidFill>
                  <a:schemeClr val="tx2"/>
                </a:solidFill>
                <a:latin typeface="Arial"/>
                <a:cs typeface="Arial"/>
              </a:rPr>
              <a:t> Testing is High</a:t>
            </a:r>
            <a:endParaRPr lang="en-US" sz="1600" b="0" dirty="0">
              <a:solidFill>
                <a:schemeClr val="tx2"/>
              </a:solidFill>
            </a:endParaRPr>
          </a:p>
        </p:txBody>
      </p:sp>
      <p:sp>
        <p:nvSpPr>
          <p:cNvPr id="44" name="Content Placeholder 8">
            <a:extLst>
              <a:ext uri="{FF2B5EF4-FFF2-40B4-BE49-F238E27FC236}">
                <a16:creationId xmlns:a16="http://schemas.microsoft.com/office/drawing/2014/main" id="{2EC015F1-022A-519A-5C5F-78E983D23E76}"/>
              </a:ext>
            </a:extLst>
          </p:cNvPr>
          <p:cNvSpPr txBox="1">
            <a:spLocks/>
          </p:cNvSpPr>
          <p:nvPr/>
        </p:nvSpPr>
        <p:spPr bwMode="gray">
          <a:xfrm>
            <a:off x="336081" y="939868"/>
            <a:ext cx="8471837" cy="766888"/>
          </a:xfrm>
          <a:prstGeom prst="rect">
            <a:avLst/>
          </a:prstGeom>
        </p:spPr>
        <p:txBody>
          <a:bodyPr vert="horz" lIns="9144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2700" marR="268605" indent="0">
              <a:spcBef>
                <a:spcPts val="100"/>
              </a:spcBef>
              <a:buClr>
                <a:srgbClr val="125285"/>
              </a:buClr>
              <a:buNone/>
            </a:pPr>
            <a:r>
              <a:rPr lang="en-US" sz="1100" dirty="0">
                <a:solidFill>
                  <a:schemeClr val="tx1"/>
                </a:solidFill>
              </a:rPr>
              <a:t>In patients with positive mt-</a:t>
            </a:r>
            <a:r>
              <a:rPr lang="en-US" sz="1100" dirty="0" err="1">
                <a:solidFill>
                  <a:schemeClr val="tx1"/>
                </a:solidFill>
              </a:rPr>
              <a:t>sDNA</a:t>
            </a:r>
            <a:r>
              <a:rPr lang="en-US" sz="1100" dirty="0">
                <a:solidFill>
                  <a:schemeClr val="tx1"/>
                </a:solidFill>
              </a:rPr>
              <a:t> testing who undergo diagnostic colonoscopy, approximately 2/3 were found to have at least one neoplastic lesion and among those with colorectal neoplasia:</a:t>
            </a:r>
          </a:p>
          <a:p>
            <a:pPr marL="400050" marR="268605" lvl="1" indent="-177800">
              <a:spcBef>
                <a:spcPts val="100"/>
              </a:spcBef>
              <a:buClr>
                <a:srgbClr val="125285"/>
              </a:buClr>
              <a:buFont typeface="Arial" panose="020B0604020202020204" pitchFamily="34" charset="0"/>
              <a:buChar char="•"/>
            </a:pPr>
            <a:r>
              <a:rPr lang="en-US" sz="1100" dirty="0">
                <a:solidFill>
                  <a:schemeClr val="tx1"/>
                </a:solidFill>
              </a:rPr>
              <a:t>~40% will have at least one advanced lesion </a:t>
            </a:r>
          </a:p>
          <a:p>
            <a:pPr marL="400050" marR="268605" lvl="1" indent="-177800">
              <a:spcBef>
                <a:spcPts val="100"/>
              </a:spcBef>
              <a:buClr>
                <a:srgbClr val="125285"/>
              </a:buClr>
              <a:buFont typeface="Arial" panose="020B0604020202020204" pitchFamily="34" charset="0"/>
              <a:buChar char="•"/>
            </a:pPr>
            <a:r>
              <a:rPr lang="en-US" sz="1100" dirty="0">
                <a:solidFill>
                  <a:schemeClr val="tx1"/>
                </a:solidFill>
              </a:rPr>
              <a:t>Approximately 1% will have CRC</a:t>
            </a:r>
          </a:p>
          <a:p>
            <a:pPr marL="400050" marR="268605" lvl="1" indent="-177800">
              <a:spcBef>
                <a:spcPts val="100"/>
              </a:spcBef>
              <a:buClr>
                <a:srgbClr val="125285"/>
              </a:buClr>
              <a:buFont typeface="Arial" panose="020B0604020202020204" pitchFamily="34" charset="0"/>
              <a:buChar char="•"/>
            </a:pPr>
            <a:r>
              <a:rPr lang="en-US" sz="1100" dirty="0">
                <a:solidFill>
                  <a:schemeClr val="tx1"/>
                </a:solidFill>
              </a:rPr>
              <a:t>SSPs will be detected in 41% of patients</a:t>
            </a:r>
          </a:p>
        </p:txBody>
      </p:sp>
      <p:sp>
        <p:nvSpPr>
          <p:cNvPr id="45" name="Rectangle 44">
            <a:extLst>
              <a:ext uri="{FF2B5EF4-FFF2-40B4-BE49-F238E27FC236}">
                <a16:creationId xmlns:a16="http://schemas.microsoft.com/office/drawing/2014/main" id="{12DD1DF1-76A3-9D4B-F375-D64F34EAB3AF}"/>
              </a:ext>
            </a:extLst>
          </p:cNvPr>
          <p:cNvSpPr/>
          <p:nvPr/>
        </p:nvSpPr>
        <p:spPr bwMode="gray">
          <a:xfrm>
            <a:off x="5076597" y="2130430"/>
            <a:ext cx="3731321" cy="2030515"/>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b="1" dirty="0">
                <a:solidFill>
                  <a:schemeClr val="tx1"/>
                </a:solidFill>
                <a:latin typeface="Arial"/>
                <a:cs typeface="Arial"/>
              </a:rPr>
              <a:t>Limitations: </a:t>
            </a:r>
            <a:r>
              <a:rPr lang="en-US" sz="1200" dirty="0">
                <a:solidFill>
                  <a:schemeClr val="tx1"/>
                </a:solidFill>
                <a:latin typeface="Arial"/>
                <a:cs typeface="Arial"/>
              </a:rPr>
              <a:t>Retrospective design, only PPVs for each endpoint could be estimated, lack of ability to assess other performance characteristics, differing patient demographics with a majority being of white ethnicity and a large portion</a:t>
            </a:r>
            <a:br>
              <a:rPr lang="en-US" sz="1200" dirty="0">
                <a:solidFill>
                  <a:schemeClr val="tx1"/>
                </a:solidFill>
                <a:latin typeface="Arial"/>
                <a:cs typeface="Arial"/>
              </a:rPr>
            </a:br>
            <a:r>
              <a:rPr lang="en-US" sz="1200" dirty="0">
                <a:solidFill>
                  <a:schemeClr val="tx1"/>
                </a:solidFill>
                <a:latin typeface="Arial"/>
                <a:cs typeface="Arial"/>
              </a:rPr>
              <a:t>who smoke cigarettes, statistically significant balance between age groups, and the results may underestimate the PPV of mt-</a:t>
            </a:r>
            <a:r>
              <a:rPr lang="en-US" sz="1200" dirty="0" err="1">
                <a:solidFill>
                  <a:schemeClr val="tx1"/>
                </a:solidFill>
                <a:latin typeface="Arial"/>
                <a:cs typeface="Arial"/>
              </a:rPr>
              <a:t>sDNA</a:t>
            </a:r>
            <a:r>
              <a:rPr lang="en-US" sz="1200" dirty="0">
                <a:solidFill>
                  <a:schemeClr val="tx1"/>
                </a:solidFill>
                <a:latin typeface="Arial"/>
                <a:cs typeface="Arial"/>
              </a:rPr>
              <a:t> in some patients because suboptimal preparation conditions</a:t>
            </a:r>
          </a:p>
        </p:txBody>
      </p:sp>
      <p:sp>
        <p:nvSpPr>
          <p:cNvPr id="46" name="Content Placeholder 8">
            <a:extLst>
              <a:ext uri="{FF2B5EF4-FFF2-40B4-BE49-F238E27FC236}">
                <a16:creationId xmlns:a16="http://schemas.microsoft.com/office/drawing/2014/main" id="{41FD995C-1B03-34D9-0EC6-A3107E0C53AD}"/>
              </a:ext>
            </a:extLst>
          </p:cNvPr>
          <p:cNvSpPr txBox="1">
            <a:spLocks/>
          </p:cNvSpPr>
          <p:nvPr/>
        </p:nvSpPr>
        <p:spPr bwMode="gray">
          <a:xfrm>
            <a:off x="510290" y="1859906"/>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47" name="Rectangle 46">
            <a:extLst>
              <a:ext uri="{FF2B5EF4-FFF2-40B4-BE49-F238E27FC236}">
                <a16:creationId xmlns:a16="http://schemas.microsoft.com/office/drawing/2014/main" id="{FA9CD275-4B47-9806-B1E7-9B18F5967E9C}"/>
              </a:ext>
            </a:extLst>
          </p:cNvPr>
          <p:cNvSpPr/>
          <p:nvPr/>
        </p:nvSpPr>
        <p:spPr bwMode="gray">
          <a:xfrm>
            <a:off x="500994" y="2134542"/>
            <a:ext cx="4358339" cy="802773"/>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Up to 40% of patients using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testing reported participation in screening for the first time, and nearly 1 in 4 of these appeared to be overdue to initiate screening by 10 years or more</a:t>
            </a:r>
          </a:p>
        </p:txBody>
      </p:sp>
      <p:sp>
        <p:nvSpPr>
          <p:cNvPr id="48" name="Rectangle 47">
            <a:extLst>
              <a:ext uri="{FF2B5EF4-FFF2-40B4-BE49-F238E27FC236}">
                <a16:creationId xmlns:a16="http://schemas.microsoft.com/office/drawing/2014/main" id="{2862F701-4E9C-D067-EFCE-044E95911E0F}"/>
              </a:ext>
            </a:extLst>
          </p:cNvPr>
          <p:cNvSpPr/>
          <p:nvPr/>
        </p:nvSpPr>
        <p:spPr bwMode="gray">
          <a:xfrm>
            <a:off x="500995" y="2992996"/>
            <a:ext cx="4358338" cy="612617"/>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Of the 1801 average-risk patients, 1558 (87%) patients underwent follow-up colonoscopy at a median of 44 (IQR, 28-72) days after positive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a:t>
            </a:r>
          </a:p>
        </p:txBody>
      </p:sp>
      <p:sp>
        <p:nvSpPr>
          <p:cNvPr id="49" name="Rectangle 48">
            <a:extLst>
              <a:ext uri="{FF2B5EF4-FFF2-40B4-BE49-F238E27FC236}">
                <a16:creationId xmlns:a16="http://schemas.microsoft.com/office/drawing/2014/main" id="{17F7CD2A-16B6-0C75-725F-B7B108AC6A9A}"/>
              </a:ext>
            </a:extLst>
          </p:cNvPr>
          <p:cNvSpPr/>
          <p:nvPr/>
        </p:nvSpPr>
        <p:spPr bwMode="gray">
          <a:xfrm>
            <a:off x="500995" y="3661295"/>
            <a:ext cx="4358338" cy="499650"/>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PPV for CRN was preserved regardless of prior colonoscopy for CRC screening</a:t>
            </a:r>
          </a:p>
        </p:txBody>
      </p:sp>
    </p:spTree>
    <p:extLst>
      <p:ext uri="{BB962C8B-B14F-4D97-AF65-F5344CB8AC3E}">
        <p14:creationId xmlns:p14="http://schemas.microsoft.com/office/powerpoint/2010/main" val="3128916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84;p13">
            <a:extLst>
              <a:ext uri="{FF2B5EF4-FFF2-40B4-BE49-F238E27FC236}">
                <a16:creationId xmlns:a16="http://schemas.microsoft.com/office/drawing/2014/main" id="{C4DF0106-97AD-C699-A3E5-E796BABE884D}"/>
              </a:ext>
            </a:extLst>
          </p:cNvPr>
          <p:cNvSpPr txBox="1">
            <a:spLocks/>
          </p:cNvSpPr>
          <p:nvPr/>
        </p:nvSpPr>
        <p:spPr>
          <a:xfrm>
            <a:off x="418971" y="981192"/>
            <a:ext cx="8579439" cy="335556"/>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lvl="0">
              <a:spcBef>
                <a:spcPts val="90"/>
              </a:spcBef>
              <a:spcAft>
                <a:spcPts val="200"/>
              </a:spcAft>
              <a:buClrTx/>
              <a:defRPr/>
            </a:pPr>
            <a:r>
              <a:rPr lang="en-CA" sz="1000" b="1" dirty="0">
                <a:solidFill>
                  <a:srgbClr val="125285"/>
                </a:solidFill>
              </a:rPr>
              <a:t>Design: </a:t>
            </a:r>
            <a:r>
              <a:rPr lang="en-US" sz="1000" dirty="0">
                <a:solidFill>
                  <a:srgbClr val="125285"/>
                </a:solidFill>
              </a:rPr>
              <a:t>Investigation of colonoscopy yield following FIT-positive or mt-</a:t>
            </a:r>
            <a:r>
              <a:rPr lang="en-US" sz="1000" dirty="0" err="1">
                <a:solidFill>
                  <a:srgbClr val="125285"/>
                </a:solidFill>
              </a:rPr>
              <a:t>sDNA</a:t>
            </a:r>
            <a:r>
              <a:rPr lang="en-US" sz="1000" dirty="0">
                <a:solidFill>
                  <a:srgbClr val="125285"/>
                </a:solidFill>
              </a:rPr>
              <a:t>-positive tests to colonoscopies without preceding stool tests in the comprehensive population-based New Hampshire Colonoscopy Registry (NHCR)</a:t>
            </a:r>
          </a:p>
        </p:txBody>
      </p:sp>
      <p:sp>
        <p:nvSpPr>
          <p:cNvPr id="20" name="Text Placeholder 10">
            <a:extLst>
              <a:ext uri="{FF2B5EF4-FFF2-40B4-BE49-F238E27FC236}">
                <a16:creationId xmlns:a16="http://schemas.microsoft.com/office/drawing/2014/main" id="{64C3BB43-215D-A3B7-6A5D-B7A41C625281}"/>
              </a:ext>
            </a:extLst>
          </p:cNvPr>
          <p:cNvSpPr txBox="1">
            <a:spLocks/>
          </p:cNvSpPr>
          <p:nvPr/>
        </p:nvSpPr>
        <p:spPr bwMode="gray">
          <a:xfrm>
            <a:off x="336081" y="307543"/>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rPr>
              <a:t>Colonoscopy Findings in FIT-positive and mt-</a:t>
            </a:r>
            <a:r>
              <a:rPr lang="en-CA" sz="1600" dirty="0" err="1">
                <a:latin typeface="Arial"/>
                <a:cs typeface="Arial"/>
              </a:rPr>
              <a:t>sDNA</a:t>
            </a:r>
            <a:r>
              <a:rPr lang="en-CA" sz="1600" dirty="0">
                <a:latin typeface="Arial"/>
                <a:cs typeface="Arial"/>
              </a:rPr>
              <a:t>-positive Patients Versus in Colonoscopy Only Patients: New Hampshire Colonoscopy Registry Data</a:t>
            </a:r>
            <a:endParaRPr lang="en-CA" dirty="0"/>
          </a:p>
        </p:txBody>
      </p:sp>
      <p:sp>
        <p:nvSpPr>
          <p:cNvPr id="21" name="Text Placeholder 24">
            <a:extLst>
              <a:ext uri="{FF2B5EF4-FFF2-40B4-BE49-F238E27FC236}">
                <a16:creationId xmlns:a16="http://schemas.microsoft.com/office/drawing/2014/main" id="{7A0AF55D-1994-E7FB-6FED-1B0A521D76C9}"/>
              </a:ext>
            </a:extLst>
          </p:cNvPr>
          <p:cNvSpPr>
            <a:spLocks noGrp="1"/>
          </p:cNvSpPr>
          <p:nvPr>
            <p:ph type="body" sz="quarter" idx="16"/>
          </p:nvPr>
        </p:nvSpPr>
        <p:spPr>
          <a:xfrm>
            <a:off x="1234762" y="4687102"/>
            <a:ext cx="7690874" cy="319958"/>
          </a:xfrm>
        </p:spPr>
        <p:txBody>
          <a:bodyPr/>
          <a:lstStyle/>
          <a:p>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CRN: </a:t>
            </a:r>
            <a:r>
              <a:rPr lang="en-US" sz="750" dirty="0">
                <a:latin typeface="Arial" panose="020B0604020202020204" pitchFamily="34" charset="0"/>
              </a:rPr>
              <a:t>colorectal neoplasia; </a:t>
            </a:r>
            <a:r>
              <a:rPr lang="en-US" sz="750" b="1" kern="1200" spc="-5" dirty="0">
                <a:latin typeface="Arial" panose="020B0604020202020204" pitchFamily="34" charset="0"/>
              </a:rPr>
              <a:t>FIT:</a:t>
            </a:r>
            <a:r>
              <a:rPr lang="en-US" sz="750" kern="1200" spc="-5" dirty="0">
                <a:latin typeface="Arial" panose="020B0604020202020204" pitchFamily="34" charset="0"/>
              </a:rPr>
              <a:t> fecal immunochemical test;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 </a:t>
            </a:r>
            <a:r>
              <a:rPr lang="en-US" sz="750" b="1" dirty="0">
                <a:latin typeface="Arial" panose="020B0604020202020204" pitchFamily="34" charset="0"/>
              </a:rPr>
              <a:t>NHCR:</a:t>
            </a:r>
            <a:r>
              <a:rPr lang="en-US" sz="750" dirty="0">
                <a:latin typeface="Arial" panose="020B0604020202020204" pitchFamily="34" charset="0"/>
              </a:rPr>
              <a:t> New Hampshire Colonoscopy Registry.</a:t>
            </a:r>
          </a:p>
          <a:p>
            <a:r>
              <a:rPr lang="fr-FR" sz="750" dirty="0">
                <a:latin typeface="Arial" panose="020B0604020202020204" pitchFamily="34" charset="0"/>
              </a:rPr>
              <a:t>Anderson JC, et al. </a:t>
            </a:r>
            <a:r>
              <a:rPr lang="fr-FR" sz="750" i="1" dirty="0">
                <a:latin typeface="Arial" panose="020B0604020202020204" pitchFamily="34" charset="0"/>
              </a:rPr>
              <a:t>Cancer </a:t>
            </a:r>
            <a:r>
              <a:rPr lang="fr-FR" sz="750" i="1" dirty="0" err="1">
                <a:latin typeface="Arial" panose="020B0604020202020204" pitchFamily="34" charset="0"/>
              </a:rPr>
              <a:t>Prev</a:t>
            </a:r>
            <a:r>
              <a:rPr lang="fr-FR" sz="750" i="1" dirty="0">
                <a:latin typeface="Arial" panose="020B0604020202020204" pitchFamily="34" charset="0"/>
              </a:rPr>
              <a:t> </a:t>
            </a:r>
            <a:r>
              <a:rPr lang="fr-FR" sz="750" i="1" dirty="0" err="1">
                <a:latin typeface="Arial" panose="020B0604020202020204" pitchFamily="34" charset="0"/>
              </a:rPr>
              <a:t>Res</a:t>
            </a:r>
            <a:r>
              <a:rPr lang="fr-FR" sz="750" i="1" dirty="0">
                <a:latin typeface="Arial" panose="020B0604020202020204" pitchFamily="34" charset="0"/>
              </a:rPr>
              <a:t> (</a:t>
            </a:r>
            <a:r>
              <a:rPr lang="fr-FR" sz="750" i="1" dirty="0" err="1">
                <a:latin typeface="Arial" panose="020B0604020202020204" pitchFamily="34" charset="0"/>
              </a:rPr>
              <a:t>Phila</a:t>
            </a:r>
            <a:r>
              <a:rPr lang="fr-FR" sz="750" i="1" dirty="0">
                <a:latin typeface="Arial" panose="020B0604020202020204" pitchFamily="34" charset="0"/>
              </a:rPr>
              <a:t>). </a:t>
            </a:r>
            <a:r>
              <a:rPr lang="fr-FR" sz="750" dirty="0">
                <a:latin typeface="Arial" panose="020B0604020202020204" pitchFamily="34" charset="0"/>
              </a:rPr>
              <a:t>2022;15(7):455-464.</a:t>
            </a:r>
          </a:p>
        </p:txBody>
      </p:sp>
      <p:sp>
        <p:nvSpPr>
          <p:cNvPr id="28" name="Rectangle 27">
            <a:extLst>
              <a:ext uri="{FF2B5EF4-FFF2-40B4-BE49-F238E27FC236}">
                <a16:creationId xmlns:a16="http://schemas.microsoft.com/office/drawing/2014/main" id="{F9616661-9935-B3A7-39D4-B134434A1F58}"/>
              </a:ext>
            </a:extLst>
          </p:cNvPr>
          <p:cNvSpPr/>
          <p:nvPr/>
        </p:nvSpPr>
        <p:spPr>
          <a:xfrm>
            <a:off x="418970" y="1369958"/>
            <a:ext cx="8579431" cy="8443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marL="133200" indent="-133200">
              <a:buClr>
                <a:srgbClr val="125285"/>
              </a:buClr>
            </a:pPr>
            <a:r>
              <a:rPr lang="en-US" sz="1000" b="1" dirty="0">
                <a:solidFill>
                  <a:srgbClr val="125285"/>
                </a:solidFill>
                <a:latin typeface="Arial"/>
                <a:cs typeface="Arial"/>
              </a:rPr>
              <a:t>Data source:</a:t>
            </a:r>
          </a:p>
          <a:p>
            <a:pPr marL="133200" indent="-133200">
              <a:buClr>
                <a:srgbClr val="125285"/>
              </a:buClr>
              <a:buFont typeface="Arial" panose="020B0604020202020204" pitchFamily="34" charset="0"/>
              <a:buChar char="•"/>
            </a:pPr>
            <a:r>
              <a:rPr lang="en-US" sz="1000" dirty="0">
                <a:solidFill>
                  <a:srgbClr val="125285"/>
                </a:solidFill>
                <a:latin typeface="Arial"/>
                <a:cs typeface="Arial"/>
              </a:rPr>
              <a:t>The New Hampshire Colonoscopy Registry (NHCR) is a statewide population-based registry that has collected comprehensive data on over 200,000 colonoscopies</a:t>
            </a:r>
          </a:p>
          <a:p>
            <a:pPr marL="133200" indent="-133200">
              <a:buClr>
                <a:srgbClr val="125285"/>
              </a:buClr>
              <a:buFont typeface="Arial" panose="020B0604020202020204" pitchFamily="34" charset="0"/>
              <a:buChar char="•"/>
            </a:pPr>
            <a:r>
              <a:rPr lang="en-US" sz="1000" dirty="0">
                <a:solidFill>
                  <a:srgbClr val="125285"/>
                </a:solidFill>
                <a:latin typeface="Arial"/>
                <a:cs typeface="Arial"/>
              </a:rPr>
              <a:t>NHCR Colonoscopy Procedure Forms: Exam indications, completion status, withdrawal time, bowel preparation quality, recommended follow-up,</a:t>
            </a:r>
            <a:br>
              <a:rPr lang="en-US" sz="1000" dirty="0">
                <a:solidFill>
                  <a:srgbClr val="125285"/>
                </a:solidFill>
                <a:latin typeface="Arial"/>
                <a:cs typeface="Arial"/>
              </a:rPr>
            </a:br>
            <a:r>
              <a:rPr lang="en-US" sz="1000" dirty="0">
                <a:solidFill>
                  <a:srgbClr val="125285"/>
                </a:solidFill>
                <a:latin typeface="Arial"/>
                <a:cs typeface="Arial"/>
              </a:rPr>
              <a:t>and the location, size, and treatment method for all findings</a:t>
            </a:r>
          </a:p>
          <a:p>
            <a:pPr marL="133200" indent="-133200">
              <a:buClr>
                <a:srgbClr val="125285"/>
              </a:buClr>
              <a:buFont typeface="Arial" panose="020B0604020202020204" pitchFamily="34" charset="0"/>
              <a:buChar char="•"/>
            </a:pPr>
            <a:r>
              <a:rPr lang="en-US" sz="1000" dirty="0">
                <a:solidFill>
                  <a:srgbClr val="125285"/>
                </a:solidFill>
                <a:latin typeface="Arial"/>
                <a:cs typeface="Arial"/>
              </a:rPr>
              <a:t>NHCR Patient Questionnaires: Demographic, health behavior, and personal and family history data</a:t>
            </a:r>
          </a:p>
        </p:txBody>
      </p:sp>
      <p:sp>
        <p:nvSpPr>
          <p:cNvPr id="29" name="Rectangle 28">
            <a:extLst>
              <a:ext uri="{FF2B5EF4-FFF2-40B4-BE49-F238E27FC236}">
                <a16:creationId xmlns:a16="http://schemas.microsoft.com/office/drawing/2014/main" id="{CC25D819-E590-1AB1-EA5D-28486F6E0010}"/>
              </a:ext>
            </a:extLst>
          </p:cNvPr>
          <p:cNvSpPr/>
          <p:nvPr/>
        </p:nvSpPr>
        <p:spPr>
          <a:xfrm>
            <a:off x="3407350" y="3198328"/>
            <a:ext cx="2356054" cy="202552"/>
          </a:xfrm>
          <a:prstGeom prst="rect">
            <a:avLst/>
          </a:prstGeom>
          <a:solidFill>
            <a:srgbClr val="12528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kern="1200">
                <a:solidFill>
                  <a:schemeClr val="bg1"/>
                </a:solidFill>
                <a:latin typeface="Arial" panose="020B0604020202020204" pitchFamily="34" charset="0"/>
                <a:cs typeface="Arial" panose="020B0604020202020204" pitchFamily="34" charset="0"/>
              </a:rPr>
              <a:t>Age: ≥50 years</a:t>
            </a:r>
            <a:endParaRPr lang="en-US" sz="800">
              <a:solidFill>
                <a:schemeClr val="bg1"/>
              </a:solidFill>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AEE86990-68B5-EDE3-865B-21F0246ADD22}"/>
              </a:ext>
            </a:extLst>
          </p:cNvPr>
          <p:cNvSpPr/>
          <p:nvPr/>
        </p:nvSpPr>
        <p:spPr>
          <a:xfrm>
            <a:off x="5964288" y="3196122"/>
            <a:ext cx="2356054" cy="206965"/>
          </a:xfrm>
          <a:prstGeom prst="rect">
            <a:avLst/>
          </a:prstGeom>
          <a:solidFill>
            <a:srgbClr val="12528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kern="1200">
                <a:solidFill>
                  <a:schemeClr val="bg1"/>
                </a:solidFill>
                <a:latin typeface="Arial" panose="020B0604020202020204" pitchFamily="34" charset="0"/>
                <a:cs typeface="Arial" panose="020B0604020202020204" pitchFamily="34" charset="0"/>
              </a:rPr>
              <a:t>Age: ≥50 years</a:t>
            </a:r>
            <a:endParaRPr lang="en-US" sz="800">
              <a:solidFill>
                <a:schemeClr val="bg1"/>
              </a:solidFill>
              <a:latin typeface="Arial" panose="020B0604020202020204" pitchFamily="34" charset="0"/>
              <a:cs typeface="Arial" panose="020B0604020202020204" pitchFamily="34" charset="0"/>
            </a:endParaRPr>
          </a:p>
        </p:txBody>
      </p:sp>
      <p:cxnSp>
        <p:nvCxnSpPr>
          <p:cNvPr id="31" name="Straight Connector 30">
            <a:extLst>
              <a:ext uri="{FF2B5EF4-FFF2-40B4-BE49-F238E27FC236}">
                <a16:creationId xmlns:a16="http://schemas.microsoft.com/office/drawing/2014/main" id="{AE567BFA-CC89-7AFF-1ED1-65111FD0F717}"/>
              </a:ext>
            </a:extLst>
          </p:cNvPr>
          <p:cNvCxnSpPr>
            <a:cxnSpLocks/>
          </p:cNvCxnSpPr>
          <p:nvPr/>
        </p:nvCxnSpPr>
        <p:spPr>
          <a:xfrm>
            <a:off x="4564742" y="2543554"/>
            <a:ext cx="0" cy="50682"/>
          </a:xfrm>
          <a:prstGeom prst="line">
            <a:avLst/>
          </a:prstGeom>
          <a:ln>
            <a:solidFill>
              <a:srgbClr val="125285"/>
            </a:solidFill>
          </a:ln>
        </p:spPr>
        <p:style>
          <a:lnRef idx="1">
            <a:schemeClr val="accent1"/>
          </a:lnRef>
          <a:fillRef idx="0">
            <a:schemeClr val="accent1"/>
          </a:fillRef>
          <a:effectRef idx="0">
            <a:schemeClr val="accent1"/>
          </a:effectRef>
          <a:fontRef idx="minor">
            <a:schemeClr val="tx1"/>
          </a:fontRef>
        </p:style>
      </p:cxnSp>
      <p:cxnSp>
        <p:nvCxnSpPr>
          <p:cNvPr id="32" name="Elbow Connector 31">
            <a:extLst>
              <a:ext uri="{FF2B5EF4-FFF2-40B4-BE49-F238E27FC236}">
                <a16:creationId xmlns:a16="http://schemas.microsoft.com/office/drawing/2014/main" id="{B00A66CE-3E76-3EEC-1EA6-C6335FAAAE4C}"/>
              </a:ext>
            </a:extLst>
          </p:cNvPr>
          <p:cNvCxnSpPr>
            <a:cxnSpLocks/>
          </p:cNvCxnSpPr>
          <p:nvPr/>
        </p:nvCxnSpPr>
        <p:spPr>
          <a:xfrm rot="5400000" flipH="1" flipV="1">
            <a:off x="4579027" y="96896"/>
            <a:ext cx="12700" cy="5113878"/>
          </a:xfrm>
          <a:prstGeom prst="bentConnector3">
            <a:avLst>
              <a:gd name="adj1" fmla="val 553874"/>
            </a:avLst>
          </a:prstGeom>
          <a:ln w="12700">
            <a:solidFill>
              <a:srgbClr val="4472C4"/>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CD76DB6C-B521-8F03-8294-B5386DA01E18}"/>
              </a:ext>
            </a:extLst>
          </p:cNvPr>
          <p:cNvSpPr/>
          <p:nvPr/>
        </p:nvSpPr>
        <p:spPr>
          <a:xfrm>
            <a:off x="3599020" y="2317763"/>
            <a:ext cx="1972715" cy="234500"/>
          </a:xfrm>
          <a:prstGeom prst="rect">
            <a:avLst/>
          </a:prstGeom>
          <a:solidFill>
            <a:schemeClr val="bg1">
              <a:lumMod val="9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a:solidFill>
                  <a:srgbClr val="125285"/>
                </a:solidFill>
                <a:latin typeface="Arial" panose="020B0604020202020204" pitchFamily="34" charset="0"/>
                <a:cs typeface="Arial" panose="020B0604020202020204" pitchFamily="34" charset="0"/>
              </a:rPr>
              <a:t>Population (study cohorts)</a:t>
            </a:r>
          </a:p>
        </p:txBody>
      </p:sp>
      <p:sp>
        <p:nvSpPr>
          <p:cNvPr id="35" name="Rectangle 34">
            <a:extLst>
              <a:ext uri="{FF2B5EF4-FFF2-40B4-BE49-F238E27FC236}">
                <a16:creationId xmlns:a16="http://schemas.microsoft.com/office/drawing/2014/main" id="{48D3FF31-C54A-9AB3-A67E-6A11C4194512}"/>
              </a:ext>
            </a:extLst>
          </p:cNvPr>
          <p:cNvSpPr/>
          <p:nvPr/>
        </p:nvSpPr>
        <p:spPr>
          <a:xfrm>
            <a:off x="934527" y="2660185"/>
            <a:ext cx="2187821" cy="481776"/>
          </a:xfrm>
          <a:prstGeom prst="rect">
            <a:avLst/>
          </a:prstGeom>
          <a:solidFill>
            <a:srgbClr val="FFC40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bg1"/>
                </a:solidFill>
                <a:latin typeface="Arial" panose="020B0604020202020204" pitchFamily="34" charset="0"/>
                <a:cs typeface="Arial" panose="020B0604020202020204" pitchFamily="34" charset="0"/>
              </a:rPr>
              <a:t>mt-sDNA-positive result as part of usual clinical care and a subsequent colonoscopy</a:t>
            </a:r>
          </a:p>
          <a:p>
            <a:pPr algn="ctr"/>
            <a:r>
              <a:rPr lang="en-US" sz="800">
                <a:solidFill>
                  <a:schemeClr val="bg1"/>
                </a:solidFill>
                <a:latin typeface="Arial" panose="020B0604020202020204" pitchFamily="34" charset="0"/>
                <a:cs typeface="Arial" panose="020B0604020202020204" pitchFamily="34" charset="0"/>
              </a:rPr>
              <a:t>n=306</a:t>
            </a:r>
          </a:p>
        </p:txBody>
      </p:sp>
      <p:sp>
        <p:nvSpPr>
          <p:cNvPr id="36" name="Rectangle 35">
            <a:extLst>
              <a:ext uri="{FF2B5EF4-FFF2-40B4-BE49-F238E27FC236}">
                <a16:creationId xmlns:a16="http://schemas.microsoft.com/office/drawing/2014/main" id="{F64BF800-3189-6D8F-A821-CF98F927E2BE}"/>
              </a:ext>
            </a:extLst>
          </p:cNvPr>
          <p:cNvSpPr/>
          <p:nvPr/>
        </p:nvSpPr>
        <p:spPr>
          <a:xfrm>
            <a:off x="3407349" y="2684972"/>
            <a:ext cx="2356055" cy="477363"/>
          </a:xfrm>
          <a:prstGeom prst="rect">
            <a:avLst/>
          </a:prstGeom>
          <a:solidFill>
            <a:schemeClr val="accent3">
              <a:alpha val="2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latin typeface="Arial" panose="020B0604020202020204" pitchFamily="34" charset="0"/>
                <a:cs typeface="Arial" panose="020B0604020202020204" pitchFamily="34" charset="0"/>
              </a:rPr>
              <a:t>FIT-positive tests and a subsequent colonoscopy</a:t>
            </a:r>
          </a:p>
          <a:p>
            <a:pPr algn="ctr"/>
            <a:r>
              <a:rPr lang="en-US" sz="800">
                <a:solidFill>
                  <a:schemeClr val="tx1"/>
                </a:solidFill>
                <a:latin typeface="Arial" panose="020B0604020202020204" pitchFamily="34" charset="0"/>
                <a:cs typeface="Arial" panose="020B0604020202020204" pitchFamily="34" charset="0"/>
              </a:rPr>
              <a:t>n=276</a:t>
            </a:r>
          </a:p>
        </p:txBody>
      </p:sp>
      <p:sp>
        <p:nvSpPr>
          <p:cNvPr id="37" name="Rectangle 36">
            <a:extLst>
              <a:ext uri="{FF2B5EF4-FFF2-40B4-BE49-F238E27FC236}">
                <a16:creationId xmlns:a16="http://schemas.microsoft.com/office/drawing/2014/main" id="{442E5458-73A8-78EB-1DBC-2F6B68C6CFFD}"/>
              </a:ext>
            </a:extLst>
          </p:cNvPr>
          <p:cNvSpPr/>
          <p:nvPr/>
        </p:nvSpPr>
        <p:spPr>
          <a:xfrm>
            <a:off x="5964288" y="2664598"/>
            <a:ext cx="2356055" cy="477363"/>
          </a:xfrm>
          <a:prstGeom prst="rect">
            <a:avLst/>
          </a:prstGeom>
          <a:solidFill>
            <a:srgbClr val="FFC40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Arial" panose="020B0604020202020204" pitchFamily="34" charset="0"/>
                <a:cs typeface="Arial" panose="020B0604020202020204" pitchFamily="34" charset="0"/>
              </a:rPr>
              <a:t>Screening or surveillance colonoscopy with no indication of a prior positive stool test</a:t>
            </a:r>
          </a:p>
          <a:p>
            <a:pPr algn="ctr"/>
            <a:r>
              <a:rPr lang="en-US" sz="800" dirty="0">
                <a:solidFill>
                  <a:schemeClr val="bg1"/>
                </a:solidFill>
                <a:latin typeface="Arial" panose="020B0604020202020204" pitchFamily="34" charset="0"/>
                <a:cs typeface="Arial" panose="020B0604020202020204" pitchFamily="34" charset="0"/>
              </a:rPr>
              <a:t>n=50,990</a:t>
            </a:r>
          </a:p>
        </p:txBody>
      </p:sp>
      <p:sp>
        <p:nvSpPr>
          <p:cNvPr id="38" name="Rectangle 37">
            <a:extLst>
              <a:ext uri="{FF2B5EF4-FFF2-40B4-BE49-F238E27FC236}">
                <a16:creationId xmlns:a16="http://schemas.microsoft.com/office/drawing/2014/main" id="{13850B44-21C9-9E76-0605-7F40CFE35939}"/>
              </a:ext>
            </a:extLst>
          </p:cNvPr>
          <p:cNvSpPr/>
          <p:nvPr/>
        </p:nvSpPr>
        <p:spPr>
          <a:xfrm>
            <a:off x="934526" y="3198328"/>
            <a:ext cx="2187821" cy="202552"/>
          </a:xfrm>
          <a:prstGeom prst="rect">
            <a:avLst/>
          </a:prstGeom>
          <a:solidFill>
            <a:srgbClr val="12528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kern="1200">
                <a:solidFill>
                  <a:schemeClr val="bg1"/>
                </a:solidFill>
                <a:latin typeface="Arial" panose="020B0604020202020204" pitchFamily="34" charset="0"/>
                <a:cs typeface="Arial" panose="020B0604020202020204" pitchFamily="34" charset="0"/>
              </a:rPr>
              <a:t>Age: ≥50 years</a:t>
            </a:r>
            <a:endParaRPr lang="en-US" sz="800">
              <a:solidFill>
                <a:schemeClr val="bg1"/>
              </a:solidFill>
              <a:latin typeface="Arial" panose="020B0604020202020204" pitchFamily="34" charset="0"/>
              <a:cs typeface="Arial" panose="020B0604020202020204" pitchFamily="34" charset="0"/>
            </a:endParaRPr>
          </a:p>
        </p:txBody>
      </p:sp>
      <p:sp>
        <p:nvSpPr>
          <p:cNvPr id="54" name="Rectangle 53">
            <a:extLst>
              <a:ext uri="{FF2B5EF4-FFF2-40B4-BE49-F238E27FC236}">
                <a16:creationId xmlns:a16="http://schemas.microsoft.com/office/drawing/2014/main" id="{19557312-9A4B-4881-153C-0F91B93259EB}"/>
              </a:ext>
            </a:extLst>
          </p:cNvPr>
          <p:cNvSpPr/>
          <p:nvPr/>
        </p:nvSpPr>
        <p:spPr>
          <a:xfrm>
            <a:off x="418970" y="3492189"/>
            <a:ext cx="8392389" cy="818974"/>
          </a:xfrm>
          <a:prstGeom prst="rect">
            <a:avLst/>
          </a:prstGeom>
          <a:solidFill>
            <a:srgbClr val="4472C4"/>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bg1"/>
              </a:buClr>
            </a:pPr>
            <a:r>
              <a:rPr lang="en-US" sz="1100" b="1" kern="1200" dirty="0">
                <a:solidFill>
                  <a:schemeClr val="bg1"/>
                </a:solidFill>
                <a:latin typeface="Arial" panose="020B0604020202020204" pitchFamily="34" charset="0"/>
                <a:cs typeface="Arial" panose="020B0604020202020204" pitchFamily="34" charset="0"/>
              </a:rPr>
              <a:t>Clinical setting </a:t>
            </a:r>
          </a:p>
          <a:p>
            <a:pPr marL="133200" indent="-133200">
              <a:buClr>
                <a:schemeClr val="bg1"/>
              </a:buClr>
              <a:buFont typeface="Arial" panose="020B0604020202020204" pitchFamily="34" charset="0"/>
              <a:buChar char="•"/>
            </a:pPr>
            <a:r>
              <a:rPr lang="en-US" sz="1100" kern="1200" dirty="0">
                <a:solidFill>
                  <a:schemeClr val="bg1"/>
                </a:solidFill>
                <a:latin typeface="Arial" panose="020B0604020202020204" pitchFamily="34" charset="0"/>
                <a:cs typeface="Arial" panose="020B0604020202020204" pitchFamily="34" charset="0"/>
              </a:rPr>
              <a:t>All mt-</a:t>
            </a:r>
            <a:r>
              <a:rPr lang="en-US" sz="1100" kern="1200" dirty="0" err="1">
                <a:solidFill>
                  <a:schemeClr val="bg1"/>
                </a:solidFill>
                <a:latin typeface="Arial" panose="020B0604020202020204" pitchFamily="34" charset="0"/>
                <a:cs typeface="Arial" panose="020B0604020202020204" pitchFamily="34" charset="0"/>
              </a:rPr>
              <a:t>sDNA</a:t>
            </a:r>
            <a:r>
              <a:rPr lang="en-US" sz="1100" kern="1200" dirty="0">
                <a:solidFill>
                  <a:schemeClr val="bg1"/>
                </a:solidFill>
                <a:latin typeface="Arial" panose="020B0604020202020204" pitchFamily="34" charset="0"/>
                <a:cs typeface="Arial" panose="020B0604020202020204" pitchFamily="34" charset="0"/>
              </a:rPr>
              <a:t>, FIT tests, and colonoscopies were conducted during routine clinical practice</a:t>
            </a:r>
          </a:p>
          <a:p>
            <a:pPr marL="133200" indent="-133200">
              <a:buClr>
                <a:schemeClr val="bg1"/>
              </a:buClr>
              <a:buFont typeface="Arial" panose="020B0604020202020204" pitchFamily="34" charset="0"/>
              <a:buChar char="•"/>
            </a:pPr>
            <a:r>
              <a:rPr lang="en-US" sz="1100" kern="1200" dirty="0">
                <a:solidFill>
                  <a:schemeClr val="bg1"/>
                </a:solidFill>
                <a:latin typeface="Arial" panose="020B0604020202020204" pitchFamily="34" charset="0"/>
                <a:cs typeface="Arial" panose="020B0604020202020204" pitchFamily="34" charset="0"/>
              </a:rPr>
              <a:t>Patients with mt-</a:t>
            </a:r>
            <a:r>
              <a:rPr lang="en-US" sz="1100" kern="1200" dirty="0" err="1">
                <a:solidFill>
                  <a:schemeClr val="bg1"/>
                </a:solidFill>
                <a:latin typeface="Arial" panose="020B0604020202020204" pitchFamily="34" charset="0"/>
                <a:cs typeface="Arial" panose="020B0604020202020204" pitchFamily="34" charset="0"/>
              </a:rPr>
              <a:t>sDNA</a:t>
            </a:r>
            <a:r>
              <a:rPr lang="en-US" sz="1100" kern="1200" dirty="0">
                <a:solidFill>
                  <a:schemeClr val="bg1"/>
                </a:solidFill>
                <a:latin typeface="Arial" panose="020B0604020202020204" pitchFamily="34" charset="0"/>
                <a:cs typeface="Arial" panose="020B0604020202020204" pitchFamily="34" charset="0"/>
              </a:rPr>
              <a:t>-positive and FIT-positive results were referred by their primary care providers to endoscopists throughout</a:t>
            </a:r>
            <a:br>
              <a:rPr lang="en-US" sz="1100" kern="1200" dirty="0">
                <a:solidFill>
                  <a:schemeClr val="bg1"/>
                </a:solidFill>
                <a:latin typeface="Arial" panose="020B0604020202020204" pitchFamily="34" charset="0"/>
                <a:cs typeface="Arial" panose="020B0604020202020204" pitchFamily="34" charset="0"/>
              </a:rPr>
            </a:br>
            <a:r>
              <a:rPr lang="en-US" sz="1100" kern="1200" dirty="0">
                <a:solidFill>
                  <a:schemeClr val="bg1"/>
                </a:solidFill>
                <a:latin typeface="Arial" panose="020B0604020202020204" pitchFamily="34" charset="0"/>
                <a:cs typeface="Arial" panose="020B0604020202020204" pitchFamily="34" charset="0"/>
              </a:rPr>
              <a:t>New Hampshire for their colonoscopies</a:t>
            </a:r>
            <a:endParaRPr lang="en-US" sz="11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638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0">
            <a:extLst>
              <a:ext uri="{FF2B5EF4-FFF2-40B4-BE49-F238E27FC236}">
                <a16:creationId xmlns:a16="http://schemas.microsoft.com/office/drawing/2014/main" id="{55AE56F5-90DA-491E-956B-0A62C6575A00}"/>
              </a:ext>
            </a:extLst>
          </p:cNvPr>
          <p:cNvSpPr txBox="1">
            <a:spLocks/>
          </p:cNvSpPr>
          <p:nvPr/>
        </p:nvSpPr>
        <p:spPr bwMode="gray">
          <a:xfrm>
            <a:off x="336081" y="247482"/>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rPr>
              <a:t>Colonoscopy Findings in FIT-positive and mt-</a:t>
            </a:r>
            <a:r>
              <a:rPr lang="en-CA" sz="1600" dirty="0" err="1">
                <a:latin typeface="Arial"/>
                <a:cs typeface="Arial"/>
              </a:rPr>
              <a:t>sDNA</a:t>
            </a:r>
            <a:r>
              <a:rPr lang="en-CA" sz="1600" dirty="0">
                <a:latin typeface="Arial"/>
                <a:cs typeface="Arial"/>
              </a:rPr>
              <a:t>-positive Patients Versus in Colonoscopy Only Patients: New Hampshire Colonoscopy Registry Data</a:t>
            </a:r>
            <a:endParaRPr lang="en-CA" dirty="0"/>
          </a:p>
        </p:txBody>
      </p:sp>
      <p:sp>
        <p:nvSpPr>
          <p:cNvPr id="12" name="Text Placeholder 24">
            <a:extLst>
              <a:ext uri="{FF2B5EF4-FFF2-40B4-BE49-F238E27FC236}">
                <a16:creationId xmlns:a16="http://schemas.microsoft.com/office/drawing/2014/main" id="{E36362A7-7D40-8899-1F04-56A815570E61}"/>
              </a:ext>
            </a:extLst>
          </p:cNvPr>
          <p:cNvSpPr>
            <a:spLocks noGrp="1"/>
          </p:cNvSpPr>
          <p:nvPr>
            <p:ph type="body" sz="quarter" idx="16"/>
          </p:nvPr>
        </p:nvSpPr>
        <p:spPr>
          <a:xfrm>
            <a:off x="276509" y="4714398"/>
            <a:ext cx="8471837" cy="319958"/>
          </a:xfrm>
        </p:spPr>
        <p:txBody>
          <a:bodyPr/>
          <a:lstStyle/>
          <a:p>
            <a:r>
              <a:rPr lang="en-US" sz="750" dirty="0">
                <a:latin typeface="Arial" panose="020B0604020202020204" pitchFamily="34" charset="0"/>
              </a:rPr>
              <a:t>*Normal exam: includes colonoscopies with only rectosigmoid hyperplastic polyps &lt;5 mm. </a:t>
            </a:r>
          </a:p>
          <a:p>
            <a:r>
              <a:rPr lang="en-US" sz="750" baseline="30000" dirty="0">
                <a:latin typeface="Arial" panose="020B0604020202020204" pitchFamily="34" charset="0"/>
              </a:rPr>
              <a:t>†</a:t>
            </a:r>
            <a:r>
              <a:rPr lang="en-US" sz="750" dirty="0">
                <a:latin typeface="Arial" panose="020B0604020202020204" pitchFamily="34" charset="0"/>
              </a:rPr>
              <a:t>Nonadvanced neoplasia: tubular adenoma or serrated polyps &lt;1 cm (other than rectosigmoid hyperplastic polyps &lt;5 mm).</a:t>
            </a:r>
            <a:br>
              <a:rPr lang="en-US" sz="750" dirty="0">
                <a:latin typeface="Arial" panose="020B0604020202020204" pitchFamily="34" charset="0"/>
              </a:rPr>
            </a:br>
            <a:r>
              <a:rPr lang="en-US" sz="750" baseline="30000" dirty="0">
                <a:latin typeface="Arial" panose="020B0604020202020204" pitchFamily="34" charset="0"/>
              </a:rPr>
              <a:t>‡</a:t>
            </a:r>
            <a:r>
              <a:rPr lang="en-US" sz="750" dirty="0">
                <a:latin typeface="Arial" panose="020B0604020202020204" pitchFamily="34" charset="0"/>
              </a:rPr>
              <a:t>Advanced noncancerous neoplasia: adenoma or serrated polyp ≥1 cm, or with ≥25% villous elements and/or high-grade dysplasia of any size.</a:t>
            </a:r>
          </a:p>
          <a:p>
            <a:r>
              <a:rPr lang="en-US" sz="750" b="1" dirty="0">
                <a:latin typeface="Arial" panose="020B0604020202020204" pitchFamily="34" charset="0"/>
              </a:rPr>
              <a:t>CRSP:</a:t>
            </a:r>
            <a:r>
              <a:rPr lang="en-US" sz="750" dirty="0">
                <a:latin typeface="Arial" panose="020B0604020202020204" pitchFamily="34" charset="0"/>
              </a:rPr>
              <a:t> clinically significant serrated polyp; </a:t>
            </a:r>
            <a:r>
              <a:rPr lang="en-US" sz="750" b="1" dirty="0">
                <a:latin typeface="Arial" panose="020B0604020202020204" pitchFamily="34" charset="0"/>
              </a:rPr>
              <a:t>FIT:</a:t>
            </a:r>
            <a:r>
              <a:rPr lang="en-US" sz="750" dirty="0">
                <a:latin typeface="Arial" panose="020B0604020202020204" pitchFamily="34" charset="0"/>
              </a:rPr>
              <a:t> fecal immunochemical test;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a:t>
            </a:r>
          </a:p>
          <a:p>
            <a:r>
              <a:rPr lang="fr-FR" sz="750" dirty="0">
                <a:latin typeface="Arial" panose="020B0604020202020204" pitchFamily="34" charset="0"/>
              </a:rPr>
              <a:t>Anderson JC, et al. </a:t>
            </a:r>
            <a:r>
              <a:rPr lang="fr-FR" sz="750" i="1" dirty="0">
                <a:latin typeface="Arial" panose="020B0604020202020204" pitchFamily="34" charset="0"/>
              </a:rPr>
              <a:t>Cancer </a:t>
            </a:r>
            <a:r>
              <a:rPr lang="fr-FR" sz="750" i="1" dirty="0" err="1">
                <a:latin typeface="Arial" panose="020B0604020202020204" pitchFamily="34" charset="0"/>
              </a:rPr>
              <a:t>Prev</a:t>
            </a:r>
            <a:r>
              <a:rPr lang="fr-FR" sz="750" i="1" dirty="0">
                <a:latin typeface="Arial" panose="020B0604020202020204" pitchFamily="34" charset="0"/>
              </a:rPr>
              <a:t> </a:t>
            </a:r>
            <a:r>
              <a:rPr lang="fr-FR" sz="750" i="1" dirty="0" err="1">
                <a:latin typeface="Arial" panose="020B0604020202020204" pitchFamily="34" charset="0"/>
              </a:rPr>
              <a:t>Res</a:t>
            </a:r>
            <a:r>
              <a:rPr lang="fr-FR" sz="750" i="1" dirty="0">
                <a:latin typeface="Arial" panose="020B0604020202020204" pitchFamily="34" charset="0"/>
              </a:rPr>
              <a:t> (</a:t>
            </a:r>
            <a:r>
              <a:rPr lang="fr-FR" sz="750" i="1" dirty="0" err="1">
                <a:latin typeface="Arial" panose="020B0604020202020204" pitchFamily="34" charset="0"/>
              </a:rPr>
              <a:t>Phila</a:t>
            </a:r>
            <a:r>
              <a:rPr lang="fr-FR" sz="750" i="1" dirty="0">
                <a:latin typeface="Arial" panose="020B0604020202020204" pitchFamily="34" charset="0"/>
              </a:rPr>
              <a:t>). </a:t>
            </a:r>
            <a:r>
              <a:rPr lang="fr-FR" sz="750" dirty="0">
                <a:latin typeface="Arial" panose="020B0604020202020204" pitchFamily="34" charset="0"/>
              </a:rPr>
              <a:t>2022;15(7):455-464.</a:t>
            </a:r>
          </a:p>
        </p:txBody>
      </p:sp>
      <p:sp>
        <p:nvSpPr>
          <p:cNvPr id="14" name="Google Shape;84;p13">
            <a:extLst>
              <a:ext uri="{FF2B5EF4-FFF2-40B4-BE49-F238E27FC236}">
                <a16:creationId xmlns:a16="http://schemas.microsoft.com/office/drawing/2014/main" id="{77EF0FB5-CA24-14FD-ED7C-CFC61E10E249}"/>
              </a:ext>
            </a:extLst>
          </p:cNvPr>
          <p:cNvSpPr txBox="1">
            <a:spLocks/>
          </p:cNvSpPr>
          <p:nvPr/>
        </p:nvSpPr>
        <p:spPr>
          <a:xfrm>
            <a:off x="442203" y="1082238"/>
            <a:ext cx="8365715" cy="515663"/>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indent="-133350">
              <a:buClr>
                <a:srgbClr val="125285"/>
              </a:buClr>
              <a:buSzPts val="1100"/>
              <a:buFont typeface="Arial"/>
              <a:buChar char="•"/>
            </a:pPr>
            <a:r>
              <a:rPr lang="en-US" sz="1000" dirty="0">
                <a:solidFill>
                  <a:srgbClr val="125285"/>
                </a:solidFill>
              </a:rPr>
              <a:t>Patients with positive mt-</a:t>
            </a:r>
            <a:r>
              <a:rPr lang="en-US" sz="1000" dirty="0" err="1">
                <a:solidFill>
                  <a:srgbClr val="125285"/>
                </a:solidFill>
              </a:rPr>
              <a:t>sDNA</a:t>
            </a:r>
            <a:r>
              <a:rPr lang="en-US" sz="1000" dirty="0">
                <a:solidFill>
                  <a:srgbClr val="125285"/>
                </a:solidFill>
              </a:rPr>
              <a:t> or FIT tests were more likely to have histologically more advanced findings than colonoscopy alone</a:t>
            </a:r>
          </a:p>
          <a:p>
            <a:pPr marL="133350" indent="-133350">
              <a:spcBef>
                <a:spcPts val="400"/>
              </a:spcBef>
              <a:buClr>
                <a:srgbClr val="125285"/>
              </a:buClr>
              <a:buSzPts val="1100"/>
              <a:buFont typeface="Arial"/>
              <a:buChar char="•"/>
            </a:pPr>
            <a:r>
              <a:rPr lang="en-US" sz="1000" dirty="0">
                <a:solidFill>
                  <a:srgbClr val="125285"/>
                </a:solidFill>
              </a:rPr>
              <a:t>At follow-up colonoscopy, mt-</a:t>
            </a:r>
            <a:r>
              <a:rPr lang="en-US" sz="1000" dirty="0" err="1">
                <a:solidFill>
                  <a:srgbClr val="125285"/>
                </a:solidFill>
              </a:rPr>
              <a:t>sDNA</a:t>
            </a:r>
            <a:r>
              <a:rPr lang="en-US" sz="1000" dirty="0">
                <a:solidFill>
                  <a:srgbClr val="125285"/>
                </a:solidFill>
              </a:rPr>
              <a:t> positive tests were more likely to predict neoplasia than FIT positive tests, largely due to increased detection of serrated polyps</a:t>
            </a:r>
          </a:p>
        </p:txBody>
      </p:sp>
      <p:sp>
        <p:nvSpPr>
          <p:cNvPr id="15" name="TextBox 14">
            <a:extLst>
              <a:ext uri="{FF2B5EF4-FFF2-40B4-BE49-F238E27FC236}">
                <a16:creationId xmlns:a16="http://schemas.microsoft.com/office/drawing/2014/main" id="{6303A52C-1596-839B-EFE4-9CBBC31A321B}"/>
              </a:ext>
            </a:extLst>
          </p:cNvPr>
          <p:cNvSpPr txBox="1"/>
          <p:nvPr/>
        </p:nvSpPr>
        <p:spPr>
          <a:xfrm>
            <a:off x="3245799" y="3672953"/>
            <a:ext cx="2876267" cy="323165"/>
          </a:xfrm>
          <a:prstGeom prst="rect">
            <a:avLst/>
          </a:prstGeom>
          <a:noFill/>
        </p:spPr>
        <p:txBody>
          <a:bodyPr wrap="square" rtlCol="0">
            <a:spAutoFit/>
          </a:bodyPr>
          <a:lstStyle/>
          <a:p>
            <a:pPr algn="ctr"/>
            <a:r>
              <a:rPr lang="en-US" sz="800" b="1" dirty="0">
                <a:solidFill>
                  <a:srgbClr val="125285"/>
                </a:solidFill>
              </a:rPr>
              <a:t>Colonoscopy Findings</a:t>
            </a:r>
          </a:p>
          <a:p>
            <a:pPr algn="ctr"/>
            <a:endParaRPr lang="en-US" sz="700" dirty="0">
              <a:solidFill>
                <a:srgbClr val="125285"/>
              </a:solidFill>
            </a:endParaRPr>
          </a:p>
        </p:txBody>
      </p:sp>
      <p:grpSp>
        <p:nvGrpSpPr>
          <p:cNvPr id="16" name="Group 15">
            <a:extLst>
              <a:ext uri="{FF2B5EF4-FFF2-40B4-BE49-F238E27FC236}">
                <a16:creationId xmlns:a16="http://schemas.microsoft.com/office/drawing/2014/main" id="{5BBD377F-65C2-65DD-E1A2-B33CBCEB4AB5}"/>
              </a:ext>
            </a:extLst>
          </p:cNvPr>
          <p:cNvGrpSpPr/>
          <p:nvPr/>
        </p:nvGrpSpPr>
        <p:grpSpPr>
          <a:xfrm>
            <a:off x="2101462" y="3887633"/>
            <a:ext cx="5164940" cy="197040"/>
            <a:chOff x="2112160" y="4230845"/>
            <a:chExt cx="5164940" cy="197040"/>
          </a:xfrm>
        </p:grpSpPr>
        <p:sp>
          <p:nvSpPr>
            <p:cNvPr id="17" name="TextBox 16">
              <a:extLst>
                <a:ext uri="{FF2B5EF4-FFF2-40B4-BE49-F238E27FC236}">
                  <a16:creationId xmlns:a16="http://schemas.microsoft.com/office/drawing/2014/main" id="{B1E44B7C-D7DE-ADBA-62F1-9F797ABB638E}"/>
                </a:ext>
              </a:extLst>
            </p:cNvPr>
            <p:cNvSpPr txBox="1"/>
            <p:nvPr/>
          </p:nvSpPr>
          <p:spPr>
            <a:xfrm>
              <a:off x="2179513" y="4243219"/>
              <a:ext cx="689869" cy="184666"/>
            </a:xfrm>
            <a:prstGeom prst="rect">
              <a:avLst/>
            </a:prstGeom>
            <a:noFill/>
          </p:spPr>
          <p:txBody>
            <a:bodyPr wrap="square" lIns="36000" rIns="90000" rtlCol="0">
              <a:spAutoFit/>
            </a:bodyPr>
            <a:lstStyle/>
            <a:p>
              <a:r>
                <a:rPr lang="en-US" sz="600">
                  <a:solidFill>
                    <a:srgbClr val="125285"/>
                  </a:solidFill>
                </a:rPr>
                <a:t>Normal exam*</a:t>
              </a:r>
            </a:p>
          </p:txBody>
        </p:sp>
        <p:sp>
          <p:nvSpPr>
            <p:cNvPr id="23" name="TextBox 22">
              <a:extLst>
                <a:ext uri="{FF2B5EF4-FFF2-40B4-BE49-F238E27FC236}">
                  <a16:creationId xmlns:a16="http://schemas.microsoft.com/office/drawing/2014/main" id="{3F3E4C3B-67A9-7376-7EC0-B695284675B4}"/>
                </a:ext>
              </a:extLst>
            </p:cNvPr>
            <p:cNvSpPr txBox="1"/>
            <p:nvPr/>
          </p:nvSpPr>
          <p:spPr>
            <a:xfrm>
              <a:off x="3107262" y="4230845"/>
              <a:ext cx="1072835" cy="184666"/>
            </a:xfrm>
            <a:prstGeom prst="rect">
              <a:avLst/>
            </a:prstGeom>
            <a:noFill/>
          </p:spPr>
          <p:txBody>
            <a:bodyPr wrap="square" lIns="36000" rIns="90000" rtlCol="0">
              <a:spAutoFit/>
            </a:bodyPr>
            <a:lstStyle/>
            <a:p>
              <a:r>
                <a:rPr lang="en-US" sz="600">
                  <a:solidFill>
                    <a:srgbClr val="125285"/>
                  </a:solidFill>
                </a:rPr>
                <a:t>Non advanced neoplasia</a:t>
              </a:r>
              <a:r>
                <a:rPr lang="en-US" sz="600" baseline="30000">
                  <a:solidFill>
                    <a:srgbClr val="125285"/>
                  </a:solidFill>
                </a:rPr>
                <a:t>†</a:t>
              </a:r>
              <a:endParaRPr lang="en-US" sz="600">
                <a:solidFill>
                  <a:srgbClr val="125285"/>
                </a:solidFill>
              </a:endParaRPr>
            </a:p>
          </p:txBody>
        </p:sp>
        <p:sp>
          <p:nvSpPr>
            <p:cNvPr id="24" name="TextBox 23">
              <a:extLst>
                <a:ext uri="{FF2B5EF4-FFF2-40B4-BE49-F238E27FC236}">
                  <a16:creationId xmlns:a16="http://schemas.microsoft.com/office/drawing/2014/main" id="{2E54B196-7743-7D61-B942-78CC68818C5F}"/>
                </a:ext>
              </a:extLst>
            </p:cNvPr>
            <p:cNvSpPr txBox="1"/>
            <p:nvPr/>
          </p:nvSpPr>
          <p:spPr>
            <a:xfrm>
              <a:off x="4348341" y="4243219"/>
              <a:ext cx="1539768" cy="184666"/>
            </a:xfrm>
            <a:prstGeom prst="rect">
              <a:avLst/>
            </a:prstGeom>
            <a:noFill/>
          </p:spPr>
          <p:txBody>
            <a:bodyPr wrap="square" lIns="36000" rIns="90000" rtlCol="0">
              <a:spAutoFit/>
            </a:bodyPr>
            <a:lstStyle/>
            <a:p>
              <a:r>
                <a:rPr lang="en-US" sz="600">
                  <a:solidFill>
                    <a:srgbClr val="125285"/>
                  </a:solidFill>
                </a:rPr>
                <a:t>Advanced noncancerous neoplasia</a:t>
              </a:r>
              <a:r>
                <a:rPr lang="en-US" sz="600" baseline="30000">
                  <a:solidFill>
                    <a:srgbClr val="125285"/>
                  </a:solidFill>
                </a:rPr>
                <a:t> ‡</a:t>
              </a:r>
              <a:endParaRPr lang="en-US" sz="600">
                <a:solidFill>
                  <a:srgbClr val="125285"/>
                </a:solidFill>
              </a:endParaRPr>
            </a:p>
          </p:txBody>
        </p:sp>
        <p:sp>
          <p:nvSpPr>
            <p:cNvPr id="28" name="TextBox 27">
              <a:extLst>
                <a:ext uri="{FF2B5EF4-FFF2-40B4-BE49-F238E27FC236}">
                  <a16:creationId xmlns:a16="http://schemas.microsoft.com/office/drawing/2014/main" id="{07F96CFE-FB08-F918-C930-52BCC22A3233}"/>
                </a:ext>
              </a:extLst>
            </p:cNvPr>
            <p:cNvSpPr txBox="1"/>
            <p:nvPr/>
          </p:nvSpPr>
          <p:spPr>
            <a:xfrm>
              <a:off x="5954605" y="4243219"/>
              <a:ext cx="1322495" cy="184666"/>
            </a:xfrm>
            <a:prstGeom prst="rect">
              <a:avLst/>
            </a:prstGeom>
            <a:noFill/>
          </p:spPr>
          <p:txBody>
            <a:bodyPr wrap="square" lIns="36000" rIns="90000" rtlCol="0">
              <a:spAutoFit/>
            </a:bodyPr>
            <a:lstStyle/>
            <a:p>
              <a:r>
                <a:rPr lang="en-US" sz="600" dirty="0">
                  <a:solidFill>
                    <a:srgbClr val="125285"/>
                  </a:solidFill>
                </a:rPr>
                <a:t>Adenocarcinoma/colorectal cancer</a:t>
              </a:r>
            </a:p>
          </p:txBody>
        </p:sp>
        <p:sp>
          <p:nvSpPr>
            <p:cNvPr id="29" name="Rectangle 28">
              <a:extLst>
                <a:ext uri="{FF2B5EF4-FFF2-40B4-BE49-F238E27FC236}">
                  <a16:creationId xmlns:a16="http://schemas.microsoft.com/office/drawing/2014/main" id="{3D17D625-D1FD-F69D-0740-E3B5AFD7A268}"/>
                </a:ext>
              </a:extLst>
            </p:cNvPr>
            <p:cNvSpPr/>
            <p:nvPr/>
          </p:nvSpPr>
          <p:spPr>
            <a:xfrm>
              <a:off x="2112160" y="4301876"/>
              <a:ext cx="67353" cy="6735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25285"/>
                </a:solidFill>
              </a:endParaRPr>
            </a:p>
          </p:txBody>
        </p:sp>
        <p:sp>
          <p:nvSpPr>
            <p:cNvPr id="30" name="Rectangle 29">
              <a:extLst>
                <a:ext uri="{FF2B5EF4-FFF2-40B4-BE49-F238E27FC236}">
                  <a16:creationId xmlns:a16="http://schemas.microsoft.com/office/drawing/2014/main" id="{48238E17-9F80-8F9F-E6E4-67CC81E9AE28}"/>
                </a:ext>
              </a:extLst>
            </p:cNvPr>
            <p:cNvSpPr/>
            <p:nvPr/>
          </p:nvSpPr>
          <p:spPr>
            <a:xfrm>
              <a:off x="3039909" y="4301876"/>
              <a:ext cx="67353" cy="673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25285"/>
                </a:solidFill>
              </a:endParaRPr>
            </a:p>
          </p:txBody>
        </p:sp>
        <p:sp>
          <p:nvSpPr>
            <p:cNvPr id="31" name="Rectangle 30">
              <a:extLst>
                <a:ext uri="{FF2B5EF4-FFF2-40B4-BE49-F238E27FC236}">
                  <a16:creationId xmlns:a16="http://schemas.microsoft.com/office/drawing/2014/main" id="{3B634256-227A-AE0E-9124-D4C1C2173AB1}"/>
                </a:ext>
              </a:extLst>
            </p:cNvPr>
            <p:cNvSpPr/>
            <p:nvPr/>
          </p:nvSpPr>
          <p:spPr>
            <a:xfrm>
              <a:off x="4286485" y="4301876"/>
              <a:ext cx="67353" cy="673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25285"/>
                </a:solidFill>
              </a:endParaRPr>
            </a:p>
          </p:txBody>
        </p:sp>
        <p:sp>
          <p:nvSpPr>
            <p:cNvPr id="32" name="Rectangle 31">
              <a:extLst>
                <a:ext uri="{FF2B5EF4-FFF2-40B4-BE49-F238E27FC236}">
                  <a16:creationId xmlns:a16="http://schemas.microsoft.com/office/drawing/2014/main" id="{58D57ECF-D09E-594E-742F-1563A077923F}"/>
                </a:ext>
              </a:extLst>
            </p:cNvPr>
            <p:cNvSpPr/>
            <p:nvPr/>
          </p:nvSpPr>
          <p:spPr>
            <a:xfrm>
              <a:off x="5891014" y="4301876"/>
              <a:ext cx="67353" cy="67353"/>
            </a:xfrm>
            <a:prstGeom prst="rect">
              <a:avLst/>
            </a:prstGeom>
            <a:solidFill>
              <a:srgbClr val="6FA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25285"/>
                </a:solidFill>
              </a:endParaRPr>
            </a:p>
          </p:txBody>
        </p:sp>
      </p:grpSp>
      <p:graphicFrame>
        <p:nvGraphicFramePr>
          <p:cNvPr id="52" name="Chart 51">
            <a:extLst>
              <a:ext uri="{FF2B5EF4-FFF2-40B4-BE49-F238E27FC236}">
                <a16:creationId xmlns:a16="http://schemas.microsoft.com/office/drawing/2014/main" id="{E52C52EC-31A4-DA63-841F-F1A9B2F1ACC0}"/>
              </a:ext>
            </a:extLst>
          </p:cNvPr>
          <p:cNvGraphicFramePr>
            <a:graphicFrameLocks/>
          </p:cNvGraphicFramePr>
          <p:nvPr>
            <p:extLst>
              <p:ext uri="{D42A27DB-BD31-4B8C-83A1-F6EECF244321}">
                <p14:modId xmlns:p14="http://schemas.microsoft.com/office/powerpoint/2010/main" val="1105855889"/>
              </p:ext>
            </p:extLst>
          </p:nvPr>
        </p:nvGraphicFramePr>
        <p:xfrm>
          <a:off x="6724550" y="1423945"/>
          <a:ext cx="2164567" cy="2980686"/>
        </p:xfrm>
        <a:graphic>
          <a:graphicData uri="http://schemas.openxmlformats.org/drawingml/2006/chart">
            <c:chart xmlns:c="http://schemas.openxmlformats.org/drawingml/2006/chart" xmlns:r="http://schemas.openxmlformats.org/officeDocument/2006/relationships" r:id="rId3"/>
          </a:graphicData>
        </a:graphic>
      </p:graphicFrame>
      <p:grpSp>
        <p:nvGrpSpPr>
          <p:cNvPr id="53" name="Group 52">
            <a:extLst>
              <a:ext uri="{FF2B5EF4-FFF2-40B4-BE49-F238E27FC236}">
                <a16:creationId xmlns:a16="http://schemas.microsoft.com/office/drawing/2014/main" id="{8315A2CC-7393-F9E8-5105-84D74684043E}"/>
              </a:ext>
            </a:extLst>
          </p:cNvPr>
          <p:cNvGrpSpPr/>
          <p:nvPr/>
        </p:nvGrpSpPr>
        <p:grpSpPr>
          <a:xfrm>
            <a:off x="465976" y="1438600"/>
            <a:ext cx="2065224" cy="2954926"/>
            <a:chOff x="940312" y="1708315"/>
            <a:chExt cx="2065224" cy="2954926"/>
          </a:xfrm>
        </p:grpSpPr>
        <p:grpSp>
          <p:nvGrpSpPr>
            <p:cNvPr id="54" name="Group 53">
              <a:extLst>
                <a:ext uri="{FF2B5EF4-FFF2-40B4-BE49-F238E27FC236}">
                  <a16:creationId xmlns:a16="http://schemas.microsoft.com/office/drawing/2014/main" id="{65E29CC9-9FC0-EC1A-23CD-482380B6CA7B}"/>
                </a:ext>
              </a:extLst>
            </p:cNvPr>
            <p:cNvGrpSpPr/>
            <p:nvPr/>
          </p:nvGrpSpPr>
          <p:grpSpPr>
            <a:xfrm>
              <a:off x="1447857" y="2813422"/>
              <a:ext cx="45719" cy="766905"/>
              <a:chOff x="836110" y="2927411"/>
              <a:chExt cx="106343" cy="577398"/>
            </a:xfrm>
          </p:grpSpPr>
          <p:cxnSp>
            <p:nvCxnSpPr>
              <p:cNvPr id="57" name="Straight Connector 56">
                <a:extLst>
                  <a:ext uri="{FF2B5EF4-FFF2-40B4-BE49-F238E27FC236}">
                    <a16:creationId xmlns:a16="http://schemas.microsoft.com/office/drawing/2014/main" id="{01A6A214-09A8-AA28-22AB-A3DDEEACF673}"/>
                  </a:ext>
                </a:extLst>
              </p:cNvPr>
              <p:cNvCxnSpPr/>
              <p:nvPr/>
            </p:nvCxnSpPr>
            <p:spPr>
              <a:xfrm>
                <a:off x="836110" y="2927411"/>
                <a:ext cx="0" cy="5760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9239C4A-0E03-4812-6215-99F2426F19BF}"/>
                  </a:ext>
                </a:extLst>
              </p:cNvPr>
              <p:cNvCxnSpPr>
                <a:cxnSpLocks/>
              </p:cNvCxnSpPr>
              <p:nvPr/>
            </p:nvCxnSpPr>
            <p:spPr>
              <a:xfrm>
                <a:off x="839664" y="2927411"/>
                <a:ext cx="1027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2D70DBB-D292-AC64-A3B6-68084A30496A}"/>
                  </a:ext>
                </a:extLst>
              </p:cNvPr>
              <p:cNvCxnSpPr>
                <a:cxnSpLocks/>
              </p:cNvCxnSpPr>
              <p:nvPr/>
            </p:nvCxnSpPr>
            <p:spPr>
              <a:xfrm>
                <a:off x="837520" y="3504809"/>
                <a:ext cx="1027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TextBox 54">
              <a:extLst>
                <a:ext uri="{FF2B5EF4-FFF2-40B4-BE49-F238E27FC236}">
                  <a16:creationId xmlns:a16="http://schemas.microsoft.com/office/drawing/2014/main" id="{55EE3F01-8CF1-9DEE-2E2B-8D30FF508270}"/>
                </a:ext>
              </a:extLst>
            </p:cNvPr>
            <p:cNvSpPr txBox="1"/>
            <p:nvPr/>
          </p:nvSpPr>
          <p:spPr>
            <a:xfrm rot="16200000">
              <a:off x="1022935" y="3077616"/>
              <a:ext cx="733411" cy="184666"/>
            </a:xfrm>
            <a:prstGeom prst="rect">
              <a:avLst/>
            </a:prstGeom>
            <a:noFill/>
          </p:spPr>
          <p:txBody>
            <a:bodyPr wrap="square" rtlCol="0">
              <a:spAutoFit/>
            </a:bodyPr>
            <a:lstStyle/>
            <a:p>
              <a:r>
                <a:rPr lang="en-US" sz="600" dirty="0"/>
                <a:t>Any Neoplasia</a:t>
              </a:r>
            </a:p>
          </p:txBody>
        </p:sp>
        <p:graphicFrame>
          <p:nvGraphicFramePr>
            <p:cNvPr id="56" name="Chart 55">
              <a:extLst>
                <a:ext uri="{FF2B5EF4-FFF2-40B4-BE49-F238E27FC236}">
                  <a16:creationId xmlns:a16="http://schemas.microsoft.com/office/drawing/2014/main" id="{0A3FA678-431B-8A6E-2376-D126C710F242}"/>
                </a:ext>
              </a:extLst>
            </p:cNvPr>
            <p:cNvGraphicFramePr>
              <a:graphicFrameLocks/>
            </p:cNvGraphicFramePr>
            <p:nvPr>
              <p:extLst>
                <p:ext uri="{D42A27DB-BD31-4B8C-83A1-F6EECF244321}">
                  <p14:modId xmlns:p14="http://schemas.microsoft.com/office/powerpoint/2010/main" val="2432706389"/>
                </p:ext>
              </p:extLst>
            </p:nvPr>
          </p:nvGraphicFramePr>
          <p:xfrm>
            <a:off x="940312" y="1708315"/>
            <a:ext cx="2065224" cy="2954926"/>
          </p:xfrm>
          <a:graphic>
            <a:graphicData uri="http://schemas.openxmlformats.org/drawingml/2006/chart">
              <c:chart xmlns:c="http://schemas.openxmlformats.org/drawingml/2006/chart" xmlns:r="http://schemas.openxmlformats.org/officeDocument/2006/relationships" r:id="rId4"/>
            </a:graphicData>
          </a:graphic>
        </p:graphicFrame>
      </p:grpSp>
      <p:graphicFrame>
        <p:nvGraphicFramePr>
          <p:cNvPr id="60" name="Chart 59">
            <a:extLst>
              <a:ext uri="{FF2B5EF4-FFF2-40B4-BE49-F238E27FC236}">
                <a16:creationId xmlns:a16="http://schemas.microsoft.com/office/drawing/2014/main" id="{716E0C00-079C-FBDF-A649-B1AB6DBDD1C4}"/>
              </a:ext>
            </a:extLst>
          </p:cNvPr>
          <p:cNvGraphicFramePr>
            <a:graphicFrameLocks/>
          </p:cNvGraphicFramePr>
          <p:nvPr>
            <p:extLst>
              <p:ext uri="{D42A27DB-BD31-4B8C-83A1-F6EECF244321}">
                <p14:modId xmlns:p14="http://schemas.microsoft.com/office/powerpoint/2010/main" val="1950812920"/>
              </p:ext>
            </p:extLst>
          </p:nvPr>
        </p:nvGraphicFramePr>
        <p:xfrm>
          <a:off x="4750886" y="1478488"/>
          <a:ext cx="1828829" cy="264611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1" name="Chart 60">
            <a:extLst>
              <a:ext uri="{FF2B5EF4-FFF2-40B4-BE49-F238E27FC236}">
                <a16:creationId xmlns:a16="http://schemas.microsoft.com/office/drawing/2014/main" id="{A4EC9BBD-B743-2CD6-C813-8E1E04D6E959}"/>
              </a:ext>
            </a:extLst>
          </p:cNvPr>
          <p:cNvGraphicFramePr>
            <a:graphicFrameLocks/>
          </p:cNvGraphicFramePr>
          <p:nvPr>
            <p:extLst>
              <p:ext uri="{D42A27DB-BD31-4B8C-83A1-F6EECF244321}">
                <p14:modId xmlns:p14="http://schemas.microsoft.com/office/powerpoint/2010/main" val="671232442"/>
              </p:ext>
            </p:extLst>
          </p:nvPr>
        </p:nvGraphicFramePr>
        <p:xfrm>
          <a:off x="2742383" y="1435050"/>
          <a:ext cx="1928248" cy="295847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689664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C683B117-E3D0-B2A8-8A62-AA5A47C55E94}"/>
              </a:ext>
            </a:extLst>
          </p:cNvPr>
          <p:cNvGraphicFramePr>
            <a:graphicFrameLocks/>
          </p:cNvGraphicFramePr>
          <p:nvPr>
            <p:extLst>
              <p:ext uri="{D42A27DB-BD31-4B8C-83A1-F6EECF244321}">
                <p14:modId xmlns:p14="http://schemas.microsoft.com/office/powerpoint/2010/main" val="3349653199"/>
              </p:ext>
            </p:extLst>
          </p:nvPr>
        </p:nvGraphicFramePr>
        <p:xfrm>
          <a:off x="324830" y="1420824"/>
          <a:ext cx="4572246" cy="32799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a:extLst>
              <a:ext uri="{FF2B5EF4-FFF2-40B4-BE49-F238E27FC236}">
                <a16:creationId xmlns:a16="http://schemas.microsoft.com/office/drawing/2014/main" id="{6A5A2BA9-910A-3973-9207-E4E612036A49}"/>
              </a:ext>
            </a:extLst>
          </p:cNvPr>
          <p:cNvGraphicFramePr>
            <a:graphicFrameLocks/>
          </p:cNvGraphicFramePr>
          <p:nvPr>
            <p:extLst>
              <p:ext uri="{D42A27DB-BD31-4B8C-83A1-F6EECF244321}">
                <p14:modId xmlns:p14="http://schemas.microsoft.com/office/powerpoint/2010/main" val="156869917"/>
              </p:ext>
            </p:extLst>
          </p:nvPr>
        </p:nvGraphicFramePr>
        <p:xfrm>
          <a:off x="4502201" y="1359472"/>
          <a:ext cx="4386215" cy="3367525"/>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6">
            <a:extLst>
              <a:ext uri="{FF2B5EF4-FFF2-40B4-BE49-F238E27FC236}">
                <a16:creationId xmlns:a16="http://schemas.microsoft.com/office/drawing/2014/main" id="{37936263-6C3B-11B5-A690-3A48B0CE9F4D}"/>
              </a:ext>
            </a:extLst>
          </p:cNvPr>
          <p:cNvSpPr txBox="1">
            <a:spLocks/>
          </p:cNvSpPr>
          <p:nvPr/>
        </p:nvSpPr>
        <p:spPr bwMode="gray">
          <a:xfrm>
            <a:off x="324830" y="257981"/>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rPr>
              <a:t>Colonoscopy Findings in FIT-positive and mt-</a:t>
            </a:r>
            <a:r>
              <a:rPr lang="en-CA" sz="1600" dirty="0" err="1">
                <a:latin typeface="Arial"/>
                <a:cs typeface="Arial"/>
              </a:rPr>
              <a:t>sDNA</a:t>
            </a:r>
            <a:r>
              <a:rPr lang="en-CA" sz="1600" dirty="0">
                <a:latin typeface="Arial"/>
                <a:cs typeface="Arial"/>
              </a:rPr>
              <a:t>-positive Patients Versus in Colonoscopy Only Patients: New Hampshire Colonoscopy Registry Data</a:t>
            </a:r>
            <a:endParaRPr lang="en-CA" dirty="0"/>
          </a:p>
        </p:txBody>
      </p:sp>
      <p:sp>
        <p:nvSpPr>
          <p:cNvPr id="17" name="Text Placeholder 12">
            <a:extLst>
              <a:ext uri="{FF2B5EF4-FFF2-40B4-BE49-F238E27FC236}">
                <a16:creationId xmlns:a16="http://schemas.microsoft.com/office/drawing/2014/main" id="{11DD591B-A299-B6B3-6F6B-B0B91066DB11}"/>
              </a:ext>
            </a:extLst>
          </p:cNvPr>
          <p:cNvSpPr>
            <a:spLocks noGrp="1"/>
          </p:cNvSpPr>
          <p:nvPr>
            <p:ph type="body" sz="quarter" idx="16"/>
          </p:nvPr>
        </p:nvSpPr>
        <p:spPr>
          <a:xfrm>
            <a:off x="988020" y="4621511"/>
            <a:ext cx="6042338" cy="319958"/>
          </a:xfrm>
        </p:spPr>
        <p:txBody>
          <a:bodyPr/>
          <a:lstStyle/>
          <a:p>
            <a:r>
              <a:rPr lang="en-US" sz="750" b="1" dirty="0">
                <a:latin typeface="Arial" panose="020B0604020202020204" pitchFamily="34" charset="0"/>
              </a:rPr>
              <a:t>CRSP:</a:t>
            </a:r>
            <a:r>
              <a:rPr lang="en-US" sz="750" dirty="0">
                <a:latin typeface="Arial" panose="020B0604020202020204" pitchFamily="34" charset="0"/>
              </a:rPr>
              <a:t> clinically significant serrated polyp; </a:t>
            </a:r>
            <a:r>
              <a:rPr lang="en-US" sz="750" b="1" dirty="0">
                <a:latin typeface="Arial" panose="020B0604020202020204" pitchFamily="34" charset="0"/>
              </a:rPr>
              <a:t>FIT:</a:t>
            </a:r>
            <a:r>
              <a:rPr lang="en-US" sz="750" dirty="0">
                <a:latin typeface="Arial" panose="020B0604020202020204" pitchFamily="34" charset="0"/>
              </a:rPr>
              <a:t> fecal immunochemical test;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a:t>
            </a:r>
          </a:p>
          <a:p>
            <a:r>
              <a:rPr lang="fr-FR" sz="750" dirty="0">
                <a:latin typeface="Arial" panose="020B0604020202020204" pitchFamily="34" charset="0"/>
              </a:rPr>
              <a:t>Anderson JC, et al. </a:t>
            </a:r>
            <a:r>
              <a:rPr lang="fr-FR" sz="750" i="1" dirty="0">
                <a:latin typeface="Arial" panose="020B0604020202020204" pitchFamily="34" charset="0"/>
              </a:rPr>
              <a:t>Cancer </a:t>
            </a:r>
            <a:r>
              <a:rPr lang="fr-FR" sz="750" i="1" dirty="0" err="1">
                <a:latin typeface="Arial" panose="020B0604020202020204" pitchFamily="34" charset="0"/>
              </a:rPr>
              <a:t>Prev</a:t>
            </a:r>
            <a:r>
              <a:rPr lang="fr-FR" sz="750" i="1" dirty="0">
                <a:latin typeface="Arial" panose="020B0604020202020204" pitchFamily="34" charset="0"/>
              </a:rPr>
              <a:t> </a:t>
            </a:r>
            <a:r>
              <a:rPr lang="fr-FR" sz="750" i="1" dirty="0" err="1">
                <a:latin typeface="Arial" panose="020B0604020202020204" pitchFamily="34" charset="0"/>
              </a:rPr>
              <a:t>Res</a:t>
            </a:r>
            <a:r>
              <a:rPr lang="fr-FR" sz="750" i="1" dirty="0">
                <a:latin typeface="Arial" panose="020B0604020202020204" pitchFamily="34" charset="0"/>
              </a:rPr>
              <a:t> (</a:t>
            </a:r>
            <a:r>
              <a:rPr lang="fr-FR" sz="750" i="1" dirty="0" err="1">
                <a:latin typeface="Arial" panose="020B0604020202020204" pitchFamily="34" charset="0"/>
              </a:rPr>
              <a:t>Phila</a:t>
            </a:r>
            <a:r>
              <a:rPr lang="fr-FR" sz="750" i="1" dirty="0">
                <a:latin typeface="Arial" panose="020B0604020202020204" pitchFamily="34" charset="0"/>
              </a:rPr>
              <a:t>). </a:t>
            </a:r>
            <a:r>
              <a:rPr lang="fr-FR" sz="750" dirty="0">
                <a:latin typeface="Arial" panose="020B0604020202020204" pitchFamily="34" charset="0"/>
              </a:rPr>
              <a:t>2022;15(7):455-464.</a:t>
            </a:r>
          </a:p>
        </p:txBody>
      </p:sp>
      <p:sp>
        <p:nvSpPr>
          <p:cNvPr id="18" name="Google Shape;84;p13">
            <a:extLst>
              <a:ext uri="{FF2B5EF4-FFF2-40B4-BE49-F238E27FC236}">
                <a16:creationId xmlns:a16="http://schemas.microsoft.com/office/drawing/2014/main" id="{25D3FFE6-5569-AFE8-1017-E83F561EEC3C}"/>
              </a:ext>
            </a:extLst>
          </p:cNvPr>
          <p:cNvSpPr txBox="1">
            <a:spLocks/>
          </p:cNvSpPr>
          <p:nvPr/>
        </p:nvSpPr>
        <p:spPr>
          <a:xfrm>
            <a:off x="464964" y="1012295"/>
            <a:ext cx="7472330" cy="515663"/>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200" indent="-133200">
              <a:buClr>
                <a:srgbClr val="125285"/>
              </a:buClr>
              <a:buSzPts val="1100"/>
              <a:buFont typeface="Arial"/>
              <a:buChar char="•"/>
            </a:pPr>
            <a:r>
              <a:rPr lang="en-US" sz="1000" dirty="0">
                <a:solidFill>
                  <a:srgbClr val="125285"/>
                </a:solidFill>
              </a:rPr>
              <a:t>Patients with positive mt-</a:t>
            </a:r>
            <a:r>
              <a:rPr lang="en-US" sz="1000" dirty="0" err="1">
                <a:solidFill>
                  <a:srgbClr val="125285"/>
                </a:solidFill>
              </a:rPr>
              <a:t>sDNA</a:t>
            </a:r>
            <a:r>
              <a:rPr lang="en-US" sz="1000" dirty="0">
                <a:solidFill>
                  <a:srgbClr val="125285"/>
                </a:solidFill>
              </a:rPr>
              <a:t> or FIT tests were more likely to have histologically more advanced findings than colonoscopy alone</a:t>
            </a:r>
          </a:p>
          <a:p>
            <a:pPr marL="133200" indent="-133200">
              <a:spcBef>
                <a:spcPts val="400"/>
              </a:spcBef>
              <a:buClr>
                <a:srgbClr val="125285"/>
              </a:buClr>
              <a:buSzPts val="1100"/>
              <a:buFont typeface="Arial"/>
              <a:buChar char="•"/>
            </a:pPr>
            <a:r>
              <a:rPr lang="en-US" sz="1000" dirty="0">
                <a:solidFill>
                  <a:srgbClr val="125285"/>
                </a:solidFill>
              </a:rPr>
              <a:t>At follow-up colonoscopy, mt-</a:t>
            </a:r>
            <a:r>
              <a:rPr lang="en-US" sz="1000" dirty="0" err="1">
                <a:solidFill>
                  <a:srgbClr val="125285"/>
                </a:solidFill>
              </a:rPr>
              <a:t>sDNA</a:t>
            </a:r>
            <a:r>
              <a:rPr lang="en-US" sz="1000" dirty="0">
                <a:solidFill>
                  <a:srgbClr val="125285"/>
                </a:solidFill>
              </a:rPr>
              <a:t> positive tests were more likely to predict neoplasia than FIT positive tests, largely due to increased detection of serrated polyps</a:t>
            </a:r>
          </a:p>
        </p:txBody>
      </p:sp>
      <p:sp>
        <p:nvSpPr>
          <p:cNvPr id="19" name="TextBox 18">
            <a:extLst>
              <a:ext uri="{FF2B5EF4-FFF2-40B4-BE49-F238E27FC236}">
                <a16:creationId xmlns:a16="http://schemas.microsoft.com/office/drawing/2014/main" id="{D3EE7F57-9167-AE69-0D08-4319E0BAAFC1}"/>
              </a:ext>
            </a:extLst>
          </p:cNvPr>
          <p:cNvSpPr txBox="1"/>
          <p:nvPr/>
        </p:nvSpPr>
        <p:spPr>
          <a:xfrm rot="16200000">
            <a:off x="-68572" y="2481770"/>
            <a:ext cx="1729709" cy="215444"/>
          </a:xfrm>
          <a:prstGeom prst="rect">
            <a:avLst/>
          </a:prstGeom>
          <a:noFill/>
        </p:spPr>
        <p:txBody>
          <a:bodyPr wrap="square" rtlCol="0">
            <a:spAutoFit/>
          </a:bodyPr>
          <a:lstStyle/>
          <a:p>
            <a:pPr algn="ctr"/>
            <a:r>
              <a:rPr lang="en-US" sz="800" dirty="0">
                <a:solidFill>
                  <a:srgbClr val="125285"/>
                </a:solidFill>
              </a:rPr>
              <a:t>Patients (%)</a:t>
            </a:r>
          </a:p>
        </p:txBody>
      </p:sp>
      <p:sp>
        <p:nvSpPr>
          <p:cNvPr id="20" name="TextBox 19">
            <a:extLst>
              <a:ext uri="{FF2B5EF4-FFF2-40B4-BE49-F238E27FC236}">
                <a16:creationId xmlns:a16="http://schemas.microsoft.com/office/drawing/2014/main" id="{47A6C98F-0D96-41F7-76BC-7BE866E5F0FF}"/>
              </a:ext>
            </a:extLst>
          </p:cNvPr>
          <p:cNvSpPr txBox="1"/>
          <p:nvPr/>
        </p:nvSpPr>
        <p:spPr>
          <a:xfrm>
            <a:off x="3157558" y="3557365"/>
            <a:ext cx="2876267" cy="215444"/>
          </a:xfrm>
          <a:prstGeom prst="rect">
            <a:avLst/>
          </a:prstGeom>
          <a:noFill/>
        </p:spPr>
        <p:txBody>
          <a:bodyPr wrap="square" rtlCol="0">
            <a:spAutoFit/>
          </a:bodyPr>
          <a:lstStyle/>
          <a:p>
            <a:pPr algn="ctr"/>
            <a:r>
              <a:rPr lang="en-US" sz="800" dirty="0">
                <a:solidFill>
                  <a:srgbClr val="125285"/>
                </a:solidFill>
              </a:rPr>
              <a:t>Colonoscopy Findings</a:t>
            </a:r>
          </a:p>
        </p:txBody>
      </p:sp>
      <p:sp>
        <p:nvSpPr>
          <p:cNvPr id="33" name="TextBox 32">
            <a:extLst>
              <a:ext uri="{FF2B5EF4-FFF2-40B4-BE49-F238E27FC236}">
                <a16:creationId xmlns:a16="http://schemas.microsoft.com/office/drawing/2014/main" id="{FD97C444-27DA-DB75-1608-3EEA158DE2C6}"/>
              </a:ext>
            </a:extLst>
          </p:cNvPr>
          <p:cNvSpPr txBox="1"/>
          <p:nvPr/>
        </p:nvSpPr>
        <p:spPr>
          <a:xfrm rot="16200000">
            <a:off x="4072215" y="2481771"/>
            <a:ext cx="1729709" cy="215444"/>
          </a:xfrm>
          <a:prstGeom prst="rect">
            <a:avLst/>
          </a:prstGeom>
          <a:noFill/>
        </p:spPr>
        <p:txBody>
          <a:bodyPr wrap="square" rtlCol="0">
            <a:spAutoFit/>
          </a:bodyPr>
          <a:lstStyle/>
          <a:p>
            <a:pPr algn="ctr"/>
            <a:r>
              <a:rPr lang="en-US" sz="800" dirty="0">
                <a:solidFill>
                  <a:srgbClr val="125285"/>
                </a:solidFill>
              </a:rPr>
              <a:t>Patients (%)</a:t>
            </a:r>
          </a:p>
        </p:txBody>
      </p:sp>
    </p:spTree>
    <p:extLst>
      <p:ext uri="{BB962C8B-B14F-4D97-AF65-F5344CB8AC3E}">
        <p14:creationId xmlns:p14="http://schemas.microsoft.com/office/powerpoint/2010/main" val="37189597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29">
            <a:extLst>
              <a:ext uri="{FF2B5EF4-FFF2-40B4-BE49-F238E27FC236}">
                <a16:creationId xmlns:a16="http://schemas.microsoft.com/office/drawing/2014/main" id="{FE768E2D-B0BC-E8A5-B303-A0D03ED8159C}"/>
              </a:ext>
            </a:extLst>
          </p:cNvPr>
          <p:cNvSpPr>
            <a:spLocks noGrp="1"/>
          </p:cNvSpPr>
          <p:nvPr>
            <p:ph type="body" sz="quarter" idx="16"/>
          </p:nvPr>
        </p:nvSpPr>
        <p:spPr>
          <a:xfrm>
            <a:off x="1234763" y="4714398"/>
            <a:ext cx="6067738" cy="319958"/>
          </a:xfrm>
        </p:spPr>
        <p:txBody>
          <a:bodyPr/>
          <a:lstStyle/>
          <a:p>
            <a:r>
              <a:rPr lang="en-US" sz="750" b="1" dirty="0">
                <a:latin typeface="Arial" panose="020B0604020202020204" pitchFamily="34" charset="0"/>
              </a:rPr>
              <a:t>FIT:</a:t>
            </a:r>
            <a:r>
              <a:rPr lang="en-US" sz="750" dirty="0">
                <a:latin typeface="Arial" panose="020B0604020202020204" pitchFamily="34" charset="0"/>
              </a:rPr>
              <a:t> fecal immunochemical test;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a:t>
            </a:r>
          </a:p>
          <a:p>
            <a:r>
              <a:rPr lang="fr-FR" sz="750" dirty="0">
                <a:latin typeface="Arial" panose="020B0604020202020204" pitchFamily="34" charset="0"/>
              </a:rPr>
              <a:t>Anderson JC, et al. </a:t>
            </a:r>
            <a:r>
              <a:rPr lang="fr-FR" sz="750" i="1" dirty="0">
                <a:latin typeface="Arial" panose="020B0604020202020204" pitchFamily="34" charset="0"/>
              </a:rPr>
              <a:t>Cancer </a:t>
            </a:r>
            <a:r>
              <a:rPr lang="fr-FR" sz="750" i="1" dirty="0" err="1">
                <a:latin typeface="Arial" panose="020B0604020202020204" pitchFamily="34" charset="0"/>
              </a:rPr>
              <a:t>Prev</a:t>
            </a:r>
            <a:r>
              <a:rPr lang="fr-FR" sz="750" i="1" dirty="0">
                <a:latin typeface="Arial" panose="020B0604020202020204" pitchFamily="34" charset="0"/>
              </a:rPr>
              <a:t> </a:t>
            </a:r>
            <a:r>
              <a:rPr lang="fr-FR" sz="750" i="1" dirty="0" err="1">
                <a:latin typeface="Arial" panose="020B0604020202020204" pitchFamily="34" charset="0"/>
              </a:rPr>
              <a:t>Res</a:t>
            </a:r>
            <a:r>
              <a:rPr lang="fr-FR" sz="750" i="1" dirty="0">
                <a:latin typeface="Arial" panose="020B0604020202020204" pitchFamily="34" charset="0"/>
              </a:rPr>
              <a:t> (</a:t>
            </a:r>
            <a:r>
              <a:rPr lang="fr-FR" sz="750" i="1" dirty="0" err="1">
                <a:latin typeface="Arial" panose="020B0604020202020204" pitchFamily="34" charset="0"/>
              </a:rPr>
              <a:t>Phila</a:t>
            </a:r>
            <a:r>
              <a:rPr lang="fr-FR" sz="750" i="1" dirty="0">
                <a:latin typeface="Arial" panose="020B0604020202020204" pitchFamily="34" charset="0"/>
              </a:rPr>
              <a:t>). </a:t>
            </a:r>
            <a:r>
              <a:rPr lang="fr-FR" sz="750" dirty="0">
                <a:latin typeface="Arial" panose="020B0604020202020204" pitchFamily="34" charset="0"/>
              </a:rPr>
              <a:t>2022;15(7):455-464.</a:t>
            </a:r>
          </a:p>
        </p:txBody>
      </p:sp>
      <p:sp>
        <p:nvSpPr>
          <p:cNvPr id="19" name="Text Placeholder 30">
            <a:extLst>
              <a:ext uri="{FF2B5EF4-FFF2-40B4-BE49-F238E27FC236}">
                <a16:creationId xmlns:a16="http://schemas.microsoft.com/office/drawing/2014/main" id="{D1FC2355-810A-96FC-AEE0-B593707ED447}"/>
              </a:ext>
            </a:extLst>
          </p:cNvPr>
          <p:cNvSpPr txBox="1">
            <a:spLocks/>
          </p:cNvSpPr>
          <p:nvPr/>
        </p:nvSpPr>
        <p:spPr>
          <a:xfrm>
            <a:off x="336081" y="243507"/>
            <a:ext cx="8471837" cy="391814"/>
          </a:xfrm>
          <a:prstGeom prst="rect">
            <a:avLst/>
          </a:prstGeom>
          <a:noFill/>
          <a:ln w="28575">
            <a:noFill/>
            <a:miter lim="800000"/>
          </a:ln>
          <a:effectLst/>
        </p:spPr>
        <p:txBody>
          <a:bodyPr anchor="ct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spcBef>
                <a:spcPts val="0"/>
              </a:spcBef>
              <a:buNone/>
            </a:pPr>
            <a:r>
              <a:rPr lang="en-CA" sz="1600" dirty="0">
                <a:solidFill>
                  <a:schemeClr val="tx2"/>
                </a:solidFill>
                <a:latin typeface="Arial"/>
                <a:cs typeface="Arial"/>
              </a:rPr>
              <a:t>Conclusion: FIT and mt-sDNA, If Positive, Must Be Followed by a Colonoscopy</a:t>
            </a:r>
          </a:p>
        </p:txBody>
      </p:sp>
      <p:sp>
        <p:nvSpPr>
          <p:cNvPr id="20" name="Content Placeholder 31">
            <a:extLst>
              <a:ext uri="{FF2B5EF4-FFF2-40B4-BE49-F238E27FC236}">
                <a16:creationId xmlns:a16="http://schemas.microsoft.com/office/drawing/2014/main" id="{8EC3DA0B-D5CA-5BC3-1315-127E3F855090}"/>
              </a:ext>
            </a:extLst>
          </p:cNvPr>
          <p:cNvSpPr txBox="1">
            <a:spLocks/>
          </p:cNvSpPr>
          <p:nvPr/>
        </p:nvSpPr>
        <p:spPr>
          <a:xfrm>
            <a:off x="336080" y="862870"/>
            <a:ext cx="8471837" cy="632109"/>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33350" indent="-133350">
              <a:buClr>
                <a:srgbClr val="125285"/>
              </a:buClr>
            </a:pPr>
            <a:r>
              <a:rPr lang="en-CA" dirty="0">
                <a:solidFill>
                  <a:srgbClr val="125285"/>
                </a:solidFill>
              </a:rPr>
              <a:t>This study concluded that a positive stool test enriches findings at colonoscopy</a:t>
            </a:r>
          </a:p>
          <a:p>
            <a:pPr marL="133350" indent="-133350">
              <a:spcBef>
                <a:spcPts val="400"/>
              </a:spcBef>
              <a:buClr>
                <a:srgbClr val="125285"/>
              </a:buClr>
            </a:pPr>
            <a:r>
              <a:rPr lang="en-CA" dirty="0">
                <a:solidFill>
                  <a:srgbClr val="125285"/>
                </a:solidFill>
              </a:rPr>
              <a:t>Colonoscopy after mt-sDNA positive tests were over three times more likely to have more advanced findings relative to those in the colonoscopy-only group</a:t>
            </a:r>
          </a:p>
        </p:txBody>
      </p:sp>
      <p:sp>
        <p:nvSpPr>
          <p:cNvPr id="35" name="Rectangle 34">
            <a:extLst>
              <a:ext uri="{FF2B5EF4-FFF2-40B4-BE49-F238E27FC236}">
                <a16:creationId xmlns:a16="http://schemas.microsoft.com/office/drawing/2014/main" id="{FC0A2F7E-2E03-9158-B63A-6E03FDFFB143}"/>
              </a:ext>
            </a:extLst>
          </p:cNvPr>
          <p:cNvSpPr/>
          <p:nvPr/>
        </p:nvSpPr>
        <p:spPr bwMode="gray">
          <a:xfrm>
            <a:off x="371496" y="8345726"/>
            <a:ext cx="8471837" cy="826082"/>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r>
              <a:rPr lang="en-US" sz="1200" b="1" dirty="0">
                <a:solidFill>
                  <a:schemeClr val="tx1"/>
                </a:solidFill>
                <a:latin typeface="Arial"/>
                <a:cs typeface="Arial"/>
              </a:rPr>
              <a:t>Limitations: </a:t>
            </a:r>
            <a:r>
              <a:rPr lang="en-US" sz="1200" dirty="0">
                <a:solidFill>
                  <a:schemeClr val="tx1"/>
                </a:solidFill>
                <a:latin typeface="Arial"/>
                <a:cs typeface="Arial"/>
              </a:rPr>
              <a:t>Data sampled from a limited geographic location with an excess of data points for colonoscopy only vs FIT and mt-</a:t>
            </a:r>
            <a:r>
              <a:rPr lang="en-US" sz="1200" dirty="0" err="1">
                <a:solidFill>
                  <a:schemeClr val="tx1"/>
                </a:solidFill>
                <a:latin typeface="Arial"/>
                <a:cs typeface="Arial"/>
              </a:rPr>
              <a:t>sDNA</a:t>
            </a:r>
            <a:r>
              <a:rPr lang="en-US" sz="1200" dirty="0">
                <a:solidFill>
                  <a:schemeClr val="tx1"/>
                </a:solidFill>
                <a:latin typeface="Arial"/>
                <a:cs typeface="Arial"/>
              </a:rPr>
              <a:t> plus colonoscopy. FIT and mt-</a:t>
            </a:r>
            <a:r>
              <a:rPr lang="en-US" sz="1200" dirty="0" err="1">
                <a:solidFill>
                  <a:schemeClr val="tx1"/>
                </a:solidFill>
                <a:latin typeface="Arial"/>
                <a:cs typeface="Arial"/>
              </a:rPr>
              <a:t>sDNA</a:t>
            </a:r>
            <a:r>
              <a:rPr lang="en-US" sz="1200" dirty="0">
                <a:solidFill>
                  <a:schemeClr val="tx1"/>
                </a:solidFill>
                <a:latin typeface="Arial"/>
                <a:cs typeface="Arial"/>
              </a:rPr>
              <a:t> cohorts contained a greater proportion of subjects who were older, former or current smokers, taking anti-coagulants, and of less than good/excellent health. The colonoscopy-only cohort had a greater number of patients determined to be at increased risk for CRC. </a:t>
            </a:r>
          </a:p>
        </p:txBody>
      </p:sp>
      <p:sp>
        <p:nvSpPr>
          <p:cNvPr id="39" name="Rectangle 38">
            <a:extLst>
              <a:ext uri="{FF2B5EF4-FFF2-40B4-BE49-F238E27FC236}">
                <a16:creationId xmlns:a16="http://schemas.microsoft.com/office/drawing/2014/main" id="{33E6337E-059B-6A4F-A99F-2AE60A3E7250}"/>
              </a:ext>
            </a:extLst>
          </p:cNvPr>
          <p:cNvSpPr/>
          <p:nvPr/>
        </p:nvSpPr>
        <p:spPr bwMode="gray">
          <a:xfrm>
            <a:off x="4469942" y="1830818"/>
            <a:ext cx="4172963" cy="2401351"/>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b="1" dirty="0">
                <a:solidFill>
                  <a:schemeClr val="tx1"/>
                </a:solidFill>
                <a:latin typeface="Arial"/>
                <a:cs typeface="Arial"/>
              </a:rPr>
              <a:t>Limitations: </a:t>
            </a:r>
            <a:r>
              <a:rPr lang="en-US" sz="1200" dirty="0">
                <a:solidFill>
                  <a:schemeClr val="tx1"/>
                </a:solidFill>
                <a:latin typeface="Arial"/>
                <a:cs typeface="Arial"/>
              </a:rPr>
              <a:t>Data sampled from a limited geographic location with an excess of data points for colonoscopy only vs FIT and mt-</a:t>
            </a:r>
            <a:r>
              <a:rPr lang="en-US" sz="1200" dirty="0" err="1">
                <a:solidFill>
                  <a:schemeClr val="tx1"/>
                </a:solidFill>
                <a:latin typeface="Arial"/>
                <a:cs typeface="Arial"/>
              </a:rPr>
              <a:t>sDNA</a:t>
            </a:r>
            <a:r>
              <a:rPr lang="en-US" sz="1200" dirty="0">
                <a:solidFill>
                  <a:schemeClr val="tx1"/>
                </a:solidFill>
                <a:latin typeface="Arial"/>
                <a:cs typeface="Arial"/>
              </a:rPr>
              <a:t> plus colonoscopy. FIT and mt-</a:t>
            </a:r>
            <a:r>
              <a:rPr lang="en-US" sz="1200" dirty="0" err="1">
                <a:solidFill>
                  <a:schemeClr val="tx1"/>
                </a:solidFill>
                <a:latin typeface="Arial"/>
                <a:cs typeface="Arial"/>
              </a:rPr>
              <a:t>sDNA</a:t>
            </a:r>
            <a:r>
              <a:rPr lang="en-US" sz="1200" dirty="0">
                <a:solidFill>
                  <a:schemeClr val="tx1"/>
                </a:solidFill>
                <a:latin typeface="Arial"/>
                <a:cs typeface="Arial"/>
              </a:rPr>
              <a:t> cohorts contained a greater proportion of subjects who were older, former or current smokers, taking anti-coagulants, and of less than good/excellent health. The colonoscopy-only cohort had a greater number of patients determined to be at increased risk for CRC.</a:t>
            </a:r>
          </a:p>
        </p:txBody>
      </p:sp>
      <p:sp>
        <p:nvSpPr>
          <p:cNvPr id="40" name="Content Placeholder 8">
            <a:extLst>
              <a:ext uri="{FF2B5EF4-FFF2-40B4-BE49-F238E27FC236}">
                <a16:creationId xmlns:a16="http://schemas.microsoft.com/office/drawing/2014/main" id="{6DC74C99-9D10-D5CE-E258-9533E56C725B}"/>
              </a:ext>
            </a:extLst>
          </p:cNvPr>
          <p:cNvSpPr txBox="1">
            <a:spLocks/>
          </p:cNvSpPr>
          <p:nvPr/>
        </p:nvSpPr>
        <p:spPr bwMode="gray">
          <a:xfrm>
            <a:off x="510289" y="1494979"/>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grpSp>
        <p:nvGrpSpPr>
          <p:cNvPr id="41" name="Group 40">
            <a:extLst>
              <a:ext uri="{FF2B5EF4-FFF2-40B4-BE49-F238E27FC236}">
                <a16:creationId xmlns:a16="http://schemas.microsoft.com/office/drawing/2014/main" id="{A2A681F8-595A-0526-1812-F5746F8D30CB}"/>
              </a:ext>
            </a:extLst>
          </p:cNvPr>
          <p:cNvGrpSpPr/>
          <p:nvPr/>
        </p:nvGrpSpPr>
        <p:grpSpPr>
          <a:xfrm>
            <a:off x="500994" y="1834931"/>
            <a:ext cx="3600693" cy="2397238"/>
            <a:chOff x="501044" y="1871436"/>
            <a:chExt cx="3600693" cy="2315919"/>
          </a:xfrm>
        </p:grpSpPr>
        <p:sp>
          <p:nvSpPr>
            <p:cNvPr id="42" name="Rectangle 41">
              <a:extLst>
                <a:ext uri="{FF2B5EF4-FFF2-40B4-BE49-F238E27FC236}">
                  <a16:creationId xmlns:a16="http://schemas.microsoft.com/office/drawing/2014/main" id="{B0EDA79C-FC3C-776E-3492-FC25E6452E6F}"/>
                </a:ext>
              </a:extLst>
            </p:cNvPr>
            <p:cNvSpPr/>
            <p:nvPr/>
          </p:nvSpPr>
          <p:spPr bwMode="gray">
            <a:xfrm>
              <a:off x="501044" y="1871436"/>
              <a:ext cx="3600693" cy="529372"/>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400"/>
                </a:spcBef>
                <a:buClr>
                  <a:srgbClr val="125285"/>
                </a:buClr>
              </a:pPr>
              <a:r>
                <a:rPr lang="en-US" sz="1200" dirty="0">
                  <a:solidFill>
                    <a:srgbClr val="125285"/>
                  </a:solidFill>
                </a:rPr>
                <a:t>Among average-risk patients, mt-</a:t>
              </a:r>
              <a:r>
                <a:rPr lang="en-US" sz="1200" dirty="0" err="1">
                  <a:solidFill>
                    <a:srgbClr val="125285"/>
                  </a:solidFill>
                </a:rPr>
                <a:t>sDNA</a:t>
              </a:r>
              <a:r>
                <a:rPr lang="en-US" sz="1200" dirty="0">
                  <a:solidFill>
                    <a:srgbClr val="125285"/>
                  </a:solidFill>
                </a:rPr>
                <a:t> positive patients had a high chance for any neoplasia</a:t>
              </a:r>
              <a:endParaRPr lang="en-CA" sz="1200" dirty="0">
                <a:solidFill>
                  <a:srgbClr val="125285"/>
                </a:solidFill>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2EDBAF15-5172-2A73-FC24-E74062AEF4A8}"/>
                </a:ext>
              </a:extLst>
            </p:cNvPr>
            <p:cNvSpPr/>
            <p:nvPr/>
          </p:nvSpPr>
          <p:spPr bwMode="gray">
            <a:xfrm>
              <a:off x="501044" y="2452272"/>
              <a:ext cx="3600693" cy="1004039"/>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400"/>
                </a:spcBef>
                <a:buClr>
                  <a:srgbClr val="125285"/>
                </a:buClr>
              </a:pPr>
              <a:r>
                <a:rPr lang="en-US" sz="1200" dirty="0">
                  <a:solidFill>
                    <a:srgbClr val="125285"/>
                  </a:solidFill>
                </a:rPr>
                <a:t>Severity of findings and histology subtypes differed across the three groups, with a </a:t>
              </a:r>
              <a:br>
                <a:rPr lang="en-US" sz="1200" dirty="0">
                  <a:solidFill>
                    <a:srgbClr val="125285"/>
                  </a:solidFill>
                </a:rPr>
              </a:br>
              <a:r>
                <a:rPr lang="en-US" sz="1200" dirty="0">
                  <a:solidFill>
                    <a:srgbClr val="125285"/>
                  </a:solidFill>
                </a:rPr>
                <a:t>higher yield of advanced findings in mt-</a:t>
              </a:r>
              <a:r>
                <a:rPr lang="en-US" sz="1200" dirty="0" err="1">
                  <a:solidFill>
                    <a:srgbClr val="125285"/>
                  </a:solidFill>
                </a:rPr>
                <a:t>sDNA</a:t>
              </a:r>
              <a:r>
                <a:rPr lang="en-US" sz="1200" dirty="0">
                  <a:solidFill>
                    <a:srgbClr val="125285"/>
                  </a:solidFill>
                </a:rPr>
                <a:t> positive patients</a:t>
              </a:r>
            </a:p>
          </p:txBody>
        </p:sp>
        <p:sp>
          <p:nvSpPr>
            <p:cNvPr id="44" name="Rectangle 43">
              <a:extLst>
                <a:ext uri="{FF2B5EF4-FFF2-40B4-BE49-F238E27FC236}">
                  <a16:creationId xmlns:a16="http://schemas.microsoft.com/office/drawing/2014/main" id="{AC508C15-BA60-B57E-6C86-D872BA0E4E48}"/>
                </a:ext>
              </a:extLst>
            </p:cNvPr>
            <p:cNvSpPr/>
            <p:nvPr/>
          </p:nvSpPr>
          <p:spPr bwMode="gray">
            <a:xfrm>
              <a:off x="501044" y="3504461"/>
              <a:ext cx="3600693" cy="682894"/>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400"/>
                </a:spcBef>
                <a:buClr>
                  <a:srgbClr val="125285"/>
                </a:buClr>
              </a:pPr>
              <a:r>
                <a:rPr lang="en-US" sz="1200" dirty="0">
                  <a:solidFill>
                    <a:srgbClr val="125285"/>
                  </a:solidFill>
                </a:rPr>
                <a:t>This real-world evidence demonstrated how stool tests informed providers on which patients had a greater need for follow-up colonoscopy</a:t>
              </a:r>
              <a:endParaRPr lang="en-CA" sz="1200" dirty="0">
                <a:solidFill>
                  <a:srgbClr val="125285"/>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72815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Google Shape;84;p13">
            <a:extLst>
              <a:ext uri="{FF2B5EF4-FFF2-40B4-BE49-F238E27FC236}">
                <a16:creationId xmlns:a16="http://schemas.microsoft.com/office/drawing/2014/main" id="{42317BCD-D5B6-E23C-9E37-26C0C0C4061A}"/>
              </a:ext>
            </a:extLst>
          </p:cNvPr>
          <p:cNvSpPr txBox="1">
            <a:spLocks/>
          </p:cNvSpPr>
          <p:nvPr/>
        </p:nvSpPr>
        <p:spPr>
          <a:xfrm>
            <a:off x="427806" y="966516"/>
            <a:ext cx="8471836" cy="107295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Clr>
                <a:srgbClr val="125285"/>
              </a:buClr>
            </a:pPr>
            <a:r>
              <a:rPr lang="en-CA" sz="1000" b="1" dirty="0">
                <a:solidFill>
                  <a:srgbClr val="125285"/>
                </a:solidFill>
                <a:effectLst/>
                <a:latin typeface="Arial" panose="020B0604020202020204" pitchFamily="34" charset="0"/>
                <a:cs typeface="Arial" panose="020B0604020202020204" pitchFamily="34" charset="0"/>
              </a:rPr>
              <a:t>Design: </a:t>
            </a:r>
            <a:r>
              <a:rPr lang="en-US" sz="1000" dirty="0">
                <a:solidFill>
                  <a:srgbClr val="125285"/>
                </a:solidFill>
                <a:latin typeface="Arial" panose="020B0604020202020204" pitchFamily="34" charset="0"/>
                <a:cs typeface="Arial" panose="020B0604020202020204" pitchFamily="34" charset="0"/>
              </a:rPr>
              <a:t>This study examined colonoscopy findings, between January 2015 and June 2019, of patients with positive mt-</a:t>
            </a:r>
            <a:r>
              <a:rPr lang="en-US" sz="1000" dirty="0" err="1">
                <a:solidFill>
                  <a:srgbClr val="125285"/>
                </a:solidFill>
                <a:latin typeface="Arial" panose="020B0604020202020204" pitchFamily="34" charset="0"/>
                <a:cs typeface="Arial" panose="020B0604020202020204" pitchFamily="34" charset="0"/>
              </a:rPr>
              <a:t>sDNA</a:t>
            </a:r>
            <a:r>
              <a:rPr lang="en-US" sz="1000" dirty="0">
                <a:solidFill>
                  <a:srgbClr val="125285"/>
                </a:solidFill>
                <a:latin typeface="Arial" panose="020B0604020202020204" pitchFamily="34" charset="0"/>
                <a:cs typeface="Arial" panose="020B0604020202020204" pitchFamily="34" charset="0"/>
              </a:rPr>
              <a:t> results in the NHCR database</a:t>
            </a:r>
          </a:p>
          <a:p>
            <a:pPr>
              <a:buClr>
                <a:srgbClr val="125285"/>
              </a:buClr>
            </a:pPr>
            <a:endParaRPr lang="en-US" sz="1000" dirty="0">
              <a:solidFill>
                <a:srgbClr val="125285"/>
              </a:solidFill>
              <a:latin typeface="Arial" panose="020B0604020202020204" pitchFamily="34" charset="0"/>
              <a:cs typeface="Arial" panose="020B0604020202020204" pitchFamily="34" charset="0"/>
            </a:endParaRPr>
          </a:p>
          <a:p>
            <a:pPr>
              <a:buClr>
                <a:srgbClr val="125285"/>
              </a:buClr>
            </a:pPr>
            <a:r>
              <a:rPr lang="en-CA" sz="1000" b="1" dirty="0">
                <a:solidFill>
                  <a:srgbClr val="125285"/>
                </a:solidFill>
                <a:effectLst/>
                <a:latin typeface="Arial" panose="020B0604020202020204" pitchFamily="34" charset="0"/>
                <a:cs typeface="Arial" panose="020B0604020202020204" pitchFamily="34" charset="0"/>
              </a:rPr>
              <a:t>Results: </a:t>
            </a:r>
          </a:p>
          <a:p>
            <a:pPr marL="171450" indent="-171450">
              <a:buClr>
                <a:srgbClr val="125285"/>
              </a:buClr>
              <a:buFont typeface="Arial" panose="020B0604020202020204" pitchFamily="34" charset="0"/>
              <a:buChar char="•"/>
            </a:pPr>
            <a:r>
              <a:rPr lang="en-US" sz="1000" dirty="0">
                <a:solidFill>
                  <a:srgbClr val="125285"/>
                </a:solidFill>
                <a:effectLst/>
                <a:latin typeface="Arial" panose="020B0604020202020204" pitchFamily="34" charset="0"/>
                <a:cs typeface="Arial" panose="020B0604020202020204" pitchFamily="34" charset="0"/>
              </a:rPr>
              <a:t>Colonoscopy after a positive mt-</a:t>
            </a:r>
            <a:r>
              <a:rPr lang="en-US" sz="1000" dirty="0" err="1">
                <a:solidFill>
                  <a:srgbClr val="125285"/>
                </a:solidFill>
                <a:effectLst/>
                <a:latin typeface="Arial" panose="020B0604020202020204" pitchFamily="34" charset="0"/>
                <a:cs typeface="Arial" panose="020B0604020202020204" pitchFamily="34" charset="0"/>
              </a:rPr>
              <a:t>sDNA</a:t>
            </a:r>
            <a:r>
              <a:rPr lang="en-US" sz="1000" dirty="0">
                <a:solidFill>
                  <a:srgbClr val="125285"/>
                </a:solidFill>
                <a:effectLst/>
                <a:latin typeface="Arial" panose="020B0604020202020204" pitchFamily="34" charset="0"/>
                <a:cs typeface="Arial" panose="020B0604020202020204" pitchFamily="34" charset="0"/>
              </a:rPr>
              <a:t> test was more frequently associated with CRC or advanced noncancerous neoplasia than colonoscopy alone</a:t>
            </a:r>
          </a:p>
          <a:p>
            <a:pPr marL="171450" indent="-171450">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P</a:t>
            </a:r>
            <a:r>
              <a:rPr lang="en-US" sz="1000" dirty="0">
                <a:solidFill>
                  <a:srgbClr val="125285"/>
                </a:solidFill>
                <a:effectLst/>
                <a:latin typeface="Arial" panose="020B0604020202020204" pitchFamily="34" charset="0"/>
                <a:cs typeface="Arial" panose="020B0604020202020204" pitchFamily="34" charset="0"/>
              </a:rPr>
              <a:t>rior positive mt-</a:t>
            </a:r>
            <a:r>
              <a:rPr lang="en-US" sz="1000" dirty="0" err="1">
                <a:solidFill>
                  <a:srgbClr val="125285"/>
                </a:solidFill>
                <a:effectLst/>
                <a:latin typeface="Arial" panose="020B0604020202020204" pitchFamily="34" charset="0"/>
                <a:cs typeface="Arial" panose="020B0604020202020204" pitchFamily="34" charset="0"/>
              </a:rPr>
              <a:t>sDNA</a:t>
            </a:r>
            <a:r>
              <a:rPr lang="en-US" sz="1000" dirty="0">
                <a:solidFill>
                  <a:srgbClr val="125285"/>
                </a:solidFill>
                <a:effectLst/>
                <a:latin typeface="Arial" panose="020B0604020202020204" pitchFamily="34" charset="0"/>
                <a:cs typeface="Arial" panose="020B0604020202020204" pitchFamily="34" charset="0"/>
              </a:rPr>
              <a:t> tests did not affect physician procedural quality measures and follow-up recommendations for average-risk patients with normal colonoscopy</a:t>
            </a:r>
            <a:endParaRPr lang="en-CA" sz="1000" dirty="0">
              <a:solidFill>
                <a:srgbClr val="125285"/>
              </a:solidFill>
              <a:effectLst/>
              <a:latin typeface="Arial" panose="020B0604020202020204" pitchFamily="34" charset="0"/>
              <a:cs typeface="Arial" panose="020B0604020202020204" pitchFamily="34" charset="0"/>
            </a:endParaRPr>
          </a:p>
        </p:txBody>
      </p:sp>
      <p:sp>
        <p:nvSpPr>
          <p:cNvPr id="14" name="Text Placeholder 14">
            <a:extLst>
              <a:ext uri="{FF2B5EF4-FFF2-40B4-BE49-F238E27FC236}">
                <a16:creationId xmlns:a16="http://schemas.microsoft.com/office/drawing/2014/main" id="{7C4D7E01-1CE1-6FD7-5836-524F798ED953}"/>
              </a:ext>
            </a:extLst>
          </p:cNvPr>
          <p:cNvSpPr txBox="1">
            <a:spLocks/>
          </p:cNvSpPr>
          <p:nvPr/>
        </p:nvSpPr>
        <p:spPr bwMode="gray">
          <a:xfrm>
            <a:off x="336081" y="315474"/>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panose="020B0604020202020204" pitchFamily="34" charset="0"/>
                <a:cs typeface="Arial" panose="020B0604020202020204" pitchFamily="34" charset="0"/>
              </a:rPr>
              <a:t>Colorectal Neoplasia Detection in Individuals With Positive mt-</a:t>
            </a:r>
            <a:r>
              <a:rPr lang="en-CA" sz="1600" dirty="0" err="1">
                <a:latin typeface="Arial" panose="020B0604020202020204" pitchFamily="34" charset="0"/>
                <a:cs typeface="Arial" panose="020B0604020202020204" pitchFamily="34" charset="0"/>
              </a:rPr>
              <a:t>sDNA</a:t>
            </a:r>
            <a:r>
              <a:rPr lang="en-CA" sz="1600" dirty="0">
                <a:latin typeface="Arial" panose="020B0604020202020204" pitchFamily="34" charset="0"/>
                <a:cs typeface="Arial" panose="020B0604020202020204" pitchFamily="34" charset="0"/>
              </a:rPr>
              <a:t> Tests: Data From the New Hampshire Colonoscopy Registry (NHCR)</a:t>
            </a:r>
            <a:endParaRPr lang="en-CA" dirty="0"/>
          </a:p>
        </p:txBody>
      </p:sp>
      <p:sp>
        <p:nvSpPr>
          <p:cNvPr id="16" name="Text Placeholder 23">
            <a:extLst>
              <a:ext uri="{FF2B5EF4-FFF2-40B4-BE49-F238E27FC236}">
                <a16:creationId xmlns:a16="http://schemas.microsoft.com/office/drawing/2014/main" id="{DEDB8162-CEA2-5D70-B7E7-DD206E1031C1}"/>
              </a:ext>
            </a:extLst>
          </p:cNvPr>
          <p:cNvSpPr>
            <a:spLocks noGrp="1"/>
          </p:cNvSpPr>
          <p:nvPr>
            <p:ph type="body" sz="quarter" idx="16"/>
          </p:nvPr>
        </p:nvSpPr>
        <p:spPr>
          <a:xfrm>
            <a:off x="423000" y="4714398"/>
            <a:ext cx="8325346" cy="319958"/>
          </a:xfrm>
        </p:spPr>
        <p:txBody>
          <a:bodyPr/>
          <a:lstStyle/>
          <a:p>
            <a:r>
              <a:rPr lang="en-US" sz="750" dirty="0">
                <a:latin typeface="Arial" panose="020B0604020202020204" pitchFamily="34" charset="0"/>
                <a:cs typeface="Arial" panose="020B0604020202020204" pitchFamily="34" charset="0"/>
              </a:rPr>
              <a:t>*Average-risk patients only. The mt-</a:t>
            </a:r>
            <a:r>
              <a:rPr lang="en-US" sz="750" dirty="0" err="1">
                <a:latin typeface="Arial" panose="020B0604020202020204" pitchFamily="34" charset="0"/>
                <a:cs typeface="Arial" panose="020B0604020202020204" pitchFamily="34" charset="0"/>
              </a:rPr>
              <a:t>sDNA</a:t>
            </a:r>
            <a:r>
              <a:rPr lang="en-US" sz="750" dirty="0">
                <a:latin typeface="Arial" panose="020B0604020202020204" pitchFamily="34" charset="0"/>
                <a:cs typeface="Arial" panose="020B0604020202020204" pitchFamily="34" charset="0"/>
              </a:rPr>
              <a:t>-positive patients (n=306) were matched by age (±5 years), sex, and CRC risk (average or increased) at a 1:3 ratio to a cohort of 918 unique patients who received a colonoscopy indicated for screening or surveillance with no prior positive mt-</a:t>
            </a:r>
            <a:r>
              <a:rPr lang="en-US" sz="750" dirty="0" err="1">
                <a:latin typeface="Arial" panose="020B0604020202020204" pitchFamily="34" charset="0"/>
                <a:cs typeface="Arial" panose="020B0604020202020204" pitchFamily="34" charset="0"/>
              </a:rPr>
              <a:t>sDNA</a:t>
            </a:r>
            <a:r>
              <a:rPr lang="en-US" sz="750" dirty="0">
                <a:latin typeface="Arial" panose="020B0604020202020204" pitchFamily="34" charset="0"/>
                <a:cs typeface="Arial" panose="020B0604020202020204" pitchFamily="34" charset="0"/>
              </a:rPr>
              <a:t> result. </a:t>
            </a:r>
          </a:p>
          <a:p>
            <a:r>
              <a:rPr lang="en-US" sz="750" dirty="0">
                <a:latin typeface="Arial" panose="020B0604020202020204" pitchFamily="34" charset="0"/>
                <a:cs typeface="Arial" panose="020B0604020202020204" pitchFamily="34" charset="0"/>
              </a:rPr>
              <a:t>***Denotes </a:t>
            </a:r>
            <a:r>
              <a:rPr lang="en-US" sz="750" i="1" dirty="0">
                <a:latin typeface="Arial" panose="020B0604020202020204" pitchFamily="34" charset="0"/>
                <a:cs typeface="Arial" panose="020B0604020202020204" pitchFamily="34" charset="0"/>
              </a:rPr>
              <a:t>P</a:t>
            </a:r>
            <a:r>
              <a:rPr lang="en-US" sz="750" dirty="0">
                <a:latin typeface="Arial" panose="020B0604020202020204" pitchFamily="34" charset="0"/>
                <a:cs typeface="Arial" panose="020B0604020202020204" pitchFamily="34" charset="0"/>
              </a:rPr>
              <a:t>&lt;0.0001. Statistical analysis are using Fisher exact test P-value.</a:t>
            </a:r>
          </a:p>
          <a:p>
            <a:pPr>
              <a:defRPr/>
            </a:pPr>
            <a:r>
              <a:rPr lang="en-US" sz="750" b="1" dirty="0">
                <a:latin typeface="Arial" panose="020B0604020202020204" pitchFamily="34" charset="0"/>
                <a:cs typeface="Arial" panose="020B0604020202020204" pitchFamily="34" charset="0"/>
              </a:rPr>
              <a:t>CRC:</a:t>
            </a:r>
            <a:r>
              <a:rPr lang="en-US" sz="750" dirty="0">
                <a:latin typeface="Arial" panose="020B0604020202020204" pitchFamily="34" charset="0"/>
                <a:cs typeface="Arial" panose="020B0604020202020204" pitchFamily="34" charset="0"/>
              </a:rPr>
              <a:t> colorectal cancer;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 </a:t>
            </a:r>
            <a:r>
              <a:rPr lang="en-US" sz="750" b="1" dirty="0">
                <a:latin typeface="Arial" panose="020B0604020202020204" pitchFamily="34" charset="0"/>
                <a:cs typeface="Arial" panose="020B0604020202020204" pitchFamily="34" charset="0"/>
              </a:rPr>
              <a:t>NHCR:</a:t>
            </a:r>
            <a:r>
              <a:rPr lang="en-US" sz="750" dirty="0">
                <a:latin typeface="Arial" panose="020B0604020202020204" pitchFamily="34" charset="0"/>
                <a:cs typeface="Arial" panose="020B0604020202020204" pitchFamily="34" charset="0"/>
              </a:rPr>
              <a:t> New Hampshire Colonoscopy Registry.</a:t>
            </a:r>
          </a:p>
          <a:p>
            <a:pPr lvl="0" defTabSz="685983">
              <a:buClrTx/>
              <a:buSzPct val="100000"/>
              <a:defRPr/>
            </a:pPr>
            <a:r>
              <a:rPr lang="da-DK" sz="750" kern="1200" dirty="0">
                <a:latin typeface="Arial" panose="020B0604020202020204" pitchFamily="34" charset="0"/>
                <a:cs typeface="Arial" panose="020B0604020202020204" pitchFamily="34" charset="0"/>
              </a:rPr>
              <a:t>Anderson JC, et al. </a:t>
            </a:r>
            <a:r>
              <a:rPr lang="da-DK" sz="750" i="1" kern="1200" dirty="0">
                <a:latin typeface="Arial" panose="020B0604020202020204" pitchFamily="34" charset="0"/>
                <a:cs typeface="Arial" panose="020B0604020202020204" pitchFamily="34" charset="0"/>
              </a:rPr>
              <a:t>J </a:t>
            </a:r>
            <a:r>
              <a:rPr lang="da-DK" sz="750" i="1" kern="1200" dirty="0" err="1">
                <a:latin typeface="Arial" panose="020B0604020202020204" pitchFamily="34" charset="0"/>
                <a:cs typeface="Arial" panose="020B0604020202020204" pitchFamily="34" charset="0"/>
              </a:rPr>
              <a:t>Clin</a:t>
            </a:r>
            <a:r>
              <a:rPr lang="da-DK" sz="750" i="1" kern="1200" dirty="0">
                <a:latin typeface="Arial" panose="020B0604020202020204" pitchFamily="34" charset="0"/>
                <a:cs typeface="Arial" panose="020B0604020202020204" pitchFamily="34" charset="0"/>
              </a:rPr>
              <a:t> </a:t>
            </a:r>
            <a:r>
              <a:rPr lang="da-DK" sz="750" i="1" kern="1200" dirty="0" err="1">
                <a:latin typeface="Arial" panose="020B0604020202020204" pitchFamily="34" charset="0"/>
                <a:cs typeface="Arial" panose="020B0604020202020204" pitchFamily="34" charset="0"/>
              </a:rPr>
              <a:t>Gastroenterol</a:t>
            </a:r>
            <a:r>
              <a:rPr lang="da-DK" sz="750" kern="1200" dirty="0">
                <a:latin typeface="Arial" panose="020B0604020202020204" pitchFamily="34" charset="0"/>
                <a:cs typeface="Arial" panose="020B0604020202020204" pitchFamily="34" charset="0"/>
              </a:rPr>
              <a:t>. 2022;56(5):419-425. </a:t>
            </a:r>
          </a:p>
        </p:txBody>
      </p:sp>
      <p:sp>
        <p:nvSpPr>
          <p:cNvPr id="17" name="TextBox 16">
            <a:extLst>
              <a:ext uri="{FF2B5EF4-FFF2-40B4-BE49-F238E27FC236}">
                <a16:creationId xmlns:a16="http://schemas.microsoft.com/office/drawing/2014/main" id="{EF113049-AF21-9061-956E-145FF879AC85}"/>
              </a:ext>
            </a:extLst>
          </p:cNvPr>
          <p:cNvSpPr txBox="1"/>
          <p:nvPr/>
        </p:nvSpPr>
        <p:spPr>
          <a:xfrm>
            <a:off x="5034177" y="2135053"/>
            <a:ext cx="3065609" cy="215444"/>
          </a:xfrm>
          <a:prstGeom prst="rect">
            <a:avLst/>
          </a:prstGeom>
          <a:noFill/>
        </p:spPr>
        <p:txBody>
          <a:bodyPr wrap="square" rtlCol="0">
            <a:spAutoFit/>
          </a:bodyPr>
          <a:lstStyle/>
          <a:p>
            <a:pPr algn="ctr"/>
            <a:r>
              <a:rPr lang="en-CA" sz="800" b="1" dirty="0">
                <a:solidFill>
                  <a:srgbClr val="125285"/>
                </a:solidFill>
                <a:effectLst/>
                <a:latin typeface="Arial" panose="020B0604020202020204" pitchFamily="34" charset="0"/>
                <a:cs typeface="Arial" panose="020B0604020202020204" pitchFamily="34" charset="0"/>
              </a:rPr>
              <a:t>Colonoscopy Preparation Quality and Exam Completeness</a:t>
            </a:r>
            <a:endParaRPr lang="en-US" sz="800" b="1" dirty="0">
              <a:solidFill>
                <a:srgbClr val="125285"/>
              </a:solidFill>
              <a:latin typeface="Arial" panose="020B0604020202020204" pitchFamily="34" charset="0"/>
              <a:cs typeface="Arial" panose="020B0604020202020204" pitchFamily="34" charset="0"/>
            </a:endParaRPr>
          </a:p>
        </p:txBody>
      </p:sp>
      <p:graphicFrame>
        <p:nvGraphicFramePr>
          <p:cNvPr id="18" name="Chart 17">
            <a:extLst>
              <a:ext uri="{FF2B5EF4-FFF2-40B4-BE49-F238E27FC236}">
                <a16:creationId xmlns:a16="http://schemas.microsoft.com/office/drawing/2014/main" id="{2174E1E8-2D41-1AE6-0815-B60ADC9A02D8}"/>
              </a:ext>
            </a:extLst>
          </p:cNvPr>
          <p:cNvGraphicFramePr/>
          <p:nvPr>
            <p:extLst>
              <p:ext uri="{D42A27DB-BD31-4B8C-83A1-F6EECF244321}">
                <p14:modId xmlns:p14="http://schemas.microsoft.com/office/powerpoint/2010/main" val="2143146201"/>
              </p:ext>
            </p:extLst>
          </p:nvPr>
        </p:nvGraphicFramePr>
        <p:xfrm>
          <a:off x="4499267" y="2130089"/>
          <a:ext cx="2446175" cy="15815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a:extLst>
              <a:ext uri="{FF2B5EF4-FFF2-40B4-BE49-F238E27FC236}">
                <a16:creationId xmlns:a16="http://schemas.microsoft.com/office/drawing/2014/main" id="{E806613F-51E5-57DF-15EF-FBC419860FE3}"/>
              </a:ext>
            </a:extLst>
          </p:cNvPr>
          <p:cNvGraphicFramePr/>
          <p:nvPr>
            <p:extLst>
              <p:ext uri="{D42A27DB-BD31-4B8C-83A1-F6EECF244321}">
                <p14:modId xmlns:p14="http://schemas.microsoft.com/office/powerpoint/2010/main" val="3078521866"/>
              </p:ext>
            </p:extLst>
          </p:nvPr>
        </p:nvGraphicFramePr>
        <p:xfrm>
          <a:off x="6142787" y="2253439"/>
          <a:ext cx="2422095" cy="1495030"/>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9">
            <a:extLst>
              <a:ext uri="{FF2B5EF4-FFF2-40B4-BE49-F238E27FC236}">
                <a16:creationId xmlns:a16="http://schemas.microsoft.com/office/drawing/2014/main" id="{641BDCE9-C0E5-F083-BE15-01B126A8365C}"/>
              </a:ext>
            </a:extLst>
          </p:cNvPr>
          <p:cNvSpPr txBox="1"/>
          <p:nvPr/>
        </p:nvSpPr>
        <p:spPr>
          <a:xfrm rot="16200000">
            <a:off x="-2881" y="2800029"/>
            <a:ext cx="1072959" cy="221197"/>
          </a:xfrm>
          <a:prstGeom prst="rect">
            <a:avLst/>
          </a:prstGeom>
          <a:noFill/>
        </p:spPr>
        <p:txBody>
          <a:bodyPr wrap="square" rtlCol="0">
            <a:spAutoFit/>
          </a:bodyPr>
          <a:lstStyle/>
          <a:p>
            <a:pPr algn="ctr"/>
            <a:r>
              <a:rPr lang="en-CA" sz="800" dirty="0">
                <a:solidFill>
                  <a:srgbClr val="125285"/>
                </a:solidFill>
                <a:effectLst/>
                <a:latin typeface="Arial" panose="020B0604020202020204" pitchFamily="34" charset="0"/>
                <a:cs typeface="Arial" panose="020B0604020202020204" pitchFamily="34" charset="0"/>
              </a:rPr>
              <a:t>Patients (%)</a:t>
            </a:r>
          </a:p>
        </p:txBody>
      </p:sp>
      <p:sp>
        <p:nvSpPr>
          <p:cNvPr id="21" name="TextBox 20">
            <a:extLst>
              <a:ext uri="{FF2B5EF4-FFF2-40B4-BE49-F238E27FC236}">
                <a16:creationId xmlns:a16="http://schemas.microsoft.com/office/drawing/2014/main" id="{65644505-11DD-A9D8-CC76-DD0A2B76B45D}"/>
              </a:ext>
            </a:extLst>
          </p:cNvPr>
          <p:cNvSpPr txBox="1"/>
          <p:nvPr/>
        </p:nvSpPr>
        <p:spPr>
          <a:xfrm>
            <a:off x="1055123" y="2130488"/>
            <a:ext cx="2787138" cy="215444"/>
          </a:xfrm>
          <a:prstGeom prst="rect">
            <a:avLst/>
          </a:prstGeom>
          <a:noFill/>
        </p:spPr>
        <p:txBody>
          <a:bodyPr wrap="square">
            <a:spAutoFit/>
          </a:bodyPr>
          <a:lstStyle/>
          <a:p>
            <a:r>
              <a:rPr lang="en-US" sz="800" b="1" dirty="0">
                <a:solidFill>
                  <a:srgbClr val="125285"/>
                </a:solidFill>
              </a:rPr>
              <a:t>Colonoscopy Outcomes Following mt-</a:t>
            </a:r>
            <a:r>
              <a:rPr lang="en-US" sz="800" b="1" dirty="0" err="1">
                <a:solidFill>
                  <a:srgbClr val="125285"/>
                </a:solidFill>
              </a:rPr>
              <a:t>sDNA</a:t>
            </a:r>
            <a:r>
              <a:rPr lang="en-US" sz="800" b="1" dirty="0">
                <a:solidFill>
                  <a:srgbClr val="125285"/>
                </a:solidFill>
              </a:rPr>
              <a:t>+ Test*</a:t>
            </a:r>
          </a:p>
        </p:txBody>
      </p:sp>
      <p:sp>
        <p:nvSpPr>
          <p:cNvPr id="23" name="TextBox 22">
            <a:extLst>
              <a:ext uri="{FF2B5EF4-FFF2-40B4-BE49-F238E27FC236}">
                <a16:creationId xmlns:a16="http://schemas.microsoft.com/office/drawing/2014/main" id="{BD290921-7A38-E3DD-C32C-39B27D73AD54}"/>
              </a:ext>
            </a:extLst>
          </p:cNvPr>
          <p:cNvSpPr txBox="1"/>
          <p:nvPr/>
        </p:nvSpPr>
        <p:spPr>
          <a:xfrm>
            <a:off x="5358194" y="3542367"/>
            <a:ext cx="750092" cy="307777"/>
          </a:xfrm>
          <a:prstGeom prst="rect">
            <a:avLst/>
          </a:prstGeom>
          <a:noFill/>
        </p:spPr>
        <p:txBody>
          <a:bodyPr wrap="square" rtlCol="0">
            <a:spAutoFit/>
          </a:bodyPr>
          <a:lstStyle/>
          <a:p>
            <a:pPr algn="ctr"/>
            <a:r>
              <a:rPr lang="en-CA" sz="700" dirty="0">
                <a:solidFill>
                  <a:srgbClr val="125285"/>
                </a:solidFill>
                <a:effectLst/>
                <a:latin typeface="Arial" panose="020B0604020202020204" pitchFamily="34" charset="0"/>
                <a:cs typeface="Arial" panose="020B0604020202020204" pitchFamily="34" charset="0"/>
              </a:rPr>
              <a:t>Patients (%)</a:t>
            </a:r>
          </a:p>
          <a:p>
            <a:pPr algn="ctr"/>
            <a:r>
              <a:rPr lang="en-CA" sz="700" dirty="0">
                <a:solidFill>
                  <a:srgbClr val="125285"/>
                </a:solidFill>
                <a:latin typeface="Arial" panose="020B0604020202020204" pitchFamily="34" charset="0"/>
                <a:cs typeface="Arial" panose="020B0604020202020204" pitchFamily="34" charset="0"/>
              </a:rPr>
              <a:t>N=306</a:t>
            </a:r>
            <a:endParaRPr lang="en-CA" sz="700" dirty="0">
              <a:solidFill>
                <a:srgbClr val="125285"/>
              </a:solidFill>
              <a:effectLst/>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F3AF30AB-A9AD-4126-2634-42A03CA79516}"/>
              </a:ext>
            </a:extLst>
          </p:cNvPr>
          <p:cNvSpPr txBox="1"/>
          <p:nvPr/>
        </p:nvSpPr>
        <p:spPr>
          <a:xfrm>
            <a:off x="6989674" y="3539907"/>
            <a:ext cx="750092" cy="307777"/>
          </a:xfrm>
          <a:prstGeom prst="rect">
            <a:avLst/>
          </a:prstGeom>
          <a:noFill/>
        </p:spPr>
        <p:txBody>
          <a:bodyPr wrap="square" rtlCol="0">
            <a:spAutoFit/>
          </a:bodyPr>
          <a:lstStyle/>
          <a:p>
            <a:pPr algn="ctr"/>
            <a:r>
              <a:rPr lang="en-CA" sz="700" dirty="0">
                <a:solidFill>
                  <a:srgbClr val="125285"/>
                </a:solidFill>
                <a:effectLst/>
                <a:latin typeface="Arial" panose="020B0604020202020204" pitchFamily="34" charset="0"/>
                <a:cs typeface="Arial" panose="020B0604020202020204" pitchFamily="34" charset="0"/>
              </a:rPr>
              <a:t>Patients (%)</a:t>
            </a:r>
          </a:p>
          <a:p>
            <a:pPr algn="ctr"/>
            <a:r>
              <a:rPr lang="en-CA" sz="700" dirty="0">
                <a:solidFill>
                  <a:srgbClr val="125285"/>
                </a:solidFill>
                <a:latin typeface="Arial" panose="020B0604020202020204" pitchFamily="34" charset="0"/>
                <a:cs typeface="Arial" panose="020B0604020202020204" pitchFamily="34" charset="0"/>
              </a:rPr>
              <a:t>N=918</a:t>
            </a:r>
            <a:endParaRPr lang="en-CA" sz="700" dirty="0">
              <a:solidFill>
                <a:srgbClr val="125285"/>
              </a:solidFill>
              <a:effectLst/>
              <a:latin typeface="Arial" panose="020B0604020202020204" pitchFamily="34" charset="0"/>
              <a:cs typeface="Arial" panose="020B0604020202020204" pitchFamily="34" charset="0"/>
            </a:endParaRPr>
          </a:p>
        </p:txBody>
      </p:sp>
      <p:grpSp>
        <p:nvGrpSpPr>
          <p:cNvPr id="27" name="Group 26">
            <a:extLst>
              <a:ext uri="{FF2B5EF4-FFF2-40B4-BE49-F238E27FC236}">
                <a16:creationId xmlns:a16="http://schemas.microsoft.com/office/drawing/2014/main" id="{9B1D7813-CA5A-F1FE-CF8C-D4E41B8E808E}"/>
              </a:ext>
            </a:extLst>
          </p:cNvPr>
          <p:cNvGrpSpPr/>
          <p:nvPr/>
        </p:nvGrpSpPr>
        <p:grpSpPr>
          <a:xfrm>
            <a:off x="652707" y="2338965"/>
            <a:ext cx="3707595" cy="1625410"/>
            <a:chOff x="652707" y="2756545"/>
            <a:chExt cx="3707595" cy="1625410"/>
          </a:xfrm>
        </p:grpSpPr>
        <p:graphicFrame>
          <p:nvGraphicFramePr>
            <p:cNvPr id="28" name="Chart 27">
              <a:extLst>
                <a:ext uri="{FF2B5EF4-FFF2-40B4-BE49-F238E27FC236}">
                  <a16:creationId xmlns:a16="http://schemas.microsoft.com/office/drawing/2014/main" id="{10620B61-3FAB-480E-E7BA-01B6E0A3F792}"/>
                </a:ext>
              </a:extLst>
            </p:cNvPr>
            <p:cNvGraphicFramePr>
              <a:graphicFrameLocks/>
            </p:cNvGraphicFramePr>
            <p:nvPr>
              <p:extLst>
                <p:ext uri="{D42A27DB-BD31-4B8C-83A1-F6EECF244321}">
                  <p14:modId xmlns:p14="http://schemas.microsoft.com/office/powerpoint/2010/main" val="51768793"/>
                </p:ext>
              </p:extLst>
            </p:nvPr>
          </p:nvGraphicFramePr>
          <p:xfrm>
            <a:off x="652707" y="2756545"/>
            <a:ext cx="3707595" cy="1625410"/>
          </p:xfrm>
          <a:graphic>
            <a:graphicData uri="http://schemas.openxmlformats.org/drawingml/2006/chart">
              <c:chart xmlns:c="http://schemas.openxmlformats.org/drawingml/2006/chart" xmlns:r="http://schemas.openxmlformats.org/officeDocument/2006/relationships" r:id="rId5"/>
            </a:graphicData>
          </a:graphic>
        </p:graphicFrame>
        <p:sp>
          <p:nvSpPr>
            <p:cNvPr id="29" name="TextBox 28">
              <a:extLst>
                <a:ext uri="{FF2B5EF4-FFF2-40B4-BE49-F238E27FC236}">
                  <a16:creationId xmlns:a16="http://schemas.microsoft.com/office/drawing/2014/main" id="{24FF146D-1893-A1FC-D441-B8D2F9682ED3}"/>
                </a:ext>
              </a:extLst>
            </p:cNvPr>
            <p:cNvSpPr txBox="1"/>
            <p:nvPr/>
          </p:nvSpPr>
          <p:spPr>
            <a:xfrm>
              <a:off x="1119471" y="2934575"/>
              <a:ext cx="391560" cy="200055"/>
            </a:xfrm>
            <a:prstGeom prst="rect">
              <a:avLst/>
            </a:prstGeom>
            <a:noFill/>
          </p:spPr>
          <p:txBody>
            <a:bodyPr wrap="square" rtlCol="0">
              <a:spAutoFit/>
            </a:bodyPr>
            <a:lstStyle/>
            <a:p>
              <a:pPr algn="ctr"/>
              <a:r>
                <a:rPr lang="en-CA" sz="700" dirty="0">
                  <a:solidFill>
                    <a:srgbClr val="000000"/>
                  </a:solidFill>
                  <a:effectLst/>
                  <a:latin typeface="Arial" panose="020B0604020202020204" pitchFamily="34" charset="0"/>
                  <a:cs typeface="Arial" panose="020B0604020202020204" pitchFamily="34" charset="0"/>
                </a:rPr>
                <a:t>***</a:t>
              </a:r>
            </a:p>
          </p:txBody>
        </p:sp>
        <p:sp>
          <p:nvSpPr>
            <p:cNvPr id="30" name="TextBox 29">
              <a:extLst>
                <a:ext uri="{FF2B5EF4-FFF2-40B4-BE49-F238E27FC236}">
                  <a16:creationId xmlns:a16="http://schemas.microsoft.com/office/drawing/2014/main" id="{F809D7EF-C20B-7410-F814-2DE93BDC8895}"/>
                </a:ext>
              </a:extLst>
            </p:cNvPr>
            <p:cNvSpPr txBox="1"/>
            <p:nvPr/>
          </p:nvSpPr>
          <p:spPr>
            <a:xfrm>
              <a:off x="1355358" y="3528011"/>
              <a:ext cx="391560" cy="200055"/>
            </a:xfrm>
            <a:prstGeom prst="rect">
              <a:avLst/>
            </a:prstGeom>
            <a:noFill/>
          </p:spPr>
          <p:txBody>
            <a:bodyPr wrap="square" rtlCol="0">
              <a:spAutoFit/>
            </a:bodyPr>
            <a:lstStyle/>
            <a:p>
              <a:pPr algn="ctr"/>
              <a:r>
                <a:rPr lang="en-CA" sz="700">
                  <a:solidFill>
                    <a:srgbClr val="000000"/>
                  </a:solidFill>
                  <a:effectLst/>
                  <a:latin typeface="Arial" panose="020B0604020202020204" pitchFamily="34" charset="0"/>
                  <a:cs typeface="Arial" panose="020B0604020202020204" pitchFamily="34" charset="0"/>
                </a:rPr>
                <a:t>***</a:t>
              </a:r>
            </a:p>
          </p:txBody>
        </p:sp>
        <p:sp>
          <p:nvSpPr>
            <p:cNvPr id="33" name="TextBox 32">
              <a:extLst>
                <a:ext uri="{FF2B5EF4-FFF2-40B4-BE49-F238E27FC236}">
                  <a16:creationId xmlns:a16="http://schemas.microsoft.com/office/drawing/2014/main" id="{BA2BAED1-F665-D3B3-31AC-16EAA1FE1885}"/>
                </a:ext>
              </a:extLst>
            </p:cNvPr>
            <p:cNvSpPr txBox="1"/>
            <p:nvPr/>
          </p:nvSpPr>
          <p:spPr>
            <a:xfrm>
              <a:off x="1609215" y="3327118"/>
              <a:ext cx="391560" cy="200055"/>
            </a:xfrm>
            <a:prstGeom prst="rect">
              <a:avLst/>
            </a:prstGeom>
            <a:noFill/>
          </p:spPr>
          <p:txBody>
            <a:bodyPr wrap="square" rtlCol="0">
              <a:spAutoFit/>
            </a:bodyPr>
            <a:lstStyle/>
            <a:p>
              <a:pPr algn="ctr"/>
              <a:r>
                <a:rPr lang="en-CA" sz="700">
                  <a:solidFill>
                    <a:srgbClr val="000000"/>
                  </a:solidFill>
                  <a:effectLst/>
                  <a:latin typeface="Arial" panose="020B0604020202020204" pitchFamily="34" charset="0"/>
                  <a:cs typeface="Arial" panose="020B0604020202020204" pitchFamily="34" charset="0"/>
                </a:rPr>
                <a:t>***</a:t>
              </a:r>
            </a:p>
          </p:txBody>
        </p:sp>
        <p:sp>
          <p:nvSpPr>
            <p:cNvPr id="34" name="TextBox 33">
              <a:extLst>
                <a:ext uri="{FF2B5EF4-FFF2-40B4-BE49-F238E27FC236}">
                  <a16:creationId xmlns:a16="http://schemas.microsoft.com/office/drawing/2014/main" id="{157E0E97-08D0-D376-5A5C-04E94326AC53}"/>
                </a:ext>
              </a:extLst>
            </p:cNvPr>
            <p:cNvSpPr txBox="1"/>
            <p:nvPr/>
          </p:nvSpPr>
          <p:spPr>
            <a:xfrm>
              <a:off x="1855274" y="3179047"/>
              <a:ext cx="391560" cy="200055"/>
            </a:xfrm>
            <a:prstGeom prst="rect">
              <a:avLst/>
            </a:prstGeom>
            <a:noFill/>
          </p:spPr>
          <p:txBody>
            <a:bodyPr wrap="square" rtlCol="0">
              <a:spAutoFit/>
            </a:bodyPr>
            <a:lstStyle/>
            <a:p>
              <a:pPr algn="ctr"/>
              <a:r>
                <a:rPr lang="en-CA" sz="700">
                  <a:solidFill>
                    <a:srgbClr val="000000"/>
                  </a:solidFill>
                  <a:effectLst/>
                  <a:latin typeface="Arial" panose="020B0604020202020204" pitchFamily="34" charset="0"/>
                  <a:cs typeface="Arial" panose="020B0604020202020204" pitchFamily="34" charset="0"/>
                </a:rPr>
                <a:t>***</a:t>
              </a:r>
            </a:p>
          </p:txBody>
        </p:sp>
        <p:sp>
          <p:nvSpPr>
            <p:cNvPr id="35" name="TextBox 34">
              <a:extLst>
                <a:ext uri="{FF2B5EF4-FFF2-40B4-BE49-F238E27FC236}">
                  <a16:creationId xmlns:a16="http://schemas.microsoft.com/office/drawing/2014/main" id="{16839EEA-90EC-508F-A4A2-B95637254C1B}"/>
                </a:ext>
              </a:extLst>
            </p:cNvPr>
            <p:cNvSpPr txBox="1"/>
            <p:nvPr/>
          </p:nvSpPr>
          <p:spPr>
            <a:xfrm>
              <a:off x="2101333" y="3227090"/>
              <a:ext cx="391560" cy="200055"/>
            </a:xfrm>
            <a:prstGeom prst="rect">
              <a:avLst/>
            </a:prstGeom>
            <a:noFill/>
          </p:spPr>
          <p:txBody>
            <a:bodyPr wrap="square" rtlCol="0">
              <a:spAutoFit/>
            </a:bodyPr>
            <a:lstStyle/>
            <a:p>
              <a:pPr algn="ctr"/>
              <a:r>
                <a:rPr lang="en-CA" sz="700">
                  <a:solidFill>
                    <a:srgbClr val="000000"/>
                  </a:solidFill>
                  <a:effectLst/>
                  <a:latin typeface="Arial" panose="020B0604020202020204" pitchFamily="34" charset="0"/>
                  <a:cs typeface="Arial" panose="020B0604020202020204" pitchFamily="34" charset="0"/>
                </a:rPr>
                <a:t>***</a:t>
              </a:r>
            </a:p>
          </p:txBody>
        </p:sp>
        <p:sp>
          <p:nvSpPr>
            <p:cNvPr id="36" name="TextBox 35">
              <a:extLst>
                <a:ext uri="{FF2B5EF4-FFF2-40B4-BE49-F238E27FC236}">
                  <a16:creationId xmlns:a16="http://schemas.microsoft.com/office/drawing/2014/main" id="{67BEED50-2A1C-0D2B-37E5-768D87FF7FC6}"/>
                </a:ext>
              </a:extLst>
            </p:cNvPr>
            <p:cNvSpPr txBox="1"/>
            <p:nvPr/>
          </p:nvSpPr>
          <p:spPr>
            <a:xfrm>
              <a:off x="1622295" y="2963372"/>
              <a:ext cx="544605" cy="200055"/>
            </a:xfrm>
            <a:prstGeom prst="rect">
              <a:avLst/>
            </a:prstGeom>
            <a:noFill/>
          </p:spPr>
          <p:txBody>
            <a:bodyPr wrap="square" rtlCol="0">
              <a:spAutoFit/>
            </a:bodyPr>
            <a:lstStyle/>
            <a:p>
              <a:r>
                <a:rPr lang="en-US" sz="700"/>
                <a:t>N=240</a:t>
              </a:r>
            </a:p>
          </p:txBody>
        </p:sp>
        <p:sp>
          <p:nvSpPr>
            <p:cNvPr id="37" name="TextBox 36">
              <a:extLst>
                <a:ext uri="{FF2B5EF4-FFF2-40B4-BE49-F238E27FC236}">
                  <a16:creationId xmlns:a16="http://schemas.microsoft.com/office/drawing/2014/main" id="{425A24C6-CA7A-BBE2-C2F4-0BF6ACBA45E8}"/>
                </a:ext>
              </a:extLst>
            </p:cNvPr>
            <p:cNvSpPr txBox="1"/>
            <p:nvPr/>
          </p:nvSpPr>
          <p:spPr>
            <a:xfrm>
              <a:off x="3314323" y="2960202"/>
              <a:ext cx="544605" cy="200055"/>
            </a:xfrm>
            <a:prstGeom prst="rect">
              <a:avLst/>
            </a:prstGeom>
            <a:noFill/>
          </p:spPr>
          <p:txBody>
            <a:bodyPr wrap="square" rtlCol="0">
              <a:spAutoFit/>
            </a:bodyPr>
            <a:lstStyle/>
            <a:p>
              <a:r>
                <a:rPr lang="en-US" sz="700"/>
                <a:t>N=719</a:t>
              </a:r>
            </a:p>
          </p:txBody>
        </p:sp>
      </p:grpSp>
    </p:spTree>
    <p:extLst>
      <p:ext uri="{BB962C8B-B14F-4D97-AF65-F5344CB8AC3E}">
        <p14:creationId xmlns:p14="http://schemas.microsoft.com/office/powerpoint/2010/main" val="1521450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b" anchorCtr="0">
            <a:noAutofit/>
          </a:bodyPr>
          <a:lstStyle/>
          <a:p>
            <a:pPr lvl="0"/>
            <a:r>
              <a:rPr lang="en-CA" spc="-65" dirty="0">
                <a:latin typeface="Arial" panose="020B0604020202020204" pitchFamily="34" charset="0"/>
                <a:cs typeface="Arial" panose="020B0604020202020204" pitchFamily="34" charset="0"/>
              </a:rPr>
              <a:t>C</a:t>
            </a:r>
            <a:r>
              <a:rPr lang="en-CA" spc="-40" dirty="0">
                <a:latin typeface="Arial" panose="020B0604020202020204" pitchFamily="34" charset="0"/>
                <a:cs typeface="Arial" panose="020B0604020202020204" pitchFamily="34" charset="0"/>
              </a:rPr>
              <a:t>ol</a:t>
            </a:r>
            <a:r>
              <a:rPr lang="en-CA" spc="-30" dirty="0">
                <a:latin typeface="Arial" panose="020B0604020202020204" pitchFamily="34" charset="0"/>
                <a:cs typeface="Arial" panose="020B0604020202020204" pitchFamily="34" charset="0"/>
              </a:rPr>
              <a:t>o</a:t>
            </a:r>
            <a:r>
              <a:rPr lang="en-CA" spc="-40" dirty="0">
                <a:latin typeface="Arial" panose="020B0604020202020204" pitchFamily="34" charset="0"/>
                <a:cs typeface="Arial" panose="020B0604020202020204" pitchFamily="34" charset="0"/>
              </a:rPr>
              <a:t>g</a:t>
            </a:r>
            <a:r>
              <a:rPr lang="en-CA" spc="-35" dirty="0">
                <a:latin typeface="Arial" panose="020B0604020202020204" pitchFamily="34" charset="0"/>
                <a:cs typeface="Arial" panose="020B0604020202020204" pitchFamily="34" charset="0"/>
              </a:rPr>
              <a:t>u</a:t>
            </a:r>
            <a:r>
              <a:rPr lang="en-CA" spc="-25" dirty="0">
                <a:latin typeface="Arial" panose="020B0604020202020204" pitchFamily="34" charset="0"/>
                <a:cs typeface="Arial" panose="020B0604020202020204" pitchFamily="34" charset="0"/>
              </a:rPr>
              <a:t>a</a:t>
            </a:r>
            <a:r>
              <a:rPr lang="en-CA" spc="-50" dirty="0">
                <a:latin typeface="Arial" panose="020B0604020202020204" pitchFamily="34" charset="0"/>
                <a:cs typeface="Arial" panose="020B0604020202020204" pitchFamily="34" charset="0"/>
              </a:rPr>
              <a:t>r</a:t>
            </a:r>
            <a:r>
              <a:rPr lang="en-CA" spc="30" dirty="0">
                <a:latin typeface="Arial" panose="020B0604020202020204" pitchFamily="34" charset="0"/>
                <a:cs typeface="Arial" panose="020B0604020202020204" pitchFamily="34" charset="0"/>
              </a:rPr>
              <a:t>d</a:t>
            </a:r>
            <a:r>
              <a:rPr lang="en-CA" spc="-7" baseline="53968" dirty="0">
                <a:latin typeface="Arial" panose="020B0604020202020204" pitchFamily="34" charset="0"/>
                <a:cs typeface="Arial" panose="020B0604020202020204" pitchFamily="34" charset="0"/>
              </a:rPr>
              <a:t>® </a:t>
            </a:r>
            <a:r>
              <a:rPr lang="en-CA" spc="-7" dirty="0">
                <a:latin typeface="Arial" panose="020B0604020202020204" pitchFamily="34" charset="0"/>
                <a:cs typeface="Arial" panose="020B0604020202020204" pitchFamily="34" charset="0"/>
              </a:rPr>
              <a:t>(mt-</a:t>
            </a:r>
            <a:r>
              <a:rPr lang="en-CA" spc="-7" dirty="0" err="1">
                <a:latin typeface="Arial" panose="020B0604020202020204" pitchFamily="34" charset="0"/>
                <a:cs typeface="Arial" panose="020B0604020202020204" pitchFamily="34" charset="0"/>
              </a:rPr>
              <a:t>sDNA</a:t>
            </a:r>
            <a:r>
              <a:rPr lang="en-CA" spc="-7" dirty="0">
                <a:latin typeface="Arial" panose="020B0604020202020204" pitchFamily="34" charset="0"/>
                <a:cs typeface="Arial" panose="020B0604020202020204" pitchFamily="34" charset="0"/>
              </a:rPr>
              <a:t>)</a:t>
            </a:r>
            <a:endParaRPr lang="en-CA" dirty="0">
              <a:latin typeface="Arial" panose="020B0604020202020204" pitchFamily="34" charset="0"/>
              <a:cs typeface="Arial" panose="020B0604020202020204" pitchFamily="34" charset="0"/>
            </a:endParaRPr>
          </a:p>
        </p:txBody>
      </p:sp>
      <p:sp>
        <p:nvSpPr>
          <p:cNvPr id="106" name="Google Shape;106;p15"/>
          <p:cNvSpPr txBox="1">
            <a:spLocks noGrp="1"/>
          </p:cNvSpPr>
          <p:nvPr>
            <p:ph type="body" sz="quarter" idx="10"/>
          </p:nvPr>
        </p:nvSpPr>
        <p:spPr>
          <a:prstGeom prst="rect">
            <a:avLst/>
          </a:prstGeom>
        </p:spPr>
        <p:txBody>
          <a:bodyPr spcFirstLastPara="1" wrap="square" lIns="0" tIns="0" rIns="0" bIns="0" anchor="t" anchorCtr="0">
            <a:noAutofit/>
          </a:bodyPr>
          <a:lstStyle/>
          <a:p>
            <a:pPr marL="12700">
              <a:lnSpc>
                <a:spcPct val="100000"/>
              </a:lnSpc>
              <a:spcBef>
                <a:spcPts val="100"/>
              </a:spcBef>
            </a:pPr>
            <a:r>
              <a:rPr lang="en-US" sz="2000" spc="-10" dirty="0">
                <a:latin typeface="Arial"/>
                <a:cs typeface="Arial"/>
              </a:rPr>
              <a:t>Indications, Contraindications, Warnings and Precautions</a:t>
            </a:r>
            <a:endParaRPr lang="en-US" sz="2000" dirty="0">
              <a:latin typeface="Arial"/>
              <a:cs typeface="Arial"/>
            </a:endParaRPr>
          </a:p>
        </p:txBody>
      </p:sp>
      <p:sp>
        <p:nvSpPr>
          <p:cNvPr id="3" name="Google Shape;106;p15">
            <a:extLst>
              <a:ext uri="{FF2B5EF4-FFF2-40B4-BE49-F238E27FC236}">
                <a16:creationId xmlns:a16="http://schemas.microsoft.com/office/drawing/2014/main" id="{5BBCC55F-86EC-F861-34F3-FE5D272FBA3C}"/>
              </a:ext>
            </a:extLst>
          </p:cNvPr>
          <p:cNvSpPr txBox="1">
            <a:spLocks/>
          </p:cNvSpPr>
          <p:nvPr/>
        </p:nvSpPr>
        <p:spPr>
          <a:xfrm>
            <a:off x="1338911" y="3174587"/>
            <a:ext cx="6466177" cy="317814"/>
          </a:xfrm>
          <a:prstGeom prst="rect">
            <a:avLst/>
          </a:prstGeom>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750" dirty="0">
                <a:latin typeface="Arial" panose="020B0604020202020204" pitchFamily="34" charset="0"/>
              </a:rPr>
              <a:t>Cologuard is a registered trademark of Exact Sciences Corporation. All other trademarks are properties of their respective owners.</a:t>
            </a:r>
          </a:p>
          <a:p>
            <a:pPr algn="ctr"/>
            <a:r>
              <a:rPr lang="en-US" sz="750" dirty="0">
                <a:latin typeface="Arial" panose="020B0604020202020204" pitchFamily="34" charset="0"/>
              </a:rPr>
              <a:t>© 2023 Exact Sciences Corporation. All rights reserved.</a:t>
            </a:r>
            <a:endParaRPr lang="en-US" sz="75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 Placeholder 27">
            <a:extLst>
              <a:ext uri="{FF2B5EF4-FFF2-40B4-BE49-F238E27FC236}">
                <a16:creationId xmlns:a16="http://schemas.microsoft.com/office/drawing/2014/main" id="{5C6A86FE-B03A-09FE-909C-BC6A7EF6E2B4}"/>
              </a:ext>
            </a:extLst>
          </p:cNvPr>
          <p:cNvSpPr>
            <a:spLocks noGrp="1"/>
          </p:cNvSpPr>
          <p:nvPr>
            <p:ph type="body" sz="quarter" idx="16"/>
          </p:nvPr>
        </p:nvSpPr>
        <p:spPr>
          <a:xfrm>
            <a:off x="1234763" y="4714398"/>
            <a:ext cx="6067738" cy="319958"/>
          </a:xfrm>
        </p:spPr>
        <p:txBody>
          <a:bodyPr/>
          <a:lstStyle/>
          <a:p>
            <a:pPr>
              <a:defRPr/>
            </a:pPr>
            <a:r>
              <a:rPr lang="en-US" sz="750" b="1" dirty="0">
                <a:latin typeface="Arial" panose="020B0604020202020204" pitchFamily="34" charset="0"/>
                <a:cs typeface="Arial" panose="020B0604020202020204" pitchFamily="34" charset="0"/>
              </a:rPr>
              <a:t>CRC:</a:t>
            </a:r>
            <a:r>
              <a:rPr lang="en-US" sz="750" dirty="0">
                <a:latin typeface="Arial" panose="020B0604020202020204" pitchFamily="34" charset="0"/>
                <a:cs typeface="Arial" panose="020B0604020202020204" pitchFamily="34" charset="0"/>
              </a:rPr>
              <a:t> colorectal cancer;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a:t>
            </a:r>
          </a:p>
          <a:p>
            <a:pPr>
              <a:defRPr/>
            </a:pPr>
            <a:r>
              <a:rPr lang="da-DK" sz="750" kern="1200" dirty="0">
                <a:latin typeface="Arial" panose="020B0604020202020204" pitchFamily="34" charset="0"/>
                <a:cs typeface="Arial" panose="020B0604020202020204" pitchFamily="34" charset="0"/>
              </a:rPr>
              <a:t>Anderson JC, et al. </a:t>
            </a:r>
            <a:r>
              <a:rPr lang="da-DK" sz="750" i="1" kern="1200" dirty="0">
                <a:latin typeface="Arial" panose="020B0604020202020204" pitchFamily="34" charset="0"/>
                <a:cs typeface="Arial" panose="020B0604020202020204" pitchFamily="34" charset="0"/>
              </a:rPr>
              <a:t>J </a:t>
            </a:r>
            <a:r>
              <a:rPr lang="da-DK" sz="750" i="1" kern="1200" dirty="0" err="1">
                <a:latin typeface="Arial" panose="020B0604020202020204" pitchFamily="34" charset="0"/>
                <a:cs typeface="Arial" panose="020B0604020202020204" pitchFamily="34" charset="0"/>
              </a:rPr>
              <a:t>Clin</a:t>
            </a:r>
            <a:r>
              <a:rPr lang="da-DK" sz="750" i="1" kern="1200" dirty="0">
                <a:latin typeface="Arial" panose="020B0604020202020204" pitchFamily="34" charset="0"/>
                <a:cs typeface="Arial" panose="020B0604020202020204" pitchFamily="34" charset="0"/>
              </a:rPr>
              <a:t> </a:t>
            </a:r>
            <a:r>
              <a:rPr lang="da-DK" sz="750" i="1" kern="1200" dirty="0" err="1">
                <a:latin typeface="Arial" panose="020B0604020202020204" pitchFamily="34" charset="0"/>
                <a:cs typeface="Arial" panose="020B0604020202020204" pitchFamily="34" charset="0"/>
              </a:rPr>
              <a:t>Gastroenterol</a:t>
            </a:r>
            <a:r>
              <a:rPr lang="da-DK" sz="750" kern="1200" dirty="0">
                <a:latin typeface="Arial" panose="020B0604020202020204" pitchFamily="34" charset="0"/>
                <a:cs typeface="Arial" panose="020B0604020202020204" pitchFamily="34" charset="0"/>
              </a:rPr>
              <a:t>. 2022;56(5):419-425</a:t>
            </a:r>
            <a:r>
              <a:rPr lang="da-DK" sz="600" kern="1200" dirty="0">
                <a:latin typeface="Arial" panose="020B0604020202020204" pitchFamily="34" charset="0"/>
                <a:cs typeface="Arial" panose="020B0604020202020204" pitchFamily="34" charset="0"/>
              </a:rPr>
              <a:t>. </a:t>
            </a:r>
          </a:p>
        </p:txBody>
      </p:sp>
      <p:sp>
        <p:nvSpPr>
          <p:cNvPr id="48" name="Text Placeholder 28">
            <a:extLst>
              <a:ext uri="{FF2B5EF4-FFF2-40B4-BE49-F238E27FC236}">
                <a16:creationId xmlns:a16="http://schemas.microsoft.com/office/drawing/2014/main" id="{845832E3-FF30-591A-A0AD-F2089E732DC2}"/>
              </a:ext>
            </a:extLst>
          </p:cNvPr>
          <p:cNvSpPr txBox="1">
            <a:spLocks/>
          </p:cNvSpPr>
          <p:nvPr/>
        </p:nvSpPr>
        <p:spPr>
          <a:xfrm>
            <a:off x="336130" y="317236"/>
            <a:ext cx="8471837" cy="479391"/>
          </a:xfrm>
          <a:prstGeom prst="rect">
            <a:avLst/>
          </a:prstGeom>
          <a:noFill/>
          <a:ln w="28575">
            <a:noFill/>
            <a:miter lim="800000"/>
          </a:ln>
          <a:effectLst/>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spcBef>
                <a:spcPts val="0"/>
              </a:spcBef>
              <a:buNone/>
            </a:pPr>
            <a:r>
              <a:rPr lang="en-CA" sz="1600" dirty="0">
                <a:solidFill>
                  <a:schemeClr val="tx2"/>
                </a:solidFill>
                <a:latin typeface="Arial"/>
                <a:cs typeface="Arial"/>
              </a:rPr>
              <a:t>Conclusion: Positive mt-</a:t>
            </a:r>
            <a:r>
              <a:rPr lang="en-CA" sz="1600" dirty="0" err="1">
                <a:solidFill>
                  <a:schemeClr val="tx2"/>
                </a:solidFill>
                <a:latin typeface="Arial"/>
                <a:cs typeface="Arial"/>
              </a:rPr>
              <a:t>sDNA</a:t>
            </a:r>
            <a:r>
              <a:rPr lang="en-CA" sz="1600" dirty="0">
                <a:solidFill>
                  <a:schemeClr val="tx2"/>
                </a:solidFill>
                <a:latin typeface="Arial"/>
                <a:cs typeface="Arial"/>
              </a:rPr>
              <a:t> Tests Can Enrich the Proportion of Colonoscopies With</a:t>
            </a:r>
            <a:br>
              <a:rPr lang="en-CA" sz="1600" dirty="0">
                <a:solidFill>
                  <a:schemeClr val="tx2"/>
                </a:solidFill>
                <a:latin typeface="Arial"/>
                <a:cs typeface="Arial"/>
              </a:rPr>
            </a:br>
            <a:r>
              <a:rPr lang="en-CA" sz="1600" dirty="0">
                <a:solidFill>
                  <a:schemeClr val="tx2"/>
                </a:solidFill>
                <a:latin typeface="Arial"/>
                <a:cs typeface="Arial"/>
              </a:rPr>
              <a:t>Clinically-Relevant Findings</a:t>
            </a:r>
          </a:p>
        </p:txBody>
      </p:sp>
      <p:sp>
        <p:nvSpPr>
          <p:cNvPr id="49" name="Content Placeholder 29">
            <a:extLst>
              <a:ext uri="{FF2B5EF4-FFF2-40B4-BE49-F238E27FC236}">
                <a16:creationId xmlns:a16="http://schemas.microsoft.com/office/drawing/2014/main" id="{E38A55E8-84D2-95BA-FF4F-93BD28CA40C8}"/>
              </a:ext>
            </a:extLst>
          </p:cNvPr>
          <p:cNvSpPr txBox="1">
            <a:spLocks/>
          </p:cNvSpPr>
          <p:nvPr/>
        </p:nvSpPr>
        <p:spPr>
          <a:xfrm>
            <a:off x="336081" y="1051009"/>
            <a:ext cx="8471837" cy="319959"/>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a:solidFill>
                  <a:srgbClr val="125285"/>
                </a:solidFill>
                <a:latin typeface="Arial" panose="020B0604020202020204" pitchFamily="34" charset="0"/>
                <a:cs typeface="Arial" panose="020B0604020202020204" pitchFamily="34" charset="0"/>
              </a:rPr>
              <a:t>These findings support the clinical utility of mt-sDNA for CRC screening in community practice</a:t>
            </a:r>
          </a:p>
        </p:txBody>
      </p:sp>
      <p:sp>
        <p:nvSpPr>
          <p:cNvPr id="72" name="Content Placeholder 8">
            <a:extLst>
              <a:ext uri="{FF2B5EF4-FFF2-40B4-BE49-F238E27FC236}">
                <a16:creationId xmlns:a16="http://schemas.microsoft.com/office/drawing/2014/main" id="{CB8012BB-903D-7314-393F-D28E4EA006CC}"/>
              </a:ext>
            </a:extLst>
          </p:cNvPr>
          <p:cNvSpPr txBox="1">
            <a:spLocks/>
          </p:cNvSpPr>
          <p:nvPr/>
        </p:nvSpPr>
        <p:spPr bwMode="gray">
          <a:xfrm>
            <a:off x="510290" y="1415167"/>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grpSp>
        <p:nvGrpSpPr>
          <p:cNvPr id="73" name="Group 72">
            <a:extLst>
              <a:ext uri="{FF2B5EF4-FFF2-40B4-BE49-F238E27FC236}">
                <a16:creationId xmlns:a16="http://schemas.microsoft.com/office/drawing/2014/main" id="{788B1C95-B81C-3277-5D77-3B41C0817A7E}"/>
              </a:ext>
            </a:extLst>
          </p:cNvPr>
          <p:cNvGrpSpPr/>
          <p:nvPr/>
        </p:nvGrpSpPr>
        <p:grpSpPr>
          <a:xfrm>
            <a:off x="500995" y="1751007"/>
            <a:ext cx="8141911" cy="2199068"/>
            <a:chOff x="501044" y="1867323"/>
            <a:chExt cx="8141911" cy="2401351"/>
          </a:xfrm>
        </p:grpSpPr>
        <p:sp>
          <p:nvSpPr>
            <p:cNvPr id="74" name="Rectangle 73">
              <a:extLst>
                <a:ext uri="{FF2B5EF4-FFF2-40B4-BE49-F238E27FC236}">
                  <a16:creationId xmlns:a16="http://schemas.microsoft.com/office/drawing/2014/main" id="{35BAAB7A-E1ED-AC9A-9F28-36F27E3DC70F}"/>
                </a:ext>
              </a:extLst>
            </p:cNvPr>
            <p:cNvSpPr/>
            <p:nvPr/>
          </p:nvSpPr>
          <p:spPr bwMode="gray">
            <a:xfrm>
              <a:off x="4469992" y="1867323"/>
              <a:ext cx="4172963" cy="2401351"/>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b="1" dirty="0">
                  <a:solidFill>
                    <a:schemeClr val="tx1"/>
                  </a:solidFill>
                  <a:latin typeface="Arial"/>
                  <a:cs typeface="Arial"/>
                </a:rPr>
                <a:t>Limitations: </a:t>
              </a:r>
              <a:r>
                <a:rPr lang="en-US" sz="1200" dirty="0">
                  <a:solidFill>
                    <a:schemeClr val="tx1"/>
                  </a:solidFill>
                </a:rPr>
                <a:t>Limited racial diversity, </a:t>
              </a:r>
              <a:br>
                <a:rPr lang="en-US" sz="1200" dirty="0">
                  <a:solidFill>
                    <a:schemeClr val="tx1"/>
                  </a:solidFill>
                </a:rPr>
              </a:br>
              <a:r>
                <a:rPr lang="en-US" sz="1200" dirty="0">
                  <a:solidFill>
                    <a:schemeClr val="tx1"/>
                  </a:solidFill>
                </a:rPr>
                <a:t>colonoscopy outcomes not investigated in </a:t>
              </a:r>
              <a:br>
                <a:rPr lang="en-US" sz="1200" dirty="0">
                  <a:solidFill>
                    <a:schemeClr val="tx1"/>
                  </a:solidFill>
                </a:rPr>
              </a:br>
              <a:r>
                <a:rPr lang="en-US" sz="1200" dirty="0">
                  <a:solidFill>
                    <a:schemeClr val="tx1"/>
                  </a:solidFill>
                </a:rPr>
                <a:t>patients with negative mt-</a:t>
              </a:r>
              <a:r>
                <a:rPr lang="en-US" sz="1200" dirty="0" err="1">
                  <a:solidFill>
                    <a:schemeClr val="tx1"/>
                  </a:solidFill>
                </a:rPr>
                <a:t>sDNA</a:t>
              </a:r>
              <a:endParaRPr lang="en-US" sz="1200" dirty="0">
                <a:solidFill>
                  <a:schemeClr val="tx1"/>
                </a:solidFill>
              </a:endParaRPr>
            </a:p>
          </p:txBody>
        </p:sp>
        <p:sp>
          <p:nvSpPr>
            <p:cNvPr id="75" name="Rectangle 74">
              <a:extLst>
                <a:ext uri="{FF2B5EF4-FFF2-40B4-BE49-F238E27FC236}">
                  <a16:creationId xmlns:a16="http://schemas.microsoft.com/office/drawing/2014/main" id="{93EB47B1-6F8C-BF34-6BDB-96D9E969E22F}"/>
                </a:ext>
              </a:extLst>
            </p:cNvPr>
            <p:cNvSpPr/>
            <p:nvPr/>
          </p:nvSpPr>
          <p:spPr bwMode="gray">
            <a:xfrm>
              <a:off x="501044" y="1871434"/>
              <a:ext cx="3388515" cy="1049361"/>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Colonoscopy after a positive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 was more frequently associated with CRC or advanced noncancerous neoplasia than colonoscopy alone</a:t>
              </a:r>
            </a:p>
          </p:txBody>
        </p:sp>
        <p:sp>
          <p:nvSpPr>
            <p:cNvPr id="76" name="Rectangle 75">
              <a:extLst>
                <a:ext uri="{FF2B5EF4-FFF2-40B4-BE49-F238E27FC236}">
                  <a16:creationId xmlns:a16="http://schemas.microsoft.com/office/drawing/2014/main" id="{8B454022-75CA-BDDE-A93D-967C8DA481D8}"/>
                </a:ext>
              </a:extLst>
            </p:cNvPr>
            <p:cNvSpPr/>
            <p:nvPr/>
          </p:nvSpPr>
          <p:spPr bwMode="gray">
            <a:xfrm>
              <a:off x="501044" y="2986601"/>
              <a:ext cx="3388515" cy="1282073"/>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It did not appear that prior positive </a:t>
              </a:r>
              <a:br>
                <a:rPr lang="en-US" sz="1200" dirty="0">
                  <a:solidFill>
                    <a:srgbClr val="125285"/>
                  </a:solidFill>
                  <a:latin typeface="Arial" panose="020B0604020202020204" pitchFamily="34" charset="0"/>
                  <a:cs typeface="Arial" panose="020B0604020202020204" pitchFamily="34" charset="0"/>
                </a:rPr>
              </a:br>
              <a:r>
                <a:rPr lang="en-US" sz="1200" dirty="0">
                  <a:solidFill>
                    <a:srgbClr val="125285"/>
                  </a:solidFill>
                  <a:latin typeface="Arial" panose="020B0604020202020204" pitchFamily="34" charset="0"/>
                  <a:cs typeface="Arial" panose="020B0604020202020204" pitchFamily="34" charset="0"/>
                </a:rPr>
                <a:t>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tests affected physician procedural quality measures and follow-up recommendations for average-risk patients with normal colonoscopy</a:t>
              </a:r>
            </a:p>
          </p:txBody>
        </p:sp>
      </p:grpSp>
    </p:spTree>
    <p:extLst>
      <p:ext uri="{BB962C8B-B14F-4D97-AF65-F5344CB8AC3E}">
        <p14:creationId xmlns:p14="http://schemas.microsoft.com/office/powerpoint/2010/main" val="1981409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84;p13">
            <a:extLst>
              <a:ext uri="{FF2B5EF4-FFF2-40B4-BE49-F238E27FC236}">
                <a16:creationId xmlns:a16="http://schemas.microsoft.com/office/drawing/2014/main" id="{029F0BE2-59C1-5D4F-653B-112B7DA5DF2D}"/>
              </a:ext>
            </a:extLst>
          </p:cNvPr>
          <p:cNvSpPr txBox="1">
            <a:spLocks/>
          </p:cNvSpPr>
          <p:nvPr/>
        </p:nvSpPr>
        <p:spPr>
          <a:xfrm>
            <a:off x="412979" y="926672"/>
            <a:ext cx="8426221" cy="696327"/>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350" indent="-133350">
              <a:buClr>
                <a:srgbClr val="125285"/>
              </a:buClr>
              <a:buSzPts val="1100"/>
              <a:buFont typeface="Arial" panose="020B0604020202020204" pitchFamily="34" charset="0"/>
              <a:buChar char="•"/>
            </a:pPr>
            <a:r>
              <a:rPr lang="en-US" sz="1200" dirty="0">
                <a:solidFill>
                  <a:srgbClr val="125285"/>
                </a:solidFill>
              </a:rPr>
              <a:t>Assuming a 3-year enrollment period, Voyage is expected to continue for 7 years following the date of last patient enrollment, with the intention of following the cohort to evaluate longer-term outcomes</a:t>
            </a:r>
          </a:p>
          <a:p>
            <a:pPr marL="133350" indent="-133350">
              <a:spcBef>
                <a:spcPts val="400"/>
              </a:spcBef>
              <a:buClr>
                <a:srgbClr val="125285"/>
              </a:buClr>
              <a:buSzPts val="1100"/>
              <a:buFont typeface="Arial" panose="020B0604020202020204" pitchFamily="34" charset="0"/>
              <a:buChar char="•"/>
            </a:pPr>
            <a:r>
              <a:rPr lang="en-US" sz="1200" dirty="0">
                <a:solidFill>
                  <a:srgbClr val="125285"/>
                </a:solidFill>
              </a:rPr>
              <a:t>Through an academic–industry collaboration, Voyage was designed with an initial enrollment target of 150,000 individuals with mt-</a:t>
            </a:r>
            <a:r>
              <a:rPr lang="en-US" sz="1200" dirty="0" err="1">
                <a:solidFill>
                  <a:srgbClr val="125285"/>
                </a:solidFill>
              </a:rPr>
              <a:t>sDNA</a:t>
            </a:r>
            <a:r>
              <a:rPr lang="en-US" sz="1200" dirty="0">
                <a:solidFill>
                  <a:srgbClr val="125285"/>
                </a:solidFill>
              </a:rPr>
              <a:t> ordered by their healthcare provider for CRC screening</a:t>
            </a:r>
          </a:p>
        </p:txBody>
      </p:sp>
      <p:sp>
        <p:nvSpPr>
          <p:cNvPr id="12" name="Text Placeholder 22">
            <a:extLst>
              <a:ext uri="{FF2B5EF4-FFF2-40B4-BE49-F238E27FC236}">
                <a16:creationId xmlns:a16="http://schemas.microsoft.com/office/drawing/2014/main" id="{E8C01B84-C60B-FE9B-5D31-FD83BDCBEB37}"/>
              </a:ext>
            </a:extLst>
          </p:cNvPr>
          <p:cNvSpPr txBox="1">
            <a:spLocks/>
          </p:cNvSpPr>
          <p:nvPr/>
        </p:nvSpPr>
        <p:spPr bwMode="gray">
          <a:xfrm>
            <a:off x="291319" y="313455"/>
            <a:ext cx="8669540"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rPr>
              <a:t>Voyage: Real-world Impact of the mt-</a:t>
            </a:r>
            <a:r>
              <a:rPr lang="en-CA" sz="1600" dirty="0" err="1">
                <a:latin typeface="Arial"/>
                <a:cs typeface="Arial"/>
              </a:rPr>
              <a:t>sDNA</a:t>
            </a:r>
            <a:r>
              <a:rPr lang="en-CA" sz="1600" dirty="0">
                <a:latin typeface="Arial"/>
                <a:cs typeface="Arial"/>
              </a:rPr>
              <a:t> Test on Colorectal Cancer Screening and Mortality</a:t>
            </a:r>
            <a:endParaRPr lang="en-CA" dirty="0"/>
          </a:p>
        </p:txBody>
      </p:sp>
      <p:sp>
        <p:nvSpPr>
          <p:cNvPr id="14" name="Text Placeholder 24">
            <a:extLst>
              <a:ext uri="{FF2B5EF4-FFF2-40B4-BE49-F238E27FC236}">
                <a16:creationId xmlns:a16="http://schemas.microsoft.com/office/drawing/2014/main" id="{0BC381D7-AE1D-86F7-025E-E2AB63BF0E3D}"/>
              </a:ext>
            </a:extLst>
          </p:cNvPr>
          <p:cNvSpPr>
            <a:spLocks noGrp="1"/>
          </p:cNvSpPr>
          <p:nvPr>
            <p:ph type="body" sz="quarter" idx="16"/>
          </p:nvPr>
        </p:nvSpPr>
        <p:spPr>
          <a:xfrm>
            <a:off x="1234761" y="4714398"/>
            <a:ext cx="6129865" cy="319958"/>
          </a:xfrm>
        </p:spPr>
        <p:txBody>
          <a:bodyPr/>
          <a:lstStyle/>
          <a:p>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 </a:t>
            </a:r>
            <a:r>
              <a:rPr lang="en-US" sz="750" b="1" dirty="0">
                <a:latin typeface="Arial" panose="020B0604020202020204" pitchFamily="34" charset="0"/>
              </a:rPr>
              <a:t>T0:</a:t>
            </a:r>
            <a:r>
              <a:rPr lang="en-US" sz="750" dirty="0">
                <a:latin typeface="Arial" panose="020B0604020202020204" pitchFamily="34" charset="0"/>
              </a:rPr>
              <a:t> baseline; </a:t>
            </a:r>
            <a:r>
              <a:rPr lang="en-US" sz="750" b="1" dirty="0">
                <a:latin typeface="Arial" panose="020B0604020202020204" pitchFamily="34" charset="0"/>
              </a:rPr>
              <a:t>T1:</a:t>
            </a:r>
            <a:r>
              <a:rPr lang="en-US" sz="750" dirty="0">
                <a:latin typeface="Arial" panose="020B0604020202020204" pitchFamily="34" charset="0"/>
              </a:rPr>
              <a:t> 1-year post-enrolment; </a:t>
            </a:r>
            <a:r>
              <a:rPr lang="en-US" sz="750" b="1" dirty="0">
                <a:latin typeface="Arial" panose="020B0604020202020204" pitchFamily="34" charset="0"/>
              </a:rPr>
              <a:t>T2:</a:t>
            </a:r>
            <a:r>
              <a:rPr lang="en-US" sz="750" dirty="0">
                <a:latin typeface="Arial" panose="020B0604020202020204" pitchFamily="34" charset="0"/>
              </a:rPr>
              <a:t> second follow-up; </a:t>
            </a:r>
            <a:r>
              <a:rPr lang="en-US" sz="750" b="1" dirty="0">
                <a:latin typeface="Arial" panose="020B0604020202020204" pitchFamily="34" charset="0"/>
              </a:rPr>
              <a:t>T3:</a:t>
            </a:r>
            <a:r>
              <a:rPr lang="en-US" sz="750" dirty="0">
                <a:latin typeface="Arial" panose="020B0604020202020204" pitchFamily="34" charset="0"/>
              </a:rPr>
              <a:t> third follow-up.</a:t>
            </a:r>
          </a:p>
          <a:p>
            <a:r>
              <a:rPr lang="nl-NL" sz="750" dirty="0" err="1">
                <a:latin typeface="Arial" panose="020B0604020202020204" pitchFamily="34" charset="0"/>
              </a:rPr>
              <a:t>Olson</a:t>
            </a:r>
            <a:r>
              <a:rPr lang="nl-NL" sz="750" dirty="0">
                <a:latin typeface="Arial" panose="020B0604020202020204" pitchFamily="34" charset="0"/>
              </a:rPr>
              <a:t> JE, et al. </a:t>
            </a:r>
            <a:r>
              <a:rPr lang="nl-NL" sz="750" i="1" dirty="0">
                <a:latin typeface="Arial" panose="020B0604020202020204" pitchFamily="34" charset="0"/>
              </a:rPr>
              <a:t>BMJ Open </a:t>
            </a:r>
            <a:r>
              <a:rPr lang="nl-NL" sz="750" i="1" dirty="0" err="1">
                <a:latin typeface="Arial" panose="020B0604020202020204" pitchFamily="34" charset="0"/>
              </a:rPr>
              <a:t>Gastroenterol</a:t>
            </a:r>
            <a:r>
              <a:rPr lang="nl-NL" sz="750" dirty="0">
                <a:latin typeface="Arial" panose="020B0604020202020204" pitchFamily="34" charset="0"/>
              </a:rPr>
              <a:t>. 2020;7(1):e000353. </a:t>
            </a:r>
          </a:p>
        </p:txBody>
      </p:sp>
      <p:pic>
        <p:nvPicPr>
          <p:cNvPr id="15" name="Picture 14" descr="Graphical user interface&#10;&#10;Description automatically generated with medium confidence">
            <a:extLst>
              <a:ext uri="{FF2B5EF4-FFF2-40B4-BE49-F238E27FC236}">
                <a16:creationId xmlns:a16="http://schemas.microsoft.com/office/drawing/2014/main" id="{9087954F-9FFA-99A8-AFA6-A80BB4AC5A6E}"/>
              </a:ext>
            </a:extLst>
          </p:cNvPr>
          <p:cNvPicPr>
            <a:picLocks noChangeAspect="1"/>
          </p:cNvPicPr>
          <p:nvPr/>
        </p:nvPicPr>
        <p:blipFill>
          <a:blip r:embed="rId3"/>
          <a:stretch>
            <a:fillRect/>
          </a:stretch>
        </p:blipFill>
        <p:spPr>
          <a:xfrm>
            <a:off x="1845422" y="1859406"/>
            <a:ext cx="5453156" cy="2321043"/>
          </a:xfrm>
          <a:prstGeom prst="rect">
            <a:avLst/>
          </a:prstGeom>
        </p:spPr>
      </p:pic>
    </p:spTree>
    <p:extLst>
      <p:ext uri="{BB962C8B-B14F-4D97-AF65-F5344CB8AC3E}">
        <p14:creationId xmlns:p14="http://schemas.microsoft.com/office/powerpoint/2010/main" val="41152850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84;p13">
            <a:extLst>
              <a:ext uri="{FF2B5EF4-FFF2-40B4-BE49-F238E27FC236}">
                <a16:creationId xmlns:a16="http://schemas.microsoft.com/office/drawing/2014/main" id="{8E0DD4FB-B2FF-F4F4-11A6-B3F462DCA026}"/>
              </a:ext>
            </a:extLst>
          </p:cNvPr>
          <p:cNvSpPr txBox="1">
            <a:spLocks/>
          </p:cNvSpPr>
          <p:nvPr/>
        </p:nvSpPr>
        <p:spPr>
          <a:xfrm>
            <a:off x="483004" y="1111553"/>
            <a:ext cx="8177992" cy="2409716"/>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3200" indent="-133200">
              <a:buClr>
                <a:srgbClr val="125285"/>
              </a:buClr>
              <a:buFont typeface="Arial" panose="020B0604020202020204" pitchFamily="34" charset="0"/>
              <a:buChar char="•"/>
            </a:pPr>
            <a:r>
              <a:rPr lang="en-US" sz="1200" b="1" dirty="0">
                <a:solidFill>
                  <a:srgbClr val="125285"/>
                </a:solidFill>
                <a:latin typeface="Arial" panose="020B0604020202020204" pitchFamily="34" charset="0"/>
                <a:cs typeface="Arial" panose="020B0604020202020204" pitchFamily="34" charset="0"/>
              </a:rPr>
              <a:t>Aim 1</a:t>
            </a:r>
            <a:r>
              <a:rPr lang="en-US" sz="1200" dirty="0">
                <a:solidFill>
                  <a:srgbClr val="125285"/>
                </a:solidFill>
                <a:latin typeface="Arial" panose="020B0604020202020204" pitchFamily="34" charset="0"/>
                <a:cs typeface="Arial" panose="020B0604020202020204" pitchFamily="34" charset="0"/>
              </a:rPr>
              <a:t>: Enroll and collect baseline (T0) health survey data on 150,000 participants who received a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 order</a:t>
            </a:r>
          </a:p>
          <a:p>
            <a:pPr marL="133200" indent="-133200">
              <a:buClr>
                <a:srgbClr val="125285"/>
              </a:buClr>
              <a:buFont typeface="Arial" panose="020B0604020202020204" pitchFamily="34" charset="0"/>
              <a:buChar char="•"/>
            </a:pPr>
            <a:endParaRPr lang="en-US" sz="1200" b="1" dirty="0">
              <a:solidFill>
                <a:srgbClr val="125285"/>
              </a:solidFill>
              <a:latin typeface="Arial" panose="020B0604020202020204" pitchFamily="34" charset="0"/>
              <a:cs typeface="Arial" panose="020B0604020202020204" pitchFamily="34" charset="0"/>
            </a:endParaRPr>
          </a:p>
          <a:p>
            <a:pPr marL="133200" indent="-133200">
              <a:buClr>
                <a:srgbClr val="125285"/>
              </a:buClr>
              <a:buFont typeface="Arial" panose="020B0604020202020204" pitchFamily="34" charset="0"/>
              <a:buChar char="•"/>
            </a:pPr>
            <a:r>
              <a:rPr lang="en-US" sz="1200" b="1" dirty="0">
                <a:solidFill>
                  <a:srgbClr val="125285"/>
                </a:solidFill>
                <a:latin typeface="Arial" panose="020B0604020202020204" pitchFamily="34" charset="0"/>
                <a:cs typeface="Arial" panose="020B0604020202020204" pitchFamily="34" charset="0"/>
              </a:rPr>
              <a:t>Aim 2: Collect and analyze healthcare utilization and health survey data (T1) to: </a:t>
            </a:r>
          </a:p>
          <a:p>
            <a:pPr marL="622300" lvl="1" indent="-165100">
              <a:buClr>
                <a:srgbClr val="125285"/>
              </a:buClr>
              <a:buFont typeface="Arial" panose="020B0604020202020204" pitchFamily="34" charset="0"/>
              <a:buChar char="•"/>
            </a:pPr>
            <a:r>
              <a:rPr lang="en-US" sz="1200" dirty="0">
                <a:solidFill>
                  <a:srgbClr val="125285"/>
                </a:solidFill>
                <a:latin typeface="Arial" panose="020B0604020202020204" pitchFamily="34" charset="0"/>
                <a:cs typeface="Arial" panose="020B0604020202020204" pitchFamily="34" charset="0"/>
              </a:rPr>
              <a:t>Determine the proportion of individuals who report having received a diagnostic colonoscopy or structural examination of the colon; and </a:t>
            </a:r>
          </a:p>
          <a:p>
            <a:pPr marL="622300" lvl="1" indent="-165100">
              <a:buClr>
                <a:srgbClr val="125285"/>
              </a:buClr>
              <a:buFont typeface="Arial" panose="020B0604020202020204" pitchFamily="34" charset="0"/>
              <a:buChar char="•"/>
            </a:pPr>
            <a:r>
              <a:rPr lang="en-US" sz="1200" dirty="0">
                <a:solidFill>
                  <a:srgbClr val="125285"/>
                </a:solidFill>
                <a:latin typeface="Arial" panose="020B0604020202020204" pitchFamily="34" charset="0"/>
                <a:cs typeface="Arial" panose="020B0604020202020204" pitchFamily="34" charset="0"/>
              </a:rPr>
              <a:t>Evaluate findings from diagnostic colonoscopies after completing mt-</a:t>
            </a:r>
            <a:r>
              <a:rPr lang="en-US" sz="1200" dirty="0" err="1">
                <a:solidFill>
                  <a:srgbClr val="125285"/>
                </a:solidFill>
                <a:latin typeface="Arial" panose="020B0604020202020204" pitchFamily="34" charset="0"/>
                <a:cs typeface="Arial" panose="020B0604020202020204" pitchFamily="34" charset="0"/>
              </a:rPr>
              <a:t>sDNA</a:t>
            </a:r>
            <a:endParaRPr lang="en-US" sz="1200" dirty="0">
              <a:solidFill>
                <a:srgbClr val="125285"/>
              </a:solidFill>
              <a:latin typeface="Arial" panose="020B0604020202020204" pitchFamily="34" charset="0"/>
              <a:cs typeface="Arial" panose="020B0604020202020204" pitchFamily="34" charset="0"/>
            </a:endParaRPr>
          </a:p>
          <a:p>
            <a:pPr marL="285750" indent="-285750">
              <a:buClr>
                <a:srgbClr val="125285"/>
              </a:buClr>
              <a:buFont typeface="Arial" panose="020B0604020202020204" pitchFamily="34" charset="0"/>
              <a:buChar char="•"/>
            </a:pPr>
            <a:endParaRPr lang="en-US" sz="1200" dirty="0">
              <a:solidFill>
                <a:srgbClr val="125285"/>
              </a:solidFill>
              <a:latin typeface="Arial" panose="020B0604020202020204" pitchFamily="34" charset="0"/>
              <a:cs typeface="Arial" panose="020B0604020202020204" pitchFamily="34" charset="0"/>
            </a:endParaRPr>
          </a:p>
          <a:p>
            <a:pPr marL="133350" indent="-133350">
              <a:buClr>
                <a:srgbClr val="125285"/>
              </a:buClr>
              <a:buFont typeface="Arial" panose="020B0604020202020204" pitchFamily="34" charset="0"/>
              <a:buChar char="•"/>
            </a:pPr>
            <a:r>
              <a:rPr lang="en-US" sz="1200" b="1" dirty="0">
                <a:solidFill>
                  <a:srgbClr val="125285"/>
                </a:solidFill>
                <a:latin typeface="Arial" panose="020B0604020202020204" pitchFamily="34" charset="0"/>
                <a:cs typeface="Arial" panose="020B0604020202020204" pitchFamily="34" charset="0"/>
              </a:rPr>
              <a:t>Aim 3: Initiate longitudinal follow-up to determine the rates of CRC incidence and mortality among participants who completed mt-</a:t>
            </a:r>
            <a:r>
              <a:rPr lang="en-US" sz="1200" b="1" dirty="0" err="1">
                <a:solidFill>
                  <a:srgbClr val="125285"/>
                </a:solidFill>
                <a:latin typeface="Arial" panose="020B0604020202020204" pitchFamily="34" charset="0"/>
                <a:cs typeface="Arial" panose="020B0604020202020204" pitchFamily="34" charset="0"/>
              </a:rPr>
              <a:t>sDNA</a:t>
            </a:r>
            <a:endParaRPr lang="en-US" sz="1200" b="1" dirty="0">
              <a:solidFill>
                <a:srgbClr val="125285"/>
              </a:solidFill>
              <a:latin typeface="Arial" panose="020B0604020202020204" pitchFamily="34" charset="0"/>
              <a:cs typeface="Arial" panose="020B0604020202020204" pitchFamily="34" charset="0"/>
            </a:endParaRPr>
          </a:p>
          <a:p>
            <a:pPr marL="622300" lvl="1" indent="-165100">
              <a:buClr>
                <a:srgbClr val="125285"/>
              </a:buClr>
              <a:buFont typeface="Arial" panose="020B0604020202020204" pitchFamily="34" charset="0"/>
              <a:buChar char="•"/>
            </a:pPr>
            <a:r>
              <a:rPr lang="en-US" sz="1200" b="1" dirty="0">
                <a:solidFill>
                  <a:srgbClr val="125285"/>
                </a:solidFill>
                <a:latin typeface="Arial" panose="020B0604020202020204" pitchFamily="34" charset="0"/>
                <a:cs typeface="Arial" panose="020B0604020202020204" pitchFamily="34" charset="0"/>
              </a:rPr>
              <a:t>Aim 3A</a:t>
            </a:r>
            <a:r>
              <a:rPr lang="en-US" sz="1200" dirty="0">
                <a:solidFill>
                  <a:srgbClr val="125285"/>
                </a:solidFill>
                <a:latin typeface="Arial" panose="020B0604020202020204" pitchFamily="34" charset="0"/>
                <a:cs typeface="Arial" panose="020B0604020202020204" pitchFamily="34" charset="0"/>
              </a:rPr>
              <a:t>: Assess whether the age-adjusted and sex-adjusted CRC incidence rates differ from national incidence rates reported by the SEER registry, after adjusting for high-risk individuals in the national dataset</a:t>
            </a:r>
          </a:p>
          <a:p>
            <a:pPr marL="622300" lvl="1" indent="-165100">
              <a:buClr>
                <a:srgbClr val="125285"/>
              </a:buClr>
              <a:buFont typeface="Arial" panose="020B0604020202020204" pitchFamily="34" charset="0"/>
              <a:buChar char="•"/>
            </a:pPr>
            <a:r>
              <a:rPr lang="en-US" sz="1200" b="1" dirty="0">
                <a:solidFill>
                  <a:srgbClr val="125285"/>
                </a:solidFill>
                <a:latin typeface="Arial" panose="020B0604020202020204" pitchFamily="34" charset="0"/>
                <a:cs typeface="Arial" panose="020B0604020202020204" pitchFamily="34" charset="0"/>
              </a:rPr>
              <a:t>Aim 3B</a:t>
            </a:r>
            <a:r>
              <a:rPr lang="en-US" sz="1200" dirty="0">
                <a:solidFill>
                  <a:srgbClr val="125285"/>
                </a:solidFill>
                <a:latin typeface="Arial" panose="020B0604020202020204" pitchFamily="34" charset="0"/>
                <a:cs typeface="Arial" panose="020B0604020202020204" pitchFamily="34" charset="0"/>
              </a:rPr>
              <a:t>: Assess whether the age-adjusted and sex-adjusted CRC mortality rates differ from national mortality rates reported by the SEER registry, after adjusting for high-risk individuals in the national dataset</a:t>
            </a:r>
          </a:p>
        </p:txBody>
      </p:sp>
      <p:sp>
        <p:nvSpPr>
          <p:cNvPr id="12" name="Text Placeholder 5">
            <a:extLst>
              <a:ext uri="{FF2B5EF4-FFF2-40B4-BE49-F238E27FC236}">
                <a16:creationId xmlns:a16="http://schemas.microsoft.com/office/drawing/2014/main" id="{A1347522-C67E-66B6-C6EF-D2EA59D0AFED}"/>
              </a:ext>
            </a:extLst>
          </p:cNvPr>
          <p:cNvSpPr txBox="1">
            <a:spLocks/>
          </p:cNvSpPr>
          <p:nvPr/>
        </p:nvSpPr>
        <p:spPr bwMode="gray">
          <a:xfrm>
            <a:off x="255150" y="324824"/>
            <a:ext cx="8633700"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rPr>
              <a:t>Voyage: Real-world Impact of the mt-sDNA Test on Colorectal Cancer Screening and Mortality</a:t>
            </a:r>
            <a:endParaRPr lang="en-CA" dirty="0"/>
          </a:p>
        </p:txBody>
      </p:sp>
      <p:sp>
        <p:nvSpPr>
          <p:cNvPr id="14" name="Text Placeholder 22">
            <a:extLst>
              <a:ext uri="{FF2B5EF4-FFF2-40B4-BE49-F238E27FC236}">
                <a16:creationId xmlns:a16="http://schemas.microsoft.com/office/drawing/2014/main" id="{FB787B77-6D12-E3BE-0C8E-080D62BAC510}"/>
              </a:ext>
            </a:extLst>
          </p:cNvPr>
          <p:cNvSpPr>
            <a:spLocks noGrp="1"/>
          </p:cNvSpPr>
          <p:nvPr>
            <p:ph type="body" sz="quarter" idx="16"/>
          </p:nvPr>
        </p:nvSpPr>
        <p:spPr>
          <a:xfrm>
            <a:off x="377371" y="4714398"/>
            <a:ext cx="8441245" cy="319958"/>
          </a:xfrm>
        </p:spPr>
        <p:txBody>
          <a:bodyPr/>
          <a:lstStyle/>
          <a:p>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 </a:t>
            </a:r>
            <a:r>
              <a:rPr lang="en-US" sz="750" b="1" dirty="0">
                <a:latin typeface="Arial" panose="020B0604020202020204" pitchFamily="34" charset="0"/>
              </a:rPr>
              <a:t>SEER: </a:t>
            </a:r>
            <a:r>
              <a:rPr lang="en-US" sz="750" dirty="0">
                <a:latin typeface="Arial" panose="020B0604020202020204" pitchFamily="34" charset="0"/>
              </a:rPr>
              <a:t>Surveillance, Epidemiology, and End Results; </a:t>
            </a:r>
            <a:r>
              <a:rPr lang="en-US" sz="750" b="1" dirty="0">
                <a:latin typeface="Arial" panose="020B0604020202020204" pitchFamily="34" charset="0"/>
              </a:rPr>
              <a:t>T0:</a:t>
            </a:r>
            <a:r>
              <a:rPr lang="en-US" sz="750" dirty="0">
                <a:latin typeface="Arial" panose="020B0604020202020204" pitchFamily="34" charset="0"/>
              </a:rPr>
              <a:t> baseline; </a:t>
            </a:r>
            <a:r>
              <a:rPr lang="en-US" sz="750" b="1" dirty="0">
                <a:latin typeface="Arial" panose="020B0604020202020204" pitchFamily="34" charset="0"/>
              </a:rPr>
              <a:t>T1: </a:t>
            </a:r>
            <a:r>
              <a:rPr lang="en-US" sz="750" dirty="0">
                <a:latin typeface="Arial" panose="020B0604020202020204" pitchFamily="34" charset="0"/>
              </a:rPr>
              <a:t>1-year post-enrolment; </a:t>
            </a:r>
            <a:r>
              <a:rPr lang="en-US" sz="750" b="1" dirty="0">
                <a:latin typeface="Arial" panose="020B0604020202020204" pitchFamily="34" charset="0"/>
              </a:rPr>
              <a:t>T2:</a:t>
            </a:r>
            <a:r>
              <a:rPr lang="en-US" sz="750" dirty="0">
                <a:latin typeface="Arial" panose="020B0604020202020204" pitchFamily="34" charset="0"/>
              </a:rPr>
              <a:t> second follow-up; </a:t>
            </a:r>
            <a:r>
              <a:rPr lang="en-US" sz="750" b="1" dirty="0">
                <a:latin typeface="Arial" panose="020B0604020202020204" pitchFamily="34" charset="0"/>
              </a:rPr>
              <a:t>T3:</a:t>
            </a:r>
            <a:r>
              <a:rPr lang="en-US" sz="750" dirty="0">
                <a:latin typeface="Arial" panose="020B0604020202020204" pitchFamily="34" charset="0"/>
              </a:rPr>
              <a:t> third follow-up.</a:t>
            </a:r>
          </a:p>
          <a:p>
            <a:r>
              <a:rPr lang="nl-NL" sz="750" dirty="0" err="1">
                <a:latin typeface="Arial" panose="020B0604020202020204" pitchFamily="34" charset="0"/>
              </a:rPr>
              <a:t>Olson</a:t>
            </a:r>
            <a:r>
              <a:rPr lang="nl-NL" sz="750" dirty="0">
                <a:latin typeface="Arial" panose="020B0604020202020204" pitchFamily="34" charset="0"/>
              </a:rPr>
              <a:t> JE, et al. </a:t>
            </a:r>
            <a:r>
              <a:rPr lang="nl-NL" sz="750" i="1" dirty="0">
                <a:latin typeface="Arial" panose="020B0604020202020204" pitchFamily="34" charset="0"/>
              </a:rPr>
              <a:t>BMJ Open </a:t>
            </a:r>
            <a:r>
              <a:rPr lang="nl-NL" sz="750" i="1" dirty="0" err="1">
                <a:latin typeface="Arial" panose="020B0604020202020204" pitchFamily="34" charset="0"/>
              </a:rPr>
              <a:t>Gastroenterol</a:t>
            </a:r>
            <a:r>
              <a:rPr lang="nl-NL" sz="750" dirty="0">
                <a:latin typeface="Arial" panose="020B0604020202020204" pitchFamily="34" charset="0"/>
              </a:rPr>
              <a:t>. 2020;7(1):e000353. </a:t>
            </a:r>
          </a:p>
        </p:txBody>
      </p:sp>
    </p:spTree>
    <p:extLst>
      <p:ext uri="{BB962C8B-B14F-4D97-AF65-F5344CB8AC3E}">
        <p14:creationId xmlns:p14="http://schemas.microsoft.com/office/powerpoint/2010/main" val="684915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350646" y="121657"/>
            <a:ext cx="8359802" cy="904399"/>
          </a:xfrm>
        </p:spPr>
        <p:txBody>
          <a:bodyPr/>
          <a:lstStyle/>
          <a:p>
            <a:pPr algn="l"/>
            <a:r>
              <a:rPr lang="en-US" sz="24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386118" y="1166136"/>
            <a:ext cx="8288857" cy="3256618"/>
          </a:xfrm>
        </p:spPr>
        <p:txBody>
          <a:bodyPr/>
          <a:lstStyle/>
          <a:p>
            <a:pPr algn="l"/>
            <a:r>
              <a:rPr lang="en-US" b="1" dirty="0"/>
              <a:t>Note:</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257175" indent="-257175" algn="l">
              <a:lnSpc>
                <a:spcPct val="100000"/>
              </a:lnSpc>
              <a:buFont typeface="Symbol" panose="05050102010706020507" pitchFamily="18" charset="2"/>
              <a:buChar char=""/>
            </a:pPr>
            <a:r>
              <a:rPr lang="en-US" sz="1350" dirty="0">
                <a:ea typeface="Calibri" panose="020F0502020204030204" pitchFamily="34" charset="0"/>
              </a:rPr>
              <a:t>Individuals may use these slides for scientific or educational purposes only. </a:t>
            </a:r>
          </a:p>
          <a:p>
            <a:pPr marL="257175" indent="-257175" algn="l">
              <a:lnSpc>
                <a:spcPct val="100000"/>
              </a:lnSpc>
              <a:buFont typeface="Symbol" panose="05050102010706020507" pitchFamily="18" charset="2"/>
              <a:buChar char=""/>
            </a:pPr>
            <a:r>
              <a:rPr lang="en-US" sz="1350" dirty="0">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38173" y="4808637"/>
            <a:ext cx="7571416" cy="319958"/>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563" dirty="0">
                <a:solidFill>
                  <a:schemeClr val="tx2"/>
                </a:solidFill>
              </a:rPr>
              <a:t>© 2023 Exact Sciences Corporation. All rights reserved.</a:t>
            </a:r>
          </a:p>
        </p:txBody>
      </p:sp>
    </p:spTree>
    <p:extLst>
      <p:ext uri="{BB962C8B-B14F-4D97-AF65-F5344CB8AC3E}">
        <p14:creationId xmlns:p14="http://schemas.microsoft.com/office/powerpoint/2010/main" val="3982024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BAAB81E-C7BC-D7BF-C03E-DBB6C08B17C8}"/>
              </a:ext>
            </a:extLst>
          </p:cNvPr>
          <p:cNvSpPr>
            <a:spLocks noGrp="1"/>
          </p:cNvSpPr>
          <p:nvPr>
            <p:ph idx="1"/>
          </p:nvPr>
        </p:nvSpPr>
        <p:spPr>
          <a:xfrm>
            <a:off x="336080" y="1032671"/>
            <a:ext cx="8471837" cy="2956432"/>
          </a:xfrm>
        </p:spPr>
        <p:txBody>
          <a:bodyPr numCol="1" spcCol="180000"/>
          <a:lstStyle/>
          <a:p>
            <a:pPr marL="0" indent="0">
              <a:lnSpc>
                <a:spcPts val="1200"/>
              </a:lnSpc>
              <a:buClr>
                <a:schemeClr val="dk1"/>
              </a:buClr>
              <a:buSzPts val="1100"/>
              <a:buNone/>
            </a:pPr>
            <a:r>
              <a:rPr lang="en-CA" sz="1000" b="1" dirty="0">
                <a:solidFill>
                  <a:srgbClr val="125285"/>
                </a:solidFill>
                <a:latin typeface="Arial" panose="020B0604020202020204" pitchFamily="34" charset="0"/>
                <a:cs typeface="Arial" panose="020B0604020202020204" pitchFamily="34" charset="0"/>
              </a:rPr>
              <a:t>Indications for Use</a:t>
            </a:r>
          </a:p>
          <a:p>
            <a:pPr marL="0" indent="0">
              <a:lnSpc>
                <a:spcPts val="1200"/>
              </a:lnSpc>
              <a:spcBef>
                <a:spcPts val="400"/>
              </a:spcBef>
              <a:buClr>
                <a:schemeClr val="dk1"/>
              </a:buClr>
              <a:buSzPts val="1100"/>
              <a:buNone/>
            </a:pPr>
            <a:r>
              <a:rPr lang="en-US" sz="1000" dirty="0">
                <a:latin typeface="Arial" panose="020B0604020202020204" pitchFamily="34" charset="0"/>
                <a:cs typeface="Arial" panose="020B0604020202020204" pitchFamily="34" charset="0"/>
              </a:rPr>
              <a:t>Cologuard is intended for the qualitative detection of colorectal neoplasia associated DNA markers and for the presence of occult hemoglobin in human stool. A positive result may indicate the presence of colorectal cancer (CRC) or advanced adenoma (AA)</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and should be followed by a colonoscopy. Cologuard is indicated to screen adults of either sex, 45 years or older, who are at typical average-risk for CRC. Cologuard is not a replacement for colonoscopy or surveillance colonoscopy in high-risk individuals.</a:t>
            </a:r>
            <a:endParaRPr lang="en-CA" sz="1000" dirty="0">
              <a:latin typeface="Arial" panose="020B0604020202020204" pitchFamily="34" charset="0"/>
              <a:cs typeface="Arial" panose="020B0604020202020204" pitchFamily="34" charset="0"/>
            </a:endParaRPr>
          </a:p>
          <a:p>
            <a:pPr marL="0" indent="0">
              <a:lnSpc>
                <a:spcPts val="1200"/>
              </a:lnSpc>
              <a:buClr>
                <a:schemeClr val="dk1"/>
              </a:buClr>
              <a:buSzPts val="1100"/>
              <a:buNone/>
            </a:pPr>
            <a:r>
              <a:rPr lang="en-CA" sz="1000" b="1" dirty="0">
                <a:solidFill>
                  <a:srgbClr val="125285"/>
                </a:solidFill>
                <a:latin typeface="Arial" panose="020B0604020202020204" pitchFamily="34" charset="0"/>
                <a:cs typeface="Arial" panose="020B0604020202020204" pitchFamily="34" charset="0"/>
              </a:rPr>
              <a:t>Contraindications</a:t>
            </a:r>
          </a:p>
          <a:p>
            <a:pPr marL="0" indent="0">
              <a:lnSpc>
                <a:spcPts val="1200"/>
              </a:lnSpc>
              <a:spcBef>
                <a:spcPts val="400"/>
              </a:spcBef>
              <a:buClr>
                <a:schemeClr val="dk1"/>
              </a:buClr>
              <a:buSzPts val="1100"/>
              <a:buNone/>
            </a:pPr>
            <a:r>
              <a:rPr lang="en-US" sz="1000" dirty="0">
                <a:latin typeface="Arial" panose="020B0604020202020204" pitchFamily="34" charset="0"/>
                <a:cs typeface="Arial" panose="020B0604020202020204" pitchFamily="34" charset="0"/>
              </a:rPr>
              <a:t>Cologuard is intended for use with patients, age 45 years and older, at average risk who are typical candidates for CRC screening. Cologuard was not clinically evaluated for the following types of patients: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with a history of colorectal cancer, adenomas, or other related cancers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had a positive result from another colorectal cancer screening method within the last 6 months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been diagnosed with a condition that is associated with high risk for CRC. These include but are not limited to: Inflammatory Bowel Disease (IBD), chronic ulcerative colitis (CUC), Crohn’s disease, familial adenomatous polyposis (FAP), family history of CRC</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been diagnosed with a relevant familial (hereditary) cancer syndrome, such as Hereditary non-polyposis colorectal cancer syndrome (HNPCCC or Lynch Syndrome), </a:t>
            </a:r>
            <a:r>
              <a:rPr lang="en-US" sz="1000" dirty="0" err="1">
                <a:latin typeface="Arial" panose="020B0604020202020204" pitchFamily="34" charset="0"/>
                <a:cs typeface="Arial" panose="020B0604020202020204" pitchFamily="34" charset="0"/>
              </a:rPr>
              <a:t>Peutz-Jeghers</a:t>
            </a:r>
            <a:r>
              <a:rPr lang="en-US" sz="1000" dirty="0">
                <a:latin typeface="Arial" panose="020B0604020202020204" pitchFamily="34" charset="0"/>
                <a:cs typeface="Arial" panose="020B0604020202020204" pitchFamily="34" charset="0"/>
              </a:rPr>
              <a:t> Syndrome, MYH-Associated Polyposis (MAP), Gardner’s syndrome, Turcot’s (or Crail’s) syndrome, Cowden’s syndrome, Juvenile Polyposis, </a:t>
            </a:r>
            <a:r>
              <a:rPr lang="en-US" sz="1000" dirty="0" err="1">
                <a:latin typeface="Arial" panose="020B0604020202020204" pitchFamily="34" charset="0"/>
                <a:cs typeface="Arial" panose="020B0604020202020204" pitchFamily="34" charset="0"/>
              </a:rPr>
              <a:t>Cronkhite</a:t>
            </a:r>
            <a:r>
              <a:rPr lang="en-US" sz="1000" dirty="0">
                <a:latin typeface="Arial" panose="020B0604020202020204" pitchFamily="34" charset="0"/>
                <a:cs typeface="Arial" panose="020B0604020202020204" pitchFamily="34" charset="0"/>
              </a:rPr>
              <a:t>-Canada syndrome, Neurofibromatosis, or Familial Hyperplastic Polyposis</a:t>
            </a:r>
          </a:p>
        </p:txBody>
      </p:sp>
      <p:sp>
        <p:nvSpPr>
          <p:cNvPr id="11" name="Text Placeholder 10">
            <a:extLst>
              <a:ext uri="{FF2B5EF4-FFF2-40B4-BE49-F238E27FC236}">
                <a16:creationId xmlns:a16="http://schemas.microsoft.com/office/drawing/2014/main" id="{1BAADDF5-1D7F-CB09-DD64-31356B2AB567}"/>
              </a:ext>
            </a:extLst>
          </p:cNvPr>
          <p:cNvSpPr>
            <a:spLocks noGrp="1"/>
          </p:cNvSpPr>
          <p:nvPr>
            <p:ph type="body" sz="quarter" idx="16"/>
          </p:nvPr>
        </p:nvSpPr>
        <p:spPr>
          <a:xfrm>
            <a:off x="192476" y="4649083"/>
            <a:ext cx="8759047" cy="319958"/>
          </a:xfrm>
        </p:spPr>
        <p:txBody>
          <a:bodyPr/>
          <a:lstStyle/>
          <a:p>
            <a:r>
              <a:rPr lang="en-US" sz="750" b="1" dirty="0">
                <a:latin typeface="Arial" panose="020B0604020202020204" pitchFamily="34" charset="0"/>
                <a:sym typeface="Arial"/>
              </a:rPr>
              <a:t>AA: </a:t>
            </a:r>
            <a:r>
              <a:rPr lang="en-US" sz="750" dirty="0">
                <a:latin typeface="Arial" panose="020B0604020202020204" pitchFamily="34" charset="0"/>
                <a:sym typeface="Arial"/>
              </a:rPr>
              <a:t>advanced adenoma; </a:t>
            </a:r>
            <a:r>
              <a:rPr lang="en-US" sz="750" b="1" dirty="0">
                <a:latin typeface="Arial" panose="020B0604020202020204" pitchFamily="34" charset="0"/>
                <a:sym typeface="Arial"/>
              </a:rPr>
              <a:t>CRC: </a:t>
            </a:r>
            <a:r>
              <a:rPr lang="en-US" sz="750" dirty="0">
                <a:latin typeface="Arial" panose="020B0604020202020204" pitchFamily="34" charset="0"/>
                <a:sym typeface="Arial"/>
              </a:rPr>
              <a:t>colorectal cancer;</a:t>
            </a:r>
            <a:r>
              <a:rPr lang="en-US" sz="750" b="1" dirty="0">
                <a:latin typeface="Arial" panose="020B0604020202020204" pitchFamily="34" charset="0"/>
                <a:sym typeface="Arial"/>
              </a:rPr>
              <a:t> CUC: </a:t>
            </a:r>
            <a:r>
              <a:rPr lang="en-US" sz="750" dirty="0">
                <a:latin typeface="Arial" panose="020B0604020202020204" pitchFamily="34" charset="0"/>
                <a:sym typeface="Arial"/>
              </a:rPr>
              <a:t>chronic ulcerative colitis; </a:t>
            </a:r>
            <a:r>
              <a:rPr lang="en-US" sz="750" b="1" dirty="0">
                <a:latin typeface="Arial" panose="020B0604020202020204" pitchFamily="34" charset="0"/>
                <a:sym typeface="Arial"/>
              </a:rPr>
              <a:t>FAP: </a:t>
            </a:r>
            <a:r>
              <a:rPr lang="en-US" sz="750" dirty="0">
                <a:latin typeface="Arial" panose="020B0604020202020204" pitchFamily="34" charset="0"/>
                <a:sym typeface="Arial"/>
              </a:rPr>
              <a:t>familial adenomatous polyposis;</a:t>
            </a:r>
            <a:r>
              <a:rPr lang="en-US" sz="750" b="1" dirty="0">
                <a:latin typeface="Arial" panose="020B0604020202020204" pitchFamily="34" charset="0"/>
                <a:sym typeface="Arial"/>
              </a:rPr>
              <a:t> HNPCCC: </a:t>
            </a:r>
            <a:r>
              <a:rPr lang="en-US" sz="750" dirty="0">
                <a:latin typeface="Arial" panose="020B0604020202020204" pitchFamily="34" charset="0"/>
                <a:sym typeface="Arial"/>
              </a:rPr>
              <a:t>hereditary non-polyposis colorectal cancer syndrome; </a:t>
            </a:r>
            <a:r>
              <a:rPr lang="en-US" sz="750" b="1" dirty="0">
                <a:latin typeface="Arial" panose="020B0604020202020204" pitchFamily="34" charset="0"/>
                <a:sym typeface="Arial"/>
              </a:rPr>
              <a:t>IBD: </a:t>
            </a:r>
            <a:r>
              <a:rPr lang="en-US" sz="750" dirty="0">
                <a:latin typeface="Arial" panose="020B0604020202020204" pitchFamily="34" charset="0"/>
                <a:sym typeface="Arial"/>
              </a:rPr>
              <a:t>Inflammatory Bowel Disease; </a:t>
            </a:r>
            <a:r>
              <a:rPr lang="en-US" sz="750" b="1" dirty="0">
                <a:latin typeface="Arial" panose="020B0604020202020204" pitchFamily="34" charset="0"/>
                <a:sym typeface="Arial"/>
              </a:rPr>
              <a:t>MAP: </a:t>
            </a:r>
            <a:r>
              <a:rPr lang="en-US" sz="750" dirty="0">
                <a:latin typeface="Arial" panose="020B0604020202020204" pitchFamily="34" charset="0"/>
                <a:sym typeface="Arial"/>
              </a:rPr>
              <a:t>MYH-associated polyposis;</a:t>
            </a:r>
            <a:r>
              <a:rPr lang="en-US" sz="750" b="1" dirty="0">
                <a:latin typeface="Arial" panose="020B0604020202020204" pitchFamily="34" charset="0"/>
                <a:sym typeface="Arial"/>
              </a:rPr>
              <a:t> mt-</a:t>
            </a:r>
            <a:r>
              <a:rPr lang="en-US" sz="750" b="1" dirty="0" err="1">
                <a:latin typeface="Arial" panose="020B0604020202020204" pitchFamily="34" charset="0"/>
                <a:sym typeface="Arial"/>
              </a:rPr>
              <a:t>sDNA</a:t>
            </a:r>
            <a:r>
              <a:rPr lang="en-US" sz="750" b="1" dirty="0">
                <a:latin typeface="Arial" panose="020B0604020202020204" pitchFamily="34" charset="0"/>
                <a:sym typeface="Arial"/>
              </a:rPr>
              <a:t>: </a:t>
            </a:r>
            <a:r>
              <a:rPr lang="en-US" sz="750" dirty="0">
                <a:latin typeface="Arial" panose="020B0604020202020204" pitchFamily="34" charset="0"/>
                <a:sym typeface="Arial"/>
              </a:rPr>
              <a:t>multi-target stool DNA.</a:t>
            </a:r>
          </a:p>
          <a:p>
            <a:r>
              <a:rPr lang="en-US" sz="750" dirty="0">
                <a:latin typeface="Arial" panose="020B0604020202020204" pitchFamily="34" charset="0"/>
                <a:sym typeface="Arial"/>
              </a:rPr>
              <a:t>Cologuard Clinician Brochure. Exact Sciences Corporation. Madison, WI.</a:t>
            </a:r>
          </a:p>
        </p:txBody>
      </p:sp>
      <p:sp>
        <p:nvSpPr>
          <p:cNvPr id="9" name="Text Placeholder 8">
            <a:extLst>
              <a:ext uri="{FF2B5EF4-FFF2-40B4-BE49-F238E27FC236}">
                <a16:creationId xmlns:a16="http://schemas.microsoft.com/office/drawing/2014/main" id="{D83D1D67-69DC-28EF-9494-B3327E7F3797}"/>
              </a:ext>
            </a:extLst>
          </p:cNvPr>
          <p:cNvSpPr>
            <a:spLocks noGrp="1"/>
          </p:cNvSpPr>
          <p:nvPr>
            <p:ph type="body" sz="quarter" idx="15"/>
          </p:nvPr>
        </p:nvSpPr>
        <p:spPr>
          <a:xfrm>
            <a:off x="336081" y="433627"/>
            <a:ext cx="8471837" cy="297710"/>
          </a:xfrm>
        </p:spPr>
        <p:txBody>
          <a:bodyPr/>
          <a:lstStyle/>
          <a:p>
            <a:r>
              <a:rPr lang="en-CA" sz="1600" dirty="0">
                <a:latin typeface="Arial" panose="020B0604020202020204" pitchFamily="34" charset="0"/>
                <a:cs typeface="Arial" panose="020B0604020202020204" pitchFamily="34" charset="0"/>
              </a:rPr>
              <a:t>Cologuard</a:t>
            </a:r>
            <a:r>
              <a:rPr lang="en-CA" sz="1600" baseline="30000" dirty="0">
                <a:latin typeface="Arial" panose="020B0604020202020204" pitchFamily="34" charset="0"/>
                <a:cs typeface="Arial" panose="020B0604020202020204" pitchFamily="34" charset="0"/>
              </a:rPr>
              <a:t>®</a:t>
            </a:r>
            <a:r>
              <a:rPr lang="en-CA" sz="1600" dirty="0">
                <a:latin typeface="Arial" panose="020B0604020202020204" pitchFamily="34" charset="0"/>
                <a:cs typeface="Arial" panose="020B0604020202020204" pitchFamily="34" charset="0"/>
              </a:rPr>
              <a:t> (mt-</a:t>
            </a:r>
            <a:r>
              <a:rPr lang="en-CA" sz="1600" dirty="0" err="1">
                <a:latin typeface="Arial" panose="020B0604020202020204" pitchFamily="34" charset="0"/>
                <a:cs typeface="Arial" panose="020B0604020202020204" pitchFamily="34" charset="0"/>
              </a:rPr>
              <a:t>sDNA</a:t>
            </a:r>
            <a:r>
              <a:rPr lang="en-CA" sz="1600" dirty="0">
                <a:latin typeface="Arial" panose="020B0604020202020204" pitchFamily="34" charset="0"/>
                <a:cs typeface="Arial" panose="020B0604020202020204" pitchFamily="34" charset="0"/>
              </a:rPr>
              <a:t>): Indications and Contraindications</a:t>
            </a:r>
            <a:endParaRPr lang="en-US" dirty="0"/>
          </a:p>
        </p:txBody>
      </p:sp>
    </p:spTree>
    <p:extLst>
      <p:ext uri="{BB962C8B-B14F-4D97-AF65-F5344CB8AC3E}">
        <p14:creationId xmlns:p14="http://schemas.microsoft.com/office/powerpoint/2010/main" val="38790645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BAAB81E-C7BC-D7BF-C03E-DBB6C08B17C8}"/>
              </a:ext>
            </a:extLst>
          </p:cNvPr>
          <p:cNvSpPr>
            <a:spLocks noGrp="1"/>
          </p:cNvSpPr>
          <p:nvPr>
            <p:ph idx="1"/>
          </p:nvPr>
        </p:nvSpPr>
        <p:spPr>
          <a:xfrm>
            <a:off x="256301" y="764155"/>
            <a:ext cx="8471837" cy="3357645"/>
          </a:xfrm>
        </p:spPr>
        <p:txBody>
          <a:bodyPr numCol="2" spcCol="180000"/>
          <a:lstStyle/>
          <a:p>
            <a:pPr>
              <a:lnSpc>
                <a:spcPts val="1100"/>
              </a:lnSpc>
              <a:buClr>
                <a:schemeClr val="tx1"/>
              </a:buClr>
            </a:pPr>
            <a:r>
              <a:rPr lang="en-US" sz="1000" dirty="0">
                <a:latin typeface="Arial" panose="020B0604020202020204" pitchFamily="34" charset="0"/>
                <a:cs typeface="Arial" panose="020B0604020202020204" pitchFamily="34" charset="0"/>
              </a:rPr>
              <a:t>The performance of Cologuard has been established in a cross-sectional study (i.e., single point in time). Programmatic performance of Cologuard (i.e., benefits and risks with repeated testing over an established period of time) has not been studied. Performance has not been evaluated in adults who have been previously tested with Cologuard. Non-inferiority or superiority of Cologuard programmatic sensitivity as compared to other recommended screening methods for CRC and AA has not been established. </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The clinical validation study was conducted in patients 50 years of age and over. ACS Guidelines recommend screening begin at age 45. Cologuard performance in patients ages 45-49 years was estimated by sub-group analysis of near-age groups.</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CRC screening guideline recommendations vary for persons over the age of 75. The decision to screen persons over the age of 75 should be made on an individualized basis in consultation with a healthcare provider. Cologuard test results should be interpreted with caution in older patients as the rate of false positive results increases with age.</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A negative Cologuard test result does not guarantee absence of cancer or AA. Patients with a negative Cologuard test result should be advised to continue participating in a CRC screening program with another recommended screening method. The screening interval for this follow-up has not been established.</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Cologuard may produce false negative or false positive results.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false positive result occurs when Cologuard produces a positive result, even though a colonoscopy will not find cancer or precancerous polyps. A false negative result occurs when Cologuard does not detect a precancerous polyp or colorectal cancer even when a colonoscopy identifies the positive result.</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Patients should not provide a sample for Cologuard if they have diarrhea or if they have blood in their urine or stool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(e.g., from bleeding hemorrhoids, bleeding cuts or wounds on their hands, rectal bleeding, or menstruation).</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To ensure the integrity of the sample, the laboratory must receive the patient specimens within 96 hours of collection. Patients should send stool samples to the laboratory according to the instructions stated in the Cologuard Patient Guide.</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Patients should be advised of the caution listed in the Cologuard Patient Guide. Patients should NOT drink the preservative liquid.</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The risks related to using the Cologuard collection kit are low, with no serious adverse events reported among people in a clinical trial. Patients should be careful when opening and closing the lids to avoid the risk of hand strain.</a:t>
            </a:r>
          </a:p>
        </p:txBody>
      </p:sp>
      <p:sp>
        <p:nvSpPr>
          <p:cNvPr id="11" name="Text Placeholder 10">
            <a:extLst>
              <a:ext uri="{FF2B5EF4-FFF2-40B4-BE49-F238E27FC236}">
                <a16:creationId xmlns:a16="http://schemas.microsoft.com/office/drawing/2014/main" id="{1BAADDF5-1D7F-CB09-DD64-31356B2AB567}"/>
              </a:ext>
            </a:extLst>
          </p:cNvPr>
          <p:cNvSpPr>
            <a:spLocks noGrp="1"/>
          </p:cNvSpPr>
          <p:nvPr>
            <p:ph type="body" sz="quarter" idx="16"/>
          </p:nvPr>
        </p:nvSpPr>
        <p:spPr>
          <a:xfrm>
            <a:off x="341086" y="4714398"/>
            <a:ext cx="8387051" cy="319958"/>
          </a:xfrm>
        </p:spPr>
        <p:txBody>
          <a:bodyPr/>
          <a:lstStyle/>
          <a:p>
            <a:r>
              <a:rPr lang="en-US" sz="750" b="1" dirty="0">
                <a:latin typeface="Arial" panose="020B0604020202020204" pitchFamily="34" charset="0"/>
              </a:rPr>
              <a:t>Rx Only</a:t>
            </a:r>
          </a:p>
          <a:p>
            <a:r>
              <a:rPr lang="en-US" sz="750" b="1" dirty="0">
                <a:latin typeface="Arial" panose="020B0604020202020204" pitchFamily="34" charset="0"/>
              </a:rPr>
              <a:t>AA</a:t>
            </a:r>
            <a:r>
              <a:rPr lang="en-US" sz="750" dirty="0">
                <a:latin typeface="Arial" panose="020B0604020202020204" pitchFamily="34" charset="0"/>
              </a:rPr>
              <a:t>: advanced adenoma; </a:t>
            </a:r>
            <a:r>
              <a:rPr lang="en-US" sz="750" b="1" dirty="0">
                <a:latin typeface="Arial" panose="020B0604020202020204" pitchFamily="34" charset="0"/>
              </a:rPr>
              <a:t>ACS:</a:t>
            </a:r>
            <a:r>
              <a:rPr lang="en-US" sz="750" dirty="0">
                <a:latin typeface="Arial" panose="020B0604020202020204" pitchFamily="34" charset="0"/>
              </a:rPr>
              <a:t> American Cancer Society; </a:t>
            </a:r>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 </a:t>
            </a:r>
            <a:r>
              <a:rPr lang="en-US" sz="750" dirty="0">
                <a:latin typeface="Arial" panose="020B0604020202020204" pitchFamily="34" charset="0"/>
              </a:rPr>
              <a:t>multi-target stool DNA.</a:t>
            </a:r>
          </a:p>
          <a:p>
            <a:r>
              <a:rPr lang="en-US" sz="750" dirty="0">
                <a:latin typeface="Arial" panose="020B0604020202020204" pitchFamily="34" charset="0"/>
              </a:rPr>
              <a:t>Cologuard Clinician Brochure. Exact Sciences Corporation. Madison, WI.</a:t>
            </a:r>
          </a:p>
        </p:txBody>
      </p:sp>
      <p:sp>
        <p:nvSpPr>
          <p:cNvPr id="9" name="Text Placeholder 8">
            <a:extLst>
              <a:ext uri="{FF2B5EF4-FFF2-40B4-BE49-F238E27FC236}">
                <a16:creationId xmlns:a16="http://schemas.microsoft.com/office/drawing/2014/main" id="{D83D1D67-69DC-28EF-9494-B3327E7F3797}"/>
              </a:ext>
            </a:extLst>
          </p:cNvPr>
          <p:cNvSpPr>
            <a:spLocks noGrp="1"/>
          </p:cNvSpPr>
          <p:nvPr>
            <p:ph type="body" sz="quarter" idx="15"/>
          </p:nvPr>
        </p:nvSpPr>
        <p:spPr>
          <a:xfrm>
            <a:off x="256301" y="361056"/>
            <a:ext cx="8471837" cy="297710"/>
          </a:xfrm>
        </p:spPr>
        <p:txBody>
          <a:bodyPr/>
          <a:lstStyle/>
          <a:p>
            <a:r>
              <a:rPr lang="en-CA" sz="1600" dirty="0">
                <a:latin typeface="Arial"/>
                <a:cs typeface="Arial"/>
                <a:sym typeface="Arial"/>
              </a:rPr>
              <a:t>Warnings and Precautions</a:t>
            </a:r>
            <a:endParaRPr lang="en-US" dirty="0"/>
          </a:p>
        </p:txBody>
      </p:sp>
    </p:spTree>
    <p:extLst>
      <p:ext uri="{BB962C8B-B14F-4D97-AF65-F5344CB8AC3E}">
        <p14:creationId xmlns:p14="http://schemas.microsoft.com/office/powerpoint/2010/main" val="635973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b" anchorCtr="0">
            <a:noAutofit/>
          </a:bodyPr>
          <a:lstStyle/>
          <a:p>
            <a:pPr lvl="0"/>
            <a:r>
              <a:rPr lang="en-CA" spc="-65" dirty="0">
                <a:latin typeface="Arial" panose="020B0604020202020204" pitchFamily="34" charset="0"/>
                <a:cs typeface="Arial" panose="020B0604020202020204" pitchFamily="34" charset="0"/>
              </a:rPr>
              <a:t>Real-world Evidence</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7561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BE4C1E-BCB3-C729-1AA6-3799F441ACEB}"/>
              </a:ext>
            </a:extLst>
          </p:cNvPr>
          <p:cNvSpPr>
            <a:spLocks noGrp="1"/>
          </p:cNvSpPr>
          <p:nvPr>
            <p:ph idx="1"/>
          </p:nvPr>
        </p:nvSpPr>
        <p:spPr>
          <a:xfrm>
            <a:off x="336129" y="782780"/>
            <a:ext cx="8471837" cy="3190063"/>
          </a:xfrm>
        </p:spPr>
        <p:txBody>
          <a:bodyPr/>
          <a:lstStyle/>
          <a:p>
            <a:pPr>
              <a:buClr>
                <a:srgbClr val="125285"/>
              </a:buClr>
            </a:pPr>
            <a:r>
              <a:rPr lang="en-US" dirty="0">
                <a:latin typeface="Arial" panose="020B0604020202020204" pitchFamily="34" charset="0"/>
                <a:cs typeface="Arial" panose="020B0604020202020204" pitchFamily="34" charset="0"/>
              </a:rPr>
              <a:t>Real-world evidence (RWE) is the clinical evidence regarding the usage and potential benefits or risks of a medical product, derived from analysis of real-world data (RWD)</a:t>
            </a:r>
            <a:r>
              <a:rPr lang="en-US" baseline="30000" dirty="0">
                <a:latin typeface="Arial" panose="020B0604020202020204" pitchFamily="34" charset="0"/>
                <a:cs typeface="Arial" panose="020B0604020202020204" pitchFamily="34" charset="0"/>
              </a:rPr>
              <a:t>1</a:t>
            </a:r>
          </a:p>
          <a:p>
            <a:pPr>
              <a:spcBef>
                <a:spcPts val="400"/>
              </a:spcBef>
              <a:buClr>
                <a:srgbClr val="125285"/>
              </a:buClr>
            </a:pPr>
            <a:r>
              <a:rPr lang="en-US" dirty="0">
                <a:latin typeface="Arial" panose="020B0604020202020204" pitchFamily="34" charset="0"/>
                <a:cs typeface="Arial" panose="020B0604020202020204" pitchFamily="34" charset="0"/>
              </a:rPr>
              <a:t>Real-world data relate to patient health status and/or the delivery of health care</a:t>
            </a:r>
            <a:r>
              <a:rPr lang="en-US" baseline="30000" dirty="0">
                <a:latin typeface="Arial" panose="020B0604020202020204" pitchFamily="34" charset="0"/>
                <a:cs typeface="Arial" panose="020B0604020202020204" pitchFamily="34" charset="0"/>
              </a:rPr>
              <a:t>1</a:t>
            </a:r>
          </a:p>
        </p:txBody>
      </p:sp>
      <p:sp>
        <p:nvSpPr>
          <p:cNvPr id="3" name="Text Placeholder 2">
            <a:extLst>
              <a:ext uri="{FF2B5EF4-FFF2-40B4-BE49-F238E27FC236}">
                <a16:creationId xmlns:a16="http://schemas.microsoft.com/office/drawing/2014/main" id="{66EAA7EC-7B26-38C2-EA4B-D36057E8BA5A}"/>
              </a:ext>
            </a:extLst>
          </p:cNvPr>
          <p:cNvSpPr>
            <a:spLocks noGrp="1"/>
          </p:cNvSpPr>
          <p:nvPr>
            <p:ph type="body" sz="quarter" idx="16"/>
          </p:nvPr>
        </p:nvSpPr>
        <p:spPr>
          <a:xfrm>
            <a:off x="1234763" y="4796778"/>
            <a:ext cx="7185906" cy="319958"/>
          </a:xfrm>
        </p:spPr>
        <p:txBody>
          <a:bodyPr/>
          <a:lstStyle/>
          <a:p>
            <a:r>
              <a:rPr lang="en-US" sz="700" b="1" spc="-5" dirty="0"/>
              <a:t>RWD:</a:t>
            </a:r>
            <a:r>
              <a:rPr lang="en-US" sz="700" spc="-5" dirty="0"/>
              <a:t> real-world data; </a:t>
            </a:r>
            <a:r>
              <a:rPr lang="en-US" sz="700" b="1" spc="-5" dirty="0"/>
              <a:t>RWE:</a:t>
            </a:r>
            <a:r>
              <a:rPr lang="en-US" sz="700" spc="-5" dirty="0"/>
              <a:t> real-world evidence.</a:t>
            </a:r>
          </a:p>
          <a:p>
            <a:r>
              <a:rPr lang="en-US" sz="700" spc="-5" dirty="0"/>
              <a:t>1. Food and Drug Administration. Real-world evidence. Accessed October 12, 2022. https://www.fda.gov/science-research/science-and-research-special-topics/real-world-evidence  2. Sherman RE, </a:t>
            </a:r>
            <a:r>
              <a:rPr lang="en-US" sz="700" dirty="0"/>
              <a:t>et al.</a:t>
            </a:r>
            <a:r>
              <a:rPr lang="en-US" sz="700" spc="-5" dirty="0"/>
              <a:t> </a:t>
            </a:r>
            <a:r>
              <a:rPr lang="en-US" sz="700" i="1" dirty="0"/>
              <a:t>New </a:t>
            </a:r>
            <a:r>
              <a:rPr lang="en-US" sz="700" i="1" dirty="0" err="1"/>
              <a:t>Engl</a:t>
            </a:r>
            <a:r>
              <a:rPr lang="en-US" sz="700" i="1" dirty="0"/>
              <a:t> J Med</a:t>
            </a:r>
            <a:r>
              <a:rPr lang="en-US" sz="700" spc="-30" dirty="0"/>
              <a:t>.</a:t>
            </a:r>
            <a:r>
              <a:rPr lang="en-US" sz="700" spc="-55" dirty="0"/>
              <a:t> </a:t>
            </a:r>
            <a:r>
              <a:rPr lang="en-US" sz="700" spc="-45" dirty="0"/>
              <a:t>2016;375:2293-2297. </a:t>
            </a:r>
          </a:p>
          <a:p>
            <a:endParaRPr lang="en-US" dirty="0"/>
          </a:p>
        </p:txBody>
      </p:sp>
      <p:sp>
        <p:nvSpPr>
          <p:cNvPr id="31" name="Title 30">
            <a:extLst>
              <a:ext uri="{FF2B5EF4-FFF2-40B4-BE49-F238E27FC236}">
                <a16:creationId xmlns:a16="http://schemas.microsoft.com/office/drawing/2014/main" id="{5B7C2A67-D303-232F-320A-139260747B12}"/>
              </a:ext>
            </a:extLst>
          </p:cNvPr>
          <p:cNvSpPr>
            <a:spLocks noGrp="1"/>
          </p:cNvSpPr>
          <p:nvPr>
            <p:ph type="title"/>
          </p:nvPr>
        </p:nvSpPr>
        <p:spPr/>
        <p:txBody>
          <a:bodyPr/>
          <a:lstStyle/>
          <a:p>
            <a:pPr marL="14400">
              <a:lnSpc>
                <a:spcPct val="100000"/>
              </a:lnSpc>
              <a:buClr>
                <a:srgbClr val="000000"/>
              </a:buClr>
              <a:buFont typeface="Arial"/>
            </a:pPr>
            <a:r>
              <a:rPr lang="en-CA" sz="1400" dirty="0">
                <a:latin typeface="Arial"/>
                <a:cs typeface="Arial"/>
                <a:sym typeface="Arial"/>
              </a:rPr>
              <a:t>Real-world Evidence</a:t>
            </a:r>
            <a:endParaRPr lang="en-US" sz="1400" dirty="0">
              <a:latin typeface="Arial"/>
              <a:cs typeface="Arial"/>
              <a:sym typeface="Arial"/>
            </a:endParaRPr>
          </a:p>
        </p:txBody>
      </p:sp>
      <p:grpSp>
        <p:nvGrpSpPr>
          <p:cNvPr id="40" name="Group 39">
            <a:extLst>
              <a:ext uri="{FF2B5EF4-FFF2-40B4-BE49-F238E27FC236}">
                <a16:creationId xmlns:a16="http://schemas.microsoft.com/office/drawing/2014/main" id="{FA3C86AF-B23B-6602-49EE-E73C5DCC1D51}"/>
              </a:ext>
            </a:extLst>
          </p:cNvPr>
          <p:cNvGrpSpPr/>
          <p:nvPr/>
        </p:nvGrpSpPr>
        <p:grpSpPr>
          <a:xfrm>
            <a:off x="1154269" y="1811065"/>
            <a:ext cx="6835461" cy="1170096"/>
            <a:chOff x="1406421" y="1684054"/>
            <a:chExt cx="6835461" cy="1170096"/>
          </a:xfrm>
        </p:grpSpPr>
        <p:pic>
          <p:nvPicPr>
            <p:cNvPr id="17" name="Picture 16" descr="Icon&#10;&#10;Description automatically generated">
              <a:extLst>
                <a:ext uri="{FF2B5EF4-FFF2-40B4-BE49-F238E27FC236}">
                  <a16:creationId xmlns:a16="http://schemas.microsoft.com/office/drawing/2014/main" id="{3CB021D1-6951-7377-7FC6-727F1704F2A2}"/>
                </a:ext>
              </a:extLst>
            </p:cNvPr>
            <p:cNvPicPr>
              <a:picLocks noChangeAspect="1"/>
            </p:cNvPicPr>
            <p:nvPr/>
          </p:nvPicPr>
          <p:blipFill>
            <a:blip r:embed="rId3"/>
            <a:stretch>
              <a:fillRect/>
            </a:stretch>
          </p:blipFill>
          <p:spPr>
            <a:xfrm>
              <a:off x="1609719" y="1758087"/>
              <a:ext cx="796144" cy="544730"/>
            </a:xfrm>
            <a:prstGeom prst="rect">
              <a:avLst/>
            </a:prstGeom>
          </p:spPr>
        </p:pic>
        <p:pic>
          <p:nvPicPr>
            <p:cNvPr id="19" name="Picture 18" descr="A picture containing text, first-aid kit&#10;&#10;Description automatically generated">
              <a:extLst>
                <a:ext uri="{FF2B5EF4-FFF2-40B4-BE49-F238E27FC236}">
                  <a16:creationId xmlns:a16="http://schemas.microsoft.com/office/drawing/2014/main" id="{29CBD63A-81E4-D245-E8B0-1D16756FF30C}"/>
                </a:ext>
              </a:extLst>
            </p:cNvPr>
            <p:cNvPicPr>
              <a:picLocks noChangeAspect="1"/>
            </p:cNvPicPr>
            <p:nvPr/>
          </p:nvPicPr>
          <p:blipFill>
            <a:blip r:embed="rId4"/>
            <a:stretch>
              <a:fillRect/>
            </a:stretch>
          </p:blipFill>
          <p:spPr>
            <a:xfrm>
              <a:off x="3436277" y="1707005"/>
              <a:ext cx="486351" cy="646894"/>
            </a:xfrm>
            <a:prstGeom prst="rect">
              <a:avLst/>
            </a:prstGeom>
          </p:spPr>
        </p:pic>
        <p:pic>
          <p:nvPicPr>
            <p:cNvPr id="21" name="Picture 20" descr="Icon&#10;&#10;Description automatically generated">
              <a:extLst>
                <a:ext uri="{FF2B5EF4-FFF2-40B4-BE49-F238E27FC236}">
                  <a16:creationId xmlns:a16="http://schemas.microsoft.com/office/drawing/2014/main" id="{E1A7831E-2B18-9666-D490-FBA548CBE532}"/>
                </a:ext>
              </a:extLst>
            </p:cNvPr>
            <p:cNvPicPr>
              <a:picLocks noChangeAspect="1"/>
            </p:cNvPicPr>
            <p:nvPr/>
          </p:nvPicPr>
          <p:blipFill>
            <a:blip r:embed="rId5"/>
            <a:stretch>
              <a:fillRect/>
            </a:stretch>
          </p:blipFill>
          <p:spPr>
            <a:xfrm>
              <a:off x="5166245" y="1748043"/>
              <a:ext cx="586542" cy="564818"/>
            </a:xfrm>
            <a:prstGeom prst="rect">
              <a:avLst/>
            </a:prstGeom>
          </p:spPr>
        </p:pic>
        <p:pic>
          <p:nvPicPr>
            <p:cNvPr id="23" name="Picture 22" descr="Icon&#10;&#10;Description automatically generated">
              <a:extLst>
                <a:ext uri="{FF2B5EF4-FFF2-40B4-BE49-F238E27FC236}">
                  <a16:creationId xmlns:a16="http://schemas.microsoft.com/office/drawing/2014/main" id="{5895A66E-FBB7-4229-DF08-96B6DDDB3B4F}"/>
                </a:ext>
              </a:extLst>
            </p:cNvPr>
            <p:cNvPicPr>
              <a:picLocks noChangeAspect="1"/>
            </p:cNvPicPr>
            <p:nvPr/>
          </p:nvPicPr>
          <p:blipFill>
            <a:blip r:embed="rId6"/>
            <a:stretch>
              <a:fillRect/>
            </a:stretch>
          </p:blipFill>
          <p:spPr>
            <a:xfrm>
              <a:off x="6909411" y="1684054"/>
              <a:ext cx="741931" cy="692797"/>
            </a:xfrm>
            <a:prstGeom prst="rect">
              <a:avLst/>
            </a:prstGeom>
          </p:spPr>
        </p:pic>
        <p:sp>
          <p:nvSpPr>
            <p:cNvPr id="56" name="TextBox 55">
              <a:extLst>
                <a:ext uri="{FF2B5EF4-FFF2-40B4-BE49-F238E27FC236}">
                  <a16:creationId xmlns:a16="http://schemas.microsoft.com/office/drawing/2014/main" id="{ABEAACED-9F47-37C2-FAD1-A062385DA894}"/>
                </a:ext>
              </a:extLst>
            </p:cNvPr>
            <p:cNvSpPr txBox="1"/>
            <p:nvPr/>
          </p:nvSpPr>
          <p:spPr>
            <a:xfrm>
              <a:off x="1406421" y="2454040"/>
              <a:ext cx="1202740" cy="400110"/>
            </a:xfrm>
            <a:prstGeom prst="rect">
              <a:avLst/>
            </a:prstGeom>
            <a:noFill/>
          </p:spPr>
          <p:txBody>
            <a:bodyPr wrap="square" rtlCol="0">
              <a:spAutoFit/>
            </a:bodyPr>
            <a:lstStyle/>
            <a:p>
              <a:pPr algn="ctr"/>
              <a:r>
                <a:rPr lang="en-US" sz="1000" dirty="0">
                  <a:solidFill>
                    <a:schemeClr val="tx1"/>
                  </a:solidFill>
                </a:rPr>
                <a:t>Electronic health records</a:t>
              </a:r>
            </a:p>
          </p:txBody>
        </p:sp>
        <p:sp>
          <p:nvSpPr>
            <p:cNvPr id="57" name="TextBox 56">
              <a:extLst>
                <a:ext uri="{FF2B5EF4-FFF2-40B4-BE49-F238E27FC236}">
                  <a16:creationId xmlns:a16="http://schemas.microsoft.com/office/drawing/2014/main" id="{25E94D5A-4732-0555-2B9E-381ECA787514}"/>
                </a:ext>
              </a:extLst>
            </p:cNvPr>
            <p:cNvSpPr txBox="1"/>
            <p:nvPr/>
          </p:nvSpPr>
          <p:spPr>
            <a:xfrm>
              <a:off x="3021163" y="2454040"/>
              <a:ext cx="1316579" cy="400110"/>
            </a:xfrm>
            <a:prstGeom prst="rect">
              <a:avLst/>
            </a:prstGeom>
            <a:noFill/>
          </p:spPr>
          <p:txBody>
            <a:bodyPr wrap="square" rtlCol="0">
              <a:spAutoFit/>
            </a:bodyPr>
            <a:lstStyle/>
            <a:p>
              <a:pPr algn="ctr"/>
              <a:r>
                <a:rPr lang="en-US" sz="1000" dirty="0">
                  <a:solidFill>
                    <a:schemeClr val="tx1"/>
                  </a:solidFill>
                </a:rPr>
                <a:t>Claims and billing activities</a:t>
              </a:r>
            </a:p>
          </p:txBody>
        </p:sp>
        <p:sp>
          <p:nvSpPr>
            <p:cNvPr id="58" name="TextBox 57">
              <a:extLst>
                <a:ext uri="{FF2B5EF4-FFF2-40B4-BE49-F238E27FC236}">
                  <a16:creationId xmlns:a16="http://schemas.microsoft.com/office/drawing/2014/main" id="{99D53BB6-99CD-F191-B724-B21A4B335B54}"/>
                </a:ext>
              </a:extLst>
            </p:cNvPr>
            <p:cNvSpPr txBox="1"/>
            <p:nvPr/>
          </p:nvSpPr>
          <p:spPr>
            <a:xfrm>
              <a:off x="4749744" y="2454040"/>
              <a:ext cx="1419545" cy="400110"/>
            </a:xfrm>
            <a:prstGeom prst="rect">
              <a:avLst/>
            </a:prstGeom>
            <a:noFill/>
          </p:spPr>
          <p:txBody>
            <a:bodyPr wrap="square" rtlCol="0">
              <a:spAutoFit/>
            </a:bodyPr>
            <a:lstStyle/>
            <a:p>
              <a:pPr algn="ctr"/>
              <a:r>
                <a:rPr lang="en-US" sz="1000" dirty="0">
                  <a:solidFill>
                    <a:schemeClr val="tx1"/>
                  </a:solidFill>
                </a:rPr>
                <a:t>Product and disease registries</a:t>
              </a:r>
            </a:p>
          </p:txBody>
        </p:sp>
        <p:sp>
          <p:nvSpPr>
            <p:cNvPr id="59" name="TextBox 58">
              <a:extLst>
                <a:ext uri="{FF2B5EF4-FFF2-40B4-BE49-F238E27FC236}">
                  <a16:creationId xmlns:a16="http://schemas.microsoft.com/office/drawing/2014/main" id="{53075400-B62D-17F0-6429-0D9D2CF4A59D}"/>
                </a:ext>
              </a:extLst>
            </p:cNvPr>
            <p:cNvSpPr txBox="1"/>
            <p:nvPr/>
          </p:nvSpPr>
          <p:spPr>
            <a:xfrm>
              <a:off x="6318870" y="2454040"/>
              <a:ext cx="1923012" cy="400110"/>
            </a:xfrm>
            <a:prstGeom prst="rect">
              <a:avLst/>
            </a:prstGeom>
            <a:noFill/>
          </p:spPr>
          <p:txBody>
            <a:bodyPr wrap="square" rtlCol="0">
              <a:spAutoFit/>
            </a:bodyPr>
            <a:lstStyle/>
            <a:p>
              <a:pPr algn="ctr"/>
              <a:r>
                <a:rPr lang="en-US" sz="1000" dirty="0">
                  <a:solidFill>
                    <a:schemeClr val="tx1"/>
                  </a:solidFill>
                </a:rPr>
                <a:t>Patient-generated data from devices and apps</a:t>
              </a:r>
            </a:p>
          </p:txBody>
        </p:sp>
      </p:grpSp>
      <p:sp>
        <p:nvSpPr>
          <p:cNvPr id="39" name="Content Placeholder 1">
            <a:extLst>
              <a:ext uri="{FF2B5EF4-FFF2-40B4-BE49-F238E27FC236}">
                <a16:creationId xmlns:a16="http://schemas.microsoft.com/office/drawing/2014/main" id="{E0E3F62B-9FF5-AD49-7E32-30A131C77927}"/>
              </a:ext>
            </a:extLst>
          </p:cNvPr>
          <p:cNvSpPr txBox="1">
            <a:spLocks/>
          </p:cNvSpPr>
          <p:nvPr/>
        </p:nvSpPr>
        <p:spPr bwMode="gray">
          <a:xfrm>
            <a:off x="336129" y="3110666"/>
            <a:ext cx="8471837" cy="1246181"/>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4400" indent="0">
              <a:lnSpc>
                <a:spcPct val="100000"/>
              </a:lnSpc>
              <a:spcBef>
                <a:spcPts val="0"/>
              </a:spcBef>
              <a:buClr>
                <a:srgbClr val="000000"/>
              </a:buClr>
              <a:buNone/>
            </a:pPr>
            <a:r>
              <a:rPr lang="en-CA" sz="1400" b="1" dirty="0">
                <a:latin typeface="Arial"/>
                <a:ea typeface="+mj-ea"/>
                <a:cs typeface="Arial"/>
              </a:rPr>
              <a:t>Caveats</a:t>
            </a:r>
          </a:p>
          <a:p>
            <a:pPr>
              <a:spcBef>
                <a:spcPts val="600"/>
              </a:spcBef>
              <a:buClr>
                <a:srgbClr val="125285"/>
              </a:buClr>
            </a:pPr>
            <a:r>
              <a:rPr lang="en-US" dirty="0">
                <a:latin typeface="Arial" panose="020B0604020202020204" pitchFamily="34" charset="0"/>
                <a:cs typeface="Arial" panose="020B0604020202020204" pitchFamily="34" charset="0"/>
              </a:rPr>
              <a:t>Real-world evidence can be generated by different study designs or analyses, including but not limited to, randomized trials (including large simple trials), pragmatic trials, and observational studies (prospective and/or retrospective)</a:t>
            </a:r>
            <a:r>
              <a:rPr lang="en-US" baseline="30000" dirty="0">
                <a:latin typeface="Arial" panose="020B0604020202020204" pitchFamily="34" charset="0"/>
                <a:cs typeface="Arial" panose="020B0604020202020204" pitchFamily="34" charset="0"/>
              </a:rPr>
              <a:t>1</a:t>
            </a:r>
          </a:p>
          <a:p>
            <a:pPr>
              <a:spcBef>
                <a:spcPts val="600"/>
              </a:spcBef>
              <a:buClr>
                <a:srgbClr val="125285"/>
              </a:buClr>
            </a:pPr>
            <a:r>
              <a:rPr lang="en-US" dirty="0">
                <a:latin typeface="Arial" panose="020B0604020202020204" pitchFamily="34" charset="0"/>
                <a:cs typeface="Arial" panose="020B0604020202020204" pitchFamily="34" charset="0"/>
              </a:rPr>
              <a:t>Some RWD sources may not be as reliable as traditional research-generated data</a:t>
            </a:r>
            <a:r>
              <a:rPr lang="en-US" baseline="30000" dirty="0">
                <a:latin typeface="Arial" panose="020B0604020202020204" pitchFamily="34" charset="0"/>
                <a:cs typeface="Arial" panose="020B0604020202020204" pitchFamily="34" charset="0"/>
              </a:rPr>
              <a:t>2</a:t>
            </a:r>
          </a:p>
          <a:p>
            <a:pPr>
              <a:spcBef>
                <a:spcPts val="600"/>
              </a:spcBef>
              <a:buClr>
                <a:srgbClr val="125285"/>
              </a:buClr>
            </a:pPr>
            <a:r>
              <a:rPr lang="en-US" dirty="0">
                <a:latin typeface="Arial" panose="020B0604020202020204" pitchFamily="34" charset="0"/>
                <a:cs typeface="Arial" panose="020B0604020202020204" pitchFamily="34" charset="0"/>
              </a:rPr>
              <a:t>Causality may be difficult to discern; observed effects may be largely or wholly related to confounding factors</a:t>
            </a:r>
            <a:r>
              <a:rPr lang="en-US" baseline="30000" dirty="0">
                <a:latin typeface="Arial" panose="020B0604020202020204" pitchFamily="34" charset="0"/>
                <a:cs typeface="Arial" panose="020B0604020202020204" pitchFamily="34" charset="0"/>
              </a:rPr>
              <a:t>2</a:t>
            </a:r>
          </a:p>
          <a:p>
            <a:pPr>
              <a:buClr>
                <a:schemeClr val="accent4"/>
              </a:buClr>
              <a:buSzPts val="1100"/>
            </a:pPr>
            <a:endParaRPr lang="en-CA"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2897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t" anchorCtr="0">
            <a:noAutofit/>
          </a:bodyPr>
          <a:lstStyle/>
          <a:p>
            <a:pPr lvl="0"/>
            <a:r>
              <a:rPr lang="en-CA" spc="-65" dirty="0">
                <a:latin typeface="Arial" panose="020B0604020202020204" pitchFamily="34" charset="0"/>
                <a:cs typeface="Arial" panose="020B0604020202020204" pitchFamily="34" charset="0"/>
              </a:rPr>
              <a:t>mt-</a:t>
            </a:r>
            <a:r>
              <a:rPr lang="en-CA" spc="-65" dirty="0" err="1">
                <a:latin typeface="Arial" panose="020B0604020202020204" pitchFamily="34" charset="0"/>
                <a:cs typeface="Arial" panose="020B0604020202020204" pitchFamily="34" charset="0"/>
              </a:rPr>
              <a:t>sDNA</a:t>
            </a:r>
            <a:r>
              <a:rPr lang="en-CA" spc="-65" dirty="0">
                <a:latin typeface="Arial" panose="020B0604020202020204" pitchFamily="34" charset="0"/>
                <a:cs typeface="Arial" panose="020B0604020202020204" pitchFamily="34" charset="0"/>
              </a:rPr>
              <a:t> in Clinical Practice</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15596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84;p13">
            <a:extLst>
              <a:ext uri="{FF2B5EF4-FFF2-40B4-BE49-F238E27FC236}">
                <a16:creationId xmlns:a16="http://schemas.microsoft.com/office/drawing/2014/main" id="{1B2765D8-3EAB-A42E-3B8C-EB0793DA6994}"/>
              </a:ext>
            </a:extLst>
          </p:cNvPr>
          <p:cNvSpPr txBox="1">
            <a:spLocks/>
          </p:cNvSpPr>
          <p:nvPr/>
        </p:nvSpPr>
        <p:spPr>
          <a:xfrm>
            <a:off x="1044350" y="1001326"/>
            <a:ext cx="7499756" cy="335556"/>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lvl="0">
              <a:spcBef>
                <a:spcPts val="90"/>
              </a:spcBef>
              <a:spcAft>
                <a:spcPts val="200"/>
              </a:spcAft>
              <a:buClrTx/>
              <a:defRPr/>
            </a:pPr>
            <a:endParaRPr lang="en-US" sz="1000">
              <a:solidFill>
                <a:schemeClr val="tx1"/>
              </a:solidFill>
              <a:latin typeface="Arial" panose="020B0604020202020204" pitchFamily="34" charset="0"/>
              <a:cs typeface="Arial" panose="020B0604020202020204" pitchFamily="34" charset="0"/>
            </a:endParaRPr>
          </a:p>
        </p:txBody>
      </p:sp>
      <p:sp>
        <p:nvSpPr>
          <p:cNvPr id="11" name="Text Placeholder 38">
            <a:extLst>
              <a:ext uri="{FF2B5EF4-FFF2-40B4-BE49-F238E27FC236}">
                <a16:creationId xmlns:a16="http://schemas.microsoft.com/office/drawing/2014/main" id="{286F0C8E-2F2B-BA24-1872-2C6430E4E832}"/>
              </a:ext>
            </a:extLst>
          </p:cNvPr>
          <p:cNvSpPr txBox="1">
            <a:spLocks/>
          </p:cNvSpPr>
          <p:nvPr/>
        </p:nvSpPr>
        <p:spPr bwMode="gray">
          <a:xfrm>
            <a:off x="270225" y="361055"/>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t>Conclusion: Stool-based Screening Exhibits High Sensitivity and Specificity for Both CRN and CRC and Its Utilization Relative to Other Screening Modalities Has Increased Following FDA Approval</a:t>
            </a:r>
            <a:endParaRPr lang="en-CA" dirty="0"/>
          </a:p>
        </p:txBody>
      </p:sp>
      <p:sp>
        <p:nvSpPr>
          <p:cNvPr id="12" name="Text Placeholder 39">
            <a:extLst>
              <a:ext uri="{FF2B5EF4-FFF2-40B4-BE49-F238E27FC236}">
                <a16:creationId xmlns:a16="http://schemas.microsoft.com/office/drawing/2014/main" id="{3D1ED9AC-E71F-79B5-4EC8-7E0F3FB1E9F7}"/>
              </a:ext>
            </a:extLst>
          </p:cNvPr>
          <p:cNvSpPr>
            <a:spLocks noGrp="1"/>
          </p:cNvSpPr>
          <p:nvPr>
            <p:ph type="body" sz="quarter" idx="16"/>
          </p:nvPr>
        </p:nvSpPr>
        <p:spPr>
          <a:xfrm>
            <a:off x="458878" y="4730874"/>
            <a:ext cx="8283184" cy="319958"/>
          </a:xfrm>
        </p:spPr>
        <p:txBody>
          <a:bodyPr/>
          <a:lstStyle/>
          <a:p>
            <a:pPr>
              <a:lnSpc>
                <a:spcPct val="85000"/>
              </a:lnSpc>
              <a:spcBef>
                <a:spcPts val="225"/>
              </a:spcBef>
              <a:buClr>
                <a:srgbClr val="ED7D31"/>
              </a:buClr>
              <a:buSzPct val="85000"/>
              <a:defRPr/>
            </a:pPr>
            <a:r>
              <a:rPr lang="en-US" sz="750" b="1" spc="-5" dirty="0">
                <a:latin typeface="Arial" panose="020B0604020202020204" pitchFamily="34" charset="0"/>
                <a:cs typeface="Arial" panose="020B0604020202020204" pitchFamily="34" charset="0"/>
              </a:rPr>
              <a:t>CAGR:</a:t>
            </a:r>
            <a:r>
              <a:rPr lang="en-US" sz="750" spc="-5" dirty="0">
                <a:latin typeface="Arial" panose="020B0604020202020204" pitchFamily="34" charset="0"/>
                <a:cs typeface="Arial" panose="020B0604020202020204" pitchFamily="34" charset="0"/>
              </a:rPr>
              <a:t> compound annual growth rate; </a:t>
            </a:r>
            <a:r>
              <a:rPr lang="en-US" sz="750" b="1" spc="-5" dirty="0">
                <a:latin typeface="Arial" panose="020B0604020202020204" pitchFamily="34" charset="0"/>
                <a:cs typeface="Arial" panose="020B0604020202020204" pitchFamily="34" charset="0"/>
              </a:rPr>
              <a:t>COL:</a:t>
            </a:r>
            <a:r>
              <a:rPr lang="en-US" sz="750" spc="-5" dirty="0">
                <a:latin typeface="Arial" panose="020B0604020202020204" pitchFamily="34" charset="0"/>
                <a:cs typeface="Arial" panose="020B0604020202020204" pitchFamily="34" charset="0"/>
              </a:rPr>
              <a:t> colonoscopy; </a:t>
            </a:r>
            <a:r>
              <a:rPr lang="en-US" sz="750" b="1" spc="-5" dirty="0">
                <a:latin typeface="Arial" panose="020B0604020202020204" pitchFamily="34" charset="0"/>
                <a:cs typeface="Arial" panose="020B0604020202020204" pitchFamily="34" charset="0"/>
              </a:rPr>
              <a:t>CPT: </a:t>
            </a:r>
            <a:r>
              <a:rPr lang="en-US" sz="750" spc="-5" dirty="0">
                <a:latin typeface="Arial" panose="020B0604020202020204" pitchFamily="34" charset="0"/>
                <a:cs typeface="Arial" panose="020B0604020202020204" pitchFamily="34" charset="0"/>
              </a:rPr>
              <a:t>current procedural terminology; </a:t>
            </a:r>
            <a:r>
              <a:rPr lang="en-US" sz="750" b="1" spc="-5" dirty="0">
                <a:latin typeface="Arial" panose="020B0604020202020204" pitchFamily="34" charset="0"/>
                <a:cs typeface="Arial" panose="020B0604020202020204" pitchFamily="34" charset="0"/>
              </a:rPr>
              <a:t>CRC: </a:t>
            </a:r>
            <a:r>
              <a:rPr lang="en-US" sz="750" spc="-5" dirty="0">
                <a:latin typeface="Arial" panose="020B0604020202020204" pitchFamily="34" charset="0"/>
                <a:cs typeface="Arial" panose="020B0604020202020204" pitchFamily="34" charset="0"/>
              </a:rPr>
              <a:t>colorectal cancer; </a:t>
            </a:r>
            <a:r>
              <a:rPr lang="en-US" sz="750" b="1" spc="-5" dirty="0">
                <a:latin typeface="Arial" panose="020B0604020202020204" pitchFamily="34" charset="0"/>
                <a:cs typeface="Arial" panose="020B0604020202020204" pitchFamily="34" charset="0"/>
              </a:rPr>
              <a:t>CRN: </a:t>
            </a:r>
            <a:r>
              <a:rPr lang="en-US" sz="750" spc="-5" dirty="0">
                <a:latin typeface="Arial" panose="020B0604020202020204" pitchFamily="34" charset="0"/>
                <a:cs typeface="Arial" panose="020B0604020202020204" pitchFamily="34" charset="0"/>
              </a:rPr>
              <a:t>colorectal neoplasia; </a:t>
            </a:r>
            <a:r>
              <a:rPr lang="en-US" sz="750" b="1" spc="-5" dirty="0">
                <a:latin typeface="Arial" panose="020B0604020202020204" pitchFamily="34" charset="0"/>
                <a:cs typeface="Arial" panose="020B0604020202020204" pitchFamily="34" charset="0"/>
              </a:rPr>
              <a:t>FDA: </a:t>
            </a:r>
            <a:r>
              <a:rPr lang="en-US" sz="750" spc="-5" dirty="0">
                <a:latin typeface="Arial" panose="020B0604020202020204" pitchFamily="34" charset="0"/>
                <a:cs typeface="Arial" panose="020B0604020202020204" pitchFamily="34" charset="0"/>
              </a:rPr>
              <a:t>Food and Drug Administration;</a:t>
            </a:r>
            <a:r>
              <a:rPr lang="en-US" sz="750" b="1" spc="-5" dirty="0">
                <a:latin typeface="Arial" panose="020B0604020202020204" pitchFamily="34" charset="0"/>
                <a:cs typeface="Arial" panose="020B0604020202020204" pitchFamily="34" charset="0"/>
              </a:rPr>
              <a:t> FIT: </a:t>
            </a:r>
            <a:r>
              <a:rPr lang="en-US" sz="750" spc="-5" dirty="0">
                <a:latin typeface="Arial" panose="020B0604020202020204" pitchFamily="34" charset="0"/>
                <a:cs typeface="Arial" panose="020B0604020202020204" pitchFamily="34" charset="0"/>
              </a:rPr>
              <a:t>fecal immunochemical test; </a:t>
            </a:r>
            <a:r>
              <a:rPr lang="en-US" sz="750" b="1" spc="-5" dirty="0">
                <a:latin typeface="Arial" panose="020B0604020202020204" pitchFamily="34" charset="0"/>
                <a:cs typeface="Arial" panose="020B0604020202020204" pitchFamily="34" charset="0"/>
              </a:rPr>
              <a:t>FOBT:</a:t>
            </a:r>
            <a:r>
              <a:rPr lang="en-US" sz="750" spc="-5" dirty="0">
                <a:latin typeface="Arial" panose="020B0604020202020204" pitchFamily="34" charset="0"/>
                <a:cs typeface="Arial" panose="020B0604020202020204" pitchFamily="34" charset="0"/>
              </a:rPr>
              <a:t> fecal occult blood test; </a:t>
            </a:r>
            <a:r>
              <a:rPr lang="en-US" sz="750" b="1" spc="-5" dirty="0">
                <a:latin typeface="Arial" panose="020B0604020202020204" pitchFamily="34" charset="0"/>
                <a:cs typeface="Arial" panose="020B0604020202020204" pitchFamily="34" charset="0"/>
              </a:rPr>
              <a:t>ICD: </a:t>
            </a:r>
            <a:r>
              <a:rPr lang="en-US" sz="750" spc="-5" dirty="0">
                <a:latin typeface="Arial" panose="020B0604020202020204" pitchFamily="34" charset="0"/>
                <a:cs typeface="Arial" panose="020B0604020202020204" pitchFamily="34" charset="0"/>
              </a:rPr>
              <a:t>International Classification of Diseases; </a:t>
            </a:r>
            <a:r>
              <a:rPr lang="en-US" sz="750" b="1" spc="-5" dirty="0">
                <a:latin typeface="Arial" panose="020B0604020202020204" pitchFamily="34" charset="0"/>
                <a:cs typeface="Arial" panose="020B0604020202020204" pitchFamily="34" charset="0"/>
              </a:rPr>
              <a:t>mt-</a:t>
            </a:r>
            <a:r>
              <a:rPr lang="en-US" sz="750" b="1" spc="-5" dirty="0" err="1">
                <a:latin typeface="Arial" panose="020B0604020202020204" pitchFamily="34" charset="0"/>
                <a:cs typeface="Arial" panose="020B0604020202020204" pitchFamily="34" charset="0"/>
              </a:rPr>
              <a:t>sDNA</a:t>
            </a:r>
            <a:r>
              <a:rPr lang="en-US" sz="750" b="1" spc="-5" dirty="0">
                <a:latin typeface="Arial" panose="020B0604020202020204" pitchFamily="34" charset="0"/>
                <a:cs typeface="Arial" panose="020B0604020202020204" pitchFamily="34" charset="0"/>
              </a:rPr>
              <a:t>:</a:t>
            </a:r>
            <a:r>
              <a:rPr lang="en-US" sz="750" kern="1200" dirty="0">
                <a:latin typeface="Arial" panose="020B0604020202020204" pitchFamily="34" charset="0"/>
                <a:cs typeface="Arial" panose="020B0604020202020204" pitchFamily="34" charset="0"/>
              </a:rPr>
              <a:t> multi-target stool DNA;</a:t>
            </a:r>
            <a:r>
              <a:rPr lang="en-US" sz="750" spc="-5" dirty="0">
                <a:latin typeface="Arial" panose="020B0604020202020204" pitchFamily="34" charset="0"/>
                <a:cs typeface="Arial" panose="020B0604020202020204" pitchFamily="34" charset="0"/>
              </a:rPr>
              <a:t> </a:t>
            </a:r>
            <a:r>
              <a:rPr lang="en-US" sz="750" b="1" spc="-5" dirty="0">
                <a:latin typeface="Arial" panose="020B0604020202020204" pitchFamily="34" charset="0"/>
                <a:cs typeface="Arial" panose="020B0604020202020204" pitchFamily="34" charset="0"/>
              </a:rPr>
              <a:t>REP: </a:t>
            </a:r>
            <a:r>
              <a:rPr lang="en-US" sz="750" spc="-5" dirty="0">
                <a:latin typeface="Arial" panose="020B0604020202020204" pitchFamily="34" charset="0"/>
                <a:cs typeface="Arial" panose="020B0604020202020204" pitchFamily="34" charset="0"/>
              </a:rPr>
              <a:t>Rochester Epidemiology Project.</a:t>
            </a:r>
          </a:p>
          <a:p>
            <a:pPr>
              <a:lnSpc>
                <a:spcPct val="85000"/>
              </a:lnSpc>
              <a:spcBef>
                <a:spcPts val="225"/>
              </a:spcBef>
              <a:buClr>
                <a:srgbClr val="ED7D31"/>
              </a:buClr>
              <a:buSzPct val="85000"/>
              <a:defRPr/>
            </a:pPr>
            <a:r>
              <a:rPr lang="en-US" sz="750" spc="-5" dirty="0">
                <a:latin typeface="Arial" panose="020B0604020202020204" pitchFamily="34" charset="0"/>
                <a:cs typeface="Arial" panose="020B0604020202020204" pitchFamily="34" charset="0"/>
              </a:rPr>
              <a:t>1. Finney Rutten LJ, et al. </a:t>
            </a:r>
            <a:r>
              <a:rPr lang="en-US" sz="750" i="1" spc="-5" dirty="0" err="1">
                <a:latin typeface="Arial" panose="020B0604020202020204" pitchFamily="34" charset="0"/>
                <a:cs typeface="Arial" panose="020B0604020202020204" pitchFamily="34" charset="0"/>
              </a:rPr>
              <a:t>Prev</a:t>
            </a:r>
            <a:r>
              <a:rPr lang="en-US" sz="750" i="1" spc="-5" dirty="0">
                <a:latin typeface="Arial" panose="020B0604020202020204" pitchFamily="34" charset="0"/>
                <a:cs typeface="Arial" panose="020B0604020202020204" pitchFamily="34" charset="0"/>
              </a:rPr>
              <a:t> Med Rep</a:t>
            </a:r>
            <a:r>
              <a:rPr lang="en-US" sz="750" spc="-5" dirty="0">
                <a:latin typeface="Arial" panose="020B0604020202020204" pitchFamily="34" charset="0"/>
                <a:cs typeface="Arial" panose="020B0604020202020204" pitchFamily="34" charset="0"/>
              </a:rPr>
              <a:t>. 2020;20:101202. 2. Limburg PJ, et al. </a:t>
            </a:r>
            <a:r>
              <a:rPr lang="en-US" sz="750" i="1" spc="-5" dirty="0" err="1">
                <a:latin typeface="Arial" panose="020B0604020202020204" pitchFamily="34" charset="0"/>
                <a:cs typeface="Arial" panose="020B0604020202020204" pitchFamily="34" charset="0"/>
              </a:rPr>
              <a:t>Curr</a:t>
            </a:r>
            <a:r>
              <a:rPr lang="en-US" sz="750" i="1" spc="-5" dirty="0">
                <a:latin typeface="Arial" panose="020B0604020202020204" pitchFamily="34" charset="0"/>
                <a:cs typeface="Arial" panose="020B0604020202020204" pitchFamily="34" charset="0"/>
              </a:rPr>
              <a:t> Med Res </a:t>
            </a:r>
            <a:r>
              <a:rPr lang="en-US" sz="750" i="1" spc="-5" dirty="0" err="1">
                <a:latin typeface="Arial" panose="020B0604020202020204" pitchFamily="34" charset="0"/>
                <a:cs typeface="Arial" panose="020B0604020202020204" pitchFamily="34" charset="0"/>
              </a:rPr>
              <a:t>Opin</a:t>
            </a:r>
            <a:r>
              <a:rPr lang="en-US" sz="750" spc="-5" dirty="0">
                <a:latin typeface="Arial" panose="020B0604020202020204" pitchFamily="34" charset="0"/>
                <a:cs typeface="Arial" panose="020B0604020202020204" pitchFamily="34" charset="0"/>
              </a:rPr>
              <a:t>. 2021;37(4):605-607.</a:t>
            </a:r>
          </a:p>
        </p:txBody>
      </p:sp>
      <p:graphicFrame>
        <p:nvGraphicFramePr>
          <p:cNvPr id="24" name="Content Placeholder 10">
            <a:extLst>
              <a:ext uri="{FF2B5EF4-FFF2-40B4-BE49-F238E27FC236}">
                <a16:creationId xmlns:a16="http://schemas.microsoft.com/office/drawing/2014/main" id="{2E4CE5C7-29B3-DFE0-9335-1638FCC2716D}"/>
              </a:ext>
            </a:extLst>
          </p:cNvPr>
          <p:cNvGraphicFramePr>
            <a:graphicFrameLocks/>
          </p:cNvGraphicFramePr>
          <p:nvPr>
            <p:extLst>
              <p:ext uri="{D42A27DB-BD31-4B8C-83A1-F6EECF244321}">
                <p14:modId xmlns:p14="http://schemas.microsoft.com/office/powerpoint/2010/main" val="1051004161"/>
              </p:ext>
            </p:extLst>
          </p:nvPr>
        </p:nvGraphicFramePr>
        <p:xfrm>
          <a:off x="364551" y="1336882"/>
          <a:ext cx="8283184" cy="3061680"/>
        </p:xfrm>
        <a:graphic>
          <a:graphicData uri="http://schemas.openxmlformats.org/drawingml/2006/table">
            <a:tbl>
              <a:tblPr firstRow="1">
                <a:tableStyleId>{5C22544A-7EE6-4342-B048-85BDC9FD1C3A}</a:tableStyleId>
              </a:tblPr>
              <a:tblGrid>
                <a:gridCol w="1722605">
                  <a:extLst>
                    <a:ext uri="{9D8B030D-6E8A-4147-A177-3AD203B41FA5}">
                      <a16:colId xmlns:a16="http://schemas.microsoft.com/office/drawing/2014/main" val="20000"/>
                    </a:ext>
                  </a:extLst>
                </a:gridCol>
                <a:gridCol w="1171738">
                  <a:extLst>
                    <a:ext uri="{9D8B030D-6E8A-4147-A177-3AD203B41FA5}">
                      <a16:colId xmlns:a16="http://schemas.microsoft.com/office/drawing/2014/main" val="20001"/>
                    </a:ext>
                  </a:extLst>
                </a:gridCol>
                <a:gridCol w="876384">
                  <a:extLst>
                    <a:ext uri="{9D8B030D-6E8A-4147-A177-3AD203B41FA5}">
                      <a16:colId xmlns:a16="http://schemas.microsoft.com/office/drawing/2014/main" val="50555270"/>
                    </a:ext>
                  </a:extLst>
                </a:gridCol>
                <a:gridCol w="1068822">
                  <a:extLst>
                    <a:ext uri="{9D8B030D-6E8A-4147-A177-3AD203B41FA5}">
                      <a16:colId xmlns:a16="http://schemas.microsoft.com/office/drawing/2014/main" val="1463650266"/>
                    </a:ext>
                  </a:extLst>
                </a:gridCol>
                <a:gridCol w="2408316">
                  <a:extLst>
                    <a:ext uri="{9D8B030D-6E8A-4147-A177-3AD203B41FA5}">
                      <a16:colId xmlns:a16="http://schemas.microsoft.com/office/drawing/2014/main" val="3175664165"/>
                    </a:ext>
                  </a:extLst>
                </a:gridCol>
                <a:gridCol w="1035319">
                  <a:extLst>
                    <a:ext uri="{9D8B030D-6E8A-4147-A177-3AD203B41FA5}">
                      <a16:colId xmlns:a16="http://schemas.microsoft.com/office/drawing/2014/main" val="3068728116"/>
                    </a:ext>
                  </a:extLst>
                </a:gridCol>
              </a:tblGrid>
              <a:tr h="395360">
                <a:tc>
                  <a:txBody>
                    <a:bodyPr/>
                    <a:lstStyle/>
                    <a:p>
                      <a:pPr algn="l"/>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Publication Title</a:t>
                      </a:r>
                    </a:p>
                  </a:txBody>
                  <a:tcPr marL="91127" marR="91127" marT="72000" marB="7200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Age (years)</a:t>
                      </a:r>
                      <a:b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b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N </a:t>
                      </a:r>
                    </a:p>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Time Period</a:t>
                      </a:r>
                      <a:endParaRPr lang="en-US" sz="1000" dirty="0">
                        <a:solidFill>
                          <a:schemeClr val="bg1"/>
                        </a:solidFill>
                        <a:latin typeface="Arial" panose="020B0604020202020204" pitchFamily="34" charset="0"/>
                        <a:cs typeface="Arial" panose="020B0604020202020204" pitchFamily="34" charset="0"/>
                      </a:endParaRP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Study Design</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Data Source</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Key Insights</a:t>
                      </a:r>
                    </a:p>
                  </a:txBody>
                  <a:tcPr marL="91127" marR="91127" marT="72000" marB="7200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Reference</a:t>
                      </a:r>
                    </a:p>
                  </a:txBody>
                  <a:tcPr marL="91127" marR="91127" marT="72000" marB="7200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608586">
                <a:tc>
                  <a:txBody>
                    <a:bodyPr/>
                    <a:lstStyle/>
                    <a:p>
                      <a:r>
                        <a:rPr lang="en-US" sz="800" dirty="0">
                          <a:effectLst/>
                          <a:latin typeface="Arial" panose="020B0604020202020204" pitchFamily="34" charset="0"/>
                          <a:cs typeface="Arial" panose="020B0604020202020204" pitchFamily="34" charset="0"/>
                        </a:rPr>
                        <a:t>Colorectal cancer screening completion: an examination of differences by screening modality</a:t>
                      </a:r>
                      <a:r>
                        <a:rPr lang="en-US" sz="800" baseline="30000" dirty="0">
                          <a:effectLst/>
                          <a:latin typeface="Arial" panose="020B0604020202020204" pitchFamily="34" charset="0"/>
                          <a:cs typeface="Arial" panose="020B0604020202020204" pitchFamily="34" charset="0"/>
                        </a:rPr>
                        <a:t>1</a:t>
                      </a:r>
                      <a:r>
                        <a:rPr lang="en-US" sz="800" dirty="0">
                          <a:effectLst/>
                          <a:latin typeface="Arial" panose="020B0604020202020204" pitchFamily="34" charset="0"/>
                          <a:cs typeface="Arial" panose="020B0604020202020204" pitchFamily="34" charset="0"/>
                        </a:rPr>
                        <a:t>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algn="ctr"/>
                      <a:r>
                        <a:rPr lang="en-US" sz="800" dirty="0">
                          <a:effectLst/>
                          <a:latin typeface="Arial" panose="020B0604020202020204" pitchFamily="34" charset="0"/>
                          <a:cs typeface="Arial" panose="020B0604020202020204" pitchFamily="34" charset="0"/>
                        </a:rPr>
                        <a:t>50-75 years</a:t>
                      </a:r>
                    </a:p>
                    <a:p>
                      <a:pPr algn="ctr"/>
                      <a:r>
                        <a:rPr lang="en-US" sz="800" dirty="0">
                          <a:effectLst/>
                          <a:latin typeface="Arial" panose="020B0604020202020204" pitchFamily="34" charset="0"/>
                          <a:cs typeface="Arial" panose="020B0604020202020204" pitchFamily="34" charset="0"/>
                        </a:rPr>
                        <a:t>5818 adults</a:t>
                      </a:r>
                    </a:p>
                    <a:p>
                      <a:pPr algn="ctr"/>
                      <a:r>
                        <a:rPr lang="en-US" sz="800" dirty="0">
                          <a:effectLst/>
                          <a:latin typeface="Arial" panose="020B0604020202020204" pitchFamily="34" charset="0"/>
                          <a:cs typeface="Arial" panose="020B0604020202020204" pitchFamily="34" charset="0"/>
                        </a:rPr>
                        <a:t>1/1/2016 to 12/31/2018</a:t>
                      </a: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Retrospective</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Diagnostic indices (ICD-9 and ICD-10 procedure terminology codes) from Rochester Epidemiology Project (REP)</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Incidence of Screening Colonoscopy Decreased Significantly but Increased Significantly for 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Testing Between 2016 to 2018</a:t>
                      </a:r>
                      <a:r>
                        <a:rPr lang="en-US" sz="800" b="0" u="none" strike="noStrike" cap="none" dirty="0">
                          <a:solidFill>
                            <a:schemeClr val="dk1"/>
                          </a:solidFill>
                          <a:effectLst/>
                          <a:latin typeface="Arial" panose="020B0604020202020204" pitchFamily="34" charset="0"/>
                          <a:cs typeface="Arial" panose="020B0604020202020204" pitchFamily="34" charset="0"/>
                        </a:rPr>
                        <a:t> </a:t>
                      </a:r>
                      <a:endParaRPr lang="en-US" sz="800" b="0" u="none" strike="noStrike" cap="none" dirty="0">
                        <a:solidFill>
                          <a:schemeClr val="dk1"/>
                        </a:solidFill>
                        <a:effectLst/>
                        <a:latin typeface="Arial" panose="020B0604020202020204" pitchFamily="34" charset="0"/>
                        <a:cs typeface="Arial" panose="020B0604020202020204" pitchFamily="34" charset="0"/>
                        <a:sym typeface="Arial"/>
                      </a:endParaRP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6-month follow-up colonoscopy rate</a:t>
                      </a:r>
                    </a:p>
                    <a:p>
                      <a:pPr marL="311150" lvl="2" indent="-131445">
                        <a:buClr>
                          <a:srgbClr val="125285"/>
                        </a:buClr>
                        <a:buFont typeface="Arial" panose="020B0604020202020204" pitchFamily="34" charset="0"/>
                        <a:buChar char="•"/>
                        <a:tabLst>
                          <a:tab pos="271463" algn="l"/>
                        </a:tabLst>
                      </a:pPr>
                      <a:r>
                        <a:rPr lang="en-US" sz="800" dirty="0">
                          <a:effectLst/>
                          <a:latin typeface="Arial" panose="020B0604020202020204" pitchFamily="34" charset="0"/>
                          <a:cs typeface="Arial" panose="020B0604020202020204" pitchFamily="34" charset="0"/>
                        </a:rPr>
                        <a:t>mt-</a:t>
                      </a:r>
                      <a:r>
                        <a:rPr lang="en-US" sz="800" dirty="0" err="1">
                          <a:effectLst/>
                          <a:latin typeface="Arial" panose="020B0604020202020204" pitchFamily="34" charset="0"/>
                          <a:cs typeface="Arial" panose="020B0604020202020204" pitchFamily="34" charset="0"/>
                        </a:rPr>
                        <a:t>sDNA</a:t>
                      </a:r>
                      <a:r>
                        <a:rPr lang="en-US" sz="800" dirty="0">
                          <a:effectLst/>
                          <a:latin typeface="Arial" panose="020B0604020202020204" pitchFamily="34" charset="0"/>
                          <a:cs typeface="Arial" panose="020B0604020202020204" pitchFamily="34" charset="0"/>
                        </a:rPr>
                        <a:t>: 84.9%</a:t>
                      </a:r>
                    </a:p>
                    <a:p>
                      <a:pPr marL="311150" lvl="2" indent="-131445">
                        <a:buClr>
                          <a:srgbClr val="125285"/>
                        </a:buClr>
                        <a:buFont typeface="Arial" panose="020B0604020202020204" pitchFamily="34" charset="0"/>
                        <a:buChar char="•"/>
                        <a:tabLst>
                          <a:tab pos="271463" algn="l"/>
                        </a:tabLst>
                      </a:pPr>
                      <a:r>
                        <a:rPr lang="en-US" sz="800" dirty="0">
                          <a:effectLst/>
                          <a:latin typeface="Arial" panose="020B0604020202020204" pitchFamily="34" charset="0"/>
                          <a:cs typeface="Arial" panose="020B0604020202020204" pitchFamily="34" charset="0"/>
                        </a:rPr>
                        <a:t>FIT/FOBT: 42.6%</a:t>
                      </a:r>
                      <a:endParaRPr lang="en-US" sz="8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tc>
                  <a:txBody>
                    <a:bodyPr/>
                    <a:lstStyle/>
                    <a:p>
                      <a:pPr marL="0" lvl="0" indent="0">
                        <a:buFont typeface="Symbol" panose="05050102010706020507" pitchFamily="18" charset="2"/>
                        <a:buNone/>
                      </a:pPr>
                      <a:r>
                        <a:rPr lang="da-DK" sz="800" dirty="0">
                          <a:effectLst/>
                          <a:latin typeface="Arial" panose="020B0604020202020204" pitchFamily="34" charset="0"/>
                          <a:cs typeface="Arial" panose="020B0604020202020204" pitchFamily="34" charset="0"/>
                        </a:rPr>
                        <a:t>Finney </a:t>
                      </a:r>
                      <a:r>
                        <a:rPr lang="da-DK" sz="800" dirty="0" err="1">
                          <a:effectLst/>
                          <a:latin typeface="Arial" panose="020B0604020202020204" pitchFamily="34" charset="0"/>
                          <a:cs typeface="Arial" panose="020B0604020202020204" pitchFamily="34" charset="0"/>
                        </a:rPr>
                        <a:t>Rutten</a:t>
                      </a:r>
                      <a:r>
                        <a:rPr lang="da-DK" sz="800" dirty="0">
                          <a:effectLst/>
                          <a:latin typeface="Arial" panose="020B0604020202020204" pitchFamily="34" charset="0"/>
                          <a:cs typeface="Arial" panose="020B0604020202020204" pitchFamily="34" charset="0"/>
                        </a:rPr>
                        <a:t> LJ, et al. </a:t>
                      </a:r>
                      <a:r>
                        <a:rPr lang="da-DK" sz="800" i="1" dirty="0">
                          <a:effectLst/>
                          <a:latin typeface="Arial" panose="020B0604020202020204" pitchFamily="34" charset="0"/>
                          <a:cs typeface="Arial" panose="020B0604020202020204" pitchFamily="34" charset="0"/>
                        </a:rPr>
                        <a:t>Prev Med </a:t>
                      </a:r>
                      <a:r>
                        <a:rPr lang="da-DK" sz="800" i="1" dirty="0" err="1">
                          <a:effectLst/>
                          <a:latin typeface="Arial" panose="020B0604020202020204" pitchFamily="34" charset="0"/>
                          <a:cs typeface="Arial" panose="020B0604020202020204" pitchFamily="34" charset="0"/>
                        </a:rPr>
                        <a:t>Rep</a:t>
                      </a:r>
                      <a:r>
                        <a:rPr lang="da-DK" sz="800" i="1" dirty="0">
                          <a:effectLst/>
                          <a:latin typeface="Arial" panose="020B0604020202020204" pitchFamily="34" charset="0"/>
                          <a:cs typeface="Arial" panose="020B0604020202020204" pitchFamily="34" charset="0"/>
                        </a:rPr>
                        <a:t>.</a:t>
                      </a:r>
                      <a:r>
                        <a:rPr lang="da-DK" sz="800" dirty="0">
                          <a:effectLst/>
                          <a:latin typeface="Arial" panose="020B0604020202020204" pitchFamily="34" charset="0"/>
                          <a:cs typeface="Arial" panose="020B0604020202020204" pitchFamily="34" charset="0"/>
                        </a:rPr>
                        <a:t> 2020;20:101202</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AEAEAE"/>
                      </a:solidFill>
                      <a:prstDash val="solid"/>
                      <a:round/>
                      <a:headEnd type="none" w="med" len="med"/>
                      <a:tailEnd type="none" w="med" len="med"/>
                    </a:lnB>
                    <a:noFill/>
                  </a:tcPr>
                </a:tc>
                <a:extLst>
                  <a:ext uri="{0D108BD9-81ED-4DB2-BD59-A6C34878D82A}">
                    <a16:rowId xmlns:a16="http://schemas.microsoft.com/office/drawing/2014/main" val="10001"/>
                  </a:ext>
                </a:extLst>
              </a:tr>
              <a:tr h="1009469">
                <a:tc>
                  <a:txBody>
                    <a:bodyPr/>
                    <a:lstStyle/>
                    <a:p>
                      <a:r>
                        <a:rPr lang="en-US" sz="800" dirty="0">
                          <a:effectLst/>
                          <a:latin typeface="Arial" panose="020B0604020202020204" pitchFamily="34" charset="0"/>
                          <a:cs typeface="Arial" panose="020B0604020202020204" pitchFamily="34" charset="0"/>
                        </a:rPr>
                        <a:t>Recent trends in colorectal cancer screening methods based on Medicare claims data</a:t>
                      </a:r>
                      <a:r>
                        <a:rPr lang="en-US" sz="800" baseline="30000" dirty="0">
                          <a:effectLst/>
                          <a:latin typeface="Arial" panose="020B0604020202020204" pitchFamily="34" charset="0"/>
                          <a:cs typeface="Arial" panose="020B0604020202020204" pitchFamily="34" charset="0"/>
                        </a:rPr>
                        <a:t>2</a:t>
                      </a:r>
                      <a:r>
                        <a:rPr lang="en-US" sz="800" dirty="0">
                          <a:effectLst/>
                          <a:latin typeface="Arial" panose="020B0604020202020204" pitchFamily="34" charset="0"/>
                          <a:cs typeface="Arial" panose="020B0604020202020204" pitchFamily="34" charset="0"/>
                        </a:rPr>
                        <a:t>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dirty="0">
                          <a:effectLst/>
                          <a:latin typeface="Arial" panose="020B0604020202020204" pitchFamily="34" charset="0"/>
                          <a:cs typeface="Arial" panose="020B0604020202020204" pitchFamily="34" charset="0"/>
                        </a:rPr>
                        <a:t>N/A</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Database modeling study</a:t>
                      </a: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dirty="0">
                          <a:effectLst/>
                          <a:latin typeface="Arial" panose="020B0604020202020204" pitchFamily="34" charset="0"/>
                          <a:cs typeface="Arial" panose="020B0604020202020204" pitchFamily="34" charset="0"/>
                        </a:rPr>
                        <a:t>Medicare claims data for CRC screening modalities were aggregated and analyzed by CPT code frequency </a:t>
                      </a:r>
                      <a:endParaRPr lang="en-US" sz="8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test utilization for CRC screening has increased rapidly since it was approved whereas utilization of other endorsed CRC screening modalities has either declined (FOBT) or remained relatively stable (COL, FIT) over the same time period</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CAGR of CRC screening modalities</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mt-</a:t>
                      </a:r>
                      <a:r>
                        <a:rPr lang="en-US" sz="800" b="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 166.81%</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Colonoscopy: -1.04% to 0.52%</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FS: 10.31%</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FOBT: -11.75%</a:t>
                      </a:r>
                    </a:p>
                    <a:p>
                      <a:pPr marL="311150" marR="0" lvl="2" indent="-131445" algn="l" rtl="0">
                        <a:lnSpc>
                          <a:spcPct val="100000"/>
                        </a:lnSpc>
                        <a:spcBef>
                          <a:spcPts val="0"/>
                        </a:spcBef>
                        <a:spcAft>
                          <a:spcPts val="0"/>
                        </a:spcAft>
                        <a:buClr>
                          <a:srgbClr val="125285"/>
                        </a:buClr>
                        <a:buFont typeface="Arial" panose="020B0604020202020204" pitchFamily="34" charset="0"/>
                        <a:buChar char="•"/>
                        <a:tabLst>
                          <a:tab pos="271463" algn="l"/>
                        </a:tabLst>
                      </a:pPr>
                      <a:r>
                        <a:rPr lang="en-US" sz="800" b="0" u="none" strike="noStrike" cap="none" dirty="0">
                          <a:solidFill>
                            <a:schemeClr val="dk1"/>
                          </a:solidFill>
                          <a:effectLst/>
                          <a:latin typeface="Arial" panose="020B0604020202020204" pitchFamily="34" charset="0"/>
                          <a:cs typeface="Arial" panose="020B0604020202020204" pitchFamily="34" charset="0"/>
                          <a:sym typeface="Arial"/>
                        </a:rPr>
                        <a:t>FIT: 0.67%</a:t>
                      </a: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lvl="0" indent="0">
                        <a:buFont typeface="Symbol" panose="05050102010706020507" pitchFamily="18" charset="2"/>
                        <a:buNone/>
                      </a:pPr>
                      <a:r>
                        <a:rPr lang="en-US" sz="800" dirty="0">
                          <a:effectLst/>
                          <a:latin typeface="Arial" panose="020B0604020202020204" pitchFamily="34" charset="0"/>
                          <a:cs typeface="Arial" panose="020B0604020202020204" pitchFamily="34" charset="0"/>
                        </a:rPr>
                        <a:t>Limburg PJ, et al. </a:t>
                      </a:r>
                      <a:r>
                        <a:rPr lang="en-US" sz="800" i="1" dirty="0" err="1">
                          <a:effectLst/>
                          <a:latin typeface="Arial" panose="020B0604020202020204" pitchFamily="34" charset="0"/>
                          <a:cs typeface="Arial" panose="020B0604020202020204" pitchFamily="34" charset="0"/>
                        </a:rPr>
                        <a:t>Curr</a:t>
                      </a:r>
                      <a:r>
                        <a:rPr lang="en-US" sz="800" i="1" dirty="0">
                          <a:effectLst/>
                          <a:latin typeface="Arial" panose="020B0604020202020204" pitchFamily="34" charset="0"/>
                          <a:cs typeface="Arial" panose="020B0604020202020204" pitchFamily="34" charset="0"/>
                        </a:rPr>
                        <a:t> Med Res </a:t>
                      </a:r>
                      <a:r>
                        <a:rPr lang="en-US" sz="800" i="1" dirty="0" err="1">
                          <a:effectLst/>
                          <a:latin typeface="Arial" panose="020B0604020202020204" pitchFamily="34" charset="0"/>
                          <a:cs typeface="Arial" panose="020B0604020202020204" pitchFamily="34" charset="0"/>
                        </a:rPr>
                        <a:t>Opin</a:t>
                      </a:r>
                      <a:r>
                        <a:rPr lang="en-US" sz="800" i="1" dirty="0">
                          <a:effectLst/>
                          <a:latin typeface="Arial" panose="020B0604020202020204" pitchFamily="34" charset="0"/>
                          <a:cs typeface="Arial" panose="020B0604020202020204" pitchFamily="34" charset="0"/>
                        </a:rPr>
                        <a:t>. </a:t>
                      </a:r>
                      <a:r>
                        <a:rPr lang="en-US" sz="800" dirty="0">
                          <a:effectLst/>
                          <a:latin typeface="Arial" panose="020B0604020202020204" pitchFamily="34" charset="0"/>
                          <a:cs typeface="Arial" panose="020B0604020202020204" pitchFamily="34" charset="0"/>
                        </a:rPr>
                        <a:t>2021;37(4):605-607.</a:t>
                      </a: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AEAEAE"/>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656463943"/>
                  </a:ext>
                </a:extLst>
              </a:tr>
            </a:tbl>
          </a:graphicData>
        </a:graphic>
      </p:graphicFrame>
    </p:spTree>
    <p:extLst>
      <p:ext uri="{BB962C8B-B14F-4D97-AF65-F5344CB8AC3E}">
        <p14:creationId xmlns:p14="http://schemas.microsoft.com/office/powerpoint/2010/main" val="20322830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28575" cap="flat" cmpd="sng" algn="ctr">
          <a:noFill/>
          <a:prstDash val="solid"/>
          <a:miter lim="800000"/>
          <a:headEnd type="none" w="med" len="med"/>
          <a:tailEnd type="none" w="med" len="med"/>
        </a:ln>
        <a:effectLst/>
      </a:spPr>
      <a:bodyPr vert="horz" wrap="square" lIns="91429" tIns="45715" rIns="91429" bIns="45715" numCol="1" rtlCol="0" anchor="ctr" anchorCtr="0" compatLnSpc="1">
        <a:prstTxWarp prst="textNoShape">
          <a:avLst/>
        </a:prstTxWarp>
        <a:noAutofit/>
      </a:bodyPr>
      <a:lstStyle>
        <a:defPPr algn="ctr" fontAlgn="base">
          <a:lnSpc>
            <a:spcPct val="90000"/>
          </a:lnSpc>
          <a:spcAft>
            <a:spcPct val="0"/>
          </a:spcAft>
          <a:buClr>
            <a:schemeClr val="accent2"/>
          </a:buClr>
          <a:buSzPct val="90000"/>
          <a:defRPr b="1" dirty="0">
            <a:solidFill>
              <a:schemeClr val="bg1"/>
            </a:solidFill>
            <a:latin typeface="+mj-lt"/>
          </a:defRPr>
        </a:defPPr>
      </a:lstStyle>
    </a:spDef>
    <a:lnDef>
      <a:spPr>
        <a:noFill/>
        <a:ln w="25400" cap="rnd">
          <a:solidFill>
            <a:schemeClr val="accent3"/>
          </a:solidFill>
          <a:prstDash val="sysDot"/>
          <a:round/>
          <a:headEnd/>
          <a:tailEnd/>
        </a:ln>
        <a:effectLst/>
      </a:spPr>
      <a:bodyPr/>
      <a:lstStyle/>
    </a:lnDef>
    <a:txDef>
      <a:spPr bwMode="gray"/>
      <a:bodyPr wrap="square" rtlCol="0">
        <a:noAutofit/>
      </a:bodyPr>
      <a:lstStyle>
        <a:defPPr marL="168275" indent="-168275">
          <a:lnSpc>
            <a:spcPct val="90000"/>
          </a:lnSpc>
          <a:spcBef>
            <a:spcPts val="1000"/>
          </a:spcBef>
          <a:buSzPct val="100000"/>
          <a:buFont typeface="Arial" panose="020B0604020202020204" pitchFamily="34" charset="0"/>
          <a:buChar char="•"/>
          <a:defRPr sz="1600" dirty="0" err="1" smtClean="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627b3d-36ae-4fc2-9f46-1c024c1daf6f">
      <UserInfo>
        <DisplayName>Vasquez, Cindy</DisplayName>
        <AccountId>286</AccountId>
        <AccountType/>
      </UserInfo>
      <UserInfo>
        <DisplayName>Khattar, Vinayak</DisplayName>
        <AccountId>98</AccountId>
        <AccountType/>
      </UserInfo>
      <UserInfo>
        <DisplayName>Lesanpezeshki, Leila</DisplayName>
        <AccountId>237</AccountId>
        <AccountType/>
      </UserInfo>
      <UserInfo>
        <DisplayName>Phatak, Adhishree</DisplayName>
        <AccountId>235</AccountId>
        <AccountType/>
      </UserInfo>
      <UserInfo>
        <DisplayName>Garyali, Sumedha</DisplayName>
        <AccountId>181</AccountId>
        <AccountType/>
      </UserInfo>
      <UserInfo>
        <DisplayName>Kita, Elizabeth</DisplayName>
        <AccountId>78</AccountId>
        <AccountType/>
      </UserInfo>
      <UserInfo>
        <DisplayName>Simeonov, Dorina</DisplayName>
        <AccountId>402</AccountId>
        <AccountType/>
      </UserInfo>
      <UserInfo>
        <DisplayName>Samanski, Luc</DisplayName>
        <AccountId>96</AccountId>
        <AccountType/>
      </UserInfo>
      <UserInfo>
        <DisplayName>Campbell, Jordan</DisplayName>
        <AccountId>160</AccountId>
        <AccountType/>
      </UserInfo>
      <UserInfo>
        <DisplayName>Tawile, Pamela</DisplayName>
        <AccountId>478</AccountId>
        <AccountType/>
      </UserInfo>
      <UserInfo>
        <DisplayName>Karim, Samiya</DisplayName>
        <AccountId>135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4F0D5B4835DD34885ADA1B7D6B50DFA" ma:contentTypeVersion="6" ma:contentTypeDescription="Create a new document." ma:contentTypeScope="" ma:versionID="af8a3c93b0708a7c2b2e29dcddad8346">
  <xsd:schema xmlns:xsd="http://www.w3.org/2001/XMLSchema" xmlns:xs="http://www.w3.org/2001/XMLSchema" xmlns:p="http://schemas.microsoft.com/office/2006/metadata/properties" xmlns:ns2="9c627b3d-36ae-4fc2-9f46-1c024c1daf6f" xmlns:ns3="08675ced-1055-45ce-94e9-3a6bf99766ee" targetNamespace="http://schemas.microsoft.com/office/2006/metadata/properties" ma:root="true" ma:fieldsID="af3672fd3fc1b5a939a894f43580e666" ns2:_="" ns3:_="">
    <xsd:import namespace="9c627b3d-36ae-4fc2-9f46-1c024c1daf6f"/>
    <xsd:import namespace="08675ced-1055-45ce-94e9-3a6bf99766e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27b3d-36ae-4fc2-9f46-1c024c1daf6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8675ced-1055-45ce-94e9-3a6bf99766e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E4C313-62BA-4058-A9EE-2AC912984951}">
  <ds:schemaRefs>
    <ds:schemaRef ds:uri="http://schemas.openxmlformats.org/package/2006/metadata/core-properties"/>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 ds:uri="08675ced-1055-45ce-94e9-3a6bf99766ee"/>
    <ds:schemaRef ds:uri="9c627b3d-36ae-4fc2-9f46-1c024c1daf6f"/>
    <ds:schemaRef ds:uri="http://schemas.microsoft.com/office/2006/metadata/properties"/>
  </ds:schemaRefs>
</ds:datastoreItem>
</file>

<file path=customXml/itemProps2.xml><?xml version="1.0" encoding="utf-8"?>
<ds:datastoreItem xmlns:ds="http://schemas.openxmlformats.org/officeDocument/2006/customXml" ds:itemID="{0B414155-FFBF-4411-AA69-FC070E054A99}">
  <ds:schemaRefs>
    <ds:schemaRef ds:uri="08675ced-1055-45ce-94e9-3a6bf99766ee"/>
    <ds:schemaRef ds:uri="9c627b3d-36ae-4fc2-9f46-1c024c1daf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DC1C48D-8805-4B93-9F43-F19F8E1555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8474</TotalTime>
  <Words>6698</Words>
  <Application>Microsoft Office PowerPoint</Application>
  <PresentationFormat>On-screen Show (16:9)</PresentationFormat>
  <Paragraphs>562</Paragraphs>
  <Slides>33</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Black</vt:lpstr>
      <vt:lpstr>Arial Narrow</vt:lpstr>
      <vt:lpstr>Symbol</vt:lpstr>
      <vt:lpstr>Office Theme</vt:lpstr>
      <vt:lpstr>These slides are provided for educational purposes as of April 6, 2023</vt:lpstr>
      <vt:lpstr>Multi-target Stool DNA (mt-sDNA) Real-world Evidence</vt:lpstr>
      <vt:lpstr>Cologuard® (mt-sDNA)</vt:lpstr>
      <vt:lpstr>PowerPoint Presentation</vt:lpstr>
      <vt:lpstr>PowerPoint Presentation</vt:lpstr>
      <vt:lpstr>Real-world Evidence</vt:lpstr>
      <vt:lpstr>Real-world Evidence</vt:lpstr>
      <vt:lpstr>mt-sDNA in Clinical Practice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These slides are provided for educational purposes as of April 6,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Khattar, Vinayak</dc:creator>
  <cp:lastModifiedBy>Josh Knackert</cp:lastModifiedBy>
  <cp:revision>104</cp:revision>
  <dcterms:modified xsi:type="dcterms:W3CDTF">2023-04-06T19:43:42Z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0x010100D4F0D5B4835DD34885ADA1B7D6B50DFA</vt:lpwstr>
  </property>
  <property fmtid="{D5CDD505-2E9C-101B-9397-08002B2CF9AE}" pid="3" name="MSIP_Label_ace968bb-bc4e-4045-8a1a-d0c5504e80c8_Enabled">
    <vt:lpwstr>true</vt:lpwstr>
  </property>
  <property fmtid="{D5CDD505-2E9C-101B-9397-08002B2CF9AE}" pid="4" name="MSIP_Label_ace968bb-bc4e-4045-8a1a-d0c5504e80c8_SetDate">
    <vt:lpwstr>2022-10-07T19:10:04Z</vt:lpwstr>
  </property>
  <property fmtid="{D5CDD505-2E9C-101B-9397-08002B2CF9AE}" pid="5" name="MSIP_Label_ace968bb-bc4e-4045-8a1a-d0c5504e80c8_Method">
    <vt:lpwstr>Standard</vt:lpwstr>
  </property>
  <property fmtid="{D5CDD505-2E9C-101B-9397-08002B2CF9AE}" pid="6" name="MSIP_Label_ace968bb-bc4e-4045-8a1a-d0c5504e80c8_Name">
    <vt:lpwstr>General</vt:lpwstr>
  </property>
  <property fmtid="{D5CDD505-2E9C-101B-9397-08002B2CF9AE}" pid="7" name="MSIP_Label_ace968bb-bc4e-4045-8a1a-d0c5504e80c8_SiteId">
    <vt:lpwstr>f8b81311-01f2-41c6-9460-46d74ffdb2a8</vt:lpwstr>
  </property>
  <property fmtid="{D5CDD505-2E9C-101B-9397-08002B2CF9AE}" pid="8" name="MSIP_Label_ace968bb-bc4e-4045-8a1a-d0c5504e80c8_ActionId">
    <vt:lpwstr>2f21065e-6bb8-4ea7-b566-7ca31aa7fe8f</vt:lpwstr>
  </property>
  <property fmtid="{D5CDD505-2E9C-101B-9397-08002B2CF9AE}" pid="9" name="MSIP_Label_ace968bb-bc4e-4045-8a1a-d0c5504e80c8_ContentBits">
    <vt:lpwstr>0</vt:lpwstr>
  </property>
</Properties>
</file>