
<file path=[Content_Types].xml><?xml version="1.0" encoding="utf-8"?>
<Types xmlns="http://schemas.openxmlformats.org/package/2006/content-types">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9.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4.xml" ContentType="application/vnd.openxmlformats-officedocument.drawingml.chart+xml"/>
  <Override PartName="/ppt/charts/chart5.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rts/chart6.xml" ContentType="application/vnd.openxmlformats-officedocument.drawingml.chart+xml"/>
  <Override PartName="/ppt/charts/style5.xml" ContentType="application/vnd.ms-office.chartstyle+xml"/>
  <Override PartName="/ppt/charts/colors5.xml" ContentType="application/vnd.ms-office.chartcolorstyle+xml"/>
  <Override PartName="/ppt/charts/chart7.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17.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autoCompressPictures="0">
  <p:sldMasterIdLst>
    <p:sldMasterId id="2147483683" r:id="rId4"/>
  </p:sldMasterIdLst>
  <p:notesMasterIdLst>
    <p:notesMasterId r:id="rId28"/>
  </p:notesMasterIdLst>
  <p:handoutMasterIdLst>
    <p:handoutMasterId r:id="rId29"/>
  </p:handoutMasterIdLst>
  <p:sldIdLst>
    <p:sldId id="415" r:id="rId5"/>
    <p:sldId id="363" r:id="rId6"/>
    <p:sldId id="259" r:id="rId7"/>
    <p:sldId id="298" r:id="rId8"/>
    <p:sldId id="364" r:id="rId9"/>
    <p:sldId id="300" r:id="rId10"/>
    <p:sldId id="301" r:id="rId11"/>
    <p:sldId id="310" r:id="rId12"/>
    <p:sldId id="305" r:id="rId13"/>
    <p:sldId id="306" r:id="rId14"/>
    <p:sldId id="365" r:id="rId15"/>
    <p:sldId id="366" r:id="rId16"/>
    <p:sldId id="309" r:id="rId17"/>
    <p:sldId id="302" r:id="rId18"/>
    <p:sldId id="368" r:id="rId19"/>
    <p:sldId id="303" r:id="rId20"/>
    <p:sldId id="369" r:id="rId21"/>
    <p:sldId id="312" r:id="rId22"/>
    <p:sldId id="315" r:id="rId23"/>
    <p:sldId id="371" r:id="rId24"/>
    <p:sldId id="314" r:id="rId25"/>
    <p:sldId id="372" r:id="rId26"/>
    <p:sldId id="416" r:id="rId27"/>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pos="648" userDrawn="1">
          <p15:clr>
            <a:srgbClr val="A4A3A4"/>
          </p15:clr>
        </p15:guide>
        <p15:guide id="2" pos="744" userDrawn="1">
          <p15:clr>
            <a:srgbClr val="A4A3A4"/>
          </p15:clr>
        </p15:guide>
        <p15:guide id="3" pos="2880" userDrawn="1">
          <p15:clr>
            <a:srgbClr val="A4A3A4"/>
          </p15:clr>
        </p15:guide>
        <p15:guide id="4" pos="2925" userDrawn="1">
          <p15:clr>
            <a:srgbClr val="A4A3A4"/>
          </p15:clr>
        </p15:guide>
        <p15:guide id="5" orient="horz" pos="1756" userDrawn="1">
          <p15:clr>
            <a:srgbClr val="A4A3A4"/>
          </p15:clr>
        </p15:guide>
        <p15:guide id="6" orient="horz" pos="1643" userDrawn="1">
          <p15:clr>
            <a:srgbClr val="A4A3A4"/>
          </p15:clr>
        </p15:guide>
        <p15:guide id="7" orient="horz" pos="1008" userDrawn="1">
          <p15:clr>
            <a:srgbClr val="A4A3A4"/>
          </p15:clr>
        </p15:guide>
        <p15:guide id="8" orient="horz" pos="9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3531707-539B-FDC2-BEC7-306DB530AB11}" name="Kita, Elizabeth" initials="KE" userId="S::Elizabeth.Kita@invivo.com::a24ffac7-2232-45d3-8820-8eb13e65ec54" providerId="AD"/>
  <p188:author id="{AAB6961C-B858-BE97-CAE9-72D1A8717DE8}" name="Dawn Paulson" initials="DP" userId="S::dpaulson@exactsciences.com::23dbc975-eaa1-42c4-ad52-f90a01e65e1e" providerId="AD"/>
  <p188:author id="{B4BD6E24-B2BF-F22A-8802-7FB8065F63AC}" name="Garyali, Sumedha" initials="sgaryali" userId="Garyali, Sumedha" providerId="None"/>
  <p188:author id="{98D3DC28-8F60-EDB7-AEF2-368E438B670B}" name="Campbell, Jordan" initials="CJ" userId="S::jcampbell@rednucleus.com::414a9b43-dc1b-41f7-9dd8-26d23862c5a8" providerId="AD"/>
  <p188:author id="{F8E26532-0356-5848-835E-4A4602F065E3}" name="Matt Pfeiffer" initials="MP" userId="rO7S7ohbGca7bHuYKcs0Nq8sZfQuvJdt4kTasv1ZdFM=" providerId="None"/>
  <p188:author id="{57864E35-17FB-CE47-D633-8B86AB225337}" name="Guest User" initials="GU" userId="S::urn:spo:anon#65213f1e5be325bbb0ffc9a715a073881bf0a06805bf466d2dd84e6b9a4eacc2::" providerId="AD"/>
  <p188:author id="{EA890C36-2C76-3597-128E-23B044174106}" name="Ulrich, Lindsay" initials="UL" userId="S::lindsay.ulrich@invivo.com::7d8eaeb5-f351-4780-947b-b9c5d3b009dc" providerId="AD"/>
  <p188:author id="{55A79A45-0C5A-F6A4-FE2A-CDCA6166A328}" name="Chan, Melissa" initials="CM" userId="Chan, Melissa" providerId="None"/>
  <p188:author id="{F5BA3849-0D74-802B-43B8-5F0B15191B33}" name="Amy Stern" initials="AS" userId="S::astern@exactsciences.com::6ca5546b-6e08-4978-8e45-f6537e4c1386" providerId="AD"/>
  <p188:author id="{59E74852-491B-907A-1611-28DB28CF83F0}" name="Patti Thornewell" initials="PT" userId="0hjYJolLmHDtLA1C1vLVm9vJKdTjfBJ+p9L7o9044Sw=" providerId="None"/>
  <p188:author id="{A7E62858-4398-F620-22BC-A67474829A3C}" name="Maria Urso" initials="MU" userId="P8fTRs7UWNWKWieUWjInXy82SWmzCMZdSH/Xl3MHylE=" providerId="None"/>
  <p188:author id="{9F8DD558-C059-83EC-1011-DE7343F3A68C}" name="Lesanpezeshki, Leila" initials="LL" userId="S::llesanpezeshki@rednucleus.com::b31ea0d5-9aed-4ad1-8f49-b2ed6f747211" providerId="AD"/>
  <p188:author id="{8C1B845B-9434-8AC4-F586-B5C79C5DA255}" name="Johnna St Clair" initials="JSC" userId="S::bo2993@exactsciences.com::f5a0b250-1f47-41a8-b5b0-42b71c93dfd1" providerId="AD"/>
  <p188:author id="{A6B9935B-0796-601D-C80D-24E93DBCEAA0}" name="Amy Stern" initials="AS" userId="f3qM1/qectRfT4XzwIw0blTHijL9g3yk1FS3JJpWKNw=" providerId="None"/>
  <p188:author id="{00F2436E-C9D0-76B8-90B6-F355A7866ABE}" name="Erica Hoda" initials="EH" userId="5ce0f2196a03466d" providerId="Windows Live"/>
  <p188:author id="{8F4F1484-770B-D90B-A95A-C4CCDCB84F04}" name="Writer" initials="Writer" userId="Writer" providerId="None"/>
  <p188:author id="{8FD9AE8D-5C72-EB72-2271-0D2237FEF1E4}" name="Ciccarelli, Juliana" initials="CJ" userId="S::JCiccarelli@rednucleus.com::b7a2613a-c4dd-4854-ba05-14dae7802852" providerId="AD"/>
  <p188:author id="{2896D79A-40B0-D955-C97F-EE9A91414085}" name="Karim, Samiya" initials="KS" userId="S::samiya.karim@invivo.com::43b2c901-d905-49cf-a18a-1fe5d48dbe94" providerId="AD"/>
  <p188:author id="{AC9D939F-2339-790F-B866-E4DE37549C21}" name="Karim, Samiya" initials="SK" userId="S::SKarim@rednucleus.com::43b2c901-d905-49cf-a18a-1fe5d48dbe94" providerId="AD"/>
  <p188:author id="{3243EBC2-FD43-9DDB-E206-29E4240CF7DB}" name="Phatak, Adhishree" initials="PA" userId="S::aphatak@rednucleus.com::da91a3d1-4d1e-4251-bb21-4a2e43d32d58" providerId="AD"/>
  <p188:author id="{311439F7-5956-4515-C59A-C51BAD1BA4DC}" name="Vasquez, Cindy" initials="VC" userId="S::cindy.vasquez@invivo.com::a908347e-4389-45e4-8c81-e937621d0947"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BDBDB"/>
    <a:srgbClr val="44536A"/>
    <a:srgbClr val="125285"/>
    <a:srgbClr val="4472C4"/>
    <a:srgbClr val="FFC403"/>
    <a:srgbClr val="71AD47"/>
    <a:srgbClr val="AEE6D7"/>
    <a:srgbClr val="19B6D2"/>
    <a:srgbClr val="0584B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67F38A07-D7B8-4D88-859F-E63A7DEED6EB}">
  <a:tblStyle styleId="{67F38A07-D7B8-4D88-859F-E63A7DEED6EB}" styleName="Table_0">
    <a:wholeTbl>
      <a:tcTxStyle>
        <a:font>
          <a:latin typeface="Arial"/>
          <a:ea typeface="Arial"/>
          <a:cs typeface="Arial"/>
        </a:font>
        <a:srgbClr val="000000"/>
      </a:tcTxStyle>
      <a:tcStyle>
        <a:tcBdr>
          <a:left>
            <a:ln w="9525" cap="flat" cmpd="sng">
              <a:solidFill>
                <a:srgbClr val="000000"/>
              </a:solidFill>
              <a:prstDash val="solid"/>
              <a:round/>
              <a:headEnd type="none" w="sm" len="sm"/>
              <a:tailEnd type="none" w="sm" len="sm"/>
            </a:ln>
          </a:left>
          <a:right>
            <a:ln w="9525" cap="flat" cmpd="sng">
              <a:solidFill>
                <a:srgbClr val="000000"/>
              </a:solidFill>
              <a:prstDash val="solid"/>
              <a:round/>
              <a:headEnd type="none" w="sm" len="sm"/>
              <a:tailEnd type="none" w="sm" len="sm"/>
            </a:ln>
          </a:right>
          <a:top>
            <a:ln w="9525" cap="flat" cmpd="sng">
              <a:solidFill>
                <a:srgbClr val="000000"/>
              </a:solidFill>
              <a:prstDash val="solid"/>
              <a:round/>
              <a:headEnd type="none" w="sm" len="sm"/>
              <a:tailEnd type="none" w="sm" len="sm"/>
            </a:ln>
          </a:top>
          <a:bottom>
            <a:ln w="9525" cap="flat" cmpd="sng">
              <a:solidFill>
                <a:srgbClr val="000000"/>
              </a:solidFill>
              <a:prstDash val="solid"/>
              <a:round/>
              <a:headEnd type="none" w="sm" len="sm"/>
              <a:tailEnd type="none" w="sm" len="sm"/>
            </a:ln>
          </a:bottom>
          <a:insideH>
            <a:ln w="9525" cap="flat" cmpd="sng">
              <a:solidFill>
                <a:srgbClr val="000000"/>
              </a:solidFill>
              <a:prstDash val="solid"/>
              <a:round/>
              <a:headEnd type="none" w="sm" len="sm"/>
              <a:tailEnd type="none" w="sm" len="sm"/>
            </a:ln>
          </a:insideH>
          <a:insideV>
            <a:ln w="9525"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8750AF5C-1CCD-4E7A-9779-E25E6EAF9B9C}" styleName="Table_1">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159"/>
    <p:restoredTop sz="92786" autoAdjust="0"/>
  </p:normalViewPr>
  <p:slideViewPr>
    <p:cSldViewPr snapToGrid="0">
      <p:cViewPr varScale="1">
        <p:scale>
          <a:sx n="132" d="100"/>
          <a:sy n="132" d="100"/>
        </p:scale>
        <p:origin x="786" y="114"/>
      </p:cViewPr>
      <p:guideLst>
        <p:guide pos="648"/>
        <p:guide pos="744"/>
        <p:guide pos="2880"/>
        <p:guide pos="2925"/>
        <p:guide orient="horz" pos="1756"/>
        <p:guide orient="horz" pos="1643"/>
        <p:guide orient="horz" pos="1008"/>
        <p:guide orient="horz" pos="9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 Id="rId35"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sh Knackert" userId="14895364504_tp_box_2" providerId="OAuth2" clId="{6253FB8E-9898-4001-8D87-CAC4B686CC99}"/>
    <pc:docChg chg="modSld">
      <pc:chgData name="Josh Knackert" userId="14895364504_tp_box_2" providerId="OAuth2" clId="{6253FB8E-9898-4001-8D87-CAC4B686CC99}" dt="2023-04-06T19:42:15.078" v="15" actId="20577"/>
      <pc:docMkLst>
        <pc:docMk/>
      </pc:docMkLst>
      <pc:sldChg chg="modSp mod">
        <pc:chgData name="Josh Knackert" userId="14895364504_tp_box_2" providerId="OAuth2" clId="{6253FB8E-9898-4001-8D87-CAC4B686CC99}" dt="2023-04-06T19:42:02.679" v="8" actId="13926"/>
        <pc:sldMkLst>
          <pc:docMk/>
          <pc:sldMk cId="2114242200" sldId="363"/>
        </pc:sldMkLst>
        <pc:spChg chg="mod">
          <ac:chgData name="Josh Knackert" userId="14895364504_tp_box_2" providerId="OAuth2" clId="{6253FB8E-9898-4001-8D87-CAC4B686CC99}" dt="2023-04-06T19:42:02.679" v="8" actId="13926"/>
          <ac:spMkLst>
            <pc:docMk/>
            <pc:sldMk cId="2114242200" sldId="363"/>
            <ac:spMk id="5" creationId="{99925830-95DE-2DA5-8C72-3CE589AD4892}"/>
          </ac:spMkLst>
        </pc:spChg>
      </pc:sldChg>
      <pc:sldChg chg="modSp mod">
        <pc:chgData name="Josh Knackert" userId="14895364504_tp_box_2" providerId="OAuth2" clId="{6253FB8E-9898-4001-8D87-CAC4B686CC99}" dt="2023-04-06T19:41:48.159" v="6" actId="20577"/>
        <pc:sldMkLst>
          <pc:docMk/>
          <pc:sldMk cId="2262316466" sldId="415"/>
        </pc:sldMkLst>
        <pc:spChg chg="mod">
          <ac:chgData name="Josh Knackert" userId="14895364504_tp_box_2" providerId="OAuth2" clId="{6253FB8E-9898-4001-8D87-CAC4B686CC99}" dt="2023-04-06T19:41:48.159" v="6" actId="20577"/>
          <ac:spMkLst>
            <pc:docMk/>
            <pc:sldMk cId="2262316466" sldId="415"/>
            <ac:spMk id="2" creationId="{23C00B6E-13BC-13DF-9822-294D175535B6}"/>
          </ac:spMkLst>
        </pc:spChg>
      </pc:sldChg>
      <pc:sldChg chg="modSp mod">
        <pc:chgData name="Josh Knackert" userId="14895364504_tp_box_2" providerId="OAuth2" clId="{6253FB8E-9898-4001-8D87-CAC4B686CC99}" dt="2023-04-06T19:42:15.078" v="15" actId="20577"/>
        <pc:sldMkLst>
          <pc:docMk/>
          <pc:sldMk cId="3710642737" sldId="416"/>
        </pc:sldMkLst>
        <pc:spChg chg="mod">
          <ac:chgData name="Josh Knackert" userId="14895364504_tp_box_2" providerId="OAuth2" clId="{6253FB8E-9898-4001-8D87-CAC4B686CC99}" dt="2023-04-06T19:42:15.078" v="15" actId="20577"/>
          <ac:spMkLst>
            <pc:docMk/>
            <pc:sldMk cId="3710642737" sldId="416"/>
            <ac:spMk id="2" creationId="{23C00B6E-13BC-13DF-9822-294D175535B6}"/>
          </ac:spMkLst>
        </pc:spChg>
      </pc:sldChg>
    </pc:docChg>
  </pc:docChgLst>
  <pc:docChgLst>
    <pc:chgData name="Josh Knackert" userId="14895364504_tp_box_2" providerId="OAuth2" clId="{37689BA2-D7F4-451E-8005-AAA8E53C8D2F}"/>
    <pc:docChg chg="custSel delSld modSld">
      <pc:chgData name="Josh Knackert" userId="14895364504_tp_box_2" providerId="OAuth2" clId="{37689BA2-D7F4-451E-8005-AAA8E53C8D2F}" dt="2023-02-13T16:29:31.719" v="90" actId="20577"/>
      <pc:docMkLst>
        <pc:docMk/>
      </pc:docMkLst>
      <pc:sldChg chg="modSp mod">
        <pc:chgData name="Josh Knackert" userId="14895364504_tp_box_2" providerId="OAuth2" clId="{37689BA2-D7F4-451E-8005-AAA8E53C8D2F}" dt="2023-02-13T16:26:54.914" v="66" actId="20577"/>
        <pc:sldMkLst>
          <pc:docMk/>
          <pc:sldMk cId="0" sldId="259"/>
        </pc:sldMkLst>
        <pc:spChg chg="mod">
          <ac:chgData name="Josh Knackert" userId="14895364504_tp_box_2" providerId="OAuth2" clId="{37689BA2-D7F4-451E-8005-AAA8E53C8D2F}" dt="2023-02-13T16:26:54.914" v="66" actId="20577"/>
          <ac:spMkLst>
            <pc:docMk/>
            <pc:sldMk cId="0" sldId="259"/>
            <ac:spMk id="3" creationId="{5BBCC55F-86EC-F861-34F3-FE5D272FBA3C}"/>
          </ac:spMkLst>
        </pc:spChg>
      </pc:sldChg>
      <pc:sldChg chg="del">
        <pc:chgData name="Josh Knackert" userId="14895364504_tp_box_2" providerId="OAuth2" clId="{37689BA2-D7F4-451E-8005-AAA8E53C8D2F}" dt="2023-02-09T21:49:50.922" v="64" actId="47"/>
        <pc:sldMkLst>
          <pc:docMk/>
          <pc:sldMk cId="3791559641" sldId="317"/>
        </pc:sldMkLst>
      </pc:sldChg>
      <pc:sldChg chg="del">
        <pc:chgData name="Josh Knackert" userId="14895364504_tp_box_2" providerId="OAuth2" clId="{37689BA2-D7F4-451E-8005-AAA8E53C8D2F}" dt="2023-02-09T21:49:50.922" v="64" actId="47"/>
        <pc:sldMkLst>
          <pc:docMk/>
          <pc:sldMk cId="4194159327" sldId="319"/>
        </pc:sldMkLst>
      </pc:sldChg>
      <pc:sldChg chg="del">
        <pc:chgData name="Josh Knackert" userId="14895364504_tp_box_2" providerId="OAuth2" clId="{37689BA2-D7F4-451E-8005-AAA8E53C8D2F}" dt="2023-02-09T21:49:50.922" v="64" actId="47"/>
        <pc:sldMkLst>
          <pc:docMk/>
          <pc:sldMk cId="1931061050" sldId="323"/>
        </pc:sldMkLst>
      </pc:sldChg>
      <pc:sldChg chg="del">
        <pc:chgData name="Josh Knackert" userId="14895364504_tp_box_2" providerId="OAuth2" clId="{37689BA2-D7F4-451E-8005-AAA8E53C8D2F}" dt="2023-02-09T21:49:50.922" v="64" actId="47"/>
        <pc:sldMkLst>
          <pc:docMk/>
          <pc:sldMk cId="165643277" sldId="324"/>
        </pc:sldMkLst>
      </pc:sldChg>
      <pc:sldChg chg="del">
        <pc:chgData name="Josh Knackert" userId="14895364504_tp_box_2" providerId="OAuth2" clId="{37689BA2-D7F4-451E-8005-AAA8E53C8D2F}" dt="2023-02-09T21:49:50.922" v="64" actId="47"/>
        <pc:sldMkLst>
          <pc:docMk/>
          <pc:sldMk cId="4165145675" sldId="326"/>
        </pc:sldMkLst>
      </pc:sldChg>
      <pc:sldChg chg="del">
        <pc:chgData name="Josh Knackert" userId="14895364504_tp_box_2" providerId="OAuth2" clId="{37689BA2-D7F4-451E-8005-AAA8E53C8D2F}" dt="2023-02-09T21:49:50.922" v="64" actId="47"/>
        <pc:sldMkLst>
          <pc:docMk/>
          <pc:sldMk cId="3417165179" sldId="327"/>
        </pc:sldMkLst>
      </pc:sldChg>
      <pc:sldChg chg="del">
        <pc:chgData name="Josh Knackert" userId="14895364504_tp_box_2" providerId="OAuth2" clId="{37689BA2-D7F4-451E-8005-AAA8E53C8D2F}" dt="2023-02-09T21:49:50.922" v="64" actId="47"/>
        <pc:sldMkLst>
          <pc:docMk/>
          <pc:sldMk cId="3254809480" sldId="328"/>
        </pc:sldMkLst>
      </pc:sldChg>
      <pc:sldChg chg="del">
        <pc:chgData name="Josh Knackert" userId="14895364504_tp_box_2" providerId="OAuth2" clId="{37689BA2-D7F4-451E-8005-AAA8E53C8D2F}" dt="2023-02-09T21:49:50.922" v="64" actId="47"/>
        <pc:sldMkLst>
          <pc:docMk/>
          <pc:sldMk cId="3503091499" sldId="329"/>
        </pc:sldMkLst>
      </pc:sldChg>
      <pc:sldChg chg="del">
        <pc:chgData name="Josh Knackert" userId="14895364504_tp_box_2" providerId="OAuth2" clId="{37689BA2-D7F4-451E-8005-AAA8E53C8D2F}" dt="2023-02-09T21:49:50.922" v="64" actId="47"/>
        <pc:sldMkLst>
          <pc:docMk/>
          <pc:sldMk cId="346163898" sldId="331"/>
        </pc:sldMkLst>
      </pc:sldChg>
      <pc:sldChg chg="del">
        <pc:chgData name="Josh Knackert" userId="14895364504_tp_box_2" providerId="OAuth2" clId="{37689BA2-D7F4-451E-8005-AAA8E53C8D2F}" dt="2023-02-09T21:49:50.922" v="64" actId="47"/>
        <pc:sldMkLst>
          <pc:docMk/>
          <pc:sldMk cId="68966448" sldId="332"/>
        </pc:sldMkLst>
      </pc:sldChg>
      <pc:sldChg chg="del">
        <pc:chgData name="Josh Knackert" userId="14895364504_tp_box_2" providerId="OAuth2" clId="{37689BA2-D7F4-451E-8005-AAA8E53C8D2F}" dt="2023-02-09T21:49:50.922" v="64" actId="47"/>
        <pc:sldMkLst>
          <pc:docMk/>
          <pc:sldMk cId="72815356" sldId="333"/>
        </pc:sldMkLst>
      </pc:sldChg>
      <pc:sldChg chg="del">
        <pc:chgData name="Josh Knackert" userId="14895364504_tp_box_2" providerId="OAuth2" clId="{37689BA2-D7F4-451E-8005-AAA8E53C8D2F}" dt="2023-02-09T21:49:50.922" v="64" actId="47"/>
        <pc:sldMkLst>
          <pc:docMk/>
          <pc:sldMk cId="1521450343" sldId="334"/>
        </pc:sldMkLst>
      </pc:sldChg>
      <pc:sldChg chg="del">
        <pc:chgData name="Josh Knackert" userId="14895364504_tp_box_2" providerId="OAuth2" clId="{37689BA2-D7F4-451E-8005-AAA8E53C8D2F}" dt="2023-02-09T21:49:50.922" v="64" actId="47"/>
        <pc:sldMkLst>
          <pc:docMk/>
          <pc:sldMk cId="1981409689" sldId="335"/>
        </pc:sldMkLst>
      </pc:sldChg>
      <pc:sldChg chg="del">
        <pc:chgData name="Josh Knackert" userId="14895364504_tp_box_2" providerId="OAuth2" clId="{37689BA2-D7F4-451E-8005-AAA8E53C8D2F}" dt="2023-02-09T21:49:50.922" v="64" actId="47"/>
        <pc:sldMkLst>
          <pc:docMk/>
          <pc:sldMk cId="4115285094" sldId="336"/>
        </pc:sldMkLst>
      </pc:sldChg>
      <pc:sldChg chg="del">
        <pc:chgData name="Josh Knackert" userId="14895364504_tp_box_2" providerId="OAuth2" clId="{37689BA2-D7F4-451E-8005-AAA8E53C8D2F}" dt="2023-02-09T21:49:50.922" v="64" actId="47"/>
        <pc:sldMkLst>
          <pc:docMk/>
          <pc:sldMk cId="684915482" sldId="337"/>
        </pc:sldMkLst>
      </pc:sldChg>
      <pc:sldChg chg="del">
        <pc:chgData name="Josh Knackert" userId="14895364504_tp_box_2" providerId="OAuth2" clId="{37689BA2-D7F4-451E-8005-AAA8E53C8D2F}" dt="2023-02-09T21:49:50.922" v="64" actId="47"/>
        <pc:sldMkLst>
          <pc:docMk/>
          <pc:sldMk cId="2032283022" sldId="348"/>
        </pc:sldMkLst>
      </pc:sldChg>
      <pc:sldChg chg="del">
        <pc:chgData name="Josh Knackert" userId="14895364504_tp_box_2" providerId="OAuth2" clId="{37689BA2-D7F4-451E-8005-AAA8E53C8D2F}" dt="2023-02-09T21:49:50.922" v="64" actId="47"/>
        <pc:sldMkLst>
          <pc:docMk/>
          <pc:sldMk cId="263346236" sldId="349"/>
        </pc:sldMkLst>
      </pc:sldChg>
      <pc:sldChg chg="del">
        <pc:chgData name="Josh Knackert" userId="14895364504_tp_box_2" providerId="OAuth2" clId="{37689BA2-D7F4-451E-8005-AAA8E53C8D2F}" dt="2023-02-09T21:49:50.922" v="64" actId="47"/>
        <pc:sldMkLst>
          <pc:docMk/>
          <pc:sldMk cId="3718959717" sldId="352"/>
        </pc:sldMkLst>
      </pc:sldChg>
      <pc:sldChg chg="modSp mod">
        <pc:chgData name="Josh Knackert" userId="14895364504_tp_box_2" providerId="OAuth2" clId="{37689BA2-D7F4-451E-8005-AAA8E53C8D2F}" dt="2023-02-13T16:29:31.719" v="90" actId="20577"/>
        <pc:sldMkLst>
          <pc:docMk/>
          <pc:sldMk cId="2114242200" sldId="363"/>
        </pc:sldMkLst>
        <pc:spChg chg="mod">
          <ac:chgData name="Josh Knackert" userId="14895364504_tp_box_2" providerId="OAuth2" clId="{37689BA2-D7F4-451E-8005-AAA8E53C8D2F}" dt="2023-02-09T21:49:25.963" v="29" actId="20577"/>
          <ac:spMkLst>
            <pc:docMk/>
            <pc:sldMk cId="2114242200" sldId="363"/>
            <ac:spMk id="3" creationId="{21911B04-E4EA-0679-A95B-DC0EAE348590}"/>
          </ac:spMkLst>
        </pc:spChg>
        <pc:spChg chg="mod">
          <ac:chgData name="Josh Knackert" userId="14895364504_tp_box_2" providerId="OAuth2" clId="{37689BA2-D7F4-451E-8005-AAA8E53C8D2F}" dt="2023-02-13T16:29:31.719" v="90" actId="20577"/>
          <ac:spMkLst>
            <pc:docMk/>
            <pc:sldMk cId="2114242200" sldId="363"/>
            <ac:spMk id="5" creationId="{99925830-95DE-2DA5-8C72-3CE589AD4892}"/>
          </ac:spMkLst>
        </pc:spChg>
        <pc:spChg chg="mod">
          <ac:chgData name="Josh Knackert" userId="14895364504_tp_box_2" providerId="OAuth2" clId="{37689BA2-D7F4-451E-8005-AAA8E53C8D2F}" dt="2023-02-09T21:49:38.083" v="63" actId="20577"/>
          <ac:spMkLst>
            <pc:docMk/>
            <pc:sldMk cId="2114242200" sldId="363"/>
            <ac:spMk id="36" creationId="{832E8E34-5F69-E1F2-2912-28A764CDBD4C}"/>
          </ac:spMkLst>
        </pc:spChg>
      </pc:sldChg>
      <pc:sldChg chg="del">
        <pc:chgData name="Josh Knackert" userId="14895364504_tp_box_2" providerId="OAuth2" clId="{37689BA2-D7F4-451E-8005-AAA8E53C8D2F}" dt="2023-02-09T21:49:50.922" v="64" actId="47"/>
        <pc:sldMkLst>
          <pc:docMk/>
          <pc:sldMk cId="3986947677" sldId="374"/>
        </pc:sldMkLst>
      </pc:sldChg>
      <pc:sldChg chg="del">
        <pc:chgData name="Josh Knackert" userId="14895364504_tp_box_2" providerId="OAuth2" clId="{37689BA2-D7F4-451E-8005-AAA8E53C8D2F}" dt="2023-02-09T21:49:50.922" v="64" actId="47"/>
        <pc:sldMkLst>
          <pc:docMk/>
          <pc:sldMk cId="1678384799" sldId="375"/>
        </pc:sldMkLst>
      </pc:sldChg>
      <pc:sldChg chg="del">
        <pc:chgData name="Josh Knackert" userId="14895364504_tp_box_2" providerId="OAuth2" clId="{37689BA2-D7F4-451E-8005-AAA8E53C8D2F}" dt="2023-02-09T21:49:50.922" v="64" actId="47"/>
        <pc:sldMkLst>
          <pc:docMk/>
          <pc:sldMk cId="502394200" sldId="376"/>
        </pc:sldMkLst>
      </pc:sldChg>
      <pc:sldChg chg="del">
        <pc:chgData name="Josh Knackert" userId="14895364504_tp_box_2" providerId="OAuth2" clId="{37689BA2-D7F4-451E-8005-AAA8E53C8D2F}" dt="2023-02-09T21:49:50.922" v="64" actId="47"/>
        <pc:sldMkLst>
          <pc:docMk/>
          <pc:sldMk cId="3724112267" sldId="378"/>
        </pc:sldMkLst>
      </pc:sldChg>
      <pc:sldChg chg="del">
        <pc:chgData name="Josh Knackert" userId="14895364504_tp_box_2" providerId="OAuth2" clId="{37689BA2-D7F4-451E-8005-AAA8E53C8D2F}" dt="2023-02-09T21:49:50.922" v="64" actId="47"/>
        <pc:sldMkLst>
          <pc:docMk/>
          <pc:sldMk cId="4135822529" sldId="382"/>
        </pc:sldMkLst>
      </pc:sldChg>
      <pc:sldChg chg="del">
        <pc:chgData name="Josh Knackert" userId="14895364504_tp_box_2" providerId="OAuth2" clId="{37689BA2-D7F4-451E-8005-AAA8E53C8D2F}" dt="2023-02-09T21:49:50.922" v="64" actId="47"/>
        <pc:sldMkLst>
          <pc:docMk/>
          <pc:sldMk cId="3620729120" sldId="383"/>
        </pc:sldMkLst>
      </pc:sldChg>
      <pc:sldChg chg="del">
        <pc:chgData name="Josh Knackert" userId="14895364504_tp_box_2" providerId="OAuth2" clId="{37689BA2-D7F4-451E-8005-AAA8E53C8D2F}" dt="2023-02-09T21:49:50.922" v="64" actId="47"/>
        <pc:sldMkLst>
          <pc:docMk/>
          <pc:sldMk cId="3128916370" sldId="386"/>
        </pc:sldMkLst>
      </pc:sldChg>
    </pc:docChg>
  </pc:docChgLst>
  <pc:docChgLst>
    <pc:chgData name="Lauren Maurer" userId="19407227794_tp_box_2" providerId="OAuth2" clId="{4866292A-0B66-4E04-8F6F-721A6B67362A}"/>
    <pc:docChg chg="addSld delSld modSld">
      <pc:chgData name="Lauren Maurer" userId="19407227794_tp_box_2" providerId="OAuth2" clId="{4866292A-0B66-4E04-8F6F-721A6B67362A}" dt="2023-03-27T21:07:42.051" v="6"/>
      <pc:docMkLst>
        <pc:docMk/>
      </pc:docMkLst>
      <pc:sldChg chg="modSp mod">
        <pc:chgData name="Lauren Maurer" userId="19407227794_tp_box_2" providerId="OAuth2" clId="{4866292A-0B66-4E04-8F6F-721A6B67362A}" dt="2023-03-22T23:17:52.391" v="0" actId="13926"/>
        <pc:sldMkLst>
          <pc:docMk/>
          <pc:sldMk cId="2114242200" sldId="363"/>
        </pc:sldMkLst>
        <pc:spChg chg="mod">
          <ac:chgData name="Lauren Maurer" userId="19407227794_tp_box_2" providerId="OAuth2" clId="{4866292A-0B66-4E04-8F6F-721A6B67362A}" dt="2023-03-22T23:17:52.391" v="0" actId="13926"/>
          <ac:spMkLst>
            <pc:docMk/>
            <pc:sldMk cId="2114242200" sldId="363"/>
            <ac:spMk id="5" creationId="{99925830-95DE-2DA5-8C72-3CE589AD4892}"/>
          </ac:spMkLst>
        </pc:spChg>
      </pc:sldChg>
      <pc:sldChg chg="del">
        <pc:chgData name="Lauren Maurer" userId="19407227794_tp_box_2" providerId="OAuth2" clId="{4866292A-0B66-4E04-8F6F-721A6B67362A}" dt="2023-03-27T21:07:12.362" v="2" actId="47"/>
        <pc:sldMkLst>
          <pc:docMk/>
          <pc:sldMk cId="1955494917" sldId="387"/>
        </pc:sldMkLst>
      </pc:sldChg>
      <pc:sldChg chg="del">
        <pc:chgData name="Lauren Maurer" userId="19407227794_tp_box_2" providerId="OAuth2" clId="{4866292A-0B66-4E04-8F6F-721A6B67362A}" dt="2023-03-27T21:07:32.457" v="3" actId="47"/>
        <pc:sldMkLst>
          <pc:docMk/>
          <pc:sldMk cId="2150134827" sldId="388"/>
        </pc:sldMkLst>
      </pc:sldChg>
      <pc:sldChg chg="add">
        <pc:chgData name="Lauren Maurer" userId="19407227794_tp_box_2" providerId="OAuth2" clId="{4866292A-0B66-4E04-8F6F-721A6B67362A}" dt="2023-03-27T21:07:11.232" v="1"/>
        <pc:sldMkLst>
          <pc:docMk/>
          <pc:sldMk cId="2262316466" sldId="415"/>
        </pc:sldMkLst>
      </pc:sldChg>
      <pc:sldChg chg="add del">
        <pc:chgData name="Lauren Maurer" userId="19407227794_tp_box_2" providerId="OAuth2" clId="{4866292A-0B66-4E04-8F6F-721A6B67362A}" dt="2023-03-27T21:07:42.051" v="6"/>
        <pc:sldMkLst>
          <pc:docMk/>
          <pc:sldMk cId="3710642737" sldId="416"/>
        </pc:sldMkLst>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7.xml"/><Relationship Id="rId1" Type="http://schemas.microsoft.com/office/2011/relationships/chartStyle" Target="style7.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4.xml"/><Relationship Id="rId1" Type="http://schemas.microsoft.com/office/2011/relationships/chartStyle" Target="style4.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5.xml"/><Relationship Id="rId1" Type="http://schemas.microsoft.com/office/2011/relationships/chartStyle" Target="style5.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6.xml"/><Relationship Id="rId1" Type="http://schemas.microsoft.com/office/2011/relationships/chartStyle" Target="style6.xml"/></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0874732761095136"/>
          <c:y val="0.14268005652340185"/>
          <c:w val="0.39864412045816977"/>
          <c:h val="0.80178854458629978"/>
        </c:manualLayout>
      </c:layout>
      <c:pieChart>
        <c:varyColors val="1"/>
        <c:ser>
          <c:idx val="0"/>
          <c:order val="0"/>
          <c:tx>
            <c:strRef>
              <c:f>Sheet1!$B$1</c:f>
              <c:strCache>
                <c:ptCount val="1"/>
                <c:pt idx="0">
                  <c:v>Sales</c:v>
                </c:pt>
              </c:strCache>
            </c:strRef>
          </c:tx>
          <c:spPr>
            <a:solidFill>
              <a:schemeClr val="accent1"/>
            </a:solidFill>
            <a:ln>
              <a:noFill/>
            </a:ln>
          </c:spPr>
          <c:dPt>
            <c:idx val="0"/>
            <c:bubble3D val="0"/>
            <c:spPr>
              <a:solidFill>
                <a:schemeClr val="accent4"/>
              </a:solidFill>
              <a:ln w="19050">
                <a:noFill/>
              </a:ln>
              <a:effectLst/>
            </c:spPr>
            <c:extLst>
              <c:ext xmlns:c16="http://schemas.microsoft.com/office/drawing/2014/chart" uri="{C3380CC4-5D6E-409C-BE32-E72D297353CC}">
                <c16:uniqueId val="{00000001-3D64-4D4C-B9F9-632653A32648}"/>
              </c:ext>
            </c:extLst>
          </c:dPt>
          <c:dPt>
            <c:idx val="1"/>
            <c:bubble3D val="0"/>
            <c:spPr>
              <a:solidFill>
                <a:schemeClr val="accent3"/>
              </a:solidFill>
              <a:ln w="19050">
                <a:noFill/>
              </a:ln>
              <a:effectLst/>
            </c:spPr>
            <c:extLst>
              <c:ext xmlns:c16="http://schemas.microsoft.com/office/drawing/2014/chart" uri="{C3380CC4-5D6E-409C-BE32-E72D297353CC}">
                <c16:uniqueId val="{00000003-3D64-4D4C-B9F9-632653A32648}"/>
              </c:ext>
            </c:extLst>
          </c:dPt>
          <c:dPt>
            <c:idx val="2"/>
            <c:bubble3D val="0"/>
            <c:spPr>
              <a:solidFill>
                <a:schemeClr val="accent1"/>
              </a:solidFill>
              <a:ln w="19050">
                <a:noFill/>
              </a:ln>
              <a:effectLst/>
            </c:spPr>
            <c:extLst>
              <c:ext xmlns:c16="http://schemas.microsoft.com/office/drawing/2014/chart" uri="{C3380CC4-5D6E-409C-BE32-E72D297353CC}">
                <c16:uniqueId val="{00000005-3D64-4D4C-B9F9-632653A32648}"/>
              </c:ext>
            </c:extLst>
          </c:dPt>
          <c:dLbls>
            <c:dLbl>
              <c:idx val="0"/>
              <c:layout>
                <c:manualLayout>
                  <c:x val="-6.2268829114351325E-2"/>
                  <c:y val="0.16126389802529109"/>
                </c:manualLayout>
              </c:layout>
              <c:tx>
                <c:rich>
                  <a:bodyPr/>
                  <a:lstStyle/>
                  <a:p>
                    <a:fld id="{5797F4AE-120B-4255-90C8-E35FC639690F}" type="VALUE">
                      <a:rPr lang="en-US" smtClean="0"/>
                      <a:pPr/>
                      <a:t>[VALUE]</a:t>
                    </a:fld>
                    <a:r>
                      <a:rPr lang="en-US"/>
                      <a:t>%</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3D64-4D4C-B9F9-632653A32648}"/>
                </c:ext>
              </c:extLst>
            </c:dLbl>
            <c:dLbl>
              <c:idx val="1"/>
              <c:layout>
                <c:manualLayout>
                  <c:x val="-0.1364747926143498"/>
                  <c:y val="2.9004185581548554E-2"/>
                </c:manualLayout>
              </c:layout>
              <c:tx>
                <c:rich>
                  <a:bodyPr/>
                  <a:lstStyle/>
                  <a:p>
                    <a:fld id="{5EF1EEF8-4571-46DA-B86D-801528ED456E}" type="VALUE">
                      <a:rPr lang="en-US" smtClean="0"/>
                      <a:pPr/>
                      <a:t>[VALUE]</a:t>
                    </a:fld>
                    <a:r>
                      <a:rPr lang="en-US"/>
                      <a:t>%</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3D64-4D4C-B9F9-632653A32648}"/>
                </c:ext>
              </c:extLst>
            </c:dLbl>
            <c:dLbl>
              <c:idx val="2"/>
              <c:layout>
                <c:manualLayout>
                  <c:x val="0.16193944871051541"/>
                  <c:y val="-0.162607145273718"/>
                </c:manualLayout>
              </c:layout>
              <c:tx>
                <c:rich>
                  <a:bodyPr/>
                  <a:lstStyle/>
                  <a:p>
                    <a:fld id="{B161537A-4157-40CA-B37B-C7913E5635F4}" type="VALUE">
                      <a:rPr lang="en-US" smtClean="0"/>
                      <a:pPr/>
                      <a:t>[VALUE]</a:t>
                    </a:fld>
                    <a:r>
                      <a:rPr lang="en-US"/>
                      <a:t>%</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3D64-4D4C-B9F9-632653A32648}"/>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Sheet1!$A$2:$A$4</c:f>
              <c:strCache>
                <c:ptCount val="3"/>
                <c:pt idx="0">
                  <c:v>Inadequately screened</c:v>
                </c:pt>
                <c:pt idx="1">
                  <c:v>Screening-naïve</c:v>
                </c:pt>
                <c:pt idx="2">
                  <c:v>Adherent*</c:v>
                </c:pt>
              </c:strCache>
            </c:strRef>
          </c:cat>
          <c:val>
            <c:numRef>
              <c:f>Sheet1!$B$2:$B$4</c:f>
              <c:numCache>
                <c:formatCode>General</c:formatCode>
                <c:ptCount val="3"/>
                <c:pt idx="0">
                  <c:v>11.9</c:v>
                </c:pt>
                <c:pt idx="1">
                  <c:v>23.8</c:v>
                </c:pt>
                <c:pt idx="2">
                  <c:v>64.3</c:v>
                </c:pt>
              </c:numCache>
            </c:numRef>
          </c:val>
          <c:extLst>
            <c:ext xmlns:c16="http://schemas.microsoft.com/office/drawing/2014/chart" uri="{C3380CC4-5D6E-409C-BE32-E72D297353CC}">
              <c16:uniqueId val="{00000006-3D64-4D4C-B9F9-632653A32648}"/>
            </c:ext>
          </c:extLst>
        </c:ser>
        <c:dLbls>
          <c:showLegendKey val="0"/>
          <c:showVal val="0"/>
          <c:showCatName val="0"/>
          <c:showSerName val="0"/>
          <c:showPercent val="0"/>
          <c:showBubbleSize val="0"/>
          <c:showLeaderLines val="1"/>
        </c:dLbls>
        <c:firstSliceAng val="0"/>
      </c:pieChart>
      <c:spPr>
        <a:noFill/>
        <a:ln>
          <a:noFill/>
        </a:ln>
        <a:effectLst/>
      </c:spPr>
    </c:plotArea>
    <c:legend>
      <c:legendPos val="t"/>
      <c:legendEntry>
        <c:idx val="0"/>
        <c:txPr>
          <a:bodyPr rot="0" spcFirstLastPara="1" vertOverflow="ellipsis" vert="horz" wrap="square" anchor="ctr" anchorCtr="1"/>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legendEntry>
      <c:legendEntry>
        <c:idx val="1"/>
        <c:txPr>
          <a:bodyPr rot="0" spcFirstLastPara="1" vertOverflow="ellipsis" vert="horz" wrap="square" anchor="ctr" anchorCtr="1"/>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legendEntry>
      <c:legendEntry>
        <c:idx val="2"/>
        <c:txPr>
          <a:bodyPr rot="0" spcFirstLastPara="1" vertOverflow="ellipsis" vert="horz" wrap="square" anchor="ctr" anchorCtr="1"/>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legendEntry>
      <c:layout>
        <c:manualLayout>
          <c:xMode val="edge"/>
          <c:yMode val="edge"/>
          <c:x val="0.20293795609712939"/>
          <c:y val="5.6804549220119543E-2"/>
          <c:w val="0.5416730668455062"/>
          <c:h val="6.4714694518999971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151371185549685"/>
          <c:y val="8.3165105788654048E-2"/>
          <c:w val="0.7616101232017245"/>
          <c:h val="0.81646882194243398"/>
        </c:manualLayout>
      </c:layout>
      <c:barChart>
        <c:barDir val="bar"/>
        <c:grouping val="clustered"/>
        <c:varyColors val="0"/>
        <c:ser>
          <c:idx val="0"/>
          <c:order val="0"/>
          <c:tx>
            <c:strRef>
              <c:f>Sheet1!$B$1</c:f>
              <c:strCache>
                <c:ptCount val="1"/>
                <c:pt idx="0">
                  <c:v>FIT (n=164)</c:v>
                </c:pt>
              </c:strCache>
            </c:strRef>
          </c:tx>
          <c:spPr>
            <a:solidFill>
              <a:srgbClr val="92D050"/>
            </a:solidFill>
            <a:ln>
              <a:noFill/>
            </a:ln>
            <a:effectLst/>
          </c:spPr>
          <c:invertIfNegative val="0"/>
          <c:dLbls>
            <c:dLbl>
              <c:idx val="0"/>
              <c:layout>
                <c:manualLayout>
                  <c:x val="0"/>
                  <c:y val="-1.4162077104642014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D110-C94A-9ACD-1C1E04F894DA}"/>
                </c:ext>
              </c:extLst>
            </c:dLbl>
            <c:dLbl>
              <c:idx val="1"/>
              <c:layout>
                <c:manualLayout>
                  <c:x val="-2.4600357189438305E-2"/>
                  <c:y val="1.0881001032389618E-2"/>
                </c:manualLayout>
              </c:layout>
              <c:dLblPos val="outEnd"/>
              <c:showLegendKey val="0"/>
              <c:showVal val="1"/>
              <c:showCatName val="0"/>
              <c:showSerName val="0"/>
              <c:showPercent val="0"/>
              <c:showBubbleSize val="0"/>
              <c:extLst>
                <c:ext xmlns:c15="http://schemas.microsoft.com/office/drawing/2012/chart" uri="{CE6537A1-D6FC-4f65-9D91-7224C49458BB}">
                  <c15:layout>
                    <c:manualLayout>
                      <c:w val="4.7019611843812911E-2"/>
                      <c:h val="5.3832907097785709E-2"/>
                    </c:manualLayout>
                  </c15:layout>
                </c:ext>
                <c:ext xmlns:c16="http://schemas.microsoft.com/office/drawing/2014/chart" uri="{C3380CC4-5D6E-409C-BE32-E72D297353CC}">
                  <c16:uniqueId val="{00000001-D110-C94A-9ACD-1C1E04F894DA}"/>
                </c:ext>
              </c:extLst>
            </c:dLbl>
            <c:dLbl>
              <c:idx val="2"/>
              <c:layout>
                <c:manualLayout>
                  <c:x val="-6.5600952505169259E-3"/>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D110-C94A-9ACD-1C1E04F894DA}"/>
                </c:ext>
              </c:extLst>
            </c:dLbl>
            <c:dLbl>
              <c:idx val="3"/>
              <c:layout>
                <c:manualLayout>
                  <c:x val="0"/>
                  <c:y val="5.4403934218361111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D110-C94A-9ACD-1C1E04F894DA}"/>
                </c:ext>
              </c:extLst>
            </c:dLbl>
            <c:dLbl>
              <c:idx val="4"/>
              <c:layout>
                <c:manualLayout>
                  <c:x val="-6.5600952505169858E-3"/>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D110-C94A-9ACD-1C1E04F894DA}"/>
                </c:ext>
              </c:extLst>
            </c:dLbl>
            <c:dLbl>
              <c:idx val="5"/>
              <c:layout>
                <c:manualLayout>
                  <c:x val="-1.3120190501033732E-2"/>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D110-C94A-9ACD-1C1E04F894DA}"/>
                </c:ext>
              </c:extLst>
            </c:dLbl>
            <c:dLbl>
              <c:idx val="6"/>
              <c:layout>
                <c:manualLayout>
                  <c:x val="3.2800476252584313E-3"/>
                  <c:y val="1.3837358809434036E-2"/>
                </c:manualLayout>
              </c:layout>
              <c:dLblPos val="outEnd"/>
              <c:showLegendKey val="0"/>
              <c:showVal val="1"/>
              <c:showCatName val="0"/>
              <c:showSerName val="0"/>
              <c:showPercent val="0"/>
              <c:showBubbleSize val="0"/>
              <c:extLst>
                <c:ext xmlns:c15="http://schemas.microsoft.com/office/drawing/2012/chart" uri="{CE6537A1-D6FC-4f65-9D91-7224C49458BB}">
                  <c15:layout>
                    <c:manualLayout>
                      <c:w val="8.6380183346914108E-2"/>
                      <c:h val="5.9745622651874546E-2"/>
                    </c:manualLayout>
                  </c15:layout>
                </c:ext>
                <c:ext xmlns:c16="http://schemas.microsoft.com/office/drawing/2014/chart" uri="{C3380CC4-5D6E-409C-BE32-E72D297353CC}">
                  <c16:uniqueId val="{00000006-D110-C94A-9ACD-1C1E04F894DA}"/>
                </c:ext>
              </c:extLst>
            </c:dLbl>
            <c:dLbl>
              <c:idx val="7"/>
              <c:layout>
                <c:manualLayout>
                  <c:x val="-1.3120190501033732E-2"/>
                  <c:y val="1.6321180265508283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D110-C94A-9ACD-1C1E04F894DA}"/>
                </c:ext>
              </c:extLst>
            </c:dLbl>
            <c:dLbl>
              <c:idx val="8"/>
              <c:layout>
                <c:manualLayout>
                  <c:x val="-1.3120190501033732E-2"/>
                  <c:y val="1.6321180265508335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D110-C94A-9ACD-1C1E04F894DA}"/>
                </c:ext>
              </c:extLst>
            </c:dLbl>
            <c:dLbl>
              <c:idx val="9"/>
              <c:layout>
                <c:manualLayout>
                  <c:x val="-1.3120190501033732E-2"/>
                  <c:y val="2.1761573687344445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D110-C94A-9ACD-1C1E04F894DA}"/>
                </c:ext>
              </c:extLst>
            </c:dLbl>
            <c:spPr>
              <a:noFill/>
              <a:ln>
                <a:noFill/>
              </a:ln>
              <a:effectLst/>
            </c:spPr>
            <c:txPr>
              <a:bodyPr rot="0" spcFirstLastPara="1" vertOverflow="ellipsis" vert="horz" wrap="square" anchor="ctr" anchorCtr="1"/>
              <a:lstStyle/>
              <a:p>
                <a:pPr>
                  <a:defRPr sz="700" b="1" i="0" u="none" strike="noStrike" kern="1200" baseline="0">
                    <a:solidFill>
                      <a:srgbClr val="125285"/>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GI clinic referral</c:v>
                </c:pt>
                <c:pt idx="1">
                  <c:v>Colonoscopy not scheduled</c:v>
                </c:pt>
                <c:pt idx="2">
                  <c:v>Attributed to false positive</c:v>
                </c:pt>
                <c:pt idx="3">
                  <c:v>Failure to inform patient</c:v>
                </c:pt>
                <c:pt idx="4">
                  <c:v>Other reasons</c:v>
                </c:pt>
                <c:pt idx="5">
                  <c:v>Recent colonoscopy done</c:v>
                </c:pt>
                <c:pt idx="6">
                  <c:v>Other health issues to prioritize </c:v>
                </c:pt>
                <c:pt idx="7">
                  <c:v>Patient refused (prior to order)</c:v>
                </c:pt>
                <c:pt idx="8">
                  <c:v>Patient refused (post order)</c:v>
                </c:pt>
                <c:pt idx="9">
                  <c:v>No show/cancellation</c:v>
                </c:pt>
              </c:strCache>
            </c:strRef>
          </c:cat>
          <c:val>
            <c:numRef>
              <c:f>Sheet1!$B$2:$B$11</c:f>
              <c:numCache>
                <c:formatCode>General</c:formatCode>
                <c:ptCount val="10"/>
                <c:pt idx="0">
                  <c:v>29.3</c:v>
                </c:pt>
                <c:pt idx="1">
                  <c:v>3</c:v>
                </c:pt>
                <c:pt idx="2">
                  <c:v>1.8</c:v>
                </c:pt>
                <c:pt idx="3">
                  <c:v>0</c:v>
                </c:pt>
                <c:pt idx="4">
                  <c:v>23.8</c:v>
                </c:pt>
                <c:pt idx="5">
                  <c:v>14.6</c:v>
                </c:pt>
                <c:pt idx="6">
                  <c:v>4.9000000000000004</c:v>
                </c:pt>
                <c:pt idx="7">
                  <c:v>4.9000000000000004</c:v>
                </c:pt>
                <c:pt idx="8">
                  <c:v>2.5</c:v>
                </c:pt>
                <c:pt idx="9">
                  <c:v>25.6</c:v>
                </c:pt>
              </c:numCache>
            </c:numRef>
          </c:val>
          <c:extLst>
            <c:ext xmlns:c16="http://schemas.microsoft.com/office/drawing/2014/chart" uri="{C3380CC4-5D6E-409C-BE32-E72D297353CC}">
              <c16:uniqueId val="{0000000A-D110-C94A-9ACD-1C1E04F894DA}"/>
            </c:ext>
          </c:extLst>
        </c:ser>
        <c:ser>
          <c:idx val="1"/>
          <c:order val="1"/>
          <c:tx>
            <c:strRef>
              <c:f>Sheet1!$C$1</c:f>
              <c:strCache>
                <c:ptCount val="1"/>
                <c:pt idx="0">
                  <c:v>mt-sDNA (n=92)  </c:v>
                </c:pt>
              </c:strCache>
            </c:strRef>
          </c:tx>
          <c:spPr>
            <a:solidFill>
              <a:schemeClr val="accent5"/>
            </a:solidFill>
            <a:ln>
              <a:noFill/>
            </a:ln>
            <a:effectLst/>
          </c:spPr>
          <c:invertIfNegative val="0"/>
          <c:dLbls>
            <c:dLbl>
              <c:idx val="0"/>
              <c:layout>
                <c:manualLayout>
                  <c:x val="-6.5600952505168661E-3"/>
                  <c:y val="-1.0880786843672323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D110-C94A-9ACD-1C1E04F894DA}"/>
                </c:ext>
              </c:extLst>
            </c:dLbl>
            <c:dLbl>
              <c:idx val="1"/>
              <c:layout>
                <c:manualLayout>
                  <c:x val="-6.5600952505168661E-3"/>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D110-C94A-9ACD-1C1E04F894DA}"/>
                </c:ext>
              </c:extLst>
            </c:dLbl>
            <c:dLbl>
              <c:idx val="2"/>
              <c:layout>
                <c:manualLayout>
                  <c:x val="0"/>
                  <c:y val="-1.0880786843672222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D110-C94A-9ACD-1C1E04F894DA}"/>
                </c:ext>
              </c:extLst>
            </c:dLbl>
            <c:dLbl>
              <c:idx val="3"/>
              <c:layout>
                <c:manualLayout>
                  <c:x val="-6.5600952505169259E-3"/>
                  <c:y val="-9.9739393869006304E-17"/>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D110-C94A-9ACD-1C1E04F894DA}"/>
                </c:ext>
              </c:extLst>
            </c:dLbl>
            <c:dLbl>
              <c:idx val="4"/>
              <c:layout>
                <c:manualLayout>
                  <c:x val="-1.3120190501033732E-2"/>
                  <c:y val="-1.0880786843672222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D110-C94A-9ACD-1C1E04F894DA}"/>
                </c:ext>
              </c:extLst>
            </c:dLbl>
            <c:dLbl>
              <c:idx val="5"/>
              <c:layout>
                <c:manualLayout>
                  <c:x val="-9.8401428757753581E-3"/>
                  <c:y val="-5.4403934218361615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D110-C94A-9ACD-1C1E04F894DA}"/>
                </c:ext>
              </c:extLst>
            </c:dLbl>
            <c:dLbl>
              <c:idx val="6"/>
              <c:layout>
                <c:manualLayout>
                  <c:x val="-6.5600952505168661E-3"/>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D110-C94A-9ACD-1C1E04F894DA}"/>
                </c:ext>
              </c:extLst>
            </c:dLbl>
            <c:dLbl>
              <c:idx val="7"/>
              <c:layout>
                <c:manualLayout>
                  <c:x val="-9.8401428757752991E-3"/>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D110-C94A-9ACD-1C1E04F894DA}"/>
                </c:ext>
              </c:extLst>
            </c:dLbl>
            <c:dLbl>
              <c:idx val="8"/>
              <c:layout>
                <c:manualLayout>
                  <c:x val="-6.5600952505169858E-3"/>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D110-C94A-9ACD-1C1E04F894DA}"/>
                </c:ext>
              </c:extLst>
            </c:dLbl>
            <c:dLbl>
              <c:idx val="9"/>
              <c:layout>
                <c:manualLayout>
                  <c:x val="-3.2800476252585532E-3"/>
                  <c:y val="-1.3549332378983936E-17"/>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4-D110-C94A-9ACD-1C1E04F894DA}"/>
                </c:ext>
              </c:extLst>
            </c:dLbl>
            <c:spPr>
              <a:noFill/>
              <a:ln>
                <a:noFill/>
              </a:ln>
              <a:effectLst/>
            </c:spPr>
            <c:txPr>
              <a:bodyPr rot="0" spcFirstLastPara="1" vertOverflow="ellipsis" vert="horz" wrap="square" anchor="ctr" anchorCtr="1"/>
              <a:lstStyle/>
              <a:p>
                <a:pPr>
                  <a:defRPr sz="700" b="1" i="0" u="none" strike="noStrike" kern="1200" baseline="0">
                    <a:solidFill>
                      <a:srgbClr val="125285"/>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GI clinic referral</c:v>
                </c:pt>
                <c:pt idx="1">
                  <c:v>Colonoscopy not scheduled</c:v>
                </c:pt>
                <c:pt idx="2">
                  <c:v>Attributed to false positive</c:v>
                </c:pt>
                <c:pt idx="3">
                  <c:v>Failure to inform patient</c:v>
                </c:pt>
                <c:pt idx="4">
                  <c:v>Other reasons</c:v>
                </c:pt>
                <c:pt idx="5">
                  <c:v>Recent colonoscopy done</c:v>
                </c:pt>
                <c:pt idx="6">
                  <c:v>Other health issues to prioritize </c:v>
                </c:pt>
                <c:pt idx="7">
                  <c:v>Patient refused (prior to order)</c:v>
                </c:pt>
                <c:pt idx="8">
                  <c:v>Patient refused (post order)</c:v>
                </c:pt>
                <c:pt idx="9">
                  <c:v>No show/cancellation</c:v>
                </c:pt>
              </c:strCache>
            </c:strRef>
          </c:cat>
          <c:val>
            <c:numRef>
              <c:f>Sheet1!$C$2:$C$11</c:f>
              <c:numCache>
                <c:formatCode>General</c:formatCode>
                <c:ptCount val="10"/>
                <c:pt idx="0">
                  <c:v>12</c:v>
                </c:pt>
                <c:pt idx="1">
                  <c:v>18.5</c:v>
                </c:pt>
                <c:pt idx="2">
                  <c:v>0</c:v>
                </c:pt>
                <c:pt idx="3">
                  <c:v>7.6</c:v>
                </c:pt>
                <c:pt idx="4">
                  <c:v>1.1000000000000001</c:v>
                </c:pt>
                <c:pt idx="5">
                  <c:v>1.1000000000000001</c:v>
                </c:pt>
                <c:pt idx="6">
                  <c:v>12</c:v>
                </c:pt>
                <c:pt idx="7">
                  <c:v>8.6999999999999993</c:v>
                </c:pt>
                <c:pt idx="8">
                  <c:v>16.3</c:v>
                </c:pt>
                <c:pt idx="9">
                  <c:v>28.3</c:v>
                </c:pt>
              </c:numCache>
            </c:numRef>
          </c:val>
          <c:extLst>
            <c:ext xmlns:c16="http://schemas.microsoft.com/office/drawing/2014/chart" uri="{C3380CC4-5D6E-409C-BE32-E72D297353CC}">
              <c16:uniqueId val="{00000015-D110-C94A-9ACD-1C1E04F894DA}"/>
            </c:ext>
          </c:extLst>
        </c:ser>
        <c:dLbls>
          <c:showLegendKey val="0"/>
          <c:showVal val="0"/>
          <c:showCatName val="0"/>
          <c:showSerName val="0"/>
          <c:showPercent val="0"/>
          <c:showBubbleSize val="0"/>
        </c:dLbls>
        <c:gapWidth val="219"/>
        <c:axId val="1937537488"/>
        <c:axId val="1937538736"/>
      </c:barChart>
      <c:catAx>
        <c:axId val="193753748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en-US"/>
          </a:p>
        </c:txPr>
        <c:crossAx val="1937538736"/>
        <c:crosses val="autoZero"/>
        <c:auto val="1"/>
        <c:lblAlgn val="ctr"/>
        <c:lblOffset val="100"/>
        <c:noMultiLvlLbl val="0"/>
      </c:catAx>
      <c:valAx>
        <c:axId val="1937538736"/>
        <c:scaling>
          <c:orientation val="minMax"/>
          <c:max val="30"/>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700" b="1" i="0" u="none" strike="noStrike" kern="1200" baseline="0">
                <a:solidFill>
                  <a:srgbClr val="125285"/>
                </a:solidFill>
                <a:latin typeface="+mn-lt"/>
                <a:ea typeface="+mn-ea"/>
                <a:cs typeface="+mn-cs"/>
              </a:defRPr>
            </a:pPr>
            <a:endParaRPr lang="en-US"/>
          </a:p>
        </c:txPr>
        <c:crossAx val="1937537488"/>
        <c:crosses val="autoZero"/>
        <c:crossBetween val="between"/>
      </c:valAx>
      <c:spPr>
        <a:noFill/>
        <a:ln>
          <a:noFill/>
        </a:ln>
        <a:effectLst/>
      </c:spPr>
    </c:plotArea>
    <c:legend>
      <c:legendPos val="b"/>
      <c:layout>
        <c:manualLayout>
          <c:xMode val="edge"/>
          <c:yMode val="edge"/>
          <c:x val="0.3983318245975162"/>
          <c:y val="9.0773234512264937E-3"/>
          <c:w val="0.54598870056497173"/>
          <c:h val="9.0025739045675401E-2"/>
        </c:manualLayout>
      </c:layout>
      <c:overlay val="0"/>
      <c:spPr>
        <a:noFill/>
        <a:ln>
          <a:noFill/>
        </a:ln>
        <a:effectLst/>
      </c:spPr>
      <c:txPr>
        <a:bodyPr rot="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800"/>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080" b="0" i="0" u="none" strike="noStrike" kern="1200" spc="0" baseline="0">
                <a:solidFill>
                  <a:schemeClr val="tx1">
                    <a:lumMod val="65000"/>
                    <a:lumOff val="35000"/>
                  </a:schemeClr>
                </a:solidFill>
                <a:latin typeface="+mn-lt"/>
                <a:ea typeface="+mn-ea"/>
                <a:cs typeface="+mn-cs"/>
              </a:defRPr>
            </a:pPr>
            <a:r>
              <a:rPr lang="en-US" sz="1200" b="1" dirty="0">
                <a:solidFill>
                  <a:schemeClr val="tx1"/>
                </a:solidFill>
              </a:rPr>
              <a:t>Age at First Colonoscopy for Adherent* Subjects</a:t>
            </a:r>
            <a:br>
              <a:rPr lang="en-US" sz="1200" b="1" dirty="0">
                <a:solidFill>
                  <a:schemeClr val="tx1"/>
                </a:solidFill>
              </a:rPr>
            </a:br>
            <a:r>
              <a:rPr lang="en-US" sz="1200" b="1" dirty="0">
                <a:solidFill>
                  <a:schemeClr val="tx1"/>
                </a:solidFill>
              </a:rPr>
              <a:t>Receiving</a:t>
            </a:r>
            <a:r>
              <a:rPr lang="en-US" sz="1200" b="1" baseline="0" dirty="0">
                <a:solidFill>
                  <a:schemeClr val="tx1"/>
                </a:solidFill>
              </a:rPr>
              <a:t> </a:t>
            </a:r>
            <a:r>
              <a:rPr lang="en-US" sz="1200" b="1" dirty="0">
                <a:solidFill>
                  <a:schemeClr val="tx1"/>
                </a:solidFill>
              </a:rPr>
              <a:t>at</a:t>
            </a:r>
            <a:r>
              <a:rPr lang="en-US" sz="1200" b="1" baseline="0" dirty="0">
                <a:solidFill>
                  <a:schemeClr val="tx1"/>
                </a:solidFill>
              </a:rPr>
              <a:t> </a:t>
            </a:r>
            <a:r>
              <a:rPr lang="en-US" sz="1200" b="1" dirty="0">
                <a:solidFill>
                  <a:schemeClr val="tx1"/>
                </a:solidFill>
              </a:rPr>
              <a:t>Least 1 Colonoscopy </a:t>
            </a:r>
          </a:p>
        </c:rich>
      </c:tx>
      <c:layout>
        <c:manualLayout>
          <c:xMode val="edge"/>
          <c:yMode val="edge"/>
          <c:x val="0.21583841863517061"/>
          <c:y val="6.078341507149021E-2"/>
        </c:manualLayout>
      </c:layout>
      <c:overlay val="0"/>
      <c:spPr>
        <a:noFill/>
        <a:ln>
          <a:noFill/>
        </a:ln>
        <a:effectLst/>
      </c:spPr>
      <c:txPr>
        <a:bodyPr rot="0" spcFirstLastPara="1" vertOverflow="ellipsis" vert="horz" wrap="square" anchor="ctr" anchorCtr="1"/>
        <a:lstStyle/>
        <a:p>
          <a:pPr>
            <a:defRPr sz="108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Adherent Patients (97,081)</c:v>
                </c:pt>
              </c:strCache>
            </c:strRef>
          </c:tx>
          <c:spPr>
            <a:solidFill>
              <a:schemeClr val="accent4"/>
            </a:solidFill>
            <a:ln>
              <a:noFill/>
            </a:ln>
            <a:effectLst/>
          </c:spPr>
          <c:invertIfNegative val="0"/>
          <c:dLbls>
            <c:spPr>
              <a:noFill/>
              <a:ln>
                <a:noFill/>
              </a:ln>
              <a:effectLst/>
            </c:spPr>
            <c:txPr>
              <a:bodyPr rot="0" spcFirstLastPara="1" vertOverflow="ellipsis" vert="horz" wrap="square" anchor="ctr" anchorCtr="1"/>
              <a:lstStyle/>
              <a:p>
                <a:pPr>
                  <a:defRPr sz="9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Sheet1!$A$2:$A$12</c:f>
              <c:numCache>
                <c:formatCode>General</c:formatCode>
                <c:ptCount val="11"/>
                <c:pt idx="0">
                  <c:v>50</c:v>
                </c:pt>
                <c:pt idx="1">
                  <c:v>51</c:v>
                </c:pt>
                <c:pt idx="2">
                  <c:v>52</c:v>
                </c:pt>
                <c:pt idx="3">
                  <c:v>53</c:v>
                </c:pt>
                <c:pt idx="4">
                  <c:v>54</c:v>
                </c:pt>
                <c:pt idx="5">
                  <c:v>55</c:v>
                </c:pt>
                <c:pt idx="6">
                  <c:v>56</c:v>
                </c:pt>
                <c:pt idx="7">
                  <c:v>57</c:v>
                </c:pt>
                <c:pt idx="8">
                  <c:v>58</c:v>
                </c:pt>
                <c:pt idx="9">
                  <c:v>59</c:v>
                </c:pt>
                <c:pt idx="10">
                  <c:v>60</c:v>
                </c:pt>
              </c:numCache>
            </c:numRef>
          </c:cat>
          <c:val>
            <c:numRef>
              <c:f>Sheet1!$B$2:$B$12</c:f>
              <c:numCache>
                <c:formatCode>General</c:formatCode>
                <c:ptCount val="11"/>
                <c:pt idx="0">
                  <c:v>10.3</c:v>
                </c:pt>
                <c:pt idx="1">
                  <c:v>15.2</c:v>
                </c:pt>
                <c:pt idx="2">
                  <c:v>13.8</c:v>
                </c:pt>
                <c:pt idx="3">
                  <c:v>12.1</c:v>
                </c:pt>
                <c:pt idx="4">
                  <c:v>10.8</c:v>
                </c:pt>
                <c:pt idx="5">
                  <c:v>9.8000000000000007</c:v>
                </c:pt>
                <c:pt idx="6">
                  <c:v>8.3000000000000007</c:v>
                </c:pt>
                <c:pt idx="7">
                  <c:v>6.7</c:v>
                </c:pt>
                <c:pt idx="8">
                  <c:v>5.5</c:v>
                </c:pt>
                <c:pt idx="9">
                  <c:v>4.7</c:v>
                </c:pt>
                <c:pt idx="10">
                  <c:v>2.7</c:v>
                </c:pt>
              </c:numCache>
            </c:numRef>
          </c:val>
          <c:extLst>
            <c:ext xmlns:c16="http://schemas.microsoft.com/office/drawing/2014/chart" uri="{C3380CC4-5D6E-409C-BE32-E72D297353CC}">
              <c16:uniqueId val="{00000000-596C-CD4A-984E-95B770A21E3D}"/>
            </c:ext>
          </c:extLst>
        </c:ser>
        <c:dLbls>
          <c:showLegendKey val="0"/>
          <c:showVal val="0"/>
          <c:showCatName val="0"/>
          <c:showSerName val="0"/>
          <c:showPercent val="0"/>
          <c:showBubbleSize val="0"/>
        </c:dLbls>
        <c:gapWidth val="219"/>
        <c:overlap val="-27"/>
        <c:axId val="348169088"/>
        <c:axId val="348165168"/>
      </c:barChart>
      <c:catAx>
        <c:axId val="3481690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chemeClr val="tx1"/>
                </a:solidFill>
                <a:latin typeface="+mn-lt"/>
                <a:ea typeface="+mn-ea"/>
                <a:cs typeface="+mn-cs"/>
              </a:defRPr>
            </a:pPr>
            <a:endParaRPr lang="en-US"/>
          </a:p>
        </c:txPr>
        <c:crossAx val="348165168"/>
        <c:crosses val="autoZero"/>
        <c:auto val="1"/>
        <c:lblAlgn val="ctr"/>
        <c:lblOffset val="100"/>
        <c:noMultiLvlLbl val="0"/>
      </c:catAx>
      <c:valAx>
        <c:axId val="348165168"/>
        <c:scaling>
          <c:orientation val="minMax"/>
          <c:max val="2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1" i="0" u="none" strike="noStrike" kern="1200" baseline="0">
                <a:solidFill>
                  <a:schemeClr val="tx1"/>
                </a:solidFill>
                <a:latin typeface="+mn-lt"/>
                <a:ea typeface="+mn-ea"/>
                <a:cs typeface="+mn-cs"/>
              </a:defRPr>
            </a:pPr>
            <a:endParaRPr lang="en-US"/>
          </a:p>
        </c:txPr>
        <c:crossAx val="348169088"/>
        <c:crosses val="autoZero"/>
        <c:crossBetween val="between"/>
        <c:majorUnit val="5"/>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900"/>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00" b="0" i="0" u="none" strike="noStrike" kern="1200" spc="0" baseline="0">
                <a:solidFill>
                  <a:schemeClr val="tx1"/>
                </a:solidFill>
                <a:latin typeface="Arial" panose="020B0604020202020204" pitchFamily="34" charset="0"/>
                <a:ea typeface="+mn-ea"/>
                <a:cs typeface="Arial" panose="020B0604020202020204" pitchFamily="34" charset="0"/>
              </a:defRPr>
            </a:pPr>
            <a:r>
              <a:rPr lang="en-US" sz="1000" b="1" dirty="0">
                <a:solidFill>
                  <a:schemeClr val="tx1"/>
                </a:solidFill>
                <a:effectLst/>
                <a:latin typeface="Arial" panose="020B0604020202020204" pitchFamily="34" charset="0"/>
                <a:cs typeface="Arial" panose="020B0604020202020204" pitchFamily="34" charset="0"/>
              </a:rPr>
              <a:t>Age at First Colorectal Screening Test for Adherent* and Inadequately Screened</a:t>
            </a:r>
            <a:r>
              <a:rPr lang="en-US" sz="1000" b="1" baseline="30000" dirty="0">
                <a:solidFill>
                  <a:schemeClr val="tx1"/>
                </a:solidFill>
                <a:effectLst/>
                <a:latin typeface="Arial" panose="020B0604020202020204" pitchFamily="34" charset="0"/>
                <a:cs typeface="Arial" panose="020B0604020202020204" pitchFamily="34" charset="0"/>
              </a:rPr>
              <a:t>†</a:t>
            </a:r>
            <a:r>
              <a:rPr lang="en-US" sz="1000" b="1" dirty="0">
                <a:solidFill>
                  <a:schemeClr val="tx1"/>
                </a:solidFill>
                <a:effectLst/>
                <a:latin typeface="Arial" panose="020B0604020202020204" pitchFamily="34" charset="0"/>
                <a:cs typeface="Arial" panose="020B0604020202020204" pitchFamily="34" charset="0"/>
              </a:rPr>
              <a:t> Subjects</a:t>
            </a:r>
            <a:endParaRPr lang="en-US" sz="1000" dirty="0">
              <a:solidFill>
                <a:schemeClr val="tx1"/>
              </a:solidFill>
              <a:effectLst/>
              <a:latin typeface="Arial" panose="020B0604020202020204" pitchFamily="34" charset="0"/>
              <a:cs typeface="Arial" panose="020B0604020202020204" pitchFamily="34" charset="0"/>
            </a:endParaRPr>
          </a:p>
        </c:rich>
      </c:tx>
      <c:layout>
        <c:manualLayout>
          <c:xMode val="edge"/>
          <c:yMode val="edge"/>
          <c:x val="0.13733251988151929"/>
          <c:y val="2.0370608265361792E-3"/>
        </c:manualLayout>
      </c:layout>
      <c:overlay val="0"/>
      <c:spPr>
        <a:noFill/>
        <a:ln>
          <a:noFill/>
        </a:ln>
        <a:effectLst/>
      </c:spPr>
      <c:txPr>
        <a:bodyPr rot="0" spcFirstLastPara="1" vertOverflow="ellipsis" vert="horz" wrap="square" anchor="ctr" anchorCtr="1"/>
        <a:lstStyle/>
        <a:p>
          <a:pPr>
            <a:defRPr sz="1300" b="0" i="0" u="none" strike="noStrike" kern="1200" spc="0" baseline="0">
              <a:solidFill>
                <a:schemeClr val="tx1"/>
              </a:solidFill>
              <a:latin typeface="Arial" panose="020B0604020202020204" pitchFamily="34" charset="0"/>
              <a:ea typeface="+mn-ea"/>
              <a:cs typeface="Arial" panose="020B0604020202020204" pitchFamily="34" charset="0"/>
            </a:defRPr>
          </a:pPr>
          <a:endParaRPr lang="en-US"/>
        </a:p>
      </c:txPr>
    </c:title>
    <c:autoTitleDeleted val="0"/>
    <c:plotArea>
      <c:layout>
        <c:manualLayout>
          <c:layoutTarget val="inner"/>
          <c:xMode val="edge"/>
          <c:yMode val="edge"/>
          <c:x val="5.4637139107611546E-2"/>
          <c:y val="0.17143382866134538"/>
          <c:w val="0.90811351706036747"/>
          <c:h val="0.73885756008898529"/>
        </c:manualLayout>
      </c:layout>
      <c:barChart>
        <c:barDir val="col"/>
        <c:grouping val="clustered"/>
        <c:varyColors val="0"/>
        <c:ser>
          <c:idx val="0"/>
          <c:order val="0"/>
          <c:tx>
            <c:strRef>
              <c:f>Sheet1!$B$1</c:f>
              <c:strCache>
                <c:ptCount val="1"/>
                <c:pt idx="0">
                  <c:v>Adherent patients (n=97,518)</c:v>
                </c:pt>
              </c:strCache>
            </c:strRef>
          </c:tx>
          <c:spPr>
            <a:solidFill>
              <a:schemeClr val="accent3"/>
            </a:solidFill>
            <a:ln>
              <a:noFill/>
            </a:ln>
            <a:effectLst/>
          </c:spPr>
          <c:invertIfNegative val="0"/>
          <c:cat>
            <c:numRef>
              <c:f>Sheet1!$A$2:$A$12</c:f>
              <c:numCache>
                <c:formatCode>General</c:formatCode>
                <c:ptCount val="11"/>
                <c:pt idx="0">
                  <c:v>50</c:v>
                </c:pt>
                <c:pt idx="1">
                  <c:v>51</c:v>
                </c:pt>
                <c:pt idx="2">
                  <c:v>52</c:v>
                </c:pt>
                <c:pt idx="3">
                  <c:v>53</c:v>
                </c:pt>
                <c:pt idx="4">
                  <c:v>54</c:v>
                </c:pt>
                <c:pt idx="5">
                  <c:v>55</c:v>
                </c:pt>
                <c:pt idx="6">
                  <c:v>56</c:v>
                </c:pt>
                <c:pt idx="7">
                  <c:v>57</c:v>
                </c:pt>
                <c:pt idx="8">
                  <c:v>58</c:v>
                </c:pt>
                <c:pt idx="9">
                  <c:v>59</c:v>
                </c:pt>
                <c:pt idx="10">
                  <c:v>60</c:v>
                </c:pt>
              </c:numCache>
            </c:numRef>
          </c:cat>
          <c:val>
            <c:numRef>
              <c:f>Sheet1!$B$2:$B$12</c:f>
              <c:numCache>
                <c:formatCode>General</c:formatCode>
                <c:ptCount val="11"/>
                <c:pt idx="0">
                  <c:v>25.3</c:v>
                </c:pt>
                <c:pt idx="1">
                  <c:v>20.100000000000001</c:v>
                </c:pt>
                <c:pt idx="2">
                  <c:v>13.6</c:v>
                </c:pt>
                <c:pt idx="3">
                  <c:v>10.1</c:v>
                </c:pt>
                <c:pt idx="4">
                  <c:v>7.8</c:v>
                </c:pt>
                <c:pt idx="5">
                  <c:v>6.6</c:v>
                </c:pt>
                <c:pt idx="6">
                  <c:v>5.2</c:v>
                </c:pt>
                <c:pt idx="7">
                  <c:v>4.0999999999999996</c:v>
                </c:pt>
                <c:pt idx="8">
                  <c:v>3.2</c:v>
                </c:pt>
                <c:pt idx="9">
                  <c:v>2.7</c:v>
                </c:pt>
                <c:pt idx="10">
                  <c:v>1.4</c:v>
                </c:pt>
              </c:numCache>
            </c:numRef>
          </c:val>
          <c:extLst>
            <c:ext xmlns:c16="http://schemas.microsoft.com/office/drawing/2014/chart" uri="{C3380CC4-5D6E-409C-BE32-E72D297353CC}">
              <c16:uniqueId val="{00000000-A85A-7244-AF27-E6256997C2B5}"/>
            </c:ext>
          </c:extLst>
        </c:ser>
        <c:ser>
          <c:idx val="1"/>
          <c:order val="1"/>
          <c:tx>
            <c:strRef>
              <c:f>Sheet1!$C$1</c:f>
              <c:strCache>
                <c:ptCount val="1"/>
                <c:pt idx="0">
                  <c:v>Inadequately screened patients (n=18,050)</c:v>
                </c:pt>
              </c:strCache>
            </c:strRef>
          </c:tx>
          <c:spPr>
            <a:solidFill>
              <a:schemeClr val="accent4"/>
            </a:solidFill>
            <a:ln>
              <a:noFill/>
            </a:ln>
            <a:effectLst/>
          </c:spPr>
          <c:invertIfNegative val="0"/>
          <c:cat>
            <c:numRef>
              <c:f>Sheet1!$A$2:$A$12</c:f>
              <c:numCache>
                <c:formatCode>General</c:formatCode>
                <c:ptCount val="11"/>
                <c:pt idx="0">
                  <c:v>50</c:v>
                </c:pt>
                <c:pt idx="1">
                  <c:v>51</c:v>
                </c:pt>
                <c:pt idx="2">
                  <c:v>52</c:v>
                </c:pt>
                <c:pt idx="3">
                  <c:v>53</c:v>
                </c:pt>
                <c:pt idx="4">
                  <c:v>54</c:v>
                </c:pt>
                <c:pt idx="5">
                  <c:v>55</c:v>
                </c:pt>
                <c:pt idx="6">
                  <c:v>56</c:v>
                </c:pt>
                <c:pt idx="7">
                  <c:v>57</c:v>
                </c:pt>
                <c:pt idx="8">
                  <c:v>58</c:v>
                </c:pt>
                <c:pt idx="9">
                  <c:v>59</c:v>
                </c:pt>
                <c:pt idx="10">
                  <c:v>60</c:v>
                </c:pt>
              </c:numCache>
            </c:numRef>
          </c:cat>
          <c:val>
            <c:numRef>
              <c:f>Sheet1!$C$2:$C$12</c:f>
              <c:numCache>
                <c:formatCode>General</c:formatCode>
                <c:ptCount val="11"/>
                <c:pt idx="0">
                  <c:v>25.4</c:v>
                </c:pt>
                <c:pt idx="1">
                  <c:v>17.600000000000001</c:v>
                </c:pt>
                <c:pt idx="2">
                  <c:v>12.5</c:v>
                </c:pt>
                <c:pt idx="3">
                  <c:v>9.5</c:v>
                </c:pt>
                <c:pt idx="4">
                  <c:v>7.4</c:v>
                </c:pt>
                <c:pt idx="5">
                  <c:v>6.2</c:v>
                </c:pt>
                <c:pt idx="6">
                  <c:v>5.2</c:v>
                </c:pt>
                <c:pt idx="7">
                  <c:v>4.9000000000000004</c:v>
                </c:pt>
                <c:pt idx="8">
                  <c:v>4.5999999999999996</c:v>
                </c:pt>
                <c:pt idx="9">
                  <c:v>4.3</c:v>
                </c:pt>
                <c:pt idx="10">
                  <c:v>2.2999999999999998</c:v>
                </c:pt>
              </c:numCache>
            </c:numRef>
          </c:val>
          <c:extLst>
            <c:ext xmlns:c16="http://schemas.microsoft.com/office/drawing/2014/chart" uri="{C3380CC4-5D6E-409C-BE32-E72D297353CC}">
              <c16:uniqueId val="{00000001-A85A-7244-AF27-E6256997C2B5}"/>
            </c:ext>
          </c:extLst>
        </c:ser>
        <c:dLbls>
          <c:showLegendKey val="0"/>
          <c:showVal val="0"/>
          <c:showCatName val="0"/>
          <c:showSerName val="0"/>
          <c:showPercent val="0"/>
          <c:showBubbleSize val="0"/>
        </c:dLbls>
        <c:gapWidth val="219"/>
        <c:overlap val="-20"/>
        <c:axId val="348148864"/>
        <c:axId val="348152392"/>
      </c:barChart>
      <c:catAx>
        <c:axId val="3481488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348152392"/>
        <c:crosses val="autoZero"/>
        <c:auto val="1"/>
        <c:lblAlgn val="ctr"/>
        <c:lblOffset val="100"/>
        <c:noMultiLvlLbl val="0"/>
      </c:catAx>
      <c:valAx>
        <c:axId val="348152392"/>
        <c:scaling>
          <c:orientation val="minMax"/>
          <c:max val="5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348148864"/>
        <c:crosses val="autoZero"/>
        <c:crossBetween val="between"/>
        <c:majorUnit val="10"/>
      </c:valAx>
      <c:spPr>
        <a:noFill/>
        <a:ln>
          <a:noFill/>
        </a:ln>
        <a:effectLst/>
      </c:spPr>
    </c:plotArea>
    <c:legend>
      <c:legendPos val="t"/>
      <c:layout>
        <c:manualLayout>
          <c:xMode val="edge"/>
          <c:yMode val="edge"/>
          <c:x val="0.52259133935434177"/>
          <c:y val="0.19069291766837451"/>
          <c:w val="0.4598411362094017"/>
          <c:h val="0.24047995221832755"/>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Series 1</c:v>
                </c:pt>
              </c:strCache>
            </c:strRef>
          </c:tx>
          <c:spPr>
            <a:solidFill>
              <a:schemeClr val="accent4"/>
            </a:solidFill>
            <a:ln w="25400" cap="rnd">
              <a:noFill/>
              <a:round/>
            </a:ln>
            <a:effectLst/>
          </c:spPr>
          <c:invertIfNegative val="0"/>
          <c:dPt>
            <c:idx val="0"/>
            <c:invertIfNegative val="0"/>
            <c:bubble3D val="0"/>
            <c:extLst>
              <c:ext xmlns:c16="http://schemas.microsoft.com/office/drawing/2014/chart" uri="{C3380CC4-5D6E-409C-BE32-E72D297353CC}">
                <c16:uniqueId val="{00000000-E2CA-6340-998D-241F67A71775}"/>
              </c:ext>
            </c:extLst>
          </c:dPt>
          <c:dPt>
            <c:idx val="1"/>
            <c:invertIfNegative val="0"/>
            <c:bubble3D val="0"/>
            <c:extLst>
              <c:ext xmlns:c16="http://schemas.microsoft.com/office/drawing/2014/chart" uri="{C3380CC4-5D6E-409C-BE32-E72D297353CC}">
                <c16:uniqueId val="{00000001-E2CA-6340-998D-241F67A71775}"/>
              </c:ext>
            </c:extLst>
          </c:dPt>
          <c:dPt>
            <c:idx val="2"/>
            <c:invertIfNegative val="0"/>
            <c:bubble3D val="0"/>
            <c:extLst>
              <c:ext xmlns:c16="http://schemas.microsoft.com/office/drawing/2014/chart" uri="{C3380CC4-5D6E-409C-BE32-E72D297353CC}">
                <c16:uniqueId val="{00000002-E2CA-6340-998D-241F67A71775}"/>
              </c:ext>
            </c:extLst>
          </c:dPt>
          <c:dPt>
            <c:idx val="3"/>
            <c:invertIfNegative val="0"/>
            <c:bubble3D val="0"/>
            <c:extLst>
              <c:ext xmlns:c16="http://schemas.microsoft.com/office/drawing/2014/chart" uri="{C3380CC4-5D6E-409C-BE32-E72D297353CC}">
                <c16:uniqueId val="{00000003-E2CA-6340-998D-241F67A71775}"/>
              </c:ext>
            </c:extLst>
          </c:dPt>
          <c:dPt>
            <c:idx val="4"/>
            <c:invertIfNegative val="0"/>
            <c:bubble3D val="0"/>
            <c:extLst>
              <c:ext xmlns:c16="http://schemas.microsoft.com/office/drawing/2014/chart" uri="{C3380CC4-5D6E-409C-BE32-E72D297353CC}">
                <c16:uniqueId val="{00000004-E2CA-6340-998D-241F67A71775}"/>
              </c:ext>
            </c:extLst>
          </c:dPt>
          <c:dPt>
            <c:idx val="5"/>
            <c:invertIfNegative val="0"/>
            <c:bubble3D val="0"/>
            <c:extLst>
              <c:ext xmlns:c16="http://schemas.microsoft.com/office/drawing/2014/chart" uri="{C3380CC4-5D6E-409C-BE32-E72D297353CC}">
                <c16:uniqueId val="{00000005-E2CA-6340-998D-241F67A71775}"/>
              </c:ext>
            </c:extLst>
          </c:dPt>
          <c:dPt>
            <c:idx val="6"/>
            <c:invertIfNegative val="0"/>
            <c:bubble3D val="0"/>
            <c:extLst>
              <c:ext xmlns:c16="http://schemas.microsoft.com/office/drawing/2014/chart" uri="{C3380CC4-5D6E-409C-BE32-E72D297353CC}">
                <c16:uniqueId val="{00000006-E2CA-6340-998D-241F67A71775}"/>
              </c:ext>
            </c:extLst>
          </c:dPt>
          <c:dLbls>
            <c:dLbl>
              <c:idx val="0"/>
              <c:tx>
                <c:rich>
                  <a:bodyPr/>
                  <a:lstStyle/>
                  <a:p>
                    <a:fld id="{B10A3493-76D5-40E2-9D41-302E55D27C17}"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0-E2CA-6340-998D-241F67A71775}"/>
                </c:ext>
              </c:extLst>
            </c:dLbl>
            <c:dLbl>
              <c:idx val="1"/>
              <c:layout>
                <c:manualLayout>
                  <c:x val="-7.6795191470128343E-3"/>
                  <c:y val="-3.0651155065659606E-2"/>
                </c:manualLayout>
              </c:layout>
              <c:tx>
                <c:rich>
                  <a:bodyPr/>
                  <a:lstStyle/>
                  <a:p>
                    <a:fld id="{3F876335-BB03-4B02-B1B8-4DCD2DB716A3}" type="CELLRANGE">
                      <a:rPr lang="en-US" smtClean="0"/>
                      <a:pPr/>
                      <a:t>[CELLRANGE]</a:t>
                    </a:fld>
                    <a:endParaRPr lang="en-US"/>
                  </a:p>
                </c:rich>
              </c:tx>
              <c:showLegendKey val="0"/>
              <c:showVal val="1"/>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1-E2CA-6340-998D-241F67A71775}"/>
                </c:ext>
              </c:extLst>
            </c:dLbl>
            <c:dLbl>
              <c:idx val="2"/>
              <c:layout>
                <c:manualLayout>
                  <c:x val="-3.0412514630035951E-3"/>
                  <c:y val="-2.6041008094584261E-2"/>
                </c:manualLayout>
              </c:layout>
              <c:tx>
                <c:rich>
                  <a:bodyPr/>
                  <a:lstStyle/>
                  <a:p>
                    <a:fld id="{DC165AFC-7D73-4122-AE63-E9E4454769EF}" type="CELLRANGE">
                      <a:rPr lang="en-US" smtClean="0"/>
                      <a:pPr/>
                      <a:t>[CELLRANGE]</a:t>
                    </a:fld>
                    <a:endParaRPr lang="en-US"/>
                  </a:p>
                </c:rich>
              </c:tx>
              <c:showLegendKey val="0"/>
              <c:showVal val="1"/>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2-E2CA-6340-998D-241F67A71775}"/>
                </c:ext>
              </c:extLst>
            </c:dLbl>
            <c:dLbl>
              <c:idx val="3"/>
              <c:layout>
                <c:manualLayout>
                  <c:x val="-1.1151126545581099E-16"/>
                  <c:y val="-8.6803360315281138E-3"/>
                </c:manualLayout>
              </c:layout>
              <c:tx>
                <c:rich>
                  <a:bodyPr/>
                  <a:lstStyle/>
                  <a:p>
                    <a:fld id="{F7FA1AA7-6B37-44F5-A1E5-F59460340572}" type="CELLRANGE">
                      <a:rPr lang="en-US" smtClean="0"/>
                      <a:pPr/>
                      <a:t>[CELLRANGE]</a:t>
                    </a:fld>
                    <a:endParaRPr lang="en-US"/>
                  </a:p>
                </c:rich>
              </c:tx>
              <c:showLegendKey val="0"/>
              <c:showVal val="1"/>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3-E2CA-6340-998D-241F67A71775}"/>
                </c:ext>
              </c:extLst>
            </c:dLbl>
            <c:dLbl>
              <c:idx val="4"/>
              <c:tx>
                <c:rich>
                  <a:bodyPr/>
                  <a:lstStyle/>
                  <a:p>
                    <a:fld id="{65799C7E-EC89-4CE1-858D-75DAA676B416}"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4-E2CA-6340-998D-241F67A71775}"/>
                </c:ext>
              </c:extLst>
            </c:dLbl>
            <c:dLbl>
              <c:idx val="5"/>
              <c:tx>
                <c:rich>
                  <a:bodyPr/>
                  <a:lstStyle/>
                  <a:p>
                    <a:fld id="{0CBAC430-1CE6-4EEE-868D-AE71D9A6BB7A}"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5-E2CA-6340-998D-241F67A71775}"/>
                </c:ext>
              </c:extLst>
            </c:dLbl>
            <c:numFmt formatCode="#,##0.0" sourceLinked="0"/>
            <c:spPr>
              <a:noFill/>
              <a:ln>
                <a:noFill/>
              </a:ln>
              <a:effectLst/>
            </c:spPr>
            <c:txPr>
              <a:bodyPr wrap="square" lIns="38100" tIns="19050" rIns="38100" bIns="19050" anchor="ctr">
                <a:spAutoFit/>
              </a:bodyPr>
              <a:lstStyle/>
              <a:p>
                <a:pPr>
                  <a:defRPr sz="8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DataLabelsRange val="1"/>
                <c15:showLeaderLines val="0"/>
              </c:ext>
            </c:extLst>
          </c:dLbls>
          <c:cat>
            <c:strRef>
              <c:f>Sheet1!$A$2:$A$7</c:f>
              <c:strCache>
                <c:ptCount val="6"/>
                <c:pt idx="0">
                  <c:v>30</c:v>
                </c:pt>
                <c:pt idx="1">
                  <c:v>60</c:v>
                </c:pt>
                <c:pt idx="2">
                  <c:v>90</c:v>
                </c:pt>
                <c:pt idx="3">
                  <c:v>180</c:v>
                </c:pt>
                <c:pt idx="4">
                  <c:v>365</c:v>
                </c:pt>
                <c:pt idx="5">
                  <c:v>Overall</c:v>
                </c:pt>
              </c:strCache>
            </c:strRef>
          </c:cat>
          <c:val>
            <c:numRef>
              <c:f>Sheet1!$B$2:$B$7</c:f>
              <c:numCache>
                <c:formatCode>0.0</c:formatCode>
                <c:ptCount val="6"/>
                <c:pt idx="0">
                  <c:v>43.8</c:v>
                </c:pt>
                <c:pt idx="1">
                  <c:v>64.599999999999994</c:v>
                </c:pt>
                <c:pt idx="2">
                  <c:v>67.2</c:v>
                </c:pt>
                <c:pt idx="3">
                  <c:v>69.7</c:v>
                </c:pt>
                <c:pt idx="4">
                  <c:v>71.2</c:v>
                </c:pt>
                <c:pt idx="5">
                  <c:v>71.099999999999994</c:v>
                </c:pt>
              </c:numCache>
            </c:numRef>
          </c:val>
          <c:extLst>
            <c:ext xmlns:c15="http://schemas.microsoft.com/office/drawing/2012/chart" uri="{02D57815-91ED-43cb-92C2-25804820EDAC}">
              <c15:datalabelsRange>
                <c15:f>Sheet1!$B$2:$B$7</c15:f>
                <c15:dlblRangeCache>
                  <c:ptCount val="6"/>
                  <c:pt idx="0">
                    <c:v>43.8</c:v>
                  </c:pt>
                  <c:pt idx="1">
                    <c:v>64.6</c:v>
                  </c:pt>
                  <c:pt idx="2">
                    <c:v>67.2</c:v>
                  </c:pt>
                  <c:pt idx="3">
                    <c:v>69.7</c:v>
                  </c:pt>
                  <c:pt idx="4">
                    <c:v>71.2</c:v>
                  </c:pt>
                  <c:pt idx="5">
                    <c:v>71.1</c:v>
                  </c:pt>
                </c15:dlblRangeCache>
              </c15:datalabelsRange>
            </c:ext>
            <c:ext xmlns:c16="http://schemas.microsoft.com/office/drawing/2014/chart" uri="{C3380CC4-5D6E-409C-BE32-E72D297353CC}">
              <c16:uniqueId val="{00000007-E2CA-6340-998D-241F67A71775}"/>
            </c:ext>
          </c:extLst>
        </c:ser>
        <c:dLbls>
          <c:showLegendKey val="0"/>
          <c:showVal val="0"/>
          <c:showCatName val="0"/>
          <c:showSerName val="0"/>
          <c:showPercent val="0"/>
          <c:showBubbleSize val="0"/>
        </c:dLbls>
        <c:gapWidth val="150"/>
        <c:axId val="348146904"/>
        <c:axId val="348147688"/>
      </c:barChart>
      <c:catAx>
        <c:axId val="348146904"/>
        <c:scaling>
          <c:orientation val="minMax"/>
        </c:scaling>
        <c:delete val="0"/>
        <c:axPos val="b"/>
        <c:title>
          <c:tx>
            <c:rich>
              <a:bodyPr rot="0" vert="horz"/>
              <a:lstStyle/>
              <a:p>
                <a:pPr>
                  <a:defRPr/>
                </a:pPr>
                <a:r>
                  <a:rPr lang="en-US"/>
                  <a:t>Day</a:t>
                </a:r>
              </a:p>
            </c:rich>
          </c:tx>
          <c:overlay val="0"/>
          <c:spPr>
            <a:noFill/>
            <a:ln>
              <a:noFill/>
            </a:ln>
            <a:effectLst/>
          </c:spPr>
        </c:title>
        <c:numFmt formatCode="General" sourceLinked="1"/>
        <c:majorTickMark val="out"/>
        <c:minorTickMark val="none"/>
        <c:tickLblPos val="nextTo"/>
        <c:spPr>
          <a:noFill/>
          <a:effectLst/>
        </c:spPr>
        <c:txPr>
          <a:bodyPr rot="-60000000" vert="horz"/>
          <a:lstStyle/>
          <a:p>
            <a:pPr>
              <a:defRPr b="1"/>
            </a:pPr>
            <a:endParaRPr lang="en-US"/>
          </a:p>
        </c:txPr>
        <c:crossAx val="348147688"/>
        <c:crosses val="autoZero"/>
        <c:auto val="1"/>
        <c:lblAlgn val="ctr"/>
        <c:lblOffset val="100"/>
        <c:noMultiLvlLbl val="1"/>
      </c:catAx>
      <c:valAx>
        <c:axId val="348147688"/>
        <c:scaling>
          <c:orientation val="minMax"/>
          <c:max val="100"/>
          <c:min val="0"/>
        </c:scaling>
        <c:delete val="0"/>
        <c:axPos val="l"/>
        <c:title>
          <c:tx>
            <c:rich>
              <a:bodyPr rot="-5400000" vert="horz"/>
              <a:lstStyle/>
              <a:p>
                <a:pPr>
                  <a:defRPr/>
                </a:pPr>
                <a:r>
                  <a:rPr lang="en-US" dirty="0"/>
                  <a:t>Cumulative adherence</a:t>
                </a:r>
                <a:br>
                  <a:rPr lang="en-US" dirty="0"/>
                </a:br>
                <a:r>
                  <a:rPr lang="en-US" dirty="0"/>
                  <a:t>rate (%)</a:t>
                </a:r>
              </a:p>
            </c:rich>
          </c:tx>
          <c:layout>
            <c:manualLayout>
              <c:xMode val="edge"/>
              <c:yMode val="edge"/>
              <c:x val="2.4295166126041937E-2"/>
              <c:y val="0.12238523795370049"/>
            </c:manualLayout>
          </c:layout>
          <c:overlay val="0"/>
          <c:spPr>
            <a:noFill/>
            <a:ln>
              <a:noFill/>
            </a:ln>
            <a:effectLst/>
          </c:spPr>
        </c:title>
        <c:numFmt formatCode="#,##0.0" sourceLinked="0"/>
        <c:majorTickMark val="out"/>
        <c:minorTickMark val="none"/>
        <c:tickLblPos val="nextTo"/>
        <c:spPr>
          <a:noFill/>
          <a:effectLst/>
        </c:spPr>
        <c:txPr>
          <a:bodyPr rot="-60000000" vert="horz"/>
          <a:lstStyle/>
          <a:p>
            <a:pPr>
              <a:defRPr b="1"/>
            </a:pPr>
            <a:endParaRPr lang="en-US"/>
          </a:p>
        </c:txPr>
        <c:crossAx val="348146904"/>
        <c:crosses val="autoZero"/>
        <c:crossBetween val="between"/>
        <c:majorUnit val="20"/>
        <c:minorUnit val="10"/>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700">
          <a:solidFill>
            <a:schemeClr val="tx1"/>
          </a:solidFill>
          <a:latin typeface="Arial" panose="020B0604020202020204" pitchFamily="34" charset="0"/>
          <a:cs typeface="Arial" panose="020B0604020202020204" pitchFamily="34" charset="0"/>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ln>
              <a:solidFill>
                <a:schemeClr val="bg2"/>
              </a:solidFill>
            </a:ln>
          </c:spPr>
          <c:dPt>
            <c:idx val="0"/>
            <c:bubble3D val="0"/>
            <c:spPr>
              <a:solidFill>
                <a:schemeClr val="accent4"/>
              </a:solidFill>
              <a:ln w="19050">
                <a:noFill/>
              </a:ln>
              <a:effectLst/>
            </c:spPr>
            <c:extLst>
              <c:ext xmlns:c16="http://schemas.microsoft.com/office/drawing/2014/chart" uri="{C3380CC4-5D6E-409C-BE32-E72D297353CC}">
                <c16:uniqueId val="{00000001-A9BB-D94C-84C6-B5A77E59409F}"/>
              </c:ext>
            </c:extLst>
          </c:dPt>
          <c:dPt>
            <c:idx val="1"/>
            <c:bubble3D val="0"/>
            <c:spPr>
              <a:solidFill>
                <a:schemeClr val="accent3"/>
              </a:solidFill>
              <a:ln w="19050">
                <a:noFill/>
              </a:ln>
              <a:effectLst/>
            </c:spPr>
            <c:extLst>
              <c:ext xmlns:c16="http://schemas.microsoft.com/office/drawing/2014/chart" uri="{C3380CC4-5D6E-409C-BE32-E72D297353CC}">
                <c16:uniqueId val="{00000003-A9BB-D94C-84C6-B5A77E59409F}"/>
              </c:ext>
            </c:extLst>
          </c:dPt>
          <c:cat>
            <c:strRef>
              <c:f>Sheet1!$A$2:$A$3</c:f>
              <c:strCache>
                <c:ptCount val="2"/>
                <c:pt idx="0">
                  <c:v>1st Qtr</c:v>
                </c:pt>
                <c:pt idx="1">
                  <c:v>2nd Qtr</c:v>
                </c:pt>
              </c:strCache>
            </c:strRef>
          </c:cat>
          <c:val>
            <c:numRef>
              <c:f>Sheet1!$B$2:$B$3</c:f>
              <c:numCache>
                <c:formatCode>General</c:formatCode>
                <c:ptCount val="2"/>
                <c:pt idx="0">
                  <c:v>71.099999999999994</c:v>
                </c:pt>
                <c:pt idx="1">
                  <c:v>28.9</c:v>
                </c:pt>
              </c:numCache>
            </c:numRef>
          </c:val>
          <c:extLst>
            <c:ext xmlns:c16="http://schemas.microsoft.com/office/drawing/2014/chart" uri="{C3380CC4-5D6E-409C-BE32-E72D297353CC}">
              <c16:uniqueId val="{00000004-A9BB-D94C-84C6-B5A77E59409F}"/>
            </c:ext>
          </c:extLst>
        </c:ser>
        <c:dLbls>
          <c:showLegendKey val="0"/>
          <c:showVal val="0"/>
          <c:showCatName val="0"/>
          <c:showSerName val="0"/>
          <c:showPercent val="0"/>
          <c:showBubbleSize val="0"/>
          <c:showLeaderLines val="1"/>
        </c:dLbls>
        <c:firstSliceAng val="0"/>
        <c:holeSize val="75"/>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0145726763855933E-2"/>
          <c:y val="2.8472274451237199E-2"/>
          <c:w val="0.9193894177799895"/>
          <c:h val="0.45347452598377525"/>
        </c:manualLayout>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dPt>
            <c:idx val="1"/>
            <c:invertIfNegative val="0"/>
            <c:bubble3D val="0"/>
            <c:spPr>
              <a:solidFill>
                <a:schemeClr val="accent4"/>
              </a:solidFill>
              <a:ln>
                <a:noFill/>
              </a:ln>
              <a:effectLst/>
            </c:spPr>
            <c:extLst>
              <c:ext xmlns:c16="http://schemas.microsoft.com/office/drawing/2014/chart" uri="{C3380CC4-5D6E-409C-BE32-E72D297353CC}">
                <c16:uniqueId val="{00000001-38E3-2646-999E-ED6A22B07AB2}"/>
              </c:ext>
            </c:extLst>
          </c:dPt>
          <c:dPt>
            <c:idx val="2"/>
            <c:invertIfNegative val="0"/>
            <c:bubble3D val="0"/>
            <c:spPr>
              <a:solidFill>
                <a:schemeClr val="accent4"/>
              </a:solidFill>
              <a:ln>
                <a:noFill/>
              </a:ln>
              <a:effectLst/>
            </c:spPr>
            <c:extLst>
              <c:ext xmlns:c16="http://schemas.microsoft.com/office/drawing/2014/chart" uri="{C3380CC4-5D6E-409C-BE32-E72D297353CC}">
                <c16:uniqueId val="{00000003-38E3-2646-999E-ED6A22B07AB2}"/>
              </c:ext>
            </c:extLst>
          </c:dPt>
          <c:dPt>
            <c:idx val="3"/>
            <c:invertIfNegative val="0"/>
            <c:bubble3D val="0"/>
            <c:spPr>
              <a:solidFill>
                <a:schemeClr val="accent4"/>
              </a:solidFill>
              <a:ln>
                <a:noFill/>
              </a:ln>
              <a:effectLst/>
            </c:spPr>
            <c:extLst>
              <c:ext xmlns:c16="http://schemas.microsoft.com/office/drawing/2014/chart" uri="{C3380CC4-5D6E-409C-BE32-E72D297353CC}">
                <c16:uniqueId val="{00000005-38E3-2646-999E-ED6A22B07AB2}"/>
              </c:ext>
            </c:extLst>
          </c:dPt>
          <c:dPt>
            <c:idx val="4"/>
            <c:invertIfNegative val="0"/>
            <c:bubble3D val="0"/>
            <c:spPr>
              <a:solidFill>
                <a:schemeClr val="accent3"/>
              </a:solidFill>
              <a:ln>
                <a:noFill/>
              </a:ln>
              <a:effectLst/>
            </c:spPr>
            <c:extLst>
              <c:ext xmlns:c16="http://schemas.microsoft.com/office/drawing/2014/chart" uri="{C3380CC4-5D6E-409C-BE32-E72D297353CC}">
                <c16:uniqueId val="{00000007-38E3-2646-999E-ED6A22B07AB2}"/>
              </c:ext>
            </c:extLst>
          </c:dPt>
          <c:dPt>
            <c:idx val="5"/>
            <c:invertIfNegative val="0"/>
            <c:bubble3D val="0"/>
            <c:spPr>
              <a:solidFill>
                <a:schemeClr val="accent3"/>
              </a:solidFill>
              <a:ln>
                <a:noFill/>
              </a:ln>
              <a:effectLst/>
            </c:spPr>
            <c:extLst>
              <c:ext xmlns:c16="http://schemas.microsoft.com/office/drawing/2014/chart" uri="{C3380CC4-5D6E-409C-BE32-E72D297353CC}">
                <c16:uniqueId val="{00000009-38E3-2646-999E-ED6A22B07AB2}"/>
              </c:ext>
            </c:extLst>
          </c:dPt>
          <c:dPt>
            <c:idx val="6"/>
            <c:invertIfNegative val="0"/>
            <c:bubble3D val="0"/>
            <c:spPr>
              <a:solidFill>
                <a:schemeClr val="accent3"/>
              </a:solidFill>
              <a:ln>
                <a:noFill/>
              </a:ln>
              <a:effectLst/>
            </c:spPr>
            <c:extLst>
              <c:ext xmlns:c16="http://schemas.microsoft.com/office/drawing/2014/chart" uri="{C3380CC4-5D6E-409C-BE32-E72D297353CC}">
                <c16:uniqueId val="{0000000B-38E3-2646-999E-ED6A22B07AB2}"/>
              </c:ext>
            </c:extLst>
          </c:dPt>
          <c:dPt>
            <c:idx val="7"/>
            <c:invertIfNegative val="0"/>
            <c:bubble3D val="0"/>
            <c:spPr>
              <a:solidFill>
                <a:schemeClr val="accent5"/>
              </a:solidFill>
              <a:ln>
                <a:noFill/>
              </a:ln>
              <a:effectLst/>
            </c:spPr>
            <c:extLst>
              <c:ext xmlns:c16="http://schemas.microsoft.com/office/drawing/2014/chart" uri="{C3380CC4-5D6E-409C-BE32-E72D297353CC}">
                <c16:uniqueId val="{0000000D-38E3-2646-999E-ED6A22B07AB2}"/>
              </c:ext>
            </c:extLst>
          </c:dPt>
          <c:dPt>
            <c:idx val="8"/>
            <c:invertIfNegative val="0"/>
            <c:bubble3D val="0"/>
            <c:spPr>
              <a:solidFill>
                <a:schemeClr val="accent5"/>
              </a:solidFill>
              <a:ln>
                <a:noFill/>
              </a:ln>
              <a:effectLst/>
            </c:spPr>
            <c:extLst>
              <c:ext xmlns:c16="http://schemas.microsoft.com/office/drawing/2014/chart" uri="{C3380CC4-5D6E-409C-BE32-E72D297353CC}">
                <c16:uniqueId val="{0000000F-38E3-2646-999E-ED6A22B07AB2}"/>
              </c:ext>
            </c:extLst>
          </c:dPt>
          <c:dPt>
            <c:idx val="9"/>
            <c:invertIfNegative val="0"/>
            <c:bubble3D val="0"/>
            <c:spPr>
              <a:solidFill>
                <a:schemeClr val="accent5"/>
              </a:solidFill>
              <a:ln>
                <a:noFill/>
              </a:ln>
              <a:effectLst/>
            </c:spPr>
            <c:extLst>
              <c:ext xmlns:c16="http://schemas.microsoft.com/office/drawing/2014/chart" uri="{C3380CC4-5D6E-409C-BE32-E72D297353CC}">
                <c16:uniqueId val="{00000011-38E3-2646-999E-ED6A22B07AB2}"/>
              </c:ext>
            </c:extLst>
          </c:dPt>
          <c:dPt>
            <c:idx val="10"/>
            <c:invertIfNegative val="0"/>
            <c:bubble3D val="0"/>
            <c:spPr>
              <a:solidFill>
                <a:schemeClr val="accent5"/>
              </a:solidFill>
              <a:ln>
                <a:noFill/>
              </a:ln>
              <a:effectLst/>
            </c:spPr>
            <c:extLst>
              <c:ext xmlns:c16="http://schemas.microsoft.com/office/drawing/2014/chart" uri="{C3380CC4-5D6E-409C-BE32-E72D297353CC}">
                <c16:uniqueId val="{00000013-38E3-2646-999E-ED6A22B07AB2}"/>
              </c:ext>
            </c:extLst>
          </c:dPt>
          <c:dPt>
            <c:idx val="11"/>
            <c:invertIfNegative val="0"/>
            <c:bubble3D val="0"/>
            <c:spPr>
              <a:solidFill>
                <a:schemeClr val="accent5"/>
              </a:solidFill>
              <a:ln>
                <a:noFill/>
              </a:ln>
              <a:effectLst/>
            </c:spPr>
            <c:extLst>
              <c:ext xmlns:c16="http://schemas.microsoft.com/office/drawing/2014/chart" uri="{C3380CC4-5D6E-409C-BE32-E72D297353CC}">
                <c16:uniqueId val="{00000015-38E3-2646-999E-ED6A22B07AB2}"/>
              </c:ext>
            </c:extLst>
          </c:dPt>
          <c:dPt>
            <c:idx val="12"/>
            <c:invertIfNegative val="0"/>
            <c:bubble3D val="0"/>
            <c:spPr>
              <a:solidFill>
                <a:schemeClr val="accent5"/>
              </a:solidFill>
              <a:ln>
                <a:noFill/>
              </a:ln>
              <a:effectLst/>
            </c:spPr>
            <c:extLst>
              <c:ext xmlns:c16="http://schemas.microsoft.com/office/drawing/2014/chart" uri="{C3380CC4-5D6E-409C-BE32-E72D297353CC}">
                <c16:uniqueId val="{00000017-38E3-2646-999E-ED6A22B07AB2}"/>
              </c:ext>
            </c:extLst>
          </c:dPt>
          <c:dLbls>
            <c:spPr>
              <a:noFill/>
              <a:ln>
                <a:noFill/>
              </a:ln>
              <a:effectLst/>
            </c:spPr>
            <c:txPr>
              <a:bodyPr rot="0" spcFirstLastPara="1" vertOverflow="ellipsis" vert="horz" wrap="square" anchor="ctr" anchorCtr="1"/>
              <a:lstStyle/>
              <a:p>
                <a:pPr>
                  <a:defRPr sz="7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Sheet1!$A$2:$A$14</c:f>
              <c:strCache>
                <c:ptCount val="13"/>
                <c:pt idx="0">
                  <c:v>All patients</c:v>
                </c:pt>
                <c:pt idx="1">
                  <c:v>   50-64</c:v>
                </c:pt>
                <c:pt idx="2">
                  <c:v>   65-75</c:v>
                </c:pt>
                <c:pt idx="3">
                  <c:v>   76+</c:v>
                </c:pt>
                <c:pt idx="4">
                  <c:v>   Male</c:v>
                </c:pt>
                <c:pt idx="5">
                  <c:v>   Female</c:v>
                </c:pt>
                <c:pt idx="6">
                  <c:v>   Not specified</c:v>
                </c:pt>
                <c:pt idx="7">
                  <c:v>   White</c:v>
                </c:pt>
                <c:pt idx="8">
                  <c:v>   Black </c:v>
                </c:pt>
                <c:pt idx="9">
                  <c:v>AI/Alaskan  </c:v>
                </c:pt>
                <c:pt idx="10">
                  <c:v>Asian</c:v>
                </c:pt>
                <c:pt idx="11">
                  <c:v>Hawaiian or other PIs</c:v>
                </c:pt>
                <c:pt idx="12">
                  <c:v>Not specified</c:v>
                </c:pt>
              </c:strCache>
            </c:strRef>
          </c:cat>
          <c:val>
            <c:numRef>
              <c:f>Sheet1!$B$2:$B$14</c:f>
              <c:numCache>
                <c:formatCode>General</c:formatCode>
                <c:ptCount val="13"/>
                <c:pt idx="0">
                  <c:v>66.8</c:v>
                </c:pt>
                <c:pt idx="1">
                  <c:v>60.8</c:v>
                </c:pt>
                <c:pt idx="2">
                  <c:v>71.3</c:v>
                </c:pt>
                <c:pt idx="3">
                  <c:v>74.7</c:v>
                </c:pt>
                <c:pt idx="4">
                  <c:v>67.2</c:v>
                </c:pt>
                <c:pt idx="5">
                  <c:v>66.5</c:v>
                </c:pt>
                <c:pt idx="6">
                  <c:v>62.2</c:v>
                </c:pt>
                <c:pt idx="7">
                  <c:v>64.099999999999994</c:v>
                </c:pt>
                <c:pt idx="8">
                  <c:v>51.1</c:v>
                </c:pt>
                <c:pt idx="9">
                  <c:v>55.4</c:v>
                </c:pt>
                <c:pt idx="10">
                  <c:v>55.2</c:v>
                </c:pt>
                <c:pt idx="11">
                  <c:v>60.1</c:v>
                </c:pt>
                <c:pt idx="12">
                  <c:v>67.400000000000006</c:v>
                </c:pt>
              </c:numCache>
            </c:numRef>
          </c:val>
          <c:extLst>
            <c:ext xmlns:c16="http://schemas.microsoft.com/office/drawing/2014/chart" uri="{C3380CC4-5D6E-409C-BE32-E72D297353CC}">
              <c16:uniqueId val="{00000018-38E3-2646-999E-ED6A22B07AB2}"/>
            </c:ext>
          </c:extLst>
        </c:ser>
        <c:dLbls>
          <c:showLegendKey val="0"/>
          <c:showVal val="0"/>
          <c:showCatName val="0"/>
          <c:showSerName val="0"/>
          <c:showPercent val="0"/>
          <c:showBubbleSize val="0"/>
        </c:dLbls>
        <c:gapWidth val="200"/>
        <c:overlap val="-29"/>
        <c:axId val="1432403632"/>
        <c:axId val="1432402800"/>
      </c:barChart>
      <c:catAx>
        <c:axId val="14324036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1432402800"/>
        <c:crosses val="autoZero"/>
        <c:auto val="1"/>
        <c:lblAlgn val="ctr"/>
        <c:lblOffset val="100"/>
        <c:noMultiLvlLbl val="0"/>
      </c:catAx>
      <c:valAx>
        <c:axId val="1432402800"/>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7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143240363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800"/>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Series 1</c:v>
                </c:pt>
              </c:strCache>
            </c:strRef>
          </c:tx>
          <c:spPr>
            <a:solidFill>
              <a:schemeClr val="accent4"/>
            </a:solidFill>
            <a:ln>
              <a:noFill/>
            </a:ln>
            <a:effectLst/>
          </c:spPr>
          <c:invertIfNegative val="0"/>
          <c:dLbls>
            <c:spPr>
              <a:noFill/>
              <a:ln>
                <a:noFill/>
              </a:ln>
              <a:effectLst/>
            </c:spPr>
            <c:txPr>
              <a:bodyPr rot="0" spcFirstLastPara="1" vertOverflow="ellipsis" vert="horz" wrap="square" anchor="ctr" anchorCtr="1"/>
              <a:lstStyle/>
              <a:p>
                <a:pPr>
                  <a:defRPr sz="900" b="1" i="0" u="none" strike="noStrike" kern="1200" baseline="0">
                    <a:solidFill>
                      <a:srgbClr val="125285"/>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GI </c:v>
                </c:pt>
                <c:pt idx="1">
                  <c:v>OB/GYN </c:v>
                </c:pt>
                <c:pt idx="2">
                  <c:v>Primary care </c:v>
                </c:pt>
                <c:pt idx="3">
                  <c:v>NP/PA </c:v>
                </c:pt>
                <c:pt idx="4">
                  <c:v>Other </c:v>
                </c:pt>
              </c:strCache>
            </c:strRef>
          </c:cat>
          <c:val>
            <c:numRef>
              <c:f>Sheet1!$B$2:$B$6</c:f>
              <c:numCache>
                <c:formatCode>General</c:formatCode>
                <c:ptCount val="5"/>
                <c:pt idx="0">
                  <c:v>78.3</c:v>
                </c:pt>
                <c:pt idx="1">
                  <c:v>63.1</c:v>
                </c:pt>
                <c:pt idx="2">
                  <c:v>67.2</c:v>
                </c:pt>
                <c:pt idx="3">
                  <c:v>63.5</c:v>
                </c:pt>
                <c:pt idx="4">
                  <c:v>67.3</c:v>
                </c:pt>
              </c:numCache>
            </c:numRef>
          </c:val>
          <c:extLst>
            <c:ext xmlns:c16="http://schemas.microsoft.com/office/drawing/2014/chart" uri="{C3380CC4-5D6E-409C-BE32-E72D297353CC}">
              <c16:uniqueId val="{00000000-ABD9-0F41-90EA-8C2351C82952}"/>
            </c:ext>
          </c:extLst>
        </c:ser>
        <c:dLbls>
          <c:showLegendKey val="0"/>
          <c:showVal val="0"/>
          <c:showCatName val="0"/>
          <c:showSerName val="0"/>
          <c:showPercent val="0"/>
          <c:showBubbleSize val="0"/>
        </c:dLbls>
        <c:gapWidth val="219"/>
        <c:overlap val="-27"/>
        <c:axId val="1696174208"/>
        <c:axId val="1696177120"/>
      </c:barChart>
      <c:catAx>
        <c:axId val="16961742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1" i="0" u="none" strike="noStrike" kern="1200" baseline="0">
                <a:solidFill>
                  <a:srgbClr val="125285"/>
                </a:solidFill>
                <a:latin typeface="Arial" panose="020B0604020202020204" pitchFamily="34" charset="0"/>
                <a:ea typeface="+mn-ea"/>
                <a:cs typeface="Arial" panose="020B0604020202020204" pitchFamily="34" charset="0"/>
              </a:defRPr>
            </a:pPr>
            <a:endParaRPr lang="en-US"/>
          </a:p>
        </c:txPr>
        <c:crossAx val="1696177120"/>
        <c:crosses val="autoZero"/>
        <c:auto val="1"/>
        <c:lblAlgn val="ctr"/>
        <c:lblOffset val="100"/>
        <c:noMultiLvlLbl val="0"/>
      </c:catAx>
      <c:valAx>
        <c:axId val="1696177120"/>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800" b="1" i="0" u="none" strike="noStrike" kern="1200" baseline="0">
                <a:solidFill>
                  <a:srgbClr val="125285"/>
                </a:solidFill>
                <a:latin typeface="Arial" panose="020B0604020202020204" pitchFamily="34" charset="0"/>
                <a:ea typeface="+mn-ea"/>
                <a:cs typeface="Arial" panose="020B0604020202020204" pitchFamily="34" charset="0"/>
              </a:defRPr>
            </a:pPr>
            <a:endParaRPr lang="en-US"/>
          </a:p>
        </c:txPr>
        <c:crossAx val="169617420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800">
          <a:latin typeface="Arial" panose="020B0604020202020204" pitchFamily="34" charset="0"/>
          <a:cs typeface="Arial" panose="020B0604020202020204" pitchFamily="34" charset="0"/>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7333237015097883"/>
          <c:y val="0.13149516231946809"/>
          <c:w val="0.65333550049363098"/>
          <c:h val="0.73700967536106377"/>
        </c:manualLayout>
      </c:layout>
      <c:doughnutChart>
        <c:varyColors val="1"/>
        <c:ser>
          <c:idx val="0"/>
          <c:order val="0"/>
          <c:tx>
            <c:strRef>
              <c:f>Sheet1!$B$1</c:f>
              <c:strCache>
                <c:ptCount val="1"/>
                <c:pt idx="0">
                  <c:v>Column1</c:v>
                </c:pt>
              </c:strCache>
            </c:strRef>
          </c:tx>
          <c:dPt>
            <c:idx val="0"/>
            <c:bubble3D val="0"/>
            <c:spPr>
              <a:solidFill>
                <a:srgbClr val="52C5DA"/>
              </a:solidFill>
            </c:spPr>
            <c:extLst>
              <c:ext xmlns:c16="http://schemas.microsoft.com/office/drawing/2014/chart" uri="{C3380CC4-5D6E-409C-BE32-E72D297353CC}">
                <c16:uniqueId val="{00000001-D13A-C74F-8A71-5AA5EB248C1F}"/>
              </c:ext>
            </c:extLst>
          </c:dPt>
          <c:dPt>
            <c:idx val="1"/>
            <c:bubble3D val="0"/>
            <c:spPr>
              <a:solidFill>
                <a:schemeClr val="accent3"/>
              </a:solidFill>
            </c:spPr>
            <c:extLst>
              <c:ext xmlns:c16="http://schemas.microsoft.com/office/drawing/2014/chart" uri="{C3380CC4-5D6E-409C-BE32-E72D297353CC}">
                <c16:uniqueId val="{00000003-D13A-C74F-8A71-5AA5EB248C1F}"/>
              </c:ext>
            </c:extLst>
          </c:dPt>
          <c:dPt>
            <c:idx val="2"/>
            <c:bubble3D val="0"/>
            <c:spPr>
              <a:solidFill>
                <a:schemeClr val="accent3"/>
              </a:solidFill>
            </c:spPr>
            <c:extLst>
              <c:ext xmlns:c16="http://schemas.microsoft.com/office/drawing/2014/chart" uri="{C3380CC4-5D6E-409C-BE32-E72D297353CC}">
                <c16:uniqueId val="{00000005-D13A-C74F-8A71-5AA5EB248C1F}"/>
              </c:ext>
            </c:extLst>
          </c:dPt>
          <c:dPt>
            <c:idx val="3"/>
            <c:bubble3D val="0"/>
            <c:spPr>
              <a:solidFill>
                <a:schemeClr val="accent4"/>
              </a:solidFill>
            </c:spPr>
            <c:extLst>
              <c:ext xmlns:c16="http://schemas.microsoft.com/office/drawing/2014/chart" uri="{C3380CC4-5D6E-409C-BE32-E72D297353CC}">
                <c16:uniqueId val="{00000007-D13A-C74F-8A71-5AA5EB248C1F}"/>
              </c:ext>
            </c:extLst>
          </c:dPt>
          <c:dPt>
            <c:idx val="4"/>
            <c:bubble3D val="0"/>
            <c:spPr>
              <a:solidFill>
                <a:schemeClr val="accent5"/>
              </a:solidFill>
            </c:spPr>
            <c:extLst>
              <c:ext xmlns:c16="http://schemas.microsoft.com/office/drawing/2014/chart" uri="{C3380CC4-5D6E-409C-BE32-E72D297353CC}">
                <c16:uniqueId val="{00000009-D13A-C74F-8A71-5AA5EB248C1F}"/>
              </c:ext>
            </c:extLst>
          </c:dPt>
          <c:dPt>
            <c:idx val="5"/>
            <c:bubble3D val="0"/>
            <c:spPr>
              <a:solidFill>
                <a:schemeClr val="accent6"/>
              </a:solidFill>
            </c:spPr>
            <c:extLst>
              <c:ext xmlns:c16="http://schemas.microsoft.com/office/drawing/2014/chart" uri="{C3380CC4-5D6E-409C-BE32-E72D297353CC}">
                <c16:uniqueId val="{0000000B-D13A-C74F-8A71-5AA5EB248C1F}"/>
              </c:ext>
            </c:extLst>
          </c:dPt>
          <c:dLbls>
            <c:delete val="1"/>
          </c:dLbls>
          <c:cat>
            <c:numRef>
              <c:f>Sheet1!$A$2:$A$3</c:f>
              <c:numCache>
                <c:formatCode>General</c:formatCode>
                <c:ptCount val="2"/>
              </c:numCache>
            </c:numRef>
          </c:cat>
          <c:val>
            <c:numRef>
              <c:f>Sheet1!$B$2:$B$3</c:f>
              <c:numCache>
                <c:formatCode>0</c:formatCode>
                <c:ptCount val="2"/>
                <c:pt idx="0">
                  <c:v>144</c:v>
                </c:pt>
                <c:pt idx="1">
                  <c:v>164</c:v>
                </c:pt>
              </c:numCache>
            </c:numRef>
          </c:val>
          <c:extLst>
            <c:ext xmlns:c16="http://schemas.microsoft.com/office/drawing/2014/chart" uri="{C3380CC4-5D6E-409C-BE32-E72D297353CC}">
              <c16:uniqueId val="{0000000C-D13A-C74F-8A71-5AA5EB248C1F}"/>
            </c:ext>
          </c:extLst>
        </c:ser>
        <c:dLbls>
          <c:showLegendKey val="0"/>
          <c:showVal val="1"/>
          <c:showCatName val="1"/>
          <c:showSerName val="0"/>
          <c:showPercent val="0"/>
          <c:showBubbleSize val="0"/>
          <c:showLeaderLines val="1"/>
        </c:dLbls>
        <c:firstSliceAng val="0"/>
        <c:holeSize val="70"/>
      </c:doughnutChart>
    </c:plotArea>
    <c:plotVisOnly val="1"/>
    <c:dispBlanksAs val="gap"/>
    <c:showDLblsOverMax val="0"/>
  </c:chart>
  <c:txPr>
    <a:bodyPr/>
    <a:lstStyle/>
    <a:p>
      <a:pPr>
        <a:defRPr sz="1200"/>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7333237015097883"/>
          <c:y val="0.13149516231946809"/>
          <c:w val="0.65333550049363098"/>
          <c:h val="0.73700967536106377"/>
        </c:manualLayout>
      </c:layout>
      <c:doughnutChart>
        <c:varyColors val="1"/>
        <c:ser>
          <c:idx val="0"/>
          <c:order val="0"/>
          <c:tx>
            <c:strRef>
              <c:f>Sheet1!$B$1</c:f>
              <c:strCache>
                <c:ptCount val="1"/>
                <c:pt idx="0">
                  <c:v>Column1</c:v>
                </c:pt>
              </c:strCache>
            </c:strRef>
          </c:tx>
          <c:dPt>
            <c:idx val="0"/>
            <c:bubble3D val="0"/>
            <c:spPr>
              <a:solidFill>
                <a:schemeClr val="accent1"/>
              </a:solidFill>
            </c:spPr>
            <c:extLst>
              <c:ext xmlns:c16="http://schemas.microsoft.com/office/drawing/2014/chart" uri="{C3380CC4-5D6E-409C-BE32-E72D297353CC}">
                <c16:uniqueId val="{00000001-362B-EB4A-9DEE-2F7B040851AE}"/>
              </c:ext>
            </c:extLst>
          </c:dPt>
          <c:dPt>
            <c:idx val="1"/>
            <c:bubble3D val="0"/>
            <c:spPr>
              <a:solidFill>
                <a:schemeClr val="accent3"/>
              </a:solidFill>
            </c:spPr>
            <c:extLst>
              <c:ext xmlns:c16="http://schemas.microsoft.com/office/drawing/2014/chart" uri="{C3380CC4-5D6E-409C-BE32-E72D297353CC}">
                <c16:uniqueId val="{00000003-362B-EB4A-9DEE-2F7B040851AE}"/>
              </c:ext>
            </c:extLst>
          </c:dPt>
          <c:dPt>
            <c:idx val="2"/>
            <c:bubble3D val="0"/>
            <c:spPr>
              <a:solidFill>
                <a:schemeClr val="accent3"/>
              </a:solidFill>
            </c:spPr>
            <c:extLst>
              <c:ext xmlns:c16="http://schemas.microsoft.com/office/drawing/2014/chart" uri="{C3380CC4-5D6E-409C-BE32-E72D297353CC}">
                <c16:uniqueId val="{00000005-362B-EB4A-9DEE-2F7B040851AE}"/>
              </c:ext>
            </c:extLst>
          </c:dPt>
          <c:dPt>
            <c:idx val="3"/>
            <c:bubble3D val="0"/>
            <c:spPr>
              <a:solidFill>
                <a:schemeClr val="accent4"/>
              </a:solidFill>
            </c:spPr>
            <c:extLst>
              <c:ext xmlns:c16="http://schemas.microsoft.com/office/drawing/2014/chart" uri="{C3380CC4-5D6E-409C-BE32-E72D297353CC}">
                <c16:uniqueId val="{00000007-362B-EB4A-9DEE-2F7B040851AE}"/>
              </c:ext>
            </c:extLst>
          </c:dPt>
          <c:dPt>
            <c:idx val="4"/>
            <c:bubble3D val="0"/>
            <c:spPr>
              <a:solidFill>
                <a:schemeClr val="accent5"/>
              </a:solidFill>
            </c:spPr>
            <c:extLst>
              <c:ext xmlns:c16="http://schemas.microsoft.com/office/drawing/2014/chart" uri="{C3380CC4-5D6E-409C-BE32-E72D297353CC}">
                <c16:uniqueId val="{00000009-362B-EB4A-9DEE-2F7B040851AE}"/>
              </c:ext>
            </c:extLst>
          </c:dPt>
          <c:dPt>
            <c:idx val="5"/>
            <c:bubble3D val="0"/>
            <c:spPr>
              <a:solidFill>
                <a:schemeClr val="accent6"/>
              </a:solidFill>
            </c:spPr>
            <c:extLst>
              <c:ext xmlns:c16="http://schemas.microsoft.com/office/drawing/2014/chart" uri="{C3380CC4-5D6E-409C-BE32-E72D297353CC}">
                <c16:uniqueId val="{0000000B-362B-EB4A-9DEE-2F7B040851AE}"/>
              </c:ext>
            </c:extLst>
          </c:dPt>
          <c:dLbls>
            <c:delete val="1"/>
          </c:dLbls>
          <c:cat>
            <c:numRef>
              <c:f>Sheet1!$A$2:$A$3</c:f>
              <c:numCache>
                <c:formatCode>General</c:formatCode>
                <c:ptCount val="2"/>
              </c:numCache>
            </c:numRef>
          </c:cat>
          <c:val>
            <c:numRef>
              <c:f>Sheet1!$B$2:$B$3</c:f>
              <c:numCache>
                <c:formatCode>0</c:formatCode>
                <c:ptCount val="2"/>
                <c:pt idx="0">
                  <c:v>231</c:v>
                </c:pt>
                <c:pt idx="1">
                  <c:v>92</c:v>
                </c:pt>
              </c:numCache>
            </c:numRef>
          </c:val>
          <c:extLst>
            <c:ext xmlns:c16="http://schemas.microsoft.com/office/drawing/2014/chart" uri="{C3380CC4-5D6E-409C-BE32-E72D297353CC}">
              <c16:uniqueId val="{0000000C-362B-EB4A-9DEE-2F7B040851AE}"/>
            </c:ext>
          </c:extLst>
        </c:ser>
        <c:dLbls>
          <c:showLegendKey val="0"/>
          <c:showVal val="1"/>
          <c:showCatName val="1"/>
          <c:showSerName val="0"/>
          <c:showPercent val="0"/>
          <c:showBubbleSize val="0"/>
          <c:showLeaderLines val="1"/>
        </c:dLbls>
        <c:firstSliceAng val="0"/>
        <c:holeSize val="70"/>
      </c:doughnutChart>
    </c:plotArea>
    <c:plotVisOnly val="1"/>
    <c:dispBlanksAs val="gap"/>
    <c:showDLblsOverMax val="0"/>
  </c:chart>
  <c:txPr>
    <a:bodyPr/>
    <a:lstStyle/>
    <a:p>
      <a:pPr>
        <a:defRPr sz="1200"/>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94926AE-6559-2DB4-1032-A9B38A82AB0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429A6B36-E5B3-BBEC-F43B-610411549DA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8FD8C99-65D5-0746-8AAA-0FE35C98CDC5}" type="datetimeFigureOut">
              <a:rPr lang="en-US" smtClean="0"/>
              <a:t>4/6/2023</a:t>
            </a:fld>
            <a:endParaRPr lang="en-US"/>
          </a:p>
        </p:txBody>
      </p:sp>
      <p:sp>
        <p:nvSpPr>
          <p:cNvPr id="4" name="Footer Placeholder 3">
            <a:extLst>
              <a:ext uri="{FF2B5EF4-FFF2-40B4-BE49-F238E27FC236}">
                <a16:creationId xmlns:a16="http://schemas.microsoft.com/office/drawing/2014/main" id="{9B050E48-04B1-EDEC-D1E2-8482F24C5F2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175967CC-C7A1-DF72-59B5-40F5B38B31E8}"/>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36928B1-180A-7E40-AC56-36EF1246CDD5}" type="slidenum">
              <a:rPr lang="en-US" smtClean="0"/>
              <a:t>‹#›</a:t>
            </a:fld>
            <a:endParaRPr lang="en-US"/>
          </a:p>
        </p:txBody>
      </p:sp>
    </p:spTree>
    <p:extLst>
      <p:ext uri="{BB962C8B-B14F-4D97-AF65-F5344CB8AC3E}">
        <p14:creationId xmlns:p14="http://schemas.microsoft.com/office/powerpoint/2010/main" val="1893910473"/>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175"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g35f391192_0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3" name="Google Shape;103;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IN"/>
          </a:p>
        </p:txBody>
      </p:sp>
    </p:spTree>
    <p:extLst>
      <p:ext uri="{BB962C8B-B14F-4D97-AF65-F5344CB8AC3E}">
        <p14:creationId xmlns:p14="http://schemas.microsoft.com/office/powerpoint/2010/main" val="26819082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IN"/>
          </a:p>
        </p:txBody>
      </p:sp>
    </p:spTree>
    <p:extLst>
      <p:ext uri="{BB962C8B-B14F-4D97-AF65-F5344CB8AC3E}">
        <p14:creationId xmlns:p14="http://schemas.microsoft.com/office/powerpoint/2010/main" val="29326729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IN"/>
          </a:p>
        </p:txBody>
      </p:sp>
    </p:spTree>
    <p:extLst>
      <p:ext uri="{BB962C8B-B14F-4D97-AF65-F5344CB8AC3E}">
        <p14:creationId xmlns:p14="http://schemas.microsoft.com/office/powerpoint/2010/main" val="13873898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IN" dirty="0"/>
          </a:p>
        </p:txBody>
      </p:sp>
    </p:spTree>
    <p:extLst>
      <p:ext uri="{BB962C8B-B14F-4D97-AF65-F5344CB8AC3E}">
        <p14:creationId xmlns:p14="http://schemas.microsoft.com/office/powerpoint/2010/main" val="31038159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6894081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IN"/>
          </a:p>
        </p:txBody>
      </p:sp>
    </p:spTree>
    <p:extLst>
      <p:ext uri="{BB962C8B-B14F-4D97-AF65-F5344CB8AC3E}">
        <p14:creationId xmlns:p14="http://schemas.microsoft.com/office/powerpoint/2010/main" val="33286698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IN"/>
          </a:p>
        </p:txBody>
      </p:sp>
    </p:spTree>
    <p:extLst>
      <p:ext uri="{BB962C8B-B14F-4D97-AF65-F5344CB8AC3E}">
        <p14:creationId xmlns:p14="http://schemas.microsoft.com/office/powerpoint/2010/main" val="33039021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IN"/>
          </a:p>
        </p:txBody>
      </p:sp>
    </p:spTree>
    <p:extLst>
      <p:ext uri="{BB962C8B-B14F-4D97-AF65-F5344CB8AC3E}">
        <p14:creationId xmlns:p14="http://schemas.microsoft.com/office/powerpoint/2010/main" val="11346392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IN"/>
          </a:p>
        </p:txBody>
      </p:sp>
    </p:spTree>
    <p:extLst>
      <p:ext uri="{BB962C8B-B14F-4D97-AF65-F5344CB8AC3E}">
        <p14:creationId xmlns:p14="http://schemas.microsoft.com/office/powerpoint/2010/main" val="8000264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IN"/>
          </a:p>
        </p:txBody>
      </p:sp>
    </p:spTree>
    <p:extLst>
      <p:ext uri="{BB962C8B-B14F-4D97-AF65-F5344CB8AC3E}">
        <p14:creationId xmlns:p14="http://schemas.microsoft.com/office/powerpoint/2010/main" val="25879893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g35f391192_0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3" name="Google Shape;103;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6745004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IN" dirty="0"/>
          </a:p>
        </p:txBody>
      </p:sp>
    </p:spTree>
    <p:extLst>
      <p:ext uri="{BB962C8B-B14F-4D97-AF65-F5344CB8AC3E}">
        <p14:creationId xmlns:p14="http://schemas.microsoft.com/office/powerpoint/2010/main" val="16209665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g35f391192_0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3" name="Google Shape;103;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4324358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IN"/>
          </a:p>
        </p:txBody>
      </p:sp>
    </p:spTree>
    <p:extLst>
      <p:ext uri="{BB962C8B-B14F-4D97-AF65-F5344CB8AC3E}">
        <p14:creationId xmlns:p14="http://schemas.microsoft.com/office/powerpoint/2010/main" val="9235300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223890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53070129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1.xml"/></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2.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3.xml"/></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4.xml"/></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5.xml"/></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6.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0.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49" name="Title 1"/>
          <p:cNvSpPr>
            <a:spLocks noGrp="1"/>
          </p:cNvSpPr>
          <p:nvPr userDrawn="1">
            <p:ph type="ctrTitle"/>
          </p:nvPr>
        </p:nvSpPr>
        <p:spPr bwMode="gray">
          <a:xfrm>
            <a:off x="886675" y="1735504"/>
            <a:ext cx="7370650" cy="904399"/>
          </a:xfrm>
        </p:spPr>
        <p:txBody>
          <a:bodyPr vert="horz" lIns="0" tIns="0" rIns="0" bIns="0" rtlCol="0" anchor="b" anchorCtr="0">
            <a:noAutofit/>
          </a:bodyPr>
          <a:lstStyle>
            <a:lvl1pPr algn="ctr">
              <a:spcBef>
                <a:spcPts val="0"/>
              </a:spcBef>
              <a:defRPr lang="en-US" sz="3150" dirty="0">
                <a:solidFill>
                  <a:schemeClr val="tx1"/>
                </a:solidFill>
                <a:latin typeface="+mj-lt"/>
              </a:defRPr>
            </a:lvl1pPr>
          </a:lstStyle>
          <a:p>
            <a:pPr lvl="0"/>
            <a:r>
              <a:rPr lang="en-US" dirty="0"/>
              <a:t>Click to edit Master title style</a:t>
            </a:r>
          </a:p>
        </p:txBody>
      </p:sp>
      <p:sp>
        <p:nvSpPr>
          <p:cNvPr id="6" name="Text Placeholder 5"/>
          <p:cNvSpPr>
            <a:spLocks noGrp="1"/>
          </p:cNvSpPr>
          <p:nvPr userDrawn="1">
            <p:ph type="body" sz="quarter" idx="10"/>
          </p:nvPr>
        </p:nvSpPr>
        <p:spPr bwMode="gray">
          <a:xfrm>
            <a:off x="886641" y="2820219"/>
            <a:ext cx="7370720" cy="404622"/>
          </a:xfrm>
        </p:spPr>
        <p:txBody>
          <a:bodyPr lIns="0" tIns="0" rIns="0" bIns="0" anchor="t" anchorCtr="0"/>
          <a:lstStyle>
            <a:lvl1pPr marL="0" indent="0" algn="ctr">
              <a:spcBef>
                <a:spcPts val="450"/>
              </a:spcBef>
              <a:buNone/>
              <a:defRPr sz="1800">
                <a:solidFill>
                  <a:schemeClr val="tx1"/>
                </a:solidFill>
                <a:latin typeface="+mn-lt"/>
              </a:defRPr>
            </a:lvl1pPr>
            <a:lvl2pPr marL="300038" indent="0">
              <a:buNone/>
              <a:defRPr/>
            </a:lvl2pPr>
            <a:lvl3pPr marL="557213" indent="0">
              <a:buNone/>
              <a:defRPr/>
            </a:lvl3pPr>
            <a:lvl4pPr marL="821531" indent="0">
              <a:buNone/>
              <a:defRPr/>
            </a:lvl4pPr>
            <a:lvl5pPr marL="1027509" indent="0">
              <a:buNone/>
              <a:defRPr/>
            </a:lvl5pPr>
          </a:lstStyle>
          <a:p>
            <a:pPr lvl="0"/>
            <a:r>
              <a:rPr lang="en-US" dirty="0"/>
              <a:t>Click to edit Master text styles</a:t>
            </a:r>
          </a:p>
        </p:txBody>
      </p:sp>
      <p:sp>
        <p:nvSpPr>
          <p:cNvPr id="3" name="Text Placeholder 2"/>
          <p:cNvSpPr>
            <a:spLocks noGrp="1"/>
          </p:cNvSpPr>
          <p:nvPr userDrawn="1">
            <p:ph type="body" sz="quarter" idx="11"/>
          </p:nvPr>
        </p:nvSpPr>
        <p:spPr>
          <a:xfrm>
            <a:off x="886641" y="3227413"/>
            <a:ext cx="7370720" cy="328613"/>
          </a:xfrm>
        </p:spPr>
        <p:txBody>
          <a:bodyPr lIns="0" tIns="0" rIns="0" bIns="0" anchor="b" anchorCtr="0"/>
          <a:lstStyle>
            <a:lvl1pPr marL="0" indent="0" algn="ctr">
              <a:spcBef>
                <a:spcPts val="225"/>
              </a:spcBef>
              <a:buNone/>
              <a:defRPr sz="1050">
                <a:solidFill>
                  <a:schemeClr val="tx1"/>
                </a:solidFill>
              </a:defRPr>
            </a:lvl1pPr>
          </a:lstStyle>
          <a:p>
            <a:pPr lvl="0"/>
            <a:r>
              <a:rPr lang="en-US" dirty="0"/>
              <a:t>Click to edit Master text styles</a:t>
            </a:r>
          </a:p>
        </p:txBody>
      </p:sp>
    </p:spTree>
    <p:custDataLst>
      <p:tags r:id="rId1"/>
    </p:custDataLst>
    <p:extLst>
      <p:ext uri="{BB962C8B-B14F-4D97-AF65-F5344CB8AC3E}">
        <p14:creationId xmlns:p14="http://schemas.microsoft.com/office/powerpoint/2010/main" val="26969030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Key Takeaways Sec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36129" y="1235870"/>
            <a:ext cx="8471837" cy="3190063"/>
          </a:xfrm>
        </p:spPr>
        <p:txBody>
          <a:bodyPr/>
          <a:lstStyle>
            <a:lvl1pPr>
              <a:defRPr sz="1200"/>
            </a:lvl1pPr>
            <a:lvl2pPr>
              <a:defRPr sz="1200"/>
            </a:lvl2pPr>
            <a:lvl3pPr>
              <a:defRPr sz="1000"/>
            </a:lvl3pPr>
            <a:lvl4pPr>
              <a:defRPr sz="1000"/>
            </a:lvl4pPr>
            <a:lvl5pPr>
              <a:defRPr sz="1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ext Placeholder 2"/>
          <p:cNvSpPr>
            <a:spLocks noGrp="1"/>
          </p:cNvSpPr>
          <p:nvPr>
            <p:ph type="body" sz="quarter" idx="16" hasCustomPrompt="1"/>
          </p:nvPr>
        </p:nvSpPr>
        <p:spPr>
          <a:xfrm>
            <a:off x="1234763" y="4714398"/>
            <a:ext cx="6080437" cy="319958"/>
          </a:xfrm>
        </p:spPr>
        <p:txBody>
          <a:bodyPr tIns="0" bIns="0" anchor="b"/>
          <a:lstStyle>
            <a:lvl1pPr marL="0" indent="0" algn="l" defTabSz="685800" rtl="0" eaLnBrk="1" latinLnBrk="0" hangingPunct="1">
              <a:lnSpc>
                <a:spcPct val="85000"/>
              </a:lnSpc>
              <a:spcBef>
                <a:spcPts val="225"/>
              </a:spcBef>
              <a:buClr>
                <a:schemeClr val="accent2"/>
              </a:buClr>
              <a:buSzPct val="85000"/>
              <a:buFont typeface="Arial" pitchFamily="34" charset="0"/>
              <a:buNone/>
              <a:tabLst/>
              <a:defRPr lang="en-US" sz="650" kern="1200" dirty="0">
                <a:solidFill>
                  <a:schemeClr val="tx2"/>
                </a:solidFill>
                <a:latin typeface="+mn-lt"/>
                <a:ea typeface="+mn-ea"/>
                <a:cs typeface="Arial" pitchFamily="34" charset="0"/>
              </a:defRPr>
            </a:lvl1pPr>
          </a:lstStyle>
          <a:p>
            <a:pPr lvl="0"/>
            <a:r>
              <a:rPr lang="en-US" dirty="0"/>
              <a:t>Click to edit source</a:t>
            </a:r>
          </a:p>
        </p:txBody>
      </p:sp>
      <p:sp>
        <p:nvSpPr>
          <p:cNvPr id="13" name="Text Placeholder 9"/>
          <p:cNvSpPr>
            <a:spLocks noGrp="1"/>
          </p:cNvSpPr>
          <p:nvPr>
            <p:ph type="body" sz="quarter" idx="15" hasCustomPrompt="1"/>
          </p:nvPr>
        </p:nvSpPr>
        <p:spPr bwMode="gray">
          <a:xfrm>
            <a:off x="336129" y="832770"/>
            <a:ext cx="8471837" cy="297710"/>
          </a:xfrm>
          <a:prstGeom prst="rect">
            <a:avLst/>
          </a:prstGeom>
          <a:noFill/>
        </p:spPr>
        <p:txBody>
          <a:bodyPr wrap="square" rtlCol="0">
            <a:noAutofit/>
          </a:bodyPr>
          <a:lstStyle>
            <a:lvl1pPr marL="0" indent="0" algn="l" rtl="0" fontAlgn="base">
              <a:lnSpc>
                <a:spcPct val="85000"/>
              </a:lnSpc>
              <a:spcBef>
                <a:spcPct val="0"/>
              </a:spcBef>
              <a:spcAft>
                <a:spcPct val="0"/>
              </a:spcAft>
              <a:buNone/>
              <a:defRPr lang="en-US" sz="1500" b="0" kern="1200" smtClean="0">
                <a:solidFill>
                  <a:schemeClr val="tx2"/>
                </a:solidFill>
                <a:latin typeface="+mj-lt"/>
                <a:ea typeface="+mn-ea"/>
                <a:cs typeface="+mn-cs"/>
              </a:defRPr>
            </a:lvl1pPr>
            <a:lvl2pPr algn="l" rtl="0" fontAlgn="base">
              <a:lnSpc>
                <a:spcPct val="90000"/>
              </a:lnSpc>
              <a:spcBef>
                <a:spcPct val="0"/>
              </a:spcBef>
              <a:spcAft>
                <a:spcPct val="0"/>
              </a:spcAft>
              <a:defRPr lang="en-US" sz="1650" b="1" kern="1200" smtClean="0">
                <a:solidFill>
                  <a:schemeClr val="tx1"/>
                </a:solidFill>
                <a:latin typeface="Arial Narrow" pitchFamily="34" charset="0"/>
                <a:ea typeface="+mn-ea"/>
                <a:cs typeface="+mn-cs"/>
              </a:defRPr>
            </a:lvl2pPr>
            <a:lvl3pPr algn="l" rtl="0" fontAlgn="base">
              <a:lnSpc>
                <a:spcPct val="90000"/>
              </a:lnSpc>
              <a:spcBef>
                <a:spcPct val="0"/>
              </a:spcBef>
              <a:spcAft>
                <a:spcPct val="0"/>
              </a:spcAft>
              <a:defRPr lang="en-US" sz="1650" b="1" kern="1200" smtClean="0">
                <a:solidFill>
                  <a:schemeClr val="tx1"/>
                </a:solidFill>
                <a:latin typeface="Arial Narrow" pitchFamily="34" charset="0"/>
                <a:ea typeface="+mn-ea"/>
                <a:cs typeface="+mn-cs"/>
              </a:defRPr>
            </a:lvl3pPr>
            <a:lvl4pPr algn="l" rtl="0" fontAlgn="base">
              <a:lnSpc>
                <a:spcPct val="90000"/>
              </a:lnSpc>
              <a:spcBef>
                <a:spcPct val="0"/>
              </a:spcBef>
              <a:spcAft>
                <a:spcPct val="0"/>
              </a:spcAft>
              <a:defRPr lang="en-US" sz="1650" b="1" kern="1200" smtClean="0">
                <a:solidFill>
                  <a:schemeClr val="tx1"/>
                </a:solidFill>
                <a:latin typeface="Arial Narrow" pitchFamily="34" charset="0"/>
                <a:ea typeface="+mn-ea"/>
                <a:cs typeface="+mn-cs"/>
              </a:defRPr>
            </a:lvl4pPr>
            <a:lvl5pPr algn="l" rtl="0" fontAlgn="base">
              <a:lnSpc>
                <a:spcPct val="90000"/>
              </a:lnSpc>
              <a:spcBef>
                <a:spcPct val="0"/>
              </a:spcBef>
              <a:spcAft>
                <a:spcPct val="0"/>
              </a:spcAft>
              <a:defRPr lang="en-US" sz="1650" b="1" kern="1200" dirty="0" smtClean="0">
                <a:solidFill>
                  <a:schemeClr val="tx1"/>
                </a:solidFill>
                <a:latin typeface="Arial Narrow" pitchFamily="34" charset="0"/>
                <a:ea typeface="+mn-ea"/>
                <a:cs typeface="+mn-cs"/>
              </a:defRPr>
            </a:lvl5pPr>
          </a:lstStyle>
          <a:p>
            <a:pPr lvl="0"/>
            <a:r>
              <a:rPr lang="en-US" dirty="0"/>
              <a:t>Click to edit subtitle</a:t>
            </a:r>
          </a:p>
        </p:txBody>
      </p:sp>
      <p:sp>
        <p:nvSpPr>
          <p:cNvPr id="2" name="Title 1"/>
          <p:cNvSpPr>
            <a:spLocks noGrp="1"/>
          </p:cNvSpPr>
          <p:nvPr>
            <p:ph type="title"/>
          </p:nvPr>
        </p:nvSpPr>
        <p:spPr/>
        <p:txBody>
          <a:bodyPr/>
          <a:lstStyle/>
          <a:p>
            <a:r>
              <a:rPr lang="en-US"/>
              <a:t>Click to edit Master title style</a:t>
            </a:r>
          </a:p>
        </p:txBody>
      </p:sp>
    </p:spTree>
    <p:custDataLst>
      <p:tags r:id="rId1"/>
    </p:custDataLst>
    <p:extLst>
      <p:ext uri="{BB962C8B-B14F-4D97-AF65-F5344CB8AC3E}">
        <p14:creationId xmlns:p14="http://schemas.microsoft.com/office/powerpoint/2010/main" val="18249218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Content, Box">
    <p:spTree>
      <p:nvGrpSpPr>
        <p:cNvPr id="1" name=""/>
        <p:cNvGrpSpPr/>
        <p:nvPr/>
      </p:nvGrpSpPr>
      <p:grpSpPr>
        <a:xfrm>
          <a:off x="0" y="0"/>
          <a:ext cx="0" cy="0"/>
          <a:chOff x="0" y="0"/>
          <a:chExt cx="0" cy="0"/>
        </a:xfrm>
      </p:grpSpPr>
      <p:sp>
        <p:nvSpPr>
          <p:cNvPr id="13" name="Text Placeholder 2"/>
          <p:cNvSpPr>
            <a:spLocks noGrp="1"/>
          </p:cNvSpPr>
          <p:nvPr>
            <p:ph type="body" sz="quarter" idx="16" hasCustomPrompt="1"/>
          </p:nvPr>
        </p:nvSpPr>
        <p:spPr>
          <a:xfrm>
            <a:off x="1234763" y="4714398"/>
            <a:ext cx="6067738" cy="319958"/>
          </a:xfrm>
        </p:spPr>
        <p:txBody>
          <a:bodyPr tIns="0" bIns="0" anchor="b"/>
          <a:lstStyle>
            <a:lvl1pPr marL="0" indent="0" algn="l" defTabSz="685800" rtl="0" eaLnBrk="1" latinLnBrk="0" hangingPunct="1">
              <a:lnSpc>
                <a:spcPct val="85000"/>
              </a:lnSpc>
              <a:spcBef>
                <a:spcPts val="225"/>
              </a:spcBef>
              <a:buClr>
                <a:schemeClr val="accent2"/>
              </a:buClr>
              <a:buSzPct val="85000"/>
              <a:buFont typeface="Arial" pitchFamily="34" charset="0"/>
              <a:buNone/>
              <a:tabLst/>
              <a:defRPr lang="en-US" sz="650" kern="1200" dirty="0">
                <a:solidFill>
                  <a:schemeClr val="tx2"/>
                </a:solidFill>
                <a:latin typeface="+mn-lt"/>
                <a:ea typeface="+mn-ea"/>
                <a:cs typeface="Arial" pitchFamily="34" charset="0"/>
              </a:defRPr>
            </a:lvl1pPr>
          </a:lstStyle>
          <a:p>
            <a:pPr lvl="0"/>
            <a:r>
              <a:rPr lang="en-US" dirty="0"/>
              <a:t>Click to edit source</a:t>
            </a:r>
          </a:p>
        </p:txBody>
      </p:sp>
      <p:sp>
        <p:nvSpPr>
          <p:cNvPr id="14" name="Text Placeholder 9"/>
          <p:cNvSpPr>
            <a:spLocks noGrp="1"/>
          </p:cNvSpPr>
          <p:nvPr>
            <p:ph type="body" sz="quarter" idx="30"/>
          </p:nvPr>
        </p:nvSpPr>
        <p:spPr>
          <a:xfrm>
            <a:off x="336130" y="1235868"/>
            <a:ext cx="8471837" cy="391814"/>
          </a:xfrm>
          <a:prstGeom prst="rect">
            <a:avLst/>
          </a:prstGeom>
          <a:solidFill>
            <a:schemeClr val="accent1"/>
          </a:solidFill>
          <a:ln w="28575">
            <a:noFill/>
            <a:miter lim="800000"/>
          </a:ln>
          <a:effectLst/>
        </p:spPr>
        <p:txBody>
          <a:bodyPr anchor="ctr" anchorCtr="0">
            <a:noAutofit/>
          </a:bodyPr>
          <a:lstStyle>
            <a:lvl1pPr marL="0" indent="0" algn="ctr">
              <a:lnSpc>
                <a:spcPct val="90000"/>
              </a:lnSpc>
              <a:spcBef>
                <a:spcPts val="0"/>
              </a:spcBef>
              <a:buFontTx/>
              <a:buNone/>
              <a:defRPr sz="1350" b="1">
                <a:solidFill>
                  <a:schemeClr val="bg1"/>
                </a:solidFill>
                <a:latin typeface="+mj-lt"/>
              </a:defRPr>
            </a:lvl1pPr>
          </a:lstStyle>
          <a:p>
            <a:pPr lvl="0"/>
            <a:r>
              <a:rPr lang="en-US" dirty="0"/>
              <a:t>Click to edit Master text styles</a:t>
            </a:r>
          </a:p>
        </p:txBody>
      </p:sp>
      <p:sp>
        <p:nvSpPr>
          <p:cNvPr id="18" name="Text Placeholder 9"/>
          <p:cNvSpPr>
            <a:spLocks noGrp="1"/>
          </p:cNvSpPr>
          <p:nvPr>
            <p:ph type="body" sz="quarter" idx="15" hasCustomPrompt="1"/>
          </p:nvPr>
        </p:nvSpPr>
        <p:spPr bwMode="gray">
          <a:xfrm>
            <a:off x="336129" y="832770"/>
            <a:ext cx="8471837" cy="297710"/>
          </a:xfrm>
          <a:prstGeom prst="rect">
            <a:avLst/>
          </a:prstGeom>
          <a:noFill/>
        </p:spPr>
        <p:txBody>
          <a:bodyPr wrap="square" rtlCol="0">
            <a:noAutofit/>
          </a:bodyPr>
          <a:lstStyle>
            <a:lvl1pPr marL="0" indent="0" algn="l" rtl="0" fontAlgn="base">
              <a:lnSpc>
                <a:spcPct val="85000"/>
              </a:lnSpc>
              <a:spcBef>
                <a:spcPct val="0"/>
              </a:spcBef>
              <a:spcAft>
                <a:spcPct val="0"/>
              </a:spcAft>
              <a:buNone/>
              <a:defRPr lang="en-US" sz="1500" b="0" kern="1200" smtClean="0">
                <a:solidFill>
                  <a:schemeClr val="tx2"/>
                </a:solidFill>
                <a:latin typeface="+mj-lt"/>
                <a:ea typeface="+mn-ea"/>
                <a:cs typeface="+mn-cs"/>
              </a:defRPr>
            </a:lvl1pPr>
            <a:lvl2pPr algn="l" rtl="0" fontAlgn="base">
              <a:lnSpc>
                <a:spcPct val="90000"/>
              </a:lnSpc>
              <a:spcBef>
                <a:spcPct val="0"/>
              </a:spcBef>
              <a:spcAft>
                <a:spcPct val="0"/>
              </a:spcAft>
              <a:defRPr lang="en-US" sz="1650" b="1" kern="1200" smtClean="0">
                <a:solidFill>
                  <a:schemeClr val="tx1"/>
                </a:solidFill>
                <a:latin typeface="Arial Narrow" pitchFamily="34" charset="0"/>
                <a:ea typeface="+mn-ea"/>
                <a:cs typeface="+mn-cs"/>
              </a:defRPr>
            </a:lvl2pPr>
            <a:lvl3pPr algn="l" rtl="0" fontAlgn="base">
              <a:lnSpc>
                <a:spcPct val="90000"/>
              </a:lnSpc>
              <a:spcBef>
                <a:spcPct val="0"/>
              </a:spcBef>
              <a:spcAft>
                <a:spcPct val="0"/>
              </a:spcAft>
              <a:defRPr lang="en-US" sz="1650" b="1" kern="1200" smtClean="0">
                <a:solidFill>
                  <a:schemeClr val="tx1"/>
                </a:solidFill>
                <a:latin typeface="Arial Narrow" pitchFamily="34" charset="0"/>
                <a:ea typeface="+mn-ea"/>
                <a:cs typeface="+mn-cs"/>
              </a:defRPr>
            </a:lvl3pPr>
            <a:lvl4pPr algn="l" rtl="0" fontAlgn="base">
              <a:lnSpc>
                <a:spcPct val="90000"/>
              </a:lnSpc>
              <a:spcBef>
                <a:spcPct val="0"/>
              </a:spcBef>
              <a:spcAft>
                <a:spcPct val="0"/>
              </a:spcAft>
              <a:defRPr lang="en-US" sz="1650" b="1" kern="1200" smtClean="0">
                <a:solidFill>
                  <a:schemeClr val="tx1"/>
                </a:solidFill>
                <a:latin typeface="Arial Narrow" pitchFamily="34" charset="0"/>
                <a:ea typeface="+mn-ea"/>
                <a:cs typeface="+mn-cs"/>
              </a:defRPr>
            </a:lvl4pPr>
            <a:lvl5pPr algn="l" rtl="0" fontAlgn="base">
              <a:lnSpc>
                <a:spcPct val="90000"/>
              </a:lnSpc>
              <a:spcBef>
                <a:spcPct val="0"/>
              </a:spcBef>
              <a:spcAft>
                <a:spcPct val="0"/>
              </a:spcAft>
              <a:defRPr lang="en-US" sz="1650" b="1" kern="1200" dirty="0" smtClean="0">
                <a:solidFill>
                  <a:schemeClr val="tx1"/>
                </a:solidFill>
                <a:latin typeface="Arial Narrow" pitchFamily="34" charset="0"/>
                <a:ea typeface="+mn-ea"/>
                <a:cs typeface="+mn-cs"/>
              </a:defRPr>
            </a:lvl5pPr>
          </a:lstStyle>
          <a:p>
            <a:pPr lvl="0"/>
            <a:r>
              <a:rPr lang="en-US" dirty="0"/>
              <a:t>Click to edit subtitle</a:t>
            </a:r>
          </a:p>
        </p:txBody>
      </p:sp>
      <p:sp>
        <p:nvSpPr>
          <p:cNvPr id="7" name="Content Placeholder 2"/>
          <p:cNvSpPr>
            <a:spLocks noGrp="1"/>
          </p:cNvSpPr>
          <p:nvPr>
            <p:ph idx="37"/>
          </p:nvPr>
        </p:nvSpPr>
        <p:spPr>
          <a:xfrm>
            <a:off x="336130" y="1657351"/>
            <a:ext cx="8471837" cy="2761437"/>
          </a:xfrm>
        </p:spPr>
        <p:txBody>
          <a:bodyPr/>
          <a:lstStyle>
            <a:lvl1pPr marL="130969" indent="-130969">
              <a:spcBef>
                <a:spcPts val="750"/>
              </a:spcBef>
              <a:defRPr sz="1200"/>
            </a:lvl1pPr>
            <a:lvl2pPr marL="254794" indent="-84535">
              <a:spcBef>
                <a:spcPts val="375"/>
              </a:spcBef>
              <a:defRPr sz="1050"/>
            </a:lvl2pPr>
            <a:lvl3pPr marL="385763" indent="-85725">
              <a:spcBef>
                <a:spcPts val="150"/>
              </a:spcBef>
              <a:defRPr sz="900"/>
            </a:lvl3pPr>
            <a:lvl4pPr marL="514350" indent="-85725">
              <a:spcBef>
                <a:spcPts val="150"/>
              </a:spcBef>
              <a:defRPr sz="825"/>
            </a:lvl4pPr>
            <a:lvl5pPr marL="644129" indent="-86916">
              <a:spcBef>
                <a:spcPts val="150"/>
              </a:spcBef>
              <a:defRPr sz="788"/>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p:txBody>
          <a:bodyPr/>
          <a:lstStyle/>
          <a:p>
            <a:r>
              <a:rPr lang="en-US"/>
              <a:t>Click to edit Master title style</a:t>
            </a:r>
          </a:p>
        </p:txBody>
      </p:sp>
    </p:spTree>
    <p:custDataLst>
      <p:tags r:id="rId1"/>
    </p:custDataLst>
    <p:extLst>
      <p:ext uri="{BB962C8B-B14F-4D97-AF65-F5344CB8AC3E}">
        <p14:creationId xmlns:p14="http://schemas.microsoft.com/office/powerpoint/2010/main" val="22518194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wo Content ">
    <p:spTree>
      <p:nvGrpSpPr>
        <p:cNvPr id="1" name=""/>
        <p:cNvGrpSpPr/>
        <p:nvPr/>
      </p:nvGrpSpPr>
      <p:grpSpPr>
        <a:xfrm>
          <a:off x="0" y="0"/>
          <a:ext cx="0" cy="0"/>
          <a:chOff x="0" y="0"/>
          <a:chExt cx="0" cy="0"/>
        </a:xfrm>
      </p:grpSpPr>
      <p:sp>
        <p:nvSpPr>
          <p:cNvPr id="16" name="Text Placeholder 2"/>
          <p:cNvSpPr>
            <a:spLocks noGrp="1"/>
          </p:cNvSpPr>
          <p:nvPr>
            <p:ph type="body" sz="quarter" idx="16" hasCustomPrompt="1"/>
          </p:nvPr>
        </p:nvSpPr>
        <p:spPr>
          <a:xfrm>
            <a:off x="1234762" y="4714398"/>
            <a:ext cx="6093138" cy="319958"/>
          </a:xfrm>
        </p:spPr>
        <p:txBody>
          <a:bodyPr tIns="0" bIns="0" anchor="b"/>
          <a:lstStyle>
            <a:lvl1pPr marL="0" indent="0" algn="l" defTabSz="685800" rtl="0" eaLnBrk="1" latinLnBrk="0" hangingPunct="1">
              <a:lnSpc>
                <a:spcPct val="85000"/>
              </a:lnSpc>
              <a:spcBef>
                <a:spcPts val="225"/>
              </a:spcBef>
              <a:buClr>
                <a:schemeClr val="accent2"/>
              </a:buClr>
              <a:buSzPct val="85000"/>
              <a:buFont typeface="Arial" pitchFamily="34" charset="0"/>
              <a:buNone/>
              <a:tabLst/>
              <a:defRPr lang="en-US" sz="650" kern="1200" dirty="0">
                <a:solidFill>
                  <a:schemeClr val="tx2"/>
                </a:solidFill>
                <a:latin typeface="+mn-lt"/>
                <a:ea typeface="+mn-ea"/>
                <a:cs typeface="Arial" pitchFamily="34" charset="0"/>
              </a:defRPr>
            </a:lvl1pPr>
          </a:lstStyle>
          <a:p>
            <a:pPr lvl="0"/>
            <a:r>
              <a:rPr lang="en-US" dirty="0"/>
              <a:t>Click to edit source</a:t>
            </a:r>
          </a:p>
        </p:txBody>
      </p:sp>
      <p:sp>
        <p:nvSpPr>
          <p:cNvPr id="18" name="Text Placeholder 9"/>
          <p:cNvSpPr>
            <a:spLocks noGrp="1"/>
          </p:cNvSpPr>
          <p:nvPr>
            <p:ph type="body" sz="quarter" idx="30"/>
          </p:nvPr>
        </p:nvSpPr>
        <p:spPr>
          <a:xfrm>
            <a:off x="336130" y="1235868"/>
            <a:ext cx="4153168" cy="391814"/>
          </a:xfrm>
          <a:prstGeom prst="rect">
            <a:avLst/>
          </a:prstGeom>
          <a:solidFill>
            <a:schemeClr val="accent1"/>
          </a:solidFill>
          <a:ln w="28575">
            <a:noFill/>
            <a:miter lim="800000"/>
          </a:ln>
          <a:effectLst/>
        </p:spPr>
        <p:txBody>
          <a:bodyPr anchor="ctr" anchorCtr="0">
            <a:noAutofit/>
          </a:bodyPr>
          <a:lstStyle>
            <a:lvl1pPr marL="0" indent="0" algn="ctr">
              <a:lnSpc>
                <a:spcPct val="90000"/>
              </a:lnSpc>
              <a:spcBef>
                <a:spcPts val="0"/>
              </a:spcBef>
              <a:buFontTx/>
              <a:buNone/>
              <a:defRPr sz="1350" b="1">
                <a:solidFill>
                  <a:schemeClr val="bg1"/>
                </a:solidFill>
                <a:latin typeface="+mj-lt"/>
              </a:defRPr>
            </a:lvl1pPr>
          </a:lstStyle>
          <a:p>
            <a:pPr lvl="0"/>
            <a:r>
              <a:rPr lang="en-US" dirty="0"/>
              <a:t>Click to edit Master text styles</a:t>
            </a:r>
          </a:p>
        </p:txBody>
      </p:sp>
      <p:sp>
        <p:nvSpPr>
          <p:cNvPr id="20" name="Text Placeholder 9"/>
          <p:cNvSpPr>
            <a:spLocks noGrp="1"/>
          </p:cNvSpPr>
          <p:nvPr>
            <p:ph type="body" sz="quarter" idx="32"/>
          </p:nvPr>
        </p:nvSpPr>
        <p:spPr>
          <a:xfrm>
            <a:off x="4654751" y="1235868"/>
            <a:ext cx="4153168" cy="391814"/>
          </a:xfrm>
          <a:prstGeom prst="rect">
            <a:avLst/>
          </a:prstGeom>
          <a:solidFill>
            <a:schemeClr val="accent1"/>
          </a:solidFill>
          <a:ln w="28575">
            <a:noFill/>
            <a:miter lim="800000"/>
          </a:ln>
          <a:effectLst/>
        </p:spPr>
        <p:txBody>
          <a:bodyPr anchor="ctr" anchorCtr="0">
            <a:noAutofit/>
          </a:bodyPr>
          <a:lstStyle>
            <a:lvl1pPr marL="0" indent="0" algn="ctr">
              <a:lnSpc>
                <a:spcPct val="90000"/>
              </a:lnSpc>
              <a:spcBef>
                <a:spcPts val="0"/>
              </a:spcBef>
              <a:buFontTx/>
              <a:buNone/>
              <a:defRPr sz="1350" b="1">
                <a:solidFill>
                  <a:schemeClr val="bg1"/>
                </a:solidFill>
                <a:latin typeface="+mj-lt"/>
              </a:defRPr>
            </a:lvl1pPr>
          </a:lstStyle>
          <a:p>
            <a:pPr lvl="0"/>
            <a:r>
              <a:rPr lang="en-US" dirty="0"/>
              <a:t>Click to edit Master text styles</a:t>
            </a:r>
          </a:p>
        </p:txBody>
      </p:sp>
      <p:sp>
        <p:nvSpPr>
          <p:cNvPr id="25" name="Text Placeholder 9"/>
          <p:cNvSpPr>
            <a:spLocks noGrp="1"/>
          </p:cNvSpPr>
          <p:nvPr>
            <p:ph type="body" sz="quarter" idx="15" hasCustomPrompt="1"/>
          </p:nvPr>
        </p:nvSpPr>
        <p:spPr bwMode="gray">
          <a:xfrm>
            <a:off x="336129" y="832770"/>
            <a:ext cx="8471837" cy="297710"/>
          </a:xfrm>
          <a:prstGeom prst="rect">
            <a:avLst/>
          </a:prstGeom>
          <a:noFill/>
        </p:spPr>
        <p:txBody>
          <a:bodyPr wrap="square" rtlCol="0">
            <a:noAutofit/>
          </a:bodyPr>
          <a:lstStyle>
            <a:lvl1pPr marL="0" indent="0" algn="l" rtl="0" fontAlgn="base">
              <a:lnSpc>
                <a:spcPct val="85000"/>
              </a:lnSpc>
              <a:spcBef>
                <a:spcPct val="0"/>
              </a:spcBef>
              <a:spcAft>
                <a:spcPct val="0"/>
              </a:spcAft>
              <a:buNone/>
              <a:defRPr lang="en-US" sz="1500" b="0" kern="1200" smtClean="0">
                <a:solidFill>
                  <a:schemeClr val="tx2"/>
                </a:solidFill>
                <a:latin typeface="+mj-lt"/>
                <a:ea typeface="+mn-ea"/>
                <a:cs typeface="+mn-cs"/>
              </a:defRPr>
            </a:lvl1pPr>
            <a:lvl2pPr algn="l" rtl="0" fontAlgn="base">
              <a:lnSpc>
                <a:spcPct val="90000"/>
              </a:lnSpc>
              <a:spcBef>
                <a:spcPct val="0"/>
              </a:spcBef>
              <a:spcAft>
                <a:spcPct val="0"/>
              </a:spcAft>
              <a:defRPr lang="en-US" sz="1650" b="1" kern="1200" smtClean="0">
                <a:solidFill>
                  <a:schemeClr val="tx1"/>
                </a:solidFill>
                <a:latin typeface="Arial Narrow" pitchFamily="34" charset="0"/>
                <a:ea typeface="+mn-ea"/>
                <a:cs typeface="+mn-cs"/>
              </a:defRPr>
            </a:lvl2pPr>
            <a:lvl3pPr algn="l" rtl="0" fontAlgn="base">
              <a:lnSpc>
                <a:spcPct val="90000"/>
              </a:lnSpc>
              <a:spcBef>
                <a:spcPct val="0"/>
              </a:spcBef>
              <a:spcAft>
                <a:spcPct val="0"/>
              </a:spcAft>
              <a:defRPr lang="en-US" sz="1650" b="1" kern="1200" smtClean="0">
                <a:solidFill>
                  <a:schemeClr val="tx1"/>
                </a:solidFill>
                <a:latin typeface="Arial Narrow" pitchFamily="34" charset="0"/>
                <a:ea typeface="+mn-ea"/>
                <a:cs typeface="+mn-cs"/>
              </a:defRPr>
            </a:lvl3pPr>
            <a:lvl4pPr algn="l" rtl="0" fontAlgn="base">
              <a:lnSpc>
                <a:spcPct val="90000"/>
              </a:lnSpc>
              <a:spcBef>
                <a:spcPct val="0"/>
              </a:spcBef>
              <a:spcAft>
                <a:spcPct val="0"/>
              </a:spcAft>
              <a:defRPr lang="en-US" sz="1650" b="1" kern="1200" smtClean="0">
                <a:solidFill>
                  <a:schemeClr val="tx1"/>
                </a:solidFill>
                <a:latin typeface="Arial Narrow" pitchFamily="34" charset="0"/>
                <a:ea typeface="+mn-ea"/>
                <a:cs typeface="+mn-cs"/>
              </a:defRPr>
            </a:lvl4pPr>
            <a:lvl5pPr algn="l" rtl="0" fontAlgn="base">
              <a:lnSpc>
                <a:spcPct val="90000"/>
              </a:lnSpc>
              <a:spcBef>
                <a:spcPct val="0"/>
              </a:spcBef>
              <a:spcAft>
                <a:spcPct val="0"/>
              </a:spcAft>
              <a:defRPr lang="en-US" sz="1650" b="1" kern="1200" dirty="0" smtClean="0">
                <a:solidFill>
                  <a:schemeClr val="tx1"/>
                </a:solidFill>
                <a:latin typeface="Arial Narrow" pitchFamily="34" charset="0"/>
                <a:ea typeface="+mn-ea"/>
                <a:cs typeface="+mn-cs"/>
              </a:defRPr>
            </a:lvl5pPr>
          </a:lstStyle>
          <a:p>
            <a:pPr lvl="0"/>
            <a:r>
              <a:rPr lang="en-US" dirty="0"/>
              <a:t>Click to edit subtitle</a:t>
            </a:r>
          </a:p>
        </p:txBody>
      </p:sp>
      <p:sp>
        <p:nvSpPr>
          <p:cNvPr id="9" name="Content Placeholder 2"/>
          <p:cNvSpPr>
            <a:spLocks noGrp="1"/>
          </p:cNvSpPr>
          <p:nvPr>
            <p:ph idx="37"/>
          </p:nvPr>
        </p:nvSpPr>
        <p:spPr>
          <a:xfrm>
            <a:off x="336130" y="1657351"/>
            <a:ext cx="4153168" cy="2761437"/>
          </a:xfrm>
        </p:spPr>
        <p:txBody>
          <a:bodyPr/>
          <a:lstStyle>
            <a:lvl1pPr marL="130969" indent="-130969">
              <a:spcBef>
                <a:spcPts val="750"/>
              </a:spcBef>
              <a:defRPr sz="1200"/>
            </a:lvl1pPr>
            <a:lvl2pPr marL="257175" indent="-85725">
              <a:spcBef>
                <a:spcPts val="375"/>
              </a:spcBef>
              <a:defRPr sz="1050"/>
            </a:lvl2pPr>
            <a:lvl3pPr marL="385763" indent="-86916">
              <a:spcBef>
                <a:spcPts val="150"/>
              </a:spcBef>
              <a:defRPr sz="900"/>
            </a:lvl3pPr>
            <a:lvl4pPr marL="514350" indent="-85725">
              <a:spcBef>
                <a:spcPts val="150"/>
              </a:spcBef>
              <a:defRPr sz="825"/>
            </a:lvl4pPr>
            <a:lvl5pPr marL="642938" indent="-85725">
              <a:spcBef>
                <a:spcPts val="150"/>
              </a:spcBef>
              <a:defRPr sz="788"/>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2"/>
          <p:cNvSpPr>
            <a:spLocks noGrp="1"/>
          </p:cNvSpPr>
          <p:nvPr>
            <p:ph idx="46"/>
          </p:nvPr>
        </p:nvSpPr>
        <p:spPr>
          <a:xfrm>
            <a:off x="4654751" y="1657351"/>
            <a:ext cx="4153168" cy="2761437"/>
          </a:xfrm>
        </p:spPr>
        <p:txBody>
          <a:bodyPr/>
          <a:lstStyle>
            <a:lvl1pPr marL="130969" indent="-130969">
              <a:spcBef>
                <a:spcPts val="750"/>
              </a:spcBef>
              <a:defRPr sz="1200"/>
            </a:lvl1pPr>
            <a:lvl2pPr marL="257175" indent="-85725">
              <a:spcBef>
                <a:spcPts val="375"/>
              </a:spcBef>
              <a:defRPr sz="1050"/>
            </a:lvl2pPr>
            <a:lvl3pPr marL="385763" indent="-85725">
              <a:spcBef>
                <a:spcPts val="150"/>
              </a:spcBef>
              <a:defRPr sz="900"/>
            </a:lvl3pPr>
            <a:lvl4pPr marL="514350" indent="-85725">
              <a:spcBef>
                <a:spcPts val="150"/>
              </a:spcBef>
              <a:defRPr sz="825"/>
            </a:lvl4pPr>
            <a:lvl5pPr marL="642938" indent="-85725">
              <a:spcBef>
                <a:spcPts val="150"/>
              </a:spcBef>
              <a:defRPr sz="788"/>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p:txBody>
          <a:bodyPr/>
          <a:lstStyle/>
          <a:p>
            <a:r>
              <a:rPr lang="en-US"/>
              <a:t>Click to edit Master title style</a:t>
            </a:r>
          </a:p>
        </p:txBody>
      </p:sp>
    </p:spTree>
    <p:custDataLst>
      <p:tags r:id="rId1"/>
    </p:custDataLst>
    <p:extLst>
      <p:ext uri="{BB962C8B-B14F-4D97-AF65-F5344CB8AC3E}">
        <p14:creationId xmlns:p14="http://schemas.microsoft.com/office/powerpoint/2010/main" val="7891873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One Left Two Right Content">
    <p:spTree>
      <p:nvGrpSpPr>
        <p:cNvPr id="1" name=""/>
        <p:cNvGrpSpPr/>
        <p:nvPr/>
      </p:nvGrpSpPr>
      <p:grpSpPr>
        <a:xfrm>
          <a:off x="0" y="0"/>
          <a:ext cx="0" cy="0"/>
          <a:chOff x="0" y="0"/>
          <a:chExt cx="0" cy="0"/>
        </a:xfrm>
      </p:grpSpPr>
      <p:sp>
        <p:nvSpPr>
          <p:cNvPr id="21" name="Text Placeholder 2"/>
          <p:cNvSpPr>
            <a:spLocks noGrp="1"/>
          </p:cNvSpPr>
          <p:nvPr>
            <p:ph type="body" sz="quarter" idx="16" hasCustomPrompt="1"/>
          </p:nvPr>
        </p:nvSpPr>
        <p:spPr>
          <a:xfrm>
            <a:off x="1234762" y="4714398"/>
            <a:ext cx="6080438" cy="319958"/>
          </a:xfrm>
        </p:spPr>
        <p:txBody>
          <a:bodyPr tIns="0" bIns="0" anchor="b"/>
          <a:lstStyle>
            <a:lvl1pPr marL="0" indent="0" algn="l" defTabSz="685800" rtl="0" eaLnBrk="1" latinLnBrk="0" hangingPunct="1">
              <a:lnSpc>
                <a:spcPct val="85000"/>
              </a:lnSpc>
              <a:spcBef>
                <a:spcPts val="225"/>
              </a:spcBef>
              <a:buClr>
                <a:schemeClr val="accent2"/>
              </a:buClr>
              <a:buSzPct val="85000"/>
              <a:buFont typeface="Arial" pitchFamily="34" charset="0"/>
              <a:buNone/>
              <a:tabLst/>
              <a:defRPr lang="en-US" sz="650" kern="1200" dirty="0">
                <a:solidFill>
                  <a:schemeClr val="tx2"/>
                </a:solidFill>
                <a:latin typeface="+mn-lt"/>
                <a:ea typeface="+mn-ea"/>
                <a:cs typeface="Arial" pitchFamily="34" charset="0"/>
              </a:defRPr>
            </a:lvl1pPr>
          </a:lstStyle>
          <a:p>
            <a:pPr lvl="0"/>
            <a:r>
              <a:rPr lang="en-US" dirty="0"/>
              <a:t>Click to edit source</a:t>
            </a:r>
          </a:p>
        </p:txBody>
      </p:sp>
      <p:sp>
        <p:nvSpPr>
          <p:cNvPr id="23" name="Text Placeholder 9"/>
          <p:cNvSpPr>
            <a:spLocks noGrp="1"/>
          </p:cNvSpPr>
          <p:nvPr>
            <p:ph type="body" sz="quarter" idx="30"/>
          </p:nvPr>
        </p:nvSpPr>
        <p:spPr>
          <a:xfrm>
            <a:off x="336130" y="1235868"/>
            <a:ext cx="4153168" cy="391814"/>
          </a:xfrm>
          <a:prstGeom prst="rect">
            <a:avLst/>
          </a:prstGeom>
          <a:solidFill>
            <a:schemeClr val="accent1"/>
          </a:solidFill>
          <a:ln w="28575">
            <a:noFill/>
            <a:miter lim="800000"/>
          </a:ln>
          <a:effectLst/>
        </p:spPr>
        <p:txBody>
          <a:bodyPr anchor="ctr" anchorCtr="0">
            <a:noAutofit/>
          </a:bodyPr>
          <a:lstStyle>
            <a:lvl1pPr marL="0" indent="0" algn="ctr">
              <a:lnSpc>
                <a:spcPct val="90000"/>
              </a:lnSpc>
              <a:spcBef>
                <a:spcPts val="0"/>
              </a:spcBef>
              <a:buFontTx/>
              <a:buNone/>
              <a:defRPr sz="1350" b="1">
                <a:solidFill>
                  <a:schemeClr val="bg1"/>
                </a:solidFill>
                <a:latin typeface="+mj-lt"/>
              </a:defRPr>
            </a:lvl1pPr>
          </a:lstStyle>
          <a:p>
            <a:pPr lvl="0"/>
            <a:r>
              <a:rPr lang="en-US" dirty="0"/>
              <a:t>Click to edit Master text styles</a:t>
            </a:r>
          </a:p>
        </p:txBody>
      </p:sp>
      <p:sp>
        <p:nvSpPr>
          <p:cNvPr id="25" name="Text Placeholder 9"/>
          <p:cNvSpPr>
            <a:spLocks noGrp="1"/>
          </p:cNvSpPr>
          <p:nvPr>
            <p:ph type="body" sz="quarter" idx="32"/>
          </p:nvPr>
        </p:nvSpPr>
        <p:spPr>
          <a:xfrm>
            <a:off x="4657796" y="1235868"/>
            <a:ext cx="4153168" cy="391814"/>
          </a:xfrm>
          <a:prstGeom prst="rect">
            <a:avLst/>
          </a:prstGeom>
          <a:solidFill>
            <a:schemeClr val="accent1"/>
          </a:solidFill>
          <a:ln w="28575">
            <a:noFill/>
            <a:miter lim="800000"/>
          </a:ln>
          <a:effectLst/>
        </p:spPr>
        <p:txBody>
          <a:bodyPr anchor="ctr" anchorCtr="0">
            <a:noAutofit/>
          </a:bodyPr>
          <a:lstStyle>
            <a:lvl1pPr marL="0" indent="0" algn="ctr">
              <a:lnSpc>
                <a:spcPct val="90000"/>
              </a:lnSpc>
              <a:spcBef>
                <a:spcPts val="0"/>
              </a:spcBef>
              <a:buFontTx/>
              <a:buNone/>
              <a:defRPr sz="1350" b="1">
                <a:solidFill>
                  <a:schemeClr val="bg1"/>
                </a:solidFill>
                <a:latin typeface="+mj-lt"/>
              </a:defRPr>
            </a:lvl1pPr>
          </a:lstStyle>
          <a:p>
            <a:pPr lvl="0"/>
            <a:r>
              <a:rPr lang="en-US" dirty="0"/>
              <a:t>Click to edit Master text styles</a:t>
            </a:r>
          </a:p>
        </p:txBody>
      </p:sp>
      <p:sp>
        <p:nvSpPr>
          <p:cNvPr id="26" name="Text Placeholder 9"/>
          <p:cNvSpPr>
            <a:spLocks noGrp="1"/>
          </p:cNvSpPr>
          <p:nvPr>
            <p:ph type="body" sz="quarter" idx="39"/>
          </p:nvPr>
        </p:nvSpPr>
        <p:spPr>
          <a:xfrm>
            <a:off x="4657796" y="2860021"/>
            <a:ext cx="4153168" cy="391814"/>
          </a:xfrm>
          <a:prstGeom prst="rect">
            <a:avLst/>
          </a:prstGeom>
          <a:solidFill>
            <a:schemeClr val="accent1"/>
          </a:solidFill>
          <a:ln w="28575">
            <a:noFill/>
            <a:miter lim="800000"/>
          </a:ln>
          <a:effectLst/>
        </p:spPr>
        <p:txBody>
          <a:bodyPr anchor="ctr" anchorCtr="0">
            <a:noAutofit/>
          </a:bodyPr>
          <a:lstStyle>
            <a:lvl1pPr marL="0" indent="0" algn="ctr">
              <a:lnSpc>
                <a:spcPct val="90000"/>
              </a:lnSpc>
              <a:spcBef>
                <a:spcPts val="0"/>
              </a:spcBef>
              <a:buFontTx/>
              <a:buNone/>
              <a:defRPr sz="1350" b="1">
                <a:solidFill>
                  <a:schemeClr val="bg1"/>
                </a:solidFill>
                <a:latin typeface="+mj-lt"/>
              </a:defRPr>
            </a:lvl1pPr>
          </a:lstStyle>
          <a:p>
            <a:pPr lvl="0"/>
            <a:r>
              <a:rPr lang="en-US" dirty="0"/>
              <a:t>Click to edit Master text styles</a:t>
            </a:r>
          </a:p>
        </p:txBody>
      </p:sp>
      <p:sp>
        <p:nvSpPr>
          <p:cNvPr id="30" name="Text Placeholder 9"/>
          <p:cNvSpPr>
            <a:spLocks noGrp="1"/>
          </p:cNvSpPr>
          <p:nvPr>
            <p:ph type="body" sz="quarter" idx="15" hasCustomPrompt="1"/>
          </p:nvPr>
        </p:nvSpPr>
        <p:spPr bwMode="gray">
          <a:xfrm>
            <a:off x="336129" y="832770"/>
            <a:ext cx="8471837" cy="297710"/>
          </a:xfrm>
          <a:prstGeom prst="rect">
            <a:avLst/>
          </a:prstGeom>
          <a:noFill/>
        </p:spPr>
        <p:txBody>
          <a:bodyPr wrap="square" rtlCol="0">
            <a:noAutofit/>
          </a:bodyPr>
          <a:lstStyle>
            <a:lvl1pPr marL="0" indent="0" algn="l" rtl="0" fontAlgn="base">
              <a:lnSpc>
                <a:spcPct val="85000"/>
              </a:lnSpc>
              <a:spcBef>
                <a:spcPct val="0"/>
              </a:spcBef>
              <a:spcAft>
                <a:spcPct val="0"/>
              </a:spcAft>
              <a:buNone/>
              <a:defRPr lang="en-US" sz="1500" b="0" kern="1200" smtClean="0">
                <a:solidFill>
                  <a:schemeClr val="tx2"/>
                </a:solidFill>
                <a:latin typeface="+mj-lt"/>
                <a:ea typeface="+mn-ea"/>
                <a:cs typeface="+mn-cs"/>
              </a:defRPr>
            </a:lvl1pPr>
            <a:lvl2pPr algn="l" rtl="0" fontAlgn="base">
              <a:lnSpc>
                <a:spcPct val="90000"/>
              </a:lnSpc>
              <a:spcBef>
                <a:spcPct val="0"/>
              </a:spcBef>
              <a:spcAft>
                <a:spcPct val="0"/>
              </a:spcAft>
              <a:defRPr lang="en-US" sz="1650" b="1" kern="1200" smtClean="0">
                <a:solidFill>
                  <a:schemeClr val="tx1"/>
                </a:solidFill>
                <a:latin typeface="Arial Narrow" pitchFamily="34" charset="0"/>
                <a:ea typeface="+mn-ea"/>
                <a:cs typeface="+mn-cs"/>
              </a:defRPr>
            </a:lvl2pPr>
            <a:lvl3pPr algn="l" rtl="0" fontAlgn="base">
              <a:lnSpc>
                <a:spcPct val="90000"/>
              </a:lnSpc>
              <a:spcBef>
                <a:spcPct val="0"/>
              </a:spcBef>
              <a:spcAft>
                <a:spcPct val="0"/>
              </a:spcAft>
              <a:defRPr lang="en-US" sz="1650" b="1" kern="1200" smtClean="0">
                <a:solidFill>
                  <a:schemeClr val="tx1"/>
                </a:solidFill>
                <a:latin typeface="Arial Narrow" pitchFamily="34" charset="0"/>
                <a:ea typeface="+mn-ea"/>
                <a:cs typeface="+mn-cs"/>
              </a:defRPr>
            </a:lvl3pPr>
            <a:lvl4pPr algn="l" rtl="0" fontAlgn="base">
              <a:lnSpc>
                <a:spcPct val="90000"/>
              </a:lnSpc>
              <a:spcBef>
                <a:spcPct val="0"/>
              </a:spcBef>
              <a:spcAft>
                <a:spcPct val="0"/>
              </a:spcAft>
              <a:defRPr lang="en-US" sz="1650" b="1" kern="1200" smtClean="0">
                <a:solidFill>
                  <a:schemeClr val="tx1"/>
                </a:solidFill>
                <a:latin typeface="Arial Narrow" pitchFamily="34" charset="0"/>
                <a:ea typeface="+mn-ea"/>
                <a:cs typeface="+mn-cs"/>
              </a:defRPr>
            </a:lvl4pPr>
            <a:lvl5pPr algn="l" rtl="0" fontAlgn="base">
              <a:lnSpc>
                <a:spcPct val="90000"/>
              </a:lnSpc>
              <a:spcBef>
                <a:spcPct val="0"/>
              </a:spcBef>
              <a:spcAft>
                <a:spcPct val="0"/>
              </a:spcAft>
              <a:defRPr lang="en-US" sz="1650" b="1" kern="1200" dirty="0" smtClean="0">
                <a:solidFill>
                  <a:schemeClr val="tx1"/>
                </a:solidFill>
                <a:latin typeface="Arial Narrow" pitchFamily="34" charset="0"/>
                <a:ea typeface="+mn-ea"/>
                <a:cs typeface="+mn-cs"/>
              </a:defRPr>
            </a:lvl5pPr>
          </a:lstStyle>
          <a:p>
            <a:pPr lvl="0"/>
            <a:r>
              <a:rPr lang="en-US" dirty="0"/>
              <a:t>Click to edit subtitle</a:t>
            </a:r>
          </a:p>
        </p:txBody>
      </p:sp>
      <p:sp>
        <p:nvSpPr>
          <p:cNvPr id="11" name="Content Placeholder 2"/>
          <p:cNvSpPr>
            <a:spLocks noGrp="1"/>
          </p:cNvSpPr>
          <p:nvPr>
            <p:ph idx="37"/>
          </p:nvPr>
        </p:nvSpPr>
        <p:spPr>
          <a:xfrm>
            <a:off x="336130" y="1657351"/>
            <a:ext cx="4153168" cy="2761437"/>
          </a:xfrm>
        </p:spPr>
        <p:txBody>
          <a:bodyPr/>
          <a:lstStyle>
            <a:lvl1pPr marL="130969" indent="-130969">
              <a:spcBef>
                <a:spcPts val="750"/>
              </a:spcBef>
              <a:defRPr sz="1200"/>
            </a:lvl1pPr>
            <a:lvl2pPr marL="254794" indent="-86916">
              <a:spcBef>
                <a:spcPts val="375"/>
              </a:spcBef>
              <a:defRPr sz="1050"/>
            </a:lvl2pPr>
            <a:lvl3pPr marL="388144" indent="-88106">
              <a:spcBef>
                <a:spcPts val="150"/>
              </a:spcBef>
              <a:defRPr sz="900"/>
            </a:lvl3pPr>
            <a:lvl4pPr marL="514350" indent="-85725">
              <a:spcBef>
                <a:spcPts val="150"/>
              </a:spcBef>
              <a:defRPr sz="825"/>
            </a:lvl4pPr>
            <a:lvl5pPr marL="642938" indent="-85725">
              <a:spcBef>
                <a:spcPts val="150"/>
              </a:spcBef>
              <a:defRPr sz="788"/>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2"/>
          <p:cNvSpPr>
            <a:spLocks noGrp="1"/>
          </p:cNvSpPr>
          <p:nvPr>
            <p:ph idx="46"/>
          </p:nvPr>
        </p:nvSpPr>
        <p:spPr>
          <a:xfrm>
            <a:off x="4657796" y="1657351"/>
            <a:ext cx="4153168" cy="1146950"/>
          </a:xfrm>
        </p:spPr>
        <p:txBody>
          <a:bodyPr/>
          <a:lstStyle>
            <a:lvl1pPr marL="130969" indent="-130969">
              <a:spcBef>
                <a:spcPts val="750"/>
              </a:spcBef>
              <a:defRPr sz="1200"/>
            </a:lvl1pPr>
            <a:lvl2pPr marL="257175" indent="-85725">
              <a:spcBef>
                <a:spcPts val="375"/>
              </a:spcBef>
              <a:defRPr sz="1050"/>
            </a:lvl2pPr>
            <a:lvl3pPr marL="384572" indent="-84535">
              <a:spcBef>
                <a:spcPts val="150"/>
              </a:spcBef>
              <a:defRPr sz="900"/>
            </a:lvl3pPr>
            <a:lvl4pPr marL="514350" indent="-85725">
              <a:spcBef>
                <a:spcPts val="150"/>
              </a:spcBef>
              <a:defRPr sz="825"/>
            </a:lvl4pPr>
            <a:lvl5pPr marL="642938" indent="-85725">
              <a:spcBef>
                <a:spcPts val="150"/>
              </a:spcBef>
              <a:defRPr sz="788"/>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Content Placeholder 2"/>
          <p:cNvSpPr>
            <a:spLocks noGrp="1"/>
          </p:cNvSpPr>
          <p:nvPr>
            <p:ph idx="48"/>
          </p:nvPr>
        </p:nvSpPr>
        <p:spPr>
          <a:xfrm>
            <a:off x="4657796" y="3278982"/>
            <a:ext cx="4153168" cy="1146950"/>
          </a:xfrm>
        </p:spPr>
        <p:txBody>
          <a:bodyPr/>
          <a:lstStyle>
            <a:lvl1pPr marL="128588" indent="-128588">
              <a:spcBef>
                <a:spcPts val="750"/>
              </a:spcBef>
              <a:defRPr sz="1200"/>
            </a:lvl1pPr>
            <a:lvl2pPr marL="257175" indent="-85725">
              <a:spcBef>
                <a:spcPts val="375"/>
              </a:spcBef>
              <a:defRPr sz="1050"/>
            </a:lvl2pPr>
            <a:lvl3pPr marL="385763" indent="-86916">
              <a:spcBef>
                <a:spcPts val="150"/>
              </a:spcBef>
              <a:defRPr sz="900"/>
            </a:lvl3pPr>
            <a:lvl4pPr marL="514350" indent="-85725">
              <a:spcBef>
                <a:spcPts val="150"/>
              </a:spcBef>
              <a:defRPr sz="825"/>
            </a:lvl4pPr>
            <a:lvl5pPr marL="642938" indent="-85725">
              <a:spcBef>
                <a:spcPts val="150"/>
              </a:spcBef>
              <a:defRPr sz="788"/>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p:txBody>
          <a:bodyPr/>
          <a:lstStyle/>
          <a:p>
            <a:r>
              <a:rPr lang="en-US"/>
              <a:t>Click to edit Master title style</a:t>
            </a:r>
          </a:p>
        </p:txBody>
      </p:sp>
    </p:spTree>
    <p:custDataLst>
      <p:tags r:id="rId1"/>
    </p:custDataLst>
    <p:extLst>
      <p:ext uri="{BB962C8B-B14F-4D97-AF65-F5344CB8AC3E}">
        <p14:creationId xmlns:p14="http://schemas.microsoft.com/office/powerpoint/2010/main" val="11426054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wo Left One Right Content">
    <p:spTree>
      <p:nvGrpSpPr>
        <p:cNvPr id="1" name=""/>
        <p:cNvGrpSpPr/>
        <p:nvPr/>
      </p:nvGrpSpPr>
      <p:grpSpPr>
        <a:xfrm>
          <a:off x="0" y="0"/>
          <a:ext cx="0" cy="0"/>
          <a:chOff x="0" y="0"/>
          <a:chExt cx="0" cy="0"/>
        </a:xfrm>
      </p:grpSpPr>
      <p:sp>
        <p:nvSpPr>
          <p:cNvPr id="15" name="Text Placeholder 2"/>
          <p:cNvSpPr>
            <a:spLocks noGrp="1"/>
          </p:cNvSpPr>
          <p:nvPr>
            <p:ph type="body" sz="quarter" idx="16" hasCustomPrompt="1"/>
          </p:nvPr>
        </p:nvSpPr>
        <p:spPr>
          <a:xfrm>
            <a:off x="1234761" y="4714398"/>
            <a:ext cx="6067739" cy="319958"/>
          </a:xfrm>
        </p:spPr>
        <p:txBody>
          <a:bodyPr tIns="0" bIns="0" anchor="b"/>
          <a:lstStyle>
            <a:lvl1pPr marL="0" indent="0" algn="l" defTabSz="685800" rtl="0" eaLnBrk="1" latinLnBrk="0" hangingPunct="1">
              <a:lnSpc>
                <a:spcPct val="85000"/>
              </a:lnSpc>
              <a:spcBef>
                <a:spcPts val="225"/>
              </a:spcBef>
              <a:buClr>
                <a:schemeClr val="accent2"/>
              </a:buClr>
              <a:buSzPct val="85000"/>
              <a:buFont typeface="Arial" pitchFamily="34" charset="0"/>
              <a:buNone/>
              <a:tabLst/>
              <a:defRPr lang="en-US" sz="650" kern="1200" dirty="0">
                <a:solidFill>
                  <a:schemeClr val="tx2"/>
                </a:solidFill>
                <a:latin typeface="+mn-lt"/>
                <a:ea typeface="+mn-ea"/>
                <a:cs typeface="Arial" pitchFamily="34" charset="0"/>
              </a:defRPr>
            </a:lvl1pPr>
          </a:lstStyle>
          <a:p>
            <a:pPr lvl="0"/>
            <a:r>
              <a:rPr lang="en-US" dirty="0"/>
              <a:t>Click to edit source</a:t>
            </a:r>
          </a:p>
        </p:txBody>
      </p:sp>
      <p:sp>
        <p:nvSpPr>
          <p:cNvPr id="16" name="Text Placeholder 9"/>
          <p:cNvSpPr>
            <a:spLocks noGrp="1"/>
          </p:cNvSpPr>
          <p:nvPr>
            <p:ph type="body" sz="quarter" idx="36"/>
          </p:nvPr>
        </p:nvSpPr>
        <p:spPr>
          <a:xfrm>
            <a:off x="336130" y="2860021"/>
            <a:ext cx="4153168" cy="391814"/>
          </a:xfrm>
          <a:prstGeom prst="rect">
            <a:avLst/>
          </a:prstGeom>
          <a:solidFill>
            <a:schemeClr val="accent1"/>
          </a:solidFill>
          <a:ln w="28575">
            <a:noFill/>
            <a:miter lim="800000"/>
          </a:ln>
          <a:effectLst/>
        </p:spPr>
        <p:txBody>
          <a:bodyPr anchor="ctr" anchorCtr="0">
            <a:noAutofit/>
          </a:bodyPr>
          <a:lstStyle>
            <a:lvl1pPr marL="0" indent="0" algn="ctr">
              <a:lnSpc>
                <a:spcPct val="90000"/>
              </a:lnSpc>
              <a:spcBef>
                <a:spcPts val="0"/>
              </a:spcBef>
              <a:buFontTx/>
              <a:buNone/>
              <a:defRPr sz="1350" b="1">
                <a:solidFill>
                  <a:schemeClr val="bg1"/>
                </a:solidFill>
                <a:latin typeface="+mj-lt"/>
              </a:defRPr>
            </a:lvl1pPr>
          </a:lstStyle>
          <a:p>
            <a:pPr lvl="0"/>
            <a:r>
              <a:rPr lang="en-US" dirty="0"/>
              <a:t>Click to edit Master text styles</a:t>
            </a:r>
          </a:p>
        </p:txBody>
      </p:sp>
      <p:sp>
        <p:nvSpPr>
          <p:cNvPr id="24" name="Text Placeholder 9"/>
          <p:cNvSpPr>
            <a:spLocks noGrp="1"/>
          </p:cNvSpPr>
          <p:nvPr>
            <p:ph type="body" sz="quarter" idx="30"/>
          </p:nvPr>
        </p:nvSpPr>
        <p:spPr>
          <a:xfrm>
            <a:off x="336130" y="1235868"/>
            <a:ext cx="4153168" cy="391814"/>
          </a:xfrm>
          <a:prstGeom prst="rect">
            <a:avLst/>
          </a:prstGeom>
          <a:solidFill>
            <a:schemeClr val="accent1"/>
          </a:solidFill>
          <a:ln w="28575">
            <a:noFill/>
            <a:miter lim="800000"/>
          </a:ln>
          <a:effectLst/>
        </p:spPr>
        <p:txBody>
          <a:bodyPr anchor="ctr" anchorCtr="0">
            <a:noAutofit/>
          </a:bodyPr>
          <a:lstStyle>
            <a:lvl1pPr marL="0" indent="0" algn="ctr">
              <a:lnSpc>
                <a:spcPct val="90000"/>
              </a:lnSpc>
              <a:spcBef>
                <a:spcPts val="0"/>
              </a:spcBef>
              <a:buFontTx/>
              <a:buNone/>
              <a:defRPr sz="1350" b="1">
                <a:solidFill>
                  <a:schemeClr val="bg1"/>
                </a:solidFill>
                <a:latin typeface="+mj-lt"/>
              </a:defRPr>
            </a:lvl1pPr>
          </a:lstStyle>
          <a:p>
            <a:pPr lvl="0"/>
            <a:r>
              <a:rPr lang="en-US" dirty="0"/>
              <a:t>Click to edit Master text styles</a:t>
            </a:r>
          </a:p>
        </p:txBody>
      </p:sp>
      <p:sp>
        <p:nvSpPr>
          <p:cNvPr id="26" name="Text Placeholder 9"/>
          <p:cNvSpPr>
            <a:spLocks noGrp="1"/>
          </p:cNvSpPr>
          <p:nvPr>
            <p:ph type="body" sz="quarter" idx="32"/>
          </p:nvPr>
        </p:nvSpPr>
        <p:spPr>
          <a:xfrm>
            <a:off x="4657796" y="1235868"/>
            <a:ext cx="4153168" cy="391814"/>
          </a:xfrm>
          <a:prstGeom prst="rect">
            <a:avLst/>
          </a:prstGeom>
          <a:solidFill>
            <a:schemeClr val="accent1"/>
          </a:solidFill>
          <a:ln w="28575">
            <a:noFill/>
            <a:miter lim="800000"/>
          </a:ln>
          <a:effectLst/>
        </p:spPr>
        <p:txBody>
          <a:bodyPr anchor="ctr" anchorCtr="0">
            <a:noAutofit/>
          </a:bodyPr>
          <a:lstStyle>
            <a:lvl1pPr marL="0" indent="0" algn="ctr">
              <a:lnSpc>
                <a:spcPct val="90000"/>
              </a:lnSpc>
              <a:spcBef>
                <a:spcPts val="0"/>
              </a:spcBef>
              <a:buFontTx/>
              <a:buNone/>
              <a:defRPr sz="1350" b="1">
                <a:solidFill>
                  <a:schemeClr val="bg1"/>
                </a:solidFill>
                <a:latin typeface="+mj-lt"/>
              </a:defRPr>
            </a:lvl1pPr>
          </a:lstStyle>
          <a:p>
            <a:pPr lvl="0"/>
            <a:r>
              <a:rPr lang="en-US" dirty="0"/>
              <a:t>Click to edit Master text styles</a:t>
            </a:r>
          </a:p>
        </p:txBody>
      </p:sp>
      <p:sp>
        <p:nvSpPr>
          <p:cNvPr id="31" name="Text Placeholder 9"/>
          <p:cNvSpPr>
            <a:spLocks noGrp="1"/>
          </p:cNvSpPr>
          <p:nvPr>
            <p:ph type="body" sz="quarter" idx="15" hasCustomPrompt="1"/>
          </p:nvPr>
        </p:nvSpPr>
        <p:spPr bwMode="gray">
          <a:xfrm>
            <a:off x="336129" y="832770"/>
            <a:ext cx="8471837" cy="297710"/>
          </a:xfrm>
          <a:prstGeom prst="rect">
            <a:avLst/>
          </a:prstGeom>
          <a:noFill/>
        </p:spPr>
        <p:txBody>
          <a:bodyPr wrap="square" rtlCol="0">
            <a:noAutofit/>
          </a:bodyPr>
          <a:lstStyle>
            <a:lvl1pPr marL="0" indent="0" algn="l" rtl="0" fontAlgn="base">
              <a:lnSpc>
                <a:spcPct val="85000"/>
              </a:lnSpc>
              <a:spcBef>
                <a:spcPct val="0"/>
              </a:spcBef>
              <a:spcAft>
                <a:spcPct val="0"/>
              </a:spcAft>
              <a:buNone/>
              <a:defRPr lang="en-US" sz="1500" b="0" kern="1200" smtClean="0">
                <a:solidFill>
                  <a:schemeClr val="tx2"/>
                </a:solidFill>
                <a:latin typeface="+mj-lt"/>
                <a:ea typeface="+mn-ea"/>
                <a:cs typeface="+mn-cs"/>
              </a:defRPr>
            </a:lvl1pPr>
            <a:lvl2pPr algn="l" rtl="0" fontAlgn="base">
              <a:lnSpc>
                <a:spcPct val="90000"/>
              </a:lnSpc>
              <a:spcBef>
                <a:spcPct val="0"/>
              </a:spcBef>
              <a:spcAft>
                <a:spcPct val="0"/>
              </a:spcAft>
              <a:defRPr lang="en-US" sz="1650" b="1" kern="1200" smtClean="0">
                <a:solidFill>
                  <a:schemeClr val="tx1"/>
                </a:solidFill>
                <a:latin typeface="Arial Narrow" pitchFamily="34" charset="0"/>
                <a:ea typeface="+mn-ea"/>
                <a:cs typeface="+mn-cs"/>
              </a:defRPr>
            </a:lvl2pPr>
            <a:lvl3pPr algn="l" rtl="0" fontAlgn="base">
              <a:lnSpc>
                <a:spcPct val="90000"/>
              </a:lnSpc>
              <a:spcBef>
                <a:spcPct val="0"/>
              </a:spcBef>
              <a:spcAft>
                <a:spcPct val="0"/>
              </a:spcAft>
              <a:defRPr lang="en-US" sz="1650" b="1" kern="1200" smtClean="0">
                <a:solidFill>
                  <a:schemeClr val="tx1"/>
                </a:solidFill>
                <a:latin typeface="Arial Narrow" pitchFamily="34" charset="0"/>
                <a:ea typeface="+mn-ea"/>
                <a:cs typeface="+mn-cs"/>
              </a:defRPr>
            </a:lvl3pPr>
            <a:lvl4pPr algn="l" rtl="0" fontAlgn="base">
              <a:lnSpc>
                <a:spcPct val="90000"/>
              </a:lnSpc>
              <a:spcBef>
                <a:spcPct val="0"/>
              </a:spcBef>
              <a:spcAft>
                <a:spcPct val="0"/>
              </a:spcAft>
              <a:defRPr lang="en-US" sz="1650" b="1" kern="1200" smtClean="0">
                <a:solidFill>
                  <a:schemeClr val="tx1"/>
                </a:solidFill>
                <a:latin typeface="Arial Narrow" pitchFamily="34" charset="0"/>
                <a:ea typeface="+mn-ea"/>
                <a:cs typeface="+mn-cs"/>
              </a:defRPr>
            </a:lvl4pPr>
            <a:lvl5pPr algn="l" rtl="0" fontAlgn="base">
              <a:lnSpc>
                <a:spcPct val="90000"/>
              </a:lnSpc>
              <a:spcBef>
                <a:spcPct val="0"/>
              </a:spcBef>
              <a:spcAft>
                <a:spcPct val="0"/>
              </a:spcAft>
              <a:defRPr lang="en-US" sz="1650" b="1" kern="1200" dirty="0" smtClean="0">
                <a:solidFill>
                  <a:schemeClr val="tx1"/>
                </a:solidFill>
                <a:latin typeface="Arial Narrow" pitchFamily="34" charset="0"/>
                <a:ea typeface="+mn-ea"/>
                <a:cs typeface="+mn-cs"/>
              </a:defRPr>
            </a:lvl5pPr>
          </a:lstStyle>
          <a:p>
            <a:pPr lvl="0"/>
            <a:r>
              <a:rPr lang="en-US" dirty="0"/>
              <a:t>Click to edit subtitle</a:t>
            </a:r>
          </a:p>
        </p:txBody>
      </p:sp>
      <p:sp>
        <p:nvSpPr>
          <p:cNvPr id="11" name="Content Placeholder 2"/>
          <p:cNvSpPr>
            <a:spLocks noGrp="1"/>
          </p:cNvSpPr>
          <p:nvPr>
            <p:ph idx="37"/>
          </p:nvPr>
        </p:nvSpPr>
        <p:spPr>
          <a:xfrm>
            <a:off x="336130" y="1657351"/>
            <a:ext cx="4153168" cy="1146950"/>
          </a:xfrm>
        </p:spPr>
        <p:txBody>
          <a:bodyPr/>
          <a:lstStyle>
            <a:lvl1pPr marL="128588" indent="-128588">
              <a:spcBef>
                <a:spcPts val="750"/>
              </a:spcBef>
              <a:defRPr sz="1200"/>
            </a:lvl1pPr>
            <a:lvl2pPr marL="257175" indent="-85725">
              <a:spcBef>
                <a:spcPts val="375"/>
              </a:spcBef>
              <a:defRPr sz="1050"/>
            </a:lvl2pPr>
            <a:lvl3pPr marL="385763" indent="-86916">
              <a:spcBef>
                <a:spcPts val="150"/>
              </a:spcBef>
              <a:tabLst/>
              <a:defRPr sz="900"/>
            </a:lvl3pPr>
            <a:lvl4pPr marL="514350" indent="-85725">
              <a:spcBef>
                <a:spcPts val="150"/>
              </a:spcBef>
              <a:defRPr sz="825"/>
            </a:lvl4pPr>
            <a:lvl5pPr marL="644129" indent="-86916">
              <a:spcBef>
                <a:spcPts val="150"/>
              </a:spcBef>
              <a:defRPr sz="788"/>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Content Placeholder 2"/>
          <p:cNvSpPr>
            <a:spLocks noGrp="1"/>
          </p:cNvSpPr>
          <p:nvPr>
            <p:ph idx="46"/>
          </p:nvPr>
        </p:nvSpPr>
        <p:spPr>
          <a:xfrm>
            <a:off x="4657796" y="1657351"/>
            <a:ext cx="4153168" cy="2761437"/>
          </a:xfrm>
        </p:spPr>
        <p:txBody>
          <a:bodyPr/>
          <a:lstStyle>
            <a:lvl1pPr marL="130969" indent="-130969">
              <a:spcBef>
                <a:spcPts val="750"/>
              </a:spcBef>
              <a:defRPr sz="1200"/>
            </a:lvl1pPr>
            <a:lvl2pPr marL="257175" indent="-85725">
              <a:spcBef>
                <a:spcPts val="375"/>
              </a:spcBef>
              <a:tabLst/>
              <a:defRPr sz="1050"/>
            </a:lvl2pPr>
            <a:lvl3pPr marL="386954" indent="-86916">
              <a:spcBef>
                <a:spcPts val="150"/>
              </a:spcBef>
              <a:defRPr sz="900"/>
            </a:lvl3pPr>
            <a:lvl4pPr marL="514350" indent="-85725">
              <a:spcBef>
                <a:spcPts val="150"/>
              </a:spcBef>
              <a:defRPr sz="825"/>
            </a:lvl4pPr>
            <a:lvl5pPr marL="644129" indent="-86916">
              <a:spcBef>
                <a:spcPts val="150"/>
              </a:spcBef>
              <a:defRPr sz="788"/>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Content Placeholder 2"/>
          <p:cNvSpPr>
            <a:spLocks noGrp="1"/>
          </p:cNvSpPr>
          <p:nvPr>
            <p:ph idx="47"/>
          </p:nvPr>
        </p:nvSpPr>
        <p:spPr>
          <a:xfrm>
            <a:off x="336130" y="3278982"/>
            <a:ext cx="4153168" cy="1146950"/>
          </a:xfrm>
        </p:spPr>
        <p:txBody>
          <a:bodyPr/>
          <a:lstStyle>
            <a:lvl1pPr marL="128588" indent="-128588">
              <a:spcBef>
                <a:spcPts val="750"/>
              </a:spcBef>
              <a:defRPr sz="1200"/>
            </a:lvl1pPr>
            <a:lvl2pPr marL="257175" indent="-85725">
              <a:spcBef>
                <a:spcPts val="375"/>
              </a:spcBef>
              <a:defRPr sz="1050"/>
            </a:lvl2pPr>
            <a:lvl3pPr marL="385763" indent="-85725">
              <a:spcBef>
                <a:spcPts val="150"/>
              </a:spcBef>
              <a:defRPr sz="900"/>
            </a:lvl3pPr>
            <a:lvl4pPr marL="514350" indent="-85725">
              <a:spcBef>
                <a:spcPts val="150"/>
              </a:spcBef>
              <a:defRPr sz="825"/>
            </a:lvl4pPr>
            <a:lvl5pPr marL="644129" indent="-86916">
              <a:spcBef>
                <a:spcPts val="150"/>
              </a:spcBef>
              <a:defRPr sz="788"/>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p:txBody>
          <a:bodyPr/>
          <a:lstStyle/>
          <a:p>
            <a:r>
              <a:rPr lang="en-US"/>
              <a:t>Click to edit Master title style</a:t>
            </a:r>
          </a:p>
        </p:txBody>
      </p:sp>
    </p:spTree>
    <p:custDataLst>
      <p:tags r:id="rId1"/>
    </p:custDataLst>
    <p:extLst>
      <p:ext uri="{BB962C8B-B14F-4D97-AF65-F5344CB8AC3E}">
        <p14:creationId xmlns:p14="http://schemas.microsoft.com/office/powerpoint/2010/main" val="25100031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16" name="Text Placeholder 9"/>
          <p:cNvSpPr>
            <a:spLocks noGrp="1"/>
          </p:cNvSpPr>
          <p:nvPr>
            <p:ph type="body" sz="quarter" idx="36"/>
          </p:nvPr>
        </p:nvSpPr>
        <p:spPr>
          <a:xfrm>
            <a:off x="336130" y="2860021"/>
            <a:ext cx="4153168" cy="391814"/>
          </a:xfrm>
          <a:prstGeom prst="rect">
            <a:avLst/>
          </a:prstGeom>
          <a:solidFill>
            <a:schemeClr val="accent1"/>
          </a:solidFill>
          <a:ln w="28575">
            <a:noFill/>
            <a:miter lim="800000"/>
          </a:ln>
          <a:effectLst/>
        </p:spPr>
        <p:txBody>
          <a:bodyPr anchor="ctr" anchorCtr="0">
            <a:noAutofit/>
          </a:bodyPr>
          <a:lstStyle>
            <a:lvl1pPr marL="0" indent="0" algn="ctr">
              <a:lnSpc>
                <a:spcPct val="90000"/>
              </a:lnSpc>
              <a:spcBef>
                <a:spcPts val="0"/>
              </a:spcBef>
              <a:buFontTx/>
              <a:buNone/>
              <a:defRPr sz="1350" b="1">
                <a:solidFill>
                  <a:schemeClr val="bg1"/>
                </a:solidFill>
                <a:latin typeface="+mj-lt"/>
              </a:defRPr>
            </a:lvl1pPr>
          </a:lstStyle>
          <a:p>
            <a:pPr lvl="0"/>
            <a:r>
              <a:rPr lang="en-US" dirty="0"/>
              <a:t>Click to edit Master text styles</a:t>
            </a:r>
          </a:p>
        </p:txBody>
      </p:sp>
      <p:sp>
        <p:nvSpPr>
          <p:cNvPr id="17" name="Text Placeholder 9"/>
          <p:cNvSpPr>
            <a:spLocks noGrp="1"/>
          </p:cNvSpPr>
          <p:nvPr>
            <p:ph type="body" sz="quarter" idx="30"/>
          </p:nvPr>
        </p:nvSpPr>
        <p:spPr>
          <a:xfrm>
            <a:off x="336130" y="1235868"/>
            <a:ext cx="4153168" cy="391814"/>
          </a:xfrm>
          <a:prstGeom prst="rect">
            <a:avLst/>
          </a:prstGeom>
          <a:solidFill>
            <a:schemeClr val="accent1"/>
          </a:solidFill>
          <a:ln w="28575">
            <a:noFill/>
            <a:miter lim="800000"/>
          </a:ln>
          <a:effectLst/>
        </p:spPr>
        <p:txBody>
          <a:bodyPr anchor="ctr" anchorCtr="0">
            <a:noAutofit/>
          </a:bodyPr>
          <a:lstStyle>
            <a:lvl1pPr marL="0" indent="0" algn="ctr">
              <a:lnSpc>
                <a:spcPct val="90000"/>
              </a:lnSpc>
              <a:spcBef>
                <a:spcPts val="0"/>
              </a:spcBef>
              <a:buFontTx/>
              <a:buNone/>
              <a:defRPr sz="1350" b="1">
                <a:solidFill>
                  <a:schemeClr val="bg1"/>
                </a:solidFill>
                <a:latin typeface="+mj-lt"/>
              </a:defRPr>
            </a:lvl1pPr>
          </a:lstStyle>
          <a:p>
            <a:pPr lvl="0"/>
            <a:r>
              <a:rPr lang="en-US" dirty="0"/>
              <a:t>Click to edit Master text styles</a:t>
            </a:r>
          </a:p>
        </p:txBody>
      </p:sp>
      <p:sp>
        <p:nvSpPr>
          <p:cNvPr id="18" name="Content Placeholder 2"/>
          <p:cNvSpPr>
            <a:spLocks noGrp="1"/>
          </p:cNvSpPr>
          <p:nvPr>
            <p:ph idx="37"/>
          </p:nvPr>
        </p:nvSpPr>
        <p:spPr>
          <a:xfrm>
            <a:off x="336130" y="1657351"/>
            <a:ext cx="4153168" cy="1146950"/>
          </a:xfrm>
        </p:spPr>
        <p:txBody>
          <a:bodyPr/>
          <a:lstStyle>
            <a:lvl1pPr marL="130969" indent="-130969">
              <a:spcBef>
                <a:spcPts val="750"/>
              </a:spcBef>
              <a:defRPr sz="1200"/>
            </a:lvl1pPr>
            <a:lvl2pPr marL="257175" indent="-85725">
              <a:spcBef>
                <a:spcPts val="375"/>
              </a:spcBef>
              <a:defRPr sz="1050"/>
            </a:lvl2pPr>
            <a:lvl3pPr marL="384572" indent="-84535">
              <a:spcBef>
                <a:spcPts val="150"/>
              </a:spcBef>
              <a:defRPr sz="900"/>
            </a:lvl3pPr>
            <a:lvl4pPr marL="514350" indent="-85725">
              <a:spcBef>
                <a:spcPts val="150"/>
              </a:spcBef>
              <a:defRPr sz="825"/>
            </a:lvl4pPr>
            <a:lvl5pPr marL="642938" indent="-85725">
              <a:spcBef>
                <a:spcPts val="150"/>
              </a:spcBef>
              <a:defRPr sz="788"/>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4" name="Text Placeholder 9"/>
          <p:cNvSpPr>
            <a:spLocks noGrp="1"/>
          </p:cNvSpPr>
          <p:nvPr>
            <p:ph type="body" sz="quarter" idx="32"/>
          </p:nvPr>
        </p:nvSpPr>
        <p:spPr>
          <a:xfrm>
            <a:off x="4657796" y="1235868"/>
            <a:ext cx="4153168" cy="391814"/>
          </a:xfrm>
          <a:prstGeom prst="rect">
            <a:avLst/>
          </a:prstGeom>
          <a:solidFill>
            <a:schemeClr val="accent1"/>
          </a:solidFill>
          <a:ln w="28575">
            <a:noFill/>
            <a:miter lim="800000"/>
          </a:ln>
          <a:effectLst/>
        </p:spPr>
        <p:txBody>
          <a:bodyPr anchor="ctr" anchorCtr="0">
            <a:noAutofit/>
          </a:bodyPr>
          <a:lstStyle>
            <a:lvl1pPr marL="0" indent="0" algn="ctr">
              <a:lnSpc>
                <a:spcPct val="90000"/>
              </a:lnSpc>
              <a:spcBef>
                <a:spcPts val="0"/>
              </a:spcBef>
              <a:buFontTx/>
              <a:buNone/>
              <a:defRPr sz="1350" b="1">
                <a:solidFill>
                  <a:schemeClr val="bg1"/>
                </a:solidFill>
                <a:latin typeface="+mj-lt"/>
              </a:defRPr>
            </a:lvl1pPr>
          </a:lstStyle>
          <a:p>
            <a:pPr lvl="0"/>
            <a:r>
              <a:rPr lang="en-US" dirty="0"/>
              <a:t>Click to edit Master text styles</a:t>
            </a:r>
          </a:p>
        </p:txBody>
      </p:sp>
      <p:sp>
        <p:nvSpPr>
          <p:cNvPr id="25" name="Text Placeholder 9"/>
          <p:cNvSpPr>
            <a:spLocks noGrp="1"/>
          </p:cNvSpPr>
          <p:nvPr>
            <p:ph type="body" sz="quarter" idx="39"/>
          </p:nvPr>
        </p:nvSpPr>
        <p:spPr>
          <a:xfrm>
            <a:off x="4657796" y="2860021"/>
            <a:ext cx="4153168" cy="391814"/>
          </a:xfrm>
          <a:prstGeom prst="rect">
            <a:avLst/>
          </a:prstGeom>
          <a:solidFill>
            <a:schemeClr val="accent1"/>
          </a:solidFill>
          <a:ln w="28575">
            <a:noFill/>
            <a:miter lim="800000"/>
          </a:ln>
          <a:effectLst/>
        </p:spPr>
        <p:txBody>
          <a:bodyPr anchor="ctr" anchorCtr="0">
            <a:noAutofit/>
          </a:bodyPr>
          <a:lstStyle>
            <a:lvl1pPr marL="0" indent="0" algn="ctr">
              <a:lnSpc>
                <a:spcPct val="90000"/>
              </a:lnSpc>
              <a:spcBef>
                <a:spcPts val="0"/>
              </a:spcBef>
              <a:buFontTx/>
              <a:buNone/>
              <a:defRPr sz="1350" b="1">
                <a:solidFill>
                  <a:schemeClr val="bg1"/>
                </a:solidFill>
                <a:latin typeface="+mj-lt"/>
              </a:defRPr>
            </a:lvl1pPr>
          </a:lstStyle>
          <a:p>
            <a:pPr lvl="0"/>
            <a:r>
              <a:rPr lang="en-US" dirty="0"/>
              <a:t>Click to edit Master text styles</a:t>
            </a:r>
          </a:p>
        </p:txBody>
      </p:sp>
      <p:sp>
        <p:nvSpPr>
          <p:cNvPr id="28" name="Text Placeholder 2"/>
          <p:cNvSpPr>
            <a:spLocks noGrp="1"/>
          </p:cNvSpPr>
          <p:nvPr>
            <p:ph type="body" sz="quarter" idx="16" hasCustomPrompt="1"/>
          </p:nvPr>
        </p:nvSpPr>
        <p:spPr>
          <a:xfrm>
            <a:off x="1234762" y="4714398"/>
            <a:ext cx="6067738" cy="319958"/>
          </a:xfrm>
        </p:spPr>
        <p:txBody>
          <a:bodyPr tIns="0" bIns="0" anchor="b"/>
          <a:lstStyle>
            <a:lvl1pPr marL="0" indent="0" algn="l" defTabSz="685800" rtl="0" eaLnBrk="1" latinLnBrk="0" hangingPunct="1">
              <a:lnSpc>
                <a:spcPct val="85000"/>
              </a:lnSpc>
              <a:spcBef>
                <a:spcPts val="225"/>
              </a:spcBef>
              <a:buClr>
                <a:schemeClr val="accent2"/>
              </a:buClr>
              <a:buSzPct val="85000"/>
              <a:buFont typeface="Arial" pitchFamily="34" charset="0"/>
              <a:buNone/>
              <a:tabLst/>
              <a:defRPr lang="en-US" sz="650" kern="1200" dirty="0">
                <a:solidFill>
                  <a:schemeClr val="tx2"/>
                </a:solidFill>
                <a:latin typeface="+mn-lt"/>
                <a:ea typeface="+mn-ea"/>
                <a:cs typeface="Arial" pitchFamily="34" charset="0"/>
              </a:defRPr>
            </a:lvl1pPr>
          </a:lstStyle>
          <a:p>
            <a:pPr lvl="0"/>
            <a:r>
              <a:rPr lang="en-US" dirty="0"/>
              <a:t>Click to edit source</a:t>
            </a:r>
          </a:p>
        </p:txBody>
      </p:sp>
      <p:sp>
        <p:nvSpPr>
          <p:cNvPr id="29" name="Text Placeholder 9"/>
          <p:cNvSpPr>
            <a:spLocks noGrp="1"/>
          </p:cNvSpPr>
          <p:nvPr>
            <p:ph type="body" sz="quarter" idx="15" hasCustomPrompt="1"/>
          </p:nvPr>
        </p:nvSpPr>
        <p:spPr bwMode="gray">
          <a:xfrm>
            <a:off x="336129" y="832770"/>
            <a:ext cx="8471837" cy="297710"/>
          </a:xfrm>
          <a:prstGeom prst="rect">
            <a:avLst/>
          </a:prstGeom>
          <a:noFill/>
        </p:spPr>
        <p:txBody>
          <a:bodyPr wrap="square" rtlCol="0">
            <a:noAutofit/>
          </a:bodyPr>
          <a:lstStyle>
            <a:lvl1pPr marL="0" indent="0" algn="l" rtl="0" fontAlgn="base">
              <a:lnSpc>
                <a:spcPct val="85000"/>
              </a:lnSpc>
              <a:spcBef>
                <a:spcPct val="0"/>
              </a:spcBef>
              <a:spcAft>
                <a:spcPct val="0"/>
              </a:spcAft>
              <a:buNone/>
              <a:defRPr lang="en-US" sz="1500" b="0" kern="1200" smtClean="0">
                <a:solidFill>
                  <a:schemeClr val="tx2"/>
                </a:solidFill>
                <a:latin typeface="+mj-lt"/>
                <a:ea typeface="+mn-ea"/>
                <a:cs typeface="+mn-cs"/>
              </a:defRPr>
            </a:lvl1pPr>
            <a:lvl2pPr algn="l" rtl="0" fontAlgn="base">
              <a:lnSpc>
                <a:spcPct val="90000"/>
              </a:lnSpc>
              <a:spcBef>
                <a:spcPct val="0"/>
              </a:spcBef>
              <a:spcAft>
                <a:spcPct val="0"/>
              </a:spcAft>
              <a:defRPr lang="en-US" sz="1650" b="1" kern="1200" smtClean="0">
                <a:solidFill>
                  <a:schemeClr val="tx1"/>
                </a:solidFill>
                <a:latin typeface="Arial Narrow" pitchFamily="34" charset="0"/>
                <a:ea typeface="+mn-ea"/>
                <a:cs typeface="+mn-cs"/>
              </a:defRPr>
            </a:lvl2pPr>
            <a:lvl3pPr algn="l" rtl="0" fontAlgn="base">
              <a:lnSpc>
                <a:spcPct val="90000"/>
              </a:lnSpc>
              <a:spcBef>
                <a:spcPct val="0"/>
              </a:spcBef>
              <a:spcAft>
                <a:spcPct val="0"/>
              </a:spcAft>
              <a:defRPr lang="en-US" sz="1650" b="1" kern="1200" smtClean="0">
                <a:solidFill>
                  <a:schemeClr val="tx1"/>
                </a:solidFill>
                <a:latin typeface="Arial Narrow" pitchFamily="34" charset="0"/>
                <a:ea typeface="+mn-ea"/>
                <a:cs typeface="+mn-cs"/>
              </a:defRPr>
            </a:lvl3pPr>
            <a:lvl4pPr algn="l" rtl="0" fontAlgn="base">
              <a:lnSpc>
                <a:spcPct val="90000"/>
              </a:lnSpc>
              <a:spcBef>
                <a:spcPct val="0"/>
              </a:spcBef>
              <a:spcAft>
                <a:spcPct val="0"/>
              </a:spcAft>
              <a:defRPr lang="en-US" sz="1650" b="1" kern="1200" smtClean="0">
                <a:solidFill>
                  <a:schemeClr val="tx1"/>
                </a:solidFill>
                <a:latin typeface="Arial Narrow" pitchFamily="34" charset="0"/>
                <a:ea typeface="+mn-ea"/>
                <a:cs typeface="+mn-cs"/>
              </a:defRPr>
            </a:lvl4pPr>
            <a:lvl5pPr algn="l" rtl="0" fontAlgn="base">
              <a:lnSpc>
                <a:spcPct val="90000"/>
              </a:lnSpc>
              <a:spcBef>
                <a:spcPct val="0"/>
              </a:spcBef>
              <a:spcAft>
                <a:spcPct val="0"/>
              </a:spcAft>
              <a:defRPr lang="en-US" sz="1650" b="1" kern="1200" dirty="0" smtClean="0">
                <a:solidFill>
                  <a:schemeClr val="tx1"/>
                </a:solidFill>
                <a:latin typeface="Arial Narrow" pitchFamily="34" charset="0"/>
                <a:ea typeface="+mn-ea"/>
                <a:cs typeface="+mn-cs"/>
              </a:defRPr>
            </a:lvl5pPr>
          </a:lstStyle>
          <a:p>
            <a:pPr lvl="0"/>
            <a:r>
              <a:rPr lang="en-US" dirty="0"/>
              <a:t>Click to edit subtitle</a:t>
            </a:r>
          </a:p>
        </p:txBody>
      </p:sp>
      <p:sp>
        <p:nvSpPr>
          <p:cNvPr id="13" name="Content Placeholder 2"/>
          <p:cNvSpPr>
            <a:spLocks noGrp="1"/>
          </p:cNvSpPr>
          <p:nvPr>
            <p:ph idx="46"/>
          </p:nvPr>
        </p:nvSpPr>
        <p:spPr>
          <a:xfrm>
            <a:off x="4657796" y="1657351"/>
            <a:ext cx="4153168" cy="1146950"/>
          </a:xfrm>
        </p:spPr>
        <p:txBody>
          <a:bodyPr/>
          <a:lstStyle>
            <a:lvl1pPr marL="128588" indent="-128588">
              <a:spcBef>
                <a:spcPts val="750"/>
              </a:spcBef>
              <a:defRPr sz="1200"/>
            </a:lvl1pPr>
            <a:lvl2pPr marL="257175" indent="-85725">
              <a:spcBef>
                <a:spcPts val="375"/>
              </a:spcBef>
              <a:defRPr sz="1050"/>
            </a:lvl2pPr>
            <a:lvl3pPr marL="386954" indent="-86916">
              <a:spcBef>
                <a:spcPts val="150"/>
              </a:spcBef>
              <a:defRPr sz="900"/>
            </a:lvl3pPr>
            <a:lvl4pPr marL="516731" indent="-88106">
              <a:spcBef>
                <a:spcPts val="150"/>
              </a:spcBef>
              <a:defRPr sz="825"/>
            </a:lvl4pPr>
            <a:lvl5pPr marL="640556" indent="-82154">
              <a:spcBef>
                <a:spcPts val="150"/>
              </a:spcBef>
              <a:defRPr sz="788"/>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Content Placeholder 2"/>
          <p:cNvSpPr>
            <a:spLocks noGrp="1"/>
          </p:cNvSpPr>
          <p:nvPr>
            <p:ph idx="47"/>
          </p:nvPr>
        </p:nvSpPr>
        <p:spPr>
          <a:xfrm>
            <a:off x="336130" y="3278982"/>
            <a:ext cx="4153168" cy="1146950"/>
          </a:xfrm>
        </p:spPr>
        <p:txBody>
          <a:bodyPr/>
          <a:lstStyle>
            <a:lvl1pPr marL="128588" indent="-128588">
              <a:spcBef>
                <a:spcPts val="750"/>
              </a:spcBef>
              <a:defRPr sz="1200"/>
            </a:lvl1pPr>
            <a:lvl2pPr marL="257175" indent="-85725">
              <a:spcBef>
                <a:spcPts val="375"/>
              </a:spcBef>
              <a:defRPr sz="1050"/>
            </a:lvl2pPr>
            <a:lvl3pPr marL="386954" indent="-86916">
              <a:spcBef>
                <a:spcPts val="150"/>
              </a:spcBef>
              <a:defRPr sz="900"/>
            </a:lvl3pPr>
            <a:lvl4pPr marL="516731" indent="-88106">
              <a:spcBef>
                <a:spcPts val="150"/>
              </a:spcBef>
              <a:defRPr sz="825"/>
            </a:lvl4pPr>
            <a:lvl5pPr marL="640556" indent="-82154">
              <a:spcBef>
                <a:spcPts val="150"/>
              </a:spcBef>
              <a:defRPr sz="788"/>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2"/>
          <p:cNvSpPr>
            <a:spLocks noGrp="1"/>
          </p:cNvSpPr>
          <p:nvPr>
            <p:ph idx="48"/>
          </p:nvPr>
        </p:nvSpPr>
        <p:spPr>
          <a:xfrm>
            <a:off x="4657796" y="3278982"/>
            <a:ext cx="4153168" cy="1146950"/>
          </a:xfrm>
        </p:spPr>
        <p:txBody>
          <a:bodyPr/>
          <a:lstStyle>
            <a:lvl1pPr marL="128588" indent="-128588">
              <a:spcBef>
                <a:spcPts val="750"/>
              </a:spcBef>
              <a:defRPr sz="1200"/>
            </a:lvl1pPr>
            <a:lvl2pPr marL="257175" indent="-85725">
              <a:spcBef>
                <a:spcPts val="375"/>
              </a:spcBef>
              <a:defRPr sz="1050"/>
            </a:lvl2pPr>
            <a:lvl3pPr marL="386954" indent="-86916">
              <a:spcBef>
                <a:spcPts val="150"/>
              </a:spcBef>
              <a:defRPr sz="900"/>
            </a:lvl3pPr>
            <a:lvl4pPr marL="516731" indent="-88106">
              <a:spcBef>
                <a:spcPts val="150"/>
              </a:spcBef>
              <a:defRPr sz="825"/>
            </a:lvl4pPr>
            <a:lvl5pPr marL="640556" indent="-82154">
              <a:spcBef>
                <a:spcPts val="150"/>
              </a:spcBef>
              <a:defRPr sz="788"/>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Title 2"/>
          <p:cNvSpPr>
            <a:spLocks noGrp="1"/>
          </p:cNvSpPr>
          <p:nvPr>
            <p:ph type="title"/>
          </p:nvPr>
        </p:nvSpPr>
        <p:spPr/>
        <p:txBody>
          <a:bodyPr/>
          <a:lstStyle/>
          <a:p>
            <a:r>
              <a:rPr lang="en-US"/>
              <a:t>Click to edit Master title style</a:t>
            </a:r>
          </a:p>
        </p:txBody>
      </p:sp>
    </p:spTree>
    <p:custDataLst>
      <p:tags r:id="rId1"/>
    </p:custDataLst>
    <p:extLst>
      <p:ext uri="{BB962C8B-B14F-4D97-AF65-F5344CB8AC3E}">
        <p14:creationId xmlns:p14="http://schemas.microsoft.com/office/powerpoint/2010/main" val="42595275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Section Divider Slide">
    <p:spTree>
      <p:nvGrpSpPr>
        <p:cNvPr id="1" name=""/>
        <p:cNvGrpSpPr/>
        <p:nvPr/>
      </p:nvGrpSpPr>
      <p:grpSpPr>
        <a:xfrm>
          <a:off x="0" y="0"/>
          <a:ext cx="0" cy="0"/>
          <a:chOff x="0" y="0"/>
          <a:chExt cx="0" cy="0"/>
        </a:xfrm>
      </p:grpSpPr>
      <p:sp>
        <p:nvSpPr>
          <p:cNvPr id="49" name="Title 1"/>
          <p:cNvSpPr>
            <a:spLocks noGrp="1"/>
          </p:cNvSpPr>
          <p:nvPr userDrawn="1">
            <p:ph type="ctrTitle"/>
          </p:nvPr>
        </p:nvSpPr>
        <p:spPr bwMode="gray">
          <a:xfrm>
            <a:off x="886675" y="1735504"/>
            <a:ext cx="7370650" cy="904399"/>
          </a:xfrm>
        </p:spPr>
        <p:txBody>
          <a:bodyPr vert="horz" lIns="0" tIns="0" rIns="0" bIns="0" rtlCol="0" anchor="b" anchorCtr="0">
            <a:noAutofit/>
          </a:bodyPr>
          <a:lstStyle>
            <a:lvl1pPr algn="ctr">
              <a:spcBef>
                <a:spcPts val="0"/>
              </a:spcBef>
              <a:defRPr lang="en-US" sz="3150" b="0" dirty="0">
                <a:solidFill>
                  <a:schemeClr val="tx1"/>
                </a:solidFill>
                <a:latin typeface="+mj-lt"/>
              </a:defRPr>
            </a:lvl1pPr>
          </a:lstStyle>
          <a:p>
            <a:pPr lvl="0"/>
            <a:r>
              <a:rPr lang="en-US" dirty="0"/>
              <a:t>Click to edit Master title style</a:t>
            </a:r>
          </a:p>
        </p:txBody>
      </p:sp>
      <p:sp>
        <p:nvSpPr>
          <p:cNvPr id="6" name="Text Placeholder 5"/>
          <p:cNvSpPr>
            <a:spLocks noGrp="1"/>
          </p:cNvSpPr>
          <p:nvPr userDrawn="1">
            <p:ph type="body" sz="quarter" idx="10"/>
          </p:nvPr>
        </p:nvSpPr>
        <p:spPr bwMode="gray">
          <a:xfrm>
            <a:off x="886641" y="2820219"/>
            <a:ext cx="7370720" cy="404622"/>
          </a:xfrm>
        </p:spPr>
        <p:txBody>
          <a:bodyPr lIns="0" tIns="0" rIns="0" bIns="0" anchor="t" anchorCtr="0"/>
          <a:lstStyle>
            <a:lvl1pPr marL="0" indent="0" algn="ctr">
              <a:spcBef>
                <a:spcPts val="450"/>
              </a:spcBef>
              <a:buNone/>
              <a:defRPr sz="1800">
                <a:solidFill>
                  <a:schemeClr val="tx1"/>
                </a:solidFill>
                <a:latin typeface="+mn-lt"/>
              </a:defRPr>
            </a:lvl1pPr>
            <a:lvl2pPr marL="300038" indent="0">
              <a:buNone/>
              <a:defRPr/>
            </a:lvl2pPr>
            <a:lvl3pPr marL="557213" indent="0">
              <a:buNone/>
              <a:defRPr/>
            </a:lvl3pPr>
            <a:lvl4pPr marL="821531" indent="0">
              <a:buNone/>
              <a:defRPr/>
            </a:lvl4pPr>
            <a:lvl5pPr marL="1027509" indent="0">
              <a:buNone/>
              <a:defRPr/>
            </a:lvl5pPr>
          </a:lstStyle>
          <a:p>
            <a:pPr lvl="0"/>
            <a:r>
              <a:rPr lang="en-US" dirty="0"/>
              <a:t>Click to edit Master text styles</a:t>
            </a:r>
          </a:p>
        </p:txBody>
      </p:sp>
    </p:spTree>
    <p:custDataLst>
      <p:tags r:id="rId1"/>
    </p:custDataLst>
    <p:extLst>
      <p:ext uri="{BB962C8B-B14F-4D97-AF65-F5344CB8AC3E}">
        <p14:creationId xmlns:p14="http://schemas.microsoft.com/office/powerpoint/2010/main" val="18816784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ustDataLst>
      <p:tags r:id="rId1"/>
    </p:custDataLst>
    <p:extLst>
      <p:ext uri="{BB962C8B-B14F-4D97-AF65-F5344CB8AC3E}">
        <p14:creationId xmlns:p14="http://schemas.microsoft.com/office/powerpoint/2010/main" val="7018004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ubtitle and Source">
    <p:spTree>
      <p:nvGrpSpPr>
        <p:cNvPr id="1" name=""/>
        <p:cNvGrpSpPr/>
        <p:nvPr/>
      </p:nvGrpSpPr>
      <p:grpSpPr>
        <a:xfrm>
          <a:off x="0" y="0"/>
          <a:ext cx="0" cy="0"/>
          <a:chOff x="0" y="0"/>
          <a:chExt cx="0" cy="0"/>
        </a:xfrm>
      </p:grpSpPr>
      <p:sp>
        <p:nvSpPr>
          <p:cNvPr id="12" name="Text Placeholder 9"/>
          <p:cNvSpPr>
            <a:spLocks noGrp="1"/>
          </p:cNvSpPr>
          <p:nvPr>
            <p:ph type="body" sz="quarter" idx="15" hasCustomPrompt="1"/>
          </p:nvPr>
        </p:nvSpPr>
        <p:spPr bwMode="gray">
          <a:xfrm>
            <a:off x="336129" y="832770"/>
            <a:ext cx="8471837" cy="297710"/>
          </a:xfrm>
          <a:prstGeom prst="rect">
            <a:avLst/>
          </a:prstGeom>
          <a:noFill/>
        </p:spPr>
        <p:txBody>
          <a:bodyPr wrap="square" rtlCol="0">
            <a:noAutofit/>
          </a:bodyPr>
          <a:lstStyle>
            <a:lvl1pPr marL="0" indent="0" algn="l" rtl="0" fontAlgn="base">
              <a:lnSpc>
                <a:spcPct val="85000"/>
              </a:lnSpc>
              <a:spcBef>
                <a:spcPct val="0"/>
              </a:spcBef>
              <a:spcAft>
                <a:spcPct val="0"/>
              </a:spcAft>
              <a:buNone/>
              <a:defRPr lang="en-US" sz="1500" b="0" kern="1200" smtClean="0">
                <a:solidFill>
                  <a:schemeClr val="tx2"/>
                </a:solidFill>
                <a:latin typeface="+mj-lt"/>
                <a:ea typeface="+mn-ea"/>
                <a:cs typeface="+mn-cs"/>
              </a:defRPr>
            </a:lvl1pPr>
            <a:lvl2pPr algn="l" rtl="0" fontAlgn="base">
              <a:lnSpc>
                <a:spcPct val="90000"/>
              </a:lnSpc>
              <a:spcBef>
                <a:spcPct val="0"/>
              </a:spcBef>
              <a:spcAft>
                <a:spcPct val="0"/>
              </a:spcAft>
              <a:defRPr lang="en-US" sz="1650" b="1" kern="1200" smtClean="0">
                <a:solidFill>
                  <a:schemeClr val="tx1"/>
                </a:solidFill>
                <a:latin typeface="Arial Narrow" pitchFamily="34" charset="0"/>
                <a:ea typeface="+mn-ea"/>
                <a:cs typeface="+mn-cs"/>
              </a:defRPr>
            </a:lvl2pPr>
            <a:lvl3pPr algn="l" rtl="0" fontAlgn="base">
              <a:lnSpc>
                <a:spcPct val="90000"/>
              </a:lnSpc>
              <a:spcBef>
                <a:spcPct val="0"/>
              </a:spcBef>
              <a:spcAft>
                <a:spcPct val="0"/>
              </a:spcAft>
              <a:defRPr lang="en-US" sz="1650" b="1" kern="1200" smtClean="0">
                <a:solidFill>
                  <a:schemeClr val="tx1"/>
                </a:solidFill>
                <a:latin typeface="Arial Narrow" pitchFamily="34" charset="0"/>
                <a:ea typeface="+mn-ea"/>
                <a:cs typeface="+mn-cs"/>
              </a:defRPr>
            </a:lvl3pPr>
            <a:lvl4pPr algn="l" rtl="0" fontAlgn="base">
              <a:lnSpc>
                <a:spcPct val="90000"/>
              </a:lnSpc>
              <a:spcBef>
                <a:spcPct val="0"/>
              </a:spcBef>
              <a:spcAft>
                <a:spcPct val="0"/>
              </a:spcAft>
              <a:defRPr lang="en-US" sz="1650" b="1" kern="1200" smtClean="0">
                <a:solidFill>
                  <a:schemeClr val="tx1"/>
                </a:solidFill>
                <a:latin typeface="Arial Narrow" pitchFamily="34" charset="0"/>
                <a:ea typeface="+mn-ea"/>
                <a:cs typeface="+mn-cs"/>
              </a:defRPr>
            </a:lvl4pPr>
            <a:lvl5pPr algn="l" rtl="0" fontAlgn="base">
              <a:lnSpc>
                <a:spcPct val="90000"/>
              </a:lnSpc>
              <a:spcBef>
                <a:spcPct val="0"/>
              </a:spcBef>
              <a:spcAft>
                <a:spcPct val="0"/>
              </a:spcAft>
              <a:defRPr lang="en-US" sz="1650" b="1" kern="1200" dirty="0" smtClean="0">
                <a:solidFill>
                  <a:schemeClr val="tx1"/>
                </a:solidFill>
                <a:latin typeface="Arial Narrow" pitchFamily="34" charset="0"/>
                <a:ea typeface="+mn-ea"/>
                <a:cs typeface="+mn-cs"/>
              </a:defRPr>
            </a:lvl5pPr>
          </a:lstStyle>
          <a:p>
            <a:pPr lvl="0"/>
            <a:r>
              <a:rPr lang="en-US" dirty="0"/>
              <a:t>Click to edit subtitle</a:t>
            </a:r>
          </a:p>
        </p:txBody>
      </p:sp>
      <p:sp>
        <p:nvSpPr>
          <p:cNvPr id="9" name="Text Placeholder 2"/>
          <p:cNvSpPr>
            <a:spLocks noGrp="1"/>
          </p:cNvSpPr>
          <p:nvPr>
            <p:ph type="body" sz="quarter" idx="16" hasCustomPrompt="1"/>
          </p:nvPr>
        </p:nvSpPr>
        <p:spPr>
          <a:xfrm>
            <a:off x="1234762" y="4714398"/>
            <a:ext cx="6042338" cy="319958"/>
          </a:xfrm>
        </p:spPr>
        <p:txBody>
          <a:bodyPr tIns="0" bIns="0" anchor="b"/>
          <a:lstStyle>
            <a:lvl1pPr marL="0" indent="0" algn="l" defTabSz="685800" rtl="0" eaLnBrk="1" latinLnBrk="0" hangingPunct="1">
              <a:lnSpc>
                <a:spcPct val="85000"/>
              </a:lnSpc>
              <a:spcBef>
                <a:spcPts val="225"/>
              </a:spcBef>
              <a:buClr>
                <a:schemeClr val="accent2"/>
              </a:buClr>
              <a:buSzPct val="85000"/>
              <a:buFont typeface="Arial" pitchFamily="34" charset="0"/>
              <a:buNone/>
              <a:tabLst/>
              <a:defRPr lang="en-US" sz="650" kern="1200" dirty="0">
                <a:solidFill>
                  <a:schemeClr val="tx2"/>
                </a:solidFill>
                <a:latin typeface="+mn-lt"/>
                <a:ea typeface="+mn-ea"/>
                <a:cs typeface="Arial" pitchFamily="34" charset="0"/>
              </a:defRPr>
            </a:lvl1pPr>
          </a:lstStyle>
          <a:p>
            <a:pPr lvl="0"/>
            <a:r>
              <a:rPr lang="en-US" dirty="0"/>
              <a:t>Click to edit source</a:t>
            </a:r>
          </a:p>
        </p:txBody>
      </p:sp>
      <p:sp>
        <p:nvSpPr>
          <p:cNvPr id="2" name="Title 1"/>
          <p:cNvSpPr>
            <a:spLocks noGrp="1"/>
          </p:cNvSpPr>
          <p:nvPr>
            <p:ph type="title"/>
          </p:nvPr>
        </p:nvSpPr>
        <p:spPr/>
        <p:txBody>
          <a:bodyPr/>
          <a:lstStyle/>
          <a:p>
            <a:r>
              <a:rPr lang="en-US"/>
              <a:t>Click to edit Master title style</a:t>
            </a:r>
          </a:p>
        </p:txBody>
      </p:sp>
    </p:spTree>
    <p:custDataLst>
      <p:tags r:id="rId1"/>
    </p:custDataLst>
    <p:extLst>
      <p:ext uri="{BB962C8B-B14F-4D97-AF65-F5344CB8AC3E}">
        <p14:creationId xmlns:p14="http://schemas.microsoft.com/office/powerpoint/2010/main" val="13356920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loguard Sec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36129" y="1235870"/>
            <a:ext cx="8471837" cy="3190063"/>
          </a:xfrm>
        </p:spPr>
        <p:txBody>
          <a:bodyPr/>
          <a:lstStyle>
            <a:lvl1pPr>
              <a:defRPr sz="1200"/>
            </a:lvl1pPr>
            <a:lvl2pPr>
              <a:defRPr sz="1200"/>
            </a:lvl2pPr>
            <a:lvl3pPr>
              <a:defRPr sz="1000"/>
            </a:lvl3pPr>
            <a:lvl4pPr>
              <a:defRPr sz="1000"/>
            </a:lvl4pPr>
            <a:lvl5pPr>
              <a:defRPr sz="1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ext Placeholder 2"/>
          <p:cNvSpPr>
            <a:spLocks noGrp="1"/>
          </p:cNvSpPr>
          <p:nvPr>
            <p:ph type="body" sz="quarter" idx="16" hasCustomPrompt="1"/>
          </p:nvPr>
        </p:nvSpPr>
        <p:spPr>
          <a:xfrm>
            <a:off x="1234763" y="4714398"/>
            <a:ext cx="6080437" cy="319958"/>
          </a:xfrm>
        </p:spPr>
        <p:txBody>
          <a:bodyPr tIns="0" bIns="0" anchor="b"/>
          <a:lstStyle>
            <a:lvl1pPr marL="0" indent="0" algn="l" defTabSz="685800" rtl="0" eaLnBrk="1" latinLnBrk="0" hangingPunct="1">
              <a:lnSpc>
                <a:spcPct val="85000"/>
              </a:lnSpc>
              <a:spcBef>
                <a:spcPts val="225"/>
              </a:spcBef>
              <a:buClr>
                <a:schemeClr val="accent2"/>
              </a:buClr>
              <a:buSzPct val="85000"/>
              <a:buFont typeface="Arial" pitchFamily="34" charset="0"/>
              <a:buNone/>
              <a:tabLst/>
              <a:defRPr lang="en-US" sz="650" kern="1200" dirty="0">
                <a:solidFill>
                  <a:schemeClr val="tx2"/>
                </a:solidFill>
                <a:latin typeface="+mn-lt"/>
                <a:ea typeface="+mn-ea"/>
                <a:cs typeface="Arial" pitchFamily="34" charset="0"/>
              </a:defRPr>
            </a:lvl1pPr>
          </a:lstStyle>
          <a:p>
            <a:pPr lvl="0"/>
            <a:r>
              <a:rPr lang="en-US" dirty="0"/>
              <a:t>Click to edit source</a:t>
            </a:r>
          </a:p>
        </p:txBody>
      </p:sp>
      <p:sp>
        <p:nvSpPr>
          <p:cNvPr id="13" name="Text Placeholder 9"/>
          <p:cNvSpPr>
            <a:spLocks noGrp="1"/>
          </p:cNvSpPr>
          <p:nvPr>
            <p:ph type="body" sz="quarter" idx="15" hasCustomPrompt="1"/>
          </p:nvPr>
        </p:nvSpPr>
        <p:spPr bwMode="gray">
          <a:xfrm>
            <a:off x="336129" y="832770"/>
            <a:ext cx="8471837" cy="297710"/>
          </a:xfrm>
          <a:prstGeom prst="rect">
            <a:avLst/>
          </a:prstGeom>
          <a:noFill/>
        </p:spPr>
        <p:txBody>
          <a:bodyPr wrap="square" rtlCol="0">
            <a:noAutofit/>
          </a:bodyPr>
          <a:lstStyle>
            <a:lvl1pPr marL="0" indent="0" algn="l" rtl="0" fontAlgn="base">
              <a:lnSpc>
                <a:spcPct val="85000"/>
              </a:lnSpc>
              <a:spcBef>
                <a:spcPct val="0"/>
              </a:spcBef>
              <a:spcAft>
                <a:spcPct val="0"/>
              </a:spcAft>
              <a:buNone/>
              <a:defRPr lang="en-US" sz="1500" b="0" kern="1200" smtClean="0">
                <a:solidFill>
                  <a:schemeClr val="tx2"/>
                </a:solidFill>
                <a:latin typeface="+mj-lt"/>
                <a:ea typeface="+mn-ea"/>
                <a:cs typeface="+mn-cs"/>
              </a:defRPr>
            </a:lvl1pPr>
            <a:lvl2pPr algn="l" rtl="0" fontAlgn="base">
              <a:lnSpc>
                <a:spcPct val="90000"/>
              </a:lnSpc>
              <a:spcBef>
                <a:spcPct val="0"/>
              </a:spcBef>
              <a:spcAft>
                <a:spcPct val="0"/>
              </a:spcAft>
              <a:defRPr lang="en-US" sz="1650" b="1" kern="1200" smtClean="0">
                <a:solidFill>
                  <a:schemeClr val="tx1"/>
                </a:solidFill>
                <a:latin typeface="Arial Narrow" pitchFamily="34" charset="0"/>
                <a:ea typeface="+mn-ea"/>
                <a:cs typeface="+mn-cs"/>
              </a:defRPr>
            </a:lvl2pPr>
            <a:lvl3pPr algn="l" rtl="0" fontAlgn="base">
              <a:lnSpc>
                <a:spcPct val="90000"/>
              </a:lnSpc>
              <a:spcBef>
                <a:spcPct val="0"/>
              </a:spcBef>
              <a:spcAft>
                <a:spcPct val="0"/>
              </a:spcAft>
              <a:defRPr lang="en-US" sz="1650" b="1" kern="1200" smtClean="0">
                <a:solidFill>
                  <a:schemeClr val="tx1"/>
                </a:solidFill>
                <a:latin typeface="Arial Narrow" pitchFamily="34" charset="0"/>
                <a:ea typeface="+mn-ea"/>
                <a:cs typeface="+mn-cs"/>
              </a:defRPr>
            </a:lvl3pPr>
            <a:lvl4pPr algn="l" rtl="0" fontAlgn="base">
              <a:lnSpc>
                <a:spcPct val="90000"/>
              </a:lnSpc>
              <a:spcBef>
                <a:spcPct val="0"/>
              </a:spcBef>
              <a:spcAft>
                <a:spcPct val="0"/>
              </a:spcAft>
              <a:defRPr lang="en-US" sz="1650" b="1" kern="1200" smtClean="0">
                <a:solidFill>
                  <a:schemeClr val="tx1"/>
                </a:solidFill>
                <a:latin typeface="Arial Narrow" pitchFamily="34" charset="0"/>
                <a:ea typeface="+mn-ea"/>
                <a:cs typeface="+mn-cs"/>
              </a:defRPr>
            </a:lvl4pPr>
            <a:lvl5pPr algn="l" rtl="0" fontAlgn="base">
              <a:lnSpc>
                <a:spcPct val="90000"/>
              </a:lnSpc>
              <a:spcBef>
                <a:spcPct val="0"/>
              </a:spcBef>
              <a:spcAft>
                <a:spcPct val="0"/>
              </a:spcAft>
              <a:defRPr lang="en-US" sz="1650" b="1" kern="1200" dirty="0" smtClean="0">
                <a:solidFill>
                  <a:schemeClr val="tx1"/>
                </a:solidFill>
                <a:latin typeface="Arial Narrow" pitchFamily="34" charset="0"/>
                <a:ea typeface="+mn-ea"/>
                <a:cs typeface="+mn-cs"/>
              </a:defRPr>
            </a:lvl5pPr>
          </a:lstStyle>
          <a:p>
            <a:pPr lvl="0"/>
            <a:r>
              <a:rPr lang="en-US" dirty="0"/>
              <a:t>Click to edit subtitle</a:t>
            </a:r>
          </a:p>
        </p:txBody>
      </p:sp>
      <p:sp>
        <p:nvSpPr>
          <p:cNvPr id="2" name="Title 1"/>
          <p:cNvSpPr>
            <a:spLocks noGrp="1"/>
          </p:cNvSpPr>
          <p:nvPr>
            <p:ph type="title"/>
          </p:nvPr>
        </p:nvSpPr>
        <p:spPr/>
        <p:txBody>
          <a:bodyPr/>
          <a:lstStyle/>
          <a:p>
            <a:r>
              <a:rPr lang="en-US"/>
              <a:t>Click to edit Master title style</a:t>
            </a:r>
          </a:p>
        </p:txBody>
      </p:sp>
    </p:spTree>
    <p:custDataLst>
      <p:tags r:id="rId1"/>
    </p:custDataLst>
    <p:extLst>
      <p:ext uri="{BB962C8B-B14F-4D97-AF65-F5344CB8AC3E}">
        <p14:creationId xmlns:p14="http://schemas.microsoft.com/office/powerpoint/2010/main" val="6916660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Real World Evidence Sec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36129" y="1235870"/>
            <a:ext cx="8471837" cy="3190063"/>
          </a:xfrm>
        </p:spPr>
        <p:txBody>
          <a:bodyPr/>
          <a:lstStyle>
            <a:lvl1pPr>
              <a:defRPr sz="1200"/>
            </a:lvl1pPr>
            <a:lvl2pPr>
              <a:defRPr sz="1200"/>
            </a:lvl2pPr>
            <a:lvl3pPr>
              <a:defRPr sz="1000"/>
            </a:lvl3pPr>
            <a:lvl4pPr>
              <a:defRPr sz="1000"/>
            </a:lvl4pPr>
            <a:lvl5pPr>
              <a:defRPr sz="1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ext Placeholder 2"/>
          <p:cNvSpPr>
            <a:spLocks noGrp="1"/>
          </p:cNvSpPr>
          <p:nvPr>
            <p:ph type="body" sz="quarter" idx="16" hasCustomPrompt="1"/>
          </p:nvPr>
        </p:nvSpPr>
        <p:spPr>
          <a:xfrm>
            <a:off x="1234763" y="4714398"/>
            <a:ext cx="6080437" cy="319958"/>
          </a:xfrm>
        </p:spPr>
        <p:txBody>
          <a:bodyPr tIns="0" bIns="0" anchor="b"/>
          <a:lstStyle>
            <a:lvl1pPr marL="0" indent="0" algn="l" defTabSz="685800" rtl="0" eaLnBrk="1" latinLnBrk="0" hangingPunct="1">
              <a:lnSpc>
                <a:spcPct val="85000"/>
              </a:lnSpc>
              <a:spcBef>
                <a:spcPts val="225"/>
              </a:spcBef>
              <a:buClr>
                <a:schemeClr val="accent2"/>
              </a:buClr>
              <a:buSzPct val="85000"/>
              <a:buFont typeface="Arial" pitchFamily="34" charset="0"/>
              <a:buNone/>
              <a:tabLst/>
              <a:defRPr lang="en-US" sz="650" kern="1200" dirty="0">
                <a:solidFill>
                  <a:schemeClr val="tx2"/>
                </a:solidFill>
                <a:latin typeface="+mn-lt"/>
                <a:ea typeface="+mn-ea"/>
                <a:cs typeface="Arial" pitchFamily="34" charset="0"/>
              </a:defRPr>
            </a:lvl1pPr>
          </a:lstStyle>
          <a:p>
            <a:pPr lvl="0"/>
            <a:r>
              <a:rPr lang="en-US" dirty="0"/>
              <a:t>Click to edit source</a:t>
            </a:r>
          </a:p>
        </p:txBody>
      </p:sp>
      <p:sp>
        <p:nvSpPr>
          <p:cNvPr id="13" name="Text Placeholder 9"/>
          <p:cNvSpPr>
            <a:spLocks noGrp="1"/>
          </p:cNvSpPr>
          <p:nvPr>
            <p:ph type="body" sz="quarter" idx="15" hasCustomPrompt="1"/>
          </p:nvPr>
        </p:nvSpPr>
        <p:spPr bwMode="gray">
          <a:xfrm>
            <a:off x="336129" y="832770"/>
            <a:ext cx="8471837" cy="297710"/>
          </a:xfrm>
          <a:prstGeom prst="rect">
            <a:avLst/>
          </a:prstGeom>
          <a:noFill/>
        </p:spPr>
        <p:txBody>
          <a:bodyPr wrap="square" rtlCol="0">
            <a:noAutofit/>
          </a:bodyPr>
          <a:lstStyle>
            <a:lvl1pPr marL="0" indent="0" algn="l" rtl="0" fontAlgn="base">
              <a:lnSpc>
                <a:spcPct val="85000"/>
              </a:lnSpc>
              <a:spcBef>
                <a:spcPct val="0"/>
              </a:spcBef>
              <a:spcAft>
                <a:spcPct val="0"/>
              </a:spcAft>
              <a:buNone/>
              <a:defRPr lang="en-US" sz="1500" b="0" kern="1200" smtClean="0">
                <a:solidFill>
                  <a:schemeClr val="tx2"/>
                </a:solidFill>
                <a:latin typeface="+mj-lt"/>
                <a:ea typeface="+mn-ea"/>
                <a:cs typeface="+mn-cs"/>
              </a:defRPr>
            </a:lvl1pPr>
            <a:lvl2pPr algn="l" rtl="0" fontAlgn="base">
              <a:lnSpc>
                <a:spcPct val="90000"/>
              </a:lnSpc>
              <a:spcBef>
                <a:spcPct val="0"/>
              </a:spcBef>
              <a:spcAft>
                <a:spcPct val="0"/>
              </a:spcAft>
              <a:defRPr lang="en-US" sz="1650" b="1" kern="1200" smtClean="0">
                <a:solidFill>
                  <a:schemeClr val="tx1"/>
                </a:solidFill>
                <a:latin typeface="Arial Narrow" pitchFamily="34" charset="0"/>
                <a:ea typeface="+mn-ea"/>
                <a:cs typeface="+mn-cs"/>
              </a:defRPr>
            </a:lvl2pPr>
            <a:lvl3pPr algn="l" rtl="0" fontAlgn="base">
              <a:lnSpc>
                <a:spcPct val="90000"/>
              </a:lnSpc>
              <a:spcBef>
                <a:spcPct val="0"/>
              </a:spcBef>
              <a:spcAft>
                <a:spcPct val="0"/>
              </a:spcAft>
              <a:defRPr lang="en-US" sz="1650" b="1" kern="1200" smtClean="0">
                <a:solidFill>
                  <a:schemeClr val="tx1"/>
                </a:solidFill>
                <a:latin typeface="Arial Narrow" pitchFamily="34" charset="0"/>
                <a:ea typeface="+mn-ea"/>
                <a:cs typeface="+mn-cs"/>
              </a:defRPr>
            </a:lvl3pPr>
            <a:lvl4pPr algn="l" rtl="0" fontAlgn="base">
              <a:lnSpc>
                <a:spcPct val="90000"/>
              </a:lnSpc>
              <a:spcBef>
                <a:spcPct val="0"/>
              </a:spcBef>
              <a:spcAft>
                <a:spcPct val="0"/>
              </a:spcAft>
              <a:defRPr lang="en-US" sz="1650" b="1" kern="1200" smtClean="0">
                <a:solidFill>
                  <a:schemeClr val="tx1"/>
                </a:solidFill>
                <a:latin typeface="Arial Narrow" pitchFamily="34" charset="0"/>
                <a:ea typeface="+mn-ea"/>
                <a:cs typeface="+mn-cs"/>
              </a:defRPr>
            </a:lvl4pPr>
            <a:lvl5pPr algn="l" rtl="0" fontAlgn="base">
              <a:lnSpc>
                <a:spcPct val="90000"/>
              </a:lnSpc>
              <a:spcBef>
                <a:spcPct val="0"/>
              </a:spcBef>
              <a:spcAft>
                <a:spcPct val="0"/>
              </a:spcAft>
              <a:defRPr lang="en-US" sz="1650" b="1" kern="1200" dirty="0" smtClean="0">
                <a:solidFill>
                  <a:schemeClr val="tx1"/>
                </a:solidFill>
                <a:latin typeface="Arial Narrow" pitchFamily="34" charset="0"/>
                <a:ea typeface="+mn-ea"/>
                <a:cs typeface="+mn-cs"/>
              </a:defRPr>
            </a:lvl5pPr>
          </a:lstStyle>
          <a:p>
            <a:pPr lvl="0"/>
            <a:r>
              <a:rPr lang="en-US" dirty="0"/>
              <a:t>Click to edit subtitle</a:t>
            </a:r>
          </a:p>
        </p:txBody>
      </p:sp>
      <p:sp>
        <p:nvSpPr>
          <p:cNvPr id="2" name="Title 1"/>
          <p:cNvSpPr>
            <a:spLocks noGrp="1"/>
          </p:cNvSpPr>
          <p:nvPr>
            <p:ph type="title"/>
          </p:nvPr>
        </p:nvSpPr>
        <p:spPr/>
        <p:txBody>
          <a:bodyPr/>
          <a:lstStyle/>
          <a:p>
            <a:r>
              <a:rPr lang="en-US"/>
              <a:t>Click to edit Master title style</a:t>
            </a:r>
          </a:p>
        </p:txBody>
      </p:sp>
    </p:spTree>
    <p:custDataLst>
      <p:tags r:id="rId1"/>
    </p:custDataLst>
    <p:extLst>
      <p:ext uri="{BB962C8B-B14F-4D97-AF65-F5344CB8AC3E}">
        <p14:creationId xmlns:p14="http://schemas.microsoft.com/office/powerpoint/2010/main" val="411268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Adherence Sec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36129" y="1235870"/>
            <a:ext cx="8471837" cy="3190063"/>
          </a:xfrm>
        </p:spPr>
        <p:txBody>
          <a:bodyPr/>
          <a:lstStyle>
            <a:lvl1pPr>
              <a:defRPr sz="1200"/>
            </a:lvl1pPr>
            <a:lvl2pPr>
              <a:defRPr sz="1200"/>
            </a:lvl2pPr>
            <a:lvl3pPr>
              <a:defRPr sz="1000"/>
            </a:lvl3pPr>
            <a:lvl4pPr>
              <a:defRPr sz="1000"/>
            </a:lvl4pPr>
            <a:lvl5pPr>
              <a:defRPr sz="1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ext Placeholder 2"/>
          <p:cNvSpPr>
            <a:spLocks noGrp="1"/>
          </p:cNvSpPr>
          <p:nvPr>
            <p:ph type="body" sz="quarter" idx="16" hasCustomPrompt="1"/>
          </p:nvPr>
        </p:nvSpPr>
        <p:spPr>
          <a:xfrm>
            <a:off x="1234763" y="4714398"/>
            <a:ext cx="6080437" cy="319958"/>
          </a:xfrm>
        </p:spPr>
        <p:txBody>
          <a:bodyPr tIns="0" bIns="0" anchor="b"/>
          <a:lstStyle>
            <a:lvl1pPr marL="0" indent="0" algn="l" defTabSz="685800" rtl="0" eaLnBrk="1" latinLnBrk="0" hangingPunct="1">
              <a:lnSpc>
                <a:spcPct val="85000"/>
              </a:lnSpc>
              <a:spcBef>
                <a:spcPts val="225"/>
              </a:spcBef>
              <a:buClr>
                <a:schemeClr val="accent2"/>
              </a:buClr>
              <a:buSzPct val="85000"/>
              <a:buFont typeface="Arial" pitchFamily="34" charset="0"/>
              <a:buNone/>
              <a:tabLst/>
              <a:defRPr lang="en-US" sz="650" kern="1200" dirty="0">
                <a:solidFill>
                  <a:schemeClr val="tx2"/>
                </a:solidFill>
                <a:latin typeface="+mn-lt"/>
                <a:ea typeface="+mn-ea"/>
                <a:cs typeface="Arial" pitchFamily="34" charset="0"/>
              </a:defRPr>
            </a:lvl1pPr>
          </a:lstStyle>
          <a:p>
            <a:pPr lvl="0"/>
            <a:r>
              <a:rPr lang="en-US" dirty="0"/>
              <a:t>Click to edit source</a:t>
            </a:r>
          </a:p>
        </p:txBody>
      </p:sp>
      <p:sp>
        <p:nvSpPr>
          <p:cNvPr id="13" name="Text Placeholder 9"/>
          <p:cNvSpPr>
            <a:spLocks noGrp="1"/>
          </p:cNvSpPr>
          <p:nvPr>
            <p:ph type="body" sz="quarter" idx="15" hasCustomPrompt="1"/>
          </p:nvPr>
        </p:nvSpPr>
        <p:spPr bwMode="gray">
          <a:xfrm>
            <a:off x="336129" y="832770"/>
            <a:ext cx="8471837" cy="297710"/>
          </a:xfrm>
          <a:prstGeom prst="rect">
            <a:avLst/>
          </a:prstGeom>
          <a:noFill/>
        </p:spPr>
        <p:txBody>
          <a:bodyPr wrap="square" rtlCol="0">
            <a:noAutofit/>
          </a:bodyPr>
          <a:lstStyle>
            <a:lvl1pPr marL="0" indent="0" algn="l" rtl="0" fontAlgn="base">
              <a:lnSpc>
                <a:spcPct val="85000"/>
              </a:lnSpc>
              <a:spcBef>
                <a:spcPct val="0"/>
              </a:spcBef>
              <a:spcAft>
                <a:spcPct val="0"/>
              </a:spcAft>
              <a:buNone/>
              <a:defRPr lang="en-US" sz="1500" b="0" kern="1200" smtClean="0">
                <a:solidFill>
                  <a:schemeClr val="tx2"/>
                </a:solidFill>
                <a:latin typeface="+mj-lt"/>
                <a:ea typeface="+mn-ea"/>
                <a:cs typeface="+mn-cs"/>
              </a:defRPr>
            </a:lvl1pPr>
            <a:lvl2pPr algn="l" rtl="0" fontAlgn="base">
              <a:lnSpc>
                <a:spcPct val="90000"/>
              </a:lnSpc>
              <a:spcBef>
                <a:spcPct val="0"/>
              </a:spcBef>
              <a:spcAft>
                <a:spcPct val="0"/>
              </a:spcAft>
              <a:defRPr lang="en-US" sz="1650" b="1" kern="1200" smtClean="0">
                <a:solidFill>
                  <a:schemeClr val="tx1"/>
                </a:solidFill>
                <a:latin typeface="Arial Narrow" pitchFamily="34" charset="0"/>
                <a:ea typeface="+mn-ea"/>
                <a:cs typeface="+mn-cs"/>
              </a:defRPr>
            </a:lvl2pPr>
            <a:lvl3pPr algn="l" rtl="0" fontAlgn="base">
              <a:lnSpc>
                <a:spcPct val="90000"/>
              </a:lnSpc>
              <a:spcBef>
                <a:spcPct val="0"/>
              </a:spcBef>
              <a:spcAft>
                <a:spcPct val="0"/>
              </a:spcAft>
              <a:defRPr lang="en-US" sz="1650" b="1" kern="1200" smtClean="0">
                <a:solidFill>
                  <a:schemeClr val="tx1"/>
                </a:solidFill>
                <a:latin typeface="Arial Narrow" pitchFamily="34" charset="0"/>
                <a:ea typeface="+mn-ea"/>
                <a:cs typeface="+mn-cs"/>
              </a:defRPr>
            </a:lvl3pPr>
            <a:lvl4pPr algn="l" rtl="0" fontAlgn="base">
              <a:lnSpc>
                <a:spcPct val="90000"/>
              </a:lnSpc>
              <a:spcBef>
                <a:spcPct val="0"/>
              </a:spcBef>
              <a:spcAft>
                <a:spcPct val="0"/>
              </a:spcAft>
              <a:defRPr lang="en-US" sz="1650" b="1" kern="1200" smtClean="0">
                <a:solidFill>
                  <a:schemeClr val="tx1"/>
                </a:solidFill>
                <a:latin typeface="Arial Narrow" pitchFamily="34" charset="0"/>
                <a:ea typeface="+mn-ea"/>
                <a:cs typeface="+mn-cs"/>
              </a:defRPr>
            </a:lvl4pPr>
            <a:lvl5pPr algn="l" rtl="0" fontAlgn="base">
              <a:lnSpc>
                <a:spcPct val="90000"/>
              </a:lnSpc>
              <a:spcBef>
                <a:spcPct val="0"/>
              </a:spcBef>
              <a:spcAft>
                <a:spcPct val="0"/>
              </a:spcAft>
              <a:defRPr lang="en-US" sz="1650" b="1" kern="1200" dirty="0" smtClean="0">
                <a:solidFill>
                  <a:schemeClr val="tx1"/>
                </a:solidFill>
                <a:latin typeface="Arial Narrow" pitchFamily="34" charset="0"/>
                <a:ea typeface="+mn-ea"/>
                <a:cs typeface="+mn-cs"/>
              </a:defRPr>
            </a:lvl5pPr>
          </a:lstStyle>
          <a:p>
            <a:pPr lvl="0"/>
            <a:r>
              <a:rPr lang="en-US" dirty="0"/>
              <a:t>Click to edit subtitle</a:t>
            </a:r>
          </a:p>
        </p:txBody>
      </p:sp>
      <p:sp>
        <p:nvSpPr>
          <p:cNvPr id="2" name="Title 1"/>
          <p:cNvSpPr>
            <a:spLocks noGrp="1"/>
          </p:cNvSpPr>
          <p:nvPr>
            <p:ph type="title"/>
          </p:nvPr>
        </p:nvSpPr>
        <p:spPr/>
        <p:txBody>
          <a:bodyPr/>
          <a:lstStyle/>
          <a:p>
            <a:r>
              <a:rPr lang="en-US"/>
              <a:t>Click to edit Master title style</a:t>
            </a:r>
          </a:p>
        </p:txBody>
      </p:sp>
    </p:spTree>
    <p:custDataLst>
      <p:tags r:id="rId1"/>
    </p:custDataLst>
    <p:extLst>
      <p:ext uri="{BB962C8B-B14F-4D97-AF65-F5344CB8AC3E}">
        <p14:creationId xmlns:p14="http://schemas.microsoft.com/office/powerpoint/2010/main" val="5824368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linical Practise Sec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36129" y="1235870"/>
            <a:ext cx="8471837" cy="3190063"/>
          </a:xfrm>
        </p:spPr>
        <p:txBody>
          <a:bodyPr/>
          <a:lstStyle>
            <a:lvl1pPr>
              <a:defRPr sz="1200"/>
            </a:lvl1pPr>
            <a:lvl2pPr>
              <a:defRPr sz="1200"/>
            </a:lvl2pPr>
            <a:lvl3pPr>
              <a:defRPr sz="1000"/>
            </a:lvl3pPr>
            <a:lvl4pPr>
              <a:defRPr sz="1000"/>
            </a:lvl4pPr>
            <a:lvl5pPr>
              <a:defRPr sz="1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ext Placeholder 2"/>
          <p:cNvSpPr>
            <a:spLocks noGrp="1"/>
          </p:cNvSpPr>
          <p:nvPr>
            <p:ph type="body" sz="quarter" idx="16" hasCustomPrompt="1"/>
          </p:nvPr>
        </p:nvSpPr>
        <p:spPr>
          <a:xfrm>
            <a:off x="1234763" y="4714398"/>
            <a:ext cx="6080437" cy="319958"/>
          </a:xfrm>
        </p:spPr>
        <p:txBody>
          <a:bodyPr tIns="0" bIns="0" anchor="b"/>
          <a:lstStyle>
            <a:lvl1pPr marL="0" indent="0" algn="l" defTabSz="685800" rtl="0" eaLnBrk="1" latinLnBrk="0" hangingPunct="1">
              <a:lnSpc>
                <a:spcPct val="85000"/>
              </a:lnSpc>
              <a:spcBef>
                <a:spcPts val="225"/>
              </a:spcBef>
              <a:buClr>
                <a:schemeClr val="accent2"/>
              </a:buClr>
              <a:buSzPct val="85000"/>
              <a:buFont typeface="Arial" pitchFamily="34" charset="0"/>
              <a:buNone/>
              <a:tabLst/>
              <a:defRPr lang="en-US" sz="650" kern="1200" dirty="0">
                <a:solidFill>
                  <a:schemeClr val="tx2"/>
                </a:solidFill>
                <a:latin typeface="+mn-lt"/>
                <a:ea typeface="+mn-ea"/>
                <a:cs typeface="Arial" pitchFamily="34" charset="0"/>
              </a:defRPr>
            </a:lvl1pPr>
          </a:lstStyle>
          <a:p>
            <a:pPr lvl="0"/>
            <a:r>
              <a:rPr lang="en-US" dirty="0"/>
              <a:t>Click to edit source</a:t>
            </a:r>
          </a:p>
        </p:txBody>
      </p:sp>
      <p:sp>
        <p:nvSpPr>
          <p:cNvPr id="13" name="Text Placeholder 9"/>
          <p:cNvSpPr>
            <a:spLocks noGrp="1"/>
          </p:cNvSpPr>
          <p:nvPr>
            <p:ph type="body" sz="quarter" idx="15" hasCustomPrompt="1"/>
          </p:nvPr>
        </p:nvSpPr>
        <p:spPr bwMode="gray">
          <a:xfrm>
            <a:off x="336129" y="832770"/>
            <a:ext cx="8471837" cy="297710"/>
          </a:xfrm>
          <a:prstGeom prst="rect">
            <a:avLst/>
          </a:prstGeom>
          <a:noFill/>
        </p:spPr>
        <p:txBody>
          <a:bodyPr wrap="square" rtlCol="0">
            <a:noAutofit/>
          </a:bodyPr>
          <a:lstStyle>
            <a:lvl1pPr marL="0" indent="0" algn="l" rtl="0" fontAlgn="base">
              <a:lnSpc>
                <a:spcPct val="85000"/>
              </a:lnSpc>
              <a:spcBef>
                <a:spcPct val="0"/>
              </a:spcBef>
              <a:spcAft>
                <a:spcPct val="0"/>
              </a:spcAft>
              <a:buNone/>
              <a:defRPr lang="en-US" sz="1500" b="0" kern="1200" smtClean="0">
                <a:solidFill>
                  <a:schemeClr val="tx2"/>
                </a:solidFill>
                <a:latin typeface="+mj-lt"/>
                <a:ea typeface="+mn-ea"/>
                <a:cs typeface="+mn-cs"/>
              </a:defRPr>
            </a:lvl1pPr>
            <a:lvl2pPr algn="l" rtl="0" fontAlgn="base">
              <a:lnSpc>
                <a:spcPct val="90000"/>
              </a:lnSpc>
              <a:spcBef>
                <a:spcPct val="0"/>
              </a:spcBef>
              <a:spcAft>
                <a:spcPct val="0"/>
              </a:spcAft>
              <a:defRPr lang="en-US" sz="1650" b="1" kern="1200" smtClean="0">
                <a:solidFill>
                  <a:schemeClr val="tx1"/>
                </a:solidFill>
                <a:latin typeface="Arial Narrow" pitchFamily="34" charset="0"/>
                <a:ea typeface="+mn-ea"/>
                <a:cs typeface="+mn-cs"/>
              </a:defRPr>
            </a:lvl2pPr>
            <a:lvl3pPr algn="l" rtl="0" fontAlgn="base">
              <a:lnSpc>
                <a:spcPct val="90000"/>
              </a:lnSpc>
              <a:spcBef>
                <a:spcPct val="0"/>
              </a:spcBef>
              <a:spcAft>
                <a:spcPct val="0"/>
              </a:spcAft>
              <a:defRPr lang="en-US" sz="1650" b="1" kern="1200" smtClean="0">
                <a:solidFill>
                  <a:schemeClr val="tx1"/>
                </a:solidFill>
                <a:latin typeface="Arial Narrow" pitchFamily="34" charset="0"/>
                <a:ea typeface="+mn-ea"/>
                <a:cs typeface="+mn-cs"/>
              </a:defRPr>
            </a:lvl3pPr>
            <a:lvl4pPr algn="l" rtl="0" fontAlgn="base">
              <a:lnSpc>
                <a:spcPct val="90000"/>
              </a:lnSpc>
              <a:spcBef>
                <a:spcPct val="0"/>
              </a:spcBef>
              <a:spcAft>
                <a:spcPct val="0"/>
              </a:spcAft>
              <a:defRPr lang="en-US" sz="1650" b="1" kern="1200" smtClean="0">
                <a:solidFill>
                  <a:schemeClr val="tx1"/>
                </a:solidFill>
                <a:latin typeface="Arial Narrow" pitchFamily="34" charset="0"/>
                <a:ea typeface="+mn-ea"/>
                <a:cs typeface="+mn-cs"/>
              </a:defRPr>
            </a:lvl4pPr>
            <a:lvl5pPr algn="l" rtl="0" fontAlgn="base">
              <a:lnSpc>
                <a:spcPct val="90000"/>
              </a:lnSpc>
              <a:spcBef>
                <a:spcPct val="0"/>
              </a:spcBef>
              <a:spcAft>
                <a:spcPct val="0"/>
              </a:spcAft>
              <a:defRPr lang="en-US" sz="1650" b="1" kern="1200" dirty="0" smtClean="0">
                <a:solidFill>
                  <a:schemeClr val="tx1"/>
                </a:solidFill>
                <a:latin typeface="Arial Narrow" pitchFamily="34" charset="0"/>
                <a:ea typeface="+mn-ea"/>
                <a:cs typeface="+mn-cs"/>
              </a:defRPr>
            </a:lvl5pPr>
          </a:lstStyle>
          <a:p>
            <a:pPr lvl="0"/>
            <a:r>
              <a:rPr lang="en-US" dirty="0"/>
              <a:t>Click to edit subtitle</a:t>
            </a:r>
          </a:p>
        </p:txBody>
      </p:sp>
      <p:sp>
        <p:nvSpPr>
          <p:cNvPr id="2" name="Title 1"/>
          <p:cNvSpPr>
            <a:spLocks noGrp="1"/>
          </p:cNvSpPr>
          <p:nvPr>
            <p:ph type="title"/>
          </p:nvPr>
        </p:nvSpPr>
        <p:spPr/>
        <p:txBody>
          <a:bodyPr/>
          <a:lstStyle/>
          <a:p>
            <a:r>
              <a:rPr lang="en-US"/>
              <a:t>Click to edit Master title style</a:t>
            </a:r>
          </a:p>
        </p:txBody>
      </p:sp>
    </p:spTree>
    <p:custDataLst>
      <p:tags r:id="rId1"/>
    </p:custDataLst>
    <p:extLst>
      <p:ext uri="{BB962C8B-B14F-4D97-AF65-F5344CB8AC3E}">
        <p14:creationId xmlns:p14="http://schemas.microsoft.com/office/powerpoint/2010/main" val="26632916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st Effectiveness Sec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36129" y="1235870"/>
            <a:ext cx="8471837" cy="3190063"/>
          </a:xfrm>
        </p:spPr>
        <p:txBody>
          <a:bodyPr/>
          <a:lstStyle>
            <a:lvl1pPr>
              <a:defRPr sz="1200"/>
            </a:lvl1pPr>
            <a:lvl2pPr>
              <a:defRPr sz="1200"/>
            </a:lvl2pPr>
            <a:lvl3pPr>
              <a:defRPr sz="1000"/>
            </a:lvl3pPr>
            <a:lvl4pPr>
              <a:defRPr sz="1000"/>
            </a:lvl4pPr>
            <a:lvl5pPr>
              <a:defRPr sz="1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ext Placeholder 2"/>
          <p:cNvSpPr>
            <a:spLocks noGrp="1"/>
          </p:cNvSpPr>
          <p:nvPr>
            <p:ph type="body" sz="quarter" idx="16" hasCustomPrompt="1"/>
          </p:nvPr>
        </p:nvSpPr>
        <p:spPr>
          <a:xfrm>
            <a:off x="1234763" y="4714398"/>
            <a:ext cx="6080437" cy="319958"/>
          </a:xfrm>
        </p:spPr>
        <p:txBody>
          <a:bodyPr tIns="0" bIns="0" anchor="b"/>
          <a:lstStyle>
            <a:lvl1pPr marL="0" indent="0" algn="l" defTabSz="685800" rtl="0" eaLnBrk="1" latinLnBrk="0" hangingPunct="1">
              <a:lnSpc>
                <a:spcPct val="85000"/>
              </a:lnSpc>
              <a:spcBef>
                <a:spcPts val="225"/>
              </a:spcBef>
              <a:buClr>
                <a:schemeClr val="accent2"/>
              </a:buClr>
              <a:buSzPct val="85000"/>
              <a:buFont typeface="Arial" pitchFamily="34" charset="0"/>
              <a:buNone/>
              <a:tabLst/>
              <a:defRPr lang="en-US" sz="650" kern="1200" dirty="0">
                <a:solidFill>
                  <a:schemeClr val="tx2"/>
                </a:solidFill>
                <a:latin typeface="+mn-lt"/>
                <a:ea typeface="+mn-ea"/>
                <a:cs typeface="Arial" pitchFamily="34" charset="0"/>
              </a:defRPr>
            </a:lvl1pPr>
          </a:lstStyle>
          <a:p>
            <a:pPr lvl="0"/>
            <a:r>
              <a:rPr lang="en-US" dirty="0"/>
              <a:t>Click to edit source</a:t>
            </a:r>
          </a:p>
        </p:txBody>
      </p:sp>
      <p:sp>
        <p:nvSpPr>
          <p:cNvPr id="13" name="Text Placeholder 9"/>
          <p:cNvSpPr>
            <a:spLocks noGrp="1"/>
          </p:cNvSpPr>
          <p:nvPr>
            <p:ph type="body" sz="quarter" idx="15" hasCustomPrompt="1"/>
          </p:nvPr>
        </p:nvSpPr>
        <p:spPr bwMode="gray">
          <a:xfrm>
            <a:off x="336129" y="832770"/>
            <a:ext cx="8471837" cy="297710"/>
          </a:xfrm>
          <a:prstGeom prst="rect">
            <a:avLst/>
          </a:prstGeom>
          <a:noFill/>
        </p:spPr>
        <p:txBody>
          <a:bodyPr wrap="square" rtlCol="0">
            <a:noAutofit/>
          </a:bodyPr>
          <a:lstStyle>
            <a:lvl1pPr marL="0" indent="0" algn="l" rtl="0" fontAlgn="base">
              <a:lnSpc>
                <a:spcPct val="85000"/>
              </a:lnSpc>
              <a:spcBef>
                <a:spcPct val="0"/>
              </a:spcBef>
              <a:spcAft>
                <a:spcPct val="0"/>
              </a:spcAft>
              <a:buNone/>
              <a:defRPr lang="en-US" sz="1500" b="0" kern="1200" smtClean="0">
                <a:solidFill>
                  <a:schemeClr val="tx2"/>
                </a:solidFill>
                <a:latin typeface="+mj-lt"/>
                <a:ea typeface="+mn-ea"/>
                <a:cs typeface="+mn-cs"/>
              </a:defRPr>
            </a:lvl1pPr>
            <a:lvl2pPr algn="l" rtl="0" fontAlgn="base">
              <a:lnSpc>
                <a:spcPct val="90000"/>
              </a:lnSpc>
              <a:spcBef>
                <a:spcPct val="0"/>
              </a:spcBef>
              <a:spcAft>
                <a:spcPct val="0"/>
              </a:spcAft>
              <a:defRPr lang="en-US" sz="1650" b="1" kern="1200" smtClean="0">
                <a:solidFill>
                  <a:schemeClr val="tx1"/>
                </a:solidFill>
                <a:latin typeface="Arial Narrow" pitchFamily="34" charset="0"/>
                <a:ea typeface="+mn-ea"/>
                <a:cs typeface="+mn-cs"/>
              </a:defRPr>
            </a:lvl2pPr>
            <a:lvl3pPr algn="l" rtl="0" fontAlgn="base">
              <a:lnSpc>
                <a:spcPct val="90000"/>
              </a:lnSpc>
              <a:spcBef>
                <a:spcPct val="0"/>
              </a:spcBef>
              <a:spcAft>
                <a:spcPct val="0"/>
              </a:spcAft>
              <a:defRPr lang="en-US" sz="1650" b="1" kern="1200" smtClean="0">
                <a:solidFill>
                  <a:schemeClr val="tx1"/>
                </a:solidFill>
                <a:latin typeface="Arial Narrow" pitchFamily="34" charset="0"/>
                <a:ea typeface="+mn-ea"/>
                <a:cs typeface="+mn-cs"/>
              </a:defRPr>
            </a:lvl3pPr>
            <a:lvl4pPr algn="l" rtl="0" fontAlgn="base">
              <a:lnSpc>
                <a:spcPct val="90000"/>
              </a:lnSpc>
              <a:spcBef>
                <a:spcPct val="0"/>
              </a:spcBef>
              <a:spcAft>
                <a:spcPct val="0"/>
              </a:spcAft>
              <a:defRPr lang="en-US" sz="1650" b="1" kern="1200" smtClean="0">
                <a:solidFill>
                  <a:schemeClr val="tx1"/>
                </a:solidFill>
                <a:latin typeface="Arial Narrow" pitchFamily="34" charset="0"/>
                <a:ea typeface="+mn-ea"/>
                <a:cs typeface="+mn-cs"/>
              </a:defRPr>
            </a:lvl4pPr>
            <a:lvl5pPr algn="l" rtl="0" fontAlgn="base">
              <a:lnSpc>
                <a:spcPct val="90000"/>
              </a:lnSpc>
              <a:spcBef>
                <a:spcPct val="0"/>
              </a:spcBef>
              <a:spcAft>
                <a:spcPct val="0"/>
              </a:spcAft>
              <a:defRPr lang="en-US" sz="1650" b="1" kern="1200" dirty="0" smtClean="0">
                <a:solidFill>
                  <a:schemeClr val="tx1"/>
                </a:solidFill>
                <a:latin typeface="Arial Narrow" pitchFamily="34" charset="0"/>
                <a:ea typeface="+mn-ea"/>
                <a:cs typeface="+mn-cs"/>
              </a:defRPr>
            </a:lvl5pPr>
          </a:lstStyle>
          <a:p>
            <a:pPr lvl="0"/>
            <a:r>
              <a:rPr lang="en-US" dirty="0"/>
              <a:t>Click to edit subtitle</a:t>
            </a:r>
          </a:p>
        </p:txBody>
      </p:sp>
      <p:sp>
        <p:nvSpPr>
          <p:cNvPr id="2" name="Title 1"/>
          <p:cNvSpPr>
            <a:spLocks noGrp="1"/>
          </p:cNvSpPr>
          <p:nvPr>
            <p:ph type="title"/>
          </p:nvPr>
        </p:nvSpPr>
        <p:spPr/>
        <p:txBody>
          <a:bodyPr/>
          <a:lstStyle/>
          <a:p>
            <a:r>
              <a:rPr lang="en-US"/>
              <a:t>Click to edit Master title style</a:t>
            </a:r>
          </a:p>
        </p:txBody>
      </p:sp>
    </p:spTree>
    <p:custDataLst>
      <p:tags r:id="rId1"/>
    </p:custDataLst>
    <p:extLst>
      <p:ext uri="{BB962C8B-B14F-4D97-AF65-F5344CB8AC3E}">
        <p14:creationId xmlns:p14="http://schemas.microsoft.com/office/powerpoint/2010/main" val="4172689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ags" Target="../tags/tag1.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userDrawn="1">
            <p:ph type="body" idx="1"/>
          </p:nvPr>
        </p:nvSpPr>
        <p:spPr bwMode="gray">
          <a:xfrm>
            <a:off x="335184" y="1235870"/>
            <a:ext cx="8471837" cy="3188970"/>
          </a:xfrm>
          <a:prstGeom prst="rect">
            <a:avLst/>
          </a:prstGeom>
        </p:spPr>
        <p:txBody>
          <a:bodyPr vert="horz" lIns="91440" tIns="45720" rIns="91440" bIns="4572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Placeholder 1"/>
          <p:cNvSpPr>
            <a:spLocks noGrp="1"/>
          </p:cNvSpPr>
          <p:nvPr userDrawn="1">
            <p:ph type="title"/>
          </p:nvPr>
        </p:nvSpPr>
        <p:spPr bwMode="gray">
          <a:xfrm>
            <a:off x="335187" y="97199"/>
            <a:ext cx="8470991" cy="713232"/>
          </a:xfrm>
          <a:prstGeom prst="rect">
            <a:avLst/>
          </a:prstGeom>
        </p:spPr>
        <p:txBody>
          <a:bodyPr vert="horz" lIns="91440" tIns="45720" rIns="91440" bIns="45720" rtlCol="0" anchor="b" anchorCtr="0">
            <a:noAutofit/>
          </a:bodyPr>
          <a:lstStyle/>
          <a:p>
            <a:pPr lvl="0"/>
            <a:r>
              <a:rPr lang="en-US" dirty="0"/>
              <a:t>Click to edit Master title style</a:t>
            </a:r>
          </a:p>
        </p:txBody>
      </p:sp>
      <p:sp>
        <p:nvSpPr>
          <p:cNvPr id="9" name="Slide Number Placeholder 5"/>
          <p:cNvSpPr txBox="1">
            <a:spLocks/>
          </p:cNvSpPr>
          <p:nvPr userDrawn="1"/>
        </p:nvSpPr>
        <p:spPr bwMode="gray">
          <a:xfrm>
            <a:off x="8641872" y="4944216"/>
            <a:ext cx="328613" cy="90138"/>
          </a:xfrm>
          <a:prstGeom prst="rect">
            <a:avLst/>
          </a:prstGeom>
        </p:spPr>
        <p:txBody>
          <a:bodyPr wrap="square" lIns="0" tIns="0" rIns="0" bIns="0" anchor="b" anchorCtr="0"/>
          <a:lstStyle>
            <a:defPPr>
              <a:defRPr lang="en-US"/>
            </a:defPPr>
            <a:lvl1pPr marL="0" algn="r" defTabSz="914400" rtl="0" eaLnBrk="1" fontAlgn="base" latinLnBrk="0" hangingPunct="1">
              <a:lnSpc>
                <a:spcPct val="90000"/>
              </a:lnSpc>
              <a:spcBef>
                <a:spcPct val="0"/>
              </a:spcBef>
              <a:spcAft>
                <a:spcPct val="0"/>
              </a:spcAft>
              <a:defRPr lang="en-US" sz="900" b="0" kern="1200" smtClean="0">
                <a:solidFill>
                  <a:schemeClr val="tx1">
                    <a:lumMod val="75000"/>
                    <a:lumOff val="25000"/>
                  </a:schemeClr>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35C0926A-889A-463A-A5EA-682F15689EEF}" type="slidenum">
              <a:rPr lang="en-US" sz="675" smtClean="0">
                <a:solidFill>
                  <a:schemeClr val="tx2"/>
                </a:solidFill>
                <a:latin typeface="+mn-lt"/>
              </a:rPr>
              <a:pPr/>
              <a:t>‹#›</a:t>
            </a:fld>
            <a:endParaRPr lang="en-US" sz="675" dirty="0">
              <a:solidFill>
                <a:schemeClr val="tx2"/>
              </a:solidFill>
              <a:latin typeface="+mn-lt"/>
            </a:endParaRPr>
          </a:p>
        </p:txBody>
      </p:sp>
    </p:spTree>
    <p:custDataLst>
      <p:tags r:id="rId17"/>
    </p:custDataLst>
    <p:extLst>
      <p:ext uri="{BB962C8B-B14F-4D97-AF65-F5344CB8AC3E}">
        <p14:creationId xmlns:p14="http://schemas.microsoft.com/office/powerpoint/2010/main" val="1915184614"/>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94" r:id="rId6"/>
    <p:sldLayoutId id="2147483695" r:id="rId7"/>
    <p:sldLayoutId id="2147483696" r:id="rId8"/>
    <p:sldLayoutId id="2147483697" r:id="rId9"/>
    <p:sldLayoutId id="2147483698" r:id="rId10"/>
    <p:sldLayoutId id="2147483689" r:id="rId11"/>
    <p:sldLayoutId id="2147483690" r:id="rId12"/>
    <p:sldLayoutId id="2147483691" r:id="rId13"/>
    <p:sldLayoutId id="2147483692" r:id="rId14"/>
    <p:sldLayoutId id="2147483693" r:id="rId15"/>
  </p:sldLayoutIdLst>
  <p:txStyles>
    <p:titleStyle>
      <a:lvl1pPr algn="l" defTabSz="685800" rtl="0" eaLnBrk="1" latinLnBrk="0" hangingPunct="1">
        <a:lnSpc>
          <a:spcPct val="85000"/>
        </a:lnSpc>
        <a:spcBef>
          <a:spcPts val="0"/>
        </a:spcBef>
        <a:buNone/>
        <a:defRPr lang="en-US" sz="2100" b="1" kern="1200" dirty="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1500"/>
        </a:spcBef>
        <a:buClrTx/>
        <a:buSzPct val="100000"/>
        <a:buFont typeface="Arial" panose="020B0604020202020204" pitchFamily="34" charset="0"/>
        <a:buChar char="•"/>
        <a:defRPr lang="en-US" sz="1200" kern="1200" dirty="0" smtClean="0">
          <a:solidFill>
            <a:schemeClr val="tx1"/>
          </a:solidFill>
          <a:latin typeface="+mn-lt"/>
          <a:ea typeface="+mn-ea"/>
          <a:cs typeface="+mn-cs"/>
        </a:defRPr>
      </a:lvl1pPr>
      <a:lvl2pPr marL="342900" indent="-127397" algn="l" defTabSz="685800" rtl="0" eaLnBrk="1" latinLnBrk="0" hangingPunct="1">
        <a:lnSpc>
          <a:spcPct val="90000"/>
        </a:lnSpc>
        <a:spcBef>
          <a:spcPts val="750"/>
        </a:spcBef>
        <a:buClrTx/>
        <a:buFont typeface="Arial" panose="020B0604020202020204" pitchFamily="34" charset="0"/>
        <a:buChar char="•"/>
        <a:defRPr sz="1200" kern="1200">
          <a:solidFill>
            <a:schemeClr val="tx1"/>
          </a:solidFill>
          <a:latin typeface="+mn-lt"/>
          <a:ea typeface="+mn-ea"/>
          <a:cs typeface="+mn-cs"/>
        </a:defRPr>
      </a:lvl2pPr>
      <a:lvl3pPr marL="514350" indent="-128588" algn="l" defTabSz="685800" rtl="0" eaLnBrk="1" latinLnBrk="0" hangingPunct="1">
        <a:lnSpc>
          <a:spcPct val="90000"/>
        </a:lnSpc>
        <a:spcBef>
          <a:spcPts val="375"/>
        </a:spcBef>
        <a:buClrTx/>
        <a:buFont typeface="Arial" panose="020B0604020202020204" pitchFamily="34" charset="0"/>
        <a:buChar char="•"/>
        <a:defRPr sz="1000" kern="1200">
          <a:solidFill>
            <a:schemeClr val="tx1"/>
          </a:solidFill>
          <a:latin typeface="+mn-lt"/>
          <a:ea typeface="+mn-ea"/>
          <a:cs typeface="+mn-cs"/>
        </a:defRPr>
      </a:lvl3pPr>
      <a:lvl4pPr marL="685800" indent="-128588" algn="l" defTabSz="685800" rtl="0" eaLnBrk="1" latinLnBrk="0" hangingPunct="1">
        <a:lnSpc>
          <a:spcPct val="90000"/>
        </a:lnSpc>
        <a:spcBef>
          <a:spcPts val="150"/>
        </a:spcBef>
        <a:buClrTx/>
        <a:buFont typeface="Arial" panose="020B0604020202020204" pitchFamily="34" charset="0"/>
        <a:buChar char="•"/>
        <a:defRPr sz="1000" kern="1200">
          <a:solidFill>
            <a:schemeClr val="tx1"/>
          </a:solidFill>
          <a:latin typeface="+mn-lt"/>
          <a:ea typeface="+mn-ea"/>
          <a:cs typeface="+mn-cs"/>
        </a:defRPr>
      </a:lvl4pPr>
      <a:lvl5pPr marL="816769" indent="-85725" algn="l" defTabSz="685800" rtl="0" eaLnBrk="1" latinLnBrk="0" hangingPunct="1">
        <a:lnSpc>
          <a:spcPct val="90000"/>
        </a:lnSpc>
        <a:spcBef>
          <a:spcPts val="75"/>
        </a:spcBef>
        <a:buClrTx/>
        <a:buFont typeface="Arial" panose="020B0604020202020204" pitchFamily="34" charset="0"/>
        <a:buChar char="•"/>
        <a:defRPr sz="10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6.xml"/><Relationship Id="rId1" Type="http://schemas.openxmlformats.org/officeDocument/2006/relationships/slideLayout" Target="../slideLayouts/slideLayout7.xml"/><Relationship Id="rId5" Type="http://schemas.openxmlformats.org/officeDocument/2006/relationships/chart" Target="../charts/chart10.xml"/><Relationship Id="rId4" Type="http://schemas.openxmlformats.org/officeDocument/2006/relationships/chart" Target="../charts/chart9.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6.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7.xml"/><Relationship Id="rId5" Type="http://schemas.openxmlformats.org/officeDocument/2006/relationships/image" Target="../media/image7.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C00B6E-13BC-13DF-9822-294D175535B6}"/>
              </a:ext>
            </a:extLst>
          </p:cNvPr>
          <p:cNvSpPr>
            <a:spLocks noGrp="1"/>
          </p:cNvSpPr>
          <p:nvPr>
            <p:ph type="ctrTitle"/>
          </p:nvPr>
        </p:nvSpPr>
        <p:spPr>
          <a:xfrm>
            <a:off x="350646" y="121657"/>
            <a:ext cx="8359802" cy="904399"/>
          </a:xfrm>
        </p:spPr>
        <p:txBody>
          <a:bodyPr/>
          <a:lstStyle/>
          <a:p>
            <a:pPr algn="l"/>
            <a:r>
              <a:rPr lang="en-US" sz="2400" dirty="0"/>
              <a:t>These slides are provided for educational purposes as of April 6, 2023</a:t>
            </a:r>
          </a:p>
        </p:txBody>
      </p:sp>
      <p:sp>
        <p:nvSpPr>
          <p:cNvPr id="3" name="Text Placeholder 2">
            <a:extLst>
              <a:ext uri="{FF2B5EF4-FFF2-40B4-BE49-F238E27FC236}">
                <a16:creationId xmlns:a16="http://schemas.microsoft.com/office/drawing/2014/main" id="{CAD9C6A3-565C-C00E-A0E9-9D8D1BAF91A5}"/>
              </a:ext>
            </a:extLst>
          </p:cNvPr>
          <p:cNvSpPr>
            <a:spLocks noGrp="1"/>
          </p:cNvSpPr>
          <p:nvPr>
            <p:ph type="body" sz="quarter" idx="10"/>
          </p:nvPr>
        </p:nvSpPr>
        <p:spPr>
          <a:xfrm>
            <a:off x="386118" y="1166136"/>
            <a:ext cx="8288857" cy="3256618"/>
          </a:xfrm>
        </p:spPr>
        <p:txBody>
          <a:bodyPr/>
          <a:lstStyle/>
          <a:p>
            <a:pPr algn="l"/>
            <a:r>
              <a:rPr lang="en-US" b="1" dirty="0"/>
              <a:t>Note:</a:t>
            </a:r>
          </a:p>
          <a:p>
            <a:pPr marL="257175" indent="-257175" algn="l">
              <a:lnSpc>
                <a:spcPct val="100000"/>
              </a:lnSpc>
              <a:buFont typeface="Symbol" panose="05050102010706020507" pitchFamily="18" charset="2"/>
              <a:buChar char=""/>
            </a:pPr>
            <a:r>
              <a:rPr lang="en-US" sz="1350" dirty="0">
                <a:ea typeface="Calibri" panose="020F0502020204030204" pitchFamily="34" charset="0"/>
              </a:rPr>
              <a:t>These slides are made available to any appropriately requesting individual, regardless of the manner in which they cover, recommend, or participate in the ordering of any Exact Sciences product. </a:t>
            </a:r>
          </a:p>
          <a:p>
            <a:pPr marL="257175" indent="-257175" algn="l">
              <a:lnSpc>
                <a:spcPct val="100000"/>
              </a:lnSpc>
              <a:buFont typeface="Symbol" panose="05050102010706020507" pitchFamily="18" charset="2"/>
              <a:buChar char=""/>
            </a:pPr>
            <a:r>
              <a:rPr lang="en-US" sz="1350" dirty="0">
                <a:ea typeface="Calibri" panose="020F0502020204030204" pitchFamily="34" charset="0"/>
              </a:rPr>
              <a:t>Individuals may use these slides for scientific or educational purposes only. </a:t>
            </a:r>
          </a:p>
          <a:p>
            <a:pPr marL="257175" indent="-257175" algn="l">
              <a:lnSpc>
                <a:spcPct val="100000"/>
              </a:lnSpc>
              <a:buFont typeface="Symbol" panose="05050102010706020507" pitchFamily="18" charset="2"/>
              <a:buChar char=""/>
            </a:pPr>
            <a:r>
              <a:rPr lang="en-US" sz="1350" dirty="0">
                <a:ea typeface="Calibri" panose="020F0502020204030204" pitchFamily="34" charset="0"/>
              </a:rPr>
              <a:t>Exact Sciences does not grant permission to modify the slides or their content and therefore is not responsible for any edits or changes made by a user. This includes, but not limited to, edits or changes to the contents, order, format, and/or incorporation or adoption of these slides or their content into other materials. </a:t>
            </a:r>
          </a:p>
          <a:p>
            <a:pPr marL="257175" indent="-257175" algn="l">
              <a:lnSpc>
                <a:spcPct val="100000"/>
              </a:lnSpc>
              <a:buFont typeface="Symbol" panose="05050102010706020507" pitchFamily="18" charset="2"/>
              <a:buChar char=""/>
            </a:pPr>
            <a:r>
              <a:rPr lang="en-US" sz="1350" dirty="0">
                <a:ea typeface="Calibri" panose="020F0502020204030204" pitchFamily="34" charset="0"/>
              </a:rPr>
              <a:t>The information on these slides may not constitute the most up-to-date data information or data. It is the user’s responsibility to verify the accuracy of these slides for the desired use to comply with applicable rules, laws, or regulations (e.g., event organizer or accrediting body standards/requirements, copyright laws, institutional requirements, etc.). </a:t>
            </a:r>
          </a:p>
          <a:p>
            <a:pPr marL="257175" indent="-257175" algn="l">
              <a:lnSpc>
                <a:spcPct val="100000"/>
              </a:lnSpc>
              <a:buFont typeface="Symbol" panose="05050102010706020507" pitchFamily="18" charset="2"/>
              <a:buChar char=""/>
            </a:pPr>
            <a:r>
              <a:rPr lang="en-US" sz="1350" dirty="0">
                <a:ea typeface="Calibri" panose="020F0502020204030204" pitchFamily="34" charset="0"/>
              </a:rPr>
              <a:t>These slides and their contents are provided: (1) with any faults AS IS AND AS AVAILABLE; and (2) without any assurance, warranty, condition, or duty of or regarding the slides and/or their contents: accuracy, availability, adequacy, validity, reliability, completeness, performance, or compatibility. Exact Sciences disclaims any liability associated with the use of these slides.</a:t>
            </a:r>
          </a:p>
          <a:p>
            <a:pPr algn="l"/>
            <a:endParaRPr lang="en-US" dirty="0"/>
          </a:p>
        </p:txBody>
      </p:sp>
      <p:sp>
        <p:nvSpPr>
          <p:cNvPr id="4" name="Text Placeholder 13">
            <a:extLst>
              <a:ext uri="{FF2B5EF4-FFF2-40B4-BE49-F238E27FC236}">
                <a16:creationId xmlns:a16="http://schemas.microsoft.com/office/drawing/2014/main" id="{6ABA3BD1-C096-93A8-53C0-5544DD1F2AB4}"/>
              </a:ext>
            </a:extLst>
          </p:cNvPr>
          <p:cNvSpPr txBox="1">
            <a:spLocks/>
          </p:cNvSpPr>
          <p:nvPr/>
        </p:nvSpPr>
        <p:spPr>
          <a:xfrm>
            <a:off x="138173" y="4808637"/>
            <a:ext cx="7571416" cy="319958"/>
          </a:xfrm>
          <a:prstGeom prst="rect">
            <a:avLst/>
          </a:prstGeom>
        </p:spPr>
        <p:txBody>
          <a:bodyPr anchor="b"/>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US" sz="563" dirty="0">
                <a:solidFill>
                  <a:schemeClr val="tx2"/>
                </a:solidFill>
              </a:rPr>
              <a:t>© 2023 Exact Sciences Corporation. All rights reserved.</a:t>
            </a:r>
          </a:p>
        </p:txBody>
      </p:sp>
    </p:spTree>
    <p:extLst>
      <p:ext uri="{BB962C8B-B14F-4D97-AF65-F5344CB8AC3E}">
        <p14:creationId xmlns:p14="http://schemas.microsoft.com/office/powerpoint/2010/main" val="22623164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Chart 17">
            <a:extLst>
              <a:ext uri="{FF2B5EF4-FFF2-40B4-BE49-F238E27FC236}">
                <a16:creationId xmlns:a16="http://schemas.microsoft.com/office/drawing/2014/main" id="{5D43A423-E5C5-8F81-A6A8-C19B36052070}"/>
              </a:ext>
            </a:extLst>
          </p:cNvPr>
          <p:cNvGraphicFramePr/>
          <p:nvPr>
            <p:extLst>
              <p:ext uri="{D42A27DB-BD31-4B8C-83A1-F6EECF244321}">
                <p14:modId xmlns:p14="http://schemas.microsoft.com/office/powerpoint/2010/main" val="2251421736"/>
              </p:ext>
            </p:extLst>
          </p:nvPr>
        </p:nvGraphicFramePr>
        <p:xfrm>
          <a:off x="3450203" y="885987"/>
          <a:ext cx="6295397" cy="3130031"/>
        </p:xfrm>
        <a:graphic>
          <a:graphicData uri="http://schemas.openxmlformats.org/drawingml/2006/chart">
            <c:chart xmlns:c="http://schemas.openxmlformats.org/drawingml/2006/chart" xmlns:r="http://schemas.openxmlformats.org/officeDocument/2006/relationships" r:id="rId3"/>
          </a:graphicData>
        </a:graphic>
      </p:graphicFrame>
      <p:sp>
        <p:nvSpPr>
          <p:cNvPr id="20" name="Text Placeholder 10">
            <a:extLst>
              <a:ext uri="{FF2B5EF4-FFF2-40B4-BE49-F238E27FC236}">
                <a16:creationId xmlns:a16="http://schemas.microsoft.com/office/drawing/2014/main" id="{4D0D3D4A-B419-878C-59BA-8E9E907C4327}"/>
              </a:ext>
            </a:extLst>
          </p:cNvPr>
          <p:cNvSpPr>
            <a:spLocks noGrp="1"/>
          </p:cNvSpPr>
          <p:nvPr>
            <p:ph type="body" sz="quarter" idx="16"/>
          </p:nvPr>
        </p:nvSpPr>
        <p:spPr>
          <a:xfrm>
            <a:off x="443684" y="4525713"/>
            <a:ext cx="8293915" cy="319958"/>
          </a:xfrm>
        </p:spPr>
        <p: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750" i="0" u="none" strike="noStrike" kern="0" cap="none" spc="5" normalizeH="0" baseline="0" noProof="0" dirty="0">
                <a:ln>
                  <a:noFill/>
                </a:ln>
                <a:effectLst/>
                <a:uLnTx/>
                <a:uFillTx/>
                <a:latin typeface="Arial"/>
                <a:cs typeface="Arial"/>
                <a:sym typeface="Arial"/>
              </a:rPr>
              <a:t>*Receiving at least 1 colonoscopy, 2 FS, 1 FS and 5 annual FIT/FOBT (FS and FIT/FOBT could occur in same year), or 1 FIT/FOBT per year over the 10-year observation period.</a:t>
            </a:r>
            <a:br>
              <a:rPr kumimoji="0" lang="en-US" sz="750" b="1" i="0" u="none" strike="noStrike" kern="0" cap="none" spc="5" normalizeH="0" baseline="0" noProof="0" dirty="0">
                <a:ln>
                  <a:noFill/>
                </a:ln>
                <a:effectLst/>
                <a:uLnTx/>
                <a:uFillTx/>
                <a:latin typeface="Arial"/>
                <a:cs typeface="Arial"/>
                <a:sym typeface="Arial"/>
              </a:rPr>
            </a:br>
            <a:r>
              <a:rPr kumimoji="0" lang="en-US" sz="750" b="1" i="0" u="none" strike="noStrike" kern="0" cap="none" spc="5" normalizeH="0" baseline="0" noProof="0" dirty="0">
                <a:ln>
                  <a:noFill/>
                </a:ln>
                <a:effectLst/>
                <a:uLnTx/>
                <a:uFillTx/>
                <a:latin typeface="Arial"/>
                <a:cs typeface="Arial"/>
                <a:sym typeface="Arial"/>
              </a:rPr>
              <a:t>CRC:</a:t>
            </a:r>
            <a:r>
              <a:rPr kumimoji="0" lang="en-US" sz="750" b="0" i="0" u="none" strike="noStrike" kern="0" cap="none" spc="5" normalizeH="0" baseline="0" noProof="0" dirty="0">
                <a:ln>
                  <a:noFill/>
                </a:ln>
                <a:effectLst/>
                <a:uLnTx/>
                <a:uFillTx/>
                <a:latin typeface="Arial"/>
                <a:cs typeface="Arial"/>
                <a:sym typeface="Arial"/>
              </a:rPr>
              <a:t> colorectal cancer; </a:t>
            </a:r>
            <a:r>
              <a:rPr kumimoji="0" lang="en-US" sz="750" b="1" i="0" u="none" strike="noStrike" kern="0" cap="none" spc="0" normalizeH="0" baseline="0" noProof="0" dirty="0">
                <a:ln>
                  <a:noFill/>
                </a:ln>
                <a:effectLst/>
                <a:uLnTx/>
                <a:uFillTx/>
                <a:latin typeface="Arial" panose="020B0604020202020204" pitchFamily="34" charset="0"/>
                <a:cs typeface="Arial" panose="020B0604020202020204" pitchFamily="34" charset="0"/>
                <a:sym typeface="Arial"/>
              </a:rPr>
              <a:t>FIT:</a:t>
            </a:r>
            <a:r>
              <a:rPr kumimoji="0" lang="en-US" sz="750" b="0" i="0" u="none" strike="noStrike" kern="0" cap="none" spc="0" normalizeH="0" baseline="0" noProof="0" dirty="0">
                <a:ln>
                  <a:noFill/>
                </a:ln>
                <a:effectLst/>
                <a:uLnTx/>
                <a:uFillTx/>
                <a:latin typeface="Arial" panose="020B0604020202020204" pitchFamily="34" charset="0"/>
                <a:cs typeface="Arial" panose="020B0604020202020204" pitchFamily="34" charset="0"/>
                <a:sym typeface="Arial"/>
              </a:rPr>
              <a:t> fecal immunochemical test; </a:t>
            </a:r>
            <a:r>
              <a:rPr kumimoji="0" lang="en-US" sz="750" b="1" i="0" u="none" strike="noStrike" kern="0" cap="none" spc="0" normalizeH="0" baseline="0" noProof="0" dirty="0">
                <a:ln>
                  <a:noFill/>
                </a:ln>
                <a:effectLst/>
                <a:uLnTx/>
                <a:uFillTx/>
                <a:latin typeface="Arial" panose="020B0604020202020204" pitchFamily="34" charset="0"/>
                <a:cs typeface="Arial" panose="020B0604020202020204" pitchFamily="34" charset="0"/>
                <a:sym typeface="Arial"/>
              </a:rPr>
              <a:t>FS:</a:t>
            </a:r>
            <a:r>
              <a:rPr kumimoji="0" lang="en-US" sz="750" b="0" i="0" u="none" strike="noStrike" kern="0" cap="none" spc="0" normalizeH="0" baseline="0" noProof="0" dirty="0">
                <a:ln>
                  <a:noFill/>
                </a:ln>
                <a:effectLst/>
                <a:uLnTx/>
                <a:uFillTx/>
                <a:latin typeface="Arial" panose="020B0604020202020204" pitchFamily="34" charset="0"/>
                <a:cs typeface="Arial" panose="020B0604020202020204" pitchFamily="34" charset="0"/>
                <a:sym typeface="Arial"/>
              </a:rPr>
              <a:t> flexible sigmoidoscopy; </a:t>
            </a:r>
            <a:r>
              <a:rPr kumimoji="0" lang="en-US" sz="750" b="1" i="0" u="none" strike="noStrike" kern="0" cap="none" spc="0" normalizeH="0" baseline="0" noProof="0" dirty="0">
                <a:ln>
                  <a:noFill/>
                </a:ln>
                <a:effectLst/>
                <a:uLnTx/>
                <a:uFillTx/>
                <a:latin typeface="Arial" panose="020B0604020202020204" pitchFamily="34" charset="0"/>
                <a:cs typeface="Arial" panose="020B0604020202020204" pitchFamily="34" charset="0"/>
                <a:sym typeface="Arial"/>
              </a:rPr>
              <a:t>FOBT:</a:t>
            </a:r>
            <a:r>
              <a:rPr kumimoji="0" lang="en-US" sz="750" b="0" i="0" u="none" strike="noStrike" kern="0" cap="none" spc="0" normalizeH="0" baseline="0" noProof="0" dirty="0">
                <a:ln>
                  <a:noFill/>
                </a:ln>
                <a:effectLst/>
                <a:uLnTx/>
                <a:uFillTx/>
                <a:latin typeface="Arial" panose="020B0604020202020204" pitchFamily="34" charset="0"/>
                <a:cs typeface="Arial" panose="020B0604020202020204" pitchFamily="34" charset="0"/>
                <a:sym typeface="Arial"/>
              </a:rPr>
              <a:t> fecal occult blood test; </a:t>
            </a:r>
            <a:r>
              <a:rPr kumimoji="0" lang="en-US" sz="750" b="1" i="0" u="none" strike="noStrike" kern="0" cap="none" spc="0" normalizeH="0" baseline="0" noProof="0" dirty="0">
                <a:ln>
                  <a:noFill/>
                </a:ln>
                <a:effectLst/>
                <a:uLnTx/>
                <a:uFillTx/>
                <a:latin typeface="Arial" panose="020B0604020202020204" pitchFamily="34" charset="0"/>
                <a:cs typeface="Arial" panose="020B0604020202020204" pitchFamily="34" charset="0"/>
                <a:sym typeface="Arial"/>
              </a:rPr>
              <a:t>USPSTF:</a:t>
            </a:r>
            <a:r>
              <a:rPr kumimoji="0" lang="en-US" sz="750" b="0" i="0" u="none" strike="noStrike" kern="0" cap="none" spc="0" normalizeH="0" baseline="0" noProof="0" dirty="0">
                <a:ln>
                  <a:noFill/>
                </a:ln>
                <a:effectLst/>
                <a:uLnTx/>
                <a:uFillTx/>
                <a:latin typeface="Arial" panose="020B0604020202020204" pitchFamily="34" charset="0"/>
                <a:cs typeface="Arial" panose="020B0604020202020204" pitchFamily="34" charset="0"/>
                <a:sym typeface="Arial"/>
              </a:rPr>
              <a:t> United States Preventive Services Task Force.</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750" b="0" i="0" u="none" strike="noStrike" kern="0" cap="none" spc="0" normalizeH="0" baseline="0" noProof="0" dirty="0" err="1">
                <a:ln>
                  <a:noFill/>
                </a:ln>
                <a:effectLst/>
                <a:uLnTx/>
                <a:uFillTx/>
                <a:latin typeface="Arial" panose="020B0604020202020204" pitchFamily="34" charset="0"/>
                <a:cs typeface="Arial" panose="020B0604020202020204" pitchFamily="34" charset="0"/>
                <a:sym typeface="Arial"/>
              </a:rPr>
              <a:t>Cyhaniuk</a:t>
            </a:r>
            <a:r>
              <a:rPr kumimoji="0" lang="en-US" sz="750" b="0" i="0" u="none" strike="noStrike" kern="0" cap="none" spc="0" normalizeH="0" baseline="0" noProof="0" dirty="0">
                <a:ln>
                  <a:noFill/>
                </a:ln>
                <a:effectLst/>
                <a:uLnTx/>
                <a:uFillTx/>
                <a:latin typeface="Arial" panose="020B0604020202020204" pitchFamily="34" charset="0"/>
                <a:cs typeface="Arial" panose="020B0604020202020204" pitchFamily="34" charset="0"/>
                <a:sym typeface="Arial"/>
              </a:rPr>
              <a:t> A, Coombes ME. </a:t>
            </a:r>
            <a:r>
              <a:rPr kumimoji="0" lang="en-US" sz="750" b="0" i="1" u="none" strike="noStrike" kern="0" cap="none" spc="0" normalizeH="0" baseline="0" noProof="0" dirty="0">
                <a:ln>
                  <a:noFill/>
                </a:ln>
                <a:effectLst/>
                <a:uLnTx/>
                <a:uFillTx/>
                <a:latin typeface="Arial" panose="020B0604020202020204" pitchFamily="34" charset="0"/>
                <a:cs typeface="Arial" panose="020B0604020202020204" pitchFamily="34" charset="0"/>
                <a:sym typeface="Arial"/>
              </a:rPr>
              <a:t>Am J </a:t>
            </a:r>
            <a:r>
              <a:rPr kumimoji="0" lang="en-US" sz="750" b="0" i="1" u="none" strike="noStrike" kern="0" cap="none" spc="0" normalizeH="0" baseline="0" noProof="0" dirty="0" err="1">
                <a:ln>
                  <a:noFill/>
                </a:ln>
                <a:effectLst/>
                <a:uLnTx/>
                <a:uFillTx/>
                <a:latin typeface="Arial" panose="020B0604020202020204" pitchFamily="34" charset="0"/>
                <a:cs typeface="Arial" panose="020B0604020202020204" pitchFamily="34" charset="0"/>
                <a:sym typeface="Arial"/>
              </a:rPr>
              <a:t>Manag</a:t>
            </a:r>
            <a:r>
              <a:rPr kumimoji="0" lang="en-US" sz="750" b="0" i="1" u="none" strike="noStrike" kern="0" cap="none" spc="0" normalizeH="0" baseline="0" noProof="0" dirty="0">
                <a:ln>
                  <a:noFill/>
                </a:ln>
                <a:effectLst/>
                <a:uLnTx/>
                <a:uFillTx/>
                <a:latin typeface="Arial" panose="020B0604020202020204" pitchFamily="34" charset="0"/>
                <a:cs typeface="Arial" panose="020B0604020202020204" pitchFamily="34" charset="0"/>
                <a:sym typeface="Arial"/>
              </a:rPr>
              <a:t> Care.</a:t>
            </a:r>
            <a:r>
              <a:rPr kumimoji="0" lang="en-US" sz="750" b="0" i="0" u="none" strike="noStrike" kern="0" cap="none" spc="0" normalizeH="0" baseline="0" noProof="0" dirty="0">
                <a:ln>
                  <a:noFill/>
                </a:ln>
                <a:effectLst/>
                <a:uLnTx/>
                <a:uFillTx/>
                <a:latin typeface="Arial" panose="020B0604020202020204" pitchFamily="34" charset="0"/>
                <a:cs typeface="Arial" panose="020B0604020202020204" pitchFamily="34" charset="0"/>
                <a:sym typeface="Arial"/>
              </a:rPr>
              <a:t> 2016;22(2):105-111.</a:t>
            </a:r>
          </a:p>
        </p:txBody>
      </p:sp>
      <p:sp>
        <p:nvSpPr>
          <p:cNvPr id="22" name="Text Placeholder 56">
            <a:extLst>
              <a:ext uri="{FF2B5EF4-FFF2-40B4-BE49-F238E27FC236}">
                <a16:creationId xmlns:a16="http://schemas.microsoft.com/office/drawing/2014/main" id="{77878EB4-419E-9C31-7300-060F6667F880}"/>
              </a:ext>
            </a:extLst>
          </p:cNvPr>
          <p:cNvSpPr txBox="1">
            <a:spLocks/>
          </p:cNvSpPr>
          <p:nvPr/>
        </p:nvSpPr>
        <p:spPr>
          <a:xfrm>
            <a:off x="336081" y="353070"/>
            <a:ext cx="8471837" cy="391814"/>
          </a:xfrm>
          <a:prstGeom prst="rect">
            <a:avLst/>
          </a:prstGeom>
          <a:noFill/>
          <a:ln w="28575">
            <a:noFill/>
            <a:miter lim="800000"/>
          </a:ln>
          <a:effectLst/>
        </p:spPr>
        <p:txBody>
          <a:bodyPr vert="horz" lIns="91440" tIns="108000" rIns="91440" bIns="108000" rtlCol="0" anchor="ctr" anchorCtr="0">
            <a:noAutofit/>
          </a:bodyPr>
          <a:lstStyle>
            <a:defPPr marR="0" lvl="0" algn="l" rtl="0">
              <a:lnSpc>
                <a:spcPct val="100000"/>
              </a:lnSpc>
              <a:spcBef>
                <a:spcPts val="0"/>
              </a:spcBef>
              <a:spcAft>
                <a:spcPts val="0"/>
              </a:spcAft>
            </a:defPPr>
            <a:lvl1pPr marL="0" indent="0" algn="ctr" defTabSz="685800" eaLnBrk="1" latinLnBrk="0" hangingPunct="1">
              <a:lnSpc>
                <a:spcPct val="90000"/>
              </a:lnSpc>
              <a:buClrTx/>
              <a:buSzPct val="100000"/>
              <a:buFontTx/>
              <a:buNone/>
              <a:defRPr sz="1200" b="1" kern="1200">
                <a:solidFill>
                  <a:schemeClr val="bg1"/>
                </a:solidFill>
                <a:ea typeface="+mn-ea"/>
              </a:defRPr>
            </a:lvl1pPr>
            <a:lvl2pPr marL="342900" indent="-127397" defTabSz="685800" eaLnBrk="1" latinLnBrk="0" hangingPunct="1">
              <a:lnSpc>
                <a:spcPct val="90000"/>
              </a:lnSpc>
              <a:spcBef>
                <a:spcPts val="750"/>
              </a:spcBef>
              <a:buClrTx/>
              <a:buFont typeface="Arial" panose="020B0604020202020204" pitchFamily="34" charset="0"/>
              <a:buChar char="•"/>
              <a:defRPr sz="1200" kern="1200">
                <a:solidFill>
                  <a:schemeClr val="tx1"/>
                </a:solidFill>
                <a:latin typeface="+mn-lt"/>
                <a:ea typeface="+mn-ea"/>
                <a:cs typeface="+mn-cs"/>
              </a:defRPr>
            </a:lvl2pPr>
            <a:lvl3pPr marL="514350" indent="-128588" defTabSz="685800" eaLnBrk="1" latinLnBrk="0" hangingPunct="1">
              <a:lnSpc>
                <a:spcPct val="90000"/>
              </a:lnSpc>
              <a:spcBef>
                <a:spcPts val="375"/>
              </a:spcBef>
              <a:buClrTx/>
              <a:buFont typeface="Arial" panose="020B0604020202020204" pitchFamily="34" charset="0"/>
              <a:buChar char="•"/>
              <a:defRPr sz="1000" kern="1200">
                <a:solidFill>
                  <a:schemeClr val="tx1"/>
                </a:solidFill>
                <a:latin typeface="+mn-lt"/>
                <a:ea typeface="+mn-ea"/>
                <a:cs typeface="+mn-cs"/>
              </a:defRPr>
            </a:lvl3pPr>
            <a:lvl4pPr marL="685800" indent="-128588" defTabSz="685800" eaLnBrk="1" latinLnBrk="0" hangingPunct="1">
              <a:lnSpc>
                <a:spcPct val="90000"/>
              </a:lnSpc>
              <a:spcBef>
                <a:spcPts val="150"/>
              </a:spcBef>
              <a:buClrTx/>
              <a:buFont typeface="Arial" panose="020B0604020202020204" pitchFamily="34" charset="0"/>
              <a:buChar char="•"/>
              <a:defRPr sz="1000" kern="1200">
                <a:solidFill>
                  <a:schemeClr val="tx1"/>
                </a:solidFill>
                <a:latin typeface="+mn-lt"/>
                <a:ea typeface="+mn-ea"/>
                <a:cs typeface="+mn-cs"/>
              </a:defRPr>
            </a:lvl4pPr>
            <a:lvl5pPr marL="816769" indent="-85725" defTabSz="685800" eaLnBrk="1" latinLnBrk="0" hangingPunct="1">
              <a:lnSpc>
                <a:spcPct val="90000"/>
              </a:lnSpc>
              <a:spcBef>
                <a:spcPts val="75"/>
              </a:spcBef>
              <a:buClrTx/>
              <a:buFont typeface="Arial" panose="020B0604020202020204" pitchFamily="34" charset="0"/>
              <a:buChar char="•"/>
              <a:defRPr sz="1000" kern="1200">
                <a:solidFill>
                  <a:schemeClr val="tx1"/>
                </a:solidFill>
                <a:latin typeface="+mn-lt"/>
                <a:ea typeface="+mn-ea"/>
                <a:cs typeface="+mn-cs"/>
              </a:defRPr>
            </a:lvl5pPr>
            <a:lvl6pPr marL="1885950" indent="-171450" defTabSz="68580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defTabSz="68580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defTabSz="68580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defTabSz="68580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algn="l"/>
            <a:r>
              <a:rPr lang="en-CA" sz="1600" b="0" dirty="0">
                <a:solidFill>
                  <a:schemeClr val="tx2"/>
                </a:solidFill>
              </a:rPr>
              <a:t>Long-term Analysis Indicates Inadequate and Delayed Colorectal Cancer Screening    Among Continuously Insured US Population at Average Risk for Colorectal Cancer</a:t>
            </a:r>
          </a:p>
        </p:txBody>
      </p:sp>
      <p:sp>
        <p:nvSpPr>
          <p:cNvPr id="24" name="Content Placeholder 8">
            <a:extLst>
              <a:ext uri="{FF2B5EF4-FFF2-40B4-BE49-F238E27FC236}">
                <a16:creationId xmlns:a16="http://schemas.microsoft.com/office/drawing/2014/main" id="{12F4F07F-AF1F-FC35-1F9C-A0F9B88297F7}"/>
              </a:ext>
            </a:extLst>
          </p:cNvPr>
          <p:cNvSpPr txBox="1">
            <a:spLocks/>
          </p:cNvSpPr>
          <p:nvPr/>
        </p:nvSpPr>
        <p:spPr>
          <a:xfrm>
            <a:off x="336081" y="1070283"/>
            <a:ext cx="4212177" cy="2761437"/>
          </a:xfrm>
          <a:prstGeom prst="rect">
            <a:avLst/>
          </a:prstGeom>
        </p:spPr>
        <p:txBody>
          <a:bodyPr/>
          <a:lstStyle>
            <a:lvl1pPr marL="171450" indent="-171450" algn="l" defTabSz="685800" rtl="0" eaLnBrk="1" latinLnBrk="0" hangingPunct="1">
              <a:lnSpc>
                <a:spcPct val="90000"/>
              </a:lnSpc>
              <a:spcBef>
                <a:spcPts val="1500"/>
              </a:spcBef>
              <a:buClrTx/>
              <a:buSzPct val="100000"/>
              <a:buFont typeface="Arial" panose="020B0604020202020204" pitchFamily="34" charset="0"/>
              <a:buChar char="•"/>
              <a:defRPr lang="en-US" sz="1200" kern="1200" dirty="0" smtClean="0">
                <a:solidFill>
                  <a:schemeClr val="tx1"/>
                </a:solidFill>
                <a:latin typeface="+mn-lt"/>
                <a:ea typeface="+mn-ea"/>
                <a:cs typeface="+mn-cs"/>
              </a:defRPr>
            </a:lvl1pPr>
            <a:lvl2pPr marL="342900" indent="-127397" algn="l" defTabSz="685800" rtl="0" eaLnBrk="1" latinLnBrk="0" hangingPunct="1">
              <a:lnSpc>
                <a:spcPct val="90000"/>
              </a:lnSpc>
              <a:spcBef>
                <a:spcPts val="750"/>
              </a:spcBef>
              <a:buClrTx/>
              <a:buFont typeface="Arial" panose="020B0604020202020204" pitchFamily="34" charset="0"/>
              <a:buChar char="•"/>
              <a:defRPr sz="1200" kern="1200">
                <a:solidFill>
                  <a:schemeClr val="tx1"/>
                </a:solidFill>
                <a:latin typeface="+mn-lt"/>
                <a:ea typeface="+mn-ea"/>
                <a:cs typeface="+mn-cs"/>
              </a:defRPr>
            </a:lvl2pPr>
            <a:lvl3pPr marL="514350" indent="-128588" algn="l" defTabSz="685800" rtl="0" eaLnBrk="1" latinLnBrk="0" hangingPunct="1">
              <a:lnSpc>
                <a:spcPct val="90000"/>
              </a:lnSpc>
              <a:spcBef>
                <a:spcPts val="375"/>
              </a:spcBef>
              <a:buClrTx/>
              <a:buFont typeface="Arial" panose="020B0604020202020204" pitchFamily="34" charset="0"/>
              <a:buChar char="•"/>
              <a:defRPr sz="1000" kern="1200">
                <a:solidFill>
                  <a:schemeClr val="tx1"/>
                </a:solidFill>
                <a:latin typeface="+mn-lt"/>
                <a:ea typeface="+mn-ea"/>
                <a:cs typeface="+mn-cs"/>
              </a:defRPr>
            </a:lvl3pPr>
            <a:lvl4pPr marL="685800" indent="-128588" algn="l" defTabSz="685800" rtl="0" eaLnBrk="1" latinLnBrk="0" hangingPunct="1">
              <a:lnSpc>
                <a:spcPct val="90000"/>
              </a:lnSpc>
              <a:spcBef>
                <a:spcPts val="150"/>
              </a:spcBef>
              <a:buClrTx/>
              <a:buFont typeface="Arial" panose="020B0604020202020204" pitchFamily="34" charset="0"/>
              <a:buChar char="•"/>
              <a:defRPr sz="1000" kern="1200">
                <a:solidFill>
                  <a:schemeClr val="tx1"/>
                </a:solidFill>
                <a:latin typeface="+mn-lt"/>
                <a:ea typeface="+mn-ea"/>
                <a:cs typeface="+mn-cs"/>
              </a:defRPr>
            </a:lvl4pPr>
            <a:lvl5pPr marL="816769" indent="-85725" algn="l" defTabSz="685800" rtl="0" eaLnBrk="1" latinLnBrk="0" hangingPunct="1">
              <a:lnSpc>
                <a:spcPct val="90000"/>
              </a:lnSpc>
              <a:spcBef>
                <a:spcPts val="75"/>
              </a:spcBef>
              <a:buClrTx/>
              <a:buFont typeface="Arial" panose="020B0604020202020204" pitchFamily="34" charset="0"/>
              <a:buChar char="•"/>
              <a:defRPr sz="10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marL="133350" indent="-133200" defTabSz="914400">
              <a:lnSpc>
                <a:spcPct val="100000"/>
              </a:lnSpc>
              <a:spcBef>
                <a:spcPts val="0"/>
              </a:spcBef>
              <a:buClr>
                <a:srgbClr val="125285"/>
              </a:buClr>
              <a:buSzTx/>
              <a:defRPr/>
            </a:pPr>
            <a:r>
              <a:rPr lang="en-CA" kern="0" dirty="0">
                <a:solidFill>
                  <a:srgbClr val="125285"/>
                </a:solidFill>
                <a:latin typeface="Arial"/>
                <a:cs typeface="Arial"/>
                <a:sym typeface="Arial"/>
              </a:rPr>
              <a:t>Longitudinal adherence to current USPSTF CRC recommendations was evaluated in a large population of continuously insured individuals at average risk for CRC </a:t>
            </a:r>
          </a:p>
          <a:p>
            <a:pPr marL="133350" indent="-133200" defTabSz="914400">
              <a:lnSpc>
                <a:spcPct val="100000"/>
              </a:lnSpc>
              <a:spcBef>
                <a:spcPts val="400"/>
              </a:spcBef>
              <a:buClr>
                <a:srgbClr val="125285"/>
              </a:buClr>
              <a:buSzTx/>
              <a:defRPr/>
            </a:pPr>
            <a:r>
              <a:rPr lang="en-CA" kern="0" dirty="0">
                <a:solidFill>
                  <a:srgbClr val="125285"/>
                </a:solidFill>
                <a:latin typeface="Arial"/>
                <a:cs typeface="Arial"/>
                <a:sym typeface="Arial"/>
              </a:rPr>
              <a:t>97,518 (64.3%) subjects were adherent to USPSTF CRC screening recommendations where:</a:t>
            </a:r>
          </a:p>
          <a:p>
            <a:pPr marL="639763" lvl="1" indent="-169863" defTabSz="914400">
              <a:lnSpc>
                <a:spcPct val="100000"/>
              </a:lnSpc>
              <a:spcBef>
                <a:spcPts val="0"/>
              </a:spcBef>
              <a:buClr>
                <a:srgbClr val="125285"/>
              </a:buClr>
              <a:defRPr/>
            </a:pPr>
            <a:r>
              <a:rPr lang="en-CA" kern="0" dirty="0">
                <a:solidFill>
                  <a:srgbClr val="125285"/>
                </a:solidFill>
                <a:latin typeface="Arial"/>
                <a:cs typeface="Arial"/>
                <a:sym typeface="Arial"/>
              </a:rPr>
              <a:t>97,081 (99.6%) received at least 1 colonoscopy</a:t>
            </a:r>
          </a:p>
          <a:p>
            <a:pPr marL="639763" lvl="1" indent="-169863" defTabSz="914400">
              <a:lnSpc>
                <a:spcPct val="100000"/>
              </a:lnSpc>
              <a:spcBef>
                <a:spcPts val="0"/>
              </a:spcBef>
              <a:buClr>
                <a:srgbClr val="125285"/>
              </a:buClr>
              <a:defRPr/>
            </a:pPr>
            <a:r>
              <a:rPr lang="en-CA" kern="0" dirty="0">
                <a:solidFill>
                  <a:srgbClr val="125285"/>
                </a:solidFill>
                <a:latin typeface="Arial"/>
                <a:cs typeface="Arial"/>
                <a:sym typeface="Arial"/>
              </a:rPr>
              <a:t>1946 (2.0%) received at least 2 FS tests</a:t>
            </a:r>
          </a:p>
          <a:p>
            <a:pPr marL="639763" lvl="1" indent="-169863" defTabSz="914400">
              <a:lnSpc>
                <a:spcPct val="100000"/>
              </a:lnSpc>
              <a:spcBef>
                <a:spcPts val="0"/>
              </a:spcBef>
              <a:buClr>
                <a:srgbClr val="125285"/>
              </a:buClr>
              <a:defRPr/>
            </a:pPr>
            <a:r>
              <a:rPr lang="en-CA" kern="0" dirty="0">
                <a:solidFill>
                  <a:srgbClr val="125285"/>
                </a:solidFill>
                <a:latin typeface="Arial"/>
                <a:cs typeface="Arial"/>
                <a:sym typeface="Arial"/>
              </a:rPr>
              <a:t>614 (0.6%) received at least 1 FS test and at least 5 years of FIT/FOBT tests</a:t>
            </a:r>
          </a:p>
          <a:p>
            <a:pPr marL="639763" lvl="1" indent="-169863" defTabSz="914400">
              <a:lnSpc>
                <a:spcPct val="100000"/>
              </a:lnSpc>
              <a:spcBef>
                <a:spcPts val="0"/>
              </a:spcBef>
              <a:buClr>
                <a:srgbClr val="125285"/>
              </a:buClr>
              <a:defRPr/>
            </a:pPr>
            <a:r>
              <a:rPr lang="en-CA" kern="0" dirty="0">
                <a:solidFill>
                  <a:srgbClr val="125285"/>
                </a:solidFill>
                <a:latin typeface="Arial"/>
                <a:cs typeface="Arial"/>
                <a:sym typeface="Arial"/>
              </a:rPr>
              <a:t>268 (0.3%) received at least 1 FIT/FOBT test per year over the 10-year observation period</a:t>
            </a:r>
          </a:p>
          <a:p>
            <a:pPr marL="133350" indent="-120650" defTabSz="914400">
              <a:lnSpc>
                <a:spcPct val="100000"/>
              </a:lnSpc>
              <a:spcBef>
                <a:spcPts val="400"/>
              </a:spcBef>
              <a:buClr>
                <a:srgbClr val="125285"/>
              </a:buClr>
              <a:buSzTx/>
              <a:defRPr/>
            </a:pPr>
            <a:r>
              <a:rPr lang="en-CA" kern="0" dirty="0">
                <a:solidFill>
                  <a:srgbClr val="125285"/>
                </a:solidFill>
                <a:latin typeface="Arial"/>
                <a:cs typeface="Arial"/>
                <a:sym typeface="Arial"/>
              </a:rPr>
              <a:t>18,050 (11.9%) subjects were categorized as inadequately screened</a:t>
            </a:r>
          </a:p>
          <a:p>
            <a:pPr marL="133350" indent="-120650" defTabSz="914400">
              <a:lnSpc>
                <a:spcPct val="100000"/>
              </a:lnSpc>
              <a:spcBef>
                <a:spcPts val="400"/>
              </a:spcBef>
              <a:buClr>
                <a:srgbClr val="125285"/>
              </a:buClr>
              <a:buSzTx/>
              <a:defRPr/>
            </a:pPr>
            <a:r>
              <a:rPr lang="en-CA" kern="0" dirty="0">
                <a:solidFill>
                  <a:srgbClr val="125285"/>
                </a:solidFill>
                <a:latin typeface="Arial"/>
                <a:cs typeface="Arial"/>
                <a:sym typeface="Arial"/>
              </a:rPr>
              <a:t>36,070 (23.8%) were categorized as screening-naïve</a:t>
            </a:r>
          </a:p>
        </p:txBody>
      </p:sp>
    </p:spTree>
    <p:extLst>
      <p:ext uri="{BB962C8B-B14F-4D97-AF65-F5344CB8AC3E}">
        <p14:creationId xmlns:p14="http://schemas.microsoft.com/office/powerpoint/2010/main" val="103993686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 Placeholder 10">
            <a:extLst>
              <a:ext uri="{FF2B5EF4-FFF2-40B4-BE49-F238E27FC236}">
                <a16:creationId xmlns:a16="http://schemas.microsoft.com/office/drawing/2014/main" id="{2FD16CA3-6A40-8B57-5B92-48565026C34F}"/>
              </a:ext>
            </a:extLst>
          </p:cNvPr>
          <p:cNvSpPr>
            <a:spLocks noGrp="1"/>
          </p:cNvSpPr>
          <p:nvPr>
            <p:ph type="body" sz="quarter" idx="16"/>
          </p:nvPr>
        </p:nvSpPr>
        <p:spPr>
          <a:xfrm>
            <a:off x="336080" y="4514337"/>
            <a:ext cx="8471837" cy="319958"/>
          </a:xfrm>
        </p:spPr>
        <p: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750" b="0" i="0" u="none" strike="noStrike" kern="0" cap="none" spc="0" normalizeH="0" baseline="0" noProof="0" dirty="0">
                <a:ln>
                  <a:noFill/>
                </a:ln>
                <a:effectLst/>
                <a:uLnTx/>
                <a:uFillTx/>
                <a:latin typeface="Arial"/>
                <a:cs typeface="Arial"/>
                <a:sym typeface="Arial"/>
              </a:rPr>
              <a:t>*R</a:t>
            </a:r>
            <a:r>
              <a:rPr kumimoji="0" lang="en-US" sz="750" b="0" i="0" u="none" strike="noStrike" kern="0" cap="none" spc="5" normalizeH="0" baseline="0" noProof="0" dirty="0">
                <a:ln>
                  <a:noFill/>
                </a:ln>
                <a:effectLst/>
                <a:uLnTx/>
                <a:uFillTx/>
                <a:latin typeface="Arial"/>
                <a:cs typeface="Arial"/>
                <a:sym typeface="Arial"/>
              </a:rPr>
              <a:t>eceiving </a:t>
            </a:r>
            <a:r>
              <a:rPr kumimoji="0" lang="en-US" sz="750" b="0" i="0" u="none" strike="noStrike" kern="0" cap="none" spc="0" normalizeH="0" baseline="0" noProof="0" dirty="0">
                <a:ln>
                  <a:noFill/>
                </a:ln>
                <a:effectLst/>
                <a:uLnTx/>
                <a:uFillTx/>
                <a:latin typeface="Arial"/>
                <a:cs typeface="Arial"/>
                <a:sym typeface="Arial"/>
              </a:rPr>
              <a:t>at least 1 </a:t>
            </a:r>
            <a:r>
              <a:rPr kumimoji="0" lang="en-US" sz="750" b="0" i="0" u="none" strike="noStrike" kern="0" cap="none" spc="5" normalizeH="0" baseline="0" noProof="0" dirty="0">
                <a:ln>
                  <a:noFill/>
                </a:ln>
                <a:effectLst/>
                <a:uLnTx/>
                <a:uFillTx/>
                <a:latin typeface="Arial"/>
                <a:cs typeface="Arial"/>
                <a:sym typeface="Arial"/>
              </a:rPr>
              <a:t>colonoscopy, 2 FS, 1 FS, and 5 annual FIT/FOBT (FS and FIT/FOBT could occur in same year), or 1 FIT/FOBT per year over the 10-year observation period. </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750" b="0" i="0" u="none" strike="noStrike" kern="0" cap="none" spc="5" normalizeH="0" baseline="0" noProof="0" dirty="0">
                <a:ln>
                  <a:noFill/>
                </a:ln>
                <a:effectLst/>
                <a:uLnTx/>
                <a:uFillTx/>
                <a:latin typeface="Arial"/>
                <a:cs typeface="Arial"/>
                <a:sym typeface="Arial"/>
              </a:rPr>
              <a:t>**The USPSTF recommends screening for CRC in all adults aged 50 to 75 years (A recommendation). The USPSTF now also recommends screening for CRC in adults aged 45 to 49 years (B recommendation).</a:t>
            </a:r>
            <a:r>
              <a:rPr kumimoji="0" lang="en-US" sz="750" b="0" i="0" u="none" strike="noStrike" kern="0" cap="none" spc="5" normalizeH="0" baseline="30000" noProof="0" dirty="0">
                <a:ln>
                  <a:noFill/>
                </a:ln>
                <a:effectLst/>
                <a:uLnTx/>
                <a:uFillTx/>
                <a:latin typeface="Arial"/>
                <a:cs typeface="Arial"/>
                <a:sym typeface="Arial"/>
              </a:rPr>
              <a:t>2</a:t>
            </a:r>
            <a:endParaRPr kumimoji="0" lang="en-US" sz="750" b="0" i="0" u="none" strike="noStrike" kern="0" cap="none" spc="5" normalizeH="0" baseline="0" noProof="0" dirty="0">
              <a:ln>
                <a:noFill/>
              </a:ln>
              <a:effectLst/>
              <a:uLnTx/>
              <a:uFillTx/>
              <a:latin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750" b="0" i="0" u="none" strike="noStrike" kern="0" cap="none" spc="5" normalizeH="0" baseline="30000" noProof="0" dirty="0">
                <a:ln>
                  <a:noFill/>
                </a:ln>
                <a:effectLst/>
                <a:uLnTx/>
                <a:uFillTx/>
                <a:latin typeface="Arial"/>
                <a:cs typeface="Arial"/>
                <a:sym typeface="Arial"/>
              </a:rPr>
              <a:t>†</a:t>
            </a:r>
            <a:r>
              <a:rPr kumimoji="0" lang="en-US" sz="750" b="0" i="0" u="none" strike="noStrike" kern="0" cap="none" spc="5" normalizeH="0" baseline="0" noProof="0" dirty="0">
                <a:ln>
                  <a:noFill/>
                </a:ln>
                <a:effectLst/>
                <a:uLnTx/>
                <a:uFillTx/>
                <a:latin typeface="Arial"/>
                <a:cs typeface="Arial"/>
                <a:sym typeface="Arial"/>
              </a:rPr>
              <a:t>Percentages </a:t>
            </a:r>
            <a:r>
              <a:rPr kumimoji="0" lang="en-US" sz="750" b="0" i="0" u="none" strike="noStrike" kern="0" cap="none" spc="-5" normalizeH="0" baseline="0" noProof="0" dirty="0">
                <a:ln>
                  <a:noFill/>
                </a:ln>
                <a:effectLst/>
                <a:uLnTx/>
                <a:uFillTx/>
                <a:latin typeface="Arial"/>
                <a:cs typeface="Arial"/>
                <a:sym typeface="Arial"/>
              </a:rPr>
              <a:t>may </a:t>
            </a:r>
            <a:r>
              <a:rPr kumimoji="0" lang="en-US" sz="750" b="0" i="0" u="none" strike="noStrike" kern="0" cap="none" spc="0" normalizeH="0" baseline="0" noProof="0" dirty="0">
                <a:ln>
                  <a:noFill/>
                </a:ln>
                <a:effectLst/>
                <a:uLnTx/>
                <a:uFillTx/>
                <a:latin typeface="Arial"/>
                <a:cs typeface="Arial"/>
                <a:sym typeface="Arial"/>
              </a:rPr>
              <a:t>not sum </a:t>
            </a:r>
            <a:r>
              <a:rPr kumimoji="0" lang="en-US" sz="750" b="0" i="0" u="none" strike="noStrike" kern="0" cap="none" spc="5" normalizeH="0" baseline="0" noProof="0" dirty="0">
                <a:ln>
                  <a:noFill/>
                </a:ln>
                <a:effectLst/>
                <a:uLnTx/>
                <a:uFillTx/>
                <a:latin typeface="Arial"/>
                <a:cs typeface="Arial"/>
                <a:sym typeface="Arial"/>
              </a:rPr>
              <a:t>to </a:t>
            </a:r>
            <a:r>
              <a:rPr kumimoji="0" lang="en-US" sz="750" b="0" i="0" u="none" strike="noStrike" kern="0" cap="none" spc="0" normalizeH="0" baseline="0" noProof="0" dirty="0">
                <a:ln>
                  <a:noFill/>
                </a:ln>
                <a:effectLst/>
                <a:uLnTx/>
                <a:uFillTx/>
                <a:latin typeface="Arial"/>
                <a:cs typeface="Arial"/>
                <a:sym typeface="Arial"/>
              </a:rPr>
              <a:t>100% due to</a:t>
            </a:r>
            <a:r>
              <a:rPr kumimoji="0" lang="en-US" sz="750" b="0" i="0" u="none" strike="noStrike" kern="0" cap="none" spc="25" normalizeH="0" baseline="0" noProof="0" dirty="0">
                <a:ln>
                  <a:noFill/>
                </a:ln>
                <a:effectLst/>
                <a:uLnTx/>
                <a:uFillTx/>
                <a:latin typeface="Arial"/>
                <a:cs typeface="Arial"/>
                <a:sym typeface="Arial"/>
              </a:rPr>
              <a:t> </a:t>
            </a:r>
            <a:r>
              <a:rPr kumimoji="0" lang="en-US" sz="750" b="0" i="0" u="none" strike="noStrike" kern="0" cap="none" spc="0" normalizeH="0" baseline="0" noProof="0" dirty="0">
                <a:ln>
                  <a:noFill/>
                </a:ln>
                <a:effectLst/>
                <a:uLnTx/>
                <a:uFillTx/>
                <a:latin typeface="Arial"/>
                <a:cs typeface="Arial"/>
                <a:sym typeface="Arial"/>
              </a:rPr>
              <a:t>rounding.</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750" b="1" i="0" u="none" strike="noStrike" kern="0" cap="none" spc="5" normalizeH="0" baseline="0" noProof="0" dirty="0">
                <a:ln>
                  <a:noFill/>
                </a:ln>
                <a:effectLst/>
                <a:uLnTx/>
                <a:uFillTx/>
                <a:latin typeface="Arial"/>
                <a:cs typeface="Arial"/>
                <a:sym typeface="Arial"/>
              </a:rPr>
              <a:t>CRC:</a:t>
            </a:r>
            <a:r>
              <a:rPr kumimoji="0" lang="en-US" sz="750" b="0" i="0" u="none" strike="noStrike" kern="0" cap="none" spc="5" normalizeH="0" baseline="0" noProof="0" dirty="0">
                <a:ln>
                  <a:noFill/>
                </a:ln>
                <a:effectLst/>
                <a:uLnTx/>
                <a:uFillTx/>
                <a:latin typeface="Arial"/>
                <a:cs typeface="Arial"/>
                <a:sym typeface="Arial"/>
              </a:rPr>
              <a:t> colorectal cancer; </a:t>
            </a:r>
            <a:r>
              <a:rPr kumimoji="0" lang="en-US" sz="750" b="1" i="0" u="none" strike="noStrike" kern="0" cap="none" spc="0" normalizeH="0" baseline="0" noProof="0" dirty="0">
                <a:ln>
                  <a:noFill/>
                </a:ln>
                <a:effectLst/>
                <a:uLnTx/>
                <a:uFillTx/>
                <a:latin typeface="Arial" panose="020B0604020202020204" pitchFamily="34" charset="0"/>
                <a:cs typeface="Arial" panose="020B0604020202020204" pitchFamily="34" charset="0"/>
                <a:sym typeface="Arial"/>
              </a:rPr>
              <a:t>FIT:</a:t>
            </a:r>
            <a:r>
              <a:rPr kumimoji="0" lang="en-US" sz="750" b="0" i="0" u="none" strike="noStrike" kern="0" cap="none" spc="0" normalizeH="0" baseline="0" noProof="0" dirty="0">
                <a:ln>
                  <a:noFill/>
                </a:ln>
                <a:effectLst/>
                <a:uLnTx/>
                <a:uFillTx/>
                <a:latin typeface="Arial" panose="020B0604020202020204" pitchFamily="34" charset="0"/>
                <a:cs typeface="Arial" panose="020B0604020202020204" pitchFamily="34" charset="0"/>
                <a:sym typeface="Arial"/>
              </a:rPr>
              <a:t> fecal immunochemical test; </a:t>
            </a:r>
            <a:r>
              <a:rPr kumimoji="0" lang="en-US" sz="750" b="1" i="0" u="none" strike="noStrike" kern="0" cap="none" spc="0" normalizeH="0" baseline="0" noProof="0" dirty="0">
                <a:ln>
                  <a:noFill/>
                </a:ln>
                <a:effectLst/>
                <a:uLnTx/>
                <a:uFillTx/>
                <a:latin typeface="Arial" panose="020B0604020202020204" pitchFamily="34" charset="0"/>
                <a:cs typeface="Arial" panose="020B0604020202020204" pitchFamily="34" charset="0"/>
                <a:sym typeface="Arial"/>
              </a:rPr>
              <a:t>FS:</a:t>
            </a:r>
            <a:r>
              <a:rPr kumimoji="0" lang="en-US" sz="750" b="0" i="0" u="none" strike="noStrike" kern="0" cap="none" spc="0" normalizeH="0" baseline="0" noProof="0" dirty="0">
                <a:ln>
                  <a:noFill/>
                </a:ln>
                <a:effectLst/>
                <a:uLnTx/>
                <a:uFillTx/>
                <a:latin typeface="Arial" panose="020B0604020202020204" pitchFamily="34" charset="0"/>
                <a:cs typeface="Arial" panose="020B0604020202020204" pitchFamily="34" charset="0"/>
                <a:sym typeface="Arial"/>
              </a:rPr>
              <a:t> flexible sigmoidoscopy; </a:t>
            </a:r>
            <a:r>
              <a:rPr kumimoji="0" lang="en-US" sz="750" b="1" i="0" u="none" strike="noStrike" kern="0" cap="none" spc="0" normalizeH="0" baseline="0" noProof="0" dirty="0">
                <a:ln>
                  <a:noFill/>
                </a:ln>
                <a:effectLst/>
                <a:uLnTx/>
                <a:uFillTx/>
                <a:latin typeface="Arial" panose="020B0604020202020204" pitchFamily="34" charset="0"/>
                <a:cs typeface="Arial" panose="020B0604020202020204" pitchFamily="34" charset="0"/>
                <a:sym typeface="Arial"/>
              </a:rPr>
              <a:t>FOBT:</a:t>
            </a:r>
            <a:r>
              <a:rPr kumimoji="0" lang="en-US" sz="750" b="0" i="0" u="none" strike="noStrike" kern="0" cap="none" spc="0" normalizeH="0" baseline="0" noProof="0" dirty="0">
                <a:ln>
                  <a:noFill/>
                </a:ln>
                <a:effectLst/>
                <a:uLnTx/>
                <a:uFillTx/>
                <a:latin typeface="Arial" panose="020B0604020202020204" pitchFamily="34" charset="0"/>
                <a:cs typeface="Arial" panose="020B0604020202020204" pitchFamily="34" charset="0"/>
                <a:sym typeface="Arial"/>
              </a:rPr>
              <a:t> fecal occult blood test.</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750" b="0" i="0" u="none" strike="noStrike" kern="0" cap="none" spc="0" normalizeH="0" baseline="0" noProof="0" dirty="0">
                <a:ln>
                  <a:noFill/>
                </a:ln>
                <a:effectLst/>
                <a:uLnTx/>
                <a:uFillTx/>
                <a:latin typeface="Arial" panose="020B0604020202020204" pitchFamily="34" charset="0"/>
                <a:cs typeface="Arial" panose="020B0604020202020204" pitchFamily="34" charset="0"/>
                <a:sym typeface="Arial"/>
              </a:rPr>
              <a:t>1. </a:t>
            </a:r>
            <a:r>
              <a:rPr kumimoji="0" lang="en-US" sz="750" b="0" i="0" u="none" strike="noStrike" kern="0" cap="none" spc="0" normalizeH="0" baseline="0" noProof="0" dirty="0" err="1">
                <a:ln>
                  <a:noFill/>
                </a:ln>
                <a:effectLst/>
                <a:uLnTx/>
                <a:uFillTx/>
                <a:latin typeface="Arial" panose="020B0604020202020204" pitchFamily="34" charset="0"/>
                <a:cs typeface="Arial" panose="020B0604020202020204" pitchFamily="34" charset="0"/>
                <a:sym typeface="Arial"/>
              </a:rPr>
              <a:t>Cyhaniuk</a:t>
            </a:r>
            <a:r>
              <a:rPr kumimoji="0" lang="en-US" sz="750" b="0" i="0" u="none" strike="noStrike" kern="0" cap="none" spc="0" normalizeH="0" baseline="0" noProof="0" dirty="0">
                <a:ln>
                  <a:noFill/>
                </a:ln>
                <a:effectLst/>
                <a:uLnTx/>
                <a:uFillTx/>
                <a:latin typeface="Arial" panose="020B0604020202020204" pitchFamily="34" charset="0"/>
                <a:cs typeface="Arial" panose="020B0604020202020204" pitchFamily="34" charset="0"/>
                <a:sym typeface="Arial"/>
              </a:rPr>
              <a:t> A, Coombes ME, </a:t>
            </a:r>
            <a:r>
              <a:rPr kumimoji="0" lang="en-US" sz="750" b="0" i="1" u="none" strike="noStrike" kern="0" cap="none" spc="0" normalizeH="0" baseline="0" noProof="0" dirty="0">
                <a:ln>
                  <a:noFill/>
                </a:ln>
                <a:effectLst/>
                <a:uLnTx/>
                <a:uFillTx/>
                <a:latin typeface="Arial" panose="020B0604020202020204" pitchFamily="34" charset="0"/>
                <a:cs typeface="Arial" panose="020B0604020202020204" pitchFamily="34" charset="0"/>
                <a:sym typeface="Arial"/>
              </a:rPr>
              <a:t>Am J </a:t>
            </a:r>
            <a:r>
              <a:rPr kumimoji="0" lang="en-US" sz="750" b="0" i="1" u="none" strike="noStrike" kern="0" cap="none" spc="0" normalizeH="0" baseline="0" noProof="0" dirty="0" err="1">
                <a:ln>
                  <a:noFill/>
                </a:ln>
                <a:effectLst/>
                <a:uLnTx/>
                <a:uFillTx/>
                <a:latin typeface="Arial" panose="020B0604020202020204" pitchFamily="34" charset="0"/>
                <a:cs typeface="Arial" panose="020B0604020202020204" pitchFamily="34" charset="0"/>
                <a:sym typeface="Arial"/>
              </a:rPr>
              <a:t>Manag</a:t>
            </a:r>
            <a:r>
              <a:rPr kumimoji="0" lang="en-US" sz="750" b="0" i="1" u="none" strike="noStrike" kern="0" cap="none" spc="0" normalizeH="0" baseline="0" noProof="0" dirty="0">
                <a:ln>
                  <a:noFill/>
                </a:ln>
                <a:effectLst/>
                <a:uLnTx/>
                <a:uFillTx/>
                <a:latin typeface="Arial" panose="020B0604020202020204" pitchFamily="34" charset="0"/>
                <a:cs typeface="Arial" panose="020B0604020202020204" pitchFamily="34" charset="0"/>
                <a:sym typeface="Arial"/>
              </a:rPr>
              <a:t> Care.</a:t>
            </a:r>
            <a:r>
              <a:rPr kumimoji="0" lang="en-US" sz="750" b="0" i="0" u="none" strike="noStrike" kern="0" cap="none" spc="0" normalizeH="0" baseline="0" noProof="0" dirty="0">
                <a:ln>
                  <a:noFill/>
                </a:ln>
                <a:effectLst/>
                <a:uLnTx/>
                <a:uFillTx/>
                <a:latin typeface="Arial" panose="020B0604020202020204" pitchFamily="34" charset="0"/>
                <a:cs typeface="Arial" panose="020B0604020202020204" pitchFamily="34" charset="0"/>
                <a:sym typeface="Arial"/>
              </a:rPr>
              <a:t> 2016;22(2):105-111. 2. </a:t>
            </a:r>
            <a:r>
              <a:rPr kumimoji="0" lang="en-US" sz="750" b="0" i="0" u="none" strike="noStrike" kern="0" cap="none" spc="0" normalizeH="0" baseline="0" noProof="0" dirty="0">
                <a:ln>
                  <a:noFill/>
                </a:ln>
                <a:effectLst/>
                <a:uLnTx/>
                <a:uFillTx/>
                <a:latin typeface="Arial"/>
                <a:cs typeface="Arial"/>
                <a:sym typeface="Arial"/>
              </a:rPr>
              <a:t>Davidson KW, et al. </a:t>
            </a:r>
            <a:r>
              <a:rPr kumimoji="0" lang="en-US" sz="750" b="0" i="1" u="none" strike="noStrike" kern="0" cap="none" spc="0" normalizeH="0" baseline="0" noProof="0" dirty="0">
                <a:ln>
                  <a:noFill/>
                </a:ln>
                <a:effectLst/>
                <a:uLnTx/>
                <a:uFillTx/>
                <a:latin typeface="Arial"/>
                <a:cs typeface="Arial"/>
                <a:sym typeface="Arial"/>
              </a:rPr>
              <a:t>JAMA. </a:t>
            </a:r>
            <a:r>
              <a:rPr kumimoji="0" lang="en-US" sz="750" b="0" i="0" u="none" strike="noStrike" kern="0" cap="none" spc="0" normalizeH="0" baseline="0" noProof="0" dirty="0">
                <a:ln>
                  <a:noFill/>
                </a:ln>
                <a:effectLst/>
                <a:uLnTx/>
                <a:uFillTx/>
                <a:latin typeface="Arial"/>
                <a:cs typeface="Arial"/>
                <a:sym typeface="Arial"/>
              </a:rPr>
              <a:t>2021;325(19):1965-1977.</a:t>
            </a:r>
            <a:endParaRPr kumimoji="0" lang="en-US" sz="750" b="0" i="0" u="none" strike="noStrike" kern="0" cap="none" spc="0" normalizeH="0" baseline="0" noProof="0" dirty="0">
              <a:ln>
                <a:noFill/>
              </a:ln>
              <a:effectLst/>
              <a:uLnTx/>
              <a:uFillTx/>
              <a:latin typeface="Arial" panose="020B0604020202020204" pitchFamily="34" charset="0"/>
              <a:cs typeface="Arial" panose="020B0604020202020204" pitchFamily="34" charset="0"/>
              <a:sym typeface="Arial"/>
            </a:endParaRPr>
          </a:p>
        </p:txBody>
      </p:sp>
      <p:sp>
        <p:nvSpPr>
          <p:cNvPr id="19" name="Text Placeholder 56">
            <a:extLst>
              <a:ext uri="{FF2B5EF4-FFF2-40B4-BE49-F238E27FC236}">
                <a16:creationId xmlns:a16="http://schemas.microsoft.com/office/drawing/2014/main" id="{216D4BB5-7715-CBE6-6F51-EE29960EC303}"/>
              </a:ext>
            </a:extLst>
          </p:cNvPr>
          <p:cNvSpPr txBox="1">
            <a:spLocks/>
          </p:cNvSpPr>
          <p:nvPr/>
        </p:nvSpPr>
        <p:spPr>
          <a:xfrm>
            <a:off x="336081" y="469184"/>
            <a:ext cx="8471837" cy="391814"/>
          </a:xfrm>
          <a:prstGeom prst="rect">
            <a:avLst/>
          </a:prstGeom>
          <a:noFill/>
          <a:ln w="28575">
            <a:noFill/>
            <a:miter lim="800000"/>
          </a:ln>
          <a:effectLst/>
        </p:spPr>
        <p:txBody>
          <a:bodyPr vert="horz" lIns="91440" tIns="108000" rIns="91440" bIns="108000" rtlCol="0" anchor="ctr" anchorCtr="0">
            <a:noAutofit/>
          </a:bodyPr>
          <a:lstStyle>
            <a:defPPr marR="0" lvl="0" algn="l" rtl="0">
              <a:lnSpc>
                <a:spcPct val="100000"/>
              </a:lnSpc>
              <a:spcBef>
                <a:spcPts val="0"/>
              </a:spcBef>
              <a:spcAft>
                <a:spcPts val="0"/>
              </a:spcAft>
            </a:defPPr>
            <a:lvl1pPr marL="0" indent="0" algn="ctr" defTabSz="685800" eaLnBrk="1" latinLnBrk="0" hangingPunct="1">
              <a:lnSpc>
                <a:spcPct val="90000"/>
              </a:lnSpc>
              <a:buClrTx/>
              <a:buSzPct val="100000"/>
              <a:buFontTx/>
              <a:buNone/>
              <a:defRPr sz="1200" b="1" kern="1200">
                <a:solidFill>
                  <a:schemeClr val="bg1"/>
                </a:solidFill>
                <a:ea typeface="+mn-ea"/>
              </a:defRPr>
            </a:lvl1pPr>
            <a:lvl2pPr marL="342900" indent="-127397" defTabSz="685800" eaLnBrk="1" latinLnBrk="0" hangingPunct="1">
              <a:lnSpc>
                <a:spcPct val="90000"/>
              </a:lnSpc>
              <a:spcBef>
                <a:spcPts val="750"/>
              </a:spcBef>
              <a:buClrTx/>
              <a:buFont typeface="Arial" panose="020B0604020202020204" pitchFamily="34" charset="0"/>
              <a:buChar char="•"/>
              <a:defRPr sz="1200" kern="1200">
                <a:solidFill>
                  <a:schemeClr val="tx1"/>
                </a:solidFill>
                <a:latin typeface="+mn-lt"/>
                <a:ea typeface="+mn-ea"/>
                <a:cs typeface="+mn-cs"/>
              </a:defRPr>
            </a:lvl2pPr>
            <a:lvl3pPr marL="514350" indent="-128588" defTabSz="685800" eaLnBrk="1" latinLnBrk="0" hangingPunct="1">
              <a:lnSpc>
                <a:spcPct val="90000"/>
              </a:lnSpc>
              <a:spcBef>
                <a:spcPts val="375"/>
              </a:spcBef>
              <a:buClrTx/>
              <a:buFont typeface="Arial" panose="020B0604020202020204" pitchFamily="34" charset="0"/>
              <a:buChar char="•"/>
              <a:defRPr sz="1000" kern="1200">
                <a:solidFill>
                  <a:schemeClr val="tx1"/>
                </a:solidFill>
                <a:latin typeface="+mn-lt"/>
                <a:ea typeface="+mn-ea"/>
                <a:cs typeface="+mn-cs"/>
              </a:defRPr>
            </a:lvl3pPr>
            <a:lvl4pPr marL="685800" indent="-128588" defTabSz="685800" eaLnBrk="1" latinLnBrk="0" hangingPunct="1">
              <a:lnSpc>
                <a:spcPct val="90000"/>
              </a:lnSpc>
              <a:spcBef>
                <a:spcPts val="150"/>
              </a:spcBef>
              <a:buClrTx/>
              <a:buFont typeface="Arial" panose="020B0604020202020204" pitchFamily="34" charset="0"/>
              <a:buChar char="•"/>
              <a:defRPr sz="1000" kern="1200">
                <a:solidFill>
                  <a:schemeClr val="tx1"/>
                </a:solidFill>
                <a:latin typeface="+mn-lt"/>
                <a:ea typeface="+mn-ea"/>
                <a:cs typeface="+mn-cs"/>
              </a:defRPr>
            </a:lvl4pPr>
            <a:lvl5pPr marL="816769" indent="-85725" defTabSz="685800" eaLnBrk="1" latinLnBrk="0" hangingPunct="1">
              <a:lnSpc>
                <a:spcPct val="90000"/>
              </a:lnSpc>
              <a:spcBef>
                <a:spcPts val="75"/>
              </a:spcBef>
              <a:buClrTx/>
              <a:buFont typeface="Arial" panose="020B0604020202020204" pitchFamily="34" charset="0"/>
              <a:buChar char="•"/>
              <a:defRPr sz="1000" kern="1200">
                <a:solidFill>
                  <a:schemeClr val="tx1"/>
                </a:solidFill>
                <a:latin typeface="+mn-lt"/>
                <a:ea typeface="+mn-ea"/>
                <a:cs typeface="+mn-cs"/>
              </a:defRPr>
            </a:lvl5pPr>
            <a:lvl6pPr marL="1885950" indent="-171450" defTabSz="68580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defTabSz="68580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defTabSz="68580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defTabSz="68580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algn="l"/>
            <a:r>
              <a:rPr lang="en-CA" sz="1600" b="0" dirty="0">
                <a:solidFill>
                  <a:schemeClr val="tx2"/>
                </a:solidFill>
              </a:rPr>
              <a:t>Average Age at Screening Initiation Was Delayed With Respect to the Age     Recommended by Colorectal Cancer Screening Guidelines</a:t>
            </a:r>
            <a:r>
              <a:rPr lang="en-CA" sz="1600" b="0" baseline="30000" dirty="0">
                <a:solidFill>
                  <a:schemeClr val="tx2"/>
                </a:solidFill>
              </a:rPr>
              <a:t>1</a:t>
            </a:r>
          </a:p>
        </p:txBody>
      </p:sp>
      <p:sp>
        <p:nvSpPr>
          <p:cNvPr id="20" name="Content Placeholder 8">
            <a:extLst>
              <a:ext uri="{FF2B5EF4-FFF2-40B4-BE49-F238E27FC236}">
                <a16:creationId xmlns:a16="http://schemas.microsoft.com/office/drawing/2014/main" id="{9AA4AB9E-83BD-DCEE-7055-A4CBA0C6F60F}"/>
              </a:ext>
            </a:extLst>
          </p:cNvPr>
          <p:cNvSpPr txBox="1">
            <a:spLocks/>
          </p:cNvSpPr>
          <p:nvPr/>
        </p:nvSpPr>
        <p:spPr>
          <a:xfrm>
            <a:off x="336080" y="1117997"/>
            <a:ext cx="8471837" cy="471285"/>
          </a:xfrm>
          <a:prstGeom prst="rect">
            <a:avLst/>
          </a:prstGeom>
        </p:spPr>
        <p:txBody>
          <a:bodyPr/>
          <a:lstStyle>
            <a:lvl1pPr marL="171450" indent="-171450" algn="l" defTabSz="685800" rtl="0" eaLnBrk="1" latinLnBrk="0" hangingPunct="1">
              <a:lnSpc>
                <a:spcPct val="90000"/>
              </a:lnSpc>
              <a:spcBef>
                <a:spcPts val="1500"/>
              </a:spcBef>
              <a:buClrTx/>
              <a:buSzPct val="100000"/>
              <a:buFont typeface="Arial" panose="020B0604020202020204" pitchFamily="34" charset="0"/>
              <a:buChar char="•"/>
              <a:defRPr lang="en-US" sz="1200" kern="1200" dirty="0" smtClean="0">
                <a:solidFill>
                  <a:schemeClr val="tx1"/>
                </a:solidFill>
                <a:latin typeface="+mn-lt"/>
                <a:ea typeface="+mn-ea"/>
                <a:cs typeface="+mn-cs"/>
              </a:defRPr>
            </a:lvl1pPr>
            <a:lvl2pPr marL="342900" indent="-127397" algn="l" defTabSz="685800" rtl="0" eaLnBrk="1" latinLnBrk="0" hangingPunct="1">
              <a:lnSpc>
                <a:spcPct val="90000"/>
              </a:lnSpc>
              <a:spcBef>
                <a:spcPts val="750"/>
              </a:spcBef>
              <a:buClrTx/>
              <a:buFont typeface="Arial" panose="020B0604020202020204" pitchFamily="34" charset="0"/>
              <a:buChar char="•"/>
              <a:defRPr sz="1200" kern="1200">
                <a:solidFill>
                  <a:schemeClr val="tx1"/>
                </a:solidFill>
                <a:latin typeface="+mn-lt"/>
                <a:ea typeface="+mn-ea"/>
                <a:cs typeface="+mn-cs"/>
              </a:defRPr>
            </a:lvl2pPr>
            <a:lvl3pPr marL="514350" indent="-128588" algn="l" defTabSz="685800" rtl="0" eaLnBrk="1" latinLnBrk="0" hangingPunct="1">
              <a:lnSpc>
                <a:spcPct val="90000"/>
              </a:lnSpc>
              <a:spcBef>
                <a:spcPts val="375"/>
              </a:spcBef>
              <a:buClrTx/>
              <a:buFont typeface="Arial" panose="020B0604020202020204" pitchFamily="34" charset="0"/>
              <a:buChar char="•"/>
              <a:defRPr sz="1000" kern="1200">
                <a:solidFill>
                  <a:schemeClr val="tx1"/>
                </a:solidFill>
                <a:latin typeface="+mn-lt"/>
                <a:ea typeface="+mn-ea"/>
                <a:cs typeface="+mn-cs"/>
              </a:defRPr>
            </a:lvl3pPr>
            <a:lvl4pPr marL="685800" indent="-128588" algn="l" defTabSz="685800" rtl="0" eaLnBrk="1" latinLnBrk="0" hangingPunct="1">
              <a:lnSpc>
                <a:spcPct val="90000"/>
              </a:lnSpc>
              <a:spcBef>
                <a:spcPts val="150"/>
              </a:spcBef>
              <a:buClrTx/>
              <a:buFont typeface="Arial" panose="020B0604020202020204" pitchFamily="34" charset="0"/>
              <a:buChar char="•"/>
              <a:defRPr sz="1000" kern="1200">
                <a:solidFill>
                  <a:schemeClr val="tx1"/>
                </a:solidFill>
                <a:latin typeface="+mn-lt"/>
                <a:ea typeface="+mn-ea"/>
                <a:cs typeface="+mn-cs"/>
              </a:defRPr>
            </a:lvl4pPr>
            <a:lvl5pPr marL="816769" indent="-85725" algn="l" defTabSz="685800" rtl="0" eaLnBrk="1" latinLnBrk="0" hangingPunct="1">
              <a:lnSpc>
                <a:spcPct val="90000"/>
              </a:lnSpc>
              <a:spcBef>
                <a:spcPts val="75"/>
              </a:spcBef>
              <a:buClrTx/>
              <a:buFont typeface="Arial" panose="020B0604020202020204" pitchFamily="34" charset="0"/>
              <a:buChar char="•"/>
              <a:defRPr sz="10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marL="171600" defTabSz="914400">
              <a:lnSpc>
                <a:spcPct val="100000"/>
              </a:lnSpc>
              <a:buClr>
                <a:srgbClr val="125285"/>
              </a:buClr>
              <a:buSzTx/>
              <a:defRPr/>
            </a:pPr>
            <a:r>
              <a:rPr lang="en-CA" kern="0">
                <a:solidFill>
                  <a:srgbClr val="125285"/>
                </a:solidFill>
                <a:latin typeface="Arial"/>
                <a:cs typeface="Arial"/>
                <a:sym typeface="Arial"/>
              </a:rPr>
              <a:t>This screening age is 3 years past the age recommended by current guidelines** </a:t>
            </a:r>
          </a:p>
          <a:p>
            <a:pPr marL="171600" defTabSz="914400">
              <a:lnSpc>
                <a:spcPct val="100000"/>
              </a:lnSpc>
              <a:spcBef>
                <a:spcPts val="400"/>
              </a:spcBef>
              <a:buClr>
                <a:srgbClr val="125285"/>
              </a:buClr>
              <a:buSzTx/>
              <a:defRPr/>
            </a:pPr>
            <a:r>
              <a:rPr lang="en-CA" kern="0">
                <a:solidFill>
                  <a:srgbClr val="125285"/>
                </a:solidFill>
                <a:latin typeface="Arial"/>
                <a:cs typeface="Arial"/>
                <a:sym typeface="Arial"/>
              </a:rPr>
              <a:t>Regardless of CRC screening type, average age at screening initiation was 53 years**</a:t>
            </a:r>
          </a:p>
        </p:txBody>
      </p:sp>
      <p:graphicFrame>
        <p:nvGraphicFramePr>
          <p:cNvPr id="31" name="Chart 30">
            <a:extLst>
              <a:ext uri="{FF2B5EF4-FFF2-40B4-BE49-F238E27FC236}">
                <a16:creationId xmlns:a16="http://schemas.microsoft.com/office/drawing/2014/main" id="{7B8B46B3-7740-12F6-A704-00964A16867E}"/>
              </a:ext>
            </a:extLst>
          </p:cNvPr>
          <p:cNvGraphicFramePr/>
          <p:nvPr>
            <p:extLst>
              <p:ext uri="{D42A27DB-BD31-4B8C-83A1-F6EECF244321}">
                <p14:modId xmlns:p14="http://schemas.microsoft.com/office/powerpoint/2010/main" val="1912982650"/>
              </p:ext>
            </p:extLst>
          </p:nvPr>
        </p:nvGraphicFramePr>
        <p:xfrm>
          <a:off x="1535189" y="1674984"/>
          <a:ext cx="6096000" cy="1793532"/>
        </p:xfrm>
        <a:graphic>
          <a:graphicData uri="http://schemas.openxmlformats.org/drawingml/2006/chart">
            <c:chart xmlns:c="http://schemas.openxmlformats.org/drawingml/2006/chart" xmlns:r="http://schemas.openxmlformats.org/officeDocument/2006/relationships" r:id="rId3"/>
          </a:graphicData>
        </a:graphic>
      </p:graphicFrame>
      <p:sp>
        <p:nvSpPr>
          <p:cNvPr id="33" name="TextBox 32">
            <a:extLst>
              <a:ext uri="{FF2B5EF4-FFF2-40B4-BE49-F238E27FC236}">
                <a16:creationId xmlns:a16="http://schemas.microsoft.com/office/drawing/2014/main" id="{5880A572-0158-0986-0FC8-2518DBB13C3E}"/>
              </a:ext>
            </a:extLst>
          </p:cNvPr>
          <p:cNvSpPr txBox="1"/>
          <p:nvPr/>
        </p:nvSpPr>
        <p:spPr>
          <a:xfrm>
            <a:off x="1599401" y="3464160"/>
            <a:ext cx="5830491"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200" b="0" i="0" u="none" strike="noStrike" kern="0" cap="none" spc="0" normalizeH="0" baseline="0" noProof="0" dirty="0">
                <a:ln>
                  <a:noFill/>
                </a:ln>
                <a:solidFill>
                  <a:srgbClr val="125285"/>
                </a:solidFill>
                <a:effectLst/>
                <a:uLnTx/>
                <a:uFillTx/>
                <a:latin typeface="Arial" panose="020B0604020202020204" pitchFamily="34" charset="0"/>
                <a:cs typeface="Arial" panose="020B0604020202020204" pitchFamily="34" charset="0"/>
                <a:sym typeface="Arial"/>
              </a:rPr>
              <a:t>Subject age at first colonoscopy (years)</a:t>
            </a:r>
            <a:endParaRPr kumimoji="0" lang="en-US" sz="1200" u="none" strike="noStrike" kern="0" cap="none" spc="0" normalizeH="0" baseline="0" noProof="0" dirty="0">
              <a:ln>
                <a:noFill/>
              </a:ln>
              <a:solidFill>
                <a:srgbClr val="125285"/>
              </a:solidFill>
              <a:effectLst/>
              <a:uLnTx/>
              <a:uFillTx/>
              <a:latin typeface="Arial" panose="020B0604020202020204" pitchFamily="34" charset="0"/>
              <a:ea typeface="Calibri" panose="020F0502020204030204" pitchFamily="34" charset="0"/>
              <a:cs typeface="Arial" panose="020B0604020202020204" pitchFamily="34" charset="0"/>
              <a:sym typeface="Arial"/>
            </a:endParaRPr>
          </a:p>
        </p:txBody>
      </p:sp>
      <p:sp>
        <p:nvSpPr>
          <p:cNvPr id="38" name="TextBox 37">
            <a:extLst>
              <a:ext uri="{FF2B5EF4-FFF2-40B4-BE49-F238E27FC236}">
                <a16:creationId xmlns:a16="http://schemas.microsoft.com/office/drawing/2014/main" id="{48ADAF61-A229-2EF3-B57C-5EE8F1FD0B1F}"/>
              </a:ext>
            </a:extLst>
          </p:cNvPr>
          <p:cNvSpPr txBox="1"/>
          <p:nvPr/>
        </p:nvSpPr>
        <p:spPr>
          <a:xfrm rot="16200000">
            <a:off x="712624" y="2603897"/>
            <a:ext cx="1305825"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200" b="0" i="0" u="none" strike="noStrike" kern="0" cap="none" spc="0" normalizeH="0" baseline="0" noProof="0" dirty="0">
                <a:ln>
                  <a:noFill/>
                </a:ln>
                <a:solidFill>
                  <a:srgbClr val="125285"/>
                </a:solidFill>
                <a:effectLst/>
                <a:uLnTx/>
                <a:uFillTx/>
                <a:latin typeface="Arial" panose="020B0604020202020204" pitchFamily="34" charset="0"/>
                <a:cs typeface="Arial" panose="020B0604020202020204" pitchFamily="34" charset="0"/>
                <a:sym typeface="Arial"/>
              </a:rPr>
              <a:t>Patients (%)</a:t>
            </a:r>
            <a:r>
              <a:rPr kumimoji="0" lang="en-US" sz="1200" b="0" i="0" u="none" strike="noStrike" kern="0" cap="none" spc="5" normalizeH="0" baseline="30000" noProof="0" dirty="0">
                <a:ln>
                  <a:noFill/>
                </a:ln>
                <a:solidFill>
                  <a:srgbClr val="125285"/>
                </a:solidFill>
                <a:effectLst/>
                <a:uLnTx/>
                <a:uFillTx/>
                <a:latin typeface="Arial"/>
                <a:cs typeface="Arial"/>
                <a:sym typeface="Arial"/>
              </a:rPr>
              <a:t>†</a:t>
            </a:r>
            <a:endParaRPr kumimoji="0" lang="en-US" sz="1200" b="0" i="0" u="none" strike="noStrike" kern="0" cap="none" spc="0" normalizeH="0" baseline="0" noProof="0" dirty="0">
              <a:ln>
                <a:noFill/>
              </a:ln>
              <a:solidFill>
                <a:srgbClr val="125285"/>
              </a:solidFill>
              <a:effectLst/>
              <a:uLnTx/>
              <a:uFillTx/>
              <a:latin typeface="Arial"/>
              <a:cs typeface="Arial"/>
              <a:sym typeface="Arial"/>
            </a:endParaRPr>
          </a:p>
        </p:txBody>
      </p:sp>
    </p:spTree>
    <p:extLst>
      <p:ext uri="{BB962C8B-B14F-4D97-AF65-F5344CB8AC3E}">
        <p14:creationId xmlns:p14="http://schemas.microsoft.com/office/powerpoint/2010/main" val="207562814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Text Placeholder 10">
            <a:extLst>
              <a:ext uri="{FF2B5EF4-FFF2-40B4-BE49-F238E27FC236}">
                <a16:creationId xmlns:a16="http://schemas.microsoft.com/office/drawing/2014/main" id="{2F685835-2AC5-55A6-C625-A090E2435AFB}"/>
              </a:ext>
            </a:extLst>
          </p:cNvPr>
          <p:cNvSpPr>
            <a:spLocks noGrp="1"/>
          </p:cNvSpPr>
          <p:nvPr>
            <p:ph type="body" sz="quarter" idx="16"/>
          </p:nvPr>
        </p:nvSpPr>
        <p:spPr>
          <a:xfrm>
            <a:off x="336130" y="4630451"/>
            <a:ext cx="8412216" cy="319958"/>
          </a:xfrm>
        </p:spPr>
        <p: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750" b="0" i="0" u="none" strike="noStrike" kern="0" cap="none" spc="0" normalizeH="0" baseline="0" noProof="0" dirty="0">
                <a:ln>
                  <a:noFill/>
                </a:ln>
                <a:effectLst/>
                <a:uLnTx/>
                <a:uFillTx/>
                <a:latin typeface="Arial"/>
                <a:cs typeface="Arial"/>
                <a:sym typeface="Arial"/>
              </a:rPr>
              <a:t>*R</a:t>
            </a:r>
            <a:r>
              <a:rPr kumimoji="0" lang="en-US" sz="750" b="0" i="0" u="none" strike="noStrike" kern="0" cap="none" spc="5" normalizeH="0" baseline="0" noProof="0" dirty="0">
                <a:ln>
                  <a:noFill/>
                </a:ln>
                <a:effectLst/>
                <a:uLnTx/>
                <a:uFillTx/>
                <a:latin typeface="Arial"/>
                <a:cs typeface="Arial"/>
                <a:sym typeface="Arial"/>
              </a:rPr>
              <a:t>eceiving </a:t>
            </a:r>
            <a:r>
              <a:rPr kumimoji="0" lang="en-US" sz="750" b="0" i="0" u="none" strike="noStrike" kern="0" cap="none" spc="0" normalizeH="0" baseline="0" noProof="0" dirty="0">
                <a:ln>
                  <a:noFill/>
                </a:ln>
                <a:effectLst/>
                <a:uLnTx/>
                <a:uFillTx/>
                <a:latin typeface="Arial"/>
                <a:cs typeface="Arial"/>
                <a:sym typeface="Arial"/>
              </a:rPr>
              <a:t>at least 1 </a:t>
            </a:r>
            <a:r>
              <a:rPr kumimoji="0" lang="en-US" sz="750" b="0" i="0" u="none" strike="noStrike" kern="0" cap="none" spc="5" normalizeH="0" baseline="0" noProof="0" dirty="0">
                <a:ln>
                  <a:noFill/>
                </a:ln>
                <a:effectLst/>
                <a:uLnTx/>
                <a:uFillTx/>
                <a:latin typeface="Arial"/>
                <a:cs typeface="Arial"/>
                <a:sym typeface="Arial"/>
              </a:rPr>
              <a:t>colonoscopy, 2 FS, 1 FS, and 5 annual FIT/FOBT (FS and FIT/FOBT could occur in same year), or 1 FIT/FOBT per year over the 10-year observation period. </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750" b="0" i="0" u="none" strike="noStrike" kern="0" cap="none" spc="5" normalizeH="0" baseline="30000" noProof="0" dirty="0">
                <a:ln>
                  <a:noFill/>
                </a:ln>
                <a:effectLst/>
                <a:uLnTx/>
                <a:uFillTx/>
                <a:latin typeface="Arial"/>
                <a:cs typeface="Arial"/>
                <a:sym typeface="Arial"/>
              </a:rPr>
              <a:t>†</a:t>
            </a:r>
            <a:r>
              <a:rPr kumimoji="0" lang="en-US" sz="750" b="0" i="0" u="none" strike="noStrike" kern="0" cap="none" spc="5" normalizeH="0" baseline="0" noProof="0" dirty="0">
                <a:ln>
                  <a:noFill/>
                </a:ln>
                <a:effectLst/>
                <a:uLnTx/>
                <a:uFillTx/>
                <a:latin typeface="Arial"/>
                <a:cs typeface="Arial"/>
                <a:sym typeface="Arial"/>
              </a:rPr>
              <a:t>Only 1 FS or fewer than 10 annual FIT/FOBT over 10-year observation period. </a:t>
            </a:r>
            <a:r>
              <a:rPr kumimoji="0" lang="en-US" sz="750" b="0" i="0" u="none" strike="noStrike" kern="0" cap="none" spc="5" normalizeH="0" baseline="30000" noProof="0" dirty="0">
                <a:ln>
                  <a:noFill/>
                </a:ln>
                <a:effectLst/>
                <a:uLnTx/>
                <a:uFillTx/>
                <a:latin typeface="Arial"/>
                <a:cs typeface="Arial"/>
                <a:sym typeface="Arial"/>
              </a:rPr>
              <a:t>‡</a:t>
            </a:r>
            <a:r>
              <a:rPr kumimoji="0" lang="en-US" sz="750" b="0" i="0" u="none" strike="noStrike" kern="0" cap="none" spc="5" normalizeH="0" baseline="0" noProof="0" dirty="0">
                <a:ln>
                  <a:noFill/>
                </a:ln>
                <a:effectLst/>
                <a:uLnTx/>
                <a:uFillTx/>
                <a:latin typeface="Arial"/>
                <a:cs typeface="Arial"/>
                <a:sym typeface="Arial"/>
              </a:rPr>
              <a:t>Percentages </a:t>
            </a:r>
            <a:r>
              <a:rPr kumimoji="0" lang="en-US" sz="750" b="0" i="0" u="none" strike="noStrike" kern="0" cap="none" spc="-5" normalizeH="0" baseline="0" noProof="0" dirty="0">
                <a:ln>
                  <a:noFill/>
                </a:ln>
                <a:effectLst/>
                <a:uLnTx/>
                <a:uFillTx/>
                <a:latin typeface="Arial"/>
                <a:cs typeface="Arial"/>
                <a:sym typeface="Arial"/>
              </a:rPr>
              <a:t>may </a:t>
            </a:r>
            <a:r>
              <a:rPr kumimoji="0" lang="en-US" sz="750" b="0" i="0" u="none" strike="noStrike" kern="0" cap="none" spc="0" normalizeH="0" baseline="0" noProof="0" dirty="0">
                <a:ln>
                  <a:noFill/>
                </a:ln>
                <a:effectLst/>
                <a:uLnTx/>
                <a:uFillTx/>
                <a:latin typeface="Arial"/>
                <a:cs typeface="Arial"/>
                <a:sym typeface="Arial"/>
              </a:rPr>
              <a:t>not sum </a:t>
            </a:r>
            <a:r>
              <a:rPr kumimoji="0" lang="en-US" sz="750" b="0" i="0" u="none" strike="noStrike" kern="0" cap="none" spc="5" normalizeH="0" baseline="0" noProof="0" dirty="0">
                <a:ln>
                  <a:noFill/>
                </a:ln>
                <a:effectLst/>
                <a:uLnTx/>
                <a:uFillTx/>
                <a:latin typeface="Arial"/>
                <a:cs typeface="Arial"/>
                <a:sym typeface="Arial"/>
              </a:rPr>
              <a:t>to </a:t>
            </a:r>
            <a:r>
              <a:rPr kumimoji="0" lang="en-US" sz="750" b="0" i="0" u="none" strike="noStrike" kern="0" cap="none" spc="0" normalizeH="0" baseline="0" noProof="0" dirty="0">
                <a:ln>
                  <a:noFill/>
                </a:ln>
                <a:effectLst/>
                <a:uLnTx/>
                <a:uFillTx/>
                <a:latin typeface="Arial"/>
                <a:cs typeface="Arial"/>
                <a:sym typeface="Arial"/>
              </a:rPr>
              <a:t>100% due to</a:t>
            </a:r>
            <a:r>
              <a:rPr kumimoji="0" lang="en-US" sz="750" b="0" i="0" u="none" strike="noStrike" kern="0" cap="none" spc="25" normalizeH="0" baseline="0" noProof="0" dirty="0">
                <a:ln>
                  <a:noFill/>
                </a:ln>
                <a:effectLst/>
                <a:uLnTx/>
                <a:uFillTx/>
                <a:latin typeface="Arial"/>
                <a:cs typeface="Arial"/>
                <a:sym typeface="Arial"/>
              </a:rPr>
              <a:t> </a:t>
            </a:r>
            <a:r>
              <a:rPr kumimoji="0" lang="en-US" sz="750" b="0" i="0" u="none" strike="noStrike" kern="0" cap="none" spc="0" normalizeH="0" baseline="0" noProof="0" dirty="0">
                <a:ln>
                  <a:noFill/>
                </a:ln>
                <a:effectLst/>
                <a:uLnTx/>
                <a:uFillTx/>
                <a:latin typeface="Arial"/>
                <a:cs typeface="Arial"/>
                <a:sym typeface="Arial"/>
              </a:rPr>
              <a:t>rounding.</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750" b="1" i="0" u="none" strike="noStrike" kern="0" cap="none" spc="5" normalizeH="0" baseline="0" noProof="0" dirty="0">
                <a:ln>
                  <a:noFill/>
                </a:ln>
                <a:effectLst/>
                <a:uLnTx/>
                <a:uFillTx/>
                <a:latin typeface="Arial"/>
                <a:cs typeface="Arial"/>
                <a:sym typeface="Arial"/>
              </a:rPr>
              <a:t>CRC:</a:t>
            </a:r>
            <a:r>
              <a:rPr kumimoji="0" lang="en-US" sz="750" b="0" i="0" u="none" strike="noStrike" kern="0" cap="none" spc="5" normalizeH="0" baseline="0" noProof="0" dirty="0">
                <a:ln>
                  <a:noFill/>
                </a:ln>
                <a:effectLst/>
                <a:uLnTx/>
                <a:uFillTx/>
                <a:latin typeface="Arial"/>
                <a:cs typeface="Arial"/>
                <a:sym typeface="Arial"/>
              </a:rPr>
              <a:t> colorectal cancer; </a:t>
            </a:r>
            <a:r>
              <a:rPr kumimoji="0" lang="en-US" sz="750" b="1" i="0" u="none" strike="noStrike" kern="0" cap="none" spc="0" normalizeH="0" baseline="0" noProof="0" dirty="0">
                <a:ln>
                  <a:noFill/>
                </a:ln>
                <a:effectLst/>
                <a:uLnTx/>
                <a:uFillTx/>
                <a:latin typeface="Arial" panose="020B0604020202020204" pitchFamily="34" charset="0"/>
                <a:cs typeface="Arial" panose="020B0604020202020204" pitchFamily="34" charset="0"/>
                <a:sym typeface="Arial"/>
              </a:rPr>
              <a:t>FIT:</a:t>
            </a:r>
            <a:r>
              <a:rPr kumimoji="0" lang="en-US" sz="750" b="0" i="0" u="none" strike="noStrike" kern="0" cap="none" spc="0" normalizeH="0" baseline="0" noProof="0" dirty="0">
                <a:ln>
                  <a:noFill/>
                </a:ln>
                <a:effectLst/>
                <a:uLnTx/>
                <a:uFillTx/>
                <a:latin typeface="Arial" panose="020B0604020202020204" pitchFamily="34" charset="0"/>
                <a:cs typeface="Arial" panose="020B0604020202020204" pitchFamily="34" charset="0"/>
                <a:sym typeface="Arial"/>
              </a:rPr>
              <a:t> fecal immunochemical test; </a:t>
            </a:r>
            <a:r>
              <a:rPr kumimoji="0" lang="en-US" sz="750" b="1" i="0" u="none" strike="noStrike" kern="0" cap="none" spc="0" normalizeH="0" baseline="0" noProof="0" dirty="0">
                <a:ln>
                  <a:noFill/>
                </a:ln>
                <a:effectLst/>
                <a:uLnTx/>
                <a:uFillTx/>
                <a:latin typeface="Arial" panose="020B0604020202020204" pitchFamily="34" charset="0"/>
                <a:cs typeface="Arial" panose="020B0604020202020204" pitchFamily="34" charset="0"/>
                <a:sym typeface="Arial"/>
              </a:rPr>
              <a:t>FS:</a:t>
            </a:r>
            <a:r>
              <a:rPr kumimoji="0" lang="en-US" sz="750" b="0" i="0" u="none" strike="noStrike" kern="0" cap="none" spc="0" normalizeH="0" baseline="0" noProof="0" dirty="0">
                <a:ln>
                  <a:noFill/>
                </a:ln>
                <a:effectLst/>
                <a:uLnTx/>
                <a:uFillTx/>
                <a:latin typeface="Arial" panose="020B0604020202020204" pitchFamily="34" charset="0"/>
                <a:cs typeface="Arial" panose="020B0604020202020204" pitchFamily="34" charset="0"/>
                <a:sym typeface="Arial"/>
              </a:rPr>
              <a:t> flexible sigmoidoscopy; </a:t>
            </a:r>
            <a:r>
              <a:rPr kumimoji="0" lang="en-US" sz="750" b="1" i="0" u="none" strike="noStrike" kern="0" cap="none" spc="0" normalizeH="0" baseline="0" noProof="0" dirty="0">
                <a:ln>
                  <a:noFill/>
                </a:ln>
                <a:effectLst/>
                <a:uLnTx/>
                <a:uFillTx/>
                <a:latin typeface="Arial" panose="020B0604020202020204" pitchFamily="34" charset="0"/>
                <a:cs typeface="Arial" panose="020B0604020202020204" pitchFamily="34" charset="0"/>
                <a:sym typeface="Arial"/>
              </a:rPr>
              <a:t>FOBT:</a:t>
            </a:r>
            <a:r>
              <a:rPr kumimoji="0" lang="en-US" sz="750" b="0" i="0" u="none" strike="noStrike" kern="0" cap="none" spc="0" normalizeH="0" baseline="0" noProof="0" dirty="0">
                <a:ln>
                  <a:noFill/>
                </a:ln>
                <a:effectLst/>
                <a:uLnTx/>
                <a:uFillTx/>
                <a:latin typeface="Arial" panose="020B0604020202020204" pitchFamily="34" charset="0"/>
                <a:cs typeface="Arial" panose="020B0604020202020204" pitchFamily="34" charset="0"/>
                <a:sym typeface="Arial"/>
              </a:rPr>
              <a:t> fecal occult blood test.</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750" b="0" i="0" u="none" strike="noStrike" kern="0" cap="none" spc="0" normalizeH="0" baseline="0" noProof="0" dirty="0" err="1">
                <a:ln>
                  <a:noFill/>
                </a:ln>
                <a:effectLst/>
                <a:uLnTx/>
                <a:uFillTx/>
                <a:latin typeface="Arial" panose="020B0604020202020204" pitchFamily="34" charset="0"/>
                <a:cs typeface="Arial" panose="020B0604020202020204" pitchFamily="34" charset="0"/>
                <a:sym typeface="Arial"/>
              </a:rPr>
              <a:t>Cyhaniuk</a:t>
            </a:r>
            <a:r>
              <a:rPr kumimoji="0" lang="en-US" sz="750" b="0" i="0" u="none" strike="noStrike" kern="0" cap="none" spc="0" normalizeH="0" baseline="0" noProof="0" dirty="0">
                <a:ln>
                  <a:noFill/>
                </a:ln>
                <a:effectLst/>
                <a:uLnTx/>
                <a:uFillTx/>
                <a:latin typeface="Arial" panose="020B0604020202020204" pitchFamily="34" charset="0"/>
                <a:cs typeface="Arial" panose="020B0604020202020204" pitchFamily="34" charset="0"/>
                <a:sym typeface="Arial"/>
              </a:rPr>
              <a:t> A, Coombes ME. </a:t>
            </a:r>
            <a:r>
              <a:rPr kumimoji="0" lang="en-US" sz="750" b="0" i="1" u="none" strike="noStrike" kern="0" cap="none" spc="0" normalizeH="0" baseline="0" noProof="0" dirty="0">
                <a:ln>
                  <a:noFill/>
                </a:ln>
                <a:effectLst/>
                <a:uLnTx/>
                <a:uFillTx/>
                <a:latin typeface="Arial" panose="020B0604020202020204" pitchFamily="34" charset="0"/>
                <a:cs typeface="Arial" panose="020B0604020202020204" pitchFamily="34" charset="0"/>
                <a:sym typeface="Arial"/>
              </a:rPr>
              <a:t>Am J </a:t>
            </a:r>
            <a:r>
              <a:rPr kumimoji="0" lang="en-US" sz="750" b="0" i="1" u="none" strike="noStrike" kern="0" cap="none" spc="0" normalizeH="0" baseline="0" noProof="0" dirty="0" err="1">
                <a:ln>
                  <a:noFill/>
                </a:ln>
                <a:effectLst/>
                <a:uLnTx/>
                <a:uFillTx/>
                <a:latin typeface="Arial" panose="020B0604020202020204" pitchFamily="34" charset="0"/>
                <a:cs typeface="Arial" panose="020B0604020202020204" pitchFamily="34" charset="0"/>
                <a:sym typeface="Arial"/>
              </a:rPr>
              <a:t>Manag</a:t>
            </a:r>
            <a:r>
              <a:rPr kumimoji="0" lang="en-US" sz="750" b="0" i="1" u="none" strike="noStrike" kern="0" cap="none" spc="0" normalizeH="0" baseline="0" noProof="0" dirty="0">
                <a:ln>
                  <a:noFill/>
                </a:ln>
                <a:effectLst/>
                <a:uLnTx/>
                <a:uFillTx/>
                <a:latin typeface="Arial" panose="020B0604020202020204" pitchFamily="34" charset="0"/>
                <a:cs typeface="Arial" panose="020B0604020202020204" pitchFamily="34" charset="0"/>
                <a:sym typeface="Arial"/>
              </a:rPr>
              <a:t> Care.</a:t>
            </a:r>
            <a:r>
              <a:rPr kumimoji="0" lang="en-US" sz="750" b="0" i="0" u="none" strike="noStrike" kern="0" cap="none" spc="0" normalizeH="0" baseline="0" noProof="0" dirty="0">
                <a:ln>
                  <a:noFill/>
                </a:ln>
                <a:effectLst/>
                <a:uLnTx/>
                <a:uFillTx/>
                <a:latin typeface="Arial" panose="020B0604020202020204" pitchFamily="34" charset="0"/>
                <a:cs typeface="Arial" panose="020B0604020202020204" pitchFamily="34" charset="0"/>
                <a:sym typeface="Arial"/>
              </a:rPr>
              <a:t> 2016;22(2):105-111.</a:t>
            </a:r>
          </a:p>
        </p:txBody>
      </p:sp>
      <p:sp>
        <p:nvSpPr>
          <p:cNvPr id="56" name="Text Placeholder 56">
            <a:extLst>
              <a:ext uri="{FF2B5EF4-FFF2-40B4-BE49-F238E27FC236}">
                <a16:creationId xmlns:a16="http://schemas.microsoft.com/office/drawing/2014/main" id="{DD9875D5-13D9-E4A3-B40E-235B6EB54693}"/>
              </a:ext>
            </a:extLst>
          </p:cNvPr>
          <p:cNvSpPr txBox="1">
            <a:spLocks/>
          </p:cNvSpPr>
          <p:nvPr/>
        </p:nvSpPr>
        <p:spPr>
          <a:xfrm>
            <a:off x="336130" y="353070"/>
            <a:ext cx="8471837" cy="391814"/>
          </a:xfrm>
          <a:prstGeom prst="rect">
            <a:avLst/>
          </a:prstGeom>
          <a:noFill/>
          <a:ln w="28575">
            <a:noFill/>
            <a:miter lim="800000"/>
          </a:ln>
          <a:effectLst/>
        </p:spPr>
        <p:txBody>
          <a:bodyPr vert="horz" lIns="91440" tIns="108000" rIns="91440" bIns="108000" rtlCol="0" anchor="ctr" anchorCtr="0">
            <a:noAutofit/>
          </a:bodyPr>
          <a:lstStyle>
            <a:defPPr marR="0" lvl="0" algn="l" rtl="0">
              <a:lnSpc>
                <a:spcPct val="100000"/>
              </a:lnSpc>
              <a:spcBef>
                <a:spcPts val="0"/>
              </a:spcBef>
              <a:spcAft>
                <a:spcPts val="0"/>
              </a:spcAft>
            </a:defPPr>
            <a:lvl1pPr marL="0" indent="0" algn="ctr" defTabSz="685800" eaLnBrk="1" latinLnBrk="0" hangingPunct="1">
              <a:lnSpc>
                <a:spcPct val="90000"/>
              </a:lnSpc>
              <a:buClrTx/>
              <a:buSzPct val="100000"/>
              <a:buFontTx/>
              <a:buNone/>
              <a:defRPr sz="1200" b="1" kern="1200">
                <a:solidFill>
                  <a:schemeClr val="bg1"/>
                </a:solidFill>
                <a:ea typeface="+mn-ea"/>
              </a:defRPr>
            </a:lvl1pPr>
            <a:lvl2pPr marL="342900" indent="-127397" defTabSz="685800" eaLnBrk="1" latinLnBrk="0" hangingPunct="1">
              <a:lnSpc>
                <a:spcPct val="90000"/>
              </a:lnSpc>
              <a:spcBef>
                <a:spcPts val="750"/>
              </a:spcBef>
              <a:buClrTx/>
              <a:buFont typeface="Arial" panose="020B0604020202020204" pitchFamily="34" charset="0"/>
              <a:buChar char="•"/>
              <a:defRPr sz="1200" kern="1200">
                <a:solidFill>
                  <a:schemeClr val="tx1"/>
                </a:solidFill>
                <a:latin typeface="+mn-lt"/>
                <a:ea typeface="+mn-ea"/>
                <a:cs typeface="+mn-cs"/>
              </a:defRPr>
            </a:lvl2pPr>
            <a:lvl3pPr marL="514350" indent="-128588" defTabSz="685800" eaLnBrk="1" latinLnBrk="0" hangingPunct="1">
              <a:lnSpc>
                <a:spcPct val="90000"/>
              </a:lnSpc>
              <a:spcBef>
                <a:spcPts val="375"/>
              </a:spcBef>
              <a:buClrTx/>
              <a:buFont typeface="Arial" panose="020B0604020202020204" pitchFamily="34" charset="0"/>
              <a:buChar char="•"/>
              <a:defRPr sz="1000" kern="1200">
                <a:solidFill>
                  <a:schemeClr val="tx1"/>
                </a:solidFill>
                <a:latin typeface="+mn-lt"/>
                <a:ea typeface="+mn-ea"/>
                <a:cs typeface="+mn-cs"/>
              </a:defRPr>
            </a:lvl3pPr>
            <a:lvl4pPr marL="685800" indent="-128588" defTabSz="685800" eaLnBrk="1" latinLnBrk="0" hangingPunct="1">
              <a:lnSpc>
                <a:spcPct val="90000"/>
              </a:lnSpc>
              <a:spcBef>
                <a:spcPts val="150"/>
              </a:spcBef>
              <a:buClrTx/>
              <a:buFont typeface="Arial" panose="020B0604020202020204" pitchFamily="34" charset="0"/>
              <a:buChar char="•"/>
              <a:defRPr sz="1000" kern="1200">
                <a:solidFill>
                  <a:schemeClr val="tx1"/>
                </a:solidFill>
                <a:latin typeface="+mn-lt"/>
                <a:ea typeface="+mn-ea"/>
                <a:cs typeface="+mn-cs"/>
              </a:defRPr>
            </a:lvl4pPr>
            <a:lvl5pPr marL="816769" indent="-85725" defTabSz="685800" eaLnBrk="1" latinLnBrk="0" hangingPunct="1">
              <a:lnSpc>
                <a:spcPct val="90000"/>
              </a:lnSpc>
              <a:spcBef>
                <a:spcPts val="75"/>
              </a:spcBef>
              <a:buClrTx/>
              <a:buFont typeface="Arial" panose="020B0604020202020204" pitchFamily="34" charset="0"/>
              <a:buChar char="•"/>
              <a:defRPr sz="1000" kern="1200">
                <a:solidFill>
                  <a:schemeClr val="tx1"/>
                </a:solidFill>
                <a:latin typeface="+mn-lt"/>
                <a:ea typeface="+mn-ea"/>
                <a:cs typeface="+mn-cs"/>
              </a:defRPr>
            </a:lvl5pPr>
            <a:lvl6pPr marL="1885950" indent="-171450" defTabSz="68580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defTabSz="68580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defTabSz="68580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defTabSz="68580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algn="l"/>
            <a:r>
              <a:rPr lang="en-CA" sz="1600" b="0" dirty="0">
                <a:solidFill>
                  <a:schemeClr val="tx2"/>
                </a:solidFill>
              </a:rPr>
              <a:t>Average Age at Screening Initiation Exceeded Guideline-Recommended Age Even     Among Adherent Individuals</a:t>
            </a:r>
          </a:p>
        </p:txBody>
      </p:sp>
      <p:sp>
        <p:nvSpPr>
          <p:cNvPr id="58" name="Content Placeholder 8">
            <a:extLst>
              <a:ext uri="{FF2B5EF4-FFF2-40B4-BE49-F238E27FC236}">
                <a16:creationId xmlns:a16="http://schemas.microsoft.com/office/drawing/2014/main" id="{0CEDDAD3-3C15-57A9-9507-325911B85C4A}"/>
              </a:ext>
            </a:extLst>
          </p:cNvPr>
          <p:cNvSpPr txBox="1">
            <a:spLocks/>
          </p:cNvSpPr>
          <p:nvPr/>
        </p:nvSpPr>
        <p:spPr>
          <a:xfrm>
            <a:off x="336130" y="1206571"/>
            <a:ext cx="4005134" cy="1373140"/>
          </a:xfrm>
          <a:prstGeom prst="rect">
            <a:avLst/>
          </a:prstGeom>
        </p:spPr>
        <p:txBody>
          <a:bodyPr/>
          <a:lstStyle>
            <a:lvl1pPr marL="171450" indent="-171450" algn="l" defTabSz="685800" rtl="0" eaLnBrk="1" latinLnBrk="0" hangingPunct="1">
              <a:lnSpc>
                <a:spcPct val="90000"/>
              </a:lnSpc>
              <a:spcBef>
                <a:spcPts val="1500"/>
              </a:spcBef>
              <a:buClrTx/>
              <a:buSzPct val="100000"/>
              <a:buFont typeface="Arial" panose="020B0604020202020204" pitchFamily="34" charset="0"/>
              <a:buChar char="•"/>
              <a:defRPr lang="en-US" sz="1200" kern="1200" dirty="0" smtClean="0">
                <a:solidFill>
                  <a:schemeClr val="tx1"/>
                </a:solidFill>
                <a:latin typeface="+mn-lt"/>
                <a:ea typeface="+mn-ea"/>
                <a:cs typeface="+mn-cs"/>
              </a:defRPr>
            </a:lvl1pPr>
            <a:lvl2pPr marL="342900" indent="-127397" algn="l" defTabSz="685800" rtl="0" eaLnBrk="1" latinLnBrk="0" hangingPunct="1">
              <a:lnSpc>
                <a:spcPct val="90000"/>
              </a:lnSpc>
              <a:spcBef>
                <a:spcPts val="750"/>
              </a:spcBef>
              <a:buClrTx/>
              <a:buFont typeface="Arial" panose="020B0604020202020204" pitchFamily="34" charset="0"/>
              <a:buChar char="•"/>
              <a:defRPr sz="1200" kern="1200">
                <a:solidFill>
                  <a:schemeClr val="tx1"/>
                </a:solidFill>
                <a:latin typeface="+mn-lt"/>
                <a:ea typeface="+mn-ea"/>
                <a:cs typeface="+mn-cs"/>
              </a:defRPr>
            </a:lvl2pPr>
            <a:lvl3pPr marL="514350" indent="-128588" algn="l" defTabSz="685800" rtl="0" eaLnBrk="1" latinLnBrk="0" hangingPunct="1">
              <a:lnSpc>
                <a:spcPct val="90000"/>
              </a:lnSpc>
              <a:spcBef>
                <a:spcPts val="375"/>
              </a:spcBef>
              <a:buClrTx/>
              <a:buFont typeface="Arial" panose="020B0604020202020204" pitchFamily="34" charset="0"/>
              <a:buChar char="•"/>
              <a:defRPr sz="1000" kern="1200">
                <a:solidFill>
                  <a:schemeClr val="tx1"/>
                </a:solidFill>
                <a:latin typeface="+mn-lt"/>
                <a:ea typeface="+mn-ea"/>
                <a:cs typeface="+mn-cs"/>
              </a:defRPr>
            </a:lvl3pPr>
            <a:lvl4pPr marL="685800" indent="-128588" algn="l" defTabSz="685800" rtl="0" eaLnBrk="1" latinLnBrk="0" hangingPunct="1">
              <a:lnSpc>
                <a:spcPct val="90000"/>
              </a:lnSpc>
              <a:spcBef>
                <a:spcPts val="150"/>
              </a:spcBef>
              <a:buClrTx/>
              <a:buFont typeface="Arial" panose="020B0604020202020204" pitchFamily="34" charset="0"/>
              <a:buChar char="•"/>
              <a:defRPr sz="1000" kern="1200">
                <a:solidFill>
                  <a:schemeClr val="tx1"/>
                </a:solidFill>
                <a:latin typeface="+mn-lt"/>
                <a:ea typeface="+mn-ea"/>
                <a:cs typeface="+mn-cs"/>
              </a:defRPr>
            </a:lvl4pPr>
            <a:lvl5pPr marL="816769" indent="-85725" algn="l" defTabSz="685800" rtl="0" eaLnBrk="1" latinLnBrk="0" hangingPunct="1">
              <a:lnSpc>
                <a:spcPct val="90000"/>
              </a:lnSpc>
              <a:spcBef>
                <a:spcPts val="75"/>
              </a:spcBef>
              <a:buClrTx/>
              <a:buFont typeface="Arial" panose="020B0604020202020204" pitchFamily="34" charset="0"/>
              <a:buChar char="•"/>
              <a:defRPr sz="10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marL="171600" defTabSz="914400">
              <a:lnSpc>
                <a:spcPct val="100000"/>
              </a:lnSpc>
              <a:buClr>
                <a:schemeClr val="tx1"/>
              </a:buClr>
              <a:buSzTx/>
              <a:defRPr/>
            </a:pPr>
            <a:r>
              <a:rPr lang="en-CA" kern="0">
                <a:solidFill>
                  <a:srgbClr val="125285"/>
                </a:solidFill>
                <a:latin typeface="Arial"/>
                <a:cs typeface="Arial"/>
                <a:sym typeface="Arial"/>
              </a:rPr>
              <a:t>The mean age at the time of first CRC screening test was 53 years for both adherent and inadequately screened patients</a:t>
            </a:r>
          </a:p>
          <a:p>
            <a:pPr marL="171600" defTabSz="914400">
              <a:lnSpc>
                <a:spcPct val="100000"/>
              </a:lnSpc>
              <a:spcBef>
                <a:spcPts val="400"/>
              </a:spcBef>
              <a:buClr>
                <a:schemeClr val="tx1"/>
              </a:buClr>
              <a:buSzTx/>
              <a:defRPr/>
            </a:pPr>
            <a:r>
              <a:rPr lang="en-CA" kern="0">
                <a:solidFill>
                  <a:srgbClr val="125285"/>
                </a:solidFill>
                <a:latin typeface="Arial"/>
                <a:cs typeface="Arial"/>
                <a:sym typeface="Arial"/>
              </a:rPr>
              <a:t>Almost half of subjects who were adherent because they received at least 1 colonoscopy had their first colonoscopy after age 53</a:t>
            </a:r>
          </a:p>
        </p:txBody>
      </p:sp>
      <p:graphicFrame>
        <p:nvGraphicFramePr>
          <p:cNvPr id="68" name="Chart 67">
            <a:extLst>
              <a:ext uri="{FF2B5EF4-FFF2-40B4-BE49-F238E27FC236}">
                <a16:creationId xmlns:a16="http://schemas.microsoft.com/office/drawing/2014/main" id="{C6664225-872D-3012-F4B7-0966F64F8D34}"/>
              </a:ext>
            </a:extLst>
          </p:cNvPr>
          <p:cNvGraphicFramePr/>
          <p:nvPr>
            <p:extLst>
              <p:ext uri="{D42A27DB-BD31-4B8C-83A1-F6EECF244321}">
                <p14:modId xmlns:p14="http://schemas.microsoft.com/office/powerpoint/2010/main" val="2308386267"/>
              </p:ext>
            </p:extLst>
          </p:nvPr>
        </p:nvGraphicFramePr>
        <p:xfrm>
          <a:off x="4790919" y="1262201"/>
          <a:ext cx="3822394" cy="2397572"/>
        </p:xfrm>
        <a:graphic>
          <a:graphicData uri="http://schemas.openxmlformats.org/drawingml/2006/chart">
            <c:chart xmlns:c="http://schemas.openxmlformats.org/drawingml/2006/chart" xmlns:r="http://schemas.openxmlformats.org/officeDocument/2006/relationships" r:id="rId2"/>
          </a:graphicData>
        </a:graphic>
      </p:graphicFrame>
      <p:sp>
        <p:nvSpPr>
          <p:cNvPr id="69" name="TextBox 68">
            <a:extLst>
              <a:ext uri="{FF2B5EF4-FFF2-40B4-BE49-F238E27FC236}">
                <a16:creationId xmlns:a16="http://schemas.microsoft.com/office/drawing/2014/main" id="{F761C243-443C-9F59-E64C-AC5E84A4CB4B}"/>
              </a:ext>
            </a:extLst>
          </p:cNvPr>
          <p:cNvSpPr txBox="1"/>
          <p:nvPr/>
        </p:nvSpPr>
        <p:spPr>
          <a:xfrm rot="16200000">
            <a:off x="3827383" y="2441211"/>
            <a:ext cx="1536615" cy="276999"/>
          </a:xfrm>
          <a:prstGeom prst="rect">
            <a:avLst/>
          </a:prstGeom>
          <a:noFill/>
        </p:spPr>
        <p:txBody>
          <a:bodyPr wrap="square" rtlCol="0" anchor="b">
            <a:sp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200" b="0" i="0" u="none" strike="noStrike" kern="0" cap="none" spc="0" normalizeH="0" baseline="0" noProof="0" dirty="0">
                <a:ln>
                  <a:noFill/>
                </a:ln>
                <a:solidFill>
                  <a:srgbClr val="125285"/>
                </a:solidFill>
                <a:effectLst/>
                <a:uLnTx/>
                <a:uFillTx/>
                <a:latin typeface="Arial" panose="020B0604020202020204" pitchFamily="34" charset="0"/>
                <a:cs typeface="Arial" panose="020B0604020202020204" pitchFamily="34" charset="0"/>
                <a:sym typeface="Arial"/>
              </a:rPr>
              <a:t>Patients (%)</a:t>
            </a:r>
            <a:r>
              <a:rPr kumimoji="0" lang="en-US" sz="1200" b="0" i="0" u="none" strike="noStrike" kern="0" cap="none" spc="5" normalizeH="0" baseline="30000" noProof="0" dirty="0">
                <a:ln>
                  <a:noFill/>
                </a:ln>
                <a:solidFill>
                  <a:srgbClr val="125285"/>
                </a:solidFill>
                <a:effectLst/>
                <a:uLnTx/>
                <a:uFillTx/>
                <a:latin typeface="Arial"/>
                <a:cs typeface="Arial"/>
                <a:sym typeface="Arial"/>
              </a:rPr>
              <a:t>‡</a:t>
            </a:r>
            <a:endParaRPr kumimoji="0" lang="en-US" sz="1200" u="none" strike="noStrike" kern="0" cap="none" spc="0" normalizeH="0" baseline="0" noProof="0" dirty="0">
              <a:ln>
                <a:noFill/>
              </a:ln>
              <a:solidFill>
                <a:srgbClr val="125285"/>
              </a:solidFill>
              <a:effectLst/>
              <a:uLnTx/>
              <a:uFillTx/>
              <a:latin typeface="Arial" panose="020B0604020202020204" pitchFamily="34" charset="0"/>
              <a:ea typeface="Calibri" panose="020F0502020204030204" pitchFamily="34" charset="0"/>
              <a:cs typeface="Arial" panose="020B0604020202020204" pitchFamily="34" charset="0"/>
              <a:sym typeface="Arial"/>
            </a:endParaRPr>
          </a:p>
        </p:txBody>
      </p:sp>
      <p:sp>
        <p:nvSpPr>
          <p:cNvPr id="70" name="TextBox 69">
            <a:extLst>
              <a:ext uri="{FF2B5EF4-FFF2-40B4-BE49-F238E27FC236}">
                <a16:creationId xmlns:a16="http://schemas.microsoft.com/office/drawing/2014/main" id="{14BB815A-4B0B-D498-199C-ECF63618E3F4}"/>
              </a:ext>
            </a:extLst>
          </p:cNvPr>
          <p:cNvSpPr txBox="1"/>
          <p:nvPr/>
        </p:nvSpPr>
        <p:spPr>
          <a:xfrm>
            <a:off x="5072949" y="3676275"/>
            <a:ext cx="3446585"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200" b="0" i="0" u="none" strike="noStrike" kern="0" cap="none" spc="0" normalizeH="0" baseline="0" noProof="0" dirty="0">
                <a:ln>
                  <a:noFill/>
                </a:ln>
                <a:solidFill>
                  <a:srgbClr val="125285"/>
                </a:solidFill>
                <a:effectLst/>
                <a:uLnTx/>
                <a:uFillTx/>
                <a:latin typeface="Arial" panose="020B0604020202020204" pitchFamily="34" charset="0"/>
                <a:cs typeface="Arial" panose="020B0604020202020204" pitchFamily="34" charset="0"/>
                <a:sym typeface="Arial"/>
              </a:rPr>
              <a:t>Subject age at first CRC screening test (years)</a:t>
            </a:r>
            <a:endParaRPr kumimoji="0" lang="en-US" sz="1200" b="0" i="0" u="none" strike="noStrike" kern="0" cap="none" spc="0" normalizeH="0" baseline="0" noProof="0" dirty="0">
              <a:ln>
                <a:noFill/>
              </a:ln>
              <a:solidFill>
                <a:srgbClr val="125285"/>
              </a:solidFill>
              <a:effectLst/>
              <a:uLnTx/>
              <a:uFillTx/>
              <a:latin typeface="Arial"/>
              <a:cs typeface="Arial"/>
              <a:sym typeface="Arial"/>
            </a:endParaRPr>
          </a:p>
        </p:txBody>
      </p:sp>
    </p:spTree>
    <p:extLst>
      <p:ext uri="{BB962C8B-B14F-4D97-AF65-F5344CB8AC3E}">
        <p14:creationId xmlns:p14="http://schemas.microsoft.com/office/powerpoint/2010/main" val="27449179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385EE731-AF5D-E658-BD98-4B7A24944E4D}"/>
              </a:ext>
            </a:extLst>
          </p:cNvPr>
          <p:cNvSpPr/>
          <p:nvPr/>
        </p:nvSpPr>
        <p:spPr bwMode="gray">
          <a:xfrm>
            <a:off x="3987299" y="1613324"/>
            <a:ext cx="4597601" cy="2296675"/>
          </a:xfrm>
          <a:prstGeom prst="rect">
            <a:avLst/>
          </a:prstGeom>
          <a:solidFill>
            <a:srgbClr val="DBDBDB"/>
          </a:solidFill>
          <a:ln w="28575" cap="flat" cmpd="sng" algn="ctr">
            <a:noFill/>
            <a:prstDash val="solid"/>
            <a:miter lim="800000"/>
            <a:headEnd type="none" w="med" len="med"/>
            <a:tailEnd type="none" w="med" len="med"/>
          </a:ln>
          <a:effectLst/>
        </p:spPr>
        <p:txBody>
          <a:bodyPr vert="horz" wrap="square" lIns="216000" tIns="45715" rIns="180000" bIns="45715" numCol="1" rtlCol="0" anchor="ctr" anchorCtr="0" compatLnSpc="1">
            <a:prstTxWarp prst="textNoShape">
              <a:avLst/>
            </a:prstTxWarp>
            <a:noAutofit/>
          </a:bodyPr>
          <a:lstStyle/>
          <a:p>
            <a:pPr fontAlgn="base">
              <a:lnSpc>
                <a:spcPct val="90000"/>
              </a:lnSpc>
              <a:spcAft>
                <a:spcPct val="0"/>
              </a:spcAft>
              <a:buClr>
                <a:schemeClr val="accent2"/>
              </a:buClr>
              <a:buSzPct val="90000"/>
            </a:pPr>
            <a:r>
              <a:rPr kumimoji="0" lang="en-US" sz="1200" b="1" i="0" u="none" strike="noStrike" kern="0" cap="none" spc="0" normalizeH="0" baseline="0" noProof="0" dirty="0">
                <a:ln>
                  <a:noFill/>
                </a:ln>
                <a:solidFill>
                  <a:srgbClr val="125285"/>
                </a:solidFill>
                <a:effectLst/>
                <a:uLnTx/>
                <a:uFillTx/>
                <a:latin typeface="Arial"/>
                <a:cs typeface="Arial"/>
                <a:sym typeface="Arial"/>
              </a:rPr>
              <a:t>Limitations: </a:t>
            </a:r>
            <a:r>
              <a:rPr kumimoji="0" lang="en-US" sz="1200" b="0" i="0" u="none" strike="noStrike" kern="0" cap="none" spc="0" normalizeH="0" baseline="0" noProof="0" dirty="0">
                <a:ln>
                  <a:noFill/>
                </a:ln>
                <a:solidFill>
                  <a:srgbClr val="125285"/>
                </a:solidFill>
                <a:effectLst/>
                <a:uLnTx/>
                <a:uFillTx/>
                <a:latin typeface="Arial"/>
                <a:cs typeface="Arial"/>
                <a:sym typeface="Arial"/>
              </a:rPr>
              <a:t>Presence of a screening test code on a claim does not indicate confirmation that the test was performed, adherence to follow-up testing was not possible because claims did not provide the results of screening tests, and casual inferences could not be made as to what </a:t>
            </a:r>
            <a:r>
              <a:rPr lang="en-US" sz="1200" dirty="0">
                <a:solidFill>
                  <a:srgbClr val="125285"/>
                </a:solidFill>
                <a:latin typeface="Arial"/>
                <a:cs typeface="Arial"/>
              </a:rPr>
              <a:t>recommendations subjects</a:t>
            </a:r>
            <a:r>
              <a:rPr kumimoji="0" lang="en-US" sz="1200" b="0" i="0" u="none" strike="noStrike" kern="0" cap="none" spc="0" normalizeH="0" baseline="0" noProof="0" dirty="0">
                <a:ln>
                  <a:noFill/>
                </a:ln>
                <a:solidFill>
                  <a:srgbClr val="125285"/>
                </a:solidFill>
                <a:effectLst/>
                <a:uLnTx/>
                <a:uFillTx/>
                <a:latin typeface="Arial"/>
                <a:cs typeface="Arial"/>
                <a:sym typeface="Arial"/>
              </a:rPr>
              <a:t> were given by their physicians or why subjects did not adhere to their CRC screening regimen</a:t>
            </a:r>
            <a:endParaRPr lang="en-US" sz="1200" b="1" dirty="0">
              <a:solidFill>
                <a:schemeClr val="bg1"/>
              </a:solidFill>
              <a:latin typeface="+mj-lt"/>
            </a:endParaRPr>
          </a:p>
        </p:txBody>
      </p:sp>
      <p:sp>
        <p:nvSpPr>
          <p:cNvPr id="15" name="Text Placeholder 6">
            <a:extLst>
              <a:ext uri="{FF2B5EF4-FFF2-40B4-BE49-F238E27FC236}">
                <a16:creationId xmlns:a16="http://schemas.microsoft.com/office/drawing/2014/main" id="{C175866E-328A-BDA3-C862-381FC3612666}"/>
              </a:ext>
            </a:extLst>
          </p:cNvPr>
          <p:cNvSpPr>
            <a:spLocks noGrp="1"/>
          </p:cNvSpPr>
          <p:nvPr>
            <p:ph type="body" sz="quarter" idx="16"/>
          </p:nvPr>
        </p:nvSpPr>
        <p:spPr>
          <a:xfrm>
            <a:off x="763048" y="4645288"/>
            <a:ext cx="6067738" cy="319958"/>
          </a:xfrm>
        </p:spPr>
        <p:txBody>
          <a:bodyPr/>
          <a:lstStyle/>
          <a:p>
            <a:pPr marL="0" marR="0" lvl="0" indent="0" algn="l" defTabSz="914400" rtl="0" eaLnBrk="1" fontAlgn="auto" latinLnBrk="0" hangingPunct="1">
              <a:lnSpc>
                <a:spcPct val="85000"/>
              </a:lnSpc>
              <a:spcBef>
                <a:spcPts val="225"/>
              </a:spcBef>
              <a:spcAft>
                <a:spcPts val="0"/>
              </a:spcAft>
              <a:buClr>
                <a:srgbClr val="ED7D31"/>
              </a:buClr>
              <a:buSzPct val="85000"/>
              <a:buFont typeface="Arial"/>
              <a:buNone/>
              <a:tabLst/>
              <a:defRPr/>
            </a:pPr>
            <a:r>
              <a:rPr kumimoji="0" lang="en-US" sz="750" b="1" i="0" u="none" strike="noStrike" kern="0" cap="none" spc="0" normalizeH="0" baseline="0" noProof="0" dirty="0">
                <a:ln>
                  <a:noFill/>
                </a:ln>
                <a:effectLst/>
                <a:uLnTx/>
                <a:uFillTx/>
                <a:latin typeface="Arial"/>
                <a:cs typeface="Arial" pitchFamily="34" charset="0"/>
                <a:sym typeface="Arial"/>
              </a:rPr>
              <a:t>CRC: </a:t>
            </a:r>
            <a:r>
              <a:rPr kumimoji="0" lang="en-US" sz="750" b="0" i="0" u="none" strike="noStrike" kern="0" cap="none" spc="0" normalizeH="0" baseline="0" noProof="0" dirty="0">
                <a:ln>
                  <a:noFill/>
                </a:ln>
                <a:effectLst/>
                <a:uLnTx/>
                <a:uFillTx/>
                <a:latin typeface="Arial"/>
                <a:cs typeface="Arial" pitchFamily="34" charset="0"/>
                <a:sym typeface="Arial"/>
              </a:rPr>
              <a:t>colorectal cancer</a:t>
            </a:r>
            <a:r>
              <a:rPr kumimoji="0" lang="en-US" sz="750" b="1" i="0" u="none" strike="noStrike" kern="0" cap="none" spc="0" normalizeH="0" baseline="0" noProof="0" dirty="0">
                <a:ln>
                  <a:noFill/>
                </a:ln>
                <a:effectLst/>
                <a:uLnTx/>
                <a:uFillTx/>
                <a:latin typeface="Arial"/>
                <a:cs typeface="Arial" pitchFamily="34" charset="0"/>
                <a:sym typeface="Arial"/>
              </a:rPr>
              <a:t>; USPSTF: </a:t>
            </a:r>
            <a:r>
              <a:rPr kumimoji="0" lang="en-US" sz="750" b="0" i="0" u="none" strike="noStrike" kern="0" cap="none" spc="0" normalizeH="0" baseline="0" noProof="0" dirty="0">
                <a:ln>
                  <a:noFill/>
                </a:ln>
                <a:effectLst/>
                <a:uLnTx/>
                <a:uFillTx/>
                <a:latin typeface="Arial"/>
                <a:cs typeface="Arial" pitchFamily="34" charset="0"/>
                <a:sym typeface="Arial"/>
              </a:rPr>
              <a:t>United States Preventive Services Taskforce.</a:t>
            </a:r>
          </a:p>
          <a:p>
            <a:pPr marL="0" marR="0" lvl="0" indent="0" algn="l" defTabSz="914400" rtl="0" eaLnBrk="1" fontAlgn="auto" latinLnBrk="0" hangingPunct="1">
              <a:lnSpc>
                <a:spcPct val="85000"/>
              </a:lnSpc>
              <a:spcBef>
                <a:spcPts val="225"/>
              </a:spcBef>
              <a:spcAft>
                <a:spcPts val="0"/>
              </a:spcAft>
              <a:buClr>
                <a:srgbClr val="ED7D31"/>
              </a:buClr>
              <a:buSzPct val="85000"/>
              <a:buFont typeface="Arial"/>
              <a:buNone/>
              <a:tabLst/>
              <a:defRPr/>
            </a:pPr>
            <a:r>
              <a:rPr kumimoji="0" lang="en-US" sz="750" b="0" i="0" u="none" strike="noStrike" kern="1200" cap="none" spc="-5" normalizeH="0" baseline="0" noProof="0" dirty="0" err="1">
                <a:ln>
                  <a:noFill/>
                </a:ln>
                <a:effectLst/>
                <a:uLnTx/>
                <a:uFillTx/>
                <a:latin typeface="Arial"/>
                <a:cs typeface="Arial"/>
                <a:sym typeface="Arial"/>
              </a:rPr>
              <a:t>Cyhaniuk</a:t>
            </a:r>
            <a:r>
              <a:rPr kumimoji="0" lang="en-US" sz="750" b="0" i="0" u="none" strike="noStrike" kern="1200" cap="none" spc="-5" normalizeH="0" baseline="0" noProof="0" dirty="0">
                <a:ln>
                  <a:noFill/>
                </a:ln>
                <a:effectLst/>
                <a:uLnTx/>
                <a:uFillTx/>
                <a:latin typeface="Arial"/>
                <a:cs typeface="Arial"/>
                <a:sym typeface="Arial"/>
              </a:rPr>
              <a:t> A, Coombes ME. </a:t>
            </a:r>
            <a:r>
              <a:rPr kumimoji="0" lang="en-US" sz="750" b="0" i="1" u="none" strike="noStrike" kern="1200" cap="none" spc="-5" normalizeH="0" baseline="0" noProof="0" dirty="0">
                <a:ln>
                  <a:noFill/>
                </a:ln>
                <a:effectLst/>
                <a:uLnTx/>
                <a:uFillTx/>
                <a:latin typeface="Arial"/>
                <a:cs typeface="Arial"/>
                <a:sym typeface="Arial"/>
              </a:rPr>
              <a:t>Am J </a:t>
            </a:r>
            <a:r>
              <a:rPr kumimoji="0" lang="en-US" sz="750" b="0" i="1" u="none" strike="noStrike" kern="1200" cap="none" spc="-5" normalizeH="0" baseline="0" noProof="0" dirty="0" err="1">
                <a:ln>
                  <a:noFill/>
                </a:ln>
                <a:effectLst/>
                <a:uLnTx/>
                <a:uFillTx/>
                <a:latin typeface="Arial"/>
                <a:cs typeface="Arial"/>
                <a:sym typeface="Arial"/>
              </a:rPr>
              <a:t>Manag</a:t>
            </a:r>
            <a:r>
              <a:rPr kumimoji="0" lang="en-US" sz="750" b="0" i="1" u="none" strike="noStrike" kern="1200" cap="none" spc="-5" normalizeH="0" baseline="0" noProof="0" dirty="0">
                <a:ln>
                  <a:noFill/>
                </a:ln>
                <a:effectLst/>
                <a:uLnTx/>
                <a:uFillTx/>
                <a:latin typeface="Arial"/>
                <a:cs typeface="Arial"/>
                <a:sym typeface="Arial"/>
              </a:rPr>
              <a:t> Care</a:t>
            </a:r>
            <a:r>
              <a:rPr kumimoji="0" lang="en-US" sz="750" b="0" i="0" u="none" strike="noStrike" kern="1200" cap="none" spc="-5" normalizeH="0" baseline="0" noProof="0" dirty="0">
                <a:ln>
                  <a:noFill/>
                </a:ln>
                <a:effectLst/>
                <a:uLnTx/>
                <a:uFillTx/>
                <a:latin typeface="Arial"/>
                <a:cs typeface="Arial"/>
                <a:sym typeface="Arial"/>
              </a:rPr>
              <a:t>. 2016;22(2):105-111.</a:t>
            </a:r>
          </a:p>
        </p:txBody>
      </p:sp>
      <p:sp>
        <p:nvSpPr>
          <p:cNvPr id="16" name="Content Placeholder 8">
            <a:extLst>
              <a:ext uri="{FF2B5EF4-FFF2-40B4-BE49-F238E27FC236}">
                <a16:creationId xmlns:a16="http://schemas.microsoft.com/office/drawing/2014/main" id="{26FFA233-11B1-B62F-B365-99D8BF2D8F65}"/>
              </a:ext>
            </a:extLst>
          </p:cNvPr>
          <p:cNvSpPr txBox="1">
            <a:spLocks/>
          </p:cNvSpPr>
          <p:nvPr/>
        </p:nvSpPr>
        <p:spPr>
          <a:xfrm>
            <a:off x="452283" y="1277484"/>
            <a:ext cx="1196720" cy="319958"/>
          </a:xfrm>
          <a:prstGeom prst="rect">
            <a:avLst/>
          </a:prstGeom>
        </p:spPr>
        <p:txBody>
          <a:bodyPr lIns="0"/>
          <a:lstStyle>
            <a:lvl1pPr marL="171450" indent="-171450" algn="l" defTabSz="685800" rtl="0" eaLnBrk="1" latinLnBrk="0" hangingPunct="1">
              <a:lnSpc>
                <a:spcPct val="90000"/>
              </a:lnSpc>
              <a:spcBef>
                <a:spcPts val="1500"/>
              </a:spcBef>
              <a:buClrTx/>
              <a:buSzPct val="100000"/>
              <a:buFont typeface="Arial" panose="020B0604020202020204" pitchFamily="34" charset="0"/>
              <a:buChar char="•"/>
              <a:defRPr lang="en-US" sz="1200" kern="1200" dirty="0" smtClean="0">
                <a:solidFill>
                  <a:schemeClr val="tx1"/>
                </a:solidFill>
                <a:latin typeface="+mn-lt"/>
                <a:ea typeface="+mn-ea"/>
                <a:cs typeface="+mn-cs"/>
              </a:defRPr>
            </a:lvl1pPr>
            <a:lvl2pPr marL="342900" indent="-127397" algn="l" defTabSz="685800" rtl="0" eaLnBrk="1" latinLnBrk="0" hangingPunct="1">
              <a:lnSpc>
                <a:spcPct val="90000"/>
              </a:lnSpc>
              <a:spcBef>
                <a:spcPts val="750"/>
              </a:spcBef>
              <a:buClrTx/>
              <a:buFont typeface="Arial" panose="020B0604020202020204" pitchFamily="34" charset="0"/>
              <a:buChar char="•"/>
              <a:defRPr sz="1200" kern="1200">
                <a:solidFill>
                  <a:schemeClr val="tx1"/>
                </a:solidFill>
                <a:latin typeface="+mn-lt"/>
                <a:ea typeface="+mn-ea"/>
                <a:cs typeface="+mn-cs"/>
              </a:defRPr>
            </a:lvl2pPr>
            <a:lvl3pPr marL="514350" indent="-128588" algn="l" defTabSz="685800" rtl="0" eaLnBrk="1" latinLnBrk="0" hangingPunct="1">
              <a:lnSpc>
                <a:spcPct val="90000"/>
              </a:lnSpc>
              <a:spcBef>
                <a:spcPts val="375"/>
              </a:spcBef>
              <a:buClrTx/>
              <a:buFont typeface="Arial" panose="020B0604020202020204" pitchFamily="34" charset="0"/>
              <a:buChar char="•"/>
              <a:defRPr sz="1000" kern="1200">
                <a:solidFill>
                  <a:schemeClr val="tx1"/>
                </a:solidFill>
                <a:latin typeface="+mn-lt"/>
                <a:ea typeface="+mn-ea"/>
                <a:cs typeface="+mn-cs"/>
              </a:defRPr>
            </a:lvl3pPr>
            <a:lvl4pPr marL="685800" indent="-128588" algn="l" defTabSz="685800" rtl="0" eaLnBrk="1" latinLnBrk="0" hangingPunct="1">
              <a:lnSpc>
                <a:spcPct val="90000"/>
              </a:lnSpc>
              <a:spcBef>
                <a:spcPts val="150"/>
              </a:spcBef>
              <a:buClrTx/>
              <a:buFont typeface="Arial" panose="020B0604020202020204" pitchFamily="34" charset="0"/>
              <a:buChar char="•"/>
              <a:defRPr sz="1000" kern="1200">
                <a:solidFill>
                  <a:schemeClr val="tx1"/>
                </a:solidFill>
                <a:latin typeface="+mn-lt"/>
                <a:ea typeface="+mn-ea"/>
                <a:cs typeface="+mn-cs"/>
              </a:defRPr>
            </a:lvl4pPr>
            <a:lvl5pPr marL="816769" indent="-85725" algn="l" defTabSz="685800" rtl="0" eaLnBrk="1" latinLnBrk="0" hangingPunct="1">
              <a:lnSpc>
                <a:spcPct val="90000"/>
              </a:lnSpc>
              <a:spcBef>
                <a:spcPts val="75"/>
              </a:spcBef>
              <a:buClrTx/>
              <a:buFont typeface="Arial" panose="020B0604020202020204" pitchFamily="34" charset="0"/>
              <a:buChar char="•"/>
              <a:defRPr sz="10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marL="0" indent="0">
              <a:buFont typeface="Arial" panose="020B0604020202020204" pitchFamily="34" charset="0"/>
              <a:buNone/>
            </a:pPr>
            <a:r>
              <a:rPr lang="en-CA" b="1" kern="0" dirty="0">
                <a:solidFill>
                  <a:srgbClr val="125285"/>
                </a:solidFill>
                <a:latin typeface="Arial" panose="020B0604020202020204" pitchFamily="34" charset="0"/>
                <a:cs typeface="Arial" panose="020B0604020202020204" pitchFamily="34" charset="0"/>
                <a:sym typeface="Arial"/>
              </a:rPr>
              <a:t>Key Results:</a:t>
            </a:r>
            <a:endParaRPr lang="en-CA" b="1" kern="0" dirty="0">
              <a:solidFill>
                <a:srgbClr val="125285"/>
              </a:solidFill>
              <a:highlight>
                <a:srgbClr val="00FFFF"/>
              </a:highlight>
              <a:latin typeface="Arial" panose="020B0604020202020204" pitchFamily="34" charset="0"/>
              <a:cs typeface="Arial" panose="020B0604020202020204" pitchFamily="34" charset="0"/>
              <a:sym typeface="Arial"/>
            </a:endParaRPr>
          </a:p>
        </p:txBody>
      </p:sp>
      <p:sp>
        <p:nvSpPr>
          <p:cNvPr id="26" name="Text Placeholder 56">
            <a:extLst>
              <a:ext uri="{FF2B5EF4-FFF2-40B4-BE49-F238E27FC236}">
                <a16:creationId xmlns:a16="http://schemas.microsoft.com/office/drawing/2014/main" id="{8B0CD36A-1E9E-D356-57CC-41A94C37FCA1}"/>
              </a:ext>
            </a:extLst>
          </p:cNvPr>
          <p:cNvSpPr txBox="1">
            <a:spLocks/>
          </p:cNvSpPr>
          <p:nvPr/>
        </p:nvSpPr>
        <p:spPr bwMode="gray">
          <a:xfrm>
            <a:off x="312646" y="498212"/>
            <a:ext cx="8272254" cy="391814"/>
          </a:xfrm>
          <a:prstGeom prst="rect">
            <a:avLst/>
          </a:prstGeom>
          <a:noFill/>
          <a:ln w="28575">
            <a:noFill/>
            <a:miter lim="800000"/>
          </a:ln>
          <a:effectLst/>
        </p:spPr>
        <p:txBody>
          <a:bodyPr vert="horz" lIns="91440" tIns="108000" rIns="91440" bIns="108000" rtlCol="0" anchor="ctr" anchorCtr="0">
            <a:noAutofit/>
          </a:bodyPr>
          <a:lstStyle>
            <a:lvl1pPr marL="0" indent="0" algn="ctr" defTabSz="685800" rtl="0" eaLnBrk="1" latinLnBrk="0" hangingPunct="1">
              <a:lnSpc>
                <a:spcPct val="90000"/>
              </a:lnSpc>
              <a:spcBef>
                <a:spcPts val="0"/>
              </a:spcBef>
              <a:buClrTx/>
              <a:buSzPct val="100000"/>
              <a:buFontTx/>
              <a:buNone/>
              <a:defRPr lang="en-US" sz="1350" b="1" kern="1200">
                <a:solidFill>
                  <a:schemeClr val="bg1"/>
                </a:solidFill>
                <a:latin typeface="+mj-lt"/>
                <a:ea typeface="+mn-ea"/>
                <a:cs typeface="+mn-cs"/>
              </a:defRPr>
            </a:lvl1pPr>
            <a:lvl2pPr marL="342900" indent="-127397" algn="l" defTabSz="685800" rtl="0" eaLnBrk="1" latinLnBrk="0" hangingPunct="1">
              <a:lnSpc>
                <a:spcPct val="90000"/>
              </a:lnSpc>
              <a:spcBef>
                <a:spcPts val="750"/>
              </a:spcBef>
              <a:buClrTx/>
              <a:buFont typeface="Arial" panose="020B0604020202020204" pitchFamily="34" charset="0"/>
              <a:buChar char="•"/>
              <a:defRPr sz="1200" kern="1200">
                <a:solidFill>
                  <a:schemeClr val="tx1"/>
                </a:solidFill>
                <a:latin typeface="+mn-lt"/>
                <a:ea typeface="+mn-ea"/>
                <a:cs typeface="+mn-cs"/>
              </a:defRPr>
            </a:lvl2pPr>
            <a:lvl3pPr marL="514350" indent="-128588" algn="l" defTabSz="685800" rtl="0" eaLnBrk="1" latinLnBrk="0" hangingPunct="1">
              <a:lnSpc>
                <a:spcPct val="90000"/>
              </a:lnSpc>
              <a:spcBef>
                <a:spcPts val="375"/>
              </a:spcBef>
              <a:buClrTx/>
              <a:buFont typeface="Arial" panose="020B0604020202020204" pitchFamily="34" charset="0"/>
              <a:buChar char="•"/>
              <a:defRPr sz="1000" kern="1200">
                <a:solidFill>
                  <a:schemeClr val="tx1"/>
                </a:solidFill>
                <a:latin typeface="+mn-lt"/>
                <a:ea typeface="+mn-ea"/>
                <a:cs typeface="+mn-cs"/>
              </a:defRPr>
            </a:lvl3pPr>
            <a:lvl4pPr marL="685800" indent="-128588" algn="l" defTabSz="685800" rtl="0" eaLnBrk="1" latinLnBrk="0" hangingPunct="1">
              <a:lnSpc>
                <a:spcPct val="90000"/>
              </a:lnSpc>
              <a:spcBef>
                <a:spcPts val="150"/>
              </a:spcBef>
              <a:buClrTx/>
              <a:buFont typeface="Arial" panose="020B0604020202020204" pitchFamily="34" charset="0"/>
              <a:buChar char="•"/>
              <a:defRPr sz="1000" kern="1200">
                <a:solidFill>
                  <a:schemeClr val="tx1"/>
                </a:solidFill>
                <a:latin typeface="+mn-lt"/>
                <a:ea typeface="+mn-ea"/>
                <a:cs typeface="+mn-cs"/>
              </a:defRPr>
            </a:lvl4pPr>
            <a:lvl5pPr marL="816769" indent="-85725" algn="l" defTabSz="685800" rtl="0" eaLnBrk="1" latinLnBrk="0" hangingPunct="1">
              <a:lnSpc>
                <a:spcPct val="90000"/>
              </a:lnSpc>
              <a:spcBef>
                <a:spcPts val="75"/>
              </a:spcBef>
              <a:buClrTx/>
              <a:buFont typeface="Arial" panose="020B0604020202020204" pitchFamily="34" charset="0"/>
              <a:buChar char="•"/>
              <a:defRPr sz="10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algn="l"/>
            <a:r>
              <a:rPr lang="en-US" sz="1600" b="0" dirty="0">
                <a:solidFill>
                  <a:schemeClr val="tx2"/>
                </a:solidFill>
                <a:latin typeface="Arial"/>
                <a:cs typeface="Arial"/>
                <a:sym typeface="Arial"/>
              </a:rPr>
              <a:t>Conclusion: Screening Was Initiated Later and Performed Less Frequently Than Stated in the USPSTF Recommendations</a:t>
            </a:r>
            <a:endParaRPr lang="en-US" sz="1600" b="0" dirty="0">
              <a:solidFill>
                <a:schemeClr val="tx2"/>
              </a:solidFill>
            </a:endParaRPr>
          </a:p>
        </p:txBody>
      </p:sp>
      <p:sp>
        <p:nvSpPr>
          <p:cNvPr id="27" name="Rectangle 26">
            <a:extLst>
              <a:ext uri="{FF2B5EF4-FFF2-40B4-BE49-F238E27FC236}">
                <a16:creationId xmlns:a16="http://schemas.microsoft.com/office/drawing/2014/main" id="{F5080619-9CB8-04F0-CD9C-2D77A212C29C}"/>
              </a:ext>
            </a:extLst>
          </p:cNvPr>
          <p:cNvSpPr/>
          <p:nvPr/>
        </p:nvSpPr>
        <p:spPr bwMode="gray">
          <a:xfrm>
            <a:off x="442988" y="1613324"/>
            <a:ext cx="3162032" cy="698092"/>
          </a:xfrm>
          <a:prstGeom prst="rect">
            <a:avLst/>
          </a:prstGeom>
          <a:solidFill>
            <a:schemeClr val="tx1">
              <a:lumMod val="20000"/>
              <a:lumOff val="80000"/>
            </a:schemeClr>
          </a:solidFill>
          <a:ln w="28575" cap="flat" cmpd="sng" algn="ctr">
            <a:noFill/>
            <a:prstDash val="solid"/>
            <a:miter lim="800000"/>
            <a:headEnd type="none" w="med" len="med"/>
            <a:tailEnd type="none" w="med" len="med"/>
          </a:ln>
          <a:effectLst/>
        </p:spPr>
        <p:txBody>
          <a:bodyPr vert="horz" wrap="square" lIns="216000" tIns="45715" rIns="180000" bIns="45715" numCol="1" rtlCol="0" anchor="ctr" anchorCtr="0" compatLnSpc="1">
            <a:prstTxWarp prst="textNoShape">
              <a:avLst/>
            </a:prstTxWarp>
            <a:noAutofit/>
          </a:bodyPr>
          <a:lstStyle/>
          <a:p>
            <a:r>
              <a:rPr kumimoji="0" lang="en-US" sz="1200" b="0" i="0" u="none" strike="noStrike" kern="0" cap="none" spc="0" normalizeH="0" baseline="0" noProof="0" dirty="0">
                <a:ln>
                  <a:noFill/>
                </a:ln>
                <a:solidFill>
                  <a:schemeClr val="tx1"/>
                </a:solidFill>
                <a:effectLst/>
                <a:uLnTx/>
                <a:uFillTx/>
                <a:latin typeface="Arial"/>
                <a:ea typeface="+mn-ea"/>
                <a:cs typeface="+mn-cs"/>
                <a:sym typeface="Arial"/>
              </a:rPr>
              <a:t>About a quarter of insured subjects received no screening at all</a:t>
            </a:r>
          </a:p>
        </p:txBody>
      </p:sp>
      <p:sp>
        <p:nvSpPr>
          <p:cNvPr id="28" name="Rectangle 27">
            <a:extLst>
              <a:ext uri="{FF2B5EF4-FFF2-40B4-BE49-F238E27FC236}">
                <a16:creationId xmlns:a16="http://schemas.microsoft.com/office/drawing/2014/main" id="{2220C5CE-9174-D0EC-A073-6124215C989A}"/>
              </a:ext>
            </a:extLst>
          </p:cNvPr>
          <p:cNvSpPr/>
          <p:nvPr/>
        </p:nvSpPr>
        <p:spPr bwMode="gray">
          <a:xfrm>
            <a:off x="442988" y="2421310"/>
            <a:ext cx="3162032" cy="1488689"/>
          </a:xfrm>
          <a:prstGeom prst="rect">
            <a:avLst/>
          </a:prstGeom>
          <a:solidFill>
            <a:schemeClr val="tx1">
              <a:lumMod val="20000"/>
              <a:lumOff val="80000"/>
            </a:schemeClr>
          </a:solidFill>
          <a:ln w="28575" cap="flat" cmpd="sng" algn="ctr">
            <a:noFill/>
            <a:prstDash val="solid"/>
            <a:miter lim="800000"/>
            <a:headEnd type="none" w="med" len="med"/>
            <a:tailEnd type="none" w="med" len="med"/>
          </a:ln>
          <a:effectLst/>
        </p:spPr>
        <p:txBody>
          <a:bodyPr vert="horz" wrap="square" lIns="216000" tIns="45715" rIns="180000" bIns="45715" numCol="1" rtlCol="0" anchor="ctr" anchorCtr="0" compatLnSpc="1">
            <a:prstTxWarp prst="textNoShape">
              <a:avLst/>
            </a:prstTxWarp>
            <a:noAutofit/>
          </a:bodyPr>
          <a:lstStyle/>
          <a:p>
            <a:r>
              <a:rPr kumimoji="0" lang="en-US" sz="1200" b="0" i="0" u="none" strike="noStrike" kern="0" cap="none" spc="0" normalizeH="0" baseline="0" noProof="0" dirty="0">
                <a:ln>
                  <a:noFill/>
                </a:ln>
                <a:solidFill>
                  <a:schemeClr val="tx1"/>
                </a:solidFill>
                <a:effectLst/>
                <a:uLnTx/>
                <a:uFillTx/>
                <a:latin typeface="Arial"/>
                <a:ea typeface="+mn-ea"/>
                <a:cs typeface="+mn-cs"/>
                <a:sym typeface="Arial"/>
              </a:rPr>
              <a:t>Only </a:t>
            </a:r>
            <a:r>
              <a:rPr kumimoji="0" lang="en-US" sz="1200" b="1" i="0" u="none" strike="noStrike" kern="0" cap="none" spc="0" normalizeH="0" baseline="0" noProof="0" dirty="0">
                <a:ln>
                  <a:noFill/>
                </a:ln>
                <a:solidFill>
                  <a:schemeClr val="tx1"/>
                </a:solidFill>
                <a:effectLst/>
                <a:uLnTx/>
                <a:uFillTx/>
                <a:latin typeface="Arial"/>
                <a:ea typeface="+mn-ea"/>
                <a:cs typeface="+mn-cs"/>
                <a:sym typeface="Arial"/>
              </a:rPr>
              <a:t>64.3% of patients</a:t>
            </a:r>
            <a:r>
              <a:rPr kumimoji="0" lang="en-US" sz="1200" b="0" i="0" u="none" strike="noStrike" kern="0" cap="none" spc="0" normalizeH="0" baseline="0" noProof="0" dirty="0">
                <a:ln>
                  <a:noFill/>
                </a:ln>
                <a:solidFill>
                  <a:schemeClr val="tx1"/>
                </a:solidFill>
                <a:effectLst/>
                <a:uLnTx/>
                <a:uFillTx/>
                <a:latin typeface="Arial"/>
                <a:ea typeface="+mn-ea"/>
                <a:cs typeface="+mn-cs"/>
                <a:sym typeface="Arial"/>
              </a:rPr>
              <a:t> were adherent to USPSTF CRC screening recommendations, and the average age at screening was 3 years later than recommended</a:t>
            </a:r>
          </a:p>
        </p:txBody>
      </p:sp>
    </p:spTree>
    <p:extLst>
      <p:ext uri="{BB962C8B-B14F-4D97-AF65-F5344CB8AC3E}">
        <p14:creationId xmlns:p14="http://schemas.microsoft.com/office/powerpoint/2010/main" val="189325005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13">
            <a:extLst>
              <a:ext uri="{FF2B5EF4-FFF2-40B4-BE49-F238E27FC236}">
                <a16:creationId xmlns:a16="http://schemas.microsoft.com/office/drawing/2014/main" id="{985D2F9C-EE78-D39E-9FD8-97D0F3A4FEBF}"/>
              </a:ext>
            </a:extLst>
          </p:cNvPr>
          <p:cNvSpPr txBox="1">
            <a:spLocks/>
          </p:cNvSpPr>
          <p:nvPr/>
        </p:nvSpPr>
        <p:spPr bwMode="gray">
          <a:xfrm>
            <a:off x="336081" y="368312"/>
            <a:ext cx="8471837" cy="297710"/>
          </a:xfrm>
          <a:prstGeom prst="rect">
            <a:avLst/>
          </a:prstGeom>
          <a:noFill/>
        </p:spPr>
        <p:txBody>
          <a:bodyPr vert="horz" wrap="square" lIns="91440" tIns="45720" rIns="91440" bIns="45720" rtlCol="0">
            <a:noAutofit/>
          </a:bodyPr>
          <a:lstStyle>
            <a:lvl1pPr marL="0" indent="0" algn="l" defTabSz="685800" rtl="0" eaLnBrk="1" fontAlgn="base" latinLnBrk="0" hangingPunct="1">
              <a:lnSpc>
                <a:spcPct val="85000"/>
              </a:lnSpc>
              <a:spcBef>
                <a:spcPct val="0"/>
              </a:spcBef>
              <a:spcAft>
                <a:spcPct val="0"/>
              </a:spcAft>
              <a:buClrTx/>
              <a:buSzPct val="100000"/>
              <a:buFont typeface="Arial" panose="020B0604020202020204" pitchFamily="34" charset="0"/>
              <a:buNone/>
              <a:defRPr lang="en-US" sz="1500" b="0" kern="1200" smtClean="0">
                <a:solidFill>
                  <a:schemeClr val="tx2"/>
                </a:solidFill>
                <a:latin typeface="+mj-lt"/>
                <a:ea typeface="+mn-ea"/>
                <a:cs typeface="+mn-cs"/>
              </a:defRPr>
            </a:lvl1pPr>
            <a:lvl2pPr marL="342900" indent="-127397" algn="l" defTabSz="685800" rtl="0" eaLnBrk="1" fontAlgn="base" latinLnBrk="0" hangingPunct="1">
              <a:lnSpc>
                <a:spcPct val="90000"/>
              </a:lnSpc>
              <a:spcBef>
                <a:spcPct val="0"/>
              </a:spcBef>
              <a:spcAft>
                <a:spcPct val="0"/>
              </a:spcAft>
              <a:buClrTx/>
              <a:buFont typeface="Arial" panose="020B0604020202020204" pitchFamily="34" charset="0"/>
              <a:buChar char="•"/>
              <a:defRPr lang="en-US" sz="1650" b="1" kern="1200" smtClean="0">
                <a:solidFill>
                  <a:schemeClr val="tx1"/>
                </a:solidFill>
                <a:latin typeface="Arial Narrow" pitchFamily="34" charset="0"/>
                <a:ea typeface="+mn-ea"/>
                <a:cs typeface="+mn-cs"/>
              </a:defRPr>
            </a:lvl2pPr>
            <a:lvl3pPr marL="514350" indent="-128588" algn="l" defTabSz="685800" rtl="0" eaLnBrk="1" fontAlgn="base" latinLnBrk="0" hangingPunct="1">
              <a:lnSpc>
                <a:spcPct val="90000"/>
              </a:lnSpc>
              <a:spcBef>
                <a:spcPct val="0"/>
              </a:spcBef>
              <a:spcAft>
                <a:spcPct val="0"/>
              </a:spcAft>
              <a:buClrTx/>
              <a:buFont typeface="Arial" panose="020B0604020202020204" pitchFamily="34" charset="0"/>
              <a:buChar char="•"/>
              <a:defRPr lang="en-US" sz="1650" b="1" kern="1200" smtClean="0">
                <a:solidFill>
                  <a:schemeClr val="tx1"/>
                </a:solidFill>
                <a:latin typeface="Arial Narrow" pitchFamily="34" charset="0"/>
                <a:ea typeface="+mn-ea"/>
                <a:cs typeface="+mn-cs"/>
              </a:defRPr>
            </a:lvl3pPr>
            <a:lvl4pPr marL="685800" indent="-128588" algn="l" defTabSz="685800" rtl="0" eaLnBrk="1" fontAlgn="base" latinLnBrk="0" hangingPunct="1">
              <a:lnSpc>
                <a:spcPct val="90000"/>
              </a:lnSpc>
              <a:spcBef>
                <a:spcPct val="0"/>
              </a:spcBef>
              <a:spcAft>
                <a:spcPct val="0"/>
              </a:spcAft>
              <a:buClrTx/>
              <a:buFont typeface="Arial" panose="020B0604020202020204" pitchFamily="34" charset="0"/>
              <a:buChar char="•"/>
              <a:defRPr lang="en-US" sz="1650" b="1" kern="1200" smtClean="0">
                <a:solidFill>
                  <a:schemeClr val="tx1"/>
                </a:solidFill>
                <a:latin typeface="Arial Narrow" pitchFamily="34" charset="0"/>
                <a:ea typeface="+mn-ea"/>
                <a:cs typeface="+mn-cs"/>
              </a:defRPr>
            </a:lvl4pPr>
            <a:lvl5pPr marL="816769" indent="-85725" algn="l" defTabSz="685800" rtl="0" eaLnBrk="1" fontAlgn="base" latinLnBrk="0" hangingPunct="1">
              <a:lnSpc>
                <a:spcPct val="90000"/>
              </a:lnSpc>
              <a:spcBef>
                <a:spcPct val="0"/>
              </a:spcBef>
              <a:spcAft>
                <a:spcPct val="0"/>
              </a:spcAft>
              <a:buClrTx/>
              <a:buFont typeface="Arial" panose="020B0604020202020204" pitchFamily="34" charset="0"/>
              <a:buChar char="•"/>
              <a:defRPr lang="en-US" sz="1650" b="1" kern="1200" dirty="0" smtClean="0">
                <a:solidFill>
                  <a:schemeClr val="tx1"/>
                </a:solidFill>
                <a:latin typeface="Arial Narrow" pitchFamily="34" charset="0"/>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r>
              <a:rPr lang="en-CA" sz="1600" dirty="0">
                <a:latin typeface="Arial"/>
                <a:cs typeface="Arial"/>
                <a:sym typeface="Arial"/>
              </a:rPr>
              <a:t>Retrospective Studies Demonstrate High Cross-Sectional Adherence to mt-</a:t>
            </a:r>
            <a:r>
              <a:rPr lang="en-CA" sz="1600" dirty="0" err="1">
                <a:latin typeface="Arial"/>
                <a:cs typeface="Arial"/>
                <a:sym typeface="Arial"/>
              </a:rPr>
              <a:t>sDNA</a:t>
            </a:r>
            <a:r>
              <a:rPr lang="en-CA" sz="1600" dirty="0">
                <a:latin typeface="Arial"/>
                <a:cs typeface="Arial"/>
                <a:sym typeface="Arial"/>
              </a:rPr>
              <a:t> Among Commercial and Medicare-insured Patients</a:t>
            </a:r>
            <a:r>
              <a:rPr lang="en-CA" sz="1600" baseline="30000" dirty="0">
                <a:latin typeface="Arial"/>
                <a:cs typeface="Arial"/>
                <a:sym typeface="Arial"/>
              </a:rPr>
              <a:t>1-3</a:t>
            </a:r>
            <a:r>
              <a:rPr lang="en-CA" sz="1600" dirty="0">
                <a:latin typeface="Arial"/>
                <a:cs typeface="Arial"/>
                <a:sym typeface="Arial"/>
              </a:rPr>
              <a:t> </a:t>
            </a:r>
            <a:endParaRPr lang="en-CA" dirty="0"/>
          </a:p>
        </p:txBody>
      </p:sp>
      <p:sp>
        <p:nvSpPr>
          <p:cNvPr id="11" name="Text Placeholder 17">
            <a:extLst>
              <a:ext uri="{FF2B5EF4-FFF2-40B4-BE49-F238E27FC236}">
                <a16:creationId xmlns:a16="http://schemas.microsoft.com/office/drawing/2014/main" id="{F606583D-455F-ADA4-FFF4-EF77AEEDC38B}"/>
              </a:ext>
            </a:extLst>
          </p:cNvPr>
          <p:cNvSpPr>
            <a:spLocks noGrp="1"/>
          </p:cNvSpPr>
          <p:nvPr>
            <p:ph type="body" sz="quarter" idx="16"/>
          </p:nvPr>
        </p:nvSpPr>
        <p:spPr>
          <a:xfrm>
            <a:off x="1234761" y="4714398"/>
            <a:ext cx="6810593" cy="319958"/>
          </a:xfrm>
        </p:spPr>
        <p:txBody>
          <a:bodyPr/>
          <a:lstStyle/>
          <a:p>
            <a:r>
              <a:rPr lang="en-US" sz="750" b="1" spc="5" dirty="0"/>
              <a:t>CRC:</a:t>
            </a:r>
            <a:r>
              <a:rPr lang="en-US" sz="750" spc="5" dirty="0"/>
              <a:t> colorectal cancer; </a:t>
            </a:r>
            <a:r>
              <a:rPr lang="en-US" sz="750" b="1" spc="5" dirty="0"/>
              <a:t>HIPAA:</a:t>
            </a:r>
            <a:r>
              <a:rPr lang="en-US" sz="750" spc="5" dirty="0"/>
              <a:t> Health Insurance Portability and Accountability Act; </a:t>
            </a:r>
            <a:r>
              <a:rPr lang="en-US" sz="750" b="1" spc="5" dirty="0"/>
              <a:t>mt-</a:t>
            </a:r>
            <a:r>
              <a:rPr lang="en-US" sz="750" b="1" spc="5" dirty="0" err="1"/>
              <a:t>sDNA</a:t>
            </a:r>
            <a:r>
              <a:rPr lang="en-US" sz="750" b="1" spc="5" dirty="0"/>
              <a:t>:</a:t>
            </a:r>
            <a:r>
              <a:rPr lang="en-US" sz="750" spc="5" dirty="0"/>
              <a:t> multi-target stool DNA; </a:t>
            </a:r>
            <a:r>
              <a:rPr lang="en-US" sz="750" b="1" spc="5" dirty="0"/>
              <a:t>QA:</a:t>
            </a:r>
            <a:r>
              <a:rPr lang="en-US" sz="750" spc="5" dirty="0"/>
              <a:t> quality assurance.</a:t>
            </a:r>
          </a:p>
          <a:p>
            <a:r>
              <a:rPr lang="en-US" sz="750" spc="5" dirty="0"/>
              <a:t>1. </a:t>
            </a:r>
            <a:r>
              <a:rPr lang="en-US" sz="750" spc="5" dirty="0" err="1"/>
              <a:t>Kisiel</a:t>
            </a:r>
            <a:r>
              <a:rPr lang="en-US" sz="750" spc="5" dirty="0"/>
              <a:t> JB, et al. </a:t>
            </a:r>
            <a:r>
              <a:rPr lang="en-US" sz="750" i="1" spc="5" dirty="0" err="1"/>
              <a:t>Gastrointest</a:t>
            </a:r>
            <a:r>
              <a:rPr lang="en-US" sz="750" i="1" spc="5" dirty="0"/>
              <a:t> </a:t>
            </a:r>
            <a:r>
              <a:rPr lang="en-US" sz="750" i="1" spc="5" dirty="0" err="1"/>
              <a:t>Endosc</a:t>
            </a:r>
            <a:r>
              <a:rPr lang="en-US" sz="750" i="1" spc="5" dirty="0"/>
              <a:t> Clin N Am</a:t>
            </a:r>
            <a:r>
              <a:rPr lang="en-US" sz="750" spc="5" dirty="0"/>
              <a:t>. 2020;30(3):553-568. 2. Weiser E, et al. </a:t>
            </a:r>
            <a:r>
              <a:rPr lang="en-US" sz="750" i="1" spc="5" dirty="0"/>
              <a:t>J Med Screen. </a:t>
            </a:r>
            <a:r>
              <a:rPr lang="en-US" sz="750" spc="5" dirty="0"/>
              <a:t>2021;28(1):18-24. 3. Miller-Wilson LA, et al. </a:t>
            </a:r>
            <a:r>
              <a:rPr lang="en-US" sz="750" i="1" spc="5" dirty="0"/>
              <a:t>Int J Colorectal Dis. </a:t>
            </a:r>
            <a:r>
              <a:rPr lang="en-US" sz="750" spc="5" dirty="0"/>
              <a:t>2021;21:1-10. </a:t>
            </a:r>
          </a:p>
        </p:txBody>
      </p:sp>
      <p:graphicFrame>
        <p:nvGraphicFramePr>
          <p:cNvPr id="12" name="Content Placeholder 10">
            <a:extLst>
              <a:ext uri="{FF2B5EF4-FFF2-40B4-BE49-F238E27FC236}">
                <a16:creationId xmlns:a16="http://schemas.microsoft.com/office/drawing/2014/main" id="{F992B235-432A-3BDD-A089-7B4A3B4270C3}"/>
              </a:ext>
            </a:extLst>
          </p:cNvPr>
          <p:cNvGraphicFramePr>
            <a:graphicFrameLocks/>
          </p:cNvGraphicFramePr>
          <p:nvPr>
            <p:extLst>
              <p:ext uri="{D42A27DB-BD31-4B8C-83A1-F6EECF244321}">
                <p14:modId xmlns:p14="http://schemas.microsoft.com/office/powerpoint/2010/main" val="3280588256"/>
              </p:ext>
            </p:extLst>
          </p:nvPr>
        </p:nvGraphicFramePr>
        <p:xfrm>
          <a:off x="336081" y="1259607"/>
          <a:ext cx="8471838" cy="2964218"/>
        </p:xfrm>
        <a:graphic>
          <a:graphicData uri="http://schemas.openxmlformats.org/drawingml/2006/table">
            <a:tbl>
              <a:tblPr firstRow="1">
                <a:tableStyleId>{5C22544A-7EE6-4342-B048-85BDC9FD1C3A}</a:tableStyleId>
              </a:tblPr>
              <a:tblGrid>
                <a:gridCol w="1566243">
                  <a:extLst>
                    <a:ext uri="{9D8B030D-6E8A-4147-A177-3AD203B41FA5}">
                      <a16:colId xmlns:a16="http://schemas.microsoft.com/office/drawing/2014/main" val="20000"/>
                    </a:ext>
                  </a:extLst>
                </a:gridCol>
                <a:gridCol w="1065378">
                  <a:extLst>
                    <a:ext uri="{9D8B030D-6E8A-4147-A177-3AD203B41FA5}">
                      <a16:colId xmlns:a16="http://schemas.microsoft.com/office/drawing/2014/main" val="20001"/>
                    </a:ext>
                  </a:extLst>
                </a:gridCol>
                <a:gridCol w="846959">
                  <a:extLst>
                    <a:ext uri="{9D8B030D-6E8A-4147-A177-3AD203B41FA5}">
                      <a16:colId xmlns:a16="http://schemas.microsoft.com/office/drawing/2014/main" val="20003"/>
                    </a:ext>
                  </a:extLst>
                </a:gridCol>
                <a:gridCol w="890401">
                  <a:extLst>
                    <a:ext uri="{9D8B030D-6E8A-4147-A177-3AD203B41FA5}">
                      <a16:colId xmlns:a16="http://schemas.microsoft.com/office/drawing/2014/main" val="50555270"/>
                    </a:ext>
                  </a:extLst>
                </a:gridCol>
                <a:gridCol w="849086">
                  <a:extLst>
                    <a:ext uri="{9D8B030D-6E8A-4147-A177-3AD203B41FA5}">
                      <a16:colId xmlns:a16="http://schemas.microsoft.com/office/drawing/2014/main" val="1463650266"/>
                    </a:ext>
                  </a:extLst>
                </a:gridCol>
                <a:gridCol w="953589">
                  <a:extLst>
                    <a:ext uri="{9D8B030D-6E8A-4147-A177-3AD203B41FA5}">
                      <a16:colId xmlns:a16="http://schemas.microsoft.com/office/drawing/2014/main" val="3175664165"/>
                    </a:ext>
                  </a:extLst>
                </a:gridCol>
                <a:gridCol w="1358840">
                  <a:extLst>
                    <a:ext uri="{9D8B030D-6E8A-4147-A177-3AD203B41FA5}">
                      <a16:colId xmlns:a16="http://schemas.microsoft.com/office/drawing/2014/main" val="292158367"/>
                    </a:ext>
                  </a:extLst>
                </a:gridCol>
                <a:gridCol w="941342">
                  <a:extLst>
                    <a:ext uri="{9D8B030D-6E8A-4147-A177-3AD203B41FA5}">
                      <a16:colId xmlns:a16="http://schemas.microsoft.com/office/drawing/2014/main" val="3068728116"/>
                    </a:ext>
                  </a:extLst>
                </a:gridCol>
              </a:tblGrid>
              <a:tr h="598922">
                <a:tc>
                  <a:txBody>
                    <a:bodyPr/>
                    <a:lstStyle/>
                    <a:p>
                      <a:pPr algn="l"/>
                      <a:r>
                        <a:rPr lang="en-US" sz="1000" b="1" dirty="0">
                          <a:solidFill>
                            <a:schemeClr val="bg1"/>
                          </a:solidFill>
                          <a:effectLst/>
                          <a:latin typeface="Arial" panose="020B0604020202020204" pitchFamily="34" charset="0"/>
                          <a:ea typeface="Times" panose="02020603050405020304" pitchFamily="18" charset="0"/>
                          <a:cs typeface="Arial" panose="020B0604020202020204" pitchFamily="34" charset="0"/>
                        </a:rPr>
                        <a:t>Publication Title</a:t>
                      </a:r>
                    </a:p>
                  </a:txBody>
                  <a:tcPr marL="91127" marR="91127" anchor="b">
                    <a:lnL w="1270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000" b="1" dirty="0">
                          <a:solidFill>
                            <a:schemeClr val="bg1"/>
                          </a:solidFill>
                          <a:effectLst/>
                          <a:latin typeface="Arial" panose="020B0604020202020204" pitchFamily="34" charset="0"/>
                          <a:ea typeface="Times" panose="02020603050405020304" pitchFamily="18" charset="0"/>
                          <a:cs typeface="Arial" panose="020B0604020202020204" pitchFamily="34" charset="0"/>
                        </a:rPr>
                        <a:t>Age (years)</a:t>
                      </a:r>
                      <a:br>
                        <a:rPr lang="en-US" sz="1000" b="1" dirty="0">
                          <a:solidFill>
                            <a:schemeClr val="bg1"/>
                          </a:solidFill>
                          <a:effectLst/>
                          <a:latin typeface="Arial" panose="020B0604020202020204" pitchFamily="34" charset="0"/>
                          <a:ea typeface="Times" panose="02020603050405020304" pitchFamily="18" charset="0"/>
                          <a:cs typeface="Arial" panose="020B0604020202020204" pitchFamily="34" charset="0"/>
                        </a:rPr>
                      </a:br>
                      <a:r>
                        <a:rPr lang="en-US" sz="1000" b="1" dirty="0">
                          <a:solidFill>
                            <a:schemeClr val="bg1"/>
                          </a:solidFill>
                          <a:effectLst/>
                          <a:latin typeface="Arial" panose="020B0604020202020204" pitchFamily="34" charset="0"/>
                          <a:ea typeface="Times" panose="02020603050405020304" pitchFamily="18" charset="0"/>
                          <a:cs typeface="Arial" panose="020B0604020202020204" pitchFamily="34" charset="0"/>
                        </a:rPr>
                        <a:t>N </a:t>
                      </a:r>
                    </a:p>
                    <a:p>
                      <a:pPr algn="ctr"/>
                      <a:r>
                        <a:rPr lang="en-US" sz="1000" b="1" dirty="0">
                          <a:solidFill>
                            <a:schemeClr val="bg1"/>
                          </a:solidFill>
                          <a:effectLst/>
                          <a:latin typeface="Arial" panose="020B0604020202020204" pitchFamily="34" charset="0"/>
                          <a:ea typeface="Times" panose="02020603050405020304" pitchFamily="18" charset="0"/>
                          <a:cs typeface="Arial" panose="020B0604020202020204" pitchFamily="34" charset="0"/>
                        </a:rPr>
                        <a:t>Time Period</a:t>
                      </a:r>
                      <a:endParaRPr lang="en-US" sz="1000" dirty="0">
                        <a:solidFill>
                          <a:schemeClr val="bg1"/>
                        </a:solidFill>
                        <a:latin typeface="Arial" panose="020B0604020202020204" pitchFamily="34" charset="0"/>
                        <a:cs typeface="Arial" panose="020B0604020202020204" pitchFamily="34" charset="0"/>
                      </a:endParaRPr>
                    </a:p>
                  </a:txBody>
                  <a:tcPr marL="91127" marR="91127" anchor="b">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90000"/>
                        </a:lnSpc>
                      </a:pPr>
                      <a:r>
                        <a:rPr lang="en-US" sz="1000" dirty="0">
                          <a:solidFill>
                            <a:schemeClr val="bg1"/>
                          </a:solidFill>
                          <a:latin typeface="Arial" panose="020B0604020202020204" pitchFamily="34" charset="0"/>
                          <a:cs typeface="Arial" panose="020B0604020202020204" pitchFamily="34" charset="0"/>
                        </a:rPr>
                        <a:t>Population</a:t>
                      </a:r>
                    </a:p>
                  </a:txBody>
                  <a:tcPr marL="91127" marR="91127" anchor="b">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90000"/>
                        </a:lnSpc>
                      </a:pPr>
                      <a:r>
                        <a:rPr lang="en-US" sz="1000" dirty="0">
                          <a:solidFill>
                            <a:schemeClr val="bg1"/>
                          </a:solidFill>
                          <a:latin typeface="Arial" panose="020B0604020202020204" pitchFamily="34" charset="0"/>
                          <a:cs typeface="Arial" panose="020B0604020202020204" pitchFamily="34" charset="0"/>
                        </a:rPr>
                        <a:t>Study Design</a:t>
                      </a:r>
                    </a:p>
                  </a:txBody>
                  <a:tcPr marL="91127" marR="91127" anchor="b">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90000"/>
                        </a:lnSpc>
                      </a:pPr>
                      <a:r>
                        <a:rPr lang="en-US" sz="1000" dirty="0">
                          <a:solidFill>
                            <a:schemeClr val="bg1"/>
                          </a:solidFill>
                          <a:latin typeface="Arial" panose="020B0604020202020204" pitchFamily="34" charset="0"/>
                          <a:cs typeface="Arial" panose="020B0604020202020204" pitchFamily="34" charset="0"/>
                        </a:rPr>
                        <a:t>Data</a:t>
                      </a:r>
                      <a:br>
                        <a:rPr lang="en-US" sz="1000" dirty="0">
                          <a:solidFill>
                            <a:schemeClr val="bg1"/>
                          </a:solidFill>
                          <a:latin typeface="Arial" panose="020B0604020202020204" pitchFamily="34" charset="0"/>
                          <a:cs typeface="Arial" panose="020B0604020202020204" pitchFamily="34" charset="0"/>
                        </a:rPr>
                      </a:br>
                      <a:r>
                        <a:rPr lang="en-US" sz="1000" dirty="0">
                          <a:solidFill>
                            <a:schemeClr val="bg1"/>
                          </a:solidFill>
                          <a:latin typeface="Arial" panose="020B0604020202020204" pitchFamily="34" charset="0"/>
                          <a:cs typeface="Arial" panose="020B0604020202020204" pitchFamily="34" charset="0"/>
                        </a:rPr>
                        <a:t>Source</a:t>
                      </a:r>
                    </a:p>
                  </a:txBody>
                  <a:tcPr marL="91127" marR="91127" anchor="b">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90000"/>
                        </a:lnSpc>
                      </a:pPr>
                      <a:r>
                        <a:rPr lang="en-US" sz="1000" dirty="0">
                          <a:solidFill>
                            <a:schemeClr val="bg1"/>
                          </a:solidFill>
                          <a:latin typeface="Arial" panose="020B0604020202020204" pitchFamily="34" charset="0"/>
                          <a:cs typeface="Arial" panose="020B0604020202020204" pitchFamily="34" charset="0"/>
                        </a:rPr>
                        <a:t>Adherence</a:t>
                      </a:r>
                    </a:p>
                  </a:txBody>
                  <a:tcPr marL="91127" marR="91127" anchor="b">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90000"/>
                        </a:lnSpc>
                      </a:pPr>
                      <a:r>
                        <a:rPr lang="en-US" sz="1000" dirty="0">
                          <a:solidFill>
                            <a:schemeClr val="bg1"/>
                          </a:solidFill>
                          <a:latin typeface="Arial" panose="020B0604020202020204" pitchFamily="34" charset="0"/>
                          <a:cs typeface="Arial" panose="020B0604020202020204" pitchFamily="34" charset="0"/>
                        </a:rPr>
                        <a:t>Key Insights</a:t>
                      </a:r>
                    </a:p>
                  </a:txBody>
                  <a:tcPr marL="91127" marR="91127" anchor="b">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90000"/>
                        </a:lnSpc>
                      </a:pPr>
                      <a:r>
                        <a:rPr lang="en-US" sz="1000" dirty="0">
                          <a:solidFill>
                            <a:schemeClr val="bg1"/>
                          </a:solidFill>
                          <a:latin typeface="Arial" panose="020B0604020202020204" pitchFamily="34" charset="0"/>
                          <a:cs typeface="Arial" panose="020B0604020202020204" pitchFamily="34" charset="0"/>
                        </a:rPr>
                        <a:t>Reference</a:t>
                      </a:r>
                    </a:p>
                  </a:txBody>
                  <a:tcPr marL="91127" marR="91127" anchor="b">
                    <a:lnL w="2857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0"/>
                  </a:ext>
                </a:extLst>
              </a:tr>
              <a:tr h="1315742">
                <a:tc>
                  <a:txBody>
                    <a:bodyPr/>
                    <a:lstStyle/>
                    <a:p>
                      <a:r>
                        <a:rPr lang="en-US" sz="800" dirty="0">
                          <a:effectLst/>
                          <a:latin typeface="Arial" panose="020B0604020202020204" pitchFamily="34" charset="0"/>
                          <a:ea typeface="Times" panose="02020603050405020304" pitchFamily="18" charset="0"/>
                          <a:cs typeface="Arial" panose="020B0604020202020204" pitchFamily="34" charset="0"/>
                        </a:rPr>
                        <a:t>Cross-sectional adherence with the multi-target stool DNA test for colorectal cancer screening: Real-world data from a large cohort of older adults</a:t>
                      </a:r>
                      <a:r>
                        <a:rPr lang="en-US" sz="800" baseline="30000" dirty="0">
                          <a:effectLst/>
                          <a:latin typeface="Arial" panose="020B0604020202020204" pitchFamily="34" charset="0"/>
                          <a:ea typeface="Times" panose="02020603050405020304" pitchFamily="18" charset="0"/>
                          <a:cs typeface="Arial" panose="020B0604020202020204" pitchFamily="34" charset="0"/>
                        </a:rPr>
                        <a:t>2</a:t>
                      </a:r>
                    </a:p>
                  </a:txBody>
                  <a:tcPr marL="91127" marR="91127" marT="108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ctr"/>
                      <a:r>
                        <a:rPr lang="en-US" sz="800" b="0" i="0" dirty="0">
                          <a:effectLst/>
                          <a:latin typeface="Arial" panose="020B0604020202020204" pitchFamily="34" charset="0"/>
                          <a:ea typeface="Calibri" panose="020F0502020204030204" pitchFamily="34" charset="0"/>
                          <a:cs typeface="Arial" panose="020B0604020202020204" pitchFamily="34" charset="0"/>
                        </a:rPr>
                        <a:t>65-85</a:t>
                      </a:r>
                    </a:p>
                    <a:p>
                      <a:pPr algn="ctr"/>
                      <a:endParaRPr lang="en-US" sz="800" dirty="0">
                        <a:effectLst/>
                        <a:latin typeface="Arial" panose="020B0604020202020204" pitchFamily="34" charset="0"/>
                        <a:ea typeface="Times" panose="02020603050405020304" pitchFamily="18" charset="0"/>
                        <a:cs typeface="Arial" panose="020B0604020202020204" pitchFamily="34" charset="0"/>
                      </a:endParaRPr>
                    </a:p>
                    <a:p>
                      <a:pPr algn="ctr"/>
                      <a:r>
                        <a:rPr lang="en-US" sz="800" dirty="0">
                          <a:effectLst/>
                          <a:latin typeface="Arial" panose="020B0604020202020204" pitchFamily="34" charset="0"/>
                          <a:ea typeface="Times" panose="02020603050405020304" pitchFamily="18" charset="0"/>
                          <a:cs typeface="Arial" panose="020B0604020202020204" pitchFamily="34" charset="0"/>
                        </a:rPr>
                        <a:t>368,494</a:t>
                      </a:r>
                    </a:p>
                    <a:p>
                      <a:pPr algn="ctr"/>
                      <a:endParaRPr lang="en-US" sz="800" dirty="0">
                        <a:effectLst/>
                        <a:latin typeface="Arial" panose="020B0604020202020204" pitchFamily="34" charset="0"/>
                        <a:ea typeface="Times" panose="02020603050405020304" pitchFamily="18" charset="0"/>
                        <a:cs typeface="Arial" panose="020B0604020202020204" pitchFamily="34" charset="0"/>
                      </a:endParaRPr>
                    </a:p>
                    <a:p>
                      <a:pPr algn="ctr"/>
                      <a:r>
                        <a:rPr lang="en-US" sz="800" dirty="0">
                          <a:effectLst/>
                          <a:latin typeface="Arial" panose="020B0604020202020204" pitchFamily="34" charset="0"/>
                          <a:ea typeface="Times" panose="02020603050405020304" pitchFamily="18" charset="0"/>
                          <a:cs typeface="Arial" panose="020B0604020202020204" pitchFamily="34" charset="0"/>
                        </a:rPr>
                        <a:t>9/1/2016 to 8/31/2017</a:t>
                      </a:r>
                      <a:endParaRPr lang="en-US" sz="800" kern="1200" dirty="0">
                        <a:solidFill>
                          <a:schemeClr val="tx1"/>
                        </a:solidFill>
                        <a:latin typeface="Arial" panose="020B0604020202020204" pitchFamily="34" charset="0"/>
                        <a:ea typeface="+mn-ea"/>
                        <a:cs typeface="Arial" panose="020B0604020202020204" pitchFamily="34" charset="0"/>
                      </a:endParaRPr>
                    </a:p>
                  </a:txBody>
                  <a:tcPr marL="91127" marR="91127" marT="108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marL="0" marR="0" lvl="0" indent="0" algn="l" defTabSz="914400" rtl="0" eaLnBrk="1" fontAlgn="auto" latinLnBrk="0" hangingPunct="1">
                        <a:lnSpc>
                          <a:spcPct val="90000"/>
                        </a:lnSpc>
                        <a:spcBef>
                          <a:spcPts val="0"/>
                        </a:spcBef>
                        <a:spcAft>
                          <a:spcPts val="0"/>
                        </a:spcAft>
                        <a:buClrTx/>
                        <a:buSzTx/>
                        <a:buFontTx/>
                        <a:buNone/>
                        <a:tabLst>
                          <a:tab pos="571500" algn="dec"/>
                        </a:tabLst>
                        <a:defRPr/>
                      </a:pPr>
                      <a:r>
                        <a:rPr lang="en-US" sz="800" b="0" i="0" dirty="0">
                          <a:effectLst/>
                          <a:latin typeface="Arial" panose="020B0604020202020204" pitchFamily="34" charset="0"/>
                          <a:ea typeface="Calibri" panose="020F0502020204030204" pitchFamily="34" charset="0"/>
                          <a:cs typeface="Arial" panose="020B0604020202020204" pitchFamily="34" charset="0"/>
                        </a:rPr>
                        <a:t>Medicare- insured</a:t>
                      </a:r>
                      <a:r>
                        <a:rPr lang="en-US" sz="800" b="0" i="0" baseline="30000" dirty="0">
                          <a:effectLst/>
                          <a:latin typeface="Arial" panose="020B0604020202020204" pitchFamily="34" charset="0"/>
                          <a:ea typeface="Calibri" panose="020F0502020204030204" pitchFamily="34" charset="0"/>
                          <a:cs typeface="Arial" panose="020B0604020202020204" pitchFamily="34" charset="0"/>
                        </a:rPr>
                        <a:t>2</a:t>
                      </a:r>
                      <a:r>
                        <a:rPr lang="en-US" sz="800" b="0" i="0" dirty="0">
                          <a:effectLst/>
                          <a:latin typeface="Arial" panose="020B0604020202020204" pitchFamily="34" charset="0"/>
                          <a:ea typeface="Calibri" panose="020F0502020204030204" pitchFamily="34" charset="0"/>
                          <a:cs typeface="Arial" panose="020B0604020202020204" pitchFamily="34" charset="0"/>
                        </a:rPr>
                        <a:t> </a:t>
                      </a:r>
                      <a:endParaRPr lang="en-US" sz="800" dirty="0">
                        <a:effectLst/>
                        <a:latin typeface="Arial" panose="020B0604020202020204" pitchFamily="34" charset="0"/>
                        <a:ea typeface="Times" panose="02020603050405020304" pitchFamily="18" charset="0"/>
                        <a:cs typeface="Arial" panose="020B0604020202020204" pitchFamily="34" charset="0"/>
                      </a:endParaRPr>
                    </a:p>
                  </a:txBody>
                  <a:tcPr marL="91127" marR="91127" marT="108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marL="0" algn="l" defTabSz="914400" rtl="0" eaLnBrk="1" latinLnBrk="0" hangingPunct="1">
                        <a:lnSpc>
                          <a:spcPct val="90000"/>
                        </a:lnSpc>
                        <a:tabLst>
                          <a:tab pos="571500" algn="dec"/>
                        </a:tabLst>
                      </a:pPr>
                      <a:r>
                        <a:rPr lang="en-US" sz="800" b="0" i="0" dirty="0">
                          <a:effectLst/>
                          <a:latin typeface="Arial" panose="020B0604020202020204" pitchFamily="34" charset="0"/>
                          <a:ea typeface="Calibri" panose="020F0502020204030204" pitchFamily="34" charset="0"/>
                          <a:cs typeface="Arial" panose="020B0604020202020204" pitchFamily="34" charset="0"/>
                        </a:rPr>
                        <a:t>Retrospective</a:t>
                      </a:r>
                      <a:endParaRPr lang="en-US" sz="800" kern="1200" dirty="0">
                        <a:solidFill>
                          <a:schemeClr val="tx1"/>
                        </a:solidFill>
                        <a:latin typeface="Arial" panose="020B0604020202020204" pitchFamily="34" charset="0"/>
                        <a:ea typeface="+mn-ea"/>
                        <a:cs typeface="Arial" panose="020B0604020202020204" pitchFamily="34" charset="0"/>
                      </a:endParaRPr>
                    </a:p>
                  </a:txBody>
                  <a:tcPr marL="91127" marR="91127" marT="108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marL="0" marR="0" lvl="0" indent="0" algn="l" defTabSz="914400" rtl="0" eaLnBrk="1" fontAlgn="auto" latinLnBrk="0" hangingPunct="1">
                        <a:lnSpc>
                          <a:spcPct val="90000"/>
                        </a:lnSpc>
                        <a:spcBef>
                          <a:spcPts val="0"/>
                        </a:spcBef>
                        <a:spcAft>
                          <a:spcPts val="0"/>
                        </a:spcAft>
                        <a:buClrTx/>
                        <a:buSzTx/>
                        <a:buFontTx/>
                        <a:buNone/>
                        <a:tabLst>
                          <a:tab pos="571500" algn="dec"/>
                        </a:tabLst>
                        <a:defRPr/>
                      </a:pPr>
                      <a:r>
                        <a:rPr lang="en-US" sz="800" b="0" i="0" dirty="0">
                          <a:effectLst/>
                          <a:latin typeface="Arial" panose="020B0604020202020204" pitchFamily="34" charset="0"/>
                          <a:ea typeface="Calibri" panose="020F0502020204030204" pitchFamily="34" charset="0"/>
                          <a:cs typeface="Arial" panose="020B0604020202020204" pitchFamily="34" charset="0"/>
                        </a:rPr>
                        <a:t>Aggregate lab data as part of HIPAA compliance QA processes</a:t>
                      </a:r>
                      <a:endParaRPr lang="en-US" sz="800" dirty="0">
                        <a:effectLst/>
                        <a:latin typeface="Arial" panose="020B0604020202020204" pitchFamily="34" charset="0"/>
                        <a:ea typeface="Times" panose="02020603050405020304" pitchFamily="18" charset="0"/>
                        <a:cs typeface="Arial" panose="020B0604020202020204" pitchFamily="34" charset="0"/>
                      </a:endParaRPr>
                    </a:p>
                  </a:txBody>
                  <a:tcPr marL="91127" marR="91127" marT="108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marL="0" lvl="0" indent="0" algn="l">
                        <a:buFont typeface="Arial" panose="020B0604020202020204" pitchFamily="34" charset="0"/>
                        <a:buNone/>
                      </a:pPr>
                      <a:r>
                        <a:rPr lang="en-US" sz="800" b="0" i="0" dirty="0">
                          <a:effectLst/>
                          <a:latin typeface="Arial" panose="020B0604020202020204" pitchFamily="34" charset="0"/>
                          <a:ea typeface="Calibri" panose="020F0502020204030204" pitchFamily="34" charset="0"/>
                          <a:cs typeface="Arial" panose="020B0604020202020204" pitchFamily="34" charset="0"/>
                        </a:rPr>
                        <a:t>71.1%</a:t>
                      </a:r>
                    </a:p>
                  </a:txBody>
                  <a:tcPr marL="68580" marR="68580" marT="10800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marL="95250" marR="0" lvl="0" indent="-85725" algn="l" rtl="0">
                        <a:lnSpc>
                          <a:spcPct val="100000"/>
                        </a:lnSpc>
                        <a:spcBef>
                          <a:spcPts val="0"/>
                        </a:spcBef>
                        <a:spcAft>
                          <a:spcPts val="0"/>
                        </a:spcAft>
                        <a:buClr>
                          <a:srgbClr val="1AB6D1"/>
                        </a:buClr>
                        <a:buFont typeface="Arial" panose="020B0604020202020204" pitchFamily="34" charset="0"/>
                        <a:buChar char="•"/>
                        <a:tabLst/>
                      </a:pPr>
                      <a:r>
                        <a:rPr lang="en-US" sz="800" b="0" i="0" u="none" strike="noStrike" cap="none" dirty="0">
                          <a:solidFill>
                            <a:schemeClr val="dk1"/>
                          </a:solidFill>
                          <a:effectLst/>
                          <a:latin typeface="Arial" panose="020B0604020202020204" pitchFamily="34" charset="0"/>
                          <a:ea typeface="Calibri" panose="020F0502020204030204" pitchFamily="34" charset="0"/>
                          <a:cs typeface="Arial" panose="020B0604020202020204" pitchFamily="34" charset="0"/>
                          <a:sym typeface="Arial"/>
                        </a:rPr>
                        <a:t>Adherence rates increased more rapidly at 30 and 60 days followed by more gradual increases at 90 and 180 days</a:t>
                      </a:r>
                    </a:p>
                    <a:p>
                      <a:pPr marL="95250" marR="0" lvl="0" indent="-85725" algn="l" rtl="0">
                        <a:lnSpc>
                          <a:spcPct val="100000"/>
                        </a:lnSpc>
                        <a:spcBef>
                          <a:spcPts val="0"/>
                        </a:spcBef>
                        <a:spcAft>
                          <a:spcPts val="0"/>
                        </a:spcAft>
                        <a:buClr>
                          <a:srgbClr val="1AB6D1"/>
                        </a:buClr>
                        <a:buFont typeface="Arial" panose="020B0604020202020204" pitchFamily="34" charset="0"/>
                        <a:buChar char="•"/>
                        <a:tabLst/>
                      </a:pPr>
                      <a:r>
                        <a:rPr lang="en-US" sz="800" b="0" i="0" u="none" strike="noStrike" cap="none" dirty="0">
                          <a:solidFill>
                            <a:schemeClr val="dk1"/>
                          </a:solidFill>
                          <a:effectLst/>
                          <a:latin typeface="Arial" panose="020B0604020202020204" pitchFamily="34" charset="0"/>
                          <a:ea typeface="Times" panose="02020603050405020304" pitchFamily="18" charset="0"/>
                          <a:cs typeface="Arial" panose="020B0604020202020204" pitchFamily="34" charset="0"/>
                          <a:sym typeface="Arial"/>
                        </a:rPr>
                        <a:t>Increased from 43.8% at day 30 to 69.7% at day 180</a:t>
                      </a:r>
                    </a:p>
                  </a:txBody>
                  <a:tcPr marL="68580" marR="68580" marT="10800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marL="0" lvl="0" indent="0" algn="l">
                        <a:buFont typeface="Arial" panose="020B0604020202020204" pitchFamily="34" charset="0"/>
                        <a:buNone/>
                      </a:pPr>
                      <a:r>
                        <a:rPr lang="da-DK" sz="800" dirty="0" err="1">
                          <a:effectLst/>
                          <a:latin typeface="Arial" panose="020B0604020202020204" pitchFamily="34" charset="0"/>
                          <a:ea typeface="Times" panose="02020603050405020304" pitchFamily="18" charset="0"/>
                          <a:cs typeface="Arial" panose="020B0604020202020204" pitchFamily="34" charset="0"/>
                        </a:rPr>
                        <a:t>Weiser</a:t>
                      </a:r>
                      <a:r>
                        <a:rPr lang="da-DK" sz="800" dirty="0">
                          <a:effectLst/>
                          <a:latin typeface="Arial" panose="020B0604020202020204" pitchFamily="34" charset="0"/>
                          <a:ea typeface="Times" panose="02020603050405020304" pitchFamily="18" charset="0"/>
                          <a:cs typeface="Arial" panose="020B0604020202020204" pitchFamily="34" charset="0"/>
                        </a:rPr>
                        <a:t> E, et al. </a:t>
                      </a:r>
                      <a:r>
                        <a:rPr lang="da-DK" sz="800" i="1" dirty="0">
                          <a:effectLst/>
                          <a:latin typeface="Arial" panose="020B0604020202020204" pitchFamily="34" charset="0"/>
                          <a:ea typeface="Times" panose="02020603050405020304" pitchFamily="18" charset="0"/>
                          <a:cs typeface="Arial" panose="020B0604020202020204" pitchFamily="34" charset="0"/>
                        </a:rPr>
                        <a:t>J Med Screen</a:t>
                      </a:r>
                      <a:r>
                        <a:rPr lang="da-DK" sz="800" dirty="0">
                          <a:effectLst/>
                          <a:latin typeface="Arial" panose="020B0604020202020204" pitchFamily="34" charset="0"/>
                          <a:ea typeface="Times" panose="02020603050405020304" pitchFamily="18" charset="0"/>
                          <a:cs typeface="Arial" panose="020B0604020202020204" pitchFamily="34" charset="0"/>
                        </a:rPr>
                        <a:t>. 2021;28(1):</a:t>
                      </a:r>
                      <a:br>
                        <a:rPr lang="da-DK" sz="800" dirty="0">
                          <a:effectLst/>
                          <a:latin typeface="Arial" panose="020B0604020202020204" pitchFamily="34" charset="0"/>
                          <a:ea typeface="Times" panose="02020603050405020304" pitchFamily="18" charset="0"/>
                          <a:cs typeface="Arial" panose="020B0604020202020204" pitchFamily="34" charset="0"/>
                        </a:rPr>
                      </a:br>
                      <a:r>
                        <a:rPr lang="da-DK" sz="800" dirty="0">
                          <a:effectLst/>
                          <a:latin typeface="Arial" panose="020B0604020202020204" pitchFamily="34" charset="0"/>
                          <a:ea typeface="Times" panose="02020603050405020304" pitchFamily="18" charset="0"/>
                          <a:cs typeface="Arial" panose="020B0604020202020204" pitchFamily="34" charset="0"/>
                        </a:rPr>
                        <a:t>18-24. </a:t>
                      </a:r>
                      <a:endParaRPr lang="en-US" sz="800" dirty="0">
                        <a:effectLst/>
                        <a:latin typeface="Arial" panose="020B0604020202020204" pitchFamily="34" charset="0"/>
                        <a:ea typeface="Times" panose="02020603050405020304" pitchFamily="18" charset="0"/>
                        <a:cs typeface="Arial" panose="020B0604020202020204" pitchFamily="34" charset="0"/>
                      </a:endParaRPr>
                    </a:p>
                  </a:txBody>
                  <a:tcPr marL="68580" marR="68580" marT="10800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0001"/>
                  </a:ext>
                </a:extLst>
              </a:tr>
              <a:tr h="1049554">
                <a:tc>
                  <a:txBody>
                    <a:bodyPr/>
                    <a:lstStyle/>
                    <a:p>
                      <a:r>
                        <a:rPr lang="en-US" sz="800" dirty="0">
                          <a:effectLst/>
                          <a:latin typeface="Arial" panose="020B0604020202020204" pitchFamily="34" charset="0"/>
                          <a:ea typeface="Times" panose="02020603050405020304" pitchFamily="18" charset="0"/>
                          <a:cs typeface="Arial" panose="020B0604020202020204" pitchFamily="34" charset="0"/>
                        </a:rPr>
                        <a:t>Cross-sectional adherence with the multi-target stool DNA test for colorectal cancer screening in a large, nationally insured cohort</a:t>
                      </a:r>
                      <a:r>
                        <a:rPr lang="en-US" sz="800" baseline="30000" dirty="0">
                          <a:effectLst/>
                          <a:latin typeface="Arial" panose="020B0604020202020204" pitchFamily="34" charset="0"/>
                          <a:ea typeface="Times" panose="02020603050405020304" pitchFamily="18" charset="0"/>
                          <a:cs typeface="Arial" panose="020B0604020202020204" pitchFamily="34" charset="0"/>
                        </a:rPr>
                        <a:t>3</a:t>
                      </a:r>
                    </a:p>
                  </a:txBody>
                  <a:tcPr marL="91127" marR="91127" marT="108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accent1"/>
                      </a:solidFill>
                      <a:prstDash val="solid"/>
                      <a:round/>
                      <a:headEnd type="none" w="med" len="med"/>
                      <a:tailEnd type="none" w="med" len="med"/>
                    </a:lnB>
                    <a:noFill/>
                  </a:tcPr>
                </a:tc>
                <a:tc>
                  <a:txBody>
                    <a:bodyPr/>
                    <a:lstStyle/>
                    <a:p>
                      <a:pPr algn="ctr"/>
                      <a:r>
                        <a:rPr lang="en-US" sz="800" b="0" i="0" dirty="0">
                          <a:effectLst/>
                          <a:latin typeface="Arial" panose="020B0604020202020204" pitchFamily="34" charset="0"/>
                          <a:ea typeface="Calibri" panose="020F0502020204030204" pitchFamily="34" charset="0"/>
                          <a:cs typeface="Arial" panose="020B0604020202020204" pitchFamily="34" charset="0"/>
                        </a:rPr>
                        <a:t>≥50</a:t>
                      </a:r>
                    </a:p>
                    <a:p>
                      <a:pPr algn="ctr"/>
                      <a:endParaRPr lang="en-US" sz="800" dirty="0">
                        <a:effectLst/>
                        <a:latin typeface="Arial" panose="020B0604020202020204" pitchFamily="34" charset="0"/>
                        <a:ea typeface="Times" panose="02020603050405020304" pitchFamily="18" charset="0"/>
                        <a:cs typeface="Arial" panose="020B0604020202020204" pitchFamily="34" charset="0"/>
                      </a:endParaRPr>
                    </a:p>
                    <a:p>
                      <a:pPr algn="ctr"/>
                      <a:r>
                        <a:rPr lang="en-US" sz="800" dirty="0">
                          <a:effectLst/>
                          <a:latin typeface="Arial" panose="020B0604020202020204" pitchFamily="34" charset="0"/>
                          <a:ea typeface="Times" panose="02020603050405020304" pitchFamily="18" charset="0"/>
                          <a:cs typeface="Arial" panose="020B0604020202020204" pitchFamily="34" charset="0"/>
                        </a:rPr>
                        <a:t>1,420,460</a:t>
                      </a:r>
                    </a:p>
                    <a:p>
                      <a:pPr algn="ctr"/>
                      <a:endParaRPr lang="en-US" sz="800" dirty="0">
                        <a:effectLst/>
                        <a:latin typeface="Arial" panose="020B0604020202020204" pitchFamily="34" charset="0"/>
                        <a:ea typeface="Times" panose="02020603050405020304" pitchFamily="18" charset="0"/>
                        <a:cs typeface="Arial" panose="020B0604020202020204" pitchFamily="34" charset="0"/>
                      </a:endParaRPr>
                    </a:p>
                    <a:p>
                      <a:pPr algn="ctr"/>
                      <a:r>
                        <a:rPr lang="en-US" sz="800" dirty="0">
                          <a:effectLst/>
                          <a:latin typeface="Arial" panose="020B0604020202020204" pitchFamily="34" charset="0"/>
                          <a:ea typeface="Times" panose="02020603050405020304" pitchFamily="18" charset="0"/>
                          <a:cs typeface="Arial" panose="020B0604020202020204" pitchFamily="34" charset="0"/>
                        </a:rPr>
                        <a:t>1/1/2018 to 12/31/2018</a:t>
                      </a:r>
                    </a:p>
                  </a:txBody>
                  <a:tcPr marL="91127" marR="91127" marT="108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accent1"/>
                      </a:solidFill>
                      <a:prstDash val="solid"/>
                      <a:round/>
                      <a:headEnd type="none" w="med" len="med"/>
                      <a:tailEnd type="none" w="med" len="med"/>
                    </a:lnB>
                    <a:noFill/>
                  </a:tcPr>
                </a:tc>
                <a:tc>
                  <a:txBody>
                    <a:bodyPr/>
                    <a:lstStyle/>
                    <a:p>
                      <a:pPr algn="l"/>
                      <a:r>
                        <a:rPr lang="en-US" sz="800" b="0" i="0" dirty="0">
                          <a:effectLst/>
                          <a:latin typeface="Arial" panose="020B0604020202020204" pitchFamily="34" charset="0"/>
                          <a:ea typeface="Calibri" panose="020F0502020204030204" pitchFamily="34" charset="0"/>
                          <a:cs typeface="Arial" panose="020B0604020202020204" pitchFamily="34" charset="0"/>
                        </a:rPr>
                        <a:t>Commercially and Medicare-insured patients</a:t>
                      </a:r>
                      <a:r>
                        <a:rPr lang="en-US" sz="800" b="0" i="0" baseline="30000" dirty="0">
                          <a:effectLst/>
                          <a:latin typeface="Arial" panose="020B0604020202020204" pitchFamily="34" charset="0"/>
                          <a:ea typeface="Calibri" panose="020F0502020204030204" pitchFamily="34" charset="0"/>
                          <a:cs typeface="Arial" panose="020B0604020202020204" pitchFamily="34" charset="0"/>
                        </a:rPr>
                        <a:t>3</a:t>
                      </a:r>
                      <a:r>
                        <a:rPr lang="en-US" sz="800" b="0" i="0" dirty="0">
                          <a:effectLst/>
                          <a:latin typeface="Arial" panose="020B0604020202020204" pitchFamily="34" charset="0"/>
                          <a:ea typeface="Calibri" panose="020F0502020204030204" pitchFamily="34" charset="0"/>
                          <a:cs typeface="Arial" panose="020B0604020202020204" pitchFamily="34" charset="0"/>
                        </a:rPr>
                        <a:t> </a:t>
                      </a:r>
                      <a:endParaRPr lang="en-US" sz="800" dirty="0">
                        <a:effectLst/>
                        <a:latin typeface="Arial" panose="020B0604020202020204" pitchFamily="34" charset="0"/>
                        <a:ea typeface="Times" panose="02020603050405020304" pitchFamily="18" charset="0"/>
                        <a:cs typeface="Arial" panose="020B0604020202020204" pitchFamily="34" charset="0"/>
                      </a:endParaRPr>
                    </a:p>
                  </a:txBody>
                  <a:tcPr marL="91127" marR="91127" marT="108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accent1"/>
                      </a:solidFill>
                      <a:prstDash val="solid"/>
                      <a:round/>
                      <a:headEnd type="none" w="med" len="med"/>
                      <a:tailEnd type="none" w="med" len="med"/>
                    </a:lnB>
                    <a:noFill/>
                  </a:tcPr>
                </a:tc>
                <a:tc>
                  <a:txBody>
                    <a:bodyPr/>
                    <a:lstStyle/>
                    <a:p>
                      <a:pPr marL="0" algn="l" defTabSz="914400" rtl="0" eaLnBrk="1" latinLnBrk="0" hangingPunct="1">
                        <a:lnSpc>
                          <a:spcPct val="90000"/>
                        </a:lnSpc>
                        <a:tabLst>
                          <a:tab pos="571500" algn="dec"/>
                        </a:tabLst>
                      </a:pPr>
                      <a:r>
                        <a:rPr lang="en-US" sz="800" b="0" i="0" dirty="0">
                          <a:effectLst/>
                          <a:latin typeface="Arial" panose="020B0604020202020204" pitchFamily="34" charset="0"/>
                          <a:ea typeface="Calibri" panose="020F0502020204030204" pitchFamily="34" charset="0"/>
                          <a:cs typeface="Arial" panose="020B0604020202020204" pitchFamily="34" charset="0"/>
                        </a:rPr>
                        <a:t>Retrospective</a:t>
                      </a:r>
                      <a:endParaRPr lang="en-US" sz="800" kern="1200" dirty="0">
                        <a:solidFill>
                          <a:schemeClr val="tx1"/>
                        </a:solidFill>
                        <a:latin typeface="Arial" panose="020B0604020202020204" pitchFamily="34" charset="0"/>
                        <a:ea typeface="+mn-ea"/>
                        <a:cs typeface="Arial" panose="020B0604020202020204" pitchFamily="34" charset="0"/>
                      </a:endParaRPr>
                    </a:p>
                  </a:txBody>
                  <a:tcPr marL="91127" marR="91127" marT="108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accent1"/>
                      </a:solidFill>
                      <a:prstDash val="solid"/>
                      <a:round/>
                      <a:headEnd type="none" w="med" len="med"/>
                      <a:tailEnd type="none" w="med" len="med"/>
                    </a:lnB>
                    <a:noFill/>
                  </a:tcPr>
                </a:tc>
                <a:tc>
                  <a:txBody>
                    <a:bodyPr/>
                    <a:lstStyle/>
                    <a:p>
                      <a:pPr marL="0" marR="0" lvl="0" indent="0" algn="l" defTabSz="914400" rtl="0" eaLnBrk="1" fontAlgn="auto" latinLnBrk="0" hangingPunct="1">
                        <a:lnSpc>
                          <a:spcPct val="90000"/>
                        </a:lnSpc>
                        <a:spcBef>
                          <a:spcPts val="0"/>
                        </a:spcBef>
                        <a:spcAft>
                          <a:spcPts val="0"/>
                        </a:spcAft>
                        <a:buClrTx/>
                        <a:buSzTx/>
                        <a:buFontTx/>
                        <a:buNone/>
                        <a:tabLst>
                          <a:tab pos="571500" algn="dec"/>
                        </a:tabLst>
                        <a:defRPr/>
                      </a:pPr>
                      <a:r>
                        <a:rPr lang="en-US" sz="800" b="0" i="0" dirty="0">
                          <a:effectLst/>
                          <a:latin typeface="Arial" panose="020B0604020202020204" pitchFamily="34" charset="0"/>
                          <a:ea typeface="Calibri" panose="020F0502020204030204" pitchFamily="34" charset="0"/>
                          <a:cs typeface="Arial" panose="020B0604020202020204" pitchFamily="34" charset="0"/>
                        </a:rPr>
                        <a:t>Aggregate laboratory data from Exact Science Laboratories</a:t>
                      </a:r>
                      <a:endParaRPr lang="en-US" sz="800" dirty="0">
                        <a:effectLst/>
                        <a:latin typeface="Arial" panose="020B0604020202020204" pitchFamily="34" charset="0"/>
                        <a:ea typeface="Times" panose="02020603050405020304" pitchFamily="18" charset="0"/>
                        <a:cs typeface="Arial" panose="020B0604020202020204" pitchFamily="34" charset="0"/>
                      </a:endParaRPr>
                    </a:p>
                  </a:txBody>
                  <a:tcPr marL="91127" marR="91127" marT="108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accent1"/>
                      </a:solidFill>
                      <a:prstDash val="solid"/>
                      <a:round/>
                      <a:headEnd type="none" w="med" len="med"/>
                      <a:tailEnd type="none" w="med" len="med"/>
                    </a:lnB>
                    <a:noFill/>
                  </a:tcPr>
                </a:tc>
                <a:tc>
                  <a:txBody>
                    <a:bodyPr/>
                    <a:lstStyle/>
                    <a:p>
                      <a:pPr marL="0" indent="0" algn="l">
                        <a:buFont typeface="Arial" panose="020B0604020202020204" pitchFamily="34" charset="0"/>
                        <a:buNone/>
                      </a:pPr>
                      <a:r>
                        <a:rPr lang="en-US" sz="800" b="0" i="0" dirty="0">
                          <a:effectLst/>
                          <a:latin typeface="Arial" panose="020B0604020202020204" pitchFamily="34" charset="0"/>
                          <a:ea typeface="Calibri" panose="020F0502020204030204" pitchFamily="34" charset="0"/>
                          <a:cs typeface="Arial" panose="020B0604020202020204" pitchFamily="34" charset="0"/>
                        </a:rPr>
                        <a:t>72.1% (traditional Medicare)</a:t>
                      </a:r>
                    </a:p>
                    <a:p>
                      <a:pPr marL="0" lvl="0" indent="0" algn="l">
                        <a:buClr>
                          <a:srgbClr val="1AB6D1"/>
                        </a:buClr>
                        <a:buFont typeface="Arial" panose="020B0604020202020204" pitchFamily="34" charset="0"/>
                        <a:buNone/>
                      </a:pPr>
                      <a:r>
                        <a:rPr lang="en-US" sz="800" b="0" i="0" dirty="0">
                          <a:effectLst/>
                          <a:latin typeface="Arial" panose="020B0604020202020204" pitchFamily="34" charset="0"/>
                          <a:ea typeface="Calibri" panose="020F0502020204030204" pitchFamily="34" charset="0"/>
                          <a:cs typeface="Arial" panose="020B0604020202020204" pitchFamily="34" charset="0"/>
                        </a:rPr>
                        <a:t>69.1% (Medicare Advantage)</a:t>
                      </a:r>
                    </a:p>
                    <a:p>
                      <a:pPr marL="0" lvl="0" indent="0" algn="l">
                        <a:buClr>
                          <a:srgbClr val="1AB6D1"/>
                        </a:buClr>
                        <a:buFont typeface="Arial" panose="020B0604020202020204" pitchFamily="34" charset="0"/>
                        <a:buNone/>
                      </a:pPr>
                      <a:r>
                        <a:rPr lang="en-US" sz="800" b="0" i="0" dirty="0">
                          <a:effectLst/>
                          <a:latin typeface="Arial" panose="020B0604020202020204" pitchFamily="34" charset="0"/>
                          <a:ea typeface="Calibri" panose="020F0502020204030204" pitchFamily="34" charset="0"/>
                          <a:cs typeface="Arial" panose="020B0604020202020204" pitchFamily="34" charset="0"/>
                        </a:rPr>
                        <a:t>61.9% (commercial insurance)</a:t>
                      </a:r>
                    </a:p>
                  </a:txBody>
                  <a:tcPr marL="68580" marR="68580" marT="10800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accent1"/>
                      </a:solidFill>
                      <a:prstDash val="solid"/>
                      <a:round/>
                      <a:headEnd type="none" w="med" len="med"/>
                      <a:tailEnd type="none" w="med" len="med"/>
                    </a:lnB>
                    <a:noFill/>
                  </a:tcPr>
                </a:tc>
                <a:tc>
                  <a:txBody>
                    <a:bodyPr/>
                    <a:lstStyle/>
                    <a:p>
                      <a:pPr marL="95250" marR="0" lvl="0" indent="-95250" algn="l" rtl="0">
                        <a:lnSpc>
                          <a:spcPct val="100000"/>
                        </a:lnSpc>
                        <a:spcBef>
                          <a:spcPts val="0"/>
                        </a:spcBef>
                        <a:spcAft>
                          <a:spcPts val="0"/>
                        </a:spcAft>
                        <a:buClr>
                          <a:srgbClr val="1AB6D1"/>
                        </a:buClr>
                        <a:buFont typeface="Arial" panose="020B0604020202020204" pitchFamily="34" charset="0"/>
                        <a:buChar char="•"/>
                        <a:tabLst/>
                      </a:pPr>
                      <a:r>
                        <a:rPr lang="en-US" sz="800" b="0" i="0" u="none" strike="noStrike" cap="none" dirty="0">
                          <a:solidFill>
                            <a:schemeClr val="dk1"/>
                          </a:solidFill>
                          <a:effectLst/>
                          <a:latin typeface="Arial" panose="020B0604020202020204" pitchFamily="34" charset="0"/>
                          <a:ea typeface="Calibri" panose="020F0502020204030204" pitchFamily="34" charset="0"/>
                          <a:cs typeface="Arial" panose="020B0604020202020204" pitchFamily="34" charset="0"/>
                          <a:sym typeface="Arial"/>
                        </a:rPr>
                        <a:t>Adherence increased with age</a:t>
                      </a:r>
                      <a:endParaRPr lang="en-US" sz="800" b="0" i="0" u="none" strike="noStrike" cap="none" dirty="0">
                        <a:solidFill>
                          <a:schemeClr val="dk1"/>
                        </a:solidFill>
                        <a:effectLst/>
                        <a:latin typeface="Arial" panose="020B0604020202020204" pitchFamily="34" charset="0"/>
                        <a:ea typeface="Times" panose="02020603050405020304" pitchFamily="18" charset="0"/>
                        <a:cs typeface="Arial" panose="020B0604020202020204" pitchFamily="34" charset="0"/>
                        <a:sym typeface="Arial"/>
                      </a:endParaRPr>
                    </a:p>
                    <a:p>
                      <a:pPr marL="95250" marR="0" lvl="0" indent="-95250" algn="l" rtl="0">
                        <a:lnSpc>
                          <a:spcPct val="100000"/>
                        </a:lnSpc>
                        <a:spcBef>
                          <a:spcPts val="0"/>
                        </a:spcBef>
                        <a:spcAft>
                          <a:spcPts val="0"/>
                        </a:spcAft>
                        <a:buClr>
                          <a:srgbClr val="1AB6D1"/>
                        </a:buClr>
                        <a:buFont typeface="Arial" panose="020B0604020202020204" pitchFamily="34" charset="0"/>
                        <a:buChar char="•"/>
                        <a:tabLst/>
                      </a:pPr>
                      <a:r>
                        <a:rPr lang="en-US" sz="800" b="0" i="0" u="none" strike="noStrike" cap="none" dirty="0">
                          <a:solidFill>
                            <a:schemeClr val="dk1"/>
                          </a:solidFill>
                          <a:effectLst/>
                          <a:latin typeface="Arial" panose="020B0604020202020204" pitchFamily="34" charset="0"/>
                          <a:ea typeface="Calibri" panose="020F0502020204030204" pitchFamily="34" charset="0"/>
                          <a:cs typeface="Arial" panose="020B0604020202020204" pitchFamily="34" charset="0"/>
                          <a:sym typeface="Arial"/>
                        </a:rPr>
                        <a:t>mt-</a:t>
                      </a:r>
                      <a:r>
                        <a:rPr lang="en-US" sz="800" b="0" i="0" u="none" strike="noStrike" cap="none" dirty="0" err="1">
                          <a:solidFill>
                            <a:schemeClr val="dk1"/>
                          </a:solidFill>
                          <a:effectLst/>
                          <a:latin typeface="Arial" panose="020B0604020202020204" pitchFamily="34" charset="0"/>
                          <a:ea typeface="Calibri" panose="020F0502020204030204" pitchFamily="34" charset="0"/>
                          <a:cs typeface="Arial" panose="020B0604020202020204" pitchFamily="34" charset="0"/>
                          <a:sym typeface="Arial"/>
                        </a:rPr>
                        <a:t>sDNA</a:t>
                      </a:r>
                      <a:r>
                        <a:rPr lang="en-US" sz="800" b="0" i="0" u="none" strike="noStrike" cap="none" dirty="0">
                          <a:solidFill>
                            <a:schemeClr val="dk1"/>
                          </a:solidFill>
                          <a:effectLst/>
                          <a:latin typeface="Arial" panose="020B0604020202020204" pitchFamily="34" charset="0"/>
                          <a:ea typeface="Calibri" panose="020F0502020204030204" pitchFamily="34" charset="0"/>
                          <a:cs typeface="Arial" panose="020B0604020202020204" pitchFamily="34" charset="0"/>
                          <a:sym typeface="Arial"/>
                        </a:rPr>
                        <a:t> tests ordered by gastroenterologists had a higher adherence rate (78.3%)</a:t>
                      </a:r>
                      <a:endParaRPr lang="en-US" sz="800" b="0" i="0" u="none" strike="noStrike" cap="none" dirty="0">
                        <a:solidFill>
                          <a:schemeClr val="dk1"/>
                        </a:solidFill>
                        <a:effectLst/>
                        <a:latin typeface="Arial" panose="020B0604020202020204" pitchFamily="34" charset="0"/>
                        <a:ea typeface="Times" panose="02020603050405020304" pitchFamily="18" charset="0"/>
                        <a:cs typeface="Arial" panose="020B0604020202020204" pitchFamily="34" charset="0"/>
                        <a:sym typeface="Arial"/>
                      </a:endParaRPr>
                    </a:p>
                  </a:txBody>
                  <a:tcPr marL="68580" marR="68580" marT="10800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accent1"/>
                      </a:solidFill>
                      <a:prstDash val="solid"/>
                      <a:round/>
                      <a:headEnd type="none" w="med" len="med"/>
                      <a:tailEnd type="none" w="med" len="med"/>
                    </a:lnB>
                    <a:noFill/>
                  </a:tcPr>
                </a:tc>
                <a:tc>
                  <a:txBody>
                    <a:bodyPr/>
                    <a:lstStyle/>
                    <a:p>
                      <a:pPr marL="0" lvl="0" indent="0" algn="l">
                        <a:buFont typeface="Arial" panose="020B0604020202020204" pitchFamily="34" charset="0"/>
                        <a:buNone/>
                      </a:pPr>
                      <a:r>
                        <a:rPr lang="fr-FR" sz="800" dirty="0">
                          <a:effectLst/>
                          <a:latin typeface="Arial" panose="020B0604020202020204" pitchFamily="34" charset="0"/>
                          <a:ea typeface="Times" panose="02020603050405020304" pitchFamily="18" charset="0"/>
                          <a:cs typeface="Arial" panose="020B0604020202020204" pitchFamily="34" charset="0"/>
                        </a:rPr>
                        <a:t>Miller-Wilson LA, et al. </a:t>
                      </a:r>
                      <a:r>
                        <a:rPr lang="fr-FR" sz="800" i="1" dirty="0">
                          <a:effectLst/>
                          <a:latin typeface="Arial" panose="020B0604020202020204" pitchFamily="34" charset="0"/>
                          <a:ea typeface="Times" panose="02020603050405020304" pitchFamily="18" charset="0"/>
                          <a:cs typeface="Arial" panose="020B0604020202020204" pitchFamily="34" charset="0"/>
                        </a:rPr>
                        <a:t>Int</a:t>
                      </a:r>
                      <a:r>
                        <a:rPr lang="fr-FR" sz="800" dirty="0">
                          <a:effectLst/>
                          <a:latin typeface="Arial" panose="020B0604020202020204" pitchFamily="34" charset="0"/>
                          <a:ea typeface="Times" panose="02020603050405020304" pitchFamily="18" charset="0"/>
                          <a:cs typeface="Arial" panose="020B0604020202020204" pitchFamily="34" charset="0"/>
                        </a:rPr>
                        <a:t> </a:t>
                      </a:r>
                      <a:r>
                        <a:rPr lang="fr-FR" sz="800" i="1" dirty="0">
                          <a:effectLst/>
                          <a:latin typeface="Arial" panose="020B0604020202020204" pitchFamily="34" charset="0"/>
                          <a:ea typeface="Times" panose="02020603050405020304" pitchFamily="18" charset="0"/>
                          <a:cs typeface="Arial" panose="020B0604020202020204" pitchFamily="34" charset="0"/>
                        </a:rPr>
                        <a:t>J Colorectal</a:t>
                      </a:r>
                      <a:br>
                        <a:rPr lang="fr-FR" sz="800" i="1" dirty="0">
                          <a:effectLst/>
                          <a:latin typeface="Arial" panose="020B0604020202020204" pitchFamily="34" charset="0"/>
                          <a:ea typeface="Times" panose="02020603050405020304" pitchFamily="18" charset="0"/>
                          <a:cs typeface="Arial" panose="020B0604020202020204" pitchFamily="34" charset="0"/>
                        </a:rPr>
                      </a:br>
                      <a:r>
                        <a:rPr lang="fr-FR" sz="800" i="1" dirty="0">
                          <a:effectLst/>
                          <a:latin typeface="Arial" panose="020B0604020202020204" pitchFamily="34" charset="0"/>
                          <a:ea typeface="Times" panose="02020603050405020304" pitchFamily="18" charset="0"/>
                          <a:cs typeface="Arial" panose="020B0604020202020204" pitchFamily="34" charset="0"/>
                        </a:rPr>
                        <a:t>Dis</a:t>
                      </a:r>
                      <a:r>
                        <a:rPr lang="fr-FR" sz="800" dirty="0">
                          <a:effectLst/>
                          <a:latin typeface="Arial" panose="020B0604020202020204" pitchFamily="34" charset="0"/>
                          <a:ea typeface="Times" panose="02020603050405020304" pitchFamily="18" charset="0"/>
                          <a:cs typeface="Arial" panose="020B0604020202020204" pitchFamily="34" charset="0"/>
                        </a:rPr>
                        <a:t>. </a:t>
                      </a:r>
                      <a:br>
                        <a:rPr lang="fr-FR" sz="800" dirty="0">
                          <a:effectLst/>
                          <a:latin typeface="Arial" panose="020B0604020202020204" pitchFamily="34" charset="0"/>
                          <a:ea typeface="Times" panose="02020603050405020304" pitchFamily="18" charset="0"/>
                          <a:cs typeface="Arial" panose="020B0604020202020204" pitchFamily="34" charset="0"/>
                        </a:rPr>
                      </a:br>
                      <a:r>
                        <a:rPr lang="fr-FR" sz="800" dirty="0">
                          <a:effectLst/>
                          <a:latin typeface="Arial" panose="020B0604020202020204" pitchFamily="34" charset="0"/>
                          <a:ea typeface="Times" panose="02020603050405020304" pitchFamily="18" charset="0"/>
                          <a:cs typeface="Arial" panose="020B0604020202020204" pitchFamily="34" charset="0"/>
                        </a:rPr>
                        <a:t>2021;21:1-10. </a:t>
                      </a:r>
                      <a:endParaRPr lang="en-US" sz="800" dirty="0">
                        <a:effectLst/>
                        <a:latin typeface="Arial" panose="020B0604020202020204" pitchFamily="34" charset="0"/>
                        <a:ea typeface="Times" panose="02020603050405020304" pitchFamily="18" charset="0"/>
                        <a:cs typeface="Arial" panose="020B0604020202020204" pitchFamily="34" charset="0"/>
                      </a:endParaRPr>
                    </a:p>
                  </a:txBody>
                  <a:tcPr marL="68580" marR="68580" marT="10800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accent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67549538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Text Placeholder 13">
            <a:extLst>
              <a:ext uri="{FF2B5EF4-FFF2-40B4-BE49-F238E27FC236}">
                <a16:creationId xmlns:a16="http://schemas.microsoft.com/office/drawing/2014/main" id="{595F945C-2336-E4F9-BFAC-E6BAE8FC4303}"/>
              </a:ext>
            </a:extLst>
          </p:cNvPr>
          <p:cNvSpPr txBox="1">
            <a:spLocks/>
          </p:cNvSpPr>
          <p:nvPr/>
        </p:nvSpPr>
        <p:spPr bwMode="gray">
          <a:xfrm>
            <a:off x="336081" y="346542"/>
            <a:ext cx="8471837" cy="297710"/>
          </a:xfrm>
          <a:prstGeom prst="rect">
            <a:avLst/>
          </a:prstGeom>
          <a:noFill/>
        </p:spPr>
        <p:txBody>
          <a:bodyPr vert="horz" wrap="square" lIns="91440" tIns="45720" rIns="91440" bIns="45720" rtlCol="0">
            <a:noAutofit/>
          </a:bodyPr>
          <a:lstStyle>
            <a:lvl1pPr marL="0" indent="0" algn="l" defTabSz="685800" rtl="0" eaLnBrk="1" fontAlgn="base" latinLnBrk="0" hangingPunct="1">
              <a:lnSpc>
                <a:spcPct val="85000"/>
              </a:lnSpc>
              <a:spcBef>
                <a:spcPct val="0"/>
              </a:spcBef>
              <a:spcAft>
                <a:spcPct val="0"/>
              </a:spcAft>
              <a:buClrTx/>
              <a:buSzPct val="100000"/>
              <a:buFont typeface="Arial" panose="020B0604020202020204" pitchFamily="34" charset="0"/>
              <a:buNone/>
              <a:defRPr lang="en-US" sz="1500" b="0" kern="1200" smtClean="0">
                <a:solidFill>
                  <a:schemeClr val="tx2"/>
                </a:solidFill>
                <a:latin typeface="+mj-lt"/>
                <a:ea typeface="+mn-ea"/>
                <a:cs typeface="+mn-cs"/>
              </a:defRPr>
            </a:lvl1pPr>
            <a:lvl2pPr marL="342900" indent="-127397" algn="l" defTabSz="685800" rtl="0" eaLnBrk="1" fontAlgn="base" latinLnBrk="0" hangingPunct="1">
              <a:lnSpc>
                <a:spcPct val="90000"/>
              </a:lnSpc>
              <a:spcBef>
                <a:spcPct val="0"/>
              </a:spcBef>
              <a:spcAft>
                <a:spcPct val="0"/>
              </a:spcAft>
              <a:buClrTx/>
              <a:buFont typeface="Arial" panose="020B0604020202020204" pitchFamily="34" charset="0"/>
              <a:buChar char="•"/>
              <a:defRPr lang="en-US" sz="1650" b="1" kern="1200" smtClean="0">
                <a:solidFill>
                  <a:schemeClr val="tx1"/>
                </a:solidFill>
                <a:latin typeface="Arial Narrow" pitchFamily="34" charset="0"/>
                <a:ea typeface="+mn-ea"/>
                <a:cs typeface="+mn-cs"/>
              </a:defRPr>
            </a:lvl2pPr>
            <a:lvl3pPr marL="514350" indent="-128588" algn="l" defTabSz="685800" rtl="0" eaLnBrk="1" fontAlgn="base" latinLnBrk="0" hangingPunct="1">
              <a:lnSpc>
                <a:spcPct val="90000"/>
              </a:lnSpc>
              <a:spcBef>
                <a:spcPct val="0"/>
              </a:spcBef>
              <a:spcAft>
                <a:spcPct val="0"/>
              </a:spcAft>
              <a:buClrTx/>
              <a:buFont typeface="Arial" panose="020B0604020202020204" pitchFamily="34" charset="0"/>
              <a:buChar char="•"/>
              <a:defRPr lang="en-US" sz="1650" b="1" kern="1200" smtClean="0">
                <a:solidFill>
                  <a:schemeClr val="tx1"/>
                </a:solidFill>
                <a:latin typeface="Arial Narrow" pitchFamily="34" charset="0"/>
                <a:ea typeface="+mn-ea"/>
                <a:cs typeface="+mn-cs"/>
              </a:defRPr>
            </a:lvl3pPr>
            <a:lvl4pPr marL="685800" indent="-128588" algn="l" defTabSz="685800" rtl="0" eaLnBrk="1" fontAlgn="base" latinLnBrk="0" hangingPunct="1">
              <a:lnSpc>
                <a:spcPct val="90000"/>
              </a:lnSpc>
              <a:spcBef>
                <a:spcPct val="0"/>
              </a:spcBef>
              <a:spcAft>
                <a:spcPct val="0"/>
              </a:spcAft>
              <a:buClrTx/>
              <a:buFont typeface="Arial" panose="020B0604020202020204" pitchFamily="34" charset="0"/>
              <a:buChar char="•"/>
              <a:defRPr lang="en-US" sz="1650" b="1" kern="1200" smtClean="0">
                <a:solidFill>
                  <a:schemeClr val="tx1"/>
                </a:solidFill>
                <a:latin typeface="Arial Narrow" pitchFamily="34" charset="0"/>
                <a:ea typeface="+mn-ea"/>
                <a:cs typeface="+mn-cs"/>
              </a:defRPr>
            </a:lvl4pPr>
            <a:lvl5pPr marL="816769" indent="-85725" algn="l" defTabSz="685800" rtl="0" eaLnBrk="1" fontAlgn="base" latinLnBrk="0" hangingPunct="1">
              <a:lnSpc>
                <a:spcPct val="90000"/>
              </a:lnSpc>
              <a:spcBef>
                <a:spcPct val="0"/>
              </a:spcBef>
              <a:spcAft>
                <a:spcPct val="0"/>
              </a:spcAft>
              <a:buClrTx/>
              <a:buFont typeface="Arial" panose="020B0604020202020204" pitchFamily="34" charset="0"/>
              <a:buChar char="•"/>
              <a:defRPr lang="en-US" sz="1650" b="1" kern="1200" dirty="0" smtClean="0">
                <a:solidFill>
                  <a:schemeClr val="tx1"/>
                </a:solidFill>
                <a:latin typeface="Arial Narrow" pitchFamily="34" charset="0"/>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r>
              <a:rPr lang="en-CA" sz="1600">
                <a:latin typeface="Arial"/>
                <a:cs typeface="Arial"/>
                <a:sym typeface="Arial"/>
              </a:rPr>
              <a:t>Several Provider-, System-, and Patient-level Barriers Were Frequently Encountered and Resulted in Lack of Follow-up Colonoscopy</a:t>
            </a:r>
            <a:endParaRPr lang="en-CA" dirty="0"/>
          </a:p>
        </p:txBody>
      </p:sp>
      <p:sp>
        <p:nvSpPr>
          <p:cNvPr id="62" name="Text Placeholder 17">
            <a:extLst>
              <a:ext uri="{FF2B5EF4-FFF2-40B4-BE49-F238E27FC236}">
                <a16:creationId xmlns:a16="http://schemas.microsoft.com/office/drawing/2014/main" id="{15C4D542-FBC6-CC57-4B59-3966E0B61361}"/>
              </a:ext>
            </a:extLst>
          </p:cNvPr>
          <p:cNvSpPr>
            <a:spLocks noGrp="1"/>
          </p:cNvSpPr>
          <p:nvPr>
            <p:ph type="body" sz="quarter" idx="16"/>
          </p:nvPr>
        </p:nvSpPr>
        <p:spPr>
          <a:xfrm>
            <a:off x="1234762" y="4714398"/>
            <a:ext cx="6042338" cy="319958"/>
          </a:xfrm>
        </p:spPr>
        <p:txBody>
          <a:bodyPr/>
          <a:lstStyle/>
          <a:p>
            <a:r>
              <a:rPr lang="en-US" sz="750" b="1" spc="5" dirty="0"/>
              <a:t>AEMR: </a:t>
            </a:r>
            <a:r>
              <a:rPr lang="en-US" sz="750" spc="5" dirty="0"/>
              <a:t>ambulatory electronic medical record</a:t>
            </a:r>
            <a:r>
              <a:rPr lang="en-US" sz="750" b="1" spc="5" dirty="0"/>
              <a:t>; mt-</a:t>
            </a:r>
            <a:r>
              <a:rPr lang="en-US" sz="750" b="1" spc="5" dirty="0" err="1"/>
              <a:t>sDNA</a:t>
            </a:r>
            <a:r>
              <a:rPr lang="en-US" sz="750" b="1" spc="5" dirty="0"/>
              <a:t>:</a:t>
            </a:r>
            <a:r>
              <a:rPr lang="en-US" sz="750" spc="5" dirty="0"/>
              <a:t> multi-target stool DNA.</a:t>
            </a:r>
          </a:p>
          <a:p>
            <a:r>
              <a:rPr lang="en-US" sz="750" spc="5" dirty="0"/>
              <a:t>1. Cooper GS, et al. </a:t>
            </a:r>
            <a:r>
              <a:rPr lang="en-US" sz="750" i="1" spc="5" dirty="0"/>
              <a:t>J Am Board Fam Med</a:t>
            </a:r>
            <a:r>
              <a:rPr lang="en-US" sz="750" spc="5" dirty="0"/>
              <a:t>. 2021;34:61-69.</a:t>
            </a:r>
          </a:p>
        </p:txBody>
      </p:sp>
      <p:graphicFrame>
        <p:nvGraphicFramePr>
          <p:cNvPr id="63" name="Content Placeholder 10">
            <a:extLst>
              <a:ext uri="{FF2B5EF4-FFF2-40B4-BE49-F238E27FC236}">
                <a16:creationId xmlns:a16="http://schemas.microsoft.com/office/drawing/2014/main" id="{B573B80C-7473-1F39-B803-C4CDDDCC5C6C}"/>
              </a:ext>
            </a:extLst>
          </p:cNvPr>
          <p:cNvGraphicFramePr>
            <a:graphicFrameLocks/>
          </p:cNvGraphicFramePr>
          <p:nvPr>
            <p:extLst>
              <p:ext uri="{D42A27DB-BD31-4B8C-83A1-F6EECF244321}">
                <p14:modId xmlns:p14="http://schemas.microsoft.com/office/powerpoint/2010/main" val="690654133"/>
              </p:ext>
            </p:extLst>
          </p:nvPr>
        </p:nvGraphicFramePr>
        <p:xfrm>
          <a:off x="388753" y="1270936"/>
          <a:ext cx="8471838" cy="2816778"/>
        </p:xfrm>
        <a:graphic>
          <a:graphicData uri="http://schemas.openxmlformats.org/drawingml/2006/table">
            <a:tbl>
              <a:tblPr firstRow="1">
                <a:tableStyleId>{5C22544A-7EE6-4342-B048-85BDC9FD1C3A}</a:tableStyleId>
              </a:tblPr>
              <a:tblGrid>
                <a:gridCol w="1566243">
                  <a:extLst>
                    <a:ext uri="{9D8B030D-6E8A-4147-A177-3AD203B41FA5}">
                      <a16:colId xmlns:a16="http://schemas.microsoft.com/office/drawing/2014/main" val="20000"/>
                    </a:ext>
                  </a:extLst>
                </a:gridCol>
                <a:gridCol w="1065378">
                  <a:extLst>
                    <a:ext uri="{9D8B030D-6E8A-4147-A177-3AD203B41FA5}">
                      <a16:colId xmlns:a16="http://schemas.microsoft.com/office/drawing/2014/main" val="20001"/>
                    </a:ext>
                  </a:extLst>
                </a:gridCol>
                <a:gridCol w="940526">
                  <a:extLst>
                    <a:ext uri="{9D8B030D-6E8A-4147-A177-3AD203B41FA5}">
                      <a16:colId xmlns:a16="http://schemas.microsoft.com/office/drawing/2014/main" val="20003"/>
                    </a:ext>
                  </a:extLst>
                </a:gridCol>
                <a:gridCol w="796834">
                  <a:extLst>
                    <a:ext uri="{9D8B030D-6E8A-4147-A177-3AD203B41FA5}">
                      <a16:colId xmlns:a16="http://schemas.microsoft.com/office/drawing/2014/main" val="50555270"/>
                    </a:ext>
                  </a:extLst>
                </a:gridCol>
                <a:gridCol w="849086">
                  <a:extLst>
                    <a:ext uri="{9D8B030D-6E8A-4147-A177-3AD203B41FA5}">
                      <a16:colId xmlns:a16="http://schemas.microsoft.com/office/drawing/2014/main" val="1463650266"/>
                    </a:ext>
                  </a:extLst>
                </a:gridCol>
                <a:gridCol w="2312429">
                  <a:extLst>
                    <a:ext uri="{9D8B030D-6E8A-4147-A177-3AD203B41FA5}">
                      <a16:colId xmlns:a16="http://schemas.microsoft.com/office/drawing/2014/main" val="3175664165"/>
                    </a:ext>
                  </a:extLst>
                </a:gridCol>
                <a:gridCol w="941342">
                  <a:extLst>
                    <a:ext uri="{9D8B030D-6E8A-4147-A177-3AD203B41FA5}">
                      <a16:colId xmlns:a16="http://schemas.microsoft.com/office/drawing/2014/main" val="3068728116"/>
                    </a:ext>
                  </a:extLst>
                </a:gridCol>
              </a:tblGrid>
              <a:tr h="589558">
                <a:tc>
                  <a:txBody>
                    <a:bodyPr/>
                    <a:lstStyle/>
                    <a:p>
                      <a:pPr algn="l"/>
                      <a:r>
                        <a:rPr lang="en-US" sz="1000" b="1" dirty="0">
                          <a:solidFill>
                            <a:schemeClr val="bg1"/>
                          </a:solidFill>
                          <a:effectLst/>
                          <a:latin typeface="Arial" panose="020B0604020202020204" pitchFamily="34" charset="0"/>
                          <a:ea typeface="Times" panose="02020603050405020304" pitchFamily="18" charset="0"/>
                          <a:cs typeface="Arial" panose="020B0604020202020204" pitchFamily="34" charset="0"/>
                        </a:rPr>
                        <a:t>Publication Title</a:t>
                      </a:r>
                    </a:p>
                  </a:txBody>
                  <a:tcPr marL="91127" marR="91127" anchor="b">
                    <a:lnL w="1270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000" b="1" dirty="0">
                          <a:solidFill>
                            <a:schemeClr val="bg1"/>
                          </a:solidFill>
                          <a:effectLst/>
                          <a:latin typeface="Arial" panose="020B0604020202020204" pitchFamily="34" charset="0"/>
                          <a:ea typeface="Times" panose="02020603050405020304" pitchFamily="18" charset="0"/>
                          <a:cs typeface="Arial" panose="020B0604020202020204" pitchFamily="34" charset="0"/>
                        </a:rPr>
                        <a:t>Age (years)</a:t>
                      </a:r>
                      <a:br>
                        <a:rPr lang="en-US" sz="1000" b="1" dirty="0">
                          <a:solidFill>
                            <a:schemeClr val="bg1"/>
                          </a:solidFill>
                          <a:effectLst/>
                          <a:latin typeface="Arial" panose="020B0604020202020204" pitchFamily="34" charset="0"/>
                          <a:ea typeface="Times" panose="02020603050405020304" pitchFamily="18" charset="0"/>
                          <a:cs typeface="Arial" panose="020B0604020202020204" pitchFamily="34" charset="0"/>
                        </a:rPr>
                      </a:br>
                      <a:r>
                        <a:rPr lang="en-US" sz="1000" b="1" dirty="0">
                          <a:solidFill>
                            <a:schemeClr val="bg1"/>
                          </a:solidFill>
                          <a:effectLst/>
                          <a:latin typeface="Arial" panose="020B0604020202020204" pitchFamily="34" charset="0"/>
                          <a:ea typeface="Times" panose="02020603050405020304" pitchFamily="18" charset="0"/>
                          <a:cs typeface="Arial" panose="020B0604020202020204" pitchFamily="34" charset="0"/>
                        </a:rPr>
                        <a:t>N </a:t>
                      </a:r>
                    </a:p>
                    <a:p>
                      <a:pPr algn="ctr"/>
                      <a:r>
                        <a:rPr lang="en-US" sz="1000" b="1" dirty="0">
                          <a:solidFill>
                            <a:schemeClr val="bg1"/>
                          </a:solidFill>
                          <a:effectLst/>
                          <a:latin typeface="Arial" panose="020B0604020202020204" pitchFamily="34" charset="0"/>
                          <a:ea typeface="Times" panose="02020603050405020304" pitchFamily="18" charset="0"/>
                          <a:cs typeface="Arial" panose="020B0604020202020204" pitchFamily="34" charset="0"/>
                        </a:rPr>
                        <a:t>Time Period</a:t>
                      </a:r>
                      <a:endParaRPr lang="en-US" sz="1000" dirty="0">
                        <a:solidFill>
                          <a:schemeClr val="bg1"/>
                        </a:solidFill>
                        <a:latin typeface="Arial" panose="020B0604020202020204" pitchFamily="34" charset="0"/>
                        <a:cs typeface="Arial" panose="020B0604020202020204" pitchFamily="34" charset="0"/>
                      </a:endParaRPr>
                    </a:p>
                  </a:txBody>
                  <a:tcPr marL="91127" marR="91127" anchor="b">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90000"/>
                        </a:lnSpc>
                      </a:pPr>
                      <a:r>
                        <a:rPr lang="en-US" sz="1000" dirty="0">
                          <a:solidFill>
                            <a:schemeClr val="bg1"/>
                          </a:solidFill>
                          <a:latin typeface="Arial" panose="020B0604020202020204" pitchFamily="34" charset="0"/>
                          <a:cs typeface="Arial" panose="020B0604020202020204" pitchFamily="34" charset="0"/>
                        </a:rPr>
                        <a:t>Population</a:t>
                      </a:r>
                    </a:p>
                  </a:txBody>
                  <a:tcPr marL="91127" marR="91127" anchor="b">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90000"/>
                        </a:lnSpc>
                      </a:pPr>
                      <a:r>
                        <a:rPr lang="en-US" sz="1000" dirty="0">
                          <a:solidFill>
                            <a:schemeClr val="bg1"/>
                          </a:solidFill>
                          <a:latin typeface="Arial" panose="020B0604020202020204" pitchFamily="34" charset="0"/>
                          <a:cs typeface="Arial" panose="020B0604020202020204" pitchFamily="34" charset="0"/>
                        </a:rPr>
                        <a:t>Study Design</a:t>
                      </a:r>
                    </a:p>
                  </a:txBody>
                  <a:tcPr marL="91127" marR="91127" anchor="b">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90000"/>
                        </a:lnSpc>
                      </a:pPr>
                      <a:r>
                        <a:rPr lang="en-US" sz="1000" dirty="0">
                          <a:solidFill>
                            <a:schemeClr val="bg1"/>
                          </a:solidFill>
                          <a:latin typeface="Arial" panose="020B0604020202020204" pitchFamily="34" charset="0"/>
                          <a:cs typeface="Arial" panose="020B0604020202020204" pitchFamily="34" charset="0"/>
                        </a:rPr>
                        <a:t>Data</a:t>
                      </a:r>
                      <a:br>
                        <a:rPr lang="en-US" sz="1000" dirty="0">
                          <a:solidFill>
                            <a:schemeClr val="bg1"/>
                          </a:solidFill>
                          <a:latin typeface="Arial" panose="020B0604020202020204" pitchFamily="34" charset="0"/>
                          <a:cs typeface="Arial" panose="020B0604020202020204" pitchFamily="34" charset="0"/>
                        </a:rPr>
                      </a:br>
                      <a:r>
                        <a:rPr lang="en-US" sz="1000" dirty="0">
                          <a:solidFill>
                            <a:schemeClr val="bg1"/>
                          </a:solidFill>
                          <a:latin typeface="Arial" panose="020B0604020202020204" pitchFamily="34" charset="0"/>
                          <a:cs typeface="Arial" panose="020B0604020202020204" pitchFamily="34" charset="0"/>
                        </a:rPr>
                        <a:t>Source</a:t>
                      </a:r>
                    </a:p>
                  </a:txBody>
                  <a:tcPr marL="91127" marR="91127" anchor="b">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90000"/>
                        </a:lnSpc>
                      </a:pPr>
                      <a:r>
                        <a:rPr lang="en-US" sz="1000" dirty="0">
                          <a:solidFill>
                            <a:schemeClr val="bg1"/>
                          </a:solidFill>
                          <a:latin typeface="Arial" panose="020B0604020202020204" pitchFamily="34" charset="0"/>
                          <a:cs typeface="Arial" panose="020B0604020202020204" pitchFamily="34" charset="0"/>
                        </a:rPr>
                        <a:t>Adherence: Key Insights</a:t>
                      </a:r>
                    </a:p>
                  </a:txBody>
                  <a:tcPr marL="91127" marR="91127" anchor="b">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90000"/>
                        </a:lnSpc>
                      </a:pPr>
                      <a:r>
                        <a:rPr lang="en-US" sz="1000" dirty="0">
                          <a:solidFill>
                            <a:schemeClr val="bg1"/>
                          </a:solidFill>
                          <a:latin typeface="Arial" panose="020B0604020202020204" pitchFamily="34" charset="0"/>
                          <a:cs typeface="Arial" panose="020B0604020202020204" pitchFamily="34" charset="0"/>
                        </a:rPr>
                        <a:t>Reference</a:t>
                      </a:r>
                    </a:p>
                  </a:txBody>
                  <a:tcPr marL="91127" marR="91127" anchor="b">
                    <a:lnL w="2857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0"/>
                  </a:ext>
                </a:extLst>
              </a:tr>
              <a:tr h="2227220">
                <a:tc>
                  <a:txBody>
                    <a:bodyPr/>
                    <a:lstStyle/>
                    <a:p>
                      <a:r>
                        <a:rPr lang="en-US" sz="800" dirty="0">
                          <a:effectLst/>
                          <a:latin typeface="Arial" panose="020B0604020202020204" pitchFamily="34" charset="0"/>
                          <a:ea typeface="Times" panose="02020603050405020304" pitchFamily="18" charset="0"/>
                          <a:cs typeface="Arial" panose="020B0604020202020204" pitchFamily="34" charset="0"/>
                        </a:rPr>
                        <a:t>Barriers to Follow-up Colonoscopy After Positive FIT or mt-</a:t>
                      </a:r>
                      <a:r>
                        <a:rPr lang="en-US" sz="800" dirty="0" err="1">
                          <a:effectLst/>
                          <a:latin typeface="Arial" panose="020B0604020202020204" pitchFamily="34" charset="0"/>
                          <a:ea typeface="Times" panose="02020603050405020304" pitchFamily="18" charset="0"/>
                          <a:cs typeface="Arial" panose="020B0604020202020204" pitchFamily="34" charset="0"/>
                        </a:rPr>
                        <a:t>sDNA</a:t>
                      </a:r>
                      <a:r>
                        <a:rPr lang="en-US" sz="800" dirty="0">
                          <a:effectLst/>
                          <a:latin typeface="Arial" panose="020B0604020202020204" pitchFamily="34" charset="0"/>
                          <a:ea typeface="Times" panose="02020603050405020304" pitchFamily="18" charset="0"/>
                          <a:cs typeface="Arial" panose="020B0604020202020204" pitchFamily="34" charset="0"/>
                        </a:rPr>
                        <a:t> Testing</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accent1"/>
                      </a:solidFill>
                      <a:prstDash val="solid"/>
                      <a:round/>
                      <a:headEnd type="none" w="med" len="med"/>
                      <a:tailEnd type="none" w="med" len="med"/>
                    </a:lnB>
                    <a:noFill/>
                  </a:tcPr>
                </a:tc>
                <a:tc>
                  <a:txBody>
                    <a:bodyPr/>
                    <a:lstStyle/>
                    <a:p>
                      <a:r>
                        <a:rPr lang="en-US" sz="800" b="0" i="0" dirty="0">
                          <a:effectLst/>
                          <a:latin typeface="Arial" panose="020B0604020202020204" pitchFamily="34" charset="0"/>
                          <a:ea typeface="Calibri" panose="020F0502020204030204" pitchFamily="34" charset="0"/>
                          <a:cs typeface="Arial" panose="020B0604020202020204" pitchFamily="34" charset="0"/>
                        </a:rPr>
                        <a:t>≥40</a:t>
                      </a:r>
                      <a:br>
                        <a:rPr lang="en-US" sz="800" b="0" i="0" dirty="0">
                          <a:effectLst/>
                          <a:latin typeface="Arial" panose="020B0604020202020204" pitchFamily="34" charset="0"/>
                          <a:ea typeface="Calibri" panose="020F0502020204030204" pitchFamily="34" charset="0"/>
                          <a:cs typeface="Arial" panose="020B0604020202020204" pitchFamily="34" charset="0"/>
                        </a:rPr>
                      </a:br>
                      <a:endParaRPr lang="en-US" sz="800" dirty="0">
                        <a:effectLst/>
                        <a:latin typeface="Arial" panose="020B0604020202020204" pitchFamily="34" charset="0"/>
                        <a:ea typeface="Times" panose="02020603050405020304" pitchFamily="18" charset="0"/>
                        <a:cs typeface="Arial" panose="020B0604020202020204" pitchFamily="34" charset="0"/>
                      </a:endParaRPr>
                    </a:p>
                    <a:p>
                      <a:r>
                        <a:rPr lang="en-US" sz="800" dirty="0">
                          <a:effectLst/>
                          <a:latin typeface="Arial" panose="020B0604020202020204" pitchFamily="34" charset="0"/>
                          <a:ea typeface="Times" panose="02020603050405020304" pitchFamily="18" charset="0"/>
                          <a:cs typeface="Arial" panose="020B0604020202020204" pitchFamily="34" charset="0"/>
                        </a:rPr>
                        <a:t>N=631</a:t>
                      </a:r>
                    </a:p>
                    <a:p>
                      <a:endParaRPr lang="en-US" sz="800" dirty="0">
                        <a:effectLst/>
                        <a:latin typeface="Arial" panose="020B0604020202020204" pitchFamily="34" charset="0"/>
                        <a:ea typeface="Times" panose="02020603050405020304" pitchFamily="18" charset="0"/>
                        <a:cs typeface="Arial" panose="020B0604020202020204" pitchFamily="34" charset="0"/>
                      </a:endParaRPr>
                    </a:p>
                    <a:p>
                      <a:r>
                        <a:rPr lang="en-US" sz="800" dirty="0">
                          <a:effectLst/>
                          <a:latin typeface="Arial" panose="020B0604020202020204" pitchFamily="34" charset="0"/>
                          <a:ea typeface="Times" panose="02020603050405020304" pitchFamily="18" charset="0"/>
                          <a:cs typeface="Arial" panose="020B0604020202020204" pitchFamily="34" charset="0"/>
                        </a:rPr>
                        <a:t>1/2016 to 6/2018</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accent1"/>
                      </a:solidFill>
                      <a:prstDash val="solid"/>
                      <a:round/>
                      <a:headEnd type="none" w="med" len="med"/>
                      <a:tailEnd type="none" w="med" len="med"/>
                    </a:lnB>
                    <a:noFill/>
                  </a:tcPr>
                </a:tc>
                <a:tc>
                  <a:txBody>
                    <a:bodyPr/>
                    <a:lstStyle/>
                    <a:p>
                      <a:r>
                        <a:rPr lang="en-US" sz="800" b="0" i="0" dirty="0">
                          <a:effectLst/>
                          <a:latin typeface="Arial" panose="020B0604020202020204" pitchFamily="34" charset="0"/>
                          <a:ea typeface="Calibri" panose="020F0502020204030204" pitchFamily="34" charset="0"/>
                          <a:cs typeface="Times New Roman" panose="02020603050405020304" pitchFamily="18" charset="0"/>
                        </a:rPr>
                        <a:t>Patients in a large, vertically integrated health care system in the Midwest ambulatory electronic medical record (AEMR)</a:t>
                      </a:r>
                      <a:r>
                        <a:rPr lang="en-US" sz="800" b="0" i="0" baseline="30000" dirty="0">
                          <a:effectLst/>
                          <a:latin typeface="Arial" panose="020B0604020202020204" pitchFamily="34" charset="0"/>
                          <a:ea typeface="Calibri" panose="020F0502020204030204" pitchFamily="34" charset="0"/>
                          <a:cs typeface="Times New Roman" panose="02020603050405020304" pitchFamily="18" charset="0"/>
                        </a:rPr>
                        <a:t> </a:t>
                      </a:r>
                      <a:r>
                        <a:rPr lang="en-US" sz="800" b="0" i="0" dirty="0">
                          <a:effectLst/>
                          <a:latin typeface="Arial" panose="020B0604020202020204" pitchFamily="34" charset="0"/>
                          <a:ea typeface="Calibri" panose="020F0502020204030204" pitchFamily="34" charset="0"/>
                          <a:cs typeface="Times New Roman" panose="02020603050405020304" pitchFamily="18" charset="0"/>
                        </a:rPr>
                        <a:t> </a:t>
                      </a:r>
                      <a:endParaRPr lang="en-US" sz="800"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accent1"/>
                      </a:solidFill>
                      <a:prstDash val="solid"/>
                      <a:round/>
                      <a:headEnd type="none" w="med" len="med"/>
                      <a:tailEnd type="none" w="med" len="med"/>
                    </a:lnB>
                    <a:noFill/>
                  </a:tcPr>
                </a:tc>
                <a:tc>
                  <a:txBody>
                    <a:bodyPr/>
                    <a:lstStyle/>
                    <a:p>
                      <a:r>
                        <a:rPr lang="en-US" sz="800" b="0" i="0" dirty="0">
                          <a:effectLst/>
                          <a:latin typeface="Arial" panose="020B0604020202020204" pitchFamily="34" charset="0"/>
                          <a:ea typeface="Calibri" panose="020F0502020204030204" pitchFamily="34" charset="0"/>
                          <a:cs typeface="Times New Roman" panose="02020603050405020304" pitchFamily="18" charset="0"/>
                        </a:rPr>
                        <a:t>Retrospective cohort study</a:t>
                      </a:r>
                      <a:endParaRPr lang="en-US" sz="800"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accent1"/>
                      </a:solidFill>
                      <a:prstDash val="solid"/>
                      <a:round/>
                      <a:headEnd type="none" w="med" len="med"/>
                      <a:tailEnd type="none" w="med" len="med"/>
                    </a:lnB>
                    <a:noFill/>
                  </a:tcPr>
                </a:tc>
                <a:tc>
                  <a:txBody>
                    <a:bodyPr/>
                    <a:lstStyle/>
                    <a:p>
                      <a:r>
                        <a:rPr lang="en-US" sz="800" b="0" i="0" dirty="0">
                          <a:effectLst/>
                          <a:latin typeface="Arial" panose="020B0604020202020204" pitchFamily="34" charset="0"/>
                          <a:ea typeface="Calibri" panose="020F0502020204030204" pitchFamily="34" charset="0"/>
                          <a:cs typeface="Times New Roman" panose="02020603050405020304" pitchFamily="18" charset="0"/>
                        </a:rPr>
                        <a:t>Ambulatory electronic medical record (AEMR)</a:t>
                      </a:r>
                      <a:endParaRPr lang="en-US" sz="800"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accent1"/>
                      </a:solidFill>
                      <a:prstDash val="solid"/>
                      <a:round/>
                      <a:headEnd type="none" w="med" len="med"/>
                      <a:tailEnd type="none" w="med" len="med"/>
                    </a:lnB>
                    <a:noFill/>
                  </a:tcPr>
                </a:tc>
                <a:tc>
                  <a:txBody>
                    <a:bodyPr/>
                    <a:lstStyle/>
                    <a:p>
                      <a:pPr marL="0" lvl="0" indent="0">
                        <a:buFont typeface="Symbol" panose="05050102010706020507" pitchFamily="18" charset="2"/>
                        <a:buNone/>
                      </a:pPr>
                      <a:endParaRPr lang="en-US" sz="800" b="0" i="0" dirty="0">
                        <a:effectLst/>
                        <a:latin typeface="Arial" panose="020B0604020202020204" pitchFamily="34" charset="0"/>
                        <a:ea typeface="Calibri" panose="020F0502020204030204" pitchFamily="34" charset="0"/>
                        <a:cs typeface="Times New Roman" panose="02020603050405020304" pitchFamily="18" charset="0"/>
                      </a:endParaRPr>
                    </a:p>
                    <a:p>
                      <a:pPr marL="133350" marR="0" lvl="0" indent="-133350" algn="l" rtl="0">
                        <a:lnSpc>
                          <a:spcPct val="100000"/>
                        </a:lnSpc>
                        <a:spcBef>
                          <a:spcPts val="0"/>
                        </a:spcBef>
                        <a:spcAft>
                          <a:spcPts val="0"/>
                        </a:spcAft>
                        <a:buClr>
                          <a:srgbClr val="125285"/>
                        </a:buClr>
                        <a:buFont typeface="Arial" panose="020B0604020202020204" pitchFamily="34" charset="0"/>
                        <a:buChar char="•"/>
                        <a:tabLst/>
                      </a:pPr>
                      <a:r>
                        <a:rPr lang="en-US" sz="800" b="0" i="0" u="none" strike="noStrike" cap="none" dirty="0">
                          <a:solidFill>
                            <a:schemeClr val="dk1"/>
                          </a:solidFill>
                          <a:effectLst/>
                          <a:latin typeface="Arial" panose="020B0604020202020204" pitchFamily="34" charset="0"/>
                          <a:cs typeface="Arial" panose="020B0604020202020204" pitchFamily="34" charset="0"/>
                          <a:sym typeface="Arial"/>
                        </a:rPr>
                        <a:t>The most common reasons for the lack of colonoscopy completion in mt-</a:t>
                      </a:r>
                      <a:r>
                        <a:rPr lang="en-US" sz="800" b="0" i="0" u="none" strike="noStrike" cap="none" dirty="0" err="1">
                          <a:solidFill>
                            <a:schemeClr val="dk1"/>
                          </a:solidFill>
                          <a:effectLst/>
                          <a:latin typeface="Arial" panose="020B0604020202020204" pitchFamily="34" charset="0"/>
                          <a:cs typeface="Arial" panose="020B0604020202020204" pitchFamily="34" charset="0"/>
                          <a:sym typeface="Arial"/>
                        </a:rPr>
                        <a:t>sDNA</a:t>
                      </a:r>
                      <a:r>
                        <a:rPr lang="en-US" sz="800" b="0" i="0" u="none" strike="noStrike" cap="none" dirty="0">
                          <a:solidFill>
                            <a:schemeClr val="dk1"/>
                          </a:solidFill>
                          <a:effectLst/>
                          <a:latin typeface="Arial" panose="020B0604020202020204" pitchFamily="34" charset="0"/>
                          <a:cs typeface="Arial" panose="020B0604020202020204" pitchFamily="34" charset="0"/>
                          <a:sym typeface="Arial"/>
                        </a:rPr>
                        <a:t>-positive patients were the patient refusing or not scheduling the colonoscopy and the patient cancelling or not showing up to their colonoscopy appointment</a:t>
                      </a:r>
                    </a:p>
                    <a:p>
                      <a:pPr marL="133350" marR="0" lvl="0" indent="-133350" algn="l" rtl="0">
                        <a:lnSpc>
                          <a:spcPct val="100000"/>
                        </a:lnSpc>
                        <a:spcBef>
                          <a:spcPts val="0"/>
                        </a:spcBef>
                        <a:spcAft>
                          <a:spcPts val="0"/>
                        </a:spcAft>
                        <a:buClr>
                          <a:srgbClr val="125285"/>
                        </a:buClr>
                        <a:buFont typeface="Arial" panose="020B0604020202020204" pitchFamily="34" charset="0"/>
                        <a:buChar char="•"/>
                        <a:tabLst/>
                      </a:pPr>
                      <a:r>
                        <a:rPr lang="en-US" sz="800" b="0" i="0" u="none" strike="noStrike" cap="none" dirty="0">
                          <a:solidFill>
                            <a:schemeClr val="dk1"/>
                          </a:solidFill>
                          <a:effectLst/>
                          <a:latin typeface="Arial" panose="020B0604020202020204" pitchFamily="34" charset="0"/>
                          <a:cs typeface="Arial" panose="020B0604020202020204" pitchFamily="34" charset="0"/>
                          <a:sym typeface="Arial"/>
                        </a:rPr>
                        <a:t>Follow-up colonoscopy rates were higher for mt-</a:t>
                      </a:r>
                      <a:r>
                        <a:rPr lang="en-US" sz="800" b="0" i="0" u="none" strike="noStrike" cap="none" dirty="0" err="1">
                          <a:solidFill>
                            <a:schemeClr val="dk1"/>
                          </a:solidFill>
                          <a:effectLst/>
                          <a:latin typeface="Arial" panose="020B0604020202020204" pitchFamily="34" charset="0"/>
                          <a:cs typeface="Arial" panose="020B0604020202020204" pitchFamily="34" charset="0"/>
                          <a:sym typeface="Arial"/>
                        </a:rPr>
                        <a:t>sDNA</a:t>
                      </a:r>
                      <a:r>
                        <a:rPr lang="en-US" sz="800" b="0" i="0" u="none" strike="noStrike" cap="none" dirty="0">
                          <a:solidFill>
                            <a:schemeClr val="dk1"/>
                          </a:solidFill>
                          <a:effectLst/>
                          <a:latin typeface="Arial" panose="020B0604020202020204" pitchFamily="34" charset="0"/>
                          <a:cs typeface="Arial" panose="020B0604020202020204" pitchFamily="34" charset="0"/>
                          <a:sym typeface="Arial"/>
                        </a:rPr>
                        <a:t>-positive patients compared to FIT-positive patients</a:t>
                      </a:r>
                    </a:p>
                    <a:p>
                      <a:pPr marL="133350" marR="0" lvl="0" indent="-133350" algn="l" rtl="0">
                        <a:lnSpc>
                          <a:spcPct val="100000"/>
                        </a:lnSpc>
                        <a:spcBef>
                          <a:spcPts val="0"/>
                        </a:spcBef>
                        <a:spcAft>
                          <a:spcPts val="0"/>
                        </a:spcAft>
                        <a:buClr>
                          <a:srgbClr val="125285"/>
                        </a:buClr>
                        <a:buFont typeface="Arial" panose="020B0604020202020204" pitchFamily="34" charset="0"/>
                        <a:buChar char="•"/>
                        <a:tabLst/>
                      </a:pPr>
                      <a:r>
                        <a:rPr lang="en-US" sz="800" b="0" i="0" u="none" strike="noStrike" cap="none" dirty="0">
                          <a:solidFill>
                            <a:schemeClr val="dk1"/>
                          </a:solidFill>
                          <a:effectLst/>
                          <a:latin typeface="Arial" panose="020B0604020202020204" pitchFamily="34" charset="0"/>
                          <a:cs typeface="Arial" panose="020B0604020202020204" pitchFamily="34" charset="0"/>
                          <a:sym typeface="Arial"/>
                        </a:rPr>
                        <a:t>Compliance with follow-up colonoscopy</a:t>
                      </a:r>
                    </a:p>
                    <a:p>
                      <a:pPr marL="354012" marR="0" lvl="0" indent="-171450" algn="l" rtl="0">
                        <a:lnSpc>
                          <a:spcPct val="100000"/>
                        </a:lnSpc>
                        <a:spcBef>
                          <a:spcPts val="0"/>
                        </a:spcBef>
                        <a:spcAft>
                          <a:spcPts val="0"/>
                        </a:spcAft>
                        <a:buClr>
                          <a:srgbClr val="125285"/>
                        </a:buClr>
                        <a:buFont typeface="Arial" panose="020B0604020202020204" pitchFamily="34" charset="0"/>
                        <a:buChar char="•"/>
                        <a:tabLst/>
                      </a:pPr>
                      <a:r>
                        <a:rPr lang="en-US" sz="800" b="0" i="0" u="none" strike="noStrike" cap="none" dirty="0">
                          <a:solidFill>
                            <a:schemeClr val="dk1"/>
                          </a:solidFill>
                          <a:effectLst/>
                          <a:latin typeface="Arial" panose="020B0604020202020204" pitchFamily="34" charset="0"/>
                          <a:cs typeface="Arial" panose="020B0604020202020204" pitchFamily="34" charset="0"/>
                          <a:sym typeface="Arial"/>
                        </a:rPr>
                        <a:t>After positive FIT test: 46.7% </a:t>
                      </a:r>
                    </a:p>
                    <a:p>
                      <a:pPr marL="354012" marR="0" lvl="0" indent="-171450" algn="l" rtl="0">
                        <a:lnSpc>
                          <a:spcPct val="100000"/>
                        </a:lnSpc>
                        <a:spcBef>
                          <a:spcPts val="0"/>
                        </a:spcBef>
                        <a:spcAft>
                          <a:spcPts val="0"/>
                        </a:spcAft>
                        <a:buClr>
                          <a:srgbClr val="125285"/>
                        </a:buClr>
                        <a:buFont typeface="Arial" panose="020B0604020202020204" pitchFamily="34" charset="0"/>
                        <a:buChar char="•"/>
                        <a:tabLst/>
                      </a:pPr>
                      <a:r>
                        <a:rPr lang="en-US" sz="800" b="0" i="0" u="none" strike="noStrike" cap="none" dirty="0">
                          <a:solidFill>
                            <a:schemeClr val="dk1"/>
                          </a:solidFill>
                          <a:effectLst/>
                          <a:latin typeface="Arial" panose="020B0604020202020204" pitchFamily="34" charset="0"/>
                          <a:cs typeface="Arial" panose="020B0604020202020204" pitchFamily="34" charset="0"/>
                          <a:sym typeface="Arial"/>
                        </a:rPr>
                        <a:t>After positive mt-</a:t>
                      </a:r>
                      <a:r>
                        <a:rPr lang="en-US" sz="800" b="0" i="0" u="none" strike="noStrike" cap="none" dirty="0" err="1">
                          <a:solidFill>
                            <a:schemeClr val="dk1"/>
                          </a:solidFill>
                          <a:effectLst/>
                          <a:latin typeface="Arial" panose="020B0604020202020204" pitchFamily="34" charset="0"/>
                          <a:cs typeface="Arial" panose="020B0604020202020204" pitchFamily="34" charset="0"/>
                          <a:sym typeface="Arial"/>
                        </a:rPr>
                        <a:t>sDNA</a:t>
                      </a:r>
                      <a:r>
                        <a:rPr lang="en-US" sz="800" b="0" i="0" u="none" strike="noStrike" cap="none" dirty="0">
                          <a:solidFill>
                            <a:schemeClr val="dk1"/>
                          </a:solidFill>
                          <a:effectLst/>
                          <a:latin typeface="Arial" panose="020B0604020202020204" pitchFamily="34" charset="0"/>
                          <a:cs typeface="Arial" panose="020B0604020202020204" pitchFamily="34" charset="0"/>
                          <a:sym typeface="Arial"/>
                        </a:rPr>
                        <a:t> test:71.5%</a:t>
                      </a:r>
                    </a:p>
                    <a:p>
                      <a:pPr marL="133350" marR="0" lvl="0" indent="-133350" algn="l" rtl="0">
                        <a:lnSpc>
                          <a:spcPct val="100000"/>
                        </a:lnSpc>
                        <a:spcBef>
                          <a:spcPts val="0"/>
                        </a:spcBef>
                        <a:spcAft>
                          <a:spcPts val="0"/>
                        </a:spcAft>
                        <a:buClr>
                          <a:srgbClr val="125285"/>
                        </a:buClr>
                        <a:buFont typeface="Arial" panose="020B0604020202020204" pitchFamily="34" charset="0"/>
                        <a:buChar char="•"/>
                        <a:tabLst/>
                      </a:pPr>
                      <a:r>
                        <a:rPr lang="en-US" sz="800" b="0" i="0" u="none" strike="noStrike" cap="none" dirty="0">
                          <a:solidFill>
                            <a:schemeClr val="dk1"/>
                          </a:solidFill>
                          <a:effectLst/>
                          <a:latin typeface="Arial" panose="020B0604020202020204" pitchFamily="34" charset="0"/>
                          <a:cs typeface="Arial" panose="020B0604020202020204" pitchFamily="34" charset="0"/>
                          <a:sym typeface="Arial"/>
                        </a:rPr>
                        <a:t>Barriers: </a:t>
                      </a:r>
                    </a:p>
                    <a:p>
                      <a:pPr marL="354012" marR="0" lvl="2" indent="-171450" algn="l" rtl="0">
                        <a:lnSpc>
                          <a:spcPct val="100000"/>
                        </a:lnSpc>
                        <a:spcBef>
                          <a:spcPts val="0"/>
                        </a:spcBef>
                        <a:spcAft>
                          <a:spcPts val="0"/>
                        </a:spcAft>
                        <a:buClr>
                          <a:srgbClr val="125285"/>
                        </a:buClr>
                        <a:buFont typeface="Arial" panose="020B0604020202020204" pitchFamily="34" charset="0"/>
                        <a:buChar char="•"/>
                        <a:tabLst/>
                      </a:pPr>
                      <a:r>
                        <a:rPr lang="en-US" sz="800" b="0" i="0" u="none" strike="noStrike" cap="none" dirty="0">
                          <a:solidFill>
                            <a:schemeClr val="dk1"/>
                          </a:solidFill>
                          <a:effectLst/>
                          <a:latin typeface="Arial" panose="020B0604020202020204" pitchFamily="34" charset="0"/>
                          <a:cs typeface="Arial" panose="020B0604020202020204" pitchFamily="34" charset="0"/>
                          <a:sym typeface="Arial"/>
                        </a:rPr>
                        <a:t>System level: 22.3%, </a:t>
                      </a:r>
                    </a:p>
                    <a:p>
                      <a:pPr marL="354012" marR="0" lvl="2" indent="-171450" algn="l" rtl="0">
                        <a:lnSpc>
                          <a:spcPct val="100000"/>
                        </a:lnSpc>
                        <a:spcBef>
                          <a:spcPts val="0"/>
                        </a:spcBef>
                        <a:spcAft>
                          <a:spcPts val="0"/>
                        </a:spcAft>
                        <a:buClr>
                          <a:srgbClr val="125285"/>
                        </a:buClr>
                        <a:buFont typeface="Arial" panose="020B0604020202020204" pitchFamily="34" charset="0"/>
                        <a:buChar char="•"/>
                        <a:tabLst/>
                      </a:pPr>
                      <a:r>
                        <a:rPr lang="en-US" sz="800" b="0" i="0" u="none" strike="noStrike" cap="none" dirty="0">
                          <a:solidFill>
                            <a:schemeClr val="dk1"/>
                          </a:solidFill>
                          <a:effectLst/>
                          <a:latin typeface="Arial" panose="020B0604020202020204" pitchFamily="34" charset="0"/>
                          <a:cs typeface="Arial" panose="020B0604020202020204" pitchFamily="34" charset="0"/>
                          <a:sym typeface="Arial"/>
                        </a:rPr>
                        <a:t>Provider-level: 57.9%, and </a:t>
                      </a:r>
                    </a:p>
                    <a:p>
                      <a:pPr marL="354012" marR="0" lvl="2" indent="-171450" algn="l" rtl="0">
                        <a:lnSpc>
                          <a:spcPct val="100000"/>
                        </a:lnSpc>
                        <a:spcBef>
                          <a:spcPts val="0"/>
                        </a:spcBef>
                        <a:spcAft>
                          <a:spcPts val="0"/>
                        </a:spcAft>
                        <a:buClr>
                          <a:srgbClr val="125285"/>
                        </a:buClr>
                        <a:buFont typeface="Arial" panose="020B0604020202020204" pitchFamily="34" charset="0"/>
                        <a:buChar char="•"/>
                        <a:tabLst/>
                      </a:pPr>
                      <a:r>
                        <a:rPr lang="en-US" sz="800" b="0" i="0" u="none" strike="noStrike" cap="none" dirty="0">
                          <a:solidFill>
                            <a:schemeClr val="dk1"/>
                          </a:solidFill>
                          <a:effectLst/>
                          <a:latin typeface="Arial" panose="020B0604020202020204" pitchFamily="34" charset="0"/>
                          <a:cs typeface="Arial" panose="020B0604020202020204" pitchFamily="34" charset="0"/>
                          <a:sym typeface="Arial"/>
                        </a:rPr>
                        <a:t>Patient-related: 36.6%</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accent1"/>
                      </a:solidFill>
                      <a:prstDash val="solid"/>
                      <a:round/>
                      <a:headEnd type="none" w="med" len="med"/>
                      <a:tailEnd type="none" w="med" len="med"/>
                    </a:lnB>
                    <a:noFill/>
                  </a:tcPr>
                </a:tc>
                <a:tc>
                  <a:txBody>
                    <a:bodyPr/>
                    <a:lstStyle/>
                    <a:p>
                      <a:pPr marL="0" lvl="0" indent="0">
                        <a:buFont typeface="Symbol" panose="05050102010706020507" pitchFamily="18" charset="2"/>
                        <a:buNone/>
                      </a:pPr>
                      <a:r>
                        <a:rPr lang="da-DK" sz="800" dirty="0">
                          <a:effectLst/>
                          <a:latin typeface="Arial" panose="020B0604020202020204" pitchFamily="34" charset="0"/>
                          <a:ea typeface="Times" panose="02020603050405020304" pitchFamily="18" charset="0"/>
                          <a:cs typeface="Arial" panose="020B0604020202020204" pitchFamily="34" charset="0"/>
                        </a:rPr>
                        <a:t>Cooper GS, et al. </a:t>
                      </a:r>
                      <a:r>
                        <a:rPr lang="da-DK" sz="800" i="1" dirty="0">
                          <a:effectLst/>
                          <a:latin typeface="Arial" panose="020B0604020202020204" pitchFamily="34" charset="0"/>
                          <a:ea typeface="Times" panose="02020603050405020304" pitchFamily="18" charset="0"/>
                          <a:cs typeface="Arial" panose="020B0604020202020204" pitchFamily="34" charset="0"/>
                        </a:rPr>
                        <a:t>J Am Board </a:t>
                      </a:r>
                      <a:r>
                        <a:rPr lang="da-DK" sz="800" i="1" dirty="0" err="1">
                          <a:effectLst/>
                          <a:latin typeface="Arial" panose="020B0604020202020204" pitchFamily="34" charset="0"/>
                          <a:ea typeface="Times" panose="02020603050405020304" pitchFamily="18" charset="0"/>
                          <a:cs typeface="Arial" panose="020B0604020202020204" pitchFamily="34" charset="0"/>
                        </a:rPr>
                        <a:t>Fam</a:t>
                      </a:r>
                      <a:r>
                        <a:rPr lang="da-DK" sz="800" i="1" dirty="0">
                          <a:effectLst/>
                          <a:latin typeface="Arial" panose="020B0604020202020204" pitchFamily="34" charset="0"/>
                          <a:ea typeface="Times" panose="02020603050405020304" pitchFamily="18" charset="0"/>
                          <a:cs typeface="Arial" panose="020B0604020202020204" pitchFamily="34" charset="0"/>
                        </a:rPr>
                        <a:t> Med. </a:t>
                      </a:r>
                      <a:r>
                        <a:rPr lang="da-DK" sz="800" dirty="0">
                          <a:effectLst/>
                          <a:latin typeface="Arial" panose="020B0604020202020204" pitchFamily="34" charset="0"/>
                          <a:ea typeface="Times" panose="02020603050405020304" pitchFamily="18" charset="0"/>
                          <a:cs typeface="Arial" panose="020B0604020202020204" pitchFamily="34" charset="0"/>
                        </a:rPr>
                        <a:t>2021;</a:t>
                      </a:r>
                    </a:p>
                    <a:p>
                      <a:pPr marL="0" lvl="0" indent="0">
                        <a:buFont typeface="Symbol" panose="05050102010706020507" pitchFamily="18" charset="2"/>
                        <a:buNone/>
                      </a:pPr>
                      <a:r>
                        <a:rPr lang="da-DK" sz="800" dirty="0">
                          <a:effectLst/>
                          <a:latin typeface="Arial" panose="020B0604020202020204" pitchFamily="34" charset="0"/>
                          <a:ea typeface="Times" panose="02020603050405020304" pitchFamily="18" charset="0"/>
                          <a:cs typeface="Arial" panose="020B0604020202020204" pitchFamily="34" charset="0"/>
                        </a:rPr>
                        <a:t>34:61-69.</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accent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64323857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 Placeholder 5">
            <a:extLst>
              <a:ext uri="{FF2B5EF4-FFF2-40B4-BE49-F238E27FC236}">
                <a16:creationId xmlns:a16="http://schemas.microsoft.com/office/drawing/2014/main" id="{E889D13B-FA40-CA2A-78A8-B6C1B6CF0C92}"/>
              </a:ext>
            </a:extLst>
          </p:cNvPr>
          <p:cNvSpPr txBox="1">
            <a:spLocks/>
          </p:cNvSpPr>
          <p:nvPr/>
        </p:nvSpPr>
        <p:spPr bwMode="gray">
          <a:xfrm>
            <a:off x="336081" y="288484"/>
            <a:ext cx="8471837" cy="297710"/>
          </a:xfrm>
          <a:prstGeom prst="rect">
            <a:avLst/>
          </a:prstGeom>
          <a:noFill/>
        </p:spPr>
        <p:txBody>
          <a:bodyPr vert="horz" wrap="square" lIns="91440" tIns="45720" rIns="91440" bIns="45720" rtlCol="0">
            <a:noAutofit/>
          </a:bodyPr>
          <a:lstStyle>
            <a:lvl1pPr marL="0" indent="0" algn="l" defTabSz="685800" rtl="0" eaLnBrk="1" fontAlgn="base" latinLnBrk="0" hangingPunct="1">
              <a:lnSpc>
                <a:spcPct val="85000"/>
              </a:lnSpc>
              <a:spcBef>
                <a:spcPct val="0"/>
              </a:spcBef>
              <a:spcAft>
                <a:spcPct val="0"/>
              </a:spcAft>
              <a:buClrTx/>
              <a:buSzPct val="100000"/>
              <a:buFont typeface="Arial" panose="020B0604020202020204" pitchFamily="34" charset="0"/>
              <a:buNone/>
              <a:defRPr lang="en-US" sz="1500" b="0" kern="1200" smtClean="0">
                <a:solidFill>
                  <a:schemeClr val="tx2"/>
                </a:solidFill>
                <a:latin typeface="+mj-lt"/>
                <a:ea typeface="+mn-ea"/>
                <a:cs typeface="+mn-cs"/>
              </a:defRPr>
            </a:lvl1pPr>
            <a:lvl2pPr marL="342900" indent="-127397" algn="l" defTabSz="685800" rtl="0" eaLnBrk="1" fontAlgn="base" latinLnBrk="0" hangingPunct="1">
              <a:lnSpc>
                <a:spcPct val="90000"/>
              </a:lnSpc>
              <a:spcBef>
                <a:spcPct val="0"/>
              </a:spcBef>
              <a:spcAft>
                <a:spcPct val="0"/>
              </a:spcAft>
              <a:buClrTx/>
              <a:buFont typeface="Arial" panose="020B0604020202020204" pitchFamily="34" charset="0"/>
              <a:buChar char="•"/>
              <a:defRPr lang="en-US" sz="1650" b="1" kern="1200" smtClean="0">
                <a:solidFill>
                  <a:schemeClr val="tx1"/>
                </a:solidFill>
                <a:latin typeface="Arial Narrow" pitchFamily="34" charset="0"/>
                <a:ea typeface="+mn-ea"/>
                <a:cs typeface="+mn-cs"/>
              </a:defRPr>
            </a:lvl2pPr>
            <a:lvl3pPr marL="514350" indent="-128588" algn="l" defTabSz="685800" rtl="0" eaLnBrk="1" fontAlgn="base" latinLnBrk="0" hangingPunct="1">
              <a:lnSpc>
                <a:spcPct val="90000"/>
              </a:lnSpc>
              <a:spcBef>
                <a:spcPct val="0"/>
              </a:spcBef>
              <a:spcAft>
                <a:spcPct val="0"/>
              </a:spcAft>
              <a:buClrTx/>
              <a:buFont typeface="Arial" panose="020B0604020202020204" pitchFamily="34" charset="0"/>
              <a:buChar char="•"/>
              <a:defRPr lang="en-US" sz="1650" b="1" kern="1200" smtClean="0">
                <a:solidFill>
                  <a:schemeClr val="tx1"/>
                </a:solidFill>
                <a:latin typeface="Arial Narrow" pitchFamily="34" charset="0"/>
                <a:ea typeface="+mn-ea"/>
                <a:cs typeface="+mn-cs"/>
              </a:defRPr>
            </a:lvl3pPr>
            <a:lvl4pPr marL="685800" indent="-128588" algn="l" defTabSz="685800" rtl="0" eaLnBrk="1" fontAlgn="base" latinLnBrk="0" hangingPunct="1">
              <a:lnSpc>
                <a:spcPct val="90000"/>
              </a:lnSpc>
              <a:spcBef>
                <a:spcPct val="0"/>
              </a:spcBef>
              <a:spcAft>
                <a:spcPct val="0"/>
              </a:spcAft>
              <a:buClrTx/>
              <a:buFont typeface="Arial" panose="020B0604020202020204" pitchFamily="34" charset="0"/>
              <a:buChar char="•"/>
              <a:defRPr lang="en-US" sz="1650" b="1" kern="1200" smtClean="0">
                <a:solidFill>
                  <a:schemeClr val="tx1"/>
                </a:solidFill>
                <a:latin typeface="Arial Narrow" pitchFamily="34" charset="0"/>
                <a:ea typeface="+mn-ea"/>
                <a:cs typeface="+mn-cs"/>
              </a:defRPr>
            </a:lvl4pPr>
            <a:lvl5pPr marL="816769" indent="-85725" algn="l" defTabSz="685800" rtl="0" eaLnBrk="1" fontAlgn="base" latinLnBrk="0" hangingPunct="1">
              <a:lnSpc>
                <a:spcPct val="90000"/>
              </a:lnSpc>
              <a:spcBef>
                <a:spcPct val="0"/>
              </a:spcBef>
              <a:spcAft>
                <a:spcPct val="0"/>
              </a:spcAft>
              <a:buClrTx/>
              <a:buFont typeface="Arial" panose="020B0604020202020204" pitchFamily="34" charset="0"/>
              <a:buChar char="•"/>
              <a:defRPr lang="en-US" sz="1650" b="1" kern="1200" dirty="0" smtClean="0">
                <a:solidFill>
                  <a:schemeClr val="tx1"/>
                </a:solidFill>
                <a:latin typeface="Arial Narrow" pitchFamily="34" charset="0"/>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r>
              <a:rPr lang="en-CA" sz="1600" dirty="0">
                <a:latin typeface="Arial"/>
                <a:cs typeface="Arial"/>
                <a:sym typeface="Arial"/>
              </a:rPr>
              <a:t>Cross-sectional Adherence With the mt-</a:t>
            </a:r>
            <a:r>
              <a:rPr lang="en-CA" sz="1600" dirty="0" err="1">
                <a:latin typeface="Arial"/>
                <a:cs typeface="Arial"/>
                <a:sym typeface="Arial"/>
              </a:rPr>
              <a:t>sDNA</a:t>
            </a:r>
            <a:r>
              <a:rPr lang="en-CA" sz="1600" dirty="0">
                <a:latin typeface="Arial"/>
                <a:cs typeface="Arial"/>
                <a:sym typeface="Arial"/>
              </a:rPr>
              <a:t> Test for Colorectal Cancer Screening:</a:t>
            </a:r>
            <a:br>
              <a:rPr lang="en-CA" sz="1600" dirty="0">
                <a:latin typeface="Arial"/>
                <a:cs typeface="Arial"/>
                <a:sym typeface="Arial"/>
              </a:rPr>
            </a:br>
            <a:r>
              <a:rPr lang="en-CA" sz="1600" dirty="0">
                <a:latin typeface="Arial"/>
                <a:cs typeface="Arial"/>
                <a:sym typeface="Arial"/>
              </a:rPr>
              <a:t>Real-world Data From a Large Cohort of Older Adults</a:t>
            </a:r>
            <a:endParaRPr lang="en-CA" dirty="0"/>
          </a:p>
        </p:txBody>
      </p:sp>
      <p:sp>
        <p:nvSpPr>
          <p:cNvPr id="19" name="Text Placeholder 7">
            <a:extLst>
              <a:ext uri="{FF2B5EF4-FFF2-40B4-BE49-F238E27FC236}">
                <a16:creationId xmlns:a16="http://schemas.microsoft.com/office/drawing/2014/main" id="{CD2C389E-C5E9-E900-BD39-621DEF976278}"/>
              </a:ext>
            </a:extLst>
          </p:cNvPr>
          <p:cNvSpPr>
            <a:spLocks noGrp="1"/>
          </p:cNvSpPr>
          <p:nvPr>
            <p:ph type="body" sz="quarter" idx="16"/>
          </p:nvPr>
        </p:nvSpPr>
        <p:spPr>
          <a:xfrm>
            <a:off x="805771" y="4634569"/>
            <a:ext cx="6042338" cy="319958"/>
          </a:xfrm>
        </p:spPr>
        <p:txBody>
          <a:bodyPr/>
          <a:lstStyle/>
          <a:p>
            <a:r>
              <a:rPr lang="en-US" sz="750" b="1" dirty="0">
                <a:latin typeface="Arial" panose="020B0604020202020204" pitchFamily="34" charset="0"/>
                <a:cs typeface="Arial" panose="020B0604020202020204" pitchFamily="34" charset="0"/>
              </a:rPr>
              <a:t>HIPAA:</a:t>
            </a:r>
            <a:r>
              <a:rPr lang="en-US" sz="750" dirty="0">
                <a:latin typeface="Arial" panose="020B0604020202020204" pitchFamily="34" charset="0"/>
                <a:cs typeface="Arial" panose="020B0604020202020204" pitchFamily="34" charset="0"/>
              </a:rPr>
              <a:t> Health Insurance Portability and Accountability Act; </a:t>
            </a:r>
            <a:r>
              <a:rPr lang="en-US" sz="750" b="1" dirty="0">
                <a:latin typeface="Arial" panose="020B0604020202020204" pitchFamily="34" charset="0"/>
                <a:cs typeface="Arial" panose="020B0604020202020204" pitchFamily="34" charset="0"/>
              </a:rPr>
              <a:t>IQR: </a:t>
            </a:r>
            <a:r>
              <a:rPr lang="en-US" sz="750" dirty="0">
                <a:latin typeface="Arial" panose="020B0604020202020204" pitchFamily="34" charset="0"/>
                <a:cs typeface="Arial" panose="020B0604020202020204" pitchFamily="34" charset="0"/>
              </a:rPr>
              <a:t>interquartile range</a:t>
            </a:r>
            <a:r>
              <a:rPr lang="en-US" sz="750" b="1" dirty="0">
                <a:latin typeface="Arial" panose="020B0604020202020204" pitchFamily="34" charset="0"/>
                <a:cs typeface="Arial" panose="020B0604020202020204" pitchFamily="34" charset="0"/>
              </a:rPr>
              <a:t>; mt-</a:t>
            </a:r>
            <a:r>
              <a:rPr lang="en-US" sz="750" b="1" dirty="0" err="1">
                <a:latin typeface="Arial" panose="020B0604020202020204" pitchFamily="34" charset="0"/>
                <a:cs typeface="Arial" panose="020B0604020202020204" pitchFamily="34" charset="0"/>
              </a:rPr>
              <a:t>sDNA</a:t>
            </a:r>
            <a:r>
              <a:rPr lang="en-US" sz="750" b="1" dirty="0">
                <a:latin typeface="Arial" panose="020B0604020202020204" pitchFamily="34" charset="0"/>
                <a:cs typeface="Arial" panose="020B0604020202020204" pitchFamily="34" charset="0"/>
              </a:rPr>
              <a:t>:</a:t>
            </a:r>
            <a:r>
              <a:rPr lang="en-US" sz="750" dirty="0">
                <a:latin typeface="Arial" panose="020B0604020202020204" pitchFamily="34" charset="0"/>
                <a:cs typeface="Arial" panose="020B0604020202020204" pitchFamily="34" charset="0"/>
              </a:rPr>
              <a:t> multi-target stool DNA.</a:t>
            </a:r>
          </a:p>
          <a:p>
            <a:r>
              <a:rPr lang="da-DK" sz="750" dirty="0" err="1">
                <a:latin typeface="Arial" panose="020B0604020202020204" pitchFamily="34" charset="0"/>
                <a:cs typeface="Arial" panose="020B0604020202020204" pitchFamily="34" charset="0"/>
              </a:rPr>
              <a:t>Weiser</a:t>
            </a:r>
            <a:r>
              <a:rPr lang="da-DK" sz="750" dirty="0">
                <a:latin typeface="Arial" panose="020B0604020202020204" pitchFamily="34" charset="0"/>
                <a:cs typeface="Arial" panose="020B0604020202020204" pitchFamily="34" charset="0"/>
              </a:rPr>
              <a:t> E, et al. </a:t>
            </a:r>
            <a:r>
              <a:rPr lang="da-DK" sz="750" i="1" dirty="0">
                <a:latin typeface="Arial" panose="020B0604020202020204" pitchFamily="34" charset="0"/>
                <a:cs typeface="Arial" panose="020B0604020202020204" pitchFamily="34" charset="0"/>
              </a:rPr>
              <a:t>J Med Screen</a:t>
            </a:r>
            <a:r>
              <a:rPr lang="da-DK" sz="750" dirty="0">
                <a:latin typeface="Arial" panose="020B0604020202020204" pitchFamily="34" charset="0"/>
                <a:cs typeface="Arial" panose="020B0604020202020204" pitchFamily="34" charset="0"/>
              </a:rPr>
              <a:t>. 2021;28(1):18-24.</a:t>
            </a:r>
          </a:p>
        </p:txBody>
      </p:sp>
      <p:sp>
        <p:nvSpPr>
          <p:cNvPr id="20" name="Google Shape;84;p13">
            <a:extLst>
              <a:ext uri="{FF2B5EF4-FFF2-40B4-BE49-F238E27FC236}">
                <a16:creationId xmlns:a16="http://schemas.microsoft.com/office/drawing/2014/main" id="{4616D5E1-68A4-E780-C981-CC91087A0F81}"/>
              </a:ext>
            </a:extLst>
          </p:cNvPr>
          <p:cNvSpPr txBox="1">
            <a:spLocks/>
          </p:cNvSpPr>
          <p:nvPr/>
        </p:nvSpPr>
        <p:spPr>
          <a:xfrm>
            <a:off x="399961" y="1113601"/>
            <a:ext cx="8250204" cy="365430"/>
          </a:xfrm>
          <a:prstGeom prst="rect">
            <a:avLst/>
          </a:prstGeom>
        </p:spPr>
        <p:txBody>
          <a:bodyPr spcFirstLastPara="1" wrap="square" lIns="0" tIns="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12700">
              <a:buClr>
                <a:schemeClr val="accent4"/>
              </a:buClr>
              <a:buSzPts val="1100"/>
            </a:pPr>
            <a:r>
              <a:rPr lang="en-CA" sz="1000" b="1" dirty="0">
                <a:solidFill>
                  <a:srgbClr val="125285"/>
                </a:solidFill>
                <a:latin typeface="Arial" panose="020B0604020202020204" pitchFamily="34" charset="0"/>
                <a:cs typeface="Arial" panose="020B0604020202020204" pitchFamily="34" charset="0"/>
              </a:rPr>
              <a:t>Design: </a:t>
            </a:r>
            <a:r>
              <a:rPr lang="en-US" sz="1000" dirty="0">
                <a:solidFill>
                  <a:srgbClr val="125285"/>
                </a:solidFill>
                <a:latin typeface="Arial" panose="020B0604020202020204" pitchFamily="34" charset="0"/>
                <a:cs typeface="Arial" panose="020B0604020202020204" pitchFamily="34" charset="0"/>
              </a:rPr>
              <a:t>Retrospective study from Sept 1, 2016, through Aug 31, 2017, of aggregate laboratory data from Medicare-insured patients (N=368,494) aged 65 to 85 years as part of ongoing laboratory quality management processes and in compliance with HIPAA</a:t>
            </a:r>
          </a:p>
        </p:txBody>
      </p:sp>
      <p:sp>
        <p:nvSpPr>
          <p:cNvPr id="21" name="Google Shape;84;p13">
            <a:extLst>
              <a:ext uri="{FF2B5EF4-FFF2-40B4-BE49-F238E27FC236}">
                <a16:creationId xmlns:a16="http://schemas.microsoft.com/office/drawing/2014/main" id="{BCFBC994-0476-C2BC-8FB3-7B55B2A4BA82}"/>
              </a:ext>
            </a:extLst>
          </p:cNvPr>
          <p:cNvSpPr txBox="1">
            <a:spLocks/>
          </p:cNvSpPr>
          <p:nvPr/>
        </p:nvSpPr>
        <p:spPr>
          <a:xfrm>
            <a:off x="399961" y="1572469"/>
            <a:ext cx="3473076" cy="2534692"/>
          </a:xfrm>
          <a:prstGeom prst="rect">
            <a:avLst/>
          </a:prstGeom>
        </p:spPr>
        <p:txBody>
          <a:bodyPr spcFirstLastPara="1" wrap="square" lIns="0" tIns="0" rIns="0" bIns="0" numCol="1" spcCol="1800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buClr>
                <a:schemeClr val="dk1"/>
              </a:buClr>
              <a:buSzPts val="1100"/>
            </a:pPr>
            <a:r>
              <a:rPr lang="en-CA" sz="1000" b="1" dirty="0">
                <a:solidFill>
                  <a:srgbClr val="125285"/>
                </a:solidFill>
                <a:latin typeface="Arial" panose="020B0604020202020204" pitchFamily="34" charset="0"/>
                <a:cs typeface="Arial" panose="020B0604020202020204" pitchFamily="34" charset="0"/>
              </a:rPr>
              <a:t>Results:</a:t>
            </a:r>
          </a:p>
          <a:p>
            <a:pPr marL="171450" indent="-171450">
              <a:buClr>
                <a:srgbClr val="125285"/>
              </a:buClr>
              <a:buFont typeface="Arial" panose="020B0604020202020204" pitchFamily="34" charset="0"/>
              <a:buChar char="•"/>
            </a:pPr>
            <a:r>
              <a:rPr lang="en-US" sz="1000" dirty="0">
                <a:solidFill>
                  <a:srgbClr val="125285"/>
                </a:solidFill>
                <a:latin typeface="Arial" panose="020B0604020202020204" pitchFamily="34" charset="0"/>
                <a:cs typeface="Arial" panose="020B0604020202020204" pitchFamily="34" charset="0"/>
              </a:rPr>
              <a:t>Adherence was similar across patient age groups and when compared by patient sex, test order date, and Medicare coverage type</a:t>
            </a:r>
          </a:p>
          <a:p>
            <a:pPr marL="171450" indent="-171450">
              <a:spcBef>
                <a:spcPts val="400"/>
              </a:spcBef>
              <a:buClr>
                <a:srgbClr val="125285"/>
              </a:buClr>
              <a:buFont typeface="Arial" panose="020B0604020202020204" pitchFamily="34" charset="0"/>
              <a:buChar char="•"/>
            </a:pPr>
            <a:r>
              <a:rPr lang="en-US" sz="1000" dirty="0">
                <a:solidFill>
                  <a:srgbClr val="125285"/>
                </a:solidFill>
                <a:latin typeface="Arial" panose="020B0604020202020204" pitchFamily="34" charset="0"/>
                <a:cs typeface="Arial" panose="020B0604020202020204" pitchFamily="34" charset="0"/>
              </a:rPr>
              <a:t>Among a total sample of 368,494 Medicare beneficiaries, the overall cross-sectional adherence was 71.1% and median IQR time to adherence was 27 days (range 20-37) </a:t>
            </a:r>
          </a:p>
          <a:p>
            <a:pPr marL="171450" indent="-171450">
              <a:spcBef>
                <a:spcPts val="400"/>
              </a:spcBef>
              <a:buClr>
                <a:srgbClr val="125285"/>
              </a:buClr>
              <a:buFont typeface="Arial" panose="020B0604020202020204" pitchFamily="34" charset="0"/>
              <a:buChar char="•"/>
            </a:pPr>
            <a:r>
              <a:rPr lang="en-US" sz="1000" dirty="0">
                <a:solidFill>
                  <a:srgbClr val="125285"/>
                </a:solidFill>
                <a:latin typeface="Arial" panose="020B0604020202020204" pitchFamily="34" charset="0"/>
                <a:cs typeface="Arial" panose="020B0604020202020204" pitchFamily="34" charset="0"/>
              </a:rPr>
              <a:t>Cumulative adherence rates increased more rapidly at 30 (43.8%) and 60 (64.6%) days</a:t>
            </a:r>
          </a:p>
          <a:p>
            <a:pPr marL="171450" indent="-171450">
              <a:spcBef>
                <a:spcPts val="400"/>
              </a:spcBef>
              <a:buClr>
                <a:srgbClr val="125285"/>
              </a:buClr>
              <a:buFont typeface="Arial" panose="020B0604020202020204" pitchFamily="34" charset="0"/>
              <a:buChar char="•"/>
            </a:pPr>
            <a:r>
              <a:rPr lang="en-US" sz="1000" dirty="0">
                <a:solidFill>
                  <a:srgbClr val="125285"/>
                </a:solidFill>
                <a:latin typeface="Arial" panose="020B0604020202020204" pitchFamily="34" charset="0"/>
                <a:cs typeface="Arial" panose="020B0604020202020204" pitchFamily="34" charset="0"/>
              </a:rPr>
              <a:t>More gradual increases were observed at 90 (67.2%),</a:t>
            </a:r>
            <a:br>
              <a:rPr lang="en-US" sz="1000" dirty="0">
                <a:solidFill>
                  <a:srgbClr val="125285"/>
                </a:solidFill>
                <a:latin typeface="Arial" panose="020B0604020202020204" pitchFamily="34" charset="0"/>
                <a:cs typeface="Arial" panose="020B0604020202020204" pitchFamily="34" charset="0"/>
              </a:rPr>
            </a:br>
            <a:r>
              <a:rPr lang="en-US" sz="1000" dirty="0">
                <a:solidFill>
                  <a:srgbClr val="125285"/>
                </a:solidFill>
                <a:latin typeface="Arial" panose="020B0604020202020204" pitchFamily="34" charset="0"/>
                <a:cs typeface="Arial" panose="020B0604020202020204" pitchFamily="34" charset="0"/>
              </a:rPr>
              <a:t>180 (69.7%), and 365 (71.2%) days</a:t>
            </a:r>
          </a:p>
          <a:p>
            <a:pPr marL="171450" indent="-171450">
              <a:spcBef>
                <a:spcPts val="400"/>
              </a:spcBef>
              <a:buClr>
                <a:srgbClr val="125285"/>
              </a:buClr>
              <a:buFont typeface="Arial" panose="020B0604020202020204" pitchFamily="34" charset="0"/>
              <a:buChar char="•"/>
            </a:pPr>
            <a:r>
              <a:rPr lang="en-US" sz="1000" dirty="0">
                <a:solidFill>
                  <a:srgbClr val="125285"/>
                </a:solidFill>
                <a:latin typeface="Arial" panose="020B0604020202020204" pitchFamily="34" charset="0"/>
                <a:cs typeface="Arial" panose="020B0604020202020204" pitchFamily="34" charset="0"/>
              </a:rPr>
              <a:t>When ordered by gastroenterologists, patients had a higher adherence rate (78.0%) to mt-</a:t>
            </a:r>
            <a:r>
              <a:rPr lang="en-US" sz="1000" dirty="0" err="1">
                <a:solidFill>
                  <a:srgbClr val="125285"/>
                </a:solidFill>
                <a:latin typeface="Arial" panose="020B0604020202020204" pitchFamily="34" charset="0"/>
                <a:cs typeface="Arial" panose="020B0604020202020204" pitchFamily="34" charset="0"/>
              </a:rPr>
              <a:t>sDNA</a:t>
            </a:r>
            <a:r>
              <a:rPr lang="en-US" sz="1000" dirty="0">
                <a:solidFill>
                  <a:srgbClr val="125285"/>
                </a:solidFill>
                <a:latin typeface="Arial" panose="020B0604020202020204" pitchFamily="34" charset="0"/>
                <a:cs typeface="Arial" panose="020B0604020202020204" pitchFamily="34" charset="0"/>
              </a:rPr>
              <a:t> tests than when ordered by primary care providers (70.7%), obstetricians and gynecologists (73.1%), or other specialists (69.4%)</a:t>
            </a:r>
          </a:p>
        </p:txBody>
      </p:sp>
      <p:graphicFrame>
        <p:nvGraphicFramePr>
          <p:cNvPr id="22" name="Chart 21">
            <a:extLst>
              <a:ext uri="{FF2B5EF4-FFF2-40B4-BE49-F238E27FC236}">
                <a16:creationId xmlns:a16="http://schemas.microsoft.com/office/drawing/2014/main" id="{4D2ECD57-F2F2-CEAF-ABE1-5C7329CBD8B5}"/>
              </a:ext>
            </a:extLst>
          </p:cNvPr>
          <p:cNvGraphicFramePr/>
          <p:nvPr>
            <p:extLst>
              <p:ext uri="{D42A27DB-BD31-4B8C-83A1-F6EECF244321}">
                <p14:modId xmlns:p14="http://schemas.microsoft.com/office/powerpoint/2010/main" val="556921567"/>
              </p:ext>
            </p:extLst>
          </p:nvPr>
        </p:nvGraphicFramePr>
        <p:xfrm>
          <a:off x="5523791" y="1849566"/>
          <a:ext cx="2948390" cy="1812351"/>
        </p:xfrm>
        <a:graphic>
          <a:graphicData uri="http://schemas.openxmlformats.org/drawingml/2006/chart">
            <c:chart xmlns:c="http://schemas.openxmlformats.org/drawingml/2006/chart" xmlns:r="http://schemas.openxmlformats.org/officeDocument/2006/relationships" r:id="rId2"/>
          </a:graphicData>
        </a:graphic>
      </p:graphicFrame>
      <p:grpSp>
        <p:nvGrpSpPr>
          <p:cNvPr id="27" name="Group 26">
            <a:extLst>
              <a:ext uri="{FF2B5EF4-FFF2-40B4-BE49-F238E27FC236}">
                <a16:creationId xmlns:a16="http://schemas.microsoft.com/office/drawing/2014/main" id="{D083CC9D-6EDA-734E-03E3-CE8DDA64132D}"/>
              </a:ext>
            </a:extLst>
          </p:cNvPr>
          <p:cNvGrpSpPr/>
          <p:nvPr/>
        </p:nvGrpSpPr>
        <p:grpSpPr>
          <a:xfrm>
            <a:off x="3834197" y="2124893"/>
            <a:ext cx="1537408" cy="1261696"/>
            <a:chOff x="4500563" y="2509611"/>
            <a:chExt cx="1537408" cy="1261696"/>
          </a:xfrm>
        </p:grpSpPr>
        <p:grpSp>
          <p:nvGrpSpPr>
            <p:cNvPr id="29" name="Group 28">
              <a:extLst>
                <a:ext uri="{FF2B5EF4-FFF2-40B4-BE49-F238E27FC236}">
                  <a16:creationId xmlns:a16="http://schemas.microsoft.com/office/drawing/2014/main" id="{517536BB-690B-EC4C-00B4-754A4ECB58EC}"/>
                </a:ext>
              </a:extLst>
            </p:cNvPr>
            <p:cNvGrpSpPr/>
            <p:nvPr/>
          </p:nvGrpSpPr>
          <p:grpSpPr>
            <a:xfrm>
              <a:off x="4500563" y="2509611"/>
              <a:ext cx="1537408" cy="1261696"/>
              <a:chOff x="4500563" y="2509611"/>
              <a:chExt cx="1537408" cy="1261696"/>
            </a:xfrm>
          </p:grpSpPr>
          <p:sp>
            <p:nvSpPr>
              <p:cNvPr id="31" name="Rectangle 30">
                <a:extLst>
                  <a:ext uri="{FF2B5EF4-FFF2-40B4-BE49-F238E27FC236}">
                    <a16:creationId xmlns:a16="http://schemas.microsoft.com/office/drawing/2014/main" id="{51C58073-6BCE-FE44-241B-35A4222D8719}"/>
                  </a:ext>
                </a:extLst>
              </p:cNvPr>
              <p:cNvSpPr/>
              <p:nvPr/>
            </p:nvSpPr>
            <p:spPr>
              <a:xfrm>
                <a:off x="4622207" y="3525086"/>
                <a:ext cx="1294119" cy="246221"/>
              </a:xfrm>
              <a:prstGeom prst="rect">
                <a:avLst/>
              </a:prstGeom>
            </p:spPr>
            <p:txBody>
              <a:bodyPr wrap="square">
                <a:spAutoFit/>
              </a:bodyPr>
              <a:lstStyle/>
              <a:p>
                <a:pPr algn="ctr"/>
                <a:r>
                  <a:rPr lang="en-US" sz="1000" dirty="0">
                    <a:solidFill>
                      <a:schemeClr val="tx1"/>
                    </a:solidFill>
                    <a:latin typeface="Arial"/>
                  </a:rPr>
                  <a:t>N=368,494</a:t>
                </a:r>
                <a:endParaRPr lang="en-US" sz="1000" b="1" dirty="0">
                  <a:solidFill>
                    <a:schemeClr val="tx1"/>
                  </a:solidFill>
                  <a:latin typeface="Arial"/>
                </a:endParaRPr>
              </a:p>
            </p:txBody>
          </p:sp>
          <p:graphicFrame>
            <p:nvGraphicFramePr>
              <p:cNvPr id="32" name="Chart 31">
                <a:extLst>
                  <a:ext uri="{FF2B5EF4-FFF2-40B4-BE49-F238E27FC236}">
                    <a16:creationId xmlns:a16="http://schemas.microsoft.com/office/drawing/2014/main" id="{2B7C5C7D-8919-8784-52BB-401FBB4C0DC6}"/>
                  </a:ext>
                </a:extLst>
              </p:cNvPr>
              <p:cNvGraphicFramePr/>
              <p:nvPr>
                <p:extLst>
                  <p:ext uri="{D42A27DB-BD31-4B8C-83A1-F6EECF244321}">
                    <p14:modId xmlns:p14="http://schemas.microsoft.com/office/powerpoint/2010/main" val="4254711335"/>
                  </p:ext>
                </p:extLst>
              </p:nvPr>
            </p:nvGraphicFramePr>
            <p:xfrm>
              <a:off x="4500563" y="2509611"/>
              <a:ext cx="1537408" cy="1111568"/>
            </p:xfrm>
            <a:graphic>
              <a:graphicData uri="http://schemas.openxmlformats.org/drawingml/2006/chart">
                <c:chart xmlns:c="http://schemas.openxmlformats.org/drawingml/2006/chart" xmlns:r="http://schemas.openxmlformats.org/officeDocument/2006/relationships" r:id="rId3"/>
              </a:graphicData>
            </a:graphic>
          </p:graphicFrame>
        </p:grpSp>
        <p:sp>
          <p:nvSpPr>
            <p:cNvPr id="30" name="Rectangle 29">
              <a:extLst>
                <a:ext uri="{FF2B5EF4-FFF2-40B4-BE49-F238E27FC236}">
                  <a16:creationId xmlns:a16="http://schemas.microsoft.com/office/drawing/2014/main" id="{1DD2CB7C-7C16-C684-A07D-6BC41F4C8516}"/>
                </a:ext>
              </a:extLst>
            </p:cNvPr>
            <p:cNvSpPr/>
            <p:nvPr/>
          </p:nvSpPr>
          <p:spPr>
            <a:xfrm>
              <a:off x="4994325" y="2940045"/>
              <a:ext cx="549882" cy="246221"/>
            </a:xfrm>
            <a:prstGeom prst="rect">
              <a:avLst/>
            </a:prstGeom>
          </p:spPr>
          <p:txBody>
            <a:bodyPr wrap="square">
              <a:spAutoFit/>
            </a:bodyPr>
            <a:lstStyle/>
            <a:p>
              <a:pPr algn="ctr"/>
              <a:r>
                <a:rPr lang="en-US" sz="1000" b="1" dirty="0">
                  <a:solidFill>
                    <a:srgbClr val="125285"/>
                  </a:solidFill>
                  <a:latin typeface="Arial"/>
                </a:rPr>
                <a:t>71.1%</a:t>
              </a:r>
            </a:p>
          </p:txBody>
        </p:sp>
      </p:grpSp>
    </p:spTree>
    <p:extLst>
      <p:ext uri="{BB962C8B-B14F-4D97-AF65-F5344CB8AC3E}">
        <p14:creationId xmlns:p14="http://schemas.microsoft.com/office/powerpoint/2010/main" val="249916845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ext Placeholder 6">
            <a:extLst>
              <a:ext uri="{FF2B5EF4-FFF2-40B4-BE49-F238E27FC236}">
                <a16:creationId xmlns:a16="http://schemas.microsoft.com/office/drawing/2014/main" id="{E64E2644-70A9-A2BE-3E5D-07446F917289}"/>
              </a:ext>
            </a:extLst>
          </p:cNvPr>
          <p:cNvSpPr>
            <a:spLocks noGrp="1"/>
          </p:cNvSpPr>
          <p:nvPr>
            <p:ph type="body" sz="quarter" idx="16"/>
          </p:nvPr>
        </p:nvSpPr>
        <p:spPr>
          <a:xfrm>
            <a:off x="734020" y="4583769"/>
            <a:ext cx="6067738" cy="319958"/>
          </a:xfrm>
        </p:spPr>
        <p:txBody>
          <a:bodyPr/>
          <a:lstStyle/>
          <a:p>
            <a:r>
              <a:rPr lang="en-US" sz="750" b="1" dirty="0">
                <a:latin typeface="Arial" panose="020B0604020202020204" pitchFamily="34" charset="0"/>
                <a:cs typeface="Arial" panose="020B0604020202020204" pitchFamily="34" charset="0"/>
              </a:rPr>
              <a:t>CRC:</a:t>
            </a:r>
            <a:r>
              <a:rPr lang="en-US" sz="750" dirty="0">
                <a:latin typeface="Arial" panose="020B0604020202020204" pitchFamily="34" charset="0"/>
                <a:cs typeface="Arial" panose="020B0604020202020204" pitchFamily="34" charset="0"/>
              </a:rPr>
              <a:t> colorectal cancer; </a:t>
            </a:r>
            <a:r>
              <a:rPr lang="en-US" sz="750" b="1" dirty="0">
                <a:latin typeface="Arial" panose="020B0604020202020204" pitchFamily="34" charset="0"/>
                <a:cs typeface="Arial" panose="020B0604020202020204" pitchFamily="34" charset="0"/>
              </a:rPr>
              <a:t>mt-</a:t>
            </a:r>
            <a:r>
              <a:rPr lang="en-US" sz="750" b="1" dirty="0" err="1">
                <a:latin typeface="Arial" panose="020B0604020202020204" pitchFamily="34" charset="0"/>
                <a:cs typeface="Arial" panose="020B0604020202020204" pitchFamily="34" charset="0"/>
              </a:rPr>
              <a:t>sDNA</a:t>
            </a:r>
            <a:r>
              <a:rPr lang="en-US" sz="750" b="1" dirty="0">
                <a:latin typeface="Arial" panose="020B0604020202020204" pitchFamily="34" charset="0"/>
                <a:cs typeface="Arial" panose="020B0604020202020204" pitchFamily="34" charset="0"/>
              </a:rPr>
              <a:t>:</a:t>
            </a:r>
            <a:r>
              <a:rPr lang="en-US" sz="750" dirty="0">
                <a:latin typeface="Arial" panose="020B0604020202020204" pitchFamily="34" charset="0"/>
                <a:cs typeface="Arial" panose="020B0604020202020204" pitchFamily="34" charset="0"/>
              </a:rPr>
              <a:t> multi-target stool DNA.</a:t>
            </a:r>
            <a:br>
              <a:rPr lang="en-US" sz="750" dirty="0">
                <a:latin typeface="Arial" panose="020B0604020202020204" pitchFamily="34" charset="0"/>
                <a:cs typeface="Arial" panose="020B0604020202020204" pitchFamily="34" charset="0"/>
              </a:rPr>
            </a:br>
            <a:r>
              <a:rPr lang="en-US" sz="750" dirty="0">
                <a:latin typeface="Arial" panose="020B0604020202020204" pitchFamily="34" charset="0"/>
                <a:cs typeface="Arial" panose="020B0604020202020204" pitchFamily="34" charset="0"/>
              </a:rPr>
              <a:t>Weiser E, et al. </a:t>
            </a:r>
            <a:r>
              <a:rPr lang="en-US" sz="750" i="1" dirty="0">
                <a:latin typeface="Arial" panose="020B0604020202020204" pitchFamily="34" charset="0"/>
                <a:cs typeface="Arial" panose="020B0604020202020204" pitchFamily="34" charset="0"/>
              </a:rPr>
              <a:t>J Med Screen. </a:t>
            </a:r>
            <a:r>
              <a:rPr lang="en-US" sz="750" dirty="0">
                <a:latin typeface="Arial" panose="020B0604020202020204" pitchFamily="34" charset="0"/>
                <a:cs typeface="Arial" panose="020B0604020202020204" pitchFamily="34" charset="0"/>
              </a:rPr>
              <a:t>2021;28(1):18-24.</a:t>
            </a:r>
          </a:p>
        </p:txBody>
      </p:sp>
      <p:sp>
        <p:nvSpPr>
          <p:cNvPr id="31" name="Text Placeholder 56">
            <a:extLst>
              <a:ext uri="{FF2B5EF4-FFF2-40B4-BE49-F238E27FC236}">
                <a16:creationId xmlns:a16="http://schemas.microsoft.com/office/drawing/2014/main" id="{CE4E1D46-8ACB-150B-00DC-E03786959CEF}"/>
              </a:ext>
            </a:extLst>
          </p:cNvPr>
          <p:cNvSpPr txBox="1">
            <a:spLocks/>
          </p:cNvSpPr>
          <p:nvPr/>
        </p:nvSpPr>
        <p:spPr bwMode="gray">
          <a:xfrm>
            <a:off x="380023" y="302739"/>
            <a:ext cx="8212134" cy="521505"/>
          </a:xfrm>
          <a:prstGeom prst="rect">
            <a:avLst/>
          </a:prstGeom>
          <a:noFill/>
          <a:ln w="28575">
            <a:noFill/>
            <a:miter lim="800000"/>
          </a:ln>
          <a:effectLst/>
        </p:spPr>
        <p:txBody>
          <a:bodyPr vert="horz" lIns="91440" tIns="108000" rIns="91440" bIns="108000" rtlCol="0" anchor="ctr" anchorCtr="0">
            <a:noAutofit/>
          </a:bodyPr>
          <a:lstStyle>
            <a:lvl1pPr marL="0" indent="0" algn="ctr" defTabSz="685800" rtl="0" eaLnBrk="1" latinLnBrk="0" hangingPunct="1">
              <a:lnSpc>
                <a:spcPct val="90000"/>
              </a:lnSpc>
              <a:spcBef>
                <a:spcPts val="0"/>
              </a:spcBef>
              <a:buClrTx/>
              <a:buSzPct val="100000"/>
              <a:buFontTx/>
              <a:buNone/>
              <a:defRPr lang="en-US" sz="1350" b="1" kern="1200">
                <a:solidFill>
                  <a:schemeClr val="bg1"/>
                </a:solidFill>
                <a:latin typeface="+mj-lt"/>
                <a:ea typeface="+mn-ea"/>
                <a:cs typeface="+mn-cs"/>
              </a:defRPr>
            </a:lvl1pPr>
            <a:lvl2pPr marL="342900" indent="-127397" algn="l" defTabSz="685800" rtl="0" eaLnBrk="1" latinLnBrk="0" hangingPunct="1">
              <a:lnSpc>
                <a:spcPct val="90000"/>
              </a:lnSpc>
              <a:spcBef>
                <a:spcPts val="750"/>
              </a:spcBef>
              <a:buClrTx/>
              <a:buFont typeface="Arial" panose="020B0604020202020204" pitchFamily="34" charset="0"/>
              <a:buChar char="•"/>
              <a:defRPr sz="1200" kern="1200">
                <a:solidFill>
                  <a:schemeClr val="tx1"/>
                </a:solidFill>
                <a:latin typeface="+mn-lt"/>
                <a:ea typeface="+mn-ea"/>
                <a:cs typeface="+mn-cs"/>
              </a:defRPr>
            </a:lvl2pPr>
            <a:lvl3pPr marL="514350" indent="-128588" algn="l" defTabSz="685800" rtl="0" eaLnBrk="1" latinLnBrk="0" hangingPunct="1">
              <a:lnSpc>
                <a:spcPct val="90000"/>
              </a:lnSpc>
              <a:spcBef>
                <a:spcPts val="375"/>
              </a:spcBef>
              <a:buClrTx/>
              <a:buFont typeface="Arial" panose="020B0604020202020204" pitchFamily="34" charset="0"/>
              <a:buChar char="•"/>
              <a:defRPr sz="1000" kern="1200">
                <a:solidFill>
                  <a:schemeClr val="tx1"/>
                </a:solidFill>
                <a:latin typeface="+mn-lt"/>
                <a:ea typeface="+mn-ea"/>
                <a:cs typeface="+mn-cs"/>
              </a:defRPr>
            </a:lvl3pPr>
            <a:lvl4pPr marL="685800" indent="-128588" algn="l" defTabSz="685800" rtl="0" eaLnBrk="1" latinLnBrk="0" hangingPunct="1">
              <a:lnSpc>
                <a:spcPct val="90000"/>
              </a:lnSpc>
              <a:spcBef>
                <a:spcPts val="150"/>
              </a:spcBef>
              <a:buClrTx/>
              <a:buFont typeface="Arial" panose="020B0604020202020204" pitchFamily="34" charset="0"/>
              <a:buChar char="•"/>
              <a:defRPr sz="1000" kern="1200">
                <a:solidFill>
                  <a:schemeClr val="tx1"/>
                </a:solidFill>
                <a:latin typeface="+mn-lt"/>
                <a:ea typeface="+mn-ea"/>
                <a:cs typeface="+mn-cs"/>
              </a:defRPr>
            </a:lvl4pPr>
            <a:lvl5pPr marL="816769" indent="-85725" algn="l" defTabSz="685800" rtl="0" eaLnBrk="1" latinLnBrk="0" hangingPunct="1">
              <a:lnSpc>
                <a:spcPct val="90000"/>
              </a:lnSpc>
              <a:spcBef>
                <a:spcPts val="75"/>
              </a:spcBef>
              <a:buClrTx/>
              <a:buFont typeface="Arial" panose="020B0604020202020204" pitchFamily="34" charset="0"/>
              <a:buChar char="•"/>
              <a:defRPr sz="10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algn="l"/>
            <a:r>
              <a:rPr lang="en-US" sz="1600" b="0" dirty="0">
                <a:solidFill>
                  <a:schemeClr val="tx2"/>
                </a:solidFill>
                <a:latin typeface="Arial"/>
                <a:cs typeface="Arial"/>
                <a:sym typeface="Arial"/>
              </a:rPr>
              <a:t>Conclusion: Retrospective Data Suggests High Adherence Rates for Initial mt-</a:t>
            </a:r>
            <a:r>
              <a:rPr lang="en-US" sz="1600" b="0" dirty="0" err="1">
                <a:solidFill>
                  <a:schemeClr val="tx2"/>
                </a:solidFill>
                <a:latin typeface="Arial"/>
                <a:cs typeface="Arial"/>
                <a:sym typeface="Arial"/>
              </a:rPr>
              <a:t>sDNA</a:t>
            </a:r>
            <a:r>
              <a:rPr lang="en-US" sz="1600" b="0" dirty="0">
                <a:solidFill>
                  <a:schemeClr val="tx2"/>
                </a:solidFill>
                <a:latin typeface="Arial"/>
                <a:cs typeface="Arial"/>
                <a:sym typeface="Arial"/>
              </a:rPr>
              <a:t> Testing-based Colorectal Cancer Screening Among Medicare-insured Older Adults</a:t>
            </a:r>
            <a:endParaRPr lang="en-US" sz="1600" b="0" dirty="0">
              <a:solidFill>
                <a:schemeClr val="tx2"/>
              </a:solidFill>
            </a:endParaRPr>
          </a:p>
        </p:txBody>
      </p:sp>
      <p:sp>
        <p:nvSpPr>
          <p:cNvPr id="38" name="Rectangle 37">
            <a:extLst>
              <a:ext uri="{FF2B5EF4-FFF2-40B4-BE49-F238E27FC236}">
                <a16:creationId xmlns:a16="http://schemas.microsoft.com/office/drawing/2014/main" id="{A2C33242-56B2-C00E-1771-B2BFD92C4DA7}"/>
              </a:ext>
            </a:extLst>
          </p:cNvPr>
          <p:cNvSpPr/>
          <p:nvPr/>
        </p:nvSpPr>
        <p:spPr bwMode="gray">
          <a:xfrm>
            <a:off x="5203642" y="1482695"/>
            <a:ext cx="3388515" cy="2462660"/>
          </a:xfrm>
          <a:prstGeom prst="rect">
            <a:avLst/>
          </a:prstGeom>
          <a:solidFill>
            <a:srgbClr val="DBDBDB"/>
          </a:solidFill>
          <a:ln w="28575" cap="flat" cmpd="sng" algn="ctr">
            <a:noFill/>
            <a:prstDash val="solid"/>
            <a:miter lim="800000"/>
            <a:headEnd type="none" w="med" len="med"/>
            <a:tailEnd type="none" w="med" len="med"/>
          </a:ln>
          <a:effectLst/>
        </p:spPr>
        <p:txBody>
          <a:bodyPr vert="horz" wrap="square" lIns="216000" tIns="45715" rIns="180000" bIns="45715" numCol="1" rtlCol="0" anchor="ctr" anchorCtr="0" compatLnSpc="1">
            <a:prstTxWarp prst="textNoShape">
              <a:avLst/>
            </a:prstTxWarp>
            <a:noAutofit/>
          </a:bodyPr>
          <a:lstStyle/>
          <a:p>
            <a:pPr fontAlgn="base">
              <a:lnSpc>
                <a:spcPct val="90000"/>
              </a:lnSpc>
              <a:spcAft>
                <a:spcPct val="0"/>
              </a:spcAft>
              <a:buClr>
                <a:schemeClr val="accent2"/>
              </a:buClr>
              <a:buSzPct val="90000"/>
            </a:pPr>
            <a:r>
              <a:rPr lang="en-US" sz="1200" b="1" dirty="0">
                <a:solidFill>
                  <a:schemeClr val="tx1"/>
                </a:solidFill>
                <a:latin typeface="Arial" panose="020B0604020202020204" pitchFamily="34" charset="0"/>
                <a:cs typeface="Arial" panose="020B0604020202020204" pitchFamily="34" charset="0"/>
              </a:rPr>
              <a:t>Limitations: </a:t>
            </a:r>
            <a:r>
              <a:rPr lang="en-US" sz="1200" dirty="0">
                <a:solidFill>
                  <a:schemeClr val="tx1"/>
                </a:solidFill>
                <a:latin typeface="Arial" panose="020B0604020202020204" pitchFamily="34" charset="0"/>
                <a:cs typeface="Arial" panose="020B0604020202020204" pitchFamily="34" charset="0"/>
              </a:rPr>
              <a:t>Population was limited to Medicare beneficiaries only, and although the study analyzed a large sample that represented the screening target population, the findings may not be generalizable to a pre-Medicare or overall Medicare population. The study methodology failed to confirm that the participants were at average risk for CRC, which is the approved indication for the mt-</a:t>
            </a:r>
            <a:r>
              <a:rPr lang="en-US" sz="1200" dirty="0" err="1">
                <a:solidFill>
                  <a:schemeClr val="tx1"/>
                </a:solidFill>
                <a:latin typeface="Arial" panose="020B0604020202020204" pitchFamily="34" charset="0"/>
                <a:cs typeface="Arial" panose="020B0604020202020204" pitchFamily="34" charset="0"/>
              </a:rPr>
              <a:t>sDNA</a:t>
            </a:r>
            <a:r>
              <a:rPr lang="en-US" sz="1200" dirty="0">
                <a:solidFill>
                  <a:schemeClr val="tx1"/>
                </a:solidFill>
                <a:latin typeface="Arial" panose="020B0604020202020204" pitchFamily="34" charset="0"/>
                <a:cs typeface="Arial" panose="020B0604020202020204" pitchFamily="34" charset="0"/>
              </a:rPr>
              <a:t> test</a:t>
            </a:r>
            <a:endParaRPr lang="en-US" sz="1200" b="1" dirty="0">
              <a:solidFill>
                <a:schemeClr val="bg1"/>
              </a:solidFill>
              <a:latin typeface="+mj-lt"/>
            </a:endParaRPr>
          </a:p>
        </p:txBody>
      </p:sp>
      <p:sp>
        <p:nvSpPr>
          <p:cNvPr id="39" name="Content Placeholder 8">
            <a:extLst>
              <a:ext uri="{FF2B5EF4-FFF2-40B4-BE49-F238E27FC236}">
                <a16:creationId xmlns:a16="http://schemas.microsoft.com/office/drawing/2014/main" id="{571BC2BB-9C67-18C7-0635-35D574FE4E48}"/>
              </a:ext>
            </a:extLst>
          </p:cNvPr>
          <p:cNvSpPr txBox="1">
            <a:spLocks/>
          </p:cNvSpPr>
          <p:nvPr/>
        </p:nvSpPr>
        <p:spPr bwMode="gray">
          <a:xfrm>
            <a:off x="459541" y="1146855"/>
            <a:ext cx="1196720" cy="319958"/>
          </a:xfrm>
          <a:prstGeom prst="rect">
            <a:avLst/>
          </a:prstGeom>
        </p:spPr>
        <p:txBody>
          <a:bodyPr vert="horz" lIns="0" tIns="45720" rIns="91440" bIns="45720" rtlCol="0">
            <a:noAutofit/>
          </a:bodyPr>
          <a:lstStyle>
            <a:lvl1pPr marL="130969" indent="-130969" algn="l" defTabSz="685800" rtl="0" eaLnBrk="1" latinLnBrk="0" hangingPunct="1">
              <a:lnSpc>
                <a:spcPct val="90000"/>
              </a:lnSpc>
              <a:spcBef>
                <a:spcPts val="750"/>
              </a:spcBef>
              <a:buClrTx/>
              <a:buSzPct val="100000"/>
              <a:buFont typeface="Arial" panose="020B0604020202020204" pitchFamily="34" charset="0"/>
              <a:buChar char="•"/>
              <a:defRPr lang="en-US" sz="1200" kern="1200">
                <a:solidFill>
                  <a:schemeClr val="tx1"/>
                </a:solidFill>
                <a:latin typeface="+mn-lt"/>
                <a:ea typeface="+mn-ea"/>
                <a:cs typeface="+mn-cs"/>
              </a:defRPr>
            </a:lvl1pPr>
            <a:lvl2pPr marL="254794" indent="-84535" algn="l" defTabSz="685800" rtl="0" eaLnBrk="1" latinLnBrk="0" hangingPunct="1">
              <a:lnSpc>
                <a:spcPct val="90000"/>
              </a:lnSpc>
              <a:spcBef>
                <a:spcPts val="375"/>
              </a:spcBef>
              <a:buClrTx/>
              <a:buFont typeface="Arial" panose="020B0604020202020204" pitchFamily="34" charset="0"/>
              <a:buChar char="•"/>
              <a:defRPr sz="1050" kern="1200">
                <a:solidFill>
                  <a:schemeClr val="tx1"/>
                </a:solidFill>
                <a:latin typeface="+mn-lt"/>
                <a:ea typeface="+mn-ea"/>
                <a:cs typeface="+mn-cs"/>
              </a:defRPr>
            </a:lvl2pPr>
            <a:lvl3pPr marL="385763" indent="-85725" algn="l" defTabSz="685800" rtl="0" eaLnBrk="1" latinLnBrk="0" hangingPunct="1">
              <a:lnSpc>
                <a:spcPct val="90000"/>
              </a:lnSpc>
              <a:spcBef>
                <a:spcPts val="150"/>
              </a:spcBef>
              <a:buClrTx/>
              <a:buFont typeface="Arial" panose="020B0604020202020204" pitchFamily="34" charset="0"/>
              <a:buChar char="•"/>
              <a:defRPr sz="900" kern="1200">
                <a:solidFill>
                  <a:schemeClr val="tx1"/>
                </a:solidFill>
                <a:latin typeface="+mn-lt"/>
                <a:ea typeface="+mn-ea"/>
                <a:cs typeface="+mn-cs"/>
              </a:defRPr>
            </a:lvl3pPr>
            <a:lvl4pPr marL="514350" indent="-85725" algn="l" defTabSz="685800" rtl="0" eaLnBrk="1" latinLnBrk="0" hangingPunct="1">
              <a:lnSpc>
                <a:spcPct val="90000"/>
              </a:lnSpc>
              <a:spcBef>
                <a:spcPts val="150"/>
              </a:spcBef>
              <a:buClrTx/>
              <a:buFont typeface="Arial" panose="020B0604020202020204" pitchFamily="34" charset="0"/>
              <a:buChar char="•"/>
              <a:defRPr sz="825" kern="1200">
                <a:solidFill>
                  <a:schemeClr val="tx1"/>
                </a:solidFill>
                <a:latin typeface="+mn-lt"/>
                <a:ea typeface="+mn-ea"/>
                <a:cs typeface="+mn-cs"/>
              </a:defRPr>
            </a:lvl4pPr>
            <a:lvl5pPr marL="644129" indent="-86916" algn="l" defTabSz="685800" rtl="0" eaLnBrk="1" latinLnBrk="0" hangingPunct="1">
              <a:lnSpc>
                <a:spcPct val="90000"/>
              </a:lnSpc>
              <a:spcBef>
                <a:spcPts val="150"/>
              </a:spcBef>
              <a:buClrTx/>
              <a:buFont typeface="Arial" panose="020B0604020202020204" pitchFamily="34" charset="0"/>
              <a:buChar char="•"/>
              <a:defRPr sz="788"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marL="0" indent="0">
              <a:buFont typeface="Arial" panose="020B0604020202020204" pitchFamily="34" charset="0"/>
              <a:buNone/>
            </a:pPr>
            <a:r>
              <a:rPr lang="en-CA" b="1" kern="0" dirty="0">
                <a:solidFill>
                  <a:srgbClr val="125285"/>
                </a:solidFill>
                <a:latin typeface="Arial" panose="020B0604020202020204" pitchFamily="34" charset="0"/>
                <a:cs typeface="Arial" panose="020B0604020202020204" pitchFamily="34" charset="0"/>
                <a:sym typeface="Arial"/>
              </a:rPr>
              <a:t>Key Results:</a:t>
            </a:r>
            <a:endParaRPr lang="en-CA" b="1" kern="0" dirty="0">
              <a:solidFill>
                <a:srgbClr val="125285"/>
              </a:solidFill>
              <a:highlight>
                <a:srgbClr val="00FFFF"/>
              </a:highlight>
              <a:latin typeface="Arial" panose="020B0604020202020204" pitchFamily="34" charset="0"/>
              <a:cs typeface="Arial" panose="020B0604020202020204" pitchFamily="34" charset="0"/>
              <a:sym typeface="Arial"/>
            </a:endParaRPr>
          </a:p>
        </p:txBody>
      </p:sp>
      <p:sp>
        <p:nvSpPr>
          <p:cNvPr id="40" name="Rectangle 39">
            <a:extLst>
              <a:ext uri="{FF2B5EF4-FFF2-40B4-BE49-F238E27FC236}">
                <a16:creationId xmlns:a16="http://schemas.microsoft.com/office/drawing/2014/main" id="{2B6CF839-E03C-FD91-85BE-9B3AE01B42D6}"/>
              </a:ext>
            </a:extLst>
          </p:cNvPr>
          <p:cNvSpPr/>
          <p:nvPr/>
        </p:nvSpPr>
        <p:spPr bwMode="gray">
          <a:xfrm>
            <a:off x="450246" y="1486807"/>
            <a:ext cx="4481264" cy="475235"/>
          </a:xfrm>
          <a:prstGeom prst="rect">
            <a:avLst/>
          </a:prstGeom>
          <a:solidFill>
            <a:schemeClr val="tx1">
              <a:lumMod val="20000"/>
              <a:lumOff val="80000"/>
            </a:schemeClr>
          </a:solidFill>
          <a:ln w="28575" cap="flat" cmpd="sng" algn="ctr">
            <a:noFill/>
            <a:prstDash val="solid"/>
            <a:miter lim="800000"/>
            <a:headEnd type="none" w="med" len="med"/>
            <a:tailEnd type="none" w="med" len="med"/>
          </a:ln>
          <a:effectLst/>
        </p:spPr>
        <p:txBody>
          <a:bodyPr vert="horz" wrap="square" lIns="216000" tIns="45715" rIns="180000" bIns="45715" numCol="1" rtlCol="0" anchor="ctr" anchorCtr="0" compatLnSpc="1">
            <a:prstTxWarp prst="textNoShape">
              <a:avLst/>
            </a:prstTxWarp>
            <a:noAutofit/>
          </a:bodyPr>
          <a:lstStyle/>
          <a:p>
            <a:r>
              <a:rPr lang="en-US" sz="1200" dirty="0">
                <a:solidFill>
                  <a:srgbClr val="125285"/>
                </a:solidFill>
                <a:latin typeface="Arial" panose="020B0604020202020204" pitchFamily="34" charset="0"/>
                <a:cs typeface="Arial" panose="020B0604020202020204" pitchFamily="34" charset="0"/>
              </a:rPr>
              <a:t>Nearly three-quarters of the Medicare cohort beneficiaries adhered to mt-</a:t>
            </a:r>
            <a:r>
              <a:rPr lang="en-US" sz="1200" dirty="0" err="1">
                <a:solidFill>
                  <a:srgbClr val="125285"/>
                </a:solidFill>
                <a:latin typeface="Arial" panose="020B0604020202020204" pitchFamily="34" charset="0"/>
                <a:cs typeface="Arial" panose="020B0604020202020204" pitchFamily="34" charset="0"/>
              </a:rPr>
              <a:t>sDNA</a:t>
            </a:r>
            <a:r>
              <a:rPr lang="en-US" sz="1200" dirty="0">
                <a:solidFill>
                  <a:srgbClr val="125285"/>
                </a:solidFill>
                <a:latin typeface="Arial" panose="020B0604020202020204" pitchFamily="34" charset="0"/>
                <a:cs typeface="Arial" panose="020B0604020202020204" pitchFamily="34" charset="0"/>
              </a:rPr>
              <a:t> testing-based CRC screening</a:t>
            </a:r>
          </a:p>
        </p:txBody>
      </p:sp>
      <p:sp>
        <p:nvSpPr>
          <p:cNvPr id="41" name="Rectangle 40">
            <a:extLst>
              <a:ext uri="{FF2B5EF4-FFF2-40B4-BE49-F238E27FC236}">
                <a16:creationId xmlns:a16="http://schemas.microsoft.com/office/drawing/2014/main" id="{5AD2FF58-96B6-8A1B-BBFE-20FFDE1684F5}"/>
              </a:ext>
            </a:extLst>
          </p:cNvPr>
          <p:cNvSpPr/>
          <p:nvPr/>
        </p:nvSpPr>
        <p:spPr bwMode="gray">
          <a:xfrm>
            <a:off x="450246" y="2027799"/>
            <a:ext cx="4481264" cy="341107"/>
          </a:xfrm>
          <a:prstGeom prst="rect">
            <a:avLst/>
          </a:prstGeom>
          <a:solidFill>
            <a:schemeClr val="tx1">
              <a:lumMod val="20000"/>
              <a:lumOff val="80000"/>
            </a:schemeClr>
          </a:solidFill>
          <a:ln w="28575" cap="flat" cmpd="sng" algn="ctr">
            <a:noFill/>
            <a:prstDash val="solid"/>
            <a:miter lim="800000"/>
            <a:headEnd type="none" w="med" len="med"/>
            <a:tailEnd type="none" w="med" len="med"/>
          </a:ln>
          <a:effectLst/>
        </p:spPr>
        <p:txBody>
          <a:bodyPr vert="horz" wrap="square" lIns="216000" tIns="45715" rIns="180000" bIns="45715" numCol="1" rtlCol="0" anchor="ctr" anchorCtr="0" compatLnSpc="1">
            <a:prstTxWarp prst="textNoShape">
              <a:avLst/>
            </a:prstTxWarp>
            <a:noAutofit/>
          </a:bodyPr>
          <a:lstStyle/>
          <a:p>
            <a:r>
              <a:rPr lang="en-US" sz="1200" dirty="0">
                <a:solidFill>
                  <a:srgbClr val="125285"/>
                </a:solidFill>
                <a:latin typeface="Arial" panose="020B0604020202020204" pitchFamily="34" charset="0"/>
                <a:cs typeface="Arial" panose="020B0604020202020204" pitchFamily="34" charset="0"/>
              </a:rPr>
              <a:t>Cross-sectional adherence rates were similar across groups</a:t>
            </a:r>
          </a:p>
        </p:txBody>
      </p:sp>
      <p:sp>
        <p:nvSpPr>
          <p:cNvPr id="42" name="Rectangle 41">
            <a:extLst>
              <a:ext uri="{FF2B5EF4-FFF2-40B4-BE49-F238E27FC236}">
                <a16:creationId xmlns:a16="http://schemas.microsoft.com/office/drawing/2014/main" id="{CC9EB4F1-AF1E-D14A-9C1F-37082B62B737}"/>
              </a:ext>
            </a:extLst>
          </p:cNvPr>
          <p:cNvSpPr/>
          <p:nvPr/>
        </p:nvSpPr>
        <p:spPr bwMode="gray">
          <a:xfrm>
            <a:off x="450246" y="2434663"/>
            <a:ext cx="4481264" cy="722468"/>
          </a:xfrm>
          <a:prstGeom prst="rect">
            <a:avLst/>
          </a:prstGeom>
          <a:solidFill>
            <a:schemeClr val="tx1">
              <a:lumMod val="20000"/>
              <a:lumOff val="80000"/>
            </a:schemeClr>
          </a:solidFill>
          <a:ln w="28575" cap="flat" cmpd="sng" algn="ctr">
            <a:noFill/>
            <a:prstDash val="solid"/>
            <a:miter lim="800000"/>
            <a:headEnd type="none" w="med" len="med"/>
            <a:tailEnd type="none" w="med" len="med"/>
          </a:ln>
          <a:effectLst/>
        </p:spPr>
        <p:txBody>
          <a:bodyPr vert="horz" wrap="square" lIns="216000" tIns="45715" rIns="180000" bIns="45715" numCol="1" rtlCol="0" anchor="ctr" anchorCtr="0" compatLnSpc="1">
            <a:prstTxWarp prst="textNoShape">
              <a:avLst/>
            </a:prstTxWarp>
            <a:noAutofit/>
          </a:bodyPr>
          <a:lstStyle/>
          <a:p>
            <a:r>
              <a:rPr lang="en-US" sz="1200" dirty="0">
                <a:solidFill>
                  <a:srgbClr val="125285"/>
                </a:solidFill>
                <a:latin typeface="Arial" panose="020B0604020202020204" pitchFamily="34" charset="0"/>
                <a:cs typeface="Arial" panose="020B0604020202020204" pitchFamily="34" charset="0"/>
              </a:rPr>
              <a:t>Cumulative adherence rates increased more rapidly at 30 and 60 days followed by more gradual increases at 90 and 180 days</a:t>
            </a:r>
          </a:p>
        </p:txBody>
      </p:sp>
      <p:sp>
        <p:nvSpPr>
          <p:cNvPr id="43" name="Rectangle 42">
            <a:extLst>
              <a:ext uri="{FF2B5EF4-FFF2-40B4-BE49-F238E27FC236}">
                <a16:creationId xmlns:a16="http://schemas.microsoft.com/office/drawing/2014/main" id="{7AD0F421-E34B-6D22-1D60-38C5BB55A946}"/>
              </a:ext>
            </a:extLst>
          </p:cNvPr>
          <p:cNvSpPr/>
          <p:nvPr/>
        </p:nvSpPr>
        <p:spPr bwMode="gray">
          <a:xfrm>
            <a:off x="450246" y="3222887"/>
            <a:ext cx="4481264" cy="722468"/>
          </a:xfrm>
          <a:prstGeom prst="rect">
            <a:avLst/>
          </a:prstGeom>
          <a:solidFill>
            <a:schemeClr val="tx1">
              <a:lumMod val="20000"/>
              <a:lumOff val="80000"/>
            </a:schemeClr>
          </a:solidFill>
          <a:ln w="28575" cap="flat" cmpd="sng" algn="ctr">
            <a:noFill/>
            <a:prstDash val="solid"/>
            <a:miter lim="800000"/>
            <a:headEnd type="none" w="med" len="med"/>
            <a:tailEnd type="none" w="med" len="med"/>
          </a:ln>
          <a:effectLst/>
        </p:spPr>
        <p:txBody>
          <a:bodyPr vert="horz" wrap="square" lIns="216000" tIns="45715" rIns="180000" bIns="45715" numCol="1" rtlCol="0" anchor="ctr" anchorCtr="0" compatLnSpc="1">
            <a:prstTxWarp prst="textNoShape">
              <a:avLst/>
            </a:prstTxWarp>
            <a:noAutofit/>
          </a:bodyPr>
          <a:lstStyle/>
          <a:p>
            <a:r>
              <a:rPr lang="en-US" sz="1200" dirty="0">
                <a:solidFill>
                  <a:srgbClr val="125285"/>
                </a:solidFill>
                <a:latin typeface="Arial" panose="020B0604020202020204" pitchFamily="34" charset="0"/>
                <a:cs typeface="Arial" panose="020B0604020202020204" pitchFamily="34" charset="0"/>
              </a:rPr>
              <a:t>When ordered by gastroenterologists, patients had a higher adherence rate to mt-</a:t>
            </a:r>
            <a:r>
              <a:rPr lang="en-US" sz="1200" dirty="0" err="1">
                <a:solidFill>
                  <a:srgbClr val="125285"/>
                </a:solidFill>
                <a:latin typeface="Arial" panose="020B0604020202020204" pitchFamily="34" charset="0"/>
                <a:cs typeface="Arial" panose="020B0604020202020204" pitchFamily="34" charset="0"/>
              </a:rPr>
              <a:t>sDNA</a:t>
            </a:r>
            <a:r>
              <a:rPr lang="en-US" sz="1200" dirty="0">
                <a:solidFill>
                  <a:srgbClr val="125285"/>
                </a:solidFill>
                <a:latin typeface="Arial" panose="020B0604020202020204" pitchFamily="34" charset="0"/>
                <a:cs typeface="Arial" panose="020B0604020202020204" pitchFamily="34" charset="0"/>
              </a:rPr>
              <a:t> tests than when ordered by primary care providers or other specialists</a:t>
            </a:r>
          </a:p>
        </p:txBody>
      </p:sp>
    </p:spTree>
    <p:extLst>
      <p:ext uri="{BB962C8B-B14F-4D97-AF65-F5344CB8AC3E}">
        <p14:creationId xmlns:p14="http://schemas.microsoft.com/office/powerpoint/2010/main" val="206795593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Text Placeholder 36">
            <a:extLst>
              <a:ext uri="{FF2B5EF4-FFF2-40B4-BE49-F238E27FC236}">
                <a16:creationId xmlns:a16="http://schemas.microsoft.com/office/drawing/2014/main" id="{E4A4EE26-E4E6-D580-0FC4-8A51852F2716}"/>
              </a:ext>
            </a:extLst>
          </p:cNvPr>
          <p:cNvSpPr>
            <a:spLocks noGrp="1"/>
          </p:cNvSpPr>
          <p:nvPr>
            <p:ph type="body" sz="quarter" idx="16"/>
          </p:nvPr>
        </p:nvSpPr>
        <p:spPr>
          <a:xfrm>
            <a:off x="570598" y="4549572"/>
            <a:ext cx="8355688" cy="319958"/>
          </a:xfrm>
        </p:spPr>
        <p:txBody>
          <a:bodyPr/>
          <a:lstStyle/>
          <a:p>
            <a:pPr lvl="0" defTabSz="685983">
              <a:lnSpc>
                <a:spcPct val="85000"/>
              </a:lnSpc>
              <a:spcBef>
                <a:spcPts val="225"/>
              </a:spcBef>
              <a:buClrTx/>
              <a:buSzPct val="100000"/>
              <a:defRPr/>
            </a:pPr>
            <a:r>
              <a:rPr lang="en-US" sz="750" kern="1200" baseline="30000" dirty="0">
                <a:latin typeface="Arial" panose="020B0604020202020204" pitchFamily="34" charset="0"/>
                <a:cs typeface="Arial" panose="020B0604020202020204" pitchFamily="34" charset="0"/>
              </a:rPr>
              <a:t>†</a:t>
            </a:r>
            <a:r>
              <a:rPr lang="en-US" sz="750" kern="1200" dirty="0">
                <a:latin typeface="Arial" panose="020B0604020202020204" pitchFamily="34" charset="0"/>
                <a:cs typeface="Arial" panose="020B0604020202020204" pitchFamily="34" charset="0"/>
              </a:rPr>
              <a:t>Adherence was defined as the percentage of eligible participants who successfully completed the test within 365 days of shipment. </a:t>
            </a:r>
            <a:br>
              <a:rPr lang="en-US" sz="750" kern="1200" dirty="0">
                <a:latin typeface="Arial" panose="020B0604020202020204" pitchFamily="34" charset="0"/>
                <a:cs typeface="Arial" panose="020B0604020202020204" pitchFamily="34" charset="0"/>
              </a:rPr>
            </a:br>
            <a:r>
              <a:rPr lang="en-US" sz="750" kern="1200" dirty="0">
                <a:latin typeface="Arial" panose="020B0604020202020204" pitchFamily="34" charset="0"/>
                <a:cs typeface="Arial" panose="020B0604020202020204" pitchFamily="34" charset="0"/>
              </a:rPr>
              <a:t>‡This study population included limited reporting of race/ethnicity data and is therefore not appropriate for identifying screening trends in these groups.</a:t>
            </a:r>
          </a:p>
          <a:p>
            <a:pPr marL="0" lvl="0" indent="0">
              <a:lnSpc>
                <a:spcPct val="85000"/>
              </a:lnSpc>
              <a:spcBef>
                <a:spcPts val="225"/>
              </a:spcBef>
              <a:buNone/>
              <a:defRPr/>
            </a:pPr>
            <a:r>
              <a:rPr lang="en-US" sz="750" b="1" kern="1200" dirty="0">
                <a:latin typeface="Arial" panose="020B0604020202020204" pitchFamily="34" charset="0"/>
                <a:cs typeface="Arial" panose="020B0604020202020204" pitchFamily="34" charset="0"/>
              </a:rPr>
              <a:t>AI:</a:t>
            </a:r>
            <a:r>
              <a:rPr lang="en-US" sz="750" kern="1200" dirty="0">
                <a:latin typeface="Arial" panose="020B0604020202020204" pitchFamily="34" charset="0"/>
                <a:cs typeface="Arial" panose="020B0604020202020204" pitchFamily="34" charset="0"/>
              </a:rPr>
              <a:t> American Indian; </a:t>
            </a:r>
            <a:r>
              <a:rPr lang="en-US" sz="750" b="1" dirty="0">
                <a:latin typeface="Arial" panose="020B0604020202020204" pitchFamily="34" charset="0"/>
                <a:cs typeface="Arial" panose="020B0604020202020204" pitchFamily="34" charset="0"/>
              </a:rPr>
              <a:t>mt-</a:t>
            </a:r>
            <a:r>
              <a:rPr lang="en-US" sz="750" b="1" dirty="0" err="1">
                <a:latin typeface="Arial" panose="020B0604020202020204" pitchFamily="34" charset="0"/>
                <a:cs typeface="Arial" panose="020B0604020202020204" pitchFamily="34" charset="0"/>
              </a:rPr>
              <a:t>sDNA</a:t>
            </a:r>
            <a:r>
              <a:rPr lang="en-US" sz="750" b="1" dirty="0">
                <a:latin typeface="Arial" panose="020B0604020202020204" pitchFamily="34" charset="0"/>
                <a:cs typeface="Arial" panose="020B0604020202020204" pitchFamily="34" charset="0"/>
              </a:rPr>
              <a:t>:</a:t>
            </a:r>
            <a:r>
              <a:rPr lang="en-US" sz="750" dirty="0">
                <a:latin typeface="Arial" panose="020B0604020202020204" pitchFamily="34" charset="0"/>
                <a:cs typeface="Arial" panose="020B0604020202020204" pitchFamily="34" charset="0"/>
              </a:rPr>
              <a:t> multi-target stool DNA; </a:t>
            </a:r>
            <a:r>
              <a:rPr lang="en-US" sz="750" b="1" kern="1200" dirty="0">
                <a:latin typeface="Arial" panose="020B0604020202020204" pitchFamily="34" charset="0"/>
                <a:cs typeface="Arial" panose="020B0604020202020204" pitchFamily="34" charset="0"/>
              </a:rPr>
              <a:t>PI:</a:t>
            </a:r>
            <a:r>
              <a:rPr lang="en-US" sz="750" kern="1200" dirty="0">
                <a:latin typeface="Arial" panose="020B0604020202020204" pitchFamily="34" charset="0"/>
                <a:cs typeface="Arial" panose="020B0604020202020204" pitchFamily="34" charset="0"/>
              </a:rPr>
              <a:t> Pacific Islander.</a:t>
            </a:r>
          </a:p>
          <a:p>
            <a:pPr lvl="0" defTabSz="685983">
              <a:lnSpc>
                <a:spcPct val="85000"/>
              </a:lnSpc>
              <a:spcBef>
                <a:spcPts val="225"/>
              </a:spcBef>
              <a:buClrTx/>
              <a:buSzPct val="100000"/>
              <a:defRPr/>
            </a:pPr>
            <a:r>
              <a:rPr lang="en-US" sz="750" kern="1200" spc="-5" dirty="0">
                <a:latin typeface="Arial" panose="020B0604020202020204" pitchFamily="34" charset="0"/>
                <a:cs typeface="Arial" panose="020B0604020202020204" pitchFamily="34" charset="0"/>
              </a:rPr>
              <a:t>Miller-Wilson LA, et al. </a:t>
            </a:r>
            <a:r>
              <a:rPr lang="en-US" sz="750" i="1" kern="1200" spc="-5" dirty="0">
                <a:latin typeface="Arial" panose="020B0604020202020204" pitchFamily="34" charset="0"/>
                <a:cs typeface="Arial" panose="020B0604020202020204" pitchFamily="34" charset="0"/>
              </a:rPr>
              <a:t>Int J Colorectal Dis.</a:t>
            </a:r>
            <a:r>
              <a:rPr lang="en-US" sz="750" kern="1200" spc="-5" dirty="0">
                <a:latin typeface="Arial" panose="020B0604020202020204" pitchFamily="34" charset="0"/>
                <a:cs typeface="Arial" panose="020B0604020202020204" pitchFamily="34" charset="0"/>
              </a:rPr>
              <a:t> 2021;21:1-10.</a:t>
            </a:r>
          </a:p>
        </p:txBody>
      </p:sp>
      <p:sp>
        <p:nvSpPr>
          <p:cNvPr id="36" name="Text Placeholder 35">
            <a:extLst>
              <a:ext uri="{FF2B5EF4-FFF2-40B4-BE49-F238E27FC236}">
                <a16:creationId xmlns:a16="http://schemas.microsoft.com/office/drawing/2014/main" id="{FAFE73C1-C4B3-656A-F650-13546DF5B835}"/>
              </a:ext>
            </a:extLst>
          </p:cNvPr>
          <p:cNvSpPr>
            <a:spLocks noGrp="1"/>
          </p:cNvSpPr>
          <p:nvPr>
            <p:ph type="body" sz="quarter" idx="15"/>
          </p:nvPr>
        </p:nvSpPr>
        <p:spPr>
          <a:xfrm>
            <a:off x="336081" y="273970"/>
            <a:ext cx="8471837" cy="297710"/>
          </a:xfrm>
        </p:spPr>
        <p:txBody>
          <a:bodyPr/>
          <a:lstStyle/>
          <a:p>
            <a:r>
              <a:rPr lang="en-US" sz="1600" dirty="0">
                <a:sym typeface="Arial"/>
              </a:rPr>
              <a:t>Cross-sectional Adherence with the mt-sDNA Test for Colorectal Cancer Screening in a Large, Nationally Insured Cohort</a:t>
            </a:r>
            <a:endParaRPr lang="en-US" dirty="0"/>
          </a:p>
        </p:txBody>
      </p:sp>
      <p:sp>
        <p:nvSpPr>
          <p:cNvPr id="11" name="Google Shape;84;p13">
            <a:extLst>
              <a:ext uri="{FF2B5EF4-FFF2-40B4-BE49-F238E27FC236}">
                <a16:creationId xmlns:a16="http://schemas.microsoft.com/office/drawing/2014/main" id="{3D1C19A4-A6EE-DA19-C04F-140E2B0969CD}"/>
              </a:ext>
            </a:extLst>
          </p:cNvPr>
          <p:cNvSpPr txBox="1">
            <a:spLocks/>
          </p:cNvSpPr>
          <p:nvPr/>
        </p:nvSpPr>
        <p:spPr>
          <a:xfrm>
            <a:off x="463678" y="1289769"/>
            <a:ext cx="3456214" cy="2400485"/>
          </a:xfrm>
          <a:prstGeom prst="rect">
            <a:avLst/>
          </a:prstGeom>
        </p:spPr>
        <p:txBody>
          <a:bodyPr spcFirstLastPara="1" wrap="square" lIns="0" tIns="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buClr>
                <a:schemeClr val="dk1"/>
              </a:buClr>
              <a:buSzPts val="1100"/>
            </a:pPr>
            <a:r>
              <a:rPr lang="en-CA" sz="1200" b="1" dirty="0">
                <a:solidFill>
                  <a:srgbClr val="125285"/>
                </a:solidFill>
                <a:latin typeface="Arial" panose="020B0604020202020204" pitchFamily="34" charset="0"/>
                <a:cs typeface="Arial" panose="020B0604020202020204" pitchFamily="34" charset="0"/>
              </a:rPr>
              <a:t>Design: </a:t>
            </a:r>
            <a:r>
              <a:rPr lang="en-US" sz="1200" kern="1200" dirty="0">
                <a:solidFill>
                  <a:srgbClr val="125285"/>
                </a:solidFill>
                <a:latin typeface="Arial" panose="020B0604020202020204" pitchFamily="34" charset="0"/>
                <a:cs typeface="Arial" panose="020B0604020202020204" pitchFamily="34" charset="0"/>
              </a:rPr>
              <a:t>A retrospective study of cross-sectional adherence to completion of a valid mt-</a:t>
            </a:r>
            <a:r>
              <a:rPr lang="en-US" sz="1200" kern="1200" dirty="0" err="1">
                <a:solidFill>
                  <a:srgbClr val="125285"/>
                </a:solidFill>
                <a:latin typeface="Arial" panose="020B0604020202020204" pitchFamily="34" charset="0"/>
                <a:cs typeface="Arial" panose="020B0604020202020204" pitchFamily="34" charset="0"/>
              </a:rPr>
              <a:t>sDNA</a:t>
            </a:r>
            <a:r>
              <a:rPr lang="en-US" sz="1200" kern="1200" dirty="0">
                <a:solidFill>
                  <a:srgbClr val="125285"/>
                </a:solidFill>
                <a:latin typeface="Arial" panose="020B0604020202020204" pitchFamily="34" charset="0"/>
                <a:cs typeface="Arial" panose="020B0604020202020204" pitchFamily="34" charset="0"/>
              </a:rPr>
              <a:t> test within 365 days among adults, aged 50 years and older with commercial insurance or Medicare, who received the test between January 1, 2018, and December 31, 2018</a:t>
            </a:r>
          </a:p>
          <a:p>
            <a:pPr>
              <a:buClr>
                <a:schemeClr val="dk1"/>
              </a:buClr>
              <a:buSzPts val="1100"/>
            </a:pPr>
            <a:endParaRPr lang="en-US" sz="1200" kern="1200" dirty="0">
              <a:solidFill>
                <a:srgbClr val="125285"/>
              </a:solidFill>
              <a:latin typeface="Arial" panose="020B0604020202020204" pitchFamily="34" charset="0"/>
              <a:cs typeface="Arial" panose="020B0604020202020204" pitchFamily="34" charset="0"/>
            </a:endParaRPr>
          </a:p>
          <a:p>
            <a:pPr defTabSz="685783">
              <a:defRPr/>
            </a:pPr>
            <a:r>
              <a:rPr lang="en-US" sz="1200" b="1" dirty="0">
                <a:solidFill>
                  <a:srgbClr val="125285"/>
                </a:solidFill>
                <a:latin typeface="Arial" panose="020B0604020202020204" pitchFamily="34" charset="0"/>
                <a:cs typeface="Arial" panose="020B0604020202020204" pitchFamily="34" charset="0"/>
              </a:rPr>
              <a:t>Overall cross-sectional adherence</a:t>
            </a:r>
            <a:r>
              <a:rPr lang="en-US" sz="1200" dirty="0">
                <a:solidFill>
                  <a:srgbClr val="125285"/>
                </a:solidFill>
                <a:latin typeface="Arial" panose="020B0604020202020204" pitchFamily="34" charset="0"/>
                <a:cs typeface="Arial" panose="020B0604020202020204" pitchFamily="34" charset="0"/>
              </a:rPr>
              <a:t>: </a:t>
            </a:r>
            <a:r>
              <a:rPr lang="en-US" sz="1200" b="1" dirty="0">
                <a:solidFill>
                  <a:srgbClr val="125285"/>
                </a:solidFill>
                <a:latin typeface="Arial" panose="020B0604020202020204" pitchFamily="34" charset="0"/>
                <a:cs typeface="Arial" panose="020B0604020202020204" pitchFamily="34" charset="0"/>
              </a:rPr>
              <a:t>66.8%</a:t>
            </a:r>
          </a:p>
          <a:p>
            <a:pPr defTabSz="685783">
              <a:defRPr/>
            </a:pPr>
            <a:endParaRPr lang="en-US" sz="1200" dirty="0">
              <a:solidFill>
                <a:srgbClr val="125285"/>
              </a:solidFill>
              <a:latin typeface="Arial" panose="020B0604020202020204" pitchFamily="34" charset="0"/>
              <a:cs typeface="Arial" panose="020B0604020202020204" pitchFamily="34" charset="0"/>
            </a:endParaRPr>
          </a:p>
          <a:p>
            <a:pPr defTabSz="685783">
              <a:defRPr/>
            </a:pPr>
            <a:r>
              <a:rPr lang="en-US" sz="1200" b="1" dirty="0">
                <a:solidFill>
                  <a:srgbClr val="125285"/>
                </a:solidFill>
                <a:latin typeface="Arial" panose="020B0604020202020204" pitchFamily="34" charset="0"/>
                <a:cs typeface="Arial" panose="020B0604020202020204" pitchFamily="34" charset="0"/>
              </a:rPr>
              <a:t>Gender and age</a:t>
            </a:r>
            <a:r>
              <a:rPr lang="en-US" sz="1200" dirty="0">
                <a:solidFill>
                  <a:srgbClr val="125285"/>
                </a:solidFill>
                <a:latin typeface="Arial" panose="020B0604020202020204" pitchFamily="34" charset="0"/>
                <a:cs typeface="Arial" panose="020B0604020202020204" pitchFamily="34" charset="0"/>
              </a:rPr>
              <a:t>:</a:t>
            </a:r>
            <a:r>
              <a:rPr lang="en-US" sz="1200" b="1" dirty="0">
                <a:solidFill>
                  <a:srgbClr val="125285"/>
                </a:solidFill>
                <a:latin typeface="Arial" panose="020B0604020202020204" pitchFamily="34" charset="0"/>
                <a:cs typeface="Arial" panose="020B0604020202020204" pitchFamily="34" charset="0"/>
              </a:rPr>
              <a:t> </a:t>
            </a:r>
            <a:r>
              <a:rPr lang="en-US" sz="1200" dirty="0">
                <a:solidFill>
                  <a:srgbClr val="125285"/>
                </a:solidFill>
                <a:latin typeface="Arial" panose="020B0604020202020204" pitchFamily="34" charset="0"/>
                <a:cs typeface="Arial" panose="020B0604020202020204" pitchFamily="34" charset="0"/>
              </a:rPr>
              <a:t>Adherence was approximately equal among men and women but increased with age</a:t>
            </a:r>
            <a:endParaRPr lang="en-CA" sz="1200" dirty="0">
              <a:solidFill>
                <a:srgbClr val="125285"/>
              </a:solidFill>
              <a:latin typeface="Arial" panose="020B0604020202020204" pitchFamily="34" charset="0"/>
              <a:cs typeface="Arial" panose="020B0604020202020204" pitchFamily="34" charset="0"/>
            </a:endParaRPr>
          </a:p>
        </p:txBody>
      </p:sp>
      <p:graphicFrame>
        <p:nvGraphicFramePr>
          <p:cNvPr id="14" name="Chart 13">
            <a:extLst>
              <a:ext uri="{FF2B5EF4-FFF2-40B4-BE49-F238E27FC236}">
                <a16:creationId xmlns:a16="http://schemas.microsoft.com/office/drawing/2014/main" id="{7277E84B-53EF-C29D-0AFE-BFDA45B9A7A4}"/>
              </a:ext>
            </a:extLst>
          </p:cNvPr>
          <p:cNvGraphicFramePr/>
          <p:nvPr>
            <p:extLst>
              <p:ext uri="{D42A27DB-BD31-4B8C-83A1-F6EECF244321}">
                <p14:modId xmlns:p14="http://schemas.microsoft.com/office/powerpoint/2010/main" val="2058864197"/>
              </p:ext>
            </p:extLst>
          </p:nvPr>
        </p:nvGraphicFramePr>
        <p:xfrm>
          <a:off x="4572000" y="1289770"/>
          <a:ext cx="3762734" cy="3013188"/>
        </p:xfrm>
        <a:graphic>
          <a:graphicData uri="http://schemas.openxmlformats.org/drawingml/2006/chart">
            <c:chart xmlns:c="http://schemas.openxmlformats.org/drawingml/2006/chart" xmlns:r="http://schemas.openxmlformats.org/officeDocument/2006/relationships" r:id="rId3"/>
          </a:graphicData>
        </a:graphic>
      </p:graphicFrame>
      <p:sp>
        <p:nvSpPr>
          <p:cNvPr id="15" name="TextBox 14">
            <a:extLst>
              <a:ext uri="{FF2B5EF4-FFF2-40B4-BE49-F238E27FC236}">
                <a16:creationId xmlns:a16="http://schemas.microsoft.com/office/drawing/2014/main" id="{666AF368-451D-8142-10DB-64A3CF91C10B}"/>
              </a:ext>
            </a:extLst>
          </p:cNvPr>
          <p:cNvSpPr txBox="1"/>
          <p:nvPr/>
        </p:nvSpPr>
        <p:spPr bwMode="gray">
          <a:xfrm rot="16200000">
            <a:off x="3581492" y="1948707"/>
            <a:ext cx="1886245" cy="250799"/>
          </a:xfrm>
          <a:prstGeom prst="rect">
            <a:avLst/>
          </a:prstGeom>
        </p:spPr>
        <p:txBody>
          <a:bodyPr wrap="square" rtlCol="0">
            <a:noAutofit/>
          </a:bodyPr>
          <a:lstStyle/>
          <a:p>
            <a:pPr algn="ctr">
              <a:lnSpc>
                <a:spcPct val="90000"/>
              </a:lnSpc>
              <a:buSzPct val="100000"/>
            </a:pPr>
            <a:r>
              <a:rPr lang="en-US" sz="800" b="1" dirty="0">
                <a:solidFill>
                  <a:srgbClr val="125285"/>
                </a:solidFill>
                <a:latin typeface="Arial" panose="020B0604020202020204" pitchFamily="34" charset="0"/>
                <a:cs typeface="Arial" panose="020B0604020202020204" pitchFamily="34" charset="0"/>
              </a:rPr>
              <a:t>Cross-sectional adherence (%)</a:t>
            </a:r>
            <a:r>
              <a:rPr lang="en-US" sz="800" b="1" kern="1200" baseline="30000" dirty="0">
                <a:solidFill>
                  <a:srgbClr val="125285"/>
                </a:solidFill>
                <a:latin typeface="Arial" panose="020B0604020202020204" pitchFamily="34" charset="0"/>
                <a:cs typeface="Arial" panose="020B0604020202020204" pitchFamily="34" charset="0"/>
              </a:rPr>
              <a:t>†</a:t>
            </a:r>
            <a:endParaRPr lang="en-US" sz="800" b="1" dirty="0">
              <a:solidFill>
                <a:srgbClr val="125285"/>
              </a:solidFill>
              <a:latin typeface="Arial" panose="020B0604020202020204" pitchFamily="34" charset="0"/>
              <a:cs typeface="Arial" panose="020B0604020202020204" pitchFamily="34" charset="0"/>
            </a:endParaRPr>
          </a:p>
          <a:p>
            <a:pPr algn="ctr">
              <a:lnSpc>
                <a:spcPct val="90000"/>
              </a:lnSpc>
              <a:buSzPct val="100000"/>
            </a:pPr>
            <a:endParaRPr lang="en-US" sz="800" b="1" dirty="0">
              <a:latin typeface="Arial" panose="020B0604020202020204" pitchFamily="34" charset="0"/>
              <a:cs typeface="Arial" panose="020B0604020202020204" pitchFamily="34" charset="0"/>
            </a:endParaRPr>
          </a:p>
        </p:txBody>
      </p:sp>
      <p:grpSp>
        <p:nvGrpSpPr>
          <p:cNvPr id="34" name="Group 33">
            <a:extLst>
              <a:ext uri="{FF2B5EF4-FFF2-40B4-BE49-F238E27FC236}">
                <a16:creationId xmlns:a16="http://schemas.microsoft.com/office/drawing/2014/main" id="{CF76BCB7-BB01-74A3-B28F-B5462D25BCDE}"/>
              </a:ext>
            </a:extLst>
          </p:cNvPr>
          <p:cNvGrpSpPr/>
          <p:nvPr/>
        </p:nvGrpSpPr>
        <p:grpSpPr>
          <a:xfrm>
            <a:off x="4689885" y="3690255"/>
            <a:ext cx="3526963" cy="211994"/>
            <a:chOff x="4866873" y="3936998"/>
            <a:chExt cx="3526963" cy="211994"/>
          </a:xfrm>
        </p:grpSpPr>
        <p:grpSp>
          <p:nvGrpSpPr>
            <p:cNvPr id="17" name="Group 16">
              <a:extLst>
                <a:ext uri="{FF2B5EF4-FFF2-40B4-BE49-F238E27FC236}">
                  <a16:creationId xmlns:a16="http://schemas.microsoft.com/office/drawing/2014/main" id="{60748276-0670-8220-CD39-315F7931AF09}"/>
                </a:ext>
              </a:extLst>
            </p:cNvPr>
            <p:cNvGrpSpPr/>
            <p:nvPr/>
          </p:nvGrpSpPr>
          <p:grpSpPr>
            <a:xfrm>
              <a:off x="5906647" y="3936998"/>
              <a:ext cx="914550" cy="211994"/>
              <a:chOff x="5491690" y="21736764"/>
              <a:chExt cx="1291597" cy="1477818"/>
            </a:xfrm>
          </p:grpSpPr>
          <p:sp>
            <p:nvSpPr>
              <p:cNvPr id="22" name="TextBox 21">
                <a:extLst>
                  <a:ext uri="{FF2B5EF4-FFF2-40B4-BE49-F238E27FC236}">
                    <a16:creationId xmlns:a16="http://schemas.microsoft.com/office/drawing/2014/main" id="{28D4D23F-8C10-1ECB-124F-899B0D78F6FC}"/>
                  </a:ext>
                </a:extLst>
              </p:cNvPr>
              <p:cNvSpPr txBox="1"/>
              <p:nvPr/>
            </p:nvSpPr>
            <p:spPr bwMode="gray">
              <a:xfrm>
                <a:off x="5491690" y="21736764"/>
                <a:ext cx="1291597" cy="1477818"/>
              </a:xfrm>
              <a:prstGeom prst="rect">
                <a:avLst/>
              </a:prstGeom>
            </p:spPr>
            <p:txBody>
              <a:bodyPr wrap="square" rtlCol="0">
                <a:noAutofit/>
              </a:bodyPr>
              <a:lstStyle/>
              <a:p>
                <a:pPr algn="ctr">
                  <a:lnSpc>
                    <a:spcPct val="90000"/>
                  </a:lnSpc>
                  <a:spcBef>
                    <a:spcPts val="750"/>
                  </a:spcBef>
                  <a:buSzPct val="100000"/>
                </a:pPr>
                <a:r>
                  <a:rPr lang="en-US" sz="800" dirty="0">
                    <a:latin typeface="Arial" panose="020B0604020202020204" pitchFamily="34" charset="0"/>
                    <a:cs typeface="Arial" panose="020B0604020202020204" pitchFamily="34" charset="0"/>
                  </a:rPr>
                  <a:t>Age (years)</a:t>
                </a:r>
              </a:p>
            </p:txBody>
          </p:sp>
          <p:sp>
            <p:nvSpPr>
              <p:cNvPr id="25" name="Rectangle 24">
                <a:extLst>
                  <a:ext uri="{FF2B5EF4-FFF2-40B4-BE49-F238E27FC236}">
                    <a16:creationId xmlns:a16="http://schemas.microsoft.com/office/drawing/2014/main" id="{46515B62-3A81-3962-19CD-A86656E01894}"/>
                  </a:ext>
                </a:extLst>
              </p:cNvPr>
              <p:cNvSpPr/>
              <p:nvPr/>
            </p:nvSpPr>
            <p:spPr bwMode="gray">
              <a:xfrm>
                <a:off x="5540950" y="22147728"/>
                <a:ext cx="137160" cy="782081"/>
              </a:xfrm>
              <a:prstGeom prst="rect">
                <a:avLst/>
              </a:prstGeom>
              <a:solidFill>
                <a:schemeClr val="accent4"/>
              </a:solidFill>
              <a:ln w="28575" cap="flat" cmpd="sng" algn="ctr">
                <a:noFill/>
                <a:prstDash val="solid"/>
                <a:miter lim="800000"/>
                <a:headEnd type="none" w="med" len="med"/>
                <a:tailEnd type="none" w="med" len="med"/>
              </a:ln>
              <a:effectLst/>
            </p:spPr>
            <p:txBody>
              <a:bodyPr vert="horz" wrap="square" lIns="68572" tIns="34286" rIns="68572" bIns="34286" numCol="1" rtlCol="0" anchor="t" anchorCtr="0" compatLnSpc="1">
                <a:prstTxWarp prst="textNoShape">
                  <a:avLst/>
                </a:prstTxWarp>
                <a:noAutofit/>
              </a:bodyPr>
              <a:lstStyle/>
              <a:p>
                <a:pPr algn="l" fontAlgn="base">
                  <a:lnSpc>
                    <a:spcPct val="90000"/>
                  </a:lnSpc>
                  <a:spcAft>
                    <a:spcPct val="0"/>
                  </a:spcAft>
                  <a:buClr>
                    <a:schemeClr val="accent2"/>
                  </a:buClr>
                  <a:buSzPct val="90000"/>
                </a:pPr>
                <a:endParaRPr lang="en-US" sz="800">
                  <a:solidFill>
                    <a:srgbClr val="44546A"/>
                  </a:solidFill>
                  <a:latin typeface="Arial" panose="020B0604020202020204" pitchFamily="34" charset="0"/>
                  <a:cs typeface="Arial" panose="020B0604020202020204" pitchFamily="34" charset="0"/>
                </a:endParaRPr>
              </a:p>
            </p:txBody>
          </p:sp>
        </p:grpSp>
        <p:grpSp>
          <p:nvGrpSpPr>
            <p:cNvPr id="26" name="Group 25">
              <a:extLst>
                <a:ext uri="{FF2B5EF4-FFF2-40B4-BE49-F238E27FC236}">
                  <a16:creationId xmlns:a16="http://schemas.microsoft.com/office/drawing/2014/main" id="{EF0AF0FA-C385-4BC8-9C1B-AE78E4B0881C}"/>
                </a:ext>
              </a:extLst>
            </p:cNvPr>
            <p:cNvGrpSpPr/>
            <p:nvPr/>
          </p:nvGrpSpPr>
          <p:grpSpPr>
            <a:xfrm>
              <a:off x="6946421" y="3936998"/>
              <a:ext cx="661096" cy="211994"/>
              <a:chOff x="7159581" y="21803246"/>
              <a:chExt cx="933650" cy="1477820"/>
            </a:xfrm>
          </p:grpSpPr>
          <p:sp>
            <p:nvSpPr>
              <p:cNvPr id="27" name="TextBox 26">
                <a:extLst>
                  <a:ext uri="{FF2B5EF4-FFF2-40B4-BE49-F238E27FC236}">
                    <a16:creationId xmlns:a16="http://schemas.microsoft.com/office/drawing/2014/main" id="{A07F41C6-6BAA-A8C7-E700-7D05BBB45A9E}"/>
                  </a:ext>
                </a:extLst>
              </p:cNvPr>
              <p:cNvSpPr txBox="1"/>
              <p:nvPr/>
            </p:nvSpPr>
            <p:spPr bwMode="gray">
              <a:xfrm>
                <a:off x="7159581" y="21803246"/>
                <a:ext cx="933650" cy="1477820"/>
              </a:xfrm>
              <a:prstGeom prst="rect">
                <a:avLst/>
              </a:prstGeom>
            </p:spPr>
            <p:txBody>
              <a:bodyPr wrap="square" rtlCol="0">
                <a:noAutofit/>
              </a:bodyPr>
              <a:lstStyle/>
              <a:p>
                <a:pPr algn="ctr">
                  <a:lnSpc>
                    <a:spcPct val="90000"/>
                  </a:lnSpc>
                  <a:spcBef>
                    <a:spcPts val="750"/>
                  </a:spcBef>
                  <a:buSzPct val="100000"/>
                </a:pPr>
                <a:r>
                  <a:rPr lang="en-US" sz="800" dirty="0">
                    <a:latin typeface="Arial" panose="020B0604020202020204" pitchFamily="34" charset="0"/>
                    <a:cs typeface="Arial" panose="020B0604020202020204" pitchFamily="34" charset="0"/>
                  </a:rPr>
                  <a:t>Sex </a:t>
                </a:r>
              </a:p>
            </p:txBody>
          </p:sp>
          <p:sp>
            <p:nvSpPr>
              <p:cNvPr id="28" name="Rectangle 27">
                <a:extLst>
                  <a:ext uri="{FF2B5EF4-FFF2-40B4-BE49-F238E27FC236}">
                    <a16:creationId xmlns:a16="http://schemas.microsoft.com/office/drawing/2014/main" id="{A2FBD175-1946-6A4A-65C4-7A7C1D7AD13D}"/>
                  </a:ext>
                </a:extLst>
              </p:cNvPr>
              <p:cNvSpPr/>
              <p:nvPr/>
            </p:nvSpPr>
            <p:spPr bwMode="gray">
              <a:xfrm>
                <a:off x="7293901" y="22144458"/>
                <a:ext cx="137160" cy="782082"/>
              </a:xfrm>
              <a:prstGeom prst="rect">
                <a:avLst/>
              </a:prstGeom>
              <a:solidFill>
                <a:schemeClr val="accent3"/>
              </a:solidFill>
              <a:ln w="28575" cap="flat" cmpd="sng" algn="ctr">
                <a:noFill/>
                <a:prstDash val="solid"/>
                <a:miter lim="800000"/>
                <a:headEnd type="none" w="med" len="med"/>
                <a:tailEnd type="none" w="med" len="med"/>
              </a:ln>
              <a:effectLst/>
            </p:spPr>
            <p:txBody>
              <a:bodyPr vert="horz" wrap="square" lIns="68572" tIns="34286" rIns="68572" bIns="34286" numCol="1" rtlCol="0" anchor="t" anchorCtr="0" compatLnSpc="1">
                <a:prstTxWarp prst="textNoShape">
                  <a:avLst/>
                </a:prstTxWarp>
                <a:noAutofit/>
              </a:bodyPr>
              <a:lstStyle/>
              <a:p>
                <a:pPr algn="l" fontAlgn="base">
                  <a:lnSpc>
                    <a:spcPct val="90000"/>
                  </a:lnSpc>
                  <a:spcAft>
                    <a:spcPct val="0"/>
                  </a:spcAft>
                  <a:buClr>
                    <a:schemeClr val="accent2"/>
                  </a:buClr>
                  <a:buSzPct val="90000"/>
                </a:pPr>
                <a:endParaRPr lang="en-US" sz="800">
                  <a:solidFill>
                    <a:srgbClr val="44546A"/>
                  </a:solidFill>
                  <a:latin typeface="Arial" panose="020B0604020202020204" pitchFamily="34" charset="0"/>
                  <a:cs typeface="Arial" panose="020B0604020202020204" pitchFamily="34" charset="0"/>
                </a:endParaRPr>
              </a:p>
            </p:txBody>
          </p:sp>
        </p:grpSp>
        <p:grpSp>
          <p:nvGrpSpPr>
            <p:cNvPr id="4" name="Group 3">
              <a:extLst>
                <a:ext uri="{FF2B5EF4-FFF2-40B4-BE49-F238E27FC236}">
                  <a16:creationId xmlns:a16="http://schemas.microsoft.com/office/drawing/2014/main" id="{A0A3A5F2-ECEB-D9C7-0AA4-12FD19E3A3F4}"/>
                </a:ext>
              </a:extLst>
            </p:cNvPr>
            <p:cNvGrpSpPr/>
            <p:nvPr/>
          </p:nvGrpSpPr>
          <p:grpSpPr>
            <a:xfrm>
              <a:off x="4866873" y="3936998"/>
              <a:ext cx="914550" cy="211994"/>
              <a:chOff x="4866873" y="4072729"/>
              <a:chExt cx="914550" cy="211994"/>
            </a:xfrm>
          </p:grpSpPr>
          <p:sp>
            <p:nvSpPr>
              <p:cNvPr id="48" name="Rectangle 47">
                <a:extLst>
                  <a:ext uri="{FF2B5EF4-FFF2-40B4-BE49-F238E27FC236}">
                    <a16:creationId xmlns:a16="http://schemas.microsoft.com/office/drawing/2014/main" id="{036768CB-00F2-40DE-A08C-FA62896232FC}"/>
                  </a:ext>
                </a:extLst>
              </p:cNvPr>
              <p:cNvSpPr/>
              <p:nvPr/>
            </p:nvSpPr>
            <p:spPr bwMode="gray">
              <a:xfrm>
                <a:off x="5004978" y="4124886"/>
                <a:ext cx="97120" cy="112190"/>
              </a:xfrm>
              <a:prstGeom prst="rect">
                <a:avLst/>
              </a:prstGeom>
              <a:solidFill>
                <a:schemeClr val="accent1"/>
              </a:solidFill>
              <a:ln w="28575" cap="flat" cmpd="sng" algn="ctr">
                <a:noFill/>
                <a:prstDash val="solid"/>
                <a:miter lim="800000"/>
                <a:headEnd type="none" w="med" len="med"/>
                <a:tailEnd type="none" w="med" len="med"/>
              </a:ln>
              <a:effectLst/>
            </p:spPr>
            <p:txBody>
              <a:bodyPr vert="horz" wrap="square" lIns="68572" tIns="34286" rIns="68572" bIns="34286" numCol="1" rtlCol="0" anchor="t" anchorCtr="0" compatLnSpc="1">
                <a:prstTxWarp prst="textNoShape">
                  <a:avLst/>
                </a:prstTxWarp>
                <a:noAutofit/>
              </a:bodyPr>
              <a:lstStyle/>
              <a:p>
                <a:pPr algn="l" fontAlgn="base">
                  <a:lnSpc>
                    <a:spcPct val="90000"/>
                  </a:lnSpc>
                  <a:spcAft>
                    <a:spcPct val="0"/>
                  </a:spcAft>
                  <a:buClr>
                    <a:schemeClr val="accent2"/>
                  </a:buClr>
                  <a:buSzPct val="90000"/>
                </a:pPr>
                <a:endParaRPr lang="en-US" sz="800">
                  <a:solidFill>
                    <a:srgbClr val="44546A"/>
                  </a:solidFill>
                  <a:latin typeface="Arial" panose="020B0604020202020204" pitchFamily="34" charset="0"/>
                  <a:cs typeface="Arial" panose="020B0604020202020204" pitchFamily="34" charset="0"/>
                </a:endParaRPr>
              </a:p>
            </p:txBody>
          </p:sp>
          <p:sp>
            <p:nvSpPr>
              <p:cNvPr id="49" name="TextBox 48">
                <a:extLst>
                  <a:ext uri="{FF2B5EF4-FFF2-40B4-BE49-F238E27FC236}">
                    <a16:creationId xmlns:a16="http://schemas.microsoft.com/office/drawing/2014/main" id="{6D0D6C12-0574-4891-9C49-561E86966A00}"/>
                  </a:ext>
                </a:extLst>
              </p:cNvPr>
              <p:cNvSpPr txBox="1"/>
              <p:nvPr/>
            </p:nvSpPr>
            <p:spPr bwMode="gray">
              <a:xfrm>
                <a:off x="4866873" y="4072729"/>
                <a:ext cx="914550" cy="211994"/>
              </a:xfrm>
              <a:prstGeom prst="rect">
                <a:avLst/>
              </a:prstGeom>
            </p:spPr>
            <p:txBody>
              <a:bodyPr wrap="square" rtlCol="0">
                <a:noAutofit/>
              </a:bodyPr>
              <a:lstStyle/>
              <a:p>
                <a:pPr algn="ctr">
                  <a:lnSpc>
                    <a:spcPct val="90000"/>
                  </a:lnSpc>
                  <a:spcBef>
                    <a:spcPts val="750"/>
                  </a:spcBef>
                  <a:buSzPct val="100000"/>
                </a:pPr>
                <a:r>
                  <a:rPr lang="en-US" sz="800" dirty="0">
                    <a:latin typeface="Arial" panose="020B0604020202020204" pitchFamily="34" charset="0"/>
                    <a:cs typeface="Arial" panose="020B0604020202020204" pitchFamily="34" charset="0"/>
                  </a:rPr>
                  <a:t>Overall</a:t>
                </a:r>
              </a:p>
            </p:txBody>
          </p:sp>
        </p:grpSp>
        <p:grpSp>
          <p:nvGrpSpPr>
            <p:cNvPr id="5" name="Group 4">
              <a:extLst>
                <a:ext uri="{FF2B5EF4-FFF2-40B4-BE49-F238E27FC236}">
                  <a16:creationId xmlns:a16="http://schemas.microsoft.com/office/drawing/2014/main" id="{AABB24EE-E27E-D5FF-7A1A-DC3CA92D486E}"/>
                </a:ext>
              </a:extLst>
            </p:cNvPr>
            <p:cNvGrpSpPr/>
            <p:nvPr/>
          </p:nvGrpSpPr>
          <p:grpSpPr>
            <a:xfrm>
              <a:off x="7732740" y="3936998"/>
              <a:ext cx="661096" cy="211994"/>
              <a:chOff x="7256797" y="21803246"/>
              <a:chExt cx="933650" cy="1477820"/>
            </a:xfrm>
          </p:grpSpPr>
          <p:sp>
            <p:nvSpPr>
              <p:cNvPr id="6" name="TextBox 5">
                <a:extLst>
                  <a:ext uri="{FF2B5EF4-FFF2-40B4-BE49-F238E27FC236}">
                    <a16:creationId xmlns:a16="http://schemas.microsoft.com/office/drawing/2014/main" id="{A8F68110-3683-C284-168B-72A6AF90A991}"/>
                  </a:ext>
                </a:extLst>
              </p:cNvPr>
              <p:cNvSpPr txBox="1"/>
              <p:nvPr/>
            </p:nvSpPr>
            <p:spPr bwMode="gray">
              <a:xfrm>
                <a:off x="7256797" y="21803246"/>
                <a:ext cx="933650" cy="1477820"/>
              </a:xfrm>
              <a:prstGeom prst="rect">
                <a:avLst/>
              </a:prstGeom>
            </p:spPr>
            <p:txBody>
              <a:bodyPr wrap="square" rtlCol="0">
                <a:noAutofit/>
              </a:bodyPr>
              <a:lstStyle/>
              <a:p>
                <a:pPr algn="ctr">
                  <a:lnSpc>
                    <a:spcPct val="90000"/>
                  </a:lnSpc>
                  <a:spcBef>
                    <a:spcPts val="750"/>
                  </a:spcBef>
                  <a:buSzPct val="100000"/>
                </a:pPr>
                <a:r>
                  <a:rPr lang="en-US" sz="800" dirty="0">
                    <a:latin typeface="Arial" panose="020B0604020202020204" pitchFamily="34" charset="0"/>
                    <a:cs typeface="Arial" panose="020B0604020202020204" pitchFamily="34" charset="0"/>
                  </a:rPr>
                  <a:t>Race</a:t>
                </a:r>
                <a:r>
                  <a:rPr lang="en-US" sz="800" baseline="30000" dirty="0">
                    <a:latin typeface="Arial" panose="020B0604020202020204" pitchFamily="34" charset="0"/>
                    <a:cs typeface="Arial" panose="020B0604020202020204" pitchFamily="34" charset="0"/>
                  </a:rPr>
                  <a:t>‡</a:t>
                </a:r>
                <a:r>
                  <a:rPr lang="en-US" sz="800" dirty="0">
                    <a:latin typeface="Arial" panose="020B0604020202020204" pitchFamily="34" charset="0"/>
                    <a:cs typeface="Arial" panose="020B0604020202020204" pitchFamily="34" charset="0"/>
                  </a:rPr>
                  <a:t> </a:t>
                </a:r>
              </a:p>
            </p:txBody>
          </p:sp>
          <p:sp>
            <p:nvSpPr>
              <p:cNvPr id="32" name="Rectangle 31">
                <a:extLst>
                  <a:ext uri="{FF2B5EF4-FFF2-40B4-BE49-F238E27FC236}">
                    <a16:creationId xmlns:a16="http://schemas.microsoft.com/office/drawing/2014/main" id="{D50A02A9-6217-0BE3-4447-709A344C825C}"/>
                  </a:ext>
                </a:extLst>
              </p:cNvPr>
              <p:cNvSpPr/>
              <p:nvPr/>
            </p:nvSpPr>
            <p:spPr bwMode="gray">
              <a:xfrm>
                <a:off x="7293901" y="22144458"/>
                <a:ext cx="137160" cy="782082"/>
              </a:xfrm>
              <a:prstGeom prst="rect">
                <a:avLst/>
              </a:prstGeom>
              <a:solidFill>
                <a:schemeClr val="accent5"/>
              </a:solidFill>
              <a:ln w="28575" cap="flat" cmpd="sng" algn="ctr">
                <a:noFill/>
                <a:prstDash val="solid"/>
                <a:miter lim="800000"/>
                <a:headEnd type="none" w="med" len="med"/>
                <a:tailEnd type="none" w="med" len="med"/>
              </a:ln>
              <a:effectLst/>
            </p:spPr>
            <p:txBody>
              <a:bodyPr vert="horz" wrap="square" lIns="68572" tIns="34286" rIns="68572" bIns="34286" numCol="1" rtlCol="0" anchor="t" anchorCtr="0" compatLnSpc="1">
                <a:prstTxWarp prst="textNoShape">
                  <a:avLst/>
                </a:prstTxWarp>
                <a:noAutofit/>
              </a:bodyPr>
              <a:lstStyle/>
              <a:p>
                <a:pPr algn="l" fontAlgn="base">
                  <a:lnSpc>
                    <a:spcPct val="90000"/>
                  </a:lnSpc>
                  <a:spcAft>
                    <a:spcPct val="0"/>
                  </a:spcAft>
                  <a:buClr>
                    <a:schemeClr val="accent2"/>
                  </a:buClr>
                  <a:buSzPct val="90000"/>
                </a:pPr>
                <a:endParaRPr lang="en-US" sz="800" dirty="0">
                  <a:solidFill>
                    <a:srgbClr val="44546A"/>
                  </a:solidFill>
                  <a:latin typeface="Arial" panose="020B0604020202020204" pitchFamily="34" charset="0"/>
                  <a:cs typeface="Arial" panose="020B0604020202020204" pitchFamily="34" charset="0"/>
                </a:endParaRPr>
              </a:p>
            </p:txBody>
          </p:sp>
        </p:grpSp>
      </p:grpSp>
    </p:spTree>
    <p:extLst>
      <p:ext uri="{BB962C8B-B14F-4D97-AF65-F5344CB8AC3E}">
        <p14:creationId xmlns:p14="http://schemas.microsoft.com/office/powerpoint/2010/main" val="50241321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4B399EC9-98D2-14CF-B1D7-FC951F68F5A0}"/>
              </a:ext>
            </a:extLst>
          </p:cNvPr>
          <p:cNvSpPr>
            <a:spLocks noGrp="1"/>
          </p:cNvSpPr>
          <p:nvPr>
            <p:ph type="body" sz="quarter" idx="16"/>
          </p:nvPr>
        </p:nvSpPr>
        <p:spPr>
          <a:xfrm>
            <a:off x="1234763" y="4666630"/>
            <a:ext cx="7513583" cy="319958"/>
          </a:xfrm>
        </p:spPr>
        <p:txBody>
          <a:bodyPr/>
          <a:lstStyle/>
          <a:p>
            <a:pPr marL="0" lvl="0" indent="0">
              <a:lnSpc>
                <a:spcPct val="85000"/>
              </a:lnSpc>
              <a:spcBef>
                <a:spcPts val="225"/>
              </a:spcBef>
              <a:buNone/>
              <a:defRPr/>
            </a:pPr>
            <a:r>
              <a:rPr lang="en-US" sz="750" kern="1200" baseline="30000" dirty="0">
                <a:latin typeface="Arial" panose="020B0604020202020204" pitchFamily="34" charset="0"/>
                <a:cs typeface="Arial" panose="020B0604020202020204" pitchFamily="34" charset="0"/>
              </a:rPr>
              <a:t>†</a:t>
            </a:r>
            <a:r>
              <a:rPr lang="en-US" sz="750" kern="1200" dirty="0">
                <a:latin typeface="Arial" panose="020B0604020202020204" pitchFamily="34" charset="0"/>
                <a:cs typeface="Arial" panose="020B0604020202020204" pitchFamily="34" charset="0"/>
              </a:rPr>
              <a:t>Adherence was defined as the percentage of eligible participants who successfully completed the test within 365 days of shipment. </a:t>
            </a:r>
            <a:br>
              <a:rPr lang="en-US" sz="750" kern="1200" dirty="0">
                <a:latin typeface="Arial" panose="020B0604020202020204" pitchFamily="34" charset="0"/>
                <a:cs typeface="Arial" panose="020B0604020202020204" pitchFamily="34" charset="0"/>
              </a:rPr>
            </a:br>
            <a:r>
              <a:rPr lang="en-US" sz="750" b="1" kern="1200" dirty="0">
                <a:latin typeface="Arial" panose="020B0604020202020204" pitchFamily="34" charset="0"/>
                <a:cs typeface="Arial" panose="020B0604020202020204" pitchFamily="34" charset="0"/>
              </a:rPr>
              <a:t>GI:</a:t>
            </a:r>
            <a:r>
              <a:rPr lang="en-US" sz="750" kern="1200" dirty="0">
                <a:latin typeface="Arial" panose="020B0604020202020204" pitchFamily="34" charset="0"/>
                <a:cs typeface="Arial" panose="020B0604020202020204" pitchFamily="34" charset="0"/>
              </a:rPr>
              <a:t> gastroenterologist</a:t>
            </a:r>
            <a:r>
              <a:rPr lang="en-US" sz="750" dirty="0">
                <a:latin typeface="Arial" panose="020B0604020202020204" pitchFamily="34" charset="0"/>
                <a:cs typeface="Arial" panose="020B0604020202020204" pitchFamily="34" charset="0"/>
              </a:rPr>
              <a:t>; </a:t>
            </a:r>
            <a:r>
              <a:rPr lang="en-US" sz="750" b="1" dirty="0">
                <a:latin typeface="Arial" panose="020B0604020202020204" pitchFamily="34" charset="0"/>
                <a:cs typeface="Arial" panose="020B0604020202020204" pitchFamily="34" charset="0"/>
              </a:rPr>
              <a:t>mt-</a:t>
            </a:r>
            <a:r>
              <a:rPr lang="en-US" sz="750" b="1" dirty="0" err="1">
                <a:latin typeface="Arial" panose="020B0604020202020204" pitchFamily="34" charset="0"/>
                <a:cs typeface="Arial" panose="020B0604020202020204" pitchFamily="34" charset="0"/>
              </a:rPr>
              <a:t>sDNA</a:t>
            </a:r>
            <a:r>
              <a:rPr lang="en-US" sz="750" b="1" dirty="0">
                <a:latin typeface="Arial" panose="020B0604020202020204" pitchFamily="34" charset="0"/>
                <a:cs typeface="Arial" panose="020B0604020202020204" pitchFamily="34" charset="0"/>
              </a:rPr>
              <a:t>:</a:t>
            </a:r>
            <a:r>
              <a:rPr lang="en-US" sz="750" dirty="0">
                <a:latin typeface="Arial" panose="020B0604020202020204" pitchFamily="34" charset="0"/>
                <a:cs typeface="Arial" panose="020B0604020202020204" pitchFamily="34" charset="0"/>
              </a:rPr>
              <a:t> multi-target stool DNA; </a:t>
            </a:r>
            <a:r>
              <a:rPr lang="en-US" sz="750" b="1" dirty="0">
                <a:latin typeface="Arial" panose="020B0604020202020204" pitchFamily="34" charset="0"/>
                <a:cs typeface="Arial" panose="020B0604020202020204" pitchFamily="34" charset="0"/>
              </a:rPr>
              <a:t>NP</a:t>
            </a:r>
            <a:r>
              <a:rPr lang="en-US" sz="750" b="1" kern="1200" dirty="0">
                <a:latin typeface="Arial" panose="020B0604020202020204" pitchFamily="34" charset="0"/>
                <a:cs typeface="Arial" panose="020B0604020202020204" pitchFamily="34" charset="0"/>
              </a:rPr>
              <a:t>/PA:</a:t>
            </a:r>
            <a:r>
              <a:rPr lang="en-US" sz="750" kern="1200" dirty="0">
                <a:latin typeface="Arial" panose="020B0604020202020204" pitchFamily="34" charset="0"/>
                <a:cs typeface="Arial" panose="020B0604020202020204" pitchFamily="34" charset="0"/>
              </a:rPr>
              <a:t> nurse practitioner and physician assistant; </a:t>
            </a:r>
            <a:r>
              <a:rPr lang="en-US" sz="750" b="1" kern="1200" dirty="0">
                <a:latin typeface="Arial" panose="020B0604020202020204" pitchFamily="34" charset="0"/>
                <a:cs typeface="Arial" panose="020B0604020202020204" pitchFamily="34" charset="0"/>
              </a:rPr>
              <a:t>OB/GYN:</a:t>
            </a:r>
            <a:r>
              <a:rPr lang="en-US" sz="750" kern="1200" dirty="0">
                <a:latin typeface="Arial" panose="020B0604020202020204" pitchFamily="34" charset="0"/>
                <a:cs typeface="Arial" panose="020B0604020202020204" pitchFamily="34" charset="0"/>
              </a:rPr>
              <a:t> obstetrician-gynecologist; </a:t>
            </a:r>
            <a:r>
              <a:rPr lang="en-US" sz="750" b="1" kern="1200" dirty="0">
                <a:latin typeface="Arial" panose="020B0604020202020204" pitchFamily="34" charset="0"/>
                <a:cs typeface="Arial" panose="020B0604020202020204" pitchFamily="34" charset="0"/>
              </a:rPr>
              <a:t>PCP:</a:t>
            </a:r>
            <a:r>
              <a:rPr lang="en-US" sz="750" kern="1200" dirty="0">
                <a:latin typeface="Arial" panose="020B0604020202020204" pitchFamily="34" charset="0"/>
                <a:cs typeface="Arial" panose="020B0604020202020204" pitchFamily="34" charset="0"/>
              </a:rPr>
              <a:t> primary care physician.</a:t>
            </a:r>
          </a:p>
          <a:p>
            <a:pPr lvl="0" defTabSz="685983">
              <a:lnSpc>
                <a:spcPct val="85000"/>
              </a:lnSpc>
              <a:spcBef>
                <a:spcPts val="225"/>
              </a:spcBef>
              <a:buClrTx/>
              <a:buSzPct val="100000"/>
              <a:defRPr/>
            </a:pPr>
            <a:r>
              <a:rPr lang="en-US" sz="750" kern="1200" spc="-5" dirty="0">
                <a:latin typeface="Arial" panose="020B0604020202020204" pitchFamily="34" charset="0"/>
                <a:cs typeface="Arial" panose="020B0604020202020204" pitchFamily="34" charset="0"/>
              </a:rPr>
              <a:t>Miller-Wilson LA, et al. </a:t>
            </a:r>
            <a:r>
              <a:rPr lang="en-US" sz="750" i="1" kern="1200" spc="-5" dirty="0">
                <a:latin typeface="Arial" panose="020B0604020202020204" pitchFamily="34" charset="0"/>
                <a:cs typeface="Arial" panose="020B0604020202020204" pitchFamily="34" charset="0"/>
              </a:rPr>
              <a:t>Int J Colorectal Dis.</a:t>
            </a:r>
            <a:r>
              <a:rPr lang="en-US" sz="750" kern="1200" spc="-5" dirty="0">
                <a:latin typeface="Arial" panose="020B0604020202020204" pitchFamily="34" charset="0"/>
                <a:cs typeface="Arial" panose="020B0604020202020204" pitchFamily="34" charset="0"/>
              </a:rPr>
              <a:t> 2021;21:1-10.</a:t>
            </a:r>
          </a:p>
        </p:txBody>
      </p:sp>
      <p:sp>
        <p:nvSpPr>
          <p:cNvPr id="6" name="Text Placeholder 5">
            <a:extLst>
              <a:ext uri="{FF2B5EF4-FFF2-40B4-BE49-F238E27FC236}">
                <a16:creationId xmlns:a16="http://schemas.microsoft.com/office/drawing/2014/main" id="{087468D8-CC80-1D10-05CF-7B7F919C5D51}"/>
              </a:ext>
            </a:extLst>
          </p:cNvPr>
          <p:cNvSpPr>
            <a:spLocks noGrp="1"/>
          </p:cNvSpPr>
          <p:nvPr>
            <p:ph type="body" sz="quarter" idx="15"/>
          </p:nvPr>
        </p:nvSpPr>
        <p:spPr>
          <a:xfrm>
            <a:off x="415518" y="324770"/>
            <a:ext cx="8471837" cy="297710"/>
          </a:xfrm>
        </p:spPr>
        <p:txBody>
          <a:bodyPr/>
          <a:lstStyle/>
          <a:p>
            <a:r>
              <a:rPr lang="en-US" sz="1600" dirty="0">
                <a:sym typeface="Arial"/>
              </a:rPr>
              <a:t>Cross-sectional Adherence With the mt-</a:t>
            </a:r>
            <a:r>
              <a:rPr lang="en-US" sz="1600" dirty="0" err="1">
                <a:sym typeface="Arial"/>
              </a:rPr>
              <a:t>sDNA</a:t>
            </a:r>
            <a:r>
              <a:rPr lang="en-US" sz="1600" dirty="0">
                <a:sym typeface="Arial"/>
              </a:rPr>
              <a:t> Test for Colorectal Cancer Screening in a Large, Nationally Insured Cohort</a:t>
            </a:r>
            <a:endParaRPr lang="en-US" dirty="0"/>
          </a:p>
        </p:txBody>
      </p:sp>
      <p:graphicFrame>
        <p:nvGraphicFramePr>
          <p:cNvPr id="33" name="Chart 32">
            <a:extLst>
              <a:ext uri="{FF2B5EF4-FFF2-40B4-BE49-F238E27FC236}">
                <a16:creationId xmlns:a16="http://schemas.microsoft.com/office/drawing/2014/main" id="{C2B95A93-1079-D3F8-75AA-0D68B14F4626}"/>
              </a:ext>
            </a:extLst>
          </p:cNvPr>
          <p:cNvGraphicFramePr/>
          <p:nvPr>
            <p:extLst>
              <p:ext uri="{D42A27DB-BD31-4B8C-83A1-F6EECF244321}">
                <p14:modId xmlns:p14="http://schemas.microsoft.com/office/powerpoint/2010/main" val="3790137046"/>
              </p:ext>
            </p:extLst>
          </p:nvPr>
        </p:nvGraphicFramePr>
        <p:xfrm>
          <a:off x="4777576" y="1670546"/>
          <a:ext cx="3791617" cy="1961990"/>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a:extLst>
              <a:ext uri="{FF2B5EF4-FFF2-40B4-BE49-F238E27FC236}">
                <a16:creationId xmlns:a16="http://schemas.microsoft.com/office/drawing/2014/main" id="{095AD8AB-7E8C-3770-E193-045ABAB10740}"/>
              </a:ext>
            </a:extLst>
          </p:cNvPr>
          <p:cNvSpPr txBox="1"/>
          <p:nvPr/>
        </p:nvSpPr>
        <p:spPr bwMode="gray">
          <a:xfrm rot="16200000">
            <a:off x="3791483" y="2414688"/>
            <a:ext cx="1886245" cy="250799"/>
          </a:xfrm>
          <a:prstGeom prst="rect">
            <a:avLst/>
          </a:prstGeom>
        </p:spPr>
        <p:txBody>
          <a:bodyPr wrap="square" rtlCol="0">
            <a:noAutofit/>
          </a:bodyPr>
          <a:lstStyle/>
          <a:p>
            <a:pPr algn="ctr">
              <a:lnSpc>
                <a:spcPct val="90000"/>
              </a:lnSpc>
              <a:buSzPct val="100000"/>
            </a:pPr>
            <a:r>
              <a:rPr lang="en-US" sz="800" b="1" dirty="0">
                <a:solidFill>
                  <a:srgbClr val="125285"/>
                </a:solidFill>
                <a:latin typeface="Arial" panose="020B0604020202020204" pitchFamily="34" charset="0"/>
                <a:cs typeface="Arial" panose="020B0604020202020204" pitchFamily="34" charset="0"/>
              </a:rPr>
              <a:t>Cross-sectional adherence</a:t>
            </a:r>
            <a:r>
              <a:rPr lang="en-US" sz="800" baseline="30000" dirty="0">
                <a:solidFill>
                  <a:srgbClr val="125285"/>
                </a:solidFill>
                <a:latin typeface="Arial" panose="020B0604020202020204" pitchFamily="34" charset="0"/>
                <a:cs typeface="Arial" panose="020B0604020202020204" pitchFamily="34" charset="0"/>
              </a:rPr>
              <a:t> †</a:t>
            </a:r>
            <a:r>
              <a:rPr lang="en-US" sz="800" b="1" dirty="0">
                <a:solidFill>
                  <a:srgbClr val="125285"/>
                </a:solidFill>
                <a:latin typeface="Arial" panose="020B0604020202020204" pitchFamily="34" charset="0"/>
                <a:cs typeface="Arial" panose="020B0604020202020204" pitchFamily="34" charset="0"/>
              </a:rPr>
              <a:t> (%)</a:t>
            </a:r>
          </a:p>
          <a:p>
            <a:pPr algn="ctr">
              <a:lnSpc>
                <a:spcPct val="90000"/>
              </a:lnSpc>
              <a:buSzPct val="100000"/>
            </a:pPr>
            <a:endParaRPr lang="en-US" sz="800" b="1" dirty="0">
              <a:latin typeface="Arial" panose="020B0604020202020204" pitchFamily="34" charset="0"/>
              <a:cs typeface="Arial" panose="020B0604020202020204" pitchFamily="34" charset="0"/>
            </a:endParaRPr>
          </a:p>
        </p:txBody>
      </p:sp>
      <p:sp>
        <p:nvSpPr>
          <p:cNvPr id="58" name="Google Shape;84;p13">
            <a:extLst>
              <a:ext uri="{FF2B5EF4-FFF2-40B4-BE49-F238E27FC236}">
                <a16:creationId xmlns:a16="http://schemas.microsoft.com/office/drawing/2014/main" id="{A320DD79-9884-B49B-AA93-05D71A5256C8}"/>
              </a:ext>
            </a:extLst>
          </p:cNvPr>
          <p:cNvSpPr txBox="1">
            <a:spLocks/>
          </p:cNvSpPr>
          <p:nvPr/>
        </p:nvSpPr>
        <p:spPr>
          <a:xfrm>
            <a:off x="537731" y="1384112"/>
            <a:ext cx="3614730" cy="2400485"/>
          </a:xfrm>
          <a:prstGeom prst="rect">
            <a:avLst/>
          </a:prstGeom>
        </p:spPr>
        <p:txBody>
          <a:bodyPr spcFirstLastPara="1" wrap="square" lIns="0" tIns="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defTabSz="685783">
              <a:defRPr/>
            </a:pPr>
            <a:r>
              <a:rPr lang="en-US" sz="1200" b="1" dirty="0">
                <a:solidFill>
                  <a:srgbClr val="125285"/>
                </a:solidFill>
                <a:latin typeface="Arial" panose="020B0604020202020204" pitchFamily="34" charset="0"/>
                <a:cs typeface="Arial" panose="020B0604020202020204" pitchFamily="34" charset="0"/>
              </a:rPr>
              <a:t>Provider Type</a:t>
            </a:r>
            <a:r>
              <a:rPr lang="en-US" sz="1200" dirty="0">
                <a:solidFill>
                  <a:srgbClr val="125285"/>
                </a:solidFill>
                <a:latin typeface="Arial" panose="020B0604020202020204" pitchFamily="34" charset="0"/>
                <a:cs typeface="Arial" panose="020B0604020202020204" pitchFamily="34" charset="0"/>
              </a:rPr>
              <a:t>:</a:t>
            </a:r>
          </a:p>
          <a:p>
            <a:pPr marL="171450" lvl="1" indent="-171450" defTabSz="685783">
              <a:buClr>
                <a:srgbClr val="125285"/>
              </a:buClr>
              <a:buFont typeface="Arial" panose="020B0604020202020204" pitchFamily="34" charset="0"/>
              <a:buChar char="•"/>
              <a:defRPr/>
            </a:pPr>
            <a:r>
              <a:rPr lang="en-US" sz="1200" dirty="0">
                <a:solidFill>
                  <a:srgbClr val="125285"/>
                </a:solidFill>
                <a:latin typeface="Arial" panose="020B0604020202020204" pitchFamily="34" charset="0"/>
                <a:cs typeface="Arial" panose="020B0604020202020204" pitchFamily="34" charset="0"/>
              </a:rPr>
              <a:t>The vast majority of mt-</a:t>
            </a:r>
            <a:r>
              <a:rPr lang="en-US" sz="1200" dirty="0" err="1">
                <a:solidFill>
                  <a:srgbClr val="125285"/>
                </a:solidFill>
                <a:latin typeface="Arial" panose="020B0604020202020204" pitchFamily="34" charset="0"/>
                <a:cs typeface="Arial" panose="020B0604020202020204" pitchFamily="34" charset="0"/>
              </a:rPr>
              <a:t>sDNA</a:t>
            </a:r>
            <a:r>
              <a:rPr lang="en-US" sz="1200" dirty="0">
                <a:solidFill>
                  <a:srgbClr val="125285"/>
                </a:solidFill>
                <a:latin typeface="Arial" panose="020B0604020202020204" pitchFamily="34" charset="0"/>
                <a:cs typeface="Arial" panose="020B0604020202020204" pitchFamily="34" charset="0"/>
              </a:rPr>
              <a:t> test orders were placed by PCPs (72.2%)</a:t>
            </a:r>
          </a:p>
          <a:p>
            <a:pPr marL="171450" lvl="1" indent="-171450" defTabSz="685783">
              <a:spcBef>
                <a:spcPts val="400"/>
              </a:spcBef>
              <a:buClr>
                <a:srgbClr val="125285"/>
              </a:buClr>
              <a:buFont typeface="Arial" panose="020B0604020202020204" pitchFamily="34" charset="0"/>
              <a:buChar char="•"/>
              <a:defRPr/>
            </a:pPr>
            <a:r>
              <a:rPr lang="en-US" sz="1200" dirty="0">
                <a:solidFill>
                  <a:srgbClr val="125285"/>
                </a:solidFill>
                <a:latin typeface="Arial" panose="020B0604020202020204" pitchFamily="34" charset="0"/>
                <a:cs typeface="Arial" panose="020B0604020202020204" pitchFamily="34" charset="0"/>
              </a:rPr>
              <a:t>Participants with mt-</a:t>
            </a:r>
            <a:r>
              <a:rPr lang="en-US" sz="1200" dirty="0" err="1">
                <a:solidFill>
                  <a:srgbClr val="125285"/>
                </a:solidFill>
                <a:latin typeface="Arial" panose="020B0604020202020204" pitchFamily="34" charset="0"/>
                <a:cs typeface="Arial" panose="020B0604020202020204" pitchFamily="34" charset="0"/>
              </a:rPr>
              <a:t>sDNA</a:t>
            </a:r>
            <a:r>
              <a:rPr lang="en-US" sz="1200" dirty="0">
                <a:solidFill>
                  <a:srgbClr val="125285"/>
                </a:solidFill>
                <a:latin typeface="Arial" panose="020B0604020202020204" pitchFamily="34" charset="0"/>
                <a:cs typeface="Arial" panose="020B0604020202020204" pitchFamily="34" charset="0"/>
              </a:rPr>
              <a:t> tests ordered by GIs had a higher adherence</a:t>
            </a:r>
            <a:r>
              <a:rPr lang="en-US" sz="1200" baseline="30000" dirty="0">
                <a:solidFill>
                  <a:srgbClr val="125285"/>
                </a:solidFill>
                <a:latin typeface="Arial" panose="020B0604020202020204" pitchFamily="34" charset="0"/>
                <a:cs typeface="Arial" panose="020B0604020202020204" pitchFamily="34" charset="0"/>
              </a:rPr>
              <a:t>†</a:t>
            </a:r>
            <a:r>
              <a:rPr lang="en-US" sz="1200" dirty="0">
                <a:solidFill>
                  <a:srgbClr val="125285"/>
                </a:solidFill>
                <a:latin typeface="Arial" panose="020B0604020202020204" pitchFamily="34" charset="0"/>
                <a:cs typeface="Arial" panose="020B0604020202020204" pitchFamily="34" charset="0"/>
              </a:rPr>
              <a:t> rate (78.3%) than those with orders by PCPs (67.2%) </a:t>
            </a:r>
          </a:p>
          <a:p>
            <a:pPr marL="128585" indent="-128585" defTabSz="685783">
              <a:buFont typeface="Arial,Sans-Serif"/>
              <a:buChar char="•"/>
              <a:defRPr/>
            </a:pPr>
            <a:endParaRPr lang="en-US" sz="1200" b="1" dirty="0">
              <a:solidFill>
                <a:srgbClr val="125285"/>
              </a:solidFill>
              <a:latin typeface="Arial" panose="020B0604020202020204" pitchFamily="34" charset="0"/>
              <a:cs typeface="Arial" panose="020B0604020202020204" pitchFamily="34" charset="0"/>
            </a:endParaRPr>
          </a:p>
          <a:p>
            <a:pPr defTabSz="685783">
              <a:defRPr/>
            </a:pPr>
            <a:r>
              <a:rPr lang="en-US" sz="1200" b="1" dirty="0">
                <a:solidFill>
                  <a:srgbClr val="125285"/>
                </a:solidFill>
                <a:latin typeface="Arial" panose="020B0604020202020204" pitchFamily="34" charset="0"/>
                <a:cs typeface="Arial" panose="020B0604020202020204" pitchFamily="34" charset="0"/>
              </a:rPr>
              <a:t>Type of Insurance</a:t>
            </a:r>
          </a:p>
          <a:p>
            <a:pPr marL="171450" indent="-171450" defTabSz="685783">
              <a:buClr>
                <a:srgbClr val="125285"/>
              </a:buClr>
              <a:buFont typeface="Arial" panose="020B0604020202020204" pitchFamily="34" charset="0"/>
              <a:buChar char="•"/>
              <a:defRPr/>
            </a:pPr>
            <a:r>
              <a:rPr lang="en-US" sz="1200" dirty="0">
                <a:solidFill>
                  <a:srgbClr val="125285"/>
                </a:solidFill>
                <a:latin typeface="Arial" panose="020B0604020202020204" pitchFamily="34" charset="0"/>
                <a:cs typeface="Arial" panose="020B0604020202020204" pitchFamily="34" charset="0"/>
              </a:rPr>
              <a:t>Adherence by type of insurance was as follows:</a:t>
            </a:r>
          </a:p>
          <a:p>
            <a:pPr marL="355600" lvl="1" indent="-177800" defTabSz="685783">
              <a:buClr>
                <a:srgbClr val="125285"/>
              </a:buClr>
              <a:buFont typeface="Arial" panose="020B0604020202020204" pitchFamily="34" charset="0"/>
              <a:buChar char="•"/>
              <a:defRPr/>
            </a:pPr>
            <a:r>
              <a:rPr lang="en-US" sz="1200" b="1" dirty="0">
                <a:solidFill>
                  <a:srgbClr val="125285"/>
                </a:solidFill>
                <a:latin typeface="Arial" panose="020B0604020202020204" pitchFamily="34" charset="0"/>
                <a:cs typeface="Arial" panose="020B0604020202020204" pitchFamily="34" charset="0"/>
              </a:rPr>
              <a:t>72.1% </a:t>
            </a:r>
            <a:r>
              <a:rPr lang="en-US" sz="1200" dirty="0">
                <a:solidFill>
                  <a:srgbClr val="125285"/>
                </a:solidFill>
                <a:latin typeface="Arial" panose="020B0604020202020204" pitchFamily="34" charset="0"/>
                <a:cs typeface="Arial" panose="020B0604020202020204" pitchFamily="34" charset="0"/>
              </a:rPr>
              <a:t>in participants with Traditional Medicare</a:t>
            </a:r>
          </a:p>
          <a:p>
            <a:pPr marL="355600" lvl="1" indent="-177800" defTabSz="685783">
              <a:buClr>
                <a:srgbClr val="125285"/>
              </a:buClr>
              <a:buFont typeface="Arial" panose="020B0604020202020204" pitchFamily="34" charset="0"/>
              <a:buChar char="•"/>
              <a:defRPr/>
            </a:pPr>
            <a:r>
              <a:rPr lang="en-US" sz="1200" b="1" dirty="0">
                <a:solidFill>
                  <a:srgbClr val="125285"/>
                </a:solidFill>
                <a:latin typeface="Arial" panose="020B0604020202020204" pitchFamily="34" charset="0"/>
                <a:cs typeface="Arial" panose="020B0604020202020204" pitchFamily="34" charset="0"/>
              </a:rPr>
              <a:t>69.1% </a:t>
            </a:r>
            <a:r>
              <a:rPr lang="en-US" sz="1200" dirty="0">
                <a:solidFill>
                  <a:srgbClr val="125285"/>
                </a:solidFill>
                <a:latin typeface="Arial" panose="020B0604020202020204" pitchFamily="34" charset="0"/>
                <a:cs typeface="Arial" panose="020B0604020202020204" pitchFamily="34" charset="0"/>
              </a:rPr>
              <a:t>in participants with Medicare Advantage</a:t>
            </a:r>
          </a:p>
          <a:p>
            <a:pPr marL="355600" lvl="1" indent="-177800" defTabSz="685783">
              <a:buClr>
                <a:srgbClr val="125285"/>
              </a:buClr>
              <a:buFont typeface="Arial" panose="020B0604020202020204" pitchFamily="34" charset="0"/>
              <a:buChar char="•"/>
              <a:defRPr/>
            </a:pPr>
            <a:r>
              <a:rPr lang="en-US" sz="1200" b="1" dirty="0">
                <a:solidFill>
                  <a:srgbClr val="125285"/>
                </a:solidFill>
                <a:latin typeface="Arial" panose="020B0604020202020204" pitchFamily="34" charset="0"/>
                <a:cs typeface="Arial" panose="020B0604020202020204" pitchFamily="34" charset="0"/>
              </a:rPr>
              <a:t>61.9% </a:t>
            </a:r>
            <a:r>
              <a:rPr lang="en-US" sz="1200" dirty="0">
                <a:solidFill>
                  <a:srgbClr val="125285"/>
                </a:solidFill>
                <a:latin typeface="Arial" panose="020B0604020202020204" pitchFamily="34" charset="0"/>
                <a:cs typeface="Arial" panose="020B0604020202020204" pitchFamily="34" charset="0"/>
              </a:rPr>
              <a:t>in participants with commercial insurance</a:t>
            </a:r>
          </a:p>
        </p:txBody>
      </p:sp>
    </p:spTree>
    <p:extLst>
      <p:ext uri="{BB962C8B-B14F-4D97-AF65-F5344CB8AC3E}">
        <p14:creationId xmlns:p14="http://schemas.microsoft.com/office/powerpoint/2010/main" val="181660043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4EF11-CE7E-FF44-1CD7-F30A748C2A91}"/>
              </a:ext>
            </a:extLst>
          </p:cNvPr>
          <p:cNvSpPr>
            <a:spLocks noGrp="1"/>
          </p:cNvSpPr>
          <p:nvPr>
            <p:ph type="ctrTitle"/>
          </p:nvPr>
        </p:nvSpPr>
        <p:spPr>
          <a:xfrm>
            <a:off x="2044457" y="1473140"/>
            <a:ext cx="4761694" cy="1279189"/>
          </a:xfrm>
        </p:spPr>
        <p:txBody>
          <a:bodyPr/>
          <a:lstStyle/>
          <a:p>
            <a:pPr algn="l"/>
            <a:r>
              <a:rPr lang="en-US" sz="3200" spc="-65" dirty="0">
                <a:solidFill>
                  <a:srgbClr val="125285"/>
                </a:solidFill>
                <a:latin typeface="Arial" panose="020B0604020202020204" pitchFamily="34" charset="0"/>
                <a:cs typeface="Arial" panose="020B0604020202020204" pitchFamily="34" charset="0"/>
              </a:rPr>
              <a:t>Multi-target Stool DNA</a:t>
            </a:r>
            <a:br>
              <a:rPr lang="en-US" sz="3200" spc="-65" dirty="0">
                <a:solidFill>
                  <a:srgbClr val="125285"/>
                </a:solidFill>
                <a:latin typeface="Arial" panose="020B0604020202020204" pitchFamily="34" charset="0"/>
                <a:cs typeface="Arial" panose="020B0604020202020204" pitchFamily="34" charset="0"/>
              </a:rPr>
            </a:br>
            <a:r>
              <a:rPr lang="en-US" sz="3200" spc="-65" dirty="0">
                <a:solidFill>
                  <a:srgbClr val="125285"/>
                </a:solidFill>
                <a:latin typeface="Arial" panose="020B0604020202020204" pitchFamily="34" charset="0"/>
                <a:cs typeface="Arial" panose="020B0604020202020204" pitchFamily="34" charset="0"/>
              </a:rPr>
              <a:t>(mt-</a:t>
            </a:r>
            <a:r>
              <a:rPr lang="en-US" sz="3200" spc="-65" dirty="0" err="1">
                <a:solidFill>
                  <a:srgbClr val="125285"/>
                </a:solidFill>
                <a:latin typeface="Arial" panose="020B0604020202020204" pitchFamily="34" charset="0"/>
                <a:cs typeface="Arial" panose="020B0604020202020204" pitchFamily="34" charset="0"/>
              </a:rPr>
              <a:t>sDNA</a:t>
            </a:r>
            <a:r>
              <a:rPr lang="en-US" sz="3200" spc="-65" dirty="0">
                <a:solidFill>
                  <a:srgbClr val="125285"/>
                </a:solidFill>
                <a:latin typeface="Arial" panose="020B0604020202020204" pitchFamily="34" charset="0"/>
                <a:cs typeface="Arial" panose="020B0604020202020204" pitchFamily="34" charset="0"/>
              </a:rPr>
              <a:t>) </a:t>
            </a:r>
            <a:r>
              <a:rPr lang="en-US" sz="3200" spc="-75" dirty="0">
                <a:solidFill>
                  <a:srgbClr val="125285"/>
                </a:solidFill>
                <a:latin typeface="Arial" panose="020B0604020202020204" pitchFamily="34" charset="0"/>
                <a:cs typeface="Arial" panose="020B0604020202020204" pitchFamily="34" charset="0"/>
              </a:rPr>
              <a:t>R</a:t>
            </a:r>
            <a:r>
              <a:rPr lang="en-US" sz="3200" spc="-40" dirty="0">
                <a:solidFill>
                  <a:srgbClr val="125285"/>
                </a:solidFill>
                <a:latin typeface="Arial" panose="020B0604020202020204" pitchFamily="34" charset="0"/>
                <a:cs typeface="Arial" panose="020B0604020202020204" pitchFamily="34" charset="0"/>
              </a:rPr>
              <a:t>ea</a:t>
            </a:r>
            <a:r>
              <a:rPr lang="en-US" sz="3200" dirty="0">
                <a:solidFill>
                  <a:srgbClr val="125285"/>
                </a:solidFill>
                <a:latin typeface="Arial" panose="020B0604020202020204" pitchFamily="34" charset="0"/>
                <a:cs typeface="Arial" panose="020B0604020202020204" pitchFamily="34" charset="0"/>
              </a:rPr>
              <a:t>l-w</a:t>
            </a:r>
            <a:r>
              <a:rPr lang="en-US" sz="3200" spc="-30" dirty="0">
                <a:solidFill>
                  <a:srgbClr val="125285"/>
                </a:solidFill>
                <a:latin typeface="Arial" panose="020B0604020202020204" pitchFamily="34" charset="0"/>
                <a:cs typeface="Arial" panose="020B0604020202020204" pitchFamily="34" charset="0"/>
              </a:rPr>
              <a:t>o</a:t>
            </a:r>
            <a:r>
              <a:rPr lang="en-US" sz="3200" spc="-5" dirty="0">
                <a:solidFill>
                  <a:srgbClr val="125285"/>
                </a:solidFill>
                <a:latin typeface="Arial" panose="020B0604020202020204" pitchFamily="34" charset="0"/>
                <a:cs typeface="Arial" panose="020B0604020202020204" pitchFamily="34" charset="0"/>
              </a:rPr>
              <a:t>r</a:t>
            </a:r>
            <a:r>
              <a:rPr lang="en-US" sz="3200" spc="-30" dirty="0">
                <a:solidFill>
                  <a:srgbClr val="125285"/>
                </a:solidFill>
                <a:latin typeface="Arial" panose="020B0604020202020204" pitchFamily="34" charset="0"/>
                <a:cs typeface="Arial" panose="020B0604020202020204" pitchFamily="34" charset="0"/>
              </a:rPr>
              <a:t>l</a:t>
            </a:r>
            <a:r>
              <a:rPr lang="en-US" sz="3200" dirty="0">
                <a:solidFill>
                  <a:srgbClr val="125285"/>
                </a:solidFill>
                <a:latin typeface="Arial" panose="020B0604020202020204" pitchFamily="34" charset="0"/>
                <a:cs typeface="Arial" panose="020B0604020202020204" pitchFamily="34" charset="0"/>
              </a:rPr>
              <a:t>d</a:t>
            </a:r>
            <a:br>
              <a:rPr lang="en-US" sz="3200" dirty="0">
                <a:solidFill>
                  <a:srgbClr val="125285"/>
                </a:solidFill>
                <a:latin typeface="Arial" panose="020B0604020202020204" pitchFamily="34" charset="0"/>
                <a:cs typeface="Arial" panose="020B0604020202020204" pitchFamily="34" charset="0"/>
              </a:rPr>
            </a:br>
            <a:r>
              <a:rPr lang="en-US" sz="3200" spc="-130" dirty="0">
                <a:solidFill>
                  <a:srgbClr val="125285"/>
                </a:solidFill>
                <a:latin typeface="Arial" panose="020B0604020202020204" pitchFamily="34" charset="0"/>
                <a:cs typeface="Arial" panose="020B0604020202020204" pitchFamily="34" charset="0"/>
              </a:rPr>
              <a:t>E</a:t>
            </a:r>
            <a:r>
              <a:rPr lang="en-US" sz="3200" spc="-55" dirty="0">
                <a:solidFill>
                  <a:srgbClr val="125285"/>
                </a:solidFill>
                <a:latin typeface="Arial" panose="020B0604020202020204" pitchFamily="34" charset="0"/>
                <a:cs typeface="Arial" panose="020B0604020202020204" pitchFamily="34" charset="0"/>
              </a:rPr>
              <a:t>v</a:t>
            </a:r>
            <a:r>
              <a:rPr lang="en-US" sz="3200" spc="-25" dirty="0">
                <a:solidFill>
                  <a:srgbClr val="125285"/>
                </a:solidFill>
                <a:latin typeface="Arial" panose="020B0604020202020204" pitchFamily="34" charset="0"/>
                <a:cs typeface="Arial" panose="020B0604020202020204" pitchFamily="34" charset="0"/>
              </a:rPr>
              <a:t>i</a:t>
            </a:r>
            <a:r>
              <a:rPr lang="en-US" sz="3200" dirty="0">
                <a:solidFill>
                  <a:srgbClr val="125285"/>
                </a:solidFill>
                <a:latin typeface="Arial" panose="020B0604020202020204" pitchFamily="34" charset="0"/>
                <a:cs typeface="Arial" panose="020B0604020202020204" pitchFamily="34" charset="0"/>
              </a:rPr>
              <a:t>d</a:t>
            </a:r>
            <a:r>
              <a:rPr lang="en-US" sz="3200" spc="-45" dirty="0">
                <a:solidFill>
                  <a:srgbClr val="125285"/>
                </a:solidFill>
                <a:latin typeface="Arial" panose="020B0604020202020204" pitchFamily="34" charset="0"/>
                <a:cs typeface="Arial" panose="020B0604020202020204" pitchFamily="34" charset="0"/>
              </a:rPr>
              <a:t>e</a:t>
            </a:r>
            <a:r>
              <a:rPr lang="en-US" sz="3200" spc="-40" dirty="0">
                <a:solidFill>
                  <a:srgbClr val="125285"/>
                </a:solidFill>
                <a:latin typeface="Arial" panose="020B0604020202020204" pitchFamily="34" charset="0"/>
                <a:cs typeface="Arial" panose="020B0604020202020204" pitchFamily="34" charset="0"/>
              </a:rPr>
              <a:t>n</a:t>
            </a:r>
            <a:r>
              <a:rPr lang="en-US" sz="3200" spc="-10" dirty="0">
                <a:solidFill>
                  <a:srgbClr val="125285"/>
                </a:solidFill>
                <a:latin typeface="Arial" panose="020B0604020202020204" pitchFamily="34" charset="0"/>
                <a:cs typeface="Arial" panose="020B0604020202020204" pitchFamily="34" charset="0"/>
              </a:rPr>
              <a:t>c</a:t>
            </a:r>
            <a:r>
              <a:rPr lang="en-US" sz="3200" dirty="0">
                <a:solidFill>
                  <a:srgbClr val="125285"/>
                </a:solidFill>
                <a:latin typeface="Arial" panose="020B0604020202020204" pitchFamily="34" charset="0"/>
                <a:cs typeface="Arial" panose="020B0604020202020204" pitchFamily="34" charset="0"/>
              </a:rPr>
              <a:t>e</a:t>
            </a:r>
            <a:endParaRPr lang="en-US" dirty="0">
              <a:solidFill>
                <a:srgbClr val="125285"/>
              </a:solidFill>
            </a:endParaRPr>
          </a:p>
        </p:txBody>
      </p:sp>
      <p:sp>
        <p:nvSpPr>
          <p:cNvPr id="3" name="Text Placeholder 2">
            <a:extLst>
              <a:ext uri="{FF2B5EF4-FFF2-40B4-BE49-F238E27FC236}">
                <a16:creationId xmlns:a16="http://schemas.microsoft.com/office/drawing/2014/main" id="{21911B04-E4EA-0679-A95B-DC0EAE348590}"/>
              </a:ext>
            </a:extLst>
          </p:cNvPr>
          <p:cNvSpPr>
            <a:spLocks noGrp="1"/>
          </p:cNvSpPr>
          <p:nvPr>
            <p:ph type="body" sz="quarter" idx="10"/>
          </p:nvPr>
        </p:nvSpPr>
        <p:spPr>
          <a:xfrm>
            <a:off x="2044457" y="2804689"/>
            <a:ext cx="4761694" cy="565487"/>
          </a:xfrm>
        </p:spPr>
        <p:txBody>
          <a:bodyPr/>
          <a:lstStyle/>
          <a:p>
            <a:pPr marL="12700" marR="5080" algn="l">
              <a:lnSpc>
                <a:spcPct val="100000"/>
              </a:lnSpc>
              <a:spcBef>
                <a:spcPts val="100"/>
              </a:spcBef>
            </a:pPr>
            <a:r>
              <a:rPr lang="en-CA" spc="-20" dirty="0">
                <a:solidFill>
                  <a:srgbClr val="125285"/>
                </a:solidFill>
              </a:rPr>
              <a:t>CRC Screening Adherence</a:t>
            </a:r>
            <a:endParaRPr lang="en-US" dirty="0">
              <a:solidFill>
                <a:srgbClr val="125285"/>
              </a:solidFill>
            </a:endParaRPr>
          </a:p>
        </p:txBody>
      </p:sp>
      <p:sp>
        <p:nvSpPr>
          <p:cNvPr id="5" name="TextBox 4">
            <a:extLst>
              <a:ext uri="{FF2B5EF4-FFF2-40B4-BE49-F238E27FC236}">
                <a16:creationId xmlns:a16="http://schemas.microsoft.com/office/drawing/2014/main" id="{99925830-95DE-2DA5-8C72-3CE589AD4892}"/>
              </a:ext>
            </a:extLst>
          </p:cNvPr>
          <p:cNvSpPr txBox="1"/>
          <p:nvPr/>
        </p:nvSpPr>
        <p:spPr>
          <a:xfrm>
            <a:off x="272033" y="4640495"/>
            <a:ext cx="2655878" cy="184666"/>
          </a:xfrm>
          <a:prstGeom prst="rect">
            <a:avLst/>
          </a:prstGeom>
          <a:noFill/>
        </p:spPr>
        <p:txBody>
          <a:bodyPr wrap="square" lIns="0" tIns="45720" rIns="0" bIns="45720" rtlCol="0" anchor="t">
            <a:spAutoFit/>
          </a:bodyPr>
          <a:lstStyle/>
          <a:p>
            <a:r>
              <a:rPr lang="en-US" sz="600" dirty="0">
                <a:latin typeface="Arial"/>
                <a:cs typeface="Arial"/>
              </a:rPr>
              <a:t>2.16.2023 / MED-ES-2300008</a:t>
            </a:r>
          </a:p>
        </p:txBody>
      </p:sp>
      <p:sp>
        <p:nvSpPr>
          <p:cNvPr id="36" name="Text Placeholder 20">
            <a:extLst>
              <a:ext uri="{FF2B5EF4-FFF2-40B4-BE49-F238E27FC236}">
                <a16:creationId xmlns:a16="http://schemas.microsoft.com/office/drawing/2014/main" id="{832E8E34-5F69-E1F2-2912-28A764CDBD4C}"/>
              </a:ext>
            </a:extLst>
          </p:cNvPr>
          <p:cNvSpPr txBox="1">
            <a:spLocks/>
          </p:cNvSpPr>
          <p:nvPr/>
        </p:nvSpPr>
        <p:spPr>
          <a:xfrm>
            <a:off x="1234762" y="4714398"/>
            <a:ext cx="6042338" cy="319958"/>
          </a:xfrm>
          <a:prstGeom prst="rect">
            <a:avLst/>
          </a:prstGeom>
        </p:spPr>
        <p:txBody>
          <a:bodyPr anchor="b"/>
          <a:lstStyle>
            <a:lvl1pPr marL="171450" indent="-171450" algn="l" defTabSz="685800" rtl="0" eaLnBrk="1" latinLnBrk="0" hangingPunct="1">
              <a:lnSpc>
                <a:spcPct val="90000"/>
              </a:lnSpc>
              <a:spcBef>
                <a:spcPts val="1500"/>
              </a:spcBef>
              <a:buClrTx/>
              <a:buSzPct val="100000"/>
              <a:buFont typeface="Arial" panose="020B0604020202020204" pitchFamily="34" charset="0"/>
              <a:buChar char="•"/>
              <a:defRPr lang="en-US" sz="1200" kern="1200" dirty="0" smtClean="0">
                <a:solidFill>
                  <a:schemeClr val="tx1"/>
                </a:solidFill>
                <a:latin typeface="+mn-lt"/>
                <a:ea typeface="+mn-ea"/>
                <a:cs typeface="+mn-cs"/>
              </a:defRPr>
            </a:lvl1pPr>
            <a:lvl2pPr marL="342900" indent="-127397" algn="l" defTabSz="685800" rtl="0" eaLnBrk="1" latinLnBrk="0" hangingPunct="1">
              <a:lnSpc>
                <a:spcPct val="90000"/>
              </a:lnSpc>
              <a:spcBef>
                <a:spcPts val="750"/>
              </a:spcBef>
              <a:buClrTx/>
              <a:buFont typeface="Arial" panose="020B0604020202020204" pitchFamily="34" charset="0"/>
              <a:buChar char="•"/>
              <a:defRPr sz="1200" kern="1200">
                <a:solidFill>
                  <a:schemeClr val="tx1"/>
                </a:solidFill>
                <a:latin typeface="+mn-lt"/>
                <a:ea typeface="+mn-ea"/>
                <a:cs typeface="+mn-cs"/>
              </a:defRPr>
            </a:lvl2pPr>
            <a:lvl3pPr marL="514350" indent="-128588" algn="l" defTabSz="685800" rtl="0" eaLnBrk="1" latinLnBrk="0" hangingPunct="1">
              <a:lnSpc>
                <a:spcPct val="90000"/>
              </a:lnSpc>
              <a:spcBef>
                <a:spcPts val="375"/>
              </a:spcBef>
              <a:buClrTx/>
              <a:buFont typeface="Arial" panose="020B0604020202020204" pitchFamily="34" charset="0"/>
              <a:buChar char="•"/>
              <a:defRPr sz="1000" kern="1200">
                <a:solidFill>
                  <a:schemeClr val="tx1"/>
                </a:solidFill>
                <a:latin typeface="+mn-lt"/>
                <a:ea typeface="+mn-ea"/>
                <a:cs typeface="+mn-cs"/>
              </a:defRPr>
            </a:lvl3pPr>
            <a:lvl4pPr marL="685800" indent="-128588" algn="l" defTabSz="685800" rtl="0" eaLnBrk="1" latinLnBrk="0" hangingPunct="1">
              <a:lnSpc>
                <a:spcPct val="90000"/>
              </a:lnSpc>
              <a:spcBef>
                <a:spcPts val="150"/>
              </a:spcBef>
              <a:buClrTx/>
              <a:buFont typeface="Arial" panose="020B0604020202020204" pitchFamily="34" charset="0"/>
              <a:buChar char="•"/>
              <a:defRPr sz="1000" kern="1200">
                <a:solidFill>
                  <a:schemeClr val="tx1"/>
                </a:solidFill>
                <a:latin typeface="+mn-lt"/>
                <a:ea typeface="+mn-ea"/>
                <a:cs typeface="+mn-cs"/>
              </a:defRPr>
            </a:lvl4pPr>
            <a:lvl5pPr marL="816769" indent="-85725" algn="l" defTabSz="685800" rtl="0" eaLnBrk="1" latinLnBrk="0" hangingPunct="1">
              <a:lnSpc>
                <a:spcPct val="90000"/>
              </a:lnSpc>
              <a:spcBef>
                <a:spcPts val="75"/>
              </a:spcBef>
              <a:buClrTx/>
              <a:buFont typeface="Arial" panose="020B0604020202020204" pitchFamily="34" charset="0"/>
              <a:buChar char="•"/>
              <a:defRPr sz="10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marL="0" lvl="0" indent="0" defTabSz="685983">
              <a:lnSpc>
                <a:spcPct val="85000"/>
              </a:lnSpc>
              <a:spcBef>
                <a:spcPts val="225"/>
              </a:spcBef>
              <a:buClr>
                <a:srgbClr val="ED7D31"/>
              </a:buClr>
              <a:buSzPct val="85000"/>
              <a:buNone/>
              <a:defRPr/>
            </a:pPr>
            <a:r>
              <a:rPr lang="en-US" sz="750" b="1" kern="1200" dirty="0">
                <a:solidFill>
                  <a:srgbClr val="44536A"/>
                </a:solidFill>
                <a:cs typeface="Arial" pitchFamily="34" charset="0"/>
              </a:rPr>
              <a:t>mt-</a:t>
            </a:r>
            <a:r>
              <a:rPr lang="en-US" sz="750" b="1" kern="1200" dirty="0" err="1">
                <a:solidFill>
                  <a:srgbClr val="44536A"/>
                </a:solidFill>
                <a:cs typeface="Arial" pitchFamily="34" charset="0"/>
              </a:rPr>
              <a:t>sDNA</a:t>
            </a:r>
            <a:r>
              <a:rPr lang="en-US" sz="750" b="1" kern="1200" dirty="0">
                <a:solidFill>
                  <a:srgbClr val="44536A"/>
                </a:solidFill>
                <a:cs typeface="Arial" pitchFamily="34" charset="0"/>
              </a:rPr>
              <a:t>:</a:t>
            </a:r>
            <a:r>
              <a:rPr lang="en-US" sz="750" kern="1200" dirty="0">
                <a:solidFill>
                  <a:srgbClr val="44536A"/>
                </a:solidFill>
                <a:cs typeface="Arial" pitchFamily="34" charset="0"/>
              </a:rPr>
              <a:t> multi-target stool DNA; </a:t>
            </a:r>
            <a:r>
              <a:rPr lang="en-US" sz="750" b="1" kern="1200" dirty="0">
                <a:solidFill>
                  <a:srgbClr val="44536A"/>
                </a:solidFill>
                <a:cs typeface="Arial" pitchFamily="34" charset="0"/>
              </a:rPr>
              <a:t>CRC</a:t>
            </a:r>
            <a:r>
              <a:rPr lang="en-US" sz="750" kern="1200" dirty="0">
                <a:solidFill>
                  <a:srgbClr val="44536A"/>
                </a:solidFill>
                <a:cs typeface="Arial" pitchFamily="34" charset="0"/>
              </a:rPr>
              <a:t>: colorectal cancer.</a:t>
            </a:r>
          </a:p>
        </p:txBody>
      </p:sp>
    </p:spTree>
    <p:extLst>
      <p:ext uri="{BB962C8B-B14F-4D97-AF65-F5344CB8AC3E}">
        <p14:creationId xmlns:p14="http://schemas.microsoft.com/office/powerpoint/2010/main" val="21142422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Text Placeholder 6">
            <a:extLst>
              <a:ext uri="{FF2B5EF4-FFF2-40B4-BE49-F238E27FC236}">
                <a16:creationId xmlns:a16="http://schemas.microsoft.com/office/drawing/2014/main" id="{775EAB5E-C138-3062-8424-5B2B91FA2A1C}"/>
              </a:ext>
            </a:extLst>
          </p:cNvPr>
          <p:cNvSpPr>
            <a:spLocks noGrp="1"/>
          </p:cNvSpPr>
          <p:nvPr>
            <p:ph type="body" sz="quarter" idx="16"/>
          </p:nvPr>
        </p:nvSpPr>
        <p:spPr>
          <a:xfrm>
            <a:off x="1234763" y="4714398"/>
            <a:ext cx="6067738" cy="319958"/>
          </a:xfrm>
        </p:spPr>
        <p:txBody>
          <a:bodyPr/>
          <a:lstStyle/>
          <a:p>
            <a:pPr lvl="0" defTabSz="685983">
              <a:lnSpc>
                <a:spcPct val="85000"/>
              </a:lnSpc>
              <a:spcBef>
                <a:spcPts val="225"/>
              </a:spcBef>
              <a:buClrTx/>
              <a:buSzPct val="100000"/>
              <a:defRPr/>
            </a:pPr>
            <a:r>
              <a:rPr lang="en-US" sz="750" b="1" kern="1200" dirty="0">
                <a:latin typeface="Arial" panose="020B0604020202020204" pitchFamily="34" charset="0"/>
                <a:cs typeface="Arial" panose="020B0604020202020204" pitchFamily="34" charset="0"/>
              </a:rPr>
              <a:t>CRC:</a:t>
            </a:r>
            <a:r>
              <a:rPr lang="en-US" sz="750" kern="1200" dirty="0">
                <a:latin typeface="Arial" panose="020B0604020202020204" pitchFamily="34" charset="0"/>
                <a:cs typeface="Arial" panose="020B0604020202020204" pitchFamily="34" charset="0"/>
              </a:rPr>
              <a:t> colorectal cancer; </a:t>
            </a:r>
            <a:r>
              <a:rPr lang="en-US" sz="750" b="1" kern="1200" dirty="0">
                <a:latin typeface="Arial" panose="020B0604020202020204" pitchFamily="34" charset="0"/>
                <a:cs typeface="Arial" panose="020B0604020202020204" pitchFamily="34" charset="0"/>
              </a:rPr>
              <a:t>GI:</a:t>
            </a:r>
            <a:r>
              <a:rPr lang="en-US" sz="750" kern="1200" dirty="0">
                <a:latin typeface="Arial" panose="020B0604020202020204" pitchFamily="34" charset="0"/>
                <a:cs typeface="Arial" panose="020B0604020202020204" pitchFamily="34" charset="0"/>
              </a:rPr>
              <a:t> gastroenterologist; </a:t>
            </a:r>
            <a:r>
              <a:rPr lang="en-US" sz="750" b="1" kern="1200" dirty="0">
                <a:latin typeface="Arial" panose="020B0604020202020204" pitchFamily="34" charset="0"/>
                <a:cs typeface="Arial" panose="020B0604020202020204" pitchFamily="34" charset="0"/>
              </a:rPr>
              <a:t>mt-</a:t>
            </a:r>
            <a:r>
              <a:rPr lang="en-US" sz="750" b="1" kern="1200" dirty="0" err="1">
                <a:latin typeface="Arial" panose="020B0604020202020204" pitchFamily="34" charset="0"/>
                <a:cs typeface="Arial" panose="020B0604020202020204" pitchFamily="34" charset="0"/>
              </a:rPr>
              <a:t>sDNA</a:t>
            </a:r>
            <a:r>
              <a:rPr lang="en-US" sz="750" b="1" kern="1200" dirty="0">
                <a:latin typeface="Arial" panose="020B0604020202020204" pitchFamily="34" charset="0"/>
                <a:cs typeface="Arial" panose="020B0604020202020204" pitchFamily="34" charset="0"/>
              </a:rPr>
              <a:t>:</a:t>
            </a:r>
            <a:r>
              <a:rPr lang="en-US" sz="750" kern="1200" dirty="0">
                <a:latin typeface="Arial" panose="020B0604020202020204" pitchFamily="34" charset="0"/>
                <a:cs typeface="Arial" panose="020B0604020202020204" pitchFamily="34" charset="0"/>
              </a:rPr>
              <a:t> multi-target stool DNA. </a:t>
            </a:r>
            <a:endParaRPr lang="en-US" sz="750" kern="1200" spc="-5" dirty="0">
              <a:latin typeface="Arial" panose="020B0604020202020204" pitchFamily="34" charset="0"/>
              <a:cs typeface="Arial" panose="020B0604020202020204" pitchFamily="34" charset="0"/>
            </a:endParaRPr>
          </a:p>
          <a:p>
            <a:pPr lvl="0" defTabSz="685983">
              <a:lnSpc>
                <a:spcPct val="85000"/>
              </a:lnSpc>
              <a:spcBef>
                <a:spcPts val="225"/>
              </a:spcBef>
              <a:buClrTx/>
              <a:buSzPct val="100000"/>
              <a:defRPr/>
            </a:pPr>
            <a:r>
              <a:rPr lang="en-US" sz="750" kern="1200" spc="-5" dirty="0">
                <a:latin typeface="Arial" panose="020B0604020202020204" pitchFamily="34" charset="0"/>
                <a:cs typeface="Arial" panose="020B0604020202020204" pitchFamily="34" charset="0"/>
              </a:rPr>
              <a:t>Miller-Wilson LA, et al. </a:t>
            </a:r>
            <a:r>
              <a:rPr lang="en-US" sz="750" i="1" kern="1200" spc="-5" dirty="0">
                <a:latin typeface="Arial" panose="020B0604020202020204" pitchFamily="34" charset="0"/>
                <a:cs typeface="Arial" panose="020B0604020202020204" pitchFamily="34" charset="0"/>
              </a:rPr>
              <a:t>Int J Colorectal Dis.</a:t>
            </a:r>
            <a:r>
              <a:rPr lang="en-US" sz="750" kern="1200" spc="-5" dirty="0">
                <a:latin typeface="Arial" panose="020B0604020202020204" pitchFamily="34" charset="0"/>
                <a:cs typeface="Arial" panose="020B0604020202020204" pitchFamily="34" charset="0"/>
              </a:rPr>
              <a:t> 2021;21:1-10. </a:t>
            </a:r>
          </a:p>
        </p:txBody>
      </p:sp>
      <p:sp>
        <p:nvSpPr>
          <p:cNvPr id="32" name="Text Placeholder 56">
            <a:extLst>
              <a:ext uri="{FF2B5EF4-FFF2-40B4-BE49-F238E27FC236}">
                <a16:creationId xmlns:a16="http://schemas.microsoft.com/office/drawing/2014/main" id="{BBFACC98-DE32-CFD0-2D21-E0218676C52C}"/>
              </a:ext>
            </a:extLst>
          </p:cNvPr>
          <p:cNvSpPr txBox="1">
            <a:spLocks/>
          </p:cNvSpPr>
          <p:nvPr/>
        </p:nvSpPr>
        <p:spPr bwMode="gray">
          <a:xfrm>
            <a:off x="440436" y="288224"/>
            <a:ext cx="8141911" cy="521505"/>
          </a:xfrm>
          <a:prstGeom prst="rect">
            <a:avLst/>
          </a:prstGeom>
          <a:noFill/>
          <a:ln w="28575">
            <a:noFill/>
            <a:miter lim="800000"/>
          </a:ln>
          <a:effectLst/>
        </p:spPr>
        <p:txBody>
          <a:bodyPr vert="horz" lIns="91440" tIns="108000" rIns="91440" bIns="108000" rtlCol="0" anchor="ctr" anchorCtr="0">
            <a:noAutofit/>
          </a:bodyPr>
          <a:lstStyle>
            <a:lvl1pPr marL="0" indent="0" algn="ctr" defTabSz="685800" rtl="0" eaLnBrk="1" latinLnBrk="0" hangingPunct="1">
              <a:lnSpc>
                <a:spcPct val="90000"/>
              </a:lnSpc>
              <a:spcBef>
                <a:spcPts val="0"/>
              </a:spcBef>
              <a:buClrTx/>
              <a:buSzPct val="100000"/>
              <a:buFontTx/>
              <a:buNone/>
              <a:defRPr lang="en-US" sz="1350" b="1" kern="1200">
                <a:solidFill>
                  <a:schemeClr val="bg1"/>
                </a:solidFill>
                <a:latin typeface="+mj-lt"/>
                <a:ea typeface="+mn-ea"/>
                <a:cs typeface="+mn-cs"/>
              </a:defRPr>
            </a:lvl1pPr>
            <a:lvl2pPr marL="342900" indent="-127397" algn="l" defTabSz="685800" rtl="0" eaLnBrk="1" latinLnBrk="0" hangingPunct="1">
              <a:lnSpc>
                <a:spcPct val="90000"/>
              </a:lnSpc>
              <a:spcBef>
                <a:spcPts val="750"/>
              </a:spcBef>
              <a:buClrTx/>
              <a:buFont typeface="Arial" panose="020B0604020202020204" pitchFamily="34" charset="0"/>
              <a:buChar char="•"/>
              <a:defRPr sz="1200" kern="1200">
                <a:solidFill>
                  <a:schemeClr val="tx1"/>
                </a:solidFill>
                <a:latin typeface="+mn-lt"/>
                <a:ea typeface="+mn-ea"/>
                <a:cs typeface="+mn-cs"/>
              </a:defRPr>
            </a:lvl2pPr>
            <a:lvl3pPr marL="514350" indent="-128588" algn="l" defTabSz="685800" rtl="0" eaLnBrk="1" latinLnBrk="0" hangingPunct="1">
              <a:lnSpc>
                <a:spcPct val="90000"/>
              </a:lnSpc>
              <a:spcBef>
                <a:spcPts val="375"/>
              </a:spcBef>
              <a:buClrTx/>
              <a:buFont typeface="Arial" panose="020B0604020202020204" pitchFamily="34" charset="0"/>
              <a:buChar char="•"/>
              <a:defRPr sz="1000" kern="1200">
                <a:solidFill>
                  <a:schemeClr val="tx1"/>
                </a:solidFill>
                <a:latin typeface="+mn-lt"/>
                <a:ea typeface="+mn-ea"/>
                <a:cs typeface="+mn-cs"/>
              </a:defRPr>
            </a:lvl3pPr>
            <a:lvl4pPr marL="685800" indent="-128588" algn="l" defTabSz="685800" rtl="0" eaLnBrk="1" latinLnBrk="0" hangingPunct="1">
              <a:lnSpc>
                <a:spcPct val="90000"/>
              </a:lnSpc>
              <a:spcBef>
                <a:spcPts val="150"/>
              </a:spcBef>
              <a:buClrTx/>
              <a:buFont typeface="Arial" panose="020B0604020202020204" pitchFamily="34" charset="0"/>
              <a:buChar char="•"/>
              <a:defRPr sz="1000" kern="1200">
                <a:solidFill>
                  <a:schemeClr val="tx1"/>
                </a:solidFill>
                <a:latin typeface="+mn-lt"/>
                <a:ea typeface="+mn-ea"/>
                <a:cs typeface="+mn-cs"/>
              </a:defRPr>
            </a:lvl4pPr>
            <a:lvl5pPr marL="816769" indent="-85725" algn="l" defTabSz="685800" rtl="0" eaLnBrk="1" latinLnBrk="0" hangingPunct="1">
              <a:lnSpc>
                <a:spcPct val="90000"/>
              </a:lnSpc>
              <a:spcBef>
                <a:spcPts val="75"/>
              </a:spcBef>
              <a:buClrTx/>
              <a:buFont typeface="Arial" panose="020B0604020202020204" pitchFamily="34" charset="0"/>
              <a:buChar char="•"/>
              <a:defRPr sz="10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algn="l"/>
            <a:r>
              <a:rPr lang="en-US" sz="1600" b="0" dirty="0">
                <a:solidFill>
                  <a:schemeClr val="tx2"/>
                </a:solidFill>
                <a:sym typeface="Arial"/>
              </a:rPr>
              <a:t>Conclusion: High Cross-sectional Adherence of mt-</a:t>
            </a:r>
            <a:r>
              <a:rPr lang="en-US" sz="1600" b="0" dirty="0" err="1">
                <a:solidFill>
                  <a:schemeClr val="tx2"/>
                </a:solidFill>
                <a:sym typeface="Arial"/>
              </a:rPr>
              <a:t>sDNA</a:t>
            </a:r>
            <a:r>
              <a:rPr lang="en-US" sz="1600" b="0" dirty="0">
                <a:solidFill>
                  <a:schemeClr val="tx2"/>
                </a:solidFill>
                <a:sym typeface="Arial"/>
              </a:rPr>
              <a:t> Supports Its Role as an Accepted, Noninvasive Option for Average-Risk Colorectal Cancer Screening</a:t>
            </a:r>
            <a:endParaRPr lang="en-US" sz="1600" b="0" dirty="0">
              <a:solidFill>
                <a:schemeClr val="tx2"/>
              </a:solidFill>
            </a:endParaRPr>
          </a:p>
        </p:txBody>
      </p:sp>
      <p:sp>
        <p:nvSpPr>
          <p:cNvPr id="39" name="Rectangle 38">
            <a:extLst>
              <a:ext uri="{FF2B5EF4-FFF2-40B4-BE49-F238E27FC236}">
                <a16:creationId xmlns:a16="http://schemas.microsoft.com/office/drawing/2014/main" id="{AED10967-7D67-776F-F651-46395C40501D}"/>
              </a:ext>
            </a:extLst>
          </p:cNvPr>
          <p:cNvSpPr/>
          <p:nvPr/>
        </p:nvSpPr>
        <p:spPr bwMode="gray">
          <a:xfrm>
            <a:off x="4726214" y="1526237"/>
            <a:ext cx="3931255" cy="2316414"/>
          </a:xfrm>
          <a:prstGeom prst="rect">
            <a:avLst/>
          </a:prstGeom>
          <a:solidFill>
            <a:srgbClr val="DBDBDB"/>
          </a:solidFill>
          <a:ln w="28575" cap="flat" cmpd="sng" algn="ctr">
            <a:noFill/>
            <a:prstDash val="solid"/>
            <a:miter lim="800000"/>
            <a:headEnd type="none" w="med" len="med"/>
            <a:tailEnd type="none" w="med" len="med"/>
          </a:ln>
          <a:effectLst/>
        </p:spPr>
        <p:txBody>
          <a:bodyPr vert="horz" wrap="square" lIns="216000" tIns="45715" rIns="180000" bIns="45715" numCol="1" rtlCol="0" anchor="ctr" anchorCtr="0" compatLnSpc="1">
            <a:prstTxWarp prst="textNoShape">
              <a:avLst/>
            </a:prstTxWarp>
            <a:noAutofit/>
          </a:bodyPr>
          <a:lstStyle/>
          <a:p>
            <a:pPr>
              <a:spcBef>
                <a:spcPts val="254"/>
              </a:spcBef>
              <a:spcAft>
                <a:spcPts val="200"/>
              </a:spcAft>
            </a:pPr>
            <a:r>
              <a:rPr lang="en-US" sz="1200" b="1" dirty="0">
                <a:solidFill>
                  <a:schemeClr val="tx1"/>
                </a:solidFill>
                <a:latin typeface="Arial" panose="020B0604020202020204" pitchFamily="34" charset="0"/>
                <a:cs typeface="Arial" panose="020B0604020202020204" pitchFamily="34" charset="0"/>
              </a:rPr>
              <a:t>Limitations: </a:t>
            </a:r>
            <a:r>
              <a:rPr lang="en-US" sz="1200" dirty="0">
                <a:solidFill>
                  <a:schemeClr val="tx1"/>
                </a:solidFill>
                <a:latin typeface="Arial" panose="020B0604020202020204" pitchFamily="34" charset="0"/>
                <a:cs typeface="Arial" panose="020B0604020202020204" pitchFamily="34" charset="0"/>
              </a:rPr>
              <a:t>Limited reporting of ethnicity, confined to database information, variations in clinician definition of CRC average-risk status, longitudinal adherence to mt-</a:t>
            </a:r>
            <a:r>
              <a:rPr lang="en-US" sz="1200" dirty="0" err="1">
                <a:solidFill>
                  <a:schemeClr val="tx1"/>
                </a:solidFill>
                <a:latin typeface="Arial" panose="020B0604020202020204" pitchFamily="34" charset="0"/>
                <a:cs typeface="Arial" panose="020B0604020202020204" pitchFamily="34" charset="0"/>
              </a:rPr>
              <a:t>sDNA</a:t>
            </a:r>
            <a:r>
              <a:rPr lang="en-US" sz="1200" dirty="0">
                <a:solidFill>
                  <a:schemeClr val="tx1"/>
                </a:solidFill>
                <a:latin typeface="Arial" panose="020B0604020202020204" pitchFamily="34" charset="0"/>
                <a:cs typeface="Arial" panose="020B0604020202020204" pitchFamily="34" charset="0"/>
              </a:rPr>
              <a:t> screening was not assessed</a:t>
            </a:r>
          </a:p>
        </p:txBody>
      </p:sp>
      <p:sp>
        <p:nvSpPr>
          <p:cNvPr id="40" name="Content Placeholder 8">
            <a:extLst>
              <a:ext uri="{FF2B5EF4-FFF2-40B4-BE49-F238E27FC236}">
                <a16:creationId xmlns:a16="http://schemas.microsoft.com/office/drawing/2014/main" id="{45C47DF3-B75C-37A9-8EB9-2F0EFBD944DC}"/>
              </a:ext>
            </a:extLst>
          </p:cNvPr>
          <p:cNvSpPr txBox="1">
            <a:spLocks/>
          </p:cNvSpPr>
          <p:nvPr/>
        </p:nvSpPr>
        <p:spPr bwMode="gray">
          <a:xfrm>
            <a:off x="524853" y="1190397"/>
            <a:ext cx="1196720" cy="319958"/>
          </a:xfrm>
          <a:prstGeom prst="rect">
            <a:avLst/>
          </a:prstGeom>
        </p:spPr>
        <p:txBody>
          <a:bodyPr vert="horz" lIns="0" tIns="45720" rIns="91440" bIns="45720" rtlCol="0">
            <a:noAutofit/>
          </a:bodyPr>
          <a:lstStyle>
            <a:lvl1pPr marL="130969" indent="-130969" algn="l" defTabSz="685800" rtl="0" eaLnBrk="1" latinLnBrk="0" hangingPunct="1">
              <a:lnSpc>
                <a:spcPct val="90000"/>
              </a:lnSpc>
              <a:spcBef>
                <a:spcPts val="750"/>
              </a:spcBef>
              <a:buClrTx/>
              <a:buSzPct val="100000"/>
              <a:buFont typeface="Arial" panose="020B0604020202020204" pitchFamily="34" charset="0"/>
              <a:buChar char="•"/>
              <a:defRPr lang="en-US" sz="1200" kern="1200">
                <a:solidFill>
                  <a:schemeClr val="tx1"/>
                </a:solidFill>
                <a:latin typeface="+mn-lt"/>
                <a:ea typeface="+mn-ea"/>
                <a:cs typeface="+mn-cs"/>
              </a:defRPr>
            </a:lvl1pPr>
            <a:lvl2pPr marL="254794" indent="-84535" algn="l" defTabSz="685800" rtl="0" eaLnBrk="1" latinLnBrk="0" hangingPunct="1">
              <a:lnSpc>
                <a:spcPct val="90000"/>
              </a:lnSpc>
              <a:spcBef>
                <a:spcPts val="375"/>
              </a:spcBef>
              <a:buClrTx/>
              <a:buFont typeface="Arial" panose="020B0604020202020204" pitchFamily="34" charset="0"/>
              <a:buChar char="•"/>
              <a:defRPr sz="1050" kern="1200">
                <a:solidFill>
                  <a:schemeClr val="tx1"/>
                </a:solidFill>
                <a:latin typeface="+mn-lt"/>
                <a:ea typeface="+mn-ea"/>
                <a:cs typeface="+mn-cs"/>
              </a:defRPr>
            </a:lvl2pPr>
            <a:lvl3pPr marL="385763" indent="-85725" algn="l" defTabSz="685800" rtl="0" eaLnBrk="1" latinLnBrk="0" hangingPunct="1">
              <a:lnSpc>
                <a:spcPct val="90000"/>
              </a:lnSpc>
              <a:spcBef>
                <a:spcPts val="150"/>
              </a:spcBef>
              <a:buClrTx/>
              <a:buFont typeface="Arial" panose="020B0604020202020204" pitchFamily="34" charset="0"/>
              <a:buChar char="•"/>
              <a:defRPr sz="900" kern="1200">
                <a:solidFill>
                  <a:schemeClr val="tx1"/>
                </a:solidFill>
                <a:latin typeface="+mn-lt"/>
                <a:ea typeface="+mn-ea"/>
                <a:cs typeface="+mn-cs"/>
              </a:defRPr>
            </a:lvl3pPr>
            <a:lvl4pPr marL="514350" indent="-85725" algn="l" defTabSz="685800" rtl="0" eaLnBrk="1" latinLnBrk="0" hangingPunct="1">
              <a:lnSpc>
                <a:spcPct val="90000"/>
              </a:lnSpc>
              <a:spcBef>
                <a:spcPts val="150"/>
              </a:spcBef>
              <a:buClrTx/>
              <a:buFont typeface="Arial" panose="020B0604020202020204" pitchFamily="34" charset="0"/>
              <a:buChar char="•"/>
              <a:defRPr sz="825" kern="1200">
                <a:solidFill>
                  <a:schemeClr val="tx1"/>
                </a:solidFill>
                <a:latin typeface="+mn-lt"/>
                <a:ea typeface="+mn-ea"/>
                <a:cs typeface="+mn-cs"/>
              </a:defRPr>
            </a:lvl4pPr>
            <a:lvl5pPr marL="644129" indent="-86916" algn="l" defTabSz="685800" rtl="0" eaLnBrk="1" latinLnBrk="0" hangingPunct="1">
              <a:lnSpc>
                <a:spcPct val="90000"/>
              </a:lnSpc>
              <a:spcBef>
                <a:spcPts val="150"/>
              </a:spcBef>
              <a:buClrTx/>
              <a:buFont typeface="Arial" panose="020B0604020202020204" pitchFamily="34" charset="0"/>
              <a:buChar char="•"/>
              <a:defRPr sz="788"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marL="0" indent="0">
              <a:buFont typeface="Arial" panose="020B0604020202020204" pitchFamily="34" charset="0"/>
              <a:buNone/>
            </a:pPr>
            <a:r>
              <a:rPr lang="en-CA" b="1" kern="0" dirty="0">
                <a:solidFill>
                  <a:srgbClr val="125285"/>
                </a:solidFill>
                <a:latin typeface="Arial" panose="020B0604020202020204" pitchFamily="34" charset="0"/>
                <a:cs typeface="Arial" panose="020B0604020202020204" pitchFamily="34" charset="0"/>
                <a:sym typeface="Arial"/>
              </a:rPr>
              <a:t>Key Results:</a:t>
            </a:r>
            <a:endParaRPr lang="en-CA" b="1" kern="0" dirty="0">
              <a:solidFill>
                <a:srgbClr val="125285"/>
              </a:solidFill>
              <a:highlight>
                <a:srgbClr val="00FFFF"/>
              </a:highlight>
              <a:latin typeface="Arial" panose="020B0604020202020204" pitchFamily="34" charset="0"/>
              <a:cs typeface="Arial" panose="020B0604020202020204" pitchFamily="34" charset="0"/>
              <a:sym typeface="Arial"/>
            </a:endParaRPr>
          </a:p>
        </p:txBody>
      </p:sp>
      <p:sp>
        <p:nvSpPr>
          <p:cNvPr id="41" name="Rectangle 40">
            <a:extLst>
              <a:ext uri="{FF2B5EF4-FFF2-40B4-BE49-F238E27FC236}">
                <a16:creationId xmlns:a16="http://schemas.microsoft.com/office/drawing/2014/main" id="{FE05855B-C08A-6690-762C-90E8D84EF764}"/>
              </a:ext>
            </a:extLst>
          </p:cNvPr>
          <p:cNvSpPr/>
          <p:nvPr/>
        </p:nvSpPr>
        <p:spPr bwMode="gray">
          <a:xfrm>
            <a:off x="515558" y="1530349"/>
            <a:ext cx="3388515" cy="805506"/>
          </a:xfrm>
          <a:prstGeom prst="rect">
            <a:avLst/>
          </a:prstGeom>
          <a:solidFill>
            <a:schemeClr val="tx1">
              <a:lumMod val="20000"/>
              <a:lumOff val="80000"/>
            </a:schemeClr>
          </a:solidFill>
          <a:ln w="28575" cap="flat" cmpd="sng" algn="ctr">
            <a:noFill/>
            <a:prstDash val="solid"/>
            <a:miter lim="800000"/>
            <a:headEnd type="none" w="med" len="med"/>
            <a:tailEnd type="none" w="med" len="med"/>
          </a:ln>
          <a:effectLst/>
        </p:spPr>
        <p:txBody>
          <a:bodyPr vert="horz" wrap="square" lIns="216000" tIns="45715" rIns="180000" bIns="45715" numCol="1" rtlCol="0" anchor="ctr" anchorCtr="0" compatLnSpc="1">
            <a:prstTxWarp prst="textNoShape">
              <a:avLst/>
            </a:prstTxWarp>
            <a:noAutofit/>
          </a:bodyPr>
          <a:lstStyle/>
          <a:p>
            <a:pPr lvl="0">
              <a:defRPr/>
            </a:pPr>
            <a:r>
              <a:rPr lang="en-US" sz="1200" dirty="0">
                <a:solidFill>
                  <a:srgbClr val="125285"/>
                </a:solidFill>
                <a:latin typeface="Arial" panose="020B0604020202020204" pitchFamily="34" charset="0"/>
                <a:cs typeface="Arial" panose="020B0604020202020204" pitchFamily="34" charset="0"/>
              </a:rPr>
              <a:t>Adherence to mt-</a:t>
            </a:r>
            <a:r>
              <a:rPr lang="en-US" sz="1200" dirty="0" err="1">
                <a:solidFill>
                  <a:srgbClr val="125285"/>
                </a:solidFill>
                <a:latin typeface="Arial" panose="020B0604020202020204" pitchFamily="34" charset="0"/>
                <a:cs typeface="Arial" panose="020B0604020202020204" pitchFamily="34" charset="0"/>
              </a:rPr>
              <a:t>sDNA</a:t>
            </a:r>
            <a:r>
              <a:rPr lang="en-US" sz="1200" dirty="0">
                <a:solidFill>
                  <a:srgbClr val="125285"/>
                </a:solidFill>
                <a:latin typeface="Arial" panose="020B0604020202020204" pitchFamily="34" charset="0"/>
                <a:cs typeface="Arial" panose="020B0604020202020204" pitchFamily="34" charset="0"/>
              </a:rPr>
              <a:t> testing can be expected in nearly 70% of most insured patients and increases with age</a:t>
            </a:r>
          </a:p>
        </p:txBody>
      </p:sp>
      <p:sp>
        <p:nvSpPr>
          <p:cNvPr id="42" name="Rectangle 41">
            <a:extLst>
              <a:ext uri="{FF2B5EF4-FFF2-40B4-BE49-F238E27FC236}">
                <a16:creationId xmlns:a16="http://schemas.microsoft.com/office/drawing/2014/main" id="{FCE268FF-18CB-B55B-6F0E-5E33E384D833}"/>
              </a:ext>
            </a:extLst>
          </p:cNvPr>
          <p:cNvSpPr/>
          <p:nvPr/>
        </p:nvSpPr>
        <p:spPr bwMode="gray">
          <a:xfrm>
            <a:off x="515558" y="2421293"/>
            <a:ext cx="3388515" cy="1421358"/>
          </a:xfrm>
          <a:prstGeom prst="rect">
            <a:avLst/>
          </a:prstGeom>
          <a:solidFill>
            <a:schemeClr val="tx1">
              <a:lumMod val="20000"/>
              <a:lumOff val="80000"/>
            </a:schemeClr>
          </a:solidFill>
          <a:ln w="28575" cap="flat" cmpd="sng" algn="ctr">
            <a:noFill/>
            <a:prstDash val="solid"/>
            <a:miter lim="800000"/>
            <a:headEnd type="none" w="med" len="med"/>
            <a:tailEnd type="none" w="med" len="med"/>
          </a:ln>
          <a:effectLst/>
        </p:spPr>
        <p:txBody>
          <a:bodyPr vert="horz" wrap="square" lIns="216000" tIns="45715" rIns="180000" bIns="45715" numCol="1" rtlCol="0" anchor="ctr" anchorCtr="0" compatLnSpc="1">
            <a:prstTxWarp prst="textNoShape">
              <a:avLst/>
            </a:prstTxWarp>
            <a:noAutofit/>
          </a:bodyPr>
          <a:lstStyle/>
          <a:p>
            <a:pPr>
              <a:defRPr/>
            </a:pPr>
            <a:r>
              <a:rPr lang="en-US" sz="1200" dirty="0">
                <a:solidFill>
                  <a:srgbClr val="125285"/>
                </a:solidFill>
                <a:latin typeface="Arial" panose="020B0604020202020204" pitchFamily="34" charset="0"/>
                <a:cs typeface="Arial" panose="020B0604020202020204" pitchFamily="34" charset="0"/>
              </a:rPr>
              <a:t>Though GIs ordered the fewest number </a:t>
            </a:r>
            <a:br>
              <a:rPr lang="en-US" sz="1200" dirty="0">
                <a:solidFill>
                  <a:srgbClr val="125285"/>
                </a:solidFill>
                <a:latin typeface="Arial" panose="020B0604020202020204" pitchFamily="34" charset="0"/>
                <a:cs typeface="Arial" panose="020B0604020202020204" pitchFamily="34" charset="0"/>
              </a:rPr>
            </a:br>
            <a:r>
              <a:rPr lang="en-US" sz="1200" dirty="0">
                <a:solidFill>
                  <a:srgbClr val="125285"/>
                </a:solidFill>
                <a:latin typeface="Arial" panose="020B0604020202020204" pitchFamily="34" charset="0"/>
                <a:cs typeface="Arial" panose="020B0604020202020204" pitchFamily="34" charset="0"/>
              </a:rPr>
              <a:t>of tests, the rate of adherence to their recommendations was highest, possibly reflecting more detailed discussion with patients regarding the importance of </a:t>
            </a:r>
            <a:br>
              <a:rPr lang="en-US" sz="1200" dirty="0">
                <a:solidFill>
                  <a:srgbClr val="125285"/>
                </a:solidFill>
                <a:latin typeface="Arial" panose="020B0604020202020204" pitchFamily="34" charset="0"/>
                <a:cs typeface="Arial" panose="020B0604020202020204" pitchFamily="34" charset="0"/>
              </a:rPr>
            </a:br>
            <a:r>
              <a:rPr lang="en-US" sz="1200" dirty="0">
                <a:solidFill>
                  <a:srgbClr val="125285"/>
                </a:solidFill>
                <a:latin typeface="Arial" panose="020B0604020202020204" pitchFamily="34" charset="0"/>
                <a:cs typeface="Arial" panose="020B0604020202020204" pitchFamily="34" charset="0"/>
              </a:rPr>
              <a:t>CRC screening</a:t>
            </a:r>
          </a:p>
        </p:txBody>
      </p:sp>
    </p:spTree>
    <p:extLst>
      <p:ext uri="{BB962C8B-B14F-4D97-AF65-F5344CB8AC3E}">
        <p14:creationId xmlns:p14="http://schemas.microsoft.com/office/powerpoint/2010/main" val="386987906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 Placeholder 35">
            <a:extLst>
              <a:ext uri="{FF2B5EF4-FFF2-40B4-BE49-F238E27FC236}">
                <a16:creationId xmlns:a16="http://schemas.microsoft.com/office/drawing/2014/main" id="{05212EB8-FFBA-45B1-7CD7-1C7C3D56965E}"/>
              </a:ext>
            </a:extLst>
          </p:cNvPr>
          <p:cNvSpPr txBox="1">
            <a:spLocks/>
          </p:cNvSpPr>
          <p:nvPr/>
        </p:nvSpPr>
        <p:spPr bwMode="gray">
          <a:xfrm>
            <a:off x="336081" y="288484"/>
            <a:ext cx="8471837" cy="297710"/>
          </a:xfrm>
          <a:prstGeom prst="rect">
            <a:avLst/>
          </a:prstGeom>
          <a:noFill/>
        </p:spPr>
        <p:txBody>
          <a:bodyPr vert="horz" wrap="square" lIns="91440" tIns="45720" rIns="91440" bIns="45720" rtlCol="0">
            <a:noAutofit/>
          </a:bodyPr>
          <a:lstStyle>
            <a:lvl1pPr marL="0" indent="0" algn="l" defTabSz="685800" rtl="0" eaLnBrk="1" fontAlgn="base" latinLnBrk="0" hangingPunct="1">
              <a:lnSpc>
                <a:spcPct val="85000"/>
              </a:lnSpc>
              <a:spcBef>
                <a:spcPct val="0"/>
              </a:spcBef>
              <a:spcAft>
                <a:spcPct val="0"/>
              </a:spcAft>
              <a:buClrTx/>
              <a:buSzPct val="100000"/>
              <a:buFont typeface="Arial" panose="020B0604020202020204" pitchFamily="34" charset="0"/>
              <a:buNone/>
              <a:defRPr lang="en-US" sz="1500" b="0" kern="1200" smtClean="0">
                <a:solidFill>
                  <a:schemeClr val="tx2"/>
                </a:solidFill>
                <a:latin typeface="+mj-lt"/>
                <a:ea typeface="+mn-ea"/>
                <a:cs typeface="+mn-cs"/>
              </a:defRPr>
            </a:lvl1pPr>
            <a:lvl2pPr marL="342900" indent="-127397" algn="l" defTabSz="685800" rtl="0" eaLnBrk="1" fontAlgn="base" latinLnBrk="0" hangingPunct="1">
              <a:lnSpc>
                <a:spcPct val="90000"/>
              </a:lnSpc>
              <a:spcBef>
                <a:spcPct val="0"/>
              </a:spcBef>
              <a:spcAft>
                <a:spcPct val="0"/>
              </a:spcAft>
              <a:buClrTx/>
              <a:buFont typeface="Arial" panose="020B0604020202020204" pitchFamily="34" charset="0"/>
              <a:buChar char="•"/>
              <a:defRPr lang="en-US" sz="1650" b="1" kern="1200" smtClean="0">
                <a:solidFill>
                  <a:schemeClr val="tx1"/>
                </a:solidFill>
                <a:latin typeface="Arial Narrow" pitchFamily="34" charset="0"/>
                <a:ea typeface="+mn-ea"/>
                <a:cs typeface="+mn-cs"/>
              </a:defRPr>
            </a:lvl2pPr>
            <a:lvl3pPr marL="514350" indent="-128588" algn="l" defTabSz="685800" rtl="0" eaLnBrk="1" fontAlgn="base" latinLnBrk="0" hangingPunct="1">
              <a:lnSpc>
                <a:spcPct val="90000"/>
              </a:lnSpc>
              <a:spcBef>
                <a:spcPct val="0"/>
              </a:spcBef>
              <a:spcAft>
                <a:spcPct val="0"/>
              </a:spcAft>
              <a:buClrTx/>
              <a:buFont typeface="Arial" panose="020B0604020202020204" pitchFamily="34" charset="0"/>
              <a:buChar char="•"/>
              <a:defRPr lang="en-US" sz="1650" b="1" kern="1200" smtClean="0">
                <a:solidFill>
                  <a:schemeClr val="tx1"/>
                </a:solidFill>
                <a:latin typeface="Arial Narrow" pitchFamily="34" charset="0"/>
                <a:ea typeface="+mn-ea"/>
                <a:cs typeface="+mn-cs"/>
              </a:defRPr>
            </a:lvl3pPr>
            <a:lvl4pPr marL="685800" indent="-128588" algn="l" defTabSz="685800" rtl="0" eaLnBrk="1" fontAlgn="base" latinLnBrk="0" hangingPunct="1">
              <a:lnSpc>
                <a:spcPct val="90000"/>
              </a:lnSpc>
              <a:spcBef>
                <a:spcPct val="0"/>
              </a:spcBef>
              <a:spcAft>
                <a:spcPct val="0"/>
              </a:spcAft>
              <a:buClrTx/>
              <a:buFont typeface="Arial" panose="020B0604020202020204" pitchFamily="34" charset="0"/>
              <a:buChar char="•"/>
              <a:defRPr lang="en-US" sz="1650" b="1" kern="1200" smtClean="0">
                <a:solidFill>
                  <a:schemeClr val="tx1"/>
                </a:solidFill>
                <a:latin typeface="Arial Narrow" pitchFamily="34" charset="0"/>
                <a:ea typeface="+mn-ea"/>
                <a:cs typeface="+mn-cs"/>
              </a:defRPr>
            </a:lvl4pPr>
            <a:lvl5pPr marL="816769" indent="-85725" algn="l" defTabSz="685800" rtl="0" eaLnBrk="1" fontAlgn="base" latinLnBrk="0" hangingPunct="1">
              <a:lnSpc>
                <a:spcPct val="90000"/>
              </a:lnSpc>
              <a:spcBef>
                <a:spcPct val="0"/>
              </a:spcBef>
              <a:spcAft>
                <a:spcPct val="0"/>
              </a:spcAft>
              <a:buClrTx/>
              <a:buFont typeface="Arial" panose="020B0604020202020204" pitchFamily="34" charset="0"/>
              <a:buChar char="•"/>
              <a:defRPr lang="en-US" sz="1650" b="1" kern="1200" dirty="0" smtClean="0">
                <a:solidFill>
                  <a:schemeClr val="tx1"/>
                </a:solidFill>
                <a:latin typeface="Arial Narrow" pitchFamily="34" charset="0"/>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r>
              <a:rPr lang="en-CA" sz="1600">
                <a:latin typeface="Arial"/>
                <a:cs typeface="Arial"/>
                <a:sym typeface="Arial"/>
              </a:rPr>
              <a:t>Barriers to Follow-up Colonoscopy After Positive FIT or mt-sDNA Testing</a:t>
            </a:r>
            <a:endParaRPr lang="en-CA" dirty="0"/>
          </a:p>
        </p:txBody>
      </p:sp>
      <p:sp>
        <p:nvSpPr>
          <p:cNvPr id="18" name="Text Placeholder 37">
            <a:extLst>
              <a:ext uri="{FF2B5EF4-FFF2-40B4-BE49-F238E27FC236}">
                <a16:creationId xmlns:a16="http://schemas.microsoft.com/office/drawing/2014/main" id="{B4A44B1F-4DA7-8F9E-AEA6-BB559C88C2B1}"/>
              </a:ext>
            </a:extLst>
          </p:cNvPr>
          <p:cNvSpPr>
            <a:spLocks noGrp="1"/>
          </p:cNvSpPr>
          <p:nvPr>
            <p:ph type="body" sz="quarter" idx="16"/>
          </p:nvPr>
        </p:nvSpPr>
        <p:spPr>
          <a:xfrm>
            <a:off x="519898" y="4493478"/>
            <a:ext cx="8027830" cy="319958"/>
          </a:xfrm>
        </p:spPr>
        <p:txBody>
          <a:bodyPr/>
          <a:lstStyle/>
          <a:p>
            <a:pPr marL="0" indent="0">
              <a:lnSpc>
                <a:spcPct val="85000"/>
              </a:lnSpc>
              <a:buClr>
                <a:srgbClr val="ED7D31"/>
              </a:buClr>
              <a:buSzPct val="85000"/>
              <a:buNone/>
              <a:defRPr/>
            </a:pPr>
            <a:r>
              <a:rPr lang="en-US" sz="750" spc="5" dirty="0">
                <a:latin typeface="Arial"/>
                <a:cs typeface="Arial"/>
              </a:rPr>
              <a:t>*Exact Sciences neither advocates nor promotes any use of mt-</a:t>
            </a:r>
            <a:r>
              <a:rPr lang="en-US" sz="750" spc="5" dirty="0" err="1">
                <a:latin typeface="Arial"/>
                <a:cs typeface="Arial"/>
              </a:rPr>
              <a:t>sDNA</a:t>
            </a:r>
            <a:r>
              <a:rPr lang="en-US" sz="750" spc="5" dirty="0">
                <a:latin typeface="Arial"/>
                <a:cs typeface="Arial"/>
              </a:rPr>
              <a:t> other than described in the Cologuard</a:t>
            </a:r>
            <a:r>
              <a:rPr lang="en-US" sz="750" spc="5" baseline="30000" dirty="0">
                <a:latin typeface="Arial"/>
                <a:cs typeface="Arial"/>
              </a:rPr>
              <a:t>®</a:t>
            </a:r>
            <a:r>
              <a:rPr lang="en-US" sz="750" spc="5" dirty="0">
                <a:latin typeface="Arial"/>
                <a:cs typeface="Arial"/>
              </a:rPr>
              <a:t> Clinician Brochure.</a:t>
            </a:r>
            <a:endParaRPr kumimoji="0" lang="en-US" sz="750" i="0" u="none" strike="noStrike" kern="1200" cap="none" spc="0" normalizeH="0" baseline="0" noProof="0" dirty="0">
              <a:ln>
                <a:noFill/>
              </a:ln>
              <a:effectLst/>
              <a:uLnTx/>
              <a:uFillTx/>
              <a:latin typeface="Arial"/>
              <a:ea typeface="+mn-ea"/>
              <a:cs typeface="Arial" pitchFamily="34" charset="0"/>
            </a:endParaRPr>
          </a:p>
          <a:p>
            <a:pPr marL="0" lvl="0" indent="0">
              <a:lnSpc>
                <a:spcPct val="85000"/>
              </a:lnSpc>
              <a:buClr>
                <a:srgbClr val="ED7D31"/>
              </a:buClr>
              <a:buSzPct val="85000"/>
              <a:buNone/>
              <a:defRPr/>
            </a:pPr>
            <a:r>
              <a:rPr kumimoji="0" lang="en-US" sz="750" b="1" i="0" u="none" strike="noStrike" kern="1200" cap="none" spc="0" normalizeH="0" baseline="0" noProof="0" dirty="0">
                <a:ln>
                  <a:noFill/>
                </a:ln>
                <a:effectLst/>
                <a:uLnTx/>
                <a:uFillTx/>
                <a:latin typeface="Arial"/>
                <a:ea typeface="+mn-ea"/>
                <a:cs typeface="Arial" pitchFamily="34" charset="0"/>
              </a:rPr>
              <a:t>EMR:</a:t>
            </a:r>
            <a:r>
              <a:rPr kumimoji="0" lang="en-US" sz="750" i="0" u="none" strike="noStrike" kern="1200" cap="none" spc="0" normalizeH="0" baseline="0" noProof="0" dirty="0">
                <a:ln>
                  <a:noFill/>
                </a:ln>
                <a:effectLst/>
                <a:uLnTx/>
                <a:uFillTx/>
                <a:latin typeface="Arial"/>
                <a:ea typeface="+mn-ea"/>
                <a:cs typeface="Arial" pitchFamily="34" charset="0"/>
              </a:rPr>
              <a:t> electronic medical record; </a:t>
            </a:r>
            <a:r>
              <a:rPr kumimoji="0" lang="en-US" sz="750" b="1" i="0" u="none" strike="noStrike" kern="1200" cap="none" spc="0" normalizeH="0" baseline="0" noProof="0" dirty="0">
                <a:ln>
                  <a:noFill/>
                </a:ln>
                <a:effectLst/>
                <a:uLnTx/>
                <a:uFillTx/>
                <a:latin typeface="Arial"/>
                <a:ea typeface="+mn-ea"/>
                <a:cs typeface="Arial" pitchFamily="34" charset="0"/>
              </a:rPr>
              <a:t>FIT: </a:t>
            </a:r>
            <a:r>
              <a:rPr kumimoji="0" lang="en-US" sz="750" i="0" u="none" strike="noStrike" kern="1200" cap="none" spc="0" normalizeH="0" baseline="0" noProof="0" dirty="0">
                <a:ln>
                  <a:noFill/>
                </a:ln>
                <a:effectLst/>
                <a:uLnTx/>
                <a:uFillTx/>
                <a:latin typeface="Arial"/>
                <a:ea typeface="+mn-ea"/>
                <a:cs typeface="Arial" pitchFamily="34" charset="0"/>
              </a:rPr>
              <a:t>fecal immunochemical testing; </a:t>
            </a:r>
            <a:r>
              <a:rPr kumimoji="0" lang="en-US" sz="750" b="1" i="0" u="none" strike="noStrike" kern="1200" cap="none" spc="0" normalizeH="0" baseline="0" noProof="0" dirty="0">
                <a:ln>
                  <a:noFill/>
                </a:ln>
                <a:effectLst/>
                <a:uLnTx/>
                <a:uFillTx/>
                <a:latin typeface="Arial"/>
                <a:ea typeface="+mn-ea"/>
                <a:cs typeface="Arial" pitchFamily="34" charset="0"/>
              </a:rPr>
              <a:t>GI: </a:t>
            </a:r>
            <a:r>
              <a:rPr kumimoji="0" lang="en-US" sz="750" i="0" u="none" strike="noStrike" kern="1200" cap="none" spc="0" normalizeH="0" baseline="0" noProof="0" dirty="0">
                <a:ln>
                  <a:noFill/>
                </a:ln>
                <a:effectLst/>
                <a:uLnTx/>
                <a:uFillTx/>
                <a:latin typeface="Arial"/>
                <a:ea typeface="+mn-ea"/>
                <a:cs typeface="Arial" pitchFamily="34" charset="0"/>
              </a:rPr>
              <a:t>gastroenterologists; </a:t>
            </a:r>
            <a:r>
              <a:rPr kumimoji="0" lang="en-US" sz="750" b="1" i="0" u="none" strike="noStrike" kern="1200" cap="none" spc="0" normalizeH="0" baseline="0" noProof="0" dirty="0">
                <a:ln>
                  <a:noFill/>
                </a:ln>
                <a:effectLst/>
                <a:uLnTx/>
                <a:uFillTx/>
                <a:latin typeface="Arial"/>
                <a:ea typeface="+mn-ea"/>
                <a:cs typeface="Arial" pitchFamily="34" charset="0"/>
              </a:rPr>
              <a:t>HR:</a:t>
            </a:r>
            <a:r>
              <a:rPr kumimoji="0" lang="en-US" sz="750" i="0" u="none" strike="noStrike" kern="1200" cap="none" spc="0" normalizeH="0" baseline="0" noProof="0" dirty="0">
                <a:ln>
                  <a:noFill/>
                </a:ln>
                <a:effectLst/>
                <a:uLnTx/>
                <a:uFillTx/>
                <a:latin typeface="Arial"/>
                <a:ea typeface="+mn-ea"/>
                <a:cs typeface="Arial" pitchFamily="34" charset="0"/>
              </a:rPr>
              <a:t> hazard ratio; </a:t>
            </a:r>
            <a:r>
              <a:rPr kumimoji="0" lang="en-US" sz="750" b="1" i="0" u="none" strike="noStrike" kern="1200" cap="none" spc="0" normalizeH="0" baseline="0" noProof="0" dirty="0">
                <a:ln>
                  <a:noFill/>
                </a:ln>
                <a:effectLst/>
                <a:uLnTx/>
                <a:uFillTx/>
                <a:latin typeface="Arial"/>
                <a:ea typeface="+mn-ea"/>
                <a:cs typeface="Arial" pitchFamily="34" charset="0"/>
              </a:rPr>
              <a:t>mt-</a:t>
            </a:r>
            <a:r>
              <a:rPr kumimoji="0" lang="en-US" sz="750" b="1" i="0" u="none" strike="noStrike" kern="1200" cap="none" spc="0" normalizeH="0" baseline="0" noProof="0" dirty="0" err="1">
                <a:ln>
                  <a:noFill/>
                </a:ln>
                <a:effectLst/>
                <a:uLnTx/>
                <a:uFillTx/>
                <a:latin typeface="Arial"/>
                <a:ea typeface="+mn-ea"/>
                <a:cs typeface="Arial" pitchFamily="34" charset="0"/>
              </a:rPr>
              <a:t>sDNA</a:t>
            </a:r>
            <a:r>
              <a:rPr kumimoji="0" lang="en-US" sz="750" b="1" i="0" u="none" strike="noStrike" kern="1200" cap="none" spc="0" normalizeH="0" baseline="0" noProof="0" dirty="0">
                <a:ln>
                  <a:noFill/>
                </a:ln>
                <a:effectLst/>
                <a:uLnTx/>
                <a:uFillTx/>
                <a:latin typeface="Arial"/>
                <a:ea typeface="+mn-ea"/>
                <a:cs typeface="Arial" pitchFamily="34" charset="0"/>
              </a:rPr>
              <a:t>: </a:t>
            </a:r>
            <a:r>
              <a:rPr kumimoji="0" lang="en-US" sz="750" i="0" u="none" strike="noStrike" kern="1200" cap="none" spc="0" normalizeH="0" baseline="0" noProof="0" dirty="0">
                <a:ln>
                  <a:noFill/>
                </a:ln>
                <a:effectLst/>
                <a:uLnTx/>
                <a:uFillTx/>
                <a:latin typeface="Arial"/>
                <a:ea typeface="+mn-ea"/>
                <a:cs typeface="Arial" pitchFamily="34" charset="0"/>
              </a:rPr>
              <a:t>multi-target stool DNA.</a:t>
            </a:r>
          </a:p>
          <a:p>
            <a:pPr marL="0" lvl="0" indent="0">
              <a:lnSpc>
                <a:spcPct val="85000"/>
              </a:lnSpc>
              <a:buClr>
                <a:srgbClr val="ED7D31"/>
              </a:buClr>
              <a:buSzPct val="85000"/>
              <a:buNone/>
              <a:defRPr/>
            </a:pPr>
            <a:r>
              <a:rPr kumimoji="0" lang="en-US" sz="750" i="0" u="none" strike="noStrike" kern="1200" cap="none" spc="0" normalizeH="0" baseline="0" noProof="0" dirty="0">
                <a:ln>
                  <a:noFill/>
                </a:ln>
                <a:effectLst/>
                <a:uLnTx/>
                <a:uFillTx/>
                <a:latin typeface="Arial"/>
                <a:ea typeface="+mn-ea"/>
                <a:cs typeface="Arial" pitchFamily="34" charset="0"/>
              </a:rPr>
              <a:t>Cooper GS, et al. </a:t>
            </a:r>
            <a:r>
              <a:rPr kumimoji="0" lang="en-US" sz="750" i="1" u="none" strike="noStrike" kern="1200" cap="none" spc="0" normalizeH="0" baseline="0" noProof="0" dirty="0">
                <a:ln>
                  <a:noFill/>
                </a:ln>
                <a:effectLst/>
                <a:uLnTx/>
                <a:uFillTx/>
                <a:latin typeface="Arial"/>
                <a:ea typeface="+mn-ea"/>
                <a:cs typeface="Arial" pitchFamily="34" charset="0"/>
              </a:rPr>
              <a:t>J Am Board Fam Med</a:t>
            </a:r>
            <a:r>
              <a:rPr kumimoji="0" lang="en-US" sz="750" i="0" u="none" strike="noStrike" kern="1200" cap="none" spc="0" normalizeH="0" baseline="0" noProof="0" dirty="0">
                <a:ln>
                  <a:noFill/>
                </a:ln>
                <a:effectLst/>
                <a:uLnTx/>
                <a:uFillTx/>
                <a:latin typeface="Arial"/>
                <a:ea typeface="+mn-ea"/>
                <a:cs typeface="Arial" pitchFamily="34" charset="0"/>
              </a:rPr>
              <a:t>. 2021;34:61-69.</a:t>
            </a:r>
          </a:p>
        </p:txBody>
      </p:sp>
      <p:sp>
        <p:nvSpPr>
          <p:cNvPr id="21" name="Rectangle 20">
            <a:extLst>
              <a:ext uri="{FF2B5EF4-FFF2-40B4-BE49-F238E27FC236}">
                <a16:creationId xmlns:a16="http://schemas.microsoft.com/office/drawing/2014/main" id="{3542437C-E1FA-058D-2E6A-1DC685E75B63}"/>
              </a:ext>
            </a:extLst>
          </p:cNvPr>
          <p:cNvSpPr/>
          <p:nvPr/>
        </p:nvSpPr>
        <p:spPr>
          <a:xfrm>
            <a:off x="1232420" y="2134321"/>
            <a:ext cx="1984148" cy="590931"/>
          </a:xfrm>
          <a:prstGeom prst="rect">
            <a:avLst/>
          </a:prstGeom>
        </p:spPr>
        <p:txBody>
          <a:bodyPr wrap="square" anchor="ctr" anchorCtr="0">
            <a:spAutoFit/>
          </a:bodyPr>
          <a:lstStyle/>
          <a:p>
            <a:pPr>
              <a:lnSpc>
                <a:spcPct val="90000"/>
              </a:lnSpc>
              <a:defRPr/>
            </a:pPr>
            <a:r>
              <a:rPr lang="en-US" sz="900" dirty="0">
                <a:solidFill>
                  <a:srgbClr val="125285"/>
                </a:solidFill>
                <a:latin typeface="Arial"/>
              </a:rPr>
              <a:t>Of the </a:t>
            </a:r>
            <a:r>
              <a:rPr lang="en-US" sz="900" b="1" dirty="0">
                <a:solidFill>
                  <a:srgbClr val="125285"/>
                </a:solidFill>
                <a:latin typeface="Arial"/>
              </a:rPr>
              <a:t>308</a:t>
            </a:r>
            <a:r>
              <a:rPr lang="en-US" sz="900" dirty="0">
                <a:solidFill>
                  <a:srgbClr val="125285"/>
                </a:solidFill>
                <a:latin typeface="Arial"/>
              </a:rPr>
              <a:t> patients with </a:t>
            </a:r>
            <a:br>
              <a:rPr lang="en-US" sz="900" dirty="0">
                <a:solidFill>
                  <a:srgbClr val="125285"/>
                </a:solidFill>
                <a:latin typeface="Arial"/>
              </a:rPr>
            </a:br>
            <a:r>
              <a:rPr lang="en-US" sz="900" b="1" dirty="0">
                <a:solidFill>
                  <a:srgbClr val="125285"/>
                </a:solidFill>
                <a:latin typeface="Arial"/>
              </a:rPr>
              <a:t>FIT-positive results</a:t>
            </a:r>
            <a:r>
              <a:rPr lang="en-US" sz="900" dirty="0">
                <a:solidFill>
                  <a:srgbClr val="125285"/>
                </a:solidFill>
                <a:latin typeface="Arial"/>
              </a:rPr>
              <a:t>, </a:t>
            </a:r>
            <a:r>
              <a:rPr lang="en-US" sz="900" b="1" dirty="0">
                <a:solidFill>
                  <a:srgbClr val="125285"/>
                </a:solidFill>
                <a:latin typeface="Arial"/>
              </a:rPr>
              <a:t>144 </a:t>
            </a:r>
            <a:r>
              <a:rPr lang="en-US" sz="900" dirty="0">
                <a:solidFill>
                  <a:srgbClr val="125285"/>
                </a:solidFill>
                <a:latin typeface="Arial"/>
              </a:rPr>
              <a:t>patients underwent a colonoscopy </a:t>
            </a:r>
            <a:br>
              <a:rPr lang="en-US" sz="900" dirty="0">
                <a:solidFill>
                  <a:srgbClr val="125285"/>
                </a:solidFill>
                <a:latin typeface="Arial"/>
              </a:rPr>
            </a:br>
            <a:r>
              <a:rPr lang="en-US" sz="900" dirty="0">
                <a:solidFill>
                  <a:srgbClr val="125285"/>
                </a:solidFill>
                <a:latin typeface="Arial"/>
              </a:rPr>
              <a:t>within 6 months</a:t>
            </a:r>
          </a:p>
        </p:txBody>
      </p:sp>
      <p:graphicFrame>
        <p:nvGraphicFramePr>
          <p:cNvPr id="22" name="Content Placeholder 6">
            <a:extLst>
              <a:ext uri="{FF2B5EF4-FFF2-40B4-BE49-F238E27FC236}">
                <a16:creationId xmlns:a16="http://schemas.microsoft.com/office/drawing/2014/main" id="{5DFDFF97-6E3E-16E2-2B06-122E8864778B}"/>
              </a:ext>
            </a:extLst>
          </p:cNvPr>
          <p:cNvGraphicFramePr>
            <a:graphicFrameLocks/>
          </p:cNvGraphicFramePr>
          <p:nvPr>
            <p:extLst>
              <p:ext uri="{D42A27DB-BD31-4B8C-83A1-F6EECF244321}">
                <p14:modId xmlns:p14="http://schemas.microsoft.com/office/powerpoint/2010/main" val="2187250122"/>
              </p:ext>
            </p:extLst>
          </p:nvPr>
        </p:nvGraphicFramePr>
        <p:xfrm>
          <a:off x="127154" y="1638655"/>
          <a:ext cx="1271120" cy="148860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3" name="Content Placeholder 6">
            <a:extLst>
              <a:ext uri="{FF2B5EF4-FFF2-40B4-BE49-F238E27FC236}">
                <a16:creationId xmlns:a16="http://schemas.microsoft.com/office/drawing/2014/main" id="{EA5669E7-3330-69A9-C9EA-C3A35E600713}"/>
              </a:ext>
            </a:extLst>
          </p:cNvPr>
          <p:cNvGraphicFramePr>
            <a:graphicFrameLocks/>
          </p:cNvGraphicFramePr>
          <p:nvPr>
            <p:extLst>
              <p:ext uri="{D42A27DB-BD31-4B8C-83A1-F6EECF244321}">
                <p14:modId xmlns:p14="http://schemas.microsoft.com/office/powerpoint/2010/main" val="2267565175"/>
              </p:ext>
            </p:extLst>
          </p:nvPr>
        </p:nvGraphicFramePr>
        <p:xfrm>
          <a:off x="97795" y="2836765"/>
          <a:ext cx="1329838" cy="1148845"/>
        </p:xfrm>
        <a:graphic>
          <a:graphicData uri="http://schemas.openxmlformats.org/drawingml/2006/chart">
            <c:chart xmlns:c="http://schemas.openxmlformats.org/drawingml/2006/chart" xmlns:r="http://schemas.openxmlformats.org/officeDocument/2006/relationships" r:id="rId4"/>
          </a:graphicData>
        </a:graphic>
      </p:graphicFrame>
      <p:sp>
        <p:nvSpPr>
          <p:cNvPr id="24" name="Rectangle 23">
            <a:extLst>
              <a:ext uri="{FF2B5EF4-FFF2-40B4-BE49-F238E27FC236}">
                <a16:creationId xmlns:a16="http://schemas.microsoft.com/office/drawing/2014/main" id="{CDC70523-D26B-3086-92E0-A55DDF93FFF8}"/>
              </a:ext>
            </a:extLst>
          </p:cNvPr>
          <p:cNvSpPr/>
          <p:nvPr/>
        </p:nvSpPr>
        <p:spPr>
          <a:xfrm>
            <a:off x="1233304" y="3123247"/>
            <a:ext cx="2211568" cy="590931"/>
          </a:xfrm>
          <a:prstGeom prst="rect">
            <a:avLst/>
          </a:prstGeom>
        </p:spPr>
        <p:txBody>
          <a:bodyPr wrap="square" anchor="ctr" anchorCtr="0">
            <a:spAutoFit/>
          </a:bodyPr>
          <a:lstStyle/>
          <a:p>
            <a:pPr>
              <a:lnSpc>
                <a:spcPct val="90000"/>
              </a:lnSpc>
              <a:defRPr/>
            </a:pPr>
            <a:r>
              <a:rPr lang="en-US" sz="900" dirty="0">
                <a:solidFill>
                  <a:srgbClr val="125285"/>
                </a:solidFill>
              </a:rPr>
              <a:t>Of the </a:t>
            </a:r>
            <a:r>
              <a:rPr lang="en-US" sz="900" b="1" dirty="0">
                <a:solidFill>
                  <a:srgbClr val="125285"/>
                </a:solidFill>
              </a:rPr>
              <a:t>323</a:t>
            </a:r>
            <a:r>
              <a:rPr lang="en-US" sz="900" dirty="0">
                <a:solidFill>
                  <a:srgbClr val="125285"/>
                </a:solidFill>
              </a:rPr>
              <a:t> patients with </a:t>
            </a:r>
            <a:br>
              <a:rPr lang="en-US" sz="900" dirty="0">
                <a:solidFill>
                  <a:srgbClr val="125285"/>
                </a:solidFill>
              </a:rPr>
            </a:br>
            <a:r>
              <a:rPr lang="en-US" sz="900" b="1" dirty="0">
                <a:solidFill>
                  <a:srgbClr val="125285"/>
                </a:solidFill>
              </a:rPr>
              <a:t>mt-</a:t>
            </a:r>
            <a:r>
              <a:rPr lang="en-US" sz="900" b="1" dirty="0" err="1">
                <a:solidFill>
                  <a:srgbClr val="125285"/>
                </a:solidFill>
              </a:rPr>
              <a:t>sDNA</a:t>
            </a:r>
            <a:r>
              <a:rPr lang="en-CA" sz="900" b="1" dirty="0">
                <a:solidFill>
                  <a:srgbClr val="125285"/>
                </a:solidFill>
              </a:rPr>
              <a:t>–</a:t>
            </a:r>
            <a:r>
              <a:rPr lang="en-US" sz="900" b="1" dirty="0">
                <a:solidFill>
                  <a:srgbClr val="125285"/>
                </a:solidFill>
              </a:rPr>
              <a:t>positive results</a:t>
            </a:r>
            <a:r>
              <a:rPr lang="en-US" sz="900" dirty="0">
                <a:solidFill>
                  <a:srgbClr val="125285"/>
                </a:solidFill>
              </a:rPr>
              <a:t>,</a:t>
            </a:r>
            <a:br>
              <a:rPr lang="en-US" sz="900" dirty="0">
                <a:solidFill>
                  <a:srgbClr val="125285"/>
                </a:solidFill>
              </a:rPr>
            </a:br>
            <a:r>
              <a:rPr lang="en-US" sz="900" b="1" dirty="0">
                <a:solidFill>
                  <a:srgbClr val="125285"/>
                </a:solidFill>
              </a:rPr>
              <a:t>231 </a:t>
            </a:r>
            <a:r>
              <a:rPr lang="en-US" sz="900" dirty="0">
                <a:solidFill>
                  <a:srgbClr val="125285"/>
                </a:solidFill>
              </a:rPr>
              <a:t>underwent a colonoscopy </a:t>
            </a:r>
            <a:br>
              <a:rPr lang="en-US" sz="900" dirty="0">
                <a:solidFill>
                  <a:srgbClr val="125285"/>
                </a:solidFill>
              </a:rPr>
            </a:br>
            <a:r>
              <a:rPr lang="en-US" sz="900" dirty="0">
                <a:solidFill>
                  <a:srgbClr val="125285"/>
                </a:solidFill>
              </a:rPr>
              <a:t>within 6 months</a:t>
            </a:r>
          </a:p>
        </p:txBody>
      </p:sp>
      <p:grpSp>
        <p:nvGrpSpPr>
          <p:cNvPr id="25" name="Group 24">
            <a:extLst>
              <a:ext uri="{FF2B5EF4-FFF2-40B4-BE49-F238E27FC236}">
                <a16:creationId xmlns:a16="http://schemas.microsoft.com/office/drawing/2014/main" id="{8D2CE841-3F3F-E9B3-C665-0DC06E16E4B6}"/>
              </a:ext>
            </a:extLst>
          </p:cNvPr>
          <p:cNvGrpSpPr/>
          <p:nvPr/>
        </p:nvGrpSpPr>
        <p:grpSpPr>
          <a:xfrm>
            <a:off x="3584331" y="1912916"/>
            <a:ext cx="4482813" cy="2147990"/>
            <a:chOff x="-123390" y="1238106"/>
            <a:chExt cx="10999496" cy="2148550"/>
          </a:xfrm>
        </p:grpSpPr>
        <p:graphicFrame>
          <p:nvGraphicFramePr>
            <p:cNvPr id="26" name="Chart 25">
              <a:extLst>
                <a:ext uri="{FF2B5EF4-FFF2-40B4-BE49-F238E27FC236}">
                  <a16:creationId xmlns:a16="http://schemas.microsoft.com/office/drawing/2014/main" id="{B735026A-463B-C653-8F83-00772D462732}"/>
                </a:ext>
              </a:extLst>
            </p:cNvPr>
            <p:cNvGraphicFramePr/>
            <p:nvPr>
              <p:extLst>
                <p:ext uri="{D42A27DB-BD31-4B8C-83A1-F6EECF244321}">
                  <p14:modId xmlns:p14="http://schemas.microsoft.com/office/powerpoint/2010/main" val="97451975"/>
                </p:ext>
              </p:extLst>
            </p:nvPr>
          </p:nvGraphicFramePr>
          <p:xfrm>
            <a:off x="1152737" y="1238106"/>
            <a:ext cx="9500484" cy="2148550"/>
          </p:xfrm>
          <a:graphic>
            <a:graphicData uri="http://schemas.openxmlformats.org/drawingml/2006/chart">
              <c:chart xmlns:c="http://schemas.openxmlformats.org/drawingml/2006/chart" xmlns:r="http://schemas.openxmlformats.org/officeDocument/2006/relationships" r:id="rId5"/>
            </a:graphicData>
          </a:graphic>
        </p:graphicFrame>
        <p:sp>
          <p:nvSpPr>
            <p:cNvPr id="27" name="TextBox 26">
              <a:extLst>
                <a:ext uri="{FF2B5EF4-FFF2-40B4-BE49-F238E27FC236}">
                  <a16:creationId xmlns:a16="http://schemas.microsoft.com/office/drawing/2014/main" id="{25F5969F-43C2-195C-0889-9B03FDC436D3}"/>
                </a:ext>
              </a:extLst>
            </p:cNvPr>
            <p:cNvSpPr txBox="1"/>
            <p:nvPr/>
          </p:nvSpPr>
          <p:spPr bwMode="gray">
            <a:xfrm>
              <a:off x="-74658" y="2889980"/>
              <a:ext cx="1611066" cy="292469"/>
            </a:xfrm>
            <a:prstGeom prst="rect">
              <a:avLst/>
            </a:prstGeom>
          </p:spPr>
          <p:txBody>
            <a:bodyPr wrap="square" rtlCol="0">
              <a:noAutofit/>
            </a:bodyPr>
            <a:lstStyle/>
            <a:p>
              <a:pPr>
                <a:lnSpc>
                  <a:spcPct val="90000"/>
                </a:lnSpc>
                <a:spcBef>
                  <a:spcPts val="750"/>
                </a:spcBef>
                <a:buSzPct val="100000"/>
              </a:pPr>
              <a:r>
                <a:rPr lang="en-US" sz="800" b="1">
                  <a:solidFill>
                    <a:srgbClr val="125285"/>
                  </a:solidFill>
                  <a:latin typeface="Arial" panose="020B0604020202020204" pitchFamily="34" charset="0"/>
                  <a:cs typeface="Arial" panose="020B0604020202020204" pitchFamily="34" charset="0"/>
                </a:rPr>
                <a:t>System barriers</a:t>
              </a:r>
            </a:p>
          </p:txBody>
        </p:sp>
        <p:sp>
          <p:nvSpPr>
            <p:cNvPr id="28" name="TextBox 27">
              <a:extLst>
                <a:ext uri="{FF2B5EF4-FFF2-40B4-BE49-F238E27FC236}">
                  <a16:creationId xmlns:a16="http://schemas.microsoft.com/office/drawing/2014/main" id="{F5700E57-558B-9A3E-4953-E6F1AE08ED09}"/>
                </a:ext>
              </a:extLst>
            </p:cNvPr>
            <p:cNvSpPr txBox="1"/>
            <p:nvPr/>
          </p:nvSpPr>
          <p:spPr bwMode="gray">
            <a:xfrm>
              <a:off x="-89011" y="2325018"/>
              <a:ext cx="1611066" cy="292469"/>
            </a:xfrm>
            <a:prstGeom prst="rect">
              <a:avLst/>
            </a:prstGeom>
          </p:spPr>
          <p:txBody>
            <a:bodyPr wrap="square" rtlCol="0">
              <a:noAutofit/>
            </a:bodyPr>
            <a:lstStyle/>
            <a:p>
              <a:pPr>
                <a:lnSpc>
                  <a:spcPct val="90000"/>
                </a:lnSpc>
                <a:spcBef>
                  <a:spcPts val="750"/>
                </a:spcBef>
                <a:buSzPct val="100000"/>
              </a:pPr>
              <a:r>
                <a:rPr lang="en-US" sz="800" b="1" dirty="0">
                  <a:solidFill>
                    <a:srgbClr val="125285"/>
                  </a:solidFill>
                  <a:latin typeface="Arial" panose="020B0604020202020204" pitchFamily="34" charset="0"/>
                  <a:cs typeface="Arial" panose="020B0604020202020204" pitchFamily="34" charset="0"/>
                </a:rPr>
                <a:t>Provider barriers</a:t>
              </a:r>
            </a:p>
          </p:txBody>
        </p:sp>
        <p:sp>
          <p:nvSpPr>
            <p:cNvPr id="29" name="TextBox 28">
              <a:extLst>
                <a:ext uri="{FF2B5EF4-FFF2-40B4-BE49-F238E27FC236}">
                  <a16:creationId xmlns:a16="http://schemas.microsoft.com/office/drawing/2014/main" id="{37341D6B-BDFE-EB0D-FAEF-48B668A876D8}"/>
                </a:ext>
              </a:extLst>
            </p:cNvPr>
            <p:cNvSpPr txBox="1"/>
            <p:nvPr/>
          </p:nvSpPr>
          <p:spPr bwMode="gray">
            <a:xfrm>
              <a:off x="-123390" y="1641801"/>
              <a:ext cx="1611066" cy="292469"/>
            </a:xfrm>
            <a:prstGeom prst="rect">
              <a:avLst/>
            </a:prstGeom>
          </p:spPr>
          <p:txBody>
            <a:bodyPr wrap="square" rtlCol="0">
              <a:noAutofit/>
            </a:bodyPr>
            <a:lstStyle/>
            <a:p>
              <a:pPr>
                <a:lnSpc>
                  <a:spcPct val="90000"/>
                </a:lnSpc>
                <a:spcBef>
                  <a:spcPts val="750"/>
                </a:spcBef>
                <a:buSzPct val="100000"/>
              </a:pPr>
              <a:r>
                <a:rPr lang="en-US" sz="800" b="1">
                  <a:solidFill>
                    <a:srgbClr val="125285"/>
                  </a:solidFill>
                  <a:latin typeface="Arial" panose="020B0604020202020204" pitchFamily="34" charset="0"/>
                  <a:cs typeface="Arial" panose="020B0604020202020204" pitchFamily="34" charset="0"/>
                </a:rPr>
                <a:t>Patient barriers</a:t>
              </a:r>
            </a:p>
          </p:txBody>
        </p:sp>
        <p:cxnSp>
          <p:nvCxnSpPr>
            <p:cNvPr id="30" name="Straight Connector 29">
              <a:extLst>
                <a:ext uri="{FF2B5EF4-FFF2-40B4-BE49-F238E27FC236}">
                  <a16:creationId xmlns:a16="http://schemas.microsoft.com/office/drawing/2014/main" id="{63F67197-1C93-722F-BB31-C03EC8AFD3D9}"/>
                </a:ext>
              </a:extLst>
            </p:cNvPr>
            <p:cNvCxnSpPr>
              <a:cxnSpLocks/>
            </p:cNvCxnSpPr>
            <p:nvPr/>
          </p:nvCxnSpPr>
          <p:spPr>
            <a:xfrm>
              <a:off x="336042" y="1934854"/>
              <a:ext cx="10468919" cy="16927"/>
            </a:xfrm>
            <a:prstGeom prst="line">
              <a:avLst/>
            </a:prstGeom>
            <a:noFill/>
            <a:ln w="15875" cap="rnd">
              <a:solidFill>
                <a:schemeClr val="accent5"/>
              </a:solidFill>
              <a:prstDash val="sysDot"/>
              <a:round/>
              <a:headEnd/>
              <a:tailEnd/>
            </a:ln>
            <a:effectLst/>
          </p:spPr>
        </p:cxnSp>
        <p:cxnSp>
          <p:nvCxnSpPr>
            <p:cNvPr id="31" name="Straight Connector 30">
              <a:extLst>
                <a:ext uri="{FF2B5EF4-FFF2-40B4-BE49-F238E27FC236}">
                  <a16:creationId xmlns:a16="http://schemas.microsoft.com/office/drawing/2014/main" id="{1E4F8F02-221F-CEB6-0F99-15E71A0A9CA6}"/>
                </a:ext>
              </a:extLst>
            </p:cNvPr>
            <p:cNvCxnSpPr>
              <a:cxnSpLocks/>
            </p:cNvCxnSpPr>
            <p:nvPr/>
          </p:nvCxnSpPr>
          <p:spPr>
            <a:xfrm>
              <a:off x="336042" y="2813165"/>
              <a:ext cx="10540064" cy="17042"/>
            </a:xfrm>
            <a:prstGeom prst="line">
              <a:avLst/>
            </a:prstGeom>
            <a:noFill/>
            <a:ln w="15875" cap="rnd">
              <a:solidFill>
                <a:schemeClr val="accent5"/>
              </a:solidFill>
              <a:prstDash val="sysDot"/>
              <a:round/>
              <a:headEnd/>
              <a:tailEnd/>
            </a:ln>
            <a:effectLst/>
          </p:spPr>
        </p:cxnSp>
      </p:grpSp>
      <p:cxnSp>
        <p:nvCxnSpPr>
          <p:cNvPr id="32" name="Straight Connector 31">
            <a:extLst>
              <a:ext uri="{FF2B5EF4-FFF2-40B4-BE49-F238E27FC236}">
                <a16:creationId xmlns:a16="http://schemas.microsoft.com/office/drawing/2014/main" id="{48378B27-FE66-32CB-23A7-A1C3E8CA817F}"/>
              </a:ext>
            </a:extLst>
          </p:cNvPr>
          <p:cNvCxnSpPr/>
          <p:nvPr/>
        </p:nvCxnSpPr>
        <p:spPr>
          <a:xfrm>
            <a:off x="3659218" y="1884118"/>
            <a:ext cx="0" cy="1881819"/>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33" name="Rectangle 32">
            <a:extLst>
              <a:ext uri="{FF2B5EF4-FFF2-40B4-BE49-F238E27FC236}">
                <a16:creationId xmlns:a16="http://schemas.microsoft.com/office/drawing/2014/main" id="{822933A8-C263-6B4E-F074-34410B08B8FA}"/>
              </a:ext>
            </a:extLst>
          </p:cNvPr>
          <p:cNvSpPr/>
          <p:nvPr/>
        </p:nvSpPr>
        <p:spPr>
          <a:xfrm>
            <a:off x="-282292" y="2268787"/>
            <a:ext cx="2121159" cy="246221"/>
          </a:xfrm>
          <a:prstGeom prst="rect">
            <a:avLst/>
          </a:prstGeom>
        </p:spPr>
        <p:txBody>
          <a:bodyPr wrap="square">
            <a:spAutoFit/>
          </a:bodyPr>
          <a:lstStyle/>
          <a:p>
            <a:pPr algn="ctr"/>
            <a:r>
              <a:rPr lang="en-US" sz="1000" b="1" dirty="0">
                <a:solidFill>
                  <a:srgbClr val="125285"/>
                </a:solidFill>
                <a:latin typeface="Arial"/>
              </a:rPr>
              <a:t>46.7%</a:t>
            </a:r>
          </a:p>
        </p:txBody>
      </p:sp>
      <p:sp>
        <p:nvSpPr>
          <p:cNvPr id="34" name="Rectangle 33">
            <a:extLst>
              <a:ext uri="{FF2B5EF4-FFF2-40B4-BE49-F238E27FC236}">
                <a16:creationId xmlns:a16="http://schemas.microsoft.com/office/drawing/2014/main" id="{900E3FD5-0116-D0BA-69F9-8BBAC329304E}"/>
              </a:ext>
            </a:extLst>
          </p:cNvPr>
          <p:cNvSpPr/>
          <p:nvPr/>
        </p:nvSpPr>
        <p:spPr>
          <a:xfrm>
            <a:off x="-282292" y="3302781"/>
            <a:ext cx="2121159" cy="246221"/>
          </a:xfrm>
          <a:prstGeom prst="rect">
            <a:avLst/>
          </a:prstGeom>
        </p:spPr>
        <p:txBody>
          <a:bodyPr wrap="square">
            <a:spAutoFit/>
          </a:bodyPr>
          <a:lstStyle/>
          <a:p>
            <a:pPr algn="ctr"/>
            <a:r>
              <a:rPr lang="en-US" sz="1000" b="1">
                <a:solidFill>
                  <a:srgbClr val="125285"/>
                </a:solidFill>
                <a:latin typeface="Arial"/>
              </a:rPr>
              <a:t>71.5%</a:t>
            </a:r>
          </a:p>
        </p:txBody>
      </p:sp>
      <p:sp>
        <p:nvSpPr>
          <p:cNvPr id="35" name="TextBox 34">
            <a:extLst>
              <a:ext uri="{FF2B5EF4-FFF2-40B4-BE49-F238E27FC236}">
                <a16:creationId xmlns:a16="http://schemas.microsoft.com/office/drawing/2014/main" id="{749F940E-C722-BE47-9FDA-0BE89E835D3B}"/>
              </a:ext>
            </a:extLst>
          </p:cNvPr>
          <p:cNvSpPr txBox="1"/>
          <p:nvPr/>
        </p:nvSpPr>
        <p:spPr>
          <a:xfrm>
            <a:off x="5734431" y="3992810"/>
            <a:ext cx="1668090" cy="230832"/>
          </a:xfrm>
          <a:prstGeom prst="rect">
            <a:avLst/>
          </a:prstGeom>
          <a:noFill/>
        </p:spPr>
        <p:txBody>
          <a:bodyPr wrap="square" rtlCol="0">
            <a:spAutoFit/>
          </a:bodyPr>
          <a:lstStyle/>
          <a:p>
            <a:pPr algn="ctr"/>
            <a:r>
              <a:rPr lang="en-US" sz="900" dirty="0">
                <a:solidFill>
                  <a:srgbClr val="125285"/>
                </a:solidFill>
              </a:rPr>
              <a:t>Frequency (%)</a:t>
            </a:r>
          </a:p>
        </p:txBody>
      </p:sp>
      <p:sp>
        <p:nvSpPr>
          <p:cNvPr id="37" name="TextBox 36">
            <a:extLst>
              <a:ext uri="{FF2B5EF4-FFF2-40B4-BE49-F238E27FC236}">
                <a16:creationId xmlns:a16="http://schemas.microsoft.com/office/drawing/2014/main" id="{75EB497B-A969-70B2-5FB4-04CE48076B05}"/>
              </a:ext>
            </a:extLst>
          </p:cNvPr>
          <p:cNvSpPr txBox="1"/>
          <p:nvPr/>
        </p:nvSpPr>
        <p:spPr>
          <a:xfrm rot="16200000">
            <a:off x="3123646" y="2880562"/>
            <a:ext cx="642452" cy="230832"/>
          </a:xfrm>
          <a:prstGeom prst="rect">
            <a:avLst/>
          </a:prstGeom>
          <a:noFill/>
        </p:spPr>
        <p:txBody>
          <a:bodyPr wrap="square" rtlCol="0">
            <a:spAutoFit/>
          </a:bodyPr>
          <a:lstStyle/>
          <a:p>
            <a:pPr algn="ctr"/>
            <a:r>
              <a:rPr lang="en-US" sz="900" dirty="0">
                <a:solidFill>
                  <a:srgbClr val="125285"/>
                </a:solidFill>
              </a:rPr>
              <a:t>Barrier</a:t>
            </a:r>
          </a:p>
        </p:txBody>
      </p:sp>
      <p:sp>
        <p:nvSpPr>
          <p:cNvPr id="60" name="Google Shape;84;p13">
            <a:extLst>
              <a:ext uri="{FF2B5EF4-FFF2-40B4-BE49-F238E27FC236}">
                <a16:creationId xmlns:a16="http://schemas.microsoft.com/office/drawing/2014/main" id="{DE0DBE15-95A7-7812-FD73-6AC499851273}"/>
              </a:ext>
            </a:extLst>
          </p:cNvPr>
          <p:cNvSpPr txBox="1">
            <a:spLocks/>
          </p:cNvSpPr>
          <p:nvPr/>
        </p:nvSpPr>
        <p:spPr>
          <a:xfrm>
            <a:off x="411122" y="856029"/>
            <a:ext cx="8320596" cy="1125574"/>
          </a:xfrm>
          <a:prstGeom prst="rect">
            <a:avLst/>
          </a:prstGeom>
        </p:spPr>
        <p:txBody>
          <a:bodyPr spcFirstLastPara="1" wrap="square" lIns="0" tIns="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12700" lvl="0">
              <a:spcBef>
                <a:spcPts val="90"/>
              </a:spcBef>
              <a:spcAft>
                <a:spcPts val="200"/>
              </a:spcAft>
              <a:buClrTx/>
              <a:defRPr/>
            </a:pPr>
            <a:r>
              <a:rPr lang="en-CA" sz="1200" b="1" dirty="0">
                <a:solidFill>
                  <a:srgbClr val="125285"/>
                </a:solidFill>
              </a:rPr>
              <a:t>Design: </a:t>
            </a:r>
            <a:r>
              <a:rPr lang="en-US" sz="1200" dirty="0">
                <a:solidFill>
                  <a:srgbClr val="125285"/>
                </a:solidFill>
              </a:rPr>
              <a:t>Retrospective, ambulatory EMR-based cohort study of 631 charts in a large, vertically integrated health care system in the Midwest from January 2016 to June 2018 among men and women aged 40 years and older with either a FIT- or mt-</a:t>
            </a:r>
            <a:r>
              <a:rPr lang="en-US" sz="1200" dirty="0" err="1">
                <a:solidFill>
                  <a:srgbClr val="125285"/>
                </a:solidFill>
              </a:rPr>
              <a:t>sDNA</a:t>
            </a:r>
            <a:r>
              <a:rPr lang="en-US" sz="1200" dirty="0">
                <a:solidFill>
                  <a:srgbClr val="125285"/>
                </a:solidFill>
              </a:rPr>
              <a:t>-positive*</a:t>
            </a:r>
          </a:p>
          <a:p>
            <a:pPr marL="133200" lvl="0" indent="-133200">
              <a:buClr>
                <a:srgbClr val="125285"/>
              </a:buClr>
              <a:buFont typeface="Arial" panose="020B0604020202020204" pitchFamily="34" charset="0"/>
              <a:buChar char="•"/>
              <a:defRPr/>
            </a:pPr>
            <a:r>
              <a:rPr lang="en-US" sz="1200" dirty="0">
                <a:solidFill>
                  <a:srgbClr val="125285"/>
                </a:solidFill>
              </a:rPr>
              <a:t>The most common reasons for the lack of colonoscopy completion in mt-</a:t>
            </a:r>
            <a:r>
              <a:rPr lang="en-US" sz="1200" dirty="0" err="1">
                <a:solidFill>
                  <a:srgbClr val="125285"/>
                </a:solidFill>
              </a:rPr>
              <a:t>sDNA</a:t>
            </a:r>
            <a:r>
              <a:rPr lang="en-US" sz="1200" dirty="0">
                <a:solidFill>
                  <a:srgbClr val="125285"/>
                </a:solidFill>
              </a:rPr>
              <a:t>-positive patients were the patient refusing or not scheduling the colonoscopy and the patient cancelling or not showing up to their colonoscopy appointment</a:t>
            </a:r>
          </a:p>
        </p:txBody>
      </p:sp>
    </p:spTree>
    <p:extLst>
      <p:ext uri="{BB962C8B-B14F-4D97-AF65-F5344CB8AC3E}">
        <p14:creationId xmlns:p14="http://schemas.microsoft.com/office/powerpoint/2010/main" val="311371088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ext Placeholder 6">
            <a:extLst>
              <a:ext uri="{FF2B5EF4-FFF2-40B4-BE49-F238E27FC236}">
                <a16:creationId xmlns:a16="http://schemas.microsoft.com/office/drawing/2014/main" id="{353D02A9-46D3-7CFE-BE4E-424AFCCF4AB9}"/>
              </a:ext>
            </a:extLst>
          </p:cNvPr>
          <p:cNvSpPr>
            <a:spLocks noGrp="1"/>
          </p:cNvSpPr>
          <p:nvPr>
            <p:ph type="body" sz="quarter" idx="16"/>
          </p:nvPr>
        </p:nvSpPr>
        <p:spPr>
          <a:xfrm>
            <a:off x="1234763" y="4714398"/>
            <a:ext cx="6067738" cy="319958"/>
          </a:xfrm>
        </p:spPr>
        <p:txBody>
          <a:bodyPr/>
          <a:lstStyle/>
          <a:p>
            <a:pPr marL="0" indent="0">
              <a:lnSpc>
                <a:spcPct val="85000"/>
              </a:lnSpc>
              <a:spcBef>
                <a:spcPts val="225"/>
              </a:spcBef>
              <a:buClr>
                <a:srgbClr val="ED7D31"/>
              </a:buClr>
              <a:buSzPct val="85000"/>
              <a:buNone/>
              <a:defRPr/>
            </a:pPr>
            <a:r>
              <a:rPr lang="en-US" sz="750" b="1" dirty="0">
                <a:latin typeface="Arial" panose="020B0604020202020204" pitchFamily="34" charset="0"/>
              </a:rPr>
              <a:t>FIT:</a:t>
            </a:r>
            <a:r>
              <a:rPr lang="en-US" sz="750" dirty="0">
                <a:latin typeface="Arial" panose="020B0604020202020204" pitchFamily="34" charset="0"/>
              </a:rPr>
              <a:t> fecal immunochemical testing; </a:t>
            </a:r>
            <a:r>
              <a:rPr lang="en-US" sz="750" b="1" dirty="0">
                <a:latin typeface="Arial" panose="020B0604020202020204" pitchFamily="34" charset="0"/>
              </a:rPr>
              <a:t>mt-</a:t>
            </a:r>
            <a:r>
              <a:rPr lang="en-US" sz="750" b="1" dirty="0" err="1">
                <a:latin typeface="Arial" panose="020B0604020202020204" pitchFamily="34" charset="0"/>
              </a:rPr>
              <a:t>sDNA</a:t>
            </a:r>
            <a:r>
              <a:rPr lang="en-US" sz="750" b="1" dirty="0">
                <a:latin typeface="Arial" panose="020B0604020202020204" pitchFamily="34" charset="0"/>
              </a:rPr>
              <a:t>:</a:t>
            </a:r>
            <a:r>
              <a:rPr lang="en-US" sz="750" dirty="0">
                <a:latin typeface="Arial" panose="020B0604020202020204" pitchFamily="34" charset="0"/>
              </a:rPr>
              <a:t> multi-target stool DNA.</a:t>
            </a:r>
          </a:p>
          <a:p>
            <a:pPr marL="0" indent="0">
              <a:lnSpc>
                <a:spcPct val="85000"/>
              </a:lnSpc>
              <a:spcBef>
                <a:spcPts val="225"/>
              </a:spcBef>
              <a:buClr>
                <a:srgbClr val="ED7D31"/>
              </a:buClr>
              <a:buSzPct val="85000"/>
              <a:buNone/>
              <a:defRPr/>
            </a:pPr>
            <a:r>
              <a:rPr lang="en-US" sz="750" dirty="0">
                <a:latin typeface="Arial" panose="020B0604020202020204" pitchFamily="34" charset="0"/>
              </a:rPr>
              <a:t>Cooper GS, et al. </a:t>
            </a:r>
            <a:r>
              <a:rPr lang="en-US" sz="750" i="1" dirty="0">
                <a:latin typeface="Arial" panose="020B0604020202020204" pitchFamily="34" charset="0"/>
              </a:rPr>
              <a:t>J Am Board Fam Med. </a:t>
            </a:r>
            <a:r>
              <a:rPr lang="en-US" sz="750" dirty="0">
                <a:latin typeface="Arial" panose="020B0604020202020204" pitchFamily="34" charset="0"/>
              </a:rPr>
              <a:t>2021;34:61-69.</a:t>
            </a:r>
          </a:p>
        </p:txBody>
      </p:sp>
      <p:sp>
        <p:nvSpPr>
          <p:cNvPr id="30" name="Text Placeholder 56">
            <a:extLst>
              <a:ext uri="{FF2B5EF4-FFF2-40B4-BE49-F238E27FC236}">
                <a16:creationId xmlns:a16="http://schemas.microsoft.com/office/drawing/2014/main" id="{571AA3A9-9E0D-4625-306F-9B80BBB8A3C9}"/>
              </a:ext>
            </a:extLst>
          </p:cNvPr>
          <p:cNvSpPr txBox="1">
            <a:spLocks/>
          </p:cNvSpPr>
          <p:nvPr/>
        </p:nvSpPr>
        <p:spPr bwMode="gray">
          <a:xfrm>
            <a:off x="409446" y="406273"/>
            <a:ext cx="8141912" cy="474095"/>
          </a:xfrm>
          <a:prstGeom prst="rect">
            <a:avLst/>
          </a:prstGeom>
          <a:noFill/>
          <a:ln w="28575">
            <a:noFill/>
            <a:miter lim="800000"/>
          </a:ln>
          <a:effectLst/>
        </p:spPr>
        <p:txBody>
          <a:bodyPr vert="horz" lIns="91440" tIns="108000" rIns="91440" bIns="108000" rtlCol="0" anchor="ctr" anchorCtr="0">
            <a:noAutofit/>
          </a:bodyPr>
          <a:lstStyle>
            <a:lvl1pPr marL="0" indent="0" algn="ctr" defTabSz="685800" rtl="0" eaLnBrk="1" latinLnBrk="0" hangingPunct="1">
              <a:lnSpc>
                <a:spcPct val="90000"/>
              </a:lnSpc>
              <a:spcBef>
                <a:spcPts val="0"/>
              </a:spcBef>
              <a:buClrTx/>
              <a:buSzPct val="100000"/>
              <a:buFontTx/>
              <a:buNone/>
              <a:defRPr lang="en-US" sz="1350" b="1" kern="1200">
                <a:solidFill>
                  <a:schemeClr val="bg1"/>
                </a:solidFill>
                <a:latin typeface="+mj-lt"/>
                <a:ea typeface="+mn-ea"/>
                <a:cs typeface="+mn-cs"/>
              </a:defRPr>
            </a:lvl1pPr>
            <a:lvl2pPr marL="342900" indent="-127397" algn="l" defTabSz="685800" rtl="0" eaLnBrk="1" latinLnBrk="0" hangingPunct="1">
              <a:lnSpc>
                <a:spcPct val="90000"/>
              </a:lnSpc>
              <a:spcBef>
                <a:spcPts val="750"/>
              </a:spcBef>
              <a:buClrTx/>
              <a:buFont typeface="Arial" panose="020B0604020202020204" pitchFamily="34" charset="0"/>
              <a:buChar char="•"/>
              <a:defRPr sz="1200" kern="1200">
                <a:solidFill>
                  <a:schemeClr val="tx1"/>
                </a:solidFill>
                <a:latin typeface="+mn-lt"/>
                <a:ea typeface="+mn-ea"/>
                <a:cs typeface="+mn-cs"/>
              </a:defRPr>
            </a:lvl2pPr>
            <a:lvl3pPr marL="514350" indent="-128588" algn="l" defTabSz="685800" rtl="0" eaLnBrk="1" latinLnBrk="0" hangingPunct="1">
              <a:lnSpc>
                <a:spcPct val="90000"/>
              </a:lnSpc>
              <a:spcBef>
                <a:spcPts val="375"/>
              </a:spcBef>
              <a:buClrTx/>
              <a:buFont typeface="Arial" panose="020B0604020202020204" pitchFamily="34" charset="0"/>
              <a:buChar char="•"/>
              <a:defRPr sz="1000" kern="1200">
                <a:solidFill>
                  <a:schemeClr val="tx1"/>
                </a:solidFill>
                <a:latin typeface="+mn-lt"/>
                <a:ea typeface="+mn-ea"/>
                <a:cs typeface="+mn-cs"/>
              </a:defRPr>
            </a:lvl3pPr>
            <a:lvl4pPr marL="685800" indent="-128588" algn="l" defTabSz="685800" rtl="0" eaLnBrk="1" latinLnBrk="0" hangingPunct="1">
              <a:lnSpc>
                <a:spcPct val="90000"/>
              </a:lnSpc>
              <a:spcBef>
                <a:spcPts val="150"/>
              </a:spcBef>
              <a:buClrTx/>
              <a:buFont typeface="Arial" panose="020B0604020202020204" pitchFamily="34" charset="0"/>
              <a:buChar char="•"/>
              <a:defRPr sz="1000" kern="1200">
                <a:solidFill>
                  <a:schemeClr val="tx1"/>
                </a:solidFill>
                <a:latin typeface="+mn-lt"/>
                <a:ea typeface="+mn-ea"/>
                <a:cs typeface="+mn-cs"/>
              </a:defRPr>
            </a:lvl4pPr>
            <a:lvl5pPr marL="816769" indent="-85725" algn="l" defTabSz="685800" rtl="0" eaLnBrk="1" latinLnBrk="0" hangingPunct="1">
              <a:lnSpc>
                <a:spcPct val="90000"/>
              </a:lnSpc>
              <a:spcBef>
                <a:spcPts val="75"/>
              </a:spcBef>
              <a:buClrTx/>
              <a:buFont typeface="Arial" panose="020B0604020202020204" pitchFamily="34" charset="0"/>
              <a:buChar char="•"/>
              <a:defRPr sz="10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algn="l"/>
            <a:r>
              <a:rPr lang="en-US" sz="1600" b="0" dirty="0">
                <a:solidFill>
                  <a:schemeClr val="tx2"/>
                </a:solidFill>
                <a:latin typeface="Arial"/>
                <a:cs typeface="Arial"/>
                <a:sym typeface="Arial"/>
              </a:rPr>
              <a:t>Conclusion: Several Provider-, System-, and Patient-level Barriers Were Frequently Encountered and Resulted in Lack of Follow-up Colonoscopy</a:t>
            </a:r>
            <a:endParaRPr lang="en-US" sz="1600" b="0" dirty="0">
              <a:solidFill>
                <a:schemeClr val="tx2"/>
              </a:solidFill>
            </a:endParaRPr>
          </a:p>
        </p:txBody>
      </p:sp>
      <p:sp>
        <p:nvSpPr>
          <p:cNvPr id="37" name="Rectangle 36">
            <a:extLst>
              <a:ext uri="{FF2B5EF4-FFF2-40B4-BE49-F238E27FC236}">
                <a16:creationId xmlns:a16="http://schemas.microsoft.com/office/drawing/2014/main" id="{F0BD9757-B406-FED9-7347-BE91200208EB}"/>
              </a:ext>
            </a:extLst>
          </p:cNvPr>
          <p:cNvSpPr/>
          <p:nvPr/>
        </p:nvSpPr>
        <p:spPr bwMode="gray">
          <a:xfrm>
            <a:off x="4477249" y="1635095"/>
            <a:ext cx="4172963" cy="2401351"/>
          </a:xfrm>
          <a:prstGeom prst="rect">
            <a:avLst/>
          </a:prstGeom>
          <a:solidFill>
            <a:srgbClr val="DBDBDB"/>
          </a:solidFill>
          <a:ln w="28575" cap="flat" cmpd="sng" algn="ctr">
            <a:noFill/>
            <a:prstDash val="solid"/>
            <a:miter lim="800000"/>
            <a:headEnd type="none" w="med" len="med"/>
            <a:tailEnd type="none" w="med" len="med"/>
          </a:ln>
          <a:effectLst/>
        </p:spPr>
        <p:txBody>
          <a:bodyPr vert="horz" wrap="square" lIns="216000" tIns="45715" rIns="180000" bIns="45715" numCol="1" rtlCol="0" anchor="ctr" anchorCtr="0" compatLnSpc="1">
            <a:prstTxWarp prst="textNoShape">
              <a:avLst/>
            </a:prstTxWarp>
            <a:noAutofit/>
          </a:bodyPr>
          <a:lstStyle/>
          <a:p>
            <a:pPr>
              <a:spcBef>
                <a:spcPts val="254"/>
              </a:spcBef>
              <a:spcAft>
                <a:spcPts val="200"/>
              </a:spcAft>
            </a:pPr>
            <a:r>
              <a:rPr lang="en-US" sz="1200" b="1" dirty="0">
                <a:solidFill>
                  <a:schemeClr val="tx1"/>
                </a:solidFill>
                <a:latin typeface="Arial" panose="020B0604020202020204" pitchFamily="34" charset="0"/>
                <a:cs typeface="Arial" panose="020B0604020202020204" pitchFamily="34" charset="0"/>
              </a:rPr>
              <a:t>Limitations: </a:t>
            </a:r>
            <a:r>
              <a:rPr lang="en-US" sz="1200" dirty="0">
                <a:solidFill>
                  <a:schemeClr val="tx1"/>
                </a:solidFill>
                <a:latin typeface="Arial" panose="020B0604020202020204" pitchFamily="34" charset="0"/>
                <a:cs typeface="Arial" panose="020B0604020202020204" pitchFamily="34" charset="0"/>
              </a:rPr>
              <a:t>Potential ambiguity about reasons for lack of follow-up, potentially missing documentation of colonoscopy at outside facility, patients who were referred may not have been able to be contacted, could not measure all patient characteristics potentially associated with follow-up</a:t>
            </a:r>
          </a:p>
        </p:txBody>
      </p:sp>
      <p:sp>
        <p:nvSpPr>
          <p:cNvPr id="38" name="Content Placeholder 8">
            <a:extLst>
              <a:ext uri="{FF2B5EF4-FFF2-40B4-BE49-F238E27FC236}">
                <a16:creationId xmlns:a16="http://schemas.microsoft.com/office/drawing/2014/main" id="{AA9C6E7A-BD6B-1B0A-C90B-673E306A81F4}"/>
              </a:ext>
            </a:extLst>
          </p:cNvPr>
          <p:cNvSpPr txBox="1">
            <a:spLocks/>
          </p:cNvSpPr>
          <p:nvPr/>
        </p:nvSpPr>
        <p:spPr bwMode="gray">
          <a:xfrm>
            <a:off x="517596" y="1299256"/>
            <a:ext cx="1196720" cy="319958"/>
          </a:xfrm>
          <a:prstGeom prst="rect">
            <a:avLst/>
          </a:prstGeom>
        </p:spPr>
        <p:txBody>
          <a:bodyPr vert="horz" lIns="0" tIns="45720" rIns="91440" bIns="45720" rtlCol="0">
            <a:noAutofit/>
          </a:bodyPr>
          <a:lstStyle>
            <a:lvl1pPr marL="130969" indent="-130969" algn="l" defTabSz="685800" rtl="0" eaLnBrk="1" latinLnBrk="0" hangingPunct="1">
              <a:lnSpc>
                <a:spcPct val="90000"/>
              </a:lnSpc>
              <a:spcBef>
                <a:spcPts val="750"/>
              </a:spcBef>
              <a:buClrTx/>
              <a:buSzPct val="100000"/>
              <a:buFont typeface="Arial" panose="020B0604020202020204" pitchFamily="34" charset="0"/>
              <a:buChar char="•"/>
              <a:defRPr lang="en-US" sz="1200" kern="1200">
                <a:solidFill>
                  <a:schemeClr val="tx1"/>
                </a:solidFill>
                <a:latin typeface="+mn-lt"/>
                <a:ea typeface="+mn-ea"/>
                <a:cs typeface="+mn-cs"/>
              </a:defRPr>
            </a:lvl1pPr>
            <a:lvl2pPr marL="254794" indent="-84535" algn="l" defTabSz="685800" rtl="0" eaLnBrk="1" latinLnBrk="0" hangingPunct="1">
              <a:lnSpc>
                <a:spcPct val="90000"/>
              </a:lnSpc>
              <a:spcBef>
                <a:spcPts val="375"/>
              </a:spcBef>
              <a:buClrTx/>
              <a:buFont typeface="Arial" panose="020B0604020202020204" pitchFamily="34" charset="0"/>
              <a:buChar char="•"/>
              <a:defRPr sz="1050" kern="1200">
                <a:solidFill>
                  <a:schemeClr val="tx1"/>
                </a:solidFill>
                <a:latin typeface="+mn-lt"/>
                <a:ea typeface="+mn-ea"/>
                <a:cs typeface="+mn-cs"/>
              </a:defRPr>
            </a:lvl2pPr>
            <a:lvl3pPr marL="385763" indent="-85725" algn="l" defTabSz="685800" rtl="0" eaLnBrk="1" latinLnBrk="0" hangingPunct="1">
              <a:lnSpc>
                <a:spcPct val="90000"/>
              </a:lnSpc>
              <a:spcBef>
                <a:spcPts val="150"/>
              </a:spcBef>
              <a:buClrTx/>
              <a:buFont typeface="Arial" panose="020B0604020202020204" pitchFamily="34" charset="0"/>
              <a:buChar char="•"/>
              <a:defRPr sz="900" kern="1200">
                <a:solidFill>
                  <a:schemeClr val="tx1"/>
                </a:solidFill>
                <a:latin typeface="+mn-lt"/>
                <a:ea typeface="+mn-ea"/>
                <a:cs typeface="+mn-cs"/>
              </a:defRPr>
            </a:lvl3pPr>
            <a:lvl4pPr marL="514350" indent="-85725" algn="l" defTabSz="685800" rtl="0" eaLnBrk="1" latinLnBrk="0" hangingPunct="1">
              <a:lnSpc>
                <a:spcPct val="90000"/>
              </a:lnSpc>
              <a:spcBef>
                <a:spcPts val="150"/>
              </a:spcBef>
              <a:buClrTx/>
              <a:buFont typeface="Arial" panose="020B0604020202020204" pitchFamily="34" charset="0"/>
              <a:buChar char="•"/>
              <a:defRPr sz="825" kern="1200">
                <a:solidFill>
                  <a:schemeClr val="tx1"/>
                </a:solidFill>
                <a:latin typeface="+mn-lt"/>
                <a:ea typeface="+mn-ea"/>
                <a:cs typeface="+mn-cs"/>
              </a:defRPr>
            </a:lvl4pPr>
            <a:lvl5pPr marL="644129" indent="-86916" algn="l" defTabSz="685800" rtl="0" eaLnBrk="1" latinLnBrk="0" hangingPunct="1">
              <a:lnSpc>
                <a:spcPct val="90000"/>
              </a:lnSpc>
              <a:spcBef>
                <a:spcPts val="150"/>
              </a:spcBef>
              <a:buClrTx/>
              <a:buFont typeface="Arial" panose="020B0604020202020204" pitchFamily="34" charset="0"/>
              <a:buChar char="•"/>
              <a:defRPr sz="788"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marL="0" indent="0">
              <a:buFont typeface="Arial" panose="020B0604020202020204" pitchFamily="34" charset="0"/>
              <a:buNone/>
            </a:pPr>
            <a:r>
              <a:rPr lang="en-CA" b="1" kern="0" dirty="0">
                <a:solidFill>
                  <a:srgbClr val="125285"/>
                </a:solidFill>
                <a:latin typeface="Arial" panose="020B0604020202020204" pitchFamily="34" charset="0"/>
                <a:cs typeface="Arial" panose="020B0604020202020204" pitchFamily="34" charset="0"/>
                <a:sym typeface="Arial"/>
              </a:rPr>
              <a:t>Key Results:</a:t>
            </a:r>
            <a:endParaRPr lang="en-CA" b="1" kern="0" dirty="0">
              <a:solidFill>
                <a:srgbClr val="125285"/>
              </a:solidFill>
              <a:highlight>
                <a:srgbClr val="00FFFF"/>
              </a:highlight>
              <a:latin typeface="Arial" panose="020B0604020202020204" pitchFamily="34" charset="0"/>
              <a:cs typeface="Arial" panose="020B0604020202020204" pitchFamily="34" charset="0"/>
              <a:sym typeface="Arial"/>
            </a:endParaRPr>
          </a:p>
        </p:txBody>
      </p:sp>
      <p:sp>
        <p:nvSpPr>
          <p:cNvPr id="39" name="Rectangle 38">
            <a:extLst>
              <a:ext uri="{FF2B5EF4-FFF2-40B4-BE49-F238E27FC236}">
                <a16:creationId xmlns:a16="http://schemas.microsoft.com/office/drawing/2014/main" id="{EA875B02-52C5-4D90-6E68-666AC1DDC590}"/>
              </a:ext>
            </a:extLst>
          </p:cNvPr>
          <p:cNvSpPr/>
          <p:nvPr/>
        </p:nvSpPr>
        <p:spPr bwMode="gray">
          <a:xfrm>
            <a:off x="508301" y="1639208"/>
            <a:ext cx="3388515" cy="805506"/>
          </a:xfrm>
          <a:prstGeom prst="rect">
            <a:avLst/>
          </a:prstGeom>
          <a:solidFill>
            <a:schemeClr val="tx1">
              <a:lumMod val="20000"/>
              <a:lumOff val="80000"/>
            </a:schemeClr>
          </a:solidFill>
          <a:ln w="28575" cap="flat" cmpd="sng" algn="ctr">
            <a:noFill/>
            <a:prstDash val="solid"/>
            <a:miter lim="800000"/>
            <a:headEnd type="none" w="med" len="med"/>
            <a:tailEnd type="none" w="med" len="med"/>
          </a:ln>
          <a:effectLst/>
        </p:spPr>
        <p:txBody>
          <a:bodyPr vert="horz" wrap="square" lIns="216000" tIns="45715" rIns="180000" bIns="45715" numCol="1" rtlCol="0" anchor="ctr" anchorCtr="0" compatLnSpc="1">
            <a:prstTxWarp prst="textNoShape">
              <a:avLst/>
            </a:prstTxWarp>
            <a:noAutofit/>
          </a:bodyPr>
          <a:lstStyle/>
          <a:p>
            <a:r>
              <a:rPr lang="en-US" sz="1200" dirty="0">
                <a:solidFill>
                  <a:srgbClr val="125285"/>
                </a:solidFill>
                <a:latin typeface="Arial" panose="020B0604020202020204" pitchFamily="34" charset="0"/>
                <a:cs typeface="Arial" panose="020B0604020202020204" pitchFamily="34" charset="0"/>
              </a:rPr>
              <a:t>Follow-up colonoscopy rates were higher for mt-</a:t>
            </a:r>
            <a:r>
              <a:rPr lang="en-US" sz="1200" dirty="0" err="1">
                <a:solidFill>
                  <a:srgbClr val="125285"/>
                </a:solidFill>
                <a:latin typeface="Arial" panose="020B0604020202020204" pitchFamily="34" charset="0"/>
                <a:cs typeface="Arial" panose="020B0604020202020204" pitchFamily="34" charset="0"/>
              </a:rPr>
              <a:t>sDNA</a:t>
            </a:r>
            <a:r>
              <a:rPr lang="en-US" sz="1200" dirty="0">
                <a:solidFill>
                  <a:srgbClr val="125285"/>
                </a:solidFill>
                <a:latin typeface="Arial" panose="020B0604020202020204" pitchFamily="34" charset="0"/>
                <a:cs typeface="Arial" panose="020B0604020202020204" pitchFamily="34" charset="0"/>
              </a:rPr>
              <a:t>-positive patients compared to FIT-positive patients</a:t>
            </a:r>
          </a:p>
        </p:txBody>
      </p:sp>
      <p:sp>
        <p:nvSpPr>
          <p:cNvPr id="40" name="Rectangle 39">
            <a:extLst>
              <a:ext uri="{FF2B5EF4-FFF2-40B4-BE49-F238E27FC236}">
                <a16:creationId xmlns:a16="http://schemas.microsoft.com/office/drawing/2014/main" id="{DFB0CA46-A76F-C8BE-07B2-9803A13C01C9}"/>
              </a:ext>
            </a:extLst>
          </p:cNvPr>
          <p:cNvSpPr/>
          <p:nvPr/>
        </p:nvSpPr>
        <p:spPr bwMode="gray">
          <a:xfrm>
            <a:off x="508301" y="2530152"/>
            <a:ext cx="3388515" cy="612617"/>
          </a:xfrm>
          <a:prstGeom prst="rect">
            <a:avLst/>
          </a:prstGeom>
          <a:solidFill>
            <a:schemeClr val="tx1">
              <a:lumMod val="20000"/>
              <a:lumOff val="80000"/>
            </a:schemeClr>
          </a:solidFill>
          <a:ln w="28575" cap="flat" cmpd="sng" algn="ctr">
            <a:noFill/>
            <a:prstDash val="solid"/>
            <a:miter lim="800000"/>
            <a:headEnd type="none" w="med" len="med"/>
            <a:tailEnd type="none" w="med" len="med"/>
          </a:ln>
          <a:effectLst/>
        </p:spPr>
        <p:txBody>
          <a:bodyPr vert="horz" wrap="square" lIns="216000" tIns="45715" rIns="180000" bIns="45715" numCol="1" rtlCol="0" anchor="ctr" anchorCtr="0" compatLnSpc="1">
            <a:prstTxWarp prst="textNoShape">
              <a:avLst/>
            </a:prstTxWarp>
            <a:noAutofit/>
          </a:bodyPr>
          <a:lstStyle/>
          <a:p>
            <a:r>
              <a:rPr lang="en-US" sz="1200" dirty="0">
                <a:solidFill>
                  <a:srgbClr val="125285"/>
                </a:solidFill>
              </a:rPr>
              <a:t>Many providers are not ordering colonoscopy after a positive stool test</a:t>
            </a:r>
            <a:endParaRPr lang="en-US" sz="1200" dirty="0">
              <a:solidFill>
                <a:srgbClr val="125285"/>
              </a:solidFill>
              <a:latin typeface="Arial" panose="020B0604020202020204" pitchFamily="34" charset="0"/>
              <a:cs typeface="Arial" panose="020B0604020202020204" pitchFamily="34" charset="0"/>
            </a:endParaRPr>
          </a:p>
        </p:txBody>
      </p:sp>
      <p:sp>
        <p:nvSpPr>
          <p:cNvPr id="41" name="Rectangle 40">
            <a:extLst>
              <a:ext uri="{FF2B5EF4-FFF2-40B4-BE49-F238E27FC236}">
                <a16:creationId xmlns:a16="http://schemas.microsoft.com/office/drawing/2014/main" id="{E3FDAE55-42A9-FDEA-E694-FD6BC52D4043}"/>
              </a:ext>
            </a:extLst>
          </p:cNvPr>
          <p:cNvSpPr/>
          <p:nvPr/>
        </p:nvSpPr>
        <p:spPr bwMode="gray">
          <a:xfrm>
            <a:off x="508301" y="3230941"/>
            <a:ext cx="3388515" cy="805506"/>
          </a:xfrm>
          <a:prstGeom prst="rect">
            <a:avLst/>
          </a:prstGeom>
          <a:solidFill>
            <a:schemeClr val="tx1">
              <a:lumMod val="20000"/>
              <a:lumOff val="80000"/>
            </a:schemeClr>
          </a:solidFill>
          <a:ln w="28575" cap="flat" cmpd="sng" algn="ctr">
            <a:noFill/>
            <a:prstDash val="solid"/>
            <a:miter lim="800000"/>
            <a:headEnd type="none" w="med" len="med"/>
            <a:tailEnd type="none" w="med" len="med"/>
          </a:ln>
          <a:effectLst/>
        </p:spPr>
        <p:txBody>
          <a:bodyPr vert="horz" wrap="square" lIns="216000" tIns="45715" rIns="180000" bIns="45715" numCol="1" rtlCol="0" anchor="ctr" anchorCtr="0" compatLnSpc="1">
            <a:prstTxWarp prst="textNoShape">
              <a:avLst/>
            </a:prstTxWarp>
            <a:noAutofit/>
          </a:bodyPr>
          <a:lstStyle/>
          <a:p>
            <a:r>
              <a:rPr lang="en-US" sz="1200" dirty="0">
                <a:solidFill>
                  <a:srgbClr val="125285"/>
                </a:solidFill>
              </a:rPr>
              <a:t>Provider and system factors were as common as patient factors attributing to lack of follow-up colonoscopy </a:t>
            </a:r>
          </a:p>
        </p:txBody>
      </p:sp>
    </p:spTree>
    <p:extLst>
      <p:ext uri="{BB962C8B-B14F-4D97-AF65-F5344CB8AC3E}">
        <p14:creationId xmlns:p14="http://schemas.microsoft.com/office/powerpoint/2010/main" val="197040061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C00B6E-13BC-13DF-9822-294D175535B6}"/>
              </a:ext>
            </a:extLst>
          </p:cNvPr>
          <p:cNvSpPr>
            <a:spLocks noGrp="1"/>
          </p:cNvSpPr>
          <p:nvPr>
            <p:ph type="ctrTitle"/>
          </p:nvPr>
        </p:nvSpPr>
        <p:spPr>
          <a:xfrm>
            <a:off x="350646" y="121657"/>
            <a:ext cx="8359802" cy="904399"/>
          </a:xfrm>
        </p:spPr>
        <p:txBody>
          <a:bodyPr/>
          <a:lstStyle/>
          <a:p>
            <a:pPr algn="l"/>
            <a:r>
              <a:rPr lang="en-US" sz="2400" dirty="0"/>
              <a:t>These slides are provided for educational purposes as of April 6, 2023</a:t>
            </a:r>
          </a:p>
        </p:txBody>
      </p:sp>
      <p:sp>
        <p:nvSpPr>
          <p:cNvPr id="3" name="Text Placeholder 2">
            <a:extLst>
              <a:ext uri="{FF2B5EF4-FFF2-40B4-BE49-F238E27FC236}">
                <a16:creationId xmlns:a16="http://schemas.microsoft.com/office/drawing/2014/main" id="{CAD9C6A3-565C-C00E-A0E9-9D8D1BAF91A5}"/>
              </a:ext>
            </a:extLst>
          </p:cNvPr>
          <p:cNvSpPr>
            <a:spLocks noGrp="1"/>
          </p:cNvSpPr>
          <p:nvPr>
            <p:ph type="body" sz="quarter" idx="10"/>
          </p:nvPr>
        </p:nvSpPr>
        <p:spPr>
          <a:xfrm>
            <a:off x="386118" y="1166136"/>
            <a:ext cx="8288857" cy="3256618"/>
          </a:xfrm>
        </p:spPr>
        <p:txBody>
          <a:bodyPr/>
          <a:lstStyle/>
          <a:p>
            <a:pPr algn="l"/>
            <a:r>
              <a:rPr lang="en-US" b="1" dirty="0"/>
              <a:t>Note:</a:t>
            </a:r>
          </a:p>
          <a:p>
            <a:pPr marL="257175" indent="-257175" algn="l">
              <a:lnSpc>
                <a:spcPct val="100000"/>
              </a:lnSpc>
              <a:buFont typeface="Symbol" panose="05050102010706020507" pitchFamily="18" charset="2"/>
              <a:buChar char=""/>
            </a:pPr>
            <a:r>
              <a:rPr lang="en-US" sz="1350" dirty="0">
                <a:ea typeface="Calibri" panose="020F0502020204030204" pitchFamily="34" charset="0"/>
              </a:rPr>
              <a:t>These slides are made available to any appropriately requesting individual, regardless of the manner in which they cover, recommend, or participate in the ordering of any Exact Sciences product. </a:t>
            </a:r>
          </a:p>
          <a:p>
            <a:pPr marL="257175" indent="-257175" algn="l">
              <a:lnSpc>
                <a:spcPct val="100000"/>
              </a:lnSpc>
              <a:buFont typeface="Symbol" panose="05050102010706020507" pitchFamily="18" charset="2"/>
              <a:buChar char=""/>
            </a:pPr>
            <a:r>
              <a:rPr lang="en-US" sz="1350" dirty="0">
                <a:ea typeface="Calibri" panose="020F0502020204030204" pitchFamily="34" charset="0"/>
              </a:rPr>
              <a:t>Individuals may use these slides for scientific or educational purposes only. </a:t>
            </a:r>
          </a:p>
          <a:p>
            <a:pPr marL="257175" indent="-257175" algn="l">
              <a:lnSpc>
                <a:spcPct val="100000"/>
              </a:lnSpc>
              <a:buFont typeface="Symbol" panose="05050102010706020507" pitchFamily="18" charset="2"/>
              <a:buChar char=""/>
            </a:pPr>
            <a:r>
              <a:rPr lang="en-US" sz="1350" dirty="0">
                <a:ea typeface="Calibri" panose="020F0502020204030204" pitchFamily="34" charset="0"/>
              </a:rPr>
              <a:t>Exact Sciences does not grant permission to modify the slides or their content and therefore is not responsible for any edits or changes made by a user. This includes, but not limited to, edits or changes to the contents, order, format, and/or incorporation or adoption of these slides or their content into other materials. </a:t>
            </a:r>
          </a:p>
          <a:p>
            <a:pPr marL="257175" indent="-257175" algn="l">
              <a:lnSpc>
                <a:spcPct val="100000"/>
              </a:lnSpc>
              <a:buFont typeface="Symbol" panose="05050102010706020507" pitchFamily="18" charset="2"/>
              <a:buChar char=""/>
            </a:pPr>
            <a:r>
              <a:rPr lang="en-US" sz="1350" dirty="0">
                <a:ea typeface="Calibri" panose="020F0502020204030204" pitchFamily="34" charset="0"/>
              </a:rPr>
              <a:t>The information on these slides may not constitute the most up-to-date data information or data. It is the user’s responsibility to verify the accuracy of these slides for the desired use to comply with applicable rules, laws, or regulations (e.g., event organizer or accrediting body standards/requirements, copyright laws, institutional requirements, etc.). </a:t>
            </a:r>
          </a:p>
          <a:p>
            <a:pPr marL="257175" indent="-257175" algn="l">
              <a:lnSpc>
                <a:spcPct val="100000"/>
              </a:lnSpc>
              <a:buFont typeface="Symbol" panose="05050102010706020507" pitchFamily="18" charset="2"/>
              <a:buChar char=""/>
            </a:pPr>
            <a:r>
              <a:rPr lang="en-US" sz="1350" dirty="0">
                <a:ea typeface="Calibri" panose="020F0502020204030204" pitchFamily="34" charset="0"/>
              </a:rPr>
              <a:t>These slides and their contents are provided: (1) with any faults AS IS AND AS AVAILABLE; and (2) without any assurance, warranty, condition, or duty of or regarding the slides and/or their contents: accuracy, availability, adequacy, validity, reliability, completeness, performance, or compatibility. Exact Sciences disclaims any liability associated with the use of these slides.</a:t>
            </a:r>
          </a:p>
          <a:p>
            <a:pPr algn="l"/>
            <a:endParaRPr lang="en-US" dirty="0"/>
          </a:p>
        </p:txBody>
      </p:sp>
      <p:sp>
        <p:nvSpPr>
          <p:cNvPr id="4" name="Text Placeholder 13">
            <a:extLst>
              <a:ext uri="{FF2B5EF4-FFF2-40B4-BE49-F238E27FC236}">
                <a16:creationId xmlns:a16="http://schemas.microsoft.com/office/drawing/2014/main" id="{6ABA3BD1-C096-93A8-53C0-5544DD1F2AB4}"/>
              </a:ext>
            </a:extLst>
          </p:cNvPr>
          <p:cNvSpPr txBox="1">
            <a:spLocks/>
          </p:cNvSpPr>
          <p:nvPr/>
        </p:nvSpPr>
        <p:spPr>
          <a:xfrm>
            <a:off x="138173" y="4808637"/>
            <a:ext cx="7571416" cy="319958"/>
          </a:xfrm>
          <a:prstGeom prst="rect">
            <a:avLst/>
          </a:prstGeom>
        </p:spPr>
        <p:txBody>
          <a:bodyPr anchor="b"/>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US" sz="563" dirty="0">
                <a:solidFill>
                  <a:schemeClr val="tx2"/>
                </a:solidFill>
              </a:rPr>
              <a:t>© 2023 Exact Sciences Corporation. All rights reserved.</a:t>
            </a:r>
          </a:p>
        </p:txBody>
      </p:sp>
    </p:spTree>
    <p:extLst>
      <p:ext uri="{BB962C8B-B14F-4D97-AF65-F5344CB8AC3E}">
        <p14:creationId xmlns:p14="http://schemas.microsoft.com/office/powerpoint/2010/main" val="37106427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15"/>
          <p:cNvSpPr txBox="1">
            <a:spLocks noGrp="1"/>
          </p:cNvSpPr>
          <p:nvPr>
            <p:ph type="ctrTitle"/>
          </p:nvPr>
        </p:nvSpPr>
        <p:spPr>
          <a:prstGeom prst="rect">
            <a:avLst/>
          </a:prstGeom>
        </p:spPr>
        <p:txBody>
          <a:bodyPr spcFirstLastPara="1" wrap="square" lIns="0" tIns="0" rIns="0" bIns="0" anchor="b" anchorCtr="0">
            <a:noAutofit/>
          </a:bodyPr>
          <a:lstStyle/>
          <a:p>
            <a:pPr lvl="0"/>
            <a:r>
              <a:rPr lang="en-CA" spc="-65" dirty="0">
                <a:latin typeface="Arial" panose="020B0604020202020204" pitchFamily="34" charset="0"/>
                <a:cs typeface="Arial" panose="020B0604020202020204" pitchFamily="34" charset="0"/>
              </a:rPr>
              <a:t>C</a:t>
            </a:r>
            <a:r>
              <a:rPr lang="en-CA" spc="-40" dirty="0">
                <a:latin typeface="Arial" panose="020B0604020202020204" pitchFamily="34" charset="0"/>
                <a:cs typeface="Arial" panose="020B0604020202020204" pitchFamily="34" charset="0"/>
              </a:rPr>
              <a:t>ol</a:t>
            </a:r>
            <a:r>
              <a:rPr lang="en-CA" spc="-30" dirty="0">
                <a:latin typeface="Arial" panose="020B0604020202020204" pitchFamily="34" charset="0"/>
                <a:cs typeface="Arial" panose="020B0604020202020204" pitchFamily="34" charset="0"/>
              </a:rPr>
              <a:t>o</a:t>
            </a:r>
            <a:r>
              <a:rPr lang="en-CA" spc="-40" dirty="0">
                <a:latin typeface="Arial" panose="020B0604020202020204" pitchFamily="34" charset="0"/>
                <a:cs typeface="Arial" panose="020B0604020202020204" pitchFamily="34" charset="0"/>
              </a:rPr>
              <a:t>g</a:t>
            </a:r>
            <a:r>
              <a:rPr lang="en-CA" spc="-35" dirty="0">
                <a:latin typeface="Arial" panose="020B0604020202020204" pitchFamily="34" charset="0"/>
                <a:cs typeface="Arial" panose="020B0604020202020204" pitchFamily="34" charset="0"/>
              </a:rPr>
              <a:t>u</a:t>
            </a:r>
            <a:r>
              <a:rPr lang="en-CA" spc="-25" dirty="0">
                <a:latin typeface="Arial" panose="020B0604020202020204" pitchFamily="34" charset="0"/>
                <a:cs typeface="Arial" panose="020B0604020202020204" pitchFamily="34" charset="0"/>
              </a:rPr>
              <a:t>a</a:t>
            </a:r>
            <a:r>
              <a:rPr lang="en-CA" spc="-50" dirty="0">
                <a:latin typeface="Arial" panose="020B0604020202020204" pitchFamily="34" charset="0"/>
                <a:cs typeface="Arial" panose="020B0604020202020204" pitchFamily="34" charset="0"/>
              </a:rPr>
              <a:t>r</a:t>
            </a:r>
            <a:r>
              <a:rPr lang="en-CA" spc="30" dirty="0">
                <a:latin typeface="Arial" panose="020B0604020202020204" pitchFamily="34" charset="0"/>
                <a:cs typeface="Arial" panose="020B0604020202020204" pitchFamily="34" charset="0"/>
              </a:rPr>
              <a:t>d</a:t>
            </a:r>
            <a:r>
              <a:rPr lang="en-CA" spc="-7" baseline="53968" dirty="0">
                <a:latin typeface="Arial" panose="020B0604020202020204" pitchFamily="34" charset="0"/>
                <a:cs typeface="Arial" panose="020B0604020202020204" pitchFamily="34" charset="0"/>
              </a:rPr>
              <a:t>® </a:t>
            </a:r>
            <a:r>
              <a:rPr lang="en-CA" spc="-7" dirty="0">
                <a:latin typeface="Arial" panose="020B0604020202020204" pitchFamily="34" charset="0"/>
                <a:cs typeface="Arial" panose="020B0604020202020204" pitchFamily="34" charset="0"/>
              </a:rPr>
              <a:t>(mt-</a:t>
            </a:r>
            <a:r>
              <a:rPr lang="en-CA" spc="-7" dirty="0" err="1">
                <a:latin typeface="Arial" panose="020B0604020202020204" pitchFamily="34" charset="0"/>
                <a:cs typeface="Arial" panose="020B0604020202020204" pitchFamily="34" charset="0"/>
              </a:rPr>
              <a:t>sDNA</a:t>
            </a:r>
            <a:r>
              <a:rPr lang="en-CA" spc="-7" dirty="0">
                <a:latin typeface="Arial" panose="020B0604020202020204" pitchFamily="34" charset="0"/>
                <a:cs typeface="Arial" panose="020B0604020202020204" pitchFamily="34" charset="0"/>
              </a:rPr>
              <a:t>)</a:t>
            </a:r>
            <a:endParaRPr lang="en-CA" dirty="0">
              <a:latin typeface="Arial" panose="020B0604020202020204" pitchFamily="34" charset="0"/>
              <a:cs typeface="Arial" panose="020B0604020202020204" pitchFamily="34" charset="0"/>
            </a:endParaRPr>
          </a:p>
        </p:txBody>
      </p:sp>
      <p:sp>
        <p:nvSpPr>
          <p:cNvPr id="106" name="Google Shape;106;p15"/>
          <p:cNvSpPr txBox="1">
            <a:spLocks noGrp="1"/>
          </p:cNvSpPr>
          <p:nvPr>
            <p:ph type="body" sz="quarter" idx="10"/>
          </p:nvPr>
        </p:nvSpPr>
        <p:spPr>
          <a:prstGeom prst="rect">
            <a:avLst/>
          </a:prstGeom>
        </p:spPr>
        <p:txBody>
          <a:bodyPr spcFirstLastPara="1" wrap="square" lIns="0" tIns="0" rIns="0" bIns="0" anchor="t" anchorCtr="0">
            <a:noAutofit/>
          </a:bodyPr>
          <a:lstStyle/>
          <a:p>
            <a:pPr marL="12700">
              <a:lnSpc>
                <a:spcPct val="100000"/>
              </a:lnSpc>
              <a:spcBef>
                <a:spcPts val="100"/>
              </a:spcBef>
            </a:pPr>
            <a:r>
              <a:rPr lang="en-US" sz="2000" spc="-10" dirty="0">
                <a:latin typeface="Arial"/>
                <a:cs typeface="Arial"/>
              </a:rPr>
              <a:t>Indications, Contraindications, Warnings and Precautions</a:t>
            </a:r>
            <a:endParaRPr lang="en-US" sz="2000" dirty="0">
              <a:latin typeface="Arial"/>
              <a:cs typeface="Arial"/>
            </a:endParaRPr>
          </a:p>
        </p:txBody>
      </p:sp>
      <p:sp>
        <p:nvSpPr>
          <p:cNvPr id="3" name="Google Shape;106;p15">
            <a:extLst>
              <a:ext uri="{FF2B5EF4-FFF2-40B4-BE49-F238E27FC236}">
                <a16:creationId xmlns:a16="http://schemas.microsoft.com/office/drawing/2014/main" id="{5BBCC55F-86EC-F861-34F3-FE5D272FBA3C}"/>
              </a:ext>
            </a:extLst>
          </p:cNvPr>
          <p:cNvSpPr txBox="1">
            <a:spLocks/>
          </p:cNvSpPr>
          <p:nvPr/>
        </p:nvSpPr>
        <p:spPr>
          <a:xfrm>
            <a:off x="1338911" y="3174587"/>
            <a:ext cx="6466177" cy="317814"/>
          </a:xfrm>
          <a:prstGeom prst="rect">
            <a:avLst/>
          </a:prstGeom>
        </p:spPr>
        <p:txBody>
          <a:bodyPr spcFirstLastPara="1" wrap="square" lIns="0" tIns="0" rIns="0" bIns="0" anchor="b"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r>
              <a:rPr lang="en-US" sz="750" dirty="0">
                <a:latin typeface="Arial" panose="020B0604020202020204" pitchFamily="34" charset="0"/>
              </a:rPr>
              <a:t>Cologuard is a registered trademark of Exact Sciences Corporation. All other trademarks are properties of their respective owners.</a:t>
            </a:r>
          </a:p>
          <a:p>
            <a:pPr algn="ctr"/>
            <a:r>
              <a:rPr lang="en-US" sz="750" dirty="0">
                <a:latin typeface="Arial" panose="020B0604020202020204" pitchFamily="34" charset="0"/>
              </a:rPr>
              <a:t>© 2023 Exact Sciences Corporation. All rights reserved.</a:t>
            </a:r>
            <a:endParaRPr lang="en-US" sz="750"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9BAAB81E-C7BC-D7BF-C03E-DBB6C08B17C8}"/>
              </a:ext>
            </a:extLst>
          </p:cNvPr>
          <p:cNvSpPr>
            <a:spLocks noGrp="1"/>
          </p:cNvSpPr>
          <p:nvPr>
            <p:ph idx="1"/>
          </p:nvPr>
        </p:nvSpPr>
        <p:spPr>
          <a:xfrm>
            <a:off x="336080" y="1032671"/>
            <a:ext cx="8471837" cy="2956432"/>
          </a:xfrm>
        </p:spPr>
        <p:txBody>
          <a:bodyPr numCol="1" spcCol="180000"/>
          <a:lstStyle/>
          <a:p>
            <a:pPr marL="0" indent="0">
              <a:lnSpc>
                <a:spcPts val="1200"/>
              </a:lnSpc>
              <a:buClr>
                <a:schemeClr val="dk1"/>
              </a:buClr>
              <a:buSzPts val="1100"/>
              <a:buNone/>
            </a:pPr>
            <a:r>
              <a:rPr lang="en-CA" sz="1000" b="1" dirty="0">
                <a:solidFill>
                  <a:srgbClr val="125285"/>
                </a:solidFill>
                <a:latin typeface="Arial" panose="020B0604020202020204" pitchFamily="34" charset="0"/>
                <a:cs typeface="Arial" panose="020B0604020202020204" pitchFamily="34" charset="0"/>
              </a:rPr>
              <a:t>Indications for Use</a:t>
            </a:r>
          </a:p>
          <a:p>
            <a:pPr marL="0" indent="0">
              <a:lnSpc>
                <a:spcPts val="1200"/>
              </a:lnSpc>
              <a:spcBef>
                <a:spcPts val="400"/>
              </a:spcBef>
              <a:buClr>
                <a:schemeClr val="dk1"/>
              </a:buClr>
              <a:buSzPts val="1100"/>
              <a:buNone/>
            </a:pPr>
            <a:r>
              <a:rPr lang="en-US" sz="1000" dirty="0">
                <a:latin typeface="Arial" panose="020B0604020202020204" pitchFamily="34" charset="0"/>
                <a:cs typeface="Arial" panose="020B0604020202020204" pitchFamily="34" charset="0"/>
              </a:rPr>
              <a:t>Cologuard is intended for the qualitative detection of colorectal neoplasia associated DNA markers and for the presence of occult hemoglobin in human stool. A positive result may indicate the presence of colorectal cancer (CRC) or advanced adenoma (AA)</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and should be followed by a colonoscopy. Cologuard is indicated to screen adults of either sex, 45 years or older, who are at typical average-risk for CRC. Cologuard is not a replacement for colonoscopy or surveillance colonoscopy in high-risk individuals.</a:t>
            </a:r>
            <a:endParaRPr lang="en-CA" sz="1000" dirty="0">
              <a:latin typeface="Arial" panose="020B0604020202020204" pitchFamily="34" charset="0"/>
              <a:cs typeface="Arial" panose="020B0604020202020204" pitchFamily="34" charset="0"/>
            </a:endParaRPr>
          </a:p>
          <a:p>
            <a:pPr marL="0" indent="0">
              <a:lnSpc>
                <a:spcPts val="1200"/>
              </a:lnSpc>
              <a:buClr>
                <a:schemeClr val="dk1"/>
              </a:buClr>
              <a:buSzPts val="1100"/>
              <a:buNone/>
            </a:pPr>
            <a:r>
              <a:rPr lang="en-CA" sz="1000" b="1" dirty="0">
                <a:solidFill>
                  <a:srgbClr val="125285"/>
                </a:solidFill>
                <a:latin typeface="Arial" panose="020B0604020202020204" pitchFamily="34" charset="0"/>
                <a:cs typeface="Arial" panose="020B0604020202020204" pitchFamily="34" charset="0"/>
              </a:rPr>
              <a:t>Contraindications</a:t>
            </a:r>
          </a:p>
          <a:p>
            <a:pPr marL="0" indent="0">
              <a:lnSpc>
                <a:spcPts val="1200"/>
              </a:lnSpc>
              <a:spcBef>
                <a:spcPts val="400"/>
              </a:spcBef>
              <a:buClr>
                <a:schemeClr val="dk1"/>
              </a:buClr>
              <a:buSzPts val="1100"/>
              <a:buNone/>
            </a:pPr>
            <a:r>
              <a:rPr lang="en-US" sz="1000" dirty="0">
                <a:latin typeface="Arial" panose="020B0604020202020204" pitchFamily="34" charset="0"/>
                <a:cs typeface="Arial" panose="020B0604020202020204" pitchFamily="34" charset="0"/>
              </a:rPr>
              <a:t>Cologuard is intended for use with patients, age 45 years and older, at average risk who are typical candidates for CRC screening. Cologuard was not clinically evaluated for the following types of patients:</a:t>
            </a:r>
          </a:p>
          <a:p>
            <a:pPr>
              <a:lnSpc>
                <a:spcPts val="1200"/>
              </a:lnSpc>
              <a:spcBef>
                <a:spcPts val="400"/>
              </a:spcBef>
              <a:buClr>
                <a:srgbClr val="125285"/>
              </a:buClr>
            </a:pPr>
            <a:r>
              <a:rPr lang="en-US" sz="1000" dirty="0">
                <a:latin typeface="Arial" panose="020B0604020202020204" pitchFamily="34" charset="0"/>
                <a:cs typeface="Arial" panose="020B0604020202020204" pitchFamily="34" charset="0"/>
              </a:rPr>
              <a:t>Patients with a history of colorectal cancer, adenomas, or other related cancers</a:t>
            </a:r>
          </a:p>
          <a:p>
            <a:pPr>
              <a:lnSpc>
                <a:spcPts val="1200"/>
              </a:lnSpc>
              <a:spcBef>
                <a:spcPts val="400"/>
              </a:spcBef>
              <a:buClr>
                <a:srgbClr val="125285"/>
              </a:buClr>
            </a:pPr>
            <a:r>
              <a:rPr lang="en-US" sz="1000" dirty="0">
                <a:latin typeface="Arial" panose="020B0604020202020204" pitchFamily="34" charset="0"/>
                <a:cs typeface="Arial" panose="020B0604020202020204" pitchFamily="34" charset="0"/>
              </a:rPr>
              <a:t>Patients who have had a positive result from another colorectal cancer screening method within the last 6 months</a:t>
            </a:r>
          </a:p>
          <a:p>
            <a:pPr>
              <a:lnSpc>
                <a:spcPts val="1200"/>
              </a:lnSpc>
              <a:spcBef>
                <a:spcPts val="400"/>
              </a:spcBef>
              <a:buClr>
                <a:srgbClr val="125285"/>
              </a:buClr>
            </a:pPr>
            <a:r>
              <a:rPr lang="en-US" sz="1000" dirty="0">
                <a:latin typeface="Arial" panose="020B0604020202020204" pitchFamily="34" charset="0"/>
                <a:cs typeface="Arial" panose="020B0604020202020204" pitchFamily="34" charset="0"/>
              </a:rPr>
              <a:t>Patients who have been diagnosed with a condition that is associated with high risk for CRC. These include but are not limited to: Inflammatory Bowel Disease (IBD), chronic ulcerative colitis (CUC), Crohn’s disease, familial adenomatous polyposis (FAP), family history of CRC</a:t>
            </a:r>
          </a:p>
          <a:p>
            <a:pPr>
              <a:lnSpc>
                <a:spcPts val="1200"/>
              </a:lnSpc>
              <a:spcBef>
                <a:spcPts val="400"/>
              </a:spcBef>
              <a:buClr>
                <a:srgbClr val="125285"/>
              </a:buClr>
            </a:pPr>
            <a:r>
              <a:rPr lang="en-US" sz="1000" dirty="0">
                <a:latin typeface="Arial" panose="020B0604020202020204" pitchFamily="34" charset="0"/>
                <a:cs typeface="Arial" panose="020B0604020202020204" pitchFamily="34" charset="0"/>
              </a:rPr>
              <a:t>Patients who have been diagnosed with a relevant familial (hereditary) cancer syndrome, such as Hereditary non-polyposis colorectal cancer syndrome (HNPCCC or Lynch Syndrome), </a:t>
            </a:r>
            <a:r>
              <a:rPr lang="en-US" sz="1000" dirty="0" err="1">
                <a:latin typeface="Arial" panose="020B0604020202020204" pitchFamily="34" charset="0"/>
                <a:cs typeface="Arial" panose="020B0604020202020204" pitchFamily="34" charset="0"/>
              </a:rPr>
              <a:t>Peutz-Jeghers</a:t>
            </a:r>
            <a:r>
              <a:rPr lang="en-US" sz="1000" dirty="0">
                <a:latin typeface="Arial" panose="020B0604020202020204" pitchFamily="34" charset="0"/>
                <a:cs typeface="Arial" panose="020B0604020202020204" pitchFamily="34" charset="0"/>
              </a:rPr>
              <a:t> Syndrome, MYH-Associated Polyposis (MAP), Gardner’s syndrome, Turcot’s (or Crail’s) syndrome, Cowden’s syndrome, Juvenile Polyposis, </a:t>
            </a:r>
            <a:r>
              <a:rPr lang="en-US" sz="1000" dirty="0" err="1">
                <a:latin typeface="Arial" panose="020B0604020202020204" pitchFamily="34" charset="0"/>
                <a:cs typeface="Arial" panose="020B0604020202020204" pitchFamily="34" charset="0"/>
              </a:rPr>
              <a:t>Cronkhite</a:t>
            </a:r>
            <a:r>
              <a:rPr lang="en-US" sz="1000" dirty="0">
                <a:latin typeface="Arial" panose="020B0604020202020204" pitchFamily="34" charset="0"/>
                <a:cs typeface="Arial" panose="020B0604020202020204" pitchFamily="34" charset="0"/>
              </a:rPr>
              <a:t>-Canada syndrome, Neurofibromatosis, or Familial Hyperplastic Polyposis</a:t>
            </a:r>
          </a:p>
        </p:txBody>
      </p:sp>
      <p:sp>
        <p:nvSpPr>
          <p:cNvPr id="11" name="Text Placeholder 10">
            <a:extLst>
              <a:ext uri="{FF2B5EF4-FFF2-40B4-BE49-F238E27FC236}">
                <a16:creationId xmlns:a16="http://schemas.microsoft.com/office/drawing/2014/main" id="{1BAADDF5-1D7F-CB09-DD64-31356B2AB567}"/>
              </a:ext>
            </a:extLst>
          </p:cNvPr>
          <p:cNvSpPr>
            <a:spLocks noGrp="1"/>
          </p:cNvSpPr>
          <p:nvPr>
            <p:ph type="body" sz="quarter" idx="16"/>
          </p:nvPr>
        </p:nvSpPr>
        <p:spPr>
          <a:xfrm>
            <a:off x="192476" y="4649083"/>
            <a:ext cx="8759047" cy="319958"/>
          </a:xfrm>
        </p:spPr>
        <p:txBody>
          <a:bodyPr/>
          <a:lstStyle/>
          <a:p>
            <a:r>
              <a:rPr lang="en-US" sz="750" b="1" dirty="0">
                <a:latin typeface="Arial" panose="020B0604020202020204" pitchFamily="34" charset="0"/>
                <a:sym typeface="Arial"/>
              </a:rPr>
              <a:t>AA: </a:t>
            </a:r>
            <a:r>
              <a:rPr lang="en-US" sz="750" dirty="0">
                <a:latin typeface="Arial" panose="020B0604020202020204" pitchFamily="34" charset="0"/>
                <a:sym typeface="Arial"/>
              </a:rPr>
              <a:t>advanced adenoma; </a:t>
            </a:r>
            <a:r>
              <a:rPr lang="en-US" sz="750" b="1" dirty="0">
                <a:latin typeface="Arial" panose="020B0604020202020204" pitchFamily="34" charset="0"/>
                <a:sym typeface="Arial"/>
              </a:rPr>
              <a:t>CRC: </a:t>
            </a:r>
            <a:r>
              <a:rPr lang="en-US" sz="750" dirty="0">
                <a:latin typeface="Arial" panose="020B0604020202020204" pitchFamily="34" charset="0"/>
                <a:sym typeface="Arial"/>
              </a:rPr>
              <a:t>colorectal cancer;</a:t>
            </a:r>
            <a:r>
              <a:rPr lang="en-US" sz="750" b="1" dirty="0">
                <a:latin typeface="Arial" panose="020B0604020202020204" pitchFamily="34" charset="0"/>
                <a:sym typeface="Arial"/>
              </a:rPr>
              <a:t> CUC: </a:t>
            </a:r>
            <a:r>
              <a:rPr lang="en-US" sz="750" dirty="0">
                <a:latin typeface="Arial" panose="020B0604020202020204" pitchFamily="34" charset="0"/>
                <a:sym typeface="Arial"/>
              </a:rPr>
              <a:t>chronic ulcerative colitis; </a:t>
            </a:r>
            <a:r>
              <a:rPr lang="en-US" sz="750" b="1" dirty="0">
                <a:latin typeface="Arial" panose="020B0604020202020204" pitchFamily="34" charset="0"/>
                <a:sym typeface="Arial"/>
              </a:rPr>
              <a:t>FAP: </a:t>
            </a:r>
            <a:r>
              <a:rPr lang="en-US" sz="750" dirty="0">
                <a:latin typeface="Arial" panose="020B0604020202020204" pitchFamily="34" charset="0"/>
                <a:sym typeface="Arial"/>
              </a:rPr>
              <a:t>familial adenomatous polyposis;</a:t>
            </a:r>
            <a:r>
              <a:rPr lang="en-US" sz="750" b="1" dirty="0">
                <a:latin typeface="Arial" panose="020B0604020202020204" pitchFamily="34" charset="0"/>
                <a:sym typeface="Arial"/>
              </a:rPr>
              <a:t> HNPCCC: </a:t>
            </a:r>
            <a:r>
              <a:rPr lang="en-US" sz="750" dirty="0">
                <a:latin typeface="Arial" panose="020B0604020202020204" pitchFamily="34" charset="0"/>
                <a:sym typeface="Arial"/>
              </a:rPr>
              <a:t>hereditary non-polyposis colorectal cancer syndrome; </a:t>
            </a:r>
            <a:r>
              <a:rPr lang="en-US" sz="750" b="1" dirty="0">
                <a:latin typeface="Arial" panose="020B0604020202020204" pitchFamily="34" charset="0"/>
                <a:sym typeface="Arial"/>
              </a:rPr>
              <a:t>IBD: </a:t>
            </a:r>
            <a:r>
              <a:rPr lang="en-US" sz="750" dirty="0">
                <a:latin typeface="Arial" panose="020B0604020202020204" pitchFamily="34" charset="0"/>
                <a:sym typeface="Arial"/>
              </a:rPr>
              <a:t>Inflammatory Bowel Disease; </a:t>
            </a:r>
            <a:r>
              <a:rPr lang="en-US" sz="750" b="1" dirty="0">
                <a:latin typeface="Arial" panose="020B0604020202020204" pitchFamily="34" charset="0"/>
                <a:sym typeface="Arial"/>
              </a:rPr>
              <a:t>MAP: </a:t>
            </a:r>
            <a:r>
              <a:rPr lang="en-US" sz="750" dirty="0">
                <a:latin typeface="Arial" panose="020B0604020202020204" pitchFamily="34" charset="0"/>
                <a:sym typeface="Arial"/>
              </a:rPr>
              <a:t>MYH-associated polyposis;</a:t>
            </a:r>
            <a:r>
              <a:rPr lang="en-US" sz="750" b="1" dirty="0">
                <a:latin typeface="Arial" panose="020B0604020202020204" pitchFamily="34" charset="0"/>
                <a:sym typeface="Arial"/>
              </a:rPr>
              <a:t> mt-</a:t>
            </a:r>
            <a:r>
              <a:rPr lang="en-US" sz="750" b="1" dirty="0" err="1">
                <a:latin typeface="Arial" panose="020B0604020202020204" pitchFamily="34" charset="0"/>
                <a:sym typeface="Arial"/>
              </a:rPr>
              <a:t>sDNA</a:t>
            </a:r>
            <a:r>
              <a:rPr lang="en-US" sz="750" b="1" dirty="0">
                <a:latin typeface="Arial" panose="020B0604020202020204" pitchFamily="34" charset="0"/>
                <a:sym typeface="Arial"/>
              </a:rPr>
              <a:t>: </a:t>
            </a:r>
            <a:r>
              <a:rPr lang="en-US" sz="750" dirty="0">
                <a:latin typeface="Arial" panose="020B0604020202020204" pitchFamily="34" charset="0"/>
                <a:sym typeface="Arial"/>
              </a:rPr>
              <a:t>multi-target stool DNA.</a:t>
            </a:r>
          </a:p>
          <a:p>
            <a:r>
              <a:rPr lang="en-US" sz="750" dirty="0">
                <a:latin typeface="Arial" panose="020B0604020202020204" pitchFamily="34" charset="0"/>
                <a:sym typeface="Arial"/>
              </a:rPr>
              <a:t>Cologuard Clinician Brochure. Exact Sciences Corporation. Madison, WI.</a:t>
            </a:r>
          </a:p>
        </p:txBody>
      </p:sp>
      <p:sp>
        <p:nvSpPr>
          <p:cNvPr id="9" name="Text Placeholder 8">
            <a:extLst>
              <a:ext uri="{FF2B5EF4-FFF2-40B4-BE49-F238E27FC236}">
                <a16:creationId xmlns:a16="http://schemas.microsoft.com/office/drawing/2014/main" id="{D83D1D67-69DC-28EF-9494-B3327E7F3797}"/>
              </a:ext>
            </a:extLst>
          </p:cNvPr>
          <p:cNvSpPr>
            <a:spLocks noGrp="1"/>
          </p:cNvSpPr>
          <p:nvPr>
            <p:ph type="body" sz="quarter" idx="15"/>
          </p:nvPr>
        </p:nvSpPr>
        <p:spPr>
          <a:xfrm>
            <a:off x="336081" y="433627"/>
            <a:ext cx="8471837" cy="297710"/>
          </a:xfrm>
        </p:spPr>
        <p:txBody>
          <a:bodyPr/>
          <a:lstStyle/>
          <a:p>
            <a:r>
              <a:rPr lang="en-CA" sz="1600" dirty="0">
                <a:latin typeface="Arial" panose="020B0604020202020204" pitchFamily="34" charset="0"/>
                <a:cs typeface="Arial" panose="020B0604020202020204" pitchFamily="34" charset="0"/>
              </a:rPr>
              <a:t>Cologuard</a:t>
            </a:r>
            <a:r>
              <a:rPr lang="en-CA" sz="1600" baseline="30000" dirty="0">
                <a:latin typeface="Arial" panose="020B0604020202020204" pitchFamily="34" charset="0"/>
                <a:cs typeface="Arial" panose="020B0604020202020204" pitchFamily="34" charset="0"/>
              </a:rPr>
              <a:t>®</a:t>
            </a:r>
            <a:r>
              <a:rPr lang="en-CA" sz="1600" dirty="0">
                <a:latin typeface="Arial" panose="020B0604020202020204" pitchFamily="34" charset="0"/>
                <a:cs typeface="Arial" panose="020B0604020202020204" pitchFamily="34" charset="0"/>
              </a:rPr>
              <a:t> (mt-</a:t>
            </a:r>
            <a:r>
              <a:rPr lang="en-CA" sz="1600" dirty="0" err="1">
                <a:latin typeface="Arial" panose="020B0604020202020204" pitchFamily="34" charset="0"/>
                <a:cs typeface="Arial" panose="020B0604020202020204" pitchFamily="34" charset="0"/>
              </a:rPr>
              <a:t>sDNA</a:t>
            </a:r>
            <a:r>
              <a:rPr lang="en-CA" sz="1600" dirty="0">
                <a:latin typeface="Arial" panose="020B0604020202020204" pitchFamily="34" charset="0"/>
                <a:cs typeface="Arial" panose="020B0604020202020204" pitchFamily="34" charset="0"/>
              </a:rPr>
              <a:t>): Indications and Contraindications</a:t>
            </a:r>
            <a:endParaRPr lang="en-US" dirty="0"/>
          </a:p>
        </p:txBody>
      </p:sp>
    </p:spTree>
    <p:extLst>
      <p:ext uri="{BB962C8B-B14F-4D97-AF65-F5344CB8AC3E}">
        <p14:creationId xmlns:p14="http://schemas.microsoft.com/office/powerpoint/2010/main" val="387906454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9BAAB81E-C7BC-D7BF-C03E-DBB6C08B17C8}"/>
              </a:ext>
            </a:extLst>
          </p:cNvPr>
          <p:cNvSpPr>
            <a:spLocks noGrp="1"/>
          </p:cNvSpPr>
          <p:nvPr>
            <p:ph idx="1"/>
          </p:nvPr>
        </p:nvSpPr>
        <p:spPr>
          <a:xfrm>
            <a:off x="256301" y="764155"/>
            <a:ext cx="8471837" cy="3357645"/>
          </a:xfrm>
        </p:spPr>
        <p:txBody>
          <a:bodyPr numCol="2" spcCol="180000"/>
          <a:lstStyle/>
          <a:p>
            <a:pPr>
              <a:lnSpc>
                <a:spcPts val="1100"/>
              </a:lnSpc>
              <a:buClr>
                <a:schemeClr val="tx1"/>
              </a:buClr>
            </a:pPr>
            <a:r>
              <a:rPr lang="en-US" sz="1000" dirty="0">
                <a:latin typeface="Arial" panose="020B0604020202020204" pitchFamily="34" charset="0"/>
                <a:cs typeface="Arial" panose="020B0604020202020204" pitchFamily="34" charset="0"/>
              </a:rPr>
              <a:t>The performance of Cologuard has been established in a cross-sectional study (i.e., single point in time). Programmatic performance of Cologuard (i.e., benefits and risks with repeated testing over an established period of time) has not been studied. Performance has not been evaluated in adults who have been previously tested with Cologuard. Non-inferiority or superiority of Cologuard programmatic sensitivity as compared to other recommended screening methods for CRC and AA has not been established. </a:t>
            </a:r>
          </a:p>
          <a:p>
            <a:pPr>
              <a:lnSpc>
                <a:spcPts val="1100"/>
              </a:lnSpc>
              <a:spcBef>
                <a:spcPts val="400"/>
              </a:spcBef>
              <a:buClr>
                <a:schemeClr val="tx1"/>
              </a:buClr>
            </a:pPr>
            <a:r>
              <a:rPr lang="en-US" sz="1000" dirty="0">
                <a:latin typeface="Arial" panose="020B0604020202020204" pitchFamily="34" charset="0"/>
                <a:cs typeface="Arial" panose="020B0604020202020204" pitchFamily="34" charset="0"/>
              </a:rPr>
              <a:t>The clinical validation study was conducted in patients 50 years of age and over. ACS Guidelines recommend screening begin at age 45. Cologuard performance in patients ages 45-49 years was estimated by sub-group analysis of near-age groups.</a:t>
            </a:r>
          </a:p>
          <a:p>
            <a:pPr>
              <a:lnSpc>
                <a:spcPts val="1100"/>
              </a:lnSpc>
              <a:spcBef>
                <a:spcPts val="400"/>
              </a:spcBef>
              <a:buClr>
                <a:schemeClr val="tx1"/>
              </a:buClr>
            </a:pPr>
            <a:r>
              <a:rPr lang="en-US" sz="1000" dirty="0">
                <a:latin typeface="Arial" panose="020B0604020202020204" pitchFamily="34" charset="0"/>
                <a:cs typeface="Arial" panose="020B0604020202020204" pitchFamily="34" charset="0"/>
              </a:rPr>
              <a:t>CRC screening guideline recommendations vary for persons over the age of 75. The decision to screen persons over the age of 75 should be made on an individualized basis in consultation with a healthcare provider. Cologuard test results should be interpreted with caution in older patients as the rate of false positive results increases with age.</a:t>
            </a:r>
          </a:p>
          <a:p>
            <a:pPr>
              <a:lnSpc>
                <a:spcPts val="1100"/>
              </a:lnSpc>
              <a:spcBef>
                <a:spcPts val="400"/>
              </a:spcBef>
              <a:buClr>
                <a:schemeClr val="tx1"/>
              </a:buClr>
            </a:pPr>
            <a:r>
              <a:rPr lang="en-US" sz="1000" dirty="0">
                <a:latin typeface="Arial" panose="020B0604020202020204" pitchFamily="34" charset="0"/>
                <a:cs typeface="Arial" panose="020B0604020202020204" pitchFamily="34" charset="0"/>
              </a:rPr>
              <a:t>A negative Cologuard test result does not guarantee absence of cancer or AA. Patients with a negative Cologuard test result should be advised to continue participating in a CRC screening program with another recommended screening method. The screening interval for this follow-up has not been established.</a:t>
            </a:r>
          </a:p>
          <a:p>
            <a:pPr>
              <a:lnSpc>
                <a:spcPts val="1100"/>
              </a:lnSpc>
              <a:spcBef>
                <a:spcPts val="400"/>
              </a:spcBef>
              <a:buClr>
                <a:schemeClr val="tx1"/>
              </a:buClr>
            </a:pPr>
            <a:r>
              <a:rPr lang="en-US" sz="1000" dirty="0">
                <a:latin typeface="Arial" panose="020B0604020202020204" pitchFamily="34" charset="0"/>
                <a:cs typeface="Arial" panose="020B0604020202020204" pitchFamily="34" charset="0"/>
              </a:rPr>
              <a:t>Cologuard may produce false negative or false positive results.</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A false positive result occurs when Cologuard produces a positive result, even though a colonoscopy will not find cancer or precancerous polyps. A false negative result occurs when Cologuard does not detect a precancerous polyp or colorectal cancer even when a colonoscopy identifies the positive result.</a:t>
            </a:r>
          </a:p>
          <a:p>
            <a:pPr>
              <a:lnSpc>
                <a:spcPts val="1100"/>
              </a:lnSpc>
              <a:spcBef>
                <a:spcPts val="400"/>
              </a:spcBef>
              <a:buClr>
                <a:schemeClr val="tx1"/>
              </a:buClr>
            </a:pPr>
            <a:r>
              <a:rPr lang="en-US" sz="1000" dirty="0">
                <a:latin typeface="Arial" panose="020B0604020202020204" pitchFamily="34" charset="0"/>
                <a:cs typeface="Arial" panose="020B0604020202020204" pitchFamily="34" charset="0"/>
              </a:rPr>
              <a:t>Patients should not provide a sample for Cologuard if they have diarrhea or if they have blood in their urine or stool </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(e.g., from bleeding hemorrhoids, bleeding cuts or wounds on their hands, rectal bleeding, or menstruation).</a:t>
            </a:r>
          </a:p>
          <a:p>
            <a:pPr>
              <a:lnSpc>
                <a:spcPts val="1100"/>
              </a:lnSpc>
              <a:spcBef>
                <a:spcPts val="400"/>
              </a:spcBef>
              <a:buClr>
                <a:schemeClr val="tx1"/>
              </a:buClr>
            </a:pPr>
            <a:r>
              <a:rPr lang="en-US" sz="1000" dirty="0">
                <a:latin typeface="Arial" panose="020B0604020202020204" pitchFamily="34" charset="0"/>
                <a:cs typeface="Arial" panose="020B0604020202020204" pitchFamily="34" charset="0"/>
              </a:rPr>
              <a:t>To ensure the integrity of the sample, the laboratory must receive the patient specimens within 96 hours of collection. Patients should send stool samples to the laboratory according to the instructions stated in the Cologuard Patient Guide.</a:t>
            </a:r>
          </a:p>
          <a:p>
            <a:pPr>
              <a:lnSpc>
                <a:spcPts val="1100"/>
              </a:lnSpc>
              <a:spcBef>
                <a:spcPts val="400"/>
              </a:spcBef>
              <a:buClr>
                <a:schemeClr val="tx1"/>
              </a:buClr>
            </a:pPr>
            <a:r>
              <a:rPr lang="en-US" sz="1000" dirty="0">
                <a:latin typeface="Arial" panose="020B0604020202020204" pitchFamily="34" charset="0"/>
                <a:cs typeface="Arial" panose="020B0604020202020204" pitchFamily="34" charset="0"/>
              </a:rPr>
              <a:t>Patients should be advised of the caution listed in the Cologuard Patient Guide. Patients should NOT drink the preservative liquid.</a:t>
            </a:r>
          </a:p>
          <a:p>
            <a:pPr>
              <a:lnSpc>
                <a:spcPts val="1100"/>
              </a:lnSpc>
              <a:spcBef>
                <a:spcPts val="400"/>
              </a:spcBef>
              <a:buClr>
                <a:schemeClr val="tx1"/>
              </a:buClr>
            </a:pPr>
            <a:r>
              <a:rPr lang="en-US" sz="1000" dirty="0">
                <a:latin typeface="Arial" panose="020B0604020202020204" pitchFamily="34" charset="0"/>
                <a:cs typeface="Arial" panose="020B0604020202020204" pitchFamily="34" charset="0"/>
              </a:rPr>
              <a:t>The risks related to using the Cologuard collection kit are low, with no serious adverse events reported among people in a clinical trial. Patients should be careful when opening and closing the lids to avoid the risk of hand strain.</a:t>
            </a:r>
          </a:p>
        </p:txBody>
      </p:sp>
      <p:sp>
        <p:nvSpPr>
          <p:cNvPr id="11" name="Text Placeholder 10">
            <a:extLst>
              <a:ext uri="{FF2B5EF4-FFF2-40B4-BE49-F238E27FC236}">
                <a16:creationId xmlns:a16="http://schemas.microsoft.com/office/drawing/2014/main" id="{1BAADDF5-1D7F-CB09-DD64-31356B2AB567}"/>
              </a:ext>
            </a:extLst>
          </p:cNvPr>
          <p:cNvSpPr>
            <a:spLocks noGrp="1"/>
          </p:cNvSpPr>
          <p:nvPr>
            <p:ph type="body" sz="quarter" idx="16"/>
          </p:nvPr>
        </p:nvSpPr>
        <p:spPr>
          <a:xfrm>
            <a:off x="341086" y="4714398"/>
            <a:ext cx="8387051" cy="319958"/>
          </a:xfrm>
        </p:spPr>
        <p:txBody>
          <a:bodyPr/>
          <a:lstStyle/>
          <a:p>
            <a:r>
              <a:rPr lang="en-US" sz="750" b="1" dirty="0">
                <a:latin typeface="Arial" panose="020B0604020202020204" pitchFamily="34" charset="0"/>
              </a:rPr>
              <a:t>Rx Only</a:t>
            </a:r>
          </a:p>
          <a:p>
            <a:r>
              <a:rPr lang="en-US" sz="750" b="1" dirty="0">
                <a:latin typeface="Arial" panose="020B0604020202020204" pitchFamily="34" charset="0"/>
              </a:rPr>
              <a:t>AA</a:t>
            </a:r>
            <a:r>
              <a:rPr lang="en-US" sz="750" dirty="0">
                <a:latin typeface="Arial" panose="020B0604020202020204" pitchFamily="34" charset="0"/>
              </a:rPr>
              <a:t>: advanced adenoma; </a:t>
            </a:r>
            <a:r>
              <a:rPr lang="en-US" sz="750" b="1" dirty="0">
                <a:latin typeface="Arial" panose="020B0604020202020204" pitchFamily="34" charset="0"/>
              </a:rPr>
              <a:t>ACS:</a:t>
            </a:r>
            <a:r>
              <a:rPr lang="en-US" sz="750" dirty="0">
                <a:latin typeface="Arial" panose="020B0604020202020204" pitchFamily="34" charset="0"/>
              </a:rPr>
              <a:t> American Cancer Society; </a:t>
            </a:r>
            <a:r>
              <a:rPr lang="en-US" sz="750" b="1" dirty="0">
                <a:latin typeface="Arial" panose="020B0604020202020204" pitchFamily="34" charset="0"/>
              </a:rPr>
              <a:t>CRC:</a:t>
            </a:r>
            <a:r>
              <a:rPr lang="en-US" sz="750" dirty="0">
                <a:latin typeface="Arial" panose="020B0604020202020204" pitchFamily="34" charset="0"/>
              </a:rPr>
              <a:t> colorectal cancer; </a:t>
            </a:r>
            <a:r>
              <a:rPr lang="en-US" sz="750" b="1" dirty="0">
                <a:latin typeface="Arial" panose="020B0604020202020204" pitchFamily="34" charset="0"/>
              </a:rPr>
              <a:t>mt-</a:t>
            </a:r>
            <a:r>
              <a:rPr lang="en-US" sz="750" b="1" dirty="0" err="1">
                <a:latin typeface="Arial" panose="020B0604020202020204" pitchFamily="34" charset="0"/>
              </a:rPr>
              <a:t>sDNA</a:t>
            </a:r>
            <a:r>
              <a:rPr lang="en-US" sz="750" b="1" dirty="0">
                <a:latin typeface="Arial" panose="020B0604020202020204" pitchFamily="34" charset="0"/>
              </a:rPr>
              <a:t>: </a:t>
            </a:r>
            <a:r>
              <a:rPr lang="en-US" sz="750" dirty="0">
                <a:latin typeface="Arial" panose="020B0604020202020204" pitchFamily="34" charset="0"/>
              </a:rPr>
              <a:t>multi-target stool DNA.</a:t>
            </a:r>
          </a:p>
          <a:p>
            <a:r>
              <a:rPr lang="en-US" sz="750" dirty="0">
                <a:latin typeface="Arial" panose="020B0604020202020204" pitchFamily="34" charset="0"/>
              </a:rPr>
              <a:t>Cologuard Clinician Brochure. Exact Sciences Corporation. Madison, WI.</a:t>
            </a:r>
          </a:p>
        </p:txBody>
      </p:sp>
      <p:sp>
        <p:nvSpPr>
          <p:cNvPr id="9" name="Text Placeholder 8">
            <a:extLst>
              <a:ext uri="{FF2B5EF4-FFF2-40B4-BE49-F238E27FC236}">
                <a16:creationId xmlns:a16="http://schemas.microsoft.com/office/drawing/2014/main" id="{D83D1D67-69DC-28EF-9494-B3327E7F3797}"/>
              </a:ext>
            </a:extLst>
          </p:cNvPr>
          <p:cNvSpPr>
            <a:spLocks noGrp="1"/>
          </p:cNvSpPr>
          <p:nvPr>
            <p:ph type="body" sz="quarter" idx="15"/>
          </p:nvPr>
        </p:nvSpPr>
        <p:spPr>
          <a:xfrm>
            <a:off x="256301" y="361056"/>
            <a:ext cx="8471837" cy="297710"/>
          </a:xfrm>
        </p:spPr>
        <p:txBody>
          <a:bodyPr/>
          <a:lstStyle/>
          <a:p>
            <a:r>
              <a:rPr lang="en-CA" sz="1600" dirty="0">
                <a:latin typeface="Arial"/>
                <a:cs typeface="Arial"/>
                <a:sym typeface="Arial"/>
              </a:rPr>
              <a:t>Warnings and Precautions</a:t>
            </a:r>
            <a:endParaRPr lang="en-US" dirty="0"/>
          </a:p>
        </p:txBody>
      </p:sp>
    </p:spTree>
    <p:extLst>
      <p:ext uri="{BB962C8B-B14F-4D97-AF65-F5344CB8AC3E}">
        <p14:creationId xmlns:p14="http://schemas.microsoft.com/office/powerpoint/2010/main" val="63597337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15"/>
          <p:cNvSpPr txBox="1">
            <a:spLocks noGrp="1"/>
          </p:cNvSpPr>
          <p:nvPr>
            <p:ph type="ctrTitle"/>
          </p:nvPr>
        </p:nvSpPr>
        <p:spPr>
          <a:prstGeom prst="rect">
            <a:avLst/>
          </a:prstGeom>
        </p:spPr>
        <p:txBody>
          <a:bodyPr spcFirstLastPara="1" wrap="square" lIns="0" tIns="0" rIns="0" bIns="0" anchor="b" anchorCtr="0">
            <a:noAutofit/>
          </a:bodyPr>
          <a:lstStyle/>
          <a:p>
            <a:pPr lvl="0"/>
            <a:r>
              <a:rPr lang="en-CA" spc="-65" dirty="0">
                <a:latin typeface="Arial" panose="020B0604020202020204" pitchFamily="34" charset="0"/>
                <a:cs typeface="Arial" panose="020B0604020202020204" pitchFamily="34" charset="0"/>
              </a:rPr>
              <a:t>Real-world Evidence</a:t>
            </a:r>
            <a:endParaRPr lang="en-CA"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5775613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ABE4C1E-BCB3-C729-1AA6-3799F441ACEB}"/>
              </a:ext>
            </a:extLst>
          </p:cNvPr>
          <p:cNvSpPr>
            <a:spLocks noGrp="1"/>
          </p:cNvSpPr>
          <p:nvPr>
            <p:ph idx="1"/>
          </p:nvPr>
        </p:nvSpPr>
        <p:spPr>
          <a:xfrm>
            <a:off x="336129" y="782780"/>
            <a:ext cx="8471837" cy="3190063"/>
          </a:xfrm>
        </p:spPr>
        <p:txBody>
          <a:bodyPr/>
          <a:lstStyle/>
          <a:p>
            <a:pPr>
              <a:buClr>
                <a:srgbClr val="125285"/>
              </a:buClr>
            </a:pPr>
            <a:r>
              <a:rPr lang="en-US" dirty="0">
                <a:latin typeface="Arial" panose="020B0604020202020204" pitchFamily="34" charset="0"/>
                <a:cs typeface="Arial" panose="020B0604020202020204" pitchFamily="34" charset="0"/>
              </a:rPr>
              <a:t>Real-world evidence (RWE) is the clinical evidence regarding the usage and potential benefits or risks of a medical product, derived from analysis of real-world data (RWD)</a:t>
            </a:r>
            <a:r>
              <a:rPr lang="en-US" baseline="30000" dirty="0">
                <a:latin typeface="Arial" panose="020B0604020202020204" pitchFamily="34" charset="0"/>
                <a:cs typeface="Arial" panose="020B0604020202020204" pitchFamily="34" charset="0"/>
              </a:rPr>
              <a:t>1</a:t>
            </a:r>
          </a:p>
          <a:p>
            <a:pPr>
              <a:spcBef>
                <a:spcPts val="400"/>
              </a:spcBef>
              <a:buClr>
                <a:srgbClr val="125285"/>
              </a:buClr>
            </a:pPr>
            <a:r>
              <a:rPr lang="en-US" dirty="0">
                <a:latin typeface="Arial" panose="020B0604020202020204" pitchFamily="34" charset="0"/>
                <a:cs typeface="Arial" panose="020B0604020202020204" pitchFamily="34" charset="0"/>
              </a:rPr>
              <a:t>Real-world data relate to patient health status and/or the delivery of health care</a:t>
            </a:r>
            <a:r>
              <a:rPr lang="en-US" baseline="30000" dirty="0">
                <a:latin typeface="Arial" panose="020B0604020202020204" pitchFamily="34" charset="0"/>
                <a:cs typeface="Arial" panose="020B0604020202020204" pitchFamily="34" charset="0"/>
              </a:rPr>
              <a:t>1</a:t>
            </a:r>
          </a:p>
        </p:txBody>
      </p:sp>
      <p:sp>
        <p:nvSpPr>
          <p:cNvPr id="3" name="Text Placeholder 2">
            <a:extLst>
              <a:ext uri="{FF2B5EF4-FFF2-40B4-BE49-F238E27FC236}">
                <a16:creationId xmlns:a16="http://schemas.microsoft.com/office/drawing/2014/main" id="{66EAA7EC-7B26-38C2-EA4B-D36057E8BA5A}"/>
              </a:ext>
            </a:extLst>
          </p:cNvPr>
          <p:cNvSpPr>
            <a:spLocks noGrp="1"/>
          </p:cNvSpPr>
          <p:nvPr>
            <p:ph type="body" sz="quarter" idx="16"/>
          </p:nvPr>
        </p:nvSpPr>
        <p:spPr>
          <a:xfrm>
            <a:off x="1234763" y="4796778"/>
            <a:ext cx="7185906" cy="319958"/>
          </a:xfrm>
        </p:spPr>
        <p:txBody>
          <a:bodyPr/>
          <a:lstStyle/>
          <a:p>
            <a:r>
              <a:rPr lang="en-US" sz="700" b="1" spc="-5" dirty="0"/>
              <a:t>RWD:</a:t>
            </a:r>
            <a:r>
              <a:rPr lang="en-US" sz="700" spc="-5" dirty="0"/>
              <a:t> real-world data; </a:t>
            </a:r>
            <a:r>
              <a:rPr lang="en-US" sz="700" b="1" spc="-5" dirty="0"/>
              <a:t>RWE:</a:t>
            </a:r>
            <a:r>
              <a:rPr lang="en-US" sz="700" spc="-5" dirty="0"/>
              <a:t> real-world evidence.</a:t>
            </a:r>
          </a:p>
          <a:p>
            <a:r>
              <a:rPr lang="en-US" sz="700" spc="-5" dirty="0"/>
              <a:t>1. Food and Drug Administration. Real-world evidence. Accessed October 12, 2022. https://www.fda.gov/science-research/science-and-research-special-topics/real-world-evidence  2. Sherman RE, </a:t>
            </a:r>
            <a:r>
              <a:rPr lang="en-US" sz="700" dirty="0"/>
              <a:t>et al.</a:t>
            </a:r>
            <a:r>
              <a:rPr lang="en-US" sz="700" spc="-5" dirty="0"/>
              <a:t> </a:t>
            </a:r>
            <a:r>
              <a:rPr lang="en-US" sz="700" i="1" dirty="0"/>
              <a:t>New </a:t>
            </a:r>
            <a:r>
              <a:rPr lang="en-US" sz="700" i="1" dirty="0" err="1"/>
              <a:t>Engl</a:t>
            </a:r>
            <a:r>
              <a:rPr lang="en-US" sz="700" i="1" dirty="0"/>
              <a:t> J Med</a:t>
            </a:r>
            <a:r>
              <a:rPr lang="en-US" sz="700" spc="-30" dirty="0"/>
              <a:t>.</a:t>
            </a:r>
            <a:r>
              <a:rPr lang="en-US" sz="700" spc="-55" dirty="0"/>
              <a:t> </a:t>
            </a:r>
            <a:r>
              <a:rPr lang="en-US" sz="700" spc="-45" dirty="0"/>
              <a:t>2016;375:2293-2297. </a:t>
            </a:r>
          </a:p>
          <a:p>
            <a:endParaRPr lang="en-US" dirty="0"/>
          </a:p>
        </p:txBody>
      </p:sp>
      <p:sp>
        <p:nvSpPr>
          <p:cNvPr id="31" name="Title 30">
            <a:extLst>
              <a:ext uri="{FF2B5EF4-FFF2-40B4-BE49-F238E27FC236}">
                <a16:creationId xmlns:a16="http://schemas.microsoft.com/office/drawing/2014/main" id="{5B7C2A67-D303-232F-320A-139260747B12}"/>
              </a:ext>
            </a:extLst>
          </p:cNvPr>
          <p:cNvSpPr>
            <a:spLocks noGrp="1"/>
          </p:cNvSpPr>
          <p:nvPr>
            <p:ph type="title"/>
          </p:nvPr>
        </p:nvSpPr>
        <p:spPr/>
        <p:txBody>
          <a:bodyPr/>
          <a:lstStyle/>
          <a:p>
            <a:pPr marL="14400">
              <a:lnSpc>
                <a:spcPct val="100000"/>
              </a:lnSpc>
              <a:buClr>
                <a:srgbClr val="000000"/>
              </a:buClr>
              <a:buFont typeface="Arial"/>
            </a:pPr>
            <a:r>
              <a:rPr lang="en-CA" sz="1400" dirty="0">
                <a:latin typeface="Arial"/>
                <a:cs typeface="Arial"/>
                <a:sym typeface="Arial"/>
              </a:rPr>
              <a:t>Real-world Evidence</a:t>
            </a:r>
            <a:endParaRPr lang="en-US" sz="1400" dirty="0">
              <a:latin typeface="Arial"/>
              <a:cs typeface="Arial"/>
              <a:sym typeface="Arial"/>
            </a:endParaRPr>
          </a:p>
        </p:txBody>
      </p:sp>
      <p:grpSp>
        <p:nvGrpSpPr>
          <p:cNvPr id="40" name="Group 39">
            <a:extLst>
              <a:ext uri="{FF2B5EF4-FFF2-40B4-BE49-F238E27FC236}">
                <a16:creationId xmlns:a16="http://schemas.microsoft.com/office/drawing/2014/main" id="{FA3C86AF-B23B-6602-49EE-E73C5DCC1D51}"/>
              </a:ext>
            </a:extLst>
          </p:cNvPr>
          <p:cNvGrpSpPr/>
          <p:nvPr/>
        </p:nvGrpSpPr>
        <p:grpSpPr>
          <a:xfrm>
            <a:off x="1154269" y="1811065"/>
            <a:ext cx="6835461" cy="1170096"/>
            <a:chOff x="1406421" y="1684054"/>
            <a:chExt cx="6835461" cy="1170096"/>
          </a:xfrm>
        </p:grpSpPr>
        <p:pic>
          <p:nvPicPr>
            <p:cNvPr id="17" name="Picture 16" descr="Icon&#10;&#10;Description automatically generated">
              <a:extLst>
                <a:ext uri="{FF2B5EF4-FFF2-40B4-BE49-F238E27FC236}">
                  <a16:creationId xmlns:a16="http://schemas.microsoft.com/office/drawing/2014/main" id="{3CB021D1-6951-7377-7FC6-727F1704F2A2}"/>
                </a:ext>
              </a:extLst>
            </p:cNvPr>
            <p:cNvPicPr>
              <a:picLocks noChangeAspect="1"/>
            </p:cNvPicPr>
            <p:nvPr/>
          </p:nvPicPr>
          <p:blipFill>
            <a:blip r:embed="rId3"/>
            <a:stretch>
              <a:fillRect/>
            </a:stretch>
          </p:blipFill>
          <p:spPr>
            <a:xfrm>
              <a:off x="1609719" y="1758087"/>
              <a:ext cx="796144" cy="544730"/>
            </a:xfrm>
            <a:prstGeom prst="rect">
              <a:avLst/>
            </a:prstGeom>
          </p:spPr>
        </p:pic>
        <p:pic>
          <p:nvPicPr>
            <p:cNvPr id="19" name="Picture 18" descr="A picture containing text, first-aid kit&#10;&#10;Description automatically generated">
              <a:extLst>
                <a:ext uri="{FF2B5EF4-FFF2-40B4-BE49-F238E27FC236}">
                  <a16:creationId xmlns:a16="http://schemas.microsoft.com/office/drawing/2014/main" id="{29CBD63A-81E4-D245-E8B0-1D16756FF30C}"/>
                </a:ext>
              </a:extLst>
            </p:cNvPr>
            <p:cNvPicPr>
              <a:picLocks noChangeAspect="1"/>
            </p:cNvPicPr>
            <p:nvPr/>
          </p:nvPicPr>
          <p:blipFill>
            <a:blip r:embed="rId4"/>
            <a:stretch>
              <a:fillRect/>
            </a:stretch>
          </p:blipFill>
          <p:spPr>
            <a:xfrm>
              <a:off x="3436277" y="1707005"/>
              <a:ext cx="486351" cy="646894"/>
            </a:xfrm>
            <a:prstGeom prst="rect">
              <a:avLst/>
            </a:prstGeom>
          </p:spPr>
        </p:pic>
        <p:pic>
          <p:nvPicPr>
            <p:cNvPr id="21" name="Picture 20" descr="Icon&#10;&#10;Description automatically generated">
              <a:extLst>
                <a:ext uri="{FF2B5EF4-FFF2-40B4-BE49-F238E27FC236}">
                  <a16:creationId xmlns:a16="http://schemas.microsoft.com/office/drawing/2014/main" id="{E1A7831E-2B18-9666-D490-FBA548CBE532}"/>
                </a:ext>
              </a:extLst>
            </p:cNvPr>
            <p:cNvPicPr>
              <a:picLocks noChangeAspect="1"/>
            </p:cNvPicPr>
            <p:nvPr/>
          </p:nvPicPr>
          <p:blipFill>
            <a:blip r:embed="rId5"/>
            <a:stretch>
              <a:fillRect/>
            </a:stretch>
          </p:blipFill>
          <p:spPr>
            <a:xfrm>
              <a:off x="5166245" y="1748043"/>
              <a:ext cx="586542" cy="564818"/>
            </a:xfrm>
            <a:prstGeom prst="rect">
              <a:avLst/>
            </a:prstGeom>
          </p:spPr>
        </p:pic>
        <p:pic>
          <p:nvPicPr>
            <p:cNvPr id="23" name="Picture 22" descr="Icon&#10;&#10;Description automatically generated">
              <a:extLst>
                <a:ext uri="{FF2B5EF4-FFF2-40B4-BE49-F238E27FC236}">
                  <a16:creationId xmlns:a16="http://schemas.microsoft.com/office/drawing/2014/main" id="{5895A66E-FBB7-4229-DF08-96B6DDDB3B4F}"/>
                </a:ext>
              </a:extLst>
            </p:cNvPr>
            <p:cNvPicPr>
              <a:picLocks noChangeAspect="1"/>
            </p:cNvPicPr>
            <p:nvPr/>
          </p:nvPicPr>
          <p:blipFill>
            <a:blip r:embed="rId6"/>
            <a:stretch>
              <a:fillRect/>
            </a:stretch>
          </p:blipFill>
          <p:spPr>
            <a:xfrm>
              <a:off x="6909411" y="1684054"/>
              <a:ext cx="741931" cy="692797"/>
            </a:xfrm>
            <a:prstGeom prst="rect">
              <a:avLst/>
            </a:prstGeom>
          </p:spPr>
        </p:pic>
        <p:sp>
          <p:nvSpPr>
            <p:cNvPr id="56" name="TextBox 55">
              <a:extLst>
                <a:ext uri="{FF2B5EF4-FFF2-40B4-BE49-F238E27FC236}">
                  <a16:creationId xmlns:a16="http://schemas.microsoft.com/office/drawing/2014/main" id="{ABEAACED-9F47-37C2-FAD1-A062385DA894}"/>
                </a:ext>
              </a:extLst>
            </p:cNvPr>
            <p:cNvSpPr txBox="1"/>
            <p:nvPr/>
          </p:nvSpPr>
          <p:spPr>
            <a:xfrm>
              <a:off x="1406421" y="2454040"/>
              <a:ext cx="1202740" cy="400110"/>
            </a:xfrm>
            <a:prstGeom prst="rect">
              <a:avLst/>
            </a:prstGeom>
            <a:noFill/>
          </p:spPr>
          <p:txBody>
            <a:bodyPr wrap="square" rtlCol="0">
              <a:spAutoFit/>
            </a:bodyPr>
            <a:lstStyle/>
            <a:p>
              <a:pPr algn="ctr"/>
              <a:r>
                <a:rPr lang="en-US" sz="1000" dirty="0">
                  <a:solidFill>
                    <a:schemeClr val="tx1"/>
                  </a:solidFill>
                </a:rPr>
                <a:t>Electronic health records</a:t>
              </a:r>
            </a:p>
          </p:txBody>
        </p:sp>
        <p:sp>
          <p:nvSpPr>
            <p:cNvPr id="57" name="TextBox 56">
              <a:extLst>
                <a:ext uri="{FF2B5EF4-FFF2-40B4-BE49-F238E27FC236}">
                  <a16:creationId xmlns:a16="http://schemas.microsoft.com/office/drawing/2014/main" id="{25E94D5A-4732-0555-2B9E-381ECA787514}"/>
                </a:ext>
              </a:extLst>
            </p:cNvPr>
            <p:cNvSpPr txBox="1"/>
            <p:nvPr/>
          </p:nvSpPr>
          <p:spPr>
            <a:xfrm>
              <a:off x="3021163" y="2454040"/>
              <a:ext cx="1316579" cy="400110"/>
            </a:xfrm>
            <a:prstGeom prst="rect">
              <a:avLst/>
            </a:prstGeom>
            <a:noFill/>
          </p:spPr>
          <p:txBody>
            <a:bodyPr wrap="square" rtlCol="0">
              <a:spAutoFit/>
            </a:bodyPr>
            <a:lstStyle/>
            <a:p>
              <a:pPr algn="ctr"/>
              <a:r>
                <a:rPr lang="en-US" sz="1000" dirty="0">
                  <a:solidFill>
                    <a:schemeClr val="tx1"/>
                  </a:solidFill>
                </a:rPr>
                <a:t>Claims and billing activities</a:t>
              </a:r>
            </a:p>
          </p:txBody>
        </p:sp>
        <p:sp>
          <p:nvSpPr>
            <p:cNvPr id="58" name="TextBox 57">
              <a:extLst>
                <a:ext uri="{FF2B5EF4-FFF2-40B4-BE49-F238E27FC236}">
                  <a16:creationId xmlns:a16="http://schemas.microsoft.com/office/drawing/2014/main" id="{99D53BB6-99CD-F191-B724-B21A4B335B54}"/>
                </a:ext>
              </a:extLst>
            </p:cNvPr>
            <p:cNvSpPr txBox="1"/>
            <p:nvPr/>
          </p:nvSpPr>
          <p:spPr>
            <a:xfrm>
              <a:off x="4749744" y="2454040"/>
              <a:ext cx="1419545" cy="400110"/>
            </a:xfrm>
            <a:prstGeom prst="rect">
              <a:avLst/>
            </a:prstGeom>
            <a:noFill/>
          </p:spPr>
          <p:txBody>
            <a:bodyPr wrap="square" rtlCol="0">
              <a:spAutoFit/>
            </a:bodyPr>
            <a:lstStyle/>
            <a:p>
              <a:pPr algn="ctr"/>
              <a:r>
                <a:rPr lang="en-US" sz="1000" dirty="0">
                  <a:solidFill>
                    <a:schemeClr val="tx1"/>
                  </a:solidFill>
                </a:rPr>
                <a:t>Product and disease registries</a:t>
              </a:r>
            </a:p>
          </p:txBody>
        </p:sp>
        <p:sp>
          <p:nvSpPr>
            <p:cNvPr id="59" name="TextBox 58">
              <a:extLst>
                <a:ext uri="{FF2B5EF4-FFF2-40B4-BE49-F238E27FC236}">
                  <a16:creationId xmlns:a16="http://schemas.microsoft.com/office/drawing/2014/main" id="{53075400-B62D-17F0-6429-0D9D2CF4A59D}"/>
                </a:ext>
              </a:extLst>
            </p:cNvPr>
            <p:cNvSpPr txBox="1"/>
            <p:nvPr/>
          </p:nvSpPr>
          <p:spPr>
            <a:xfrm>
              <a:off x="6318870" y="2454040"/>
              <a:ext cx="1923012" cy="400110"/>
            </a:xfrm>
            <a:prstGeom prst="rect">
              <a:avLst/>
            </a:prstGeom>
            <a:noFill/>
          </p:spPr>
          <p:txBody>
            <a:bodyPr wrap="square" rtlCol="0">
              <a:spAutoFit/>
            </a:bodyPr>
            <a:lstStyle/>
            <a:p>
              <a:pPr algn="ctr"/>
              <a:r>
                <a:rPr lang="en-US" sz="1000" dirty="0">
                  <a:solidFill>
                    <a:schemeClr val="tx1"/>
                  </a:solidFill>
                </a:rPr>
                <a:t>Patient-generated data from devices and apps</a:t>
              </a:r>
            </a:p>
          </p:txBody>
        </p:sp>
      </p:grpSp>
      <p:sp>
        <p:nvSpPr>
          <p:cNvPr id="39" name="Content Placeholder 1">
            <a:extLst>
              <a:ext uri="{FF2B5EF4-FFF2-40B4-BE49-F238E27FC236}">
                <a16:creationId xmlns:a16="http://schemas.microsoft.com/office/drawing/2014/main" id="{E0E3F62B-9FF5-AD49-7E32-30A131C77927}"/>
              </a:ext>
            </a:extLst>
          </p:cNvPr>
          <p:cNvSpPr txBox="1">
            <a:spLocks/>
          </p:cNvSpPr>
          <p:nvPr/>
        </p:nvSpPr>
        <p:spPr bwMode="gray">
          <a:xfrm>
            <a:off x="336129" y="3110666"/>
            <a:ext cx="8471837" cy="1246181"/>
          </a:xfrm>
          <a:prstGeom prst="rect">
            <a:avLst/>
          </a:prstGeom>
        </p:spPr>
        <p:txBody>
          <a:bodyPr vert="horz" lIns="91440" tIns="45720" rIns="91440" bIns="45720" rtlCol="0">
            <a:noAutofit/>
          </a:bodyPr>
          <a:lstStyle>
            <a:lvl1pPr marL="171450" indent="-171450" algn="l" defTabSz="685800" rtl="0" eaLnBrk="1" latinLnBrk="0" hangingPunct="1">
              <a:lnSpc>
                <a:spcPct val="90000"/>
              </a:lnSpc>
              <a:spcBef>
                <a:spcPts val="1500"/>
              </a:spcBef>
              <a:buClrTx/>
              <a:buSzPct val="100000"/>
              <a:buFont typeface="Arial" panose="020B0604020202020204" pitchFamily="34" charset="0"/>
              <a:buChar char="•"/>
              <a:defRPr lang="en-US" sz="1200" kern="1200" dirty="0" smtClean="0">
                <a:solidFill>
                  <a:schemeClr val="tx1"/>
                </a:solidFill>
                <a:latin typeface="+mn-lt"/>
                <a:ea typeface="+mn-ea"/>
                <a:cs typeface="+mn-cs"/>
              </a:defRPr>
            </a:lvl1pPr>
            <a:lvl2pPr marL="342900" indent="-127397" algn="l" defTabSz="685800" rtl="0" eaLnBrk="1" latinLnBrk="0" hangingPunct="1">
              <a:lnSpc>
                <a:spcPct val="90000"/>
              </a:lnSpc>
              <a:spcBef>
                <a:spcPts val="750"/>
              </a:spcBef>
              <a:buClrTx/>
              <a:buFont typeface="Arial" panose="020B0604020202020204" pitchFamily="34" charset="0"/>
              <a:buChar char="•"/>
              <a:defRPr sz="1200" kern="1200">
                <a:solidFill>
                  <a:schemeClr val="tx1"/>
                </a:solidFill>
                <a:latin typeface="+mn-lt"/>
                <a:ea typeface="+mn-ea"/>
                <a:cs typeface="+mn-cs"/>
              </a:defRPr>
            </a:lvl2pPr>
            <a:lvl3pPr marL="514350" indent="-128588" algn="l" defTabSz="685800" rtl="0" eaLnBrk="1" latinLnBrk="0" hangingPunct="1">
              <a:lnSpc>
                <a:spcPct val="90000"/>
              </a:lnSpc>
              <a:spcBef>
                <a:spcPts val="375"/>
              </a:spcBef>
              <a:buClrTx/>
              <a:buFont typeface="Arial" panose="020B0604020202020204" pitchFamily="34" charset="0"/>
              <a:buChar char="•"/>
              <a:defRPr sz="1000" kern="1200">
                <a:solidFill>
                  <a:schemeClr val="tx1"/>
                </a:solidFill>
                <a:latin typeface="+mn-lt"/>
                <a:ea typeface="+mn-ea"/>
                <a:cs typeface="+mn-cs"/>
              </a:defRPr>
            </a:lvl3pPr>
            <a:lvl4pPr marL="685800" indent="-128588" algn="l" defTabSz="685800" rtl="0" eaLnBrk="1" latinLnBrk="0" hangingPunct="1">
              <a:lnSpc>
                <a:spcPct val="90000"/>
              </a:lnSpc>
              <a:spcBef>
                <a:spcPts val="150"/>
              </a:spcBef>
              <a:buClrTx/>
              <a:buFont typeface="Arial" panose="020B0604020202020204" pitchFamily="34" charset="0"/>
              <a:buChar char="•"/>
              <a:defRPr sz="1000" kern="1200">
                <a:solidFill>
                  <a:schemeClr val="tx1"/>
                </a:solidFill>
                <a:latin typeface="+mn-lt"/>
                <a:ea typeface="+mn-ea"/>
                <a:cs typeface="+mn-cs"/>
              </a:defRPr>
            </a:lvl4pPr>
            <a:lvl5pPr marL="816769" indent="-85725" algn="l" defTabSz="685800" rtl="0" eaLnBrk="1" latinLnBrk="0" hangingPunct="1">
              <a:lnSpc>
                <a:spcPct val="90000"/>
              </a:lnSpc>
              <a:spcBef>
                <a:spcPts val="75"/>
              </a:spcBef>
              <a:buClrTx/>
              <a:buFont typeface="Arial" panose="020B0604020202020204" pitchFamily="34" charset="0"/>
              <a:buChar char="•"/>
              <a:defRPr sz="10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marL="14400" indent="0">
              <a:lnSpc>
                <a:spcPct val="100000"/>
              </a:lnSpc>
              <a:spcBef>
                <a:spcPts val="0"/>
              </a:spcBef>
              <a:buClr>
                <a:srgbClr val="000000"/>
              </a:buClr>
              <a:buNone/>
            </a:pPr>
            <a:r>
              <a:rPr lang="en-CA" sz="1400" b="1" dirty="0">
                <a:latin typeface="Arial"/>
                <a:ea typeface="+mj-ea"/>
                <a:cs typeface="Arial"/>
              </a:rPr>
              <a:t>Caveats</a:t>
            </a:r>
          </a:p>
          <a:p>
            <a:pPr>
              <a:spcBef>
                <a:spcPts val="600"/>
              </a:spcBef>
              <a:buClr>
                <a:srgbClr val="125285"/>
              </a:buClr>
            </a:pPr>
            <a:r>
              <a:rPr lang="en-US" dirty="0">
                <a:latin typeface="Arial" panose="020B0604020202020204" pitchFamily="34" charset="0"/>
                <a:cs typeface="Arial" panose="020B0604020202020204" pitchFamily="34" charset="0"/>
              </a:rPr>
              <a:t>Real-world evidence can be generated by different study designs or analyses, including but not limited to, randomized trials (including large simple trials), pragmatic trials, and observational studies (prospective and/or retrospective)</a:t>
            </a:r>
            <a:r>
              <a:rPr lang="en-US" baseline="30000" dirty="0">
                <a:latin typeface="Arial" panose="020B0604020202020204" pitchFamily="34" charset="0"/>
                <a:cs typeface="Arial" panose="020B0604020202020204" pitchFamily="34" charset="0"/>
              </a:rPr>
              <a:t>1</a:t>
            </a:r>
          </a:p>
          <a:p>
            <a:pPr>
              <a:spcBef>
                <a:spcPts val="600"/>
              </a:spcBef>
              <a:buClr>
                <a:srgbClr val="125285"/>
              </a:buClr>
            </a:pPr>
            <a:r>
              <a:rPr lang="en-US" dirty="0">
                <a:latin typeface="Arial" panose="020B0604020202020204" pitchFamily="34" charset="0"/>
                <a:cs typeface="Arial" panose="020B0604020202020204" pitchFamily="34" charset="0"/>
              </a:rPr>
              <a:t>Some RWD sources may not be as reliable as traditional research-generated data</a:t>
            </a:r>
            <a:r>
              <a:rPr lang="en-US" baseline="30000" dirty="0">
                <a:latin typeface="Arial" panose="020B0604020202020204" pitchFamily="34" charset="0"/>
                <a:cs typeface="Arial" panose="020B0604020202020204" pitchFamily="34" charset="0"/>
              </a:rPr>
              <a:t>2</a:t>
            </a:r>
          </a:p>
          <a:p>
            <a:pPr>
              <a:spcBef>
                <a:spcPts val="600"/>
              </a:spcBef>
              <a:buClr>
                <a:srgbClr val="125285"/>
              </a:buClr>
            </a:pPr>
            <a:r>
              <a:rPr lang="en-US" dirty="0">
                <a:latin typeface="Arial" panose="020B0604020202020204" pitchFamily="34" charset="0"/>
                <a:cs typeface="Arial" panose="020B0604020202020204" pitchFamily="34" charset="0"/>
              </a:rPr>
              <a:t>Causality may be difficult to discern; observed effects may be largely or wholly related to confounding factors</a:t>
            </a:r>
            <a:r>
              <a:rPr lang="en-US" baseline="30000" dirty="0">
                <a:latin typeface="Arial" panose="020B0604020202020204" pitchFamily="34" charset="0"/>
                <a:cs typeface="Arial" panose="020B0604020202020204" pitchFamily="34" charset="0"/>
              </a:rPr>
              <a:t>2</a:t>
            </a:r>
          </a:p>
          <a:p>
            <a:pPr>
              <a:buClr>
                <a:schemeClr val="accent4"/>
              </a:buClr>
              <a:buSzPts val="1100"/>
            </a:pPr>
            <a:endParaRPr lang="en-CA" sz="11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028978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15"/>
          <p:cNvSpPr txBox="1">
            <a:spLocks noGrp="1"/>
          </p:cNvSpPr>
          <p:nvPr>
            <p:ph type="ctrTitle"/>
          </p:nvPr>
        </p:nvSpPr>
        <p:spPr>
          <a:prstGeom prst="rect">
            <a:avLst/>
          </a:prstGeom>
        </p:spPr>
        <p:txBody>
          <a:bodyPr spcFirstLastPara="1" wrap="square" lIns="0" tIns="0" rIns="0" bIns="0" anchor="b" anchorCtr="0">
            <a:noAutofit/>
          </a:bodyPr>
          <a:lstStyle/>
          <a:p>
            <a:pPr lvl="0"/>
            <a:r>
              <a:rPr lang="en-CA" spc="-65">
                <a:latin typeface="Arial" panose="020B0604020202020204" pitchFamily="34" charset="0"/>
                <a:cs typeface="Arial" panose="020B0604020202020204" pitchFamily="34" charset="0"/>
              </a:rPr>
              <a:t>Adherence</a:t>
            </a:r>
            <a:endParaRPr lang="en-CA">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6931550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4" name="Group 73">
            <a:extLst>
              <a:ext uri="{FF2B5EF4-FFF2-40B4-BE49-F238E27FC236}">
                <a16:creationId xmlns:a16="http://schemas.microsoft.com/office/drawing/2014/main" id="{65BD137E-133B-4E96-741F-A021509198A6}"/>
              </a:ext>
            </a:extLst>
          </p:cNvPr>
          <p:cNvGrpSpPr/>
          <p:nvPr/>
        </p:nvGrpSpPr>
        <p:grpSpPr>
          <a:xfrm>
            <a:off x="569398" y="1799663"/>
            <a:ext cx="8005108" cy="1013328"/>
            <a:chOff x="172391" y="1922778"/>
            <a:chExt cx="8005108" cy="1013328"/>
          </a:xfrm>
        </p:grpSpPr>
        <p:sp>
          <p:nvSpPr>
            <p:cNvPr id="13" name="Rectangle 12">
              <a:extLst>
                <a:ext uri="{FF2B5EF4-FFF2-40B4-BE49-F238E27FC236}">
                  <a16:creationId xmlns:a16="http://schemas.microsoft.com/office/drawing/2014/main" id="{095147C7-5B87-F736-52FD-0954E9062080}"/>
                </a:ext>
              </a:extLst>
            </p:cNvPr>
            <p:cNvSpPr/>
            <p:nvPr/>
          </p:nvSpPr>
          <p:spPr>
            <a:xfrm>
              <a:off x="5529700" y="1922778"/>
              <a:ext cx="2647799" cy="1013328"/>
            </a:xfrm>
            <a:prstGeom prst="rect">
              <a:avLst/>
            </a:prstGeom>
            <a:solidFill>
              <a:srgbClr val="DBDBDB"/>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000" b="0" i="0" u="none" strike="noStrike" kern="0" cap="none" spc="-55" normalizeH="0" baseline="0" noProof="0">
                <a:ln>
                  <a:noFill/>
                </a:ln>
                <a:solidFill>
                  <a:srgbClr val="24283B"/>
                </a:solidFill>
                <a:effectLst/>
                <a:uLnTx/>
                <a:uFillTx/>
                <a:latin typeface="Arial" panose="020B0604020202020204" pitchFamily="34" charset="0"/>
                <a:ea typeface="+mn-ea"/>
                <a:cs typeface="Arial" panose="020B0604020202020204" pitchFamily="34" charset="0"/>
                <a:sym typeface="Arial"/>
              </a:endParaRPr>
            </a:p>
          </p:txBody>
        </p:sp>
        <p:sp>
          <p:nvSpPr>
            <p:cNvPr id="72" name="Rectangle 71">
              <a:extLst>
                <a:ext uri="{FF2B5EF4-FFF2-40B4-BE49-F238E27FC236}">
                  <a16:creationId xmlns:a16="http://schemas.microsoft.com/office/drawing/2014/main" id="{298C537F-BE7C-08AA-7157-228CB2D137C6}"/>
                </a:ext>
              </a:extLst>
            </p:cNvPr>
            <p:cNvSpPr/>
            <p:nvPr/>
          </p:nvSpPr>
          <p:spPr>
            <a:xfrm>
              <a:off x="2851045" y="1922778"/>
              <a:ext cx="2647799" cy="1013328"/>
            </a:xfrm>
            <a:prstGeom prst="rect">
              <a:avLst/>
            </a:prstGeom>
            <a:solidFill>
              <a:srgbClr val="DBDBDB"/>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000" b="0" i="0" u="none" strike="noStrike" kern="0" cap="none" spc="-55" normalizeH="0" baseline="0" noProof="0">
                <a:ln>
                  <a:noFill/>
                </a:ln>
                <a:solidFill>
                  <a:srgbClr val="24283B"/>
                </a:solidFill>
                <a:effectLst/>
                <a:uLnTx/>
                <a:uFillTx/>
                <a:latin typeface="Arial" panose="020B0604020202020204" pitchFamily="34" charset="0"/>
                <a:ea typeface="+mn-ea"/>
                <a:cs typeface="Arial" panose="020B0604020202020204" pitchFamily="34" charset="0"/>
                <a:sym typeface="Arial"/>
              </a:endParaRPr>
            </a:p>
          </p:txBody>
        </p:sp>
        <p:sp>
          <p:nvSpPr>
            <p:cNvPr id="73" name="Rectangle 72">
              <a:extLst>
                <a:ext uri="{FF2B5EF4-FFF2-40B4-BE49-F238E27FC236}">
                  <a16:creationId xmlns:a16="http://schemas.microsoft.com/office/drawing/2014/main" id="{4A12F1C0-10F2-6418-614A-27D56BC22068}"/>
                </a:ext>
              </a:extLst>
            </p:cNvPr>
            <p:cNvSpPr/>
            <p:nvPr/>
          </p:nvSpPr>
          <p:spPr>
            <a:xfrm>
              <a:off x="172391" y="1922778"/>
              <a:ext cx="2647799" cy="1013328"/>
            </a:xfrm>
            <a:prstGeom prst="rect">
              <a:avLst/>
            </a:prstGeom>
            <a:solidFill>
              <a:srgbClr val="DBDBDB"/>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000" b="0" i="0" u="none" strike="noStrike" kern="0" cap="none" spc="-55" normalizeH="0" baseline="0" noProof="0">
                <a:ln>
                  <a:noFill/>
                </a:ln>
                <a:solidFill>
                  <a:srgbClr val="24283B"/>
                </a:solidFill>
                <a:effectLst/>
                <a:uLnTx/>
                <a:uFillTx/>
                <a:latin typeface="Arial" panose="020B0604020202020204" pitchFamily="34" charset="0"/>
                <a:ea typeface="+mn-ea"/>
                <a:cs typeface="Arial" panose="020B0604020202020204" pitchFamily="34" charset="0"/>
                <a:sym typeface="Arial"/>
              </a:endParaRPr>
            </a:p>
          </p:txBody>
        </p:sp>
      </p:grpSp>
      <p:sp>
        <p:nvSpPr>
          <p:cNvPr id="32" name="Content Placeholder 31">
            <a:extLst>
              <a:ext uri="{FF2B5EF4-FFF2-40B4-BE49-F238E27FC236}">
                <a16:creationId xmlns:a16="http://schemas.microsoft.com/office/drawing/2014/main" id="{4C909CB2-255C-B55D-BB11-C35C8C320A96}"/>
              </a:ext>
            </a:extLst>
          </p:cNvPr>
          <p:cNvSpPr>
            <a:spLocks noGrp="1"/>
          </p:cNvSpPr>
          <p:nvPr>
            <p:ph idx="1"/>
          </p:nvPr>
        </p:nvSpPr>
        <p:spPr>
          <a:xfrm>
            <a:off x="336081" y="1134271"/>
            <a:ext cx="8471837" cy="3190063"/>
          </a:xfrm>
        </p:spPr>
        <p:txBody>
          <a:bodyPr/>
          <a:lstStyle/>
          <a:p>
            <a:pPr marL="12700" marR="0" lvl="0" indent="0" algn="l" defTabSz="914400" rtl="0" eaLnBrk="1" fontAlgn="auto" latinLnBrk="0" hangingPunct="1">
              <a:lnSpc>
                <a:spcPct val="100000"/>
              </a:lnSpc>
              <a:spcBef>
                <a:spcPts val="0"/>
              </a:spcBef>
              <a:spcAft>
                <a:spcPts val="0"/>
              </a:spcAft>
              <a:buClr>
                <a:srgbClr val="1AB6D1"/>
              </a:buClr>
              <a:buSzPts val="1100"/>
              <a:buFont typeface="Arial"/>
              <a:buNone/>
              <a:tabLst/>
              <a:defRPr/>
            </a:pPr>
            <a:r>
              <a:rPr kumimoji="0" lang="en-CA" sz="1200" b="1" i="0" u="none" strike="noStrike" kern="0" cap="none" spc="0" normalizeH="0" baseline="0" noProof="0" dirty="0">
                <a:ln>
                  <a:noFill/>
                </a:ln>
                <a:solidFill>
                  <a:srgbClr val="125285"/>
                </a:solidFill>
                <a:effectLst/>
                <a:uLnTx/>
                <a:uFillTx/>
                <a:latin typeface="Arial"/>
                <a:cs typeface="Arial"/>
                <a:sym typeface="Arial"/>
              </a:rPr>
              <a:t>Design:</a:t>
            </a:r>
            <a:r>
              <a:rPr kumimoji="0" lang="en-CA" sz="1200" b="1" i="0" u="none" strike="noStrike" kern="0" cap="none" spc="0" normalizeH="0" baseline="0" noProof="0" dirty="0">
                <a:ln>
                  <a:noFill/>
                </a:ln>
                <a:solidFill>
                  <a:srgbClr val="125285"/>
                </a:solidFill>
                <a:effectLst/>
                <a:uLnTx/>
                <a:uFillTx/>
                <a:latin typeface="Arial" panose="020B0604020202020204" pitchFamily="34" charset="0"/>
                <a:cs typeface="Arial" panose="020B0604020202020204" pitchFamily="34" charset="0"/>
                <a:sym typeface="Arial"/>
              </a:rPr>
              <a:t> </a:t>
            </a:r>
            <a:r>
              <a:rPr kumimoji="0" lang="en-US" sz="1200" b="0" i="0" u="none" strike="noStrike" kern="0" cap="none" spc="0" normalizeH="0" baseline="0" noProof="0" dirty="0">
                <a:ln>
                  <a:noFill/>
                </a:ln>
                <a:solidFill>
                  <a:srgbClr val="125285"/>
                </a:solidFill>
                <a:effectLst/>
                <a:uLnTx/>
                <a:uFillTx/>
                <a:latin typeface="Arial"/>
                <a:cs typeface="Arial"/>
                <a:sym typeface="Arial"/>
              </a:rPr>
              <a:t>Retrospective claim analysis of colonoscopy (screening or follow-up), FS, FIT, or FOBT screening using a large, national US administrative health claims database of 151,638 patients with continuous medical eligibility for at least 10 years, beginning at age 50.</a:t>
            </a:r>
          </a:p>
        </p:txBody>
      </p:sp>
      <p:sp>
        <p:nvSpPr>
          <p:cNvPr id="35" name="Text Placeholder 34">
            <a:extLst>
              <a:ext uri="{FF2B5EF4-FFF2-40B4-BE49-F238E27FC236}">
                <a16:creationId xmlns:a16="http://schemas.microsoft.com/office/drawing/2014/main" id="{9F3DDE0B-C969-6BAD-083B-2C761FBEC91F}"/>
              </a:ext>
            </a:extLst>
          </p:cNvPr>
          <p:cNvSpPr>
            <a:spLocks noGrp="1"/>
          </p:cNvSpPr>
          <p:nvPr>
            <p:ph type="body" sz="quarter" idx="16"/>
          </p:nvPr>
        </p:nvSpPr>
        <p:spPr>
          <a:xfrm>
            <a:off x="1197153" y="4592411"/>
            <a:ext cx="6080437" cy="319958"/>
          </a:xfrm>
        </p:spPr>
        <p: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750" b="1" i="0" u="none" strike="noStrike" kern="0" cap="none" spc="0" normalizeH="0" baseline="0" noProof="0" dirty="0">
                <a:ln>
                  <a:noFill/>
                </a:ln>
                <a:effectLst/>
                <a:uLnTx/>
                <a:uFillTx/>
                <a:latin typeface="Arial" panose="020B0604020202020204" pitchFamily="34" charset="0"/>
                <a:cs typeface="Arial" panose="020B0604020202020204" pitchFamily="34" charset="0"/>
                <a:sym typeface="Arial"/>
              </a:rPr>
              <a:t>FIT:</a:t>
            </a:r>
            <a:r>
              <a:rPr kumimoji="0" lang="en-US" sz="750" b="0" i="0" u="none" strike="noStrike" kern="0" cap="none" spc="0" normalizeH="0" baseline="0" noProof="0" dirty="0">
                <a:ln>
                  <a:noFill/>
                </a:ln>
                <a:effectLst/>
                <a:uLnTx/>
                <a:uFillTx/>
                <a:latin typeface="Arial" panose="020B0604020202020204" pitchFamily="34" charset="0"/>
                <a:cs typeface="Arial" panose="020B0604020202020204" pitchFamily="34" charset="0"/>
                <a:sym typeface="Arial"/>
              </a:rPr>
              <a:t> fecal immunochemical test; </a:t>
            </a:r>
            <a:r>
              <a:rPr kumimoji="0" lang="en-US" sz="750" b="1" i="0" u="none" strike="noStrike" kern="0" cap="none" spc="0" normalizeH="0" baseline="0" noProof="0" dirty="0">
                <a:ln>
                  <a:noFill/>
                </a:ln>
                <a:effectLst/>
                <a:uLnTx/>
                <a:uFillTx/>
                <a:latin typeface="Arial" panose="020B0604020202020204" pitchFamily="34" charset="0"/>
                <a:cs typeface="Arial" panose="020B0604020202020204" pitchFamily="34" charset="0"/>
                <a:sym typeface="Arial"/>
              </a:rPr>
              <a:t>FOBT:</a:t>
            </a:r>
            <a:r>
              <a:rPr kumimoji="0" lang="en-US" sz="750" b="0" i="0" u="none" strike="noStrike" kern="0" cap="none" spc="0" normalizeH="0" baseline="0" noProof="0" dirty="0">
                <a:ln>
                  <a:noFill/>
                </a:ln>
                <a:effectLst/>
                <a:uLnTx/>
                <a:uFillTx/>
                <a:latin typeface="Arial" panose="020B0604020202020204" pitchFamily="34" charset="0"/>
                <a:cs typeface="Arial" panose="020B0604020202020204" pitchFamily="34" charset="0"/>
                <a:sym typeface="Arial"/>
              </a:rPr>
              <a:t> fecal occult blood test; </a:t>
            </a:r>
            <a:r>
              <a:rPr kumimoji="0" lang="en-US" sz="750" b="1" i="0" u="none" strike="noStrike" kern="0" cap="none" spc="0" normalizeH="0" baseline="0" noProof="0" dirty="0">
                <a:ln>
                  <a:noFill/>
                </a:ln>
                <a:effectLst/>
                <a:uLnTx/>
                <a:uFillTx/>
                <a:latin typeface="Arial" panose="020B0604020202020204" pitchFamily="34" charset="0"/>
                <a:cs typeface="Arial" panose="020B0604020202020204" pitchFamily="34" charset="0"/>
                <a:sym typeface="Arial"/>
              </a:rPr>
              <a:t>FS:</a:t>
            </a:r>
            <a:r>
              <a:rPr kumimoji="0" lang="en-US" sz="750" b="0" i="0" u="none" strike="noStrike" kern="0" cap="none" spc="0" normalizeH="0" baseline="0" noProof="0" dirty="0">
                <a:ln>
                  <a:noFill/>
                </a:ln>
                <a:effectLst/>
                <a:uLnTx/>
                <a:uFillTx/>
                <a:latin typeface="Arial" panose="020B0604020202020204" pitchFamily="34" charset="0"/>
                <a:cs typeface="Arial" panose="020B0604020202020204" pitchFamily="34" charset="0"/>
                <a:sym typeface="Arial"/>
              </a:rPr>
              <a:t> flexible sigmoidoscopy. </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750" b="0" i="0" u="none" strike="noStrike" kern="0" cap="none" spc="0" normalizeH="0" baseline="0" noProof="0" dirty="0" err="1">
                <a:ln>
                  <a:noFill/>
                </a:ln>
                <a:effectLst/>
                <a:uLnTx/>
                <a:uFillTx/>
                <a:latin typeface="Arial" panose="020B0604020202020204" pitchFamily="34" charset="0"/>
                <a:cs typeface="Arial" panose="020B0604020202020204" pitchFamily="34" charset="0"/>
                <a:sym typeface="Arial"/>
              </a:rPr>
              <a:t>Cyhaniuk</a:t>
            </a:r>
            <a:r>
              <a:rPr kumimoji="0" lang="en-US" sz="750" b="0" i="0" u="none" strike="noStrike" kern="0" cap="none" spc="0" normalizeH="0" baseline="0" noProof="0" dirty="0">
                <a:ln>
                  <a:noFill/>
                </a:ln>
                <a:effectLst/>
                <a:uLnTx/>
                <a:uFillTx/>
                <a:latin typeface="Arial" panose="020B0604020202020204" pitchFamily="34" charset="0"/>
                <a:cs typeface="Arial" panose="020B0604020202020204" pitchFamily="34" charset="0"/>
                <a:sym typeface="Arial"/>
              </a:rPr>
              <a:t> A, Coombes ME. </a:t>
            </a:r>
            <a:r>
              <a:rPr kumimoji="0" lang="en-US" sz="750" b="0" i="1" u="none" strike="noStrike" kern="0" cap="none" spc="0" normalizeH="0" baseline="0" noProof="0" dirty="0">
                <a:ln>
                  <a:noFill/>
                </a:ln>
                <a:effectLst/>
                <a:uLnTx/>
                <a:uFillTx/>
                <a:latin typeface="Arial" panose="020B0604020202020204" pitchFamily="34" charset="0"/>
                <a:cs typeface="Arial" panose="020B0604020202020204" pitchFamily="34" charset="0"/>
                <a:sym typeface="Arial"/>
              </a:rPr>
              <a:t>Am J </a:t>
            </a:r>
            <a:r>
              <a:rPr kumimoji="0" lang="en-US" sz="750" b="0" i="1" u="none" strike="noStrike" kern="0" cap="none" spc="0" normalizeH="0" baseline="0" noProof="0" dirty="0" err="1">
                <a:ln>
                  <a:noFill/>
                </a:ln>
                <a:effectLst/>
                <a:uLnTx/>
                <a:uFillTx/>
                <a:latin typeface="Arial" panose="020B0604020202020204" pitchFamily="34" charset="0"/>
                <a:cs typeface="Arial" panose="020B0604020202020204" pitchFamily="34" charset="0"/>
                <a:sym typeface="Arial"/>
              </a:rPr>
              <a:t>Manag</a:t>
            </a:r>
            <a:r>
              <a:rPr kumimoji="0" lang="en-US" sz="750" b="0" i="1" u="none" strike="noStrike" kern="0" cap="none" spc="0" normalizeH="0" baseline="0" noProof="0" dirty="0">
                <a:ln>
                  <a:noFill/>
                </a:ln>
                <a:effectLst/>
                <a:uLnTx/>
                <a:uFillTx/>
                <a:latin typeface="Arial" panose="020B0604020202020204" pitchFamily="34" charset="0"/>
                <a:cs typeface="Arial" panose="020B0604020202020204" pitchFamily="34" charset="0"/>
                <a:sym typeface="Arial"/>
              </a:rPr>
              <a:t> Care.</a:t>
            </a:r>
            <a:r>
              <a:rPr kumimoji="0" lang="en-US" sz="750" b="0" i="0" u="none" strike="noStrike" kern="0" cap="none" spc="0" normalizeH="0" baseline="0" noProof="0" dirty="0">
                <a:ln>
                  <a:noFill/>
                </a:ln>
                <a:effectLst/>
                <a:uLnTx/>
                <a:uFillTx/>
                <a:latin typeface="Arial" panose="020B0604020202020204" pitchFamily="34" charset="0"/>
                <a:cs typeface="Arial" panose="020B0604020202020204" pitchFamily="34" charset="0"/>
                <a:sym typeface="Arial"/>
              </a:rPr>
              <a:t> 2016;22(2):105-111.</a:t>
            </a:r>
          </a:p>
        </p:txBody>
      </p:sp>
      <p:sp>
        <p:nvSpPr>
          <p:cNvPr id="34" name="Text Placeholder 33">
            <a:extLst>
              <a:ext uri="{FF2B5EF4-FFF2-40B4-BE49-F238E27FC236}">
                <a16:creationId xmlns:a16="http://schemas.microsoft.com/office/drawing/2014/main" id="{CF1AB2BD-35EC-336D-78B5-8339239716BE}"/>
              </a:ext>
            </a:extLst>
          </p:cNvPr>
          <p:cNvSpPr>
            <a:spLocks noGrp="1"/>
          </p:cNvSpPr>
          <p:nvPr>
            <p:ph type="body" sz="quarter" idx="15"/>
          </p:nvPr>
        </p:nvSpPr>
        <p:spPr>
          <a:xfrm>
            <a:off x="336081" y="440885"/>
            <a:ext cx="8471837" cy="297710"/>
          </a:xfrm>
        </p:spPr>
        <p:txBody>
          <a:bodyPr/>
          <a:lstStyle/>
          <a:p>
            <a:r>
              <a:rPr lang="en-US" sz="1600" dirty="0">
                <a:latin typeface="Arial"/>
                <a:cs typeface="Arial"/>
                <a:sym typeface="Arial"/>
              </a:rPr>
              <a:t>Longitudinal Adherence to Colorectal Cancer Screening Guidelines</a:t>
            </a:r>
            <a:endParaRPr lang="en-US" dirty="0"/>
          </a:p>
        </p:txBody>
      </p:sp>
      <p:sp>
        <p:nvSpPr>
          <p:cNvPr id="16" name="Rectangle 15">
            <a:extLst>
              <a:ext uri="{FF2B5EF4-FFF2-40B4-BE49-F238E27FC236}">
                <a16:creationId xmlns:a16="http://schemas.microsoft.com/office/drawing/2014/main" id="{453ABF2E-0854-65FE-7753-FA13CA5B0B02}"/>
              </a:ext>
            </a:extLst>
          </p:cNvPr>
          <p:cNvSpPr/>
          <p:nvPr/>
        </p:nvSpPr>
        <p:spPr>
          <a:xfrm>
            <a:off x="4815639" y="2987004"/>
            <a:ext cx="3758868" cy="668755"/>
          </a:xfrm>
          <a:prstGeom prst="rect">
            <a:avLst/>
          </a:prstGeom>
          <a:solidFill>
            <a:srgbClr val="DBDBDB"/>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marR="0" lvl="0" indent="-171450" algn="l" defTabSz="914400" rtl="0" eaLnBrk="1" fontAlgn="auto" latinLnBrk="0" hangingPunct="1">
              <a:lnSpc>
                <a:spcPct val="100000"/>
              </a:lnSpc>
              <a:spcBef>
                <a:spcPts val="0"/>
              </a:spcBef>
              <a:spcAft>
                <a:spcPts val="0"/>
              </a:spcAft>
              <a:buClr>
                <a:srgbClr val="125285"/>
              </a:buClr>
              <a:buSzTx/>
              <a:buFont typeface="Arial" panose="020B0604020202020204" pitchFamily="34" charset="0"/>
              <a:buChar char="•"/>
              <a:tabLst/>
              <a:defRPr/>
            </a:pPr>
            <a:r>
              <a:rPr kumimoji="0" lang="en-US" sz="900" b="1" i="0" u="none" strike="noStrike" kern="1200" cap="none" spc="0" normalizeH="0" baseline="0" noProof="0" dirty="0">
                <a:ln>
                  <a:noFill/>
                </a:ln>
                <a:solidFill>
                  <a:srgbClr val="125285"/>
                </a:solidFill>
                <a:effectLst/>
                <a:uLnTx/>
                <a:uFillTx/>
                <a:latin typeface="Arial" panose="020B0604020202020204" pitchFamily="34" charset="0"/>
                <a:ea typeface="+mn-ea"/>
                <a:cs typeface="Arial" panose="020B0604020202020204" pitchFamily="34" charset="0"/>
                <a:sym typeface="Arial"/>
              </a:rPr>
              <a:t>Age: </a:t>
            </a:r>
            <a:r>
              <a:rPr kumimoji="0" lang="en-US" sz="900" b="0" i="0" u="none" strike="noStrike" kern="1200" cap="none" spc="0" normalizeH="0" baseline="0" noProof="0" dirty="0">
                <a:ln>
                  <a:noFill/>
                </a:ln>
                <a:solidFill>
                  <a:srgbClr val="125285"/>
                </a:solidFill>
                <a:effectLst/>
                <a:uLnTx/>
                <a:uFillTx/>
                <a:latin typeface="Arial" panose="020B0604020202020204" pitchFamily="34" charset="0"/>
                <a:ea typeface="+mn-ea"/>
                <a:cs typeface="Arial" panose="020B0604020202020204" pitchFamily="34" charset="0"/>
                <a:sym typeface="Arial"/>
              </a:rPr>
              <a:t>≥50 years</a:t>
            </a:r>
          </a:p>
          <a:p>
            <a:pPr marL="182562" marR="0" lvl="1" algn="l" defTabSz="914400" rtl="0" eaLnBrk="1" fontAlgn="auto" latinLnBrk="0" hangingPunct="1">
              <a:lnSpc>
                <a:spcPct val="100000"/>
              </a:lnSpc>
              <a:spcBef>
                <a:spcPts val="0"/>
              </a:spcBef>
              <a:spcAft>
                <a:spcPts val="0"/>
              </a:spcAft>
              <a:buClr>
                <a:srgbClr val="125285"/>
              </a:buClr>
              <a:buSzTx/>
              <a:tabLst/>
              <a:defRPr/>
            </a:pPr>
            <a:r>
              <a:rPr kumimoji="0" lang="en-US" sz="900" b="0" i="0" u="none" strike="noStrike" kern="0" cap="none" spc="0" normalizeH="0" baseline="0" noProof="0" dirty="0">
                <a:ln>
                  <a:noFill/>
                </a:ln>
                <a:solidFill>
                  <a:srgbClr val="125285"/>
                </a:solidFill>
                <a:effectLst/>
                <a:uLnTx/>
                <a:uFillTx/>
                <a:latin typeface="Arial" panose="020B0604020202020204" pitchFamily="34" charset="0"/>
                <a:ea typeface="+mn-ea"/>
                <a:cs typeface="Arial" panose="020B0604020202020204" pitchFamily="34" charset="0"/>
                <a:sym typeface="Arial"/>
              </a:rPr>
              <a:t>Individuals who turned 50 years old between January 1, 2000,</a:t>
            </a:r>
            <a:br>
              <a:rPr kumimoji="0" lang="en-US" sz="900" b="0" i="0" u="none" strike="noStrike" kern="0" cap="none" spc="0" normalizeH="0" baseline="0" noProof="0" dirty="0">
                <a:ln>
                  <a:noFill/>
                </a:ln>
                <a:solidFill>
                  <a:srgbClr val="125285"/>
                </a:solidFill>
                <a:effectLst/>
                <a:uLnTx/>
                <a:uFillTx/>
                <a:latin typeface="Arial" panose="020B0604020202020204" pitchFamily="34" charset="0"/>
                <a:ea typeface="+mn-ea"/>
                <a:cs typeface="Arial" panose="020B0604020202020204" pitchFamily="34" charset="0"/>
                <a:sym typeface="Arial"/>
              </a:rPr>
            </a:br>
            <a:r>
              <a:rPr kumimoji="0" lang="en-US" sz="900" b="0" i="0" u="none" strike="noStrike" kern="0" cap="none" spc="0" normalizeH="0" baseline="0" noProof="0" dirty="0">
                <a:ln>
                  <a:noFill/>
                </a:ln>
                <a:solidFill>
                  <a:srgbClr val="125285"/>
                </a:solidFill>
                <a:effectLst/>
                <a:uLnTx/>
                <a:uFillTx/>
                <a:latin typeface="Arial" panose="020B0604020202020204" pitchFamily="34" charset="0"/>
                <a:ea typeface="+mn-ea"/>
                <a:cs typeface="Arial" panose="020B0604020202020204" pitchFamily="34" charset="0"/>
                <a:sym typeface="Arial"/>
              </a:rPr>
              <a:t>and December 31, 2004 </a:t>
            </a:r>
          </a:p>
          <a:p>
            <a:pPr marL="171450" marR="0" lvl="0" indent="-171450" algn="l" defTabSz="914400" rtl="0" eaLnBrk="1" fontAlgn="auto" latinLnBrk="0" hangingPunct="1">
              <a:lnSpc>
                <a:spcPct val="100000"/>
              </a:lnSpc>
              <a:spcBef>
                <a:spcPts val="0"/>
              </a:spcBef>
              <a:spcAft>
                <a:spcPts val="0"/>
              </a:spcAft>
              <a:buClr>
                <a:srgbClr val="125285"/>
              </a:buClr>
              <a:buSzTx/>
              <a:buFont typeface="Arial" panose="020B0604020202020204" pitchFamily="34" charset="0"/>
              <a:buChar char="•"/>
              <a:tabLst/>
              <a:defRPr/>
            </a:pPr>
            <a:r>
              <a:rPr kumimoji="0" lang="en-US" sz="900" b="1" i="0" u="none" strike="noStrike" kern="0" cap="none" spc="0" normalizeH="0" baseline="0" noProof="0" dirty="0">
                <a:ln>
                  <a:noFill/>
                </a:ln>
                <a:solidFill>
                  <a:srgbClr val="125285"/>
                </a:solidFill>
                <a:effectLst/>
                <a:uLnTx/>
                <a:uFillTx/>
                <a:latin typeface="Arial" panose="020B0604020202020204" pitchFamily="34" charset="0"/>
                <a:ea typeface="+mn-ea"/>
                <a:cs typeface="Arial" panose="020B0604020202020204" pitchFamily="34" charset="0"/>
                <a:sym typeface="Arial"/>
              </a:rPr>
              <a:t>Duration: </a:t>
            </a:r>
            <a:r>
              <a:rPr kumimoji="0" lang="en-US" sz="900" b="0" i="0" u="none" strike="noStrike" kern="0" cap="none" spc="0" normalizeH="0" baseline="0" noProof="0" dirty="0">
                <a:ln>
                  <a:noFill/>
                </a:ln>
                <a:solidFill>
                  <a:srgbClr val="125285"/>
                </a:solidFill>
                <a:effectLst/>
                <a:uLnTx/>
                <a:uFillTx/>
                <a:latin typeface="Arial" panose="020B0604020202020204" pitchFamily="34" charset="0"/>
                <a:ea typeface="+mn-ea"/>
                <a:cs typeface="Arial" panose="020B0604020202020204" pitchFamily="34" charset="0"/>
                <a:sym typeface="Arial"/>
              </a:rPr>
              <a:t>10 years</a:t>
            </a:r>
          </a:p>
        </p:txBody>
      </p:sp>
      <p:sp>
        <p:nvSpPr>
          <p:cNvPr id="19" name="Rectangle 18">
            <a:extLst>
              <a:ext uri="{FF2B5EF4-FFF2-40B4-BE49-F238E27FC236}">
                <a16:creationId xmlns:a16="http://schemas.microsoft.com/office/drawing/2014/main" id="{4A27665E-0C71-75D6-4E1B-57B5E0FBFF2F}"/>
              </a:ext>
            </a:extLst>
          </p:cNvPr>
          <p:cNvSpPr/>
          <p:nvPr/>
        </p:nvSpPr>
        <p:spPr>
          <a:xfrm>
            <a:off x="569397" y="3813743"/>
            <a:ext cx="8005109" cy="358483"/>
          </a:xfrm>
          <a:prstGeom prst="rect">
            <a:avLst/>
          </a:prstGeom>
          <a:solidFill>
            <a:srgbClr val="DBDBDB"/>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900" b="1"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sym typeface="Arial"/>
              </a:rPr>
              <a:t>Clinical setting: </a:t>
            </a:r>
            <a:r>
              <a:rPr kumimoji="0" lang="en-US" sz="9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sym typeface="Arial"/>
              </a:rPr>
              <a:t>Claim analysis of colonoscopy (screening or follow-up), FS, FIT, or FOBT screening</a:t>
            </a:r>
            <a:endParaRPr kumimoji="0" lang="en-US" sz="90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sym typeface="Arial"/>
            </a:endParaRPr>
          </a:p>
        </p:txBody>
      </p:sp>
      <p:pic>
        <p:nvPicPr>
          <p:cNvPr id="5" name="Picture 4" descr="Icon&#10;&#10;Description automatically generated">
            <a:extLst>
              <a:ext uri="{FF2B5EF4-FFF2-40B4-BE49-F238E27FC236}">
                <a16:creationId xmlns:a16="http://schemas.microsoft.com/office/drawing/2014/main" id="{9393F3C6-D0D7-B06B-4F0C-62BD8EA67029}"/>
              </a:ext>
            </a:extLst>
          </p:cNvPr>
          <p:cNvPicPr>
            <a:picLocks noChangeAspect="1"/>
          </p:cNvPicPr>
          <p:nvPr/>
        </p:nvPicPr>
        <p:blipFill>
          <a:blip r:embed="rId3"/>
          <a:stretch>
            <a:fillRect/>
          </a:stretch>
        </p:blipFill>
        <p:spPr>
          <a:xfrm>
            <a:off x="751448" y="1950005"/>
            <a:ext cx="611337" cy="739427"/>
          </a:xfrm>
          <a:prstGeom prst="rect">
            <a:avLst/>
          </a:prstGeom>
        </p:spPr>
      </p:pic>
      <p:sp>
        <p:nvSpPr>
          <p:cNvPr id="7" name="TextBox 6">
            <a:extLst>
              <a:ext uri="{FF2B5EF4-FFF2-40B4-BE49-F238E27FC236}">
                <a16:creationId xmlns:a16="http://schemas.microsoft.com/office/drawing/2014/main" id="{01A30181-DAD1-5C46-E8A0-58FA5CCCE06C}"/>
              </a:ext>
            </a:extLst>
          </p:cNvPr>
          <p:cNvSpPr txBox="1"/>
          <p:nvPr/>
        </p:nvSpPr>
        <p:spPr>
          <a:xfrm>
            <a:off x="1469305" y="2118194"/>
            <a:ext cx="1420586"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000" b="1" i="0" u="none" strike="noStrike" kern="0" cap="none" spc="0" normalizeH="0" baseline="0" noProof="0" dirty="0">
                <a:ln>
                  <a:noFill/>
                </a:ln>
                <a:solidFill>
                  <a:srgbClr val="125285"/>
                </a:solidFill>
                <a:effectLst/>
                <a:uLnTx/>
                <a:uFillTx/>
                <a:latin typeface="Arial"/>
                <a:cs typeface="Arial"/>
                <a:sym typeface="Arial"/>
              </a:rPr>
              <a:t>Study type:</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000" b="0" i="0" u="none" strike="noStrike" kern="0" cap="none" spc="0" normalizeH="0" baseline="0" noProof="0" dirty="0">
                <a:ln>
                  <a:noFill/>
                </a:ln>
                <a:solidFill>
                  <a:srgbClr val="125285"/>
                </a:solidFill>
                <a:effectLst/>
                <a:uLnTx/>
                <a:uFillTx/>
                <a:latin typeface="Arial"/>
                <a:cs typeface="Arial"/>
                <a:sym typeface="Arial"/>
              </a:rPr>
              <a:t>Retrospective</a:t>
            </a:r>
          </a:p>
        </p:txBody>
      </p:sp>
      <p:sp>
        <p:nvSpPr>
          <p:cNvPr id="8" name="TextBox 7">
            <a:extLst>
              <a:ext uri="{FF2B5EF4-FFF2-40B4-BE49-F238E27FC236}">
                <a16:creationId xmlns:a16="http://schemas.microsoft.com/office/drawing/2014/main" id="{89C91E37-92DB-B2EB-0A0D-7F08BEC27790}"/>
              </a:ext>
            </a:extLst>
          </p:cNvPr>
          <p:cNvSpPr txBox="1"/>
          <p:nvPr/>
        </p:nvSpPr>
        <p:spPr>
          <a:xfrm>
            <a:off x="4237372" y="2195139"/>
            <a:ext cx="1420586"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000" b="0" i="0" u="none" strike="noStrike" kern="0" cap="none" spc="0" normalizeH="0" baseline="0" noProof="0" dirty="0">
                <a:ln>
                  <a:noFill/>
                </a:ln>
                <a:solidFill>
                  <a:srgbClr val="125285"/>
                </a:solidFill>
                <a:effectLst/>
                <a:uLnTx/>
                <a:uFillTx/>
                <a:latin typeface="Arial"/>
                <a:cs typeface="Arial"/>
                <a:sym typeface="Arial"/>
              </a:rPr>
              <a:t>Population</a:t>
            </a:r>
          </a:p>
        </p:txBody>
      </p:sp>
      <p:sp>
        <p:nvSpPr>
          <p:cNvPr id="9" name="TextBox 8">
            <a:extLst>
              <a:ext uri="{FF2B5EF4-FFF2-40B4-BE49-F238E27FC236}">
                <a16:creationId xmlns:a16="http://schemas.microsoft.com/office/drawing/2014/main" id="{EFB5CBD3-9CF9-E2FE-8EDA-27761CEC002D}"/>
              </a:ext>
            </a:extLst>
          </p:cNvPr>
          <p:cNvSpPr txBox="1"/>
          <p:nvPr/>
        </p:nvSpPr>
        <p:spPr>
          <a:xfrm>
            <a:off x="6794288" y="1810418"/>
            <a:ext cx="1711331" cy="101566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000" b="1" i="0" u="none" strike="noStrike" kern="0" cap="none" spc="0" normalizeH="0" baseline="0" noProof="0" dirty="0">
                <a:ln>
                  <a:noFill/>
                </a:ln>
                <a:solidFill>
                  <a:srgbClr val="125285"/>
                </a:solidFill>
                <a:effectLst/>
                <a:uLnTx/>
                <a:uFillTx/>
                <a:latin typeface="Arial" panose="020B0604020202020204" pitchFamily="34" charset="0"/>
                <a:cs typeface="Arial" panose="020B0604020202020204" pitchFamily="34" charset="0"/>
                <a:sym typeface="Arial"/>
              </a:rPr>
              <a:t>Data source: </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000" b="0" i="0" u="none" strike="noStrike" kern="0" cap="none" spc="0" normalizeH="0" baseline="0" noProof="0" dirty="0">
                <a:ln>
                  <a:noFill/>
                </a:ln>
                <a:solidFill>
                  <a:srgbClr val="125285"/>
                </a:solidFill>
                <a:effectLst/>
                <a:uLnTx/>
                <a:uFillTx/>
                <a:latin typeface="Arial" panose="020B0604020202020204" pitchFamily="34" charset="0"/>
                <a:cs typeface="Arial" panose="020B0604020202020204" pitchFamily="34" charset="0"/>
                <a:sym typeface="Arial"/>
              </a:rPr>
              <a:t>Large, national US administrative health US administrative health claims database </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000" b="0" i="0" u="none" strike="noStrike" kern="0" cap="none" spc="0" normalizeH="0" baseline="0" noProof="0" dirty="0">
                <a:ln>
                  <a:noFill/>
                </a:ln>
                <a:solidFill>
                  <a:srgbClr val="125285"/>
                </a:solidFill>
                <a:effectLst/>
                <a:uLnTx/>
                <a:uFillTx/>
                <a:latin typeface="Arial" panose="020B0604020202020204" pitchFamily="34" charset="0"/>
                <a:cs typeface="Arial" panose="020B0604020202020204" pitchFamily="34" charset="0"/>
                <a:sym typeface="Arial"/>
              </a:rPr>
              <a:t>N=151,638</a:t>
            </a:r>
            <a:endParaRPr kumimoji="0" lang="en-US" sz="1000" b="0" i="0" u="none" strike="noStrike" kern="0" cap="none" spc="-55" normalizeH="0" baseline="0" noProof="0" dirty="0">
              <a:ln>
                <a:noFill/>
              </a:ln>
              <a:solidFill>
                <a:srgbClr val="125285"/>
              </a:solidFill>
              <a:effectLst/>
              <a:uLnTx/>
              <a:uFillTx/>
              <a:latin typeface="Arial" panose="020B0604020202020204" pitchFamily="34" charset="0"/>
              <a:cs typeface="Arial" panose="020B0604020202020204" pitchFamily="34" charset="0"/>
              <a:sym typeface="Arial"/>
            </a:endParaRPr>
          </a:p>
        </p:txBody>
      </p:sp>
      <p:pic>
        <p:nvPicPr>
          <p:cNvPr id="11" name="Picture 10" descr="Icon&#10;&#10;Description automatically generated">
            <a:extLst>
              <a:ext uri="{FF2B5EF4-FFF2-40B4-BE49-F238E27FC236}">
                <a16:creationId xmlns:a16="http://schemas.microsoft.com/office/drawing/2014/main" id="{0B1D2502-20B0-6709-B3CB-0D8B28D63A7D}"/>
              </a:ext>
            </a:extLst>
          </p:cNvPr>
          <p:cNvPicPr>
            <a:picLocks noChangeAspect="1"/>
          </p:cNvPicPr>
          <p:nvPr/>
        </p:nvPicPr>
        <p:blipFill>
          <a:blip r:embed="rId4"/>
          <a:stretch>
            <a:fillRect/>
          </a:stretch>
        </p:blipFill>
        <p:spPr>
          <a:xfrm>
            <a:off x="3432761" y="2021922"/>
            <a:ext cx="698092" cy="531624"/>
          </a:xfrm>
          <a:prstGeom prst="rect">
            <a:avLst/>
          </a:prstGeom>
        </p:spPr>
      </p:pic>
      <p:pic>
        <p:nvPicPr>
          <p:cNvPr id="17" name="Picture 16" descr="Icon&#10;&#10;Description automatically generated">
            <a:extLst>
              <a:ext uri="{FF2B5EF4-FFF2-40B4-BE49-F238E27FC236}">
                <a16:creationId xmlns:a16="http://schemas.microsoft.com/office/drawing/2014/main" id="{9F6CCB32-6C65-7A04-8987-BCE5C376A3A0}"/>
              </a:ext>
            </a:extLst>
          </p:cNvPr>
          <p:cNvPicPr>
            <a:picLocks noChangeAspect="1"/>
          </p:cNvPicPr>
          <p:nvPr/>
        </p:nvPicPr>
        <p:blipFill>
          <a:blip r:embed="rId5"/>
          <a:stretch>
            <a:fillRect/>
          </a:stretch>
        </p:blipFill>
        <p:spPr>
          <a:xfrm>
            <a:off x="6079873" y="2037453"/>
            <a:ext cx="683559" cy="540381"/>
          </a:xfrm>
          <a:prstGeom prst="rect">
            <a:avLst/>
          </a:prstGeom>
        </p:spPr>
      </p:pic>
      <p:sp>
        <p:nvSpPr>
          <p:cNvPr id="14" name="Rectangle 13">
            <a:extLst>
              <a:ext uri="{FF2B5EF4-FFF2-40B4-BE49-F238E27FC236}">
                <a16:creationId xmlns:a16="http://schemas.microsoft.com/office/drawing/2014/main" id="{CA4CA0DE-B5BF-5EA2-98AF-A6D898AA2999}"/>
              </a:ext>
            </a:extLst>
          </p:cNvPr>
          <p:cNvSpPr/>
          <p:nvPr/>
        </p:nvSpPr>
        <p:spPr>
          <a:xfrm>
            <a:off x="569397" y="3008484"/>
            <a:ext cx="3758867" cy="668755"/>
          </a:xfrm>
          <a:prstGeom prst="rect">
            <a:avLst/>
          </a:prstGeom>
          <a:solidFill>
            <a:srgbClr val="DBDBDB"/>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900" b="0" i="0" u="none" strike="noStrike" kern="1200" cap="none" spc="0" normalizeH="0" baseline="0" noProof="0" dirty="0">
                <a:ln>
                  <a:noFill/>
                </a:ln>
                <a:solidFill>
                  <a:srgbClr val="125285"/>
                </a:solidFill>
                <a:effectLst/>
                <a:uLnTx/>
                <a:uFillTx/>
                <a:latin typeface="Arial" panose="020B0604020202020204" pitchFamily="34" charset="0"/>
                <a:ea typeface="+mn-ea"/>
                <a:cs typeface="Arial" panose="020B0604020202020204" pitchFamily="34" charset="0"/>
                <a:sym typeface="Arial"/>
              </a:rPr>
              <a:t>Continuous enrollment in commercial health plans for at least 10 years </a:t>
            </a:r>
            <a:endParaRPr kumimoji="0" lang="en-US" sz="900" b="0" i="0" u="none" strike="noStrike" kern="0" cap="none" spc="0" normalizeH="0" baseline="0" noProof="0" dirty="0">
              <a:ln>
                <a:noFill/>
              </a:ln>
              <a:solidFill>
                <a:srgbClr val="125285"/>
              </a:solidFill>
              <a:effectLst/>
              <a:uLnTx/>
              <a:uFillTx/>
              <a:latin typeface="Arial" panose="020B0604020202020204" pitchFamily="34" charset="0"/>
              <a:ea typeface="+mn-ea"/>
              <a:cs typeface="Arial" panose="020B0604020202020204" pitchFamily="34" charset="0"/>
              <a:sym typeface="Arial"/>
            </a:endParaRPr>
          </a:p>
        </p:txBody>
      </p:sp>
      <p:cxnSp>
        <p:nvCxnSpPr>
          <p:cNvPr id="78" name="Elbow Connector 77">
            <a:extLst>
              <a:ext uri="{FF2B5EF4-FFF2-40B4-BE49-F238E27FC236}">
                <a16:creationId xmlns:a16="http://schemas.microsoft.com/office/drawing/2014/main" id="{DEF3388D-7990-081F-75C3-1020317DD31C}"/>
              </a:ext>
            </a:extLst>
          </p:cNvPr>
          <p:cNvCxnSpPr>
            <a:stCxn id="72" idx="2"/>
            <a:endCxn id="14" idx="0"/>
          </p:cNvCxnSpPr>
          <p:nvPr/>
        </p:nvCxnSpPr>
        <p:spPr>
          <a:xfrm rot="5400000">
            <a:off x="3412646" y="1849177"/>
            <a:ext cx="195493" cy="2123121"/>
          </a:xfrm>
          <a:prstGeom prst="bentConnector3">
            <a:avLst/>
          </a:prstGeom>
          <a:noFill/>
          <a:ln w="12700" cap="rnd">
            <a:solidFill>
              <a:srgbClr val="125285"/>
            </a:solidFill>
            <a:prstDash val="solid"/>
            <a:round/>
            <a:headEnd/>
            <a:tailEnd/>
          </a:ln>
          <a:effectLst/>
        </p:spPr>
      </p:cxnSp>
      <p:cxnSp>
        <p:nvCxnSpPr>
          <p:cNvPr id="80" name="Elbow Connector 79">
            <a:extLst>
              <a:ext uri="{FF2B5EF4-FFF2-40B4-BE49-F238E27FC236}">
                <a16:creationId xmlns:a16="http://schemas.microsoft.com/office/drawing/2014/main" id="{2C3ACCA0-574B-9A7B-1090-D9C10372F26C}"/>
              </a:ext>
            </a:extLst>
          </p:cNvPr>
          <p:cNvCxnSpPr>
            <a:stCxn id="72" idx="2"/>
            <a:endCxn id="16" idx="0"/>
          </p:cNvCxnSpPr>
          <p:nvPr/>
        </p:nvCxnSpPr>
        <p:spPr>
          <a:xfrm rot="16200000" flipH="1">
            <a:off x="5546506" y="1838436"/>
            <a:ext cx="174013" cy="2123121"/>
          </a:xfrm>
          <a:prstGeom prst="bentConnector3">
            <a:avLst>
              <a:gd name="adj1" fmla="val 56680"/>
            </a:avLst>
          </a:prstGeom>
          <a:noFill/>
          <a:ln w="12700" cap="rnd">
            <a:solidFill>
              <a:srgbClr val="125285"/>
            </a:solidFill>
            <a:prstDash val="solid"/>
            <a:round/>
            <a:headEnd/>
            <a:tailEnd/>
          </a:ln>
          <a:effectLst/>
        </p:spPr>
      </p:cxnSp>
    </p:spTree>
    <p:extLst>
      <p:ext uri="{BB962C8B-B14F-4D97-AF65-F5344CB8AC3E}">
        <p14:creationId xmlns:p14="http://schemas.microsoft.com/office/powerpoint/2010/main" val="8808587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Exact Sciences 2">
      <a:dk1>
        <a:srgbClr val="125285"/>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chemeClr val="accent1"/>
        </a:solidFill>
        <a:ln w="28575" cap="flat" cmpd="sng" algn="ctr">
          <a:noFill/>
          <a:prstDash val="solid"/>
          <a:miter lim="800000"/>
          <a:headEnd type="none" w="med" len="med"/>
          <a:tailEnd type="none" w="med" len="med"/>
        </a:ln>
        <a:effectLst/>
      </a:spPr>
      <a:bodyPr vert="horz" wrap="square" lIns="91429" tIns="45715" rIns="91429" bIns="45715" numCol="1" rtlCol="0" anchor="ctr" anchorCtr="0" compatLnSpc="1">
        <a:prstTxWarp prst="textNoShape">
          <a:avLst/>
        </a:prstTxWarp>
        <a:noAutofit/>
      </a:bodyPr>
      <a:lstStyle>
        <a:defPPr algn="ctr" fontAlgn="base">
          <a:lnSpc>
            <a:spcPct val="90000"/>
          </a:lnSpc>
          <a:spcAft>
            <a:spcPct val="0"/>
          </a:spcAft>
          <a:buClr>
            <a:schemeClr val="accent2"/>
          </a:buClr>
          <a:buSzPct val="90000"/>
          <a:defRPr b="1" dirty="0">
            <a:solidFill>
              <a:schemeClr val="bg1"/>
            </a:solidFill>
            <a:latin typeface="+mj-lt"/>
          </a:defRPr>
        </a:defPPr>
      </a:lstStyle>
    </a:spDef>
    <a:lnDef>
      <a:spPr>
        <a:noFill/>
        <a:ln w="25400" cap="rnd">
          <a:solidFill>
            <a:schemeClr val="accent3"/>
          </a:solidFill>
          <a:prstDash val="sysDot"/>
          <a:round/>
          <a:headEnd/>
          <a:tailEnd/>
        </a:ln>
        <a:effectLst/>
      </a:spPr>
      <a:bodyPr/>
      <a:lstStyle/>
    </a:lnDef>
    <a:txDef>
      <a:spPr bwMode="gray"/>
      <a:bodyPr wrap="square" rtlCol="0">
        <a:noAutofit/>
      </a:bodyPr>
      <a:lstStyle>
        <a:defPPr marL="168275" indent="-168275">
          <a:lnSpc>
            <a:spcPct val="90000"/>
          </a:lnSpc>
          <a:spcBef>
            <a:spcPts val="1000"/>
          </a:spcBef>
          <a:buSzPct val="100000"/>
          <a:buFont typeface="Arial" panose="020B0604020202020204" pitchFamily="34" charset="0"/>
          <a:buChar char="•"/>
          <a:defRPr sz="1600" dirty="0" err="1" smtClean="0"/>
        </a:defPPr>
      </a:lstStyle>
    </a:txDef>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9c627b3d-36ae-4fc2-9f46-1c024c1daf6f">
      <UserInfo>
        <DisplayName>Vasquez, Cindy</DisplayName>
        <AccountId>286</AccountId>
        <AccountType/>
      </UserInfo>
      <UserInfo>
        <DisplayName>Khattar, Vinayak</DisplayName>
        <AccountId>98</AccountId>
        <AccountType/>
      </UserInfo>
      <UserInfo>
        <DisplayName>Lesanpezeshki, Leila</DisplayName>
        <AccountId>237</AccountId>
        <AccountType/>
      </UserInfo>
      <UserInfo>
        <DisplayName>Phatak, Adhishree</DisplayName>
        <AccountId>235</AccountId>
        <AccountType/>
      </UserInfo>
      <UserInfo>
        <DisplayName>Garyali, Sumedha</DisplayName>
        <AccountId>181</AccountId>
        <AccountType/>
      </UserInfo>
      <UserInfo>
        <DisplayName>Kita, Elizabeth</DisplayName>
        <AccountId>78</AccountId>
        <AccountType/>
      </UserInfo>
      <UserInfo>
        <DisplayName>Simeonov, Dorina</DisplayName>
        <AccountId>402</AccountId>
        <AccountType/>
      </UserInfo>
      <UserInfo>
        <DisplayName>Samanski, Luc</DisplayName>
        <AccountId>96</AccountId>
        <AccountType/>
      </UserInfo>
      <UserInfo>
        <DisplayName>Campbell, Jordan</DisplayName>
        <AccountId>160</AccountId>
        <AccountType/>
      </UserInfo>
      <UserInfo>
        <DisplayName>Tawile, Pamela</DisplayName>
        <AccountId>478</AccountId>
        <AccountType/>
      </UserInfo>
      <UserInfo>
        <DisplayName>Karim, Samiya</DisplayName>
        <AccountId>135</AccountId>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4F0D5B4835DD34885ADA1B7D6B50DFA" ma:contentTypeVersion="6" ma:contentTypeDescription="Create a new document." ma:contentTypeScope="" ma:versionID="af8a3c93b0708a7c2b2e29dcddad8346">
  <xsd:schema xmlns:xsd="http://www.w3.org/2001/XMLSchema" xmlns:xs="http://www.w3.org/2001/XMLSchema" xmlns:p="http://schemas.microsoft.com/office/2006/metadata/properties" xmlns:ns2="9c627b3d-36ae-4fc2-9f46-1c024c1daf6f" xmlns:ns3="08675ced-1055-45ce-94e9-3a6bf99766ee" targetNamespace="http://schemas.microsoft.com/office/2006/metadata/properties" ma:root="true" ma:fieldsID="af3672fd3fc1b5a939a894f43580e666" ns2:_="" ns3:_="">
    <xsd:import namespace="9c627b3d-36ae-4fc2-9f46-1c024c1daf6f"/>
    <xsd:import namespace="08675ced-1055-45ce-94e9-3a6bf99766ee"/>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c627b3d-36ae-4fc2-9f46-1c024c1daf6f"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08675ced-1055-45ce-94e9-3a6bf99766ee"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DE4C313-62BA-4058-A9EE-2AC912984951}">
  <ds:schemaRefs>
    <ds:schemaRef ds:uri="http://schemas.openxmlformats.org/package/2006/metadata/core-properties"/>
    <ds:schemaRef ds:uri="http://purl.org/dc/elements/1.1/"/>
    <ds:schemaRef ds:uri="http://www.w3.org/XML/1998/namespace"/>
    <ds:schemaRef ds:uri="http://schemas.microsoft.com/office/2006/documentManagement/types"/>
    <ds:schemaRef ds:uri="http://purl.org/dc/terms/"/>
    <ds:schemaRef ds:uri="http://schemas.microsoft.com/office/infopath/2007/PartnerControls"/>
    <ds:schemaRef ds:uri="http://purl.org/dc/dcmitype/"/>
    <ds:schemaRef ds:uri="08675ced-1055-45ce-94e9-3a6bf99766ee"/>
    <ds:schemaRef ds:uri="9c627b3d-36ae-4fc2-9f46-1c024c1daf6f"/>
    <ds:schemaRef ds:uri="http://schemas.microsoft.com/office/2006/metadata/properties"/>
  </ds:schemaRefs>
</ds:datastoreItem>
</file>

<file path=customXml/itemProps2.xml><?xml version="1.0" encoding="utf-8"?>
<ds:datastoreItem xmlns:ds="http://schemas.openxmlformats.org/officeDocument/2006/customXml" ds:itemID="{DDC1C48D-8805-4B93-9F43-F19F8E15557B}">
  <ds:schemaRefs>
    <ds:schemaRef ds:uri="http://schemas.microsoft.com/sharepoint/v3/contenttype/forms"/>
  </ds:schemaRefs>
</ds:datastoreItem>
</file>

<file path=customXml/itemProps3.xml><?xml version="1.0" encoding="utf-8"?>
<ds:datastoreItem xmlns:ds="http://schemas.openxmlformats.org/officeDocument/2006/customXml" ds:itemID="{0B414155-FFBF-4411-AA69-FC070E054A99}">
  <ds:schemaRefs>
    <ds:schemaRef ds:uri="08675ced-1055-45ce-94e9-3a6bf99766ee"/>
    <ds:schemaRef ds:uri="9c627b3d-36ae-4fc2-9f46-1c024c1daf6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8472</TotalTime>
  <Words>4312</Words>
  <Application>Microsoft Office PowerPoint</Application>
  <PresentationFormat>On-screen Show (16:9)</PresentationFormat>
  <Paragraphs>276</Paragraphs>
  <Slides>23</Slides>
  <Notes>17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Arial Narrow</vt:lpstr>
      <vt:lpstr>Arial,Sans-Serif</vt:lpstr>
      <vt:lpstr>Symbol</vt:lpstr>
      <vt:lpstr>Times</vt:lpstr>
      <vt:lpstr>Office Theme</vt:lpstr>
      <vt:lpstr>These slides are provided for educational purposes as of April 6, 2023</vt:lpstr>
      <vt:lpstr>Multi-target Stool DNA (mt-sDNA) Real-world Evidence</vt:lpstr>
      <vt:lpstr>Cologuard® (mt-sDNA)</vt:lpstr>
      <vt:lpstr>PowerPoint Presentation</vt:lpstr>
      <vt:lpstr>PowerPoint Presentation</vt:lpstr>
      <vt:lpstr>Real-world Evidence</vt:lpstr>
      <vt:lpstr>Real-world Evidence</vt:lpstr>
      <vt:lpstr>Adherence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These slides are provided for educational purposes as of April 6, 2023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Slide</dc:title>
  <dc:creator>Khattar, Vinayak</dc:creator>
  <cp:lastModifiedBy>Josh Knackert</cp:lastModifiedBy>
  <cp:revision>101</cp:revision>
  <dcterms:modified xsi:type="dcterms:W3CDTF">2023-04-06T19:42:19Z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0x010100D4F0D5B4835DD34885ADA1B7D6B50DFA</vt:lpwstr>
  </property>
  <property fmtid="{D5CDD505-2E9C-101B-9397-08002B2CF9AE}" pid="3" name="MSIP_Label_ace968bb-bc4e-4045-8a1a-d0c5504e80c8_Enabled">
    <vt:lpwstr>true</vt:lpwstr>
  </property>
  <property fmtid="{D5CDD505-2E9C-101B-9397-08002B2CF9AE}" pid="4" name="MSIP_Label_ace968bb-bc4e-4045-8a1a-d0c5504e80c8_SetDate">
    <vt:lpwstr>2022-10-07T19:10:04Z</vt:lpwstr>
  </property>
  <property fmtid="{D5CDD505-2E9C-101B-9397-08002B2CF9AE}" pid="5" name="MSIP_Label_ace968bb-bc4e-4045-8a1a-d0c5504e80c8_Method">
    <vt:lpwstr>Standard</vt:lpwstr>
  </property>
  <property fmtid="{D5CDD505-2E9C-101B-9397-08002B2CF9AE}" pid="6" name="MSIP_Label_ace968bb-bc4e-4045-8a1a-d0c5504e80c8_Name">
    <vt:lpwstr>General</vt:lpwstr>
  </property>
  <property fmtid="{D5CDD505-2E9C-101B-9397-08002B2CF9AE}" pid="7" name="MSIP_Label_ace968bb-bc4e-4045-8a1a-d0c5504e80c8_SiteId">
    <vt:lpwstr>f8b81311-01f2-41c6-9460-46d74ffdb2a8</vt:lpwstr>
  </property>
  <property fmtid="{D5CDD505-2E9C-101B-9397-08002B2CF9AE}" pid="8" name="MSIP_Label_ace968bb-bc4e-4045-8a1a-d0c5504e80c8_ActionId">
    <vt:lpwstr>2f21065e-6bb8-4ea7-b566-7ca31aa7fe8f</vt:lpwstr>
  </property>
  <property fmtid="{D5CDD505-2E9C-101B-9397-08002B2CF9AE}" pid="9" name="MSIP_Label_ace968bb-bc4e-4045-8a1a-d0c5504e80c8_ContentBits">
    <vt:lpwstr>0</vt:lpwstr>
  </property>
</Properties>
</file>