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8" r:id="rId5"/>
  </p:sldMasterIdLst>
  <p:notesMasterIdLst>
    <p:notesMasterId r:id="rId18"/>
  </p:notesMasterIdLst>
  <p:handoutMasterIdLst>
    <p:handoutMasterId r:id="rId19"/>
  </p:handoutMasterIdLst>
  <p:sldIdLst>
    <p:sldId id="415" r:id="rId6"/>
    <p:sldId id="256" r:id="rId7"/>
    <p:sldId id="10038" r:id="rId8"/>
    <p:sldId id="10041" r:id="rId9"/>
    <p:sldId id="4603" r:id="rId10"/>
    <p:sldId id="10046" r:id="rId11"/>
    <p:sldId id="10008" r:id="rId12"/>
    <p:sldId id="10047" r:id="rId13"/>
    <p:sldId id="10040" r:id="rId14"/>
    <p:sldId id="10050" r:id="rId15"/>
    <p:sldId id="10048" r:id="rId16"/>
    <p:sldId id="10051" r:id="rId17"/>
  </p:sldIdLst>
  <p:sldSz cx="12192000" cy="6858000"/>
  <p:notesSz cx="7315200" cy="96012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1" userDrawn="1">
          <p15:clr>
            <a:srgbClr val="A4A3A4"/>
          </p15:clr>
        </p15:guide>
        <p15:guide id="5" pos="279" userDrawn="1">
          <p15:clr>
            <a:srgbClr val="A4A3A4"/>
          </p15:clr>
        </p15:guide>
        <p15:guide id="6" pos="7408" userDrawn="1">
          <p15:clr>
            <a:srgbClr val="A4A3A4"/>
          </p15:clr>
        </p15:guide>
        <p15:guide id="7" orient="horz" userDrawn="1">
          <p15:clr>
            <a:srgbClr val="A4A3A4"/>
          </p15:clr>
        </p15:guide>
      </p15:sldGuideLst>
    </p:ext>
    <p:ext uri="{2D200454-40CA-4A62-9FC3-DE9A4176ACB9}">
      <p15:notesGuideLst xmlns:p15="http://schemas.microsoft.com/office/powerpoint/2012/main">
        <p15:guide id="1" orient="horz" pos="2969" userDrawn="1">
          <p15:clr>
            <a:srgbClr val="A4A3A4"/>
          </p15:clr>
        </p15:guide>
        <p15:guide id="2" pos="2304" userDrawn="1">
          <p15:clr>
            <a:srgbClr val="A4A3A4"/>
          </p15:clr>
        </p15:guide>
        <p15:guide id="3" orient="horz" pos="302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234C00-CCCF-6C77-6D72-9AEEF23C442B}" name="Kristin Lamont" initials="KL" userId="S::klamont@exactsciences.com::40f735da-3355-4512-85ac-8e1680fc017d" providerId="AD"/>
  <p188:author id="{5FB10F7C-83BB-6B0D-8F42-8E4B91089DE4}" name="Lauren Maurer" initials="LM" userId="Lauren Maur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5050"/>
    <a:srgbClr val="FFFFFF"/>
    <a:srgbClr val="FF7C80"/>
    <a:srgbClr val="006666"/>
    <a:srgbClr val="3C786E"/>
    <a:srgbClr val="4A78B1"/>
    <a:srgbClr val="F4E1FF"/>
    <a:srgbClr val="FF9393"/>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80" autoAdjust="0"/>
    <p:restoredTop sz="79553" autoAdjust="0"/>
  </p:normalViewPr>
  <p:slideViewPr>
    <p:cSldViewPr snapToGrid="0" snapToObjects="1">
      <p:cViewPr varScale="1">
        <p:scale>
          <a:sx n="85" d="100"/>
          <a:sy n="85" d="100"/>
        </p:scale>
        <p:origin x="864" y="84"/>
      </p:cViewPr>
      <p:guideLst>
        <p:guide pos="3841"/>
        <p:guide pos="279"/>
        <p:guide pos="7408"/>
        <p:guide orient="horz"/>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0" d="100"/>
          <a:sy n="80" d="100"/>
        </p:scale>
        <p:origin x="-1944" y="-90"/>
      </p:cViewPr>
      <p:guideLst>
        <p:guide orient="horz" pos="2969"/>
        <p:guide pos="2304"/>
        <p:guide orient="horz" pos="30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Knackert" userId="14895364504_tp_box_2" providerId="OAuth2" clId="{F8263FB2-87DD-417B-9709-ED0CC8C28DA4}"/>
    <pc:docChg chg="">
      <pc:chgData name="Josh Knackert" userId="14895364504_tp_box_2" providerId="OAuth2" clId="{F8263FB2-87DD-417B-9709-ED0CC8C28DA4}" dt="2023-04-06T20:22:20.083" v="0"/>
      <pc:docMkLst>
        <pc:docMk/>
      </pc:docMkLst>
      <pc:sldChg chg="delCm">
        <pc:chgData name="Josh Knackert" userId="14895364504_tp_box_2" providerId="OAuth2" clId="{F8263FB2-87DD-417B-9709-ED0CC8C28DA4}" dt="2023-04-06T20:22:20.083" v="0"/>
        <pc:sldMkLst>
          <pc:docMk/>
          <pc:sldMk cId="3186800517" sldId="256"/>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F8263FB2-87DD-417B-9709-ED0CC8C28DA4}" dt="2023-04-06T20:22:20.083" v="0"/>
              <pc2:cmMkLst xmlns:pc2="http://schemas.microsoft.com/office/powerpoint/2019/9/main/command">
                <pc:docMk/>
                <pc:sldMk cId="3186800517" sldId="256"/>
                <pc2:cmMk id="{233A3B7D-3C96-4932-B6D3-EFEED96C6593}"/>
              </pc2:cmMkLst>
            </pc226:cmChg>
          </p:ext>
        </pc:extLst>
      </pc:sldChg>
      <pc:sldChg chg="delCm">
        <pc:chgData name="Josh Knackert" userId="14895364504_tp_box_2" providerId="OAuth2" clId="{F8263FB2-87DD-417B-9709-ED0CC8C28DA4}" dt="2023-04-06T20:22:20.083" v="0"/>
        <pc:sldMkLst>
          <pc:docMk/>
          <pc:sldMk cId="1083022795" sldId="10038"/>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F8263FB2-87DD-417B-9709-ED0CC8C28DA4}" dt="2023-04-06T20:22:20.083" v="0"/>
              <pc2:cmMkLst xmlns:pc2="http://schemas.microsoft.com/office/powerpoint/2019/9/main/command">
                <pc:docMk/>
                <pc:sldMk cId="1083022795" sldId="10038"/>
                <pc2:cmMk id="{EFDAD187-A4E3-45C8-8491-9B67C7F2CB3B}"/>
              </pc2:cmMkLst>
            </pc226:cmChg>
          </p:ext>
        </pc:extLst>
      </pc:sldChg>
      <pc:sldChg chg="delCm">
        <pc:chgData name="Josh Knackert" userId="14895364504_tp_box_2" providerId="OAuth2" clId="{F8263FB2-87DD-417B-9709-ED0CC8C28DA4}" dt="2023-04-06T20:22:20.083" v="0"/>
        <pc:sldMkLst>
          <pc:docMk/>
          <pc:sldMk cId="1881410000" sldId="10040"/>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F8263FB2-87DD-417B-9709-ED0CC8C28DA4}" dt="2023-04-06T20:22:20.083" v="0"/>
              <pc2:cmMkLst xmlns:pc2="http://schemas.microsoft.com/office/powerpoint/2019/9/main/command">
                <pc:docMk/>
                <pc:sldMk cId="1881410000" sldId="10040"/>
                <pc2:cmMk id="{C574441C-F598-4047-97C1-7915CE230D57}"/>
              </pc2:cmMkLst>
            </pc226:cmChg>
          </p:ext>
        </pc:extLst>
      </pc:sldChg>
      <pc:sldChg chg="delCm">
        <pc:chgData name="Josh Knackert" userId="14895364504_tp_box_2" providerId="OAuth2" clId="{F8263FB2-87DD-417B-9709-ED0CC8C28DA4}" dt="2023-04-06T20:22:20.083" v="0"/>
        <pc:sldMkLst>
          <pc:docMk/>
          <pc:sldMk cId="1367316123" sldId="10050"/>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F8263FB2-87DD-417B-9709-ED0CC8C28DA4}" dt="2023-04-06T20:22:20.083" v="0"/>
              <pc2:cmMkLst xmlns:pc2="http://schemas.microsoft.com/office/powerpoint/2019/9/main/command">
                <pc:docMk/>
                <pc:sldMk cId="1367316123" sldId="10050"/>
                <pc2:cmMk id="{0D72398F-FE94-4B08-A55E-C66B632B673E}"/>
              </pc2:cmMkLst>
            </pc226:cmChg>
          </p:ext>
        </pc:ext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14502525114324"/>
          <c:y val="8.6206896551724144E-2"/>
          <c:w val="0.86695685731606686"/>
          <c:h val="0.65416644040184635"/>
        </c:manualLayout>
      </c:layout>
      <c:barChart>
        <c:barDir val="col"/>
        <c:grouping val="clustered"/>
        <c:varyColors val="0"/>
        <c:ser>
          <c:idx val="0"/>
          <c:order val="0"/>
          <c:tx>
            <c:strRef>
              <c:f>Sheet1!$B$1</c:f>
              <c:strCache>
                <c:ptCount val="1"/>
                <c:pt idx="0">
                  <c:v>Multitarget DNA Test</c:v>
                </c:pt>
              </c:strCache>
            </c:strRef>
          </c:tx>
          <c:invertIfNegative val="0"/>
          <c:dLbls>
            <c:delete val="1"/>
          </c:dLbls>
          <c:cat>
            <c:strRef>
              <c:f>Sheet1!$A$2:$A$5</c:f>
              <c:strCache>
                <c:ptCount val="4"/>
                <c:pt idx="0">
                  <c:v>Proximal Cancer
(N=30)</c:v>
                </c:pt>
                <c:pt idx="1">
                  <c:v>Distal Cancer
(N=35)</c:v>
                </c:pt>
                <c:pt idx="2">
                  <c:v>Proximal Advanced
Precancerous Lesions
(N=431)</c:v>
                </c:pt>
                <c:pt idx="3">
                  <c:v>Distal Advanced
Precancerous Lesions
(N=325)</c:v>
                </c:pt>
              </c:strCache>
            </c:strRef>
          </c:cat>
          <c:val>
            <c:numRef>
              <c:f>Sheet1!$B$2:$B$5</c:f>
              <c:numCache>
                <c:formatCode>General</c:formatCode>
                <c:ptCount val="4"/>
                <c:pt idx="0">
                  <c:v>90</c:v>
                </c:pt>
                <c:pt idx="1">
                  <c:v>94</c:v>
                </c:pt>
                <c:pt idx="2">
                  <c:v>34</c:v>
                </c:pt>
                <c:pt idx="3">
                  <c:v>54</c:v>
                </c:pt>
              </c:numCache>
            </c:numRef>
          </c:val>
          <c:extLst>
            <c:ext xmlns:c16="http://schemas.microsoft.com/office/drawing/2014/chart" uri="{C3380CC4-5D6E-409C-BE32-E72D297353CC}">
              <c16:uniqueId val="{00000000-52C0-4C44-A2B8-0619F67FE9E3}"/>
            </c:ext>
          </c:extLst>
        </c:ser>
        <c:ser>
          <c:idx val="1"/>
          <c:order val="1"/>
          <c:tx>
            <c:strRef>
              <c:f>Sheet1!$C$1</c:f>
              <c:strCache>
                <c:ptCount val="1"/>
                <c:pt idx="0">
                  <c:v>FIT</c:v>
                </c:pt>
              </c:strCache>
            </c:strRef>
          </c:tx>
          <c:invertIfNegative val="0"/>
          <c:dLbls>
            <c:delete val="1"/>
          </c:dLbls>
          <c:cat>
            <c:strRef>
              <c:f>Sheet1!$A$2:$A$5</c:f>
              <c:strCache>
                <c:ptCount val="4"/>
                <c:pt idx="0">
                  <c:v>Proximal Cancer
(N=30)</c:v>
                </c:pt>
                <c:pt idx="1">
                  <c:v>Distal Cancer
(N=35)</c:v>
                </c:pt>
                <c:pt idx="2">
                  <c:v>Proximal Advanced
Precancerous Lesions
(N=431)</c:v>
                </c:pt>
                <c:pt idx="3">
                  <c:v>Distal Advanced
Precancerous Lesions
(N=325)</c:v>
                </c:pt>
              </c:strCache>
            </c:strRef>
          </c:cat>
          <c:val>
            <c:numRef>
              <c:f>Sheet1!$C$2:$C$5</c:f>
              <c:numCache>
                <c:formatCode>General</c:formatCode>
                <c:ptCount val="4"/>
                <c:pt idx="0">
                  <c:v>65</c:v>
                </c:pt>
                <c:pt idx="1">
                  <c:v>80</c:v>
                </c:pt>
                <c:pt idx="2">
                  <c:v>15</c:v>
                </c:pt>
                <c:pt idx="3">
                  <c:v>35</c:v>
                </c:pt>
              </c:numCache>
            </c:numRef>
          </c:val>
          <c:extLst>
            <c:ext xmlns:c16="http://schemas.microsoft.com/office/drawing/2014/chart" uri="{C3380CC4-5D6E-409C-BE32-E72D297353CC}">
              <c16:uniqueId val="{00000001-52C0-4C44-A2B8-0619F67FE9E3}"/>
            </c:ext>
          </c:extLst>
        </c:ser>
        <c:dLbls>
          <c:showLegendKey val="0"/>
          <c:showVal val="1"/>
          <c:showCatName val="0"/>
          <c:showSerName val="0"/>
          <c:showPercent val="0"/>
          <c:showBubbleSize val="0"/>
        </c:dLbls>
        <c:gapWidth val="100"/>
        <c:axId val="775011712"/>
        <c:axId val="689947776"/>
      </c:barChart>
      <c:catAx>
        <c:axId val="775011712"/>
        <c:scaling>
          <c:orientation val="minMax"/>
        </c:scaling>
        <c:delete val="0"/>
        <c:axPos val="b"/>
        <c:numFmt formatCode="General" sourceLinked="0"/>
        <c:majorTickMark val="out"/>
        <c:minorTickMark val="none"/>
        <c:tickLblPos val="nextTo"/>
        <c:txPr>
          <a:bodyPr/>
          <a:lstStyle/>
          <a:p>
            <a:pPr>
              <a:defRPr sz="800"/>
            </a:pPr>
            <a:endParaRPr lang="en-US"/>
          </a:p>
        </c:txPr>
        <c:crossAx val="689947776"/>
        <c:crosses val="autoZero"/>
        <c:auto val="1"/>
        <c:lblAlgn val="ctr"/>
        <c:lblOffset val="60"/>
        <c:noMultiLvlLbl val="0"/>
      </c:catAx>
      <c:valAx>
        <c:axId val="689947776"/>
        <c:scaling>
          <c:orientation val="minMax"/>
          <c:max val="100"/>
          <c:min val="0"/>
        </c:scaling>
        <c:delete val="0"/>
        <c:axPos val="l"/>
        <c:title>
          <c:tx>
            <c:rich>
              <a:bodyPr/>
              <a:lstStyle/>
              <a:p>
                <a:pPr>
                  <a:defRPr/>
                </a:pPr>
                <a:r>
                  <a:rPr lang="en-US" dirty="0"/>
                  <a:t>Sensitivity (%)</a:t>
                </a:r>
              </a:p>
            </c:rich>
          </c:tx>
          <c:overlay val="0"/>
        </c:title>
        <c:numFmt formatCode="General" sourceLinked="0"/>
        <c:majorTickMark val="out"/>
        <c:minorTickMark val="none"/>
        <c:tickLblPos val="nextTo"/>
        <c:crossAx val="775011712"/>
        <c:crosses val="autoZero"/>
        <c:crossBetween val="between"/>
        <c:majorUnit val="20"/>
      </c:valAx>
    </c:plotArea>
    <c:plotVisOnly val="1"/>
    <c:dispBlanksAs val="gap"/>
    <c:showDLblsOverMax val="0"/>
  </c:chart>
  <c:txPr>
    <a:bodyPr/>
    <a:lstStyle/>
    <a:p>
      <a:pPr>
        <a:defRPr sz="9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14502525114324"/>
          <c:y val="8.6206896551724144E-2"/>
          <c:w val="0.86695685731606686"/>
          <c:h val="0.65416644040184635"/>
        </c:manualLayout>
      </c:layout>
      <c:barChart>
        <c:barDir val="col"/>
        <c:grouping val="clustered"/>
        <c:varyColors val="0"/>
        <c:ser>
          <c:idx val="0"/>
          <c:order val="0"/>
          <c:tx>
            <c:strRef>
              <c:f>Sheet1!$B$1</c:f>
              <c:strCache>
                <c:ptCount val="1"/>
                <c:pt idx="0">
                  <c:v>Multitarget DNA Test</c:v>
                </c:pt>
              </c:strCache>
            </c:strRef>
          </c:tx>
          <c:invertIfNegative val="0"/>
          <c:dLbls>
            <c:delete val="1"/>
          </c:dLbls>
          <c:cat>
            <c:strRef>
              <c:f>Sheet1!$A$2:$A$6</c:f>
              <c:strCache>
                <c:ptCount val="5"/>
                <c:pt idx="0">
                  <c:v>Stage I
(N=29)</c:v>
                </c:pt>
                <c:pt idx="1">
                  <c:v>Stage II
(N=21)</c:v>
                </c:pt>
                <c:pt idx="2">
                  <c:v>Stage III
(N=10)</c:v>
                </c:pt>
                <c:pt idx="3">
                  <c:v>Stage IV
(N=4)</c:v>
                </c:pt>
                <c:pt idx="4">
                  <c:v>Stage I–III
(N=60)</c:v>
                </c:pt>
              </c:strCache>
            </c:strRef>
          </c:cat>
          <c:val>
            <c:numRef>
              <c:f>Sheet1!$B$2:$B$6</c:f>
              <c:numCache>
                <c:formatCode>General</c:formatCode>
                <c:ptCount val="5"/>
                <c:pt idx="0">
                  <c:v>88</c:v>
                </c:pt>
                <c:pt idx="1">
                  <c:v>100</c:v>
                </c:pt>
                <c:pt idx="2">
                  <c:v>90</c:v>
                </c:pt>
                <c:pt idx="3">
                  <c:v>75</c:v>
                </c:pt>
                <c:pt idx="4">
                  <c:v>93</c:v>
                </c:pt>
              </c:numCache>
            </c:numRef>
          </c:val>
          <c:extLst>
            <c:ext xmlns:c16="http://schemas.microsoft.com/office/drawing/2014/chart" uri="{C3380CC4-5D6E-409C-BE32-E72D297353CC}">
              <c16:uniqueId val="{00000000-52C0-4C44-A2B8-0619F67FE9E3}"/>
            </c:ext>
          </c:extLst>
        </c:ser>
        <c:ser>
          <c:idx val="1"/>
          <c:order val="1"/>
          <c:tx>
            <c:strRef>
              <c:f>Sheet1!$C$1</c:f>
              <c:strCache>
                <c:ptCount val="1"/>
                <c:pt idx="0">
                  <c:v>FIT</c:v>
                </c:pt>
              </c:strCache>
            </c:strRef>
          </c:tx>
          <c:invertIfNegative val="0"/>
          <c:dLbls>
            <c:delete val="1"/>
          </c:dLbls>
          <c:cat>
            <c:strRef>
              <c:f>Sheet1!$A$2:$A$6</c:f>
              <c:strCache>
                <c:ptCount val="5"/>
                <c:pt idx="0">
                  <c:v>Stage I
(N=29)</c:v>
                </c:pt>
                <c:pt idx="1">
                  <c:v>Stage II
(N=21)</c:v>
                </c:pt>
                <c:pt idx="2">
                  <c:v>Stage III
(N=10)</c:v>
                </c:pt>
                <c:pt idx="3">
                  <c:v>Stage IV
(N=4)</c:v>
                </c:pt>
                <c:pt idx="4">
                  <c:v>Stage I–III
(N=60)</c:v>
                </c:pt>
              </c:strCache>
            </c:strRef>
          </c:cat>
          <c:val>
            <c:numRef>
              <c:f>Sheet1!$C$2:$C$6</c:f>
              <c:numCache>
                <c:formatCode>General</c:formatCode>
                <c:ptCount val="5"/>
                <c:pt idx="0">
                  <c:v>65</c:v>
                </c:pt>
                <c:pt idx="1">
                  <c:v>76</c:v>
                </c:pt>
                <c:pt idx="2">
                  <c:v>90</c:v>
                </c:pt>
                <c:pt idx="3">
                  <c:v>75</c:v>
                </c:pt>
                <c:pt idx="4">
                  <c:v>73</c:v>
                </c:pt>
              </c:numCache>
            </c:numRef>
          </c:val>
          <c:extLst>
            <c:ext xmlns:c16="http://schemas.microsoft.com/office/drawing/2014/chart" uri="{C3380CC4-5D6E-409C-BE32-E72D297353CC}">
              <c16:uniqueId val="{00000001-52C0-4C44-A2B8-0619F67FE9E3}"/>
            </c:ext>
          </c:extLst>
        </c:ser>
        <c:dLbls>
          <c:showLegendKey val="0"/>
          <c:showVal val="1"/>
          <c:showCatName val="0"/>
          <c:showSerName val="0"/>
          <c:showPercent val="0"/>
          <c:showBubbleSize val="0"/>
        </c:dLbls>
        <c:gapWidth val="100"/>
        <c:axId val="695418880"/>
        <c:axId val="695420416"/>
      </c:barChart>
      <c:catAx>
        <c:axId val="695418880"/>
        <c:scaling>
          <c:orientation val="minMax"/>
        </c:scaling>
        <c:delete val="0"/>
        <c:axPos val="b"/>
        <c:numFmt formatCode="General" sourceLinked="0"/>
        <c:majorTickMark val="out"/>
        <c:minorTickMark val="none"/>
        <c:tickLblPos val="nextTo"/>
        <c:txPr>
          <a:bodyPr/>
          <a:lstStyle/>
          <a:p>
            <a:pPr>
              <a:lnSpc>
                <a:spcPct val="120000"/>
              </a:lnSpc>
              <a:defRPr sz="800"/>
            </a:pPr>
            <a:endParaRPr lang="en-US"/>
          </a:p>
        </c:txPr>
        <c:crossAx val="695420416"/>
        <c:crosses val="autoZero"/>
        <c:auto val="1"/>
        <c:lblAlgn val="ctr"/>
        <c:lblOffset val="40"/>
        <c:noMultiLvlLbl val="0"/>
      </c:catAx>
      <c:valAx>
        <c:axId val="695420416"/>
        <c:scaling>
          <c:orientation val="minMax"/>
          <c:max val="100"/>
          <c:min val="0"/>
        </c:scaling>
        <c:delete val="0"/>
        <c:axPos val="l"/>
        <c:title>
          <c:tx>
            <c:rich>
              <a:bodyPr/>
              <a:lstStyle/>
              <a:p>
                <a:pPr>
                  <a:defRPr/>
                </a:pPr>
                <a:r>
                  <a:rPr lang="en-US" dirty="0"/>
                  <a:t>Sensitivity (%)</a:t>
                </a:r>
              </a:p>
            </c:rich>
          </c:tx>
          <c:overlay val="0"/>
        </c:title>
        <c:numFmt formatCode="General" sourceLinked="0"/>
        <c:majorTickMark val="out"/>
        <c:minorTickMark val="none"/>
        <c:tickLblPos val="nextTo"/>
        <c:crossAx val="695418880"/>
        <c:crosses val="autoZero"/>
        <c:crossBetween val="between"/>
        <c:majorUnit val="20"/>
      </c:valAx>
    </c:plotArea>
    <c:plotVisOnly val="1"/>
    <c:dispBlanksAs val="gap"/>
    <c:showDLblsOverMax val="0"/>
  </c:chart>
  <c:txPr>
    <a:bodyPr/>
    <a:lstStyle/>
    <a:p>
      <a:pPr>
        <a:defRPr sz="9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259980660312195E-2"/>
          <c:y val="8.6206896551724144E-2"/>
          <c:w val="0.56481266596061452"/>
          <c:h val="0.63692506109150149"/>
        </c:manualLayout>
      </c:layout>
      <c:barChart>
        <c:barDir val="col"/>
        <c:grouping val="clustered"/>
        <c:varyColors val="0"/>
        <c:ser>
          <c:idx val="0"/>
          <c:order val="0"/>
          <c:tx>
            <c:strRef>
              <c:f>Sheet1!$B$1</c:f>
              <c:strCache>
                <c:ptCount val="1"/>
                <c:pt idx="0">
                  <c:v>Multitarget DNA Test</c:v>
                </c:pt>
              </c:strCache>
            </c:strRef>
          </c:tx>
          <c:invertIfNegative val="0"/>
          <c:dLbls>
            <c:delete val="1"/>
          </c:dLbls>
          <c:cat>
            <c:strRef>
              <c:f>Sheet1!$A$2:$A$3</c:f>
              <c:strCache>
                <c:ptCount val="2"/>
                <c:pt idx="0">
                  <c:v>High-Grade Dysplasia
(N=39)</c:v>
                </c:pt>
                <c:pt idx="1">
                  <c:v>Sessile Serrated Polyp ≥1.0 cm
(N=99)</c:v>
                </c:pt>
              </c:strCache>
            </c:strRef>
          </c:cat>
          <c:val>
            <c:numRef>
              <c:f>Sheet1!$B$2:$B$3</c:f>
              <c:numCache>
                <c:formatCode>General</c:formatCode>
                <c:ptCount val="2"/>
                <c:pt idx="0">
                  <c:v>68</c:v>
                </c:pt>
                <c:pt idx="1">
                  <c:v>44</c:v>
                </c:pt>
              </c:numCache>
            </c:numRef>
          </c:val>
          <c:extLst>
            <c:ext xmlns:c16="http://schemas.microsoft.com/office/drawing/2014/chart" uri="{C3380CC4-5D6E-409C-BE32-E72D297353CC}">
              <c16:uniqueId val="{00000000-52C0-4C44-A2B8-0619F67FE9E3}"/>
            </c:ext>
          </c:extLst>
        </c:ser>
        <c:ser>
          <c:idx val="1"/>
          <c:order val="1"/>
          <c:tx>
            <c:strRef>
              <c:f>Sheet1!$C$1</c:f>
              <c:strCache>
                <c:ptCount val="1"/>
                <c:pt idx="0">
                  <c:v>FIT</c:v>
                </c:pt>
              </c:strCache>
            </c:strRef>
          </c:tx>
          <c:invertIfNegative val="0"/>
          <c:dLbls>
            <c:delete val="1"/>
          </c:dLbls>
          <c:cat>
            <c:strRef>
              <c:f>Sheet1!$A$2:$A$3</c:f>
              <c:strCache>
                <c:ptCount val="2"/>
                <c:pt idx="0">
                  <c:v>High-Grade Dysplasia
(N=39)</c:v>
                </c:pt>
                <c:pt idx="1">
                  <c:v>Sessile Serrated Polyp ≥1.0 cm
(N=99)</c:v>
                </c:pt>
              </c:strCache>
            </c:strRef>
          </c:cat>
          <c:val>
            <c:numRef>
              <c:f>Sheet1!$C$2:$C$3</c:f>
              <c:numCache>
                <c:formatCode>General</c:formatCode>
                <c:ptCount val="2"/>
                <c:pt idx="0">
                  <c:v>46</c:v>
                </c:pt>
                <c:pt idx="1">
                  <c:v>5</c:v>
                </c:pt>
              </c:numCache>
            </c:numRef>
          </c:val>
          <c:extLst>
            <c:ext xmlns:c16="http://schemas.microsoft.com/office/drawing/2014/chart" uri="{C3380CC4-5D6E-409C-BE32-E72D297353CC}">
              <c16:uniqueId val="{00000001-52C0-4C44-A2B8-0619F67FE9E3}"/>
            </c:ext>
          </c:extLst>
        </c:ser>
        <c:dLbls>
          <c:showLegendKey val="0"/>
          <c:showVal val="1"/>
          <c:showCatName val="0"/>
          <c:showSerName val="0"/>
          <c:showPercent val="0"/>
          <c:showBubbleSize val="0"/>
        </c:dLbls>
        <c:gapWidth val="100"/>
        <c:axId val="762385152"/>
        <c:axId val="762386688"/>
      </c:barChart>
      <c:catAx>
        <c:axId val="762385152"/>
        <c:scaling>
          <c:orientation val="minMax"/>
        </c:scaling>
        <c:delete val="0"/>
        <c:axPos val="b"/>
        <c:numFmt formatCode="General" sourceLinked="0"/>
        <c:majorTickMark val="out"/>
        <c:minorTickMark val="none"/>
        <c:tickLblPos val="nextTo"/>
        <c:txPr>
          <a:bodyPr/>
          <a:lstStyle/>
          <a:p>
            <a:pPr>
              <a:lnSpc>
                <a:spcPct val="120000"/>
              </a:lnSpc>
              <a:defRPr sz="800"/>
            </a:pPr>
            <a:endParaRPr lang="en-US"/>
          </a:p>
        </c:txPr>
        <c:crossAx val="762386688"/>
        <c:crosses val="autoZero"/>
        <c:auto val="1"/>
        <c:lblAlgn val="ctr"/>
        <c:lblOffset val="40"/>
        <c:noMultiLvlLbl val="0"/>
      </c:catAx>
      <c:valAx>
        <c:axId val="762386688"/>
        <c:scaling>
          <c:orientation val="minMax"/>
          <c:max val="100"/>
          <c:min val="0"/>
        </c:scaling>
        <c:delete val="0"/>
        <c:axPos val="l"/>
        <c:title>
          <c:tx>
            <c:rich>
              <a:bodyPr/>
              <a:lstStyle/>
              <a:p>
                <a:pPr>
                  <a:defRPr/>
                </a:pPr>
                <a:r>
                  <a:rPr lang="en-US" dirty="0"/>
                  <a:t>Sensitivity (%)</a:t>
                </a:r>
              </a:p>
            </c:rich>
          </c:tx>
          <c:layout>
            <c:manualLayout>
              <c:xMode val="edge"/>
              <c:yMode val="edge"/>
              <c:x val="1.9493177387914229E-3"/>
              <c:y val="0.21068965517241378"/>
            </c:manualLayout>
          </c:layout>
          <c:overlay val="0"/>
        </c:title>
        <c:numFmt formatCode="General" sourceLinked="0"/>
        <c:majorTickMark val="out"/>
        <c:minorTickMark val="none"/>
        <c:tickLblPos val="nextTo"/>
        <c:crossAx val="762385152"/>
        <c:crosses val="autoZero"/>
        <c:crossBetween val="between"/>
        <c:majorUnit val="20"/>
      </c:valAx>
    </c:plotArea>
    <c:legend>
      <c:legendPos val="b"/>
      <c:layout>
        <c:manualLayout>
          <c:xMode val="edge"/>
          <c:yMode val="edge"/>
          <c:x val="0.51865988242697736"/>
          <c:y val="0.87835052945967951"/>
          <c:w val="0.2921147795122101"/>
          <c:h val="0.10440809122997555"/>
        </c:manualLayout>
      </c:layout>
      <c:overlay val="0"/>
      <c:txPr>
        <a:bodyPr/>
        <a:lstStyle/>
        <a:p>
          <a:pPr>
            <a:defRPr sz="1000"/>
          </a:pPr>
          <a:endParaRPr lang="en-US"/>
        </a:p>
      </c:txPr>
    </c:legend>
    <c:plotVisOnly val="1"/>
    <c:dispBlanksAs val="gap"/>
    <c:showDLblsOverMax val="0"/>
  </c:chart>
  <c:txPr>
    <a:bodyPr/>
    <a:lstStyle/>
    <a:p>
      <a:pPr>
        <a:defRPr sz="9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14502525114324"/>
          <c:y val="8.6206896551724144E-2"/>
          <c:w val="0.86695685731606686"/>
          <c:h val="0.63692506109150149"/>
        </c:manualLayout>
      </c:layout>
      <c:barChart>
        <c:barDir val="col"/>
        <c:grouping val="clustered"/>
        <c:varyColors val="0"/>
        <c:ser>
          <c:idx val="0"/>
          <c:order val="0"/>
          <c:tx>
            <c:strRef>
              <c:f>Sheet1!$B$1</c:f>
              <c:strCache>
                <c:ptCount val="1"/>
                <c:pt idx="0">
                  <c:v>Multitarget DNA Test</c:v>
                </c:pt>
              </c:strCache>
            </c:strRef>
          </c:tx>
          <c:invertIfNegative val="0"/>
          <c:dLbls>
            <c:delete val="1"/>
          </c:dLbls>
          <c:cat>
            <c:strRef>
              <c:f>Sheet1!$A$2:$A$6</c:f>
              <c:strCache>
                <c:ptCount val="5"/>
                <c:pt idx="0">
                  <c:v>≤0.5 cm
(N=10)</c:v>
                </c:pt>
                <c:pt idx="1">
                  <c:v>&gt;0.5 to &lt;1.0 cm
(N=56)</c:v>
                </c:pt>
                <c:pt idx="2">
                  <c:v>1.0 to 1.9 cm
(N=574)</c:v>
                </c:pt>
                <c:pt idx="3">
                  <c:v>2.0 to 2.9 cm
(N=79)</c:v>
                </c:pt>
                <c:pt idx="4">
                  <c:v>≥3.0 cm
(N=38)</c:v>
                </c:pt>
              </c:strCache>
            </c:strRef>
          </c:cat>
          <c:val>
            <c:numRef>
              <c:f>Sheet1!$B$2:$B$6</c:f>
              <c:numCache>
                <c:formatCode>General</c:formatCode>
                <c:ptCount val="5"/>
                <c:pt idx="0">
                  <c:v>20</c:v>
                </c:pt>
                <c:pt idx="1">
                  <c:v>33</c:v>
                </c:pt>
                <c:pt idx="2">
                  <c:v>39</c:v>
                </c:pt>
                <c:pt idx="3">
                  <c:v>65</c:v>
                </c:pt>
                <c:pt idx="4">
                  <c:v>67</c:v>
                </c:pt>
              </c:numCache>
            </c:numRef>
          </c:val>
          <c:extLst>
            <c:ext xmlns:c16="http://schemas.microsoft.com/office/drawing/2014/chart" uri="{C3380CC4-5D6E-409C-BE32-E72D297353CC}">
              <c16:uniqueId val="{00000000-52C0-4C44-A2B8-0619F67FE9E3}"/>
            </c:ext>
          </c:extLst>
        </c:ser>
        <c:ser>
          <c:idx val="1"/>
          <c:order val="1"/>
          <c:tx>
            <c:strRef>
              <c:f>Sheet1!$C$1</c:f>
              <c:strCache>
                <c:ptCount val="1"/>
                <c:pt idx="0">
                  <c:v>FIT</c:v>
                </c:pt>
              </c:strCache>
            </c:strRef>
          </c:tx>
          <c:invertIfNegative val="0"/>
          <c:dLbls>
            <c:delete val="1"/>
          </c:dLbls>
          <c:cat>
            <c:strRef>
              <c:f>Sheet1!$A$2:$A$6</c:f>
              <c:strCache>
                <c:ptCount val="5"/>
                <c:pt idx="0">
                  <c:v>≤0.5 cm
(N=10)</c:v>
                </c:pt>
                <c:pt idx="1">
                  <c:v>&gt;0.5 to &lt;1.0 cm
(N=56)</c:v>
                </c:pt>
                <c:pt idx="2">
                  <c:v>1.0 to 1.9 cm
(N=574)</c:v>
                </c:pt>
                <c:pt idx="3">
                  <c:v>2.0 to 2.9 cm
(N=79)</c:v>
                </c:pt>
                <c:pt idx="4">
                  <c:v>≥3.0 cm
(N=38)</c:v>
                </c:pt>
              </c:strCache>
            </c:strRef>
          </c:cat>
          <c:val>
            <c:numRef>
              <c:f>Sheet1!$C$2:$C$6</c:f>
              <c:numCache>
                <c:formatCode>General</c:formatCode>
                <c:ptCount val="5"/>
                <c:pt idx="0">
                  <c:v>20</c:v>
                </c:pt>
                <c:pt idx="1">
                  <c:v>15</c:v>
                </c:pt>
                <c:pt idx="2">
                  <c:v>22</c:v>
                </c:pt>
                <c:pt idx="3">
                  <c:v>44</c:v>
                </c:pt>
                <c:pt idx="4">
                  <c:v>43</c:v>
                </c:pt>
              </c:numCache>
            </c:numRef>
          </c:val>
          <c:extLst>
            <c:ext xmlns:c16="http://schemas.microsoft.com/office/drawing/2014/chart" uri="{C3380CC4-5D6E-409C-BE32-E72D297353CC}">
              <c16:uniqueId val="{00000001-52C0-4C44-A2B8-0619F67FE9E3}"/>
            </c:ext>
          </c:extLst>
        </c:ser>
        <c:dLbls>
          <c:showLegendKey val="0"/>
          <c:showVal val="1"/>
          <c:showCatName val="0"/>
          <c:showSerName val="0"/>
          <c:showPercent val="0"/>
          <c:showBubbleSize val="0"/>
        </c:dLbls>
        <c:gapWidth val="100"/>
        <c:axId val="774848512"/>
        <c:axId val="774850048"/>
      </c:barChart>
      <c:catAx>
        <c:axId val="774848512"/>
        <c:scaling>
          <c:orientation val="minMax"/>
        </c:scaling>
        <c:delete val="0"/>
        <c:axPos val="b"/>
        <c:numFmt formatCode="General" sourceLinked="0"/>
        <c:majorTickMark val="out"/>
        <c:minorTickMark val="none"/>
        <c:tickLblPos val="nextTo"/>
        <c:txPr>
          <a:bodyPr/>
          <a:lstStyle/>
          <a:p>
            <a:pPr>
              <a:lnSpc>
                <a:spcPct val="120000"/>
              </a:lnSpc>
              <a:defRPr sz="800"/>
            </a:pPr>
            <a:endParaRPr lang="en-US"/>
          </a:p>
        </c:txPr>
        <c:crossAx val="774850048"/>
        <c:crosses val="autoZero"/>
        <c:auto val="1"/>
        <c:lblAlgn val="ctr"/>
        <c:lblOffset val="40"/>
        <c:noMultiLvlLbl val="0"/>
      </c:catAx>
      <c:valAx>
        <c:axId val="774850048"/>
        <c:scaling>
          <c:orientation val="minMax"/>
          <c:max val="100"/>
          <c:min val="0"/>
        </c:scaling>
        <c:delete val="0"/>
        <c:axPos val="l"/>
        <c:title>
          <c:tx>
            <c:rich>
              <a:bodyPr/>
              <a:lstStyle/>
              <a:p>
                <a:pPr>
                  <a:defRPr/>
                </a:pPr>
                <a:r>
                  <a:rPr lang="en-US" dirty="0"/>
                  <a:t>Sensitivity (%)</a:t>
                </a:r>
              </a:p>
            </c:rich>
          </c:tx>
          <c:overlay val="0"/>
        </c:title>
        <c:numFmt formatCode="General" sourceLinked="0"/>
        <c:majorTickMark val="out"/>
        <c:minorTickMark val="none"/>
        <c:tickLblPos val="nextTo"/>
        <c:crossAx val="774848512"/>
        <c:crosses val="autoZero"/>
        <c:crossBetween val="between"/>
        <c:majorUnit val="20"/>
      </c:valAx>
    </c:plotArea>
    <c:plotVisOnly val="1"/>
    <c:dispBlanksAs val="gap"/>
    <c:showDLblsOverMax val="0"/>
  </c:chart>
  <c:txPr>
    <a:bodyPr/>
    <a:lstStyle/>
    <a:p>
      <a:pPr>
        <a:defRPr sz="9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2"/>
                </a:solidFill>
                <a:latin typeface="Arial" panose="020B0604020202020204" pitchFamily="34" charset="0"/>
                <a:ea typeface="+mn-ea"/>
                <a:cs typeface="Arial" panose="020B0604020202020204" pitchFamily="34" charset="0"/>
              </a:defRPr>
            </a:pPr>
            <a:r>
              <a:rPr lang="en-US" sz="1200" b="1">
                <a:solidFill>
                  <a:schemeClr val="tx2"/>
                </a:solidFill>
                <a:latin typeface="Arial" panose="020B0604020202020204" pitchFamily="34" charset="0"/>
                <a:cs typeface="Arial" panose="020B0604020202020204" pitchFamily="34" charset="0"/>
              </a:rPr>
              <a:t>Colonoscopy Results</a:t>
            </a:r>
          </a:p>
        </c:rich>
      </c:tx>
      <c:layout>
        <c:manualLayout>
          <c:xMode val="edge"/>
          <c:yMode val="edge"/>
          <c:x val="0.35954106280193232"/>
          <c:y val="0.73971325336081728"/>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2"/>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0322530335881925"/>
          <c:y val="0.1072584217373185"/>
          <c:w val="0.40321141922477083"/>
          <c:h val="0.61739991956346429"/>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A34-4A05-A315-1823A8674E4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A34-4A05-A315-1823A8674E4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A34-4A05-A315-1823A8674E4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A34-4A05-A315-1823A8674E4F}"/>
              </c:ext>
            </c:extLst>
          </c:dPt>
          <c:dLbls>
            <c:dLbl>
              <c:idx val="0"/>
              <c:layout>
                <c:manualLayout>
                  <c:x val="6.3038723420442005E-2"/>
                  <c:y val="0"/>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34-4A05-A315-1823A8674E4F}"/>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CRC</c:v>
                </c:pt>
                <c:pt idx="1">
                  <c:v>Advanced precancerous lesions</c:v>
                </c:pt>
                <c:pt idx="2">
                  <c:v>Nonadvanced adnenoma </c:v>
                </c:pt>
                <c:pt idx="3">
                  <c:v>Negative/no findings</c:v>
                </c:pt>
              </c:strCache>
            </c:strRef>
          </c:cat>
          <c:val>
            <c:numRef>
              <c:f>Sheet1!$B$2:$B$5</c:f>
              <c:numCache>
                <c:formatCode>0.0%</c:formatCode>
                <c:ptCount val="4"/>
                <c:pt idx="0">
                  <c:v>3.6999999999999998E-2</c:v>
                </c:pt>
                <c:pt idx="1">
                  <c:v>0.19900000000000001</c:v>
                </c:pt>
                <c:pt idx="2">
                  <c:v>0.309</c:v>
                </c:pt>
                <c:pt idx="3">
                  <c:v>0.45400000000000001</c:v>
                </c:pt>
              </c:numCache>
            </c:numRef>
          </c:val>
          <c:extLst>
            <c:ext xmlns:c16="http://schemas.microsoft.com/office/drawing/2014/chart" uri="{C3380CC4-5D6E-409C-BE32-E72D297353CC}">
              <c16:uniqueId val="{00000008-5A34-4A05-A315-1823A8674E4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8921411997413377E-2"/>
          <c:y val="0.83191676303810136"/>
          <c:w val="0.93317166875879642"/>
          <c:h val="0.1458918393610741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2"/>
                </a:solidFill>
                <a:latin typeface="Arial" panose="020B0604020202020204" pitchFamily="34" charset="0"/>
                <a:ea typeface="+mn-ea"/>
                <a:cs typeface="Arial" panose="020B0604020202020204" pitchFamily="34" charset="0"/>
              </a:defRPr>
            </a:pPr>
            <a:r>
              <a:rPr lang="en-US" sz="1200" b="1">
                <a:solidFill>
                  <a:schemeClr val="tx2"/>
                </a:solidFill>
                <a:latin typeface="Arial" panose="020B0604020202020204" pitchFamily="34" charset="0"/>
                <a:cs typeface="Arial" panose="020B0604020202020204" pitchFamily="34" charset="0"/>
              </a:rPr>
              <a:t>Colonoscopy Results</a:t>
            </a:r>
          </a:p>
        </c:rich>
      </c:tx>
      <c:layout>
        <c:manualLayout>
          <c:xMode val="edge"/>
          <c:yMode val="edge"/>
          <c:x val="0.35954106280193232"/>
          <c:y val="0.73971325336081728"/>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2"/>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30322530335881925"/>
          <c:y val="0.1072584217373185"/>
          <c:w val="0.40321141922477083"/>
          <c:h val="0.61739991956346429"/>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C16-4C83-BF84-BAB03041A75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C16-4C83-BF84-BAB03041A75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C16-4C83-BF84-BAB03041A75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C16-4C83-BF84-BAB03041A756}"/>
              </c:ext>
            </c:extLst>
          </c:dPt>
          <c:dLbls>
            <c:dLbl>
              <c:idx val="0"/>
              <c:layout>
                <c:manualLayout>
                  <c:x val="-6.7396059188253643E-2"/>
                  <c:y val="-3.6985662668040866E-3"/>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C16-4C83-BF84-BAB03041A756}"/>
                </c:ext>
              </c:extLst>
            </c:dLbl>
            <c:dLbl>
              <c:idx val="1"/>
              <c:layout>
                <c:manualLayout>
                  <c:x val="0.13326086956521749"/>
                  <c:y val="6.0372541727544971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C16-4C83-BF84-BAB03041A75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CRC</c:v>
                </c:pt>
                <c:pt idx="1">
                  <c:v>Advanced precancerous lesions</c:v>
                </c:pt>
                <c:pt idx="2">
                  <c:v>Nonadvanced adnenoma </c:v>
                </c:pt>
                <c:pt idx="3">
                  <c:v>Negative/no findings</c:v>
                </c:pt>
              </c:strCache>
            </c:strRef>
          </c:cat>
          <c:val>
            <c:numRef>
              <c:f>Sheet1!$B$2:$B$5</c:f>
              <c:numCache>
                <c:formatCode>0.0%</c:formatCode>
                <c:ptCount val="4"/>
                <c:pt idx="0">
                  <c:v>0.01</c:v>
                </c:pt>
                <c:pt idx="1">
                  <c:v>5.1999999999999998E-2</c:v>
                </c:pt>
                <c:pt idx="2">
                  <c:v>0.28599999999999998</c:v>
                </c:pt>
                <c:pt idx="3">
                  <c:v>0.66100000000000003</c:v>
                </c:pt>
              </c:numCache>
            </c:numRef>
          </c:val>
          <c:extLst>
            <c:ext xmlns:c16="http://schemas.microsoft.com/office/drawing/2014/chart" uri="{C3380CC4-5D6E-409C-BE32-E72D297353CC}">
              <c16:uniqueId val="{00000008-EC16-4C83-BF84-BAB03041A756}"/>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1.8921411997413377E-2"/>
          <c:y val="0.83191676303810136"/>
          <c:w val="0.93317166875879642"/>
          <c:h val="0.1458918393610741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646" tIns="47823" rIns="95646" bIns="47823" rtlCol="0"/>
          <a:lstStyle>
            <a:lvl1pPr algn="l">
              <a:defRPr sz="1300"/>
            </a:lvl1pPr>
          </a:lstStyle>
          <a:p>
            <a:endParaRPr lang="en-US" sz="1100"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5646" tIns="47823" rIns="95646" bIns="47823" rtlCol="0"/>
          <a:lstStyle>
            <a:lvl1pPr algn="r">
              <a:defRPr sz="1300"/>
            </a:lvl1pPr>
          </a:lstStyle>
          <a:p>
            <a:fld id="{090D53B4-B4FE-442B-BCF3-9023F49641CC}" type="datetimeFigureOut">
              <a:rPr lang="en-US" sz="1100"/>
              <a:t>4/6/2023</a:t>
            </a:fld>
            <a:endParaRPr lang="en-US" sz="1100"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5646" tIns="47823" rIns="95646" bIns="47823" rtlCol="0" anchor="b"/>
          <a:lstStyle>
            <a:lvl1pPr algn="l">
              <a:defRPr sz="1300"/>
            </a:lvl1pPr>
          </a:lstStyle>
          <a:p>
            <a:endParaRPr lang="en-US" sz="1100"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646" tIns="47823" rIns="95646" bIns="47823" rtlCol="0" anchor="b"/>
          <a:lstStyle>
            <a:lvl1pPr algn="r">
              <a:defRPr sz="1300"/>
            </a:lvl1pPr>
          </a:lstStyle>
          <a:p>
            <a:fld id="{15E3EEC0-60C9-482C-B113-4433E60F7642}" type="slidenum">
              <a:rPr lang="en-US" sz="1100"/>
              <a:t>‹#›</a:t>
            </a:fld>
            <a:endParaRPr lang="en-US" sz="1100" dirty="0"/>
          </a:p>
        </p:txBody>
      </p:sp>
    </p:spTree>
    <p:extLst>
      <p:ext uri="{BB962C8B-B14F-4D97-AF65-F5344CB8AC3E}">
        <p14:creationId xmlns:p14="http://schemas.microsoft.com/office/powerpoint/2010/main" val="1262560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77875" y="336550"/>
            <a:ext cx="5759450" cy="3240088"/>
          </a:xfrm>
          <a:prstGeom prst="rect">
            <a:avLst/>
          </a:prstGeom>
          <a:noFill/>
          <a:ln w="12700">
            <a:solidFill>
              <a:prstClr val="black"/>
            </a:solidFill>
          </a:ln>
        </p:spPr>
        <p:txBody>
          <a:bodyPr vert="horz" lIns="95646" tIns="47823" rIns="95646" bIns="47823" rtlCol="0" anchor="ctr"/>
          <a:lstStyle/>
          <a:p>
            <a:endParaRPr lang="en-US" dirty="0"/>
          </a:p>
        </p:txBody>
      </p:sp>
      <p:sp>
        <p:nvSpPr>
          <p:cNvPr id="8" name="Slide Number Placeholder 6"/>
          <p:cNvSpPr>
            <a:spLocks noGrp="1"/>
          </p:cNvSpPr>
          <p:nvPr>
            <p:ph type="sldNum" sz="quarter" idx="5"/>
          </p:nvPr>
        </p:nvSpPr>
        <p:spPr>
          <a:xfrm>
            <a:off x="2" y="9309928"/>
            <a:ext cx="7313507" cy="289606"/>
          </a:xfrm>
          <a:prstGeom prst="rect">
            <a:avLst/>
          </a:prstGeom>
        </p:spPr>
        <p:txBody>
          <a:bodyPr vert="horz" lIns="95646" tIns="47823" rIns="95646" bIns="47823" rtlCol="0" anchor="b"/>
          <a:lstStyle>
            <a:lvl1pPr algn="ctr">
              <a:defRPr sz="900">
                <a:solidFill>
                  <a:schemeClr val="tx1"/>
                </a:solidFill>
                <a:latin typeface="+mn-lt"/>
                <a:cs typeface="Arial" pitchFamily="34" charset="0"/>
              </a:defRPr>
            </a:lvl1pPr>
          </a:lstStyle>
          <a:p>
            <a:fld id="{D5F8523C-8729-40F0-9536-D6C4CA3AD238}" type="slidenum">
              <a:rPr lang="en-US" smtClean="0"/>
              <a:pPr/>
              <a:t>‹#›</a:t>
            </a:fld>
            <a:endParaRPr lang="en-US" dirty="0"/>
          </a:p>
        </p:txBody>
      </p:sp>
      <p:sp>
        <p:nvSpPr>
          <p:cNvPr id="9" name="Notes Placeholder 1"/>
          <p:cNvSpPr>
            <a:spLocks noGrp="1"/>
          </p:cNvSpPr>
          <p:nvPr>
            <p:ph type="body" sz="quarter" idx="3"/>
          </p:nvPr>
        </p:nvSpPr>
        <p:spPr>
          <a:xfrm>
            <a:off x="731520" y="3790473"/>
            <a:ext cx="5852160" cy="5400675"/>
          </a:xfrm>
          <a:prstGeom prst="rect">
            <a:avLst/>
          </a:prstGeom>
        </p:spPr>
        <p:txBody>
          <a:bodyPr vert="horz" lIns="95646" tIns="47823" rIns="95646" bIns="47823"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4842946"/>
      </p:ext>
    </p:extLst>
  </p:cSld>
  <p:clrMap bg1="lt1" tx1="dk1" bg2="lt2" tx2="dk2" accent1="accent1" accent2="accent2" accent3="accent3" accent4="accent4" accent5="accent5" accent6="accent6" hlink="hlink" folHlink="folHlink"/>
  <p:hf hdr="0" ftr="0" dt="0"/>
  <p:notesStyle>
    <a:lvl1pPr marL="114300" indent="-114300" algn="l" defTabSz="914400" rtl="0" eaLnBrk="1" latinLnBrk="0" hangingPunct="1">
      <a:lnSpc>
        <a:spcPct val="90000"/>
      </a:lnSpc>
      <a:spcBef>
        <a:spcPts val="1200"/>
      </a:spcBef>
      <a:buClrTx/>
      <a:buSzPct val="100000"/>
      <a:buFont typeface="Arial" panose="020B0604020202020204" pitchFamily="34" charset="0"/>
      <a:buChar char="•"/>
      <a:tabLst/>
      <a:defRPr lang="en-US" sz="1200" kern="1200" dirty="0" smtClean="0">
        <a:solidFill>
          <a:schemeClr val="tx1"/>
        </a:solidFill>
        <a:effectLst/>
        <a:latin typeface="+mn-lt"/>
        <a:ea typeface="+mn-ea"/>
        <a:cs typeface="+mn-cs"/>
      </a:defRPr>
    </a:lvl1pPr>
    <a:lvl2pPr marL="282575" indent="-114300" algn="l" defTabSz="914400" rtl="0" eaLnBrk="1" latinLnBrk="0" hangingPunct="1">
      <a:lnSpc>
        <a:spcPct val="90000"/>
      </a:lnSpc>
      <a:spcBef>
        <a:spcPts val="600"/>
      </a:spcBef>
      <a:buClrTx/>
      <a:buFont typeface="Arial" panose="020B0604020202020204" pitchFamily="34" charset="0"/>
      <a:buChar char="•"/>
      <a:tabLst/>
      <a:defRPr lang="en-US" sz="1100" kern="1200" dirty="0" smtClean="0">
        <a:solidFill>
          <a:schemeClr val="tx1"/>
        </a:solidFill>
        <a:effectLst/>
        <a:latin typeface="+mn-lt"/>
        <a:ea typeface="+mn-ea"/>
        <a:cs typeface="+mn-cs"/>
      </a:defRPr>
    </a:lvl2pPr>
    <a:lvl3pPr marL="454025" indent="-119063" algn="l" defTabSz="914400" rtl="0" eaLnBrk="1" latinLnBrk="0" hangingPunct="1">
      <a:lnSpc>
        <a:spcPct val="90000"/>
      </a:lnSpc>
      <a:spcBef>
        <a:spcPts val="300"/>
      </a:spcBef>
      <a:buClrTx/>
      <a:buFont typeface="Arial" panose="020B0604020202020204" pitchFamily="34" charset="0"/>
      <a:buChar char="•"/>
      <a:defRPr lang="en-US" sz="1000" kern="1200" dirty="0" smtClean="0">
        <a:solidFill>
          <a:schemeClr val="tx1"/>
        </a:solidFill>
        <a:effectLst/>
        <a:latin typeface="+mn-lt"/>
        <a:ea typeface="+mn-ea"/>
        <a:cs typeface="+mn-cs"/>
      </a:defRPr>
    </a:lvl3pPr>
    <a:lvl4pPr marL="625475" indent="-114300" algn="l" defTabSz="914400" rtl="0" eaLnBrk="1" latinLnBrk="0" hangingPunct="1">
      <a:lnSpc>
        <a:spcPct val="90000"/>
      </a:lnSpc>
      <a:spcBef>
        <a:spcPts val="200"/>
      </a:spcBef>
      <a:buClrTx/>
      <a:buFont typeface="Arial" panose="020B0604020202020204" pitchFamily="34" charset="0"/>
      <a:buChar char="•"/>
      <a:defRPr lang="en-US" sz="900" kern="1200" dirty="0" smtClean="0">
        <a:solidFill>
          <a:schemeClr val="tx1"/>
        </a:solidFill>
        <a:effectLst/>
        <a:latin typeface="+mn-lt"/>
        <a:ea typeface="+mn-ea"/>
        <a:cs typeface="+mn-cs"/>
      </a:defRPr>
    </a:lvl4pPr>
    <a:lvl5pPr marL="796925" indent="-114300" algn="l" defTabSz="914400" rtl="0" eaLnBrk="1" latinLnBrk="0" hangingPunct="1">
      <a:lnSpc>
        <a:spcPct val="90000"/>
      </a:lnSpc>
      <a:spcBef>
        <a:spcPts val="100"/>
      </a:spcBef>
      <a:buClrTx/>
      <a:buSzPct val="100000"/>
      <a:buFont typeface="Arial" panose="020B0604020202020204" pitchFamily="34" charset="0"/>
      <a:buChar char="•"/>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DE0A1D7-41F4-4ABD-BFCE-86B7BE9B3D4B}" type="slidenum">
              <a:rPr lang="en-US" smtClean="0"/>
              <a:pPr/>
              <a:t>2</a:t>
            </a:fld>
            <a:endParaRPr lang="en-US" dirty="0"/>
          </a:p>
        </p:txBody>
      </p:sp>
      <p:sp>
        <p:nvSpPr>
          <p:cNvPr id="10" name="Slide Image Placeholder 9"/>
          <p:cNvSpPr>
            <a:spLocks noGrp="1" noRot="1" noChangeAspect="1"/>
          </p:cNvSpPr>
          <p:nvPr>
            <p:ph type="sldImg"/>
          </p:nvPr>
        </p:nvSpPr>
        <p:spPr>
          <a:xfrm>
            <a:off x="777875" y="336550"/>
            <a:ext cx="5759450" cy="3240088"/>
          </a:xfrm>
        </p:spPr>
      </p:sp>
      <p:sp>
        <p:nvSpPr>
          <p:cNvPr id="11" name="Notes Placeholder 10"/>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13256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12</a:t>
            </a:fld>
            <a:endParaRPr lang="en-US" dirty="0"/>
          </a:p>
        </p:txBody>
      </p:sp>
    </p:spTree>
    <p:extLst>
      <p:ext uri="{BB962C8B-B14F-4D97-AF65-F5344CB8AC3E}">
        <p14:creationId xmlns:p14="http://schemas.microsoft.com/office/powerpoint/2010/main" val="2206284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3</a:t>
            </a:fld>
            <a:endParaRPr lang="en-US" dirty="0"/>
          </a:p>
        </p:txBody>
      </p:sp>
      <p:sp>
        <p:nvSpPr>
          <p:cNvPr id="10" name="Slide Image Placeholder 9">
            <a:extLst>
              <a:ext uri="{FF2B5EF4-FFF2-40B4-BE49-F238E27FC236}">
                <a16:creationId xmlns:a16="http://schemas.microsoft.com/office/drawing/2014/main" id="{2E6EBAA7-A4C3-46D7-9114-8696DB206DDB}"/>
              </a:ext>
            </a:extLst>
          </p:cNvPr>
          <p:cNvSpPr>
            <a:spLocks noGrp="1" noRot="1" noChangeAspect="1"/>
          </p:cNvSpPr>
          <p:nvPr>
            <p:ph type="sldImg"/>
          </p:nvPr>
        </p:nvSpPr>
        <p:spPr/>
      </p:sp>
    </p:spTree>
    <p:extLst>
      <p:ext uri="{BB962C8B-B14F-4D97-AF65-F5344CB8AC3E}">
        <p14:creationId xmlns:p14="http://schemas.microsoft.com/office/powerpoint/2010/main" val="1125774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3456" y="3907412"/>
            <a:ext cx="3303759" cy="5567288"/>
          </a:xfrm>
        </p:spPr>
        <p:txBody>
          <a:bodyPr/>
          <a:lstStyle/>
          <a:p>
            <a:pPr marL="0" indent="0">
              <a:spcBef>
                <a:spcPts val="328"/>
              </a:spcBef>
              <a:buNone/>
            </a:pPr>
            <a:endParaRPr lang="en-US" sz="900" dirty="0"/>
          </a:p>
        </p:txBody>
      </p:sp>
      <p:sp>
        <p:nvSpPr>
          <p:cNvPr id="4" name="Slide Number Placeholder 3"/>
          <p:cNvSpPr>
            <a:spLocks noGrp="1"/>
          </p:cNvSpPr>
          <p:nvPr>
            <p:ph type="sldNum" sz="quarter" idx="5"/>
          </p:nvPr>
        </p:nvSpPr>
        <p:spPr/>
        <p:txBody>
          <a:bodyPr/>
          <a:lstStyle/>
          <a:p>
            <a:pPr>
              <a:spcBef>
                <a:spcPts val="657"/>
              </a:spcBef>
            </a:pPr>
            <a:fld id="{D5F8523C-8729-40F0-9536-D6C4CA3AD238}" type="slidenum">
              <a:rPr lang="en-US" smtClean="0"/>
              <a:pPr>
                <a:spcBef>
                  <a:spcPts val="657"/>
                </a:spcBef>
              </a:pPr>
              <a:t>5</a:t>
            </a:fld>
            <a:endParaRPr lang="en-US" dirty="0"/>
          </a:p>
        </p:txBody>
      </p:sp>
      <p:sp>
        <p:nvSpPr>
          <p:cNvPr id="5" name="Notes Placeholder 2">
            <a:extLst>
              <a:ext uri="{FF2B5EF4-FFF2-40B4-BE49-F238E27FC236}">
                <a16:creationId xmlns:a16="http://schemas.microsoft.com/office/drawing/2014/main" id="{E2F1E619-C390-420C-8B10-9C59712341CE}"/>
              </a:ext>
            </a:extLst>
          </p:cNvPr>
          <p:cNvSpPr txBox="1">
            <a:spLocks/>
          </p:cNvSpPr>
          <p:nvPr/>
        </p:nvSpPr>
        <p:spPr>
          <a:xfrm>
            <a:off x="4165665" y="3907412"/>
            <a:ext cx="3303759" cy="5567288"/>
          </a:xfrm>
          <a:prstGeom prst="rect">
            <a:avLst/>
          </a:prstGeom>
        </p:spPr>
        <p:txBody>
          <a:bodyPr vert="horz" lIns="100046" tIns="50023" rIns="100046" bIns="50023" rtlCol="0"/>
          <a:lstStyle>
            <a:lvl1pPr marL="114300" indent="-114300" algn="l" defTabSz="914400" rtl="0" eaLnBrk="1" latinLnBrk="0" hangingPunct="1">
              <a:lnSpc>
                <a:spcPct val="90000"/>
              </a:lnSpc>
              <a:spcBef>
                <a:spcPts val="1200"/>
              </a:spcBef>
              <a:buClrTx/>
              <a:buSzPct val="100000"/>
              <a:buFont typeface="Arial" panose="020B0604020202020204" pitchFamily="34" charset="0"/>
              <a:buChar char="•"/>
              <a:tabLst/>
              <a:defRPr lang="en-US" sz="1200" kern="1200" dirty="0" smtClean="0">
                <a:solidFill>
                  <a:schemeClr val="tx1"/>
                </a:solidFill>
                <a:effectLst/>
                <a:latin typeface="+mn-lt"/>
                <a:ea typeface="+mn-ea"/>
                <a:cs typeface="+mn-cs"/>
              </a:defRPr>
            </a:lvl1pPr>
            <a:lvl2pPr marL="282575" indent="-114300" algn="l" defTabSz="914400" rtl="0" eaLnBrk="1" latinLnBrk="0" hangingPunct="1">
              <a:lnSpc>
                <a:spcPct val="90000"/>
              </a:lnSpc>
              <a:spcBef>
                <a:spcPts val="600"/>
              </a:spcBef>
              <a:buClrTx/>
              <a:buFont typeface="Arial" panose="020B0604020202020204" pitchFamily="34" charset="0"/>
              <a:buChar char="•"/>
              <a:tabLst/>
              <a:defRPr lang="en-US" sz="1100" kern="1200" dirty="0" smtClean="0">
                <a:solidFill>
                  <a:schemeClr val="tx1"/>
                </a:solidFill>
                <a:effectLst/>
                <a:latin typeface="+mn-lt"/>
                <a:ea typeface="+mn-ea"/>
                <a:cs typeface="+mn-cs"/>
              </a:defRPr>
            </a:lvl2pPr>
            <a:lvl3pPr marL="454025" indent="-119063" algn="l" defTabSz="914400" rtl="0" eaLnBrk="1" latinLnBrk="0" hangingPunct="1">
              <a:lnSpc>
                <a:spcPct val="90000"/>
              </a:lnSpc>
              <a:spcBef>
                <a:spcPts val="300"/>
              </a:spcBef>
              <a:buClrTx/>
              <a:buFont typeface="Arial" panose="020B0604020202020204" pitchFamily="34" charset="0"/>
              <a:buChar char="•"/>
              <a:defRPr lang="en-US" sz="1000" kern="1200" dirty="0" smtClean="0">
                <a:solidFill>
                  <a:schemeClr val="tx1"/>
                </a:solidFill>
                <a:effectLst/>
                <a:latin typeface="+mn-lt"/>
                <a:ea typeface="+mn-ea"/>
                <a:cs typeface="+mn-cs"/>
              </a:defRPr>
            </a:lvl3pPr>
            <a:lvl4pPr marL="625475" indent="-114300" algn="l" defTabSz="914400" rtl="0" eaLnBrk="1" latinLnBrk="0" hangingPunct="1">
              <a:lnSpc>
                <a:spcPct val="90000"/>
              </a:lnSpc>
              <a:spcBef>
                <a:spcPts val="200"/>
              </a:spcBef>
              <a:buClrTx/>
              <a:buFont typeface="Arial" panose="020B0604020202020204" pitchFamily="34" charset="0"/>
              <a:buChar char="•"/>
              <a:defRPr lang="en-US" sz="900" kern="1200" dirty="0" smtClean="0">
                <a:solidFill>
                  <a:schemeClr val="tx1"/>
                </a:solidFill>
                <a:effectLst/>
                <a:latin typeface="+mn-lt"/>
                <a:ea typeface="+mn-ea"/>
                <a:cs typeface="+mn-cs"/>
              </a:defRPr>
            </a:lvl4pPr>
            <a:lvl5pPr marL="796925" indent="-114300" algn="l" defTabSz="914400" rtl="0" eaLnBrk="1" latinLnBrk="0" hangingPunct="1">
              <a:lnSpc>
                <a:spcPct val="90000"/>
              </a:lnSpc>
              <a:spcBef>
                <a:spcPts val="100"/>
              </a:spcBef>
              <a:buClrTx/>
              <a:buSzPct val="100000"/>
              <a:buFont typeface="Arial" panose="020B0604020202020204" pitchFamily="34" charset="0"/>
              <a:buChar char="•"/>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307433" lvl="1" indent="-123321">
              <a:spcBef>
                <a:spcPts val="110"/>
              </a:spcBef>
            </a:pPr>
            <a:r>
              <a:rPr lang="en-US" sz="700" dirty="0"/>
              <a:t>Thus, the specificity of mt-sDNA was 86.6% in this population vs 94.9% in patients tested with FIT</a:t>
            </a:r>
          </a:p>
          <a:p>
            <a:pPr>
              <a:spcBef>
                <a:spcPts val="328"/>
              </a:spcBef>
            </a:pPr>
            <a:r>
              <a:rPr lang="en-US" sz="800" dirty="0"/>
              <a:t>Of 4457 patients with totally negative results on colonoscopy, 455 (10.2%) tested falsely positive with mt-sDNA</a:t>
            </a:r>
          </a:p>
          <a:p>
            <a:pPr marL="307433" lvl="1" indent="-123321">
              <a:spcBef>
                <a:spcPts val="110"/>
              </a:spcBef>
            </a:pPr>
            <a:r>
              <a:rPr lang="en-US" sz="700" dirty="0"/>
              <a:t>Thus, the specificity of mt-sDNA was 89.8% in this population vs 96.4% in patients tested with FIT</a:t>
            </a:r>
          </a:p>
          <a:p>
            <a:pPr>
              <a:spcBef>
                <a:spcPts val="328"/>
              </a:spcBef>
            </a:pPr>
            <a:r>
              <a:rPr lang="en-US" sz="800" dirty="0"/>
              <a:t>Among the 4457 participants with totally negative results on colonoscopy, mt-sDNA specificity was 94.0% among participants younger than 65 years of age and 87.1% among those 65 years of age or older (P&lt;0.001)</a:t>
            </a:r>
          </a:p>
          <a:p>
            <a:pPr lvl="1">
              <a:spcBef>
                <a:spcPts val="110"/>
              </a:spcBef>
            </a:pPr>
            <a:r>
              <a:rPr lang="en-US" sz="700" dirty="0"/>
              <a:t>Totally negative results on colonoscopy was defined as absence of CRC, advanced precancerous lesions, and nonadvanced adenomas</a:t>
            </a:r>
          </a:p>
          <a:p>
            <a:pPr marL="187587" indent="-187587">
              <a:spcBef>
                <a:spcPts val="328"/>
              </a:spcBef>
            </a:pPr>
            <a:r>
              <a:rPr lang="en-US" sz="800" dirty="0"/>
              <a:t>mt-sDNA Specificity Is Higher in Younger Patients vs Patients Aged ≥65 Years1 </a:t>
            </a:r>
          </a:p>
          <a:p>
            <a:pPr marL="187587" indent="-187587">
              <a:spcBef>
                <a:spcPts val="328"/>
              </a:spcBef>
            </a:pPr>
            <a:r>
              <a:rPr lang="en-US" sz="800" dirty="0"/>
              <a:t>In the subgroup with totally negative results on colonoscopy,† specificity was 94.0% among participants aged &lt;65 years and 87.1% among those aged ≥65 years (P&lt;0.001)</a:t>
            </a:r>
          </a:p>
          <a:p>
            <a:pPr marL="0" indent="0">
              <a:spcBef>
                <a:spcPts val="657"/>
              </a:spcBef>
              <a:buNone/>
            </a:pPr>
            <a:r>
              <a:rPr lang="en-US" sz="800" b="1" dirty="0"/>
              <a:t>Definitions from Imperiale et al:</a:t>
            </a:r>
          </a:p>
          <a:p>
            <a:pPr>
              <a:spcBef>
                <a:spcPts val="328"/>
              </a:spcBef>
            </a:pPr>
            <a:r>
              <a:rPr lang="en-US" sz="800" b="1" dirty="0"/>
              <a:t>Sensitivity (true positive rate): </a:t>
            </a:r>
            <a:r>
              <a:rPr lang="en-US" sz="800" dirty="0"/>
              <a:t>the proportion of persons with disease who have a positive test (positive test results among persons with disease)</a:t>
            </a:r>
          </a:p>
          <a:p>
            <a:pPr lvl="1">
              <a:spcBef>
                <a:spcPts val="110"/>
              </a:spcBef>
            </a:pPr>
            <a:r>
              <a:rPr lang="en-US" sz="700" dirty="0"/>
              <a:t>Sensitivity is the most important characteristic for screening tests because the primary role of such testing is to rule out diseases such as cancer</a:t>
            </a:r>
          </a:p>
          <a:p>
            <a:pPr lvl="1">
              <a:spcBef>
                <a:spcPts val="110"/>
              </a:spcBef>
            </a:pPr>
            <a:r>
              <a:rPr lang="en-US" sz="700" dirty="0"/>
              <a:t>In the pivotal study, sensitivity measured the proportion of patients who had adenocarcinoma </a:t>
            </a:r>
          </a:p>
          <a:p>
            <a:pPr>
              <a:spcBef>
                <a:spcPts val="328"/>
              </a:spcBef>
            </a:pPr>
            <a:r>
              <a:rPr lang="en-US" sz="800" b="1" dirty="0"/>
              <a:t>Specificity (true negative rate): </a:t>
            </a:r>
            <a:r>
              <a:rPr lang="en-US" sz="800" dirty="0"/>
              <a:t>the proportion of persons without disease who have a negative test (negative test results among persons without disease)</a:t>
            </a:r>
          </a:p>
          <a:p>
            <a:pPr lvl="1">
              <a:spcBef>
                <a:spcPts val="110"/>
              </a:spcBef>
            </a:pPr>
            <a:r>
              <a:rPr lang="en-US" sz="700" dirty="0"/>
              <a:t>In the pivotal study, specificity measured the proportion of patients who did not have adenocarcinoma or advanced precancerous lesions</a:t>
            </a:r>
          </a:p>
          <a:p>
            <a:pPr>
              <a:spcBef>
                <a:spcPts val="328"/>
              </a:spcBef>
            </a:pPr>
            <a:r>
              <a:rPr lang="en-US" sz="800" b="1" dirty="0"/>
              <a:t>Positive predictive value: </a:t>
            </a:r>
            <a:r>
              <a:rPr lang="en-US" sz="800" dirty="0"/>
              <a:t>the proportion of persons with disease among those with a positive test (disease present among those with positive test results)</a:t>
            </a:r>
          </a:p>
          <a:p>
            <a:pPr>
              <a:spcBef>
                <a:spcPts val="328"/>
              </a:spcBef>
            </a:pPr>
            <a:r>
              <a:rPr lang="en-US" sz="800" b="1" dirty="0"/>
              <a:t>Negative predictive value: </a:t>
            </a:r>
            <a:r>
              <a:rPr lang="en-US" sz="800" dirty="0"/>
              <a:t>the proportion of persons without disease among those with a negative test (disease absent among those with negative test results)</a:t>
            </a:r>
          </a:p>
          <a:p>
            <a:pPr marL="0" indent="0">
              <a:spcBef>
                <a:spcPts val="657"/>
              </a:spcBef>
              <a:buNone/>
              <a:defRPr/>
            </a:pPr>
            <a:r>
              <a:rPr lang="en-US" sz="800" b="1" dirty="0"/>
              <a:t>Reference</a:t>
            </a:r>
          </a:p>
          <a:p>
            <a:pPr marL="0" indent="0">
              <a:spcBef>
                <a:spcPts val="328"/>
              </a:spcBef>
              <a:buNone/>
              <a:defRPr/>
            </a:pPr>
            <a:r>
              <a:rPr lang="en-US" sz="800" dirty="0"/>
              <a:t>Imperiale TF, Ransohoff DF, Itzkowitz SH, et al. Multi-target stool DNA testing for colorectal-cancer screening. </a:t>
            </a:r>
            <a:r>
              <a:rPr lang="en-US" sz="800" i="1" dirty="0"/>
              <a:t>N Engl J Med</a:t>
            </a:r>
            <a:r>
              <a:rPr lang="en-US" sz="800" dirty="0"/>
              <a:t>. 2014;370(14):1287-1297.</a:t>
            </a:r>
          </a:p>
          <a:p>
            <a:endParaRPr lang="en-US" sz="800" dirty="0"/>
          </a:p>
        </p:txBody>
      </p:sp>
    </p:spTree>
    <p:extLst>
      <p:ext uri="{BB962C8B-B14F-4D97-AF65-F5344CB8AC3E}">
        <p14:creationId xmlns:p14="http://schemas.microsoft.com/office/powerpoint/2010/main" val="19460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6</a:t>
            </a:fld>
            <a:endParaRPr lang="en-US" dirty="0"/>
          </a:p>
        </p:txBody>
      </p:sp>
    </p:spTree>
    <p:extLst>
      <p:ext uri="{BB962C8B-B14F-4D97-AF65-F5344CB8AC3E}">
        <p14:creationId xmlns:p14="http://schemas.microsoft.com/office/powerpoint/2010/main" val="4219330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pPr defTabSz="956462">
              <a:defRPr/>
            </a:pPr>
            <a:fld id="{D5F8523C-8729-40F0-9536-D6C4CA3AD238}" type="slidenum">
              <a:rPr lang="en-US">
                <a:solidFill>
                  <a:srgbClr val="125285"/>
                </a:solidFill>
                <a:latin typeface="Arial"/>
              </a:rPr>
              <a:pPr defTabSz="956462">
                <a:defRPr/>
              </a:pPr>
              <a:t>7</a:t>
            </a:fld>
            <a:endParaRPr lang="en-US" dirty="0">
              <a:solidFill>
                <a:srgbClr val="125285"/>
              </a:solidFill>
              <a:latin typeface="Arial"/>
            </a:endParaRPr>
          </a:p>
        </p:txBody>
      </p:sp>
      <p:sp>
        <p:nvSpPr>
          <p:cNvPr id="8" name="Slide Image Placeholder 7">
            <a:extLst>
              <a:ext uri="{FF2B5EF4-FFF2-40B4-BE49-F238E27FC236}">
                <a16:creationId xmlns:a16="http://schemas.microsoft.com/office/drawing/2014/main" id="{5CABE2D3-5651-4A67-9CAF-835E16F08AD0}"/>
              </a:ext>
            </a:extLst>
          </p:cNvPr>
          <p:cNvSpPr>
            <a:spLocks noGrp="1" noRot="1" noChangeAspect="1"/>
          </p:cNvSpPr>
          <p:nvPr>
            <p:ph type="sldImg"/>
          </p:nvPr>
        </p:nvSpPr>
        <p:spPr/>
      </p:sp>
    </p:spTree>
    <p:extLst>
      <p:ext uri="{BB962C8B-B14F-4D97-AF65-F5344CB8AC3E}">
        <p14:creationId xmlns:p14="http://schemas.microsoft.com/office/powerpoint/2010/main" val="2742664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8</a:t>
            </a:fld>
            <a:endParaRPr lang="en-US" dirty="0"/>
          </a:p>
        </p:txBody>
      </p:sp>
    </p:spTree>
    <p:extLst>
      <p:ext uri="{BB962C8B-B14F-4D97-AF65-F5344CB8AC3E}">
        <p14:creationId xmlns:p14="http://schemas.microsoft.com/office/powerpoint/2010/main" val="2998070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rtl="0" eaLnBrk="1" fontAlgn="t" latinLnBrk="0" hangingPunct="1">
              <a:spcBef>
                <a:spcPts val="0"/>
              </a:spcBef>
              <a:spcAft>
                <a:spcPts val="0"/>
              </a:spcAft>
              <a:buNone/>
            </a:pPr>
            <a:endParaRPr lang="en-US" dirty="0"/>
          </a:p>
        </p:txBody>
      </p:sp>
      <p:sp>
        <p:nvSpPr>
          <p:cNvPr id="4" name="Slide Number Placeholder 3"/>
          <p:cNvSpPr>
            <a:spLocks noGrp="1"/>
          </p:cNvSpPr>
          <p:nvPr>
            <p:ph type="sldNum" sz="quarter" idx="10"/>
          </p:nvPr>
        </p:nvSpPr>
        <p:spPr/>
        <p:txBody>
          <a:bodyPr/>
          <a:lstStyle/>
          <a:p>
            <a:pPr defTabSz="956462">
              <a:defRPr/>
            </a:pPr>
            <a:fld id="{D5F8523C-8729-40F0-9536-D6C4CA3AD238}" type="slidenum">
              <a:rPr lang="en-US">
                <a:solidFill>
                  <a:srgbClr val="125285"/>
                </a:solidFill>
                <a:latin typeface="Arial"/>
              </a:rPr>
              <a:pPr defTabSz="956462">
                <a:defRPr/>
              </a:pPr>
              <a:t>9</a:t>
            </a:fld>
            <a:endParaRPr lang="en-US" dirty="0">
              <a:solidFill>
                <a:srgbClr val="125285"/>
              </a:solidFill>
              <a:latin typeface="Arial"/>
            </a:endParaRPr>
          </a:p>
        </p:txBody>
      </p:sp>
    </p:spTree>
    <p:extLst>
      <p:ext uri="{BB962C8B-B14F-4D97-AF65-F5344CB8AC3E}">
        <p14:creationId xmlns:p14="http://schemas.microsoft.com/office/powerpoint/2010/main" val="2156193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rtl="0" eaLnBrk="1" fontAlgn="t" latinLnBrk="0" hangingPunct="1">
              <a:spcBef>
                <a:spcPts val="0"/>
              </a:spcBef>
              <a:spcAft>
                <a:spcPts val="0"/>
              </a:spcAft>
              <a:buNone/>
            </a:pPr>
            <a:endParaRPr lang="en-US" dirty="0"/>
          </a:p>
        </p:txBody>
      </p:sp>
      <p:sp>
        <p:nvSpPr>
          <p:cNvPr id="4" name="Slide Number Placeholder 3"/>
          <p:cNvSpPr>
            <a:spLocks noGrp="1"/>
          </p:cNvSpPr>
          <p:nvPr>
            <p:ph type="sldNum" sz="quarter" idx="10"/>
          </p:nvPr>
        </p:nvSpPr>
        <p:spPr/>
        <p:txBody>
          <a:bodyPr/>
          <a:lstStyle/>
          <a:p>
            <a:pPr defTabSz="956462">
              <a:defRPr/>
            </a:pPr>
            <a:fld id="{D5F8523C-8729-40F0-9536-D6C4CA3AD238}" type="slidenum">
              <a:rPr lang="en-US">
                <a:solidFill>
                  <a:srgbClr val="125285"/>
                </a:solidFill>
                <a:latin typeface="Arial"/>
              </a:rPr>
              <a:pPr defTabSz="956462">
                <a:defRPr/>
              </a:pPr>
              <a:t>10</a:t>
            </a:fld>
            <a:endParaRPr lang="en-US" dirty="0">
              <a:solidFill>
                <a:srgbClr val="125285"/>
              </a:solidFill>
              <a:latin typeface="Arial"/>
            </a:endParaRPr>
          </a:p>
        </p:txBody>
      </p:sp>
    </p:spTree>
    <p:extLst>
      <p:ext uri="{BB962C8B-B14F-4D97-AF65-F5344CB8AC3E}">
        <p14:creationId xmlns:p14="http://schemas.microsoft.com/office/powerpoint/2010/main" val="727407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11</a:t>
            </a:fld>
            <a:endParaRPr lang="en-US" dirty="0"/>
          </a:p>
        </p:txBody>
      </p:sp>
    </p:spTree>
    <p:extLst>
      <p:ext uri="{BB962C8B-B14F-4D97-AF65-F5344CB8AC3E}">
        <p14:creationId xmlns:p14="http://schemas.microsoft.com/office/powerpoint/2010/main" val="274867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dirty="0"/>
              <a:t>Click to edit Master text styles</a:t>
            </a:r>
          </a:p>
        </p:txBody>
      </p:sp>
      <p:sp>
        <p:nvSpPr>
          <p:cNvPr id="3" name="Text Placeholder 2"/>
          <p:cNvSpPr>
            <a:spLocks noGrp="1"/>
          </p:cNvSpPr>
          <p:nvPr userDrawn="1">
            <p:ph type="body" sz="quarter" idx="11"/>
          </p:nvPr>
        </p:nvSpPr>
        <p:spPr>
          <a:xfrm>
            <a:off x="1182188" y="4303218"/>
            <a:ext cx="9827626" cy="438150"/>
          </a:xfrm>
        </p:spPr>
        <p:txBody>
          <a:bodyPr lIns="0" tIns="0" rIns="0" bIns="0" anchor="b" anchorCtr="0"/>
          <a:lstStyle>
            <a:lvl1pPr marL="0" indent="0" algn="ctr">
              <a:spcBef>
                <a:spcPts val="300"/>
              </a:spcBef>
              <a:buNone/>
              <a:defRPr sz="1400">
                <a:solidFill>
                  <a:schemeClr val="tx1"/>
                </a:solidFill>
              </a:defRPr>
            </a:lvl1pPr>
          </a:lstStyle>
          <a:p>
            <a:pPr lvl="0"/>
            <a:r>
              <a:rPr lang="en-US" dirty="0"/>
              <a:t>Click to edit Master text styles</a:t>
            </a:r>
          </a:p>
        </p:txBody>
      </p:sp>
    </p:spTree>
    <p:custDataLst>
      <p:tags r:id="rId1"/>
    </p:custDataLst>
    <p:extLst>
      <p:ext uri="{BB962C8B-B14F-4D97-AF65-F5344CB8AC3E}">
        <p14:creationId xmlns:p14="http://schemas.microsoft.com/office/powerpoint/2010/main" val="325151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7"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8" name="Content Placeholder 2"/>
          <p:cNvSpPr>
            <a:spLocks noGrp="1"/>
          </p:cNvSpPr>
          <p:nvPr>
            <p:ph idx="37"/>
          </p:nvPr>
        </p:nvSpPr>
        <p:spPr>
          <a:xfrm>
            <a:off x="448173"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8"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9"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3" name="Content Placeholder 2"/>
          <p:cNvSpPr>
            <a:spLocks noGrp="1"/>
          </p:cNvSpPr>
          <p:nvPr>
            <p:ph idx="46"/>
          </p:nvPr>
        </p:nvSpPr>
        <p:spPr>
          <a:xfrm>
            <a:off x="6210394" y="2209801"/>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271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5333" y="503239"/>
            <a:ext cx="10936940" cy="645407"/>
          </a:xfrm>
          <a:prstGeom prst="rect">
            <a:avLst/>
          </a:prstGeom>
        </p:spPr>
        <p:txBody>
          <a:bodyPr vert="horz" lIns="91440" tIns="45720" rIns="91440" bIns="45720" rtlCol="0" anchor="b" anchorCtr="0">
            <a:noAutofit/>
          </a:bodyPr>
          <a:lstStyle>
            <a:lvl1pPr>
              <a:defRPr lang="en-US"/>
            </a:lvl1pPr>
          </a:lstStyle>
          <a:p>
            <a:pPr lvl="0"/>
            <a:r>
              <a:rPr lang="en-US" dirty="0"/>
              <a:t>Click to edit Master title style</a:t>
            </a:r>
          </a:p>
        </p:txBody>
      </p:sp>
      <p:sp>
        <p:nvSpPr>
          <p:cNvPr id="3" name="Content Placeholder 2"/>
          <p:cNvSpPr>
            <a:spLocks noGrp="1"/>
          </p:cNvSpPr>
          <p:nvPr>
            <p:ph idx="1"/>
          </p:nvPr>
        </p:nvSpPr>
        <p:spPr>
          <a:xfrm>
            <a:off x="457200" y="1262761"/>
            <a:ext cx="11277599" cy="4856084"/>
          </a:xfrm>
          <a:prstGeom prst="rect">
            <a:avLst/>
          </a:prstGeom>
        </p:spPr>
        <p:txBody>
          <a:bodyPr/>
          <a:lstStyle>
            <a:lvl1pPr>
              <a:defRPr b="0" i="0">
                <a:solidFill>
                  <a:schemeClr val="tx1"/>
                </a:solidFill>
                <a:latin typeface="Arial Narrow" panose="020B0604020202020204" pitchFamily="34" charset="0"/>
              </a:defRPr>
            </a:lvl1pPr>
            <a:lvl2pPr>
              <a:defRPr b="0" i="0">
                <a:solidFill>
                  <a:schemeClr val="tx1"/>
                </a:solidFill>
                <a:latin typeface="Arial Narrow" panose="020B0604020202020204" pitchFamily="34" charset="0"/>
              </a:defRPr>
            </a:lvl2pPr>
            <a:lvl3pPr>
              <a:defRPr b="0" i="0">
                <a:solidFill>
                  <a:schemeClr val="tx1"/>
                </a:solidFill>
                <a:latin typeface="Arial Narrow" panose="020B0604020202020204" pitchFamily="34" charset="0"/>
              </a:defRPr>
            </a:lvl3pPr>
            <a:lvl4pPr>
              <a:defRPr b="0" i="0">
                <a:solidFill>
                  <a:schemeClr val="tx1"/>
                </a:solidFill>
                <a:latin typeface="Arial Narrow" panose="020B0604020202020204" pitchFamily="34" charset="0"/>
              </a:defRPr>
            </a:lvl4pPr>
            <a:lvl5pPr>
              <a:defRPr b="0" i="0">
                <a:solidFill>
                  <a:schemeClr val="tx1"/>
                </a:solidFill>
                <a:latin typeface="Arial Narrow"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91D2B91-0721-4275-BE83-925028EC19BC}"/>
              </a:ext>
            </a:extLst>
          </p:cNvPr>
          <p:cNvSpPr>
            <a:spLocks noGrp="1"/>
          </p:cNvSpPr>
          <p:nvPr>
            <p:ph type="body" sz="quarter" idx="16" hasCustomPrompt="1"/>
          </p:nvPr>
        </p:nvSpPr>
        <p:spPr>
          <a:xfrm>
            <a:off x="1804416" y="6272785"/>
            <a:ext cx="10095221" cy="426611"/>
          </a:xfrm>
        </p:spPr>
        <p:txBody>
          <a:bodyPr tIns="0" bIns="0" anchor="b"/>
          <a:lstStyle>
            <a:lvl1pPr marL="0" indent="0" algn="l" defTabSz="685983" rtl="0" eaLnBrk="1" latinLnBrk="0" hangingPunct="1">
              <a:lnSpc>
                <a:spcPct val="85000"/>
              </a:lnSpc>
              <a:spcBef>
                <a:spcPts val="225"/>
              </a:spcBef>
              <a:buClr>
                <a:schemeClr val="accent2"/>
              </a:buClr>
              <a:buSzPct val="85000"/>
              <a:buFont typeface="Arial" pitchFamily="34" charset="0"/>
              <a:buNone/>
              <a:tabLst/>
              <a:defRPr lang="en-US" sz="750" kern="1200" dirty="0">
                <a:solidFill>
                  <a:schemeClr val="tx1"/>
                </a:solidFill>
                <a:latin typeface="+mn-lt"/>
                <a:ea typeface="+mn-ea"/>
                <a:cs typeface="Arial" pitchFamily="34" charset="0"/>
              </a:defRPr>
            </a:lvl1pPr>
          </a:lstStyle>
          <a:p>
            <a:pPr lvl="0"/>
            <a:r>
              <a:rPr lang="en-US" dirty="0"/>
              <a:t>Click to edit source</a:t>
            </a:r>
          </a:p>
        </p:txBody>
      </p:sp>
    </p:spTree>
    <p:extLst>
      <p:ext uri="{BB962C8B-B14F-4D97-AF65-F5344CB8AC3E}">
        <p14:creationId xmlns:p14="http://schemas.microsoft.com/office/powerpoint/2010/main" val="1998076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DA86-4FB3-64C1-C139-8C05F54718BC}"/>
              </a:ext>
            </a:extLst>
          </p:cNvPr>
          <p:cNvSpPr>
            <a:spLocks noGrp="1"/>
          </p:cNvSpPr>
          <p:nvPr>
            <p:ph type="ctrTitle"/>
          </p:nvPr>
        </p:nvSpPr>
        <p:spPr>
          <a:xfrm>
            <a:off x="3474719" y="2249487"/>
            <a:ext cx="8456767" cy="1006475"/>
          </a:xfrm>
        </p:spPr>
        <p:txBody>
          <a:bodyPr anchor="t">
            <a:normAutofit/>
          </a:bodyPr>
          <a:lstStyle>
            <a:lvl1pPr algn="l">
              <a:defRPr sz="38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B4664F-6CB7-C62D-BF6B-E26CA5A12187}"/>
              </a:ext>
            </a:extLst>
          </p:cNvPr>
          <p:cNvSpPr>
            <a:spLocks noGrp="1"/>
          </p:cNvSpPr>
          <p:nvPr>
            <p:ph type="subTitle" idx="1"/>
          </p:nvPr>
        </p:nvSpPr>
        <p:spPr>
          <a:xfrm>
            <a:off x="3474719" y="3415641"/>
            <a:ext cx="8456767" cy="1006475"/>
          </a:xfrm>
        </p:spPr>
        <p:txBody>
          <a:bodyPr>
            <a:normAutofit/>
          </a:bodyPr>
          <a:lstStyle>
            <a:lvl1pPr marL="0" indent="0" algn="l">
              <a:buNone/>
              <a:defRPr sz="1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Picture Placeholder 7">
            <a:extLst>
              <a:ext uri="{FF2B5EF4-FFF2-40B4-BE49-F238E27FC236}">
                <a16:creationId xmlns:a16="http://schemas.microsoft.com/office/drawing/2014/main" id="{BC7FF887-929C-C0A3-4D6F-7F2E56511CD7}"/>
              </a:ext>
            </a:extLst>
          </p:cNvPr>
          <p:cNvSpPr>
            <a:spLocks noGrp="1"/>
          </p:cNvSpPr>
          <p:nvPr>
            <p:ph type="pic" sz="quarter" idx="13"/>
          </p:nvPr>
        </p:nvSpPr>
        <p:spPr>
          <a:xfrm>
            <a:off x="0" y="1754981"/>
            <a:ext cx="2853532" cy="2853532"/>
          </a:xfrm>
        </p:spPr>
        <p:txBody>
          <a:bodyPr/>
          <a:lstStyle/>
          <a:p>
            <a:endParaRPr lang="en-US" dirty="0"/>
          </a:p>
        </p:txBody>
      </p:sp>
      <p:cxnSp>
        <p:nvCxnSpPr>
          <p:cNvPr id="10" name="Straight Connector 9">
            <a:extLst>
              <a:ext uri="{FF2B5EF4-FFF2-40B4-BE49-F238E27FC236}">
                <a16:creationId xmlns:a16="http://schemas.microsoft.com/office/drawing/2014/main" id="{8975B7DC-F76C-31BA-E671-C874C3DEE0D2}"/>
              </a:ext>
            </a:extLst>
          </p:cNvPr>
          <p:cNvCxnSpPr>
            <a:cxnSpLocks/>
          </p:cNvCxnSpPr>
          <p:nvPr userDrawn="1"/>
        </p:nvCxnSpPr>
        <p:spPr>
          <a:xfrm>
            <a:off x="3123028" y="1754981"/>
            <a:ext cx="0" cy="28535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Internal Use Only. Do Not Distribute. Not for Promotional Use.">
            <a:extLst>
              <a:ext uri="{FF2B5EF4-FFF2-40B4-BE49-F238E27FC236}">
                <a16:creationId xmlns:a16="http://schemas.microsoft.com/office/drawing/2014/main" id="{FB47F504-2E7E-493B-B37E-FB16365A1D0C}"/>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
        <p:nvSpPr>
          <p:cNvPr id="13" name="EXACT SCIENCES">
            <a:extLst>
              <a:ext uri="{FF2B5EF4-FFF2-40B4-BE49-F238E27FC236}">
                <a16:creationId xmlns:a16="http://schemas.microsoft.com/office/drawing/2014/main" id="{CBF28E67-66B4-4A22-8CDC-8C7D3A55720B}"/>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dirty="0">
                <a:solidFill>
                  <a:schemeClr val="tx1"/>
                </a:solidFill>
              </a:rPr>
              <a:t>EXACT SCIENCES</a:t>
            </a:r>
          </a:p>
        </p:txBody>
      </p:sp>
    </p:spTree>
    <p:extLst>
      <p:ext uri="{BB962C8B-B14F-4D97-AF65-F5344CB8AC3E}">
        <p14:creationId xmlns:p14="http://schemas.microsoft.com/office/powerpoint/2010/main" val="2744270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F8F76C5A-408E-5361-BBC8-675F74C1D917}"/>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8" name="V">
            <a:extLst>
              <a:ext uri="{FF2B5EF4-FFF2-40B4-BE49-F238E27FC236}">
                <a16:creationId xmlns:a16="http://schemas.microsoft.com/office/drawing/2014/main" id="{C34D1A8E-FFC9-D4C8-28D0-5BF232C4B0FD}"/>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9" name="Rectangle">
            <a:extLst>
              <a:ext uri="{FF2B5EF4-FFF2-40B4-BE49-F238E27FC236}">
                <a16:creationId xmlns:a16="http://schemas.microsoft.com/office/drawing/2014/main" id="{6DF2F3E4-ED81-F012-47BB-FF192DDD03A0}"/>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sp>
        <p:nvSpPr>
          <p:cNvPr id="11" name="EXACT SCIENCES">
            <a:extLst>
              <a:ext uri="{FF2B5EF4-FFF2-40B4-BE49-F238E27FC236}">
                <a16:creationId xmlns:a16="http://schemas.microsoft.com/office/drawing/2014/main" id="{55D9DE72-6985-F53F-F668-4F37357E5935}"/>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20" name="Text Placeholder 18">
            <a:extLst>
              <a:ext uri="{FF2B5EF4-FFF2-40B4-BE49-F238E27FC236}">
                <a16:creationId xmlns:a16="http://schemas.microsoft.com/office/drawing/2014/main" id="{52072C15-18F3-A68A-48C2-55FC0521EB5A}"/>
              </a:ext>
            </a:extLst>
          </p:cNvPr>
          <p:cNvSpPr>
            <a:spLocks noGrp="1"/>
          </p:cNvSpPr>
          <p:nvPr>
            <p:ph type="body" sz="quarter" idx="10"/>
          </p:nvPr>
        </p:nvSpPr>
        <p:spPr>
          <a:xfrm>
            <a:off x="1389061" y="399270"/>
            <a:ext cx="10464800" cy="745230"/>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32" name="Content Placeholder 30">
            <a:extLst>
              <a:ext uri="{FF2B5EF4-FFF2-40B4-BE49-F238E27FC236}">
                <a16:creationId xmlns:a16="http://schemas.microsoft.com/office/drawing/2014/main" id="{E096A716-8C1F-DEFF-18E0-9BA27110C8FC}"/>
              </a:ext>
            </a:extLst>
          </p:cNvPr>
          <p:cNvSpPr>
            <a:spLocks noGrp="1"/>
          </p:cNvSpPr>
          <p:nvPr>
            <p:ph sz="quarter" idx="12"/>
          </p:nvPr>
        </p:nvSpPr>
        <p:spPr>
          <a:xfrm>
            <a:off x="367554" y="1258529"/>
            <a:ext cx="11486309" cy="4110396"/>
          </a:xfrm>
        </p:spPr>
        <p:txBody>
          <a:bodyPr/>
          <a:lstStyle>
            <a:lvl1pPr marL="342900" indent="-342900">
              <a:buClr>
                <a:srgbClr val="E9A10E"/>
              </a:buClr>
              <a:buFont typeface="+mj-lt"/>
              <a:buAutoNum type="arabicPeriod"/>
              <a:defRPr sz="1400" b="1"/>
            </a:lvl1pPr>
            <a:lvl2pPr>
              <a:buClr>
                <a:srgbClr val="E9A10E"/>
              </a:buClr>
              <a:defRPr sz="1400"/>
            </a:lvl2pPr>
            <a:lvl3pPr>
              <a:defRPr sz="1400"/>
            </a:lvl3pPr>
            <a:lvl4pPr>
              <a:defRPr sz="1400"/>
            </a:lvl4pPr>
            <a:lvl5pPr>
              <a:defRPr sz="1400"/>
            </a:lvl5pPr>
          </a:lstStyle>
          <a:p>
            <a:pPr lvl="0"/>
            <a:r>
              <a:rPr lang="en-US" dirty="0"/>
              <a:t>Click to edit Master text styles</a:t>
            </a:r>
          </a:p>
          <a:p>
            <a:pPr lvl="1"/>
            <a:r>
              <a:rPr lang="en-US" dirty="0"/>
              <a:t>Second level</a:t>
            </a:r>
          </a:p>
        </p:txBody>
      </p:sp>
      <p:sp>
        <p:nvSpPr>
          <p:cNvPr id="3" name="Text Placeholder 2">
            <a:extLst>
              <a:ext uri="{FF2B5EF4-FFF2-40B4-BE49-F238E27FC236}">
                <a16:creationId xmlns:a16="http://schemas.microsoft.com/office/drawing/2014/main" id="{0E10ED57-D0E2-6DD0-6CF3-3A9945265E1A}"/>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4" name="Slide Number Placeholder 5">
            <a:extLst>
              <a:ext uri="{FF2B5EF4-FFF2-40B4-BE49-F238E27FC236}">
                <a16:creationId xmlns:a16="http://schemas.microsoft.com/office/drawing/2014/main" id="{5CF9D177-EE1B-AE2D-98A6-2659297D8538}"/>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grpSp>
        <p:nvGrpSpPr>
          <p:cNvPr id="13" name="Group 12">
            <a:extLst>
              <a:ext uri="{FF2B5EF4-FFF2-40B4-BE49-F238E27FC236}">
                <a16:creationId xmlns:a16="http://schemas.microsoft.com/office/drawing/2014/main" id="{81E9AFC7-84BE-01ED-7431-111999AEE13C}"/>
              </a:ext>
            </a:extLst>
          </p:cNvPr>
          <p:cNvGrpSpPr/>
          <p:nvPr userDrawn="1"/>
        </p:nvGrpSpPr>
        <p:grpSpPr>
          <a:xfrm>
            <a:off x="475614" y="220134"/>
            <a:ext cx="602088" cy="663111"/>
            <a:chOff x="3598453" y="905941"/>
            <a:chExt cx="5118263" cy="5637002"/>
          </a:xfrm>
          <a:solidFill>
            <a:schemeClr val="bg1"/>
          </a:solidFill>
        </p:grpSpPr>
        <p:sp>
          <p:nvSpPr>
            <p:cNvPr id="14" name="Freeform 13">
              <a:extLst>
                <a:ext uri="{FF2B5EF4-FFF2-40B4-BE49-F238E27FC236}">
                  <a16:creationId xmlns:a16="http://schemas.microsoft.com/office/drawing/2014/main" id="{3C0F65ED-6125-CDE9-B773-B7BB4B8CB4A0}"/>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7B41525-D95E-8870-2874-29F519277974}"/>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6" name="Internal Use Only. Do Not Distribute. Not for Promotional Use.">
            <a:extLst>
              <a:ext uri="{FF2B5EF4-FFF2-40B4-BE49-F238E27FC236}">
                <a16:creationId xmlns:a16="http://schemas.microsoft.com/office/drawing/2014/main" id="{49B192A8-A1AE-4FF6-AEC1-CCD851BF08F2}"/>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4195865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9CD12B84-5D18-B4F3-6D41-8D2A70280FA0}"/>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8" name="V">
            <a:extLst>
              <a:ext uri="{FF2B5EF4-FFF2-40B4-BE49-F238E27FC236}">
                <a16:creationId xmlns:a16="http://schemas.microsoft.com/office/drawing/2014/main" id="{C34D1A8E-FFC9-D4C8-28D0-5BF232C4B0FD}"/>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1" name="EXACT SCIENCES">
            <a:extLst>
              <a:ext uri="{FF2B5EF4-FFF2-40B4-BE49-F238E27FC236}">
                <a16:creationId xmlns:a16="http://schemas.microsoft.com/office/drawing/2014/main" id="{55D9DE72-6985-F53F-F668-4F37357E5935}"/>
              </a:ext>
            </a:extLst>
          </p:cNvPr>
          <p:cNvSpPr txBox="1"/>
          <p:nvPr userDrawn="1"/>
        </p:nvSpPr>
        <p:spPr>
          <a:xfrm>
            <a:off x="164635" y="6630877"/>
            <a:ext cx="1224048" cy="174407"/>
          </a:xfrm>
          <a:prstGeom prst="rect">
            <a:avLst/>
          </a:prstGeom>
          <a:ln w="3175">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20" name="Text Placeholder 18">
            <a:extLst>
              <a:ext uri="{FF2B5EF4-FFF2-40B4-BE49-F238E27FC236}">
                <a16:creationId xmlns:a16="http://schemas.microsoft.com/office/drawing/2014/main" id="{52072C15-18F3-A68A-48C2-55FC0521EB5A}"/>
              </a:ext>
            </a:extLst>
          </p:cNvPr>
          <p:cNvSpPr>
            <a:spLocks noGrp="1"/>
          </p:cNvSpPr>
          <p:nvPr>
            <p:ph type="body" sz="quarter" idx="10"/>
          </p:nvPr>
        </p:nvSpPr>
        <p:spPr>
          <a:xfrm>
            <a:off x="1389063" y="380212"/>
            <a:ext cx="10464800" cy="615692"/>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5" name="Content Placeholder 22">
            <a:extLst>
              <a:ext uri="{FF2B5EF4-FFF2-40B4-BE49-F238E27FC236}">
                <a16:creationId xmlns:a16="http://schemas.microsoft.com/office/drawing/2014/main" id="{2D7F3429-5A70-25AE-0E51-311229C56F0C}"/>
              </a:ext>
            </a:extLst>
          </p:cNvPr>
          <p:cNvSpPr>
            <a:spLocks noGrp="1"/>
          </p:cNvSpPr>
          <p:nvPr>
            <p:ph sz="quarter" idx="11"/>
          </p:nvPr>
        </p:nvSpPr>
        <p:spPr>
          <a:xfrm>
            <a:off x="367558" y="1266825"/>
            <a:ext cx="11486305" cy="4105275"/>
          </a:xfrm>
        </p:spPr>
        <p:txBody>
          <a:bodyPr/>
          <a:lstStyle>
            <a:lvl1pPr marL="0" indent="0">
              <a:buNone/>
              <a:defRPr sz="1800" b="1">
                <a:solidFill>
                  <a:srgbClr val="E9A10E"/>
                </a:solidFill>
                <a:latin typeface="Arial" panose="020B0604020202020204" pitchFamily="34" charset="0"/>
                <a:cs typeface="Arial" panose="020B0604020202020204" pitchFamily="34" charset="0"/>
              </a:defRPr>
            </a:lvl1pPr>
            <a:lvl2pPr marL="457200" indent="0">
              <a:buNone/>
              <a:defRPr sz="1400">
                <a:solidFill>
                  <a:schemeClr val="tx1"/>
                </a:solidFill>
                <a:latin typeface="Arial" panose="020B0604020202020204" pitchFamily="34" charset="0"/>
                <a:cs typeface="Arial" panose="020B0604020202020204" pitchFamily="34" charset="0"/>
              </a:defRPr>
            </a:lvl2pPr>
            <a:lvl3pPr marL="914400" indent="0">
              <a:buNone/>
              <a:defRPr sz="1400">
                <a:solidFill>
                  <a:schemeClr val="tx1"/>
                </a:solidFill>
                <a:latin typeface="Arial" panose="020B0604020202020204" pitchFamily="34" charset="0"/>
                <a:cs typeface="Arial" panose="020B0604020202020204" pitchFamily="34" charset="0"/>
              </a:defRPr>
            </a:lvl3pPr>
            <a:lvl4pPr marL="1371600" indent="0">
              <a:buNone/>
              <a:defRPr sz="1200">
                <a:solidFill>
                  <a:schemeClr val="tx1"/>
                </a:solidFill>
                <a:latin typeface="Arial" panose="020B0604020202020204" pitchFamily="34" charset="0"/>
                <a:cs typeface="Arial" panose="020B0604020202020204" pitchFamily="34" charset="0"/>
              </a:defRPr>
            </a:lvl4pPr>
            <a:lvl5pPr marL="1828800" indent="0">
              <a:buNone/>
              <a:defRPr sz="12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 Placeholder 2">
            <a:extLst>
              <a:ext uri="{FF2B5EF4-FFF2-40B4-BE49-F238E27FC236}">
                <a16:creationId xmlns:a16="http://schemas.microsoft.com/office/drawing/2014/main" id="{22D5C379-C07E-E4F8-5BAE-F1F5E0CDE2E4}"/>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3" name="Slide Number Placeholder 5">
            <a:extLst>
              <a:ext uri="{FF2B5EF4-FFF2-40B4-BE49-F238E27FC236}">
                <a16:creationId xmlns:a16="http://schemas.microsoft.com/office/drawing/2014/main" id="{3DE90368-18F3-83B3-B7D9-D30C2A2B0B00}"/>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6" name="Rectangle">
            <a:extLst>
              <a:ext uri="{FF2B5EF4-FFF2-40B4-BE49-F238E27FC236}">
                <a16:creationId xmlns:a16="http://schemas.microsoft.com/office/drawing/2014/main" id="{4FE6C40E-C1F0-5EA8-3810-EE216FAFA4AB}"/>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7" name="Group 6">
            <a:extLst>
              <a:ext uri="{FF2B5EF4-FFF2-40B4-BE49-F238E27FC236}">
                <a16:creationId xmlns:a16="http://schemas.microsoft.com/office/drawing/2014/main" id="{DA371E53-D3CF-CA11-1736-13A3535CB7E2}"/>
              </a:ext>
            </a:extLst>
          </p:cNvPr>
          <p:cNvGrpSpPr/>
          <p:nvPr userDrawn="1"/>
        </p:nvGrpSpPr>
        <p:grpSpPr>
          <a:xfrm>
            <a:off x="475614" y="220134"/>
            <a:ext cx="602088" cy="663111"/>
            <a:chOff x="3598453" y="905941"/>
            <a:chExt cx="5118263" cy="5637002"/>
          </a:xfrm>
          <a:solidFill>
            <a:schemeClr val="bg1"/>
          </a:solidFill>
        </p:grpSpPr>
        <p:sp>
          <p:nvSpPr>
            <p:cNvPr id="9" name="Freeform 8">
              <a:extLst>
                <a:ext uri="{FF2B5EF4-FFF2-40B4-BE49-F238E27FC236}">
                  <a16:creationId xmlns:a16="http://schemas.microsoft.com/office/drawing/2014/main" id="{96A422BA-EDF1-0D13-98CC-A685B433AEB7}"/>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32AE80E7-8472-597C-3594-8040706E522C}"/>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4" name="Internal Use Only. Do Not Distribute. Not for Promotional Use.">
            <a:extLst>
              <a:ext uri="{FF2B5EF4-FFF2-40B4-BE49-F238E27FC236}">
                <a16:creationId xmlns:a16="http://schemas.microsoft.com/office/drawing/2014/main" id="{E738A20A-F227-43BE-B3E7-EE8833D1E357}"/>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1535842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0D7B16-5700-0F6B-928F-2CF94DBE4BB8}"/>
              </a:ext>
            </a:extLst>
          </p:cNvPr>
          <p:cNvSpPr/>
          <p:nvPr userDrawn="1"/>
        </p:nvSpPr>
        <p:spPr>
          <a:xfrm>
            <a:off x="0"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79C3D3-5A30-EA8D-E9F0-6829BA50A03E}"/>
              </a:ext>
            </a:extLst>
          </p:cNvPr>
          <p:cNvSpPr>
            <a:spLocks noGrp="1"/>
          </p:cNvSpPr>
          <p:nvPr>
            <p:ph type="title"/>
          </p:nvPr>
        </p:nvSpPr>
        <p:spPr>
          <a:xfrm>
            <a:off x="838200" y="2506688"/>
            <a:ext cx="10515600" cy="1844623"/>
          </a:xfrm>
        </p:spPr>
        <p:txBody>
          <a:bodyPr anchor="t">
            <a:normAutofit/>
          </a:bodyPr>
          <a:lstStyle>
            <a:lvl1pPr algn="ctr">
              <a:defRPr sz="38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9AD5FC0B-E7FB-1350-F5C0-DFEA622197AB}"/>
              </a:ext>
            </a:extLst>
          </p:cNvPr>
          <p:cNvSpPr>
            <a:spLocks noGrp="1"/>
          </p:cNvSpPr>
          <p:nvPr>
            <p:ph type="body" idx="1"/>
          </p:nvPr>
        </p:nvSpPr>
        <p:spPr>
          <a:xfrm>
            <a:off x="831850" y="4589463"/>
            <a:ext cx="10515600" cy="823195"/>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1066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0D7B16-5700-0F6B-928F-2CF94DBE4BB8}"/>
              </a:ext>
            </a:extLst>
          </p:cNvPr>
          <p:cNvSpPr/>
          <p:nvPr userDrawn="1"/>
        </p:nvSpPr>
        <p:spPr>
          <a:xfrm>
            <a:off x="0"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V">
            <a:extLst>
              <a:ext uri="{FF2B5EF4-FFF2-40B4-BE49-F238E27FC236}">
                <a16:creationId xmlns:a16="http://schemas.microsoft.com/office/drawing/2014/main" id="{D6E24DB4-7777-C29C-59FD-1D2464D61FE8}"/>
              </a:ext>
            </a:extLst>
          </p:cNvPr>
          <p:cNvSpPr/>
          <p:nvPr userDrawn="1"/>
        </p:nvSpPr>
        <p:spPr>
          <a:xfrm>
            <a:off x="304799" y="304799"/>
            <a:ext cx="11582402" cy="6248402"/>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6" name="Internal Use Only. Do Not Distribute. Not for Promotional Use.">
            <a:extLst>
              <a:ext uri="{FF2B5EF4-FFF2-40B4-BE49-F238E27FC236}">
                <a16:creationId xmlns:a16="http://schemas.microsoft.com/office/drawing/2014/main" id="{6EBBA22A-7B0E-11C6-2A3C-BDDFA657C298}"/>
              </a:ext>
            </a:extLst>
          </p:cNvPr>
          <p:cNvSpPr txBox="1"/>
          <p:nvPr userDrawn="1"/>
        </p:nvSpPr>
        <p:spPr>
          <a:xfrm>
            <a:off x="5139806" y="6619976"/>
            <a:ext cx="1912382"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pPr algn="ctr"/>
            <a:r>
              <a:rPr sz="750" b="0" dirty="0">
                <a:solidFill>
                  <a:schemeClr val="bg1"/>
                </a:solidFill>
              </a:rPr>
              <a:t>Do Not Distribute. Not for Promotional Use.</a:t>
            </a:r>
          </a:p>
        </p:txBody>
      </p:sp>
      <p:sp>
        <p:nvSpPr>
          <p:cNvPr id="10" name="Content Placeholder 8">
            <a:extLst>
              <a:ext uri="{FF2B5EF4-FFF2-40B4-BE49-F238E27FC236}">
                <a16:creationId xmlns:a16="http://schemas.microsoft.com/office/drawing/2014/main" id="{E6AD7476-8F75-91D1-6CE5-76DEF5759A9E}"/>
              </a:ext>
            </a:extLst>
          </p:cNvPr>
          <p:cNvSpPr>
            <a:spLocks noGrp="1"/>
          </p:cNvSpPr>
          <p:nvPr>
            <p:ph sz="quarter" idx="10"/>
          </p:nvPr>
        </p:nvSpPr>
        <p:spPr>
          <a:xfrm>
            <a:off x="836609" y="946579"/>
            <a:ext cx="10518775" cy="4793533"/>
          </a:xfrm>
        </p:spPr>
        <p:txBody>
          <a:bodyPr anchor="ctr"/>
          <a:lstStyle>
            <a:lvl1pPr marL="0" indent="0" algn="ctr">
              <a:buNone/>
              <a:defRPr sz="3800" b="1">
                <a:solidFill>
                  <a:srgbClr val="E9A10E"/>
                </a:solidFill>
              </a:defRPr>
            </a:lvl1pPr>
            <a:lvl2pPr marL="14288" indent="0" algn="ctr">
              <a:buNone/>
              <a:tabLst/>
              <a:defRPr sz="1400"/>
            </a:lvl2pPr>
            <a:lvl3pPr marL="14288" indent="0" algn="ctr">
              <a:buNone/>
              <a:tabLst/>
              <a:defRPr sz="1400"/>
            </a:lvl3pPr>
            <a:lvl4pPr marL="14288" indent="0" algn="ctr">
              <a:buNone/>
              <a:tabLst/>
              <a:defRPr sz="1400"/>
            </a:lvl4pPr>
            <a:lvl5pPr marL="14288" indent="0" algn="ctr">
              <a:buNone/>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4345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op-Up">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A0D7B16-5700-0F6B-928F-2CF94DBE4BB8}"/>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V">
            <a:extLst>
              <a:ext uri="{FF2B5EF4-FFF2-40B4-BE49-F238E27FC236}">
                <a16:creationId xmlns:a16="http://schemas.microsoft.com/office/drawing/2014/main" id="{D6E24DB4-7777-C29C-59FD-1D2464D61FE8}"/>
              </a:ext>
            </a:extLst>
          </p:cNvPr>
          <p:cNvSpPr/>
          <p:nvPr userDrawn="1"/>
        </p:nvSpPr>
        <p:spPr>
          <a:xfrm>
            <a:off x="304799" y="304799"/>
            <a:ext cx="11582402" cy="6248402"/>
          </a:xfrm>
          <a:prstGeom prst="rect">
            <a:avLst/>
          </a:prstGeom>
          <a:solidFill>
            <a:schemeClr val="tx1"/>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endParaRPr sz="1600"/>
          </a:p>
        </p:txBody>
      </p:sp>
      <p:sp>
        <p:nvSpPr>
          <p:cNvPr id="6" name="Internal Use Only. Do Not Distribute. Not for Promotional Use.">
            <a:extLst>
              <a:ext uri="{FF2B5EF4-FFF2-40B4-BE49-F238E27FC236}">
                <a16:creationId xmlns:a16="http://schemas.microsoft.com/office/drawing/2014/main" id="{6EBBA22A-7B0E-11C6-2A3C-BDDFA657C298}"/>
              </a:ext>
            </a:extLst>
          </p:cNvPr>
          <p:cNvSpPr txBox="1"/>
          <p:nvPr userDrawn="1"/>
        </p:nvSpPr>
        <p:spPr>
          <a:xfrm>
            <a:off x="4656503" y="6619976"/>
            <a:ext cx="2878993" cy="166712"/>
          </a:xfrm>
          <a:prstGeom prst="rect">
            <a:avLst/>
          </a:prstGeom>
          <a:ln w="3175">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pPr algn="ctr"/>
            <a:r>
              <a:rPr sz="750">
                <a:solidFill>
                  <a:schemeClr val="bg1"/>
                </a:solidFill>
              </a:rPr>
              <a:t>Internal Use Only. Do Not Distribute. Not for Promotional Use.</a:t>
            </a:r>
          </a:p>
        </p:txBody>
      </p:sp>
      <p:sp>
        <p:nvSpPr>
          <p:cNvPr id="10" name="Content Placeholder 8">
            <a:extLst>
              <a:ext uri="{FF2B5EF4-FFF2-40B4-BE49-F238E27FC236}">
                <a16:creationId xmlns:a16="http://schemas.microsoft.com/office/drawing/2014/main" id="{E6AD7476-8F75-91D1-6CE5-76DEF5759A9E}"/>
              </a:ext>
            </a:extLst>
          </p:cNvPr>
          <p:cNvSpPr>
            <a:spLocks noGrp="1"/>
          </p:cNvSpPr>
          <p:nvPr>
            <p:ph sz="quarter" idx="10"/>
          </p:nvPr>
        </p:nvSpPr>
        <p:spPr>
          <a:xfrm>
            <a:off x="542442" y="608497"/>
            <a:ext cx="10814534" cy="832845"/>
          </a:xfrm>
        </p:spPr>
        <p:txBody>
          <a:bodyPr anchor="t"/>
          <a:lstStyle>
            <a:lvl1pPr marL="0" indent="0" algn="l">
              <a:buNone/>
              <a:defRPr sz="2000" b="1">
                <a:solidFill>
                  <a:schemeClr val="bg1"/>
                </a:solidFill>
              </a:defRPr>
            </a:lvl1pPr>
            <a:lvl2pPr marL="14288" indent="0" algn="l">
              <a:buNone/>
              <a:tabLst/>
              <a:defRPr sz="1400">
                <a:solidFill>
                  <a:schemeClr val="bg1"/>
                </a:solidFill>
              </a:defRPr>
            </a:lvl2pPr>
            <a:lvl3pPr marL="14288" indent="0" algn="l">
              <a:buNone/>
              <a:tabLst/>
              <a:defRPr sz="1400">
                <a:solidFill>
                  <a:schemeClr val="bg1"/>
                </a:solidFill>
              </a:defRPr>
            </a:lvl3pPr>
            <a:lvl4pPr marL="14288" indent="0" algn="l">
              <a:buNone/>
              <a:tabLst/>
              <a:defRPr sz="1400">
                <a:solidFill>
                  <a:schemeClr val="bg1"/>
                </a:solidFill>
              </a:defRPr>
            </a:lvl4pPr>
            <a:lvl5pPr marL="14288" indent="0" algn="l">
              <a:buNone/>
              <a:tabLst/>
              <a:defRPr sz="1400">
                <a:solidFill>
                  <a:schemeClr val="bg1"/>
                </a:solidFill>
              </a:defRPr>
            </a:lvl5pPr>
          </a:lstStyle>
          <a:p>
            <a:pPr lvl="0"/>
            <a:r>
              <a:rPr lang="en-US" dirty="0"/>
              <a:t>Click to edit Master text styles</a:t>
            </a:r>
          </a:p>
        </p:txBody>
      </p:sp>
      <p:sp>
        <p:nvSpPr>
          <p:cNvPr id="5" name="Content Placeholder 30">
            <a:extLst>
              <a:ext uri="{FF2B5EF4-FFF2-40B4-BE49-F238E27FC236}">
                <a16:creationId xmlns:a16="http://schemas.microsoft.com/office/drawing/2014/main" id="{0BB043B1-A0BD-51FF-1AA8-05F0A5E3BEFD}"/>
              </a:ext>
            </a:extLst>
          </p:cNvPr>
          <p:cNvSpPr>
            <a:spLocks noGrp="1"/>
          </p:cNvSpPr>
          <p:nvPr>
            <p:ph sz="quarter" idx="12"/>
          </p:nvPr>
        </p:nvSpPr>
        <p:spPr>
          <a:xfrm>
            <a:off x="542442" y="1591097"/>
            <a:ext cx="10814533" cy="3852983"/>
          </a:xfrm>
        </p:spPr>
        <p:txBody>
          <a:bodyPr/>
          <a:lstStyle>
            <a:lvl1pPr marL="0" indent="0">
              <a:buClr>
                <a:schemeClr val="bg1"/>
              </a:buClr>
              <a:buFont typeface="+mj-lt"/>
              <a:buNone/>
              <a:defRPr sz="1400" b="1">
                <a:solidFill>
                  <a:schemeClr val="bg1"/>
                </a:solidFill>
              </a:defRPr>
            </a:lvl1pPr>
            <a:lvl2pPr>
              <a:buClr>
                <a:schemeClr val="bg1"/>
              </a:buClr>
              <a:defRPr sz="1200">
                <a:solidFill>
                  <a:schemeClr val="bg1"/>
                </a:solidFill>
              </a:defRPr>
            </a:lvl2pPr>
            <a:lvl3pPr>
              <a:defRPr sz="1400"/>
            </a:lvl3pPr>
            <a:lvl4pPr>
              <a:defRPr sz="1400"/>
            </a:lvl4pPr>
            <a:lvl5pPr>
              <a:defRPr sz="1400"/>
            </a:lvl5pPr>
          </a:lstStyle>
          <a:p>
            <a:pPr lvl="0"/>
            <a:r>
              <a:rPr lang="en-US" dirty="0"/>
              <a:t>Click to edit Master text styles</a:t>
            </a:r>
          </a:p>
          <a:p>
            <a:pPr lvl="1"/>
            <a:r>
              <a:rPr lang="en-US" dirty="0"/>
              <a:t>Second level</a:t>
            </a:r>
          </a:p>
        </p:txBody>
      </p:sp>
      <p:sp>
        <p:nvSpPr>
          <p:cNvPr id="8" name="Text Placeholder 2">
            <a:extLst>
              <a:ext uri="{FF2B5EF4-FFF2-40B4-BE49-F238E27FC236}">
                <a16:creationId xmlns:a16="http://schemas.microsoft.com/office/drawing/2014/main" id="{8D0B4137-7589-1D5A-3E81-805634842771}"/>
              </a:ext>
            </a:extLst>
          </p:cNvPr>
          <p:cNvSpPr>
            <a:spLocks noGrp="1"/>
          </p:cNvSpPr>
          <p:nvPr>
            <p:ph type="body" sz="quarter" idx="13" hasCustomPrompt="1"/>
          </p:nvPr>
        </p:nvSpPr>
        <p:spPr>
          <a:xfrm>
            <a:off x="542442" y="5596984"/>
            <a:ext cx="10814533" cy="880804"/>
          </a:xfrm>
        </p:spPr>
        <p:txBody>
          <a:bodyPr anchor="b">
            <a:normAutofit/>
          </a:bodyPr>
          <a:lstStyle>
            <a:lvl1pPr marL="0" indent="0">
              <a:spcBef>
                <a:spcPts val="0"/>
              </a:spcBef>
              <a:buNone/>
              <a:defRPr sz="750">
                <a:solidFill>
                  <a:schemeClr val="bg1"/>
                </a:solidFill>
              </a:defRPr>
            </a:lvl1pPr>
          </a:lstStyle>
          <a:p>
            <a:pPr lvl="0"/>
            <a:r>
              <a:rPr lang="en-US"/>
              <a:t>Footnotes</a:t>
            </a:r>
          </a:p>
        </p:txBody>
      </p:sp>
    </p:spTree>
    <p:extLst>
      <p:ext uri="{BB962C8B-B14F-4D97-AF65-F5344CB8AC3E}">
        <p14:creationId xmlns:p14="http://schemas.microsoft.com/office/powerpoint/2010/main" val="138770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B10A4599-C643-AFC6-1837-637D36B57C8B}"/>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9" name="V">
            <a:extLst>
              <a:ext uri="{FF2B5EF4-FFF2-40B4-BE49-F238E27FC236}">
                <a16:creationId xmlns:a16="http://schemas.microsoft.com/office/drawing/2014/main" id="{1AA17623-D9A2-047C-CF04-27DD27F1127D}"/>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2" name="EXACT SCIENCES">
            <a:extLst>
              <a:ext uri="{FF2B5EF4-FFF2-40B4-BE49-F238E27FC236}">
                <a16:creationId xmlns:a16="http://schemas.microsoft.com/office/drawing/2014/main" id="{DBB0646F-5E5A-1206-8D29-A418C30036A2}"/>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14" name="Text Placeholder 18">
            <a:extLst>
              <a:ext uri="{FF2B5EF4-FFF2-40B4-BE49-F238E27FC236}">
                <a16:creationId xmlns:a16="http://schemas.microsoft.com/office/drawing/2014/main" id="{19E48CB0-2922-707B-F844-8ECF15CCBD91}"/>
              </a:ext>
            </a:extLst>
          </p:cNvPr>
          <p:cNvSpPr>
            <a:spLocks noGrp="1"/>
          </p:cNvSpPr>
          <p:nvPr>
            <p:ph type="body" sz="quarter" idx="13"/>
          </p:nvPr>
        </p:nvSpPr>
        <p:spPr>
          <a:xfrm>
            <a:off x="1389063" y="309744"/>
            <a:ext cx="10464800" cy="686160"/>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3" name="Content Placeholder 2">
            <a:extLst>
              <a:ext uri="{FF2B5EF4-FFF2-40B4-BE49-F238E27FC236}">
                <a16:creationId xmlns:a16="http://schemas.microsoft.com/office/drawing/2014/main" id="{A8DF6870-1B8B-AFB4-B8A6-A3F28FE0013D}"/>
              </a:ext>
            </a:extLst>
          </p:cNvPr>
          <p:cNvSpPr>
            <a:spLocks noGrp="1"/>
          </p:cNvSpPr>
          <p:nvPr>
            <p:ph sz="half" idx="1"/>
          </p:nvPr>
        </p:nvSpPr>
        <p:spPr>
          <a:xfrm>
            <a:off x="1338263" y="1253331"/>
            <a:ext cx="5181600" cy="4351338"/>
          </a:xfrm>
        </p:spPr>
        <p:txBody>
          <a:bodyPr/>
          <a:lstStyle>
            <a:lvl1pPr>
              <a:buClr>
                <a:srgbClr val="E9A10E"/>
              </a:buClr>
              <a:defRPr sz="1800"/>
            </a:lvl1pPr>
            <a:lvl2pPr>
              <a:buClr>
                <a:srgbClr val="E9A10E"/>
              </a:buClr>
              <a:defRPr sz="1600"/>
            </a:lvl2pPr>
            <a:lvl3pPr>
              <a:buClr>
                <a:srgbClr val="E9A10E"/>
              </a:buClr>
              <a:defRPr sz="1400"/>
            </a:lvl3pPr>
            <a:lvl4pPr>
              <a:buClr>
                <a:srgbClr val="E9A10E"/>
              </a:buClr>
              <a:defRPr sz="1400"/>
            </a:lvl4pPr>
            <a:lvl5pPr>
              <a:buClr>
                <a:srgbClr val="E9A10E"/>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297164-C46D-E633-FAC0-40B3DC39EC4B}"/>
              </a:ext>
            </a:extLst>
          </p:cNvPr>
          <p:cNvSpPr>
            <a:spLocks noGrp="1"/>
          </p:cNvSpPr>
          <p:nvPr>
            <p:ph sz="half" idx="2"/>
          </p:nvPr>
        </p:nvSpPr>
        <p:spPr>
          <a:xfrm>
            <a:off x="6672263" y="1253331"/>
            <a:ext cx="5181600" cy="4351338"/>
          </a:xfrm>
        </p:spPr>
        <p:txBody>
          <a:bodyPr/>
          <a:lstStyle>
            <a:lvl1pPr>
              <a:buClr>
                <a:srgbClr val="E9A10E"/>
              </a:buClr>
              <a:defRPr sz="1800"/>
            </a:lvl1pPr>
            <a:lvl2pPr>
              <a:buClr>
                <a:srgbClr val="E9A10E"/>
              </a:buClr>
              <a:defRPr sz="1600"/>
            </a:lvl2pPr>
            <a:lvl3pPr>
              <a:buClr>
                <a:srgbClr val="E9A10E"/>
              </a:buClr>
              <a:defRPr sz="1400"/>
            </a:lvl3pPr>
            <a:lvl4pPr>
              <a:buClr>
                <a:srgbClr val="E9A10E"/>
              </a:buClr>
              <a:defRPr sz="1400"/>
            </a:lvl4pPr>
            <a:lvl5pPr>
              <a:buClr>
                <a:srgbClr val="E9A10E"/>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6505BB8B-AE8C-9D71-2661-F0A79C807505}"/>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6" name="Text Placeholder 2">
            <a:extLst>
              <a:ext uri="{FF2B5EF4-FFF2-40B4-BE49-F238E27FC236}">
                <a16:creationId xmlns:a16="http://schemas.microsoft.com/office/drawing/2014/main" id="{B20D572E-FF19-5F1E-6691-CA098E6AB171}"/>
              </a:ext>
            </a:extLst>
          </p:cNvPr>
          <p:cNvSpPr>
            <a:spLocks noGrp="1"/>
          </p:cNvSpPr>
          <p:nvPr>
            <p:ph type="body" sz="quarter" idx="14"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11" name="Rectangle">
            <a:extLst>
              <a:ext uri="{FF2B5EF4-FFF2-40B4-BE49-F238E27FC236}">
                <a16:creationId xmlns:a16="http://schemas.microsoft.com/office/drawing/2014/main" id="{B0B1D711-301F-DCCB-14DB-60061C3FC72F}"/>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16" name="Group 15">
            <a:extLst>
              <a:ext uri="{FF2B5EF4-FFF2-40B4-BE49-F238E27FC236}">
                <a16:creationId xmlns:a16="http://schemas.microsoft.com/office/drawing/2014/main" id="{F6FA0314-BBD3-6CC1-FD24-8E162DB48B98}"/>
              </a:ext>
            </a:extLst>
          </p:cNvPr>
          <p:cNvGrpSpPr/>
          <p:nvPr userDrawn="1"/>
        </p:nvGrpSpPr>
        <p:grpSpPr>
          <a:xfrm>
            <a:off x="475614" y="220134"/>
            <a:ext cx="602088" cy="663111"/>
            <a:chOff x="3598453" y="905941"/>
            <a:chExt cx="5118263" cy="5637002"/>
          </a:xfrm>
          <a:solidFill>
            <a:schemeClr val="bg1"/>
          </a:solidFill>
        </p:grpSpPr>
        <p:sp>
          <p:nvSpPr>
            <p:cNvPr id="17" name="Freeform 16">
              <a:extLst>
                <a:ext uri="{FF2B5EF4-FFF2-40B4-BE49-F238E27FC236}">
                  <a16:creationId xmlns:a16="http://schemas.microsoft.com/office/drawing/2014/main" id="{448919DE-DE2D-264F-D982-48EBC90A095E}"/>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0DF07B31-5C2E-560E-CBC6-D64FE7DFF236}"/>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5" name="Internal Use Only. Do Not Distribute. Not for Promotional Use.">
            <a:extLst>
              <a:ext uri="{FF2B5EF4-FFF2-40B4-BE49-F238E27FC236}">
                <a16:creationId xmlns:a16="http://schemas.microsoft.com/office/drawing/2014/main" id="{91B9C2E3-C0B9-4883-823C-54F343329764}"/>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4243945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4E4CCBF-0F29-7A3F-245B-4FCCA822CBB2}"/>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11" name="V">
            <a:extLst>
              <a:ext uri="{FF2B5EF4-FFF2-40B4-BE49-F238E27FC236}">
                <a16:creationId xmlns:a16="http://schemas.microsoft.com/office/drawing/2014/main" id="{BD51DA18-9DE0-FE8F-CF45-311B3FDB5023}"/>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4" name="EXACT SCIENCES">
            <a:extLst>
              <a:ext uri="{FF2B5EF4-FFF2-40B4-BE49-F238E27FC236}">
                <a16:creationId xmlns:a16="http://schemas.microsoft.com/office/drawing/2014/main" id="{458C8150-46F3-F1E4-9808-B016EC38F282}"/>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16" name="Text Placeholder 18">
            <a:extLst>
              <a:ext uri="{FF2B5EF4-FFF2-40B4-BE49-F238E27FC236}">
                <a16:creationId xmlns:a16="http://schemas.microsoft.com/office/drawing/2014/main" id="{39D719C1-4DA4-BB57-09B3-D55C2F6A39DF}"/>
              </a:ext>
            </a:extLst>
          </p:cNvPr>
          <p:cNvSpPr>
            <a:spLocks noGrp="1"/>
          </p:cNvSpPr>
          <p:nvPr>
            <p:ph type="body" sz="quarter" idx="11"/>
          </p:nvPr>
        </p:nvSpPr>
        <p:spPr>
          <a:xfrm>
            <a:off x="1389063" y="380212"/>
            <a:ext cx="10464800" cy="615692"/>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a:t>Click to edit Master text styles</a:t>
            </a:r>
          </a:p>
        </p:txBody>
      </p:sp>
      <p:sp>
        <p:nvSpPr>
          <p:cNvPr id="3" name="Text Placeholder 2">
            <a:extLst>
              <a:ext uri="{FF2B5EF4-FFF2-40B4-BE49-F238E27FC236}">
                <a16:creationId xmlns:a16="http://schemas.microsoft.com/office/drawing/2014/main" id="{D15EEC80-232E-D95C-0509-08212833CD84}"/>
              </a:ext>
            </a:extLst>
          </p:cNvPr>
          <p:cNvSpPr>
            <a:spLocks noGrp="1"/>
          </p:cNvSpPr>
          <p:nvPr>
            <p:ph type="body" idx="1"/>
          </p:nvPr>
        </p:nvSpPr>
        <p:spPr>
          <a:xfrm>
            <a:off x="1338263" y="1220209"/>
            <a:ext cx="5157787"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298867-2506-8828-C360-9DC424142DF2}"/>
              </a:ext>
            </a:extLst>
          </p:cNvPr>
          <p:cNvSpPr>
            <a:spLocks noGrp="1"/>
          </p:cNvSpPr>
          <p:nvPr>
            <p:ph sz="half" idx="2"/>
          </p:nvPr>
        </p:nvSpPr>
        <p:spPr>
          <a:xfrm>
            <a:off x="1338263" y="2044121"/>
            <a:ext cx="5157787" cy="3457027"/>
          </a:xfrm>
        </p:spPr>
        <p:txBody>
          <a:bodyPr/>
          <a:lstStyle>
            <a:lvl1pPr>
              <a:buClr>
                <a:srgbClr val="E9A10E"/>
              </a:buClr>
              <a:defRPr sz="1600"/>
            </a:lvl1pPr>
            <a:lvl2pPr>
              <a:buClr>
                <a:srgbClr val="E9A10E"/>
              </a:buClr>
              <a:defRPr sz="1400"/>
            </a:lvl2pPr>
            <a:lvl3pPr>
              <a:buClr>
                <a:srgbClr val="E9A10E"/>
              </a:buClr>
              <a:defRPr sz="1400"/>
            </a:lvl3pPr>
            <a:lvl4pPr>
              <a:buClr>
                <a:srgbClr val="E9A10E"/>
              </a:buClr>
              <a:defRPr sz="1400"/>
            </a:lvl4pPr>
            <a:lvl5pPr>
              <a:buClr>
                <a:srgbClr val="E9A10E"/>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D9121D-1C20-8C3B-F97E-02F8CAF1983B}"/>
              </a:ext>
            </a:extLst>
          </p:cNvPr>
          <p:cNvSpPr>
            <a:spLocks noGrp="1"/>
          </p:cNvSpPr>
          <p:nvPr>
            <p:ph type="body" sz="quarter" idx="3"/>
          </p:nvPr>
        </p:nvSpPr>
        <p:spPr>
          <a:xfrm>
            <a:off x="6670675" y="1220209"/>
            <a:ext cx="51831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076F63-6779-0EAA-41E3-41DDCAC3144D}"/>
              </a:ext>
            </a:extLst>
          </p:cNvPr>
          <p:cNvSpPr>
            <a:spLocks noGrp="1"/>
          </p:cNvSpPr>
          <p:nvPr>
            <p:ph sz="quarter" idx="4"/>
          </p:nvPr>
        </p:nvSpPr>
        <p:spPr>
          <a:xfrm>
            <a:off x="6670675" y="2044121"/>
            <a:ext cx="5183188" cy="3457027"/>
          </a:xfrm>
        </p:spPr>
        <p:txBody>
          <a:bodyPr/>
          <a:lstStyle>
            <a:lvl1pPr>
              <a:buClr>
                <a:srgbClr val="E9A10E"/>
              </a:buClr>
              <a:defRPr sz="1600"/>
            </a:lvl1pPr>
            <a:lvl2pPr>
              <a:buClr>
                <a:srgbClr val="E9A10E"/>
              </a:buClr>
              <a:defRPr sz="1400"/>
            </a:lvl2pPr>
            <a:lvl3pPr>
              <a:buClr>
                <a:srgbClr val="E9A10E"/>
              </a:buClr>
              <a:defRPr sz="1400"/>
            </a:lvl3pPr>
            <a:lvl4pPr>
              <a:buClr>
                <a:srgbClr val="E9A10E"/>
              </a:buClr>
              <a:defRPr sz="1400"/>
            </a:lvl4pPr>
            <a:lvl5pPr>
              <a:buClr>
                <a:srgbClr val="E9A10E"/>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D17D5030-3DDC-1AD5-45CD-0F736F757987}"/>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8" name="Text Placeholder 2">
            <a:extLst>
              <a:ext uri="{FF2B5EF4-FFF2-40B4-BE49-F238E27FC236}">
                <a16:creationId xmlns:a16="http://schemas.microsoft.com/office/drawing/2014/main" id="{712276F2-081F-2634-C40A-8A6DE835D00E}"/>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13" name="Rectangle">
            <a:extLst>
              <a:ext uri="{FF2B5EF4-FFF2-40B4-BE49-F238E27FC236}">
                <a16:creationId xmlns:a16="http://schemas.microsoft.com/office/drawing/2014/main" id="{1ED5F84A-3C18-D566-4171-FD68510EC2DB}"/>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10" name="Group 9">
            <a:extLst>
              <a:ext uri="{FF2B5EF4-FFF2-40B4-BE49-F238E27FC236}">
                <a16:creationId xmlns:a16="http://schemas.microsoft.com/office/drawing/2014/main" id="{CD2F7F80-4811-0B1C-D1CC-3547B00BF11B}"/>
              </a:ext>
            </a:extLst>
          </p:cNvPr>
          <p:cNvGrpSpPr/>
          <p:nvPr userDrawn="1"/>
        </p:nvGrpSpPr>
        <p:grpSpPr>
          <a:xfrm>
            <a:off x="475614" y="220134"/>
            <a:ext cx="602088" cy="663111"/>
            <a:chOff x="3598453" y="905941"/>
            <a:chExt cx="5118263" cy="5637002"/>
          </a:xfrm>
          <a:solidFill>
            <a:schemeClr val="bg1"/>
          </a:solidFill>
        </p:grpSpPr>
        <p:sp>
          <p:nvSpPr>
            <p:cNvPr id="12" name="Freeform 11">
              <a:extLst>
                <a:ext uri="{FF2B5EF4-FFF2-40B4-BE49-F238E27FC236}">
                  <a16:creationId xmlns:a16="http://schemas.microsoft.com/office/drawing/2014/main" id="{C48C8914-3D4C-3D5C-0C67-6C6FD13CD722}"/>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9D13D23D-1BD1-CA49-E4AB-605250320C27}"/>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8" name="Internal Use Only. Do Not Distribute. Not for Promotional Use.">
            <a:extLst>
              <a:ext uri="{FF2B5EF4-FFF2-40B4-BE49-F238E27FC236}">
                <a16:creationId xmlns:a16="http://schemas.microsoft.com/office/drawing/2014/main" id="{90220E8A-51F8-44CE-8A52-EFDFD585459D}"/>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355848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b="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1777918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50612C98-A60D-6F19-1C10-80D24181FBD5}"/>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7" name="V">
            <a:extLst>
              <a:ext uri="{FF2B5EF4-FFF2-40B4-BE49-F238E27FC236}">
                <a16:creationId xmlns:a16="http://schemas.microsoft.com/office/drawing/2014/main" id="{804A65D6-D9E1-340C-D25E-1A96ED7B64FA}"/>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0" name="EXACT SCIENCES">
            <a:extLst>
              <a:ext uri="{FF2B5EF4-FFF2-40B4-BE49-F238E27FC236}">
                <a16:creationId xmlns:a16="http://schemas.microsoft.com/office/drawing/2014/main" id="{2D1DDDA3-BCDE-3335-9C44-56765E6DD45A}"/>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12" name="Text Placeholder 18">
            <a:extLst>
              <a:ext uri="{FF2B5EF4-FFF2-40B4-BE49-F238E27FC236}">
                <a16:creationId xmlns:a16="http://schemas.microsoft.com/office/drawing/2014/main" id="{B92BBDCB-F6BF-A1F9-3C67-A772CAE4BAE7}"/>
              </a:ext>
            </a:extLst>
          </p:cNvPr>
          <p:cNvSpPr>
            <a:spLocks noGrp="1"/>
          </p:cNvSpPr>
          <p:nvPr>
            <p:ph type="body" sz="quarter" idx="10"/>
          </p:nvPr>
        </p:nvSpPr>
        <p:spPr>
          <a:xfrm>
            <a:off x="1389063" y="380212"/>
            <a:ext cx="10464800" cy="615692"/>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a:t>Click to edit Master text styles</a:t>
            </a:r>
          </a:p>
        </p:txBody>
      </p:sp>
      <p:sp>
        <p:nvSpPr>
          <p:cNvPr id="3" name="Slide Number Placeholder 5">
            <a:extLst>
              <a:ext uri="{FF2B5EF4-FFF2-40B4-BE49-F238E27FC236}">
                <a16:creationId xmlns:a16="http://schemas.microsoft.com/office/drawing/2014/main" id="{D1C3232B-E879-E53F-5888-48DA1BECAE2C}"/>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4" name="Text Placeholder 2">
            <a:extLst>
              <a:ext uri="{FF2B5EF4-FFF2-40B4-BE49-F238E27FC236}">
                <a16:creationId xmlns:a16="http://schemas.microsoft.com/office/drawing/2014/main" id="{F74B706F-3B44-6B9E-DBC7-A7DFB94D344F}"/>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chemeClr val="bg1">
                    <a:lumMod val="50000"/>
                  </a:schemeClr>
                </a:solidFill>
              </a:defRPr>
            </a:lvl1pPr>
          </a:lstStyle>
          <a:p>
            <a:pPr lvl="0"/>
            <a:r>
              <a:rPr lang="en-US" dirty="0"/>
              <a:t>Footnotes</a:t>
            </a:r>
          </a:p>
        </p:txBody>
      </p:sp>
      <p:sp>
        <p:nvSpPr>
          <p:cNvPr id="9" name="Rectangle">
            <a:extLst>
              <a:ext uri="{FF2B5EF4-FFF2-40B4-BE49-F238E27FC236}">
                <a16:creationId xmlns:a16="http://schemas.microsoft.com/office/drawing/2014/main" id="{A6D46FC6-9D76-04F6-1885-0D790B5867CF}"/>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6" name="Group 5">
            <a:extLst>
              <a:ext uri="{FF2B5EF4-FFF2-40B4-BE49-F238E27FC236}">
                <a16:creationId xmlns:a16="http://schemas.microsoft.com/office/drawing/2014/main" id="{8C3CECC1-98A5-0485-BAE4-25AEEDBD99F0}"/>
              </a:ext>
            </a:extLst>
          </p:cNvPr>
          <p:cNvGrpSpPr/>
          <p:nvPr userDrawn="1"/>
        </p:nvGrpSpPr>
        <p:grpSpPr>
          <a:xfrm>
            <a:off x="475614" y="220134"/>
            <a:ext cx="602088" cy="663111"/>
            <a:chOff x="3598453" y="905941"/>
            <a:chExt cx="5118263" cy="5637002"/>
          </a:xfrm>
          <a:solidFill>
            <a:schemeClr val="bg1"/>
          </a:solidFill>
        </p:grpSpPr>
        <p:sp>
          <p:nvSpPr>
            <p:cNvPr id="8" name="Freeform 7">
              <a:extLst>
                <a:ext uri="{FF2B5EF4-FFF2-40B4-BE49-F238E27FC236}">
                  <a16:creationId xmlns:a16="http://schemas.microsoft.com/office/drawing/2014/main" id="{E7017DCE-EF09-DEE5-0583-2FAFAE59E33D}"/>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FA155CCF-A280-4000-1CAB-B80B6AAB7AA7}"/>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4" name="Internal Use Only. Do Not Distribute. Not for Promotional Use.">
            <a:extLst>
              <a:ext uri="{FF2B5EF4-FFF2-40B4-BE49-F238E27FC236}">
                <a16:creationId xmlns:a16="http://schemas.microsoft.com/office/drawing/2014/main" id="{41FD5E67-4095-447C-A813-3BDACC5199F2}"/>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3407073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855AF2D2-5544-023A-30F2-C5ED31538B9B}"/>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11" name="V">
            <a:extLst>
              <a:ext uri="{FF2B5EF4-FFF2-40B4-BE49-F238E27FC236}">
                <a16:creationId xmlns:a16="http://schemas.microsoft.com/office/drawing/2014/main" id="{27D32B00-0086-C6ED-4EEE-A84CF7EF3DCE}"/>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4" name="EXACT SCIENCES">
            <a:extLst>
              <a:ext uri="{FF2B5EF4-FFF2-40B4-BE49-F238E27FC236}">
                <a16:creationId xmlns:a16="http://schemas.microsoft.com/office/drawing/2014/main" id="{44A0DA26-2656-50A6-1111-1AB47A9108A9}"/>
              </a:ext>
            </a:extLst>
          </p:cNvPr>
          <p:cNvSpPr txBox="1"/>
          <p:nvPr userDrawn="1"/>
        </p:nvSpPr>
        <p:spPr>
          <a:xfrm>
            <a:off x="164635" y="6630877"/>
            <a:ext cx="1224048" cy="174407"/>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2" name="Slide Number Placeholder 5">
            <a:extLst>
              <a:ext uri="{FF2B5EF4-FFF2-40B4-BE49-F238E27FC236}">
                <a16:creationId xmlns:a16="http://schemas.microsoft.com/office/drawing/2014/main" id="{C963E2B1-7DF7-772D-18AF-DD428AA6EDE5}"/>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5" name="Rectangle">
            <a:extLst>
              <a:ext uri="{FF2B5EF4-FFF2-40B4-BE49-F238E27FC236}">
                <a16:creationId xmlns:a16="http://schemas.microsoft.com/office/drawing/2014/main" id="{8EE3E261-FEB2-0335-2DE4-0BE450C26F2F}"/>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7" name="Group 6">
            <a:extLst>
              <a:ext uri="{FF2B5EF4-FFF2-40B4-BE49-F238E27FC236}">
                <a16:creationId xmlns:a16="http://schemas.microsoft.com/office/drawing/2014/main" id="{70A58F4E-0E4E-60B9-6E57-0812741EFCD4}"/>
              </a:ext>
            </a:extLst>
          </p:cNvPr>
          <p:cNvGrpSpPr/>
          <p:nvPr userDrawn="1"/>
        </p:nvGrpSpPr>
        <p:grpSpPr>
          <a:xfrm>
            <a:off x="475614" y="220134"/>
            <a:ext cx="602088" cy="663111"/>
            <a:chOff x="3598453" y="905941"/>
            <a:chExt cx="5118263" cy="5637002"/>
          </a:xfrm>
          <a:solidFill>
            <a:schemeClr val="bg1"/>
          </a:solidFill>
        </p:grpSpPr>
        <p:sp>
          <p:nvSpPr>
            <p:cNvPr id="8" name="Freeform 7">
              <a:extLst>
                <a:ext uri="{FF2B5EF4-FFF2-40B4-BE49-F238E27FC236}">
                  <a16:creationId xmlns:a16="http://schemas.microsoft.com/office/drawing/2014/main" id="{99E57016-7B56-2EEC-1109-2E251318B60B}"/>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93D6BE4-0B4C-56FE-0752-CF5BCBE5E0DC}"/>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2" name="Internal Use Only. Do Not Distribute. Not for Promotional Use.">
            <a:extLst>
              <a:ext uri="{FF2B5EF4-FFF2-40B4-BE49-F238E27FC236}">
                <a16:creationId xmlns:a16="http://schemas.microsoft.com/office/drawing/2014/main" id="{AABE1D65-50FB-42F4-A807-D6732C0A19B7}"/>
              </a:ext>
            </a:extLst>
          </p:cNvPr>
          <p:cNvSpPr txBox="1"/>
          <p:nvPr userDrawn="1"/>
        </p:nvSpPr>
        <p:spPr>
          <a:xfrm>
            <a:off x="9746111" y="6634724"/>
            <a:ext cx="1912383" cy="1667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1421549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9CD12B84-5D18-B4F3-6D41-8D2A70280FA0}"/>
              </a:ext>
            </a:extLst>
          </p:cNvPr>
          <p:cNvSpPr/>
          <p:nvPr userDrawn="1"/>
        </p:nvSpPr>
        <p:spPr>
          <a:xfrm>
            <a:off x="0" y="0"/>
            <a:ext cx="1227849" cy="6902450"/>
          </a:xfrm>
          <a:prstGeom prst="rect">
            <a:avLst/>
          </a:prstGeom>
          <a:solidFill>
            <a:schemeClr val="tx1"/>
          </a:solidFill>
          <a:ln w="3175">
            <a:miter lim="400000"/>
          </a:ln>
        </p:spPr>
        <p:txBody>
          <a:bodyPr lIns="25400" tIns="25400" rIns="25400" bIns="25400" anchor="ctr"/>
          <a:lstStyle/>
          <a:p>
            <a:pPr defTabSz="412739">
              <a:defRPr sz="1200">
                <a:solidFill>
                  <a:srgbClr val="FFFFFF"/>
                </a:solidFill>
                <a:latin typeface="Helvetica Neue Medium"/>
                <a:ea typeface="Helvetica Neue Medium"/>
                <a:cs typeface="Helvetica Neue Medium"/>
                <a:sym typeface="Helvetica Neue Medium"/>
              </a:defRPr>
            </a:pPr>
            <a:endParaRPr sz="1600"/>
          </a:p>
        </p:txBody>
      </p:sp>
      <p:sp>
        <p:nvSpPr>
          <p:cNvPr id="8" name="V">
            <a:extLst>
              <a:ext uri="{FF2B5EF4-FFF2-40B4-BE49-F238E27FC236}">
                <a16:creationId xmlns:a16="http://schemas.microsoft.com/office/drawing/2014/main" id="{C34D1A8E-FFC9-D4C8-28D0-5BF232C4B0FD}"/>
              </a:ext>
            </a:extLst>
          </p:cNvPr>
          <p:cNvSpPr/>
          <p:nvPr userDrawn="1"/>
        </p:nvSpPr>
        <p:spPr>
          <a:xfrm>
            <a:off x="187971" y="107479"/>
            <a:ext cx="11855450" cy="6440777"/>
          </a:xfrm>
          <a:prstGeom prst="rect">
            <a:avLst/>
          </a:prstGeom>
          <a:solidFill>
            <a:srgbClr val="FFFFFF"/>
          </a:solidFill>
          <a:ln w="12700">
            <a:solidFill>
              <a:schemeClr val="tx1"/>
            </a:solidFill>
            <a:miter lim="400000"/>
          </a:ln>
          <a:effectLst>
            <a:outerShdw blurRad="38100" dist="12700" dir="5400000" rotWithShape="0">
              <a:srgbClr val="000000">
                <a:alpha val="40080"/>
              </a:srgbClr>
            </a:outerShdw>
          </a:effectLst>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25400" tIns="25400" rIns="25400" bIns="25400" anchor="ctr"/>
          <a:lstStyle>
            <a:lvl1pPr defTabSz="309562">
              <a:defRPr sz="1200">
                <a:solidFill>
                  <a:srgbClr val="FFFFFF"/>
                </a:solidFill>
                <a:latin typeface="Helvetica Neue Medium"/>
                <a:ea typeface="Helvetica Neue Medium"/>
                <a:cs typeface="Helvetica Neue Medium"/>
                <a:sym typeface="Helvetica Neue Medium"/>
              </a:defRPr>
            </a:lvl1pPr>
          </a:lstStyle>
          <a:p>
            <a:r>
              <a:rPr sz="1600"/>
              <a:t>V</a:t>
            </a:r>
          </a:p>
        </p:txBody>
      </p:sp>
      <p:sp>
        <p:nvSpPr>
          <p:cNvPr id="11" name="EXACT SCIENCES">
            <a:extLst>
              <a:ext uri="{FF2B5EF4-FFF2-40B4-BE49-F238E27FC236}">
                <a16:creationId xmlns:a16="http://schemas.microsoft.com/office/drawing/2014/main" id="{55D9DE72-6985-F53F-F668-4F37357E5935}"/>
              </a:ext>
            </a:extLst>
          </p:cNvPr>
          <p:cNvSpPr txBox="1"/>
          <p:nvPr userDrawn="1"/>
        </p:nvSpPr>
        <p:spPr>
          <a:xfrm>
            <a:off x="164635" y="6630877"/>
            <a:ext cx="1224048" cy="174407"/>
          </a:xfrm>
          <a:prstGeom prst="rect">
            <a:avLst/>
          </a:prstGeom>
          <a:ln w="3175">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25400" tIns="25400" rIns="25400" bIns="25400" anchor="ctr">
            <a:spAutoFit/>
          </a:bodyPr>
          <a:lstStyle>
            <a:lvl1pPr algn="l" defTabSz="171450">
              <a:defRPr sz="600" b="1">
                <a:solidFill>
                  <a:srgbClr val="FFFFFF"/>
                </a:solidFill>
                <a:latin typeface="Arial"/>
                <a:ea typeface="Arial"/>
                <a:cs typeface="Arial"/>
                <a:sym typeface="Arial"/>
              </a:defRPr>
            </a:lvl1pPr>
          </a:lstStyle>
          <a:p>
            <a:r>
              <a:rPr sz="800"/>
              <a:t>EXACT SCIENCES</a:t>
            </a:r>
          </a:p>
        </p:txBody>
      </p:sp>
      <p:sp>
        <p:nvSpPr>
          <p:cNvPr id="20" name="Text Placeholder 18">
            <a:extLst>
              <a:ext uri="{FF2B5EF4-FFF2-40B4-BE49-F238E27FC236}">
                <a16:creationId xmlns:a16="http://schemas.microsoft.com/office/drawing/2014/main" id="{52072C15-18F3-A68A-48C2-55FC0521EB5A}"/>
              </a:ext>
            </a:extLst>
          </p:cNvPr>
          <p:cNvSpPr>
            <a:spLocks noGrp="1"/>
          </p:cNvSpPr>
          <p:nvPr>
            <p:ph type="body" sz="quarter" idx="10"/>
          </p:nvPr>
        </p:nvSpPr>
        <p:spPr>
          <a:xfrm>
            <a:off x="1403235" y="380212"/>
            <a:ext cx="10464800" cy="745230"/>
          </a:xfrm>
        </p:spPr>
        <p:txBody>
          <a:bodyPr>
            <a:noAutofit/>
          </a:bodyPr>
          <a:lstStyle>
            <a:lvl1pPr marL="0" indent="0">
              <a:buNone/>
              <a:defRPr sz="2400" b="1">
                <a:latin typeface="Arial" panose="020B0604020202020204" pitchFamily="34" charset="0"/>
                <a:cs typeface="Arial" panose="020B0604020202020204" pitchFamily="34" charset="0"/>
              </a:defRPr>
            </a:lvl1pPr>
            <a:lvl2pPr>
              <a:defRPr sz="3800" b="1">
                <a:latin typeface="Arial" panose="020B0604020202020204" pitchFamily="34" charset="0"/>
                <a:cs typeface="Arial" panose="020B0604020202020204" pitchFamily="34" charset="0"/>
              </a:defRPr>
            </a:lvl2pPr>
            <a:lvl3pPr>
              <a:defRPr sz="3800" b="1">
                <a:latin typeface="Arial" panose="020B0604020202020204" pitchFamily="34" charset="0"/>
                <a:cs typeface="Arial" panose="020B0604020202020204" pitchFamily="34" charset="0"/>
              </a:defRPr>
            </a:lvl3pPr>
            <a:lvl4pPr>
              <a:defRPr sz="3800" b="1">
                <a:latin typeface="Arial" panose="020B0604020202020204" pitchFamily="34" charset="0"/>
                <a:cs typeface="Arial" panose="020B0604020202020204" pitchFamily="34" charset="0"/>
              </a:defRPr>
            </a:lvl4pPr>
            <a:lvl5pPr>
              <a:defRPr sz="3800" b="1">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5" name="Content Placeholder 22">
            <a:extLst>
              <a:ext uri="{FF2B5EF4-FFF2-40B4-BE49-F238E27FC236}">
                <a16:creationId xmlns:a16="http://schemas.microsoft.com/office/drawing/2014/main" id="{2D7F3429-5A70-25AE-0E51-311229C56F0C}"/>
              </a:ext>
            </a:extLst>
          </p:cNvPr>
          <p:cNvSpPr>
            <a:spLocks noGrp="1"/>
          </p:cNvSpPr>
          <p:nvPr>
            <p:ph sz="quarter" idx="11"/>
          </p:nvPr>
        </p:nvSpPr>
        <p:spPr>
          <a:xfrm>
            <a:off x="367558" y="1266825"/>
            <a:ext cx="11486305" cy="4105275"/>
          </a:xfrm>
        </p:spPr>
        <p:txBody>
          <a:bodyPr/>
          <a:lstStyle>
            <a:lvl1pPr marL="0" indent="0">
              <a:buNone/>
              <a:defRPr sz="1800" b="1">
                <a:solidFill>
                  <a:srgbClr val="E9A10E"/>
                </a:solidFill>
                <a:latin typeface="Arial" panose="020B0604020202020204" pitchFamily="34" charset="0"/>
                <a:cs typeface="Arial" panose="020B0604020202020204" pitchFamily="34" charset="0"/>
              </a:defRPr>
            </a:lvl1pPr>
            <a:lvl2pPr marL="457200" indent="0">
              <a:buNone/>
              <a:defRPr sz="1400">
                <a:solidFill>
                  <a:schemeClr val="tx1"/>
                </a:solidFill>
                <a:latin typeface="Arial" panose="020B0604020202020204" pitchFamily="34" charset="0"/>
                <a:cs typeface="Arial" panose="020B0604020202020204" pitchFamily="34" charset="0"/>
              </a:defRPr>
            </a:lvl2pPr>
            <a:lvl3pPr marL="914400" indent="0">
              <a:buNone/>
              <a:defRPr sz="1400">
                <a:solidFill>
                  <a:schemeClr val="tx1"/>
                </a:solidFill>
                <a:latin typeface="Arial" panose="020B0604020202020204" pitchFamily="34" charset="0"/>
                <a:cs typeface="Arial" panose="020B0604020202020204" pitchFamily="34" charset="0"/>
              </a:defRPr>
            </a:lvl3pPr>
            <a:lvl4pPr marL="1371600" indent="0">
              <a:buNone/>
              <a:defRPr sz="1200">
                <a:solidFill>
                  <a:schemeClr val="tx1"/>
                </a:solidFill>
                <a:latin typeface="Arial" panose="020B0604020202020204" pitchFamily="34" charset="0"/>
                <a:cs typeface="Arial" panose="020B0604020202020204" pitchFamily="34" charset="0"/>
              </a:defRPr>
            </a:lvl4pPr>
            <a:lvl5pPr marL="1828800" indent="0">
              <a:buNone/>
              <a:defRPr sz="12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 Placeholder 2">
            <a:extLst>
              <a:ext uri="{FF2B5EF4-FFF2-40B4-BE49-F238E27FC236}">
                <a16:creationId xmlns:a16="http://schemas.microsoft.com/office/drawing/2014/main" id="{22D5C379-C07E-E4F8-5BAE-F1F5E0CDE2E4}"/>
              </a:ext>
            </a:extLst>
          </p:cNvPr>
          <p:cNvSpPr>
            <a:spLocks noGrp="1"/>
          </p:cNvSpPr>
          <p:nvPr>
            <p:ph type="body" sz="quarter" idx="13" hasCustomPrompt="1"/>
          </p:nvPr>
        </p:nvSpPr>
        <p:spPr>
          <a:xfrm>
            <a:off x="367554" y="5596984"/>
            <a:ext cx="11486307" cy="880804"/>
          </a:xfrm>
        </p:spPr>
        <p:txBody>
          <a:bodyPr anchor="b">
            <a:normAutofit/>
          </a:bodyPr>
          <a:lstStyle>
            <a:lvl1pPr marL="0" indent="0">
              <a:spcBef>
                <a:spcPts val="0"/>
              </a:spcBef>
              <a:buNone/>
              <a:defRPr sz="750">
                <a:solidFill>
                  <a:srgbClr val="898989"/>
                </a:solidFill>
              </a:defRPr>
            </a:lvl1pPr>
          </a:lstStyle>
          <a:p>
            <a:pPr lvl="0"/>
            <a:r>
              <a:rPr lang="en-US"/>
              <a:t>Footnotes</a:t>
            </a:r>
          </a:p>
        </p:txBody>
      </p:sp>
      <p:sp>
        <p:nvSpPr>
          <p:cNvPr id="3" name="Slide Number Placeholder 5">
            <a:extLst>
              <a:ext uri="{FF2B5EF4-FFF2-40B4-BE49-F238E27FC236}">
                <a16:creationId xmlns:a16="http://schemas.microsoft.com/office/drawing/2014/main" id="{3DE90368-18F3-83B3-B7D9-D30C2A2B0B00}"/>
              </a:ext>
            </a:extLst>
          </p:cNvPr>
          <p:cNvSpPr txBox="1">
            <a:spLocks/>
          </p:cNvSpPr>
          <p:nvPr userDrawn="1"/>
        </p:nvSpPr>
        <p:spPr>
          <a:xfrm>
            <a:off x="11224647" y="6548256"/>
            <a:ext cx="629214" cy="262625"/>
          </a:xfrm>
          <a:prstGeom prst="rect">
            <a:avLst/>
          </a:prstGeom>
        </p:spPr>
        <p:txBody>
          <a:bodyPr vert="horz" lIns="91440" tIns="45720" rIns="0" bIns="45720" rtlCol="0" anchor="b"/>
          <a:lstStyle>
            <a:defPPr>
              <a:defRPr lang="en-US"/>
            </a:defPPr>
            <a:lvl1pPr marL="0" algn="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62F9097-CA13-B64C-BE68-22D50EADD0BB}" type="slidenum">
              <a:rPr lang="en-US" smtClean="0"/>
              <a:pPr/>
              <a:t>‹#›</a:t>
            </a:fld>
            <a:endParaRPr lang="en-US"/>
          </a:p>
        </p:txBody>
      </p:sp>
      <p:sp>
        <p:nvSpPr>
          <p:cNvPr id="6" name="Rectangle">
            <a:extLst>
              <a:ext uri="{FF2B5EF4-FFF2-40B4-BE49-F238E27FC236}">
                <a16:creationId xmlns:a16="http://schemas.microsoft.com/office/drawing/2014/main" id="{4FE6C40E-C1F0-5EA8-3810-EE216FAFA4AB}"/>
              </a:ext>
            </a:extLst>
          </p:cNvPr>
          <p:cNvSpPr/>
          <p:nvPr userDrawn="1"/>
        </p:nvSpPr>
        <p:spPr>
          <a:xfrm>
            <a:off x="337818" y="107479"/>
            <a:ext cx="890031" cy="888425"/>
          </a:xfrm>
          <a:prstGeom prst="rect">
            <a:avLst/>
          </a:prstGeom>
          <a:solidFill>
            <a:schemeClr val="tx1"/>
          </a:solidFill>
          <a:ln w="3175">
            <a:noFill/>
            <a:miter lim="400000"/>
          </a:ln>
        </p:spPr>
        <p:txBody>
          <a:bodyPr lIns="25400" tIns="25400" rIns="25400" bIns="25400" anchor="ctr"/>
          <a:lstStyle/>
          <a:p>
            <a:pPr algn="ctr" defTabSz="412739">
              <a:defRPr sz="1200">
                <a:solidFill>
                  <a:srgbClr val="FFFFFF"/>
                </a:solidFill>
                <a:latin typeface="Helvetica Neue Medium"/>
                <a:ea typeface="Helvetica Neue Medium"/>
                <a:cs typeface="Helvetica Neue Medium"/>
                <a:sym typeface="Helvetica Neue Medium"/>
              </a:defRPr>
            </a:pPr>
            <a:endParaRPr sz="4267">
              <a:solidFill>
                <a:srgbClr val="006774"/>
              </a:solidFill>
              <a:latin typeface="+mj-lt"/>
            </a:endParaRPr>
          </a:p>
        </p:txBody>
      </p:sp>
      <p:grpSp>
        <p:nvGrpSpPr>
          <p:cNvPr id="7" name="Group 6">
            <a:extLst>
              <a:ext uri="{FF2B5EF4-FFF2-40B4-BE49-F238E27FC236}">
                <a16:creationId xmlns:a16="http://schemas.microsoft.com/office/drawing/2014/main" id="{DA371E53-D3CF-CA11-1736-13A3535CB7E2}"/>
              </a:ext>
            </a:extLst>
          </p:cNvPr>
          <p:cNvGrpSpPr/>
          <p:nvPr userDrawn="1"/>
        </p:nvGrpSpPr>
        <p:grpSpPr>
          <a:xfrm>
            <a:off x="475614" y="220134"/>
            <a:ext cx="602088" cy="663111"/>
            <a:chOff x="3598453" y="905941"/>
            <a:chExt cx="5118263" cy="5637002"/>
          </a:xfrm>
          <a:solidFill>
            <a:schemeClr val="bg1"/>
          </a:solidFill>
        </p:grpSpPr>
        <p:sp>
          <p:nvSpPr>
            <p:cNvPr id="9" name="Freeform 8">
              <a:extLst>
                <a:ext uri="{FF2B5EF4-FFF2-40B4-BE49-F238E27FC236}">
                  <a16:creationId xmlns:a16="http://schemas.microsoft.com/office/drawing/2014/main" id="{96A422BA-EDF1-0D13-98CC-A685B433AEB7}"/>
                </a:ext>
              </a:extLst>
            </p:cNvPr>
            <p:cNvSpPr/>
            <p:nvPr/>
          </p:nvSpPr>
          <p:spPr>
            <a:xfrm>
              <a:off x="3598453" y="905941"/>
              <a:ext cx="4628875" cy="4719538"/>
            </a:xfrm>
            <a:custGeom>
              <a:avLst/>
              <a:gdLst>
                <a:gd name="connsiteX0" fmla="*/ 2613584 w 4628875"/>
                <a:gd name="connsiteY0" fmla="*/ 3131363 h 4719538"/>
                <a:gd name="connsiteX1" fmla="*/ 2613310 w 4628875"/>
                <a:gd name="connsiteY1" fmla="*/ 3131637 h 4719538"/>
                <a:gd name="connsiteX2" fmla="*/ 2581900 w 4628875"/>
                <a:gd name="connsiteY2" fmla="*/ 3164693 h 4719538"/>
                <a:gd name="connsiteX3" fmla="*/ 2613310 w 4628875"/>
                <a:gd name="connsiteY3" fmla="*/ 3131637 h 4719538"/>
                <a:gd name="connsiteX4" fmla="*/ 2613584 w 4628875"/>
                <a:gd name="connsiteY4" fmla="*/ 3131363 h 4719538"/>
                <a:gd name="connsiteX5" fmla="*/ 2329663 w 4628875"/>
                <a:gd name="connsiteY5" fmla="*/ 3738433 h 4719538"/>
                <a:gd name="connsiteX6" fmla="*/ 2329114 w 4628875"/>
                <a:gd name="connsiteY6" fmla="*/ 3744880 h 4719538"/>
                <a:gd name="connsiteX7" fmla="*/ 2329663 w 4628875"/>
                <a:gd name="connsiteY7" fmla="*/ 3738433 h 4719538"/>
                <a:gd name="connsiteX8" fmla="*/ 2334052 w 4628875"/>
                <a:gd name="connsiteY8" fmla="*/ 3698794 h 4719538"/>
                <a:gd name="connsiteX9" fmla="*/ 2334600 w 4628875"/>
                <a:gd name="connsiteY9" fmla="*/ 3694405 h 4719538"/>
                <a:gd name="connsiteX10" fmla="*/ 2334052 w 4628875"/>
                <a:gd name="connsiteY10" fmla="*/ 3698794 h 4719538"/>
                <a:gd name="connsiteX11" fmla="*/ 2553234 w 4628875"/>
                <a:gd name="connsiteY11" fmla="*/ 3197611 h 4719538"/>
                <a:gd name="connsiteX12" fmla="*/ 2561052 w 4628875"/>
                <a:gd name="connsiteY12" fmla="*/ 3188559 h 4719538"/>
                <a:gd name="connsiteX13" fmla="*/ 2553234 w 4628875"/>
                <a:gd name="connsiteY13" fmla="*/ 3197611 h 4719538"/>
                <a:gd name="connsiteX14" fmla="*/ 1976201 w 4628875"/>
                <a:gd name="connsiteY14" fmla="*/ 3830742 h 4719538"/>
                <a:gd name="connsiteX15" fmla="*/ 1976064 w 4628875"/>
                <a:gd name="connsiteY15" fmla="*/ 3826490 h 4719538"/>
                <a:gd name="connsiteX16" fmla="*/ 1993895 w 4628875"/>
                <a:gd name="connsiteY16" fmla="*/ 3609091 h 4719538"/>
                <a:gd name="connsiteX17" fmla="*/ 1057092 w 4628875"/>
                <a:gd name="connsiteY17" fmla="*/ 3609091 h 4719538"/>
                <a:gd name="connsiteX18" fmla="*/ 626410 w 4628875"/>
                <a:gd name="connsiteY18" fmla="*/ 3178409 h 4719538"/>
                <a:gd name="connsiteX19" fmla="*/ 1057092 w 4628875"/>
                <a:gd name="connsiteY19" fmla="*/ 2747726 h 4719538"/>
                <a:gd name="connsiteX20" fmla="*/ 2526624 w 4628875"/>
                <a:gd name="connsiteY20" fmla="*/ 2747726 h 4719538"/>
                <a:gd name="connsiteX21" fmla="*/ 2853888 w 4628875"/>
                <a:gd name="connsiteY21" fmla="*/ 2573670 h 4719538"/>
                <a:gd name="connsiteX22" fmla="*/ 604601 w 4628875"/>
                <a:gd name="connsiteY22" fmla="*/ 2573670 h 4719538"/>
                <a:gd name="connsiteX23" fmla="*/ 173919 w 4628875"/>
                <a:gd name="connsiteY23" fmla="*/ 2142988 h 4719538"/>
                <a:gd name="connsiteX24" fmla="*/ 604601 w 4628875"/>
                <a:gd name="connsiteY24" fmla="*/ 1712306 h 4719538"/>
                <a:gd name="connsiteX25" fmla="*/ 3415010 w 4628875"/>
                <a:gd name="connsiteY25" fmla="*/ 1712306 h 4719538"/>
                <a:gd name="connsiteX26" fmla="*/ 3501969 w 4628875"/>
                <a:gd name="connsiteY26" fmla="*/ 1625346 h 4719538"/>
                <a:gd name="connsiteX27" fmla="*/ 3415147 w 4628875"/>
                <a:gd name="connsiteY27" fmla="*/ 1538249 h 4719538"/>
                <a:gd name="connsiteX28" fmla="*/ 1370366 w 4628875"/>
                <a:gd name="connsiteY28" fmla="*/ 1538249 h 4719538"/>
                <a:gd name="connsiteX29" fmla="*/ 939683 w 4628875"/>
                <a:gd name="connsiteY29" fmla="*/ 1107567 h 4719538"/>
                <a:gd name="connsiteX30" fmla="*/ 1370366 w 4628875"/>
                <a:gd name="connsiteY30" fmla="*/ 676885 h 4719538"/>
                <a:gd name="connsiteX31" fmla="*/ 2442271 w 4628875"/>
                <a:gd name="connsiteY31" fmla="*/ 676885 h 4719538"/>
                <a:gd name="connsiteX32" fmla="*/ 2927680 w 4628875"/>
                <a:gd name="connsiteY32" fmla="*/ 197099 h 4719538"/>
                <a:gd name="connsiteX33" fmla="*/ 2929463 w 4628875"/>
                <a:gd name="connsiteY33" fmla="*/ 88468 h 4719538"/>
                <a:gd name="connsiteX34" fmla="*/ 2843876 w 4628875"/>
                <a:gd name="connsiteY34" fmla="*/ 0 h 4719538"/>
                <a:gd name="connsiteX35" fmla="*/ 2842367 w 4628875"/>
                <a:gd name="connsiteY35" fmla="*/ 0 h 4719538"/>
                <a:gd name="connsiteX36" fmla="*/ 2755407 w 4628875"/>
                <a:gd name="connsiteY36" fmla="*/ 85588 h 4719538"/>
                <a:gd name="connsiteX37" fmla="*/ 2442134 w 4628875"/>
                <a:gd name="connsiteY37" fmla="*/ 502966 h 4719538"/>
                <a:gd name="connsiteX38" fmla="*/ 1370228 w 4628875"/>
                <a:gd name="connsiteY38" fmla="*/ 502966 h 4719538"/>
                <a:gd name="connsiteX39" fmla="*/ 765490 w 4628875"/>
                <a:gd name="connsiteY39" fmla="*/ 1107704 h 4719538"/>
                <a:gd name="connsiteX40" fmla="*/ 946404 w 4628875"/>
                <a:gd name="connsiteY40" fmla="*/ 1538387 h 4719538"/>
                <a:gd name="connsiteX41" fmla="*/ 604739 w 4628875"/>
                <a:gd name="connsiteY41" fmla="*/ 1538387 h 4719538"/>
                <a:gd name="connsiteX42" fmla="*/ 0 w 4628875"/>
                <a:gd name="connsiteY42" fmla="*/ 2143125 h 4719538"/>
                <a:gd name="connsiteX43" fmla="*/ 604739 w 4628875"/>
                <a:gd name="connsiteY43" fmla="*/ 2747863 h 4719538"/>
                <a:gd name="connsiteX44" fmla="*/ 633405 w 4628875"/>
                <a:gd name="connsiteY44" fmla="*/ 2747863 h 4719538"/>
                <a:gd name="connsiteX45" fmla="*/ 452491 w 4628875"/>
                <a:gd name="connsiteY45" fmla="*/ 3178546 h 4719538"/>
                <a:gd name="connsiteX46" fmla="*/ 1057229 w 4628875"/>
                <a:gd name="connsiteY46" fmla="*/ 3783284 h 4719538"/>
                <a:gd name="connsiteX47" fmla="*/ 1658127 w 4628875"/>
                <a:gd name="connsiteY47" fmla="*/ 3783284 h 4719538"/>
                <a:gd name="connsiteX48" fmla="*/ 1549359 w 4628875"/>
                <a:gd name="connsiteY48" fmla="*/ 3872301 h 4719538"/>
                <a:gd name="connsiteX49" fmla="*/ 1335801 w 4628875"/>
                <a:gd name="connsiteY49" fmla="*/ 4617492 h 4719538"/>
                <a:gd name="connsiteX50" fmla="*/ 1422761 w 4628875"/>
                <a:gd name="connsiteY50" fmla="*/ 4704451 h 4719538"/>
                <a:gd name="connsiteX51" fmla="*/ 1509720 w 4628875"/>
                <a:gd name="connsiteY51" fmla="*/ 4617492 h 4719538"/>
                <a:gd name="connsiteX52" fmla="*/ 1672666 w 4628875"/>
                <a:gd name="connsiteY52" fmla="*/ 3995059 h 4719538"/>
                <a:gd name="connsiteX53" fmla="*/ 1976201 w 4628875"/>
                <a:gd name="connsiteY53" fmla="*/ 3830742 h 4719538"/>
                <a:gd name="connsiteX54" fmla="*/ 2527859 w 4628875"/>
                <a:gd name="connsiteY54" fmla="*/ 3229432 h 4719538"/>
                <a:gd name="connsiteX55" fmla="*/ 2526762 w 4628875"/>
                <a:gd name="connsiteY55" fmla="*/ 3230804 h 4719538"/>
                <a:gd name="connsiteX56" fmla="*/ 2527859 w 4628875"/>
                <a:gd name="connsiteY56" fmla="*/ 3229432 h 4719538"/>
                <a:gd name="connsiteX57" fmla="*/ 2341184 w 4628875"/>
                <a:gd name="connsiteY57" fmla="*/ 3651611 h 4719538"/>
                <a:gd name="connsiteX58" fmla="*/ 2340910 w 4628875"/>
                <a:gd name="connsiteY58" fmla="*/ 3652982 h 4719538"/>
                <a:gd name="connsiteX59" fmla="*/ 2341184 w 4628875"/>
                <a:gd name="connsiteY59" fmla="*/ 3651611 h 4719538"/>
                <a:gd name="connsiteX60" fmla="*/ 3502106 w 4628875"/>
                <a:gd name="connsiteY60" fmla="*/ 3696051 h 4719538"/>
                <a:gd name="connsiteX61" fmla="*/ 3415147 w 4628875"/>
                <a:gd name="connsiteY61" fmla="*/ 3609091 h 4719538"/>
                <a:gd name="connsiteX62" fmla="*/ 2474229 w 4628875"/>
                <a:gd name="connsiteY62" fmla="*/ 3609091 h 4719538"/>
                <a:gd name="connsiteX63" fmla="*/ 2447620 w 4628875"/>
                <a:gd name="connsiteY63" fmla="*/ 3783147 h 4719538"/>
                <a:gd name="connsiteX64" fmla="*/ 3415147 w 4628875"/>
                <a:gd name="connsiteY64" fmla="*/ 3783147 h 4719538"/>
                <a:gd name="connsiteX65" fmla="*/ 3502106 w 4628875"/>
                <a:gd name="connsiteY65" fmla="*/ 3696051 h 4719538"/>
                <a:gd name="connsiteX66" fmla="*/ 4024137 w 4628875"/>
                <a:gd name="connsiteY66" fmla="*/ 2056028 h 4719538"/>
                <a:gd name="connsiteX67" fmla="*/ 3821415 w 4628875"/>
                <a:gd name="connsiteY67" fmla="*/ 2056028 h 4719538"/>
                <a:gd name="connsiteX68" fmla="*/ 4002329 w 4628875"/>
                <a:gd name="connsiteY68" fmla="*/ 1625346 h 4719538"/>
                <a:gd name="connsiteX69" fmla="*/ 3397590 w 4628875"/>
                <a:gd name="connsiteY69" fmla="*/ 1020608 h 4719538"/>
                <a:gd name="connsiteX70" fmla="*/ 3045638 w 4628875"/>
                <a:gd name="connsiteY70" fmla="*/ 1020608 h 4719538"/>
                <a:gd name="connsiteX71" fmla="*/ 3256041 w 4628875"/>
                <a:gd name="connsiteY71" fmla="*/ 803072 h 4719538"/>
                <a:gd name="connsiteX72" fmla="*/ 3388949 w 4628875"/>
                <a:gd name="connsiteY72" fmla="*/ 116997 h 4719538"/>
                <a:gd name="connsiteX73" fmla="*/ 3301990 w 4628875"/>
                <a:gd name="connsiteY73" fmla="*/ 30038 h 4719538"/>
                <a:gd name="connsiteX74" fmla="*/ 3215031 w 4628875"/>
                <a:gd name="connsiteY74" fmla="*/ 116997 h 4719538"/>
                <a:gd name="connsiteX75" fmla="*/ 3107771 w 4628875"/>
                <a:gd name="connsiteY75" fmla="*/ 712135 h 4719538"/>
                <a:gd name="connsiteX76" fmla="*/ 2340498 w 4628875"/>
                <a:gd name="connsiteY76" fmla="*/ 1020745 h 4719538"/>
                <a:gd name="connsiteX77" fmla="*/ 1352946 w 4628875"/>
                <a:gd name="connsiteY77" fmla="*/ 1020745 h 4719538"/>
                <a:gd name="connsiteX78" fmla="*/ 1265987 w 4628875"/>
                <a:gd name="connsiteY78" fmla="*/ 1107704 h 4719538"/>
                <a:gd name="connsiteX79" fmla="*/ 1352946 w 4628875"/>
                <a:gd name="connsiteY79" fmla="*/ 1194664 h 4719538"/>
                <a:gd name="connsiteX80" fmla="*/ 3397728 w 4628875"/>
                <a:gd name="connsiteY80" fmla="*/ 1194664 h 4719538"/>
                <a:gd name="connsiteX81" fmla="*/ 3828410 w 4628875"/>
                <a:gd name="connsiteY81" fmla="*/ 1625346 h 4719538"/>
                <a:gd name="connsiteX82" fmla="*/ 3397728 w 4628875"/>
                <a:gd name="connsiteY82" fmla="*/ 2056028 h 4719538"/>
                <a:gd name="connsiteX83" fmla="*/ 587319 w 4628875"/>
                <a:gd name="connsiteY83" fmla="*/ 2056028 h 4719538"/>
                <a:gd name="connsiteX84" fmla="*/ 500360 w 4628875"/>
                <a:gd name="connsiteY84" fmla="*/ 2142988 h 4719538"/>
                <a:gd name="connsiteX85" fmla="*/ 587319 w 4628875"/>
                <a:gd name="connsiteY85" fmla="*/ 2229947 h 4719538"/>
                <a:gd name="connsiteX86" fmla="*/ 4024137 w 4628875"/>
                <a:gd name="connsiteY86" fmla="*/ 2229947 h 4719538"/>
                <a:gd name="connsiteX87" fmla="*/ 4454820 w 4628875"/>
                <a:gd name="connsiteY87" fmla="*/ 2660630 h 4719538"/>
                <a:gd name="connsiteX88" fmla="*/ 4325478 w 4628875"/>
                <a:gd name="connsiteY88" fmla="*/ 2968005 h 4719538"/>
                <a:gd name="connsiteX89" fmla="*/ 4429720 w 4628875"/>
                <a:gd name="connsiteY89" fmla="*/ 3108869 h 4719538"/>
                <a:gd name="connsiteX90" fmla="*/ 4628876 w 4628875"/>
                <a:gd name="connsiteY90" fmla="*/ 2660767 h 4719538"/>
                <a:gd name="connsiteX91" fmla="*/ 4024137 w 4628875"/>
                <a:gd name="connsiteY91" fmla="*/ 2056028 h 4719538"/>
                <a:gd name="connsiteX92" fmla="*/ 1903644 w 4628875"/>
                <a:gd name="connsiteY92" fmla="*/ 4245651 h 4719538"/>
                <a:gd name="connsiteX93" fmla="*/ 1798991 w 4628875"/>
                <a:gd name="connsiteY93" fmla="*/ 4628053 h 4719538"/>
                <a:gd name="connsiteX94" fmla="*/ 1885950 w 4628875"/>
                <a:gd name="connsiteY94" fmla="*/ 4719539 h 4719538"/>
                <a:gd name="connsiteX95" fmla="*/ 1972910 w 4628875"/>
                <a:gd name="connsiteY95" fmla="*/ 4632579 h 4719538"/>
                <a:gd name="connsiteX96" fmla="*/ 1972910 w 4628875"/>
                <a:gd name="connsiteY96" fmla="*/ 4628053 h 4719538"/>
                <a:gd name="connsiteX97" fmla="*/ 2025990 w 4628875"/>
                <a:gd name="connsiteY97" fmla="*/ 4369506 h 4719538"/>
                <a:gd name="connsiteX98" fmla="*/ 2076740 w 4628875"/>
                <a:gd name="connsiteY98" fmla="*/ 4336176 h 4719538"/>
                <a:gd name="connsiteX99" fmla="*/ 2021053 w 4628875"/>
                <a:gd name="connsiteY99" fmla="*/ 4170350 h 4719538"/>
                <a:gd name="connsiteX100" fmla="*/ 1903644 w 4628875"/>
                <a:gd name="connsiteY100" fmla="*/ 4245651 h 4719538"/>
                <a:gd name="connsiteX101" fmla="*/ 2656378 w 4628875"/>
                <a:gd name="connsiteY101" fmla="*/ 3091449 h 4719538"/>
                <a:gd name="connsiteX102" fmla="*/ 2656378 w 4628875"/>
                <a:gd name="connsiteY102" fmla="*/ 3091449 h 4719538"/>
                <a:gd name="connsiteX103" fmla="*/ 2656378 w 4628875"/>
                <a:gd name="connsiteY103" fmla="*/ 3091449 h 4719538"/>
                <a:gd name="connsiteX104" fmla="*/ 2656378 w 4628875"/>
                <a:gd name="connsiteY104" fmla="*/ 3091449 h 4719538"/>
                <a:gd name="connsiteX105" fmla="*/ 952713 w 4628875"/>
                <a:gd name="connsiteY105" fmla="*/ 3178409 h 4719538"/>
                <a:gd name="connsiteX106" fmla="*/ 1039673 w 4628875"/>
                <a:gd name="connsiteY106" fmla="*/ 3265368 h 4719538"/>
                <a:gd name="connsiteX107" fmla="*/ 2099371 w 4628875"/>
                <a:gd name="connsiteY107" fmla="*/ 3265368 h 4719538"/>
                <a:gd name="connsiteX108" fmla="*/ 2196755 w 4628875"/>
                <a:gd name="connsiteY108" fmla="*/ 3091312 h 4719538"/>
                <a:gd name="connsiteX109" fmla="*/ 1039536 w 4628875"/>
                <a:gd name="connsiteY109" fmla="*/ 3091312 h 4719538"/>
                <a:gd name="connsiteX110" fmla="*/ 952713 w 4628875"/>
                <a:gd name="connsiteY110" fmla="*/ 3178409 h 4719538"/>
                <a:gd name="connsiteX111" fmla="*/ 4109588 w 4628875"/>
                <a:gd name="connsiteY111" fmla="*/ 3259196 h 4719538"/>
                <a:gd name="connsiteX112" fmla="*/ 4109588 w 4628875"/>
                <a:gd name="connsiteY112" fmla="*/ 3259196 h 4719538"/>
                <a:gd name="connsiteX113" fmla="*/ 4109588 w 4628875"/>
                <a:gd name="connsiteY113" fmla="*/ 3259196 h 4719538"/>
                <a:gd name="connsiteX114" fmla="*/ 3959124 w 4628875"/>
                <a:gd name="connsiteY114" fmla="*/ 3091312 h 4719538"/>
                <a:gd name="connsiteX115" fmla="*/ 3959124 w 4628875"/>
                <a:gd name="connsiteY115" fmla="*/ 3091312 h 4719538"/>
                <a:gd name="connsiteX116" fmla="*/ 3959124 w 4628875"/>
                <a:gd name="connsiteY116" fmla="*/ 3091312 h 4719538"/>
                <a:gd name="connsiteX117" fmla="*/ 3959124 w 4628875"/>
                <a:gd name="connsiteY117" fmla="*/ 3091312 h 4719538"/>
                <a:gd name="connsiteX118" fmla="*/ 4002466 w 4628875"/>
                <a:gd name="connsiteY118" fmla="*/ 3696051 h 4719538"/>
                <a:gd name="connsiteX119" fmla="*/ 3821552 w 4628875"/>
                <a:gd name="connsiteY119" fmla="*/ 3265368 h 4719538"/>
                <a:gd name="connsiteX120" fmla="*/ 3961044 w 4628875"/>
                <a:gd name="connsiteY120" fmla="*/ 3265368 h 4719538"/>
                <a:gd name="connsiteX121" fmla="*/ 3756813 w 4628875"/>
                <a:gd name="connsiteY121" fmla="*/ 3091312 h 4719538"/>
                <a:gd name="connsiteX122" fmla="*/ 2858277 w 4628875"/>
                <a:gd name="connsiteY122" fmla="*/ 3091312 h 4719538"/>
                <a:gd name="connsiteX123" fmla="*/ 2698760 w 4628875"/>
                <a:gd name="connsiteY123" fmla="*/ 3217225 h 4719538"/>
                <a:gd name="connsiteX124" fmla="*/ 2654458 w 4628875"/>
                <a:gd name="connsiteY124" fmla="*/ 3265368 h 4719538"/>
                <a:gd name="connsiteX125" fmla="*/ 3397728 w 4628875"/>
                <a:gd name="connsiteY125" fmla="*/ 3265368 h 4719538"/>
                <a:gd name="connsiteX126" fmla="*/ 3828410 w 4628875"/>
                <a:gd name="connsiteY126" fmla="*/ 3696051 h 4719538"/>
                <a:gd name="connsiteX127" fmla="*/ 3397728 w 4628875"/>
                <a:gd name="connsiteY127" fmla="*/ 4126733 h 4719538"/>
                <a:gd name="connsiteX128" fmla="*/ 2500290 w 4628875"/>
                <a:gd name="connsiteY128" fmla="*/ 4126733 h 4719538"/>
                <a:gd name="connsiteX129" fmla="*/ 2588621 w 4628875"/>
                <a:gd name="connsiteY129" fmla="*/ 4300789 h 4719538"/>
                <a:gd name="connsiteX130" fmla="*/ 3397728 w 4628875"/>
                <a:gd name="connsiteY130" fmla="*/ 4300789 h 4719538"/>
                <a:gd name="connsiteX131" fmla="*/ 4002466 w 4628875"/>
                <a:gd name="connsiteY131" fmla="*/ 3696051 h 4719538"/>
                <a:gd name="connsiteX132" fmla="*/ 4041557 w 4628875"/>
                <a:gd name="connsiteY132" fmla="*/ 2573670 h 4719538"/>
                <a:gd name="connsiteX133" fmla="*/ 3761476 w 4628875"/>
                <a:gd name="connsiteY133" fmla="*/ 2573670 h 4719538"/>
                <a:gd name="connsiteX134" fmla="*/ 4077356 w 4628875"/>
                <a:gd name="connsiteY134" fmla="*/ 2739771 h 4719538"/>
                <a:gd name="connsiteX135" fmla="*/ 4128516 w 4628875"/>
                <a:gd name="connsiteY135" fmla="*/ 2660630 h 4719538"/>
                <a:gd name="connsiteX136" fmla="*/ 4041557 w 4628875"/>
                <a:gd name="connsiteY136" fmla="*/ 2573670 h 471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4628875" h="4719538">
                  <a:moveTo>
                    <a:pt x="2613584" y="3131363"/>
                  </a:moveTo>
                  <a:lnTo>
                    <a:pt x="2613310" y="3131637"/>
                  </a:lnTo>
                  <a:cubicBezTo>
                    <a:pt x="2602474" y="3142473"/>
                    <a:pt x="2592050" y="3153446"/>
                    <a:pt x="2581900" y="3164693"/>
                  </a:cubicBezTo>
                  <a:cubicBezTo>
                    <a:pt x="2592050" y="3153446"/>
                    <a:pt x="2602611" y="3142473"/>
                    <a:pt x="2613310" y="3131637"/>
                  </a:cubicBezTo>
                  <a:lnTo>
                    <a:pt x="2613584" y="3131363"/>
                  </a:lnTo>
                  <a:moveTo>
                    <a:pt x="2329663" y="3738433"/>
                  </a:moveTo>
                  <a:cubicBezTo>
                    <a:pt x="2329526" y="3740628"/>
                    <a:pt x="2329388" y="3742822"/>
                    <a:pt x="2329114" y="3744880"/>
                  </a:cubicBezTo>
                  <a:cubicBezTo>
                    <a:pt x="2329251" y="3742685"/>
                    <a:pt x="2329388" y="3740491"/>
                    <a:pt x="2329663" y="3738433"/>
                  </a:cubicBezTo>
                  <a:moveTo>
                    <a:pt x="2334052" y="3698794"/>
                  </a:moveTo>
                  <a:cubicBezTo>
                    <a:pt x="2334189" y="3697285"/>
                    <a:pt x="2334326" y="3695914"/>
                    <a:pt x="2334600" y="3694405"/>
                  </a:cubicBezTo>
                  <a:cubicBezTo>
                    <a:pt x="2334326" y="3695914"/>
                    <a:pt x="2334189" y="3697285"/>
                    <a:pt x="2334052" y="3698794"/>
                  </a:cubicBezTo>
                  <a:moveTo>
                    <a:pt x="2553234" y="3197611"/>
                  </a:moveTo>
                  <a:cubicBezTo>
                    <a:pt x="2555840" y="3194594"/>
                    <a:pt x="2558446" y="3191576"/>
                    <a:pt x="2561052" y="3188559"/>
                  </a:cubicBezTo>
                  <a:cubicBezTo>
                    <a:pt x="2558583" y="3191576"/>
                    <a:pt x="2555840" y="3194457"/>
                    <a:pt x="2553234" y="3197611"/>
                  </a:cubicBezTo>
                  <a:moveTo>
                    <a:pt x="1976201" y="3830742"/>
                  </a:moveTo>
                  <a:cubicBezTo>
                    <a:pt x="1976201" y="3829233"/>
                    <a:pt x="1976064" y="3827861"/>
                    <a:pt x="1976064" y="3826490"/>
                  </a:cubicBezTo>
                  <a:cubicBezTo>
                    <a:pt x="1976064" y="3752972"/>
                    <a:pt x="1982373" y="3680277"/>
                    <a:pt x="1993895" y="3609091"/>
                  </a:cubicBezTo>
                  <a:lnTo>
                    <a:pt x="1057092" y="3609091"/>
                  </a:lnTo>
                  <a:cubicBezTo>
                    <a:pt x="819668" y="3609091"/>
                    <a:pt x="626410" y="3415833"/>
                    <a:pt x="626410" y="3178409"/>
                  </a:cubicBezTo>
                  <a:cubicBezTo>
                    <a:pt x="626410" y="2940985"/>
                    <a:pt x="819668" y="2747726"/>
                    <a:pt x="1057092" y="2747726"/>
                  </a:cubicBezTo>
                  <a:lnTo>
                    <a:pt x="2526624" y="2747726"/>
                  </a:lnTo>
                  <a:cubicBezTo>
                    <a:pt x="2627711" y="2674209"/>
                    <a:pt x="2737577" y="2615779"/>
                    <a:pt x="2853888" y="2573670"/>
                  </a:cubicBezTo>
                  <a:cubicBezTo>
                    <a:pt x="2771867" y="2573670"/>
                    <a:pt x="709803" y="2573670"/>
                    <a:pt x="604601" y="2573670"/>
                  </a:cubicBezTo>
                  <a:cubicBezTo>
                    <a:pt x="367177" y="2573670"/>
                    <a:pt x="173919" y="2380412"/>
                    <a:pt x="173919" y="2142988"/>
                  </a:cubicBezTo>
                  <a:cubicBezTo>
                    <a:pt x="173919" y="1905564"/>
                    <a:pt x="367177" y="1712306"/>
                    <a:pt x="604601" y="1712306"/>
                  </a:cubicBezTo>
                  <a:cubicBezTo>
                    <a:pt x="721462" y="1712306"/>
                    <a:pt x="3297875" y="1712306"/>
                    <a:pt x="3415010" y="1712306"/>
                  </a:cubicBezTo>
                  <a:cubicBezTo>
                    <a:pt x="3463016" y="1712306"/>
                    <a:pt x="3501969" y="1673352"/>
                    <a:pt x="3501969" y="1625346"/>
                  </a:cubicBezTo>
                  <a:cubicBezTo>
                    <a:pt x="3501969" y="1577340"/>
                    <a:pt x="3463153" y="1538249"/>
                    <a:pt x="3415147" y="1538249"/>
                  </a:cubicBezTo>
                  <a:lnTo>
                    <a:pt x="1370366" y="1538249"/>
                  </a:lnTo>
                  <a:cubicBezTo>
                    <a:pt x="1132942" y="1538249"/>
                    <a:pt x="939683" y="1344991"/>
                    <a:pt x="939683" y="1107567"/>
                  </a:cubicBezTo>
                  <a:cubicBezTo>
                    <a:pt x="939683" y="870143"/>
                    <a:pt x="1132942" y="676885"/>
                    <a:pt x="1370366" y="676885"/>
                  </a:cubicBezTo>
                  <a:lnTo>
                    <a:pt x="2442271" y="676885"/>
                  </a:lnTo>
                  <a:cubicBezTo>
                    <a:pt x="2755270" y="676885"/>
                    <a:pt x="2927680" y="505983"/>
                    <a:pt x="2927680" y="197099"/>
                  </a:cubicBezTo>
                  <a:lnTo>
                    <a:pt x="2929463" y="88468"/>
                  </a:lnTo>
                  <a:cubicBezTo>
                    <a:pt x="2930286" y="40462"/>
                    <a:pt x="2892019" y="823"/>
                    <a:pt x="2843876" y="0"/>
                  </a:cubicBezTo>
                  <a:cubicBezTo>
                    <a:pt x="2843327" y="0"/>
                    <a:pt x="2842916" y="0"/>
                    <a:pt x="2842367" y="0"/>
                  </a:cubicBezTo>
                  <a:cubicBezTo>
                    <a:pt x="2795047" y="0"/>
                    <a:pt x="2756230" y="37993"/>
                    <a:pt x="2755407" y="85588"/>
                  </a:cubicBezTo>
                  <a:cubicBezTo>
                    <a:pt x="2752390" y="271028"/>
                    <a:pt x="2777216" y="502966"/>
                    <a:pt x="2442134" y="502966"/>
                  </a:cubicBezTo>
                  <a:lnTo>
                    <a:pt x="1370228" y="502966"/>
                  </a:lnTo>
                  <a:cubicBezTo>
                    <a:pt x="1036793" y="502966"/>
                    <a:pt x="765490" y="774268"/>
                    <a:pt x="765490" y="1107704"/>
                  </a:cubicBezTo>
                  <a:cubicBezTo>
                    <a:pt x="765490" y="1276137"/>
                    <a:pt x="834893" y="1428659"/>
                    <a:pt x="946404" y="1538387"/>
                  </a:cubicBezTo>
                  <a:lnTo>
                    <a:pt x="604739" y="1538387"/>
                  </a:lnTo>
                  <a:cubicBezTo>
                    <a:pt x="271303" y="1538387"/>
                    <a:pt x="0" y="1809689"/>
                    <a:pt x="0" y="2143125"/>
                  </a:cubicBezTo>
                  <a:cubicBezTo>
                    <a:pt x="0" y="2476561"/>
                    <a:pt x="271303" y="2747863"/>
                    <a:pt x="604739" y="2747863"/>
                  </a:cubicBezTo>
                  <a:lnTo>
                    <a:pt x="633405" y="2747863"/>
                  </a:lnTo>
                  <a:cubicBezTo>
                    <a:pt x="521894" y="2857591"/>
                    <a:pt x="452491" y="3010114"/>
                    <a:pt x="452491" y="3178546"/>
                  </a:cubicBezTo>
                  <a:cubicBezTo>
                    <a:pt x="452491" y="3511982"/>
                    <a:pt x="723793" y="3783284"/>
                    <a:pt x="1057229" y="3783284"/>
                  </a:cubicBezTo>
                  <a:lnTo>
                    <a:pt x="1658127" y="3783284"/>
                  </a:lnTo>
                  <a:cubicBezTo>
                    <a:pt x="1618214" y="3809893"/>
                    <a:pt x="1581866" y="3839520"/>
                    <a:pt x="1549359" y="3872301"/>
                  </a:cubicBezTo>
                  <a:cubicBezTo>
                    <a:pt x="1340328" y="4082430"/>
                    <a:pt x="1336350" y="4333159"/>
                    <a:pt x="1335801" y="4617492"/>
                  </a:cubicBezTo>
                  <a:cubicBezTo>
                    <a:pt x="1335801" y="4665498"/>
                    <a:pt x="1374755" y="4704451"/>
                    <a:pt x="1422761" y="4704451"/>
                  </a:cubicBezTo>
                  <a:cubicBezTo>
                    <a:pt x="1470767" y="4704451"/>
                    <a:pt x="1509720" y="4665498"/>
                    <a:pt x="1509720" y="4617492"/>
                  </a:cubicBezTo>
                  <a:cubicBezTo>
                    <a:pt x="1510132" y="4434932"/>
                    <a:pt x="1491752" y="4176934"/>
                    <a:pt x="1672666" y="3995059"/>
                  </a:cubicBezTo>
                  <a:cubicBezTo>
                    <a:pt x="1746321" y="3920719"/>
                    <a:pt x="1848094" y="3865992"/>
                    <a:pt x="1976201" y="3830742"/>
                  </a:cubicBezTo>
                  <a:moveTo>
                    <a:pt x="2527859" y="3229432"/>
                  </a:moveTo>
                  <a:cubicBezTo>
                    <a:pt x="2527585" y="3229844"/>
                    <a:pt x="2527173" y="3230255"/>
                    <a:pt x="2526762" y="3230804"/>
                  </a:cubicBezTo>
                  <a:cubicBezTo>
                    <a:pt x="2527173" y="3230255"/>
                    <a:pt x="2527585" y="3229844"/>
                    <a:pt x="2527859" y="3229432"/>
                  </a:cubicBezTo>
                  <a:moveTo>
                    <a:pt x="2341184" y="3651611"/>
                  </a:moveTo>
                  <a:cubicBezTo>
                    <a:pt x="2341047" y="3652022"/>
                    <a:pt x="2341047" y="3652434"/>
                    <a:pt x="2340910" y="3652982"/>
                  </a:cubicBezTo>
                  <a:cubicBezTo>
                    <a:pt x="2341047" y="3652434"/>
                    <a:pt x="2341184" y="3652022"/>
                    <a:pt x="2341184" y="3651611"/>
                  </a:cubicBezTo>
                  <a:moveTo>
                    <a:pt x="3502106" y="3696051"/>
                  </a:moveTo>
                  <a:cubicBezTo>
                    <a:pt x="3502106" y="3648045"/>
                    <a:pt x="3463153" y="3609091"/>
                    <a:pt x="3415147" y="3609091"/>
                  </a:cubicBezTo>
                  <a:lnTo>
                    <a:pt x="2474229" y="3609091"/>
                  </a:lnTo>
                  <a:cubicBezTo>
                    <a:pt x="2459553" y="3665601"/>
                    <a:pt x="2450638" y="3723757"/>
                    <a:pt x="2447620" y="3783147"/>
                  </a:cubicBezTo>
                  <a:lnTo>
                    <a:pt x="3415147" y="3783147"/>
                  </a:lnTo>
                  <a:cubicBezTo>
                    <a:pt x="3463153" y="3783147"/>
                    <a:pt x="3502106" y="3744194"/>
                    <a:pt x="3502106" y="3696051"/>
                  </a:cubicBezTo>
                  <a:moveTo>
                    <a:pt x="4024137" y="2056028"/>
                  </a:moveTo>
                  <a:lnTo>
                    <a:pt x="3821415" y="2056028"/>
                  </a:lnTo>
                  <a:cubicBezTo>
                    <a:pt x="3932926" y="1946300"/>
                    <a:pt x="4002329" y="1793779"/>
                    <a:pt x="4002329" y="1625346"/>
                  </a:cubicBezTo>
                  <a:cubicBezTo>
                    <a:pt x="4002329" y="1291910"/>
                    <a:pt x="3731027" y="1020608"/>
                    <a:pt x="3397590" y="1020608"/>
                  </a:cubicBezTo>
                  <a:lnTo>
                    <a:pt x="3045638" y="1020608"/>
                  </a:lnTo>
                  <a:cubicBezTo>
                    <a:pt x="3132049" y="962452"/>
                    <a:pt x="3202549" y="890031"/>
                    <a:pt x="3256041" y="803072"/>
                  </a:cubicBezTo>
                  <a:cubicBezTo>
                    <a:pt x="3395533" y="575523"/>
                    <a:pt x="3388949" y="303672"/>
                    <a:pt x="3388949" y="116997"/>
                  </a:cubicBezTo>
                  <a:cubicBezTo>
                    <a:pt x="3388949" y="68991"/>
                    <a:pt x="3349996" y="30038"/>
                    <a:pt x="3301990" y="30038"/>
                  </a:cubicBezTo>
                  <a:cubicBezTo>
                    <a:pt x="3253984" y="30038"/>
                    <a:pt x="3215031" y="68991"/>
                    <a:pt x="3215031" y="116997"/>
                  </a:cubicBezTo>
                  <a:cubicBezTo>
                    <a:pt x="3215031" y="293797"/>
                    <a:pt x="3221066" y="527380"/>
                    <a:pt x="3107771" y="712135"/>
                  </a:cubicBezTo>
                  <a:cubicBezTo>
                    <a:pt x="2980487" y="919795"/>
                    <a:pt x="2729484" y="1020745"/>
                    <a:pt x="2340498" y="1020745"/>
                  </a:cubicBezTo>
                  <a:lnTo>
                    <a:pt x="1352946" y="1020745"/>
                  </a:lnTo>
                  <a:cubicBezTo>
                    <a:pt x="1304940" y="1020745"/>
                    <a:pt x="1265987" y="1059698"/>
                    <a:pt x="1265987" y="1107704"/>
                  </a:cubicBezTo>
                  <a:cubicBezTo>
                    <a:pt x="1265987" y="1155710"/>
                    <a:pt x="1304940" y="1194664"/>
                    <a:pt x="1352946" y="1194664"/>
                  </a:cubicBezTo>
                  <a:lnTo>
                    <a:pt x="3397728" y="1194664"/>
                  </a:lnTo>
                  <a:cubicBezTo>
                    <a:pt x="3635152" y="1194664"/>
                    <a:pt x="3828410" y="1387922"/>
                    <a:pt x="3828410" y="1625346"/>
                  </a:cubicBezTo>
                  <a:cubicBezTo>
                    <a:pt x="3828410" y="1862770"/>
                    <a:pt x="3635152" y="2056028"/>
                    <a:pt x="3397728" y="2056028"/>
                  </a:cubicBezTo>
                  <a:lnTo>
                    <a:pt x="587319" y="2056028"/>
                  </a:lnTo>
                  <a:cubicBezTo>
                    <a:pt x="539313" y="2056028"/>
                    <a:pt x="500360" y="2094982"/>
                    <a:pt x="500360" y="2142988"/>
                  </a:cubicBezTo>
                  <a:cubicBezTo>
                    <a:pt x="500360" y="2190994"/>
                    <a:pt x="539313" y="2229947"/>
                    <a:pt x="587319" y="2229947"/>
                  </a:cubicBezTo>
                  <a:cubicBezTo>
                    <a:pt x="665638" y="2229947"/>
                    <a:pt x="3990396" y="2229947"/>
                    <a:pt x="4024137" y="2229947"/>
                  </a:cubicBezTo>
                  <a:cubicBezTo>
                    <a:pt x="4261562" y="2229947"/>
                    <a:pt x="4454820" y="2423206"/>
                    <a:pt x="4454820" y="2660630"/>
                  </a:cubicBezTo>
                  <a:cubicBezTo>
                    <a:pt x="4454820" y="2780919"/>
                    <a:pt x="4405168" y="2889824"/>
                    <a:pt x="4325478" y="2968005"/>
                  </a:cubicBezTo>
                  <a:cubicBezTo>
                    <a:pt x="4363471" y="3012994"/>
                    <a:pt x="4398310" y="3059902"/>
                    <a:pt x="4429720" y="3108869"/>
                  </a:cubicBezTo>
                  <a:cubicBezTo>
                    <a:pt x="4551929" y="2998180"/>
                    <a:pt x="4628876" y="2838252"/>
                    <a:pt x="4628876" y="2660767"/>
                  </a:cubicBezTo>
                  <a:cubicBezTo>
                    <a:pt x="4628876" y="2327194"/>
                    <a:pt x="4357574" y="2056028"/>
                    <a:pt x="4024137" y="2056028"/>
                  </a:cubicBezTo>
                  <a:moveTo>
                    <a:pt x="1903644" y="4245651"/>
                  </a:moveTo>
                  <a:cubicBezTo>
                    <a:pt x="1798853" y="4349207"/>
                    <a:pt x="1798991" y="4490893"/>
                    <a:pt x="1798991" y="4628053"/>
                  </a:cubicBezTo>
                  <a:cubicBezTo>
                    <a:pt x="1798991" y="4685934"/>
                    <a:pt x="1841785" y="4719539"/>
                    <a:pt x="1885950" y="4719539"/>
                  </a:cubicBezTo>
                  <a:cubicBezTo>
                    <a:pt x="1933956" y="4719539"/>
                    <a:pt x="1972910" y="4680585"/>
                    <a:pt x="1972910" y="4632579"/>
                  </a:cubicBezTo>
                  <a:lnTo>
                    <a:pt x="1972910" y="4628053"/>
                  </a:lnTo>
                  <a:cubicBezTo>
                    <a:pt x="1972910" y="4517502"/>
                    <a:pt x="1972910" y="4421901"/>
                    <a:pt x="2025990" y="4369506"/>
                  </a:cubicBezTo>
                  <a:cubicBezTo>
                    <a:pt x="2039021" y="4356613"/>
                    <a:pt x="2056029" y="4345503"/>
                    <a:pt x="2076740" y="4336176"/>
                  </a:cubicBezTo>
                  <a:cubicBezTo>
                    <a:pt x="2054382" y="4282273"/>
                    <a:pt x="2036003" y="4226860"/>
                    <a:pt x="2021053" y="4170350"/>
                  </a:cubicBezTo>
                  <a:cubicBezTo>
                    <a:pt x="1974281" y="4189141"/>
                    <a:pt x="1935465" y="4214104"/>
                    <a:pt x="1903644" y="4245651"/>
                  </a:cubicBezTo>
                  <a:moveTo>
                    <a:pt x="2656378" y="3091449"/>
                  </a:moveTo>
                  <a:lnTo>
                    <a:pt x="2656378" y="3091449"/>
                  </a:lnTo>
                  <a:lnTo>
                    <a:pt x="2656378" y="3091449"/>
                  </a:lnTo>
                  <a:lnTo>
                    <a:pt x="2656378" y="3091449"/>
                  </a:lnTo>
                  <a:moveTo>
                    <a:pt x="952713" y="3178409"/>
                  </a:moveTo>
                  <a:cubicBezTo>
                    <a:pt x="952713" y="3226415"/>
                    <a:pt x="991667" y="3265368"/>
                    <a:pt x="1039673" y="3265368"/>
                  </a:cubicBezTo>
                  <a:lnTo>
                    <a:pt x="2099371" y="3265368"/>
                  </a:lnTo>
                  <a:cubicBezTo>
                    <a:pt x="2127352" y="3205155"/>
                    <a:pt x="2159859" y="3146999"/>
                    <a:pt x="2196755" y="3091312"/>
                  </a:cubicBezTo>
                  <a:lnTo>
                    <a:pt x="1039536" y="3091312"/>
                  </a:lnTo>
                  <a:cubicBezTo>
                    <a:pt x="991667" y="3091312"/>
                    <a:pt x="952713" y="3130403"/>
                    <a:pt x="952713" y="3178409"/>
                  </a:cubicBezTo>
                  <a:moveTo>
                    <a:pt x="4109588" y="3259196"/>
                  </a:moveTo>
                  <a:lnTo>
                    <a:pt x="4109588" y="3259196"/>
                  </a:lnTo>
                  <a:lnTo>
                    <a:pt x="4109588" y="3259196"/>
                  </a:lnTo>
                  <a:moveTo>
                    <a:pt x="3959124" y="3091312"/>
                  </a:moveTo>
                  <a:lnTo>
                    <a:pt x="3959124" y="3091312"/>
                  </a:lnTo>
                  <a:lnTo>
                    <a:pt x="3959124" y="3091312"/>
                  </a:lnTo>
                  <a:lnTo>
                    <a:pt x="3959124" y="3091312"/>
                  </a:lnTo>
                  <a:moveTo>
                    <a:pt x="4002466" y="3696051"/>
                  </a:moveTo>
                  <a:cubicBezTo>
                    <a:pt x="4002466" y="3527618"/>
                    <a:pt x="3933063" y="3375096"/>
                    <a:pt x="3821552" y="3265368"/>
                  </a:cubicBezTo>
                  <a:lnTo>
                    <a:pt x="3961044" y="3265368"/>
                  </a:lnTo>
                  <a:cubicBezTo>
                    <a:pt x="3902477" y="3197337"/>
                    <a:pt x="3833759" y="3138495"/>
                    <a:pt x="3756813" y="3091312"/>
                  </a:cubicBezTo>
                  <a:lnTo>
                    <a:pt x="2858277" y="3091312"/>
                  </a:lnTo>
                  <a:cubicBezTo>
                    <a:pt x="2800944" y="3126425"/>
                    <a:pt x="2747452" y="3168533"/>
                    <a:pt x="2698760" y="3217225"/>
                  </a:cubicBezTo>
                  <a:cubicBezTo>
                    <a:pt x="2683261" y="3232724"/>
                    <a:pt x="2668585" y="3248909"/>
                    <a:pt x="2654458" y="3265368"/>
                  </a:cubicBezTo>
                  <a:lnTo>
                    <a:pt x="3397728" y="3265368"/>
                  </a:lnTo>
                  <a:cubicBezTo>
                    <a:pt x="3635152" y="3265368"/>
                    <a:pt x="3828410" y="3458627"/>
                    <a:pt x="3828410" y="3696051"/>
                  </a:cubicBezTo>
                  <a:cubicBezTo>
                    <a:pt x="3828410" y="3933475"/>
                    <a:pt x="3635152" y="4126733"/>
                    <a:pt x="3397728" y="4126733"/>
                  </a:cubicBezTo>
                  <a:lnTo>
                    <a:pt x="2500290" y="4126733"/>
                  </a:lnTo>
                  <a:cubicBezTo>
                    <a:pt x="2522921" y="4187769"/>
                    <a:pt x="2552411" y="4246062"/>
                    <a:pt x="2588621" y="4300789"/>
                  </a:cubicBezTo>
                  <a:lnTo>
                    <a:pt x="3397728" y="4300789"/>
                  </a:lnTo>
                  <a:cubicBezTo>
                    <a:pt x="3731164" y="4300789"/>
                    <a:pt x="4002466" y="4029487"/>
                    <a:pt x="4002466" y="3696051"/>
                  </a:cubicBezTo>
                  <a:moveTo>
                    <a:pt x="4041557" y="2573670"/>
                  </a:moveTo>
                  <a:lnTo>
                    <a:pt x="3761476" y="2573670"/>
                  </a:lnTo>
                  <a:cubicBezTo>
                    <a:pt x="3873399" y="2614270"/>
                    <a:pt x="3979423" y="2670094"/>
                    <a:pt x="4077356" y="2739771"/>
                  </a:cubicBezTo>
                  <a:cubicBezTo>
                    <a:pt x="4107531" y="2726055"/>
                    <a:pt x="4128516" y="2695880"/>
                    <a:pt x="4128516" y="2660630"/>
                  </a:cubicBezTo>
                  <a:cubicBezTo>
                    <a:pt x="4128653" y="2612624"/>
                    <a:pt x="4089700" y="2573670"/>
                    <a:pt x="4041557" y="2573670"/>
                  </a:cubicBezTo>
                </a:path>
              </a:pathLst>
            </a:custGeom>
            <a:grpFill/>
            <a:ln w="6350" cap="flat">
              <a:solidFill>
                <a:schemeClr val="bg1"/>
              </a:solid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32AE80E7-8472-597C-3594-8040706E522C}"/>
                </a:ext>
              </a:extLst>
            </p:cNvPr>
            <p:cNvSpPr/>
            <p:nvPr/>
          </p:nvSpPr>
          <p:spPr>
            <a:xfrm>
              <a:off x="5714695" y="3540511"/>
              <a:ext cx="3002021" cy="3002432"/>
            </a:xfrm>
            <a:custGeom>
              <a:avLst/>
              <a:gdLst>
                <a:gd name="connsiteX0" fmla="*/ 2276719 w 3002021"/>
                <a:gd name="connsiteY0" fmla="*/ 1948495 h 3002432"/>
                <a:gd name="connsiteX1" fmla="*/ 2328840 w 3002021"/>
                <a:gd name="connsiteY1" fmla="*/ 1861536 h 3002432"/>
                <a:gd name="connsiteX2" fmla="*/ 2235022 w 3002021"/>
                <a:gd name="connsiteY2" fmla="*/ 1767718 h 3002432"/>
                <a:gd name="connsiteX3" fmla="*/ 2383704 w 3002021"/>
                <a:gd name="connsiteY3" fmla="*/ 1191920 h 3002432"/>
                <a:gd name="connsiteX4" fmla="*/ 1191783 w 3002021"/>
                <a:gd name="connsiteY4" fmla="*/ 0 h 3002432"/>
                <a:gd name="connsiteX5" fmla="*/ 348935 w 3002021"/>
                <a:gd name="connsiteY5" fmla="*/ 349072 h 3002432"/>
                <a:gd name="connsiteX6" fmla="*/ 0 w 3002021"/>
                <a:gd name="connsiteY6" fmla="*/ 1191920 h 3002432"/>
                <a:gd name="connsiteX7" fmla="*/ 349072 w 3002021"/>
                <a:gd name="connsiteY7" fmla="*/ 2034769 h 3002432"/>
                <a:gd name="connsiteX8" fmla="*/ 1191920 w 3002021"/>
                <a:gd name="connsiteY8" fmla="*/ 2383841 h 3002432"/>
                <a:gd name="connsiteX9" fmla="*/ 1767169 w 3002021"/>
                <a:gd name="connsiteY9" fmla="*/ 2235434 h 3002432"/>
                <a:gd name="connsiteX10" fmla="*/ 1861124 w 3002021"/>
                <a:gd name="connsiteY10" fmla="*/ 2329388 h 3002432"/>
                <a:gd name="connsiteX11" fmla="*/ 1948084 w 3002021"/>
                <a:gd name="connsiteY11" fmla="*/ 2277268 h 3002432"/>
                <a:gd name="connsiteX12" fmla="*/ 2518669 w 3002021"/>
                <a:gd name="connsiteY12" fmla="*/ 3002432 h 3002432"/>
                <a:gd name="connsiteX13" fmla="*/ 3002021 w 3002021"/>
                <a:gd name="connsiteY13" fmla="*/ 2519080 h 3002432"/>
                <a:gd name="connsiteX14" fmla="*/ 2276719 w 3002021"/>
                <a:gd name="connsiteY14" fmla="*/ 1948495 h 3002432"/>
                <a:gd name="connsiteX15" fmla="*/ 1191783 w 3002021"/>
                <a:gd name="connsiteY15" fmla="*/ 2174535 h 3002432"/>
                <a:gd name="connsiteX16" fmla="*/ 497068 w 3002021"/>
                <a:gd name="connsiteY16" fmla="*/ 1886773 h 3002432"/>
                <a:gd name="connsiteX17" fmla="*/ 209306 w 3002021"/>
                <a:gd name="connsiteY17" fmla="*/ 1191920 h 3002432"/>
                <a:gd name="connsiteX18" fmla="*/ 497068 w 3002021"/>
                <a:gd name="connsiteY18" fmla="*/ 497205 h 3002432"/>
                <a:gd name="connsiteX19" fmla="*/ 1191920 w 3002021"/>
                <a:gd name="connsiteY19" fmla="*/ 209443 h 3002432"/>
                <a:gd name="connsiteX20" fmla="*/ 2174535 w 3002021"/>
                <a:gd name="connsiteY20" fmla="*/ 1192057 h 3002432"/>
                <a:gd name="connsiteX21" fmla="*/ 1191783 w 3002021"/>
                <a:gd name="connsiteY21" fmla="*/ 2174535 h 3002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021" h="3002432">
                  <a:moveTo>
                    <a:pt x="2276719" y="1948495"/>
                  </a:moveTo>
                  <a:cubicBezTo>
                    <a:pt x="2314987" y="1901723"/>
                    <a:pt x="2335835" y="1868531"/>
                    <a:pt x="2328840" y="1861536"/>
                  </a:cubicBezTo>
                  <a:lnTo>
                    <a:pt x="2235022" y="1767718"/>
                  </a:lnTo>
                  <a:cubicBezTo>
                    <a:pt x="2329663" y="1596954"/>
                    <a:pt x="2383704" y="1400678"/>
                    <a:pt x="2383704" y="1191920"/>
                  </a:cubicBezTo>
                  <a:cubicBezTo>
                    <a:pt x="2383704" y="534650"/>
                    <a:pt x="1849054" y="0"/>
                    <a:pt x="1191783" y="0"/>
                  </a:cubicBezTo>
                  <a:cubicBezTo>
                    <a:pt x="873435" y="0"/>
                    <a:pt x="574152" y="123993"/>
                    <a:pt x="348935" y="349072"/>
                  </a:cubicBezTo>
                  <a:cubicBezTo>
                    <a:pt x="123993" y="574289"/>
                    <a:pt x="0" y="873572"/>
                    <a:pt x="0" y="1191920"/>
                  </a:cubicBezTo>
                  <a:cubicBezTo>
                    <a:pt x="0" y="1510269"/>
                    <a:pt x="123993" y="1809552"/>
                    <a:pt x="349072" y="2034769"/>
                  </a:cubicBezTo>
                  <a:cubicBezTo>
                    <a:pt x="574152" y="2259848"/>
                    <a:pt x="873435" y="2383841"/>
                    <a:pt x="1191920" y="2383841"/>
                  </a:cubicBezTo>
                  <a:cubicBezTo>
                    <a:pt x="1400404" y="2383841"/>
                    <a:pt x="1596405" y="2329937"/>
                    <a:pt x="1767169" y="2235434"/>
                  </a:cubicBezTo>
                  <a:lnTo>
                    <a:pt x="1861124" y="2329388"/>
                  </a:lnTo>
                  <a:cubicBezTo>
                    <a:pt x="1868119" y="2336384"/>
                    <a:pt x="1901312" y="2315535"/>
                    <a:pt x="1948084" y="2277268"/>
                  </a:cubicBezTo>
                  <a:cubicBezTo>
                    <a:pt x="2138187" y="2518943"/>
                    <a:pt x="2328428" y="2760619"/>
                    <a:pt x="2518669" y="3002432"/>
                  </a:cubicBezTo>
                  <a:cubicBezTo>
                    <a:pt x="2681478" y="2911495"/>
                    <a:pt x="2896682" y="2701229"/>
                    <a:pt x="3002021" y="2519080"/>
                  </a:cubicBezTo>
                  <a:cubicBezTo>
                    <a:pt x="2760208" y="2328840"/>
                    <a:pt x="2518395" y="2138599"/>
                    <a:pt x="2276719" y="1948495"/>
                  </a:cubicBezTo>
                  <a:moveTo>
                    <a:pt x="1191783" y="2174535"/>
                  </a:moveTo>
                  <a:cubicBezTo>
                    <a:pt x="929259" y="2174535"/>
                    <a:pt x="682645" y="2072350"/>
                    <a:pt x="497068" y="1886773"/>
                  </a:cubicBezTo>
                  <a:cubicBezTo>
                    <a:pt x="311491" y="1701196"/>
                    <a:pt x="209306" y="1454445"/>
                    <a:pt x="209306" y="1191920"/>
                  </a:cubicBezTo>
                  <a:cubicBezTo>
                    <a:pt x="209306" y="929396"/>
                    <a:pt x="311491" y="682783"/>
                    <a:pt x="497068" y="497205"/>
                  </a:cubicBezTo>
                  <a:cubicBezTo>
                    <a:pt x="682645" y="311627"/>
                    <a:pt x="929396" y="209443"/>
                    <a:pt x="1191920" y="209443"/>
                  </a:cubicBezTo>
                  <a:cubicBezTo>
                    <a:pt x="1733702" y="209443"/>
                    <a:pt x="2174535" y="650275"/>
                    <a:pt x="2174535" y="1192057"/>
                  </a:cubicBezTo>
                  <a:cubicBezTo>
                    <a:pt x="2174398" y="1733702"/>
                    <a:pt x="1733565" y="2174535"/>
                    <a:pt x="1191783" y="2174535"/>
                  </a:cubicBezTo>
                </a:path>
              </a:pathLst>
            </a:custGeom>
            <a:grpFill/>
            <a:ln w="6350" cap="flat">
              <a:solidFill>
                <a:schemeClr val="bg1"/>
              </a:solidFill>
              <a:prstDash val="solid"/>
              <a:miter/>
            </a:ln>
          </p:spPr>
          <p:txBody>
            <a:bodyPr rtlCol="0" anchor="ctr"/>
            <a:lstStyle/>
            <a:p>
              <a:endParaRPr lang="en-US"/>
            </a:p>
          </p:txBody>
        </p:sp>
      </p:grpSp>
      <p:sp>
        <p:nvSpPr>
          <p:cNvPr id="14" name="Internal Use Only. Do Not Distribute. Not for Promotional Use.">
            <a:extLst>
              <a:ext uri="{FF2B5EF4-FFF2-40B4-BE49-F238E27FC236}">
                <a16:creationId xmlns:a16="http://schemas.microsoft.com/office/drawing/2014/main" id="{E738A20A-F227-43BE-B3E7-EE8833D1E357}"/>
              </a:ext>
            </a:extLst>
          </p:cNvPr>
          <p:cNvSpPr txBox="1"/>
          <p:nvPr userDrawn="1"/>
        </p:nvSpPr>
        <p:spPr>
          <a:xfrm>
            <a:off x="9746111" y="6634724"/>
            <a:ext cx="1912383" cy="16671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lvl1pPr defTabSz="171450">
              <a:defRPr sz="500" b="1">
                <a:solidFill>
                  <a:srgbClr val="7F7F7F"/>
                </a:solidFill>
                <a:latin typeface="Arial"/>
                <a:ea typeface="Arial"/>
                <a:cs typeface="Arial"/>
                <a:sym typeface="Arial"/>
              </a:defRPr>
            </a:lvl1pPr>
          </a:lstStyle>
          <a:p>
            <a:r>
              <a:rPr sz="750" b="0" dirty="0"/>
              <a:t>Do Not Distribute. Not for Promotional Use.</a:t>
            </a:r>
          </a:p>
        </p:txBody>
      </p:sp>
    </p:spTree>
    <p:extLst>
      <p:ext uri="{BB962C8B-B14F-4D97-AF65-F5344CB8AC3E}">
        <p14:creationId xmlns:p14="http://schemas.microsoft.com/office/powerpoint/2010/main" val="204179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82841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Source">
    <p:spTree>
      <p:nvGrpSpPr>
        <p:cNvPr id="1" name=""/>
        <p:cNvGrpSpPr/>
        <p:nvPr/>
      </p:nvGrpSpPr>
      <p:grpSpPr>
        <a:xfrm>
          <a:off x="0" y="0"/>
          <a:ext cx="0" cy="0"/>
          <a:chOff x="0" y="0"/>
          <a:chExt cx="0" cy="0"/>
        </a:xfrm>
      </p:grpSpPr>
      <p:sp>
        <p:nvSpPr>
          <p:cNvPr id="12"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8726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172" y="1647826"/>
            <a:ext cx="11295782" cy="42534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646350"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dirty="0"/>
              <a:t>Click to edit Master title style</a:t>
            </a:r>
          </a:p>
        </p:txBody>
      </p:sp>
    </p:spTree>
    <p:custDataLst>
      <p:tags r:id="rId1"/>
    </p:custDataLst>
    <p:extLst>
      <p:ext uri="{BB962C8B-B14F-4D97-AF65-F5344CB8AC3E}">
        <p14:creationId xmlns:p14="http://schemas.microsoft.com/office/powerpoint/2010/main" val="288882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13" name="Text Placeholder 2"/>
          <p:cNvSpPr>
            <a:spLocks noGrp="1"/>
          </p:cNvSpPr>
          <p:nvPr>
            <p:ph type="body" sz="quarter" idx="16" hasCustomPrompt="1"/>
          </p:nvPr>
        </p:nvSpPr>
        <p:spPr>
          <a:xfrm>
            <a:off x="1646349" y="6285863"/>
            <a:ext cx="10097606"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4" name="Text Placeholder 9"/>
          <p:cNvSpPr>
            <a:spLocks noGrp="1"/>
          </p:cNvSpPr>
          <p:nvPr>
            <p:ph type="body" sz="quarter" idx="30"/>
          </p:nvPr>
        </p:nvSpPr>
        <p:spPr>
          <a:xfrm>
            <a:off x="448173" y="1647824"/>
            <a:ext cx="11295782"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18"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7" name="Content Placeholder 2"/>
          <p:cNvSpPr>
            <a:spLocks noGrp="1"/>
          </p:cNvSpPr>
          <p:nvPr>
            <p:ph idx="37"/>
          </p:nvPr>
        </p:nvSpPr>
        <p:spPr>
          <a:xfrm>
            <a:off x="448173" y="2209801"/>
            <a:ext cx="11295782" cy="3681916"/>
          </a:xfrm>
        </p:spPr>
        <p:txBody>
          <a:bodyPr/>
          <a:lstStyle>
            <a:lvl1pPr marL="174625" indent="-174625">
              <a:spcBef>
                <a:spcPts val="1000"/>
              </a:spcBef>
              <a:defRPr sz="1600"/>
            </a:lvl1pPr>
            <a:lvl2pPr marL="339725" indent="-112713">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69193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16"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8"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0" name="Text Placeholder 9"/>
          <p:cNvSpPr>
            <a:spLocks noGrp="1"/>
          </p:cNvSpPr>
          <p:nvPr>
            <p:ph type="body" sz="quarter" idx="32"/>
          </p:nvPr>
        </p:nvSpPr>
        <p:spPr>
          <a:xfrm>
            <a:off x="620633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46"/>
          </p:nvPr>
        </p:nvSpPr>
        <p:spPr>
          <a:xfrm>
            <a:off x="6206334" y="2209801"/>
            <a:ext cx="5537557" cy="3681916"/>
          </a:xfrm>
        </p:spPr>
        <p:txBody>
          <a:bodyPr/>
          <a:lstStyle>
            <a:lvl1pPr marL="174625" indent="-174625">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85937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21" name="Text Placeholder 2"/>
          <p:cNvSpPr>
            <a:spLocks noGrp="1"/>
          </p:cNvSpPr>
          <p:nvPr>
            <p:ph type="body" sz="quarter" idx="16" hasCustomPrompt="1"/>
          </p:nvPr>
        </p:nvSpPr>
        <p:spPr>
          <a:xfrm>
            <a:off x="1646349"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23"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30"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39725" indent="-115888">
              <a:spcBef>
                <a:spcPts val="500"/>
              </a:spcBef>
              <a:defRPr sz="1400"/>
            </a:lvl2pPr>
            <a:lvl3pPr marL="517525" indent="-117475">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6"/>
          </p:nvPr>
        </p:nvSpPr>
        <p:spPr>
          <a:xfrm>
            <a:off x="6210394"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81752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15" name="Text Placeholder 2"/>
          <p:cNvSpPr>
            <a:spLocks noGrp="1"/>
          </p:cNvSpPr>
          <p:nvPr>
            <p:ph type="body" sz="quarter" idx="16" hasCustomPrompt="1"/>
          </p:nvPr>
        </p:nvSpPr>
        <p:spPr>
          <a:xfrm>
            <a:off x="1646348" y="6285863"/>
            <a:ext cx="10101602"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dirty="0"/>
              <a:t>Click to edit source</a:t>
            </a:r>
          </a:p>
        </p:txBody>
      </p:sp>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4"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dirty="0"/>
              <a:t>Click to edit Master text styles</a:t>
            </a:r>
          </a:p>
        </p:txBody>
      </p:sp>
      <p:sp>
        <p:nvSpPr>
          <p:cNvPr id="31"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448173" y="2209801"/>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tabLst/>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6"/>
          </p:nvPr>
        </p:nvSpPr>
        <p:spPr>
          <a:xfrm>
            <a:off x="6210394" y="2209801"/>
            <a:ext cx="5537557" cy="3681916"/>
          </a:xfrm>
        </p:spPr>
        <p:txBody>
          <a:bodyPr/>
          <a:lstStyle>
            <a:lvl1pPr marL="174625" indent="-174625">
              <a:spcBef>
                <a:spcPts val="1000"/>
              </a:spcBef>
              <a:defRPr sz="1600"/>
            </a:lvl1pPr>
            <a:lvl2pPr marL="342900" indent="-114300">
              <a:spcBef>
                <a:spcPts val="500"/>
              </a:spcBef>
              <a:tabLst/>
              <a:defRPr sz="1400"/>
            </a:lvl2pPr>
            <a:lvl3pPr marL="515938" indent="-115888">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19884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bwMode="gray">
          <a:xfrm>
            <a:off x="446912" y="1647827"/>
            <a:ext cx="11295782" cy="425196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userDrawn="1">
            <p:ph type="title"/>
          </p:nvPr>
        </p:nvSpPr>
        <p:spPr bwMode="gray">
          <a:xfrm>
            <a:off x="446915" y="129598"/>
            <a:ext cx="11294655" cy="950976"/>
          </a:xfrm>
          <a:prstGeom prst="rect">
            <a:avLst/>
          </a:prstGeom>
        </p:spPr>
        <p:txBody>
          <a:bodyPr vert="horz" lIns="91440" tIns="45720" rIns="91440" bIns="45720" rtlCol="0" anchor="b" anchorCtr="0">
            <a:noAutofit/>
          </a:bodyPr>
          <a:lstStyle/>
          <a:p>
            <a:pPr lvl="0"/>
            <a:r>
              <a:rPr lang="en-US" dirty="0"/>
              <a:t>Click to edit Master title style</a:t>
            </a:r>
          </a:p>
        </p:txBody>
      </p:sp>
      <p:sp>
        <p:nvSpPr>
          <p:cNvPr id="9" name="Slide Number Placeholder 5"/>
          <p:cNvSpPr txBox="1">
            <a:spLocks/>
          </p:cNvSpPr>
          <p:nvPr userDrawn="1"/>
        </p:nvSpPr>
        <p:spPr bwMode="gray">
          <a:xfrm>
            <a:off x="11522495" y="6592288"/>
            <a:ext cx="438151" cy="120184"/>
          </a:xfrm>
          <a:prstGeom prst="rect">
            <a:avLst/>
          </a:prstGeom>
        </p:spPr>
        <p:txBody>
          <a:bodyPr wrap="squar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900" smtClean="0">
                <a:solidFill>
                  <a:schemeClr val="tx2"/>
                </a:solidFill>
                <a:latin typeface="+mn-lt"/>
              </a:rPr>
              <a:pPr/>
              <a:t>‹#›</a:t>
            </a:fld>
            <a:endParaRPr lang="en-US" sz="900" dirty="0">
              <a:solidFill>
                <a:schemeClr val="tx2"/>
              </a:solidFill>
              <a:latin typeface="+mn-lt"/>
            </a:endParaRPr>
          </a:p>
        </p:txBody>
      </p:sp>
    </p:spTree>
    <p:custDataLst>
      <p:tags r:id="rId13"/>
    </p:custDataLst>
    <p:extLst>
      <p:ext uri="{BB962C8B-B14F-4D97-AF65-F5344CB8AC3E}">
        <p14:creationId xmlns:p14="http://schemas.microsoft.com/office/powerpoint/2010/main" val="1633675084"/>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4" r:id="rId3"/>
    <p:sldLayoutId id="2147483663" r:id="rId4"/>
    <p:sldLayoutId id="2147483650" r:id="rId5"/>
    <p:sldLayoutId id="2147483655" r:id="rId6"/>
    <p:sldLayoutId id="2147483656" r:id="rId7"/>
    <p:sldLayoutId id="2147483658" r:id="rId8"/>
    <p:sldLayoutId id="2147483659" r:id="rId9"/>
    <p:sldLayoutId id="2147483657" r:id="rId10"/>
    <p:sldLayoutId id="2147483667" r:id="rId11"/>
  </p:sldLayoutIdLst>
  <p:txStyles>
    <p:titleStyle>
      <a:lvl1pPr algn="l" defTabSz="914400" rtl="0" eaLnBrk="1" latinLnBrk="0" hangingPunct="1">
        <a:lnSpc>
          <a:spcPct val="85000"/>
        </a:lnSpc>
        <a:spcBef>
          <a:spcPts val="0"/>
        </a:spcBef>
        <a:buNone/>
        <a:defRPr lang="en-US" sz="28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F487E3-9323-A1B7-BE24-E795F2C99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A7F45FD-5258-4ED3-025E-ED5DF52CD3EC}"/>
              </a:ext>
            </a:extLst>
          </p:cNvPr>
          <p:cNvSpPr>
            <a:spLocks noGrp="1"/>
          </p:cNvSpPr>
          <p:nvPr>
            <p:ph type="body" idx="1"/>
          </p:nvPr>
        </p:nvSpPr>
        <p:spPr>
          <a:xfrm>
            <a:off x="838200" y="1825625"/>
            <a:ext cx="10515600" cy="3882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4ED9BB7F-47ED-0C47-8AFB-22488DC7C135}"/>
              </a:ext>
            </a:extLst>
          </p:cNvPr>
          <p:cNvSpPr>
            <a:spLocks noGrp="1"/>
          </p:cNvSpPr>
          <p:nvPr>
            <p:ph type="ftr" sz="quarter" idx="3"/>
          </p:nvPr>
        </p:nvSpPr>
        <p:spPr>
          <a:xfrm>
            <a:off x="838199" y="5842564"/>
            <a:ext cx="9721645" cy="878912"/>
          </a:xfrm>
          <a:prstGeom prst="rect">
            <a:avLst/>
          </a:prstGeom>
        </p:spPr>
        <p:txBody>
          <a:bodyPr vert="horz" lIns="91440" tIns="45720" rIns="91440" bIns="45720" rtlCol="0" anchor="b"/>
          <a:lstStyle>
            <a:lvl1pPr algn="l">
              <a:defRPr sz="750">
                <a:solidFill>
                  <a:schemeClr val="bg1">
                    <a:lumMod val="50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42A0C12-FD0B-CFE5-6F5E-559C83E3A762}"/>
              </a:ext>
            </a:extLst>
          </p:cNvPr>
          <p:cNvSpPr>
            <a:spLocks noGrp="1"/>
          </p:cNvSpPr>
          <p:nvPr>
            <p:ph type="sldNum" sz="quarter" idx="4"/>
          </p:nvPr>
        </p:nvSpPr>
        <p:spPr>
          <a:xfrm>
            <a:off x="10692580" y="6356350"/>
            <a:ext cx="661219" cy="365125"/>
          </a:xfrm>
          <a:prstGeom prst="rect">
            <a:avLst/>
          </a:prstGeom>
        </p:spPr>
        <p:txBody>
          <a:bodyPr vert="horz" lIns="91440" tIns="45720" rIns="91440" bIns="45720" rtlCol="0" anchor="b"/>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D62F9097-CA13-B64C-BE68-22D50EADD0BB}" type="slidenum">
              <a:rPr lang="en-US" smtClean="0"/>
              <a:pPr/>
              <a:t>‹#›</a:t>
            </a:fld>
            <a:endParaRPr lang="en-US"/>
          </a:p>
        </p:txBody>
      </p:sp>
    </p:spTree>
    <p:extLst>
      <p:ext uri="{BB962C8B-B14F-4D97-AF65-F5344CB8AC3E}">
        <p14:creationId xmlns:p14="http://schemas.microsoft.com/office/powerpoint/2010/main" val="338248539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l" defTabSz="914400" rtl="0" eaLnBrk="1" latinLnBrk="0" hangingPunct="1">
        <a:lnSpc>
          <a:spcPct val="90000"/>
        </a:lnSpc>
        <a:spcBef>
          <a:spcPct val="0"/>
        </a:spcBef>
        <a:buNone/>
        <a:defRPr sz="2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467528" y="162209"/>
            <a:ext cx="11146402" cy="1205865"/>
          </a:xfrm>
        </p:spPr>
        <p:txBody>
          <a:bodyPr/>
          <a:lstStyle/>
          <a:p>
            <a:pPr algn="l"/>
            <a:r>
              <a:rPr lang="en-US" sz="32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514824" y="1554847"/>
            <a:ext cx="11051809" cy="4342157"/>
          </a:xfrm>
        </p:spPr>
        <p:txBody>
          <a:bodyPr/>
          <a:lstStyle/>
          <a:p>
            <a:pPr algn="l"/>
            <a:r>
              <a:rPr lang="en-US" b="1" dirty="0"/>
              <a:t>Note:</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Individuals may use these slides for scientific or educational purposes only.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6ABA3BD1-C096-93A8-53C0-5544DD1F2AB4}"/>
              </a:ext>
            </a:extLst>
          </p:cNvPr>
          <p:cNvSpPr txBox="1">
            <a:spLocks/>
          </p:cNvSpPr>
          <p:nvPr/>
        </p:nvSpPr>
        <p:spPr>
          <a:xfrm>
            <a:off x="155255" y="6392762"/>
            <a:ext cx="10095221" cy="426611"/>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nSpc>
                <a:spcPct val="100000"/>
              </a:lnSpc>
              <a:spcBef>
                <a:spcPts val="0"/>
              </a:spcBef>
              <a:buNone/>
              <a:defRPr/>
            </a:pPr>
            <a:r>
              <a:rPr lang="en-US" sz="750" b="0" i="0" dirty="0">
                <a:solidFill>
                  <a:schemeClr val="tx2"/>
                </a:solidFill>
                <a:effectLst/>
                <a:latin typeface="+mn-lt"/>
              </a:rPr>
              <a:t>© 2023 Exact Sciences Corporation. All rights reserved.</a:t>
            </a:r>
          </a:p>
        </p:txBody>
      </p:sp>
    </p:spTree>
    <p:extLst>
      <p:ext uri="{BB962C8B-B14F-4D97-AF65-F5344CB8AC3E}">
        <p14:creationId xmlns:p14="http://schemas.microsoft.com/office/powerpoint/2010/main" val="226231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165EB0-C0EA-4C7E-BF5D-09803E2B3BB5}"/>
              </a:ext>
            </a:extLst>
          </p:cNvPr>
          <p:cNvSpPr>
            <a:spLocks noGrp="1"/>
          </p:cNvSpPr>
          <p:nvPr>
            <p:ph type="body" sz="quarter" idx="15"/>
          </p:nvPr>
        </p:nvSpPr>
        <p:spPr>
          <a:xfrm>
            <a:off x="669850" y="902278"/>
            <a:ext cx="10653823" cy="396947"/>
          </a:xfrm>
        </p:spPr>
        <p:txBody>
          <a:bodyPr/>
          <a:lstStyle/>
          <a:p>
            <a:r>
              <a:rPr lang="en-US" dirty="0"/>
              <a:t>Extrapolation of Pivotal Study Results to a Hypothetical Population at Average Risk of CRC</a:t>
            </a:r>
            <a:r>
              <a:rPr lang="en-US" baseline="30000" dirty="0"/>
              <a:t>*</a:t>
            </a:r>
          </a:p>
          <a:p>
            <a:endParaRPr lang="en-US" dirty="0"/>
          </a:p>
        </p:txBody>
      </p:sp>
      <p:sp>
        <p:nvSpPr>
          <p:cNvPr id="3" name="Text Placeholder 2">
            <a:extLst>
              <a:ext uri="{FF2B5EF4-FFF2-40B4-BE49-F238E27FC236}">
                <a16:creationId xmlns:a16="http://schemas.microsoft.com/office/drawing/2014/main" id="{FA15C20D-2B45-4FAB-93F8-F158C0F719D6}"/>
              </a:ext>
            </a:extLst>
          </p:cNvPr>
          <p:cNvSpPr>
            <a:spLocks noGrp="1"/>
          </p:cNvSpPr>
          <p:nvPr>
            <p:ph type="body" sz="quarter" idx="16"/>
          </p:nvPr>
        </p:nvSpPr>
        <p:spPr>
          <a:xfrm>
            <a:off x="1345325" y="6285863"/>
            <a:ext cx="10398630" cy="426611"/>
          </a:xfrm>
        </p:spPr>
        <p:txBody>
          <a:bodyPr/>
          <a:lstStyle/>
          <a:p>
            <a:pPr marL="0" indent="0">
              <a:spcBef>
                <a:spcPts val="0"/>
              </a:spcBef>
              <a:spcAft>
                <a:spcPts val="0"/>
              </a:spcAft>
              <a:buClr>
                <a:schemeClr val="accent2"/>
              </a:buClr>
              <a:buSzPct val="85000"/>
              <a:buNone/>
            </a:pPr>
            <a:r>
              <a:rPr lang="en-US" dirty="0">
                <a:cs typeface="Arial" pitchFamily="34" charset="0"/>
              </a:rPr>
              <a:t>*Protocol specified the detection of CRC and advanced precancerous lesions as positive findings and the detection of nonadvanced adenomas as negative findings. </a:t>
            </a:r>
          </a:p>
          <a:p>
            <a:pPr marL="0" indent="0">
              <a:spcBef>
                <a:spcPts val="0"/>
              </a:spcBef>
              <a:spcAft>
                <a:spcPts val="0"/>
              </a:spcAft>
              <a:buClr>
                <a:schemeClr val="accent2"/>
              </a:buClr>
              <a:buSzPct val="85000"/>
              <a:buNone/>
            </a:pPr>
            <a:r>
              <a:rPr lang="en-US" baseline="30000" dirty="0">
                <a:cs typeface="Arial" pitchFamily="34" charset="0"/>
              </a:rPr>
              <a:t>†</a:t>
            </a:r>
            <a:r>
              <a:rPr lang="en-US" dirty="0">
                <a:cs typeface="Arial" pitchFamily="34" charset="0"/>
              </a:rPr>
              <a:t>All patients with positive results on mt-sDNA should be referred for colonoscopy. </a:t>
            </a:r>
          </a:p>
          <a:p>
            <a:pPr marL="0" indent="0">
              <a:spcBef>
                <a:spcPts val="0"/>
              </a:spcBef>
              <a:spcAft>
                <a:spcPts val="0"/>
              </a:spcAft>
              <a:buClr>
                <a:schemeClr val="accent2"/>
              </a:buClr>
              <a:buSzPct val="85000"/>
              <a:buNone/>
            </a:pPr>
            <a:r>
              <a:rPr lang="en-US" baseline="30000" dirty="0">
                <a:cs typeface="Arial" pitchFamily="34" charset="0"/>
              </a:rPr>
              <a:t>‡</a:t>
            </a:r>
            <a:r>
              <a:rPr lang="en-US" dirty="0">
                <a:cs typeface="Arial" pitchFamily="34" charset="0"/>
              </a:rPr>
              <a:t>Advanced precancerous lesions were defined as: adenoma with carcinoma in situ/high grade dysplasia, any size; adenoma, villous growth pattern (≥25%), any size; adenoma ≥1.0 cm in size; or serrated lesion, ≥1.0 cm in size.</a:t>
            </a:r>
          </a:p>
          <a:p>
            <a:pPr>
              <a:spcBef>
                <a:spcPts val="0"/>
              </a:spcBef>
              <a:spcAft>
                <a:spcPts val="0"/>
              </a:spcAft>
              <a:buClr>
                <a:schemeClr val="accent2"/>
              </a:buClr>
              <a:buSzPct val="85000"/>
            </a:pPr>
            <a:r>
              <a:rPr lang="en-US" b="1" dirty="0">
                <a:cs typeface="Arial" pitchFamily="34" charset="0"/>
              </a:rPr>
              <a:t>CRC</a:t>
            </a:r>
            <a:r>
              <a:rPr lang="en-US" dirty="0">
                <a:cs typeface="Arial" pitchFamily="34" charset="0"/>
              </a:rPr>
              <a:t>: colorectal cancer; </a:t>
            </a:r>
            <a:r>
              <a:rPr lang="en-US" b="1" dirty="0">
                <a:cs typeface="Arial" pitchFamily="34" charset="0"/>
              </a:rPr>
              <a:t>mt-sDNA</a:t>
            </a:r>
            <a:r>
              <a:rPr lang="en-US" dirty="0">
                <a:cs typeface="Arial" pitchFamily="34" charset="0"/>
              </a:rPr>
              <a:t>: multi-target stool DNA; </a:t>
            </a:r>
            <a:r>
              <a:rPr lang="en-US" b="1" dirty="0">
                <a:cs typeface="Arial" pitchFamily="34" charset="0"/>
              </a:rPr>
              <a:t>PPV</a:t>
            </a:r>
            <a:r>
              <a:rPr lang="en-US" dirty="0">
                <a:cs typeface="Arial" pitchFamily="34" charset="0"/>
              </a:rPr>
              <a:t>: positive predictive value.</a:t>
            </a:r>
          </a:p>
          <a:p>
            <a:pPr marL="0" indent="0">
              <a:spcBef>
                <a:spcPts val="0"/>
              </a:spcBef>
              <a:spcAft>
                <a:spcPts val="0"/>
              </a:spcAft>
              <a:buClr>
                <a:schemeClr val="accent2"/>
              </a:buClr>
              <a:buSzPct val="85000"/>
              <a:buNone/>
            </a:pPr>
            <a:r>
              <a:rPr lang="en-US" dirty="0">
                <a:cs typeface="Arial" pitchFamily="34" charset="0"/>
              </a:rPr>
              <a:t>Imperiale TF, et al. </a:t>
            </a:r>
            <a:r>
              <a:rPr lang="en-US" i="1" dirty="0">
                <a:cs typeface="Arial" pitchFamily="34" charset="0"/>
              </a:rPr>
              <a:t>N Engl J Med</a:t>
            </a:r>
            <a:r>
              <a:rPr lang="en-US" dirty="0">
                <a:cs typeface="Arial" pitchFamily="34" charset="0"/>
              </a:rPr>
              <a:t>. 2014;370(14):1287-1297. </a:t>
            </a:r>
          </a:p>
        </p:txBody>
      </p:sp>
      <p:sp>
        <p:nvSpPr>
          <p:cNvPr id="4" name="Title 3">
            <a:extLst>
              <a:ext uri="{FF2B5EF4-FFF2-40B4-BE49-F238E27FC236}">
                <a16:creationId xmlns:a16="http://schemas.microsoft.com/office/drawing/2014/main" id="{AAEA6864-6BDA-4A19-8474-74AFA696A977}"/>
              </a:ext>
            </a:extLst>
          </p:cNvPr>
          <p:cNvSpPr>
            <a:spLocks noGrp="1"/>
          </p:cNvSpPr>
          <p:nvPr>
            <p:ph type="title"/>
          </p:nvPr>
        </p:nvSpPr>
        <p:spPr>
          <a:xfrm>
            <a:off x="446915" y="252435"/>
            <a:ext cx="11294655" cy="489754"/>
          </a:xfrm>
        </p:spPr>
        <p:txBody>
          <a:bodyPr/>
          <a:lstStyle/>
          <a:p>
            <a:r>
              <a:rPr lang="en-US" dirty="0"/>
              <a:t>Interpreting the Significance of </a:t>
            </a:r>
            <a:r>
              <a:rPr lang="en-US" dirty="0">
                <a:solidFill>
                  <a:schemeClr val="accent5"/>
                </a:solidFill>
              </a:rPr>
              <a:t>Mt-sDNA </a:t>
            </a:r>
            <a:r>
              <a:rPr lang="en-US" dirty="0"/>
              <a:t>Results</a:t>
            </a:r>
          </a:p>
        </p:txBody>
      </p:sp>
      <p:graphicFrame>
        <p:nvGraphicFramePr>
          <p:cNvPr id="6" name="Table 6">
            <a:extLst>
              <a:ext uri="{FF2B5EF4-FFF2-40B4-BE49-F238E27FC236}">
                <a16:creationId xmlns:a16="http://schemas.microsoft.com/office/drawing/2014/main" id="{DD1EF672-6F89-0483-C599-7F919A352303}"/>
              </a:ext>
            </a:extLst>
          </p:cNvPr>
          <p:cNvGraphicFramePr>
            <a:graphicFrameLocks noGrp="1"/>
          </p:cNvGraphicFramePr>
          <p:nvPr>
            <p:extLst>
              <p:ext uri="{D42A27DB-BD31-4B8C-83A1-F6EECF244321}">
                <p14:modId xmlns:p14="http://schemas.microsoft.com/office/powerpoint/2010/main" val="2877892099"/>
              </p:ext>
            </p:extLst>
          </p:nvPr>
        </p:nvGraphicFramePr>
        <p:xfrm>
          <a:off x="262208" y="1684330"/>
          <a:ext cx="5331196" cy="1767840"/>
        </p:xfrm>
        <a:graphic>
          <a:graphicData uri="http://schemas.openxmlformats.org/drawingml/2006/table">
            <a:tbl>
              <a:tblPr firstRow="1" bandRow="1">
                <a:tableStyleId>{F5AB1C69-6EDB-4FF4-983F-18BD219EF322}</a:tableStyleId>
              </a:tblPr>
              <a:tblGrid>
                <a:gridCol w="1066239">
                  <a:extLst>
                    <a:ext uri="{9D8B030D-6E8A-4147-A177-3AD203B41FA5}">
                      <a16:colId xmlns:a16="http://schemas.microsoft.com/office/drawing/2014/main" val="3733123976"/>
                    </a:ext>
                  </a:extLst>
                </a:gridCol>
                <a:gridCol w="1158674">
                  <a:extLst>
                    <a:ext uri="{9D8B030D-6E8A-4147-A177-3AD203B41FA5}">
                      <a16:colId xmlns:a16="http://schemas.microsoft.com/office/drawing/2014/main" val="3685631268"/>
                    </a:ext>
                  </a:extLst>
                </a:gridCol>
                <a:gridCol w="973805">
                  <a:extLst>
                    <a:ext uri="{9D8B030D-6E8A-4147-A177-3AD203B41FA5}">
                      <a16:colId xmlns:a16="http://schemas.microsoft.com/office/drawing/2014/main" val="1018517826"/>
                    </a:ext>
                  </a:extLst>
                </a:gridCol>
                <a:gridCol w="995581">
                  <a:extLst>
                    <a:ext uri="{9D8B030D-6E8A-4147-A177-3AD203B41FA5}">
                      <a16:colId xmlns:a16="http://schemas.microsoft.com/office/drawing/2014/main" val="2386636469"/>
                    </a:ext>
                  </a:extLst>
                </a:gridCol>
                <a:gridCol w="1136897">
                  <a:extLst>
                    <a:ext uri="{9D8B030D-6E8A-4147-A177-3AD203B41FA5}">
                      <a16:colId xmlns:a16="http://schemas.microsoft.com/office/drawing/2014/main" val="1373925453"/>
                    </a:ext>
                  </a:extLst>
                </a:gridCol>
              </a:tblGrid>
              <a:tr h="230346">
                <a:tc>
                  <a:txBody>
                    <a:bodyPr/>
                    <a:lstStyle/>
                    <a:p>
                      <a:pPr algn="ctr"/>
                      <a:r>
                        <a:rPr lang="en-US" sz="1100" dirty="0">
                          <a:latin typeface="Arial" panose="020B0604020202020204" pitchFamily="34" charset="0"/>
                          <a:cs typeface="Arial" panose="020B0604020202020204" pitchFamily="34" charset="0"/>
                        </a:rPr>
                        <a:t>Specificity</a:t>
                      </a:r>
                    </a:p>
                  </a:txBody>
                  <a:tcPr>
                    <a:solidFill>
                      <a:schemeClr val="accent5">
                        <a:lumMod val="50000"/>
                      </a:schemeClr>
                    </a:solidFill>
                  </a:tcPr>
                </a:tc>
                <a:tc gridSpan="4">
                  <a:txBody>
                    <a:bodyPr/>
                    <a:lstStyle/>
                    <a:p>
                      <a:pPr algn="ctr"/>
                      <a:r>
                        <a:rPr lang="en-US" sz="1200" dirty="0">
                          <a:latin typeface="Arial" panose="020B0604020202020204" pitchFamily="34" charset="0"/>
                          <a:cs typeface="Arial" panose="020B0604020202020204" pitchFamily="34" charset="0"/>
                        </a:rPr>
                        <a:t>True Disease State (CRC)</a:t>
                      </a:r>
                    </a:p>
                  </a:txBody>
                  <a:tcPr>
                    <a:solidFill>
                      <a:schemeClr val="accent5">
                        <a:lumMod val="50000"/>
                      </a:schemeClr>
                    </a:solidFill>
                  </a:tcPr>
                </a:tc>
                <a:tc hMerge="1">
                  <a:txBody>
                    <a:bodyPr/>
                    <a:lstStyle/>
                    <a:p>
                      <a:pPr algn="ctr"/>
                      <a:r>
                        <a:rPr lang="en-US" sz="1100" dirty="0">
                          <a:latin typeface="Arial" panose="020B0604020202020204" pitchFamily="34" charset="0"/>
                          <a:cs typeface="Arial" panose="020B0604020202020204" pitchFamily="34" charset="0"/>
                        </a:rPr>
                        <a:t>True Disease State (CRC)</a:t>
                      </a:r>
                    </a:p>
                  </a:txBody>
                  <a:tcPr/>
                </a:tc>
                <a:tc hMerge="1">
                  <a:txBody>
                    <a:bodyPr/>
                    <a:lstStyle/>
                    <a:p>
                      <a:endParaRPr lang="en-US"/>
                    </a:p>
                  </a:txBody>
                  <a:tcPr>
                    <a:lnR w="12700" cap="flat" cmpd="sng" algn="ctr">
                      <a:solidFill>
                        <a:schemeClr val="tx1"/>
                      </a:solidFill>
                      <a:prstDash val="solid"/>
                      <a:round/>
                      <a:headEnd type="none" w="med" len="med"/>
                      <a:tailEnd type="none" w="med" len="med"/>
                    </a:lnR>
                  </a:tcPr>
                </a:tc>
                <a:tc hMerge="1">
                  <a:txBody>
                    <a:bodyPr/>
                    <a:lstStyle/>
                    <a:p>
                      <a:pPr algn="ct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88502837"/>
                  </a:ext>
                </a:extLst>
              </a:tr>
              <a:tr h="246066">
                <a:tc>
                  <a:txBody>
                    <a:bodyPr/>
                    <a:lstStyle/>
                    <a:p>
                      <a:pPr marL="0" algn="l" defTabSz="914377" rtl="0" eaLnBrk="1" latinLnBrk="0" hangingPunct="1"/>
                      <a:endParaRPr lang="en-US" sz="110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l" defTabSz="914377" rtl="0" eaLnBrk="1" latinLnBrk="0" hangingPunct="1"/>
                      <a:endParaRPr lang="en-US" sz="110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ctr" defTabSz="914377" rtl="0" eaLnBrk="1" latinLnBrk="0" hangingPunct="1"/>
                      <a:r>
                        <a:rPr lang="en-US" sz="1100" b="1" kern="1200" dirty="0">
                          <a:solidFill>
                            <a:schemeClr val="lt1"/>
                          </a:solidFill>
                          <a:latin typeface="Arial" panose="020B0604020202020204" pitchFamily="34" charset="0"/>
                          <a:cs typeface="Arial" panose="020B0604020202020204" pitchFamily="34" charset="0"/>
                        </a:rPr>
                        <a:t>Positive</a:t>
                      </a:r>
                      <a:endParaRPr lang="en-US" sz="110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ctr" defTabSz="914377" rtl="0" eaLnBrk="1" latinLnBrk="0" hangingPunct="1"/>
                      <a:r>
                        <a:rPr lang="en-US" sz="1100" b="1" kern="1200" dirty="0">
                          <a:solidFill>
                            <a:schemeClr val="tx1"/>
                          </a:solidFill>
                          <a:latin typeface="Arial" panose="020B0604020202020204" pitchFamily="34" charset="0"/>
                          <a:cs typeface="Arial" panose="020B0604020202020204" pitchFamily="34" charset="0"/>
                        </a:rPr>
                        <a:t>Negative</a:t>
                      </a:r>
                      <a:endParaRPr lang="en-US" sz="1100" b="1" kern="1200" dirty="0">
                        <a:solidFill>
                          <a:schemeClr val="tx1"/>
                        </a:solidFill>
                        <a:latin typeface="Arial" panose="020B0604020202020204" pitchFamily="34" charset="0"/>
                        <a:ea typeface="+mn-ea"/>
                        <a:cs typeface="Arial" panose="020B0604020202020204" pitchFamily="34" charset="0"/>
                      </a:endParaRPr>
                    </a:p>
                  </a:txBody>
                  <a:tcPr>
                    <a:solidFill>
                      <a:schemeClr val="accent2"/>
                    </a:solidFill>
                  </a:tcPr>
                </a:tc>
                <a:tc>
                  <a:txBody>
                    <a:bodyPr/>
                    <a:lstStyle/>
                    <a:p>
                      <a:pPr marL="0" algn="ctr" defTabSz="914377" rtl="0" eaLnBrk="1" latinLnBrk="0" hangingPunct="1"/>
                      <a:r>
                        <a:rPr lang="en-US" sz="1100" b="1" kern="1200" dirty="0">
                          <a:solidFill>
                            <a:schemeClr val="bg1"/>
                          </a:solidFill>
                          <a:latin typeface="Arial" panose="020B0604020202020204" pitchFamily="34" charset="0"/>
                          <a:cs typeface="Arial" panose="020B0604020202020204" pitchFamily="34" charset="0"/>
                        </a:rPr>
                        <a:t>Denominator</a:t>
                      </a:r>
                      <a:endParaRPr lang="en-US" sz="1100" b="1" kern="1200" dirty="0">
                        <a:solidFill>
                          <a:schemeClr val="bg1"/>
                        </a:solidFill>
                        <a:latin typeface="Arial" panose="020B0604020202020204" pitchFamily="34" charset="0"/>
                        <a:ea typeface="+mn-ea"/>
                        <a:cs typeface="Arial" panose="020B0604020202020204" pitchFamily="34" charset="0"/>
                      </a:endParaRPr>
                    </a:p>
                  </a:txBody>
                  <a:tcPr>
                    <a:solidFill>
                      <a:srgbClr val="3D5A80"/>
                    </a:solidFill>
                  </a:tcPr>
                </a:tc>
                <a:extLst>
                  <a:ext uri="{0D108BD9-81ED-4DB2-BD59-A6C34878D82A}">
                    <a16:rowId xmlns:a16="http://schemas.microsoft.com/office/drawing/2014/main" val="149230170"/>
                  </a:ext>
                </a:extLst>
              </a:tr>
              <a:tr h="246066">
                <a:tc rowSpan="2">
                  <a:txBody>
                    <a:bodyPr/>
                    <a:lstStyle/>
                    <a:p>
                      <a:pPr algn="ctr"/>
                      <a:r>
                        <a:rPr lang="en-US" sz="1100" b="1" dirty="0">
                          <a:solidFill>
                            <a:schemeClr val="bg1"/>
                          </a:solidFill>
                          <a:latin typeface="Arial" panose="020B0604020202020204" pitchFamily="34" charset="0"/>
                          <a:cs typeface="Arial" panose="020B0604020202020204" pitchFamily="34" charset="0"/>
                        </a:rPr>
                        <a:t>Screening Test Result</a:t>
                      </a:r>
                    </a:p>
                  </a:txBody>
                  <a:tcPr anchor="ctr">
                    <a:solidFill>
                      <a:srgbClr val="3D5A80"/>
                    </a:solidFill>
                  </a:tcPr>
                </a:tc>
                <a:tc>
                  <a:txBody>
                    <a:bodyPr/>
                    <a:lstStyle/>
                    <a:p>
                      <a:pPr algn="ctr"/>
                      <a:r>
                        <a:rPr lang="en-US" sz="1100" b="1" dirty="0">
                          <a:solidFill>
                            <a:schemeClr val="bg1"/>
                          </a:solidFill>
                          <a:latin typeface="Arial" panose="020B0604020202020204" pitchFamily="34" charset="0"/>
                          <a:cs typeface="Arial" panose="020B0604020202020204" pitchFamily="34" charset="0"/>
                        </a:rPr>
                        <a:t>Positive</a:t>
                      </a:r>
                    </a:p>
                  </a:txBody>
                  <a:tcPr>
                    <a:solidFill>
                      <a:srgbClr val="3D5A80"/>
                    </a:solidFill>
                  </a:tcPr>
                </a:tc>
                <a:tc>
                  <a:txBody>
                    <a:bodyPr/>
                    <a:lstStyle/>
                    <a:p>
                      <a:pPr algn="ctr"/>
                      <a:r>
                        <a:rPr lang="en-US" sz="1100" b="0" baseline="0" dirty="0">
                          <a:solidFill>
                            <a:schemeClr val="tx1"/>
                          </a:solidFill>
                          <a:latin typeface="Arial" panose="020B0604020202020204" pitchFamily="34" charset="0"/>
                          <a:cs typeface="Arial" panose="020B0604020202020204" pitchFamily="34" charset="0"/>
                        </a:rPr>
                        <a:t>A</a:t>
                      </a:r>
                    </a:p>
                    <a:p>
                      <a:pPr algn="ctr"/>
                      <a:r>
                        <a:rPr lang="en-US" sz="1000" b="0" baseline="0" dirty="0">
                          <a:solidFill>
                            <a:schemeClr val="tx1"/>
                          </a:solidFill>
                          <a:latin typeface="Arial" panose="020B0604020202020204" pitchFamily="34" charset="0"/>
                          <a:cs typeface="Arial" panose="020B0604020202020204" pitchFamily="34" charset="0"/>
                        </a:rPr>
                        <a:t>60</a:t>
                      </a:r>
                    </a:p>
                  </a:txBody>
                  <a:tcPr>
                    <a:solidFill>
                      <a:schemeClr val="bg1">
                        <a:lumMod val="85000"/>
                      </a:schemeClr>
                    </a:solidFill>
                  </a:tcPr>
                </a:tc>
                <a:tc>
                  <a:txBody>
                    <a:bodyPr/>
                    <a:lstStyle/>
                    <a:p>
                      <a:pPr algn="ctr"/>
                      <a:r>
                        <a:rPr lang="en-US" sz="1100" b="0" baseline="0" dirty="0">
                          <a:solidFill>
                            <a:schemeClr val="tx1"/>
                          </a:solidFill>
                          <a:latin typeface="Arial" panose="020B0604020202020204" pitchFamily="34" charset="0"/>
                          <a:cs typeface="Arial" panose="020B0604020202020204" pitchFamily="34" charset="0"/>
                        </a:rPr>
                        <a:t>B</a:t>
                      </a:r>
                    </a:p>
                    <a:p>
                      <a:pPr algn="ctr"/>
                      <a:r>
                        <a:rPr lang="en-US" sz="1000" b="0" baseline="0" dirty="0">
                          <a:solidFill>
                            <a:schemeClr val="tx1"/>
                          </a:solidFill>
                          <a:latin typeface="Arial" panose="020B0604020202020204" pitchFamily="34" charset="0"/>
                          <a:cs typeface="Arial" panose="020B0604020202020204" pitchFamily="34" charset="0"/>
                        </a:rPr>
                        <a:t>1551</a:t>
                      </a:r>
                    </a:p>
                  </a:txBody>
                  <a:tcPr>
                    <a:solidFill>
                      <a:schemeClr val="bg1">
                        <a:lumMod val="85000"/>
                      </a:schemeClr>
                    </a:solidFill>
                  </a:tcPr>
                </a:tc>
                <a:tc>
                  <a:txBody>
                    <a:bodyPr/>
                    <a:lstStyle/>
                    <a:p>
                      <a:pPr algn="ctr"/>
                      <a:r>
                        <a:rPr lang="en-US" sz="1100" b="0" baseline="0" dirty="0">
                          <a:solidFill>
                            <a:schemeClr val="tx1"/>
                          </a:solidFill>
                          <a:latin typeface="Arial" panose="020B0604020202020204" pitchFamily="34" charset="0"/>
                          <a:cs typeface="Arial" panose="020B0604020202020204" pitchFamily="34" charset="0"/>
                        </a:rPr>
                        <a:t>A+B</a:t>
                      </a:r>
                    </a:p>
                    <a:p>
                      <a:pPr algn="ctr"/>
                      <a:r>
                        <a:rPr lang="en-US" sz="1000" b="0" baseline="0" dirty="0">
                          <a:solidFill>
                            <a:schemeClr val="tx1"/>
                          </a:solidFill>
                          <a:latin typeface="Arial" panose="020B0604020202020204" pitchFamily="34" charset="0"/>
                          <a:cs typeface="Arial" panose="020B0604020202020204" pitchFamily="34" charset="0"/>
                        </a:rPr>
                        <a:t>1611</a:t>
                      </a:r>
                    </a:p>
                  </a:txBody>
                  <a:tcPr>
                    <a:solidFill>
                      <a:schemeClr val="bg1">
                        <a:lumMod val="85000"/>
                      </a:schemeClr>
                    </a:solidFill>
                  </a:tcPr>
                </a:tc>
                <a:extLst>
                  <a:ext uri="{0D108BD9-81ED-4DB2-BD59-A6C34878D82A}">
                    <a16:rowId xmlns:a16="http://schemas.microsoft.com/office/drawing/2014/main" val="1124800981"/>
                  </a:ext>
                </a:extLst>
              </a:tr>
              <a:tr h="246066">
                <a:tc vMerge="1">
                  <a:txBody>
                    <a:bodyPr/>
                    <a:lstStyle/>
                    <a:p>
                      <a:endParaRPr lang="en-US"/>
                    </a:p>
                  </a:txBody>
                  <a:tcPr>
                    <a:solidFill>
                      <a:schemeClr val="accent1"/>
                    </a:solidFill>
                  </a:tcPr>
                </a:tc>
                <a:tc>
                  <a:txBody>
                    <a:bodyPr/>
                    <a:lstStyle/>
                    <a:p>
                      <a:pPr algn="ctr"/>
                      <a:r>
                        <a:rPr lang="en-US" sz="1100" b="1" baseline="0" dirty="0">
                          <a:solidFill>
                            <a:schemeClr val="tx1"/>
                          </a:solidFill>
                          <a:latin typeface="Arial" panose="020B0604020202020204" pitchFamily="34" charset="0"/>
                          <a:cs typeface="Arial" panose="020B0604020202020204" pitchFamily="34" charset="0"/>
                        </a:rPr>
                        <a:t>Negative</a:t>
                      </a:r>
                    </a:p>
                  </a:txBody>
                  <a:tcPr>
                    <a:solidFill>
                      <a:schemeClr val="accent2"/>
                    </a:solidFill>
                  </a:tcPr>
                </a:tc>
                <a:tc>
                  <a:txBody>
                    <a:bodyPr/>
                    <a:lstStyle/>
                    <a:p>
                      <a:pPr algn="ctr"/>
                      <a:r>
                        <a:rPr lang="en-US" sz="1100" b="0" baseline="0" dirty="0">
                          <a:solidFill>
                            <a:schemeClr val="tx1"/>
                          </a:solidFill>
                          <a:latin typeface="Arial" panose="020B0604020202020204" pitchFamily="34" charset="0"/>
                          <a:cs typeface="Arial" panose="020B0604020202020204" pitchFamily="34" charset="0"/>
                        </a:rPr>
                        <a:t>C</a:t>
                      </a:r>
                    </a:p>
                    <a:p>
                      <a:pPr algn="ctr"/>
                      <a:r>
                        <a:rPr lang="en-US" sz="1000" b="0" baseline="0" dirty="0">
                          <a:solidFill>
                            <a:schemeClr val="tx1"/>
                          </a:solidFill>
                          <a:latin typeface="Arial" panose="020B0604020202020204" pitchFamily="34" charset="0"/>
                          <a:cs typeface="Arial" panose="020B0604020202020204" pitchFamily="34" charset="0"/>
                        </a:rPr>
                        <a:t>5</a:t>
                      </a:r>
                    </a:p>
                  </a:txBody>
                  <a:tcPr>
                    <a:solidFill>
                      <a:schemeClr val="bg1">
                        <a:lumMod val="85000"/>
                      </a:schemeClr>
                    </a:solidFill>
                  </a:tcPr>
                </a:tc>
                <a:tc>
                  <a:txBody>
                    <a:bodyPr/>
                    <a:lstStyle/>
                    <a:p>
                      <a:pPr algn="ctr"/>
                      <a:r>
                        <a:rPr lang="en-US" sz="1100" b="1" baseline="0" dirty="0">
                          <a:solidFill>
                            <a:schemeClr val="tx1"/>
                          </a:solidFill>
                          <a:latin typeface="Arial" panose="020B0604020202020204" pitchFamily="34" charset="0"/>
                          <a:cs typeface="Arial" panose="020B0604020202020204" pitchFamily="34" charset="0"/>
                        </a:rPr>
                        <a:t>D</a:t>
                      </a:r>
                    </a:p>
                    <a:p>
                      <a:pPr algn="ctr"/>
                      <a:r>
                        <a:rPr lang="en-US" sz="1000" b="1" baseline="0" dirty="0">
                          <a:solidFill>
                            <a:schemeClr val="tx1"/>
                          </a:solidFill>
                          <a:latin typeface="Arial" panose="020B0604020202020204" pitchFamily="34" charset="0"/>
                          <a:cs typeface="Arial" panose="020B0604020202020204" pitchFamily="34" charset="0"/>
                        </a:rPr>
                        <a:t>8384</a:t>
                      </a:r>
                    </a:p>
                  </a:txBody>
                  <a:tcPr>
                    <a:solidFill>
                      <a:schemeClr val="accent2"/>
                    </a:solidFill>
                  </a:tcPr>
                </a:tc>
                <a:tc>
                  <a:txBody>
                    <a:bodyPr/>
                    <a:lstStyle/>
                    <a:p>
                      <a:pPr algn="ctr"/>
                      <a:r>
                        <a:rPr lang="en-US" sz="1100" b="0" baseline="0" dirty="0">
                          <a:solidFill>
                            <a:schemeClr val="tx1"/>
                          </a:solidFill>
                          <a:latin typeface="Arial" panose="020B0604020202020204" pitchFamily="34" charset="0"/>
                          <a:cs typeface="Arial" panose="020B0604020202020204" pitchFamily="34" charset="0"/>
                        </a:rPr>
                        <a:t>C+D</a:t>
                      </a:r>
                    </a:p>
                    <a:p>
                      <a:pPr algn="ctr"/>
                      <a:r>
                        <a:rPr lang="en-US" sz="1000" b="0" baseline="0" dirty="0">
                          <a:solidFill>
                            <a:schemeClr val="tx1"/>
                          </a:solidFill>
                          <a:latin typeface="Arial" panose="020B0604020202020204" pitchFamily="34" charset="0"/>
                          <a:cs typeface="Arial" panose="020B0604020202020204" pitchFamily="34" charset="0"/>
                        </a:rPr>
                        <a:t>8389</a:t>
                      </a:r>
                    </a:p>
                  </a:txBody>
                  <a:tcPr>
                    <a:solidFill>
                      <a:schemeClr val="bg1">
                        <a:lumMod val="85000"/>
                      </a:schemeClr>
                    </a:solidFill>
                  </a:tcPr>
                </a:tc>
                <a:extLst>
                  <a:ext uri="{0D108BD9-81ED-4DB2-BD59-A6C34878D82A}">
                    <a16:rowId xmlns:a16="http://schemas.microsoft.com/office/drawing/2014/main" val="152586464"/>
                  </a:ext>
                </a:extLst>
              </a:tr>
              <a:tr h="246066">
                <a:tc>
                  <a:txBody>
                    <a:bodyPr/>
                    <a:lstStyle/>
                    <a:p>
                      <a:endParaRPr lang="en-US" sz="1100" dirty="0">
                        <a:latin typeface="Arial" panose="020B0604020202020204" pitchFamily="34" charset="0"/>
                        <a:cs typeface="Arial" panose="020B0604020202020204" pitchFamily="34" charset="0"/>
                      </a:endParaRPr>
                    </a:p>
                  </a:txBody>
                  <a:tcPr>
                    <a:solidFill>
                      <a:srgbClr val="3D5A80"/>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Denominator</a:t>
                      </a:r>
                    </a:p>
                  </a:txBody>
                  <a:tcPr>
                    <a:solidFill>
                      <a:schemeClr val="accent2"/>
                    </a:solidFill>
                  </a:tcPr>
                </a:tc>
                <a:tc>
                  <a:txBody>
                    <a:bodyPr/>
                    <a:lstStyle/>
                    <a:p>
                      <a:pPr algn="ctr"/>
                      <a:r>
                        <a:rPr lang="en-US" sz="1100" b="0" baseline="0" dirty="0">
                          <a:solidFill>
                            <a:schemeClr val="tx1"/>
                          </a:solidFill>
                          <a:latin typeface="Arial" panose="020B0604020202020204" pitchFamily="34" charset="0"/>
                          <a:cs typeface="Arial" panose="020B0604020202020204" pitchFamily="34" charset="0"/>
                        </a:rPr>
                        <a:t>A+C</a:t>
                      </a:r>
                    </a:p>
                    <a:p>
                      <a:pPr algn="ctr"/>
                      <a:r>
                        <a:rPr lang="en-US" sz="1000" b="0" baseline="0" dirty="0">
                          <a:solidFill>
                            <a:schemeClr val="tx1"/>
                          </a:solidFill>
                          <a:latin typeface="Arial" panose="020B0604020202020204" pitchFamily="34" charset="0"/>
                          <a:cs typeface="Arial" panose="020B0604020202020204" pitchFamily="34" charset="0"/>
                        </a:rPr>
                        <a:t>65</a:t>
                      </a:r>
                    </a:p>
                  </a:txBody>
                  <a:tcPr>
                    <a:solidFill>
                      <a:schemeClr val="bg1">
                        <a:lumMod val="85000"/>
                      </a:schemeClr>
                    </a:solidFill>
                  </a:tcPr>
                </a:tc>
                <a:tc>
                  <a:txBody>
                    <a:bodyPr/>
                    <a:lstStyle/>
                    <a:p>
                      <a:pPr marL="0" algn="ctr" defTabSz="685983" rtl="0" eaLnBrk="1" latinLnBrk="0" hangingPunct="1"/>
                      <a:r>
                        <a:rPr lang="en-US" sz="1100" b="1" kern="1200" baseline="0" dirty="0">
                          <a:solidFill>
                            <a:schemeClr val="tx1"/>
                          </a:solidFill>
                          <a:latin typeface="Arial" panose="020B0604020202020204" pitchFamily="34" charset="0"/>
                          <a:cs typeface="Arial" panose="020B0604020202020204" pitchFamily="34" charset="0"/>
                        </a:rPr>
                        <a:t>B+D</a:t>
                      </a:r>
                    </a:p>
                    <a:p>
                      <a:pPr marL="0" algn="ctr" defTabSz="685983" rtl="0" eaLnBrk="1" latinLnBrk="0" hangingPunct="1"/>
                      <a:r>
                        <a:rPr lang="en-US" sz="1000" b="1" kern="1200" baseline="0" dirty="0">
                          <a:solidFill>
                            <a:schemeClr val="tx1"/>
                          </a:solidFill>
                          <a:latin typeface="Arial" panose="020B0604020202020204" pitchFamily="34" charset="0"/>
                          <a:cs typeface="Arial" panose="020B0604020202020204" pitchFamily="34" charset="0"/>
                        </a:rPr>
                        <a:t>9935</a:t>
                      </a:r>
                      <a:endParaRPr lang="en-US" sz="1000" b="1" kern="1200" baseline="0" dirty="0">
                        <a:solidFill>
                          <a:schemeClr val="tx1"/>
                        </a:solidFill>
                        <a:latin typeface="Arial" panose="020B0604020202020204" pitchFamily="34" charset="0"/>
                        <a:ea typeface="+mn-ea"/>
                        <a:cs typeface="Arial" panose="020B0604020202020204" pitchFamily="34" charset="0"/>
                      </a:endParaRPr>
                    </a:p>
                  </a:txBody>
                  <a:tcPr>
                    <a:solidFill>
                      <a:schemeClr val="accent2"/>
                    </a:solidFill>
                  </a:tcPr>
                </a:tc>
                <a:tc>
                  <a:txBody>
                    <a:bodyPr/>
                    <a:lstStyle/>
                    <a:p>
                      <a:pPr algn="ctr"/>
                      <a:r>
                        <a:rPr lang="en-US" sz="1100" b="0" baseline="0" dirty="0">
                          <a:solidFill>
                            <a:schemeClr val="tx1"/>
                          </a:solidFill>
                          <a:latin typeface="Arial" panose="020B0604020202020204" pitchFamily="34" charset="0"/>
                          <a:cs typeface="Arial" panose="020B0604020202020204" pitchFamily="34" charset="0"/>
                        </a:rPr>
                        <a:t>A+B+C+D</a:t>
                      </a:r>
                    </a:p>
                    <a:p>
                      <a:pPr algn="ctr"/>
                      <a:r>
                        <a:rPr lang="en-US" sz="1000" b="0" baseline="0" dirty="0">
                          <a:solidFill>
                            <a:schemeClr val="tx1"/>
                          </a:solidFill>
                          <a:latin typeface="Arial" panose="020B0604020202020204" pitchFamily="34" charset="0"/>
                          <a:cs typeface="Arial" panose="020B0604020202020204" pitchFamily="34" charset="0"/>
                        </a:rPr>
                        <a:t>10,000</a:t>
                      </a:r>
                    </a:p>
                  </a:txBody>
                  <a:tcPr>
                    <a:solidFill>
                      <a:schemeClr val="bg1">
                        <a:lumMod val="85000"/>
                      </a:schemeClr>
                    </a:solidFill>
                  </a:tcPr>
                </a:tc>
                <a:extLst>
                  <a:ext uri="{0D108BD9-81ED-4DB2-BD59-A6C34878D82A}">
                    <a16:rowId xmlns:a16="http://schemas.microsoft.com/office/drawing/2014/main" val="1417271254"/>
                  </a:ext>
                </a:extLst>
              </a:tr>
            </a:tbl>
          </a:graphicData>
        </a:graphic>
      </p:graphicFrame>
      <p:graphicFrame>
        <p:nvGraphicFramePr>
          <p:cNvPr id="7" name="Table 6">
            <a:extLst>
              <a:ext uri="{FF2B5EF4-FFF2-40B4-BE49-F238E27FC236}">
                <a16:creationId xmlns:a16="http://schemas.microsoft.com/office/drawing/2014/main" id="{10EADE95-C03B-B71F-AFAA-4DD31CF3552C}"/>
              </a:ext>
            </a:extLst>
          </p:cNvPr>
          <p:cNvGraphicFramePr>
            <a:graphicFrameLocks noGrp="1"/>
          </p:cNvGraphicFramePr>
          <p:nvPr>
            <p:extLst>
              <p:ext uri="{D42A27DB-BD31-4B8C-83A1-F6EECF244321}">
                <p14:modId xmlns:p14="http://schemas.microsoft.com/office/powerpoint/2010/main" val="4238570373"/>
              </p:ext>
            </p:extLst>
          </p:nvPr>
        </p:nvGraphicFramePr>
        <p:xfrm>
          <a:off x="273831" y="3870615"/>
          <a:ext cx="5331196" cy="1851660"/>
        </p:xfrm>
        <a:graphic>
          <a:graphicData uri="http://schemas.openxmlformats.org/drawingml/2006/table">
            <a:tbl>
              <a:tblPr firstRow="1" bandRow="1">
                <a:tableStyleId>{F5AB1C69-6EDB-4FF4-983F-18BD219EF322}</a:tableStyleId>
              </a:tblPr>
              <a:tblGrid>
                <a:gridCol w="1017300">
                  <a:extLst>
                    <a:ext uri="{9D8B030D-6E8A-4147-A177-3AD203B41FA5}">
                      <a16:colId xmlns:a16="http://schemas.microsoft.com/office/drawing/2014/main" val="3733123976"/>
                    </a:ext>
                  </a:extLst>
                </a:gridCol>
                <a:gridCol w="1108352">
                  <a:extLst>
                    <a:ext uri="{9D8B030D-6E8A-4147-A177-3AD203B41FA5}">
                      <a16:colId xmlns:a16="http://schemas.microsoft.com/office/drawing/2014/main" val="3685631268"/>
                    </a:ext>
                  </a:extLst>
                </a:gridCol>
                <a:gridCol w="1073066">
                  <a:extLst>
                    <a:ext uri="{9D8B030D-6E8A-4147-A177-3AD203B41FA5}">
                      <a16:colId xmlns:a16="http://schemas.microsoft.com/office/drawing/2014/main" val="1018517826"/>
                    </a:ext>
                  </a:extLst>
                </a:gridCol>
                <a:gridCol w="960817">
                  <a:extLst>
                    <a:ext uri="{9D8B030D-6E8A-4147-A177-3AD203B41FA5}">
                      <a16:colId xmlns:a16="http://schemas.microsoft.com/office/drawing/2014/main" val="2386636469"/>
                    </a:ext>
                  </a:extLst>
                </a:gridCol>
                <a:gridCol w="1171661">
                  <a:extLst>
                    <a:ext uri="{9D8B030D-6E8A-4147-A177-3AD203B41FA5}">
                      <a16:colId xmlns:a16="http://schemas.microsoft.com/office/drawing/2014/main" val="1373925453"/>
                    </a:ext>
                  </a:extLst>
                </a:gridCol>
              </a:tblGrid>
              <a:tr h="209193">
                <a:tc>
                  <a:txBody>
                    <a:bodyPr/>
                    <a:lstStyle/>
                    <a:p>
                      <a:pPr algn="ctr"/>
                      <a:r>
                        <a:rPr lang="en-US" sz="1200" dirty="0">
                          <a:latin typeface="Arial" panose="020B0604020202020204" pitchFamily="34" charset="0"/>
                          <a:cs typeface="Arial" panose="020B0604020202020204" pitchFamily="34" charset="0"/>
                        </a:rPr>
                        <a:t>NPV</a:t>
                      </a:r>
                    </a:p>
                  </a:txBody>
                  <a:tcPr>
                    <a:solidFill>
                      <a:schemeClr val="accent5">
                        <a:lumMod val="50000"/>
                      </a:schemeClr>
                    </a:solidFill>
                  </a:tcPr>
                </a:tc>
                <a:tc gridSpan="4">
                  <a:txBody>
                    <a:bodyPr/>
                    <a:lstStyle/>
                    <a:p>
                      <a:pPr algn="ctr"/>
                      <a:r>
                        <a:rPr lang="en-US" sz="1200" dirty="0">
                          <a:latin typeface="Arial" panose="020B0604020202020204" pitchFamily="34" charset="0"/>
                          <a:cs typeface="Arial" panose="020B0604020202020204" pitchFamily="34" charset="0"/>
                        </a:rPr>
                        <a:t>True Disease State (CRC)</a:t>
                      </a:r>
                    </a:p>
                  </a:txBody>
                  <a:tcPr>
                    <a:solidFill>
                      <a:schemeClr val="accent5">
                        <a:lumMod val="50000"/>
                      </a:schemeClr>
                    </a:solidFill>
                  </a:tcPr>
                </a:tc>
                <a:tc hMerge="1">
                  <a:txBody>
                    <a:bodyPr/>
                    <a:lstStyle/>
                    <a:p>
                      <a:pPr algn="ctr"/>
                      <a:r>
                        <a:rPr lang="en-US" sz="1200" dirty="0">
                          <a:latin typeface="Arial" panose="020B0604020202020204" pitchFamily="34" charset="0"/>
                          <a:cs typeface="Arial" panose="020B0604020202020204" pitchFamily="34" charset="0"/>
                        </a:rPr>
                        <a:t>True Disease State (CRC)</a:t>
                      </a:r>
                    </a:p>
                  </a:txBody>
                  <a:tcPr/>
                </a:tc>
                <a:tc hMerge="1">
                  <a:txBody>
                    <a:bodyPr/>
                    <a:lstStyle/>
                    <a:p>
                      <a:endParaRPr lang="en-US"/>
                    </a:p>
                  </a:txBody>
                  <a:tcPr>
                    <a:lnR w="12700" cap="flat" cmpd="sng" algn="ctr">
                      <a:solidFill>
                        <a:schemeClr val="tx1"/>
                      </a:solidFill>
                      <a:prstDash val="solid"/>
                      <a:round/>
                      <a:headEnd type="none" w="med" len="med"/>
                      <a:tailEnd type="none" w="med" len="med"/>
                    </a:lnR>
                  </a:tcPr>
                </a:tc>
                <a:tc hMerge="1">
                  <a:txBody>
                    <a:bodyPr/>
                    <a:lstStyle/>
                    <a:p>
                      <a:pPr algn="ctr"/>
                      <a:endParaRPr lang="en-U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88502837"/>
                  </a:ext>
                </a:extLst>
              </a:tr>
              <a:tr h="230112">
                <a:tc>
                  <a:txBody>
                    <a:bodyPr/>
                    <a:lstStyle/>
                    <a:p>
                      <a:pPr marL="0" algn="l" defTabSz="914377" rtl="0" eaLnBrk="1" latinLnBrk="0" hangingPunct="1"/>
                      <a:endParaRPr lang="en-US" sz="120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l" defTabSz="914377" rtl="0" eaLnBrk="1" latinLnBrk="0" hangingPunct="1"/>
                      <a:endParaRPr lang="en-US" sz="120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ctr" defTabSz="914377" rtl="0" eaLnBrk="1" latinLnBrk="0" hangingPunct="1"/>
                      <a:r>
                        <a:rPr lang="en-US" sz="1100" b="1" kern="1200" dirty="0">
                          <a:solidFill>
                            <a:schemeClr val="lt1"/>
                          </a:solidFill>
                          <a:latin typeface="Arial" panose="020B0604020202020204" pitchFamily="34" charset="0"/>
                          <a:cs typeface="Arial" panose="020B0604020202020204" pitchFamily="34" charset="0"/>
                        </a:rPr>
                        <a:t>Positive</a:t>
                      </a:r>
                      <a:endParaRPr lang="en-US" sz="110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ctr" defTabSz="914377" rtl="0" eaLnBrk="1" latinLnBrk="0" hangingPunct="1"/>
                      <a:r>
                        <a:rPr lang="en-US" sz="1100" b="1" kern="1200" dirty="0">
                          <a:solidFill>
                            <a:schemeClr val="tx1"/>
                          </a:solidFill>
                          <a:latin typeface="Arial" panose="020B0604020202020204" pitchFamily="34" charset="0"/>
                          <a:cs typeface="Arial" panose="020B0604020202020204" pitchFamily="34" charset="0"/>
                        </a:rPr>
                        <a:t>Negative</a:t>
                      </a:r>
                      <a:endParaRPr lang="en-US" sz="1100" b="1" kern="1200" dirty="0">
                        <a:solidFill>
                          <a:schemeClr val="tx1"/>
                        </a:solidFill>
                        <a:latin typeface="Arial" panose="020B0604020202020204" pitchFamily="34" charset="0"/>
                        <a:ea typeface="+mn-ea"/>
                        <a:cs typeface="Arial" panose="020B0604020202020204" pitchFamily="34" charset="0"/>
                      </a:endParaRPr>
                    </a:p>
                  </a:txBody>
                  <a:tcPr>
                    <a:solidFill>
                      <a:schemeClr val="accent2"/>
                    </a:solidFill>
                  </a:tcPr>
                </a:tc>
                <a:tc>
                  <a:txBody>
                    <a:bodyPr/>
                    <a:lstStyle/>
                    <a:p>
                      <a:pPr marL="0" algn="ctr" defTabSz="914377" rtl="0" eaLnBrk="1" latinLnBrk="0" hangingPunct="1"/>
                      <a:r>
                        <a:rPr lang="en-US" sz="1100" b="1" kern="1200" dirty="0">
                          <a:solidFill>
                            <a:schemeClr val="tx1"/>
                          </a:solidFill>
                          <a:latin typeface="Arial" panose="020B0604020202020204" pitchFamily="34" charset="0"/>
                          <a:cs typeface="Arial" panose="020B0604020202020204" pitchFamily="34" charset="0"/>
                        </a:rPr>
                        <a:t>Denominator</a:t>
                      </a:r>
                      <a:endParaRPr lang="en-US" sz="1100" b="1" kern="1200" dirty="0">
                        <a:solidFill>
                          <a:schemeClr val="tx1"/>
                        </a:solidFill>
                        <a:latin typeface="Arial" panose="020B0604020202020204" pitchFamily="34" charset="0"/>
                        <a:ea typeface="+mn-ea"/>
                        <a:cs typeface="Arial" panose="020B0604020202020204" pitchFamily="34" charset="0"/>
                      </a:endParaRPr>
                    </a:p>
                  </a:txBody>
                  <a:tcPr>
                    <a:solidFill>
                      <a:schemeClr val="accent2"/>
                    </a:solidFill>
                  </a:tcPr>
                </a:tc>
                <a:extLst>
                  <a:ext uri="{0D108BD9-81ED-4DB2-BD59-A6C34878D82A}">
                    <a16:rowId xmlns:a16="http://schemas.microsoft.com/office/drawing/2014/main" val="149230170"/>
                  </a:ext>
                </a:extLst>
              </a:tr>
              <a:tr h="209193">
                <a:tc rowSpan="2">
                  <a:txBody>
                    <a:bodyPr/>
                    <a:lstStyle/>
                    <a:p>
                      <a:pPr algn="ctr"/>
                      <a:r>
                        <a:rPr lang="en-US" sz="1100" b="1" dirty="0">
                          <a:solidFill>
                            <a:schemeClr val="bg1"/>
                          </a:solidFill>
                          <a:latin typeface="Arial" panose="020B0604020202020204" pitchFamily="34" charset="0"/>
                          <a:cs typeface="Arial" panose="020B0604020202020204" pitchFamily="34" charset="0"/>
                        </a:rPr>
                        <a:t>Screening Test Result</a:t>
                      </a:r>
                    </a:p>
                  </a:txBody>
                  <a:tcPr anchor="ctr">
                    <a:solidFill>
                      <a:srgbClr val="3D5A80"/>
                    </a:solidFill>
                  </a:tcPr>
                </a:tc>
                <a:tc>
                  <a:txBody>
                    <a:bodyPr/>
                    <a:lstStyle/>
                    <a:p>
                      <a:pPr algn="ctr"/>
                      <a:r>
                        <a:rPr lang="en-US" sz="1100" b="1" dirty="0">
                          <a:solidFill>
                            <a:schemeClr val="bg1"/>
                          </a:solidFill>
                          <a:latin typeface="Arial" panose="020B0604020202020204" pitchFamily="34" charset="0"/>
                          <a:cs typeface="Arial" panose="020B0604020202020204" pitchFamily="34" charset="0"/>
                        </a:rPr>
                        <a:t>Positive</a:t>
                      </a:r>
                    </a:p>
                  </a:txBody>
                  <a:tcPr>
                    <a:solidFill>
                      <a:srgbClr val="3D5A80"/>
                    </a:solidFill>
                  </a:tcPr>
                </a:tc>
                <a:tc>
                  <a:txBody>
                    <a:bodyPr/>
                    <a:lstStyle/>
                    <a:p>
                      <a:pPr algn="ctr"/>
                      <a:r>
                        <a:rPr lang="en-US" sz="1200" b="0" baseline="0" dirty="0">
                          <a:solidFill>
                            <a:schemeClr val="tx2"/>
                          </a:solidFill>
                          <a:latin typeface="Arial" panose="020B0604020202020204" pitchFamily="34" charset="0"/>
                          <a:cs typeface="Arial" panose="020B0604020202020204" pitchFamily="34" charset="0"/>
                        </a:rPr>
                        <a:t>A</a:t>
                      </a:r>
                    </a:p>
                    <a:p>
                      <a:pPr algn="ctr"/>
                      <a:r>
                        <a:rPr lang="en-US" sz="1050" b="0" baseline="0" dirty="0">
                          <a:solidFill>
                            <a:schemeClr val="tx2"/>
                          </a:solidFill>
                          <a:latin typeface="Arial" panose="020B0604020202020204" pitchFamily="34" charset="0"/>
                          <a:cs typeface="Arial" panose="020B0604020202020204" pitchFamily="34" charset="0"/>
                        </a:rPr>
                        <a:t>60</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B</a:t>
                      </a:r>
                    </a:p>
                    <a:p>
                      <a:pPr algn="ctr"/>
                      <a:r>
                        <a:rPr lang="en-US" sz="1050" b="0" baseline="0" dirty="0">
                          <a:solidFill>
                            <a:schemeClr val="tx1"/>
                          </a:solidFill>
                          <a:latin typeface="Arial" panose="020B0604020202020204" pitchFamily="34" charset="0"/>
                          <a:cs typeface="Arial" panose="020B0604020202020204" pitchFamily="34" charset="0"/>
                        </a:rPr>
                        <a:t>1551</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A+B</a:t>
                      </a:r>
                    </a:p>
                    <a:p>
                      <a:pPr algn="ctr"/>
                      <a:r>
                        <a:rPr lang="en-US" sz="1050" b="0" baseline="0" dirty="0">
                          <a:solidFill>
                            <a:schemeClr val="tx1"/>
                          </a:solidFill>
                          <a:latin typeface="Arial" panose="020B0604020202020204" pitchFamily="34" charset="0"/>
                          <a:cs typeface="Arial" panose="020B0604020202020204" pitchFamily="34" charset="0"/>
                        </a:rPr>
                        <a:t>1611</a:t>
                      </a:r>
                    </a:p>
                  </a:txBody>
                  <a:tcPr>
                    <a:solidFill>
                      <a:schemeClr val="bg1">
                        <a:lumMod val="85000"/>
                      </a:schemeClr>
                    </a:solidFill>
                  </a:tcPr>
                </a:tc>
                <a:extLst>
                  <a:ext uri="{0D108BD9-81ED-4DB2-BD59-A6C34878D82A}">
                    <a16:rowId xmlns:a16="http://schemas.microsoft.com/office/drawing/2014/main" val="1124800981"/>
                  </a:ext>
                </a:extLst>
              </a:tr>
              <a:tr h="209193">
                <a:tc vMerge="1">
                  <a:txBody>
                    <a:bodyPr/>
                    <a:lstStyle/>
                    <a:p>
                      <a:endParaRPr lang="en-US"/>
                    </a:p>
                  </a:txBody>
                  <a:tcPr>
                    <a:solidFill>
                      <a:schemeClr val="accent1"/>
                    </a:solidFill>
                  </a:tcPr>
                </a:tc>
                <a:tc>
                  <a:txBody>
                    <a:bodyPr/>
                    <a:lstStyle/>
                    <a:p>
                      <a:pPr algn="ctr"/>
                      <a:r>
                        <a:rPr lang="en-US" sz="1100" b="1" dirty="0">
                          <a:solidFill>
                            <a:schemeClr val="tx1"/>
                          </a:solidFill>
                          <a:latin typeface="Arial" panose="020B0604020202020204" pitchFamily="34" charset="0"/>
                          <a:cs typeface="Arial" panose="020B0604020202020204" pitchFamily="34" charset="0"/>
                        </a:rPr>
                        <a:t>Negative</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C</a:t>
                      </a:r>
                    </a:p>
                    <a:p>
                      <a:pPr algn="ctr"/>
                      <a:r>
                        <a:rPr lang="en-US" sz="1050" b="0" baseline="0" dirty="0">
                          <a:solidFill>
                            <a:schemeClr val="tx1"/>
                          </a:solidFill>
                          <a:latin typeface="Arial" panose="020B0604020202020204" pitchFamily="34" charset="0"/>
                          <a:cs typeface="Arial" panose="020B0604020202020204" pitchFamily="34" charset="0"/>
                        </a:rPr>
                        <a:t>5</a:t>
                      </a:r>
                    </a:p>
                  </a:txBody>
                  <a:tcPr>
                    <a:solidFill>
                      <a:schemeClr val="bg1">
                        <a:lumMod val="85000"/>
                      </a:schemeClr>
                    </a:solidFill>
                  </a:tcPr>
                </a:tc>
                <a:tc>
                  <a:txBody>
                    <a:bodyPr/>
                    <a:lstStyle/>
                    <a:p>
                      <a:pPr algn="ctr"/>
                      <a:r>
                        <a:rPr lang="en-US" sz="1200" b="1" baseline="0" dirty="0">
                          <a:solidFill>
                            <a:schemeClr val="tx1"/>
                          </a:solidFill>
                          <a:latin typeface="Arial" panose="020B0604020202020204" pitchFamily="34" charset="0"/>
                          <a:cs typeface="Arial" panose="020B0604020202020204" pitchFamily="34" charset="0"/>
                        </a:rPr>
                        <a:t>D</a:t>
                      </a:r>
                    </a:p>
                    <a:p>
                      <a:pPr algn="ctr"/>
                      <a:r>
                        <a:rPr lang="en-US" sz="1050" b="1" baseline="0" dirty="0">
                          <a:solidFill>
                            <a:schemeClr val="tx1"/>
                          </a:solidFill>
                          <a:latin typeface="Arial" panose="020B0604020202020204" pitchFamily="34" charset="0"/>
                          <a:cs typeface="Arial" panose="020B0604020202020204" pitchFamily="34" charset="0"/>
                        </a:rPr>
                        <a:t>8384</a:t>
                      </a:r>
                    </a:p>
                  </a:txBody>
                  <a:tcPr>
                    <a:solidFill>
                      <a:schemeClr val="accent2"/>
                    </a:solidFill>
                  </a:tcPr>
                </a:tc>
                <a:tc>
                  <a:txBody>
                    <a:bodyPr/>
                    <a:lstStyle/>
                    <a:p>
                      <a:pPr algn="ctr"/>
                      <a:r>
                        <a:rPr lang="en-US" sz="1200" b="1" baseline="0" dirty="0">
                          <a:solidFill>
                            <a:schemeClr val="tx1"/>
                          </a:solidFill>
                          <a:latin typeface="Arial" panose="020B0604020202020204" pitchFamily="34" charset="0"/>
                          <a:cs typeface="Arial" panose="020B0604020202020204" pitchFamily="34" charset="0"/>
                        </a:rPr>
                        <a:t>C+D</a:t>
                      </a:r>
                    </a:p>
                    <a:p>
                      <a:pPr algn="ctr"/>
                      <a:r>
                        <a:rPr lang="en-US" sz="1050" b="1" baseline="0" dirty="0">
                          <a:solidFill>
                            <a:schemeClr val="tx1"/>
                          </a:solidFill>
                          <a:latin typeface="Arial" panose="020B0604020202020204" pitchFamily="34" charset="0"/>
                          <a:cs typeface="Arial" panose="020B0604020202020204" pitchFamily="34" charset="0"/>
                        </a:rPr>
                        <a:t>8389</a:t>
                      </a:r>
                    </a:p>
                  </a:txBody>
                  <a:tcPr>
                    <a:solidFill>
                      <a:schemeClr val="accent2"/>
                    </a:solidFill>
                  </a:tcPr>
                </a:tc>
                <a:extLst>
                  <a:ext uri="{0D108BD9-81ED-4DB2-BD59-A6C34878D82A}">
                    <a16:rowId xmlns:a16="http://schemas.microsoft.com/office/drawing/2014/main" val="152586464"/>
                  </a:ext>
                </a:extLst>
              </a:tr>
              <a:tr h="209193">
                <a:tc>
                  <a:txBody>
                    <a:bodyPr/>
                    <a:lstStyle/>
                    <a:p>
                      <a:endParaRPr lang="en-US" sz="1200" dirty="0">
                        <a:latin typeface="Arial" panose="020B0604020202020204" pitchFamily="34" charset="0"/>
                        <a:cs typeface="Arial" panose="020B0604020202020204" pitchFamily="34" charset="0"/>
                      </a:endParaRPr>
                    </a:p>
                  </a:txBody>
                  <a:tcPr>
                    <a:solidFill>
                      <a:srgbClr val="3D5A80"/>
                    </a:solidFill>
                  </a:tcPr>
                </a:tc>
                <a:tc>
                  <a:txBody>
                    <a:bodyPr/>
                    <a:lstStyle/>
                    <a:p>
                      <a:pPr algn="ctr"/>
                      <a:r>
                        <a:rPr lang="en-US" sz="1100" b="1" dirty="0">
                          <a:solidFill>
                            <a:schemeClr val="bg1"/>
                          </a:solidFill>
                          <a:latin typeface="Arial" panose="020B0604020202020204" pitchFamily="34" charset="0"/>
                          <a:cs typeface="Arial" panose="020B0604020202020204" pitchFamily="34" charset="0"/>
                        </a:rPr>
                        <a:t>Denominator</a:t>
                      </a:r>
                    </a:p>
                  </a:txBody>
                  <a:tcPr>
                    <a:solidFill>
                      <a:srgbClr val="3D5A80"/>
                    </a:solidFill>
                  </a:tcPr>
                </a:tc>
                <a:tc>
                  <a:txBody>
                    <a:bodyPr/>
                    <a:lstStyle/>
                    <a:p>
                      <a:pPr algn="ctr"/>
                      <a:r>
                        <a:rPr lang="en-US" sz="1200" b="0" baseline="0" dirty="0">
                          <a:solidFill>
                            <a:schemeClr val="tx2"/>
                          </a:solidFill>
                          <a:latin typeface="Arial" panose="020B0604020202020204" pitchFamily="34" charset="0"/>
                          <a:cs typeface="Arial" panose="020B0604020202020204" pitchFamily="34" charset="0"/>
                        </a:rPr>
                        <a:t>A+C</a:t>
                      </a:r>
                    </a:p>
                    <a:p>
                      <a:pPr algn="ctr"/>
                      <a:r>
                        <a:rPr lang="en-US" sz="1050" b="0" baseline="0" dirty="0">
                          <a:solidFill>
                            <a:schemeClr val="tx2"/>
                          </a:solidFill>
                          <a:latin typeface="Arial" panose="020B0604020202020204" pitchFamily="34" charset="0"/>
                          <a:cs typeface="Arial" panose="020B0604020202020204" pitchFamily="34" charset="0"/>
                        </a:rPr>
                        <a:t>65</a:t>
                      </a:r>
                    </a:p>
                  </a:txBody>
                  <a:tcPr>
                    <a:solidFill>
                      <a:schemeClr val="bg1">
                        <a:lumMod val="85000"/>
                      </a:schemeClr>
                    </a:solidFill>
                  </a:tcPr>
                </a:tc>
                <a:tc>
                  <a:txBody>
                    <a:bodyPr/>
                    <a:lstStyle/>
                    <a:p>
                      <a:pPr algn="ctr"/>
                      <a:r>
                        <a:rPr lang="en-US" sz="1200" b="0" baseline="0" dirty="0">
                          <a:solidFill>
                            <a:schemeClr val="tx2"/>
                          </a:solidFill>
                          <a:latin typeface="Arial" panose="020B0604020202020204" pitchFamily="34" charset="0"/>
                          <a:cs typeface="Arial" panose="020B0604020202020204" pitchFamily="34" charset="0"/>
                        </a:rPr>
                        <a:t>B+D</a:t>
                      </a:r>
                    </a:p>
                    <a:p>
                      <a:pPr algn="ctr"/>
                      <a:r>
                        <a:rPr lang="en-US" sz="1050" b="0" baseline="0" dirty="0">
                          <a:solidFill>
                            <a:schemeClr val="tx2"/>
                          </a:solidFill>
                          <a:latin typeface="Arial" panose="020B0604020202020204" pitchFamily="34" charset="0"/>
                          <a:cs typeface="Arial" panose="020B0604020202020204" pitchFamily="34" charset="0"/>
                        </a:rPr>
                        <a:t>9935</a:t>
                      </a:r>
                    </a:p>
                  </a:txBody>
                  <a:tcPr>
                    <a:solidFill>
                      <a:schemeClr val="bg1">
                        <a:lumMod val="85000"/>
                      </a:schemeClr>
                    </a:solidFill>
                  </a:tcPr>
                </a:tc>
                <a:tc>
                  <a:txBody>
                    <a:bodyPr/>
                    <a:lstStyle/>
                    <a:p>
                      <a:pPr algn="ctr"/>
                      <a:r>
                        <a:rPr lang="en-US" sz="1200" b="0" baseline="0" dirty="0">
                          <a:solidFill>
                            <a:schemeClr val="tx2"/>
                          </a:solidFill>
                          <a:latin typeface="Arial" panose="020B0604020202020204" pitchFamily="34" charset="0"/>
                          <a:cs typeface="Arial" panose="020B0604020202020204" pitchFamily="34" charset="0"/>
                        </a:rPr>
                        <a:t>A+B+C+D</a:t>
                      </a:r>
                    </a:p>
                    <a:p>
                      <a:pPr algn="ctr"/>
                      <a:r>
                        <a:rPr lang="en-US" sz="1050" b="0" baseline="0" dirty="0">
                          <a:solidFill>
                            <a:schemeClr val="tx2"/>
                          </a:solidFill>
                          <a:latin typeface="Arial" panose="020B0604020202020204" pitchFamily="34" charset="0"/>
                          <a:cs typeface="Arial" panose="020B0604020202020204" pitchFamily="34" charset="0"/>
                        </a:rPr>
                        <a:t>10,000</a:t>
                      </a:r>
                    </a:p>
                  </a:txBody>
                  <a:tcPr>
                    <a:solidFill>
                      <a:schemeClr val="bg1">
                        <a:lumMod val="85000"/>
                      </a:schemeClr>
                    </a:solidFill>
                  </a:tcPr>
                </a:tc>
                <a:extLst>
                  <a:ext uri="{0D108BD9-81ED-4DB2-BD59-A6C34878D82A}">
                    <a16:rowId xmlns:a16="http://schemas.microsoft.com/office/drawing/2014/main" val="1417271254"/>
                  </a:ext>
                </a:extLst>
              </a:tr>
            </a:tbl>
          </a:graphicData>
        </a:graphic>
      </p:graphicFrame>
      <p:sp>
        <p:nvSpPr>
          <p:cNvPr id="8" name="TextBox 7">
            <a:extLst>
              <a:ext uri="{FF2B5EF4-FFF2-40B4-BE49-F238E27FC236}">
                <a16:creationId xmlns:a16="http://schemas.microsoft.com/office/drawing/2014/main" id="{3CC00A43-77AC-7E8B-A53B-4723083066AC}"/>
              </a:ext>
            </a:extLst>
          </p:cNvPr>
          <p:cNvSpPr txBox="1"/>
          <p:nvPr/>
        </p:nvSpPr>
        <p:spPr>
          <a:xfrm>
            <a:off x="5713161" y="2249673"/>
            <a:ext cx="1583870" cy="1703523"/>
          </a:xfrm>
          <a:prstGeom prst="rect">
            <a:avLst/>
          </a:prstGeom>
          <a:solidFill>
            <a:srgbClr val="DEEBF7">
              <a:alpha val="50196"/>
            </a:srgbClr>
          </a:solidFill>
        </p:spPr>
        <p:txBody>
          <a:bodyPr wrap="square" rtlCol="0" anchor="ctr" anchorCtr="0">
            <a:noAutofit/>
          </a:bodyPr>
          <a:lstStyle/>
          <a:p>
            <a:pPr algn="ctr" defTabSz="685800">
              <a:defRPr/>
            </a:pPr>
            <a:r>
              <a:rPr lang="en-US" sz="1500" b="1" dirty="0">
                <a:latin typeface="Arial" panose="020B0604020202020204" pitchFamily="34" charset="0"/>
                <a:cs typeface="Arial" panose="020B0604020202020204" pitchFamily="34" charset="0"/>
              </a:rPr>
              <a:t>99.94% </a:t>
            </a:r>
            <a:br>
              <a:rPr lang="en-US" sz="1500" b="1"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of persons with a </a:t>
            </a:r>
            <a:r>
              <a:rPr lang="en-US" sz="1200" b="1" dirty="0">
                <a:latin typeface="Arial" panose="020B0604020202020204" pitchFamily="34" charset="0"/>
                <a:cs typeface="Arial" panose="020B0604020202020204" pitchFamily="34" charset="0"/>
              </a:rPr>
              <a:t>NEGATIVE </a:t>
            </a:r>
            <a:br>
              <a:rPr lang="en-US" sz="1200" b="1" dirty="0">
                <a:latin typeface="Arial" panose="020B0604020202020204" pitchFamily="34" charset="0"/>
                <a:cs typeface="Arial" panose="020B0604020202020204" pitchFamily="34" charset="0"/>
              </a:rPr>
            </a:br>
            <a:r>
              <a:rPr lang="en-US" sz="1200" b="1" dirty="0">
                <a:latin typeface="Arial" panose="020B0604020202020204" pitchFamily="34" charset="0"/>
                <a:cs typeface="Arial" panose="020B0604020202020204" pitchFamily="34" charset="0"/>
              </a:rPr>
              <a:t>mt-sDNA result would NOT have CRC </a:t>
            </a:r>
            <a:r>
              <a:rPr lang="en-US" sz="1200" dirty="0">
                <a:latin typeface="Arial" panose="020B0604020202020204" pitchFamily="34" charset="0"/>
                <a:cs typeface="Arial" panose="020B0604020202020204" pitchFamily="34" charset="0"/>
              </a:rPr>
              <a:t>on colonoscopy</a:t>
            </a:r>
          </a:p>
        </p:txBody>
      </p:sp>
      <p:sp>
        <p:nvSpPr>
          <p:cNvPr id="9" name="Rectangle 8">
            <a:extLst>
              <a:ext uri="{FF2B5EF4-FFF2-40B4-BE49-F238E27FC236}">
                <a16:creationId xmlns:a16="http://schemas.microsoft.com/office/drawing/2014/main" id="{03AD7AE5-07A1-C0F1-2097-14F1CBBC1A4E}"/>
              </a:ext>
            </a:extLst>
          </p:cNvPr>
          <p:cNvSpPr/>
          <p:nvPr/>
        </p:nvSpPr>
        <p:spPr>
          <a:xfrm>
            <a:off x="8652769" y="1351935"/>
            <a:ext cx="1608009" cy="306557"/>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b="1" dirty="0">
                <a:solidFill>
                  <a:prstClr val="white"/>
                </a:solidFill>
                <a:latin typeface="Arial" panose="020B0604020202020204" pitchFamily="34" charset="0"/>
                <a:cs typeface="Arial" panose="020B0604020202020204" pitchFamily="34" charset="0"/>
              </a:rPr>
              <a:t>10,000 Persons</a:t>
            </a:r>
          </a:p>
        </p:txBody>
      </p:sp>
      <p:graphicFrame>
        <p:nvGraphicFramePr>
          <p:cNvPr id="12" name="Content Placeholder 8">
            <a:extLst>
              <a:ext uri="{FF2B5EF4-FFF2-40B4-BE49-F238E27FC236}">
                <a16:creationId xmlns:a16="http://schemas.microsoft.com/office/drawing/2014/main" id="{C4915C14-3D0F-0775-76FB-8E6CAD8BC756}"/>
              </a:ext>
            </a:extLst>
          </p:cNvPr>
          <p:cNvGraphicFramePr>
            <a:graphicFrameLocks/>
          </p:cNvGraphicFramePr>
          <p:nvPr>
            <p:extLst>
              <p:ext uri="{D42A27DB-BD31-4B8C-83A1-F6EECF244321}">
                <p14:modId xmlns:p14="http://schemas.microsoft.com/office/powerpoint/2010/main" val="1439395563"/>
              </p:ext>
            </p:extLst>
          </p:nvPr>
        </p:nvGraphicFramePr>
        <p:xfrm>
          <a:off x="6901416" y="2499507"/>
          <a:ext cx="5110715" cy="3310397"/>
        </p:xfrm>
        <a:graphic>
          <a:graphicData uri="http://schemas.openxmlformats.org/drawingml/2006/chart">
            <c:chart xmlns:c="http://schemas.openxmlformats.org/drawingml/2006/chart" xmlns:r="http://schemas.openxmlformats.org/officeDocument/2006/relationships" r:id="rId3"/>
          </a:graphicData>
        </a:graphic>
      </p:graphicFrame>
      <p:grpSp>
        <p:nvGrpSpPr>
          <p:cNvPr id="14" name="Group 13">
            <a:extLst>
              <a:ext uri="{FF2B5EF4-FFF2-40B4-BE49-F238E27FC236}">
                <a16:creationId xmlns:a16="http://schemas.microsoft.com/office/drawing/2014/main" id="{D615C85B-A706-B151-890D-2C4AF0BA827F}"/>
              </a:ext>
            </a:extLst>
          </p:cNvPr>
          <p:cNvGrpSpPr/>
          <p:nvPr/>
        </p:nvGrpSpPr>
        <p:grpSpPr>
          <a:xfrm>
            <a:off x="8108353" y="1790929"/>
            <a:ext cx="2688336" cy="451680"/>
            <a:chOff x="6161543" y="1751148"/>
            <a:chExt cx="2688336" cy="451680"/>
          </a:xfrm>
          <a:solidFill>
            <a:srgbClr val="3C786E"/>
          </a:solidFill>
        </p:grpSpPr>
        <p:sp>
          <p:nvSpPr>
            <p:cNvPr id="15" name="Rectangle 14">
              <a:extLst>
                <a:ext uri="{FF2B5EF4-FFF2-40B4-BE49-F238E27FC236}">
                  <a16:creationId xmlns:a16="http://schemas.microsoft.com/office/drawing/2014/main" id="{FF3F3B6C-A279-5265-CFE8-2B8B1709A3FC}"/>
                </a:ext>
              </a:extLst>
            </p:cNvPr>
            <p:cNvSpPr/>
            <p:nvPr/>
          </p:nvSpPr>
          <p:spPr bwMode="gray">
            <a:xfrm>
              <a:off x="6161543" y="1751148"/>
              <a:ext cx="2688336" cy="451680"/>
            </a:xfrm>
            <a:prstGeom prst="rect">
              <a:avLst/>
            </a:prstGeom>
            <a:solidFill>
              <a:srgbClr val="006666"/>
            </a:solidFill>
            <a:ln w="28575" cap="flat" cmpd="sng" algn="ctr">
              <a:noFill/>
              <a:prstDash val="solid"/>
              <a:miter lim="800000"/>
              <a:headEnd type="none" w="med" len="med"/>
              <a:tailEnd type="none" w="med" len="med"/>
            </a:ln>
            <a:effectLst/>
          </p:spPr>
          <p:txBody>
            <a:bodyPr vert="horz" wrap="square" lIns="502920" tIns="45715" rIns="91429" bIns="45715" numCol="1" rtlCol="0" anchor="ctr" anchorCtr="0" compatLnSpc="1">
              <a:prstTxWarp prst="textNoShape">
                <a:avLst/>
              </a:prstTxWarp>
              <a:noAutofit/>
            </a:bodyPr>
            <a:lstStyle/>
            <a:p>
              <a:pPr fontAlgn="base">
                <a:lnSpc>
                  <a:spcPct val="90000"/>
                </a:lnSpc>
                <a:spcAft>
                  <a:spcPct val="0"/>
                </a:spcAft>
                <a:buClr>
                  <a:srgbClr val="ED7D31"/>
                </a:buClr>
                <a:buSzPct val="90000"/>
                <a:defRPr/>
              </a:pPr>
              <a:r>
                <a:rPr lang="en-US" sz="1200" b="1" dirty="0">
                  <a:solidFill>
                    <a:prstClr val="white"/>
                  </a:solidFill>
                  <a:latin typeface="Arial" panose="020B0604020202020204" pitchFamily="34" charset="0"/>
                  <a:cs typeface="Arial" panose="020B0604020202020204" pitchFamily="34" charset="0"/>
                </a:rPr>
                <a:t>NEGATIVE mt-sDNA Results</a:t>
              </a:r>
            </a:p>
          </p:txBody>
        </p:sp>
        <p:sp>
          <p:nvSpPr>
            <p:cNvPr id="16" name="Oval 15">
              <a:extLst>
                <a:ext uri="{FF2B5EF4-FFF2-40B4-BE49-F238E27FC236}">
                  <a16:creationId xmlns:a16="http://schemas.microsoft.com/office/drawing/2014/main" id="{76BA2CE0-A0DE-3938-C2DD-907D1B192FBC}"/>
                </a:ext>
              </a:extLst>
            </p:cNvPr>
            <p:cNvSpPr/>
            <p:nvPr/>
          </p:nvSpPr>
          <p:spPr bwMode="gray">
            <a:xfrm>
              <a:off x="6241336" y="1816120"/>
              <a:ext cx="321737" cy="321737"/>
            </a:xfrm>
            <a:prstGeom prst="ellipse">
              <a:avLst/>
            </a:prstGeom>
            <a:solidFill>
              <a:schemeClr val="bg1"/>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rgbClr val="ED7D31"/>
                </a:buClr>
                <a:buSzPct val="90000"/>
                <a:defRPr/>
              </a:pPr>
              <a:endParaRPr lang="en-US" b="1">
                <a:solidFill>
                  <a:prstClr val="white"/>
                </a:solidFill>
                <a:latin typeface="Arial" panose="020B0604020202020204" pitchFamily="34" charset="0"/>
                <a:cs typeface="Arial" panose="020B0604020202020204" pitchFamily="34" charset="0"/>
              </a:endParaRPr>
            </a:p>
          </p:txBody>
        </p:sp>
        <p:sp>
          <p:nvSpPr>
            <p:cNvPr id="17" name="Minus 64">
              <a:extLst>
                <a:ext uri="{FF2B5EF4-FFF2-40B4-BE49-F238E27FC236}">
                  <a16:creationId xmlns:a16="http://schemas.microsoft.com/office/drawing/2014/main" id="{B5D579FF-FF5C-DEDF-5CE0-FE08167A2E3E}"/>
                </a:ext>
              </a:extLst>
            </p:cNvPr>
            <p:cNvSpPr/>
            <p:nvPr/>
          </p:nvSpPr>
          <p:spPr>
            <a:xfrm>
              <a:off x="6305121" y="1879905"/>
              <a:ext cx="194167" cy="194167"/>
            </a:xfrm>
            <a:prstGeom prst="mathMinus">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Arial" panose="020B0604020202020204" pitchFamily="34" charset="0"/>
                <a:cs typeface="Arial" panose="020B0604020202020204" pitchFamily="34" charset="0"/>
              </a:endParaRPr>
            </a:p>
          </p:txBody>
        </p:sp>
      </p:grpSp>
      <p:cxnSp>
        <p:nvCxnSpPr>
          <p:cNvPr id="23" name="Straight Connector 22">
            <a:extLst>
              <a:ext uri="{FF2B5EF4-FFF2-40B4-BE49-F238E27FC236}">
                <a16:creationId xmlns:a16="http://schemas.microsoft.com/office/drawing/2014/main" id="{C52C4B6D-E734-406B-017E-34E47863E5B3}"/>
              </a:ext>
            </a:extLst>
          </p:cNvPr>
          <p:cNvCxnSpPr>
            <a:cxnSpLocks/>
            <a:stCxn id="9" idx="2"/>
          </p:cNvCxnSpPr>
          <p:nvPr/>
        </p:nvCxnSpPr>
        <p:spPr>
          <a:xfrm flipH="1">
            <a:off x="9452521" y="1658492"/>
            <a:ext cx="4253" cy="197402"/>
          </a:xfrm>
          <a:prstGeom prst="line">
            <a:avLst/>
          </a:prstGeom>
          <a:noFill/>
          <a:ln w="25400" cap="sq">
            <a:solidFill>
              <a:srgbClr val="3D5A80"/>
            </a:solidFill>
            <a:prstDash val="solid"/>
            <a:round/>
            <a:headEnd/>
            <a:tailEnd/>
          </a:ln>
          <a:effectLst/>
        </p:spPr>
      </p:cxnSp>
      <p:sp>
        <p:nvSpPr>
          <p:cNvPr id="25" name="TextBox 24">
            <a:extLst>
              <a:ext uri="{FF2B5EF4-FFF2-40B4-BE49-F238E27FC236}">
                <a16:creationId xmlns:a16="http://schemas.microsoft.com/office/drawing/2014/main" id="{64C6090C-4B67-3755-CAE2-0A96F54E3FA4}"/>
              </a:ext>
            </a:extLst>
          </p:cNvPr>
          <p:cNvSpPr txBox="1"/>
          <p:nvPr/>
        </p:nvSpPr>
        <p:spPr>
          <a:xfrm>
            <a:off x="8114446" y="2222080"/>
            <a:ext cx="2684656" cy="276999"/>
          </a:xfrm>
          <a:prstGeom prst="rect">
            <a:avLst/>
          </a:prstGeom>
          <a:solidFill>
            <a:schemeClr val="bg1">
              <a:lumMod val="95000"/>
            </a:schemeClr>
          </a:solidFill>
        </p:spPr>
        <p:txBody>
          <a:bodyPr wrap="square" rtlCol="0">
            <a:spAutoFit/>
          </a:bodyPr>
          <a:lstStyle/>
          <a:p>
            <a:pPr algn="ctr" defTabSz="685800">
              <a:defRPr/>
            </a:pPr>
            <a:r>
              <a:rPr lang="en-US" sz="1200" b="1">
                <a:latin typeface="Arial" panose="020B0604020202020204" pitchFamily="34" charset="0"/>
                <a:cs typeface="Arial" panose="020B0604020202020204" pitchFamily="34" charset="0"/>
              </a:rPr>
              <a:t>83.9% (n=8389)</a:t>
            </a:r>
          </a:p>
        </p:txBody>
      </p:sp>
    </p:spTree>
    <p:extLst>
      <p:ext uri="{BB962C8B-B14F-4D97-AF65-F5344CB8AC3E}">
        <p14:creationId xmlns:p14="http://schemas.microsoft.com/office/powerpoint/2010/main" val="1367316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AAEA5-A26B-4691-853F-20116631F45C}"/>
              </a:ext>
            </a:extLst>
          </p:cNvPr>
          <p:cNvSpPr>
            <a:spLocks noGrp="1"/>
          </p:cNvSpPr>
          <p:nvPr>
            <p:ph type="title"/>
          </p:nvPr>
        </p:nvSpPr>
        <p:spPr/>
        <p:txBody>
          <a:bodyPr/>
          <a:lstStyle/>
          <a:p>
            <a:r>
              <a:rPr lang="en-US" dirty="0"/>
              <a:t>Interpreting the Significance of </a:t>
            </a:r>
            <a:r>
              <a:rPr lang="en-US" dirty="0">
                <a:solidFill>
                  <a:schemeClr val="accent5"/>
                </a:solidFill>
              </a:rPr>
              <a:t>Mt-</a:t>
            </a:r>
            <a:r>
              <a:rPr lang="en-US" dirty="0" err="1">
                <a:solidFill>
                  <a:schemeClr val="accent5"/>
                </a:solidFill>
              </a:rPr>
              <a:t>sDNA</a:t>
            </a:r>
            <a:r>
              <a:rPr lang="en-US" dirty="0">
                <a:solidFill>
                  <a:schemeClr val="accent5"/>
                </a:solidFill>
              </a:rPr>
              <a:t> </a:t>
            </a:r>
            <a:r>
              <a:rPr lang="en-US" dirty="0"/>
              <a:t>Results</a:t>
            </a:r>
          </a:p>
        </p:txBody>
      </p:sp>
      <p:sp>
        <p:nvSpPr>
          <p:cNvPr id="3" name="Content Placeholder 2">
            <a:extLst>
              <a:ext uri="{FF2B5EF4-FFF2-40B4-BE49-F238E27FC236}">
                <a16:creationId xmlns:a16="http://schemas.microsoft.com/office/drawing/2014/main" id="{340754E0-CAD3-4AD4-811B-E76233A4E692}"/>
              </a:ext>
            </a:extLst>
          </p:cNvPr>
          <p:cNvSpPr>
            <a:spLocks noGrp="1"/>
          </p:cNvSpPr>
          <p:nvPr>
            <p:ph idx="1"/>
          </p:nvPr>
        </p:nvSpPr>
        <p:spPr/>
        <p:txBody>
          <a:bodyPr/>
          <a:lstStyle/>
          <a:p>
            <a:r>
              <a:rPr lang="en-US" dirty="0">
                <a:latin typeface="+mn-lt"/>
              </a:rPr>
              <a:t>An extrapolation of the pivotal study results to a hypothetical reference population of 10,000 participants at average risk for CRC undergoing screening with mt-</a:t>
            </a:r>
            <a:r>
              <a:rPr lang="en-US" dirty="0" err="1">
                <a:latin typeface="+mn-lt"/>
              </a:rPr>
              <a:t>sDNA</a:t>
            </a:r>
            <a:r>
              <a:rPr lang="en-US" dirty="0">
                <a:latin typeface="+mn-lt"/>
              </a:rPr>
              <a:t> was conducted [Table 3, </a:t>
            </a:r>
            <a:r>
              <a:rPr lang="en-US" dirty="0" err="1">
                <a:latin typeface="+mn-lt"/>
              </a:rPr>
              <a:t>Imperiale</a:t>
            </a:r>
            <a:r>
              <a:rPr lang="en-US" dirty="0">
                <a:latin typeface="+mn-lt"/>
              </a:rPr>
              <a:t>, et al. NEJM. 2014]</a:t>
            </a:r>
          </a:p>
          <a:p>
            <a:pPr lvl="1"/>
            <a:r>
              <a:rPr lang="en-US" dirty="0">
                <a:latin typeface="+mn-lt"/>
              </a:rPr>
              <a:t>83.9% of patients would have screened negative using mt-</a:t>
            </a:r>
            <a:r>
              <a:rPr lang="en-US" dirty="0" err="1">
                <a:latin typeface="+mn-lt"/>
              </a:rPr>
              <a:t>sDNA</a:t>
            </a:r>
            <a:r>
              <a:rPr lang="en-US" dirty="0">
                <a:latin typeface="+mn-lt"/>
              </a:rPr>
              <a:t> and 16.1% would have screened positive</a:t>
            </a:r>
          </a:p>
          <a:p>
            <a:pPr lvl="1"/>
            <a:r>
              <a:rPr lang="en-US" dirty="0">
                <a:latin typeface="+mn-lt"/>
              </a:rPr>
              <a:t>Of the negative patients, 99.94% would have accurately screened negative for CRC, leaving 0.06% (or 5 patients out of 10,000) that would have had a CRC missed</a:t>
            </a:r>
          </a:p>
          <a:p>
            <a:pPr lvl="1"/>
            <a:r>
              <a:rPr lang="en-US" dirty="0">
                <a:latin typeface="+mn-lt"/>
              </a:rPr>
              <a:t>Of the positive patients, 3.7% would have been diagnosed with CRC, 19.9% would have had advanced precancerous lesions, 30.9% would have had nonadvanced adenomas, and 45.4% would have had no findings on diagnostic colonoscopy</a:t>
            </a:r>
          </a:p>
          <a:p>
            <a:pPr marL="0" indent="0">
              <a:buNone/>
            </a:pPr>
            <a:endParaRPr lang="en-US" dirty="0"/>
          </a:p>
        </p:txBody>
      </p:sp>
      <p:sp>
        <p:nvSpPr>
          <p:cNvPr id="5" name="Text Placeholder 2">
            <a:extLst>
              <a:ext uri="{FF2B5EF4-FFF2-40B4-BE49-F238E27FC236}">
                <a16:creationId xmlns:a16="http://schemas.microsoft.com/office/drawing/2014/main" id="{23F5B9FC-95BA-450C-A3E5-C830D21E09CC}"/>
              </a:ext>
            </a:extLst>
          </p:cNvPr>
          <p:cNvSpPr>
            <a:spLocks noGrp="1"/>
          </p:cNvSpPr>
          <p:nvPr>
            <p:ph type="body" sz="quarter" idx="16"/>
          </p:nvPr>
        </p:nvSpPr>
        <p:spPr>
          <a:xfrm>
            <a:off x="1646350" y="6285863"/>
            <a:ext cx="10095221" cy="426611"/>
          </a:xfrm>
        </p:spPr>
        <p:txBody>
          <a:bodyPr/>
          <a:lstStyle/>
          <a:p>
            <a:pPr marL="0" marR="0" lvl="0" indent="0" algn="l" defTabSz="914400" rtl="0" eaLnBrk="1" fontAlgn="auto" latinLnBrk="0" hangingPunct="1">
              <a:lnSpc>
                <a:spcPct val="85000"/>
              </a:lnSpc>
              <a:spcBef>
                <a:spcPts val="300"/>
              </a:spcBef>
              <a:spcAft>
                <a:spcPts val="0"/>
              </a:spcAft>
              <a:buClr>
                <a:srgbClr val="ED7D31"/>
              </a:buClr>
              <a:buSzPct val="85000"/>
              <a:buFont typeface="Arial" pitchFamily="34" charset="0"/>
              <a:buNone/>
              <a:tabLst/>
              <a:defRPr/>
            </a:pPr>
            <a:r>
              <a:rPr kumimoji="0" lang="en-US" sz="1000" b="0" i="0" u="none" strike="noStrike" kern="1200" cap="none" spc="0" normalizeH="0" baseline="0" noProof="0" dirty="0">
                <a:ln>
                  <a:noFill/>
                </a:ln>
                <a:solidFill>
                  <a:srgbClr val="44546A"/>
                </a:solidFill>
                <a:effectLst/>
                <a:uLnTx/>
                <a:uFillTx/>
                <a:latin typeface="Arial"/>
                <a:ea typeface="+mn-ea"/>
                <a:cs typeface="Arial" pitchFamily="34" charset="0"/>
              </a:rPr>
              <a:t>Imperiale TF, et al. </a:t>
            </a:r>
            <a:r>
              <a:rPr kumimoji="0" lang="en-US" sz="1000" b="0" i="1" u="none" strike="noStrike" kern="1200" cap="none" spc="0" normalizeH="0" baseline="0" noProof="0" dirty="0">
                <a:ln>
                  <a:noFill/>
                </a:ln>
                <a:solidFill>
                  <a:srgbClr val="44546A"/>
                </a:solidFill>
                <a:effectLst/>
                <a:uLnTx/>
                <a:uFillTx/>
                <a:latin typeface="Arial"/>
                <a:ea typeface="+mn-ea"/>
                <a:cs typeface="Arial" pitchFamily="34" charset="0"/>
              </a:rPr>
              <a:t>N Engl J Med. </a:t>
            </a:r>
            <a:r>
              <a:rPr kumimoji="0" lang="en-US" sz="1000" b="0" i="0" u="none" strike="noStrike" kern="1200" cap="none" spc="0" normalizeH="0" baseline="0" noProof="0" dirty="0">
                <a:ln>
                  <a:noFill/>
                </a:ln>
                <a:solidFill>
                  <a:srgbClr val="44546A"/>
                </a:solidFill>
                <a:effectLst/>
                <a:uLnTx/>
                <a:uFillTx/>
                <a:latin typeface="Arial"/>
                <a:ea typeface="+mn-ea"/>
                <a:cs typeface="Arial" pitchFamily="34" charset="0"/>
              </a:rPr>
              <a:t>2014;370(14):1287-1297</a:t>
            </a:r>
          </a:p>
        </p:txBody>
      </p:sp>
    </p:spTree>
    <p:extLst>
      <p:ext uri="{BB962C8B-B14F-4D97-AF65-F5344CB8AC3E}">
        <p14:creationId xmlns:p14="http://schemas.microsoft.com/office/powerpoint/2010/main" val="112208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467528" y="162209"/>
            <a:ext cx="11146402" cy="1205865"/>
          </a:xfrm>
        </p:spPr>
        <p:txBody>
          <a:bodyPr/>
          <a:lstStyle/>
          <a:p>
            <a:pPr algn="l"/>
            <a:r>
              <a:rPr lang="en-US" sz="32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514824" y="1554847"/>
            <a:ext cx="11051809" cy="4342157"/>
          </a:xfrm>
        </p:spPr>
        <p:txBody>
          <a:bodyPr/>
          <a:lstStyle/>
          <a:p>
            <a:pPr algn="l"/>
            <a:r>
              <a:rPr lang="en-US" b="1" dirty="0"/>
              <a:t>Note:</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Individuals may use these slides for scientific or educational purposes only.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35518122-D8BC-3531-B366-8E6934898F10}"/>
              </a:ext>
            </a:extLst>
          </p:cNvPr>
          <p:cNvSpPr txBox="1">
            <a:spLocks/>
          </p:cNvSpPr>
          <p:nvPr/>
        </p:nvSpPr>
        <p:spPr>
          <a:xfrm>
            <a:off x="155255" y="6392762"/>
            <a:ext cx="10095221" cy="426611"/>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nSpc>
                <a:spcPct val="100000"/>
              </a:lnSpc>
              <a:spcBef>
                <a:spcPts val="0"/>
              </a:spcBef>
              <a:buNone/>
              <a:defRPr/>
            </a:pPr>
            <a:r>
              <a:rPr lang="en-US" sz="750" b="0" i="0" dirty="0">
                <a:solidFill>
                  <a:schemeClr val="tx2"/>
                </a:solidFill>
                <a:effectLst/>
                <a:latin typeface="+mn-lt"/>
              </a:rPr>
              <a:t>© 2023 Exact Sciences Corporation. All rights reserved.</a:t>
            </a:r>
          </a:p>
        </p:txBody>
      </p:sp>
    </p:spTree>
    <p:extLst>
      <p:ext uri="{BB962C8B-B14F-4D97-AF65-F5344CB8AC3E}">
        <p14:creationId xmlns:p14="http://schemas.microsoft.com/office/powerpoint/2010/main" val="3605107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a:t>Mt-</a:t>
            </a:r>
            <a:r>
              <a:rPr lang="en-US" dirty="0" err="1"/>
              <a:t>sDNA</a:t>
            </a:r>
            <a:r>
              <a:rPr lang="en-US" dirty="0"/>
              <a:t> Pivotal Study and Results</a:t>
            </a:r>
          </a:p>
        </p:txBody>
      </p:sp>
      <p:sp>
        <p:nvSpPr>
          <p:cNvPr id="2" name="TextBox 1">
            <a:extLst>
              <a:ext uri="{FF2B5EF4-FFF2-40B4-BE49-F238E27FC236}">
                <a16:creationId xmlns:a16="http://schemas.microsoft.com/office/drawing/2014/main" id="{D1CF6865-A997-4903-89D8-B2C9AA276D5A}"/>
              </a:ext>
            </a:extLst>
          </p:cNvPr>
          <p:cNvSpPr txBox="1"/>
          <p:nvPr/>
        </p:nvSpPr>
        <p:spPr bwMode="gray">
          <a:xfrm>
            <a:off x="225778" y="6191957"/>
            <a:ext cx="2698045" cy="237066"/>
          </a:xfrm>
          <a:prstGeom prst="rect">
            <a:avLst/>
          </a:prstGeom>
        </p:spPr>
        <p:txBody>
          <a:bodyPr wrap="square" rtlCol="0">
            <a:noAutofit/>
          </a:bodyPr>
          <a:lstStyle/>
          <a:p>
            <a:pPr>
              <a:lnSpc>
                <a:spcPct val="90000"/>
              </a:lnSpc>
              <a:spcBef>
                <a:spcPts val="1000"/>
              </a:spcBef>
              <a:buSzPct val="100000"/>
            </a:pPr>
            <a:r>
              <a:rPr lang="en-US" sz="900" dirty="0">
                <a:solidFill>
                  <a:schemeClr val="tx2"/>
                </a:solidFill>
              </a:rPr>
              <a:t>04.06.2023 / MED-CG-2200129</a:t>
            </a:r>
          </a:p>
        </p:txBody>
      </p:sp>
    </p:spTree>
    <p:custDataLst>
      <p:tags r:id="rId1"/>
    </p:custDataLst>
    <p:extLst>
      <p:ext uri="{BB962C8B-B14F-4D97-AF65-F5344CB8AC3E}">
        <p14:creationId xmlns:p14="http://schemas.microsoft.com/office/powerpoint/2010/main" val="318680051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4AFD49A7-F97C-46CA-8719-1481BFCC4CFF}"/>
              </a:ext>
            </a:extLst>
          </p:cNvPr>
          <p:cNvSpPr>
            <a:spLocks noGrp="1"/>
          </p:cNvSpPr>
          <p:nvPr>
            <p:ph idx="1"/>
          </p:nvPr>
        </p:nvSpPr>
        <p:spPr>
          <a:xfrm>
            <a:off x="2748567" y="1036940"/>
            <a:ext cx="7597098" cy="769013"/>
          </a:xfrm>
        </p:spPr>
        <p:txBody>
          <a:bodyPr anchor="ctr"/>
          <a:lstStyle/>
          <a:p>
            <a:pPr marL="0" indent="0">
              <a:lnSpc>
                <a:spcPct val="100000"/>
              </a:lnSpc>
              <a:buNone/>
            </a:pPr>
            <a:r>
              <a:rPr lang="en-US" altLang="en-US" sz="1500" dirty="0"/>
              <a:t>The prospective, cross-sectional, multicenter pivotal study evaluated the performance of mt-sDNA vs FIT* in individuals with average risk for CRC</a:t>
            </a:r>
            <a:endParaRPr lang="en-US" sz="1500" dirty="0"/>
          </a:p>
        </p:txBody>
      </p:sp>
      <p:sp>
        <p:nvSpPr>
          <p:cNvPr id="3" name="Text Placeholder 2">
            <a:extLst>
              <a:ext uri="{FF2B5EF4-FFF2-40B4-BE49-F238E27FC236}">
                <a16:creationId xmlns:a16="http://schemas.microsoft.com/office/drawing/2014/main" id="{0B35B81E-D13F-4A4F-A42D-6F983DB5802C}"/>
              </a:ext>
            </a:extLst>
          </p:cNvPr>
          <p:cNvSpPr>
            <a:spLocks noGrp="1"/>
          </p:cNvSpPr>
          <p:nvPr>
            <p:ph type="body" sz="quarter" idx="16"/>
          </p:nvPr>
        </p:nvSpPr>
        <p:spPr>
          <a:xfrm>
            <a:off x="1499505" y="6343174"/>
            <a:ext cx="10095221" cy="426611"/>
          </a:xfrm>
        </p:spPr>
        <p:txBody>
          <a:bodyPr/>
          <a:lstStyle/>
          <a:p>
            <a:r>
              <a:rPr lang="en-US" dirty="0"/>
              <a:t>*OC FIT-CHEK, Polymedco, Inc. </a:t>
            </a:r>
          </a:p>
          <a:p>
            <a:r>
              <a:rPr lang="en-US" baseline="30000" dirty="0"/>
              <a:t>†</a:t>
            </a:r>
            <a:r>
              <a:rPr lang="en-US" dirty="0"/>
              <a:t>Done within 90 days of providing informed consent. </a:t>
            </a:r>
          </a:p>
          <a:p>
            <a:r>
              <a:rPr lang="en-US" baseline="30000" dirty="0"/>
              <a:t>‡</a:t>
            </a:r>
            <a:r>
              <a:rPr lang="en-US" dirty="0"/>
              <a:t>Advanced precancerous lesions were defined as: adenoma with carcinoma in situ/high grade dysplasia, any size; adenoma, villous growth pattern (≥25%), any size; adenoma ≥1.0 cm in size; or serrated lesion, ≥1.0 cm in size.</a:t>
            </a:r>
            <a:br>
              <a:rPr lang="en-US" dirty="0"/>
            </a:br>
            <a:r>
              <a:rPr lang="en-US" b="1" dirty="0"/>
              <a:t>AJCC: </a:t>
            </a:r>
            <a:r>
              <a:rPr lang="en-US" dirty="0"/>
              <a:t>American Joint Committee on Cancer, </a:t>
            </a:r>
            <a:r>
              <a:rPr lang="en-US" b="1" dirty="0"/>
              <a:t>CRC: </a:t>
            </a:r>
            <a:r>
              <a:rPr lang="en-US" dirty="0"/>
              <a:t>colorectal cancer</a:t>
            </a:r>
            <a:r>
              <a:rPr lang="en-US" b="1" dirty="0"/>
              <a:t>, FIT: </a:t>
            </a:r>
            <a:r>
              <a:rPr lang="en-US" dirty="0"/>
              <a:t>fecal immunochemical test, </a:t>
            </a:r>
            <a:r>
              <a:rPr lang="en-US" b="1" dirty="0"/>
              <a:t>Mt-sDNA: </a:t>
            </a:r>
            <a:r>
              <a:rPr lang="en-US" dirty="0"/>
              <a:t>multi-target stool DNA</a:t>
            </a:r>
          </a:p>
          <a:p>
            <a:r>
              <a:rPr lang="en-US" dirty="0"/>
              <a:t>Imperiale TF, et al. </a:t>
            </a:r>
            <a:r>
              <a:rPr lang="en-US" i="1" dirty="0"/>
              <a:t>N Engl J Med. </a:t>
            </a:r>
            <a:r>
              <a:rPr lang="en-US" dirty="0"/>
              <a:t>2014;370(14):1287-1297. </a:t>
            </a:r>
          </a:p>
        </p:txBody>
      </p:sp>
      <p:sp>
        <p:nvSpPr>
          <p:cNvPr id="4" name="Title 3">
            <a:extLst>
              <a:ext uri="{FF2B5EF4-FFF2-40B4-BE49-F238E27FC236}">
                <a16:creationId xmlns:a16="http://schemas.microsoft.com/office/drawing/2014/main" id="{316B8CE9-2AEC-4E9F-BE43-78A68CEFD791}"/>
              </a:ext>
            </a:extLst>
          </p:cNvPr>
          <p:cNvSpPr>
            <a:spLocks noGrp="1"/>
          </p:cNvSpPr>
          <p:nvPr>
            <p:ph type="title"/>
          </p:nvPr>
        </p:nvSpPr>
        <p:spPr/>
        <p:txBody>
          <a:bodyPr anchor="ctr"/>
          <a:lstStyle/>
          <a:p>
            <a:r>
              <a:rPr lang="en-GB" dirty="0"/>
              <a:t>Mt-sDNA Pivotal Study</a:t>
            </a:r>
            <a:endParaRPr lang="en-US" dirty="0"/>
          </a:p>
        </p:txBody>
      </p:sp>
      <p:sp>
        <p:nvSpPr>
          <p:cNvPr id="13" name="Pentagon 15">
            <a:extLst>
              <a:ext uri="{FF2B5EF4-FFF2-40B4-BE49-F238E27FC236}">
                <a16:creationId xmlns:a16="http://schemas.microsoft.com/office/drawing/2014/main" id="{522649E0-6A73-475B-9430-A8E0C50BF752}"/>
              </a:ext>
            </a:extLst>
          </p:cNvPr>
          <p:cNvSpPr/>
          <p:nvPr/>
        </p:nvSpPr>
        <p:spPr>
          <a:xfrm>
            <a:off x="1877986" y="3302333"/>
            <a:ext cx="4331652" cy="2430878"/>
          </a:xfrm>
          <a:prstGeom prst="homePlate">
            <a:avLst>
              <a:gd name="adj" fmla="val 22062"/>
            </a:avLst>
          </a:prstGeom>
          <a:solidFill>
            <a:srgbClr val="DEEBF7">
              <a:alpha val="50196"/>
            </a:srgbClr>
          </a:solidFill>
          <a:ln w="19050" cap="flat" cmpd="sng" algn="ctr">
            <a:noFill/>
            <a:prstDash val="solid"/>
            <a:miter lim="800000"/>
          </a:ln>
          <a:effectLst/>
        </p:spPr>
        <p:txBody>
          <a:bodyPr rtlCol="0" anchor="ctr"/>
          <a:lstStyle/>
          <a:p>
            <a:pPr algn="ctr" defTabSz="685800">
              <a:defRPr/>
            </a:pPr>
            <a:endParaRPr lang="en-US" sz="1200" kern="0" dirty="0">
              <a:solidFill>
                <a:srgbClr val="FFFFFF"/>
              </a:solidFill>
              <a:latin typeface="Arial"/>
            </a:endParaRPr>
          </a:p>
        </p:txBody>
      </p:sp>
      <p:sp>
        <p:nvSpPr>
          <p:cNvPr id="15" name="Rectangle 14">
            <a:extLst>
              <a:ext uri="{FF2B5EF4-FFF2-40B4-BE49-F238E27FC236}">
                <a16:creationId xmlns:a16="http://schemas.microsoft.com/office/drawing/2014/main" id="{35D26815-113C-4900-89C2-A2FA2769C8C5}"/>
              </a:ext>
            </a:extLst>
          </p:cNvPr>
          <p:cNvSpPr/>
          <p:nvPr/>
        </p:nvSpPr>
        <p:spPr>
          <a:xfrm>
            <a:off x="2021500" y="3621145"/>
            <a:ext cx="1499319" cy="815249"/>
          </a:xfrm>
          <a:prstGeom prst="rect">
            <a:avLst/>
          </a:prstGeom>
          <a:noFill/>
          <a:ln w="12700" cap="flat" cmpd="sng" algn="ctr">
            <a:noFill/>
            <a:prstDash val="solid"/>
            <a:miter lim="800000"/>
          </a:ln>
          <a:effectLst/>
        </p:spPr>
        <p:txBody>
          <a:bodyPr rtlCol="0" anchor="ctr"/>
          <a:lstStyle/>
          <a:p>
            <a:pPr algn="ctr" defTabSz="685800">
              <a:lnSpc>
                <a:spcPct val="90000"/>
              </a:lnSpc>
              <a:defRPr/>
            </a:pPr>
            <a:r>
              <a:rPr lang="en-GB" sz="1400" kern="0" dirty="0">
                <a:solidFill>
                  <a:srgbClr val="155284"/>
                </a:solidFill>
                <a:latin typeface="Arial"/>
                <a:cs typeface="Arial" panose="020B0604020202020204" pitchFamily="34" charset="0"/>
              </a:rPr>
              <a:t>Participants provided </a:t>
            </a:r>
            <a:br>
              <a:rPr lang="en-GB" sz="1400" kern="0" dirty="0">
                <a:solidFill>
                  <a:srgbClr val="155284"/>
                </a:solidFill>
                <a:latin typeface="Arial"/>
                <a:cs typeface="Arial" panose="020B0604020202020204" pitchFamily="34" charset="0"/>
              </a:rPr>
            </a:br>
            <a:r>
              <a:rPr lang="en-GB" sz="1400" b="1" kern="0" dirty="0">
                <a:solidFill>
                  <a:srgbClr val="155284"/>
                </a:solidFill>
                <a:latin typeface="Arial"/>
                <a:cs typeface="Arial" panose="020B0604020202020204" pitchFamily="34" charset="0"/>
              </a:rPr>
              <a:t>single </a:t>
            </a:r>
            <a:r>
              <a:rPr lang="en-GB" sz="1400" b="1" kern="0" dirty="0">
                <a:solidFill>
                  <a:srgbClr val="155183"/>
                </a:solidFill>
                <a:latin typeface="Arial"/>
                <a:cs typeface="Arial" panose="020B0604020202020204" pitchFamily="34" charset="0"/>
              </a:rPr>
              <a:t>stool sample</a:t>
            </a:r>
            <a:r>
              <a:rPr lang="en-US" sz="1400" kern="0" baseline="30000" dirty="0">
                <a:solidFill>
                  <a:srgbClr val="44546A"/>
                </a:solidFill>
                <a:latin typeface="Arial"/>
                <a:cs typeface="Arial" panose="020B0604020202020204" pitchFamily="34" charset="0"/>
              </a:rPr>
              <a:t>†</a:t>
            </a:r>
            <a:r>
              <a:rPr lang="en-GB" sz="1400" b="1" kern="0" dirty="0">
                <a:solidFill>
                  <a:srgbClr val="155183"/>
                </a:solidFill>
                <a:latin typeface="Arial"/>
                <a:cs typeface="Arial" panose="020B0604020202020204" pitchFamily="34" charset="0"/>
              </a:rPr>
              <a:t> </a:t>
            </a:r>
            <a:endParaRPr lang="en-US" sz="1400" b="1" kern="0" dirty="0">
              <a:solidFill>
                <a:srgbClr val="155284"/>
              </a:solidFill>
              <a:latin typeface="Arial"/>
              <a:cs typeface="Arial" panose="020B0604020202020204" pitchFamily="34" charset="0"/>
            </a:endParaRPr>
          </a:p>
        </p:txBody>
      </p:sp>
      <p:sp>
        <p:nvSpPr>
          <p:cNvPr id="16" name="Rectangle 15">
            <a:extLst>
              <a:ext uri="{FF2B5EF4-FFF2-40B4-BE49-F238E27FC236}">
                <a16:creationId xmlns:a16="http://schemas.microsoft.com/office/drawing/2014/main" id="{05E1BB53-7A0D-4B4E-BF48-570156356096}"/>
              </a:ext>
            </a:extLst>
          </p:cNvPr>
          <p:cNvSpPr/>
          <p:nvPr/>
        </p:nvSpPr>
        <p:spPr>
          <a:xfrm>
            <a:off x="4748573" y="3557233"/>
            <a:ext cx="1658203" cy="670606"/>
          </a:xfrm>
          <a:prstGeom prst="rect">
            <a:avLst/>
          </a:prstGeom>
          <a:noFill/>
          <a:ln w="12700" cap="flat" cmpd="sng" algn="ctr">
            <a:noFill/>
            <a:prstDash val="solid"/>
            <a:miter lim="800000"/>
          </a:ln>
          <a:effectLst/>
        </p:spPr>
        <p:txBody>
          <a:bodyPr rtlCol="0" anchor="ctr"/>
          <a:lstStyle/>
          <a:p>
            <a:pPr defTabSz="685800">
              <a:defRPr/>
            </a:pPr>
            <a:endParaRPr lang="en-US" sz="900" kern="0" dirty="0">
              <a:solidFill>
                <a:srgbClr val="155284"/>
              </a:solidFill>
              <a:latin typeface="Arial"/>
            </a:endParaRPr>
          </a:p>
        </p:txBody>
      </p:sp>
      <p:sp>
        <p:nvSpPr>
          <p:cNvPr id="17" name="Rectangle 16">
            <a:extLst>
              <a:ext uri="{FF2B5EF4-FFF2-40B4-BE49-F238E27FC236}">
                <a16:creationId xmlns:a16="http://schemas.microsoft.com/office/drawing/2014/main" id="{CD71DEFA-77DF-4423-95FF-DADB035A2047}"/>
              </a:ext>
            </a:extLst>
          </p:cNvPr>
          <p:cNvSpPr/>
          <p:nvPr/>
        </p:nvSpPr>
        <p:spPr>
          <a:xfrm>
            <a:off x="3925774" y="3621145"/>
            <a:ext cx="1867176" cy="815249"/>
          </a:xfrm>
          <a:prstGeom prst="rect">
            <a:avLst/>
          </a:prstGeom>
          <a:noFill/>
          <a:ln w="12700" cap="flat" cmpd="sng" algn="ctr">
            <a:noFill/>
            <a:prstDash val="solid"/>
            <a:miter lim="800000"/>
          </a:ln>
          <a:effectLst/>
        </p:spPr>
        <p:txBody>
          <a:bodyPr rtlCol="0" anchor="ctr"/>
          <a:lstStyle/>
          <a:p>
            <a:pPr algn="ctr" defTabSz="685800">
              <a:lnSpc>
                <a:spcPct val="90000"/>
              </a:lnSpc>
              <a:defRPr/>
            </a:pPr>
            <a:r>
              <a:rPr lang="en-GB" sz="1400" kern="0" dirty="0">
                <a:solidFill>
                  <a:srgbClr val="155284"/>
                </a:solidFill>
                <a:latin typeface="Arial"/>
                <a:cs typeface="Arial" panose="020B0604020202020204" pitchFamily="34" charset="0"/>
              </a:rPr>
              <a:t>Laboratory performed </a:t>
            </a:r>
            <a:br>
              <a:rPr lang="en-GB" sz="1400" kern="0" dirty="0">
                <a:solidFill>
                  <a:srgbClr val="155284"/>
                </a:solidFill>
                <a:latin typeface="Arial"/>
                <a:cs typeface="Arial" panose="020B0604020202020204" pitchFamily="34" charset="0"/>
              </a:rPr>
            </a:br>
            <a:r>
              <a:rPr lang="en-GB" sz="1400" b="1" kern="0" dirty="0">
                <a:solidFill>
                  <a:srgbClr val="155183"/>
                </a:solidFill>
                <a:latin typeface="Arial"/>
                <a:cs typeface="Arial" panose="020B0604020202020204" pitchFamily="34" charset="0"/>
              </a:rPr>
              <a:t>mt-sDNA</a:t>
            </a:r>
            <a:r>
              <a:rPr lang="en-GB" sz="1400" b="1" kern="0" dirty="0">
                <a:solidFill>
                  <a:srgbClr val="155284"/>
                </a:solidFill>
                <a:latin typeface="Arial"/>
                <a:cs typeface="Arial" panose="020B0604020202020204" pitchFamily="34" charset="0"/>
              </a:rPr>
              <a:t> </a:t>
            </a:r>
            <a:r>
              <a:rPr lang="en-GB" sz="1400" kern="0" dirty="0">
                <a:solidFill>
                  <a:srgbClr val="155284"/>
                </a:solidFill>
                <a:latin typeface="Arial"/>
                <a:cs typeface="Arial" panose="020B0604020202020204" pitchFamily="34" charset="0"/>
              </a:rPr>
              <a:t>and </a:t>
            </a:r>
            <a:r>
              <a:rPr lang="en-GB" sz="1400" b="1" kern="0" dirty="0">
                <a:solidFill>
                  <a:srgbClr val="155183"/>
                </a:solidFill>
                <a:latin typeface="Arial"/>
                <a:cs typeface="Arial" panose="020B0604020202020204" pitchFamily="34" charset="0"/>
              </a:rPr>
              <a:t>FIT</a:t>
            </a:r>
            <a:r>
              <a:rPr lang="en-GB" sz="1400" kern="0" dirty="0">
                <a:solidFill>
                  <a:srgbClr val="155183"/>
                </a:solidFill>
                <a:latin typeface="Arial"/>
                <a:cs typeface="Arial" panose="020B0604020202020204" pitchFamily="34" charset="0"/>
              </a:rPr>
              <a:t>*</a:t>
            </a:r>
            <a:r>
              <a:rPr lang="en-GB" sz="1400" kern="0" dirty="0">
                <a:solidFill>
                  <a:srgbClr val="155284"/>
                </a:solidFill>
                <a:latin typeface="Arial"/>
                <a:cs typeface="Arial" panose="020B0604020202020204" pitchFamily="34" charset="0"/>
              </a:rPr>
              <a:t> </a:t>
            </a:r>
            <a:br>
              <a:rPr lang="en-GB" sz="1400" kern="0" dirty="0">
                <a:solidFill>
                  <a:srgbClr val="155284"/>
                </a:solidFill>
                <a:latin typeface="Arial"/>
                <a:cs typeface="Arial" panose="020B0604020202020204" pitchFamily="34" charset="0"/>
              </a:rPr>
            </a:br>
            <a:r>
              <a:rPr lang="en-GB" sz="1400" kern="0" dirty="0">
                <a:solidFill>
                  <a:srgbClr val="155284"/>
                </a:solidFill>
                <a:latin typeface="Arial"/>
                <a:cs typeface="Arial" panose="020B0604020202020204" pitchFamily="34" charset="0"/>
              </a:rPr>
              <a:t>on each stool sample</a:t>
            </a:r>
          </a:p>
        </p:txBody>
      </p:sp>
      <p:sp>
        <p:nvSpPr>
          <p:cNvPr id="19" name="TextBox 18">
            <a:extLst>
              <a:ext uri="{FF2B5EF4-FFF2-40B4-BE49-F238E27FC236}">
                <a16:creationId xmlns:a16="http://schemas.microsoft.com/office/drawing/2014/main" id="{DB021D98-BFF1-43EE-9243-E35E595D4806}"/>
              </a:ext>
            </a:extLst>
          </p:cNvPr>
          <p:cNvSpPr txBox="1"/>
          <p:nvPr/>
        </p:nvSpPr>
        <p:spPr>
          <a:xfrm>
            <a:off x="2104070" y="4775042"/>
            <a:ext cx="3589102" cy="581698"/>
          </a:xfrm>
          <a:prstGeom prst="rect">
            <a:avLst/>
          </a:prstGeom>
          <a:noFill/>
        </p:spPr>
        <p:txBody>
          <a:bodyPr wrap="square" lIns="0" tIns="0" rIns="0" bIns="0" rtlCol="0" anchor="ctr">
            <a:spAutoFit/>
          </a:bodyPr>
          <a:lstStyle/>
          <a:p>
            <a:pPr algn="ctr" defTabSz="685800">
              <a:lnSpc>
                <a:spcPct val="90000"/>
              </a:lnSpc>
            </a:pPr>
            <a:r>
              <a:rPr lang="en-GB" sz="1400" dirty="0">
                <a:solidFill>
                  <a:srgbClr val="155284"/>
                </a:solidFill>
                <a:cs typeface="Arial" panose="020B0604020202020204" pitchFamily="34" charset="0"/>
              </a:rPr>
              <a:t>Participants also underwent </a:t>
            </a:r>
            <a:br>
              <a:rPr lang="en-GB" sz="1400" dirty="0">
                <a:solidFill>
                  <a:srgbClr val="155284"/>
                </a:solidFill>
                <a:cs typeface="Arial" panose="020B0604020202020204" pitchFamily="34" charset="0"/>
              </a:rPr>
            </a:br>
            <a:r>
              <a:rPr lang="en-GB" sz="1400" dirty="0">
                <a:solidFill>
                  <a:srgbClr val="155284"/>
                </a:solidFill>
                <a:cs typeface="Arial" panose="020B0604020202020204" pitchFamily="34" charset="0"/>
              </a:rPr>
              <a:t>screening </a:t>
            </a:r>
            <a:r>
              <a:rPr lang="en-GB" sz="1400" b="1" dirty="0">
                <a:solidFill>
                  <a:srgbClr val="155183"/>
                </a:solidFill>
                <a:cs typeface="Arial" panose="020B0604020202020204" pitchFamily="34" charset="0"/>
              </a:rPr>
              <a:t>colonoscopy</a:t>
            </a:r>
            <a:r>
              <a:rPr lang="en-US" sz="1400" baseline="30000" dirty="0">
                <a:solidFill>
                  <a:srgbClr val="44546A"/>
                </a:solidFill>
                <a:cs typeface="Arial" panose="020B0604020202020204" pitchFamily="34" charset="0"/>
              </a:rPr>
              <a:t>†</a:t>
            </a:r>
            <a:br>
              <a:rPr lang="en-GB" sz="1400" dirty="0">
                <a:solidFill>
                  <a:srgbClr val="155183"/>
                </a:solidFill>
                <a:cs typeface="Arial" panose="020B0604020202020204" pitchFamily="34" charset="0"/>
              </a:rPr>
            </a:br>
            <a:r>
              <a:rPr lang="en-GB" sz="1400" dirty="0">
                <a:solidFill>
                  <a:srgbClr val="155284"/>
                </a:solidFill>
                <a:cs typeface="Arial" panose="020B0604020202020204" pitchFamily="34" charset="0"/>
              </a:rPr>
              <a:t>(reference standard) </a:t>
            </a:r>
            <a:endParaRPr lang="en-US" sz="1400" dirty="0">
              <a:solidFill>
                <a:srgbClr val="000000"/>
              </a:solidFill>
              <a:cs typeface="Arial" panose="020B0604020202020204" pitchFamily="34" charset="0"/>
            </a:endParaRPr>
          </a:p>
        </p:txBody>
      </p:sp>
      <p:cxnSp>
        <p:nvCxnSpPr>
          <p:cNvPr id="20" name="Straight Connector 19">
            <a:extLst>
              <a:ext uri="{FF2B5EF4-FFF2-40B4-BE49-F238E27FC236}">
                <a16:creationId xmlns:a16="http://schemas.microsoft.com/office/drawing/2014/main" id="{4E900D1B-9523-4D67-AFB4-2F1EF25D7285}"/>
              </a:ext>
            </a:extLst>
          </p:cNvPr>
          <p:cNvCxnSpPr>
            <a:cxnSpLocks/>
          </p:cNvCxnSpPr>
          <p:nvPr/>
        </p:nvCxnSpPr>
        <p:spPr>
          <a:xfrm>
            <a:off x="2021499" y="4561132"/>
            <a:ext cx="3754244" cy="0"/>
          </a:xfrm>
          <a:prstGeom prst="line">
            <a:avLst/>
          </a:prstGeom>
          <a:noFill/>
          <a:ln w="28575" cap="flat" cmpd="sng" algn="ctr">
            <a:solidFill>
              <a:srgbClr val="125184"/>
            </a:solidFill>
            <a:prstDash val="solid"/>
            <a:miter lim="800000"/>
          </a:ln>
          <a:effectLst/>
        </p:spPr>
      </p:cxnSp>
      <p:sp>
        <p:nvSpPr>
          <p:cNvPr id="23" name="AutoShape 5"/>
          <p:cNvSpPr>
            <a:spLocks noChangeArrowheads="1"/>
          </p:cNvSpPr>
          <p:nvPr/>
        </p:nvSpPr>
        <p:spPr bwMode="gray">
          <a:xfrm>
            <a:off x="3520819" y="3826718"/>
            <a:ext cx="404954" cy="404101"/>
          </a:xfrm>
          <a:prstGeom prst="rightArrow">
            <a:avLst>
              <a:gd name="adj1" fmla="val 55407"/>
              <a:gd name="adj2" fmla="val 46581"/>
            </a:avLst>
          </a:prstGeom>
          <a:solidFill>
            <a:schemeClr val="accent1"/>
          </a:solidFill>
          <a:ln w="28575">
            <a:noFill/>
            <a:miter lim="800000"/>
            <a:headEnd/>
            <a:tailEnd/>
          </a:ln>
          <a:effectLst/>
        </p:spPr>
        <p:txBody>
          <a:bodyPr wrap="none" anchor="ctr"/>
          <a:lstStyle/>
          <a:p>
            <a:endParaRPr lang="en-US" sz="1400" dirty="0"/>
          </a:p>
        </p:txBody>
      </p:sp>
      <p:grpSp>
        <p:nvGrpSpPr>
          <p:cNvPr id="6" name="Group 5">
            <a:extLst>
              <a:ext uri="{FF2B5EF4-FFF2-40B4-BE49-F238E27FC236}">
                <a16:creationId xmlns:a16="http://schemas.microsoft.com/office/drawing/2014/main" id="{0382D814-D285-41AB-8560-3DD1AF834296}"/>
              </a:ext>
            </a:extLst>
          </p:cNvPr>
          <p:cNvGrpSpPr/>
          <p:nvPr/>
        </p:nvGrpSpPr>
        <p:grpSpPr>
          <a:xfrm>
            <a:off x="6515971" y="3133927"/>
            <a:ext cx="3992871" cy="2774458"/>
            <a:chOff x="5156844" y="3486706"/>
            <a:chExt cx="3649333" cy="2430878"/>
          </a:xfrm>
        </p:grpSpPr>
        <p:sp>
          <p:nvSpPr>
            <p:cNvPr id="31" name="Text Placeholder 4">
              <a:extLst>
                <a:ext uri="{FF2B5EF4-FFF2-40B4-BE49-F238E27FC236}">
                  <a16:creationId xmlns:a16="http://schemas.microsoft.com/office/drawing/2014/main" id="{92065C34-9EAF-473D-8927-767B4BE9A1C7}"/>
                </a:ext>
              </a:extLst>
            </p:cNvPr>
            <p:cNvSpPr txBox="1">
              <a:spLocks/>
            </p:cNvSpPr>
            <p:nvPr/>
          </p:nvSpPr>
          <p:spPr bwMode="gray">
            <a:xfrm>
              <a:off x="5156845" y="3642065"/>
              <a:ext cx="3649332" cy="585774"/>
            </a:xfrm>
            <a:prstGeom prst="rect">
              <a:avLst/>
            </a:prstGeom>
            <a:gradFill flip="none" rotWithShape="0">
              <a:gsLst>
                <a:gs pos="0">
                  <a:schemeClr val="accent1">
                    <a:lumMod val="20000"/>
                    <a:lumOff val="80000"/>
                  </a:schemeClr>
                </a:gs>
                <a:gs pos="100000">
                  <a:schemeClr val="bg1"/>
                </a:gs>
              </a:gsLst>
              <a:lin ang="5400000" scaled="0"/>
              <a:tileRect/>
            </a:gradFill>
            <a:ln w="28575" cap="flat" cmpd="sng" algn="ctr">
              <a:noFill/>
              <a:prstDash val="solid"/>
              <a:miter lim="800000"/>
              <a:headEnd type="none" w="med" len="med"/>
              <a:tailEnd type="none" w="med" len="med"/>
            </a:ln>
            <a:effectLst/>
          </p:spPr>
          <p:txBody>
            <a:bodyPr vert="horz" wrap="square" lIns="68590" tIns="34295" rIns="68590" bIns="34295" numCol="1" rtlCol="0" anchor="ctr" anchorCtr="0" compatLnSpc="1">
              <a:prstTxWarp prst="textNoShape">
                <a:avLst/>
              </a:prstTxWarp>
              <a:noAutofit/>
            </a:bodyPr>
            <a:lstStyle>
              <a:defPPr>
                <a:defRPr lang="en-US"/>
              </a:defPPr>
              <a:lvl1pPr indent="0" algn="ctr" fontAlgn="base">
                <a:lnSpc>
                  <a:spcPct val="90000"/>
                </a:lnSpc>
                <a:spcBef>
                  <a:spcPts val="600"/>
                </a:spcBef>
                <a:spcAft>
                  <a:spcPct val="0"/>
                </a:spcAft>
                <a:buClr>
                  <a:schemeClr val="accent2"/>
                </a:buClr>
                <a:buSzPct val="90000"/>
                <a:buNone/>
                <a:defRPr kumimoji="0" sz="2000" b="1" i="0" u="none" strike="noStrike" cap="none" normalizeH="0" baseline="0">
                  <a:ln>
                    <a:noFill/>
                  </a:ln>
                  <a:solidFill>
                    <a:schemeClr val="bg2"/>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pPr>
                <a:spcBef>
                  <a:spcPts val="0"/>
                </a:spcBef>
              </a:pPr>
              <a:endParaRPr lang="en-US" sz="1800" dirty="0">
                <a:solidFill>
                  <a:schemeClr val="bg1"/>
                </a:solidFill>
              </a:endParaRPr>
            </a:p>
          </p:txBody>
        </p:sp>
        <p:sp>
          <p:nvSpPr>
            <p:cNvPr id="32" name="Text Placeholder 4">
              <a:extLst>
                <a:ext uri="{FF2B5EF4-FFF2-40B4-BE49-F238E27FC236}">
                  <a16:creationId xmlns:a16="http://schemas.microsoft.com/office/drawing/2014/main" id="{92065C34-9EAF-473D-8927-767B4BE9A1C7}"/>
                </a:ext>
              </a:extLst>
            </p:cNvPr>
            <p:cNvSpPr txBox="1">
              <a:spLocks/>
            </p:cNvSpPr>
            <p:nvPr/>
          </p:nvSpPr>
          <p:spPr bwMode="gray">
            <a:xfrm>
              <a:off x="5156845" y="4691015"/>
              <a:ext cx="3649332" cy="585774"/>
            </a:xfrm>
            <a:prstGeom prst="rect">
              <a:avLst/>
            </a:prstGeom>
            <a:gradFill flip="none" rotWithShape="0">
              <a:gsLst>
                <a:gs pos="0">
                  <a:schemeClr val="accent1">
                    <a:lumMod val="20000"/>
                    <a:lumOff val="80000"/>
                  </a:schemeClr>
                </a:gs>
                <a:gs pos="100000">
                  <a:schemeClr val="bg1"/>
                </a:gs>
              </a:gsLst>
              <a:lin ang="5400000" scaled="0"/>
              <a:tileRect/>
            </a:gradFill>
            <a:ln w="28575" cap="flat" cmpd="sng" algn="ctr">
              <a:noFill/>
              <a:prstDash val="solid"/>
              <a:miter lim="800000"/>
              <a:headEnd type="none" w="med" len="med"/>
              <a:tailEnd type="none" w="med" len="med"/>
            </a:ln>
            <a:effectLst/>
          </p:spPr>
          <p:txBody>
            <a:bodyPr vert="horz" wrap="square" lIns="68590" tIns="34295" rIns="68590" bIns="34295" numCol="1" rtlCol="0" anchor="ctr" anchorCtr="0" compatLnSpc="1">
              <a:prstTxWarp prst="textNoShape">
                <a:avLst/>
              </a:prstTxWarp>
              <a:noAutofit/>
            </a:bodyPr>
            <a:lstStyle>
              <a:defPPr>
                <a:defRPr lang="en-US"/>
              </a:defPPr>
              <a:lvl1pPr indent="0" algn="ctr" fontAlgn="base">
                <a:lnSpc>
                  <a:spcPct val="90000"/>
                </a:lnSpc>
                <a:spcBef>
                  <a:spcPts val="600"/>
                </a:spcBef>
                <a:spcAft>
                  <a:spcPct val="0"/>
                </a:spcAft>
                <a:buClr>
                  <a:schemeClr val="accent2"/>
                </a:buClr>
                <a:buSzPct val="90000"/>
                <a:buNone/>
                <a:defRPr kumimoji="0" sz="2000" b="1" i="0" u="none" strike="noStrike" cap="none" normalizeH="0" baseline="0">
                  <a:ln>
                    <a:noFill/>
                  </a:ln>
                  <a:solidFill>
                    <a:schemeClr val="bg2"/>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pPr>
                <a:spcBef>
                  <a:spcPts val="0"/>
                </a:spcBef>
              </a:pPr>
              <a:endParaRPr lang="en-US" sz="1800" dirty="0">
                <a:solidFill>
                  <a:schemeClr val="bg1"/>
                </a:solidFill>
              </a:endParaRPr>
            </a:p>
          </p:txBody>
        </p:sp>
        <p:sp>
          <p:nvSpPr>
            <p:cNvPr id="18" name="TextBox 17">
              <a:extLst>
                <a:ext uri="{FF2B5EF4-FFF2-40B4-BE49-F238E27FC236}">
                  <a16:creationId xmlns:a16="http://schemas.microsoft.com/office/drawing/2014/main" id="{650F47EA-E3AE-4FD7-8F47-7CAABBC10EA6}"/>
                </a:ext>
              </a:extLst>
            </p:cNvPr>
            <p:cNvSpPr txBox="1"/>
            <p:nvPr/>
          </p:nvSpPr>
          <p:spPr>
            <a:xfrm>
              <a:off x="5156844" y="3832936"/>
              <a:ext cx="3649333" cy="703723"/>
            </a:xfrm>
            <a:prstGeom prst="rect">
              <a:avLst/>
            </a:prstGeom>
            <a:solidFill>
              <a:srgbClr val="DEEBF7">
                <a:alpha val="50196"/>
              </a:srgbClr>
            </a:solidFill>
          </p:spPr>
          <p:txBody>
            <a:bodyPr wrap="square" rtlCol="0" anchor="t" anchorCtr="0">
              <a:noAutofit/>
            </a:bodyPr>
            <a:lstStyle/>
            <a:p>
              <a:pPr marL="288925" indent="-228600" defTabSz="685800">
                <a:lnSpc>
                  <a:spcPct val="90000"/>
                </a:lnSpc>
                <a:spcAft>
                  <a:spcPts val="450"/>
                </a:spcAft>
                <a:buClr>
                  <a:srgbClr val="155183"/>
                </a:buClr>
                <a:buFont typeface="+mj-lt"/>
                <a:buAutoNum type="arabicParenR"/>
                <a:defRPr/>
              </a:pPr>
              <a:r>
                <a:rPr lang="en-US" sz="1200" dirty="0">
                  <a:solidFill>
                    <a:srgbClr val="155284"/>
                  </a:solidFill>
                  <a:cs typeface="Arial" panose="020B0604020202020204" pitchFamily="34" charset="0"/>
                </a:rPr>
                <a:t>Ability of the mt-sDNA test to detect CRC </a:t>
              </a:r>
              <a:br>
                <a:rPr lang="en-US" sz="1200" dirty="0">
                  <a:solidFill>
                    <a:srgbClr val="155284"/>
                  </a:solidFill>
                  <a:cs typeface="Arial" panose="020B0604020202020204" pitchFamily="34" charset="0"/>
                </a:rPr>
              </a:br>
              <a:r>
                <a:rPr lang="en-US" sz="1200" dirty="0">
                  <a:solidFill>
                    <a:srgbClr val="155284"/>
                  </a:solidFill>
                  <a:cs typeface="Arial" panose="020B0604020202020204" pitchFamily="34" charset="0"/>
                </a:rPr>
                <a:t>(</a:t>
              </a:r>
              <a:r>
                <a:rPr lang="en-US" sz="1200" i="1" dirty="0">
                  <a:solidFill>
                    <a:srgbClr val="155284"/>
                  </a:solidFill>
                  <a:cs typeface="Arial" panose="020B0604020202020204" pitchFamily="34" charset="0"/>
                </a:rPr>
                <a:t>i.e., </a:t>
              </a:r>
              <a:r>
                <a:rPr lang="en-US" sz="1200" dirty="0">
                  <a:solidFill>
                    <a:srgbClr val="155284"/>
                  </a:solidFill>
                  <a:cs typeface="Arial" panose="020B0604020202020204" pitchFamily="34" charset="0"/>
                </a:rPr>
                <a:t>adenocarcinoma)</a:t>
              </a:r>
            </a:p>
            <a:p>
              <a:pPr marL="355600" lvl="1" indent="-106363" defTabSz="685800">
                <a:lnSpc>
                  <a:spcPct val="90000"/>
                </a:lnSpc>
                <a:spcAft>
                  <a:spcPts val="450"/>
                </a:spcAft>
                <a:buClr>
                  <a:srgbClr val="155183"/>
                </a:buClr>
                <a:buFont typeface="Arial" panose="020B0604020202020204" pitchFamily="34" charset="0"/>
                <a:buChar char="•"/>
                <a:defRPr/>
              </a:pPr>
              <a:r>
                <a:rPr lang="en-US" sz="1050" dirty="0">
                  <a:solidFill>
                    <a:srgbClr val="155284"/>
                  </a:solidFill>
                  <a:cs typeface="Arial" panose="020B0604020202020204" pitchFamily="34" charset="0"/>
                </a:rPr>
                <a:t>Disease stage determined by the AJCC staging system</a:t>
              </a:r>
              <a:endParaRPr lang="en-US" sz="1200" dirty="0">
                <a:solidFill>
                  <a:srgbClr val="155284"/>
                </a:solidFill>
                <a:cs typeface="Arial" panose="020B0604020202020204" pitchFamily="34" charset="0"/>
              </a:endParaRPr>
            </a:p>
          </p:txBody>
        </p:sp>
        <p:sp>
          <p:nvSpPr>
            <p:cNvPr id="26" name="Rectangle 25"/>
            <p:cNvSpPr/>
            <p:nvPr/>
          </p:nvSpPr>
          <p:spPr bwMode="gray">
            <a:xfrm>
              <a:off x="5156844" y="3486706"/>
              <a:ext cx="3649333" cy="310718"/>
            </a:xfrm>
            <a:prstGeom prst="rect">
              <a:avLst/>
            </a:prstGeom>
            <a:solidFill>
              <a:schemeClr val="accent1"/>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r>
                <a:rPr lang="en-US" sz="1350" b="1" dirty="0">
                  <a:solidFill>
                    <a:schemeClr val="bg1"/>
                  </a:solidFill>
                  <a:latin typeface="+mj-lt"/>
                </a:rPr>
                <a:t>Primary Outcome</a:t>
              </a:r>
            </a:p>
          </p:txBody>
        </p:sp>
        <p:sp>
          <p:nvSpPr>
            <p:cNvPr id="27" name="TextBox 26">
              <a:extLst>
                <a:ext uri="{FF2B5EF4-FFF2-40B4-BE49-F238E27FC236}">
                  <a16:creationId xmlns:a16="http://schemas.microsoft.com/office/drawing/2014/main" id="{650F47EA-E3AE-4FD7-8F47-7CAABBC10EA6}"/>
                </a:ext>
              </a:extLst>
            </p:cNvPr>
            <p:cNvSpPr txBox="1"/>
            <p:nvPr/>
          </p:nvSpPr>
          <p:spPr>
            <a:xfrm>
              <a:off x="5156844" y="4913329"/>
              <a:ext cx="3649333" cy="1004255"/>
            </a:xfrm>
            <a:prstGeom prst="rect">
              <a:avLst/>
            </a:prstGeom>
            <a:solidFill>
              <a:srgbClr val="DEEBF7">
                <a:alpha val="50196"/>
              </a:srgbClr>
            </a:solidFill>
          </p:spPr>
          <p:txBody>
            <a:bodyPr wrap="square" rtlCol="0" anchor="t" anchorCtr="0">
              <a:noAutofit/>
            </a:bodyPr>
            <a:lstStyle/>
            <a:p>
              <a:pPr marL="230188" indent="-230188" defTabSz="685800">
                <a:lnSpc>
                  <a:spcPct val="90000"/>
                </a:lnSpc>
                <a:spcAft>
                  <a:spcPts val="450"/>
                </a:spcAft>
                <a:buClr>
                  <a:srgbClr val="155183"/>
                </a:buClr>
                <a:buFont typeface="+mj-lt"/>
                <a:buAutoNum type="arabicParenR"/>
                <a:defRPr/>
              </a:pPr>
              <a:r>
                <a:rPr lang="en-US" sz="1200" dirty="0">
                  <a:solidFill>
                    <a:srgbClr val="155284"/>
                  </a:solidFill>
                  <a:cs typeface="Arial" panose="020B0604020202020204" pitchFamily="34" charset="0"/>
                </a:rPr>
                <a:t>Ability of the mt-sDNA test to detect advanced precancerous lesions</a:t>
              </a:r>
              <a:r>
                <a:rPr lang="en-US" sz="1200" baseline="30000" dirty="0">
                  <a:solidFill>
                    <a:srgbClr val="155284"/>
                  </a:solidFill>
                  <a:cs typeface="Arial" panose="020B0604020202020204" pitchFamily="34" charset="0"/>
                </a:rPr>
                <a:t>‡ </a:t>
              </a:r>
              <a:r>
                <a:rPr lang="en-US" sz="1200" dirty="0">
                  <a:solidFill>
                    <a:srgbClr val="155284"/>
                  </a:solidFill>
                  <a:cs typeface="Arial" panose="020B0604020202020204" pitchFamily="34" charset="0"/>
                </a:rPr>
                <a:t> </a:t>
              </a:r>
            </a:p>
            <a:p>
              <a:pPr marL="230188" indent="-230188" defTabSz="685800">
                <a:lnSpc>
                  <a:spcPct val="90000"/>
                </a:lnSpc>
                <a:spcAft>
                  <a:spcPts val="450"/>
                </a:spcAft>
                <a:buClr>
                  <a:srgbClr val="155183"/>
                </a:buClr>
                <a:buFont typeface="+mj-lt"/>
                <a:buAutoNum type="arabicParenR"/>
                <a:defRPr/>
              </a:pPr>
              <a:r>
                <a:rPr lang="en-US" sz="1200" dirty="0">
                  <a:solidFill>
                    <a:srgbClr val="155284"/>
                  </a:solidFill>
                  <a:cs typeface="Arial" panose="020B0604020202020204" pitchFamily="34" charset="0"/>
                </a:rPr>
                <a:t>Comparison of mt-sDNA vs commercially available FIT</a:t>
              </a:r>
              <a:r>
                <a:rPr lang="en-US" sz="1200" baseline="30000" dirty="0">
                  <a:solidFill>
                    <a:srgbClr val="155284"/>
                  </a:solidFill>
                  <a:cs typeface="Arial" panose="020B0604020202020204" pitchFamily="34" charset="0"/>
                </a:rPr>
                <a:t>†</a:t>
              </a:r>
              <a:r>
                <a:rPr lang="en-US" sz="1200" dirty="0">
                  <a:solidFill>
                    <a:srgbClr val="155284"/>
                  </a:solidFill>
                  <a:cs typeface="Arial" panose="020B0604020202020204" pitchFamily="34" charset="0"/>
                </a:rPr>
                <a:t> performance in the detection of both CRC and advanced precancerous lesions</a:t>
              </a:r>
            </a:p>
          </p:txBody>
        </p:sp>
        <p:sp>
          <p:nvSpPr>
            <p:cNvPr id="28" name="Rectangle 27"/>
            <p:cNvSpPr/>
            <p:nvPr/>
          </p:nvSpPr>
          <p:spPr bwMode="gray">
            <a:xfrm>
              <a:off x="5156844" y="4532520"/>
              <a:ext cx="3649333" cy="310718"/>
            </a:xfrm>
            <a:prstGeom prst="rect">
              <a:avLst/>
            </a:prstGeom>
            <a:solidFill>
              <a:schemeClr val="accent1"/>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r>
                <a:rPr lang="en-US" sz="1350" b="1" dirty="0">
                  <a:solidFill>
                    <a:schemeClr val="bg1"/>
                  </a:solidFill>
                  <a:latin typeface="+mj-lt"/>
                </a:rPr>
                <a:t>Secondary Outcome </a:t>
              </a:r>
            </a:p>
          </p:txBody>
        </p:sp>
      </p:grpSp>
      <p:sp>
        <p:nvSpPr>
          <p:cNvPr id="2" name="Oval 1">
            <a:extLst>
              <a:ext uri="{FF2B5EF4-FFF2-40B4-BE49-F238E27FC236}">
                <a16:creationId xmlns:a16="http://schemas.microsoft.com/office/drawing/2014/main" id="{ECFBE7CE-C9C0-42D1-B126-F267CB6C5576}"/>
              </a:ext>
            </a:extLst>
          </p:cNvPr>
          <p:cNvSpPr/>
          <p:nvPr/>
        </p:nvSpPr>
        <p:spPr bwMode="gray">
          <a:xfrm>
            <a:off x="1871029" y="1036940"/>
            <a:ext cx="769013" cy="769013"/>
          </a:xfrm>
          <a:prstGeom prst="ellipse">
            <a:avLst/>
          </a:prstGeom>
          <a:solidFill>
            <a:schemeClr val="bg1"/>
          </a:solidFill>
          <a:ln w="38100" cap="flat" cmpd="sng" algn="ctr">
            <a:solidFill>
              <a:schemeClr val="accent1"/>
            </a:solidFill>
            <a:prstDash val="solid"/>
            <a:miter lim="800000"/>
            <a:headEnd type="none" w="med" len="med"/>
            <a:tailEnd type="none" w="med" len="med"/>
          </a:ln>
          <a:effectLst/>
        </p:spPr>
        <p:txBody>
          <a:bodyPr vert="horz" wrap="square" lIns="68590" tIns="34295" rIns="68590" bIns="3429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sz="1350" b="1" dirty="0">
              <a:solidFill>
                <a:schemeClr val="bg1"/>
              </a:solidFill>
              <a:latin typeface="+mj-lt"/>
            </a:endParaRPr>
          </a:p>
        </p:txBody>
      </p:sp>
      <p:sp>
        <p:nvSpPr>
          <p:cNvPr id="25" name="Content Placeholder 7">
            <a:extLst>
              <a:ext uri="{FF2B5EF4-FFF2-40B4-BE49-F238E27FC236}">
                <a16:creationId xmlns:a16="http://schemas.microsoft.com/office/drawing/2014/main" id="{CC3275AC-3720-4DAD-97E6-9616578366B9}"/>
              </a:ext>
            </a:extLst>
          </p:cNvPr>
          <p:cNvSpPr txBox="1">
            <a:spLocks/>
          </p:cNvSpPr>
          <p:nvPr/>
        </p:nvSpPr>
        <p:spPr bwMode="gray">
          <a:xfrm>
            <a:off x="2748567" y="1987437"/>
            <a:ext cx="7597098" cy="769013"/>
          </a:xfrm>
          <a:prstGeom prst="rect">
            <a:avLst/>
          </a:prstGeom>
        </p:spPr>
        <p:txBody>
          <a:bodyPr vert="horz" lIns="91440" tIns="45720" rIns="91440" bIns="45720" rtlCol="0" anchor="ctr">
            <a:noAutofit/>
          </a:bodyPr>
          <a:lstStyle>
            <a:lvl1pPr marL="171496" indent="-171496" algn="l" defTabSz="685983" rtl="0" eaLnBrk="1" latinLnBrk="0" hangingPunct="1">
              <a:lnSpc>
                <a:spcPct val="90000"/>
              </a:lnSpc>
              <a:spcBef>
                <a:spcPts val="1500"/>
              </a:spcBef>
              <a:buClrTx/>
              <a:buSzPct val="100000"/>
              <a:buFont typeface="Arial" panose="020B0604020202020204" pitchFamily="34" charset="0"/>
              <a:buChar char="•"/>
              <a:defRPr lang="en-US" sz="1500" kern="1200" dirty="0" smtClean="0">
                <a:solidFill>
                  <a:schemeClr val="tx1"/>
                </a:solidFill>
                <a:latin typeface="+mn-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nSpc>
                <a:spcPct val="100000"/>
              </a:lnSpc>
              <a:buNone/>
            </a:pPr>
            <a:r>
              <a:rPr lang="en-US" altLang="en-US" dirty="0"/>
              <a:t>Asymptomatic adults between the ages of 50 and 84 who were considered to be at average risk for CRC and who were scheduled to undergo screening colonoscopy</a:t>
            </a:r>
          </a:p>
        </p:txBody>
      </p:sp>
      <p:sp>
        <p:nvSpPr>
          <p:cNvPr id="29" name="Oval 28">
            <a:extLst>
              <a:ext uri="{FF2B5EF4-FFF2-40B4-BE49-F238E27FC236}">
                <a16:creationId xmlns:a16="http://schemas.microsoft.com/office/drawing/2014/main" id="{9FCD2929-B175-4DA7-B886-D42B20EF17F3}"/>
              </a:ext>
            </a:extLst>
          </p:cNvPr>
          <p:cNvSpPr/>
          <p:nvPr/>
        </p:nvSpPr>
        <p:spPr bwMode="gray">
          <a:xfrm>
            <a:off x="1871029" y="1987437"/>
            <a:ext cx="769013" cy="769013"/>
          </a:xfrm>
          <a:prstGeom prst="ellipse">
            <a:avLst/>
          </a:prstGeom>
          <a:solidFill>
            <a:schemeClr val="bg1"/>
          </a:solidFill>
          <a:ln w="38100" cap="flat" cmpd="sng" algn="ctr">
            <a:solidFill>
              <a:schemeClr val="accent1"/>
            </a:solidFill>
            <a:prstDash val="solid"/>
            <a:miter lim="800000"/>
            <a:headEnd type="none" w="med" len="med"/>
            <a:tailEnd type="none" w="med" len="med"/>
          </a:ln>
          <a:effectLst/>
        </p:spPr>
        <p:txBody>
          <a:bodyPr vert="horz" wrap="square" lIns="68590" tIns="34295" rIns="68590" bIns="3429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sz="1350" b="1" dirty="0">
              <a:solidFill>
                <a:schemeClr val="bg1"/>
              </a:solidFill>
              <a:latin typeface="+mj-lt"/>
            </a:endParaRPr>
          </a:p>
        </p:txBody>
      </p:sp>
      <p:cxnSp>
        <p:nvCxnSpPr>
          <p:cNvPr id="30" name="Straight Connector 29">
            <a:extLst>
              <a:ext uri="{FF2B5EF4-FFF2-40B4-BE49-F238E27FC236}">
                <a16:creationId xmlns:a16="http://schemas.microsoft.com/office/drawing/2014/main" id="{CF5FAE42-0EC4-4368-BFCE-8FE0750CFA62}"/>
              </a:ext>
            </a:extLst>
          </p:cNvPr>
          <p:cNvCxnSpPr>
            <a:cxnSpLocks/>
          </p:cNvCxnSpPr>
          <p:nvPr/>
        </p:nvCxnSpPr>
        <p:spPr bwMode="gray">
          <a:xfrm>
            <a:off x="1855788" y="3005928"/>
            <a:ext cx="8488362" cy="0"/>
          </a:xfrm>
          <a:prstGeom prst="line">
            <a:avLst/>
          </a:prstGeom>
          <a:noFill/>
          <a:ln w="25400" cap="rnd">
            <a:solidFill>
              <a:schemeClr val="accent3"/>
            </a:solidFill>
            <a:prstDash val="sysDot"/>
            <a:round/>
            <a:headEnd/>
            <a:tailEnd/>
          </a:ln>
          <a:effectLst/>
        </p:spPr>
      </p:cxnSp>
      <p:grpSp>
        <p:nvGrpSpPr>
          <p:cNvPr id="33" name="Group 32">
            <a:extLst>
              <a:ext uri="{FF2B5EF4-FFF2-40B4-BE49-F238E27FC236}">
                <a16:creationId xmlns:a16="http://schemas.microsoft.com/office/drawing/2014/main" id="{1A5A8653-FA4C-4303-B953-4F353F47DBBB}"/>
              </a:ext>
            </a:extLst>
          </p:cNvPr>
          <p:cNvGrpSpPr/>
          <p:nvPr/>
        </p:nvGrpSpPr>
        <p:grpSpPr bwMode="gray">
          <a:xfrm>
            <a:off x="2077574" y="1117417"/>
            <a:ext cx="376243" cy="587364"/>
            <a:chOff x="9088438" y="-833438"/>
            <a:chExt cx="506412" cy="790575"/>
          </a:xfrm>
          <a:solidFill>
            <a:schemeClr val="accent1"/>
          </a:solidFill>
        </p:grpSpPr>
        <p:sp>
          <p:nvSpPr>
            <p:cNvPr id="34" name="Freeform 13">
              <a:extLst>
                <a:ext uri="{FF2B5EF4-FFF2-40B4-BE49-F238E27FC236}">
                  <a16:creationId xmlns:a16="http://schemas.microsoft.com/office/drawing/2014/main" id="{E87742C0-0CCC-4900-8F3C-A10A859FF834}"/>
                </a:ext>
              </a:extLst>
            </p:cNvPr>
            <p:cNvSpPr>
              <a:spLocks/>
            </p:cNvSpPr>
            <p:nvPr/>
          </p:nvSpPr>
          <p:spPr bwMode="gray">
            <a:xfrm>
              <a:off x="9201150" y="-833438"/>
              <a:ext cx="82550" cy="68263"/>
            </a:xfrm>
            <a:custGeom>
              <a:avLst/>
              <a:gdLst>
                <a:gd name="T0" fmla="*/ 7 w 21"/>
                <a:gd name="T1" fmla="*/ 16 h 17"/>
                <a:gd name="T2" fmla="*/ 2 w 21"/>
                <a:gd name="T3" fmla="*/ 14 h 17"/>
                <a:gd name="T4" fmla="*/ 1 w 21"/>
                <a:gd name="T5" fmla="*/ 12 h 17"/>
                <a:gd name="T6" fmla="*/ 2 w 21"/>
                <a:gd name="T7" fmla="*/ 7 h 17"/>
                <a:gd name="T8" fmla="*/ 14 w 21"/>
                <a:gd name="T9" fmla="*/ 1 h 17"/>
                <a:gd name="T10" fmla="*/ 18 w 21"/>
                <a:gd name="T11" fmla="*/ 2 h 17"/>
                <a:gd name="T12" fmla="*/ 20 w 21"/>
                <a:gd name="T13" fmla="*/ 4 h 17"/>
                <a:gd name="T14" fmla="*/ 18 w 21"/>
                <a:gd name="T15" fmla="*/ 9 h 17"/>
                <a:gd name="T16" fmla="*/ 7 w 21"/>
                <a:gd name="T17"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
                  <a:moveTo>
                    <a:pt x="7" y="16"/>
                  </a:moveTo>
                  <a:cubicBezTo>
                    <a:pt x="5" y="17"/>
                    <a:pt x="3" y="16"/>
                    <a:pt x="2" y="14"/>
                  </a:cubicBezTo>
                  <a:cubicBezTo>
                    <a:pt x="1" y="12"/>
                    <a:pt x="1" y="12"/>
                    <a:pt x="1" y="12"/>
                  </a:cubicBezTo>
                  <a:cubicBezTo>
                    <a:pt x="0" y="11"/>
                    <a:pt x="1" y="8"/>
                    <a:pt x="2" y="7"/>
                  </a:cubicBezTo>
                  <a:cubicBezTo>
                    <a:pt x="14" y="1"/>
                    <a:pt x="14" y="1"/>
                    <a:pt x="14" y="1"/>
                  </a:cubicBezTo>
                  <a:cubicBezTo>
                    <a:pt x="15" y="0"/>
                    <a:pt x="17" y="1"/>
                    <a:pt x="18" y="2"/>
                  </a:cubicBezTo>
                  <a:cubicBezTo>
                    <a:pt x="20" y="4"/>
                    <a:pt x="20" y="4"/>
                    <a:pt x="20" y="4"/>
                  </a:cubicBezTo>
                  <a:cubicBezTo>
                    <a:pt x="21" y="6"/>
                    <a:pt x="20" y="8"/>
                    <a:pt x="18" y="9"/>
                  </a:cubicBezTo>
                  <a:lnTo>
                    <a:pt x="7" y="16"/>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14">
              <a:extLst>
                <a:ext uri="{FF2B5EF4-FFF2-40B4-BE49-F238E27FC236}">
                  <a16:creationId xmlns:a16="http://schemas.microsoft.com/office/drawing/2014/main" id="{0091762E-3149-4582-927E-2CB97504CD5D}"/>
                </a:ext>
              </a:extLst>
            </p:cNvPr>
            <p:cNvSpPr>
              <a:spLocks/>
            </p:cNvSpPr>
            <p:nvPr/>
          </p:nvSpPr>
          <p:spPr bwMode="gray">
            <a:xfrm>
              <a:off x="9391650" y="-482600"/>
              <a:ext cx="128587" cy="84138"/>
            </a:xfrm>
            <a:custGeom>
              <a:avLst/>
              <a:gdLst>
                <a:gd name="T0" fmla="*/ 9 w 32"/>
                <a:gd name="T1" fmla="*/ 20 h 21"/>
                <a:gd name="T2" fmla="*/ 2 w 32"/>
                <a:gd name="T3" fmla="*/ 19 h 21"/>
                <a:gd name="T4" fmla="*/ 4 w 32"/>
                <a:gd name="T5" fmla="*/ 12 h 21"/>
                <a:gd name="T6" fmla="*/ 23 w 32"/>
                <a:gd name="T7" fmla="*/ 1 h 21"/>
                <a:gd name="T8" fmla="*/ 30 w 32"/>
                <a:gd name="T9" fmla="*/ 2 h 21"/>
                <a:gd name="T10" fmla="*/ 28 w 32"/>
                <a:gd name="T11" fmla="*/ 9 h 21"/>
                <a:gd name="T12" fmla="*/ 9 w 32"/>
                <a:gd name="T13" fmla="*/ 20 h 21"/>
              </a:gdLst>
              <a:ahLst/>
              <a:cxnLst>
                <a:cxn ang="0">
                  <a:pos x="T0" y="T1"/>
                </a:cxn>
                <a:cxn ang="0">
                  <a:pos x="T2" y="T3"/>
                </a:cxn>
                <a:cxn ang="0">
                  <a:pos x="T4" y="T5"/>
                </a:cxn>
                <a:cxn ang="0">
                  <a:pos x="T6" y="T7"/>
                </a:cxn>
                <a:cxn ang="0">
                  <a:pos x="T8" y="T9"/>
                </a:cxn>
                <a:cxn ang="0">
                  <a:pos x="T10" y="T11"/>
                </a:cxn>
                <a:cxn ang="0">
                  <a:pos x="T12" y="T13"/>
                </a:cxn>
              </a:cxnLst>
              <a:rect l="0" t="0" r="r" b="b"/>
              <a:pathLst>
                <a:path w="32" h="21">
                  <a:moveTo>
                    <a:pt x="9" y="20"/>
                  </a:moveTo>
                  <a:cubicBezTo>
                    <a:pt x="6" y="21"/>
                    <a:pt x="3" y="21"/>
                    <a:pt x="2" y="19"/>
                  </a:cubicBezTo>
                  <a:cubicBezTo>
                    <a:pt x="0" y="17"/>
                    <a:pt x="2" y="14"/>
                    <a:pt x="4" y="12"/>
                  </a:cubicBezTo>
                  <a:cubicBezTo>
                    <a:pt x="23" y="1"/>
                    <a:pt x="23" y="1"/>
                    <a:pt x="23" y="1"/>
                  </a:cubicBezTo>
                  <a:cubicBezTo>
                    <a:pt x="26" y="0"/>
                    <a:pt x="29" y="0"/>
                    <a:pt x="30" y="2"/>
                  </a:cubicBezTo>
                  <a:cubicBezTo>
                    <a:pt x="32" y="4"/>
                    <a:pt x="30" y="7"/>
                    <a:pt x="28" y="9"/>
                  </a:cubicBezTo>
                  <a:lnTo>
                    <a:pt x="9" y="20"/>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15">
              <a:extLst>
                <a:ext uri="{FF2B5EF4-FFF2-40B4-BE49-F238E27FC236}">
                  <a16:creationId xmlns:a16="http://schemas.microsoft.com/office/drawing/2014/main" id="{AE6DBDB6-3027-4EE9-90D6-6E6E2E2FFA78}"/>
                </a:ext>
              </a:extLst>
            </p:cNvPr>
            <p:cNvSpPr>
              <a:spLocks/>
            </p:cNvSpPr>
            <p:nvPr/>
          </p:nvSpPr>
          <p:spPr bwMode="gray">
            <a:xfrm>
              <a:off x="9323388" y="-322263"/>
              <a:ext cx="271462" cy="39688"/>
            </a:xfrm>
            <a:custGeom>
              <a:avLst/>
              <a:gdLst>
                <a:gd name="T0" fmla="*/ 68 w 68"/>
                <a:gd name="T1" fmla="*/ 7 h 10"/>
                <a:gd name="T2" fmla="*/ 65 w 68"/>
                <a:gd name="T3" fmla="*/ 10 h 10"/>
                <a:gd name="T4" fmla="*/ 3 w 68"/>
                <a:gd name="T5" fmla="*/ 10 h 10"/>
                <a:gd name="T6" fmla="*/ 0 w 68"/>
                <a:gd name="T7" fmla="*/ 7 h 10"/>
                <a:gd name="T8" fmla="*/ 0 w 68"/>
                <a:gd name="T9" fmla="*/ 3 h 10"/>
                <a:gd name="T10" fmla="*/ 3 w 68"/>
                <a:gd name="T11" fmla="*/ 0 h 10"/>
                <a:gd name="T12" fmla="*/ 65 w 68"/>
                <a:gd name="T13" fmla="*/ 0 h 10"/>
                <a:gd name="T14" fmla="*/ 68 w 68"/>
                <a:gd name="T15" fmla="*/ 3 h 10"/>
                <a:gd name="T16" fmla="*/ 68 w 68"/>
                <a:gd name="T17" fmla="*/ 7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10">
                  <a:moveTo>
                    <a:pt x="68" y="7"/>
                  </a:moveTo>
                  <a:cubicBezTo>
                    <a:pt x="68" y="9"/>
                    <a:pt x="66" y="10"/>
                    <a:pt x="65" y="10"/>
                  </a:cubicBezTo>
                  <a:cubicBezTo>
                    <a:pt x="3" y="10"/>
                    <a:pt x="3" y="10"/>
                    <a:pt x="3" y="10"/>
                  </a:cubicBezTo>
                  <a:cubicBezTo>
                    <a:pt x="1" y="10"/>
                    <a:pt x="0" y="9"/>
                    <a:pt x="0" y="7"/>
                  </a:cubicBezTo>
                  <a:cubicBezTo>
                    <a:pt x="0" y="3"/>
                    <a:pt x="0" y="3"/>
                    <a:pt x="0" y="3"/>
                  </a:cubicBezTo>
                  <a:cubicBezTo>
                    <a:pt x="0" y="1"/>
                    <a:pt x="1" y="0"/>
                    <a:pt x="3" y="0"/>
                  </a:cubicBezTo>
                  <a:cubicBezTo>
                    <a:pt x="65" y="0"/>
                    <a:pt x="65" y="0"/>
                    <a:pt x="65" y="0"/>
                  </a:cubicBezTo>
                  <a:cubicBezTo>
                    <a:pt x="66" y="0"/>
                    <a:pt x="68" y="1"/>
                    <a:pt x="68" y="3"/>
                  </a:cubicBezTo>
                  <a:lnTo>
                    <a:pt x="68" y="7"/>
                  </a:lnTo>
                  <a:close/>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16">
              <a:extLst>
                <a:ext uri="{FF2B5EF4-FFF2-40B4-BE49-F238E27FC236}">
                  <a16:creationId xmlns:a16="http://schemas.microsoft.com/office/drawing/2014/main" id="{E6D3F9AB-EC45-445D-9A4B-56BD04041FE1}"/>
                </a:ext>
              </a:extLst>
            </p:cNvPr>
            <p:cNvSpPr>
              <a:spLocks noEditPoints="1"/>
            </p:cNvSpPr>
            <p:nvPr/>
          </p:nvSpPr>
          <p:spPr bwMode="gray">
            <a:xfrm>
              <a:off x="9088438" y="-804863"/>
              <a:ext cx="442912" cy="762000"/>
            </a:xfrm>
            <a:custGeom>
              <a:avLst/>
              <a:gdLst>
                <a:gd name="T0" fmla="*/ 77 w 111"/>
                <a:gd name="T1" fmla="*/ 175 h 191"/>
                <a:gd name="T2" fmla="*/ 61 w 111"/>
                <a:gd name="T3" fmla="*/ 184 h 191"/>
                <a:gd name="T4" fmla="*/ 45 w 111"/>
                <a:gd name="T5" fmla="*/ 174 h 191"/>
                <a:gd name="T6" fmla="*/ 22 w 111"/>
                <a:gd name="T7" fmla="*/ 187 h 191"/>
                <a:gd name="T8" fmla="*/ 27 w 111"/>
                <a:gd name="T9" fmla="*/ 191 h 191"/>
                <a:gd name="T10" fmla="*/ 93 w 111"/>
                <a:gd name="T11" fmla="*/ 191 h 191"/>
                <a:gd name="T12" fmla="*/ 98 w 111"/>
                <a:gd name="T13" fmla="*/ 187 h 191"/>
                <a:gd name="T14" fmla="*/ 77 w 111"/>
                <a:gd name="T15" fmla="*/ 175 h 191"/>
                <a:gd name="T16" fmla="*/ 73 w 111"/>
                <a:gd name="T17" fmla="*/ 165 h 191"/>
                <a:gd name="T18" fmla="*/ 61 w 111"/>
                <a:gd name="T19" fmla="*/ 178 h 191"/>
                <a:gd name="T20" fmla="*/ 49 w 111"/>
                <a:gd name="T21" fmla="*/ 165 h 191"/>
                <a:gd name="T22" fmla="*/ 61 w 111"/>
                <a:gd name="T23" fmla="*/ 153 h 191"/>
                <a:gd name="T24" fmla="*/ 73 w 111"/>
                <a:gd name="T25" fmla="*/ 165 h 191"/>
                <a:gd name="T26" fmla="*/ 69 w 111"/>
                <a:gd name="T27" fmla="*/ 138 h 191"/>
                <a:gd name="T28" fmla="*/ 57 w 111"/>
                <a:gd name="T29" fmla="*/ 140 h 191"/>
                <a:gd name="T30" fmla="*/ 17 w 111"/>
                <a:gd name="T31" fmla="*/ 100 h 191"/>
                <a:gd name="T32" fmla="*/ 54 w 111"/>
                <a:gd name="T33" fmla="*/ 60 h 191"/>
                <a:gd name="T34" fmla="*/ 70 w 111"/>
                <a:gd name="T35" fmla="*/ 86 h 191"/>
                <a:gd name="T36" fmla="*/ 78 w 111"/>
                <a:gd name="T37" fmla="*/ 89 h 191"/>
                <a:gd name="T38" fmla="*/ 97 w 111"/>
                <a:gd name="T39" fmla="*/ 78 h 191"/>
                <a:gd name="T40" fmla="*/ 99 w 111"/>
                <a:gd name="T41" fmla="*/ 70 h 191"/>
                <a:gd name="T42" fmla="*/ 61 w 111"/>
                <a:gd name="T43" fmla="*/ 4 h 191"/>
                <a:gd name="T44" fmla="*/ 53 w 111"/>
                <a:gd name="T45" fmla="*/ 2 h 191"/>
                <a:gd name="T46" fmla="*/ 34 w 111"/>
                <a:gd name="T47" fmla="*/ 13 h 191"/>
                <a:gd name="T48" fmla="*/ 32 w 111"/>
                <a:gd name="T49" fmla="*/ 21 h 191"/>
                <a:gd name="T50" fmla="*/ 46 w 111"/>
                <a:gd name="T51" fmla="*/ 45 h 191"/>
                <a:gd name="T52" fmla="*/ 0 w 111"/>
                <a:gd name="T53" fmla="*/ 103 h 191"/>
                <a:gd name="T54" fmla="*/ 43 w 111"/>
                <a:gd name="T55" fmla="*/ 162 h 191"/>
                <a:gd name="T56" fmla="*/ 61 w 111"/>
                <a:gd name="T57" fmla="*/ 147 h 191"/>
                <a:gd name="T58" fmla="*/ 79 w 111"/>
                <a:gd name="T59" fmla="*/ 161 h 191"/>
                <a:gd name="T60" fmla="*/ 111 w 111"/>
                <a:gd name="T61" fmla="*/ 138 h 191"/>
                <a:gd name="T62" fmla="*/ 69 w 111"/>
                <a:gd name="T63" fmla="*/ 138 h 191"/>
                <a:gd name="T64" fmla="*/ 56 w 111"/>
                <a:gd name="T65" fmla="*/ 19 h 191"/>
                <a:gd name="T66" fmla="*/ 61 w 111"/>
                <a:gd name="T67" fmla="*/ 21 h 191"/>
                <a:gd name="T68" fmla="*/ 84 w 111"/>
                <a:gd name="T69" fmla="*/ 61 h 191"/>
                <a:gd name="T70" fmla="*/ 82 w 111"/>
                <a:gd name="T71" fmla="*/ 66 h 191"/>
                <a:gd name="T72" fmla="*/ 81 w 111"/>
                <a:gd name="T73" fmla="*/ 66 h 191"/>
                <a:gd name="T74" fmla="*/ 78 w 111"/>
                <a:gd name="T75" fmla="*/ 65 h 191"/>
                <a:gd name="T76" fmla="*/ 55 w 111"/>
                <a:gd name="T77" fmla="*/ 24 h 191"/>
                <a:gd name="T78" fmla="*/ 56 w 111"/>
                <a:gd name="T79" fmla="*/ 19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1" h="191">
                  <a:moveTo>
                    <a:pt x="77" y="175"/>
                  </a:moveTo>
                  <a:cubicBezTo>
                    <a:pt x="74" y="180"/>
                    <a:pt x="68" y="184"/>
                    <a:pt x="61" y="184"/>
                  </a:cubicBezTo>
                  <a:cubicBezTo>
                    <a:pt x="54" y="184"/>
                    <a:pt x="48" y="180"/>
                    <a:pt x="45" y="174"/>
                  </a:cubicBezTo>
                  <a:cubicBezTo>
                    <a:pt x="33" y="177"/>
                    <a:pt x="22" y="183"/>
                    <a:pt x="22" y="187"/>
                  </a:cubicBezTo>
                  <a:cubicBezTo>
                    <a:pt x="22" y="189"/>
                    <a:pt x="24" y="191"/>
                    <a:pt x="27" y="191"/>
                  </a:cubicBezTo>
                  <a:cubicBezTo>
                    <a:pt x="93" y="191"/>
                    <a:pt x="93" y="191"/>
                    <a:pt x="93" y="191"/>
                  </a:cubicBezTo>
                  <a:cubicBezTo>
                    <a:pt x="95" y="191"/>
                    <a:pt x="98" y="190"/>
                    <a:pt x="98" y="187"/>
                  </a:cubicBezTo>
                  <a:cubicBezTo>
                    <a:pt x="98" y="183"/>
                    <a:pt x="88" y="178"/>
                    <a:pt x="77" y="175"/>
                  </a:cubicBezTo>
                  <a:moveTo>
                    <a:pt x="73" y="165"/>
                  </a:moveTo>
                  <a:cubicBezTo>
                    <a:pt x="73" y="172"/>
                    <a:pt x="68" y="178"/>
                    <a:pt x="61" y="178"/>
                  </a:cubicBezTo>
                  <a:cubicBezTo>
                    <a:pt x="54" y="178"/>
                    <a:pt x="49" y="172"/>
                    <a:pt x="49" y="165"/>
                  </a:cubicBezTo>
                  <a:cubicBezTo>
                    <a:pt x="49" y="159"/>
                    <a:pt x="54" y="153"/>
                    <a:pt x="61" y="153"/>
                  </a:cubicBezTo>
                  <a:cubicBezTo>
                    <a:pt x="68" y="153"/>
                    <a:pt x="73" y="159"/>
                    <a:pt x="73" y="165"/>
                  </a:cubicBezTo>
                  <a:moveTo>
                    <a:pt x="69" y="138"/>
                  </a:moveTo>
                  <a:cubicBezTo>
                    <a:pt x="65" y="139"/>
                    <a:pt x="61" y="140"/>
                    <a:pt x="57" y="140"/>
                  </a:cubicBezTo>
                  <a:cubicBezTo>
                    <a:pt x="35" y="140"/>
                    <a:pt x="17" y="122"/>
                    <a:pt x="17" y="100"/>
                  </a:cubicBezTo>
                  <a:cubicBezTo>
                    <a:pt x="17" y="79"/>
                    <a:pt x="34" y="61"/>
                    <a:pt x="54" y="60"/>
                  </a:cubicBezTo>
                  <a:cubicBezTo>
                    <a:pt x="70" y="86"/>
                    <a:pt x="70" y="86"/>
                    <a:pt x="70" y="86"/>
                  </a:cubicBezTo>
                  <a:cubicBezTo>
                    <a:pt x="71" y="89"/>
                    <a:pt x="75" y="90"/>
                    <a:pt x="78" y="89"/>
                  </a:cubicBezTo>
                  <a:cubicBezTo>
                    <a:pt x="97" y="78"/>
                    <a:pt x="97" y="78"/>
                    <a:pt x="97" y="78"/>
                  </a:cubicBezTo>
                  <a:cubicBezTo>
                    <a:pt x="99" y="76"/>
                    <a:pt x="100" y="73"/>
                    <a:pt x="99" y="70"/>
                  </a:cubicBezTo>
                  <a:cubicBezTo>
                    <a:pt x="61" y="4"/>
                    <a:pt x="61" y="4"/>
                    <a:pt x="61" y="4"/>
                  </a:cubicBezTo>
                  <a:cubicBezTo>
                    <a:pt x="59" y="1"/>
                    <a:pt x="56" y="0"/>
                    <a:pt x="53" y="2"/>
                  </a:cubicBezTo>
                  <a:cubicBezTo>
                    <a:pt x="34" y="13"/>
                    <a:pt x="34" y="13"/>
                    <a:pt x="34" y="13"/>
                  </a:cubicBezTo>
                  <a:cubicBezTo>
                    <a:pt x="31" y="14"/>
                    <a:pt x="30" y="18"/>
                    <a:pt x="32" y="21"/>
                  </a:cubicBezTo>
                  <a:cubicBezTo>
                    <a:pt x="46" y="45"/>
                    <a:pt x="46" y="45"/>
                    <a:pt x="46" y="45"/>
                  </a:cubicBezTo>
                  <a:cubicBezTo>
                    <a:pt x="20" y="52"/>
                    <a:pt x="0" y="75"/>
                    <a:pt x="0" y="103"/>
                  </a:cubicBezTo>
                  <a:cubicBezTo>
                    <a:pt x="0" y="131"/>
                    <a:pt x="18" y="154"/>
                    <a:pt x="43" y="162"/>
                  </a:cubicBezTo>
                  <a:cubicBezTo>
                    <a:pt x="45" y="153"/>
                    <a:pt x="52" y="147"/>
                    <a:pt x="61" y="147"/>
                  </a:cubicBezTo>
                  <a:cubicBezTo>
                    <a:pt x="70" y="147"/>
                    <a:pt x="77" y="153"/>
                    <a:pt x="79" y="161"/>
                  </a:cubicBezTo>
                  <a:cubicBezTo>
                    <a:pt x="92" y="157"/>
                    <a:pt x="103" y="149"/>
                    <a:pt x="111" y="138"/>
                  </a:cubicBezTo>
                  <a:lnTo>
                    <a:pt x="69" y="138"/>
                  </a:lnTo>
                  <a:close/>
                  <a:moveTo>
                    <a:pt x="56" y="19"/>
                  </a:moveTo>
                  <a:cubicBezTo>
                    <a:pt x="58" y="18"/>
                    <a:pt x="60" y="19"/>
                    <a:pt x="61" y="21"/>
                  </a:cubicBezTo>
                  <a:cubicBezTo>
                    <a:pt x="84" y="61"/>
                    <a:pt x="84" y="61"/>
                    <a:pt x="84" y="61"/>
                  </a:cubicBezTo>
                  <a:cubicBezTo>
                    <a:pt x="85" y="63"/>
                    <a:pt x="84" y="65"/>
                    <a:pt x="82" y="66"/>
                  </a:cubicBezTo>
                  <a:cubicBezTo>
                    <a:pt x="82" y="66"/>
                    <a:pt x="81" y="66"/>
                    <a:pt x="81" y="66"/>
                  </a:cubicBezTo>
                  <a:cubicBezTo>
                    <a:pt x="80" y="66"/>
                    <a:pt x="78" y="66"/>
                    <a:pt x="78" y="65"/>
                  </a:cubicBezTo>
                  <a:cubicBezTo>
                    <a:pt x="55" y="24"/>
                    <a:pt x="55" y="24"/>
                    <a:pt x="55" y="24"/>
                  </a:cubicBezTo>
                  <a:cubicBezTo>
                    <a:pt x="54" y="22"/>
                    <a:pt x="55" y="20"/>
                    <a:pt x="56" y="19"/>
                  </a:cubicBezTo>
                </a:path>
              </a:pathLst>
            </a:custGeom>
            <a:grp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58" name="Group 57">
            <a:extLst>
              <a:ext uri="{FF2B5EF4-FFF2-40B4-BE49-F238E27FC236}">
                <a16:creationId xmlns:a16="http://schemas.microsoft.com/office/drawing/2014/main" id="{59835A88-C292-4090-A3E3-16C77369D189}"/>
              </a:ext>
            </a:extLst>
          </p:cNvPr>
          <p:cNvGrpSpPr/>
          <p:nvPr/>
        </p:nvGrpSpPr>
        <p:grpSpPr bwMode="gray">
          <a:xfrm>
            <a:off x="1970332" y="2079382"/>
            <a:ext cx="570404" cy="491001"/>
            <a:chOff x="12260441" y="2499773"/>
            <a:chExt cx="1777554" cy="1530112"/>
          </a:xfrm>
          <a:solidFill>
            <a:schemeClr val="accent1"/>
          </a:solidFill>
        </p:grpSpPr>
        <p:grpSp>
          <p:nvGrpSpPr>
            <p:cNvPr id="59" name="Group 25">
              <a:extLst>
                <a:ext uri="{FF2B5EF4-FFF2-40B4-BE49-F238E27FC236}">
                  <a16:creationId xmlns:a16="http://schemas.microsoft.com/office/drawing/2014/main" id="{066EECEA-FF6C-4F5E-887E-1871866A059A}"/>
                </a:ext>
              </a:extLst>
            </p:cNvPr>
            <p:cNvGrpSpPr>
              <a:grpSpLocks noChangeAspect="1"/>
            </p:cNvGrpSpPr>
            <p:nvPr/>
          </p:nvGrpSpPr>
          <p:grpSpPr bwMode="gray">
            <a:xfrm>
              <a:off x="12648294" y="3344085"/>
              <a:ext cx="273186" cy="685800"/>
              <a:chOff x="5689600" y="2549525"/>
              <a:chExt cx="765175" cy="1920875"/>
            </a:xfrm>
            <a:grpFill/>
          </p:grpSpPr>
          <p:sp>
            <p:nvSpPr>
              <p:cNvPr id="93" name="Oval 12">
                <a:extLst>
                  <a:ext uri="{FF2B5EF4-FFF2-40B4-BE49-F238E27FC236}">
                    <a16:creationId xmlns:a16="http://schemas.microsoft.com/office/drawing/2014/main" id="{D3862377-4545-4F27-916A-355D2A4E7808}"/>
                  </a:ext>
                </a:extLst>
              </p:cNvPr>
              <p:cNvSpPr>
                <a:spLocks noChangeArrowheads="1"/>
              </p:cNvSpPr>
              <p:nvPr/>
            </p:nvSpPr>
            <p:spPr bwMode="gray">
              <a:xfrm>
                <a:off x="5907088" y="2549525"/>
                <a:ext cx="315913"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94" name="Freeform 13">
                <a:extLst>
                  <a:ext uri="{FF2B5EF4-FFF2-40B4-BE49-F238E27FC236}">
                    <a16:creationId xmlns:a16="http://schemas.microsoft.com/office/drawing/2014/main" id="{7DB864CE-84B9-4833-BA97-3D75D7DB1912}"/>
                  </a:ext>
                </a:extLst>
              </p:cNvPr>
              <p:cNvSpPr>
                <a:spLocks/>
              </p:cNvSpPr>
              <p:nvPr/>
            </p:nvSpPr>
            <p:spPr bwMode="gray">
              <a:xfrm>
                <a:off x="5689600" y="2936875"/>
                <a:ext cx="765175" cy="1533525"/>
              </a:xfrm>
              <a:custGeom>
                <a:avLst/>
                <a:gdLst>
                  <a:gd name="T0" fmla="*/ 204 w 204"/>
                  <a:gd name="T1" fmla="*/ 38 h 409"/>
                  <a:gd name="T2" fmla="*/ 159 w 204"/>
                  <a:gd name="T3" fmla="*/ 0 h 409"/>
                  <a:gd name="T4" fmla="*/ 45 w 204"/>
                  <a:gd name="T5" fmla="*/ 0 h 409"/>
                  <a:gd name="T6" fmla="*/ 0 w 204"/>
                  <a:gd name="T7" fmla="*/ 38 h 409"/>
                  <a:gd name="T8" fmla="*/ 0 w 204"/>
                  <a:gd name="T9" fmla="*/ 38 h 409"/>
                  <a:gd name="T10" fmla="*/ 0 w 204"/>
                  <a:gd name="T11" fmla="*/ 190 h 409"/>
                  <a:gd name="T12" fmla="*/ 19 w 204"/>
                  <a:gd name="T13" fmla="*/ 209 h 409"/>
                  <a:gd name="T14" fmla="*/ 38 w 204"/>
                  <a:gd name="T15" fmla="*/ 190 h 409"/>
                  <a:gd name="T16" fmla="*/ 38 w 204"/>
                  <a:gd name="T17" fmla="*/ 79 h 409"/>
                  <a:gd name="T18" fmla="*/ 44 w 204"/>
                  <a:gd name="T19" fmla="*/ 73 h 409"/>
                  <a:gd name="T20" fmla="*/ 50 w 204"/>
                  <a:gd name="T21" fmla="*/ 79 h 409"/>
                  <a:gd name="T22" fmla="*/ 50 w 204"/>
                  <a:gd name="T23" fmla="*/ 386 h 409"/>
                  <a:gd name="T24" fmla="*/ 73 w 204"/>
                  <a:gd name="T25" fmla="*/ 409 h 409"/>
                  <a:gd name="T26" fmla="*/ 96 w 204"/>
                  <a:gd name="T27" fmla="*/ 386 h 409"/>
                  <a:gd name="T28" fmla="*/ 96 w 204"/>
                  <a:gd name="T29" fmla="*/ 224 h 409"/>
                  <a:gd name="T30" fmla="*/ 102 w 204"/>
                  <a:gd name="T31" fmla="*/ 218 h 409"/>
                  <a:gd name="T32" fmla="*/ 108 w 204"/>
                  <a:gd name="T33" fmla="*/ 224 h 409"/>
                  <a:gd name="T34" fmla="*/ 108 w 204"/>
                  <a:gd name="T35" fmla="*/ 386 h 409"/>
                  <a:gd name="T36" fmla="*/ 131 w 204"/>
                  <a:gd name="T37" fmla="*/ 409 h 409"/>
                  <a:gd name="T38" fmla="*/ 153 w 204"/>
                  <a:gd name="T39" fmla="*/ 386 h 409"/>
                  <a:gd name="T40" fmla="*/ 153 w 204"/>
                  <a:gd name="T41" fmla="*/ 79 h 409"/>
                  <a:gd name="T42" fmla="*/ 159 w 204"/>
                  <a:gd name="T43" fmla="*/ 73 h 409"/>
                  <a:gd name="T44" fmla="*/ 165 w 204"/>
                  <a:gd name="T45" fmla="*/ 79 h 409"/>
                  <a:gd name="T46" fmla="*/ 165 w 204"/>
                  <a:gd name="T47" fmla="*/ 190 h 409"/>
                  <a:gd name="T48" fmla="*/ 185 w 204"/>
                  <a:gd name="T49" fmla="*/ 209 h 409"/>
                  <a:gd name="T50" fmla="*/ 204 w 204"/>
                  <a:gd name="T51" fmla="*/ 190 h 409"/>
                  <a:gd name="T52" fmla="*/ 204 w 204"/>
                  <a:gd name="T53" fmla="*/ 3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4" h="409">
                    <a:moveTo>
                      <a:pt x="204" y="38"/>
                    </a:moveTo>
                    <a:cubicBezTo>
                      <a:pt x="204" y="18"/>
                      <a:pt x="183" y="0"/>
                      <a:pt x="159" y="0"/>
                    </a:cubicBezTo>
                    <a:cubicBezTo>
                      <a:pt x="45" y="0"/>
                      <a:pt x="45" y="0"/>
                      <a:pt x="45" y="0"/>
                    </a:cubicBezTo>
                    <a:cubicBezTo>
                      <a:pt x="20" y="0"/>
                      <a:pt x="0" y="18"/>
                      <a:pt x="0" y="38"/>
                    </a:cubicBezTo>
                    <a:cubicBezTo>
                      <a:pt x="0" y="38"/>
                      <a:pt x="0" y="38"/>
                      <a:pt x="0" y="38"/>
                    </a:cubicBezTo>
                    <a:cubicBezTo>
                      <a:pt x="0" y="190"/>
                      <a:pt x="0" y="190"/>
                      <a:pt x="0" y="190"/>
                    </a:cubicBezTo>
                    <a:cubicBezTo>
                      <a:pt x="0" y="201"/>
                      <a:pt x="9" y="209"/>
                      <a:pt x="19" y="209"/>
                    </a:cubicBezTo>
                    <a:cubicBezTo>
                      <a:pt x="30" y="209"/>
                      <a:pt x="38" y="201"/>
                      <a:pt x="38" y="190"/>
                    </a:cubicBezTo>
                    <a:cubicBezTo>
                      <a:pt x="38" y="79"/>
                      <a:pt x="38" y="79"/>
                      <a:pt x="38" y="79"/>
                    </a:cubicBezTo>
                    <a:cubicBezTo>
                      <a:pt x="38" y="75"/>
                      <a:pt x="41" y="73"/>
                      <a:pt x="44" y="73"/>
                    </a:cubicBezTo>
                    <a:cubicBezTo>
                      <a:pt x="48" y="73"/>
                      <a:pt x="50" y="75"/>
                      <a:pt x="50" y="79"/>
                    </a:cubicBezTo>
                    <a:cubicBezTo>
                      <a:pt x="50" y="386"/>
                      <a:pt x="50" y="386"/>
                      <a:pt x="50" y="386"/>
                    </a:cubicBezTo>
                    <a:cubicBezTo>
                      <a:pt x="51" y="399"/>
                      <a:pt x="61" y="409"/>
                      <a:pt x="73" y="409"/>
                    </a:cubicBezTo>
                    <a:cubicBezTo>
                      <a:pt x="86" y="409"/>
                      <a:pt x="96" y="398"/>
                      <a:pt x="96" y="386"/>
                    </a:cubicBezTo>
                    <a:cubicBezTo>
                      <a:pt x="96" y="224"/>
                      <a:pt x="96" y="224"/>
                      <a:pt x="96" y="224"/>
                    </a:cubicBezTo>
                    <a:cubicBezTo>
                      <a:pt x="96" y="221"/>
                      <a:pt x="99" y="218"/>
                      <a:pt x="102" y="218"/>
                    </a:cubicBezTo>
                    <a:cubicBezTo>
                      <a:pt x="105" y="218"/>
                      <a:pt x="108" y="221"/>
                      <a:pt x="108" y="224"/>
                    </a:cubicBezTo>
                    <a:cubicBezTo>
                      <a:pt x="108" y="386"/>
                      <a:pt x="108" y="386"/>
                      <a:pt x="108" y="386"/>
                    </a:cubicBezTo>
                    <a:cubicBezTo>
                      <a:pt x="108" y="398"/>
                      <a:pt x="118" y="409"/>
                      <a:pt x="131" y="409"/>
                    </a:cubicBezTo>
                    <a:cubicBezTo>
                      <a:pt x="143" y="409"/>
                      <a:pt x="153" y="399"/>
                      <a:pt x="153" y="386"/>
                    </a:cubicBezTo>
                    <a:cubicBezTo>
                      <a:pt x="153" y="79"/>
                      <a:pt x="153" y="79"/>
                      <a:pt x="153" y="79"/>
                    </a:cubicBezTo>
                    <a:cubicBezTo>
                      <a:pt x="153" y="75"/>
                      <a:pt x="156" y="73"/>
                      <a:pt x="159" y="73"/>
                    </a:cubicBezTo>
                    <a:cubicBezTo>
                      <a:pt x="163" y="73"/>
                      <a:pt x="165" y="75"/>
                      <a:pt x="165" y="79"/>
                    </a:cubicBezTo>
                    <a:cubicBezTo>
                      <a:pt x="165" y="190"/>
                      <a:pt x="165" y="190"/>
                      <a:pt x="165" y="190"/>
                    </a:cubicBezTo>
                    <a:cubicBezTo>
                      <a:pt x="166" y="201"/>
                      <a:pt x="174" y="209"/>
                      <a:pt x="185" y="209"/>
                    </a:cubicBezTo>
                    <a:cubicBezTo>
                      <a:pt x="195" y="209"/>
                      <a:pt x="204" y="201"/>
                      <a:pt x="204" y="190"/>
                    </a:cubicBezTo>
                    <a:cubicBezTo>
                      <a:pt x="204" y="38"/>
                      <a:pt x="204" y="38"/>
                      <a:pt x="204"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0" name="Group 26">
              <a:extLst>
                <a:ext uri="{FF2B5EF4-FFF2-40B4-BE49-F238E27FC236}">
                  <a16:creationId xmlns:a16="http://schemas.microsoft.com/office/drawing/2014/main" id="{5DF07E76-87C5-4853-A63E-58EE483E9C6A}"/>
                </a:ext>
              </a:extLst>
            </p:cNvPr>
            <p:cNvGrpSpPr>
              <a:grpSpLocks noChangeAspect="1"/>
            </p:cNvGrpSpPr>
            <p:nvPr/>
          </p:nvGrpSpPr>
          <p:grpSpPr bwMode="gray">
            <a:xfrm>
              <a:off x="12260441" y="3344085"/>
              <a:ext cx="320229" cy="685800"/>
              <a:chOff x="4121151" y="2470150"/>
              <a:chExt cx="896937" cy="1920875"/>
            </a:xfrm>
            <a:grpFill/>
          </p:grpSpPr>
          <p:sp>
            <p:nvSpPr>
              <p:cNvPr id="91" name="Oval 17">
                <a:extLst>
                  <a:ext uri="{FF2B5EF4-FFF2-40B4-BE49-F238E27FC236}">
                    <a16:creationId xmlns:a16="http://schemas.microsoft.com/office/drawing/2014/main" id="{98FE6AD5-20FE-4053-86DE-BC379A561394}"/>
                  </a:ext>
                </a:extLst>
              </p:cNvPr>
              <p:cNvSpPr>
                <a:spLocks noChangeArrowheads="1"/>
              </p:cNvSpPr>
              <p:nvPr/>
            </p:nvSpPr>
            <p:spPr bwMode="gray">
              <a:xfrm>
                <a:off x="4410075" y="2470150"/>
                <a:ext cx="314325"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92" name="Freeform 18">
                <a:extLst>
                  <a:ext uri="{FF2B5EF4-FFF2-40B4-BE49-F238E27FC236}">
                    <a16:creationId xmlns:a16="http://schemas.microsoft.com/office/drawing/2014/main" id="{2097604C-CF8F-41D1-9752-1793BEF40E45}"/>
                  </a:ext>
                </a:extLst>
              </p:cNvPr>
              <p:cNvSpPr>
                <a:spLocks/>
              </p:cNvSpPr>
              <p:nvPr/>
            </p:nvSpPr>
            <p:spPr bwMode="gray">
              <a:xfrm>
                <a:off x="4121151" y="2857500"/>
                <a:ext cx="896937" cy="1533525"/>
              </a:xfrm>
              <a:custGeom>
                <a:avLst/>
                <a:gdLst>
                  <a:gd name="T0" fmla="*/ 154 w 239"/>
                  <a:gd name="T1" fmla="*/ 0 h 409"/>
                  <a:gd name="T2" fmla="*/ 196 w 239"/>
                  <a:gd name="T3" fmla="*/ 31 h 409"/>
                  <a:gd name="T4" fmla="*/ 236 w 239"/>
                  <a:gd name="T5" fmla="*/ 166 h 409"/>
                  <a:gd name="T6" fmla="*/ 223 w 239"/>
                  <a:gd name="T7" fmla="*/ 190 h 409"/>
                  <a:gd name="T8" fmla="*/ 217 w 239"/>
                  <a:gd name="T9" fmla="*/ 191 h 409"/>
                  <a:gd name="T10" fmla="*/ 199 w 239"/>
                  <a:gd name="T11" fmla="*/ 177 h 409"/>
                  <a:gd name="T12" fmla="*/ 171 w 239"/>
                  <a:gd name="T13" fmla="*/ 77 h 409"/>
                  <a:gd name="T14" fmla="*/ 164 w 239"/>
                  <a:gd name="T15" fmla="*/ 72 h 409"/>
                  <a:gd name="T16" fmla="*/ 160 w 239"/>
                  <a:gd name="T17" fmla="*/ 80 h 409"/>
                  <a:gd name="T18" fmla="*/ 209 w 239"/>
                  <a:gd name="T19" fmla="*/ 258 h 409"/>
                  <a:gd name="T20" fmla="*/ 171 w 239"/>
                  <a:gd name="T21" fmla="*/ 258 h 409"/>
                  <a:gd name="T22" fmla="*/ 171 w 239"/>
                  <a:gd name="T23" fmla="*/ 386 h 409"/>
                  <a:gd name="T24" fmla="*/ 148 w 239"/>
                  <a:gd name="T25" fmla="*/ 409 h 409"/>
                  <a:gd name="T26" fmla="*/ 125 w 239"/>
                  <a:gd name="T27" fmla="*/ 386 h 409"/>
                  <a:gd name="T28" fmla="*/ 125 w 239"/>
                  <a:gd name="T29" fmla="*/ 258 h 409"/>
                  <a:gd name="T30" fmla="*/ 113 w 239"/>
                  <a:gd name="T31" fmla="*/ 258 h 409"/>
                  <a:gd name="T32" fmla="*/ 113 w 239"/>
                  <a:gd name="T33" fmla="*/ 386 h 409"/>
                  <a:gd name="T34" fmla="*/ 91 w 239"/>
                  <a:gd name="T35" fmla="*/ 409 h 409"/>
                  <a:gd name="T36" fmla="*/ 68 w 239"/>
                  <a:gd name="T37" fmla="*/ 386 h 409"/>
                  <a:gd name="T38" fmla="*/ 68 w 239"/>
                  <a:gd name="T39" fmla="*/ 258 h 409"/>
                  <a:gd name="T40" fmla="*/ 30 w 239"/>
                  <a:gd name="T41" fmla="*/ 258 h 409"/>
                  <a:gd name="T42" fmla="*/ 79 w 239"/>
                  <a:gd name="T43" fmla="*/ 80 h 409"/>
                  <a:gd name="T44" fmla="*/ 75 w 239"/>
                  <a:gd name="T45" fmla="*/ 72 h 409"/>
                  <a:gd name="T46" fmla="*/ 67 w 239"/>
                  <a:gd name="T47" fmla="*/ 77 h 409"/>
                  <a:gd name="T48" fmla="*/ 40 w 239"/>
                  <a:gd name="T49" fmla="*/ 177 h 409"/>
                  <a:gd name="T50" fmla="*/ 21 w 239"/>
                  <a:gd name="T51" fmla="*/ 191 h 409"/>
                  <a:gd name="T52" fmla="*/ 16 w 239"/>
                  <a:gd name="T53" fmla="*/ 190 h 409"/>
                  <a:gd name="T54" fmla="*/ 3 w 239"/>
                  <a:gd name="T55" fmla="*/ 166 h 409"/>
                  <a:gd name="T56" fmla="*/ 43 w 239"/>
                  <a:gd name="T57" fmla="*/ 31 h 409"/>
                  <a:gd name="T58" fmla="*/ 84 w 239"/>
                  <a:gd name="T59" fmla="*/ 0 h 409"/>
                  <a:gd name="T60" fmla="*/ 154 w 239"/>
                  <a:gd name="T6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9" h="409">
                    <a:moveTo>
                      <a:pt x="154" y="0"/>
                    </a:moveTo>
                    <a:cubicBezTo>
                      <a:pt x="174" y="0"/>
                      <a:pt x="190" y="14"/>
                      <a:pt x="196" y="31"/>
                    </a:cubicBezTo>
                    <a:cubicBezTo>
                      <a:pt x="236" y="166"/>
                      <a:pt x="236" y="166"/>
                      <a:pt x="236" y="166"/>
                    </a:cubicBezTo>
                    <a:cubicBezTo>
                      <a:pt x="239" y="176"/>
                      <a:pt x="233" y="187"/>
                      <a:pt x="223" y="190"/>
                    </a:cubicBezTo>
                    <a:cubicBezTo>
                      <a:pt x="221" y="191"/>
                      <a:pt x="219" y="191"/>
                      <a:pt x="217" y="191"/>
                    </a:cubicBezTo>
                    <a:cubicBezTo>
                      <a:pt x="209" y="191"/>
                      <a:pt x="201" y="185"/>
                      <a:pt x="199" y="177"/>
                    </a:cubicBezTo>
                    <a:cubicBezTo>
                      <a:pt x="171" y="77"/>
                      <a:pt x="171" y="77"/>
                      <a:pt x="171" y="77"/>
                    </a:cubicBezTo>
                    <a:cubicBezTo>
                      <a:pt x="170" y="73"/>
                      <a:pt x="167" y="72"/>
                      <a:pt x="164" y="72"/>
                    </a:cubicBezTo>
                    <a:cubicBezTo>
                      <a:pt x="161" y="73"/>
                      <a:pt x="159" y="77"/>
                      <a:pt x="160" y="80"/>
                    </a:cubicBezTo>
                    <a:cubicBezTo>
                      <a:pt x="209" y="258"/>
                      <a:pt x="209" y="258"/>
                      <a:pt x="209" y="258"/>
                    </a:cubicBezTo>
                    <a:cubicBezTo>
                      <a:pt x="171" y="258"/>
                      <a:pt x="171" y="258"/>
                      <a:pt x="171" y="258"/>
                    </a:cubicBezTo>
                    <a:cubicBezTo>
                      <a:pt x="171" y="386"/>
                      <a:pt x="171" y="386"/>
                      <a:pt x="171" y="386"/>
                    </a:cubicBezTo>
                    <a:cubicBezTo>
                      <a:pt x="171" y="398"/>
                      <a:pt x="161" y="409"/>
                      <a:pt x="148" y="409"/>
                    </a:cubicBezTo>
                    <a:cubicBezTo>
                      <a:pt x="135" y="409"/>
                      <a:pt x="125" y="398"/>
                      <a:pt x="125" y="386"/>
                    </a:cubicBezTo>
                    <a:cubicBezTo>
                      <a:pt x="125" y="258"/>
                      <a:pt x="125" y="258"/>
                      <a:pt x="125" y="258"/>
                    </a:cubicBezTo>
                    <a:cubicBezTo>
                      <a:pt x="113" y="258"/>
                      <a:pt x="113" y="258"/>
                      <a:pt x="113" y="258"/>
                    </a:cubicBezTo>
                    <a:cubicBezTo>
                      <a:pt x="113" y="386"/>
                      <a:pt x="113" y="386"/>
                      <a:pt x="113" y="386"/>
                    </a:cubicBezTo>
                    <a:cubicBezTo>
                      <a:pt x="113" y="398"/>
                      <a:pt x="103" y="409"/>
                      <a:pt x="91" y="409"/>
                    </a:cubicBezTo>
                    <a:cubicBezTo>
                      <a:pt x="78" y="409"/>
                      <a:pt x="68" y="398"/>
                      <a:pt x="68" y="386"/>
                    </a:cubicBezTo>
                    <a:cubicBezTo>
                      <a:pt x="68" y="258"/>
                      <a:pt x="68" y="258"/>
                      <a:pt x="68" y="258"/>
                    </a:cubicBezTo>
                    <a:cubicBezTo>
                      <a:pt x="30" y="258"/>
                      <a:pt x="30" y="258"/>
                      <a:pt x="30" y="258"/>
                    </a:cubicBezTo>
                    <a:cubicBezTo>
                      <a:pt x="79" y="80"/>
                      <a:pt x="79" y="80"/>
                      <a:pt x="79" y="80"/>
                    </a:cubicBezTo>
                    <a:cubicBezTo>
                      <a:pt x="80" y="77"/>
                      <a:pt x="78" y="73"/>
                      <a:pt x="75" y="72"/>
                    </a:cubicBezTo>
                    <a:cubicBezTo>
                      <a:pt x="72" y="72"/>
                      <a:pt x="68" y="73"/>
                      <a:pt x="67" y="77"/>
                    </a:cubicBezTo>
                    <a:cubicBezTo>
                      <a:pt x="40" y="177"/>
                      <a:pt x="40" y="177"/>
                      <a:pt x="40" y="177"/>
                    </a:cubicBezTo>
                    <a:cubicBezTo>
                      <a:pt x="37" y="185"/>
                      <a:pt x="30" y="191"/>
                      <a:pt x="21" y="191"/>
                    </a:cubicBezTo>
                    <a:cubicBezTo>
                      <a:pt x="20" y="191"/>
                      <a:pt x="18" y="191"/>
                      <a:pt x="16" y="190"/>
                    </a:cubicBezTo>
                    <a:cubicBezTo>
                      <a:pt x="6" y="187"/>
                      <a:pt x="0" y="176"/>
                      <a:pt x="3" y="166"/>
                    </a:cubicBezTo>
                    <a:cubicBezTo>
                      <a:pt x="43" y="31"/>
                      <a:pt x="43" y="31"/>
                      <a:pt x="43" y="31"/>
                    </a:cubicBezTo>
                    <a:cubicBezTo>
                      <a:pt x="48" y="14"/>
                      <a:pt x="64" y="0"/>
                      <a:pt x="84" y="0"/>
                    </a:cubicBezTo>
                    <a:lnTo>
                      <a:pt x="1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1" name="Group 26">
              <a:extLst>
                <a:ext uri="{FF2B5EF4-FFF2-40B4-BE49-F238E27FC236}">
                  <a16:creationId xmlns:a16="http://schemas.microsoft.com/office/drawing/2014/main" id="{3EDCB7FC-B732-4A65-82B0-64C60700D7AD}"/>
                </a:ext>
              </a:extLst>
            </p:cNvPr>
            <p:cNvGrpSpPr>
              <a:grpSpLocks noChangeAspect="1"/>
            </p:cNvGrpSpPr>
            <p:nvPr/>
          </p:nvGrpSpPr>
          <p:grpSpPr bwMode="gray">
            <a:xfrm>
              <a:off x="12989104" y="3344085"/>
              <a:ext cx="320229" cy="685800"/>
              <a:chOff x="4121151" y="2470150"/>
              <a:chExt cx="896937" cy="1920875"/>
            </a:xfrm>
            <a:grpFill/>
          </p:grpSpPr>
          <p:sp>
            <p:nvSpPr>
              <p:cNvPr id="89" name="Oval 17">
                <a:extLst>
                  <a:ext uri="{FF2B5EF4-FFF2-40B4-BE49-F238E27FC236}">
                    <a16:creationId xmlns:a16="http://schemas.microsoft.com/office/drawing/2014/main" id="{CD66BFAF-F852-4B29-85BE-610AA3C34C42}"/>
                  </a:ext>
                </a:extLst>
              </p:cNvPr>
              <p:cNvSpPr>
                <a:spLocks noChangeArrowheads="1"/>
              </p:cNvSpPr>
              <p:nvPr/>
            </p:nvSpPr>
            <p:spPr bwMode="gray">
              <a:xfrm>
                <a:off x="4410075" y="2470150"/>
                <a:ext cx="314325"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90" name="Freeform 18">
                <a:extLst>
                  <a:ext uri="{FF2B5EF4-FFF2-40B4-BE49-F238E27FC236}">
                    <a16:creationId xmlns:a16="http://schemas.microsoft.com/office/drawing/2014/main" id="{459389EE-EAEF-4892-9A16-A95B84F7F9DB}"/>
                  </a:ext>
                </a:extLst>
              </p:cNvPr>
              <p:cNvSpPr>
                <a:spLocks/>
              </p:cNvSpPr>
              <p:nvPr/>
            </p:nvSpPr>
            <p:spPr bwMode="gray">
              <a:xfrm>
                <a:off x="4121151" y="2857500"/>
                <a:ext cx="896937" cy="1533525"/>
              </a:xfrm>
              <a:custGeom>
                <a:avLst/>
                <a:gdLst>
                  <a:gd name="T0" fmla="*/ 154 w 239"/>
                  <a:gd name="T1" fmla="*/ 0 h 409"/>
                  <a:gd name="T2" fmla="*/ 196 w 239"/>
                  <a:gd name="T3" fmla="*/ 31 h 409"/>
                  <a:gd name="T4" fmla="*/ 236 w 239"/>
                  <a:gd name="T5" fmla="*/ 166 h 409"/>
                  <a:gd name="T6" fmla="*/ 223 w 239"/>
                  <a:gd name="T7" fmla="*/ 190 h 409"/>
                  <a:gd name="T8" fmla="*/ 217 w 239"/>
                  <a:gd name="T9" fmla="*/ 191 h 409"/>
                  <a:gd name="T10" fmla="*/ 199 w 239"/>
                  <a:gd name="T11" fmla="*/ 177 h 409"/>
                  <a:gd name="T12" fmla="*/ 171 w 239"/>
                  <a:gd name="T13" fmla="*/ 77 h 409"/>
                  <a:gd name="T14" fmla="*/ 164 w 239"/>
                  <a:gd name="T15" fmla="*/ 72 h 409"/>
                  <a:gd name="T16" fmla="*/ 160 w 239"/>
                  <a:gd name="T17" fmla="*/ 80 h 409"/>
                  <a:gd name="T18" fmla="*/ 209 w 239"/>
                  <a:gd name="T19" fmla="*/ 258 h 409"/>
                  <a:gd name="T20" fmla="*/ 171 w 239"/>
                  <a:gd name="T21" fmla="*/ 258 h 409"/>
                  <a:gd name="T22" fmla="*/ 171 w 239"/>
                  <a:gd name="T23" fmla="*/ 386 h 409"/>
                  <a:gd name="T24" fmla="*/ 148 w 239"/>
                  <a:gd name="T25" fmla="*/ 409 h 409"/>
                  <a:gd name="T26" fmla="*/ 125 w 239"/>
                  <a:gd name="T27" fmla="*/ 386 h 409"/>
                  <a:gd name="T28" fmla="*/ 125 w 239"/>
                  <a:gd name="T29" fmla="*/ 258 h 409"/>
                  <a:gd name="T30" fmla="*/ 113 w 239"/>
                  <a:gd name="T31" fmla="*/ 258 h 409"/>
                  <a:gd name="T32" fmla="*/ 113 w 239"/>
                  <a:gd name="T33" fmla="*/ 386 h 409"/>
                  <a:gd name="T34" fmla="*/ 91 w 239"/>
                  <a:gd name="T35" fmla="*/ 409 h 409"/>
                  <a:gd name="T36" fmla="*/ 68 w 239"/>
                  <a:gd name="T37" fmla="*/ 386 h 409"/>
                  <a:gd name="T38" fmla="*/ 68 w 239"/>
                  <a:gd name="T39" fmla="*/ 258 h 409"/>
                  <a:gd name="T40" fmla="*/ 30 w 239"/>
                  <a:gd name="T41" fmla="*/ 258 h 409"/>
                  <a:gd name="T42" fmla="*/ 79 w 239"/>
                  <a:gd name="T43" fmla="*/ 80 h 409"/>
                  <a:gd name="T44" fmla="*/ 75 w 239"/>
                  <a:gd name="T45" fmla="*/ 72 h 409"/>
                  <a:gd name="T46" fmla="*/ 67 w 239"/>
                  <a:gd name="T47" fmla="*/ 77 h 409"/>
                  <a:gd name="T48" fmla="*/ 40 w 239"/>
                  <a:gd name="T49" fmla="*/ 177 h 409"/>
                  <a:gd name="T50" fmla="*/ 21 w 239"/>
                  <a:gd name="T51" fmla="*/ 191 h 409"/>
                  <a:gd name="T52" fmla="*/ 16 w 239"/>
                  <a:gd name="T53" fmla="*/ 190 h 409"/>
                  <a:gd name="T54" fmla="*/ 3 w 239"/>
                  <a:gd name="T55" fmla="*/ 166 h 409"/>
                  <a:gd name="T56" fmla="*/ 43 w 239"/>
                  <a:gd name="T57" fmla="*/ 31 h 409"/>
                  <a:gd name="T58" fmla="*/ 84 w 239"/>
                  <a:gd name="T59" fmla="*/ 0 h 409"/>
                  <a:gd name="T60" fmla="*/ 154 w 239"/>
                  <a:gd name="T6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9" h="409">
                    <a:moveTo>
                      <a:pt x="154" y="0"/>
                    </a:moveTo>
                    <a:cubicBezTo>
                      <a:pt x="174" y="0"/>
                      <a:pt x="190" y="14"/>
                      <a:pt x="196" y="31"/>
                    </a:cubicBezTo>
                    <a:cubicBezTo>
                      <a:pt x="236" y="166"/>
                      <a:pt x="236" y="166"/>
                      <a:pt x="236" y="166"/>
                    </a:cubicBezTo>
                    <a:cubicBezTo>
                      <a:pt x="239" y="176"/>
                      <a:pt x="233" y="187"/>
                      <a:pt x="223" y="190"/>
                    </a:cubicBezTo>
                    <a:cubicBezTo>
                      <a:pt x="221" y="191"/>
                      <a:pt x="219" y="191"/>
                      <a:pt x="217" y="191"/>
                    </a:cubicBezTo>
                    <a:cubicBezTo>
                      <a:pt x="209" y="191"/>
                      <a:pt x="201" y="185"/>
                      <a:pt x="199" y="177"/>
                    </a:cubicBezTo>
                    <a:cubicBezTo>
                      <a:pt x="171" y="77"/>
                      <a:pt x="171" y="77"/>
                      <a:pt x="171" y="77"/>
                    </a:cubicBezTo>
                    <a:cubicBezTo>
                      <a:pt x="170" y="73"/>
                      <a:pt x="167" y="72"/>
                      <a:pt x="164" y="72"/>
                    </a:cubicBezTo>
                    <a:cubicBezTo>
                      <a:pt x="161" y="73"/>
                      <a:pt x="159" y="77"/>
                      <a:pt x="160" y="80"/>
                    </a:cubicBezTo>
                    <a:cubicBezTo>
                      <a:pt x="209" y="258"/>
                      <a:pt x="209" y="258"/>
                      <a:pt x="209" y="258"/>
                    </a:cubicBezTo>
                    <a:cubicBezTo>
                      <a:pt x="171" y="258"/>
                      <a:pt x="171" y="258"/>
                      <a:pt x="171" y="258"/>
                    </a:cubicBezTo>
                    <a:cubicBezTo>
                      <a:pt x="171" y="386"/>
                      <a:pt x="171" y="386"/>
                      <a:pt x="171" y="386"/>
                    </a:cubicBezTo>
                    <a:cubicBezTo>
                      <a:pt x="171" y="398"/>
                      <a:pt x="161" y="409"/>
                      <a:pt x="148" y="409"/>
                    </a:cubicBezTo>
                    <a:cubicBezTo>
                      <a:pt x="135" y="409"/>
                      <a:pt x="125" y="398"/>
                      <a:pt x="125" y="386"/>
                    </a:cubicBezTo>
                    <a:cubicBezTo>
                      <a:pt x="125" y="258"/>
                      <a:pt x="125" y="258"/>
                      <a:pt x="125" y="258"/>
                    </a:cubicBezTo>
                    <a:cubicBezTo>
                      <a:pt x="113" y="258"/>
                      <a:pt x="113" y="258"/>
                      <a:pt x="113" y="258"/>
                    </a:cubicBezTo>
                    <a:cubicBezTo>
                      <a:pt x="113" y="386"/>
                      <a:pt x="113" y="386"/>
                      <a:pt x="113" y="386"/>
                    </a:cubicBezTo>
                    <a:cubicBezTo>
                      <a:pt x="113" y="398"/>
                      <a:pt x="103" y="409"/>
                      <a:pt x="91" y="409"/>
                    </a:cubicBezTo>
                    <a:cubicBezTo>
                      <a:pt x="78" y="409"/>
                      <a:pt x="68" y="398"/>
                      <a:pt x="68" y="386"/>
                    </a:cubicBezTo>
                    <a:cubicBezTo>
                      <a:pt x="68" y="258"/>
                      <a:pt x="68" y="258"/>
                      <a:pt x="68" y="258"/>
                    </a:cubicBezTo>
                    <a:cubicBezTo>
                      <a:pt x="30" y="258"/>
                      <a:pt x="30" y="258"/>
                      <a:pt x="30" y="258"/>
                    </a:cubicBezTo>
                    <a:cubicBezTo>
                      <a:pt x="79" y="80"/>
                      <a:pt x="79" y="80"/>
                      <a:pt x="79" y="80"/>
                    </a:cubicBezTo>
                    <a:cubicBezTo>
                      <a:pt x="80" y="77"/>
                      <a:pt x="78" y="73"/>
                      <a:pt x="75" y="72"/>
                    </a:cubicBezTo>
                    <a:cubicBezTo>
                      <a:pt x="72" y="72"/>
                      <a:pt x="68" y="73"/>
                      <a:pt x="67" y="77"/>
                    </a:cubicBezTo>
                    <a:cubicBezTo>
                      <a:pt x="40" y="177"/>
                      <a:pt x="40" y="177"/>
                      <a:pt x="40" y="177"/>
                    </a:cubicBezTo>
                    <a:cubicBezTo>
                      <a:pt x="37" y="185"/>
                      <a:pt x="30" y="191"/>
                      <a:pt x="21" y="191"/>
                    </a:cubicBezTo>
                    <a:cubicBezTo>
                      <a:pt x="20" y="191"/>
                      <a:pt x="18" y="191"/>
                      <a:pt x="16" y="190"/>
                    </a:cubicBezTo>
                    <a:cubicBezTo>
                      <a:pt x="6" y="187"/>
                      <a:pt x="0" y="176"/>
                      <a:pt x="3" y="166"/>
                    </a:cubicBezTo>
                    <a:cubicBezTo>
                      <a:pt x="43" y="31"/>
                      <a:pt x="43" y="31"/>
                      <a:pt x="43" y="31"/>
                    </a:cubicBezTo>
                    <a:cubicBezTo>
                      <a:pt x="48" y="14"/>
                      <a:pt x="64" y="0"/>
                      <a:pt x="84" y="0"/>
                    </a:cubicBezTo>
                    <a:lnTo>
                      <a:pt x="1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2" name="Group 25">
              <a:extLst>
                <a:ext uri="{FF2B5EF4-FFF2-40B4-BE49-F238E27FC236}">
                  <a16:creationId xmlns:a16="http://schemas.microsoft.com/office/drawing/2014/main" id="{5F36BD9B-CE52-42DB-959E-108AA3ADC680}"/>
                </a:ext>
              </a:extLst>
            </p:cNvPr>
            <p:cNvGrpSpPr>
              <a:grpSpLocks noChangeAspect="1"/>
            </p:cNvGrpSpPr>
            <p:nvPr/>
          </p:nvGrpSpPr>
          <p:grpSpPr bwMode="gray">
            <a:xfrm>
              <a:off x="13376957" y="3344085"/>
              <a:ext cx="273186" cy="685800"/>
              <a:chOff x="5689600" y="2549525"/>
              <a:chExt cx="765175" cy="1920875"/>
            </a:xfrm>
            <a:grpFill/>
          </p:grpSpPr>
          <p:sp>
            <p:nvSpPr>
              <p:cNvPr id="87" name="Oval 12">
                <a:extLst>
                  <a:ext uri="{FF2B5EF4-FFF2-40B4-BE49-F238E27FC236}">
                    <a16:creationId xmlns:a16="http://schemas.microsoft.com/office/drawing/2014/main" id="{847ECE73-0134-4E6F-9117-E88BC52D060C}"/>
                  </a:ext>
                </a:extLst>
              </p:cNvPr>
              <p:cNvSpPr>
                <a:spLocks noChangeArrowheads="1"/>
              </p:cNvSpPr>
              <p:nvPr/>
            </p:nvSpPr>
            <p:spPr bwMode="gray">
              <a:xfrm>
                <a:off x="5907088" y="2549525"/>
                <a:ext cx="315913"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88" name="Freeform 13">
                <a:extLst>
                  <a:ext uri="{FF2B5EF4-FFF2-40B4-BE49-F238E27FC236}">
                    <a16:creationId xmlns:a16="http://schemas.microsoft.com/office/drawing/2014/main" id="{04A3DA21-A59E-4952-8658-D8BDE4FBBB7E}"/>
                  </a:ext>
                </a:extLst>
              </p:cNvPr>
              <p:cNvSpPr>
                <a:spLocks/>
              </p:cNvSpPr>
              <p:nvPr/>
            </p:nvSpPr>
            <p:spPr bwMode="gray">
              <a:xfrm>
                <a:off x="5689600" y="2936875"/>
                <a:ext cx="765175" cy="1533525"/>
              </a:xfrm>
              <a:custGeom>
                <a:avLst/>
                <a:gdLst>
                  <a:gd name="T0" fmla="*/ 204 w 204"/>
                  <a:gd name="T1" fmla="*/ 38 h 409"/>
                  <a:gd name="T2" fmla="*/ 159 w 204"/>
                  <a:gd name="T3" fmla="*/ 0 h 409"/>
                  <a:gd name="T4" fmla="*/ 45 w 204"/>
                  <a:gd name="T5" fmla="*/ 0 h 409"/>
                  <a:gd name="T6" fmla="*/ 0 w 204"/>
                  <a:gd name="T7" fmla="*/ 38 h 409"/>
                  <a:gd name="T8" fmla="*/ 0 w 204"/>
                  <a:gd name="T9" fmla="*/ 38 h 409"/>
                  <a:gd name="T10" fmla="*/ 0 w 204"/>
                  <a:gd name="T11" fmla="*/ 190 h 409"/>
                  <a:gd name="T12" fmla="*/ 19 w 204"/>
                  <a:gd name="T13" fmla="*/ 209 h 409"/>
                  <a:gd name="T14" fmla="*/ 38 w 204"/>
                  <a:gd name="T15" fmla="*/ 190 h 409"/>
                  <a:gd name="T16" fmla="*/ 38 w 204"/>
                  <a:gd name="T17" fmla="*/ 79 h 409"/>
                  <a:gd name="T18" fmla="*/ 44 w 204"/>
                  <a:gd name="T19" fmla="*/ 73 h 409"/>
                  <a:gd name="T20" fmla="*/ 50 w 204"/>
                  <a:gd name="T21" fmla="*/ 79 h 409"/>
                  <a:gd name="T22" fmla="*/ 50 w 204"/>
                  <a:gd name="T23" fmla="*/ 386 h 409"/>
                  <a:gd name="T24" fmla="*/ 73 w 204"/>
                  <a:gd name="T25" fmla="*/ 409 h 409"/>
                  <a:gd name="T26" fmla="*/ 96 w 204"/>
                  <a:gd name="T27" fmla="*/ 386 h 409"/>
                  <a:gd name="T28" fmla="*/ 96 w 204"/>
                  <a:gd name="T29" fmla="*/ 224 h 409"/>
                  <a:gd name="T30" fmla="*/ 102 w 204"/>
                  <a:gd name="T31" fmla="*/ 218 h 409"/>
                  <a:gd name="T32" fmla="*/ 108 w 204"/>
                  <a:gd name="T33" fmla="*/ 224 h 409"/>
                  <a:gd name="T34" fmla="*/ 108 w 204"/>
                  <a:gd name="T35" fmla="*/ 386 h 409"/>
                  <a:gd name="T36" fmla="*/ 131 w 204"/>
                  <a:gd name="T37" fmla="*/ 409 h 409"/>
                  <a:gd name="T38" fmla="*/ 153 w 204"/>
                  <a:gd name="T39" fmla="*/ 386 h 409"/>
                  <a:gd name="T40" fmla="*/ 153 w 204"/>
                  <a:gd name="T41" fmla="*/ 79 h 409"/>
                  <a:gd name="T42" fmla="*/ 159 w 204"/>
                  <a:gd name="T43" fmla="*/ 73 h 409"/>
                  <a:gd name="T44" fmla="*/ 165 w 204"/>
                  <a:gd name="T45" fmla="*/ 79 h 409"/>
                  <a:gd name="T46" fmla="*/ 165 w 204"/>
                  <a:gd name="T47" fmla="*/ 190 h 409"/>
                  <a:gd name="T48" fmla="*/ 185 w 204"/>
                  <a:gd name="T49" fmla="*/ 209 h 409"/>
                  <a:gd name="T50" fmla="*/ 204 w 204"/>
                  <a:gd name="T51" fmla="*/ 190 h 409"/>
                  <a:gd name="T52" fmla="*/ 204 w 204"/>
                  <a:gd name="T53" fmla="*/ 3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4" h="409">
                    <a:moveTo>
                      <a:pt x="204" y="38"/>
                    </a:moveTo>
                    <a:cubicBezTo>
                      <a:pt x="204" y="18"/>
                      <a:pt x="183" y="0"/>
                      <a:pt x="159" y="0"/>
                    </a:cubicBezTo>
                    <a:cubicBezTo>
                      <a:pt x="45" y="0"/>
                      <a:pt x="45" y="0"/>
                      <a:pt x="45" y="0"/>
                    </a:cubicBezTo>
                    <a:cubicBezTo>
                      <a:pt x="20" y="0"/>
                      <a:pt x="0" y="18"/>
                      <a:pt x="0" y="38"/>
                    </a:cubicBezTo>
                    <a:cubicBezTo>
                      <a:pt x="0" y="38"/>
                      <a:pt x="0" y="38"/>
                      <a:pt x="0" y="38"/>
                    </a:cubicBezTo>
                    <a:cubicBezTo>
                      <a:pt x="0" y="190"/>
                      <a:pt x="0" y="190"/>
                      <a:pt x="0" y="190"/>
                    </a:cubicBezTo>
                    <a:cubicBezTo>
                      <a:pt x="0" y="201"/>
                      <a:pt x="9" y="209"/>
                      <a:pt x="19" y="209"/>
                    </a:cubicBezTo>
                    <a:cubicBezTo>
                      <a:pt x="30" y="209"/>
                      <a:pt x="38" y="201"/>
                      <a:pt x="38" y="190"/>
                    </a:cubicBezTo>
                    <a:cubicBezTo>
                      <a:pt x="38" y="79"/>
                      <a:pt x="38" y="79"/>
                      <a:pt x="38" y="79"/>
                    </a:cubicBezTo>
                    <a:cubicBezTo>
                      <a:pt x="38" y="75"/>
                      <a:pt x="41" y="73"/>
                      <a:pt x="44" y="73"/>
                    </a:cubicBezTo>
                    <a:cubicBezTo>
                      <a:pt x="48" y="73"/>
                      <a:pt x="50" y="75"/>
                      <a:pt x="50" y="79"/>
                    </a:cubicBezTo>
                    <a:cubicBezTo>
                      <a:pt x="50" y="386"/>
                      <a:pt x="50" y="386"/>
                      <a:pt x="50" y="386"/>
                    </a:cubicBezTo>
                    <a:cubicBezTo>
                      <a:pt x="51" y="399"/>
                      <a:pt x="61" y="409"/>
                      <a:pt x="73" y="409"/>
                    </a:cubicBezTo>
                    <a:cubicBezTo>
                      <a:pt x="86" y="409"/>
                      <a:pt x="96" y="398"/>
                      <a:pt x="96" y="386"/>
                    </a:cubicBezTo>
                    <a:cubicBezTo>
                      <a:pt x="96" y="224"/>
                      <a:pt x="96" y="224"/>
                      <a:pt x="96" y="224"/>
                    </a:cubicBezTo>
                    <a:cubicBezTo>
                      <a:pt x="96" y="221"/>
                      <a:pt x="99" y="218"/>
                      <a:pt x="102" y="218"/>
                    </a:cubicBezTo>
                    <a:cubicBezTo>
                      <a:pt x="105" y="218"/>
                      <a:pt x="108" y="221"/>
                      <a:pt x="108" y="224"/>
                    </a:cubicBezTo>
                    <a:cubicBezTo>
                      <a:pt x="108" y="386"/>
                      <a:pt x="108" y="386"/>
                      <a:pt x="108" y="386"/>
                    </a:cubicBezTo>
                    <a:cubicBezTo>
                      <a:pt x="108" y="398"/>
                      <a:pt x="118" y="409"/>
                      <a:pt x="131" y="409"/>
                    </a:cubicBezTo>
                    <a:cubicBezTo>
                      <a:pt x="143" y="409"/>
                      <a:pt x="153" y="399"/>
                      <a:pt x="153" y="386"/>
                    </a:cubicBezTo>
                    <a:cubicBezTo>
                      <a:pt x="153" y="79"/>
                      <a:pt x="153" y="79"/>
                      <a:pt x="153" y="79"/>
                    </a:cubicBezTo>
                    <a:cubicBezTo>
                      <a:pt x="153" y="75"/>
                      <a:pt x="156" y="73"/>
                      <a:pt x="159" y="73"/>
                    </a:cubicBezTo>
                    <a:cubicBezTo>
                      <a:pt x="163" y="73"/>
                      <a:pt x="165" y="75"/>
                      <a:pt x="165" y="79"/>
                    </a:cubicBezTo>
                    <a:cubicBezTo>
                      <a:pt x="165" y="190"/>
                      <a:pt x="165" y="190"/>
                      <a:pt x="165" y="190"/>
                    </a:cubicBezTo>
                    <a:cubicBezTo>
                      <a:pt x="166" y="201"/>
                      <a:pt x="174" y="209"/>
                      <a:pt x="185" y="209"/>
                    </a:cubicBezTo>
                    <a:cubicBezTo>
                      <a:pt x="195" y="209"/>
                      <a:pt x="204" y="201"/>
                      <a:pt x="204" y="190"/>
                    </a:cubicBezTo>
                    <a:cubicBezTo>
                      <a:pt x="204" y="38"/>
                      <a:pt x="204" y="38"/>
                      <a:pt x="204"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3" name="Group 26">
              <a:extLst>
                <a:ext uri="{FF2B5EF4-FFF2-40B4-BE49-F238E27FC236}">
                  <a16:creationId xmlns:a16="http://schemas.microsoft.com/office/drawing/2014/main" id="{E724B11B-7BF4-4215-AAED-5D4E4D3D8752}"/>
                </a:ext>
              </a:extLst>
            </p:cNvPr>
            <p:cNvGrpSpPr>
              <a:grpSpLocks noChangeAspect="1"/>
            </p:cNvGrpSpPr>
            <p:nvPr/>
          </p:nvGrpSpPr>
          <p:grpSpPr bwMode="gray">
            <a:xfrm>
              <a:off x="13717766" y="3344085"/>
              <a:ext cx="320229" cy="685800"/>
              <a:chOff x="4121151" y="2470150"/>
              <a:chExt cx="896937" cy="1920875"/>
            </a:xfrm>
            <a:grpFill/>
          </p:grpSpPr>
          <p:sp>
            <p:nvSpPr>
              <p:cNvPr id="85" name="Oval 17">
                <a:extLst>
                  <a:ext uri="{FF2B5EF4-FFF2-40B4-BE49-F238E27FC236}">
                    <a16:creationId xmlns:a16="http://schemas.microsoft.com/office/drawing/2014/main" id="{5F3D987F-AEDA-4613-9891-72E7067BF05B}"/>
                  </a:ext>
                </a:extLst>
              </p:cNvPr>
              <p:cNvSpPr>
                <a:spLocks noChangeArrowheads="1"/>
              </p:cNvSpPr>
              <p:nvPr/>
            </p:nvSpPr>
            <p:spPr bwMode="gray">
              <a:xfrm>
                <a:off x="4410075" y="2470150"/>
                <a:ext cx="314325"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86" name="Freeform 18">
                <a:extLst>
                  <a:ext uri="{FF2B5EF4-FFF2-40B4-BE49-F238E27FC236}">
                    <a16:creationId xmlns:a16="http://schemas.microsoft.com/office/drawing/2014/main" id="{992A5A2A-4A6D-41B5-8A3D-D126D2D29DC2}"/>
                  </a:ext>
                </a:extLst>
              </p:cNvPr>
              <p:cNvSpPr>
                <a:spLocks/>
              </p:cNvSpPr>
              <p:nvPr/>
            </p:nvSpPr>
            <p:spPr bwMode="gray">
              <a:xfrm>
                <a:off x="4121151" y="2857500"/>
                <a:ext cx="896937" cy="1533525"/>
              </a:xfrm>
              <a:custGeom>
                <a:avLst/>
                <a:gdLst>
                  <a:gd name="T0" fmla="*/ 154 w 239"/>
                  <a:gd name="T1" fmla="*/ 0 h 409"/>
                  <a:gd name="T2" fmla="*/ 196 w 239"/>
                  <a:gd name="T3" fmla="*/ 31 h 409"/>
                  <a:gd name="T4" fmla="*/ 236 w 239"/>
                  <a:gd name="T5" fmla="*/ 166 h 409"/>
                  <a:gd name="T6" fmla="*/ 223 w 239"/>
                  <a:gd name="T7" fmla="*/ 190 h 409"/>
                  <a:gd name="T8" fmla="*/ 217 w 239"/>
                  <a:gd name="T9" fmla="*/ 191 h 409"/>
                  <a:gd name="T10" fmla="*/ 199 w 239"/>
                  <a:gd name="T11" fmla="*/ 177 h 409"/>
                  <a:gd name="T12" fmla="*/ 171 w 239"/>
                  <a:gd name="T13" fmla="*/ 77 h 409"/>
                  <a:gd name="T14" fmla="*/ 164 w 239"/>
                  <a:gd name="T15" fmla="*/ 72 h 409"/>
                  <a:gd name="T16" fmla="*/ 160 w 239"/>
                  <a:gd name="T17" fmla="*/ 80 h 409"/>
                  <a:gd name="T18" fmla="*/ 209 w 239"/>
                  <a:gd name="T19" fmla="*/ 258 h 409"/>
                  <a:gd name="T20" fmla="*/ 171 w 239"/>
                  <a:gd name="T21" fmla="*/ 258 h 409"/>
                  <a:gd name="T22" fmla="*/ 171 w 239"/>
                  <a:gd name="T23" fmla="*/ 386 h 409"/>
                  <a:gd name="T24" fmla="*/ 148 w 239"/>
                  <a:gd name="T25" fmla="*/ 409 h 409"/>
                  <a:gd name="T26" fmla="*/ 125 w 239"/>
                  <a:gd name="T27" fmla="*/ 386 h 409"/>
                  <a:gd name="T28" fmla="*/ 125 w 239"/>
                  <a:gd name="T29" fmla="*/ 258 h 409"/>
                  <a:gd name="T30" fmla="*/ 113 w 239"/>
                  <a:gd name="T31" fmla="*/ 258 h 409"/>
                  <a:gd name="T32" fmla="*/ 113 w 239"/>
                  <a:gd name="T33" fmla="*/ 386 h 409"/>
                  <a:gd name="T34" fmla="*/ 91 w 239"/>
                  <a:gd name="T35" fmla="*/ 409 h 409"/>
                  <a:gd name="T36" fmla="*/ 68 w 239"/>
                  <a:gd name="T37" fmla="*/ 386 h 409"/>
                  <a:gd name="T38" fmla="*/ 68 w 239"/>
                  <a:gd name="T39" fmla="*/ 258 h 409"/>
                  <a:gd name="T40" fmla="*/ 30 w 239"/>
                  <a:gd name="T41" fmla="*/ 258 h 409"/>
                  <a:gd name="T42" fmla="*/ 79 w 239"/>
                  <a:gd name="T43" fmla="*/ 80 h 409"/>
                  <a:gd name="T44" fmla="*/ 75 w 239"/>
                  <a:gd name="T45" fmla="*/ 72 h 409"/>
                  <a:gd name="T46" fmla="*/ 67 w 239"/>
                  <a:gd name="T47" fmla="*/ 77 h 409"/>
                  <a:gd name="T48" fmla="*/ 40 w 239"/>
                  <a:gd name="T49" fmla="*/ 177 h 409"/>
                  <a:gd name="T50" fmla="*/ 21 w 239"/>
                  <a:gd name="T51" fmla="*/ 191 h 409"/>
                  <a:gd name="T52" fmla="*/ 16 w 239"/>
                  <a:gd name="T53" fmla="*/ 190 h 409"/>
                  <a:gd name="T54" fmla="*/ 3 w 239"/>
                  <a:gd name="T55" fmla="*/ 166 h 409"/>
                  <a:gd name="T56" fmla="*/ 43 w 239"/>
                  <a:gd name="T57" fmla="*/ 31 h 409"/>
                  <a:gd name="T58" fmla="*/ 84 w 239"/>
                  <a:gd name="T59" fmla="*/ 0 h 409"/>
                  <a:gd name="T60" fmla="*/ 154 w 239"/>
                  <a:gd name="T6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9" h="409">
                    <a:moveTo>
                      <a:pt x="154" y="0"/>
                    </a:moveTo>
                    <a:cubicBezTo>
                      <a:pt x="174" y="0"/>
                      <a:pt x="190" y="14"/>
                      <a:pt x="196" y="31"/>
                    </a:cubicBezTo>
                    <a:cubicBezTo>
                      <a:pt x="236" y="166"/>
                      <a:pt x="236" y="166"/>
                      <a:pt x="236" y="166"/>
                    </a:cubicBezTo>
                    <a:cubicBezTo>
                      <a:pt x="239" y="176"/>
                      <a:pt x="233" y="187"/>
                      <a:pt x="223" y="190"/>
                    </a:cubicBezTo>
                    <a:cubicBezTo>
                      <a:pt x="221" y="191"/>
                      <a:pt x="219" y="191"/>
                      <a:pt x="217" y="191"/>
                    </a:cubicBezTo>
                    <a:cubicBezTo>
                      <a:pt x="209" y="191"/>
                      <a:pt x="201" y="185"/>
                      <a:pt x="199" y="177"/>
                    </a:cubicBezTo>
                    <a:cubicBezTo>
                      <a:pt x="171" y="77"/>
                      <a:pt x="171" y="77"/>
                      <a:pt x="171" y="77"/>
                    </a:cubicBezTo>
                    <a:cubicBezTo>
                      <a:pt x="170" y="73"/>
                      <a:pt x="167" y="72"/>
                      <a:pt x="164" y="72"/>
                    </a:cubicBezTo>
                    <a:cubicBezTo>
                      <a:pt x="161" y="73"/>
                      <a:pt x="159" y="77"/>
                      <a:pt x="160" y="80"/>
                    </a:cubicBezTo>
                    <a:cubicBezTo>
                      <a:pt x="209" y="258"/>
                      <a:pt x="209" y="258"/>
                      <a:pt x="209" y="258"/>
                    </a:cubicBezTo>
                    <a:cubicBezTo>
                      <a:pt x="171" y="258"/>
                      <a:pt x="171" y="258"/>
                      <a:pt x="171" y="258"/>
                    </a:cubicBezTo>
                    <a:cubicBezTo>
                      <a:pt x="171" y="386"/>
                      <a:pt x="171" y="386"/>
                      <a:pt x="171" y="386"/>
                    </a:cubicBezTo>
                    <a:cubicBezTo>
                      <a:pt x="171" y="398"/>
                      <a:pt x="161" y="409"/>
                      <a:pt x="148" y="409"/>
                    </a:cubicBezTo>
                    <a:cubicBezTo>
                      <a:pt x="135" y="409"/>
                      <a:pt x="125" y="398"/>
                      <a:pt x="125" y="386"/>
                    </a:cubicBezTo>
                    <a:cubicBezTo>
                      <a:pt x="125" y="258"/>
                      <a:pt x="125" y="258"/>
                      <a:pt x="125" y="258"/>
                    </a:cubicBezTo>
                    <a:cubicBezTo>
                      <a:pt x="113" y="258"/>
                      <a:pt x="113" y="258"/>
                      <a:pt x="113" y="258"/>
                    </a:cubicBezTo>
                    <a:cubicBezTo>
                      <a:pt x="113" y="386"/>
                      <a:pt x="113" y="386"/>
                      <a:pt x="113" y="386"/>
                    </a:cubicBezTo>
                    <a:cubicBezTo>
                      <a:pt x="113" y="398"/>
                      <a:pt x="103" y="409"/>
                      <a:pt x="91" y="409"/>
                    </a:cubicBezTo>
                    <a:cubicBezTo>
                      <a:pt x="78" y="409"/>
                      <a:pt x="68" y="398"/>
                      <a:pt x="68" y="386"/>
                    </a:cubicBezTo>
                    <a:cubicBezTo>
                      <a:pt x="68" y="258"/>
                      <a:pt x="68" y="258"/>
                      <a:pt x="68" y="258"/>
                    </a:cubicBezTo>
                    <a:cubicBezTo>
                      <a:pt x="30" y="258"/>
                      <a:pt x="30" y="258"/>
                      <a:pt x="30" y="258"/>
                    </a:cubicBezTo>
                    <a:cubicBezTo>
                      <a:pt x="79" y="80"/>
                      <a:pt x="79" y="80"/>
                      <a:pt x="79" y="80"/>
                    </a:cubicBezTo>
                    <a:cubicBezTo>
                      <a:pt x="80" y="77"/>
                      <a:pt x="78" y="73"/>
                      <a:pt x="75" y="72"/>
                    </a:cubicBezTo>
                    <a:cubicBezTo>
                      <a:pt x="72" y="72"/>
                      <a:pt x="68" y="73"/>
                      <a:pt x="67" y="77"/>
                    </a:cubicBezTo>
                    <a:cubicBezTo>
                      <a:pt x="40" y="177"/>
                      <a:pt x="40" y="177"/>
                      <a:pt x="40" y="177"/>
                    </a:cubicBezTo>
                    <a:cubicBezTo>
                      <a:pt x="37" y="185"/>
                      <a:pt x="30" y="191"/>
                      <a:pt x="21" y="191"/>
                    </a:cubicBezTo>
                    <a:cubicBezTo>
                      <a:pt x="20" y="191"/>
                      <a:pt x="18" y="191"/>
                      <a:pt x="16" y="190"/>
                    </a:cubicBezTo>
                    <a:cubicBezTo>
                      <a:pt x="6" y="187"/>
                      <a:pt x="0" y="176"/>
                      <a:pt x="3" y="166"/>
                    </a:cubicBezTo>
                    <a:cubicBezTo>
                      <a:pt x="43" y="31"/>
                      <a:pt x="43" y="31"/>
                      <a:pt x="43" y="31"/>
                    </a:cubicBezTo>
                    <a:cubicBezTo>
                      <a:pt x="48" y="14"/>
                      <a:pt x="64" y="0"/>
                      <a:pt x="84" y="0"/>
                    </a:cubicBezTo>
                    <a:lnTo>
                      <a:pt x="1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4" name="Group 25">
              <a:extLst>
                <a:ext uri="{FF2B5EF4-FFF2-40B4-BE49-F238E27FC236}">
                  <a16:creationId xmlns:a16="http://schemas.microsoft.com/office/drawing/2014/main" id="{63C57990-DCF9-4EB8-BD6E-0369DFCECA21}"/>
                </a:ext>
              </a:extLst>
            </p:cNvPr>
            <p:cNvGrpSpPr>
              <a:grpSpLocks noChangeAspect="1"/>
            </p:cNvGrpSpPr>
            <p:nvPr/>
          </p:nvGrpSpPr>
          <p:grpSpPr bwMode="gray">
            <a:xfrm>
              <a:off x="12496102" y="2888019"/>
              <a:ext cx="236761" cy="594360"/>
              <a:chOff x="5689600" y="2549525"/>
              <a:chExt cx="765175" cy="1920875"/>
            </a:xfrm>
            <a:grpFill/>
          </p:grpSpPr>
          <p:sp>
            <p:nvSpPr>
              <p:cNvPr id="83" name="Oval 12">
                <a:extLst>
                  <a:ext uri="{FF2B5EF4-FFF2-40B4-BE49-F238E27FC236}">
                    <a16:creationId xmlns:a16="http://schemas.microsoft.com/office/drawing/2014/main" id="{35D768C2-2514-4058-BAE5-FD6129634BEB}"/>
                  </a:ext>
                </a:extLst>
              </p:cNvPr>
              <p:cNvSpPr>
                <a:spLocks noChangeArrowheads="1"/>
              </p:cNvSpPr>
              <p:nvPr/>
            </p:nvSpPr>
            <p:spPr bwMode="gray">
              <a:xfrm>
                <a:off x="5907088" y="2549525"/>
                <a:ext cx="315913"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84" name="Freeform 13">
                <a:extLst>
                  <a:ext uri="{FF2B5EF4-FFF2-40B4-BE49-F238E27FC236}">
                    <a16:creationId xmlns:a16="http://schemas.microsoft.com/office/drawing/2014/main" id="{0EBCD254-BC90-41ED-9FC2-212582091094}"/>
                  </a:ext>
                </a:extLst>
              </p:cNvPr>
              <p:cNvSpPr>
                <a:spLocks/>
              </p:cNvSpPr>
              <p:nvPr/>
            </p:nvSpPr>
            <p:spPr bwMode="gray">
              <a:xfrm>
                <a:off x="5689600" y="2936875"/>
                <a:ext cx="765175" cy="1533525"/>
              </a:xfrm>
              <a:custGeom>
                <a:avLst/>
                <a:gdLst>
                  <a:gd name="T0" fmla="*/ 204 w 204"/>
                  <a:gd name="T1" fmla="*/ 38 h 409"/>
                  <a:gd name="T2" fmla="*/ 159 w 204"/>
                  <a:gd name="T3" fmla="*/ 0 h 409"/>
                  <a:gd name="T4" fmla="*/ 45 w 204"/>
                  <a:gd name="T5" fmla="*/ 0 h 409"/>
                  <a:gd name="T6" fmla="*/ 0 w 204"/>
                  <a:gd name="T7" fmla="*/ 38 h 409"/>
                  <a:gd name="T8" fmla="*/ 0 w 204"/>
                  <a:gd name="T9" fmla="*/ 38 h 409"/>
                  <a:gd name="T10" fmla="*/ 0 w 204"/>
                  <a:gd name="T11" fmla="*/ 190 h 409"/>
                  <a:gd name="T12" fmla="*/ 19 w 204"/>
                  <a:gd name="T13" fmla="*/ 209 h 409"/>
                  <a:gd name="T14" fmla="*/ 38 w 204"/>
                  <a:gd name="T15" fmla="*/ 190 h 409"/>
                  <a:gd name="T16" fmla="*/ 38 w 204"/>
                  <a:gd name="T17" fmla="*/ 79 h 409"/>
                  <a:gd name="T18" fmla="*/ 44 w 204"/>
                  <a:gd name="T19" fmla="*/ 73 h 409"/>
                  <a:gd name="T20" fmla="*/ 50 w 204"/>
                  <a:gd name="T21" fmla="*/ 79 h 409"/>
                  <a:gd name="T22" fmla="*/ 50 w 204"/>
                  <a:gd name="T23" fmla="*/ 386 h 409"/>
                  <a:gd name="T24" fmla="*/ 73 w 204"/>
                  <a:gd name="T25" fmla="*/ 409 h 409"/>
                  <a:gd name="T26" fmla="*/ 96 w 204"/>
                  <a:gd name="T27" fmla="*/ 386 h 409"/>
                  <a:gd name="T28" fmla="*/ 96 w 204"/>
                  <a:gd name="T29" fmla="*/ 224 h 409"/>
                  <a:gd name="T30" fmla="*/ 102 w 204"/>
                  <a:gd name="T31" fmla="*/ 218 h 409"/>
                  <a:gd name="T32" fmla="*/ 108 w 204"/>
                  <a:gd name="T33" fmla="*/ 224 h 409"/>
                  <a:gd name="T34" fmla="*/ 108 w 204"/>
                  <a:gd name="T35" fmla="*/ 386 h 409"/>
                  <a:gd name="T36" fmla="*/ 131 w 204"/>
                  <a:gd name="T37" fmla="*/ 409 h 409"/>
                  <a:gd name="T38" fmla="*/ 153 w 204"/>
                  <a:gd name="T39" fmla="*/ 386 h 409"/>
                  <a:gd name="T40" fmla="*/ 153 w 204"/>
                  <a:gd name="T41" fmla="*/ 79 h 409"/>
                  <a:gd name="T42" fmla="*/ 159 w 204"/>
                  <a:gd name="T43" fmla="*/ 73 h 409"/>
                  <a:gd name="T44" fmla="*/ 165 w 204"/>
                  <a:gd name="T45" fmla="*/ 79 h 409"/>
                  <a:gd name="T46" fmla="*/ 165 w 204"/>
                  <a:gd name="T47" fmla="*/ 190 h 409"/>
                  <a:gd name="T48" fmla="*/ 185 w 204"/>
                  <a:gd name="T49" fmla="*/ 209 h 409"/>
                  <a:gd name="T50" fmla="*/ 204 w 204"/>
                  <a:gd name="T51" fmla="*/ 190 h 409"/>
                  <a:gd name="T52" fmla="*/ 204 w 204"/>
                  <a:gd name="T53" fmla="*/ 3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4" h="409">
                    <a:moveTo>
                      <a:pt x="204" y="38"/>
                    </a:moveTo>
                    <a:cubicBezTo>
                      <a:pt x="204" y="18"/>
                      <a:pt x="183" y="0"/>
                      <a:pt x="159" y="0"/>
                    </a:cubicBezTo>
                    <a:cubicBezTo>
                      <a:pt x="45" y="0"/>
                      <a:pt x="45" y="0"/>
                      <a:pt x="45" y="0"/>
                    </a:cubicBezTo>
                    <a:cubicBezTo>
                      <a:pt x="20" y="0"/>
                      <a:pt x="0" y="18"/>
                      <a:pt x="0" y="38"/>
                    </a:cubicBezTo>
                    <a:cubicBezTo>
                      <a:pt x="0" y="38"/>
                      <a:pt x="0" y="38"/>
                      <a:pt x="0" y="38"/>
                    </a:cubicBezTo>
                    <a:cubicBezTo>
                      <a:pt x="0" y="190"/>
                      <a:pt x="0" y="190"/>
                      <a:pt x="0" y="190"/>
                    </a:cubicBezTo>
                    <a:cubicBezTo>
                      <a:pt x="0" y="201"/>
                      <a:pt x="9" y="209"/>
                      <a:pt x="19" y="209"/>
                    </a:cubicBezTo>
                    <a:cubicBezTo>
                      <a:pt x="30" y="209"/>
                      <a:pt x="38" y="201"/>
                      <a:pt x="38" y="190"/>
                    </a:cubicBezTo>
                    <a:cubicBezTo>
                      <a:pt x="38" y="79"/>
                      <a:pt x="38" y="79"/>
                      <a:pt x="38" y="79"/>
                    </a:cubicBezTo>
                    <a:cubicBezTo>
                      <a:pt x="38" y="75"/>
                      <a:pt x="41" y="73"/>
                      <a:pt x="44" y="73"/>
                    </a:cubicBezTo>
                    <a:cubicBezTo>
                      <a:pt x="48" y="73"/>
                      <a:pt x="50" y="75"/>
                      <a:pt x="50" y="79"/>
                    </a:cubicBezTo>
                    <a:cubicBezTo>
                      <a:pt x="50" y="386"/>
                      <a:pt x="50" y="386"/>
                      <a:pt x="50" y="386"/>
                    </a:cubicBezTo>
                    <a:cubicBezTo>
                      <a:pt x="51" y="399"/>
                      <a:pt x="61" y="409"/>
                      <a:pt x="73" y="409"/>
                    </a:cubicBezTo>
                    <a:cubicBezTo>
                      <a:pt x="86" y="409"/>
                      <a:pt x="96" y="398"/>
                      <a:pt x="96" y="386"/>
                    </a:cubicBezTo>
                    <a:cubicBezTo>
                      <a:pt x="96" y="224"/>
                      <a:pt x="96" y="224"/>
                      <a:pt x="96" y="224"/>
                    </a:cubicBezTo>
                    <a:cubicBezTo>
                      <a:pt x="96" y="221"/>
                      <a:pt x="99" y="218"/>
                      <a:pt x="102" y="218"/>
                    </a:cubicBezTo>
                    <a:cubicBezTo>
                      <a:pt x="105" y="218"/>
                      <a:pt x="108" y="221"/>
                      <a:pt x="108" y="224"/>
                    </a:cubicBezTo>
                    <a:cubicBezTo>
                      <a:pt x="108" y="386"/>
                      <a:pt x="108" y="386"/>
                      <a:pt x="108" y="386"/>
                    </a:cubicBezTo>
                    <a:cubicBezTo>
                      <a:pt x="108" y="398"/>
                      <a:pt x="118" y="409"/>
                      <a:pt x="131" y="409"/>
                    </a:cubicBezTo>
                    <a:cubicBezTo>
                      <a:pt x="143" y="409"/>
                      <a:pt x="153" y="399"/>
                      <a:pt x="153" y="386"/>
                    </a:cubicBezTo>
                    <a:cubicBezTo>
                      <a:pt x="153" y="79"/>
                      <a:pt x="153" y="79"/>
                      <a:pt x="153" y="79"/>
                    </a:cubicBezTo>
                    <a:cubicBezTo>
                      <a:pt x="153" y="75"/>
                      <a:pt x="156" y="73"/>
                      <a:pt x="159" y="73"/>
                    </a:cubicBezTo>
                    <a:cubicBezTo>
                      <a:pt x="163" y="73"/>
                      <a:pt x="165" y="75"/>
                      <a:pt x="165" y="79"/>
                    </a:cubicBezTo>
                    <a:cubicBezTo>
                      <a:pt x="165" y="190"/>
                      <a:pt x="165" y="190"/>
                      <a:pt x="165" y="190"/>
                    </a:cubicBezTo>
                    <a:cubicBezTo>
                      <a:pt x="166" y="201"/>
                      <a:pt x="174" y="209"/>
                      <a:pt x="185" y="209"/>
                    </a:cubicBezTo>
                    <a:cubicBezTo>
                      <a:pt x="195" y="209"/>
                      <a:pt x="204" y="201"/>
                      <a:pt x="204" y="190"/>
                    </a:cubicBezTo>
                    <a:cubicBezTo>
                      <a:pt x="204" y="38"/>
                      <a:pt x="204" y="38"/>
                      <a:pt x="204"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5" name="Group 26">
              <a:extLst>
                <a:ext uri="{FF2B5EF4-FFF2-40B4-BE49-F238E27FC236}">
                  <a16:creationId xmlns:a16="http://schemas.microsoft.com/office/drawing/2014/main" id="{EBABED8B-9299-44A4-9CCA-BE986226E7C0}"/>
                </a:ext>
              </a:extLst>
            </p:cNvPr>
            <p:cNvGrpSpPr>
              <a:grpSpLocks noChangeAspect="1"/>
            </p:cNvGrpSpPr>
            <p:nvPr/>
          </p:nvGrpSpPr>
          <p:grpSpPr bwMode="gray">
            <a:xfrm>
              <a:off x="12832207" y="2888019"/>
              <a:ext cx="277532" cy="594360"/>
              <a:chOff x="4121151" y="2470150"/>
              <a:chExt cx="896937" cy="1920875"/>
            </a:xfrm>
            <a:grpFill/>
          </p:grpSpPr>
          <p:sp>
            <p:nvSpPr>
              <p:cNvPr id="81" name="Oval 17">
                <a:extLst>
                  <a:ext uri="{FF2B5EF4-FFF2-40B4-BE49-F238E27FC236}">
                    <a16:creationId xmlns:a16="http://schemas.microsoft.com/office/drawing/2014/main" id="{547F8B53-1D63-448C-B9E1-9160D3CED814}"/>
                  </a:ext>
                </a:extLst>
              </p:cNvPr>
              <p:cNvSpPr>
                <a:spLocks noChangeArrowheads="1"/>
              </p:cNvSpPr>
              <p:nvPr/>
            </p:nvSpPr>
            <p:spPr bwMode="gray">
              <a:xfrm>
                <a:off x="4410075" y="2470150"/>
                <a:ext cx="314325"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82" name="Freeform 18">
                <a:extLst>
                  <a:ext uri="{FF2B5EF4-FFF2-40B4-BE49-F238E27FC236}">
                    <a16:creationId xmlns:a16="http://schemas.microsoft.com/office/drawing/2014/main" id="{96EDD0C3-F69D-4F4B-93FF-306B22DC3DEF}"/>
                  </a:ext>
                </a:extLst>
              </p:cNvPr>
              <p:cNvSpPr>
                <a:spLocks/>
              </p:cNvSpPr>
              <p:nvPr/>
            </p:nvSpPr>
            <p:spPr bwMode="gray">
              <a:xfrm>
                <a:off x="4121151" y="2857500"/>
                <a:ext cx="896937" cy="1533525"/>
              </a:xfrm>
              <a:custGeom>
                <a:avLst/>
                <a:gdLst>
                  <a:gd name="T0" fmla="*/ 154 w 239"/>
                  <a:gd name="T1" fmla="*/ 0 h 409"/>
                  <a:gd name="T2" fmla="*/ 196 w 239"/>
                  <a:gd name="T3" fmla="*/ 31 h 409"/>
                  <a:gd name="T4" fmla="*/ 236 w 239"/>
                  <a:gd name="T5" fmla="*/ 166 h 409"/>
                  <a:gd name="T6" fmla="*/ 223 w 239"/>
                  <a:gd name="T7" fmla="*/ 190 h 409"/>
                  <a:gd name="T8" fmla="*/ 217 w 239"/>
                  <a:gd name="T9" fmla="*/ 191 h 409"/>
                  <a:gd name="T10" fmla="*/ 199 w 239"/>
                  <a:gd name="T11" fmla="*/ 177 h 409"/>
                  <a:gd name="T12" fmla="*/ 171 w 239"/>
                  <a:gd name="T13" fmla="*/ 77 h 409"/>
                  <a:gd name="T14" fmla="*/ 164 w 239"/>
                  <a:gd name="T15" fmla="*/ 72 h 409"/>
                  <a:gd name="T16" fmla="*/ 160 w 239"/>
                  <a:gd name="T17" fmla="*/ 80 h 409"/>
                  <a:gd name="T18" fmla="*/ 209 w 239"/>
                  <a:gd name="T19" fmla="*/ 258 h 409"/>
                  <a:gd name="T20" fmla="*/ 171 w 239"/>
                  <a:gd name="T21" fmla="*/ 258 h 409"/>
                  <a:gd name="T22" fmla="*/ 171 w 239"/>
                  <a:gd name="T23" fmla="*/ 386 h 409"/>
                  <a:gd name="T24" fmla="*/ 148 w 239"/>
                  <a:gd name="T25" fmla="*/ 409 h 409"/>
                  <a:gd name="T26" fmla="*/ 125 w 239"/>
                  <a:gd name="T27" fmla="*/ 386 h 409"/>
                  <a:gd name="T28" fmla="*/ 125 w 239"/>
                  <a:gd name="T29" fmla="*/ 258 h 409"/>
                  <a:gd name="T30" fmla="*/ 113 w 239"/>
                  <a:gd name="T31" fmla="*/ 258 h 409"/>
                  <a:gd name="T32" fmla="*/ 113 w 239"/>
                  <a:gd name="T33" fmla="*/ 386 h 409"/>
                  <a:gd name="T34" fmla="*/ 91 w 239"/>
                  <a:gd name="T35" fmla="*/ 409 h 409"/>
                  <a:gd name="T36" fmla="*/ 68 w 239"/>
                  <a:gd name="T37" fmla="*/ 386 h 409"/>
                  <a:gd name="T38" fmla="*/ 68 w 239"/>
                  <a:gd name="T39" fmla="*/ 258 h 409"/>
                  <a:gd name="T40" fmla="*/ 30 w 239"/>
                  <a:gd name="T41" fmla="*/ 258 h 409"/>
                  <a:gd name="T42" fmla="*/ 79 w 239"/>
                  <a:gd name="T43" fmla="*/ 80 h 409"/>
                  <a:gd name="T44" fmla="*/ 75 w 239"/>
                  <a:gd name="T45" fmla="*/ 72 h 409"/>
                  <a:gd name="T46" fmla="*/ 67 w 239"/>
                  <a:gd name="T47" fmla="*/ 77 h 409"/>
                  <a:gd name="T48" fmla="*/ 40 w 239"/>
                  <a:gd name="T49" fmla="*/ 177 h 409"/>
                  <a:gd name="T50" fmla="*/ 21 w 239"/>
                  <a:gd name="T51" fmla="*/ 191 h 409"/>
                  <a:gd name="T52" fmla="*/ 16 w 239"/>
                  <a:gd name="T53" fmla="*/ 190 h 409"/>
                  <a:gd name="T54" fmla="*/ 3 w 239"/>
                  <a:gd name="T55" fmla="*/ 166 h 409"/>
                  <a:gd name="T56" fmla="*/ 43 w 239"/>
                  <a:gd name="T57" fmla="*/ 31 h 409"/>
                  <a:gd name="T58" fmla="*/ 84 w 239"/>
                  <a:gd name="T59" fmla="*/ 0 h 409"/>
                  <a:gd name="T60" fmla="*/ 154 w 239"/>
                  <a:gd name="T6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9" h="409">
                    <a:moveTo>
                      <a:pt x="154" y="0"/>
                    </a:moveTo>
                    <a:cubicBezTo>
                      <a:pt x="174" y="0"/>
                      <a:pt x="190" y="14"/>
                      <a:pt x="196" y="31"/>
                    </a:cubicBezTo>
                    <a:cubicBezTo>
                      <a:pt x="236" y="166"/>
                      <a:pt x="236" y="166"/>
                      <a:pt x="236" y="166"/>
                    </a:cubicBezTo>
                    <a:cubicBezTo>
                      <a:pt x="239" y="176"/>
                      <a:pt x="233" y="187"/>
                      <a:pt x="223" y="190"/>
                    </a:cubicBezTo>
                    <a:cubicBezTo>
                      <a:pt x="221" y="191"/>
                      <a:pt x="219" y="191"/>
                      <a:pt x="217" y="191"/>
                    </a:cubicBezTo>
                    <a:cubicBezTo>
                      <a:pt x="209" y="191"/>
                      <a:pt x="201" y="185"/>
                      <a:pt x="199" y="177"/>
                    </a:cubicBezTo>
                    <a:cubicBezTo>
                      <a:pt x="171" y="77"/>
                      <a:pt x="171" y="77"/>
                      <a:pt x="171" y="77"/>
                    </a:cubicBezTo>
                    <a:cubicBezTo>
                      <a:pt x="170" y="73"/>
                      <a:pt x="167" y="72"/>
                      <a:pt x="164" y="72"/>
                    </a:cubicBezTo>
                    <a:cubicBezTo>
                      <a:pt x="161" y="73"/>
                      <a:pt x="159" y="77"/>
                      <a:pt x="160" y="80"/>
                    </a:cubicBezTo>
                    <a:cubicBezTo>
                      <a:pt x="209" y="258"/>
                      <a:pt x="209" y="258"/>
                      <a:pt x="209" y="258"/>
                    </a:cubicBezTo>
                    <a:cubicBezTo>
                      <a:pt x="171" y="258"/>
                      <a:pt x="171" y="258"/>
                      <a:pt x="171" y="258"/>
                    </a:cubicBezTo>
                    <a:cubicBezTo>
                      <a:pt x="171" y="386"/>
                      <a:pt x="171" y="386"/>
                      <a:pt x="171" y="386"/>
                    </a:cubicBezTo>
                    <a:cubicBezTo>
                      <a:pt x="171" y="398"/>
                      <a:pt x="161" y="409"/>
                      <a:pt x="148" y="409"/>
                    </a:cubicBezTo>
                    <a:cubicBezTo>
                      <a:pt x="135" y="409"/>
                      <a:pt x="125" y="398"/>
                      <a:pt x="125" y="386"/>
                    </a:cubicBezTo>
                    <a:cubicBezTo>
                      <a:pt x="125" y="258"/>
                      <a:pt x="125" y="258"/>
                      <a:pt x="125" y="258"/>
                    </a:cubicBezTo>
                    <a:cubicBezTo>
                      <a:pt x="113" y="258"/>
                      <a:pt x="113" y="258"/>
                      <a:pt x="113" y="258"/>
                    </a:cubicBezTo>
                    <a:cubicBezTo>
                      <a:pt x="113" y="386"/>
                      <a:pt x="113" y="386"/>
                      <a:pt x="113" y="386"/>
                    </a:cubicBezTo>
                    <a:cubicBezTo>
                      <a:pt x="113" y="398"/>
                      <a:pt x="103" y="409"/>
                      <a:pt x="91" y="409"/>
                    </a:cubicBezTo>
                    <a:cubicBezTo>
                      <a:pt x="78" y="409"/>
                      <a:pt x="68" y="398"/>
                      <a:pt x="68" y="386"/>
                    </a:cubicBezTo>
                    <a:cubicBezTo>
                      <a:pt x="68" y="258"/>
                      <a:pt x="68" y="258"/>
                      <a:pt x="68" y="258"/>
                    </a:cubicBezTo>
                    <a:cubicBezTo>
                      <a:pt x="30" y="258"/>
                      <a:pt x="30" y="258"/>
                      <a:pt x="30" y="258"/>
                    </a:cubicBezTo>
                    <a:cubicBezTo>
                      <a:pt x="79" y="80"/>
                      <a:pt x="79" y="80"/>
                      <a:pt x="79" y="80"/>
                    </a:cubicBezTo>
                    <a:cubicBezTo>
                      <a:pt x="80" y="77"/>
                      <a:pt x="78" y="73"/>
                      <a:pt x="75" y="72"/>
                    </a:cubicBezTo>
                    <a:cubicBezTo>
                      <a:pt x="72" y="72"/>
                      <a:pt x="68" y="73"/>
                      <a:pt x="67" y="77"/>
                    </a:cubicBezTo>
                    <a:cubicBezTo>
                      <a:pt x="40" y="177"/>
                      <a:pt x="40" y="177"/>
                      <a:pt x="40" y="177"/>
                    </a:cubicBezTo>
                    <a:cubicBezTo>
                      <a:pt x="37" y="185"/>
                      <a:pt x="30" y="191"/>
                      <a:pt x="21" y="191"/>
                    </a:cubicBezTo>
                    <a:cubicBezTo>
                      <a:pt x="20" y="191"/>
                      <a:pt x="18" y="191"/>
                      <a:pt x="16" y="190"/>
                    </a:cubicBezTo>
                    <a:cubicBezTo>
                      <a:pt x="6" y="187"/>
                      <a:pt x="0" y="176"/>
                      <a:pt x="3" y="166"/>
                    </a:cubicBezTo>
                    <a:cubicBezTo>
                      <a:pt x="43" y="31"/>
                      <a:pt x="43" y="31"/>
                      <a:pt x="43" y="31"/>
                    </a:cubicBezTo>
                    <a:cubicBezTo>
                      <a:pt x="48" y="14"/>
                      <a:pt x="64" y="0"/>
                      <a:pt x="84" y="0"/>
                    </a:cubicBezTo>
                    <a:lnTo>
                      <a:pt x="1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6" name="Group 25">
              <a:extLst>
                <a:ext uri="{FF2B5EF4-FFF2-40B4-BE49-F238E27FC236}">
                  <a16:creationId xmlns:a16="http://schemas.microsoft.com/office/drawing/2014/main" id="{B16096C2-CDE1-40DA-B577-F0E52B8070B1}"/>
                </a:ext>
              </a:extLst>
            </p:cNvPr>
            <p:cNvGrpSpPr>
              <a:grpSpLocks noChangeAspect="1"/>
            </p:cNvGrpSpPr>
            <p:nvPr/>
          </p:nvGrpSpPr>
          <p:grpSpPr bwMode="gray">
            <a:xfrm>
              <a:off x="13209083" y="2888019"/>
              <a:ext cx="236761" cy="594360"/>
              <a:chOff x="5689600" y="2549525"/>
              <a:chExt cx="765175" cy="1920875"/>
            </a:xfrm>
            <a:grpFill/>
          </p:grpSpPr>
          <p:sp>
            <p:nvSpPr>
              <p:cNvPr id="79" name="Oval 12">
                <a:extLst>
                  <a:ext uri="{FF2B5EF4-FFF2-40B4-BE49-F238E27FC236}">
                    <a16:creationId xmlns:a16="http://schemas.microsoft.com/office/drawing/2014/main" id="{250E7823-0DAE-4154-A47D-2F017853AE52}"/>
                  </a:ext>
                </a:extLst>
              </p:cNvPr>
              <p:cNvSpPr>
                <a:spLocks noChangeArrowheads="1"/>
              </p:cNvSpPr>
              <p:nvPr/>
            </p:nvSpPr>
            <p:spPr bwMode="gray">
              <a:xfrm>
                <a:off x="5907088" y="2549525"/>
                <a:ext cx="315913"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80" name="Freeform 13">
                <a:extLst>
                  <a:ext uri="{FF2B5EF4-FFF2-40B4-BE49-F238E27FC236}">
                    <a16:creationId xmlns:a16="http://schemas.microsoft.com/office/drawing/2014/main" id="{7CF5A77B-D2A9-4D23-BB46-E8A8B962619F}"/>
                  </a:ext>
                </a:extLst>
              </p:cNvPr>
              <p:cNvSpPr>
                <a:spLocks/>
              </p:cNvSpPr>
              <p:nvPr/>
            </p:nvSpPr>
            <p:spPr bwMode="gray">
              <a:xfrm>
                <a:off x="5689600" y="2936875"/>
                <a:ext cx="765175" cy="1533525"/>
              </a:xfrm>
              <a:custGeom>
                <a:avLst/>
                <a:gdLst>
                  <a:gd name="T0" fmla="*/ 204 w 204"/>
                  <a:gd name="T1" fmla="*/ 38 h 409"/>
                  <a:gd name="T2" fmla="*/ 159 w 204"/>
                  <a:gd name="T3" fmla="*/ 0 h 409"/>
                  <a:gd name="T4" fmla="*/ 45 w 204"/>
                  <a:gd name="T5" fmla="*/ 0 h 409"/>
                  <a:gd name="T6" fmla="*/ 0 w 204"/>
                  <a:gd name="T7" fmla="*/ 38 h 409"/>
                  <a:gd name="T8" fmla="*/ 0 w 204"/>
                  <a:gd name="T9" fmla="*/ 38 h 409"/>
                  <a:gd name="T10" fmla="*/ 0 w 204"/>
                  <a:gd name="T11" fmla="*/ 190 h 409"/>
                  <a:gd name="T12" fmla="*/ 19 w 204"/>
                  <a:gd name="T13" fmla="*/ 209 h 409"/>
                  <a:gd name="T14" fmla="*/ 38 w 204"/>
                  <a:gd name="T15" fmla="*/ 190 h 409"/>
                  <a:gd name="T16" fmla="*/ 38 w 204"/>
                  <a:gd name="T17" fmla="*/ 79 h 409"/>
                  <a:gd name="T18" fmla="*/ 44 w 204"/>
                  <a:gd name="T19" fmla="*/ 73 h 409"/>
                  <a:gd name="T20" fmla="*/ 50 w 204"/>
                  <a:gd name="T21" fmla="*/ 79 h 409"/>
                  <a:gd name="T22" fmla="*/ 50 w 204"/>
                  <a:gd name="T23" fmla="*/ 386 h 409"/>
                  <a:gd name="T24" fmla="*/ 73 w 204"/>
                  <a:gd name="T25" fmla="*/ 409 h 409"/>
                  <a:gd name="T26" fmla="*/ 96 w 204"/>
                  <a:gd name="T27" fmla="*/ 386 h 409"/>
                  <a:gd name="T28" fmla="*/ 96 w 204"/>
                  <a:gd name="T29" fmla="*/ 224 h 409"/>
                  <a:gd name="T30" fmla="*/ 102 w 204"/>
                  <a:gd name="T31" fmla="*/ 218 h 409"/>
                  <a:gd name="T32" fmla="*/ 108 w 204"/>
                  <a:gd name="T33" fmla="*/ 224 h 409"/>
                  <a:gd name="T34" fmla="*/ 108 w 204"/>
                  <a:gd name="T35" fmla="*/ 386 h 409"/>
                  <a:gd name="T36" fmla="*/ 131 w 204"/>
                  <a:gd name="T37" fmla="*/ 409 h 409"/>
                  <a:gd name="T38" fmla="*/ 153 w 204"/>
                  <a:gd name="T39" fmla="*/ 386 h 409"/>
                  <a:gd name="T40" fmla="*/ 153 w 204"/>
                  <a:gd name="T41" fmla="*/ 79 h 409"/>
                  <a:gd name="T42" fmla="*/ 159 w 204"/>
                  <a:gd name="T43" fmla="*/ 73 h 409"/>
                  <a:gd name="T44" fmla="*/ 165 w 204"/>
                  <a:gd name="T45" fmla="*/ 79 h 409"/>
                  <a:gd name="T46" fmla="*/ 165 w 204"/>
                  <a:gd name="T47" fmla="*/ 190 h 409"/>
                  <a:gd name="T48" fmla="*/ 185 w 204"/>
                  <a:gd name="T49" fmla="*/ 209 h 409"/>
                  <a:gd name="T50" fmla="*/ 204 w 204"/>
                  <a:gd name="T51" fmla="*/ 190 h 409"/>
                  <a:gd name="T52" fmla="*/ 204 w 204"/>
                  <a:gd name="T53" fmla="*/ 3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4" h="409">
                    <a:moveTo>
                      <a:pt x="204" y="38"/>
                    </a:moveTo>
                    <a:cubicBezTo>
                      <a:pt x="204" y="18"/>
                      <a:pt x="183" y="0"/>
                      <a:pt x="159" y="0"/>
                    </a:cubicBezTo>
                    <a:cubicBezTo>
                      <a:pt x="45" y="0"/>
                      <a:pt x="45" y="0"/>
                      <a:pt x="45" y="0"/>
                    </a:cubicBezTo>
                    <a:cubicBezTo>
                      <a:pt x="20" y="0"/>
                      <a:pt x="0" y="18"/>
                      <a:pt x="0" y="38"/>
                    </a:cubicBezTo>
                    <a:cubicBezTo>
                      <a:pt x="0" y="38"/>
                      <a:pt x="0" y="38"/>
                      <a:pt x="0" y="38"/>
                    </a:cubicBezTo>
                    <a:cubicBezTo>
                      <a:pt x="0" y="190"/>
                      <a:pt x="0" y="190"/>
                      <a:pt x="0" y="190"/>
                    </a:cubicBezTo>
                    <a:cubicBezTo>
                      <a:pt x="0" y="201"/>
                      <a:pt x="9" y="209"/>
                      <a:pt x="19" y="209"/>
                    </a:cubicBezTo>
                    <a:cubicBezTo>
                      <a:pt x="30" y="209"/>
                      <a:pt x="38" y="201"/>
                      <a:pt x="38" y="190"/>
                    </a:cubicBezTo>
                    <a:cubicBezTo>
                      <a:pt x="38" y="79"/>
                      <a:pt x="38" y="79"/>
                      <a:pt x="38" y="79"/>
                    </a:cubicBezTo>
                    <a:cubicBezTo>
                      <a:pt x="38" y="75"/>
                      <a:pt x="41" y="73"/>
                      <a:pt x="44" y="73"/>
                    </a:cubicBezTo>
                    <a:cubicBezTo>
                      <a:pt x="48" y="73"/>
                      <a:pt x="50" y="75"/>
                      <a:pt x="50" y="79"/>
                    </a:cubicBezTo>
                    <a:cubicBezTo>
                      <a:pt x="50" y="386"/>
                      <a:pt x="50" y="386"/>
                      <a:pt x="50" y="386"/>
                    </a:cubicBezTo>
                    <a:cubicBezTo>
                      <a:pt x="51" y="399"/>
                      <a:pt x="61" y="409"/>
                      <a:pt x="73" y="409"/>
                    </a:cubicBezTo>
                    <a:cubicBezTo>
                      <a:pt x="86" y="409"/>
                      <a:pt x="96" y="398"/>
                      <a:pt x="96" y="386"/>
                    </a:cubicBezTo>
                    <a:cubicBezTo>
                      <a:pt x="96" y="224"/>
                      <a:pt x="96" y="224"/>
                      <a:pt x="96" y="224"/>
                    </a:cubicBezTo>
                    <a:cubicBezTo>
                      <a:pt x="96" y="221"/>
                      <a:pt x="99" y="218"/>
                      <a:pt x="102" y="218"/>
                    </a:cubicBezTo>
                    <a:cubicBezTo>
                      <a:pt x="105" y="218"/>
                      <a:pt x="108" y="221"/>
                      <a:pt x="108" y="224"/>
                    </a:cubicBezTo>
                    <a:cubicBezTo>
                      <a:pt x="108" y="386"/>
                      <a:pt x="108" y="386"/>
                      <a:pt x="108" y="386"/>
                    </a:cubicBezTo>
                    <a:cubicBezTo>
                      <a:pt x="108" y="398"/>
                      <a:pt x="118" y="409"/>
                      <a:pt x="131" y="409"/>
                    </a:cubicBezTo>
                    <a:cubicBezTo>
                      <a:pt x="143" y="409"/>
                      <a:pt x="153" y="399"/>
                      <a:pt x="153" y="386"/>
                    </a:cubicBezTo>
                    <a:cubicBezTo>
                      <a:pt x="153" y="79"/>
                      <a:pt x="153" y="79"/>
                      <a:pt x="153" y="79"/>
                    </a:cubicBezTo>
                    <a:cubicBezTo>
                      <a:pt x="153" y="75"/>
                      <a:pt x="156" y="73"/>
                      <a:pt x="159" y="73"/>
                    </a:cubicBezTo>
                    <a:cubicBezTo>
                      <a:pt x="163" y="73"/>
                      <a:pt x="165" y="75"/>
                      <a:pt x="165" y="79"/>
                    </a:cubicBezTo>
                    <a:cubicBezTo>
                      <a:pt x="165" y="190"/>
                      <a:pt x="165" y="190"/>
                      <a:pt x="165" y="190"/>
                    </a:cubicBezTo>
                    <a:cubicBezTo>
                      <a:pt x="166" y="201"/>
                      <a:pt x="174" y="209"/>
                      <a:pt x="185" y="209"/>
                    </a:cubicBezTo>
                    <a:cubicBezTo>
                      <a:pt x="195" y="209"/>
                      <a:pt x="204" y="201"/>
                      <a:pt x="204" y="190"/>
                    </a:cubicBezTo>
                    <a:cubicBezTo>
                      <a:pt x="204" y="38"/>
                      <a:pt x="204" y="38"/>
                      <a:pt x="204"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7" name="Group 26">
              <a:extLst>
                <a:ext uri="{FF2B5EF4-FFF2-40B4-BE49-F238E27FC236}">
                  <a16:creationId xmlns:a16="http://schemas.microsoft.com/office/drawing/2014/main" id="{A938D458-EE05-4700-B6B7-53007C305821}"/>
                </a:ext>
              </a:extLst>
            </p:cNvPr>
            <p:cNvGrpSpPr>
              <a:grpSpLocks noChangeAspect="1"/>
            </p:cNvGrpSpPr>
            <p:nvPr/>
          </p:nvGrpSpPr>
          <p:grpSpPr bwMode="gray">
            <a:xfrm>
              <a:off x="13545188" y="2888019"/>
              <a:ext cx="277532" cy="594360"/>
              <a:chOff x="4121151" y="2470150"/>
              <a:chExt cx="896937" cy="1920875"/>
            </a:xfrm>
            <a:grpFill/>
          </p:grpSpPr>
          <p:sp>
            <p:nvSpPr>
              <p:cNvPr id="77" name="Oval 17">
                <a:extLst>
                  <a:ext uri="{FF2B5EF4-FFF2-40B4-BE49-F238E27FC236}">
                    <a16:creationId xmlns:a16="http://schemas.microsoft.com/office/drawing/2014/main" id="{ED93DC16-94D7-498B-9929-8ED560AE18C5}"/>
                  </a:ext>
                </a:extLst>
              </p:cNvPr>
              <p:cNvSpPr>
                <a:spLocks noChangeArrowheads="1"/>
              </p:cNvSpPr>
              <p:nvPr/>
            </p:nvSpPr>
            <p:spPr bwMode="gray">
              <a:xfrm>
                <a:off x="4410075" y="2470150"/>
                <a:ext cx="314325"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78" name="Freeform 18">
                <a:extLst>
                  <a:ext uri="{FF2B5EF4-FFF2-40B4-BE49-F238E27FC236}">
                    <a16:creationId xmlns:a16="http://schemas.microsoft.com/office/drawing/2014/main" id="{3DF1A6C3-32B5-446D-8178-FF480A834094}"/>
                  </a:ext>
                </a:extLst>
              </p:cNvPr>
              <p:cNvSpPr>
                <a:spLocks/>
              </p:cNvSpPr>
              <p:nvPr/>
            </p:nvSpPr>
            <p:spPr bwMode="gray">
              <a:xfrm>
                <a:off x="4121151" y="2857500"/>
                <a:ext cx="896937" cy="1533525"/>
              </a:xfrm>
              <a:custGeom>
                <a:avLst/>
                <a:gdLst>
                  <a:gd name="T0" fmla="*/ 154 w 239"/>
                  <a:gd name="T1" fmla="*/ 0 h 409"/>
                  <a:gd name="T2" fmla="*/ 196 w 239"/>
                  <a:gd name="T3" fmla="*/ 31 h 409"/>
                  <a:gd name="T4" fmla="*/ 236 w 239"/>
                  <a:gd name="T5" fmla="*/ 166 h 409"/>
                  <a:gd name="T6" fmla="*/ 223 w 239"/>
                  <a:gd name="T7" fmla="*/ 190 h 409"/>
                  <a:gd name="T8" fmla="*/ 217 w 239"/>
                  <a:gd name="T9" fmla="*/ 191 h 409"/>
                  <a:gd name="T10" fmla="*/ 199 w 239"/>
                  <a:gd name="T11" fmla="*/ 177 h 409"/>
                  <a:gd name="T12" fmla="*/ 171 w 239"/>
                  <a:gd name="T13" fmla="*/ 77 h 409"/>
                  <a:gd name="T14" fmla="*/ 164 w 239"/>
                  <a:gd name="T15" fmla="*/ 72 h 409"/>
                  <a:gd name="T16" fmla="*/ 160 w 239"/>
                  <a:gd name="T17" fmla="*/ 80 h 409"/>
                  <a:gd name="T18" fmla="*/ 209 w 239"/>
                  <a:gd name="T19" fmla="*/ 258 h 409"/>
                  <a:gd name="T20" fmla="*/ 171 w 239"/>
                  <a:gd name="T21" fmla="*/ 258 h 409"/>
                  <a:gd name="T22" fmla="*/ 171 w 239"/>
                  <a:gd name="T23" fmla="*/ 386 h 409"/>
                  <a:gd name="T24" fmla="*/ 148 w 239"/>
                  <a:gd name="T25" fmla="*/ 409 h 409"/>
                  <a:gd name="T26" fmla="*/ 125 w 239"/>
                  <a:gd name="T27" fmla="*/ 386 h 409"/>
                  <a:gd name="T28" fmla="*/ 125 w 239"/>
                  <a:gd name="T29" fmla="*/ 258 h 409"/>
                  <a:gd name="T30" fmla="*/ 113 w 239"/>
                  <a:gd name="T31" fmla="*/ 258 h 409"/>
                  <a:gd name="T32" fmla="*/ 113 w 239"/>
                  <a:gd name="T33" fmla="*/ 386 h 409"/>
                  <a:gd name="T34" fmla="*/ 91 w 239"/>
                  <a:gd name="T35" fmla="*/ 409 h 409"/>
                  <a:gd name="T36" fmla="*/ 68 w 239"/>
                  <a:gd name="T37" fmla="*/ 386 h 409"/>
                  <a:gd name="T38" fmla="*/ 68 w 239"/>
                  <a:gd name="T39" fmla="*/ 258 h 409"/>
                  <a:gd name="T40" fmla="*/ 30 w 239"/>
                  <a:gd name="T41" fmla="*/ 258 h 409"/>
                  <a:gd name="T42" fmla="*/ 79 w 239"/>
                  <a:gd name="T43" fmla="*/ 80 h 409"/>
                  <a:gd name="T44" fmla="*/ 75 w 239"/>
                  <a:gd name="T45" fmla="*/ 72 h 409"/>
                  <a:gd name="T46" fmla="*/ 67 w 239"/>
                  <a:gd name="T47" fmla="*/ 77 h 409"/>
                  <a:gd name="T48" fmla="*/ 40 w 239"/>
                  <a:gd name="T49" fmla="*/ 177 h 409"/>
                  <a:gd name="T50" fmla="*/ 21 w 239"/>
                  <a:gd name="T51" fmla="*/ 191 h 409"/>
                  <a:gd name="T52" fmla="*/ 16 w 239"/>
                  <a:gd name="T53" fmla="*/ 190 h 409"/>
                  <a:gd name="T54" fmla="*/ 3 w 239"/>
                  <a:gd name="T55" fmla="*/ 166 h 409"/>
                  <a:gd name="T56" fmla="*/ 43 w 239"/>
                  <a:gd name="T57" fmla="*/ 31 h 409"/>
                  <a:gd name="T58" fmla="*/ 84 w 239"/>
                  <a:gd name="T59" fmla="*/ 0 h 409"/>
                  <a:gd name="T60" fmla="*/ 154 w 239"/>
                  <a:gd name="T6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9" h="409">
                    <a:moveTo>
                      <a:pt x="154" y="0"/>
                    </a:moveTo>
                    <a:cubicBezTo>
                      <a:pt x="174" y="0"/>
                      <a:pt x="190" y="14"/>
                      <a:pt x="196" y="31"/>
                    </a:cubicBezTo>
                    <a:cubicBezTo>
                      <a:pt x="236" y="166"/>
                      <a:pt x="236" y="166"/>
                      <a:pt x="236" y="166"/>
                    </a:cubicBezTo>
                    <a:cubicBezTo>
                      <a:pt x="239" y="176"/>
                      <a:pt x="233" y="187"/>
                      <a:pt x="223" y="190"/>
                    </a:cubicBezTo>
                    <a:cubicBezTo>
                      <a:pt x="221" y="191"/>
                      <a:pt x="219" y="191"/>
                      <a:pt x="217" y="191"/>
                    </a:cubicBezTo>
                    <a:cubicBezTo>
                      <a:pt x="209" y="191"/>
                      <a:pt x="201" y="185"/>
                      <a:pt x="199" y="177"/>
                    </a:cubicBezTo>
                    <a:cubicBezTo>
                      <a:pt x="171" y="77"/>
                      <a:pt x="171" y="77"/>
                      <a:pt x="171" y="77"/>
                    </a:cubicBezTo>
                    <a:cubicBezTo>
                      <a:pt x="170" y="73"/>
                      <a:pt x="167" y="72"/>
                      <a:pt x="164" y="72"/>
                    </a:cubicBezTo>
                    <a:cubicBezTo>
                      <a:pt x="161" y="73"/>
                      <a:pt x="159" y="77"/>
                      <a:pt x="160" y="80"/>
                    </a:cubicBezTo>
                    <a:cubicBezTo>
                      <a:pt x="209" y="258"/>
                      <a:pt x="209" y="258"/>
                      <a:pt x="209" y="258"/>
                    </a:cubicBezTo>
                    <a:cubicBezTo>
                      <a:pt x="171" y="258"/>
                      <a:pt x="171" y="258"/>
                      <a:pt x="171" y="258"/>
                    </a:cubicBezTo>
                    <a:cubicBezTo>
                      <a:pt x="171" y="386"/>
                      <a:pt x="171" y="386"/>
                      <a:pt x="171" y="386"/>
                    </a:cubicBezTo>
                    <a:cubicBezTo>
                      <a:pt x="171" y="398"/>
                      <a:pt x="161" y="409"/>
                      <a:pt x="148" y="409"/>
                    </a:cubicBezTo>
                    <a:cubicBezTo>
                      <a:pt x="135" y="409"/>
                      <a:pt x="125" y="398"/>
                      <a:pt x="125" y="386"/>
                    </a:cubicBezTo>
                    <a:cubicBezTo>
                      <a:pt x="125" y="258"/>
                      <a:pt x="125" y="258"/>
                      <a:pt x="125" y="258"/>
                    </a:cubicBezTo>
                    <a:cubicBezTo>
                      <a:pt x="113" y="258"/>
                      <a:pt x="113" y="258"/>
                      <a:pt x="113" y="258"/>
                    </a:cubicBezTo>
                    <a:cubicBezTo>
                      <a:pt x="113" y="386"/>
                      <a:pt x="113" y="386"/>
                      <a:pt x="113" y="386"/>
                    </a:cubicBezTo>
                    <a:cubicBezTo>
                      <a:pt x="113" y="398"/>
                      <a:pt x="103" y="409"/>
                      <a:pt x="91" y="409"/>
                    </a:cubicBezTo>
                    <a:cubicBezTo>
                      <a:pt x="78" y="409"/>
                      <a:pt x="68" y="398"/>
                      <a:pt x="68" y="386"/>
                    </a:cubicBezTo>
                    <a:cubicBezTo>
                      <a:pt x="68" y="258"/>
                      <a:pt x="68" y="258"/>
                      <a:pt x="68" y="258"/>
                    </a:cubicBezTo>
                    <a:cubicBezTo>
                      <a:pt x="30" y="258"/>
                      <a:pt x="30" y="258"/>
                      <a:pt x="30" y="258"/>
                    </a:cubicBezTo>
                    <a:cubicBezTo>
                      <a:pt x="79" y="80"/>
                      <a:pt x="79" y="80"/>
                      <a:pt x="79" y="80"/>
                    </a:cubicBezTo>
                    <a:cubicBezTo>
                      <a:pt x="80" y="77"/>
                      <a:pt x="78" y="73"/>
                      <a:pt x="75" y="72"/>
                    </a:cubicBezTo>
                    <a:cubicBezTo>
                      <a:pt x="72" y="72"/>
                      <a:pt x="68" y="73"/>
                      <a:pt x="67" y="77"/>
                    </a:cubicBezTo>
                    <a:cubicBezTo>
                      <a:pt x="40" y="177"/>
                      <a:pt x="40" y="177"/>
                      <a:pt x="40" y="177"/>
                    </a:cubicBezTo>
                    <a:cubicBezTo>
                      <a:pt x="37" y="185"/>
                      <a:pt x="30" y="191"/>
                      <a:pt x="21" y="191"/>
                    </a:cubicBezTo>
                    <a:cubicBezTo>
                      <a:pt x="20" y="191"/>
                      <a:pt x="18" y="191"/>
                      <a:pt x="16" y="190"/>
                    </a:cubicBezTo>
                    <a:cubicBezTo>
                      <a:pt x="6" y="187"/>
                      <a:pt x="0" y="176"/>
                      <a:pt x="3" y="166"/>
                    </a:cubicBezTo>
                    <a:cubicBezTo>
                      <a:pt x="43" y="31"/>
                      <a:pt x="43" y="31"/>
                      <a:pt x="43" y="31"/>
                    </a:cubicBezTo>
                    <a:cubicBezTo>
                      <a:pt x="48" y="14"/>
                      <a:pt x="64" y="0"/>
                      <a:pt x="84" y="0"/>
                    </a:cubicBezTo>
                    <a:lnTo>
                      <a:pt x="1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8" name="Group 26">
              <a:extLst>
                <a:ext uri="{FF2B5EF4-FFF2-40B4-BE49-F238E27FC236}">
                  <a16:creationId xmlns:a16="http://schemas.microsoft.com/office/drawing/2014/main" id="{8C93799B-39E4-4326-BBC6-C6149F7D0B61}"/>
                </a:ext>
              </a:extLst>
            </p:cNvPr>
            <p:cNvGrpSpPr>
              <a:grpSpLocks noChangeAspect="1"/>
            </p:cNvGrpSpPr>
            <p:nvPr/>
          </p:nvGrpSpPr>
          <p:grpSpPr bwMode="gray">
            <a:xfrm>
              <a:off x="12665117" y="2499773"/>
              <a:ext cx="234835" cy="502920"/>
              <a:chOff x="4121151" y="2470150"/>
              <a:chExt cx="896937" cy="1920875"/>
            </a:xfrm>
            <a:grpFill/>
          </p:grpSpPr>
          <p:sp>
            <p:nvSpPr>
              <p:cNvPr id="75" name="Oval 17">
                <a:extLst>
                  <a:ext uri="{FF2B5EF4-FFF2-40B4-BE49-F238E27FC236}">
                    <a16:creationId xmlns:a16="http://schemas.microsoft.com/office/drawing/2014/main" id="{EC07C01D-FC09-4AAD-B27D-BD65C8F44A44}"/>
                  </a:ext>
                </a:extLst>
              </p:cNvPr>
              <p:cNvSpPr>
                <a:spLocks noChangeArrowheads="1"/>
              </p:cNvSpPr>
              <p:nvPr/>
            </p:nvSpPr>
            <p:spPr bwMode="gray">
              <a:xfrm>
                <a:off x="4410075" y="2470150"/>
                <a:ext cx="314325"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76" name="Freeform 18">
                <a:extLst>
                  <a:ext uri="{FF2B5EF4-FFF2-40B4-BE49-F238E27FC236}">
                    <a16:creationId xmlns:a16="http://schemas.microsoft.com/office/drawing/2014/main" id="{1F17A481-CFE7-451D-AB98-5F30090EA09A}"/>
                  </a:ext>
                </a:extLst>
              </p:cNvPr>
              <p:cNvSpPr>
                <a:spLocks/>
              </p:cNvSpPr>
              <p:nvPr/>
            </p:nvSpPr>
            <p:spPr bwMode="gray">
              <a:xfrm>
                <a:off x="4121151" y="2857500"/>
                <a:ext cx="896937" cy="1533525"/>
              </a:xfrm>
              <a:custGeom>
                <a:avLst/>
                <a:gdLst>
                  <a:gd name="T0" fmla="*/ 154 w 239"/>
                  <a:gd name="T1" fmla="*/ 0 h 409"/>
                  <a:gd name="T2" fmla="*/ 196 w 239"/>
                  <a:gd name="T3" fmla="*/ 31 h 409"/>
                  <a:gd name="T4" fmla="*/ 236 w 239"/>
                  <a:gd name="T5" fmla="*/ 166 h 409"/>
                  <a:gd name="T6" fmla="*/ 223 w 239"/>
                  <a:gd name="T7" fmla="*/ 190 h 409"/>
                  <a:gd name="T8" fmla="*/ 217 w 239"/>
                  <a:gd name="T9" fmla="*/ 191 h 409"/>
                  <a:gd name="T10" fmla="*/ 199 w 239"/>
                  <a:gd name="T11" fmla="*/ 177 h 409"/>
                  <a:gd name="T12" fmla="*/ 171 w 239"/>
                  <a:gd name="T13" fmla="*/ 77 h 409"/>
                  <a:gd name="T14" fmla="*/ 164 w 239"/>
                  <a:gd name="T15" fmla="*/ 72 h 409"/>
                  <a:gd name="T16" fmla="*/ 160 w 239"/>
                  <a:gd name="T17" fmla="*/ 80 h 409"/>
                  <a:gd name="T18" fmla="*/ 209 w 239"/>
                  <a:gd name="T19" fmla="*/ 258 h 409"/>
                  <a:gd name="T20" fmla="*/ 171 w 239"/>
                  <a:gd name="T21" fmla="*/ 258 h 409"/>
                  <a:gd name="T22" fmla="*/ 171 w 239"/>
                  <a:gd name="T23" fmla="*/ 386 h 409"/>
                  <a:gd name="T24" fmla="*/ 148 w 239"/>
                  <a:gd name="T25" fmla="*/ 409 h 409"/>
                  <a:gd name="T26" fmla="*/ 125 w 239"/>
                  <a:gd name="T27" fmla="*/ 386 h 409"/>
                  <a:gd name="T28" fmla="*/ 125 w 239"/>
                  <a:gd name="T29" fmla="*/ 258 h 409"/>
                  <a:gd name="T30" fmla="*/ 113 w 239"/>
                  <a:gd name="T31" fmla="*/ 258 h 409"/>
                  <a:gd name="T32" fmla="*/ 113 w 239"/>
                  <a:gd name="T33" fmla="*/ 386 h 409"/>
                  <a:gd name="T34" fmla="*/ 91 w 239"/>
                  <a:gd name="T35" fmla="*/ 409 h 409"/>
                  <a:gd name="T36" fmla="*/ 68 w 239"/>
                  <a:gd name="T37" fmla="*/ 386 h 409"/>
                  <a:gd name="T38" fmla="*/ 68 w 239"/>
                  <a:gd name="T39" fmla="*/ 258 h 409"/>
                  <a:gd name="T40" fmla="*/ 30 w 239"/>
                  <a:gd name="T41" fmla="*/ 258 h 409"/>
                  <a:gd name="T42" fmla="*/ 79 w 239"/>
                  <a:gd name="T43" fmla="*/ 80 h 409"/>
                  <a:gd name="T44" fmla="*/ 75 w 239"/>
                  <a:gd name="T45" fmla="*/ 72 h 409"/>
                  <a:gd name="T46" fmla="*/ 67 w 239"/>
                  <a:gd name="T47" fmla="*/ 77 h 409"/>
                  <a:gd name="T48" fmla="*/ 40 w 239"/>
                  <a:gd name="T49" fmla="*/ 177 h 409"/>
                  <a:gd name="T50" fmla="*/ 21 w 239"/>
                  <a:gd name="T51" fmla="*/ 191 h 409"/>
                  <a:gd name="T52" fmla="*/ 16 w 239"/>
                  <a:gd name="T53" fmla="*/ 190 h 409"/>
                  <a:gd name="T54" fmla="*/ 3 w 239"/>
                  <a:gd name="T55" fmla="*/ 166 h 409"/>
                  <a:gd name="T56" fmla="*/ 43 w 239"/>
                  <a:gd name="T57" fmla="*/ 31 h 409"/>
                  <a:gd name="T58" fmla="*/ 84 w 239"/>
                  <a:gd name="T59" fmla="*/ 0 h 409"/>
                  <a:gd name="T60" fmla="*/ 154 w 239"/>
                  <a:gd name="T6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9" h="409">
                    <a:moveTo>
                      <a:pt x="154" y="0"/>
                    </a:moveTo>
                    <a:cubicBezTo>
                      <a:pt x="174" y="0"/>
                      <a:pt x="190" y="14"/>
                      <a:pt x="196" y="31"/>
                    </a:cubicBezTo>
                    <a:cubicBezTo>
                      <a:pt x="236" y="166"/>
                      <a:pt x="236" y="166"/>
                      <a:pt x="236" y="166"/>
                    </a:cubicBezTo>
                    <a:cubicBezTo>
                      <a:pt x="239" y="176"/>
                      <a:pt x="233" y="187"/>
                      <a:pt x="223" y="190"/>
                    </a:cubicBezTo>
                    <a:cubicBezTo>
                      <a:pt x="221" y="191"/>
                      <a:pt x="219" y="191"/>
                      <a:pt x="217" y="191"/>
                    </a:cubicBezTo>
                    <a:cubicBezTo>
                      <a:pt x="209" y="191"/>
                      <a:pt x="201" y="185"/>
                      <a:pt x="199" y="177"/>
                    </a:cubicBezTo>
                    <a:cubicBezTo>
                      <a:pt x="171" y="77"/>
                      <a:pt x="171" y="77"/>
                      <a:pt x="171" y="77"/>
                    </a:cubicBezTo>
                    <a:cubicBezTo>
                      <a:pt x="170" y="73"/>
                      <a:pt x="167" y="72"/>
                      <a:pt x="164" y="72"/>
                    </a:cubicBezTo>
                    <a:cubicBezTo>
                      <a:pt x="161" y="73"/>
                      <a:pt x="159" y="77"/>
                      <a:pt x="160" y="80"/>
                    </a:cubicBezTo>
                    <a:cubicBezTo>
                      <a:pt x="209" y="258"/>
                      <a:pt x="209" y="258"/>
                      <a:pt x="209" y="258"/>
                    </a:cubicBezTo>
                    <a:cubicBezTo>
                      <a:pt x="171" y="258"/>
                      <a:pt x="171" y="258"/>
                      <a:pt x="171" y="258"/>
                    </a:cubicBezTo>
                    <a:cubicBezTo>
                      <a:pt x="171" y="386"/>
                      <a:pt x="171" y="386"/>
                      <a:pt x="171" y="386"/>
                    </a:cubicBezTo>
                    <a:cubicBezTo>
                      <a:pt x="171" y="398"/>
                      <a:pt x="161" y="409"/>
                      <a:pt x="148" y="409"/>
                    </a:cubicBezTo>
                    <a:cubicBezTo>
                      <a:pt x="135" y="409"/>
                      <a:pt x="125" y="398"/>
                      <a:pt x="125" y="386"/>
                    </a:cubicBezTo>
                    <a:cubicBezTo>
                      <a:pt x="125" y="258"/>
                      <a:pt x="125" y="258"/>
                      <a:pt x="125" y="258"/>
                    </a:cubicBezTo>
                    <a:cubicBezTo>
                      <a:pt x="113" y="258"/>
                      <a:pt x="113" y="258"/>
                      <a:pt x="113" y="258"/>
                    </a:cubicBezTo>
                    <a:cubicBezTo>
                      <a:pt x="113" y="386"/>
                      <a:pt x="113" y="386"/>
                      <a:pt x="113" y="386"/>
                    </a:cubicBezTo>
                    <a:cubicBezTo>
                      <a:pt x="113" y="398"/>
                      <a:pt x="103" y="409"/>
                      <a:pt x="91" y="409"/>
                    </a:cubicBezTo>
                    <a:cubicBezTo>
                      <a:pt x="78" y="409"/>
                      <a:pt x="68" y="398"/>
                      <a:pt x="68" y="386"/>
                    </a:cubicBezTo>
                    <a:cubicBezTo>
                      <a:pt x="68" y="258"/>
                      <a:pt x="68" y="258"/>
                      <a:pt x="68" y="258"/>
                    </a:cubicBezTo>
                    <a:cubicBezTo>
                      <a:pt x="30" y="258"/>
                      <a:pt x="30" y="258"/>
                      <a:pt x="30" y="258"/>
                    </a:cubicBezTo>
                    <a:cubicBezTo>
                      <a:pt x="79" y="80"/>
                      <a:pt x="79" y="80"/>
                      <a:pt x="79" y="80"/>
                    </a:cubicBezTo>
                    <a:cubicBezTo>
                      <a:pt x="80" y="77"/>
                      <a:pt x="78" y="73"/>
                      <a:pt x="75" y="72"/>
                    </a:cubicBezTo>
                    <a:cubicBezTo>
                      <a:pt x="72" y="72"/>
                      <a:pt x="68" y="73"/>
                      <a:pt x="67" y="77"/>
                    </a:cubicBezTo>
                    <a:cubicBezTo>
                      <a:pt x="40" y="177"/>
                      <a:pt x="40" y="177"/>
                      <a:pt x="40" y="177"/>
                    </a:cubicBezTo>
                    <a:cubicBezTo>
                      <a:pt x="37" y="185"/>
                      <a:pt x="30" y="191"/>
                      <a:pt x="21" y="191"/>
                    </a:cubicBezTo>
                    <a:cubicBezTo>
                      <a:pt x="20" y="191"/>
                      <a:pt x="18" y="191"/>
                      <a:pt x="16" y="190"/>
                    </a:cubicBezTo>
                    <a:cubicBezTo>
                      <a:pt x="6" y="187"/>
                      <a:pt x="0" y="176"/>
                      <a:pt x="3" y="166"/>
                    </a:cubicBezTo>
                    <a:cubicBezTo>
                      <a:pt x="43" y="31"/>
                      <a:pt x="43" y="31"/>
                      <a:pt x="43" y="31"/>
                    </a:cubicBezTo>
                    <a:cubicBezTo>
                      <a:pt x="48" y="14"/>
                      <a:pt x="64" y="0"/>
                      <a:pt x="84" y="0"/>
                    </a:cubicBezTo>
                    <a:lnTo>
                      <a:pt x="1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69" name="Group 25">
              <a:extLst>
                <a:ext uri="{FF2B5EF4-FFF2-40B4-BE49-F238E27FC236}">
                  <a16:creationId xmlns:a16="http://schemas.microsoft.com/office/drawing/2014/main" id="{33BE8C11-5867-4572-A1A8-C276C57A53DD}"/>
                </a:ext>
              </a:extLst>
            </p:cNvPr>
            <p:cNvGrpSpPr>
              <a:grpSpLocks noChangeAspect="1"/>
            </p:cNvGrpSpPr>
            <p:nvPr/>
          </p:nvGrpSpPr>
          <p:grpSpPr bwMode="gray">
            <a:xfrm>
              <a:off x="13038857" y="2499773"/>
              <a:ext cx="200336" cy="502920"/>
              <a:chOff x="5689600" y="2549525"/>
              <a:chExt cx="765175" cy="1920875"/>
            </a:xfrm>
            <a:grpFill/>
          </p:grpSpPr>
          <p:sp>
            <p:nvSpPr>
              <p:cNvPr id="73" name="Oval 12">
                <a:extLst>
                  <a:ext uri="{FF2B5EF4-FFF2-40B4-BE49-F238E27FC236}">
                    <a16:creationId xmlns:a16="http://schemas.microsoft.com/office/drawing/2014/main" id="{BA65E268-ABF5-4F0D-8D83-372B0A81F737}"/>
                  </a:ext>
                </a:extLst>
              </p:cNvPr>
              <p:cNvSpPr>
                <a:spLocks noChangeArrowheads="1"/>
              </p:cNvSpPr>
              <p:nvPr/>
            </p:nvSpPr>
            <p:spPr bwMode="gray">
              <a:xfrm>
                <a:off x="5907088" y="2549525"/>
                <a:ext cx="315913"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74" name="Freeform 13">
                <a:extLst>
                  <a:ext uri="{FF2B5EF4-FFF2-40B4-BE49-F238E27FC236}">
                    <a16:creationId xmlns:a16="http://schemas.microsoft.com/office/drawing/2014/main" id="{E59F14DB-35D1-47C8-82A0-1BE219CF803A}"/>
                  </a:ext>
                </a:extLst>
              </p:cNvPr>
              <p:cNvSpPr>
                <a:spLocks/>
              </p:cNvSpPr>
              <p:nvPr/>
            </p:nvSpPr>
            <p:spPr bwMode="gray">
              <a:xfrm>
                <a:off x="5689600" y="2936875"/>
                <a:ext cx="765175" cy="1533525"/>
              </a:xfrm>
              <a:custGeom>
                <a:avLst/>
                <a:gdLst>
                  <a:gd name="T0" fmla="*/ 204 w 204"/>
                  <a:gd name="T1" fmla="*/ 38 h 409"/>
                  <a:gd name="T2" fmla="*/ 159 w 204"/>
                  <a:gd name="T3" fmla="*/ 0 h 409"/>
                  <a:gd name="T4" fmla="*/ 45 w 204"/>
                  <a:gd name="T5" fmla="*/ 0 h 409"/>
                  <a:gd name="T6" fmla="*/ 0 w 204"/>
                  <a:gd name="T7" fmla="*/ 38 h 409"/>
                  <a:gd name="T8" fmla="*/ 0 w 204"/>
                  <a:gd name="T9" fmla="*/ 38 h 409"/>
                  <a:gd name="T10" fmla="*/ 0 w 204"/>
                  <a:gd name="T11" fmla="*/ 190 h 409"/>
                  <a:gd name="T12" fmla="*/ 19 w 204"/>
                  <a:gd name="T13" fmla="*/ 209 h 409"/>
                  <a:gd name="T14" fmla="*/ 38 w 204"/>
                  <a:gd name="T15" fmla="*/ 190 h 409"/>
                  <a:gd name="T16" fmla="*/ 38 w 204"/>
                  <a:gd name="T17" fmla="*/ 79 h 409"/>
                  <a:gd name="T18" fmla="*/ 44 w 204"/>
                  <a:gd name="T19" fmla="*/ 73 h 409"/>
                  <a:gd name="T20" fmla="*/ 50 w 204"/>
                  <a:gd name="T21" fmla="*/ 79 h 409"/>
                  <a:gd name="T22" fmla="*/ 50 w 204"/>
                  <a:gd name="T23" fmla="*/ 386 h 409"/>
                  <a:gd name="T24" fmla="*/ 73 w 204"/>
                  <a:gd name="T25" fmla="*/ 409 h 409"/>
                  <a:gd name="T26" fmla="*/ 96 w 204"/>
                  <a:gd name="T27" fmla="*/ 386 h 409"/>
                  <a:gd name="T28" fmla="*/ 96 w 204"/>
                  <a:gd name="T29" fmla="*/ 224 h 409"/>
                  <a:gd name="T30" fmla="*/ 102 w 204"/>
                  <a:gd name="T31" fmla="*/ 218 h 409"/>
                  <a:gd name="T32" fmla="*/ 108 w 204"/>
                  <a:gd name="T33" fmla="*/ 224 h 409"/>
                  <a:gd name="T34" fmla="*/ 108 w 204"/>
                  <a:gd name="T35" fmla="*/ 386 h 409"/>
                  <a:gd name="T36" fmla="*/ 131 w 204"/>
                  <a:gd name="T37" fmla="*/ 409 h 409"/>
                  <a:gd name="T38" fmla="*/ 153 w 204"/>
                  <a:gd name="T39" fmla="*/ 386 h 409"/>
                  <a:gd name="T40" fmla="*/ 153 w 204"/>
                  <a:gd name="T41" fmla="*/ 79 h 409"/>
                  <a:gd name="T42" fmla="*/ 159 w 204"/>
                  <a:gd name="T43" fmla="*/ 73 h 409"/>
                  <a:gd name="T44" fmla="*/ 165 w 204"/>
                  <a:gd name="T45" fmla="*/ 79 h 409"/>
                  <a:gd name="T46" fmla="*/ 165 w 204"/>
                  <a:gd name="T47" fmla="*/ 190 h 409"/>
                  <a:gd name="T48" fmla="*/ 185 w 204"/>
                  <a:gd name="T49" fmla="*/ 209 h 409"/>
                  <a:gd name="T50" fmla="*/ 204 w 204"/>
                  <a:gd name="T51" fmla="*/ 190 h 409"/>
                  <a:gd name="T52" fmla="*/ 204 w 204"/>
                  <a:gd name="T53" fmla="*/ 3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4" h="409">
                    <a:moveTo>
                      <a:pt x="204" y="38"/>
                    </a:moveTo>
                    <a:cubicBezTo>
                      <a:pt x="204" y="18"/>
                      <a:pt x="183" y="0"/>
                      <a:pt x="159" y="0"/>
                    </a:cubicBezTo>
                    <a:cubicBezTo>
                      <a:pt x="45" y="0"/>
                      <a:pt x="45" y="0"/>
                      <a:pt x="45" y="0"/>
                    </a:cubicBezTo>
                    <a:cubicBezTo>
                      <a:pt x="20" y="0"/>
                      <a:pt x="0" y="18"/>
                      <a:pt x="0" y="38"/>
                    </a:cubicBezTo>
                    <a:cubicBezTo>
                      <a:pt x="0" y="38"/>
                      <a:pt x="0" y="38"/>
                      <a:pt x="0" y="38"/>
                    </a:cubicBezTo>
                    <a:cubicBezTo>
                      <a:pt x="0" y="190"/>
                      <a:pt x="0" y="190"/>
                      <a:pt x="0" y="190"/>
                    </a:cubicBezTo>
                    <a:cubicBezTo>
                      <a:pt x="0" y="201"/>
                      <a:pt x="9" y="209"/>
                      <a:pt x="19" y="209"/>
                    </a:cubicBezTo>
                    <a:cubicBezTo>
                      <a:pt x="30" y="209"/>
                      <a:pt x="38" y="201"/>
                      <a:pt x="38" y="190"/>
                    </a:cubicBezTo>
                    <a:cubicBezTo>
                      <a:pt x="38" y="79"/>
                      <a:pt x="38" y="79"/>
                      <a:pt x="38" y="79"/>
                    </a:cubicBezTo>
                    <a:cubicBezTo>
                      <a:pt x="38" y="75"/>
                      <a:pt x="41" y="73"/>
                      <a:pt x="44" y="73"/>
                    </a:cubicBezTo>
                    <a:cubicBezTo>
                      <a:pt x="48" y="73"/>
                      <a:pt x="50" y="75"/>
                      <a:pt x="50" y="79"/>
                    </a:cubicBezTo>
                    <a:cubicBezTo>
                      <a:pt x="50" y="386"/>
                      <a:pt x="50" y="386"/>
                      <a:pt x="50" y="386"/>
                    </a:cubicBezTo>
                    <a:cubicBezTo>
                      <a:pt x="51" y="399"/>
                      <a:pt x="61" y="409"/>
                      <a:pt x="73" y="409"/>
                    </a:cubicBezTo>
                    <a:cubicBezTo>
                      <a:pt x="86" y="409"/>
                      <a:pt x="96" y="398"/>
                      <a:pt x="96" y="386"/>
                    </a:cubicBezTo>
                    <a:cubicBezTo>
                      <a:pt x="96" y="224"/>
                      <a:pt x="96" y="224"/>
                      <a:pt x="96" y="224"/>
                    </a:cubicBezTo>
                    <a:cubicBezTo>
                      <a:pt x="96" y="221"/>
                      <a:pt x="99" y="218"/>
                      <a:pt x="102" y="218"/>
                    </a:cubicBezTo>
                    <a:cubicBezTo>
                      <a:pt x="105" y="218"/>
                      <a:pt x="108" y="221"/>
                      <a:pt x="108" y="224"/>
                    </a:cubicBezTo>
                    <a:cubicBezTo>
                      <a:pt x="108" y="386"/>
                      <a:pt x="108" y="386"/>
                      <a:pt x="108" y="386"/>
                    </a:cubicBezTo>
                    <a:cubicBezTo>
                      <a:pt x="108" y="398"/>
                      <a:pt x="118" y="409"/>
                      <a:pt x="131" y="409"/>
                    </a:cubicBezTo>
                    <a:cubicBezTo>
                      <a:pt x="143" y="409"/>
                      <a:pt x="153" y="399"/>
                      <a:pt x="153" y="386"/>
                    </a:cubicBezTo>
                    <a:cubicBezTo>
                      <a:pt x="153" y="79"/>
                      <a:pt x="153" y="79"/>
                      <a:pt x="153" y="79"/>
                    </a:cubicBezTo>
                    <a:cubicBezTo>
                      <a:pt x="153" y="75"/>
                      <a:pt x="156" y="73"/>
                      <a:pt x="159" y="73"/>
                    </a:cubicBezTo>
                    <a:cubicBezTo>
                      <a:pt x="163" y="73"/>
                      <a:pt x="165" y="75"/>
                      <a:pt x="165" y="79"/>
                    </a:cubicBezTo>
                    <a:cubicBezTo>
                      <a:pt x="165" y="190"/>
                      <a:pt x="165" y="190"/>
                      <a:pt x="165" y="190"/>
                    </a:cubicBezTo>
                    <a:cubicBezTo>
                      <a:pt x="166" y="201"/>
                      <a:pt x="174" y="209"/>
                      <a:pt x="185" y="209"/>
                    </a:cubicBezTo>
                    <a:cubicBezTo>
                      <a:pt x="195" y="209"/>
                      <a:pt x="204" y="201"/>
                      <a:pt x="204" y="190"/>
                    </a:cubicBezTo>
                    <a:cubicBezTo>
                      <a:pt x="204" y="38"/>
                      <a:pt x="204" y="38"/>
                      <a:pt x="204" y="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nvGrpSpPr>
            <p:cNvPr id="70" name="Group 26">
              <a:extLst>
                <a:ext uri="{FF2B5EF4-FFF2-40B4-BE49-F238E27FC236}">
                  <a16:creationId xmlns:a16="http://schemas.microsoft.com/office/drawing/2014/main" id="{F82007E9-A291-4A3C-89E4-901DED4B220B}"/>
                </a:ext>
              </a:extLst>
            </p:cNvPr>
            <p:cNvGrpSpPr>
              <a:grpSpLocks noChangeAspect="1"/>
            </p:cNvGrpSpPr>
            <p:nvPr/>
          </p:nvGrpSpPr>
          <p:grpSpPr bwMode="gray">
            <a:xfrm>
              <a:off x="13378098" y="2499773"/>
              <a:ext cx="234835" cy="502920"/>
              <a:chOff x="4121151" y="2470150"/>
              <a:chExt cx="896937" cy="1920875"/>
            </a:xfrm>
            <a:grpFill/>
          </p:grpSpPr>
          <p:sp>
            <p:nvSpPr>
              <p:cNvPr id="71" name="Oval 17">
                <a:extLst>
                  <a:ext uri="{FF2B5EF4-FFF2-40B4-BE49-F238E27FC236}">
                    <a16:creationId xmlns:a16="http://schemas.microsoft.com/office/drawing/2014/main" id="{D8C86072-BFC7-4EF0-B04F-4002834568C3}"/>
                  </a:ext>
                </a:extLst>
              </p:cNvPr>
              <p:cNvSpPr>
                <a:spLocks noChangeArrowheads="1"/>
              </p:cNvSpPr>
              <p:nvPr/>
            </p:nvSpPr>
            <p:spPr bwMode="gray">
              <a:xfrm>
                <a:off x="4410075" y="2470150"/>
                <a:ext cx="314325" cy="315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sp>
            <p:nvSpPr>
              <p:cNvPr id="72" name="Freeform 18">
                <a:extLst>
                  <a:ext uri="{FF2B5EF4-FFF2-40B4-BE49-F238E27FC236}">
                    <a16:creationId xmlns:a16="http://schemas.microsoft.com/office/drawing/2014/main" id="{DBFCA736-EB52-417F-8E07-C6D26754DF91}"/>
                  </a:ext>
                </a:extLst>
              </p:cNvPr>
              <p:cNvSpPr>
                <a:spLocks/>
              </p:cNvSpPr>
              <p:nvPr/>
            </p:nvSpPr>
            <p:spPr bwMode="gray">
              <a:xfrm>
                <a:off x="4121151" y="2857500"/>
                <a:ext cx="896937" cy="1533525"/>
              </a:xfrm>
              <a:custGeom>
                <a:avLst/>
                <a:gdLst>
                  <a:gd name="T0" fmla="*/ 154 w 239"/>
                  <a:gd name="T1" fmla="*/ 0 h 409"/>
                  <a:gd name="T2" fmla="*/ 196 w 239"/>
                  <a:gd name="T3" fmla="*/ 31 h 409"/>
                  <a:gd name="T4" fmla="*/ 236 w 239"/>
                  <a:gd name="T5" fmla="*/ 166 h 409"/>
                  <a:gd name="T6" fmla="*/ 223 w 239"/>
                  <a:gd name="T7" fmla="*/ 190 h 409"/>
                  <a:gd name="T8" fmla="*/ 217 w 239"/>
                  <a:gd name="T9" fmla="*/ 191 h 409"/>
                  <a:gd name="T10" fmla="*/ 199 w 239"/>
                  <a:gd name="T11" fmla="*/ 177 h 409"/>
                  <a:gd name="T12" fmla="*/ 171 w 239"/>
                  <a:gd name="T13" fmla="*/ 77 h 409"/>
                  <a:gd name="T14" fmla="*/ 164 w 239"/>
                  <a:gd name="T15" fmla="*/ 72 h 409"/>
                  <a:gd name="T16" fmla="*/ 160 w 239"/>
                  <a:gd name="T17" fmla="*/ 80 h 409"/>
                  <a:gd name="T18" fmla="*/ 209 w 239"/>
                  <a:gd name="T19" fmla="*/ 258 h 409"/>
                  <a:gd name="T20" fmla="*/ 171 w 239"/>
                  <a:gd name="T21" fmla="*/ 258 h 409"/>
                  <a:gd name="T22" fmla="*/ 171 w 239"/>
                  <a:gd name="T23" fmla="*/ 386 h 409"/>
                  <a:gd name="T24" fmla="*/ 148 w 239"/>
                  <a:gd name="T25" fmla="*/ 409 h 409"/>
                  <a:gd name="T26" fmla="*/ 125 w 239"/>
                  <a:gd name="T27" fmla="*/ 386 h 409"/>
                  <a:gd name="T28" fmla="*/ 125 w 239"/>
                  <a:gd name="T29" fmla="*/ 258 h 409"/>
                  <a:gd name="T30" fmla="*/ 113 w 239"/>
                  <a:gd name="T31" fmla="*/ 258 h 409"/>
                  <a:gd name="T32" fmla="*/ 113 w 239"/>
                  <a:gd name="T33" fmla="*/ 386 h 409"/>
                  <a:gd name="T34" fmla="*/ 91 w 239"/>
                  <a:gd name="T35" fmla="*/ 409 h 409"/>
                  <a:gd name="T36" fmla="*/ 68 w 239"/>
                  <a:gd name="T37" fmla="*/ 386 h 409"/>
                  <a:gd name="T38" fmla="*/ 68 w 239"/>
                  <a:gd name="T39" fmla="*/ 258 h 409"/>
                  <a:gd name="T40" fmla="*/ 30 w 239"/>
                  <a:gd name="T41" fmla="*/ 258 h 409"/>
                  <a:gd name="T42" fmla="*/ 79 w 239"/>
                  <a:gd name="T43" fmla="*/ 80 h 409"/>
                  <a:gd name="T44" fmla="*/ 75 w 239"/>
                  <a:gd name="T45" fmla="*/ 72 h 409"/>
                  <a:gd name="T46" fmla="*/ 67 w 239"/>
                  <a:gd name="T47" fmla="*/ 77 h 409"/>
                  <a:gd name="T48" fmla="*/ 40 w 239"/>
                  <a:gd name="T49" fmla="*/ 177 h 409"/>
                  <a:gd name="T50" fmla="*/ 21 w 239"/>
                  <a:gd name="T51" fmla="*/ 191 h 409"/>
                  <a:gd name="T52" fmla="*/ 16 w 239"/>
                  <a:gd name="T53" fmla="*/ 190 h 409"/>
                  <a:gd name="T54" fmla="*/ 3 w 239"/>
                  <a:gd name="T55" fmla="*/ 166 h 409"/>
                  <a:gd name="T56" fmla="*/ 43 w 239"/>
                  <a:gd name="T57" fmla="*/ 31 h 409"/>
                  <a:gd name="T58" fmla="*/ 84 w 239"/>
                  <a:gd name="T59" fmla="*/ 0 h 409"/>
                  <a:gd name="T60" fmla="*/ 154 w 239"/>
                  <a:gd name="T6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9" h="409">
                    <a:moveTo>
                      <a:pt x="154" y="0"/>
                    </a:moveTo>
                    <a:cubicBezTo>
                      <a:pt x="174" y="0"/>
                      <a:pt x="190" y="14"/>
                      <a:pt x="196" y="31"/>
                    </a:cubicBezTo>
                    <a:cubicBezTo>
                      <a:pt x="236" y="166"/>
                      <a:pt x="236" y="166"/>
                      <a:pt x="236" y="166"/>
                    </a:cubicBezTo>
                    <a:cubicBezTo>
                      <a:pt x="239" y="176"/>
                      <a:pt x="233" y="187"/>
                      <a:pt x="223" y="190"/>
                    </a:cubicBezTo>
                    <a:cubicBezTo>
                      <a:pt x="221" y="191"/>
                      <a:pt x="219" y="191"/>
                      <a:pt x="217" y="191"/>
                    </a:cubicBezTo>
                    <a:cubicBezTo>
                      <a:pt x="209" y="191"/>
                      <a:pt x="201" y="185"/>
                      <a:pt x="199" y="177"/>
                    </a:cubicBezTo>
                    <a:cubicBezTo>
                      <a:pt x="171" y="77"/>
                      <a:pt x="171" y="77"/>
                      <a:pt x="171" y="77"/>
                    </a:cubicBezTo>
                    <a:cubicBezTo>
                      <a:pt x="170" y="73"/>
                      <a:pt x="167" y="72"/>
                      <a:pt x="164" y="72"/>
                    </a:cubicBezTo>
                    <a:cubicBezTo>
                      <a:pt x="161" y="73"/>
                      <a:pt x="159" y="77"/>
                      <a:pt x="160" y="80"/>
                    </a:cubicBezTo>
                    <a:cubicBezTo>
                      <a:pt x="209" y="258"/>
                      <a:pt x="209" y="258"/>
                      <a:pt x="209" y="258"/>
                    </a:cubicBezTo>
                    <a:cubicBezTo>
                      <a:pt x="171" y="258"/>
                      <a:pt x="171" y="258"/>
                      <a:pt x="171" y="258"/>
                    </a:cubicBezTo>
                    <a:cubicBezTo>
                      <a:pt x="171" y="386"/>
                      <a:pt x="171" y="386"/>
                      <a:pt x="171" y="386"/>
                    </a:cubicBezTo>
                    <a:cubicBezTo>
                      <a:pt x="171" y="398"/>
                      <a:pt x="161" y="409"/>
                      <a:pt x="148" y="409"/>
                    </a:cubicBezTo>
                    <a:cubicBezTo>
                      <a:pt x="135" y="409"/>
                      <a:pt x="125" y="398"/>
                      <a:pt x="125" y="386"/>
                    </a:cubicBezTo>
                    <a:cubicBezTo>
                      <a:pt x="125" y="258"/>
                      <a:pt x="125" y="258"/>
                      <a:pt x="125" y="258"/>
                    </a:cubicBezTo>
                    <a:cubicBezTo>
                      <a:pt x="113" y="258"/>
                      <a:pt x="113" y="258"/>
                      <a:pt x="113" y="258"/>
                    </a:cubicBezTo>
                    <a:cubicBezTo>
                      <a:pt x="113" y="386"/>
                      <a:pt x="113" y="386"/>
                      <a:pt x="113" y="386"/>
                    </a:cubicBezTo>
                    <a:cubicBezTo>
                      <a:pt x="113" y="398"/>
                      <a:pt x="103" y="409"/>
                      <a:pt x="91" y="409"/>
                    </a:cubicBezTo>
                    <a:cubicBezTo>
                      <a:pt x="78" y="409"/>
                      <a:pt x="68" y="398"/>
                      <a:pt x="68" y="386"/>
                    </a:cubicBezTo>
                    <a:cubicBezTo>
                      <a:pt x="68" y="258"/>
                      <a:pt x="68" y="258"/>
                      <a:pt x="68" y="258"/>
                    </a:cubicBezTo>
                    <a:cubicBezTo>
                      <a:pt x="30" y="258"/>
                      <a:pt x="30" y="258"/>
                      <a:pt x="30" y="258"/>
                    </a:cubicBezTo>
                    <a:cubicBezTo>
                      <a:pt x="79" y="80"/>
                      <a:pt x="79" y="80"/>
                      <a:pt x="79" y="80"/>
                    </a:cubicBezTo>
                    <a:cubicBezTo>
                      <a:pt x="80" y="77"/>
                      <a:pt x="78" y="73"/>
                      <a:pt x="75" y="72"/>
                    </a:cubicBezTo>
                    <a:cubicBezTo>
                      <a:pt x="72" y="72"/>
                      <a:pt x="68" y="73"/>
                      <a:pt x="67" y="77"/>
                    </a:cubicBezTo>
                    <a:cubicBezTo>
                      <a:pt x="40" y="177"/>
                      <a:pt x="40" y="177"/>
                      <a:pt x="40" y="177"/>
                    </a:cubicBezTo>
                    <a:cubicBezTo>
                      <a:pt x="37" y="185"/>
                      <a:pt x="30" y="191"/>
                      <a:pt x="21" y="191"/>
                    </a:cubicBezTo>
                    <a:cubicBezTo>
                      <a:pt x="20" y="191"/>
                      <a:pt x="18" y="191"/>
                      <a:pt x="16" y="190"/>
                    </a:cubicBezTo>
                    <a:cubicBezTo>
                      <a:pt x="6" y="187"/>
                      <a:pt x="0" y="176"/>
                      <a:pt x="3" y="166"/>
                    </a:cubicBezTo>
                    <a:cubicBezTo>
                      <a:pt x="43" y="31"/>
                      <a:pt x="43" y="31"/>
                      <a:pt x="43" y="31"/>
                    </a:cubicBezTo>
                    <a:cubicBezTo>
                      <a:pt x="48" y="14"/>
                      <a:pt x="64" y="0"/>
                      <a:pt x="84" y="0"/>
                    </a:cubicBezTo>
                    <a:lnTo>
                      <a:pt x="1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98" tIns="34299" rIns="68598" bIns="34299" numCol="1" anchor="t" anchorCtr="0" compatLnSpc="1">
                <a:prstTxWarp prst="textNoShape">
                  <a:avLst/>
                </a:prstTxWarp>
              </a:bodyPr>
              <a:lstStyle/>
              <a:p>
                <a:endParaRPr lang="en-US" sz="1350" dirty="0"/>
              </a:p>
            </p:txBody>
          </p:sp>
        </p:grpSp>
      </p:grpSp>
    </p:spTree>
    <p:extLst>
      <p:ext uri="{BB962C8B-B14F-4D97-AF65-F5344CB8AC3E}">
        <p14:creationId xmlns:p14="http://schemas.microsoft.com/office/powerpoint/2010/main" val="108302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55E41B-6CE4-4E7A-8E3C-ABABE8FC83D6}"/>
              </a:ext>
            </a:extLst>
          </p:cNvPr>
          <p:cNvSpPr>
            <a:spLocks noGrp="1"/>
          </p:cNvSpPr>
          <p:nvPr>
            <p:ph idx="1"/>
          </p:nvPr>
        </p:nvSpPr>
        <p:spPr>
          <a:xfrm>
            <a:off x="445788" y="1302291"/>
            <a:ext cx="11295782" cy="4253417"/>
          </a:xfrm>
        </p:spPr>
        <p:txBody>
          <a:bodyPr/>
          <a:lstStyle/>
          <a:p>
            <a:r>
              <a:rPr lang="en-GB" dirty="0"/>
              <a:t>The pivotal study compared the </a:t>
            </a:r>
            <a:r>
              <a:rPr lang="en-GB" dirty="0" err="1"/>
              <a:t>mt-sDNA</a:t>
            </a:r>
            <a:r>
              <a:rPr lang="en-GB" dirty="0"/>
              <a:t> test with a </a:t>
            </a:r>
            <a:r>
              <a:rPr lang="en-GB" dirty="0" err="1"/>
              <a:t>fecal</a:t>
            </a:r>
            <a:r>
              <a:rPr lang="en-GB" dirty="0"/>
              <a:t> immunochemical test (FIT) in participants at average risk for colorectal cancer.</a:t>
            </a:r>
          </a:p>
          <a:p>
            <a:r>
              <a:rPr lang="en-GB" dirty="0"/>
              <a:t>Eligible participants were asymptomatic adults between the ages of 50 and 84 years who were considered to be at average risk for colorectal cancer and who were scheduled to undergo screening colonoscopy.</a:t>
            </a:r>
          </a:p>
          <a:p>
            <a:r>
              <a:rPr lang="en-GB" dirty="0"/>
              <a:t>All participants provided a stool specimen and underwent screening colonoscopy within 90 days after providing informed consent.</a:t>
            </a:r>
          </a:p>
          <a:p>
            <a:r>
              <a:rPr lang="en-GB" dirty="0"/>
              <a:t>A central biorepository received all stool specimens, and laboratory testing was performed without knowledge of the results of either the comparator FIT or clinical findings.</a:t>
            </a:r>
          </a:p>
          <a:p>
            <a:r>
              <a:rPr lang="en-GB" dirty="0"/>
              <a:t>The primary outcome was the ability of the </a:t>
            </a:r>
            <a:r>
              <a:rPr lang="en-GB" dirty="0" err="1"/>
              <a:t>mt-sDNA</a:t>
            </a:r>
            <a:r>
              <a:rPr lang="en-GB" dirty="0"/>
              <a:t> test to detect CRC, while the secondary outcome was the performance of the </a:t>
            </a:r>
            <a:r>
              <a:rPr lang="en-GB" dirty="0" err="1"/>
              <a:t>mt-sDNA</a:t>
            </a:r>
            <a:r>
              <a:rPr lang="en-GB" dirty="0"/>
              <a:t> test for the detection of advanced precancerous lesions and </a:t>
            </a:r>
            <a:r>
              <a:rPr lang="en-US" dirty="0"/>
              <a:t>comparison of mt-</a:t>
            </a:r>
            <a:r>
              <a:rPr lang="en-US" dirty="0" err="1"/>
              <a:t>sDNA</a:t>
            </a:r>
            <a:r>
              <a:rPr lang="en-US" dirty="0"/>
              <a:t> vs commercially available FIT</a:t>
            </a:r>
            <a:r>
              <a:rPr lang="en-US" baseline="30000" dirty="0"/>
              <a:t>†</a:t>
            </a:r>
            <a:r>
              <a:rPr lang="en-US" dirty="0"/>
              <a:t> performance in the detection of both CRC and advanced precancerous lesions</a:t>
            </a:r>
            <a:endParaRPr lang="en-GB" dirty="0"/>
          </a:p>
          <a:p>
            <a:endParaRPr lang="en-US" dirty="0"/>
          </a:p>
        </p:txBody>
      </p:sp>
      <p:sp>
        <p:nvSpPr>
          <p:cNvPr id="3" name="Text Placeholder 2">
            <a:extLst>
              <a:ext uri="{FF2B5EF4-FFF2-40B4-BE49-F238E27FC236}">
                <a16:creationId xmlns:a16="http://schemas.microsoft.com/office/drawing/2014/main" id="{6955DC20-9848-4EA8-ABF8-C7396A605B7A}"/>
              </a:ext>
            </a:extLst>
          </p:cNvPr>
          <p:cNvSpPr>
            <a:spLocks noGrp="1"/>
          </p:cNvSpPr>
          <p:nvPr>
            <p:ph type="body" sz="quarter" idx="16"/>
          </p:nvPr>
        </p:nvSpPr>
        <p:spPr>
          <a:xfrm>
            <a:off x="1646349" y="6285863"/>
            <a:ext cx="10095221" cy="426611"/>
          </a:xfrm>
        </p:spPr>
        <p:txBody>
          <a:bodyPr/>
          <a:lstStyle/>
          <a:p>
            <a:r>
              <a:rPr lang="en-US" baseline="30000" dirty="0"/>
              <a:t>†</a:t>
            </a:r>
            <a:r>
              <a:rPr lang="en-US" dirty="0"/>
              <a:t>Done within 90 days of providing informed consent. </a:t>
            </a:r>
          </a:p>
          <a:p>
            <a:r>
              <a:rPr lang="en-US" dirty="0" err="1"/>
              <a:t>Imperiale</a:t>
            </a:r>
            <a:r>
              <a:rPr lang="en-US" dirty="0"/>
              <a:t> TF, et al. </a:t>
            </a:r>
            <a:r>
              <a:rPr lang="en-US" i="1" dirty="0"/>
              <a:t>N </a:t>
            </a:r>
            <a:r>
              <a:rPr lang="en-US" i="1" dirty="0" err="1"/>
              <a:t>Engl</a:t>
            </a:r>
            <a:r>
              <a:rPr lang="en-US" i="1" dirty="0"/>
              <a:t> J Med. </a:t>
            </a:r>
            <a:r>
              <a:rPr lang="en-US" dirty="0"/>
              <a:t>2014;370(14):1287-1297. </a:t>
            </a:r>
          </a:p>
        </p:txBody>
      </p:sp>
      <p:sp>
        <p:nvSpPr>
          <p:cNvPr id="5" name="Title 4">
            <a:extLst>
              <a:ext uri="{FF2B5EF4-FFF2-40B4-BE49-F238E27FC236}">
                <a16:creationId xmlns:a16="http://schemas.microsoft.com/office/drawing/2014/main" id="{55630810-C153-4EB3-9AFE-224066D4C0AD}"/>
              </a:ext>
            </a:extLst>
          </p:cNvPr>
          <p:cNvSpPr>
            <a:spLocks noGrp="1"/>
          </p:cNvSpPr>
          <p:nvPr>
            <p:ph type="title"/>
          </p:nvPr>
        </p:nvSpPr>
        <p:spPr/>
        <p:txBody>
          <a:bodyPr/>
          <a:lstStyle/>
          <a:p>
            <a:r>
              <a:rPr lang="en-GB" dirty="0"/>
              <a:t>Mt-</a:t>
            </a:r>
            <a:r>
              <a:rPr lang="en-GB" dirty="0" err="1"/>
              <a:t>sDNA</a:t>
            </a:r>
            <a:r>
              <a:rPr lang="en-GB" dirty="0"/>
              <a:t> Pivotal Study</a:t>
            </a:r>
            <a:endParaRPr lang="en-US" dirty="0"/>
          </a:p>
        </p:txBody>
      </p:sp>
    </p:spTree>
    <p:extLst>
      <p:ext uri="{BB962C8B-B14F-4D97-AF65-F5344CB8AC3E}">
        <p14:creationId xmlns:p14="http://schemas.microsoft.com/office/powerpoint/2010/main" val="52761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272C91-714A-4897-BEC0-5E8AB7FC17C2}"/>
              </a:ext>
            </a:extLst>
          </p:cNvPr>
          <p:cNvSpPr>
            <a:spLocks noGrp="1"/>
          </p:cNvSpPr>
          <p:nvPr>
            <p:ph type="body" sz="quarter" idx="16"/>
          </p:nvPr>
        </p:nvSpPr>
        <p:spPr>
          <a:xfrm>
            <a:off x="1334815" y="6267852"/>
            <a:ext cx="10268606" cy="426611"/>
          </a:xfrm>
        </p:spPr>
        <p:txBody>
          <a:bodyPr/>
          <a:lstStyle/>
          <a:p>
            <a:r>
              <a:rPr lang="en-US" dirty="0"/>
              <a:t>*OC FIT-CHEK, Polymedco, Inc. </a:t>
            </a:r>
          </a:p>
          <a:p>
            <a:r>
              <a:rPr lang="en-US" baseline="30000" dirty="0"/>
              <a:t>†</a:t>
            </a:r>
            <a:r>
              <a:rPr lang="en-US" dirty="0"/>
              <a:t>These stages of CRC, as defined by the AJCC, are associated with an increased rate of cure. </a:t>
            </a:r>
          </a:p>
          <a:p>
            <a:r>
              <a:rPr lang="en-US" baseline="30000" dirty="0"/>
              <a:t>‡</a:t>
            </a:r>
            <a:r>
              <a:rPr lang="en-US" b="1" spc="-20" dirty="0"/>
              <a:t>Advanced adenoma: </a:t>
            </a:r>
            <a:r>
              <a:rPr lang="en-US" spc="-20" dirty="0"/>
              <a:t>colorectal adenoma or sessile serrated adenoma/polyp ≥1.0 cm in diameter, or adenoma with high-grade dysplasia or ≥25% villous component, of any size</a:t>
            </a:r>
          </a:p>
          <a:p>
            <a:r>
              <a:rPr lang="en-US" b="1" dirty="0"/>
              <a:t>AJCC: </a:t>
            </a:r>
            <a:r>
              <a:rPr lang="en-US" dirty="0"/>
              <a:t>American Joint Committee on Cancer, </a:t>
            </a:r>
            <a:r>
              <a:rPr lang="en-US" b="1" dirty="0"/>
              <a:t>CRC:  </a:t>
            </a:r>
            <a:r>
              <a:rPr lang="en-US" dirty="0"/>
              <a:t>colorectal cancer, </a:t>
            </a:r>
            <a:r>
              <a:rPr lang="en-US" b="1" dirty="0"/>
              <a:t>CI: </a:t>
            </a:r>
            <a:r>
              <a:rPr lang="en-US" dirty="0"/>
              <a:t>confidence interval, </a:t>
            </a:r>
            <a:r>
              <a:rPr lang="en-US" b="1" dirty="0"/>
              <a:t>FIT:</a:t>
            </a:r>
            <a:r>
              <a:rPr lang="en-US" dirty="0"/>
              <a:t> fecal immunochemical test</a:t>
            </a:r>
            <a:r>
              <a:rPr lang="en-US" b="1" dirty="0"/>
              <a:t>,  mt-sDNA: </a:t>
            </a:r>
            <a:r>
              <a:rPr lang="en-US" dirty="0"/>
              <a:t>multi-target stool DNA</a:t>
            </a:r>
          </a:p>
          <a:p>
            <a:r>
              <a:rPr lang="en-US" dirty="0"/>
              <a:t>Imperiale TF, et al. </a:t>
            </a:r>
            <a:r>
              <a:rPr lang="en-US" i="1" dirty="0"/>
              <a:t>N Engl J Med. </a:t>
            </a:r>
            <a:r>
              <a:rPr lang="en-US" dirty="0"/>
              <a:t>2014;370(14):1287-1297</a:t>
            </a:r>
          </a:p>
        </p:txBody>
      </p:sp>
      <p:sp>
        <p:nvSpPr>
          <p:cNvPr id="4" name="Title 3">
            <a:extLst>
              <a:ext uri="{FF2B5EF4-FFF2-40B4-BE49-F238E27FC236}">
                <a16:creationId xmlns:a16="http://schemas.microsoft.com/office/drawing/2014/main" id="{61E4A117-2CD0-4DB1-B45C-E597BC5C4940}"/>
              </a:ext>
            </a:extLst>
          </p:cNvPr>
          <p:cNvSpPr>
            <a:spLocks noGrp="1"/>
          </p:cNvSpPr>
          <p:nvPr>
            <p:ph type="title"/>
          </p:nvPr>
        </p:nvSpPr>
        <p:spPr>
          <a:xfrm>
            <a:off x="446915" y="-70098"/>
            <a:ext cx="11294655" cy="950976"/>
          </a:xfrm>
        </p:spPr>
        <p:txBody>
          <a:bodyPr/>
          <a:lstStyle/>
          <a:p>
            <a:r>
              <a:rPr lang="en-GB" dirty="0"/>
              <a:t>Sensitivity and Specificity of mt-sDNA vs FIT</a:t>
            </a:r>
            <a:endParaRPr lang="en-US" dirty="0"/>
          </a:p>
        </p:txBody>
      </p:sp>
      <p:graphicFrame>
        <p:nvGraphicFramePr>
          <p:cNvPr id="8" name="Table 7">
            <a:extLst>
              <a:ext uri="{FF2B5EF4-FFF2-40B4-BE49-F238E27FC236}">
                <a16:creationId xmlns:a16="http://schemas.microsoft.com/office/drawing/2014/main" id="{0537DD8B-93BE-4675-B39B-77C8EE2A8743}"/>
              </a:ext>
            </a:extLst>
          </p:cNvPr>
          <p:cNvGraphicFramePr>
            <a:graphicFrameLocks noGrp="1"/>
          </p:cNvGraphicFramePr>
          <p:nvPr>
            <p:extLst>
              <p:ext uri="{D42A27DB-BD31-4B8C-83A1-F6EECF244321}">
                <p14:modId xmlns:p14="http://schemas.microsoft.com/office/powerpoint/2010/main" val="3333202172"/>
              </p:ext>
            </p:extLst>
          </p:nvPr>
        </p:nvGraphicFramePr>
        <p:xfrm>
          <a:off x="1103586" y="1019503"/>
          <a:ext cx="10110947" cy="4639868"/>
        </p:xfrm>
        <a:graphic>
          <a:graphicData uri="http://schemas.openxmlformats.org/drawingml/2006/table">
            <a:tbl>
              <a:tblPr firstRow="1" bandRow="1"/>
              <a:tblGrid>
                <a:gridCol w="3086917">
                  <a:extLst>
                    <a:ext uri="{9D8B030D-6E8A-4147-A177-3AD203B41FA5}">
                      <a16:colId xmlns:a16="http://schemas.microsoft.com/office/drawing/2014/main" val="2157632160"/>
                    </a:ext>
                  </a:extLst>
                </a:gridCol>
                <a:gridCol w="1334882">
                  <a:extLst>
                    <a:ext uri="{9D8B030D-6E8A-4147-A177-3AD203B41FA5}">
                      <a16:colId xmlns:a16="http://schemas.microsoft.com/office/drawing/2014/main" val="1148488933"/>
                    </a:ext>
                  </a:extLst>
                </a:gridCol>
                <a:gridCol w="1422287">
                  <a:extLst>
                    <a:ext uri="{9D8B030D-6E8A-4147-A177-3AD203B41FA5}">
                      <a16:colId xmlns:a16="http://schemas.microsoft.com/office/drawing/2014/main" val="3320579605"/>
                    </a:ext>
                  </a:extLst>
                </a:gridCol>
                <a:gridCol w="1422287">
                  <a:extLst>
                    <a:ext uri="{9D8B030D-6E8A-4147-A177-3AD203B41FA5}">
                      <a16:colId xmlns:a16="http://schemas.microsoft.com/office/drawing/2014/main" val="958270195"/>
                    </a:ext>
                  </a:extLst>
                </a:gridCol>
                <a:gridCol w="1422287">
                  <a:extLst>
                    <a:ext uri="{9D8B030D-6E8A-4147-A177-3AD203B41FA5}">
                      <a16:colId xmlns:a16="http://schemas.microsoft.com/office/drawing/2014/main" val="1251494703"/>
                    </a:ext>
                  </a:extLst>
                </a:gridCol>
                <a:gridCol w="1422287">
                  <a:extLst>
                    <a:ext uri="{9D8B030D-6E8A-4147-A177-3AD203B41FA5}">
                      <a16:colId xmlns:a16="http://schemas.microsoft.com/office/drawing/2014/main" val="144436978"/>
                    </a:ext>
                  </a:extLst>
                </a:gridCol>
              </a:tblGrid>
              <a:tr h="524746">
                <a:tc rowSpan="2">
                  <a:txBody>
                    <a:bodyPr/>
                    <a:lstStyle>
                      <a:lvl1pPr marL="0" algn="l" defTabSz="685983" rtl="0" eaLnBrk="1" latinLnBrk="0" hangingPunct="1">
                        <a:defRPr sz="1350" b="1" kern="1200">
                          <a:solidFill>
                            <a:schemeClr val="lt1"/>
                          </a:solidFill>
                          <a:latin typeface="Arial"/>
                        </a:defRPr>
                      </a:lvl1pPr>
                      <a:lvl2pPr marL="342991" algn="l" defTabSz="685983" rtl="0" eaLnBrk="1" latinLnBrk="0" hangingPunct="1">
                        <a:defRPr sz="1350" b="1" kern="1200">
                          <a:solidFill>
                            <a:schemeClr val="lt1"/>
                          </a:solidFill>
                          <a:latin typeface="Arial"/>
                        </a:defRPr>
                      </a:lvl2pPr>
                      <a:lvl3pPr marL="685983" algn="l" defTabSz="685983" rtl="0" eaLnBrk="1" latinLnBrk="0" hangingPunct="1">
                        <a:defRPr sz="1350" b="1" kern="1200">
                          <a:solidFill>
                            <a:schemeClr val="lt1"/>
                          </a:solidFill>
                          <a:latin typeface="Arial"/>
                        </a:defRPr>
                      </a:lvl3pPr>
                      <a:lvl4pPr marL="1028974" algn="l" defTabSz="685983" rtl="0" eaLnBrk="1" latinLnBrk="0" hangingPunct="1">
                        <a:defRPr sz="1350" b="1" kern="1200">
                          <a:solidFill>
                            <a:schemeClr val="lt1"/>
                          </a:solidFill>
                          <a:latin typeface="Arial"/>
                        </a:defRPr>
                      </a:lvl4pPr>
                      <a:lvl5pPr marL="1371966" algn="l" defTabSz="685983" rtl="0" eaLnBrk="1" latinLnBrk="0" hangingPunct="1">
                        <a:defRPr sz="1350" b="1" kern="1200">
                          <a:solidFill>
                            <a:schemeClr val="lt1"/>
                          </a:solidFill>
                          <a:latin typeface="Arial"/>
                        </a:defRPr>
                      </a:lvl5pPr>
                      <a:lvl6pPr marL="1714957" algn="l" defTabSz="685983" rtl="0" eaLnBrk="1" latinLnBrk="0" hangingPunct="1">
                        <a:defRPr sz="1350" b="1" kern="1200">
                          <a:solidFill>
                            <a:schemeClr val="lt1"/>
                          </a:solidFill>
                          <a:latin typeface="Arial"/>
                        </a:defRPr>
                      </a:lvl6pPr>
                      <a:lvl7pPr marL="2057949" algn="l" defTabSz="685983" rtl="0" eaLnBrk="1" latinLnBrk="0" hangingPunct="1">
                        <a:defRPr sz="1350" b="1" kern="1200">
                          <a:solidFill>
                            <a:schemeClr val="lt1"/>
                          </a:solidFill>
                          <a:latin typeface="Arial"/>
                        </a:defRPr>
                      </a:lvl7pPr>
                      <a:lvl8pPr marL="2400940" algn="l" defTabSz="685983" rtl="0" eaLnBrk="1" latinLnBrk="0" hangingPunct="1">
                        <a:defRPr sz="1350" b="1" kern="1200">
                          <a:solidFill>
                            <a:schemeClr val="lt1"/>
                          </a:solidFill>
                          <a:latin typeface="Arial"/>
                        </a:defRPr>
                      </a:lvl8pPr>
                      <a:lvl9pPr marL="2743932" algn="l" defTabSz="685983" rtl="0" eaLnBrk="1" latinLnBrk="0" hangingPunct="1">
                        <a:defRPr sz="1350" b="1" kern="1200">
                          <a:solidFill>
                            <a:schemeClr val="lt1"/>
                          </a:solidFill>
                          <a:latin typeface="Arial"/>
                        </a:defRPr>
                      </a:lvl9pPr>
                    </a:lstStyle>
                    <a:p>
                      <a:pPr>
                        <a:lnSpc>
                          <a:spcPct val="90000"/>
                        </a:lnSpc>
                      </a:pPr>
                      <a:r>
                        <a:rPr lang="en-GB" sz="1200" b="1" i="0" dirty="0">
                          <a:latin typeface="+mn-lt"/>
                          <a:cs typeface="Arial" panose="020B0604020202020204" pitchFamily="34" charset="0"/>
                        </a:rPr>
                        <a:t>Most Advanced Finding</a:t>
                      </a:r>
                      <a:endParaRPr lang="en-US" sz="1200" b="1" i="0" dirty="0">
                        <a:solidFill>
                          <a:schemeClr val="bg1"/>
                        </a:solidFill>
                        <a:latin typeface="+mn-lt"/>
                        <a:cs typeface="Arial" panose="020B0604020202020204" pitchFamily="34" charset="0"/>
                      </a:endParaRPr>
                    </a:p>
                  </a:txBody>
                  <a:tcPr marL="68580" marR="20574" marT="20574" marB="20574"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685983" rtl="0" eaLnBrk="1" latinLnBrk="0" hangingPunct="1">
                        <a:defRPr sz="1350" b="1" kern="1200">
                          <a:solidFill>
                            <a:schemeClr val="lt1"/>
                          </a:solidFill>
                          <a:latin typeface="Arial"/>
                        </a:defRPr>
                      </a:lvl1pPr>
                      <a:lvl2pPr marL="342991" algn="l" defTabSz="685983" rtl="0" eaLnBrk="1" latinLnBrk="0" hangingPunct="1">
                        <a:defRPr sz="1350" b="1" kern="1200">
                          <a:solidFill>
                            <a:schemeClr val="lt1"/>
                          </a:solidFill>
                          <a:latin typeface="Arial"/>
                        </a:defRPr>
                      </a:lvl2pPr>
                      <a:lvl3pPr marL="685983" algn="l" defTabSz="685983" rtl="0" eaLnBrk="1" latinLnBrk="0" hangingPunct="1">
                        <a:defRPr sz="1350" b="1" kern="1200">
                          <a:solidFill>
                            <a:schemeClr val="lt1"/>
                          </a:solidFill>
                          <a:latin typeface="Arial"/>
                        </a:defRPr>
                      </a:lvl3pPr>
                      <a:lvl4pPr marL="1028974" algn="l" defTabSz="685983" rtl="0" eaLnBrk="1" latinLnBrk="0" hangingPunct="1">
                        <a:defRPr sz="1350" b="1" kern="1200">
                          <a:solidFill>
                            <a:schemeClr val="lt1"/>
                          </a:solidFill>
                          <a:latin typeface="Arial"/>
                        </a:defRPr>
                      </a:lvl4pPr>
                      <a:lvl5pPr marL="1371966" algn="l" defTabSz="685983" rtl="0" eaLnBrk="1" latinLnBrk="0" hangingPunct="1">
                        <a:defRPr sz="1350" b="1" kern="1200">
                          <a:solidFill>
                            <a:schemeClr val="lt1"/>
                          </a:solidFill>
                          <a:latin typeface="Arial"/>
                        </a:defRPr>
                      </a:lvl5pPr>
                      <a:lvl6pPr marL="1714957" algn="l" defTabSz="685983" rtl="0" eaLnBrk="1" latinLnBrk="0" hangingPunct="1">
                        <a:defRPr sz="1350" b="1" kern="1200">
                          <a:solidFill>
                            <a:schemeClr val="lt1"/>
                          </a:solidFill>
                          <a:latin typeface="Arial"/>
                        </a:defRPr>
                      </a:lvl6pPr>
                      <a:lvl7pPr marL="2057949" algn="l" defTabSz="685983" rtl="0" eaLnBrk="1" latinLnBrk="0" hangingPunct="1">
                        <a:defRPr sz="1350" b="1" kern="1200">
                          <a:solidFill>
                            <a:schemeClr val="lt1"/>
                          </a:solidFill>
                          <a:latin typeface="Arial"/>
                        </a:defRPr>
                      </a:lvl7pPr>
                      <a:lvl8pPr marL="2400940" algn="l" defTabSz="685983" rtl="0" eaLnBrk="1" latinLnBrk="0" hangingPunct="1">
                        <a:defRPr sz="1350" b="1" kern="1200">
                          <a:solidFill>
                            <a:schemeClr val="lt1"/>
                          </a:solidFill>
                          <a:latin typeface="Arial"/>
                        </a:defRPr>
                      </a:lvl8pPr>
                      <a:lvl9pPr marL="2743932" algn="l" defTabSz="685983" rtl="0" eaLnBrk="1" latinLnBrk="0" hangingPunct="1">
                        <a:defRPr sz="1350" b="1" kern="1200">
                          <a:solidFill>
                            <a:schemeClr val="lt1"/>
                          </a:solidFill>
                          <a:latin typeface="Arial"/>
                        </a:defRPr>
                      </a:lvl9pPr>
                    </a:lstStyle>
                    <a:p>
                      <a:pPr algn="ctr">
                        <a:lnSpc>
                          <a:spcPct val="90000"/>
                        </a:lnSpc>
                      </a:pPr>
                      <a:r>
                        <a:rPr lang="en-GB" sz="1200" b="1" i="0" dirty="0">
                          <a:latin typeface="+mn-lt"/>
                          <a:cs typeface="Arial" panose="020B0604020202020204" pitchFamily="34" charset="0"/>
                        </a:rPr>
                        <a:t>Colonoscopy</a:t>
                      </a:r>
                      <a:endParaRPr lang="en-US" sz="12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685983" rtl="0" eaLnBrk="1" latinLnBrk="0" hangingPunct="1">
                        <a:defRPr sz="1350" b="1" kern="1200">
                          <a:solidFill>
                            <a:schemeClr val="lt1"/>
                          </a:solidFill>
                          <a:latin typeface="Arial"/>
                        </a:defRPr>
                      </a:lvl1pPr>
                      <a:lvl2pPr marL="342991" algn="l" defTabSz="685983" rtl="0" eaLnBrk="1" latinLnBrk="0" hangingPunct="1">
                        <a:defRPr sz="1350" b="1" kern="1200">
                          <a:solidFill>
                            <a:schemeClr val="lt1"/>
                          </a:solidFill>
                          <a:latin typeface="Arial"/>
                        </a:defRPr>
                      </a:lvl2pPr>
                      <a:lvl3pPr marL="685983" algn="l" defTabSz="685983" rtl="0" eaLnBrk="1" latinLnBrk="0" hangingPunct="1">
                        <a:defRPr sz="1350" b="1" kern="1200">
                          <a:solidFill>
                            <a:schemeClr val="lt1"/>
                          </a:solidFill>
                          <a:latin typeface="Arial"/>
                        </a:defRPr>
                      </a:lvl3pPr>
                      <a:lvl4pPr marL="1028974" algn="l" defTabSz="685983" rtl="0" eaLnBrk="1" latinLnBrk="0" hangingPunct="1">
                        <a:defRPr sz="1350" b="1" kern="1200">
                          <a:solidFill>
                            <a:schemeClr val="lt1"/>
                          </a:solidFill>
                          <a:latin typeface="Arial"/>
                        </a:defRPr>
                      </a:lvl4pPr>
                      <a:lvl5pPr marL="1371966" algn="l" defTabSz="685983" rtl="0" eaLnBrk="1" latinLnBrk="0" hangingPunct="1">
                        <a:defRPr sz="1350" b="1" kern="1200">
                          <a:solidFill>
                            <a:schemeClr val="lt1"/>
                          </a:solidFill>
                          <a:latin typeface="Arial"/>
                        </a:defRPr>
                      </a:lvl5pPr>
                      <a:lvl6pPr marL="1714957" algn="l" defTabSz="685983" rtl="0" eaLnBrk="1" latinLnBrk="0" hangingPunct="1">
                        <a:defRPr sz="1350" b="1" kern="1200">
                          <a:solidFill>
                            <a:schemeClr val="lt1"/>
                          </a:solidFill>
                          <a:latin typeface="Arial"/>
                        </a:defRPr>
                      </a:lvl6pPr>
                      <a:lvl7pPr marL="2057949" algn="l" defTabSz="685983" rtl="0" eaLnBrk="1" latinLnBrk="0" hangingPunct="1">
                        <a:defRPr sz="1350" b="1" kern="1200">
                          <a:solidFill>
                            <a:schemeClr val="lt1"/>
                          </a:solidFill>
                          <a:latin typeface="Arial"/>
                        </a:defRPr>
                      </a:lvl7pPr>
                      <a:lvl8pPr marL="2400940" algn="l" defTabSz="685983" rtl="0" eaLnBrk="1" latinLnBrk="0" hangingPunct="1">
                        <a:defRPr sz="1350" b="1" kern="1200">
                          <a:solidFill>
                            <a:schemeClr val="lt1"/>
                          </a:solidFill>
                          <a:latin typeface="Arial"/>
                        </a:defRPr>
                      </a:lvl8pPr>
                      <a:lvl9pPr marL="2743932" algn="l" defTabSz="685983" rtl="0" eaLnBrk="1" latinLnBrk="0" hangingPunct="1">
                        <a:defRPr sz="1350" b="1" kern="1200">
                          <a:solidFill>
                            <a:schemeClr val="lt1"/>
                          </a:solidFill>
                          <a:latin typeface="Arial"/>
                        </a:defRPr>
                      </a:lvl9pPr>
                    </a:lstStyle>
                    <a:p>
                      <a:pPr algn="ctr">
                        <a:lnSpc>
                          <a:spcPct val="90000"/>
                        </a:lnSpc>
                      </a:pPr>
                      <a:r>
                        <a:rPr lang="en-GB" sz="1200" b="1" i="0" dirty="0">
                          <a:latin typeface="+mn-lt"/>
                          <a:cs typeface="Arial" panose="020B0604020202020204" pitchFamily="34" charset="0"/>
                        </a:rPr>
                        <a:t>mt-sDNA (n=9,989)</a:t>
                      </a:r>
                      <a:endParaRPr lang="en-US" sz="12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lnSpc>
                          <a:spcPct val="90000"/>
                        </a:lnSpc>
                      </a:pPr>
                      <a:endParaRPr lang="en-US" sz="1400" b="0">
                        <a:solidFill>
                          <a:schemeClr val="tx1"/>
                        </a:solidFill>
                        <a:latin typeface="+mn-lt"/>
                      </a:endParaRPr>
                    </a:p>
                  </a:txBody>
                  <a:tcPr marL="27432" marR="27432" marT="27432" marB="27432" anchor="ctr">
                    <a:lnL>
                      <a:noFill/>
                    </a:lnL>
                    <a:lnR>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2">
                  <a:txBody>
                    <a:bodyPr/>
                    <a:lstStyle>
                      <a:lvl1pPr marL="0" algn="l" defTabSz="685983" rtl="0" eaLnBrk="1" latinLnBrk="0" hangingPunct="1">
                        <a:defRPr sz="1350" b="1" kern="1200">
                          <a:solidFill>
                            <a:schemeClr val="lt1"/>
                          </a:solidFill>
                          <a:latin typeface="Arial"/>
                        </a:defRPr>
                      </a:lvl1pPr>
                      <a:lvl2pPr marL="342991" algn="l" defTabSz="685983" rtl="0" eaLnBrk="1" latinLnBrk="0" hangingPunct="1">
                        <a:defRPr sz="1350" b="1" kern="1200">
                          <a:solidFill>
                            <a:schemeClr val="lt1"/>
                          </a:solidFill>
                          <a:latin typeface="Arial"/>
                        </a:defRPr>
                      </a:lvl2pPr>
                      <a:lvl3pPr marL="685983" algn="l" defTabSz="685983" rtl="0" eaLnBrk="1" latinLnBrk="0" hangingPunct="1">
                        <a:defRPr sz="1350" b="1" kern="1200">
                          <a:solidFill>
                            <a:schemeClr val="lt1"/>
                          </a:solidFill>
                          <a:latin typeface="Arial"/>
                        </a:defRPr>
                      </a:lvl3pPr>
                      <a:lvl4pPr marL="1028974" algn="l" defTabSz="685983" rtl="0" eaLnBrk="1" latinLnBrk="0" hangingPunct="1">
                        <a:defRPr sz="1350" b="1" kern="1200">
                          <a:solidFill>
                            <a:schemeClr val="lt1"/>
                          </a:solidFill>
                          <a:latin typeface="Arial"/>
                        </a:defRPr>
                      </a:lvl4pPr>
                      <a:lvl5pPr marL="1371966" algn="l" defTabSz="685983" rtl="0" eaLnBrk="1" latinLnBrk="0" hangingPunct="1">
                        <a:defRPr sz="1350" b="1" kern="1200">
                          <a:solidFill>
                            <a:schemeClr val="lt1"/>
                          </a:solidFill>
                          <a:latin typeface="Arial"/>
                        </a:defRPr>
                      </a:lvl5pPr>
                      <a:lvl6pPr marL="1714957" algn="l" defTabSz="685983" rtl="0" eaLnBrk="1" latinLnBrk="0" hangingPunct="1">
                        <a:defRPr sz="1350" b="1" kern="1200">
                          <a:solidFill>
                            <a:schemeClr val="lt1"/>
                          </a:solidFill>
                          <a:latin typeface="Arial"/>
                        </a:defRPr>
                      </a:lvl6pPr>
                      <a:lvl7pPr marL="2057949" algn="l" defTabSz="685983" rtl="0" eaLnBrk="1" latinLnBrk="0" hangingPunct="1">
                        <a:defRPr sz="1350" b="1" kern="1200">
                          <a:solidFill>
                            <a:schemeClr val="lt1"/>
                          </a:solidFill>
                          <a:latin typeface="Arial"/>
                        </a:defRPr>
                      </a:lvl7pPr>
                      <a:lvl8pPr marL="2400940" algn="l" defTabSz="685983" rtl="0" eaLnBrk="1" latinLnBrk="0" hangingPunct="1">
                        <a:defRPr sz="1350" b="1" kern="1200">
                          <a:solidFill>
                            <a:schemeClr val="lt1"/>
                          </a:solidFill>
                          <a:latin typeface="Arial"/>
                        </a:defRPr>
                      </a:lvl8pPr>
                      <a:lvl9pPr marL="2743932" algn="l" defTabSz="685983" rtl="0" eaLnBrk="1" latinLnBrk="0" hangingPunct="1">
                        <a:defRPr sz="1350" b="1" kern="1200">
                          <a:solidFill>
                            <a:schemeClr val="lt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GB" sz="1200" b="1" i="0" dirty="0">
                          <a:latin typeface="+mn-lt"/>
                          <a:cs typeface="Arial" panose="020B0604020202020204" pitchFamily="34" charset="0"/>
                        </a:rPr>
                        <a:t>FIT* (n=9,989)</a:t>
                      </a:r>
                      <a:endParaRPr lang="en-US" sz="12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1400" b="0">
                        <a:solidFill>
                          <a:schemeClr val="tx1"/>
                        </a:solidFill>
                        <a:latin typeface="+mn-lt"/>
                      </a:endParaRPr>
                    </a:p>
                  </a:txBody>
                  <a:tcPr marL="27432" marR="27432" marT="27432" marB="27432" anchor="ctr">
                    <a:lnL>
                      <a:noFill/>
                    </a:lnL>
                    <a:lnR w="12700" cmpd="sng">
                      <a:noFill/>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24746">
                <a:tc vMerge="1">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endParaRPr lang="en-US" sz="1000" b="1" i="0" dirty="0">
                        <a:solidFill>
                          <a:schemeClr val="bg1"/>
                        </a:solidFill>
                        <a:latin typeface="+mn-lt"/>
                        <a:cs typeface="Arial" panose="020B0604020202020204" pitchFamily="34" charset="0"/>
                      </a:endParaRPr>
                    </a:p>
                  </a:txBody>
                  <a:tcPr marL="68580" marR="20574" marT="20574" marB="20574"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000" b="1" i="0" dirty="0">
                          <a:solidFill>
                            <a:schemeClr val="bg1"/>
                          </a:solidFill>
                          <a:latin typeface="+mn-lt"/>
                          <a:cs typeface="Arial" panose="020B0604020202020204" pitchFamily="34" charset="0"/>
                        </a:rPr>
                        <a:t>n</a:t>
                      </a:r>
                      <a:endParaRPr lang="en-US" sz="10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000" b="1" i="0" dirty="0">
                          <a:solidFill>
                            <a:schemeClr val="bg1"/>
                          </a:solidFill>
                          <a:latin typeface="+mn-lt"/>
                          <a:cs typeface="Arial" panose="020B0604020202020204" pitchFamily="34" charset="0"/>
                        </a:rPr>
                        <a:t>Positive Results, n</a:t>
                      </a:r>
                      <a:endParaRPr lang="en-US" sz="10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000" b="1" i="0" dirty="0">
                          <a:solidFill>
                            <a:schemeClr val="bg1"/>
                          </a:solidFill>
                          <a:latin typeface="+mn-lt"/>
                          <a:cs typeface="Arial" panose="020B0604020202020204" pitchFamily="34" charset="0"/>
                        </a:rPr>
                        <a:t>Sensitivity,</a:t>
                      </a:r>
                      <a:r>
                        <a:rPr lang="en-GB" sz="1000" b="1" i="0" baseline="0" dirty="0">
                          <a:solidFill>
                            <a:schemeClr val="bg1"/>
                          </a:solidFill>
                          <a:latin typeface="+mn-lt"/>
                          <a:cs typeface="Arial" panose="020B0604020202020204" pitchFamily="34" charset="0"/>
                        </a:rPr>
                        <a:t> %</a:t>
                      </a:r>
                      <a:br>
                        <a:rPr lang="en-GB" sz="1000" b="1" i="0" baseline="0" dirty="0">
                          <a:solidFill>
                            <a:schemeClr val="bg1"/>
                          </a:solidFill>
                          <a:latin typeface="+mn-lt"/>
                          <a:cs typeface="Arial" panose="020B0604020202020204" pitchFamily="34" charset="0"/>
                        </a:rPr>
                      </a:br>
                      <a:r>
                        <a:rPr lang="en-GB" sz="1000" b="1" i="0" baseline="0" dirty="0">
                          <a:solidFill>
                            <a:schemeClr val="bg1"/>
                          </a:solidFill>
                          <a:latin typeface="+mn-lt"/>
                          <a:cs typeface="Arial" panose="020B0604020202020204" pitchFamily="34" charset="0"/>
                        </a:rPr>
                        <a:t>(95% CI)</a:t>
                      </a:r>
                      <a:endParaRPr lang="en-US" sz="10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000" b="1" i="0" dirty="0">
                          <a:solidFill>
                            <a:schemeClr val="bg1"/>
                          </a:solidFill>
                          <a:latin typeface="+mn-lt"/>
                          <a:cs typeface="Arial" panose="020B0604020202020204" pitchFamily="34" charset="0"/>
                        </a:rPr>
                        <a:t>Positive Results, n</a:t>
                      </a:r>
                      <a:endParaRPr lang="en-US" sz="10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GB" sz="1000" b="1" i="0" dirty="0">
                          <a:solidFill>
                            <a:schemeClr val="bg1"/>
                          </a:solidFill>
                          <a:latin typeface="+mn-lt"/>
                          <a:cs typeface="Arial" panose="020B0604020202020204" pitchFamily="34" charset="0"/>
                        </a:rPr>
                        <a:t>Sensitivity,</a:t>
                      </a:r>
                      <a:r>
                        <a:rPr lang="en-GB" sz="1000" b="1" i="0" baseline="0" dirty="0">
                          <a:solidFill>
                            <a:schemeClr val="bg1"/>
                          </a:solidFill>
                          <a:latin typeface="+mn-lt"/>
                          <a:cs typeface="Arial" panose="020B0604020202020204" pitchFamily="34" charset="0"/>
                        </a:rPr>
                        <a:t> %</a:t>
                      </a:r>
                      <a:br>
                        <a:rPr lang="en-GB" sz="1000" b="1" i="0" baseline="0" dirty="0">
                          <a:solidFill>
                            <a:schemeClr val="bg1"/>
                          </a:solidFill>
                          <a:latin typeface="+mn-lt"/>
                          <a:cs typeface="Arial" panose="020B0604020202020204" pitchFamily="34" charset="0"/>
                        </a:rPr>
                      </a:br>
                      <a:r>
                        <a:rPr lang="en-GB" sz="1000" b="1" i="0" baseline="0" dirty="0">
                          <a:solidFill>
                            <a:schemeClr val="bg1"/>
                          </a:solidFill>
                          <a:latin typeface="+mn-lt"/>
                          <a:cs typeface="Arial" panose="020B0604020202020204" pitchFamily="34" charset="0"/>
                        </a:rPr>
                        <a:t>(95% CI)</a:t>
                      </a:r>
                      <a:endParaRPr lang="en-US" sz="10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217438507"/>
                  </a:ext>
                </a:extLst>
              </a:tr>
              <a:tr h="348267">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a:lnSpc>
                          <a:spcPct val="90000"/>
                        </a:lnSpc>
                      </a:pPr>
                      <a:r>
                        <a:rPr lang="en-US" sz="1200" b="1" i="0" dirty="0">
                          <a:solidFill>
                            <a:schemeClr val="tx1"/>
                          </a:solidFill>
                          <a:latin typeface="+mn-lt"/>
                          <a:cs typeface="Arial" panose="020B0604020202020204" pitchFamily="34" charset="0"/>
                        </a:rPr>
                        <a:t>CRC</a:t>
                      </a: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AE3F3">
                        <a:alpha val="50196"/>
                      </a:srgbClr>
                    </a:solidFill>
                  </a:tcP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algn="ctr">
                        <a:lnSpc>
                          <a:spcPct val="90000"/>
                        </a:lnSpc>
                      </a:pPr>
                      <a:endParaRPr lang="en-US" sz="1000" b="0" dirty="0">
                        <a:solidFill>
                          <a:schemeClr val="tx1"/>
                        </a:solidFill>
                        <a:latin typeface="+mn-lt"/>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algn="ctr">
                        <a:lnSpc>
                          <a:spcPct val="90000"/>
                        </a:lnSpc>
                      </a:pPr>
                      <a:endParaRPr lang="en-US" sz="1000" b="0" dirty="0">
                        <a:solidFill>
                          <a:schemeClr val="tx1"/>
                        </a:solidFill>
                        <a:latin typeface="+mn-lt"/>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algn="ctr">
                        <a:lnSpc>
                          <a:spcPct val="90000"/>
                        </a:lnSpc>
                      </a:pPr>
                      <a:endParaRPr lang="en-US" sz="1000" b="0" dirty="0">
                        <a:solidFill>
                          <a:schemeClr val="tx1"/>
                        </a:solidFill>
                        <a:latin typeface="+mn-lt"/>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1000" b="0" dirty="0">
                        <a:solidFill>
                          <a:schemeClr val="tx1"/>
                        </a:solidFill>
                        <a:latin typeface="+mn-lt"/>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983" rtl="0" eaLnBrk="1" latinLnBrk="0" hangingPunct="1">
                        <a:defRPr sz="1350" kern="1200">
                          <a:solidFill>
                            <a:schemeClr val="dk1"/>
                          </a:solidFill>
                          <a:latin typeface="Arial"/>
                        </a:defRPr>
                      </a:lvl1pPr>
                      <a:lvl2pPr marL="342991" algn="l" defTabSz="685983" rtl="0" eaLnBrk="1" latinLnBrk="0" hangingPunct="1">
                        <a:defRPr sz="1350" kern="1200">
                          <a:solidFill>
                            <a:schemeClr val="dk1"/>
                          </a:solidFill>
                          <a:latin typeface="Arial"/>
                        </a:defRPr>
                      </a:lvl2pPr>
                      <a:lvl3pPr marL="685983" algn="l" defTabSz="685983" rtl="0" eaLnBrk="1" latinLnBrk="0" hangingPunct="1">
                        <a:defRPr sz="1350" kern="1200">
                          <a:solidFill>
                            <a:schemeClr val="dk1"/>
                          </a:solidFill>
                          <a:latin typeface="Arial"/>
                        </a:defRPr>
                      </a:lvl3pPr>
                      <a:lvl4pPr marL="1028974" algn="l" defTabSz="685983" rtl="0" eaLnBrk="1" latinLnBrk="0" hangingPunct="1">
                        <a:defRPr sz="1350" kern="1200">
                          <a:solidFill>
                            <a:schemeClr val="dk1"/>
                          </a:solidFill>
                          <a:latin typeface="Arial"/>
                        </a:defRPr>
                      </a:lvl4pPr>
                      <a:lvl5pPr marL="1371966" algn="l" defTabSz="685983" rtl="0" eaLnBrk="1" latinLnBrk="0" hangingPunct="1">
                        <a:defRPr sz="1350" kern="1200">
                          <a:solidFill>
                            <a:schemeClr val="dk1"/>
                          </a:solidFill>
                          <a:latin typeface="Arial"/>
                        </a:defRPr>
                      </a:lvl5pPr>
                      <a:lvl6pPr marL="1714957" algn="l" defTabSz="685983" rtl="0" eaLnBrk="1" latinLnBrk="0" hangingPunct="1">
                        <a:defRPr sz="1350" kern="1200">
                          <a:solidFill>
                            <a:schemeClr val="dk1"/>
                          </a:solidFill>
                          <a:latin typeface="Arial"/>
                        </a:defRPr>
                      </a:lvl6pPr>
                      <a:lvl7pPr marL="2057949" algn="l" defTabSz="685983" rtl="0" eaLnBrk="1" latinLnBrk="0" hangingPunct="1">
                        <a:defRPr sz="1350" kern="1200">
                          <a:solidFill>
                            <a:schemeClr val="dk1"/>
                          </a:solidFill>
                          <a:latin typeface="Arial"/>
                        </a:defRPr>
                      </a:lvl7pPr>
                      <a:lvl8pPr marL="2400940" algn="l" defTabSz="685983" rtl="0" eaLnBrk="1" latinLnBrk="0" hangingPunct="1">
                        <a:defRPr sz="1350" kern="1200">
                          <a:solidFill>
                            <a:schemeClr val="dk1"/>
                          </a:solidFill>
                          <a:latin typeface="Arial"/>
                        </a:defRPr>
                      </a:lvl8pPr>
                      <a:lvl9pPr marL="2743932" algn="l" defTabSz="685983" rtl="0" eaLnBrk="1" latinLnBrk="0" hangingPunct="1">
                        <a:defRPr sz="1350" kern="1200">
                          <a:solidFill>
                            <a:schemeClr val="dk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1000" b="0" dirty="0">
                        <a:solidFill>
                          <a:schemeClr val="tx1"/>
                        </a:solidFill>
                        <a:latin typeface="+mn-lt"/>
                      </a:endParaRP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28575"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114300" indent="0">
                        <a:lnSpc>
                          <a:spcPct val="90000"/>
                        </a:lnSpc>
                      </a:pPr>
                      <a:r>
                        <a:rPr lang="en-US" sz="1200" b="0" i="0" dirty="0">
                          <a:solidFill>
                            <a:schemeClr val="tx1"/>
                          </a:solidFill>
                          <a:latin typeface="+mn-lt"/>
                          <a:cs typeface="Arial" panose="020B0604020202020204" pitchFamily="34" charset="0"/>
                        </a:rPr>
                        <a:t>Any</a:t>
                      </a: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AE3F3">
                        <a:alpha val="50196"/>
                      </a:srgb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65</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60</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1" i="0" dirty="0">
                          <a:solidFill>
                            <a:schemeClr val="tx1"/>
                          </a:solidFill>
                          <a:latin typeface="+mn-lt"/>
                          <a:cs typeface="Arial" panose="020B0604020202020204" pitchFamily="34" charset="0"/>
                        </a:rPr>
                        <a:t>92.3 (83.0-97.5)</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200" b="0" i="0" dirty="0">
                          <a:solidFill>
                            <a:schemeClr val="tx1"/>
                          </a:solidFill>
                          <a:latin typeface="+mn-lt"/>
                          <a:cs typeface="Arial" panose="020B0604020202020204" pitchFamily="34" charset="0"/>
                        </a:rPr>
                        <a:t>48</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200" b="1" i="0" dirty="0">
                          <a:solidFill>
                            <a:schemeClr val="tx1"/>
                          </a:solidFill>
                          <a:latin typeface="+mn-lt"/>
                          <a:cs typeface="Arial" panose="020B0604020202020204" pitchFamily="34" charset="0"/>
                        </a:rPr>
                        <a:t>73.8 (61.5-84.0)</a:t>
                      </a: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39208549"/>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114300" indent="0">
                        <a:lnSpc>
                          <a:spcPct val="90000"/>
                        </a:lnSpc>
                      </a:pPr>
                      <a:r>
                        <a:rPr lang="en-US" sz="1200" b="0" i="0" dirty="0">
                          <a:solidFill>
                            <a:schemeClr val="tx1"/>
                          </a:solidFill>
                          <a:latin typeface="+mn-lt"/>
                          <a:cs typeface="Arial" panose="020B0604020202020204" pitchFamily="34" charset="0"/>
                        </a:rPr>
                        <a:t>Stage I-III</a:t>
                      </a:r>
                      <a:r>
                        <a:rPr lang="en-US" sz="1200" b="0" i="0" kern="1200" baseline="30000" dirty="0">
                          <a:solidFill>
                            <a:schemeClr val="tx1"/>
                          </a:solidFill>
                          <a:latin typeface="+mn-lt"/>
                          <a:cs typeface="Arial" panose="020B0604020202020204" pitchFamily="34" charset="0"/>
                        </a:rPr>
                        <a:t>†</a:t>
                      </a:r>
                      <a:endParaRPr lang="en-US" sz="1200" b="0" i="0" dirty="0">
                        <a:solidFill>
                          <a:schemeClr val="tx1"/>
                        </a:solidFill>
                        <a:latin typeface="+mn-lt"/>
                        <a:cs typeface="Arial" panose="020B0604020202020204" pitchFamily="34" charset="0"/>
                      </a:endParaRP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AE3F3">
                        <a:alpha val="50196"/>
                      </a:srgb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60</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56</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93.3 (83.8-98.2)</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44</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73.3 (60.3-83.9)</a:t>
                      </a: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7185395"/>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200" b="1" i="0" dirty="0">
                          <a:solidFill>
                            <a:schemeClr val="tx1"/>
                          </a:solidFill>
                          <a:latin typeface="+mn-lt"/>
                          <a:cs typeface="Arial" panose="020B0604020202020204" pitchFamily="34" charset="0"/>
                        </a:rPr>
                        <a:t>CRC and high-grade dysplasia</a:t>
                      </a: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AE3F3">
                        <a:alpha val="50196"/>
                      </a:srgb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104</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87</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83.7 (75.1-90.2)</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66</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63.5 (53.5-72.7)</a:t>
                      </a: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213698"/>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200" b="1" i="0" dirty="0">
                          <a:solidFill>
                            <a:schemeClr val="tx1"/>
                          </a:solidFill>
                          <a:latin typeface="+mn-lt"/>
                          <a:cs typeface="Arial" panose="020B0604020202020204" pitchFamily="34" charset="0"/>
                        </a:rPr>
                        <a:t>Advanced precancerous lesions</a:t>
                      </a:r>
                      <a:r>
                        <a:rPr lang="en-US" sz="1200" b="1" i="0" baseline="30000" dirty="0">
                          <a:solidFill>
                            <a:schemeClr val="tx1"/>
                          </a:solidFill>
                          <a:latin typeface="+mn-lt"/>
                          <a:cs typeface="Arial" panose="020B0604020202020204" pitchFamily="34" charset="0"/>
                        </a:rPr>
                        <a:t>‡</a:t>
                      </a: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AE3F3">
                        <a:alpha val="50196"/>
                      </a:srgb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757</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321</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1" i="0" dirty="0">
                          <a:solidFill>
                            <a:schemeClr val="tx1"/>
                          </a:solidFill>
                          <a:latin typeface="+mn-lt"/>
                          <a:cs typeface="Arial" panose="020B0604020202020204" pitchFamily="34" charset="0"/>
                        </a:rPr>
                        <a:t>42.4 (38.9-46.0)</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180</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1" i="0" dirty="0">
                          <a:solidFill>
                            <a:schemeClr val="tx1"/>
                          </a:solidFill>
                          <a:latin typeface="+mn-lt"/>
                          <a:cs typeface="Arial" panose="020B0604020202020204" pitchFamily="34" charset="0"/>
                        </a:rPr>
                        <a:t>23.8 (20.8-27.0)</a:t>
                      </a: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712279716"/>
                  </a:ext>
                </a:extLst>
              </a:tr>
              <a:tr h="348267">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200" b="1" i="0" dirty="0">
                          <a:solidFill>
                            <a:schemeClr val="tx1"/>
                          </a:solidFill>
                          <a:latin typeface="+mn-lt"/>
                          <a:cs typeface="Arial" panose="020B0604020202020204" pitchFamily="34" charset="0"/>
                        </a:rPr>
                        <a:t>Nonadvanced adenoma</a:t>
                      </a: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E3F3">
                        <a:alpha val="50196"/>
                      </a:srgb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200" b="0" i="0" dirty="0">
                          <a:solidFill>
                            <a:schemeClr val="tx1"/>
                          </a:solidFill>
                          <a:latin typeface="+mn-lt"/>
                          <a:cs typeface="Arial" panose="020B0604020202020204" pitchFamily="34" charset="0"/>
                        </a:rPr>
                        <a:t>2,893</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498</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17.2 (15.9-18.6)</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220</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7.6 (6.7-8.6)</a:t>
                      </a: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7226055"/>
                  </a:ext>
                </a:extLst>
              </a:tr>
              <a:tr h="524746">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endParaRPr lang="en-US" sz="1200" b="1" i="0" dirty="0">
                        <a:solidFill>
                          <a:schemeClr val="bg1"/>
                        </a:solidFill>
                        <a:latin typeface="+mn-lt"/>
                        <a:cs typeface="Arial" panose="020B0604020202020204" pitchFamily="34" charset="0"/>
                      </a:endParaRP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endParaRPr lang="en-US" sz="1000" b="0"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endParaRPr lang="en-US" sz="1000" b="0"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sz="1000" b="1" i="0" dirty="0">
                          <a:solidFill>
                            <a:schemeClr val="bg1"/>
                          </a:solidFill>
                          <a:latin typeface="+mn-lt"/>
                          <a:cs typeface="Arial" panose="020B0604020202020204" pitchFamily="34" charset="0"/>
                        </a:rPr>
                        <a:t>Specificity, %</a:t>
                      </a:r>
                      <a:br>
                        <a:rPr lang="en-US" sz="1000" b="1" i="0" dirty="0">
                          <a:solidFill>
                            <a:schemeClr val="bg1"/>
                          </a:solidFill>
                          <a:latin typeface="+mn-lt"/>
                          <a:cs typeface="Arial" panose="020B0604020202020204" pitchFamily="34" charset="0"/>
                        </a:rPr>
                      </a:br>
                      <a:r>
                        <a:rPr lang="en-US" sz="1000" b="1" i="0" dirty="0">
                          <a:solidFill>
                            <a:schemeClr val="bg1"/>
                          </a:solidFill>
                          <a:latin typeface="+mn-lt"/>
                          <a:cs typeface="Arial" panose="020B0604020202020204" pitchFamily="34" charset="0"/>
                        </a:rPr>
                        <a:t>(95% CI)</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100000"/>
                        </a:lnSpc>
                      </a:pPr>
                      <a:endParaRPr lang="en-US" sz="1000" b="1" i="0" dirty="0">
                        <a:solidFill>
                          <a:schemeClr val="bg1"/>
                        </a:solidFill>
                        <a:latin typeface="+mn-lt"/>
                        <a:cs typeface="Arial" panose="020B0604020202020204" pitchFamily="34" charset="0"/>
                      </a:endParaRP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sz="1000" b="1" i="0" dirty="0">
                          <a:solidFill>
                            <a:schemeClr val="bg1"/>
                          </a:solidFill>
                          <a:latin typeface="+mn-lt"/>
                          <a:cs typeface="Arial" panose="020B0604020202020204" pitchFamily="34" charset="0"/>
                        </a:rPr>
                        <a:t>Specificity, %</a:t>
                      </a:r>
                      <a:br>
                        <a:rPr lang="en-US" sz="1000" b="1" i="0" dirty="0">
                          <a:solidFill>
                            <a:schemeClr val="bg1"/>
                          </a:solidFill>
                          <a:latin typeface="+mn-lt"/>
                          <a:cs typeface="Arial" panose="020B0604020202020204" pitchFamily="34" charset="0"/>
                        </a:rPr>
                      </a:br>
                      <a:r>
                        <a:rPr lang="en-US" sz="1000" b="1" i="0" dirty="0">
                          <a:solidFill>
                            <a:schemeClr val="bg1"/>
                          </a:solidFill>
                          <a:latin typeface="+mn-lt"/>
                          <a:cs typeface="Arial" panose="020B0604020202020204" pitchFamily="34" charset="0"/>
                        </a:rPr>
                        <a:t>(95% CI)</a:t>
                      </a: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155815875"/>
                  </a:ext>
                </a:extLst>
              </a:tr>
              <a:tr h="629696">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200" b="1" i="0" dirty="0">
                          <a:solidFill>
                            <a:schemeClr val="tx1"/>
                          </a:solidFill>
                          <a:latin typeface="+mn-lt"/>
                          <a:cs typeface="Arial" panose="020B0604020202020204" pitchFamily="34" charset="0"/>
                        </a:rPr>
                        <a:t>All nonadvanced adenomas, non-neoplastic findings, and negative </a:t>
                      </a:r>
                      <a:br>
                        <a:rPr lang="en-US" sz="1200" b="1" i="0" dirty="0">
                          <a:solidFill>
                            <a:schemeClr val="tx1"/>
                          </a:solidFill>
                          <a:latin typeface="+mn-lt"/>
                          <a:cs typeface="Arial" panose="020B0604020202020204" pitchFamily="34" charset="0"/>
                        </a:rPr>
                      </a:br>
                      <a:r>
                        <a:rPr lang="en-US" sz="1200" b="1" i="0" dirty="0">
                          <a:solidFill>
                            <a:schemeClr val="tx1"/>
                          </a:solidFill>
                          <a:latin typeface="+mn-lt"/>
                          <a:cs typeface="Arial" panose="020B0604020202020204" pitchFamily="34" charset="0"/>
                        </a:rPr>
                        <a:t>results on colonoscopy</a:t>
                      </a: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AE3F3">
                        <a:alpha val="50196"/>
                      </a:srgb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9,167</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1,231</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86.6 (85.9-87.2)</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472</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94.9 (94.4-95.3)</a:t>
                      </a: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3415385"/>
                  </a:ext>
                </a:extLst>
              </a:tr>
              <a:tr h="346332">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nSpc>
                          <a:spcPct val="90000"/>
                        </a:lnSpc>
                      </a:pPr>
                      <a:r>
                        <a:rPr lang="en-US" sz="1200" b="1" i="0" dirty="0">
                          <a:solidFill>
                            <a:schemeClr val="tx1"/>
                          </a:solidFill>
                          <a:latin typeface="+mn-lt"/>
                          <a:cs typeface="Arial" panose="020B0604020202020204" pitchFamily="34" charset="0"/>
                        </a:rPr>
                        <a:t>Negative results on colonoscopy</a:t>
                      </a:r>
                    </a:p>
                  </a:txBody>
                  <a:tcPr marL="68580" marR="20574" marT="20574" marB="20574" anchor="ctr">
                    <a:lnL w="12700" cmpd="sng">
                      <a:solidFill>
                        <a:srgbClr val="FFFFFF"/>
                      </a:solidFill>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DAE3F3">
                        <a:alpha val="50196"/>
                      </a:srgbClr>
                    </a:solid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4,457</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455</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89.8 (88.9-90.7)</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162</a:t>
                      </a:r>
                    </a:p>
                  </a:txBody>
                  <a:tcPr marL="20574" marR="20574" marT="20574" marB="20574"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Narrow"/>
                        </a:defRPr>
                      </a:lvl1pPr>
                      <a:lvl2pPr marL="457200" algn="l" defTabSz="914400" rtl="0" eaLnBrk="1" latinLnBrk="0" hangingPunct="1">
                        <a:defRPr sz="1800" kern="1200">
                          <a:solidFill>
                            <a:schemeClr val="dk1"/>
                          </a:solidFill>
                          <a:latin typeface="Arial Narrow"/>
                        </a:defRPr>
                      </a:lvl2pPr>
                      <a:lvl3pPr marL="914400" algn="l" defTabSz="914400" rtl="0" eaLnBrk="1" latinLnBrk="0" hangingPunct="1">
                        <a:defRPr sz="1800" kern="1200">
                          <a:solidFill>
                            <a:schemeClr val="dk1"/>
                          </a:solidFill>
                          <a:latin typeface="Arial Narrow"/>
                        </a:defRPr>
                      </a:lvl3pPr>
                      <a:lvl4pPr marL="1371600" algn="l" defTabSz="914400" rtl="0" eaLnBrk="1" latinLnBrk="0" hangingPunct="1">
                        <a:defRPr sz="1800" kern="1200">
                          <a:solidFill>
                            <a:schemeClr val="dk1"/>
                          </a:solidFill>
                          <a:latin typeface="Arial Narrow"/>
                        </a:defRPr>
                      </a:lvl4pPr>
                      <a:lvl5pPr marL="1828800" algn="l" defTabSz="914400" rtl="0" eaLnBrk="1" latinLnBrk="0" hangingPunct="1">
                        <a:defRPr sz="1800" kern="1200">
                          <a:solidFill>
                            <a:schemeClr val="dk1"/>
                          </a:solidFill>
                          <a:latin typeface="Arial Narrow"/>
                        </a:defRPr>
                      </a:lvl5pPr>
                      <a:lvl6pPr marL="2286000" algn="l" defTabSz="914400" rtl="0" eaLnBrk="1" latinLnBrk="0" hangingPunct="1">
                        <a:defRPr sz="1800" kern="1200">
                          <a:solidFill>
                            <a:schemeClr val="dk1"/>
                          </a:solidFill>
                          <a:latin typeface="Arial Narrow"/>
                        </a:defRPr>
                      </a:lvl6pPr>
                      <a:lvl7pPr marL="2743200" algn="l" defTabSz="914400" rtl="0" eaLnBrk="1" latinLnBrk="0" hangingPunct="1">
                        <a:defRPr sz="1800" kern="1200">
                          <a:solidFill>
                            <a:schemeClr val="dk1"/>
                          </a:solidFill>
                          <a:latin typeface="Arial Narrow"/>
                        </a:defRPr>
                      </a:lvl7pPr>
                      <a:lvl8pPr marL="3200400" algn="l" defTabSz="914400" rtl="0" eaLnBrk="1" latinLnBrk="0" hangingPunct="1">
                        <a:defRPr sz="1800" kern="1200">
                          <a:solidFill>
                            <a:schemeClr val="dk1"/>
                          </a:solidFill>
                          <a:latin typeface="Arial Narrow"/>
                        </a:defRPr>
                      </a:lvl8pPr>
                      <a:lvl9pPr marL="3657600" algn="l" defTabSz="914400" rtl="0" eaLnBrk="1" latinLnBrk="0" hangingPunct="1">
                        <a:defRPr sz="1800" kern="1200">
                          <a:solidFill>
                            <a:schemeClr val="dk1"/>
                          </a:solidFill>
                          <a:latin typeface="Arial Narrow"/>
                        </a:defRPr>
                      </a:lvl9pPr>
                    </a:lstStyle>
                    <a:p>
                      <a:pPr algn="ctr">
                        <a:lnSpc>
                          <a:spcPct val="90000"/>
                        </a:lnSpc>
                      </a:pPr>
                      <a:r>
                        <a:rPr lang="en-US" sz="1200" b="0" i="0" dirty="0">
                          <a:solidFill>
                            <a:schemeClr val="tx1"/>
                          </a:solidFill>
                          <a:latin typeface="+mn-lt"/>
                          <a:cs typeface="Arial" panose="020B0604020202020204" pitchFamily="34" charset="0"/>
                        </a:rPr>
                        <a:t>96.4 (95.8-96.9)</a:t>
                      </a:r>
                    </a:p>
                  </a:txBody>
                  <a:tcPr marL="20574" marR="20574" marT="20574" marB="20574" anchor="ctr">
                    <a:lnL w="19050" cap="flat" cmpd="sng" algn="ctr">
                      <a:solidFill>
                        <a:schemeClr val="bg1"/>
                      </a:solidFill>
                      <a:prstDash val="solid"/>
                      <a:round/>
                      <a:headEnd type="none" w="med" len="med"/>
                      <a:tailEnd type="none" w="med" len="med"/>
                    </a:lnL>
                    <a:lnR w="12700" cmpd="sng">
                      <a:solidFill>
                        <a:srgbClr val="FFFFFF"/>
                      </a:solidFill>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4280518"/>
                  </a:ext>
                </a:extLst>
              </a:tr>
            </a:tbl>
          </a:graphicData>
        </a:graphic>
      </p:graphicFrame>
    </p:spTree>
    <p:extLst>
      <p:ext uri="{BB962C8B-B14F-4D97-AF65-F5344CB8AC3E}">
        <p14:creationId xmlns:p14="http://schemas.microsoft.com/office/powerpoint/2010/main" val="746027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E0AFD-58CC-4EFC-BECA-81FAE5C8CD22}"/>
              </a:ext>
            </a:extLst>
          </p:cNvPr>
          <p:cNvSpPr>
            <a:spLocks noGrp="1"/>
          </p:cNvSpPr>
          <p:nvPr>
            <p:ph type="title"/>
          </p:nvPr>
        </p:nvSpPr>
        <p:spPr>
          <a:xfrm>
            <a:off x="457200" y="171074"/>
            <a:ext cx="10936940" cy="645407"/>
          </a:xfrm>
        </p:spPr>
        <p:txBody>
          <a:bodyPr/>
          <a:lstStyle/>
          <a:p>
            <a:r>
              <a:rPr lang="en-US" sz="2800" b="1" dirty="0">
                <a:solidFill>
                  <a:srgbClr val="125285"/>
                </a:solidFill>
                <a:latin typeface="Arial"/>
              </a:rPr>
              <a:t>Sensitivity and Specificity</a:t>
            </a:r>
            <a:r>
              <a:rPr lang="en-US" sz="2800" b="1" dirty="0">
                <a:solidFill>
                  <a:srgbClr val="44546A">
                    <a:lumMod val="50000"/>
                  </a:srgbClr>
                </a:solidFill>
                <a:latin typeface="Arial"/>
                <a:ea typeface="Roboto" panose="02000000000000000000" pitchFamily="2" charset="0"/>
                <a:cs typeface="Arial"/>
              </a:rPr>
              <a:t> </a:t>
            </a:r>
            <a:r>
              <a:rPr lang="en-US" sz="2800" b="1" dirty="0">
                <a:solidFill>
                  <a:srgbClr val="125285"/>
                </a:solidFill>
                <a:latin typeface="Arial"/>
              </a:rPr>
              <a:t>of</a:t>
            </a:r>
            <a:r>
              <a:rPr lang="en-US" sz="2800" b="1" dirty="0">
                <a:solidFill>
                  <a:srgbClr val="44546A">
                    <a:lumMod val="50000"/>
                  </a:srgbClr>
                </a:solidFill>
                <a:latin typeface="Arial"/>
                <a:ea typeface="Roboto" panose="02000000000000000000" pitchFamily="2" charset="0"/>
                <a:cs typeface="Arial"/>
              </a:rPr>
              <a:t> </a:t>
            </a:r>
            <a:r>
              <a:rPr lang="en-US" sz="2800" b="1" dirty="0">
                <a:solidFill>
                  <a:schemeClr val="accent5"/>
                </a:solidFill>
                <a:latin typeface="Arial"/>
                <a:ea typeface="Roboto" panose="02000000000000000000" pitchFamily="2" charset="0"/>
                <a:cs typeface="Arial"/>
              </a:rPr>
              <a:t>Mt-</a:t>
            </a:r>
            <a:r>
              <a:rPr lang="en-US" sz="2800" b="1" dirty="0" err="1">
                <a:solidFill>
                  <a:schemeClr val="accent5"/>
                </a:solidFill>
                <a:latin typeface="Arial"/>
                <a:ea typeface="Roboto" panose="02000000000000000000" pitchFamily="2" charset="0"/>
                <a:cs typeface="Arial"/>
              </a:rPr>
              <a:t>sDNA</a:t>
            </a:r>
            <a:r>
              <a:rPr lang="en-US" sz="2800" b="1" dirty="0">
                <a:solidFill>
                  <a:srgbClr val="44546A">
                    <a:lumMod val="50000"/>
                  </a:srgbClr>
                </a:solidFill>
                <a:latin typeface="Arial"/>
                <a:ea typeface="Roboto" panose="02000000000000000000" pitchFamily="2" charset="0"/>
                <a:cs typeface="Arial"/>
              </a:rPr>
              <a:t> </a:t>
            </a:r>
            <a:r>
              <a:rPr lang="en-US" sz="2800" b="1" dirty="0">
                <a:solidFill>
                  <a:srgbClr val="125285"/>
                </a:solidFill>
                <a:latin typeface="Arial"/>
              </a:rPr>
              <a:t>vs FIT</a:t>
            </a:r>
            <a:endParaRPr lang="en-US" dirty="0"/>
          </a:p>
        </p:txBody>
      </p:sp>
      <p:sp>
        <p:nvSpPr>
          <p:cNvPr id="3" name="Content Placeholder 2">
            <a:extLst>
              <a:ext uri="{FF2B5EF4-FFF2-40B4-BE49-F238E27FC236}">
                <a16:creationId xmlns:a16="http://schemas.microsoft.com/office/drawing/2014/main" id="{4C9549EB-F302-445F-8C2F-EB283017F5D1}"/>
              </a:ext>
            </a:extLst>
          </p:cNvPr>
          <p:cNvSpPr>
            <a:spLocks noGrp="1"/>
          </p:cNvSpPr>
          <p:nvPr>
            <p:ph idx="1"/>
          </p:nvPr>
        </p:nvSpPr>
        <p:spPr>
          <a:xfrm>
            <a:off x="381000" y="1000958"/>
            <a:ext cx="11277599" cy="4856084"/>
          </a:xfrm>
        </p:spPr>
        <p:txBody>
          <a:bodyPr/>
          <a:lstStyle/>
          <a:p>
            <a:pPr marL="0" indent="0">
              <a:spcBef>
                <a:spcPts val="328"/>
              </a:spcBef>
              <a:buNone/>
            </a:pPr>
            <a:r>
              <a:rPr lang="en-US" sz="1200" b="1" dirty="0">
                <a:latin typeface="+mn-lt"/>
              </a:rPr>
              <a:t>Sensitivity:</a:t>
            </a:r>
          </a:p>
          <a:p>
            <a:pPr marL="128531" indent="-128531">
              <a:spcBef>
                <a:spcPts val="328"/>
              </a:spcBef>
            </a:pPr>
            <a:r>
              <a:rPr lang="en-US" sz="1200" dirty="0">
                <a:latin typeface="+mn-lt"/>
              </a:rPr>
              <a:t>In the pivotal study, mt-</a:t>
            </a:r>
            <a:r>
              <a:rPr lang="en-US" sz="1200" dirty="0" err="1">
                <a:latin typeface="+mn-lt"/>
              </a:rPr>
              <a:t>sDNA</a:t>
            </a:r>
            <a:r>
              <a:rPr lang="en-US" sz="1200" dirty="0">
                <a:latin typeface="+mn-lt"/>
              </a:rPr>
              <a:t> testing identified 92.3% of patients with cancer at any stage vs 73.8% identified by FIT</a:t>
            </a:r>
          </a:p>
          <a:p>
            <a:pPr marL="128531" indent="-128531">
              <a:spcBef>
                <a:spcPts val="328"/>
              </a:spcBef>
            </a:pPr>
            <a:r>
              <a:rPr lang="en-US" sz="1200" dirty="0">
                <a:latin typeface="+mn-lt"/>
              </a:rPr>
              <a:t>mt-</a:t>
            </a:r>
            <a:r>
              <a:rPr lang="en-US" sz="1200" dirty="0" err="1">
                <a:latin typeface="+mn-lt"/>
              </a:rPr>
              <a:t>sDNA</a:t>
            </a:r>
            <a:r>
              <a:rPr lang="en-US" sz="1200" dirty="0">
                <a:latin typeface="+mn-lt"/>
              </a:rPr>
              <a:t> detected 60 of the 65 CRCs found on colonoscopy (5 missed CRCs) vs 48 of 65 detected by FIT (17 missed CRCs)</a:t>
            </a:r>
          </a:p>
          <a:p>
            <a:pPr marL="128531" indent="-128531">
              <a:spcBef>
                <a:spcPts val="328"/>
              </a:spcBef>
            </a:pPr>
            <a:r>
              <a:rPr lang="en-US" sz="1200" dirty="0">
                <a:latin typeface="+mn-lt"/>
              </a:rPr>
              <a:t>In patients with screening-relevant cancers stage I-III, mt-</a:t>
            </a:r>
            <a:r>
              <a:rPr lang="en-US" sz="1200" dirty="0" err="1">
                <a:latin typeface="+mn-lt"/>
              </a:rPr>
              <a:t>sDNA</a:t>
            </a:r>
            <a:r>
              <a:rPr lang="en-US" sz="1200" dirty="0">
                <a:latin typeface="+mn-lt"/>
              </a:rPr>
              <a:t> identified 93.3% of patients vs 73.3% identified by FIT</a:t>
            </a:r>
          </a:p>
          <a:p>
            <a:pPr marL="307433" lvl="1" indent="-123321">
              <a:spcBef>
                <a:spcPts val="110"/>
              </a:spcBef>
            </a:pPr>
            <a:r>
              <a:rPr lang="en-US" sz="1200" dirty="0">
                <a:latin typeface="+mn-lt"/>
              </a:rPr>
              <a:t>mt-</a:t>
            </a:r>
            <a:r>
              <a:rPr lang="en-US" sz="1200" dirty="0" err="1">
                <a:latin typeface="+mn-lt"/>
              </a:rPr>
              <a:t>sDNA</a:t>
            </a:r>
            <a:r>
              <a:rPr lang="en-US" sz="1200" dirty="0">
                <a:latin typeface="+mn-lt"/>
              </a:rPr>
              <a:t> detected 56 of the 60 stage I-III CRCs found on colonoscopy (4 missed stage I-III CRCs) vs 44 of 60 detected by FIT (16 missed stage I-III CRCs)</a:t>
            </a:r>
          </a:p>
          <a:p>
            <a:pPr lvl="1">
              <a:spcBef>
                <a:spcPts val="110"/>
              </a:spcBef>
            </a:pPr>
            <a:r>
              <a:rPr lang="en-US" sz="1200" dirty="0">
                <a:latin typeface="+mn-lt"/>
              </a:rPr>
              <a:t>These stages of CRC as defined by the American Joint Committee on Cancer are associated with an increased rate of cure</a:t>
            </a:r>
          </a:p>
          <a:p>
            <a:pPr>
              <a:spcBef>
                <a:spcPts val="328"/>
              </a:spcBef>
            </a:pPr>
            <a:r>
              <a:rPr lang="en-US" sz="1200" dirty="0">
                <a:latin typeface="+mn-lt"/>
              </a:rPr>
              <a:t>mt-</a:t>
            </a:r>
            <a:r>
              <a:rPr lang="en-US" sz="1200" dirty="0" err="1">
                <a:latin typeface="+mn-lt"/>
              </a:rPr>
              <a:t>sDNA</a:t>
            </a:r>
            <a:r>
              <a:rPr lang="en-US" sz="1200" dirty="0">
                <a:latin typeface="+mn-lt"/>
              </a:rPr>
              <a:t> identified 42.4% of patients with advanced precancerous lesions vs 23.8% identified by FIT </a:t>
            </a:r>
          </a:p>
          <a:p>
            <a:pPr marL="0" indent="0">
              <a:spcBef>
                <a:spcPts val="657"/>
              </a:spcBef>
              <a:buNone/>
            </a:pPr>
            <a:endParaRPr lang="en-US" sz="1200" b="1" dirty="0">
              <a:latin typeface="+mn-lt"/>
            </a:endParaRPr>
          </a:p>
          <a:p>
            <a:pPr marL="0" indent="0">
              <a:spcBef>
                <a:spcPts val="657"/>
              </a:spcBef>
              <a:buNone/>
            </a:pPr>
            <a:r>
              <a:rPr lang="en-US" sz="1200" b="1" dirty="0">
                <a:latin typeface="+mn-lt"/>
              </a:rPr>
              <a:t>Specificity:</a:t>
            </a:r>
          </a:p>
          <a:p>
            <a:pPr>
              <a:spcBef>
                <a:spcPts val="328"/>
              </a:spcBef>
            </a:pPr>
            <a:r>
              <a:rPr lang="en-US" sz="1200" dirty="0">
                <a:latin typeface="+mn-lt"/>
              </a:rPr>
              <a:t>Of 9167 patients with nonadvanced adenomas, nonneoplastic findings, and negative results on colonoscopy, 1231 (13.4%) tested falsely positive with mt-</a:t>
            </a:r>
            <a:r>
              <a:rPr lang="en-US" sz="1200" dirty="0" err="1">
                <a:latin typeface="+mn-lt"/>
              </a:rPr>
              <a:t>sDNA</a:t>
            </a:r>
            <a:endParaRPr lang="en-US" sz="1200" dirty="0">
              <a:latin typeface="+mn-lt"/>
            </a:endParaRPr>
          </a:p>
          <a:p>
            <a:pPr>
              <a:spcBef>
                <a:spcPts val="328"/>
              </a:spcBef>
            </a:pPr>
            <a:r>
              <a:rPr lang="en-US" sz="1200" dirty="0">
                <a:latin typeface="+mn-lt"/>
              </a:rPr>
              <a:t>Of 4457 patients with totally negative results on colonoscopy, 455 (10.2%) tested falsely positive with mt-</a:t>
            </a:r>
            <a:r>
              <a:rPr lang="en-US" sz="1200" dirty="0" err="1">
                <a:latin typeface="+mn-lt"/>
              </a:rPr>
              <a:t>sDNA</a:t>
            </a:r>
            <a:endParaRPr lang="en-US" sz="1200" dirty="0">
              <a:latin typeface="+mn-lt"/>
            </a:endParaRPr>
          </a:p>
          <a:p>
            <a:pPr marL="307433" lvl="1" indent="-123321">
              <a:spcBef>
                <a:spcPts val="110"/>
              </a:spcBef>
            </a:pPr>
            <a:r>
              <a:rPr lang="en-US" sz="1200" dirty="0">
                <a:latin typeface="+mn-lt"/>
              </a:rPr>
              <a:t>Thus, the specificity of mt-</a:t>
            </a:r>
            <a:r>
              <a:rPr lang="en-US" sz="1200" dirty="0" err="1">
                <a:latin typeface="+mn-lt"/>
              </a:rPr>
              <a:t>sDNA</a:t>
            </a:r>
            <a:r>
              <a:rPr lang="en-US" sz="1200" dirty="0">
                <a:latin typeface="+mn-lt"/>
              </a:rPr>
              <a:t> was 89.8% in this population vs 96.4% in patients tested with FIT</a:t>
            </a:r>
          </a:p>
          <a:p>
            <a:pPr>
              <a:spcBef>
                <a:spcPts val="328"/>
              </a:spcBef>
            </a:pPr>
            <a:r>
              <a:rPr lang="en-US" sz="1200" dirty="0">
                <a:latin typeface="+mn-lt"/>
              </a:rPr>
              <a:t>Among the 4457 participants with totally negative results on colonoscopy, mt-</a:t>
            </a:r>
            <a:r>
              <a:rPr lang="en-US" sz="1200" dirty="0" err="1">
                <a:latin typeface="+mn-lt"/>
              </a:rPr>
              <a:t>sDNA</a:t>
            </a:r>
            <a:r>
              <a:rPr lang="en-US" sz="1200" dirty="0">
                <a:latin typeface="+mn-lt"/>
              </a:rPr>
              <a:t> specificity was 94.0% among participants younger than 65 years of age and 87.1% among those 65 years of age or older (P&lt;0.001)</a:t>
            </a:r>
          </a:p>
          <a:p>
            <a:pPr lvl="1">
              <a:spcBef>
                <a:spcPts val="110"/>
              </a:spcBef>
            </a:pPr>
            <a:r>
              <a:rPr lang="en-US" sz="1200" dirty="0">
                <a:latin typeface="+mn-lt"/>
              </a:rPr>
              <a:t>Totally negative results on colonoscopy was defined as absence of CRC, advanced precancerous lesions, and nonadvanced adenomas</a:t>
            </a:r>
          </a:p>
          <a:p>
            <a:pPr marL="187587" indent="-187587">
              <a:spcBef>
                <a:spcPts val="328"/>
              </a:spcBef>
            </a:pPr>
            <a:r>
              <a:rPr lang="en-US" sz="1200" dirty="0">
                <a:latin typeface="+mn-lt"/>
              </a:rPr>
              <a:t>mt-sDNA Specificity Is Higher in Younger Patients vs Patients Aged ≥65 Years</a:t>
            </a:r>
          </a:p>
          <a:p>
            <a:pPr marL="187587" indent="-187587">
              <a:spcBef>
                <a:spcPts val="328"/>
              </a:spcBef>
            </a:pPr>
            <a:r>
              <a:rPr lang="en-US" sz="1200" dirty="0">
                <a:latin typeface="+mn-lt"/>
              </a:rPr>
              <a:t>In the subgroup with totally negative results on colonoscopy,† specificity was 94.0% among participants aged &lt;65 years and 87.1% among those aged ≥65 years (P&lt;0.001)</a:t>
            </a:r>
          </a:p>
          <a:p>
            <a:pPr marL="0" indent="0">
              <a:spcBef>
                <a:spcPts val="657"/>
              </a:spcBef>
              <a:buNone/>
            </a:pPr>
            <a:endParaRPr lang="en-US" sz="1200" b="1" dirty="0">
              <a:latin typeface="+mn-lt"/>
            </a:endParaRPr>
          </a:p>
          <a:p>
            <a:pPr marL="0" indent="0">
              <a:spcBef>
                <a:spcPts val="657"/>
              </a:spcBef>
              <a:buNone/>
            </a:pPr>
            <a:r>
              <a:rPr lang="en-US" sz="1200" b="1" dirty="0">
                <a:latin typeface="+mn-lt"/>
              </a:rPr>
              <a:t>Definitions from </a:t>
            </a:r>
            <a:r>
              <a:rPr lang="en-US" sz="1200" b="1" dirty="0" err="1">
                <a:latin typeface="+mn-lt"/>
              </a:rPr>
              <a:t>Imperiale</a:t>
            </a:r>
            <a:r>
              <a:rPr lang="en-US" sz="1200" b="1" dirty="0">
                <a:latin typeface="+mn-lt"/>
              </a:rPr>
              <a:t> et al:</a:t>
            </a:r>
          </a:p>
          <a:p>
            <a:pPr>
              <a:spcBef>
                <a:spcPts val="328"/>
              </a:spcBef>
            </a:pPr>
            <a:r>
              <a:rPr lang="en-US" sz="1200" b="1" dirty="0">
                <a:latin typeface="+mn-lt"/>
              </a:rPr>
              <a:t>Sensitivity (true positive rate): </a:t>
            </a:r>
            <a:r>
              <a:rPr lang="en-US" sz="1200" dirty="0">
                <a:latin typeface="+mn-lt"/>
              </a:rPr>
              <a:t>the proportion of persons with disease who have a positive test (positive test results among persons with disease)</a:t>
            </a:r>
          </a:p>
          <a:p>
            <a:pPr lvl="1">
              <a:spcBef>
                <a:spcPts val="110"/>
              </a:spcBef>
            </a:pPr>
            <a:r>
              <a:rPr lang="en-US" sz="1200" dirty="0">
                <a:latin typeface="+mn-lt"/>
              </a:rPr>
              <a:t>Sensitivity is the most important characteristic for screening tests because the primary role of such testing is to rule out diseases such as cancer</a:t>
            </a:r>
          </a:p>
          <a:p>
            <a:pPr lvl="1">
              <a:spcBef>
                <a:spcPts val="110"/>
              </a:spcBef>
            </a:pPr>
            <a:r>
              <a:rPr lang="en-US" sz="1200" dirty="0">
                <a:latin typeface="+mn-lt"/>
              </a:rPr>
              <a:t>In the pivotal study, sensitivity measured the proportion of patients who had adenocarcinoma </a:t>
            </a:r>
          </a:p>
          <a:p>
            <a:pPr>
              <a:spcBef>
                <a:spcPts val="328"/>
              </a:spcBef>
            </a:pPr>
            <a:r>
              <a:rPr lang="en-US" sz="1200" b="1" dirty="0">
                <a:latin typeface="+mn-lt"/>
              </a:rPr>
              <a:t>Specificity (true negative rate): </a:t>
            </a:r>
            <a:r>
              <a:rPr lang="en-US" sz="1200" dirty="0">
                <a:latin typeface="+mn-lt"/>
              </a:rPr>
              <a:t>the proportion of persons without disease who have a negative test (negative test results among persons without disease)</a:t>
            </a:r>
          </a:p>
          <a:p>
            <a:pPr lvl="1">
              <a:spcBef>
                <a:spcPts val="110"/>
              </a:spcBef>
            </a:pPr>
            <a:r>
              <a:rPr lang="en-US" sz="1200" dirty="0">
                <a:latin typeface="+mn-lt"/>
              </a:rPr>
              <a:t>In the pivotal study, specificity measured the proportion of patients who did not have adenocarcinoma or advanced precancerous lesions</a:t>
            </a:r>
          </a:p>
          <a:p>
            <a:pPr>
              <a:spcBef>
                <a:spcPts val="328"/>
              </a:spcBef>
            </a:pPr>
            <a:r>
              <a:rPr lang="en-US" sz="1200" b="1" dirty="0">
                <a:latin typeface="+mn-lt"/>
              </a:rPr>
              <a:t>Positive predictive value: </a:t>
            </a:r>
            <a:r>
              <a:rPr lang="en-US" sz="1200" dirty="0">
                <a:latin typeface="+mn-lt"/>
              </a:rPr>
              <a:t>the proportion of persons with disease among those with a positive test (disease present among those with positive test results)</a:t>
            </a:r>
          </a:p>
          <a:p>
            <a:pPr>
              <a:spcBef>
                <a:spcPts val="328"/>
              </a:spcBef>
            </a:pPr>
            <a:r>
              <a:rPr lang="en-US" sz="1200" b="1" dirty="0">
                <a:latin typeface="+mn-lt"/>
              </a:rPr>
              <a:t>Negative predictive value: </a:t>
            </a:r>
            <a:r>
              <a:rPr lang="en-US" sz="1200" dirty="0">
                <a:latin typeface="+mn-lt"/>
              </a:rPr>
              <a:t>the proportion of persons without disease among those with a negative test (disease absent among those with negative test results)</a:t>
            </a:r>
          </a:p>
        </p:txBody>
      </p:sp>
      <p:sp>
        <p:nvSpPr>
          <p:cNvPr id="5" name="Text Placeholder 2">
            <a:extLst>
              <a:ext uri="{FF2B5EF4-FFF2-40B4-BE49-F238E27FC236}">
                <a16:creationId xmlns:a16="http://schemas.microsoft.com/office/drawing/2014/main" id="{E6CFEAA7-A787-464A-A51D-C6CF7AECB517}"/>
              </a:ext>
            </a:extLst>
          </p:cNvPr>
          <p:cNvSpPr>
            <a:spLocks noGrp="1"/>
          </p:cNvSpPr>
          <p:nvPr>
            <p:ph type="body" sz="quarter" idx="16"/>
          </p:nvPr>
        </p:nvSpPr>
        <p:spPr>
          <a:xfrm>
            <a:off x="1646350" y="6285863"/>
            <a:ext cx="10095221" cy="426611"/>
          </a:xfrm>
        </p:spPr>
        <p:txBody>
          <a:bodyPr/>
          <a:lstStyle/>
          <a:p>
            <a:pPr marL="0" marR="0" lvl="0" indent="0" algn="l" defTabSz="914400" rtl="0" eaLnBrk="1" fontAlgn="auto" latinLnBrk="0" hangingPunct="1">
              <a:lnSpc>
                <a:spcPct val="85000"/>
              </a:lnSpc>
              <a:spcBef>
                <a:spcPts val="300"/>
              </a:spcBef>
              <a:spcAft>
                <a:spcPts val="0"/>
              </a:spcAft>
              <a:buClr>
                <a:srgbClr val="ED7D31"/>
              </a:buClr>
              <a:buSzPct val="85000"/>
              <a:buFont typeface="Arial" pitchFamily="34" charset="0"/>
              <a:buNone/>
              <a:tabLst/>
              <a:defRPr/>
            </a:pPr>
            <a:r>
              <a:rPr kumimoji="0" lang="en-US" sz="1000" b="0" i="0" u="none" strike="noStrike" kern="1200" cap="none" spc="0" normalizeH="0" baseline="0" noProof="0" dirty="0">
                <a:ln>
                  <a:noFill/>
                </a:ln>
                <a:solidFill>
                  <a:srgbClr val="44546A"/>
                </a:solidFill>
                <a:effectLst/>
                <a:uLnTx/>
                <a:uFillTx/>
                <a:latin typeface="Arial"/>
                <a:ea typeface="+mn-ea"/>
                <a:cs typeface="Arial" pitchFamily="34" charset="0"/>
              </a:rPr>
              <a:t>Imperiale TF, et al. </a:t>
            </a:r>
            <a:r>
              <a:rPr kumimoji="0" lang="en-US" sz="1000" b="0" i="1" u="none" strike="noStrike" kern="1200" cap="none" spc="0" normalizeH="0" baseline="0" noProof="0" dirty="0">
                <a:ln>
                  <a:noFill/>
                </a:ln>
                <a:solidFill>
                  <a:srgbClr val="44546A"/>
                </a:solidFill>
                <a:effectLst/>
                <a:uLnTx/>
                <a:uFillTx/>
                <a:latin typeface="Arial"/>
                <a:ea typeface="+mn-ea"/>
                <a:cs typeface="Arial" pitchFamily="34" charset="0"/>
              </a:rPr>
              <a:t>N Engl J Med. </a:t>
            </a:r>
            <a:r>
              <a:rPr kumimoji="0" lang="en-US" sz="1000" b="0" i="0" u="none" strike="noStrike" kern="1200" cap="none" spc="0" normalizeH="0" baseline="0" noProof="0" dirty="0">
                <a:ln>
                  <a:noFill/>
                </a:ln>
                <a:solidFill>
                  <a:srgbClr val="44546A"/>
                </a:solidFill>
                <a:effectLst/>
                <a:uLnTx/>
                <a:uFillTx/>
                <a:latin typeface="Arial"/>
                <a:ea typeface="+mn-ea"/>
                <a:cs typeface="Arial" pitchFamily="34" charset="0"/>
              </a:rPr>
              <a:t>2014;370(14):1287-1297</a:t>
            </a:r>
          </a:p>
        </p:txBody>
      </p:sp>
    </p:spTree>
    <p:extLst>
      <p:ext uri="{BB962C8B-B14F-4D97-AF65-F5344CB8AC3E}">
        <p14:creationId xmlns:p14="http://schemas.microsoft.com/office/powerpoint/2010/main" val="96701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33F7A4-0631-4427-90A1-0601BD54B892}"/>
              </a:ext>
            </a:extLst>
          </p:cNvPr>
          <p:cNvSpPr>
            <a:spLocks noGrp="1"/>
          </p:cNvSpPr>
          <p:nvPr>
            <p:ph type="body" sz="quarter" idx="16"/>
          </p:nvPr>
        </p:nvSpPr>
        <p:spPr>
          <a:xfrm>
            <a:off x="1387366" y="6281929"/>
            <a:ext cx="8951450" cy="426611"/>
          </a:xfrm>
        </p:spPr>
        <p:txBody>
          <a:bodyPr/>
          <a:lstStyle/>
          <a:p>
            <a:endParaRPr lang="da-DK" dirty="0"/>
          </a:p>
          <a:p>
            <a:r>
              <a:rPr lang="en-US" dirty="0"/>
              <a:t>*OC FIT-CHEK, Polymedco, Inc. </a:t>
            </a:r>
          </a:p>
          <a:p>
            <a:r>
              <a:rPr lang="en-US" b="1" dirty="0"/>
              <a:t>Mt-sDNA:</a:t>
            </a:r>
            <a:r>
              <a:rPr lang="en-US" dirty="0"/>
              <a:t> multi-target stool DNA, </a:t>
            </a:r>
            <a:r>
              <a:rPr lang="en-US" b="1" dirty="0"/>
              <a:t>FIT: </a:t>
            </a:r>
            <a:r>
              <a:rPr lang="en-US" dirty="0"/>
              <a:t>fecal immunochemical test</a:t>
            </a:r>
          </a:p>
          <a:p>
            <a:r>
              <a:rPr lang="da-DK" dirty="0"/>
              <a:t>Imperiale TF, et al. </a:t>
            </a:r>
            <a:r>
              <a:rPr lang="da-DK" i="1" dirty="0"/>
              <a:t>N Engl J Med</a:t>
            </a:r>
            <a:r>
              <a:rPr lang="da-DK" dirty="0"/>
              <a:t>. 2014;370(14):1287-1297. </a:t>
            </a:r>
          </a:p>
        </p:txBody>
      </p:sp>
      <p:sp>
        <p:nvSpPr>
          <p:cNvPr id="4" name="Title 3">
            <a:extLst>
              <a:ext uri="{FF2B5EF4-FFF2-40B4-BE49-F238E27FC236}">
                <a16:creationId xmlns:a16="http://schemas.microsoft.com/office/drawing/2014/main" id="{2DD8E3C3-976C-45C6-B24C-F11045584C4B}"/>
              </a:ext>
            </a:extLst>
          </p:cNvPr>
          <p:cNvSpPr>
            <a:spLocks noGrp="1"/>
          </p:cNvSpPr>
          <p:nvPr>
            <p:ph type="title"/>
          </p:nvPr>
        </p:nvSpPr>
        <p:spPr>
          <a:xfrm>
            <a:off x="462455" y="148432"/>
            <a:ext cx="11267090" cy="950976"/>
          </a:xfrm>
        </p:spPr>
        <p:txBody>
          <a:bodyPr anchor="ctr"/>
          <a:lstStyle/>
          <a:p>
            <a:r>
              <a:rPr lang="en-US" dirty="0"/>
              <a:t>Sensitivity of the mt-sDNA Test and FIT*, According to Subgroup</a:t>
            </a:r>
          </a:p>
        </p:txBody>
      </p:sp>
      <p:sp>
        <p:nvSpPr>
          <p:cNvPr id="10" name="Text Placeholder 17">
            <a:extLst>
              <a:ext uri="{FF2B5EF4-FFF2-40B4-BE49-F238E27FC236}">
                <a16:creationId xmlns:a16="http://schemas.microsoft.com/office/drawing/2014/main" id="{54BE0E71-2073-445C-8985-61AA7B7FB56F}"/>
              </a:ext>
            </a:extLst>
          </p:cNvPr>
          <p:cNvSpPr txBox="1">
            <a:spLocks/>
          </p:cNvSpPr>
          <p:nvPr/>
        </p:nvSpPr>
        <p:spPr bwMode="gray">
          <a:xfrm>
            <a:off x="1849804" y="1019900"/>
            <a:ext cx="4170672" cy="419100"/>
          </a:xfrm>
          <a:prstGeom prst="rect">
            <a:avLst/>
          </a:prstGeom>
          <a:solidFill>
            <a:schemeClr val="accent5"/>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nSpc>
                <a:spcPct val="86000"/>
              </a:lnSpc>
              <a:defRPr/>
            </a:pPr>
            <a:r>
              <a:rPr lang="en-US" sz="1200" dirty="0">
                <a:solidFill>
                  <a:prstClr val="white"/>
                </a:solidFill>
                <a:latin typeface="Arial"/>
              </a:rPr>
              <a:t>Colorectal Cancer According to Stage</a:t>
            </a:r>
          </a:p>
        </p:txBody>
      </p:sp>
      <p:sp>
        <p:nvSpPr>
          <p:cNvPr id="14" name="Text Placeholder 18">
            <a:extLst>
              <a:ext uri="{FF2B5EF4-FFF2-40B4-BE49-F238E27FC236}">
                <a16:creationId xmlns:a16="http://schemas.microsoft.com/office/drawing/2014/main" id="{081F818E-42A6-4111-B690-C2BD4CE933FC}"/>
              </a:ext>
            </a:extLst>
          </p:cNvPr>
          <p:cNvSpPr txBox="1">
            <a:spLocks/>
          </p:cNvSpPr>
          <p:nvPr/>
        </p:nvSpPr>
        <p:spPr bwMode="gray">
          <a:xfrm>
            <a:off x="6180067" y="1025228"/>
            <a:ext cx="4170672" cy="419100"/>
          </a:xfrm>
          <a:prstGeom prst="rect">
            <a:avLst/>
          </a:prstGeom>
          <a:solidFill>
            <a:schemeClr val="accent5"/>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nSpc>
                <a:spcPct val="86000"/>
              </a:lnSpc>
              <a:defRPr/>
            </a:pPr>
            <a:r>
              <a:rPr lang="en-US" sz="1200" dirty="0">
                <a:solidFill>
                  <a:prstClr val="white"/>
                </a:solidFill>
                <a:latin typeface="Arial"/>
              </a:rPr>
              <a:t>Cancer and Advanced Precancerous Lesions</a:t>
            </a:r>
            <a:br>
              <a:rPr lang="en-US" sz="1200" dirty="0">
                <a:solidFill>
                  <a:prstClr val="white"/>
                </a:solidFill>
                <a:latin typeface="Arial"/>
              </a:rPr>
            </a:br>
            <a:r>
              <a:rPr lang="en-US" sz="1200" dirty="0">
                <a:solidFill>
                  <a:prstClr val="white"/>
                </a:solidFill>
                <a:latin typeface="Arial"/>
              </a:rPr>
              <a:t>According to Location</a:t>
            </a:r>
          </a:p>
        </p:txBody>
      </p:sp>
      <p:sp>
        <p:nvSpPr>
          <p:cNvPr id="18" name="Text Placeholder 17">
            <a:extLst>
              <a:ext uri="{FF2B5EF4-FFF2-40B4-BE49-F238E27FC236}">
                <a16:creationId xmlns:a16="http://schemas.microsoft.com/office/drawing/2014/main" id="{096F623B-0EEF-46AC-8345-40E31782D850}"/>
              </a:ext>
            </a:extLst>
          </p:cNvPr>
          <p:cNvSpPr txBox="1">
            <a:spLocks/>
          </p:cNvSpPr>
          <p:nvPr/>
        </p:nvSpPr>
        <p:spPr bwMode="gray">
          <a:xfrm>
            <a:off x="1851714" y="3733800"/>
            <a:ext cx="4170672" cy="419100"/>
          </a:xfrm>
          <a:prstGeom prst="rect">
            <a:avLst/>
          </a:prstGeom>
          <a:solidFill>
            <a:schemeClr val="accent5"/>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nSpc>
                <a:spcPct val="86000"/>
              </a:lnSpc>
              <a:defRPr/>
            </a:pPr>
            <a:r>
              <a:rPr lang="en-US" sz="1200" dirty="0">
                <a:solidFill>
                  <a:prstClr val="white"/>
                </a:solidFill>
                <a:latin typeface="Arial"/>
              </a:rPr>
              <a:t>Higher-Risk Types Among Advanced</a:t>
            </a:r>
            <a:br>
              <a:rPr lang="en-US" sz="1200" dirty="0">
                <a:solidFill>
                  <a:prstClr val="white"/>
                </a:solidFill>
                <a:latin typeface="Arial"/>
              </a:rPr>
            </a:br>
            <a:r>
              <a:rPr lang="en-US" sz="1200" dirty="0">
                <a:solidFill>
                  <a:prstClr val="white"/>
                </a:solidFill>
                <a:latin typeface="Arial"/>
              </a:rPr>
              <a:t>Precancerous Lesions</a:t>
            </a:r>
          </a:p>
        </p:txBody>
      </p:sp>
      <p:sp>
        <p:nvSpPr>
          <p:cNvPr id="19" name="Text Placeholder 18">
            <a:extLst>
              <a:ext uri="{FF2B5EF4-FFF2-40B4-BE49-F238E27FC236}">
                <a16:creationId xmlns:a16="http://schemas.microsoft.com/office/drawing/2014/main" id="{6F134CB9-A212-4C19-AC33-ACBAF5B60C82}"/>
              </a:ext>
            </a:extLst>
          </p:cNvPr>
          <p:cNvSpPr txBox="1">
            <a:spLocks/>
          </p:cNvSpPr>
          <p:nvPr/>
        </p:nvSpPr>
        <p:spPr bwMode="gray">
          <a:xfrm>
            <a:off x="6180066" y="3733800"/>
            <a:ext cx="4164083" cy="419100"/>
          </a:xfrm>
          <a:prstGeom prst="rect">
            <a:avLst/>
          </a:prstGeom>
          <a:solidFill>
            <a:schemeClr val="accent5"/>
          </a:solidFill>
          <a:ln w="28575">
            <a:noFill/>
            <a:miter lim="800000"/>
          </a:ln>
          <a:effectLst/>
        </p:spPr>
        <p:txBody>
          <a:bodyPr vert="horz" lIns="0" tIns="45720" rIns="91440" bIns="27432" rtlCol="0" anchor="ctr" anchorCtr="0">
            <a:noAutofit/>
          </a:bodyPr>
          <a:lstStyle>
            <a:lvl1pPr marL="0" indent="0" algn="ctr" defTabSz="685983"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91" indent="-127431" algn="l" defTabSz="685983" rtl="0" eaLnBrk="1" latinLnBrk="0" hangingPunct="1">
              <a:lnSpc>
                <a:spcPct val="90000"/>
              </a:lnSpc>
              <a:spcBef>
                <a:spcPts val="750"/>
              </a:spcBef>
              <a:buClrTx/>
              <a:buFont typeface="Arial" panose="020B0604020202020204" pitchFamily="34" charset="0"/>
              <a:buChar char="•"/>
              <a:defRPr sz="1350" kern="1200">
                <a:solidFill>
                  <a:schemeClr val="tx1"/>
                </a:solidFill>
                <a:latin typeface="+mn-lt"/>
                <a:ea typeface="+mn-ea"/>
                <a:cs typeface="+mn-cs"/>
              </a:defRPr>
            </a:lvl2pPr>
            <a:lvl3pPr marL="514487" indent="-128622" algn="l" defTabSz="685983" rtl="0" eaLnBrk="1" latinLnBrk="0" hangingPunct="1">
              <a:lnSpc>
                <a:spcPct val="90000"/>
              </a:lnSpc>
              <a:spcBef>
                <a:spcPts val="375"/>
              </a:spcBef>
              <a:buClrTx/>
              <a:buFont typeface="Arial" panose="020B0604020202020204" pitchFamily="34" charset="0"/>
              <a:buChar char="•"/>
              <a:defRPr sz="1200" kern="1200">
                <a:solidFill>
                  <a:schemeClr val="tx1"/>
                </a:solidFill>
                <a:latin typeface="+mn-lt"/>
                <a:ea typeface="+mn-ea"/>
                <a:cs typeface="+mn-cs"/>
              </a:defRPr>
            </a:lvl3pPr>
            <a:lvl4pPr marL="685983" indent="-128622" algn="l" defTabSz="685983" rtl="0" eaLnBrk="1" latinLnBrk="0" hangingPunct="1">
              <a:lnSpc>
                <a:spcPct val="90000"/>
              </a:lnSpc>
              <a:spcBef>
                <a:spcPts val="150"/>
              </a:spcBef>
              <a:buClrTx/>
              <a:buFont typeface="Arial" panose="020B0604020202020204" pitchFamily="34" charset="0"/>
              <a:buChar char="•"/>
              <a:defRPr sz="1050" kern="1200">
                <a:solidFill>
                  <a:schemeClr val="tx1"/>
                </a:solidFill>
                <a:latin typeface="+mn-lt"/>
                <a:ea typeface="+mn-ea"/>
                <a:cs typeface="+mn-cs"/>
              </a:defRPr>
            </a:lvl4pPr>
            <a:lvl5pPr marL="816987" indent="-85748" algn="l" defTabSz="685983" rtl="0" eaLnBrk="1" latinLnBrk="0" hangingPunct="1">
              <a:lnSpc>
                <a:spcPct val="90000"/>
              </a:lnSpc>
              <a:spcBef>
                <a:spcPts val="75"/>
              </a:spcBef>
              <a:buClrTx/>
              <a:buFont typeface="Arial" panose="020B0604020202020204" pitchFamily="34" charset="0"/>
              <a:buChar char="•"/>
              <a:defRPr sz="900" kern="1200">
                <a:solidFill>
                  <a:schemeClr val="tx1"/>
                </a:solidFill>
                <a:latin typeface="+mn-lt"/>
                <a:ea typeface="+mn-ea"/>
                <a:cs typeface="+mn-cs"/>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nSpc>
                <a:spcPct val="86000"/>
              </a:lnSpc>
              <a:defRPr/>
            </a:pPr>
            <a:r>
              <a:rPr lang="en-US" sz="1200" dirty="0">
                <a:solidFill>
                  <a:prstClr val="white"/>
                </a:solidFill>
                <a:latin typeface="Arial"/>
              </a:rPr>
              <a:t>Advanced Precancerous Lesions According to </a:t>
            </a:r>
            <a:br>
              <a:rPr lang="en-US" sz="1200" dirty="0">
                <a:solidFill>
                  <a:prstClr val="white"/>
                </a:solidFill>
                <a:latin typeface="Arial"/>
              </a:rPr>
            </a:br>
            <a:r>
              <a:rPr lang="en-US" sz="1200" dirty="0">
                <a:solidFill>
                  <a:prstClr val="white"/>
                </a:solidFill>
                <a:latin typeface="Arial"/>
              </a:rPr>
              <a:t>Size of Largest Lesion</a:t>
            </a:r>
          </a:p>
        </p:txBody>
      </p:sp>
      <p:graphicFrame>
        <p:nvGraphicFramePr>
          <p:cNvPr id="23" name="Content Placeholder 8">
            <a:extLst>
              <a:ext uri="{FF2B5EF4-FFF2-40B4-BE49-F238E27FC236}">
                <a16:creationId xmlns:a16="http://schemas.microsoft.com/office/drawing/2014/main" id="{6F8B6A9C-89BF-433F-9F69-886401FE49B9}"/>
              </a:ext>
            </a:extLst>
          </p:cNvPr>
          <p:cNvGraphicFramePr>
            <a:graphicFrameLocks/>
          </p:cNvGraphicFramePr>
          <p:nvPr>
            <p:extLst>
              <p:ext uri="{D42A27DB-BD31-4B8C-83A1-F6EECF244321}">
                <p14:modId xmlns:p14="http://schemas.microsoft.com/office/powerpoint/2010/main" val="3650160693"/>
              </p:ext>
            </p:extLst>
          </p:nvPr>
        </p:nvGraphicFramePr>
        <p:xfrm>
          <a:off x="6168006" y="1474683"/>
          <a:ext cx="4162172" cy="2209800"/>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3">
            <a:extLst>
              <a:ext uri="{FF2B5EF4-FFF2-40B4-BE49-F238E27FC236}">
                <a16:creationId xmlns:a16="http://schemas.microsoft.com/office/drawing/2014/main" id="{64E6656C-1ED4-4DE5-B10E-D38808980898}"/>
              </a:ext>
            </a:extLst>
          </p:cNvPr>
          <p:cNvSpPr txBox="1"/>
          <p:nvPr/>
        </p:nvSpPr>
        <p:spPr bwMode="gray">
          <a:xfrm>
            <a:off x="6685793" y="1563120"/>
            <a:ext cx="553357" cy="230832"/>
          </a:xfrm>
          <a:prstGeom prst="rect">
            <a:avLst/>
          </a:prstGeom>
        </p:spPr>
        <p:txBody>
          <a:bodyPr wrap="none" rtlCol="0" anchor="ctr" anchorCtr="0">
            <a:spAutoFit/>
          </a:bodyPr>
          <a:lstStyle/>
          <a:p>
            <a:pPr algn="ctr">
              <a:buSzPct val="100000"/>
              <a:defRPr/>
            </a:pPr>
            <a:r>
              <a:rPr lang="en-US" sz="900" dirty="0">
                <a:solidFill>
                  <a:srgbClr val="125285"/>
                </a:solidFill>
                <a:latin typeface="Arial"/>
              </a:rPr>
              <a:t>P=0.04</a:t>
            </a:r>
          </a:p>
        </p:txBody>
      </p:sp>
      <p:sp>
        <p:nvSpPr>
          <p:cNvPr id="25" name="TextBox 24">
            <a:extLst>
              <a:ext uri="{FF2B5EF4-FFF2-40B4-BE49-F238E27FC236}">
                <a16:creationId xmlns:a16="http://schemas.microsoft.com/office/drawing/2014/main" id="{7FA337FE-06F1-4BDD-85C8-0E63768BEE09}"/>
              </a:ext>
            </a:extLst>
          </p:cNvPr>
          <p:cNvSpPr txBox="1"/>
          <p:nvPr/>
        </p:nvSpPr>
        <p:spPr bwMode="gray">
          <a:xfrm>
            <a:off x="7587420" y="1502980"/>
            <a:ext cx="553357" cy="230832"/>
          </a:xfrm>
          <a:prstGeom prst="rect">
            <a:avLst/>
          </a:prstGeom>
        </p:spPr>
        <p:txBody>
          <a:bodyPr wrap="none" rtlCol="0" anchor="ctr" anchorCtr="0">
            <a:spAutoFit/>
          </a:bodyPr>
          <a:lstStyle/>
          <a:p>
            <a:pPr algn="ctr">
              <a:buSzPct val="100000"/>
              <a:defRPr/>
            </a:pPr>
            <a:r>
              <a:rPr lang="en-US" sz="900" dirty="0">
                <a:solidFill>
                  <a:srgbClr val="125285"/>
                </a:solidFill>
                <a:latin typeface="Arial"/>
              </a:rPr>
              <a:t>P=0.06</a:t>
            </a:r>
          </a:p>
        </p:txBody>
      </p:sp>
      <p:sp>
        <p:nvSpPr>
          <p:cNvPr id="26" name="TextBox 25">
            <a:extLst>
              <a:ext uri="{FF2B5EF4-FFF2-40B4-BE49-F238E27FC236}">
                <a16:creationId xmlns:a16="http://schemas.microsoft.com/office/drawing/2014/main" id="{006E2A78-4EF9-477A-BAC7-9AC3C3E53DD3}"/>
              </a:ext>
            </a:extLst>
          </p:cNvPr>
          <p:cNvSpPr txBox="1"/>
          <p:nvPr/>
        </p:nvSpPr>
        <p:spPr bwMode="gray">
          <a:xfrm>
            <a:off x="8458629" y="2358232"/>
            <a:ext cx="617477" cy="230832"/>
          </a:xfrm>
          <a:prstGeom prst="rect">
            <a:avLst/>
          </a:prstGeom>
        </p:spPr>
        <p:txBody>
          <a:bodyPr wrap="none" rtlCol="0" anchor="ctr" anchorCtr="0">
            <a:spAutoFit/>
          </a:bodyPr>
          <a:lstStyle/>
          <a:p>
            <a:pPr algn="ctr">
              <a:buSzPct val="100000"/>
              <a:defRPr/>
            </a:pPr>
            <a:r>
              <a:rPr lang="en-US" sz="900" dirty="0">
                <a:solidFill>
                  <a:srgbClr val="125285"/>
                </a:solidFill>
                <a:latin typeface="Arial"/>
              </a:rPr>
              <a:t>P&lt;0.001</a:t>
            </a:r>
          </a:p>
        </p:txBody>
      </p:sp>
      <p:sp>
        <p:nvSpPr>
          <p:cNvPr id="27" name="TextBox 26">
            <a:extLst>
              <a:ext uri="{FF2B5EF4-FFF2-40B4-BE49-F238E27FC236}">
                <a16:creationId xmlns:a16="http://schemas.microsoft.com/office/drawing/2014/main" id="{60D72903-CC2F-4AD1-A225-C992B60F2258}"/>
              </a:ext>
            </a:extLst>
          </p:cNvPr>
          <p:cNvSpPr txBox="1"/>
          <p:nvPr/>
        </p:nvSpPr>
        <p:spPr bwMode="gray">
          <a:xfrm>
            <a:off x="9359257" y="2070058"/>
            <a:ext cx="617477" cy="230832"/>
          </a:xfrm>
          <a:prstGeom prst="rect">
            <a:avLst/>
          </a:prstGeom>
        </p:spPr>
        <p:txBody>
          <a:bodyPr wrap="none" rtlCol="0" anchor="ctr" anchorCtr="0">
            <a:spAutoFit/>
          </a:bodyPr>
          <a:lstStyle/>
          <a:p>
            <a:pPr algn="ctr">
              <a:buSzPct val="100000"/>
              <a:defRPr/>
            </a:pPr>
            <a:r>
              <a:rPr lang="en-US" sz="900" dirty="0">
                <a:solidFill>
                  <a:srgbClr val="125285"/>
                </a:solidFill>
                <a:latin typeface="Arial"/>
              </a:rPr>
              <a:t>P&lt;0.001</a:t>
            </a:r>
          </a:p>
        </p:txBody>
      </p:sp>
      <p:graphicFrame>
        <p:nvGraphicFramePr>
          <p:cNvPr id="28" name="Content Placeholder 8">
            <a:extLst>
              <a:ext uri="{FF2B5EF4-FFF2-40B4-BE49-F238E27FC236}">
                <a16:creationId xmlns:a16="http://schemas.microsoft.com/office/drawing/2014/main" id="{EC7AD9EB-D559-45D2-B9B6-E69F5C9D519F}"/>
              </a:ext>
            </a:extLst>
          </p:cNvPr>
          <p:cNvGraphicFramePr>
            <a:graphicFrameLocks/>
          </p:cNvGraphicFramePr>
          <p:nvPr>
            <p:extLst>
              <p:ext uri="{D42A27DB-BD31-4B8C-83A1-F6EECF244321}">
                <p14:modId xmlns:p14="http://schemas.microsoft.com/office/powerpoint/2010/main" val="985886523"/>
              </p:ext>
            </p:extLst>
          </p:nvPr>
        </p:nvGraphicFramePr>
        <p:xfrm>
          <a:off x="1859354" y="1483668"/>
          <a:ext cx="4162172" cy="2209800"/>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a:extLst>
              <a:ext uri="{FF2B5EF4-FFF2-40B4-BE49-F238E27FC236}">
                <a16:creationId xmlns:a16="http://schemas.microsoft.com/office/drawing/2014/main" id="{A6391127-577B-4D4F-82E6-9B302C718B42}"/>
              </a:ext>
            </a:extLst>
          </p:cNvPr>
          <p:cNvSpPr txBox="1"/>
          <p:nvPr/>
        </p:nvSpPr>
        <p:spPr bwMode="gray">
          <a:xfrm>
            <a:off x="2309741" y="1599084"/>
            <a:ext cx="553357" cy="230832"/>
          </a:xfrm>
          <a:prstGeom prst="rect">
            <a:avLst/>
          </a:prstGeom>
        </p:spPr>
        <p:txBody>
          <a:bodyPr wrap="square" rtlCol="0" anchor="ctr" anchorCtr="0">
            <a:spAutoFit/>
          </a:bodyPr>
          <a:lstStyle/>
          <a:p>
            <a:pPr algn="ctr">
              <a:buSzPct val="100000"/>
              <a:defRPr/>
            </a:pPr>
            <a:r>
              <a:rPr lang="en-US" sz="900" dirty="0">
                <a:solidFill>
                  <a:srgbClr val="125285"/>
                </a:solidFill>
                <a:latin typeface="Arial"/>
              </a:rPr>
              <a:t>P=0.04</a:t>
            </a:r>
          </a:p>
        </p:txBody>
      </p:sp>
      <p:sp>
        <p:nvSpPr>
          <p:cNvPr id="30" name="TextBox 29">
            <a:extLst>
              <a:ext uri="{FF2B5EF4-FFF2-40B4-BE49-F238E27FC236}">
                <a16:creationId xmlns:a16="http://schemas.microsoft.com/office/drawing/2014/main" id="{5FD9E261-8785-4129-8864-9DC6BB854921}"/>
              </a:ext>
            </a:extLst>
          </p:cNvPr>
          <p:cNvSpPr txBox="1"/>
          <p:nvPr/>
        </p:nvSpPr>
        <p:spPr bwMode="gray">
          <a:xfrm>
            <a:off x="3027694" y="1434922"/>
            <a:ext cx="553357" cy="230832"/>
          </a:xfrm>
          <a:prstGeom prst="rect">
            <a:avLst/>
          </a:prstGeom>
        </p:spPr>
        <p:txBody>
          <a:bodyPr wrap="none" rtlCol="0" anchor="ctr" anchorCtr="0">
            <a:spAutoFit/>
          </a:bodyPr>
          <a:lstStyle/>
          <a:p>
            <a:pPr algn="ctr">
              <a:buSzPct val="100000"/>
              <a:defRPr/>
            </a:pPr>
            <a:r>
              <a:rPr lang="en-US" sz="900" dirty="0">
                <a:solidFill>
                  <a:srgbClr val="125285"/>
                </a:solidFill>
                <a:latin typeface="Arial"/>
              </a:rPr>
              <a:t>P=0.06</a:t>
            </a:r>
          </a:p>
        </p:txBody>
      </p:sp>
      <p:sp>
        <p:nvSpPr>
          <p:cNvPr id="31" name="TextBox 30">
            <a:extLst>
              <a:ext uri="{FF2B5EF4-FFF2-40B4-BE49-F238E27FC236}">
                <a16:creationId xmlns:a16="http://schemas.microsoft.com/office/drawing/2014/main" id="{3FA2824C-DD3A-4727-BCAE-D745338AE171}"/>
              </a:ext>
            </a:extLst>
          </p:cNvPr>
          <p:cNvSpPr txBox="1"/>
          <p:nvPr/>
        </p:nvSpPr>
        <p:spPr bwMode="gray">
          <a:xfrm>
            <a:off x="5163832" y="1550338"/>
            <a:ext cx="617477" cy="230832"/>
          </a:xfrm>
          <a:prstGeom prst="rect">
            <a:avLst/>
          </a:prstGeom>
        </p:spPr>
        <p:txBody>
          <a:bodyPr wrap="none" rtlCol="0" anchor="ctr" anchorCtr="0">
            <a:spAutoFit/>
          </a:bodyPr>
          <a:lstStyle/>
          <a:p>
            <a:pPr algn="ctr">
              <a:buSzPct val="100000"/>
              <a:defRPr/>
            </a:pPr>
            <a:r>
              <a:rPr lang="en-US" sz="900" dirty="0">
                <a:solidFill>
                  <a:srgbClr val="125285"/>
                </a:solidFill>
                <a:latin typeface="Arial"/>
              </a:rPr>
              <a:t>P=0.002</a:t>
            </a:r>
          </a:p>
        </p:txBody>
      </p:sp>
      <p:graphicFrame>
        <p:nvGraphicFramePr>
          <p:cNvPr id="32" name="Content Placeholder 8">
            <a:extLst>
              <a:ext uri="{FF2B5EF4-FFF2-40B4-BE49-F238E27FC236}">
                <a16:creationId xmlns:a16="http://schemas.microsoft.com/office/drawing/2014/main" id="{0F25C199-D904-4E52-844D-DF41C8978058}"/>
              </a:ext>
            </a:extLst>
          </p:cNvPr>
          <p:cNvGraphicFramePr>
            <a:graphicFrameLocks/>
          </p:cNvGraphicFramePr>
          <p:nvPr/>
        </p:nvGraphicFramePr>
        <p:xfrm>
          <a:off x="1849805" y="4152900"/>
          <a:ext cx="6369327" cy="2209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Content Placeholder 8">
            <a:extLst>
              <a:ext uri="{FF2B5EF4-FFF2-40B4-BE49-F238E27FC236}">
                <a16:creationId xmlns:a16="http://schemas.microsoft.com/office/drawing/2014/main" id="{5B25D922-ECBA-40E1-BFD3-6EA21F4258FC}"/>
              </a:ext>
            </a:extLst>
          </p:cNvPr>
          <p:cNvGraphicFramePr>
            <a:graphicFrameLocks/>
          </p:cNvGraphicFramePr>
          <p:nvPr/>
        </p:nvGraphicFramePr>
        <p:xfrm>
          <a:off x="6180067" y="4152900"/>
          <a:ext cx="4162172" cy="2209800"/>
        </p:xfrm>
        <a:graphic>
          <a:graphicData uri="http://schemas.openxmlformats.org/drawingml/2006/chart">
            <c:chart xmlns:c="http://schemas.openxmlformats.org/drawingml/2006/chart" xmlns:r="http://schemas.openxmlformats.org/officeDocument/2006/relationships" r:id="rId6"/>
          </a:graphicData>
        </a:graphic>
      </p:graphicFrame>
      <p:sp>
        <p:nvSpPr>
          <p:cNvPr id="37" name="TextBox 36">
            <a:extLst>
              <a:ext uri="{FF2B5EF4-FFF2-40B4-BE49-F238E27FC236}">
                <a16:creationId xmlns:a16="http://schemas.microsoft.com/office/drawing/2014/main" id="{9AED249F-0230-41A6-85F6-EF16895F3EED}"/>
              </a:ext>
            </a:extLst>
          </p:cNvPr>
          <p:cNvSpPr txBox="1"/>
          <p:nvPr/>
        </p:nvSpPr>
        <p:spPr bwMode="gray">
          <a:xfrm>
            <a:off x="6691983" y="4305301"/>
            <a:ext cx="1790875" cy="507831"/>
          </a:xfrm>
          <a:prstGeom prst="rect">
            <a:avLst/>
          </a:prstGeom>
        </p:spPr>
        <p:txBody>
          <a:bodyPr wrap="none" rtlCol="0" anchor="ctr" anchorCtr="0">
            <a:spAutoFit/>
          </a:bodyPr>
          <a:lstStyle/>
          <a:p>
            <a:pPr>
              <a:buSzPct val="100000"/>
              <a:defRPr/>
            </a:pPr>
            <a:r>
              <a:rPr lang="en-US" sz="900" b="1" dirty="0">
                <a:solidFill>
                  <a:srgbClr val="125285"/>
                </a:solidFill>
                <a:latin typeface="Arial"/>
              </a:rPr>
              <a:t>P Value for Trend:</a:t>
            </a:r>
          </a:p>
          <a:p>
            <a:pPr>
              <a:buSzPct val="100000"/>
              <a:defRPr/>
            </a:pPr>
            <a:r>
              <a:rPr lang="en-US" sz="900" dirty="0">
                <a:solidFill>
                  <a:srgbClr val="125285"/>
                </a:solidFill>
                <a:latin typeface="Arial"/>
              </a:rPr>
              <a:t>Multi-target DNA Test, P&lt;0.001</a:t>
            </a:r>
          </a:p>
          <a:p>
            <a:pPr>
              <a:buSzPct val="100000"/>
              <a:defRPr/>
            </a:pPr>
            <a:r>
              <a:rPr lang="en-US" sz="900" dirty="0">
                <a:solidFill>
                  <a:srgbClr val="125285"/>
                </a:solidFill>
                <a:latin typeface="Arial"/>
              </a:rPr>
              <a:t>FIT, P&lt;0.001</a:t>
            </a:r>
          </a:p>
        </p:txBody>
      </p:sp>
    </p:spTree>
    <p:extLst>
      <p:ext uri="{BB962C8B-B14F-4D97-AF65-F5344CB8AC3E}">
        <p14:creationId xmlns:p14="http://schemas.microsoft.com/office/powerpoint/2010/main" val="323719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9E888-0B40-4EFF-B27F-FBB0FAA1B02E}"/>
              </a:ext>
            </a:extLst>
          </p:cNvPr>
          <p:cNvSpPr>
            <a:spLocks noGrp="1"/>
          </p:cNvSpPr>
          <p:nvPr>
            <p:ph type="title"/>
          </p:nvPr>
        </p:nvSpPr>
        <p:spPr>
          <a:xfrm>
            <a:off x="425333" y="213209"/>
            <a:ext cx="11600090" cy="645407"/>
          </a:xfrm>
        </p:spPr>
        <p:txBody>
          <a:bodyPr/>
          <a:lstStyle/>
          <a:p>
            <a:r>
              <a:rPr lang="en-US" dirty="0"/>
              <a:t>Sensitivity of the mt-</a:t>
            </a:r>
            <a:r>
              <a:rPr lang="en-US" dirty="0" err="1"/>
              <a:t>sDNA</a:t>
            </a:r>
            <a:r>
              <a:rPr lang="en-US" dirty="0"/>
              <a:t> Test and FIT*, According to Subgroup</a:t>
            </a:r>
          </a:p>
        </p:txBody>
      </p:sp>
      <p:sp>
        <p:nvSpPr>
          <p:cNvPr id="3" name="Content Placeholder 2">
            <a:extLst>
              <a:ext uri="{FF2B5EF4-FFF2-40B4-BE49-F238E27FC236}">
                <a16:creationId xmlns:a16="http://schemas.microsoft.com/office/drawing/2014/main" id="{6CEC440B-7B72-4413-89B7-C6540519098D}"/>
              </a:ext>
            </a:extLst>
          </p:cNvPr>
          <p:cNvSpPr>
            <a:spLocks noGrp="1"/>
          </p:cNvSpPr>
          <p:nvPr>
            <p:ph idx="1"/>
          </p:nvPr>
        </p:nvSpPr>
        <p:spPr>
          <a:xfrm>
            <a:off x="425333" y="1148646"/>
            <a:ext cx="11277599" cy="4856084"/>
          </a:xfrm>
        </p:spPr>
        <p:txBody>
          <a:bodyPr/>
          <a:lstStyle/>
          <a:p>
            <a:r>
              <a:rPr lang="en-US" sz="1400" dirty="0">
                <a:latin typeface="+mn-lt"/>
              </a:rPr>
              <a:t>This chart shows the respective sensitivities of the mt-</a:t>
            </a:r>
            <a:r>
              <a:rPr lang="en-US" sz="1400" dirty="0" err="1">
                <a:latin typeface="+mn-lt"/>
              </a:rPr>
              <a:t>sDNA</a:t>
            </a:r>
            <a:r>
              <a:rPr lang="en-US" sz="1400" dirty="0">
                <a:latin typeface="+mn-lt"/>
              </a:rPr>
              <a:t> test and FIT in more detail. </a:t>
            </a:r>
          </a:p>
          <a:p>
            <a:r>
              <a:rPr lang="en-US" sz="1400" dirty="0">
                <a:latin typeface="+mn-lt"/>
              </a:rPr>
              <a:t>Importantly, mt-</a:t>
            </a:r>
            <a:r>
              <a:rPr lang="en-US" sz="1400" dirty="0" err="1">
                <a:latin typeface="+mn-lt"/>
              </a:rPr>
              <a:t>sDNA</a:t>
            </a:r>
            <a:r>
              <a:rPr lang="en-US" sz="1400" dirty="0">
                <a:latin typeface="+mn-lt"/>
              </a:rPr>
              <a:t> had significantly higher sensitivity vs FIT for detecting</a:t>
            </a:r>
            <a:r>
              <a:rPr lang="en-US" sz="1400" baseline="30000" dirty="0">
                <a:latin typeface="+mn-lt"/>
              </a:rPr>
              <a:t>1</a:t>
            </a:r>
            <a:r>
              <a:rPr lang="en-US" sz="1400" dirty="0">
                <a:latin typeface="+mn-lt"/>
              </a:rPr>
              <a:t>:</a:t>
            </a:r>
          </a:p>
          <a:p>
            <a:pPr lvl="1"/>
            <a:r>
              <a:rPr lang="en-US" sz="1400" dirty="0">
                <a:latin typeface="+mn-lt"/>
              </a:rPr>
              <a:t>All CRC (92% vs 74%, P=0.02)</a:t>
            </a:r>
          </a:p>
          <a:p>
            <a:pPr lvl="1"/>
            <a:r>
              <a:rPr lang="en-US" sz="1400" dirty="0">
                <a:latin typeface="+mn-lt"/>
              </a:rPr>
              <a:t>High-grade dysplasia (69% vs 46%, P=0.004)</a:t>
            </a:r>
          </a:p>
          <a:p>
            <a:pPr lvl="1"/>
            <a:r>
              <a:rPr lang="en-US" sz="1400" dirty="0">
                <a:latin typeface="+mn-lt"/>
              </a:rPr>
              <a:t>Advanced adenomas (42% vs 24%, P&lt;0.001)</a:t>
            </a:r>
            <a:endParaRPr lang="en-GB" sz="1400" dirty="0">
              <a:latin typeface="+mn-lt"/>
            </a:endParaRPr>
          </a:p>
          <a:p>
            <a:pPr lvl="0"/>
            <a:r>
              <a:rPr lang="en-US" sz="1400" dirty="0">
                <a:latin typeface="+mn-lt"/>
              </a:rPr>
              <a:t>In the pivotal study, mt-</a:t>
            </a:r>
            <a:r>
              <a:rPr lang="en-US" sz="1400" dirty="0" err="1">
                <a:latin typeface="+mn-lt"/>
              </a:rPr>
              <a:t>sDNA</a:t>
            </a:r>
            <a:r>
              <a:rPr lang="en-US" sz="1400" dirty="0">
                <a:latin typeface="+mn-lt"/>
              </a:rPr>
              <a:t> demonstrated significantly higher sensitivity for CRC (all stages) vs FIT: 92.3% vs 73.8%, respectively, P=0.002</a:t>
            </a:r>
            <a:r>
              <a:rPr lang="en-US" sz="1400" baseline="30000" dirty="0">
                <a:latin typeface="+mn-lt"/>
              </a:rPr>
              <a:t>1</a:t>
            </a:r>
            <a:endParaRPr lang="en-US" sz="1400" dirty="0">
              <a:latin typeface="+mn-lt"/>
            </a:endParaRPr>
          </a:p>
          <a:p>
            <a:pPr lvl="0"/>
            <a:r>
              <a:rPr lang="en-US" sz="1400" dirty="0">
                <a:latin typeface="+mn-lt"/>
              </a:rPr>
              <a:t>mt-</a:t>
            </a:r>
            <a:r>
              <a:rPr lang="en-US" sz="1400" dirty="0" err="1">
                <a:latin typeface="+mn-lt"/>
              </a:rPr>
              <a:t>sDNA</a:t>
            </a:r>
            <a:r>
              <a:rPr lang="en-US" sz="1400" dirty="0">
                <a:latin typeface="+mn-lt"/>
              </a:rPr>
              <a:t> also showed higher sensitivity for early stage (stages I and II) vs FIT: 94% vs 70%, respectively</a:t>
            </a:r>
            <a:r>
              <a:rPr lang="en-US" sz="1400" baseline="30000" dirty="0">
                <a:latin typeface="+mn-lt"/>
              </a:rPr>
              <a:t>2,3</a:t>
            </a:r>
            <a:endParaRPr lang="en-US" sz="1400" dirty="0">
              <a:latin typeface="+mn-lt"/>
            </a:endParaRPr>
          </a:p>
          <a:p>
            <a:pPr marL="0" indent="0">
              <a:buNone/>
            </a:pPr>
            <a:r>
              <a:rPr lang="en-US" sz="1400" b="1" dirty="0">
                <a:latin typeface="+mn-lt"/>
              </a:rPr>
              <a:t>Chart overview:</a:t>
            </a:r>
            <a:endParaRPr lang="en-GB" sz="1400" b="1" dirty="0">
              <a:latin typeface="+mn-lt"/>
            </a:endParaRPr>
          </a:p>
          <a:p>
            <a:r>
              <a:rPr lang="en-GB" sz="1400" dirty="0">
                <a:latin typeface="+mn-lt"/>
              </a:rPr>
              <a:t>Sensitivity of the Multi-target Stool DNA Test and the Commercial </a:t>
            </a:r>
            <a:r>
              <a:rPr lang="en-GB" sz="1400" dirty="0" err="1">
                <a:latin typeface="+mn-lt"/>
              </a:rPr>
              <a:t>Fecal</a:t>
            </a:r>
            <a:r>
              <a:rPr lang="en-GB" sz="1400" dirty="0">
                <a:latin typeface="+mn-lt"/>
              </a:rPr>
              <a:t> Immunochemical Test (FIT), According to Subgroup. </a:t>
            </a:r>
          </a:p>
          <a:p>
            <a:r>
              <a:rPr lang="en-GB" sz="1400" dirty="0">
                <a:latin typeface="+mn-lt"/>
              </a:rPr>
              <a:t>Shown are the sensitivities of the DNA test and FIT for the detection of colorectal cancer according to </a:t>
            </a:r>
            <a:r>
              <a:rPr lang="en-GB" sz="1400" dirty="0" err="1">
                <a:latin typeface="+mn-lt"/>
              </a:rPr>
              <a:t>tumor</a:t>
            </a:r>
            <a:r>
              <a:rPr lang="en-GB" sz="1400" dirty="0">
                <a:latin typeface="+mn-lt"/>
              </a:rPr>
              <a:t> stage (Panel A), for the detection of colorectal cancer and advanced precancerous lesions according to the location in the colon (Panel B), and for the detection of higher-risk subtypes among participants with advanced precancerous lesions (Panel C) and according to lesion size (Panel D). </a:t>
            </a:r>
          </a:p>
          <a:p>
            <a:r>
              <a:rPr lang="en-GB" sz="1400" dirty="0">
                <a:latin typeface="+mn-lt"/>
              </a:rPr>
              <a:t>The numbers in parentheses are the number of participants in each category. In Panel A, the stage of 1 of 65 colorectal cancers was not available. In Panel B, the location of 1 of 757 advanced precancerous lesions was not available.</a:t>
            </a:r>
          </a:p>
        </p:txBody>
      </p:sp>
      <p:sp>
        <p:nvSpPr>
          <p:cNvPr id="5" name="Text Placeholder 2">
            <a:extLst>
              <a:ext uri="{FF2B5EF4-FFF2-40B4-BE49-F238E27FC236}">
                <a16:creationId xmlns:a16="http://schemas.microsoft.com/office/drawing/2014/main" id="{97D83C2C-0458-4A16-A4D9-22E4EB6A84D8}"/>
              </a:ext>
            </a:extLst>
          </p:cNvPr>
          <p:cNvSpPr>
            <a:spLocks noGrp="1"/>
          </p:cNvSpPr>
          <p:nvPr>
            <p:ph type="body" sz="quarter" idx="16"/>
          </p:nvPr>
        </p:nvSpPr>
        <p:spPr>
          <a:xfrm>
            <a:off x="1416294" y="6473179"/>
            <a:ext cx="9801055" cy="426611"/>
          </a:xfrm>
        </p:spPr>
        <p:txBody>
          <a:bodyPr/>
          <a:lstStyle/>
          <a:p>
            <a:r>
              <a:rPr lang="en-US" sz="1000" dirty="0">
                <a:solidFill>
                  <a:schemeClr val="tx1">
                    <a:lumMod val="50000"/>
                  </a:schemeClr>
                </a:solidFill>
              </a:rPr>
              <a:t>1. Imperiale TF, et al. </a:t>
            </a:r>
            <a:r>
              <a:rPr lang="en-US" sz="1000" i="1" dirty="0">
                <a:solidFill>
                  <a:schemeClr val="tx1">
                    <a:lumMod val="50000"/>
                  </a:schemeClr>
                </a:solidFill>
              </a:rPr>
              <a:t>N </a:t>
            </a:r>
            <a:r>
              <a:rPr lang="en-US" sz="1000" i="1" dirty="0" err="1">
                <a:solidFill>
                  <a:schemeClr val="tx1">
                    <a:lumMod val="50000"/>
                  </a:schemeClr>
                </a:solidFill>
              </a:rPr>
              <a:t>Engl</a:t>
            </a:r>
            <a:r>
              <a:rPr lang="en-US" sz="1000" i="1" dirty="0">
                <a:solidFill>
                  <a:schemeClr val="tx1">
                    <a:lumMod val="50000"/>
                  </a:schemeClr>
                </a:solidFill>
              </a:rPr>
              <a:t> J Med. </a:t>
            </a:r>
            <a:r>
              <a:rPr lang="en-US" sz="1000" dirty="0">
                <a:solidFill>
                  <a:schemeClr val="tx1">
                    <a:lumMod val="50000"/>
                  </a:schemeClr>
                </a:solidFill>
              </a:rPr>
              <a:t>2014;370(14):1287-1297. 2. Ahlquist DA. Multi-target stool DNA test: a new high bar for noninvasive screening. Dig Dis Sci. 2015;60(3):623-633.. 3.Cologuard Physician Brochure. Madison, WI. Exact Sciences Corporation.</a:t>
            </a:r>
          </a:p>
          <a:p>
            <a:pPr marL="228600" indent="-228600">
              <a:buAutoNum type="arabicPeriod"/>
            </a:pPr>
            <a:endParaRPr lang="en-US" dirty="0"/>
          </a:p>
        </p:txBody>
      </p:sp>
    </p:spTree>
    <p:extLst>
      <p:ext uri="{BB962C8B-B14F-4D97-AF65-F5344CB8AC3E}">
        <p14:creationId xmlns:p14="http://schemas.microsoft.com/office/powerpoint/2010/main" val="211514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165EB0-C0EA-4C7E-BF5D-09803E2B3BB5}"/>
              </a:ext>
            </a:extLst>
          </p:cNvPr>
          <p:cNvSpPr>
            <a:spLocks noGrp="1"/>
          </p:cNvSpPr>
          <p:nvPr>
            <p:ph type="body" sz="quarter" idx="15"/>
          </p:nvPr>
        </p:nvSpPr>
        <p:spPr>
          <a:xfrm>
            <a:off x="669850" y="902278"/>
            <a:ext cx="10653823" cy="396947"/>
          </a:xfrm>
        </p:spPr>
        <p:txBody>
          <a:bodyPr/>
          <a:lstStyle/>
          <a:p>
            <a:r>
              <a:rPr lang="en-US" dirty="0"/>
              <a:t>Extrapolation of Pivotal Study Results to a Hypothetical Population at Average Risk of CRC</a:t>
            </a:r>
            <a:r>
              <a:rPr lang="en-US" baseline="30000" dirty="0"/>
              <a:t>*</a:t>
            </a:r>
          </a:p>
          <a:p>
            <a:endParaRPr lang="en-US" dirty="0"/>
          </a:p>
        </p:txBody>
      </p:sp>
      <p:sp>
        <p:nvSpPr>
          <p:cNvPr id="3" name="Text Placeholder 2">
            <a:extLst>
              <a:ext uri="{FF2B5EF4-FFF2-40B4-BE49-F238E27FC236}">
                <a16:creationId xmlns:a16="http://schemas.microsoft.com/office/drawing/2014/main" id="{FA15C20D-2B45-4FAB-93F8-F158C0F719D6}"/>
              </a:ext>
            </a:extLst>
          </p:cNvPr>
          <p:cNvSpPr>
            <a:spLocks noGrp="1"/>
          </p:cNvSpPr>
          <p:nvPr>
            <p:ph type="body" sz="quarter" idx="16"/>
          </p:nvPr>
        </p:nvSpPr>
        <p:spPr>
          <a:xfrm>
            <a:off x="1345325" y="6285863"/>
            <a:ext cx="10398630" cy="426611"/>
          </a:xfrm>
        </p:spPr>
        <p:txBody>
          <a:bodyPr/>
          <a:lstStyle/>
          <a:p>
            <a:pPr marL="0" indent="0">
              <a:spcBef>
                <a:spcPts val="0"/>
              </a:spcBef>
              <a:spcAft>
                <a:spcPts val="0"/>
              </a:spcAft>
              <a:buClr>
                <a:schemeClr val="accent2"/>
              </a:buClr>
              <a:buSzPct val="85000"/>
              <a:buNone/>
            </a:pPr>
            <a:r>
              <a:rPr lang="en-US" dirty="0">
                <a:cs typeface="Arial" pitchFamily="34" charset="0"/>
              </a:rPr>
              <a:t>*Protocol specified the detection of CRC and advanced precancerous lesions as positive findings and the detection of nonadvanced adenomas as negative findings. </a:t>
            </a:r>
          </a:p>
          <a:p>
            <a:pPr marL="0" indent="0">
              <a:spcBef>
                <a:spcPts val="0"/>
              </a:spcBef>
              <a:spcAft>
                <a:spcPts val="0"/>
              </a:spcAft>
              <a:buClr>
                <a:schemeClr val="accent2"/>
              </a:buClr>
              <a:buSzPct val="85000"/>
              <a:buNone/>
            </a:pPr>
            <a:r>
              <a:rPr lang="en-US" baseline="30000" dirty="0">
                <a:cs typeface="Arial" pitchFamily="34" charset="0"/>
              </a:rPr>
              <a:t>†</a:t>
            </a:r>
            <a:r>
              <a:rPr lang="en-US" dirty="0">
                <a:cs typeface="Arial" pitchFamily="34" charset="0"/>
              </a:rPr>
              <a:t>All patients with positive results on mt-sDNA should be referred for colonoscopy. </a:t>
            </a:r>
          </a:p>
          <a:p>
            <a:pPr marL="0" indent="0">
              <a:spcBef>
                <a:spcPts val="0"/>
              </a:spcBef>
              <a:spcAft>
                <a:spcPts val="0"/>
              </a:spcAft>
              <a:buClr>
                <a:schemeClr val="accent2"/>
              </a:buClr>
              <a:buSzPct val="85000"/>
              <a:buNone/>
            </a:pPr>
            <a:r>
              <a:rPr lang="en-US" baseline="30000" dirty="0">
                <a:cs typeface="Arial" pitchFamily="34" charset="0"/>
              </a:rPr>
              <a:t>‡</a:t>
            </a:r>
            <a:r>
              <a:rPr lang="en-US" dirty="0">
                <a:cs typeface="Arial" pitchFamily="34" charset="0"/>
              </a:rPr>
              <a:t>Advanced precancerous lesions were defined as: adenoma with carcinoma in situ/high grade dysplasia, any size; adenoma, villous growth pattern (≥25%), any size; adenoma ≥1.0 cm in size; or serrated lesion, ≥1.0 cm in size.</a:t>
            </a:r>
          </a:p>
          <a:p>
            <a:pPr>
              <a:spcBef>
                <a:spcPts val="0"/>
              </a:spcBef>
              <a:spcAft>
                <a:spcPts val="0"/>
              </a:spcAft>
              <a:buClr>
                <a:schemeClr val="accent2"/>
              </a:buClr>
              <a:buSzPct val="85000"/>
            </a:pPr>
            <a:r>
              <a:rPr lang="en-US" b="1" dirty="0">
                <a:cs typeface="Arial" pitchFamily="34" charset="0"/>
              </a:rPr>
              <a:t>CRC</a:t>
            </a:r>
            <a:r>
              <a:rPr lang="en-US" dirty="0">
                <a:cs typeface="Arial" pitchFamily="34" charset="0"/>
              </a:rPr>
              <a:t>: colorectal cancer; </a:t>
            </a:r>
            <a:r>
              <a:rPr lang="en-US" b="1" dirty="0">
                <a:cs typeface="Arial" pitchFamily="34" charset="0"/>
              </a:rPr>
              <a:t>mt-sDNA</a:t>
            </a:r>
            <a:r>
              <a:rPr lang="en-US" dirty="0">
                <a:cs typeface="Arial" pitchFamily="34" charset="0"/>
              </a:rPr>
              <a:t>: multi-target stool DNA; </a:t>
            </a:r>
            <a:r>
              <a:rPr lang="en-US" b="1" dirty="0">
                <a:cs typeface="Arial" pitchFamily="34" charset="0"/>
              </a:rPr>
              <a:t>PPV</a:t>
            </a:r>
            <a:r>
              <a:rPr lang="en-US" dirty="0">
                <a:cs typeface="Arial" pitchFamily="34" charset="0"/>
              </a:rPr>
              <a:t>: positive predictive value.</a:t>
            </a:r>
          </a:p>
          <a:p>
            <a:pPr marL="0" indent="0">
              <a:spcBef>
                <a:spcPts val="0"/>
              </a:spcBef>
              <a:spcAft>
                <a:spcPts val="0"/>
              </a:spcAft>
              <a:buClr>
                <a:schemeClr val="accent2"/>
              </a:buClr>
              <a:buSzPct val="85000"/>
              <a:buNone/>
            </a:pPr>
            <a:r>
              <a:rPr lang="en-US" dirty="0">
                <a:cs typeface="Arial" pitchFamily="34" charset="0"/>
              </a:rPr>
              <a:t>Imperiale TF, et al. </a:t>
            </a:r>
            <a:r>
              <a:rPr lang="en-US" i="1" dirty="0">
                <a:cs typeface="Arial" pitchFamily="34" charset="0"/>
              </a:rPr>
              <a:t>N Engl J Med</a:t>
            </a:r>
            <a:r>
              <a:rPr lang="en-US" dirty="0">
                <a:cs typeface="Arial" pitchFamily="34" charset="0"/>
              </a:rPr>
              <a:t>. 2014;370(14):1287-1297. </a:t>
            </a:r>
          </a:p>
        </p:txBody>
      </p:sp>
      <p:sp>
        <p:nvSpPr>
          <p:cNvPr id="4" name="Title 3">
            <a:extLst>
              <a:ext uri="{FF2B5EF4-FFF2-40B4-BE49-F238E27FC236}">
                <a16:creationId xmlns:a16="http://schemas.microsoft.com/office/drawing/2014/main" id="{AAEA6864-6BDA-4A19-8474-74AFA696A977}"/>
              </a:ext>
            </a:extLst>
          </p:cNvPr>
          <p:cNvSpPr>
            <a:spLocks noGrp="1"/>
          </p:cNvSpPr>
          <p:nvPr>
            <p:ph type="title"/>
          </p:nvPr>
        </p:nvSpPr>
        <p:spPr>
          <a:xfrm>
            <a:off x="446915" y="252435"/>
            <a:ext cx="11294655" cy="489754"/>
          </a:xfrm>
        </p:spPr>
        <p:txBody>
          <a:bodyPr/>
          <a:lstStyle/>
          <a:p>
            <a:r>
              <a:rPr lang="en-US" dirty="0"/>
              <a:t>Interpreting the Significance of </a:t>
            </a:r>
            <a:r>
              <a:rPr lang="en-US" dirty="0">
                <a:solidFill>
                  <a:schemeClr val="accent5"/>
                </a:solidFill>
              </a:rPr>
              <a:t>Mt-sDNA </a:t>
            </a:r>
            <a:r>
              <a:rPr lang="en-US" dirty="0"/>
              <a:t>Results</a:t>
            </a:r>
          </a:p>
        </p:txBody>
      </p:sp>
      <p:graphicFrame>
        <p:nvGraphicFramePr>
          <p:cNvPr id="5" name="Table 6">
            <a:extLst>
              <a:ext uri="{FF2B5EF4-FFF2-40B4-BE49-F238E27FC236}">
                <a16:creationId xmlns:a16="http://schemas.microsoft.com/office/drawing/2014/main" id="{178B5DDA-9B89-511C-224F-362A70C7A877}"/>
              </a:ext>
            </a:extLst>
          </p:cNvPr>
          <p:cNvGraphicFramePr>
            <a:graphicFrameLocks noGrp="1"/>
          </p:cNvGraphicFramePr>
          <p:nvPr>
            <p:extLst>
              <p:ext uri="{D42A27DB-BD31-4B8C-83A1-F6EECF244321}">
                <p14:modId xmlns:p14="http://schemas.microsoft.com/office/powerpoint/2010/main" val="1690714933"/>
              </p:ext>
            </p:extLst>
          </p:nvPr>
        </p:nvGraphicFramePr>
        <p:xfrm>
          <a:off x="245432" y="1653415"/>
          <a:ext cx="5347974" cy="1813560"/>
        </p:xfrm>
        <a:graphic>
          <a:graphicData uri="http://schemas.openxmlformats.org/drawingml/2006/table">
            <a:tbl>
              <a:tblPr firstRow="1" bandRow="1">
                <a:tableStyleId>{F5AB1C69-6EDB-4FF4-983F-18BD219EF322}</a:tableStyleId>
              </a:tblPr>
              <a:tblGrid>
                <a:gridCol w="966423">
                  <a:extLst>
                    <a:ext uri="{9D8B030D-6E8A-4147-A177-3AD203B41FA5}">
                      <a16:colId xmlns:a16="http://schemas.microsoft.com/office/drawing/2014/main" val="3733123976"/>
                    </a:ext>
                  </a:extLst>
                </a:gridCol>
                <a:gridCol w="1172766">
                  <a:extLst>
                    <a:ext uri="{9D8B030D-6E8A-4147-A177-3AD203B41FA5}">
                      <a16:colId xmlns:a16="http://schemas.microsoft.com/office/drawing/2014/main" val="3685631268"/>
                    </a:ext>
                  </a:extLst>
                </a:gridCol>
                <a:gridCol w="1069595">
                  <a:extLst>
                    <a:ext uri="{9D8B030D-6E8A-4147-A177-3AD203B41FA5}">
                      <a16:colId xmlns:a16="http://schemas.microsoft.com/office/drawing/2014/main" val="1018517826"/>
                    </a:ext>
                  </a:extLst>
                </a:gridCol>
                <a:gridCol w="1069595">
                  <a:extLst>
                    <a:ext uri="{9D8B030D-6E8A-4147-A177-3AD203B41FA5}">
                      <a16:colId xmlns:a16="http://schemas.microsoft.com/office/drawing/2014/main" val="2386636469"/>
                    </a:ext>
                  </a:extLst>
                </a:gridCol>
                <a:gridCol w="1069595">
                  <a:extLst>
                    <a:ext uri="{9D8B030D-6E8A-4147-A177-3AD203B41FA5}">
                      <a16:colId xmlns:a16="http://schemas.microsoft.com/office/drawing/2014/main" val="1373925453"/>
                    </a:ext>
                  </a:extLst>
                </a:gridCol>
              </a:tblGrid>
              <a:tr h="213831">
                <a:tc>
                  <a:txBody>
                    <a:bodyPr/>
                    <a:lstStyle/>
                    <a:p>
                      <a:pPr algn="ctr"/>
                      <a:r>
                        <a:rPr lang="en-US" sz="1100" dirty="0">
                          <a:latin typeface="Arial" panose="020B0604020202020204" pitchFamily="34" charset="0"/>
                          <a:cs typeface="Arial" panose="020B0604020202020204" pitchFamily="34" charset="0"/>
                        </a:rPr>
                        <a:t>Sensitivity</a:t>
                      </a:r>
                    </a:p>
                  </a:txBody>
                  <a:tcPr>
                    <a:solidFill>
                      <a:schemeClr val="accent5">
                        <a:lumMod val="50000"/>
                      </a:schemeClr>
                    </a:solidFill>
                  </a:tcPr>
                </a:tc>
                <a:tc>
                  <a:txBody>
                    <a:bodyPr/>
                    <a:lstStyle/>
                    <a:p>
                      <a:endParaRPr lang="en-US" sz="1100" dirty="0">
                        <a:latin typeface="Arial" panose="020B0604020202020204" pitchFamily="34" charset="0"/>
                        <a:cs typeface="Arial" panose="020B0604020202020204" pitchFamily="34" charset="0"/>
                      </a:endParaRPr>
                    </a:p>
                  </a:txBody>
                  <a:tcPr>
                    <a:solidFill>
                      <a:schemeClr val="accent5">
                        <a:lumMod val="50000"/>
                      </a:schemeClr>
                    </a:solidFill>
                  </a:tcPr>
                </a:tc>
                <a:tc gridSpan="2">
                  <a:txBody>
                    <a:bodyPr/>
                    <a:lstStyle/>
                    <a:p>
                      <a:pPr algn="ctr"/>
                      <a:r>
                        <a:rPr lang="en-US" sz="1100" dirty="0">
                          <a:latin typeface="Arial" panose="020B0604020202020204" pitchFamily="34" charset="0"/>
                          <a:cs typeface="Arial" panose="020B0604020202020204" pitchFamily="34" charset="0"/>
                        </a:rPr>
                        <a:t>True Disease State (CRC)</a:t>
                      </a:r>
                    </a:p>
                  </a:txBody>
                  <a:tcPr>
                    <a:solidFill>
                      <a:schemeClr val="accent5">
                        <a:lumMod val="50000"/>
                      </a:schemeClr>
                    </a:solidFill>
                  </a:tcPr>
                </a:tc>
                <a:tc hMerge="1">
                  <a:txBody>
                    <a:bodyPr/>
                    <a:lstStyle/>
                    <a:p>
                      <a:endParaRPr lang="en-US"/>
                    </a:p>
                  </a:txBody>
                  <a:tcPr>
                    <a:lnR w="12700" cap="flat" cmpd="sng" algn="ctr">
                      <a:solidFill>
                        <a:schemeClr val="tx1"/>
                      </a:solidFill>
                      <a:prstDash val="solid"/>
                      <a:round/>
                      <a:headEnd type="none" w="med" len="med"/>
                      <a:tailEnd type="none" w="med" len="med"/>
                    </a:lnR>
                  </a:tcPr>
                </a:tc>
                <a:tc>
                  <a:txBody>
                    <a:bodyPr/>
                    <a:lstStyle/>
                    <a:p>
                      <a:pPr algn="ctr"/>
                      <a:endParaRPr lang="en-US" sz="1050" dirty="0">
                        <a:latin typeface="Arial" panose="020B0604020202020204" pitchFamily="34" charset="0"/>
                        <a:cs typeface="Arial" panose="020B0604020202020204" pitchFamily="34" charset="0"/>
                      </a:endParaRPr>
                    </a:p>
                  </a:txBody>
                  <a:tcPr>
                    <a:solidFill>
                      <a:schemeClr val="accent5">
                        <a:lumMod val="50000"/>
                      </a:schemeClr>
                    </a:solidFill>
                  </a:tcPr>
                </a:tc>
                <a:extLst>
                  <a:ext uri="{0D108BD9-81ED-4DB2-BD59-A6C34878D82A}">
                    <a16:rowId xmlns:a16="http://schemas.microsoft.com/office/drawing/2014/main" val="3688502837"/>
                  </a:ext>
                </a:extLst>
              </a:tr>
              <a:tr h="213831">
                <a:tc>
                  <a:txBody>
                    <a:bodyPr/>
                    <a:lstStyle/>
                    <a:p>
                      <a:pPr marL="0" algn="l" defTabSz="914377" rtl="0" eaLnBrk="1" latinLnBrk="0" hangingPunct="1"/>
                      <a:endParaRPr lang="en-US" sz="105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l" defTabSz="914377" rtl="0" eaLnBrk="1" latinLnBrk="0" hangingPunct="1"/>
                      <a:endParaRPr lang="en-US" sz="105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ctr" defTabSz="914377" rtl="0" eaLnBrk="1" latinLnBrk="0" hangingPunct="1"/>
                      <a:r>
                        <a:rPr lang="en-US" sz="1050" b="1" kern="1200" dirty="0">
                          <a:solidFill>
                            <a:schemeClr val="tx1"/>
                          </a:solidFill>
                          <a:latin typeface="Arial" panose="020B0604020202020204" pitchFamily="34" charset="0"/>
                          <a:cs typeface="Arial" panose="020B0604020202020204" pitchFamily="34" charset="0"/>
                        </a:rPr>
                        <a:t>Positive</a:t>
                      </a:r>
                      <a:endParaRPr lang="en-US" sz="1050" b="1" kern="1200" dirty="0">
                        <a:solidFill>
                          <a:schemeClr val="tx1"/>
                        </a:solidFill>
                        <a:latin typeface="Arial" panose="020B0604020202020204" pitchFamily="34" charset="0"/>
                        <a:ea typeface="+mn-ea"/>
                        <a:cs typeface="Arial" panose="020B0604020202020204" pitchFamily="34" charset="0"/>
                      </a:endParaRPr>
                    </a:p>
                  </a:txBody>
                  <a:tcPr>
                    <a:solidFill>
                      <a:schemeClr val="accent2"/>
                    </a:solidFill>
                  </a:tcPr>
                </a:tc>
                <a:tc>
                  <a:txBody>
                    <a:bodyPr/>
                    <a:lstStyle/>
                    <a:p>
                      <a:pPr marL="0" algn="ctr" defTabSz="914377" rtl="0" eaLnBrk="1" latinLnBrk="0" hangingPunct="1"/>
                      <a:r>
                        <a:rPr lang="en-US" sz="1050" b="1" kern="1200" dirty="0">
                          <a:solidFill>
                            <a:schemeClr val="lt1"/>
                          </a:solidFill>
                          <a:latin typeface="Arial" panose="020B0604020202020204" pitchFamily="34" charset="0"/>
                          <a:cs typeface="Arial" panose="020B0604020202020204" pitchFamily="34" charset="0"/>
                        </a:rPr>
                        <a:t>Negative</a:t>
                      </a:r>
                      <a:endParaRPr lang="en-US" sz="105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tc>
                  <a:txBody>
                    <a:bodyPr/>
                    <a:lstStyle/>
                    <a:p>
                      <a:pPr marL="0" algn="ctr" defTabSz="914377" rtl="0" eaLnBrk="1" latinLnBrk="0" hangingPunct="1"/>
                      <a:r>
                        <a:rPr lang="en-US" sz="1050" b="1" kern="1200" dirty="0">
                          <a:solidFill>
                            <a:schemeClr val="lt1"/>
                          </a:solidFill>
                          <a:latin typeface="Arial" panose="020B0604020202020204" pitchFamily="34" charset="0"/>
                          <a:cs typeface="Arial" panose="020B0604020202020204" pitchFamily="34" charset="0"/>
                        </a:rPr>
                        <a:t>Denominator</a:t>
                      </a:r>
                      <a:endParaRPr lang="en-US" sz="1050" b="1" kern="1200" dirty="0">
                        <a:solidFill>
                          <a:schemeClr val="lt1"/>
                        </a:solidFill>
                        <a:latin typeface="Arial" panose="020B0604020202020204" pitchFamily="34" charset="0"/>
                        <a:ea typeface="+mn-ea"/>
                        <a:cs typeface="Arial" panose="020B0604020202020204" pitchFamily="34" charset="0"/>
                      </a:endParaRPr>
                    </a:p>
                  </a:txBody>
                  <a:tcPr>
                    <a:solidFill>
                      <a:srgbClr val="3D5A80"/>
                    </a:solidFill>
                  </a:tcPr>
                </a:tc>
                <a:extLst>
                  <a:ext uri="{0D108BD9-81ED-4DB2-BD59-A6C34878D82A}">
                    <a16:rowId xmlns:a16="http://schemas.microsoft.com/office/drawing/2014/main" val="149230170"/>
                  </a:ext>
                </a:extLst>
              </a:tr>
              <a:tr h="213831">
                <a:tc rowSpan="2">
                  <a:txBody>
                    <a:bodyPr/>
                    <a:lstStyle/>
                    <a:p>
                      <a:pPr algn="ctr"/>
                      <a:r>
                        <a:rPr lang="en-US" sz="1100" b="1" dirty="0">
                          <a:solidFill>
                            <a:schemeClr val="bg1"/>
                          </a:solidFill>
                          <a:latin typeface="Arial" panose="020B0604020202020204" pitchFamily="34" charset="0"/>
                          <a:cs typeface="Arial" panose="020B0604020202020204" pitchFamily="34" charset="0"/>
                        </a:rPr>
                        <a:t>Screening Test Result</a:t>
                      </a:r>
                    </a:p>
                  </a:txBody>
                  <a:tcPr anchor="ctr">
                    <a:solidFill>
                      <a:srgbClr val="3D5A80"/>
                    </a:solidFill>
                  </a:tcPr>
                </a:tc>
                <a:tc>
                  <a:txBody>
                    <a:bodyPr/>
                    <a:lstStyle/>
                    <a:p>
                      <a:pPr algn="ctr"/>
                      <a:r>
                        <a:rPr lang="en-US" sz="1200" b="1" dirty="0">
                          <a:solidFill>
                            <a:schemeClr val="tx1"/>
                          </a:solidFill>
                          <a:latin typeface="Arial" panose="020B0604020202020204" pitchFamily="34" charset="0"/>
                          <a:cs typeface="Arial" panose="020B0604020202020204" pitchFamily="34" charset="0"/>
                        </a:rPr>
                        <a:t>Positive</a:t>
                      </a:r>
                    </a:p>
                  </a:txBody>
                  <a:tcPr>
                    <a:solidFill>
                      <a:schemeClr val="accent2"/>
                    </a:solidFill>
                  </a:tcPr>
                </a:tc>
                <a:tc>
                  <a:txBody>
                    <a:bodyPr/>
                    <a:lstStyle/>
                    <a:p>
                      <a:pPr algn="ctr"/>
                      <a:r>
                        <a:rPr lang="en-US" sz="1200" b="1" baseline="0" dirty="0">
                          <a:solidFill>
                            <a:schemeClr val="tx1"/>
                          </a:solidFill>
                          <a:latin typeface="Arial" panose="020B0604020202020204" pitchFamily="34" charset="0"/>
                          <a:cs typeface="Arial" panose="020B0604020202020204" pitchFamily="34" charset="0"/>
                        </a:rPr>
                        <a:t>A</a:t>
                      </a:r>
                    </a:p>
                    <a:p>
                      <a:pPr algn="ctr"/>
                      <a:r>
                        <a:rPr lang="en-US" sz="1050" b="1" baseline="0" dirty="0">
                          <a:solidFill>
                            <a:schemeClr val="tx1"/>
                          </a:solidFill>
                          <a:latin typeface="Arial" panose="020B0604020202020204" pitchFamily="34" charset="0"/>
                          <a:cs typeface="Arial" panose="020B0604020202020204" pitchFamily="34" charset="0"/>
                        </a:rPr>
                        <a:t>60</a:t>
                      </a:r>
                    </a:p>
                  </a:txBody>
                  <a:tcPr>
                    <a:solidFill>
                      <a:schemeClr val="accent2"/>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B</a:t>
                      </a:r>
                    </a:p>
                    <a:p>
                      <a:pPr algn="ctr"/>
                      <a:r>
                        <a:rPr lang="en-US" sz="1050" b="0" baseline="0" dirty="0">
                          <a:solidFill>
                            <a:schemeClr val="tx1"/>
                          </a:solidFill>
                          <a:latin typeface="Arial" panose="020B0604020202020204" pitchFamily="34" charset="0"/>
                          <a:cs typeface="Arial" panose="020B0604020202020204" pitchFamily="34" charset="0"/>
                        </a:rPr>
                        <a:t>1551</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A+B</a:t>
                      </a:r>
                    </a:p>
                    <a:p>
                      <a:pPr algn="ctr"/>
                      <a:r>
                        <a:rPr lang="en-US" sz="1050" b="0" baseline="0" dirty="0">
                          <a:solidFill>
                            <a:schemeClr val="tx1"/>
                          </a:solidFill>
                          <a:latin typeface="Arial" panose="020B0604020202020204" pitchFamily="34" charset="0"/>
                          <a:cs typeface="Arial" panose="020B0604020202020204" pitchFamily="34" charset="0"/>
                        </a:rPr>
                        <a:t>1611</a:t>
                      </a:r>
                    </a:p>
                  </a:txBody>
                  <a:tcPr>
                    <a:solidFill>
                      <a:schemeClr val="bg1">
                        <a:lumMod val="85000"/>
                      </a:schemeClr>
                    </a:solidFill>
                  </a:tcPr>
                </a:tc>
                <a:extLst>
                  <a:ext uri="{0D108BD9-81ED-4DB2-BD59-A6C34878D82A}">
                    <a16:rowId xmlns:a16="http://schemas.microsoft.com/office/drawing/2014/main" val="1124800981"/>
                  </a:ext>
                </a:extLst>
              </a:tr>
              <a:tr h="272149">
                <a:tc vMerge="1">
                  <a:txBody>
                    <a:bodyPr/>
                    <a:lstStyle/>
                    <a:p>
                      <a:endParaRPr lang="en-US"/>
                    </a:p>
                  </a:txBody>
                  <a:tcPr>
                    <a:solidFill>
                      <a:schemeClr val="accent1"/>
                    </a:solidFill>
                  </a:tcPr>
                </a:tc>
                <a:tc>
                  <a:txBody>
                    <a:bodyPr/>
                    <a:lstStyle/>
                    <a:p>
                      <a:pPr algn="ctr"/>
                      <a:r>
                        <a:rPr lang="en-US" sz="1200" b="1" dirty="0">
                          <a:solidFill>
                            <a:schemeClr val="bg1"/>
                          </a:solidFill>
                          <a:latin typeface="Arial" panose="020B0604020202020204" pitchFamily="34" charset="0"/>
                          <a:cs typeface="Arial" panose="020B0604020202020204" pitchFamily="34" charset="0"/>
                        </a:rPr>
                        <a:t>Negative</a:t>
                      </a:r>
                    </a:p>
                  </a:txBody>
                  <a:tcPr>
                    <a:solidFill>
                      <a:srgbClr val="3D5A80"/>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C</a:t>
                      </a:r>
                    </a:p>
                    <a:p>
                      <a:pPr algn="ctr"/>
                      <a:r>
                        <a:rPr lang="en-US" sz="1050" b="0" baseline="0" dirty="0">
                          <a:solidFill>
                            <a:schemeClr val="tx1"/>
                          </a:solidFill>
                          <a:latin typeface="Arial" panose="020B0604020202020204" pitchFamily="34" charset="0"/>
                          <a:cs typeface="Arial" panose="020B0604020202020204" pitchFamily="34" charset="0"/>
                        </a:rPr>
                        <a:t>5</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D</a:t>
                      </a:r>
                    </a:p>
                    <a:p>
                      <a:pPr algn="ctr"/>
                      <a:r>
                        <a:rPr lang="en-US" sz="1050" b="0" baseline="0" dirty="0">
                          <a:solidFill>
                            <a:schemeClr val="tx1"/>
                          </a:solidFill>
                          <a:latin typeface="Arial" panose="020B0604020202020204" pitchFamily="34" charset="0"/>
                          <a:cs typeface="Arial" panose="020B0604020202020204" pitchFamily="34" charset="0"/>
                        </a:rPr>
                        <a:t>8384</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C+D</a:t>
                      </a:r>
                    </a:p>
                    <a:p>
                      <a:pPr algn="ctr"/>
                      <a:r>
                        <a:rPr lang="en-US" sz="1050" b="0" baseline="0" dirty="0">
                          <a:solidFill>
                            <a:schemeClr val="tx1"/>
                          </a:solidFill>
                          <a:latin typeface="Arial" panose="020B0604020202020204" pitchFamily="34" charset="0"/>
                          <a:cs typeface="Arial" panose="020B0604020202020204" pitchFamily="34" charset="0"/>
                        </a:rPr>
                        <a:t>8389</a:t>
                      </a:r>
                    </a:p>
                  </a:txBody>
                  <a:tcPr>
                    <a:solidFill>
                      <a:schemeClr val="bg1">
                        <a:lumMod val="85000"/>
                      </a:schemeClr>
                    </a:solidFill>
                  </a:tcPr>
                </a:tc>
                <a:extLst>
                  <a:ext uri="{0D108BD9-81ED-4DB2-BD59-A6C34878D82A}">
                    <a16:rowId xmlns:a16="http://schemas.microsoft.com/office/drawing/2014/main" val="152586464"/>
                  </a:ext>
                </a:extLst>
              </a:tr>
              <a:tr h="213831">
                <a:tc>
                  <a:txBody>
                    <a:bodyPr/>
                    <a:lstStyle/>
                    <a:p>
                      <a:endParaRPr lang="en-US" sz="1050" dirty="0">
                        <a:latin typeface="Arial" panose="020B0604020202020204" pitchFamily="34" charset="0"/>
                        <a:cs typeface="Arial" panose="020B0604020202020204" pitchFamily="34" charset="0"/>
                      </a:endParaRPr>
                    </a:p>
                  </a:txBody>
                  <a:tcPr>
                    <a:solidFill>
                      <a:srgbClr val="3D5A80"/>
                    </a:solidFill>
                  </a:tcPr>
                </a:tc>
                <a:tc>
                  <a:txBody>
                    <a:bodyPr/>
                    <a:lstStyle/>
                    <a:p>
                      <a:pPr algn="ctr"/>
                      <a:r>
                        <a:rPr lang="en-US" sz="1200" b="1" dirty="0">
                          <a:solidFill>
                            <a:schemeClr val="tx1"/>
                          </a:solidFill>
                          <a:latin typeface="Arial" panose="020B0604020202020204" pitchFamily="34" charset="0"/>
                          <a:cs typeface="Arial" panose="020B0604020202020204" pitchFamily="34" charset="0"/>
                        </a:rPr>
                        <a:t>Denominator</a:t>
                      </a:r>
                    </a:p>
                  </a:txBody>
                  <a:tcPr>
                    <a:solidFill>
                      <a:schemeClr val="accent2"/>
                    </a:solidFill>
                  </a:tcPr>
                </a:tc>
                <a:tc>
                  <a:txBody>
                    <a:bodyPr/>
                    <a:lstStyle/>
                    <a:p>
                      <a:pPr algn="ctr"/>
                      <a:r>
                        <a:rPr lang="en-US" sz="1200" b="1" baseline="0" dirty="0">
                          <a:solidFill>
                            <a:schemeClr val="tx1"/>
                          </a:solidFill>
                          <a:latin typeface="Arial" panose="020B0604020202020204" pitchFamily="34" charset="0"/>
                          <a:cs typeface="Arial" panose="020B0604020202020204" pitchFamily="34" charset="0"/>
                        </a:rPr>
                        <a:t>A+C</a:t>
                      </a:r>
                    </a:p>
                    <a:p>
                      <a:pPr algn="ctr"/>
                      <a:r>
                        <a:rPr lang="en-US" sz="1050" b="1" baseline="0" dirty="0">
                          <a:solidFill>
                            <a:schemeClr val="tx1"/>
                          </a:solidFill>
                          <a:latin typeface="Arial" panose="020B0604020202020204" pitchFamily="34" charset="0"/>
                          <a:cs typeface="Arial" panose="020B0604020202020204" pitchFamily="34" charset="0"/>
                        </a:rPr>
                        <a:t>65</a:t>
                      </a:r>
                    </a:p>
                  </a:txBody>
                  <a:tcPr>
                    <a:solidFill>
                      <a:schemeClr val="accent2"/>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B+D</a:t>
                      </a:r>
                    </a:p>
                    <a:p>
                      <a:pPr algn="ctr"/>
                      <a:r>
                        <a:rPr lang="en-US" sz="1050" b="0" baseline="0" dirty="0">
                          <a:solidFill>
                            <a:schemeClr val="tx1"/>
                          </a:solidFill>
                          <a:latin typeface="Arial" panose="020B0604020202020204" pitchFamily="34" charset="0"/>
                          <a:cs typeface="Arial" panose="020B0604020202020204" pitchFamily="34" charset="0"/>
                        </a:rPr>
                        <a:t>9935</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A+B+C+D</a:t>
                      </a:r>
                    </a:p>
                    <a:p>
                      <a:pPr algn="ctr"/>
                      <a:r>
                        <a:rPr lang="en-US" sz="1050" b="0" baseline="0" dirty="0">
                          <a:solidFill>
                            <a:schemeClr val="tx1"/>
                          </a:solidFill>
                          <a:latin typeface="Arial" panose="020B0604020202020204" pitchFamily="34" charset="0"/>
                          <a:cs typeface="Arial" panose="020B0604020202020204" pitchFamily="34" charset="0"/>
                        </a:rPr>
                        <a:t>10,000</a:t>
                      </a:r>
                    </a:p>
                  </a:txBody>
                  <a:tcPr>
                    <a:solidFill>
                      <a:schemeClr val="bg1">
                        <a:lumMod val="85000"/>
                      </a:schemeClr>
                    </a:solidFill>
                  </a:tcPr>
                </a:tc>
                <a:extLst>
                  <a:ext uri="{0D108BD9-81ED-4DB2-BD59-A6C34878D82A}">
                    <a16:rowId xmlns:a16="http://schemas.microsoft.com/office/drawing/2014/main" val="1417271254"/>
                  </a:ext>
                </a:extLst>
              </a:tr>
            </a:tbl>
          </a:graphicData>
        </a:graphic>
      </p:graphicFrame>
      <p:graphicFrame>
        <p:nvGraphicFramePr>
          <p:cNvPr id="10" name="Table 6">
            <a:extLst>
              <a:ext uri="{FF2B5EF4-FFF2-40B4-BE49-F238E27FC236}">
                <a16:creationId xmlns:a16="http://schemas.microsoft.com/office/drawing/2014/main" id="{8447521D-8C4C-7B7F-A164-30C178AEC408}"/>
              </a:ext>
            </a:extLst>
          </p:cNvPr>
          <p:cNvGraphicFramePr>
            <a:graphicFrameLocks noGrp="1"/>
          </p:cNvGraphicFramePr>
          <p:nvPr>
            <p:extLst>
              <p:ext uri="{D42A27DB-BD31-4B8C-83A1-F6EECF244321}">
                <p14:modId xmlns:p14="http://schemas.microsoft.com/office/powerpoint/2010/main" val="1185289825"/>
              </p:ext>
            </p:extLst>
          </p:nvPr>
        </p:nvGraphicFramePr>
        <p:xfrm>
          <a:off x="245432" y="3891760"/>
          <a:ext cx="5347974" cy="1836420"/>
        </p:xfrm>
        <a:graphic>
          <a:graphicData uri="http://schemas.openxmlformats.org/drawingml/2006/table">
            <a:tbl>
              <a:tblPr firstRow="1" bandRow="1">
                <a:tableStyleId>{F5AB1C69-6EDB-4FF4-983F-18BD219EF322}</a:tableStyleId>
              </a:tblPr>
              <a:tblGrid>
                <a:gridCol w="885202">
                  <a:extLst>
                    <a:ext uri="{9D8B030D-6E8A-4147-A177-3AD203B41FA5}">
                      <a16:colId xmlns:a16="http://schemas.microsoft.com/office/drawing/2014/main" val="3733123976"/>
                    </a:ext>
                  </a:extLst>
                </a:gridCol>
                <a:gridCol w="1253987">
                  <a:extLst>
                    <a:ext uri="{9D8B030D-6E8A-4147-A177-3AD203B41FA5}">
                      <a16:colId xmlns:a16="http://schemas.microsoft.com/office/drawing/2014/main" val="3685631268"/>
                    </a:ext>
                  </a:extLst>
                </a:gridCol>
                <a:gridCol w="1069595">
                  <a:extLst>
                    <a:ext uri="{9D8B030D-6E8A-4147-A177-3AD203B41FA5}">
                      <a16:colId xmlns:a16="http://schemas.microsoft.com/office/drawing/2014/main" val="1018517826"/>
                    </a:ext>
                  </a:extLst>
                </a:gridCol>
                <a:gridCol w="1069595">
                  <a:extLst>
                    <a:ext uri="{9D8B030D-6E8A-4147-A177-3AD203B41FA5}">
                      <a16:colId xmlns:a16="http://schemas.microsoft.com/office/drawing/2014/main" val="2386636469"/>
                    </a:ext>
                  </a:extLst>
                </a:gridCol>
                <a:gridCol w="1069595">
                  <a:extLst>
                    <a:ext uri="{9D8B030D-6E8A-4147-A177-3AD203B41FA5}">
                      <a16:colId xmlns:a16="http://schemas.microsoft.com/office/drawing/2014/main" val="1373925453"/>
                    </a:ext>
                  </a:extLst>
                </a:gridCol>
              </a:tblGrid>
              <a:tr h="0">
                <a:tc>
                  <a:txBody>
                    <a:bodyPr/>
                    <a:lstStyle/>
                    <a:p>
                      <a:pPr algn="ctr"/>
                      <a:r>
                        <a:rPr lang="en-US" sz="1100" dirty="0">
                          <a:solidFill>
                            <a:schemeClr val="bg1"/>
                          </a:solidFill>
                          <a:latin typeface="Arial" panose="020B0604020202020204" pitchFamily="34" charset="0"/>
                          <a:cs typeface="Arial" panose="020B0604020202020204" pitchFamily="34" charset="0"/>
                        </a:rPr>
                        <a:t>PPV</a:t>
                      </a:r>
                    </a:p>
                  </a:txBody>
                  <a:tcPr>
                    <a:solidFill>
                      <a:schemeClr val="accent5">
                        <a:lumMod val="50000"/>
                      </a:schemeClr>
                    </a:solidFill>
                  </a:tcPr>
                </a:tc>
                <a:tc>
                  <a:txBody>
                    <a:bodyPr/>
                    <a:lstStyle/>
                    <a:p>
                      <a:endParaRPr lang="en-US" sz="1100" dirty="0">
                        <a:solidFill>
                          <a:schemeClr val="bg1"/>
                        </a:solidFill>
                        <a:latin typeface="Arial" panose="020B0604020202020204" pitchFamily="34" charset="0"/>
                        <a:cs typeface="Arial" panose="020B0604020202020204" pitchFamily="34" charset="0"/>
                      </a:endParaRPr>
                    </a:p>
                  </a:txBody>
                  <a:tcPr>
                    <a:solidFill>
                      <a:schemeClr val="accent5">
                        <a:lumMod val="50000"/>
                      </a:schemeClr>
                    </a:solidFill>
                  </a:tcPr>
                </a:tc>
                <a:tc gridSpan="2">
                  <a:txBody>
                    <a:bodyPr/>
                    <a:lstStyle/>
                    <a:p>
                      <a:pPr algn="ctr"/>
                      <a:r>
                        <a:rPr lang="en-US" sz="1100" dirty="0">
                          <a:solidFill>
                            <a:schemeClr val="bg1"/>
                          </a:solidFill>
                          <a:latin typeface="Arial" panose="020B0604020202020204" pitchFamily="34" charset="0"/>
                          <a:cs typeface="Arial" panose="020B0604020202020204" pitchFamily="34" charset="0"/>
                        </a:rPr>
                        <a:t>True Disease State (CRC)</a:t>
                      </a:r>
                    </a:p>
                  </a:txBody>
                  <a:tcPr>
                    <a:solidFill>
                      <a:schemeClr val="accent5">
                        <a:lumMod val="50000"/>
                      </a:schemeClr>
                    </a:solidFill>
                  </a:tcPr>
                </a:tc>
                <a:tc hMerge="1">
                  <a:txBody>
                    <a:bodyPr/>
                    <a:lstStyle/>
                    <a:p>
                      <a:endParaRPr lang="en-US"/>
                    </a:p>
                  </a:txBody>
                  <a:tcPr>
                    <a:lnR w="12700" cap="flat" cmpd="sng" algn="ctr">
                      <a:solidFill>
                        <a:schemeClr val="tx1"/>
                      </a:solidFill>
                      <a:prstDash val="solid"/>
                      <a:round/>
                      <a:headEnd type="none" w="med" len="med"/>
                      <a:tailEnd type="none" w="med" len="med"/>
                    </a:lnR>
                  </a:tcPr>
                </a:tc>
                <a:tc>
                  <a:txBody>
                    <a:bodyPr/>
                    <a:lstStyle/>
                    <a:p>
                      <a:pPr algn="ctr"/>
                      <a:endParaRPr lang="en-US" sz="1200" dirty="0">
                        <a:solidFill>
                          <a:schemeClr val="bg1"/>
                        </a:solidFill>
                        <a:latin typeface="Arial" panose="020B0604020202020204" pitchFamily="34" charset="0"/>
                        <a:cs typeface="Arial" panose="020B0604020202020204" pitchFamily="34" charset="0"/>
                      </a:endParaRPr>
                    </a:p>
                  </a:txBody>
                  <a:tcPr>
                    <a:solidFill>
                      <a:schemeClr val="accent5">
                        <a:lumMod val="50000"/>
                      </a:schemeClr>
                    </a:solidFill>
                  </a:tcPr>
                </a:tc>
                <a:extLst>
                  <a:ext uri="{0D108BD9-81ED-4DB2-BD59-A6C34878D82A}">
                    <a16:rowId xmlns:a16="http://schemas.microsoft.com/office/drawing/2014/main" val="3688502837"/>
                  </a:ext>
                </a:extLst>
              </a:tr>
              <a:tr h="0">
                <a:tc>
                  <a:txBody>
                    <a:bodyPr/>
                    <a:lstStyle/>
                    <a:p>
                      <a:pPr marL="0" algn="l" defTabSz="914377" rtl="0" eaLnBrk="1" latinLnBrk="0" hangingPunct="1"/>
                      <a:endParaRPr lang="en-US" sz="1100" b="1" kern="1200" dirty="0">
                        <a:solidFill>
                          <a:schemeClr val="lt1"/>
                        </a:solidFill>
                        <a:latin typeface="Arial" panose="020B0604020202020204" pitchFamily="34" charset="0"/>
                        <a:ea typeface="+mn-ea"/>
                        <a:cs typeface="Arial" panose="020B0604020202020204" pitchFamily="34" charset="0"/>
                      </a:endParaRPr>
                    </a:p>
                  </a:txBody>
                  <a:tcPr>
                    <a:solidFill>
                      <a:schemeClr val="accent5">
                        <a:lumMod val="50000"/>
                      </a:schemeClr>
                    </a:solidFill>
                  </a:tcPr>
                </a:tc>
                <a:tc>
                  <a:txBody>
                    <a:bodyPr/>
                    <a:lstStyle/>
                    <a:p>
                      <a:pPr marL="0" algn="l" defTabSz="914377" rtl="0" eaLnBrk="1" latinLnBrk="0" hangingPunct="1"/>
                      <a:endParaRPr lang="en-US" sz="1100" b="1" kern="1200" dirty="0">
                        <a:solidFill>
                          <a:schemeClr val="lt1"/>
                        </a:solidFill>
                        <a:latin typeface="Arial" panose="020B0604020202020204" pitchFamily="34" charset="0"/>
                        <a:ea typeface="+mn-ea"/>
                        <a:cs typeface="Arial" panose="020B0604020202020204" pitchFamily="34" charset="0"/>
                      </a:endParaRPr>
                    </a:p>
                  </a:txBody>
                  <a:tcPr>
                    <a:solidFill>
                      <a:schemeClr val="accent5">
                        <a:lumMod val="50000"/>
                      </a:schemeClr>
                    </a:solidFill>
                  </a:tcPr>
                </a:tc>
                <a:tc>
                  <a:txBody>
                    <a:bodyPr/>
                    <a:lstStyle/>
                    <a:p>
                      <a:pPr marL="0" algn="ctr" defTabSz="914377" rtl="0" eaLnBrk="1" latinLnBrk="0" hangingPunct="1"/>
                      <a:r>
                        <a:rPr lang="en-US" sz="1100" b="1" kern="1200" dirty="0">
                          <a:solidFill>
                            <a:schemeClr val="tx1"/>
                          </a:solidFill>
                          <a:latin typeface="Arial" panose="020B0604020202020204" pitchFamily="34" charset="0"/>
                          <a:cs typeface="Arial" panose="020B0604020202020204" pitchFamily="34" charset="0"/>
                        </a:rPr>
                        <a:t>Positive</a:t>
                      </a:r>
                      <a:endParaRPr lang="en-US" sz="1100" b="1" kern="1200" dirty="0">
                        <a:solidFill>
                          <a:schemeClr val="tx1"/>
                        </a:solidFill>
                        <a:latin typeface="Arial" panose="020B0604020202020204" pitchFamily="34" charset="0"/>
                        <a:ea typeface="+mn-ea"/>
                        <a:cs typeface="Arial" panose="020B0604020202020204" pitchFamily="34" charset="0"/>
                      </a:endParaRPr>
                    </a:p>
                  </a:txBody>
                  <a:tcPr>
                    <a:solidFill>
                      <a:schemeClr val="accent2"/>
                    </a:solidFill>
                  </a:tcPr>
                </a:tc>
                <a:tc>
                  <a:txBody>
                    <a:bodyPr/>
                    <a:lstStyle/>
                    <a:p>
                      <a:pPr marL="0" algn="ctr" defTabSz="914377" rtl="0" eaLnBrk="1" latinLnBrk="0" hangingPunct="1"/>
                      <a:r>
                        <a:rPr lang="en-US" sz="1100" b="1" kern="1200" dirty="0">
                          <a:solidFill>
                            <a:schemeClr val="bg1"/>
                          </a:solidFill>
                          <a:latin typeface="Arial" panose="020B0604020202020204" pitchFamily="34" charset="0"/>
                          <a:cs typeface="Arial" panose="020B0604020202020204" pitchFamily="34" charset="0"/>
                        </a:rPr>
                        <a:t>Negative</a:t>
                      </a:r>
                      <a:endParaRPr lang="en-US" sz="1100" b="1" kern="1200" dirty="0">
                        <a:solidFill>
                          <a:schemeClr val="bg1"/>
                        </a:solidFill>
                        <a:latin typeface="Arial" panose="020B0604020202020204" pitchFamily="34" charset="0"/>
                        <a:ea typeface="+mn-ea"/>
                        <a:cs typeface="Arial" panose="020B0604020202020204" pitchFamily="34" charset="0"/>
                      </a:endParaRPr>
                    </a:p>
                  </a:txBody>
                  <a:tcPr>
                    <a:solidFill>
                      <a:schemeClr val="accent5">
                        <a:lumMod val="50000"/>
                      </a:schemeClr>
                    </a:solidFill>
                  </a:tcPr>
                </a:tc>
                <a:tc>
                  <a:txBody>
                    <a:bodyPr/>
                    <a:lstStyle/>
                    <a:p>
                      <a:pPr marL="0" algn="ctr" defTabSz="914377" rtl="0" eaLnBrk="1" latinLnBrk="0" hangingPunct="1"/>
                      <a:r>
                        <a:rPr lang="en-US" sz="1100" b="1" kern="1200" dirty="0">
                          <a:solidFill>
                            <a:schemeClr val="tx1"/>
                          </a:solidFill>
                          <a:latin typeface="Arial" panose="020B0604020202020204" pitchFamily="34" charset="0"/>
                          <a:cs typeface="Arial" panose="020B0604020202020204" pitchFamily="34" charset="0"/>
                        </a:rPr>
                        <a:t>Denominator</a:t>
                      </a:r>
                      <a:endParaRPr lang="en-US" sz="1100" b="1" kern="1200" dirty="0">
                        <a:solidFill>
                          <a:schemeClr val="tx1"/>
                        </a:solidFill>
                        <a:latin typeface="Arial" panose="020B0604020202020204" pitchFamily="34" charset="0"/>
                        <a:ea typeface="+mn-ea"/>
                        <a:cs typeface="Arial" panose="020B0604020202020204" pitchFamily="34" charset="0"/>
                      </a:endParaRPr>
                    </a:p>
                  </a:txBody>
                  <a:tcPr>
                    <a:solidFill>
                      <a:schemeClr val="accent2"/>
                    </a:solidFill>
                  </a:tcPr>
                </a:tc>
                <a:extLst>
                  <a:ext uri="{0D108BD9-81ED-4DB2-BD59-A6C34878D82A}">
                    <a16:rowId xmlns:a16="http://schemas.microsoft.com/office/drawing/2014/main" val="149230170"/>
                  </a:ext>
                </a:extLst>
              </a:tr>
              <a:tr h="0">
                <a:tc rowSpan="2">
                  <a:txBody>
                    <a:bodyPr/>
                    <a:lstStyle/>
                    <a:p>
                      <a:pPr algn="ctr"/>
                      <a:r>
                        <a:rPr lang="en-US" sz="1100" b="1" dirty="0">
                          <a:solidFill>
                            <a:schemeClr val="bg1"/>
                          </a:solidFill>
                          <a:latin typeface="Arial" panose="020B0604020202020204" pitchFamily="34" charset="0"/>
                          <a:cs typeface="Arial" panose="020B0604020202020204" pitchFamily="34" charset="0"/>
                        </a:rPr>
                        <a:t>Screening Test Result</a:t>
                      </a:r>
                    </a:p>
                  </a:txBody>
                  <a:tcPr anchor="ctr">
                    <a:solidFill>
                      <a:schemeClr val="accent5">
                        <a:lumMod val="50000"/>
                      </a:schemeClr>
                    </a:solidFill>
                  </a:tcPr>
                </a:tc>
                <a:tc>
                  <a:txBody>
                    <a:bodyPr/>
                    <a:lstStyle/>
                    <a:p>
                      <a:pPr algn="ctr"/>
                      <a:r>
                        <a:rPr lang="en-US" sz="1200" b="1" dirty="0">
                          <a:solidFill>
                            <a:schemeClr val="tx2"/>
                          </a:solidFill>
                          <a:latin typeface="Arial" panose="020B0604020202020204" pitchFamily="34" charset="0"/>
                          <a:cs typeface="Arial" panose="020B0604020202020204" pitchFamily="34" charset="0"/>
                        </a:rPr>
                        <a:t>Positive</a:t>
                      </a:r>
                    </a:p>
                  </a:txBody>
                  <a:tcPr>
                    <a:solidFill>
                      <a:schemeClr val="accent2"/>
                    </a:solidFill>
                  </a:tcPr>
                </a:tc>
                <a:tc>
                  <a:txBody>
                    <a:bodyPr/>
                    <a:lstStyle/>
                    <a:p>
                      <a:pPr algn="ctr"/>
                      <a:r>
                        <a:rPr lang="en-US" sz="1200" b="1" baseline="0" dirty="0">
                          <a:solidFill>
                            <a:schemeClr val="tx1"/>
                          </a:solidFill>
                          <a:latin typeface="Arial" panose="020B0604020202020204" pitchFamily="34" charset="0"/>
                          <a:cs typeface="Arial" panose="020B0604020202020204" pitchFamily="34" charset="0"/>
                        </a:rPr>
                        <a:t>A</a:t>
                      </a:r>
                    </a:p>
                    <a:p>
                      <a:pPr algn="ctr"/>
                      <a:r>
                        <a:rPr lang="en-US" sz="1050" b="1" baseline="0" dirty="0">
                          <a:solidFill>
                            <a:schemeClr val="tx1"/>
                          </a:solidFill>
                          <a:latin typeface="Arial" panose="020B0604020202020204" pitchFamily="34" charset="0"/>
                          <a:cs typeface="Arial" panose="020B0604020202020204" pitchFamily="34" charset="0"/>
                        </a:rPr>
                        <a:t>60</a:t>
                      </a:r>
                    </a:p>
                  </a:txBody>
                  <a:tcPr>
                    <a:solidFill>
                      <a:schemeClr val="accent2"/>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B</a:t>
                      </a:r>
                    </a:p>
                    <a:p>
                      <a:pPr algn="ctr"/>
                      <a:r>
                        <a:rPr lang="en-US" sz="1050" b="0" baseline="0" dirty="0">
                          <a:solidFill>
                            <a:schemeClr val="tx1"/>
                          </a:solidFill>
                          <a:latin typeface="Arial" panose="020B0604020202020204" pitchFamily="34" charset="0"/>
                          <a:cs typeface="Arial" panose="020B0604020202020204" pitchFamily="34" charset="0"/>
                        </a:rPr>
                        <a:t>1551</a:t>
                      </a:r>
                    </a:p>
                  </a:txBody>
                  <a:tcPr>
                    <a:solidFill>
                      <a:schemeClr val="bg1">
                        <a:lumMod val="85000"/>
                      </a:schemeClr>
                    </a:solidFill>
                  </a:tcPr>
                </a:tc>
                <a:tc>
                  <a:txBody>
                    <a:bodyPr/>
                    <a:lstStyle/>
                    <a:p>
                      <a:pPr algn="ctr"/>
                      <a:r>
                        <a:rPr lang="en-US" sz="1200" b="1" baseline="0" dirty="0">
                          <a:solidFill>
                            <a:schemeClr val="tx1"/>
                          </a:solidFill>
                          <a:latin typeface="Arial" panose="020B0604020202020204" pitchFamily="34" charset="0"/>
                          <a:cs typeface="Arial" panose="020B0604020202020204" pitchFamily="34" charset="0"/>
                        </a:rPr>
                        <a:t>A+B</a:t>
                      </a:r>
                    </a:p>
                    <a:p>
                      <a:pPr algn="ctr"/>
                      <a:r>
                        <a:rPr lang="en-US" sz="1050" b="1" baseline="0" dirty="0">
                          <a:solidFill>
                            <a:schemeClr val="tx1"/>
                          </a:solidFill>
                          <a:latin typeface="Arial" panose="020B0604020202020204" pitchFamily="34" charset="0"/>
                          <a:cs typeface="Arial" panose="020B0604020202020204" pitchFamily="34" charset="0"/>
                        </a:rPr>
                        <a:t>1611</a:t>
                      </a:r>
                    </a:p>
                  </a:txBody>
                  <a:tcPr>
                    <a:solidFill>
                      <a:schemeClr val="accent2"/>
                    </a:solidFill>
                  </a:tcPr>
                </a:tc>
                <a:extLst>
                  <a:ext uri="{0D108BD9-81ED-4DB2-BD59-A6C34878D82A}">
                    <a16:rowId xmlns:a16="http://schemas.microsoft.com/office/drawing/2014/main" val="1124800981"/>
                  </a:ext>
                </a:extLst>
              </a:tr>
              <a:tr h="140688">
                <a:tc vMerge="1">
                  <a:txBody>
                    <a:bodyPr/>
                    <a:lstStyle/>
                    <a:p>
                      <a:endParaRPr lang="en-US"/>
                    </a:p>
                  </a:txBody>
                  <a:tcPr>
                    <a:solidFill>
                      <a:schemeClr val="accent1"/>
                    </a:solidFill>
                  </a:tcPr>
                </a:tc>
                <a:tc>
                  <a:txBody>
                    <a:bodyPr/>
                    <a:lstStyle/>
                    <a:p>
                      <a:pPr algn="ctr"/>
                      <a:r>
                        <a:rPr lang="en-US" sz="1200" b="1" dirty="0">
                          <a:solidFill>
                            <a:schemeClr val="bg1"/>
                          </a:solidFill>
                          <a:latin typeface="Arial" panose="020B0604020202020204" pitchFamily="34" charset="0"/>
                          <a:cs typeface="Arial" panose="020B0604020202020204" pitchFamily="34" charset="0"/>
                        </a:rPr>
                        <a:t>Negative</a:t>
                      </a:r>
                    </a:p>
                  </a:txBody>
                  <a:tcPr>
                    <a:solidFill>
                      <a:schemeClr val="accent5">
                        <a:lumMod val="50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C</a:t>
                      </a:r>
                    </a:p>
                    <a:p>
                      <a:pPr algn="ctr"/>
                      <a:r>
                        <a:rPr lang="en-US" sz="1050" b="0" baseline="0" dirty="0">
                          <a:solidFill>
                            <a:schemeClr val="tx1"/>
                          </a:solidFill>
                          <a:latin typeface="Arial" panose="020B0604020202020204" pitchFamily="34" charset="0"/>
                          <a:cs typeface="Arial" panose="020B0604020202020204" pitchFamily="34" charset="0"/>
                        </a:rPr>
                        <a:t>5</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D</a:t>
                      </a:r>
                    </a:p>
                    <a:p>
                      <a:pPr algn="ctr"/>
                      <a:r>
                        <a:rPr lang="en-US" sz="1050" b="0" baseline="0" dirty="0">
                          <a:solidFill>
                            <a:schemeClr val="tx1"/>
                          </a:solidFill>
                          <a:latin typeface="Arial" panose="020B0604020202020204" pitchFamily="34" charset="0"/>
                          <a:cs typeface="Arial" panose="020B0604020202020204" pitchFamily="34" charset="0"/>
                        </a:rPr>
                        <a:t>8384</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C+D</a:t>
                      </a:r>
                    </a:p>
                    <a:p>
                      <a:pPr algn="ctr"/>
                      <a:r>
                        <a:rPr lang="en-US" sz="1050" b="0" baseline="0" dirty="0">
                          <a:solidFill>
                            <a:schemeClr val="tx1"/>
                          </a:solidFill>
                          <a:latin typeface="Arial" panose="020B0604020202020204" pitchFamily="34" charset="0"/>
                          <a:cs typeface="Arial" panose="020B0604020202020204" pitchFamily="34" charset="0"/>
                        </a:rPr>
                        <a:t>8389</a:t>
                      </a:r>
                    </a:p>
                  </a:txBody>
                  <a:tcPr>
                    <a:solidFill>
                      <a:schemeClr val="bg1">
                        <a:lumMod val="85000"/>
                      </a:schemeClr>
                    </a:solidFill>
                  </a:tcPr>
                </a:tc>
                <a:extLst>
                  <a:ext uri="{0D108BD9-81ED-4DB2-BD59-A6C34878D82A}">
                    <a16:rowId xmlns:a16="http://schemas.microsoft.com/office/drawing/2014/main" val="152586464"/>
                  </a:ext>
                </a:extLst>
              </a:tr>
              <a:tr h="0">
                <a:tc>
                  <a:txBody>
                    <a:bodyPr/>
                    <a:lstStyle/>
                    <a:p>
                      <a:endParaRPr lang="en-US" sz="1100" dirty="0">
                        <a:latin typeface="Arial" panose="020B0604020202020204" pitchFamily="34" charset="0"/>
                        <a:cs typeface="Arial" panose="020B0604020202020204" pitchFamily="34" charset="0"/>
                      </a:endParaRPr>
                    </a:p>
                  </a:txBody>
                  <a:tcPr>
                    <a:solidFill>
                      <a:schemeClr val="accent5">
                        <a:lumMod val="50000"/>
                      </a:schemeClr>
                    </a:solidFill>
                  </a:tcPr>
                </a:tc>
                <a:tc>
                  <a:txBody>
                    <a:bodyPr/>
                    <a:lstStyle/>
                    <a:p>
                      <a:pPr algn="ctr"/>
                      <a:r>
                        <a:rPr lang="en-US" sz="1200" b="1" dirty="0">
                          <a:solidFill>
                            <a:schemeClr val="bg1"/>
                          </a:solidFill>
                          <a:latin typeface="Arial" panose="020B0604020202020204" pitchFamily="34" charset="0"/>
                          <a:cs typeface="Arial" panose="020B0604020202020204" pitchFamily="34" charset="0"/>
                        </a:rPr>
                        <a:t>Denominator</a:t>
                      </a:r>
                    </a:p>
                  </a:txBody>
                  <a:tcPr>
                    <a:solidFill>
                      <a:schemeClr val="accent5">
                        <a:lumMod val="50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A+C</a:t>
                      </a:r>
                    </a:p>
                    <a:p>
                      <a:pPr algn="ctr"/>
                      <a:r>
                        <a:rPr lang="en-US" sz="1050" b="0" baseline="0" dirty="0">
                          <a:solidFill>
                            <a:schemeClr val="tx1"/>
                          </a:solidFill>
                          <a:latin typeface="Arial" panose="020B0604020202020204" pitchFamily="34" charset="0"/>
                          <a:cs typeface="Arial" panose="020B0604020202020204" pitchFamily="34" charset="0"/>
                        </a:rPr>
                        <a:t>65</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B+D</a:t>
                      </a:r>
                    </a:p>
                    <a:p>
                      <a:pPr algn="ctr"/>
                      <a:r>
                        <a:rPr lang="en-US" sz="1050" b="0" baseline="0" dirty="0">
                          <a:solidFill>
                            <a:schemeClr val="tx1"/>
                          </a:solidFill>
                          <a:latin typeface="Arial" panose="020B0604020202020204" pitchFamily="34" charset="0"/>
                          <a:cs typeface="Arial" panose="020B0604020202020204" pitchFamily="34" charset="0"/>
                        </a:rPr>
                        <a:t>9935</a:t>
                      </a:r>
                    </a:p>
                  </a:txBody>
                  <a:tcPr>
                    <a:solidFill>
                      <a:schemeClr val="bg1">
                        <a:lumMod val="85000"/>
                      </a:schemeClr>
                    </a:solidFill>
                  </a:tcPr>
                </a:tc>
                <a:tc>
                  <a:txBody>
                    <a:bodyPr/>
                    <a:lstStyle/>
                    <a:p>
                      <a:pPr algn="ctr"/>
                      <a:r>
                        <a:rPr lang="en-US" sz="1200" b="0" baseline="0" dirty="0">
                          <a:solidFill>
                            <a:schemeClr val="tx1"/>
                          </a:solidFill>
                          <a:latin typeface="Arial" panose="020B0604020202020204" pitchFamily="34" charset="0"/>
                          <a:cs typeface="Arial" panose="020B0604020202020204" pitchFamily="34" charset="0"/>
                        </a:rPr>
                        <a:t>A+B+C+D</a:t>
                      </a:r>
                    </a:p>
                    <a:p>
                      <a:pPr algn="ctr"/>
                      <a:r>
                        <a:rPr lang="en-US" sz="1050" b="0" baseline="0" dirty="0">
                          <a:solidFill>
                            <a:schemeClr val="tx1"/>
                          </a:solidFill>
                          <a:latin typeface="Arial" panose="020B0604020202020204" pitchFamily="34" charset="0"/>
                          <a:cs typeface="Arial" panose="020B0604020202020204" pitchFamily="34" charset="0"/>
                        </a:rPr>
                        <a:t>10,000</a:t>
                      </a:r>
                    </a:p>
                  </a:txBody>
                  <a:tcPr>
                    <a:solidFill>
                      <a:schemeClr val="bg1">
                        <a:lumMod val="85000"/>
                      </a:schemeClr>
                    </a:solidFill>
                  </a:tcPr>
                </a:tc>
                <a:extLst>
                  <a:ext uri="{0D108BD9-81ED-4DB2-BD59-A6C34878D82A}">
                    <a16:rowId xmlns:a16="http://schemas.microsoft.com/office/drawing/2014/main" val="1417271254"/>
                  </a:ext>
                </a:extLst>
              </a:tr>
            </a:tbl>
          </a:graphicData>
        </a:graphic>
      </p:graphicFrame>
      <p:sp>
        <p:nvSpPr>
          <p:cNvPr id="11" name="TextBox 10">
            <a:extLst>
              <a:ext uri="{FF2B5EF4-FFF2-40B4-BE49-F238E27FC236}">
                <a16:creationId xmlns:a16="http://schemas.microsoft.com/office/drawing/2014/main" id="{4D674B80-5D88-0928-B6F5-6BD0914810D5}"/>
              </a:ext>
            </a:extLst>
          </p:cNvPr>
          <p:cNvSpPr txBox="1"/>
          <p:nvPr/>
        </p:nvSpPr>
        <p:spPr>
          <a:xfrm>
            <a:off x="5905809" y="2321135"/>
            <a:ext cx="1583870" cy="1703523"/>
          </a:xfrm>
          <a:prstGeom prst="rect">
            <a:avLst/>
          </a:prstGeom>
          <a:solidFill>
            <a:srgbClr val="DEEBF7">
              <a:alpha val="50196"/>
            </a:srgbClr>
          </a:solidFill>
        </p:spPr>
        <p:txBody>
          <a:bodyPr wrap="square" lIns="91440" tIns="45720" rIns="91440" bIns="45720" rtlCol="0" anchor="ctr" anchorCtr="0">
            <a:noAutofit/>
          </a:bodyPr>
          <a:lstStyle/>
          <a:p>
            <a:pPr algn="ctr" defTabSz="685800">
              <a:defRPr/>
            </a:pPr>
            <a:r>
              <a:rPr lang="en-US" sz="1500" b="1" dirty="0">
                <a:latin typeface="Arial" panose="020B0604020202020204" pitchFamily="34" charset="0"/>
                <a:cs typeface="Arial" panose="020B0604020202020204" pitchFamily="34" charset="0"/>
              </a:rPr>
              <a:t>3.7% </a:t>
            </a:r>
            <a:br>
              <a:rPr lang="en-US" sz="1500" b="1"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of persons with a </a:t>
            </a:r>
            <a:r>
              <a:rPr lang="en-US" sz="1200" b="1" dirty="0">
                <a:latin typeface="Arial" panose="020B0604020202020204" pitchFamily="34" charset="0"/>
                <a:cs typeface="Arial" panose="020B0604020202020204" pitchFamily="34" charset="0"/>
              </a:rPr>
              <a:t>POSITIVE </a:t>
            </a:r>
            <a:br>
              <a:rPr lang="en-US" sz="1200" b="1" dirty="0">
                <a:latin typeface="Arial" panose="020B0604020202020204" pitchFamily="34" charset="0"/>
                <a:cs typeface="Arial" panose="020B0604020202020204" pitchFamily="34" charset="0"/>
              </a:rPr>
            </a:br>
            <a:r>
              <a:rPr lang="en-US" sz="1200" b="1" dirty="0">
                <a:latin typeface="Arial" panose="020B0604020202020204" pitchFamily="34" charset="0"/>
                <a:cs typeface="Arial" panose="020B0604020202020204" pitchFamily="34" charset="0"/>
              </a:rPr>
              <a:t>mt-sDNA result would have CRC </a:t>
            </a:r>
            <a:r>
              <a:rPr lang="en-US" sz="1200" dirty="0">
                <a:latin typeface="Arial" panose="020B0604020202020204" pitchFamily="34" charset="0"/>
                <a:cs typeface="Arial" panose="020B0604020202020204" pitchFamily="34" charset="0"/>
              </a:rPr>
              <a:t>on colonoscopy</a:t>
            </a:r>
          </a:p>
        </p:txBody>
      </p:sp>
      <p:sp>
        <p:nvSpPr>
          <p:cNvPr id="19" name="TextBox 18">
            <a:extLst>
              <a:ext uri="{FF2B5EF4-FFF2-40B4-BE49-F238E27FC236}">
                <a16:creationId xmlns:a16="http://schemas.microsoft.com/office/drawing/2014/main" id="{8B68F75D-4281-A8D9-6E11-0855249B0355}"/>
              </a:ext>
            </a:extLst>
          </p:cNvPr>
          <p:cNvSpPr txBox="1"/>
          <p:nvPr/>
        </p:nvSpPr>
        <p:spPr>
          <a:xfrm>
            <a:off x="8114484" y="2300396"/>
            <a:ext cx="2687884" cy="276999"/>
          </a:xfrm>
          <a:prstGeom prst="rect">
            <a:avLst/>
          </a:prstGeom>
          <a:solidFill>
            <a:schemeClr val="bg1">
              <a:lumMod val="95000"/>
            </a:schemeClr>
          </a:solidFill>
        </p:spPr>
        <p:txBody>
          <a:bodyPr wrap="square" rtlCol="0">
            <a:spAutoFit/>
          </a:bodyPr>
          <a:lstStyle/>
          <a:p>
            <a:pPr algn="ctr" defTabSz="685800">
              <a:defRPr/>
            </a:pPr>
            <a:r>
              <a:rPr lang="en-US" sz="1200" b="1" dirty="0">
                <a:latin typeface="Arial" panose="020B0604020202020204" pitchFamily="34" charset="0"/>
                <a:cs typeface="Arial" panose="020B0604020202020204" pitchFamily="34" charset="0"/>
              </a:rPr>
              <a:t>16.1% (n=1611)</a:t>
            </a:r>
          </a:p>
        </p:txBody>
      </p:sp>
      <p:grpSp>
        <p:nvGrpSpPr>
          <p:cNvPr id="20" name="Group 19">
            <a:extLst>
              <a:ext uri="{FF2B5EF4-FFF2-40B4-BE49-F238E27FC236}">
                <a16:creationId xmlns:a16="http://schemas.microsoft.com/office/drawing/2014/main" id="{36009087-A620-28CF-7AB3-4FE8E7AD3DEB}"/>
              </a:ext>
            </a:extLst>
          </p:cNvPr>
          <p:cNvGrpSpPr/>
          <p:nvPr/>
        </p:nvGrpSpPr>
        <p:grpSpPr>
          <a:xfrm>
            <a:off x="8114485" y="1887141"/>
            <a:ext cx="2687884" cy="433994"/>
            <a:chOff x="6182542" y="3124663"/>
            <a:chExt cx="2687884" cy="451680"/>
          </a:xfrm>
          <a:solidFill>
            <a:srgbClr val="FF7C80"/>
          </a:solidFill>
        </p:grpSpPr>
        <p:sp>
          <p:nvSpPr>
            <p:cNvPr id="32" name="Rectangle 31">
              <a:extLst>
                <a:ext uri="{FF2B5EF4-FFF2-40B4-BE49-F238E27FC236}">
                  <a16:creationId xmlns:a16="http://schemas.microsoft.com/office/drawing/2014/main" id="{BD1BC518-1D51-D9DF-81D0-4BEC32CF11D8}"/>
                </a:ext>
              </a:extLst>
            </p:cNvPr>
            <p:cNvSpPr/>
            <p:nvPr/>
          </p:nvSpPr>
          <p:spPr bwMode="gray">
            <a:xfrm>
              <a:off x="6182542" y="3124663"/>
              <a:ext cx="2687884" cy="451680"/>
            </a:xfrm>
            <a:prstGeom prst="rect">
              <a:avLst/>
            </a:prstGeom>
            <a:grpFill/>
            <a:ln w="28575" cap="flat" cmpd="sng" algn="ctr">
              <a:noFill/>
              <a:prstDash val="solid"/>
              <a:miter lim="800000"/>
              <a:headEnd type="none" w="med" len="med"/>
              <a:tailEnd type="none" w="med" len="med"/>
            </a:ln>
            <a:effectLst/>
          </p:spPr>
          <p:txBody>
            <a:bodyPr vert="horz" wrap="square" lIns="502920" tIns="45715" rIns="91429" bIns="45715" numCol="1" rtlCol="0" anchor="ctr" anchorCtr="0" compatLnSpc="1">
              <a:prstTxWarp prst="textNoShape">
                <a:avLst/>
              </a:prstTxWarp>
              <a:noAutofit/>
            </a:bodyPr>
            <a:lstStyle/>
            <a:p>
              <a:pPr defTabSz="685800">
                <a:defRPr/>
              </a:pPr>
              <a:r>
                <a:rPr lang="en-US" sz="1200" b="1" kern="0" dirty="0">
                  <a:solidFill>
                    <a:srgbClr val="FFFFFF"/>
                  </a:solidFill>
                  <a:latin typeface="Arial" panose="020B0604020202020204" pitchFamily="34" charset="0"/>
                  <a:cs typeface="Arial" panose="020B0604020202020204" pitchFamily="34" charset="0"/>
                </a:rPr>
                <a:t>POSITIVE mt-sDNA Results</a:t>
              </a:r>
              <a:r>
                <a:rPr lang="en-US" sz="1200" b="1" kern="0" baseline="30000" dirty="0">
                  <a:solidFill>
                    <a:srgbClr val="FFFFFF"/>
                  </a:solidFill>
                  <a:latin typeface="Arial" panose="020B0604020202020204" pitchFamily="34" charset="0"/>
                  <a:cs typeface="Arial" panose="020B0604020202020204" pitchFamily="34" charset="0"/>
                </a:rPr>
                <a:t>†</a:t>
              </a:r>
            </a:p>
          </p:txBody>
        </p:sp>
        <p:sp>
          <p:nvSpPr>
            <p:cNvPr id="36" name="Oval 35">
              <a:extLst>
                <a:ext uri="{FF2B5EF4-FFF2-40B4-BE49-F238E27FC236}">
                  <a16:creationId xmlns:a16="http://schemas.microsoft.com/office/drawing/2014/main" id="{15DB01CC-93AC-2F03-CE30-FBDF3BB33BA2}"/>
                </a:ext>
              </a:extLst>
            </p:cNvPr>
            <p:cNvSpPr/>
            <p:nvPr/>
          </p:nvSpPr>
          <p:spPr bwMode="gray">
            <a:xfrm>
              <a:off x="6262335" y="3189635"/>
              <a:ext cx="321737" cy="321737"/>
            </a:xfrm>
            <a:prstGeom prst="ellipse">
              <a:avLst/>
            </a:prstGeom>
            <a:grpFill/>
            <a:ln w="28575" cap="flat" cmpd="sng" algn="ctr">
              <a:solidFill>
                <a:schemeClr val="bg1"/>
              </a:solid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rgbClr val="ED7D31"/>
                </a:buClr>
                <a:buSzPct val="90000"/>
                <a:defRPr/>
              </a:pPr>
              <a:endParaRPr lang="en-US" b="1">
                <a:solidFill>
                  <a:prstClr val="white"/>
                </a:solidFill>
                <a:latin typeface="Arial" panose="020B0604020202020204" pitchFamily="34" charset="0"/>
                <a:cs typeface="Arial" panose="020B0604020202020204" pitchFamily="34" charset="0"/>
              </a:endParaRPr>
            </a:p>
          </p:txBody>
        </p:sp>
        <p:sp>
          <p:nvSpPr>
            <p:cNvPr id="41" name="Plus 61">
              <a:extLst>
                <a:ext uri="{FF2B5EF4-FFF2-40B4-BE49-F238E27FC236}">
                  <a16:creationId xmlns:a16="http://schemas.microsoft.com/office/drawing/2014/main" id="{5432F4B2-2405-06F1-BBBD-9D92DF015908}"/>
                </a:ext>
              </a:extLst>
            </p:cNvPr>
            <p:cNvSpPr/>
            <p:nvPr/>
          </p:nvSpPr>
          <p:spPr>
            <a:xfrm>
              <a:off x="6326120" y="3253420"/>
              <a:ext cx="194167" cy="194167"/>
            </a:xfrm>
            <a:prstGeom prst="mathPlus">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Arial" panose="020B0604020202020204" pitchFamily="34" charset="0"/>
                <a:cs typeface="Arial" panose="020B0604020202020204" pitchFamily="34" charset="0"/>
              </a:endParaRPr>
            </a:p>
          </p:txBody>
        </p:sp>
      </p:grpSp>
      <p:cxnSp>
        <p:nvCxnSpPr>
          <p:cNvPr id="42" name="Straight Connector 41">
            <a:extLst>
              <a:ext uri="{FF2B5EF4-FFF2-40B4-BE49-F238E27FC236}">
                <a16:creationId xmlns:a16="http://schemas.microsoft.com/office/drawing/2014/main" id="{0FB09608-F474-0D03-5CC5-05675F1DAC58}"/>
              </a:ext>
            </a:extLst>
          </p:cNvPr>
          <p:cNvCxnSpPr>
            <a:cxnSpLocks/>
            <a:endCxn id="32" idx="0"/>
          </p:cNvCxnSpPr>
          <p:nvPr/>
        </p:nvCxnSpPr>
        <p:spPr>
          <a:xfrm>
            <a:off x="9458427" y="1686150"/>
            <a:ext cx="0" cy="200991"/>
          </a:xfrm>
          <a:prstGeom prst="line">
            <a:avLst/>
          </a:prstGeom>
          <a:noFill/>
          <a:ln w="25400" cap="sq">
            <a:solidFill>
              <a:schemeClr val="accent3"/>
            </a:solidFill>
            <a:prstDash val="solid"/>
            <a:round/>
            <a:headEnd/>
            <a:tailEnd/>
          </a:ln>
          <a:effectLst/>
        </p:spPr>
      </p:cxnSp>
      <p:sp>
        <p:nvSpPr>
          <p:cNvPr id="43" name="Rectangle 42">
            <a:extLst>
              <a:ext uri="{FF2B5EF4-FFF2-40B4-BE49-F238E27FC236}">
                <a16:creationId xmlns:a16="http://schemas.microsoft.com/office/drawing/2014/main" id="{5A2F3E53-E817-9EEA-34F3-F6610C4DEDD2}"/>
              </a:ext>
            </a:extLst>
          </p:cNvPr>
          <p:cNvSpPr/>
          <p:nvPr/>
        </p:nvSpPr>
        <p:spPr>
          <a:xfrm>
            <a:off x="8654422" y="1379593"/>
            <a:ext cx="1608009" cy="306557"/>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200" b="1" dirty="0">
                <a:solidFill>
                  <a:prstClr val="white"/>
                </a:solidFill>
                <a:latin typeface="Arial" panose="020B0604020202020204" pitchFamily="34" charset="0"/>
                <a:cs typeface="Arial" panose="020B0604020202020204" pitchFamily="34" charset="0"/>
              </a:rPr>
              <a:t>10,000 Persons</a:t>
            </a:r>
          </a:p>
        </p:txBody>
      </p:sp>
      <p:graphicFrame>
        <p:nvGraphicFramePr>
          <p:cNvPr id="46" name="Content Placeholder 8">
            <a:extLst>
              <a:ext uri="{FF2B5EF4-FFF2-40B4-BE49-F238E27FC236}">
                <a16:creationId xmlns:a16="http://schemas.microsoft.com/office/drawing/2014/main" id="{23FBCCD5-C59C-2027-F6FC-F08550872726}"/>
              </a:ext>
            </a:extLst>
          </p:cNvPr>
          <p:cNvGraphicFramePr>
            <a:graphicFrameLocks/>
          </p:cNvGraphicFramePr>
          <p:nvPr>
            <p:extLst>
              <p:ext uri="{D42A27DB-BD31-4B8C-83A1-F6EECF244321}">
                <p14:modId xmlns:p14="http://schemas.microsoft.com/office/powerpoint/2010/main" val="1007226368"/>
              </p:ext>
            </p:extLst>
          </p:nvPr>
        </p:nvGraphicFramePr>
        <p:xfrm>
          <a:off x="6784439" y="2549761"/>
          <a:ext cx="5347974" cy="32512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10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28575" cap="flat" cmpd="sng" algn="ctr">
          <a:noFill/>
          <a:prstDash val="solid"/>
          <a:miter lim="800000"/>
          <a:headEnd type="none" w="med" len="med"/>
          <a:tailEnd type="none" w="med" len="med"/>
        </a:ln>
        <a:effectLst/>
      </a:spPr>
      <a:bodyPr vert="horz" wrap="square" lIns="91429" tIns="45715" rIns="91429" bIns="45715" numCol="1" rtlCol="0" anchor="ctr" anchorCtr="0" compatLnSpc="1">
        <a:prstTxWarp prst="textNoShape">
          <a:avLst/>
        </a:prstTxWarp>
        <a:noAutofit/>
      </a:bodyPr>
      <a:lstStyle>
        <a:defPPr algn="ctr" fontAlgn="base">
          <a:lnSpc>
            <a:spcPct val="90000"/>
          </a:lnSpc>
          <a:spcAft>
            <a:spcPct val="0"/>
          </a:spcAft>
          <a:buClr>
            <a:schemeClr val="accent2"/>
          </a:buClr>
          <a:buSzPct val="90000"/>
          <a:defRPr b="1" dirty="0">
            <a:solidFill>
              <a:schemeClr val="bg1"/>
            </a:solidFill>
            <a:latin typeface="+mj-lt"/>
          </a:defRPr>
        </a:defPPr>
      </a:lstStyle>
    </a:spDef>
    <a:lnDef>
      <a:spPr>
        <a:noFill/>
        <a:ln w="25400" cap="rnd">
          <a:solidFill>
            <a:schemeClr val="accent3"/>
          </a:solidFill>
          <a:prstDash val="sysDot"/>
          <a:round/>
          <a:headEnd/>
          <a:tailEnd/>
        </a:ln>
        <a:effectLst/>
      </a:spPr>
      <a:bodyPr/>
      <a:lstStyle/>
    </a:lnDef>
    <a:txDef>
      <a:spPr bwMode="gray"/>
      <a:bodyPr wrap="square" rtlCol="0">
        <a:noAutofit/>
      </a:bodyPr>
      <a:lstStyle>
        <a:defPPr marL="168275" indent="-168275">
          <a:lnSpc>
            <a:spcPct val="90000"/>
          </a:lnSpc>
          <a:spcBef>
            <a:spcPts val="1000"/>
          </a:spcBef>
          <a:buSzPct val="100000"/>
          <a:buFont typeface="Arial" panose="020B0604020202020204" pitchFamily="34" charset="0"/>
          <a:buChar char="•"/>
          <a:defRPr sz="1600" dirty="0" err="1" smtClean="0"/>
        </a:defPPr>
      </a:lstStyle>
    </a:txDef>
  </a:objectDefaults>
  <a:extraClrSchemeLst/>
</a:theme>
</file>

<file path=ppt/theme/theme2.xml><?xml version="1.0" encoding="utf-8"?>
<a:theme xmlns:a="http://schemas.openxmlformats.org/drawingml/2006/main" name="Custom Design">
  <a:themeElements>
    <a:clrScheme name="Medical Deck 2023">
      <a:dk1>
        <a:sysClr val="windowText" lastClr="000000"/>
      </a:dk1>
      <a:lt1>
        <a:sysClr val="window" lastClr="FFFFFF"/>
      </a:lt1>
      <a:dk2>
        <a:srgbClr val="44546A"/>
      </a:dk2>
      <a:lt2>
        <a:srgbClr val="E7E6E6"/>
      </a:lt2>
      <a:accent1>
        <a:srgbClr val="EE6C4D"/>
      </a:accent1>
      <a:accent2>
        <a:srgbClr val="0B6774"/>
      </a:accent2>
      <a:accent3>
        <a:srgbClr val="3D5A80"/>
      </a:accent3>
      <a:accent4>
        <a:srgbClr val="E9A10E"/>
      </a:accent4>
      <a:accent5>
        <a:srgbClr val="293241"/>
      </a:accent5>
      <a:accent6>
        <a:srgbClr val="98C1D9"/>
      </a:accent6>
      <a:hlink>
        <a:srgbClr val="2E75B5"/>
      </a:hlink>
      <a:folHlink>
        <a:srgbClr val="2932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401F91E9FB4840B22D7AA5A9E274EF" ma:contentTypeVersion="13" ma:contentTypeDescription="Create a new document." ma:contentTypeScope="" ma:versionID="1cc99a944ccc3647ec28953efc595181">
  <xsd:schema xmlns:xsd="http://www.w3.org/2001/XMLSchema" xmlns:xs="http://www.w3.org/2001/XMLSchema" xmlns:p="http://schemas.microsoft.com/office/2006/metadata/properties" xmlns:ns3="367bc466-74e3-4a76-a8e3-4434779e7b92" xmlns:ns4="301dcfab-a986-4e4e-b8fb-d27175236fd7" targetNamespace="http://schemas.microsoft.com/office/2006/metadata/properties" ma:root="true" ma:fieldsID="f32b16fb39010595f0fc289c55ea423e" ns3:_="" ns4:_="">
    <xsd:import namespace="367bc466-74e3-4a76-a8e3-4434779e7b92"/>
    <xsd:import namespace="301dcfab-a986-4e4e-b8fb-d27175236fd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7bc466-74e3-4a76-a8e3-4434779e7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1dcfab-a986-4e4e-b8fb-d27175236fd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94C729-4D96-463D-A229-FE8B9845C833}">
  <ds:schemaRefs>
    <ds:schemaRef ds:uri="http://schemas.microsoft.com/sharepoint/v3/contenttype/forms"/>
  </ds:schemaRefs>
</ds:datastoreItem>
</file>

<file path=customXml/itemProps2.xml><?xml version="1.0" encoding="utf-8"?>
<ds:datastoreItem xmlns:ds="http://schemas.openxmlformats.org/officeDocument/2006/customXml" ds:itemID="{FA31ED70-7846-402F-A758-EAB5B42E43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7bc466-74e3-4a76-a8e3-4434779e7b92"/>
    <ds:schemaRef ds:uri="301dcfab-a986-4e4e-b8fb-d27175236f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72B882-A41A-4D15-8A53-F3B5297F31E6}">
  <ds:schemaRefs>
    <ds:schemaRef ds:uri="http://purl.org/dc/terms/"/>
    <ds:schemaRef ds:uri="http://schemas.openxmlformats.org/package/2006/metadata/core-properties"/>
    <ds:schemaRef ds:uri="http://schemas.microsoft.com/office/2006/documentManagement/types"/>
    <ds:schemaRef ds:uri="367bc466-74e3-4a76-a8e3-4434779e7b92"/>
    <ds:schemaRef ds:uri="301dcfab-a986-4e4e-b8fb-d27175236fd7"/>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5408</TotalTime>
  <Words>3276</Words>
  <Application>Microsoft Office PowerPoint</Application>
  <PresentationFormat>Widescreen</PresentationFormat>
  <Paragraphs>330</Paragraphs>
  <Slides>12</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 Narrow</vt:lpstr>
      <vt:lpstr>Calibri</vt:lpstr>
      <vt:lpstr>Calibri Light</vt:lpstr>
      <vt:lpstr>Helvetica Neue Medium</vt:lpstr>
      <vt:lpstr>Symbol</vt:lpstr>
      <vt:lpstr>Office Theme</vt:lpstr>
      <vt:lpstr>Custom Design</vt:lpstr>
      <vt:lpstr>These slides are provided for educational purposes as of April 6, 2023</vt:lpstr>
      <vt:lpstr>Mt-sDNA Pivotal Study and Results</vt:lpstr>
      <vt:lpstr>Mt-sDNA Pivotal Study</vt:lpstr>
      <vt:lpstr>Mt-sDNA Pivotal Study</vt:lpstr>
      <vt:lpstr>Sensitivity and Specificity of mt-sDNA vs FIT</vt:lpstr>
      <vt:lpstr>Sensitivity and Specificity of Mt-sDNA vs FIT</vt:lpstr>
      <vt:lpstr>Sensitivity of the mt-sDNA Test and FIT*, According to Subgroup</vt:lpstr>
      <vt:lpstr>Sensitivity of the mt-sDNA Test and FIT*, According to Subgroup</vt:lpstr>
      <vt:lpstr>Interpreting the Significance of Mt-sDNA Results</vt:lpstr>
      <vt:lpstr>Interpreting the Significance of Mt-sDNA Results</vt:lpstr>
      <vt:lpstr>Interpreting the Significance of Mt-sDNA Results</vt:lpstr>
      <vt:lpstr>These slides are provided for educational purposes as of April 6, 2023</vt:lpstr>
    </vt:vector>
  </TitlesOfParts>
  <Company>eSlide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Mt-sDNA Pivotal Study and Results</dc:title>
  <dc:subject>v2010</dc:subject>
  <dc:creator>Call @ 866-2-eSlide</dc:creator>
  <dc:description>P111217 - Exact Sciences External Template_16x9</dc:description>
  <cp:lastModifiedBy>Josh Knackert</cp:lastModifiedBy>
  <cp:revision>454</cp:revision>
  <cp:lastPrinted>2021-12-07T21:53:42Z</cp:lastPrinted>
  <dcterms:created xsi:type="dcterms:W3CDTF">2011-11-02T14:24:24Z</dcterms:created>
  <dcterms:modified xsi:type="dcterms:W3CDTF">2023-04-06T20:22:23Z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BD1316AA-ADAB-409D-BAE3-6BC0F6AF696D</vt:lpwstr>
  </property>
  <property fmtid="{D5CDD505-2E9C-101B-9397-08002B2CF9AE}" pid="3" name="ArticulatePath">
    <vt:lpwstr>Template-Template_v2007-10_2Dcharts_FLAT BOX_111213_445pm</vt:lpwstr>
  </property>
  <property fmtid="{D5CDD505-2E9C-101B-9397-08002B2CF9AE}" pid="4" name="ContentTypeId">
    <vt:lpwstr>0x0101003B401F91E9FB4840B22D7AA5A9E274EF</vt:lpwstr>
  </property>
  <property fmtid="{D5CDD505-2E9C-101B-9397-08002B2CF9AE}" pid="5" name="MSIP_Label_ace968bb-bc4e-4045-8a1a-d0c5504e80c8_Enabled">
    <vt:lpwstr>true</vt:lpwstr>
  </property>
  <property fmtid="{D5CDD505-2E9C-101B-9397-08002B2CF9AE}" pid="6" name="MSIP_Label_ace968bb-bc4e-4045-8a1a-d0c5504e80c8_SetDate">
    <vt:lpwstr>2021-03-19T21:18:55Z</vt:lpwstr>
  </property>
  <property fmtid="{D5CDD505-2E9C-101B-9397-08002B2CF9AE}" pid="7" name="MSIP_Label_ace968bb-bc4e-4045-8a1a-d0c5504e80c8_Method">
    <vt:lpwstr>Standard</vt:lpwstr>
  </property>
  <property fmtid="{D5CDD505-2E9C-101B-9397-08002B2CF9AE}" pid="8" name="MSIP_Label_ace968bb-bc4e-4045-8a1a-d0c5504e80c8_Name">
    <vt:lpwstr>General</vt:lpwstr>
  </property>
  <property fmtid="{D5CDD505-2E9C-101B-9397-08002B2CF9AE}" pid="9" name="MSIP_Label_ace968bb-bc4e-4045-8a1a-d0c5504e80c8_SiteId">
    <vt:lpwstr>f8b81311-01f2-41c6-9460-46d74ffdb2a8</vt:lpwstr>
  </property>
  <property fmtid="{D5CDD505-2E9C-101B-9397-08002B2CF9AE}" pid="10" name="MSIP_Label_ace968bb-bc4e-4045-8a1a-d0c5504e80c8_ActionId">
    <vt:lpwstr>b916874b-f220-401b-9e7f-000059c18f03</vt:lpwstr>
  </property>
  <property fmtid="{D5CDD505-2E9C-101B-9397-08002B2CF9AE}" pid="11" name="MSIP_Label_ace968bb-bc4e-4045-8a1a-d0c5504e80c8_ContentBits">
    <vt:lpwstr>0</vt:lpwstr>
  </property>
</Properties>
</file>