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415" r:id="rId5"/>
    <p:sldId id="256" r:id="rId6"/>
    <p:sldId id="335" r:id="rId7"/>
    <p:sldId id="2147473307" r:id="rId8"/>
    <p:sldId id="337" r:id="rId9"/>
    <p:sldId id="338" r:id="rId10"/>
    <p:sldId id="339" r:id="rId11"/>
    <p:sldId id="340" r:id="rId12"/>
    <p:sldId id="341" r:id="rId13"/>
    <p:sldId id="342" r:id="rId14"/>
    <p:sldId id="343" r:id="rId15"/>
    <p:sldId id="345" r:id="rId16"/>
    <p:sldId id="344" r:id="rId17"/>
    <p:sldId id="334" r:id="rId18"/>
    <p:sldId id="346" r:id="rId19"/>
    <p:sldId id="391" r:id="rId20"/>
    <p:sldId id="392" r:id="rId21"/>
    <p:sldId id="393" r:id="rId22"/>
    <p:sldId id="394" r:id="rId23"/>
    <p:sldId id="395" r:id="rId24"/>
    <p:sldId id="396" r:id="rId25"/>
    <p:sldId id="413" r:id="rId26"/>
    <p:sldId id="397" r:id="rId27"/>
    <p:sldId id="400" r:id="rId28"/>
    <p:sldId id="402" r:id="rId29"/>
    <p:sldId id="2147473299" r:id="rId30"/>
    <p:sldId id="2147473300" r:id="rId31"/>
    <p:sldId id="2147473302" r:id="rId32"/>
    <p:sldId id="2147473304" r:id="rId33"/>
    <p:sldId id="409" r:id="rId34"/>
    <p:sldId id="410" r:id="rId35"/>
    <p:sldId id="417" r:id="rId36"/>
  </p:sldIdLst>
  <p:sldSz cx="12192000" cy="6858000"/>
  <p:notesSz cx="6858000" cy="9313863"/>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userDrawn="1">
          <p15:clr>
            <a:srgbClr val="A4A3A4"/>
          </p15:clr>
        </p15:guide>
        <p15:guide id="6" pos="7401" userDrawn="1">
          <p15:clr>
            <a:srgbClr val="A4A3A4"/>
          </p15:clr>
        </p15:guide>
        <p15:guide id="7" orient="horz"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B6961C-B858-BE97-CAE9-72D1A8717DE8}" name="Dawn Paulson" initials="DP" userId="S::dpaulson@exactsciences.com::23dbc975-eaa1-42c4-ad52-f90a01e65e1e" providerId="AD"/>
  <p188:author id="{6AC5C95A-8865-40C0-B17E-45D512035ACB}" name="Lauren Maurer" initials="LM" userId="G2RcjCcexrK3rRn4JyiEL7AoSdpMH55Aa4EG3P5pR9E=" providerId="None"/>
  <p188:author id="{A5D7A55E-0C36-20B1-4A3B-F5D2F4712A5F}" name="Josh Knackert" initials="JK" userId="Josh Knackert" providerId="None"/>
  <p188:author id="{0875D275-27CC-5448-8B79-ED0EA15487B1}" name="Hoda, Andria" initials="HA" userId="S::ahoda@rednucleus.com::278a2ec6-9ba1-4cf9-8992-f21a45ad8ec8" providerId="AD"/>
  <p188:author id="{D7D78F96-832F-D752-CACB-8E1A55A6B21A}" name="Lauren Maurer" initials="LM" userId="S::lt4644@exactsciences.com::0f0eb727-0dba-48a4-8b68-9f3560473e86" providerId="AD"/>
  <p188:author id="{3E8654BE-7B89-79B3-5F9C-29892B8AC660}" name="Dawn Paulson" initials="DP" userId="Dawn Paul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a Hoda" initials="EH" lastIdx="22" clrIdx="0">
    <p:extLst>
      <p:ext uri="{19B8F6BF-5375-455C-9EA6-DF929625EA0E}">
        <p15:presenceInfo xmlns:p15="http://schemas.microsoft.com/office/powerpoint/2012/main" userId="5ce0f2196a03466d" providerId="Windows Live"/>
      </p:ext>
    </p:extLst>
  </p:cmAuthor>
  <p:cmAuthor id="2" name="Karim, Samiya" initials="SK" lastIdx="20" clrIdx="1">
    <p:extLst>
      <p:ext uri="{19B8F6BF-5375-455C-9EA6-DF929625EA0E}">
        <p15:presenceInfo xmlns:p15="http://schemas.microsoft.com/office/powerpoint/2012/main" userId="S::SKarim@rednucleus.com::43b2c901-d905-49cf-a18a-1fe5d48db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7AE"/>
    <a:srgbClr val="8694AB"/>
    <a:srgbClr val="5B9BD5"/>
    <a:srgbClr val="FFCE00"/>
    <a:srgbClr val="F2F2F2"/>
    <a:srgbClr val="4A78B1"/>
    <a:srgbClr val="F4E1FF"/>
    <a:srgbClr val="FF9393"/>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2BEBB-BBCD-421C-84B0-D9D2A5B7E14A}" v="231" dt="2024-04-04T01:10:54.413"/>
    <p1510:client id="{698C2097-9C5A-4D77-B17E-922B1E5954B8}" v="130" dt="2024-04-04T01:31:33.921"/>
    <p1510:client id="{74FEF629-0F56-4B89-B407-D2B3600A4A42}" v="8" dt="2024-04-04T01:32:13.074"/>
    <p1510:client id="{9ED061C7-CC00-4481-8715-85C5BA66703A}" v="60" dt="2024-04-04T01:11:42.136"/>
    <p1510:client id="{ABE7A040-4F38-4071-8F8C-5DE924DC6FA3}" v="3" dt="2024-04-04T00:44:17.699"/>
    <p1510:client id="{EBEDB31B-6707-4449-B783-DDE15FBF0CCB}" v="79" dt="2024-04-04T01:30:46.173"/>
    <p1510:client id="{FAFB982A-9E25-4EDC-93B3-A55BDA73A27E}" v="224" dt="2024-04-04T01:24:07.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1"/>
    <p:restoredTop sz="94592"/>
  </p:normalViewPr>
  <p:slideViewPr>
    <p:cSldViewPr snapToGrid="0">
      <p:cViewPr varScale="1">
        <p:scale>
          <a:sx n="104" d="100"/>
          <a:sy n="104" d="100"/>
        </p:scale>
        <p:origin x="856" y="192"/>
      </p:cViewPr>
      <p:guideLst>
        <p:guide pos="3840"/>
        <p:guide pos="279"/>
        <p:guide pos="7401"/>
        <p:guide orient="horz"/>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v0917\Documents\MCED\ESMO%202022\excel%20file%20for%20performance%20by%20stage%20bar%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accent4"/>
            </a:solidFill>
            <a:ln>
              <a:solidFill>
                <a:schemeClr val="bg1"/>
              </a:solidFill>
            </a:ln>
          </c:spPr>
          <c:dPt>
            <c:idx val="0"/>
            <c:bubble3D val="0"/>
            <c:spPr>
              <a:solidFill>
                <a:schemeClr val="accent2"/>
              </a:solidFill>
              <a:ln w="19050">
                <a:noFill/>
              </a:ln>
              <a:effectLst/>
            </c:spPr>
            <c:extLst>
              <c:ext xmlns:c16="http://schemas.microsoft.com/office/drawing/2014/chart" uri="{C3380CC4-5D6E-409C-BE32-E72D297353CC}">
                <c16:uniqueId val="{00000001-7D56-9646-8770-F8B6680A91DF}"/>
              </c:ext>
            </c:extLst>
          </c:dPt>
          <c:dPt>
            <c:idx val="1"/>
            <c:bubble3D val="0"/>
            <c:spPr>
              <a:solidFill>
                <a:schemeClr val="tx1">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3-7D56-9646-8770-F8B6680A91DF}"/>
              </c:ext>
            </c:extLst>
          </c:dPt>
          <c:cat>
            <c:strRef>
              <c:f>Sheet1!$A$2:$A$3</c:f>
              <c:strCache>
                <c:ptCount val="2"/>
                <c:pt idx="0">
                  <c:v>No Screening</c:v>
                </c:pt>
                <c:pt idx="1">
                  <c:v>Screening</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7D56-9646-8770-F8B6680A91DF}"/>
            </c:ext>
          </c:extLst>
        </c:ser>
        <c:dLbls>
          <c:showLegendKey val="0"/>
          <c:showVal val="0"/>
          <c:showCatName val="0"/>
          <c:showSerName val="0"/>
          <c:showPercent val="0"/>
          <c:showBubbleSize val="0"/>
          <c:showLeaderLines val="1"/>
        </c:dLbls>
        <c:firstSliceAng val="204"/>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2B-464D-8A62-E10722BF29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2B-464D-8A62-E10722BF29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2B-464D-8A62-E10722BF29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2B-464D-8A62-E10722BF29C1}"/>
              </c:ext>
            </c:extLst>
          </c:dPt>
          <c:dLbls>
            <c:dLbl>
              <c:idx val="0"/>
              <c:layout>
                <c:manualLayout>
                  <c:x val="4.7457985466344048E-2"/>
                  <c:y val="8.3892318119332399E-2"/>
                </c:manualLayout>
              </c:layout>
              <c:tx>
                <c:rich>
                  <a:bodyPr/>
                  <a:lstStyle/>
                  <a:p>
                    <a:r>
                      <a:rPr lang="en-US" sz="1000" dirty="0"/>
                      <a:t>Stage I </a:t>
                    </a:r>
                  </a:p>
                  <a:p>
                    <a:r>
                      <a:rPr lang="en-US" b="1"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2B-464D-8A62-E10722BF29C1}"/>
                </c:ext>
              </c:extLst>
            </c:dLbl>
            <c:dLbl>
              <c:idx val="1"/>
              <c:layout>
                <c:manualLayout>
                  <c:x val="9.0060036342146394E-3"/>
                  <c:y val="-7.73600023787428E-3"/>
                </c:manualLayout>
              </c:layout>
              <c:tx>
                <c:rich>
                  <a:bodyPr/>
                  <a:lstStyle/>
                  <a:p>
                    <a:r>
                      <a:rPr lang="en-US" sz="1000" dirty="0"/>
                      <a:t>Stage II</a:t>
                    </a:r>
                  </a:p>
                  <a:p>
                    <a:r>
                      <a:rPr lang="en-US" b="1"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C2B-464D-8A62-E10722BF29C1}"/>
                </c:ext>
              </c:extLst>
            </c:dLbl>
            <c:dLbl>
              <c:idx val="2"/>
              <c:layout>
                <c:manualLayout>
                  <c:x val="0.18109390965276129"/>
                  <c:y val="-2.4782352858325522E-2"/>
                </c:manualLayout>
              </c:layout>
              <c:tx>
                <c:rich>
                  <a:bodyPr/>
                  <a:lstStyle/>
                  <a:p>
                    <a:r>
                      <a:rPr lang="en-US" sz="1000" dirty="0"/>
                      <a:t>Stage III</a:t>
                    </a:r>
                  </a:p>
                  <a:p>
                    <a:r>
                      <a:rPr lang="en-US" b="1" dirty="0"/>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C2B-464D-8A62-E10722BF29C1}"/>
                </c:ext>
              </c:extLst>
            </c:dLbl>
            <c:dLbl>
              <c:idx val="3"/>
              <c:layout>
                <c:manualLayout>
                  <c:x val="-2.7121902335833597E-2"/>
                  <c:y val="4.6756591453930383E-3"/>
                </c:manualLayout>
              </c:layout>
              <c:tx>
                <c:rich>
                  <a:bodyPr/>
                  <a:lstStyle/>
                  <a:p>
                    <a:r>
                      <a:rPr lang="en-US" sz="1000" dirty="0"/>
                      <a:t>Stage IV</a:t>
                    </a:r>
                  </a:p>
                  <a:p>
                    <a:r>
                      <a:rPr lang="en-US" b="1"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C2B-464D-8A62-E10722BF29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Stage I</c:v>
                </c:pt>
                <c:pt idx="1">
                  <c:v>Stage II</c:v>
                </c:pt>
                <c:pt idx="2">
                  <c:v>Stage III</c:v>
                </c:pt>
                <c:pt idx="3">
                  <c:v>Stage IV</c:v>
                </c:pt>
              </c:strCache>
            </c:strRef>
          </c:cat>
          <c:val>
            <c:numRef>
              <c:f>Sheet1!$B$2:$B$5</c:f>
              <c:numCache>
                <c:formatCode>General</c:formatCode>
                <c:ptCount val="4"/>
                <c:pt idx="0">
                  <c:v>5</c:v>
                </c:pt>
                <c:pt idx="1">
                  <c:v>4</c:v>
                </c:pt>
                <c:pt idx="2">
                  <c:v>8</c:v>
                </c:pt>
                <c:pt idx="3">
                  <c:v>9</c:v>
                </c:pt>
              </c:numCache>
            </c:numRef>
          </c:val>
          <c:extLst>
            <c:ext xmlns:c16="http://schemas.microsoft.com/office/drawing/2014/chart" uri="{C3380CC4-5D6E-409C-BE32-E72D297353CC}">
              <c16:uniqueId val="{00000008-CC2B-464D-8A62-E10722BF29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BE-4F2B-8291-CD70578DF3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BE-4F2B-8291-CD70578DF3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BE-4F2B-8291-CD70578DF3F2}"/>
              </c:ext>
            </c:extLst>
          </c:dPt>
          <c:dLbls>
            <c:dLbl>
              <c:idx val="0"/>
              <c:layout>
                <c:manualLayout>
                  <c:x val="-0.2368872876396462"/>
                  <c:y val="0.18655076908284998"/>
                </c:manualLayout>
              </c:layout>
              <c:tx>
                <c:rich>
                  <a:bodyPr/>
                  <a:lstStyle/>
                  <a:p>
                    <a:r>
                      <a:rPr lang="en-US" sz="2000" b="1" dirty="0"/>
                      <a:t>24</a:t>
                    </a:r>
                    <a:br>
                      <a:rPr lang="en-US" dirty="0"/>
                    </a:br>
                    <a:r>
                      <a:rPr lang="en-US" sz="1000" dirty="0"/>
                      <a:t>first</a:t>
                    </a:r>
                    <a:r>
                      <a:rPr lang="en-US" sz="1000" baseline="0" dirty="0"/>
                      <a:t> found by standard of care screening</a:t>
                    </a:r>
                    <a:endParaRPr lang="en-US" sz="1000"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2905657341830474"/>
                      <c:h val="0.25391974794901512"/>
                    </c:manualLayout>
                  </c15:layout>
                  <c15:showDataLabelsRange val="0"/>
                </c:ext>
                <c:ext xmlns:c16="http://schemas.microsoft.com/office/drawing/2014/chart" uri="{C3380CC4-5D6E-409C-BE32-E72D297353CC}">
                  <c16:uniqueId val="{00000001-80BE-4F2B-8291-CD70578DF3F2}"/>
                </c:ext>
              </c:extLst>
            </c:dLbl>
            <c:dLbl>
              <c:idx val="1"/>
              <c:layout>
                <c:manualLayout>
                  <c:x val="-3.4999190715778485E-2"/>
                  <c:y val="-0.1318387164511261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sz="2000" b="1" dirty="0">
                        <a:solidFill>
                          <a:schemeClr val="bg1"/>
                        </a:solidFill>
                      </a:rPr>
                      <a:t>46 </a:t>
                    </a:r>
                  </a:p>
                  <a:p>
                    <a:pPr>
                      <a:defRPr sz="1200">
                        <a:solidFill>
                          <a:schemeClr val="bg1"/>
                        </a:solidFill>
                      </a:defRPr>
                    </a:pPr>
                    <a:r>
                      <a:rPr lang="en-US" sz="1000" dirty="0">
                        <a:solidFill>
                          <a:schemeClr val="bg1"/>
                        </a:solidFill>
                      </a:rPr>
                      <a:t>first found by </a:t>
                    </a:r>
                    <a:r>
                      <a:rPr lang="en-US" sz="1000" b="1" dirty="0">
                        <a:solidFill>
                          <a:schemeClr val="bg1"/>
                        </a:solidFill>
                      </a:rPr>
                      <a:t>symptoms or other methods</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9934520372144408"/>
                      <c:h val="0.34585515407644746"/>
                    </c:manualLayout>
                  </c15:layout>
                  <c15:showDataLabelsRange val="0"/>
                </c:ext>
                <c:ext xmlns:c16="http://schemas.microsoft.com/office/drawing/2014/chart" uri="{C3380CC4-5D6E-409C-BE32-E72D297353CC}">
                  <c16:uniqueId val="{00000003-80BE-4F2B-8291-CD70578DF3F2}"/>
                </c:ext>
              </c:extLst>
            </c:dLbl>
            <c:dLbl>
              <c:idx val="2"/>
              <c:layout>
                <c:manualLayout>
                  <c:x val="0.21138075774879278"/>
                  <c:y val="0.19800634600234526"/>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sz="2000" b="1" dirty="0">
                        <a:solidFill>
                          <a:schemeClr val="bg1"/>
                        </a:solidFill>
                      </a:rPr>
                      <a:t>26</a:t>
                    </a:r>
                    <a:endParaRPr lang="en-US" sz="1800" b="1" dirty="0">
                      <a:solidFill>
                        <a:schemeClr val="bg1"/>
                      </a:solidFill>
                    </a:endParaRPr>
                  </a:p>
                  <a:p>
                    <a:pPr>
                      <a:defRPr sz="1200">
                        <a:solidFill>
                          <a:schemeClr val="bg1"/>
                        </a:solidFill>
                      </a:defRPr>
                    </a:pPr>
                    <a:r>
                      <a:rPr lang="en-US" sz="1000" dirty="0">
                        <a:solidFill>
                          <a:schemeClr val="bg1"/>
                        </a:solidFill>
                      </a:rPr>
                      <a:t>first</a:t>
                    </a:r>
                    <a:r>
                      <a:rPr lang="en-US" sz="1000" baseline="0" dirty="0">
                        <a:solidFill>
                          <a:schemeClr val="bg1"/>
                        </a:solidFill>
                      </a:rPr>
                      <a:t> found by </a:t>
                    </a:r>
                    <a:r>
                      <a:rPr lang="en-US" sz="1000" b="1" baseline="0" dirty="0">
                        <a:solidFill>
                          <a:schemeClr val="bg1"/>
                        </a:solidFill>
                      </a:rPr>
                      <a:t>blood testing</a:t>
                    </a:r>
                    <a:endParaRPr lang="en-US" sz="1000" b="1"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1601200136242513"/>
                      <c:h val="0.27298374653747148"/>
                    </c:manualLayout>
                  </c15:layout>
                  <c15:showDataLabelsRange val="0"/>
                </c:ext>
                <c:ext xmlns:c16="http://schemas.microsoft.com/office/drawing/2014/chart" uri="{C3380CC4-5D6E-409C-BE32-E72D297353CC}">
                  <c16:uniqueId val="{00000005-80BE-4F2B-8291-CD70578DF3F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v>
                </c:pt>
                <c:pt idx="1">
                  <c:v>B</c:v>
                </c:pt>
                <c:pt idx="2">
                  <c:v>C</c:v>
                </c:pt>
              </c:strCache>
            </c:strRef>
          </c:cat>
          <c:val>
            <c:numRef>
              <c:f>Sheet1!$B$2:$B$4</c:f>
              <c:numCache>
                <c:formatCode>General</c:formatCode>
                <c:ptCount val="3"/>
                <c:pt idx="0">
                  <c:v>24</c:v>
                </c:pt>
                <c:pt idx="1">
                  <c:v>46</c:v>
                </c:pt>
                <c:pt idx="2">
                  <c:v>26</c:v>
                </c:pt>
              </c:numCache>
            </c:numRef>
          </c:val>
          <c:extLst>
            <c:ext xmlns:c16="http://schemas.microsoft.com/office/drawing/2014/chart" uri="{C3380CC4-5D6E-409C-BE32-E72D297353CC}">
              <c16:uniqueId val="{00000006-80BE-4F2B-8291-CD70578DF3F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78849611086521"/>
          <c:y val="0.12546459339711349"/>
          <c:w val="0.41521324745015492"/>
          <c:h val="0.75956496374973348"/>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2A-5F4A-AAA0-7E4BA240A2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2A-5F4A-AAA0-7E4BA240A2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2A-5F4A-AAA0-7E4BA240A2D7}"/>
              </c:ext>
            </c:extLst>
          </c:dPt>
          <c:cat>
            <c:strRef>
              <c:f>Sheet1!$A$2:$A$4</c:f>
              <c:strCache>
                <c:ptCount val="3"/>
                <c:pt idx="0">
                  <c:v>1st Qtr</c:v>
                </c:pt>
                <c:pt idx="1">
                  <c:v>2nd Qtr</c:v>
                </c:pt>
                <c:pt idx="2">
                  <c:v>3rd Qtr</c:v>
                </c:pt>
              </c:strCache>
            </c:strRef>
          </c:cat>
          <c:val>
            <c:numRef>
              <c:f>Sheet1!$B$2:$B$4</c:f>
              <c:numCache>
                <c:formatCode>0%</c:formatCode>
                <c:ptCount val="3"/>
                <c:pt idx="0">
                  <c:v>0.04</c:v>
                </c:pt>
                <c:pt idx="1">
                  <c:v>0.42</c:v>
                </c:pt>
                <c:pt idx="2">
                  <c:v>0.54</c:v>
                </c:pt>
              </c:numCache>
            </c:numRef>
          </c:val>
          <c:extLst>
            <c:ext xmlns:c16="http://schemas.microsoft.com/office/drawing/2014/chart" uri="{C3380CC4-5D6E-409C-BE32-E72D297353CC}">
              <c16:uniqueId val="{00000006-7B2A-5F4A-AAA0-7E4BA240A2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7201891860426"/>
          <c:y val="2.864114514975203E-2"/>
          <c:w val="0.8825600775807122"/>
          <c:h val="0.87338980540216538"/>
        </c:manualLayout>
      </c:layout>
      <c:barChart>
        <c:barDir val="col"/>
        <c:grouping val="clustered"/>
        <c:varyColors val="0"/>
        <c:ser>
          <c:idx val="0"/>
          <c:order val="0"/>
          <c:spPr>
            <a:solidFill>
              <a:srgbClr val="000000">
                <a:lumMod val="50000"/>
                <a:lumOff val="50000"/>
              </a:srgbClr>
            </a:solidFill>
            <a:ln>
              <a:noFill/>
            </a:ln>
            <a:effectLst/>
          </c:spPr>
          <c:invertIfNegative val="0"/>
          <c:dPt>
            <c:idx val="3"/>
            <c:invertIfNegative val="0"/>
            <c:bubble3D val="0"/>
            <c:spPr>
              <a:solidFill>
                <a:srgbClr val="000000">
                  <a:lumMod val="50000"/>
                  <a:lumOff val="50000"/>
                </a:srgbClr>
              </a:solidFill>
              <a:ln>
                <a:noFill/>
              </a:ln>
              <a:effectLst/>
            </c:spPr>
            <c:extLst>
              <c:ext xmlns:c16="http://schemas.microsoft.com/office/drawing/2014/chart" uri="{C3380CC4-5D6E-409C-BE32-E72D297353CC}">
                <c16:uniqueId val="{00000001-2152-4732-88C5-E556FC2CDBAD}"/>
              </c:ext>
            </c:extLst>
          </c:dPt>
          <c:dLbls>
            <c:dLbl>
              <c:idx val="0"/>
              <c:delete val="1"/>
              <c:extLst>
                <c:ext xmlns:c15="http://schemas.microsoft.com/office/drawing/2012/chart" uri="{CE6537A1-D6FC-4f65-9D91-7224C49458BB}"/>
                <c:ext xmlns:c16="http://schemas.microsoft.com/office/drawing/2014/chart" uri="{C3380CC4-5D6E-409C-BE32-E72D297353CC}">
                  <c16:uniqueId val="{00000002-2152-4732-88C5-E556FC2CDBAD}"/>
                </c:ext>
              </c:extLst>
            </c:dLbl>
            <c:dLbl>
              <c:idx val="1"/>
              <c:layout>
                <c:manualLayout>
                  <c:x val="-6.522791287893176E-17"/>
                  <c:y val="8.8790243420433221E-2"/>
                </c:manualLayout>
              </c:layout>
              <c:tx>
                <c:rich>
                  <a:bodyPr/>
                  <a:lstStyle/>
                  <a:p>
                    <a:fld id="{CB5F9BF9-2B86-4A32-847A-1102B386A12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52-4732-88C5-E556FC2CDBAD}"/>
                </c:ext>
              </c:extLst>
            </c:dLbl>
            <c:dLbl>
              <c:idx val="2"/>
              <c:layout>
                <c:manualLayout>
                  <c:x val="-1.3045582575786352E-16"/>
                  <c:y val="9.1749918201114333E-2"/>
                </c:manualLayout>
              </c:layout>
              <c:tx>
                <c:rich>
                  <a:bodyPr/>
                  <a:lstStyle/>
                  <a:p>
                    <a:fld id="{10F8612D-82A7-461B-9435-F5E656A0648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52-4732-88C5-E556FC2CDBAD}"/>
                </c:ext>
              </c:extLst>
            </c:dLbl>
            <c:dLbl>
              <c:idx val="3"/>
              <c:layout>
                <c:manualLayout>
                  <c:x val="0"/>
                  <c:y val="8.8790243420433221E-2"/>
                </c:manualLayout>
              </c:layout>
              <c:tx>
                <c:rich>
                  <a:bodyPr/>
                  <a:lstStyle/>
                  <a:p>
                    <a:fld id="{8FB0AE4E-BD24-4B1F-B41B-2CF8C7AF4D4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52-4732-88C5-E556FC2CD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Sheet1!$E$4:$E$7</c:f>
              <c:strCache>
                <c:ptCount val="4"/>
                <c:pt idx="0">
                  <c:v>Stage I</c:v>
                </c:pt>
                <c:pt idx="1">
                  <c:v>Stage II</c:v>
                </c:pt>
                <c:pt idx="2">
                  <c:v>Stage III</c:v>
                </c:pt>
                <c:pt idx="3">
                  <c:v>Stage IV</c:v>
                </c:pt>
              </c:strCache>
            </c:strRef>
          </c:cat>
          <c:val>
            <c:numRef>
              <c:f>Sheet1!$F$4:$F$7</c:f>
              <c:numCache>
                <c:formatCode>0.0</c:formatCode>
                <c:ptCount val="4"/>
                <c:pt idx="0">
                  <c:v>17.424242</c:v>
                </c:pt>
                <c:pt idx="1">
                  <c:v>45.255474</c:v>
                </c:pt>
                <c:pt idx="2">
                  <c:v>65.536722999999995</c:v>
                </c:pt>
                <c:pt idx="3">
                  <c:v>81.578946999999999</c:v>
                </c:pt>
              </c:numCache>
            </c:numRef>
          </c:val>
          <c:extLst>
            <c:ext xmlns:c16="http://schemas.microsoft.com/office/drawing/2014/chart" uri="{C3380CC4-5D6E-409C-BE32-E72D297353CC}">
              <c16:uniqueId val="{00000005-2152-4732-88C5-E556FC2CDBAD}"/>
            </c:ext>
          </c:extLst>
        </c:ser>
        <c:ser>
          <c:idx val="1"/>
          <c:order val="1"/>
          <c:spPr>
            <a:solidFill>
              <a:srgbClr val="2867AE"/>
            </a:solidFill>
            <a:ln>
              <a:noFill/>
            </a:ln>
            <a:effectLst/>
          </c:spPr>
          <c:invertIfNegative val="0"/>
          <c:dLbls>
            <c:dLbl>
              <c:idx val="0"/>
              <c:layout>
                <c:manualLayout>
                  <c:x val="0"/>
                  <c:y val="9.1749918201114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52-4732-88C5-E556FC2CDBAD}"/>
                </c:ext>
              </c:extLst>
            </c:dLbl>
            <c:dLbl>
              <c:idx val="1"/>
              <c:layout>
                <c:manualLayout>
                  <c:x val="0"/>
                  <c:y val="9.1749918201114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52-4732-88C5-E556FC2CDBAD}"/>
                </c:ext>
              </c:extLst>
            </c:dLbl>
            <c:dLbl>
              <c:idx val="2"/>
              <c:layout>
                <c:manualLayout>
                  <c:x val="-8.3929552573550124E-4"/>
                  <c:y val="0.11157698662203773"/>
                </c:manualLayout>
              </c:layout>
              <c:tx>
                <c:rich>
                  <a:bodyPr/>
                  <a:lstStyle/>
                  <a:p>
                    <a:r>
                      <a:rPr lang="en-US" dirty="0"/>
                      <a:t>72.3</a:t>
                    </a:r>
                  </a:p>
                </c:rich>
              </c:tx>
              <c:showLegendKey val="0"/>
              <c:showVal val="1"/>
              <c:showCatName val="0"/>
              <c:showSerName val="0"/>
              <c:showPercent val="0"/>
              <c:showBubbleSize val="0"/>
              <c:extLst>
                <c:ext xmlns:c15="http://schemas.microsoft.com/office/drawing/2012/chart" uri="{CE6537A1-D6FC-4f65-9D91-7224C49458BB}">
                  <c15:layout>
                    <c:manualLayout>
                      <c:w val="9.2356079651921011E-2"/>
                      <c:h val="0.1257596248889333"/>
                    </c:manualLayout>
                  </c15:layout>
                  <c15:showDataLabelsRange val="0"/>
                </c:ext>
                <c:ext xmlns:c16="http://schemas.microsoft.com/office/drawing/2014/chart" uri="{C3380CC4-5D6E-409C-BE32-E72D297353CC}">
                  <c16:uniqueId val="{00000008-2152-4732-88C5-E556FC2CDBAD}"/>
                </c:ext>
              </c:extLst>
            </c:dLbl>
            <c:dLbl>
              <c:idx val="3"/>
              <c:layout>
                <c:manualLayout>
                  <c:x val="0"/>
                  <c:y val="8.8790243420433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52-4732-88C5-E556FC2CD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Sheet1!$E$4:$E$7</c:f>
              <c:strCache>
                <c:ptCount val="4"/>
                <c:pt idx="0">
                  <c:v>Stage I</c:v>
                </c:pt>
                <c:pt idx="1">
                  <c:v>Stage II</c:v>
                </c:pt>
                <c:pt idx="2">
                  <c:v>Stage III</c:v>
                </c:pt>
                <c:pt idx="3">
                  <c:v>Stage IV</c:v>
                </c:pt>
              </c:strCache>
            </c:strRef>
          </c:cat>
          <c:val>
            <c:numRef>
              <c:f>Sheet1!$G$4:$G$7</c:f>
              <c:numCache>
                <c:formatCode>0.0</c:formatCode>
                <c:ptCount val="4"/>
                <c:pt idx="0">
                  <c:v>30.30303</c:v>
                </c:pt>
                <c:pt idx="1">
                  <c:v>50.364964000000001</c:v>
                </c:pt>
                <c:pt idx="2">
                  <c:v>72.316383999999999</c:v>
                </c:pt>
                <c:pt idx="3">
                  <c:v>85.789473999999998</c:v>
                </c:pt>
              </c:numCache>
            </c:numRef>
          </c:val>
          <c:extLst>
            <c:ext xmlns:c16="http://schemas.microsoft.com/office/drawing/2014/chart" uri="{C3380CC4-5D6E-409C-BE32-E72D297353CC}">
              <c16:uniqueId val="{0000000A-2152-4732-88C5-E556FC2CDBAD}"/>
            </c:ext>
          </c:extLst>
        </c:ser>
        <c:dLbls>
          <c:showLegendKey val="0"/>
          <c:showVal val="1"/>
          <c:showCatName val="0"/>
          <c:showSerName val="0"/>
          <c:showPercent val="0"/>
          <c:showBubbleSize val="0"/>
        </c:dLbls>
        <c:gapWidth val="59"/>
        <c:overlap val="-10"/>
        <c:axId val="388000432"/>
        <c:axId val="388000760"/>
      </c:barChart>
      <c:catAx>
        <c:axId val="388000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8000760"/>
        <c:crosses val="autoZero"/>
        <c:auto val="1"/>
        <c:lblAlgn val="ctr"/>
        <c:lblOffset val="100"/>
        <c:noMultiLvlLbl val="0"/>
      </c:catAx>
      <c:valAx>
        <c:axId val="388000760"/>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800043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4/22/24</a:t>
            </a:fld>
            <a:endParaRPr lang="en-US" sz="1050"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5000" y="327025"/>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282575" indent="-114300" algn="l" defTabSz="914400" rtl="0" eaLnBrk="1" latinLnBrk="0" hangingPunct="1">
      <a:lnSpc>
        <a:spcPct val="90000"/>
      </a:lnSpc>
      <a:spcBef>
        <a:spcPts val="600"/>
      </a:spcBef>
      <a:buClrTx/>
      <a:buFont typeface="Arial" panose="020B0604020202020204" pitchFamily="34" charset="0"/>
      <a:buChar char="•"/>
      <a:tabLst/>
      <a:defRPr lang="en-US" sz="1100" kern="1200" dirty="0" smtClean="0">
        <a:solidFill>
          <a:schemeClr val="tx1"/>
        </a:solidFill>
        <a:effectLst/>
        <a:latin typeface="+mn-lt"/>
        <a:ea typeface="+mn-ea"/>
        <a:cs typeface="+mn-cs"/>
      </a:defRPr>
    </a:lvl2pPr>
    <a:lvl3pPr marL="4540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2547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7969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2</a:t>
            </a:fld>
            <a:endParaRPr lang="en-US" dirty="0"/>
          </a:p>
        </p:txBody>
      </p:sp>
      <p:sp>
        <p:nvSpPr>
          <p:cNvPr id="10" name="Slide Image Placeholder 9"/>
          <p:cNvSpPr>
            <a:spLocks noGrp="1" noRot="1" noChangeAspect="1"/>
          </p:cNvSpPr>
          <p:nvPr>
            <p:ph type="sldImg"/>
          </p:nvPr>
        </p:nvSpPr>
        <p:spPr>
          <a:xfrm>
            <a:off x="635000" y="327025"/>
            <a:ext cx="5588000"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12</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174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13</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291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14</a:t>
            </a:fld>
            <a:endParaRPr lang="en-US" dirty="0"/>
          </a:p>
        </p:txBody>
      </p:sp>
    </p:spTree>
    <p:extLst>
      <p:ext uri="{BB962C8B-B14F-4D97-AF65-F5344CB8AC3E}">
        <p14:creationId xmlns:p14="http://schemas.microsoft.com/office/powerpoint/2010/main" val="25259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15</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50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16</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28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17</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434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18</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14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19</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476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20</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177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21</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507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3</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0970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156258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23</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02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24</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804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25</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11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EA3399B9-111C-7640-BA3D-DA54A7781412}" type="slidenum">
              <a:rPr lang="en-US" smtClean="0"/>
              <a:t>26</a:t>
            </a:fld>
            <a:endParaRPr lang="en-US" dirty="0"/>
          </a:p>
        </p:txBody>
      </p:sp>
    </p:spTree>
    <p:extLst>
      <p:ext uri="{BB962C8B-B14F-4D97-AF65-F5344CB8AC3E}">
        <p14:creationId xmlns:p14="http://schemas.microsoft.com/office/powerpoint/2010/main" val="307997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9377A5-F992-4B39-812E-52568AB03F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22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9377A5-F992-4B39-812E-52568AB03F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452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18938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30</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828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31</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202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5</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pPr marL="0" lvl="0" indent="0" algn="l">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3806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6</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69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7</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90134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8</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054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9</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868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10</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pPr marL="139700" indent="0">
              <a:buNone/>
            </a:pPr>
            <a:endParaRPr lang="en-US" dirty="0"/>
          </a:p>
          <a:p>
            <a:endParaRPr lang="en-US" dirty="0"/>
          </a:p>
        </p:txBody>
      </p:sp>
    </p:spTree>
    <p:extLst>
      <p:ext uri="{BB962C8B-B14F-4D97-AF65-F5344CB8AC3E}">
        <p14:creationId xmlns:p14="http://schemas.microsoft.com/office/powerpoint/2010/main" val="385529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11</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402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1182233" y="2314005"/>
            <a:ext cx="9827533" cy="1205865"/>
          </a:xfrm>
        </p:spPr>
        <p:txBody>
          <a:bodyPr vert="horz" lIns="0" tIns="0" rIns="0" bIns="0" rtlCol="0" anchor="b" anchorCtr="0">
            <a:noAutofit/>
          </a:bodyPr>
          <a:lstStyle>
            <a:lvl1pPr algn="ctr">
              <a:spcBef>
                <a:spcPts val="0"/>
              </a:spcBef>
              <a:defRPr lang="en-US" sz="420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3760292"/>
            <a:ext cx="9827626" cy="539496"/>
          </a:xfrm>
        </p:spPr>
        <p:txBody>
          <a:bodyPr lIns="0" tIns="0" rIns="0" bIns="0" anchor="t" anchorCtr="0"/>
          <a:lstStyle>
            <a:lvl1pPr marL="0" indent="0" algn="ctr">
              <a:spcBef>
                <a:spcPts val="600"/>
              </a:spcBef>
              <a:buNone/>
              <a:defRPr sz="24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1182188" y="4303218"/>
            <a:ext cx="9827626" cy="438150"/>
          </a:xfrm>
        </p:spPr>
        <p:txBody>
          <a:bodyPr lIns="0" tIns="0" rIns="0" bIns="0" anchor="b" anchorCtr="0"/>
          <a:lstStyle>
            <a:lvl1pPr marL="0" indent="0" algn="ctr">
              <a:spcBef>
                <a:spcPts val="300"/>
              </a:spcBef>
              <a:buNone/>
              <a:defRPr sz="1400">
                <a:solidFill>
                  <a:schemeClr val="tx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251514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Text Placeholder 9"/>
          <p:cNvSpPr>
            <a:spLocks noGrp="1"/>
          </p:cNvSpPr>
          <p:nvPr>
            <p:ph type="body" sz="quarter" idx="36"/>
          </p:nvPr>
        </p:nvSpPr>
        <p:spPr>
          <a:xfrm>
            <a:off x="448173"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7"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Content Placeholder 2"/>
          <p:cNvSpPr>
            <a:spLocks noGrp="1"/>
          </p:cNvSpPr>
          <p:nvPr>
            <p:ph idx="37"/>
          </p:nvPr>
        </p:nvSpPr>
        <p:spPr>
          <a:xfrm>
            <a:off x="448173" y="2209801"/>
            <a:ext cx="5537557" cy="1529266"/>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39"/>
          </p:nvPr>
        </p:nvSpPr>
        <p:spPr>
          <a:xfrm>
            <a:off x="6210394"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8" name="Text Placeholder 2"/>
          <p:cNvSpPr>
            <a:spLocks noGrp="1"/>
          </p:cNvSpPr>
          <p:nvPr>
            <p:ph type="body" sz="quarter" idx="16" hasCustomPrompt="1"/>
          </p:nvPr>
        </p:nvSpPr>
        <p:spPr>
          <a:xfrm>
            <a:off x="1646349" y="6194420"/>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9"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3" name="Content Placeholder 2"/>
          <p:cNvSpPr>
            <a:spLocks noGrp="1"/>
          </p:cNvSpPr>
          <p:nvPr>
            <p:ph idx="46"/>
          </p:nvPr>
        </p:nvSpPr>
        <p:spPr>
          <a:xfrm>
            <a:off x="6210394" y="2209801"/>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47"/>
          </p:nvPr>
        </p:nvSpPr>
        <p:spPr>
          <a:xfrm>
            <a:off x="448173" y="4371976"/>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48"/>
          </p:nvPr>
        </p:nvSpPr>
        <p:spPr>
          <a:xfrm>
            <a:off x="6210394" y="4371976"/>
            <a:ext cx="5537557" cy="1529266"/>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27159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eading- Blank-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p>
        </p:txBody>
      </p:sp>
      <p:sp>
        <p:nvSpPr>
          <p:cNvPr id="6" name="TextBox 5">
            <a:extLst>
              <a:ext uri="{FF2B5EF4-FFF2-40B4-BE49-F238E27FC236}">
                <a16:creationId xmlns:a16="http://schemas.microsoft.com/office/drawing/2014/main" id="{021A7C0A-D0DC-C14F-89C9-28A08CFBF318}"/>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7554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dirty="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dirty="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1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dirty="0">
              <a:solidFill>
                <a:srgbClr val="006774"/>
              </a:solidFill>
              <a:latin typeface="+mj-lt"/>
            </a:endParaRPr>
          </a:p>
        </p:txBody>
      </p:sp>
      <p:sp>
        <p:nvSpPr>
          <p:cNvPr id="10" name="Internal Use Only. Do Not Distribute. Not for Promotional Use.">
            <a:extLst>
              <a:ext uri="{FF2B5EF4-FFF2-40B4-BE49-F238E27FC236}">
                <a16:creationId xmlns:a16="http://schemas.microsoft.com/office/drawing/2014/main" id="{AA217092-F025-0F84-D89B-82E2E44ACF39}"/>
              </a:ext>
            </a:extLst>
          </p:cNvPr>
          <p:cNvSpPr txBox="1"/>
          <p:nvPr userDrawn="1"/>
        </p:nvSpPr>
        <p:spPr>
          <a:xfrm>
            <a:off x="9746111" y="6634724"/>
            <a:ext cx="1912383" cy="1667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dirty="0"/>
              <a:t>Do Not Distribute. Not for Promotional Use.</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dirty="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32" name="Content Placeholder 30">
            <a:extLst>
              <a:ext uri="{FF2B5EF4-FFF2-40B4-BE49-F238E27FC236}">
                <a16:creationId xmlns:a16="http://schemas.microsoft.com/office/drawing/2014/main" id="{E096A716-8C1F-DEFF-18E0-9BA27110C8FC}"/>
              </a:ext>
            </a:extLst>
          </p:cNvPr>
          <p:cNvSpPr>
            <a:spLocks noGrp="1"/>
          </p:cNvSpPr>
          <p:nvPr>
            <p:ph sz="quarter" idx="12"/>
          </p:nvPr>
        </p:nvSpPr>
        <p:spPr>
          <a:xfrm>
            <a:off x="367554" y="1255222"/>
            <a:ext cx="11486309" cy="4113703"/>
          </a:xfrm>
        </p:spPr>
        <p:txBody>
          <a:bodyPr/>
          <a:lstStyle>
            <a:lvl1pPr marL="285750" indent="-285750">
              <a:buClr>
                <a:srgbClr val="006774"/>
              </a:buClr>
              <a:buFont typeface="Arial" panose="020B0604020202020204" pitchFamily="34" charset="0"/>
              <a:buChar char="•"/>
              <a:defRPr sz="1400" b="1"/>
            </a:lvl1pPr>
            <a:lvl2pPr marL="742950" indent="-285750">
              <a:buClr>
                <a:srgbClr val="006774"/>
              </a:buClr>
              <a:buFont typeface="Arial" panose="020B0604020202020204" pitchFamily="34" charset="0"/>
              <a:buChar cha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E10ED57-D0E2-6DD0-6CF3-3A9945265E1A}"/>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4" name="Slide Number Placeholder 5">
            <a:extLst>
              <a:ext uri="{FF2B5EF4-FFF2-40B4-BE49-F238E27FC236}">
                <a16:creationId xmlns:a16="http://schemas.microsoft.com/office/drawing/2014/main" id="{5CF9D177-EE1B-AE2D-98A6-2659297D8538}"/>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dirty="0"/>
          </a:p>
        </p:txBody>
      </p:sp>
    </p:spTree>
    <p:extLst>
      <p:ext uri="{BB962C8B-B14F-4D97-AF65-F5344CB8AC3E}">
        <p14:creationId xmlns:p14="http://schemas.microsoft.com/office/powerpoint/2010/main" val="22467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dirty="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dirty="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0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dirty="0">
              <a:solidFill>
                <a:srgbClr val="006774"/>
              </a:solidFill>
              <a:latin typeface="+mj-lt"/>
            </a:endParaRP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dirty="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Content Placeholder 22">
            <a:extLst>
              <a:ext uri="{FF2B5EF4-FFF2-40B4-BE49-F238E27FC236}">
                <a16:creationId xmlns:a16="http://schemas.microsoft.com/office/drawing/2014/main" id="{2D7F3429-5A70-25AE-0E51-311229C56F0C}"/>
              </a:ext>
            </a:extLst>
          </p:cNvPr>
          <p:cNvSpPr>
            <a:spLocks noGrp="1"/>
          </p:cNvSpPr>
          <p:nvPr>
            <p:ph sz="quarter" idx="11"/>
          </p:nvPr>
        </p:nvSpPr>
        <p:spPr>
          <a:xfrm>
            <a:off x="367558" y="1266825"/>
            <a:ext cx="11486305" cy="4105275"/>
          </a:xfrm>
        </p:spPr>
        <p:txBody>
          <a:bodyPr/>
          <a:lstStyle>
            <a:lvl1pPr marL="0" indent="0">
              <a:buNone/>
              <a:defRPr sz="1800" b="1">
                <a:solidFill>
                  <a:srgbClr val="006774"/>
                </a:solidFill>
                <a:latin typeface="Arial" panose="020B0604020202020204" pitchFamily="34" charset="0"/>
                <a:cs typeface="Arial" panose="020B0604020202020204" pitchFamily="34" charset="0"/>
              </a:defRPr>
            </a:lvl1pPr>
            <a:lvl2pPr marL="457200" indent="0">
              <a:buNone/>
              <a:defRPr sz="14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2" name="Text Placeholder 2">
            <a:extLst>
              <a:ext uri="{FF2B5EF4-FFF2-40B4-BE49-F238E27FC236}">
                <a16:creationId xmlns:a16="http://schemas.microsoft.com/office/drawing/2014/main" id="{22D5C379-C07E-E4F8-5BAE-F1F5E0CDE2E4}"/>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3" name="Slide Number Placeholder 5">
            <a:extLst>
              <a:ext uri="{FF2B5EF4-FFF2-40B4-BE49-F238E27FC236}">
                <a16:creationId xmlns:a16="http://schemas.microsoft.com/office/drawing/2014/main" id="{3DE90368-18F3-83B3-B7D9-D30C2A2B0B00}"/>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dirty="0"/>
          </a:p>
        </p:txBody>
      </p:sp>
      <p:sp>
        <p:nvSpPr>
          <p:cNvPr id="12" name="Internal Use Only. Do Not Distribute. Not for Promotional Use.">
            <a:extLst>
              <a:ext uri="{FF2B5EF4-FFF2-40B4-BE49-F238E27FC236}">
                <a16:creationId xmlns:a16="http://schemas.microsoft.com/office/drawing/2014/main" id="{255CD5E4-6F50-4588-9D33-9D1EBD01DF5F}"/>
              </a:ext>
            </a:extLst>
          </p:cNvPr>
          <p:cNvSpPr txBox="1"/>
          <p:nvPr userDrawn="1"/>
        </p:nvSpPr>
        <p:spPr>
          <a:xfrm>
            <a:off x="9746111" y="6634724"/>
            <a:ext cx="1912383" cy="1667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dirty="0"/>
              <a:t>Do Not Distribute. Not for Promotional Use.</a:t>
            </a:r>
          </a:p>
        </p:txBody>
      </p:sp>
    </p:spTree>
    <p:extLst>
      <p:ext uri="{BB962C8B-B14F-4D97-AF65-F5344CB8AC3E}">
        <p14:creationId xmlns:p14="http://schemas.microsoft.com/office/powerpoint/2010/main" val="283733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1182233" y="2314005"/>
            <a:ext cx="9827533" cy="1205865"/>
          </a:xfrm>
        </p:spPr>
        <p:txBody>
          <a:bodyPr vert="horz" lIns="0" tIns="0" rIns="0" bIns="0" rtlCol="0" anchor="b" anchorCtr="0">
            <a:noAutofit/>
          </a:bodyPr>
          <a:lstStyle>
            <a:lvl1pPr algn="ctr">
              <a:spcBef>
                <a:spcPts val="0"/>
              </a:spcBef>
              <a:defRPr lang="en-US" sz="4200" b="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3760292"/>
            <a:ext cx="9827626" cy="539496"/>
          </a:xfrm>
        </p:spPr>
        <p:txBody>
          <a:bodyPr lIns="0" tIns="0" rIns="0" bIns="0" anchor="t" anchorCtr="0"/>
          <a:lstStyle>
            <a:lvl1pPr marL="0" indent="0" algn="ctr">
              <a:spcBef>
                <a:spcPts val="600"/>
              </a:spcBef>
              <a:buNone/>
              <a:defRPr sz="24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77791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a:xfrm>
            <a:off x="1646349" y="6285863"/>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425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a:xfrm>
            <a:off x="1646350" y="6152859"/>
            <a:ext cx="10095221"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13" name="Text Placeholder 2"/>
          <p:cNvSpPr>
            <a:spLocks noGrp="1"/>
          </p:cNvSpPr>
          <p:nvPr>
            <p:ph type="body" sz="quarter" idx="16" hasCustomPrompt="1"/>
          </p:nvPr>
        </p:nvSpPr>
        <p:spPr>
          <a:xfrm>
            <a:off x="1646349" y="6202733"/>
            <a:ext cx="10097606"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4" name="Text Placeholder 9"/>
          <p:cNvSpPr>
            <a:spLocks noGrp="1"/>
          </p:cNvSpPr>
          <p:nvPr>
            <p:ph type="body" sz="quarter" idx="30"/>
          </p:nvPr>
        </p:nvSpPr>
        <p:spPr>
          <a:xfrm>
            <a:off x="448173" y="1647824"/>
            <a:ext cx="11295782"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7" name="Content Placeholder 2"/>
          <p:cNvSpPr>
            <a:spLocks noGrp="1"/>
          </p:cNvSpPr>
          <p:nvPr>
            <p:ph idx="37"/>
          </p:nvPr>
        </p:nvSpPr>
        <p:spPr>
          <a:xfrm>
            <a:off x="448173" y="2209801"/>
            <a:ext cx="11295782" cy="3681916"/>
          </a:xfrm>
        </p:spPr>
        <p:txBody>
          <a:bodyPr/>
          <a:lstStyle>
            <a:lvl1pPr marL="174625" indent="-174625">
              <a:spcBef>
                <a:spcPts val="1000"/>
              </a:spcBef>
              <a:defRPr sz="1600"/>
            </a:lvl1pPr>
            <a:lvl2pPr marL="339725" indent="-112713">
              <a:spcBef>
                <a:spcPts val="500"/>
              </a:spcBef>
              <a:defRPr sz="1400"/>
            </a:lvl2pPr>
            <a:lvl3pPr marL="514350" indent="-114300">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193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6" name="Text Placeholder 2"/>
          <p:cNvSpPr>
            <a:spLocks noGrp="1"/>
          </p:cNvSpPr>
          <p:nvPr>
            <p:ph type="body" sz="quarter" idx="16" hasCustomPrompt="1"/>
          </p:nvPr>
        </p:nvSpPr>
        <p:spPr>
          <a:xfrm>
            <a:off x="1646349" y="6211046"/>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8"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0" name="Text Placeholder 9"/>
          <p:cNvSpPr>
            <a:spLocks noGrp="1"/>
          </p:cNvSpPr>
          <p:nvPr>
            <p:ph type="body" sz="quarter" idx="32"/>
          </p:nvPr>
        </p:nvSpPr>
        <p:spPr>
          <a:xfrm>
            <a:off x="620633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Content Placeholder 2"/>
          <p:cNvSpPr>
            <a:spLocks noGrp="1"/>
          </p:cNvSpPr>
          <p:nvPr>
            <p:ph idx="37"/>
          </p:nvPr>
        </p:nvSpPr>
        <p:spPr>
          <a:xfrm>
            <a:off x="448173" y="2209801"/>
            <a:ext cx="5537557" cy="3681916"/>
          </a:xfrm>
        </p:spPr>
        <p:txBody>
          <a:bodyPr/>
          <a:lstStyle>
            <a:lvl1pPr marL="174625" indent="-174625">
              <a:spcBef>
                <a:spcPts val="1000"/>
              </a:spcBef>
              <a:defRPr sz="1600"/>
            </a:lvl1pPr>
            <a:lvl2pPr marL="342900" indent="-114300">
              <a:spcBef>
                <a:spcPts val="500"/>
              </a:spcBef>
              <a:defRPr sz="1400"/>
            </a:lvl2pPr>
            <a:lvl3pPr marL="514350" indent="-115888">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46"/>
          </p:nvPr>
        </p:nvSpPr>
        <p:spPr>
          <a:xfrm>
            <a:off x="6206334" y="2209801"/>
            <a:ext cx="5537557" cy="3681916"/>
          </a:xfrm>
        </p:spPr>
        <p:txBody>
          <a:bodyPr/>
          <a:lstStyle>
            <a:lvl1pPr marL="174625" indent="-174625">
              <a:spcBef>
                <a:spcPts val="1000"/>
              </a:spcBef>
              <a:defRPr sz="1600"/>
            </a:lvl1pPr>
            <a:lvl2pPr marL="342900" indent="-114300">
              <a:spcBef>
                <a:spcPts val="500"/>
              </a:spcBef>
              <a:defRPr sz="1400"/>
            </a:lvl2pPr>
            <a:lvl3pPr marL="514350" indent="-114300">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8593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1" name="Text Placeholder 2"/>
          <p:cNvSpPr>
            <a:spLocks noGrp="1"/>
          </p:cNvSpPr>
          <p:nvPr>
            <p:ph type="body" sz="quarter" idx="16" hasCustomPrompt="1"/>
          </p:nvPr>
        </p:nvSpPr>
        <p:spPr>
          <a:xfrm>
            <a:off x="1646349" y="6211046"/>
            <a:ext cx="10095221"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3"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6" name="Text Placeholder 9"/>
          <p:cNvSpPr>
            <a:spLocks noGrp="1"/>
          </p:cNvSpPr>
          <p:nvPr>
            <p:ph type="body" sz="quarter" idx="39"/>
          </p:nvPr>
        </p:nvSpPr>
        <p:spPr>
          <a:xfrm>
            <a:off x="6210394"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30"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1" name="Content Placeholder 2"/>
          <p:cNvSpPr>
            <a:spLocks noGrp="1"/>
          </p:cNvSpPr>
          <p:nvPr>
            <p:ph idx="37"/>
          </p:nvPr>
        </p:nvSpPr>
        <p:spPr>
          <a:xfrm>
            <a:off x="448173" y="2209801"/>
            <a:ext cx="5537557" cy="3681916"/>
          </a:xfrm>
        </p:spPr>
        <p:txBody>
          <a:bodyPr/>
          <a:lstStyle>
            <a:lvl1pPr marL="174625" indent="-174625">
              <a:spcBef>
                <a:spcPts val="1000"/>
              </a:spcBef>
              <a:defRPr sz="1600"/>
            </a:lvl1pPr>
            <a:lvl2pPr marL="339725" indent="-115888">
              <a:spcBef>
                <a:spcPts val="500"/>
              </a:spcBef>
              <a:defRPr sz="1400"/>
            </a:lvl2pPr>
            <a:lvl3pPr marL="517525" indent="-117475">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46"/>
          </p:nvPr>
        </p:nvSpPr>
        <p:spPr>
          <a:xfrm>
            <a:off x="6210394" y="2209801"/>
            <a:ext cx="5537557" cy="1529266"/>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48"/>
          </p:nvPr>
        </p:nvSpPr>
        <p:spPr>
          <a:xfrm>
            <a:off x="6210394" y="4371976"/>
            <a:ext cx="5537557" cy="1529266"/>
          </a:xfrm>
        </p:spPr>
        <p:txBody>
          <a:bodyPr/>
          <a:lstStyle>
            <a:lvl1pPr marL="171450" indent="-171450">
              <a:spcBef>
                <a:spcPts val="1000"/>
              </a:spcBef>
              <a:defRPr sz="1600"/>
            </a:lvl1pPr>
            <a:lvl2pPr marL="342900" indent="-114300">
              <a:spcBef>
                <a:spcPts val="500"/>
              </a:spcBef>
              <a:defRPr sz="1400"/>
            </a:lvl2pPr>
            <a:lvl3pPr marL="514350" indent="-115888">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1752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15" name="Text Placeholder 2"/>
          <p:cNvSpPr>
            <a:spLocks noGrp="1"/>
          </p:cNvSpPr>
          <p:nvPr>
            <p:ph type="body" sz="quarter" idx="16" hasCustomPrompt="1"/>
          </p:nvPr>
        </p:nvSpPr>
        <p:spPr>
          <a:xfrm>
            <a:off x="1646348" y="6211046"/>
            <a:ext cx="10101602"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6" name="Text Placeholder 9"/>
          <p:cNvSpPr>
            <a:spLocks noGrp="1"/>
          </p:cNvSpPr>
          <p:nvPr>
            <p:ph type="body" sz="quarter" idx="36"/>
          </p:nvPr>
        </p:nvSpPr>
        <p:spPr>
          <a:xfrm>
            <a:off x="448173" y="3813362"/>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4"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6"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31"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1" name="Content Placeholder 2"/>
          <p:cNvSpPr>
            <a:spLocks noGrp="1"/>
          </p:cNvSpPr>
          <p:nvPr>
            <p:ph idx="37"/>
          </p:nvPr>
        </p:nvSpPr>
        <p:spPr>
          <a:xfrm>
            <a:off x="448173" y="2209801"/>
            <a:ext cx="5537557" cy="1529266"/>
          </a:xfrm>
        </p:spPr>
        <p:txBody>
          <a:bodyPr/>
          <a:lstStyle>
            <a:lvl1pPr marL="171450" indent="-171450">
              <a:spcBef>
                <a:spcPts val="1000"/>
              </a:spcBef>
              <a:defRPr sz="1600"/>
            </a:lvl1pPr>
            <a:lvl2pPr marL="342900" indent="-114300">
              <a:spcBef>
                <a:spcPts val="500"/>
              </a:spcBef>
              <a:defRPr sz="1400"/>
            </a:lvl2pPr>
            <a:lvl3pPr marL="514350" indent="-115888">
              <a:spcBef>
                <a:spcPts val="200"/>
              </a:spcBef>
              <a:tabLst/>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46"/>
          </p:nvPr>
        </p:nvSpPr>
        <p:spPr>
          <a:xfrm>
            <a:off x="6210394" y="2209801"/>
            <a:ext cx="5537557" cy="3681916"/>
          </a:xfrm>
        </p:spPr>
        <p:txBody>
          <a:bodyPr/>
          <a:lstStyle>
            <a:lvl1pPr marL="174625" indent="-174625">
              <a:spcBef>
                <a:spcPts val="1000"/>
              </a:spcBef>
              <a:defRPr sz="1600"/>
            </a:lvl1pPr>
            <a:lvl2pPr marL="342900" indent="-114300">
              <a:spcBef>
                <a:spcPts val="500"/>
              </a:spcBef>
              <a:tabLst/>
              <a:defRPr sz="1400"/>
            </a:lvl2pPr>
            <a:lvl3pPr marL="515938" indent="-115888">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47"/>
          </p:nvPr>
        </p:nvSpPr>
        <p:spPr>
          <a:xfrm>
            <a:off x="448173" y="4371976"/>
            <a:ext cx="5537557" cy="1529266"/>
          </a:xfrm>
        </p:spPr>
        <p:txBody>
          <a:bodyPr/>
          <a:lstStyle>
            <a:lvl1pPr marL="171450" indent="-171450">
              <a:spcBef>
                <a:spcPts val="1000"/>
              </a:spcBef>
              <a:defRPr sz="1600"/>
            </a:lvl1pPr>
            <a:lvl2pPr marL="342900" indent="-114300">
              <a:spcBef>
                <a:spcPts val="500"/>
              </a:spcBef>
              <a:defRPr sz="1400"/>
            </a:lvl2pPr>
            <a:lvl3pPr marL="514350" indent="-114300">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9884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20408" y="1502054"/>
            <a:ext cx="11295782" cy="425196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20411" y="384312"/>
            <a:ext cx="11294655" cy="812663"/>
          </a:xfrm>
          <a:prstGeom prst="rect">
            <a:avLst/>
          </a:prstGeom>
        </p:spPr>
        <p:txBody>
          <a:bodyPr vert="horz" lIns="0" tIns="45720" rIns="91440" bIns="45720" rtlCol="0" anchor="t" anchorCtr="0">
            <a:noAutofit/>
          </a:bodyPr>
          <a:lstStyle/>
          <a:p>
            <a:pPr lvl="0"/>
            <a:r>
              <a:rPr lang="en-US"/>
              <a:t>Click to edit Master title style</a:t>
            </a:r>
          </a:p>
        </p:txBody>
      </p:sp>
      <p:sp>
        <p:nvSpPr>
          <p:cNvPr id="9" name="Slide Number Placeholder 5"/>
          <p:cNvSpPr txBox="1">
            <a:spLocks/>
          </p:cNvSpPr>
          <p:nvPr userDrawn="1"/>
        </p:nvSpPr>
        <p:spPr bwMode="gray">
          <a:xfrm>
            <a:off x="11345862" y="6555346"/>
            <a:ext cx="438151"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2"/>
                </a:solidFill>
                <a:latin typeface="+mn-lt"/>
              </a:rPr>
              <a:pPr/>
              <a:t>‹#›</a:t>
            </a:fld>
            <a:endParaRPr lang="en-US" sz="900" dirty="0">
              <a:solidFill>
                <a:schemeClr val="tx2"/>
              </a:solidFill>
              <a:latin typeface="+mn-lt"/>
            </a:endParaRPr>
          </a:p>
        </p:txBody>
      </p:sp>
      <p:sp>
        <p:nvSpPr>
          <p:cNvPr id="5" name="TextBox 4">
            <a:extLst>
              <a:ext uri="{FF2B5EF4-FFF2-40B4-BE49-F238E27FC236}">
                <a16:creationId xmlns:a16="http://schemas.microsoft.com/office/drawing/2014/main" id="{E92244B2-92DF-ECFC-24C2-CF0F62FCB266}"/>
              </a:ext>
            </a:extLst>
          </p:cNvPr>
          <p:cNvSpPr txBox="1"/>
          <p:nvPr userDrawn="1">
            <p:extLst>
              <p:ext uri="{1162E1C5-73C7-4A58-AE30-91384D911F3F}">
                <p184:classification xmlns:p184="http://schemas.microsoft.com/office/powerpoint/2018/4/main" val="ftr"/>
              </p:ext>
            </p:extLst>
          </p:nvPr>
        </p:nvSpPr>
        <p:spPr>
          <a:xfrm>
            <a:off x="10758488" y="6459220"/>
            <a:ext cx="1433512" cy="335280"/>
          </a:xfrm>
          <a:prstGeom prst="rect">
            <a:avLst/>
          </a:prstGeom>
        </p:spPr>
        <p:txBody>
          <a:bodyPr horzOverflow="overflow" lIns="0" tIns="0" rIns="0" bIns="0">
            <a:spAutoFit/>
          </a:bodyPr>
          <a:lstStyle/>
          <a:p>
            <a:pPr algn="l"/>
            <a:r>
              <a:rPr lang="en-US" sz="2200">
                <a:solidFill>
                  <a:srgbClr val="FF8939"/>
                </a:solidFill>
                <a:latin typeface="Calibri" panose="020F0502020204030204" pitchFamily="34" charset="0"/>
                <a:cs typeface="Calibri" panose="020F0502020204030204" pitchFamily="34" charset="0"/>
              </a:rPr>
              <a:t>RESTRICTED</a:t>
            </a:r>
          </a:p>
        </p:txBody>
      </p:sp>
    </p:spTree>
    <p:custDataLst>
      <p:tags r:id="rId15"/>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4" r:id="rId3"/>
    <p:sldLayoutId id="2147483663" r:id="rId4"/>
    <p:sldLayoutId id="2147483650" r:id="rId5"/>
    <p:sldLayoutId id="2147483655" r:id="rId6"/>
    <p:sldLayoutId id="2147483656" r:id="rId7"/>
    <p:sldLayoutId id="2147483658" r:id="rId8"/>
    <p:sldLayoutId id="2147483659" r:id="rId9"/>
    <p:sldLayoutId id="2147483657" r:id="rId10"/>
    <p:sldLayoutId id="2147483667" r:id="rId11"/>
    <p:sldLayoutId id="2147483669" r:id="rId12"/>
    <p:sldLayoutId id="2147483670" r:id="rId13"/>
  </p:sldLayoutIdLst>
  <p:hf sldNum="0" hdr="0" ftr="0" dt="0"/>
  <p:txStyles>
    <p:titleStyle>
      <a:lvl1pPr algn="l" defTabSz="914400" rtl="0" eaLnBrk="1" latinLnBrk="0" hangingPunct="1">
        <a:lnSpc>
          <a:spcPct val="85000"/>
        </a:lnSpc>
        <a:spcBef>
          <a:spcPts val="0"/>
        </a:spcBef>
        <a:buNone/>
        <a:defRPr lang="en-US" sz="28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257" userDrawn="1">
          <p15:clr>
            <a:srgbClr val="F26B43"/>
          </p15:clr>
        </p15:guide>
        <p15:guide id="3" pos="7423" userDrawn="1">
          <p15:clr>
            <a:srgbClr val="F26B43"/>
          </p15:clr>
        </p15:guide>
        <p15:guide id="4" orient="horz" pos="754" userDrawn="1">
          <p15:clr>
            <a:srgbClr val="F26B43"/>
          </p15:clr>
        </p15:guide>
        <p15:guide id="5" orient="horz" pos="232" userDrawn="1">
          <p15:clr>
            <a:srgbClr val="F26B43"/>
          </p15:clr>
        </p15:guide>
        <p15:guide id="6" orient="horz" pos="550" userDrawn="1">
          <p15:clr>
            <a:srgbClr val="F26B43"/>
          </p15:clr>
        </p15:guide>
        <p15:guide id="7" orient="horz" pos="3929" userDrawn="1">
          <p15:clr>
            <a:srgbClr val="F26B43"/>
          </p15:clr>
        </p15:guide>
        <p15:guide id="8"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notesSlide" Target="../notesSlides/notesSlide9.xml"/><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notesSlide" Target="../notesSlides/notesSlide10.xml"/><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56.sv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2.sv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6.sv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6.sv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8.sv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28.xml"/><Relationship Id="rId7" Type="http://schemas.openxmlformats.org/officeDocument/2006/relationships/image" Target="../media/image82.sv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svg"/></Relationships>
</file>

<file path=ppt/slides/_rels/slide3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notesSlide" Target="../notesSlides/notesSlide29.xml"/><Relationship Id="rId7" Type="http://schemas.openxmlformats.org/officeDocument/2006/relationships/image" Target="../media/image90.sv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slideLayout" Target="../slideLayouts/slideLayout3.xml"/><Relationship Id="rId16" Type="http://schemas.openxmlformats.org/officeDocument/2006/relationships/image" Target="../media/image99.png"/><Relationship Id="rId1" Type="http://schemas.openxmlformats.org/officeDocument/2006/relationships/tags" Target="../tags/tag35.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 Id="rId14" Type="http://schemas.openxmlformats.org/officeDocument/2006/relationships/image" Target="../media/image9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notesSlide" Target="../notesSlides/notesSlide7.xml"/><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slideLayout" Target="../slideLayouts/slideLayout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9.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0B6E-13BC-13DF-9822-294D175535B6}"/>
              </a:ext>
            </a:extLst>
          </p:cNvPr>
          <p:cNvSpPr>
            <a:spLocks noGrp="1"/>
          </p:cNvSpPr>
          <p:nvPr>
            <p:ph type="ctrTitle"/>
          </p:nvPr>
        </p:nvSpPr>
        <p:spPr>
          <a:xfrm>
            <a:off x="467528" y="162209"/>
            <a:ext cx="11146402" cy="1205865"/>
          </a:xfrm>
        </p:spPr>
        <p:txBody>
          <a:bodyPr/>
          <a:lstStyle/>
          <a:p>
            <a:pPr algn="l"/>
            <a:r>
              <a:rPr lang="en-US" sz="3200" dirty="0"/>
              <a:t>These slides are provided for educational purposes as of April 18, 2024</a:t>
            </a:r>
          </a:p>
        </p:txBody>
      </p:sp>
      <p:sp>
        <p:nvSpPr>
          <p:cNvPr id="3" name="Text Placeholder 2">
            <a:extLst>
              <a:ext uri="{FF2B5EF4-FFF2-40B4-BE49-F238E27FC236}">
                <a16:creationId xmlns:a16="http://schemas.microsoft.com/office/drawing/2014/main" id="{CAD9C6A3-565C-C00E-A0E9-9D8D1BAF91A5}"/>
              </a:ext>
            </a:extLst>
          </p:cNvPr>
          <p:cNvSpPr>
            <a:spLocks noGrp="1"/>
          </p:cNvSpPr>
          <p:nvPr>
            <p:ph type="body" sz="quarter" idx="10"/>
          </p:nvPr>
        </p:nvSpPr>
        <p:spPr>
          <a:xfrm>
            <a:off x="514824" y="1554847"/>
            <a:ext cx="11051809" cy="4342157"/>
          </a:xfrm>
        </p:spPr>
        <p:txBody>
          <a:bodyPr/>
          <a:lstStyle/>
          <a:p>
            <a:pPr algn="l"/>
            <a:r>
              <a:rPr lang="en-US" b="1" dirty="0"/>
              <a:t>Note:</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are made available to any appropriately requesting individual, regardless of the manner in which they cover, recommend, or participate in the ordering of any Exact Sciences product.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Individuals may use these slides for scientific or educational purposes only.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Exact Sciences does not grant permission to modify the slides or their content and therefore is not responsible for any edits or changes made by a user. This includes, but not limited to, edits or changes to the contents, order, format, and/or incorporation or adoption of these slides or their content into other materials.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 information on these slides may not constitute the most up-to-date data information or data. It is the user’s responsibility to verify the accuracy of these slides for the desired use to comply with applicable rules, laws, or regulations (e.g., event organizer or accrediting body standards/requirements, copyright laws, institutional requirements, etc.).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and their contents are provided: (1) with any faults AS IS AND AS AVAILABLE; and (2) without any assurance, warranty, condition, or duty of or regarding the slides and/or their contents: accuracy, availability, adequacy, validity, reliability, completeness, performance, or compatibility. Exact Sciences disclaims any liability associated with the use of these slides.</a:t>
            </a:r>
          </a:p>
          <a:p>
            <a:pPr algn="l"/>
            <a:endParaRPr lang="en-US" dirty="0"/>
          </a:p>
        </p:txBody>
      </p:sp>
      <p:sp>
        <p:nvSpPr>
          <p:cNvPr id="4" name="Text Placeholder 13">
            <a:extLst>
              <a:ext uri="{FF2B5EF4-FFF2-40B4-BE49-F238E27FC236}">
                <a16:creationId xmlns:a16="http://schemas.microsoft.com/office/drawing/2014/main" id="{C27606AA-3D31-B396-FACC-A4D82FEB28B5}"/>
              </a:ext>
            </a:extLst>
          </p:cNvPr>
          <p:cNvSpPr txBox="1">
            <a:spLocks/>
          </p:cNvSpPr>
          <p:nvPr/>
        </p:nvSpPr>
        <p:spPr>
          <a:xfrm>
            <a:off x="127376" y="6406732"/>
            <a:ext cx="10095221"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50" b="0" i="0" dirty="0">
                <a:solidFill>
                  <a:schemeClr val="tx2"/>
                </a:solidFill>
                <a:effectLst/>
                <a:latin typeface="+mn-lt"/>
              </a:rPr>
              <a:t>© 2024 Exact Sciences Corporation All rights reserved.</a:t>
            </a:r>
          </a:p>
        </p:txBody>
      </p:sp>
    </p:spTree>
    <p:extLst>
      <p:ext uri="{BB962C8B-B14F-4D97-AF65-F5344CB8AC3E}">
        <p14:creationId xmlns:p14="http://schemas.microsoft.com/office/powerpoint/2010/main" val="226231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2" y="384312"/>
            <a:ext cx="10467721" cy="812663"/>
          </a:xfrm>
        </p:spPr>
        <p:txBody>
          <a:bodyPr/>
          <a:lstStyle/>
          <a:p>
            <a:r>
              <a:rPr lang="en-US" dirty="0">
                <a:latin typeface="+mn-lt"/>
              </a:rPr>
              <a:t>The Challenge: </a:t>
            </a:r>
            <a:r>
              <a:rPr lang="en-US" dirty="0">
                <a:solidFill>
                  <a:schemeClr val="tx1"/>
                </a:solidFill>
                <a:latin typeface="+mn-lt"/>
              </a:rPr>
              <a:t>Routine Screening Exists for ~30% of Incident Cancers</a:t>
            </a:r>
            <a:endParaRPr lang="en-US" dirty="0"/>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1619845" y="6057901"/>
            <a:ext cx="10164168" cy="612534"/>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Clr>
                <a:schemeClr val="dk1"/>
              </a:buClr>
              <a:buSzPts val="600"/>
              <a:buFont typeface="Arial"/>
              <a:buNone/>
            </a:pPr>
            <a:endParaRPr lang="en-US" sz="750" dirty="0">
              <a:solidFill>
                <a:schemeClr val="tx2"/>
              </a:solidFill>
              <a:latin typeface="+mn-lt"/>
            </a:endParaRPr>
          </a:p>
          <a:p>
            <a:pPr marL="0" indent="0">
              <a:lnSpc>
                <a:spcPct val="100000"/>
              </a:lnSpc>
              <a:spcBef>
                <a:spcPts val="0"/>
              </a:spcBef>
              <a:buClr>
                <a:schemeClr val="dk1"/>
              </a:buClr>
              <a:buSzPts val="600"/>
              <a:buFont typeface="Arial"/>
              <a:buNone/>
            </a:pPr>
            <a:r>
              <a:rPr lang="en-US" sz="750" dirty="0">
                <a:solidFill>
                  <a:schemeClr val="tx2"/>
                </a:solidFill>
              </a:rPr>
              <a:t>U.S.data</a:t>
            </a:r>
          </a:p>
          <a:p>
            <a:pPr marL="0" indent="0">
              <a:lnSpc>
                <a:spcPct val="100000"/>
              </a:lnSpc>
              <a:spcBef>
                <a:spcPts val="0"/>
              </a:spcBef>
              <a:buClr>
                <a:schemeClr val="dk1"/>
              </a:buClr>
              <a:buSzPts val="600"/>
              <a:buFont typeface="Arial"/>
              <a:buNone/>
            </a:pPr>
            <a:r>
              <a:rPr lang="en-US" sz="750" dirty="0">
                <a:solidFill>
                  <a:schemeClr val="tx2"/>
                </a:solidFill>
                <a:latin typeface="+mn-lt"/>
              </a:rPr>
              <a:t>*</a:t>
            </a:r>
            <a:r>
              <a:rPr lang="en-US" sz="750" b="0" i="0" dirty="0">
                <a:solidFill>
                  <a:schemeClr val="tx2"/>
                </a:solidFill>
                <a:effectLst/>
                <a:latin typeface="+mn-lt"/>
              </a:rPr>
              <a:t>Calculated using estimated new cases of cancers that have standard of care screening: breast, cervical, colorectal and lung (high-risk) against all sites.</a:t>
            </a:r>
            <a:endParaRPr lang="en-US" sz="750" dirty="0">
              <a:solidFill>
                <a:schemeClr val="tx2"/>
              </a:solidFill>
              <a:latin typeface="+mn-lt"/>
            </a:endParaRPr>
          </a:p>
          <a:p>
            <a:pPr marL="0" indent="0">
              <a:lnSpc>
                <a:spcPct val="100000"/>
              </a:lnSpc>
              <a:spcBef>
                <a:spcPts val="0"/>
              </a:spcBef>
              <a:buClr>
                <a:schemeClr val="dk1"/>
              </a:buClr>
              <a:buSzPts val="600"/>
              <a:buNone/>
            </a:pPr>
            <a:r>
              <a:rPr lang="en-US" sz="750" dirty="0">
                <a:solidFill>
                  <a:schemeClr val="tx2"/>
                </a:solidFill>
                <a:latin typeface="+mn-lt"/>
              </a:rPr>
              <a:t>Siegel RL, et al. </a:t>
            </a:r>
            <a:r>
              <a:rPr lang="en-US" sz="750" i="1" dirty="0">
                <a:solidFill>
                  <a:schemeClr val="tx2"/>
                </a:solidFill>
                <a:latin typeface="+mn-lt"/>
              </a:rPr>
              <a:t>CA Cancer J Clin. </a:t>
            </a:r>
            <a:r>
              <a:rPr lang="en-US" sz="750" dirty="0">
                <a:solidFill>
                  <a:schemeClr val="tx2"/>
                </a:solidFill>
                <a:latin typeface="+mn-lt"/>
              </a:rPr>
              <a:t>2024; 74(1):12-49</a:t>
            </a:r>
            <a:endParaRPr lang="en-US" sz="750" baseline="30000" dirty="0">
              <a:solidFill>
                <a:schemeClr val="tx2"/>
              </a:solidFill>
              <a:latin typeface="+mn-lt"/>
            </a:endParaRPr>
          </a:p>
        </p:txBody>
      </p:sp>
      <p:graphicFrame>
        <p:nvGraphicFramePr>
          <p:cNvPr id="3" name="Chart 2">
            <a:extLst>
              <a:ext uri="{FF2B5EF4-FFF2-40B4-BE49-F238E27FC236}">
                <a16:creationId xmlns:a16="http://schemas.microsoft.com/office/drawing/2014/main" id="{1A4EE558-379A-1F95-1901-4455BAFF7999}"/>
              </a:ext>
            </a:extLst>
          </p:cNvPr>
          <p:cNvGraphicFramePr/>
          <p:nvPr>
            <p:extLst>
              <p:ext uri="{D42A27DB-BD31-4B8C-83A1-F6EECF244321}">
                <p14:modId xmlns:p14="http://schemas.microsoft.com/office/powerpoint/2010/main" val="405974401"/>
              </p:ext>
            </p:extLst>
          </p:nvPr>
        </p:nvGraphicFramePr>
        <p:xfrm>
          <a:off x="3524113" y="1282661"/>
          <a:ext cx="5875020" cy="4869447"/>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E40D0F79-80A5-4E11-AC25-DEFF87A317C7}"/>
              </a:ext>
            </a:extLst>
          </p:cNvPr>
          <p:cNvGrpSpPr/>
          <p:nvPr/>
        </p:nvGrpSpPr>
        <p:grpSpPr>
          <a:xfrm>
            <a:off x="1619845" y="2092887"/>
            <a:ext cx="2446638" cy="1665651"/>
            <a:chOff x="396525" y="2092887"/>
            <a:chExt cx="2446638" cy="1665651"/>
          </a:xfrm>
        </p:grpSpPr>
        <p:sp>
          <p:nvSpPr>
            <p:cNvPr id="11" name="TextBox 10">
              <a:extLst>
                <a:ext uri="{FF2B5EF4-FFF2-40B4-BE49-F238E27FC236}">
                  <a16:creationId xmlns:a16="http://schemas.microsoft.com/office/drawing/2014/main" id="{5CB6C7B6-5C74-9340-75DB-5D8C3D66BE44}"/>
                </a:ext>
              </a:extLst>
            </p:cNvPr>
            <p:cNvSpPr txBox="1"/>
            <p:nvPr/>
          </p:nvSpPr>
          <p:spPr>
            <a:xfrm>
              <a:off x="396525" y="2092887"/>
              <a:ext cx="2446638" cy="738664"/>
            </a:xfrm>
            <a:prstGeom prst="rect">
              <a:avLst/>
            </a:prstGeom>
            <a:noFill/>
          </p:spPr>
          <p:txBody>
            <a:bodyPr wrap="square" lIns="0" tIns="0" rIns="0" bIns="0" rtlCol="0">
              <a:spAutoFit/>
            </a:bodyPr>
            <a:lstStyle/>
            <a:p>
              <a:r>
                <a:rPr lang="en-US" sz="4800" b="1" dirty="0">
                  <a:solidFill>
                    <a:schemeClr val="accent2"/>
                  </a:solidFill>
                  <a:cs typeface="Arial" panose="020B0604020202020204" pitchFamily="34" charset="0"/>
                </a:rPr>
                <a:t>~66%</a:t>
              </a:r>
            </a:p>
          </p:txBody>
        </p:sp>
        <p:sp>
          <p:nvSpPr>
            <p:cNvPr id="12" name="Text Placeholder 2">
              <a:extLst>
                <a:ext uri="{FF2B5EF4-FFF2-40B4-BE49-F238E27FC236}">
                  <a16:creationId xmlns:a16="http://schemas.microsoft.com/office/drawing/2014/main" id="{152F1A8E-7B77-037F-C773-94D804ECA6F7}"/>
                </a:ext>
              </a:extLst>
            </p:cNvPr>
            <p:cNvSpPr txBox="1">
              <a:spLocks/>
            </p:cNvSpPr>
            <p:nvPr/>
          </p:nvSpPr>
          <p:spPr>
            <a:xfrm>
              <a:off x="743460" y="2788519"/>
              <a:ext cx="1752769" cy="970019"/>
            </a:xfrm>
            <a:prstGeom prst="rect">
              <a:avLst/>
            </a:prstGeom>
          </p:spPr>
          <p:txBody>
            <a:bodyPr vert="horz" lIns="0" tIns="0" rIns="0" bIns="0" rtlCol="0" anchor="t">
              <a:noAutofit/>
            </a:bodyPr>
            <a:lstStyle>
              <a:lvl1pPr marL="0" indent="0" algn="l" defTabSz="1300460" rtl="0" eaLnBrk="1" latinLnBrk="0" hangingPunct="1">
                <a:lnSpc>
                  <a:spcPct val="150000"/>
                </a:lnSpc>
                <a:spcBef>
                  <a:spcPts val="1422"/>
                </a:spcBef>
                <a:buFont typeface="Arial" panose="020B0604020202020204" pitchFamily="34" charset="0"/>
                <a:buNone/>
                <a:defRPr sz="2800" b="0" i="0" kern="1200">
                  <a:solidFill>
                    <a:srgbClr val="343740"/>
                  </a:solidFill>
                  <a:latin typeface="Work Sans Light" pitchFamily="2" charset="77"/>
                  <a:ea typeface="+mn-ea"/>
                  <a:cs typeface="+mn-cs"/>
                </a:defRPr>
              </a:lvl1pPr>
              <a:lvl2pPr marL="993130"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2pPr>
              <a:lvl3pPr marL="1643360"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3pPr>
              <a:lvl4pPr marL="2293589"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4pPr>
              <a:lvl5pPr marL="2943819"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nSpc>
                  <a:spcPct val="120000"/>
                </a:lnSpc>
                <a:spcAft>
                  <a:spcPts val="853"/>
                </a:spcAft>
              </a:pPr>
              <a:r>
                <a:rPr lang="en-US" sz="1600" b="1" dirty="0">
                  <a:solidFill>
                    <a:schemeClr val="tx1"/>
                  </a:solidFill>
                  <a:latin typeface="+mn-lt"/>
                </a:rPr>
                <a:t>of incident cancer diagnoses </a:t>
              </a:r>
              <a:r>
                <a:rPr lang="en-US" sz="1600" dirty="0">
                  <a:solidFill>
                    <a:schemeClr val="tx1"/>
                  </a:solidFill>
                  <a:latin typeface="+mn-lt"/>
                </a:rPr>
                <a:t>have no standard of care screening tests</a:t>
              </a:r>
              <a:endParaRPr lang="en-US" sz="1600" baseline="30000" dirty="0">
                <a:solidFill>
                  <a:schemeClr val="tx1"/>
                </a:solidFill>
                <a:latin typeface="+mn-lt"/>
                <a:cs typeface="Arial"/>
              </a:endParaRPr>
            </a:p>
          </p:txBody>
        </p:sp>
      </p:grpSp>
      <p:grpSp>
        <p:nvGrpSpPr>
          <p:cNvPr id="16" name="Group 15">
            <a:extLst>
              <a:ext uri="{FF2B5EF4-FFF2-40B4-BE49-F238E27FC236}">
                <a16:creationId xmlns:a16="http://schemas.microsoft.com/office/drawing/2014/main" id="{F0F0EBDB-798F-4EF8-9A1C-033A3B0C6DAF}"/>
              </a:ext>
            </a:extLst>
          </p:cNvPr>
          <p:cNvGrpSpPr/>
          <p:nvPr/>
        </p:nvGrpSpPr>
        <p:grpSpPr>
          <a:xfrm>
            <a:off x="9032302" y="4119849"/>
            <a:ext cx="2446638" cy="1475861"/>
            <a:chOff x="7808982" y="4119849"/>
            <a:chExt cx="2446638" cy="1475861"/>
          </a:xfrm>
        </p:grpSpPr>
        <p:sp>
          <p:nvSpPr>
            <p:cNvPr id="14" name="TextBox 13">
              <a:extLst>
                <a:ext uri="{FF2B5EF4-FFF2-40B4-BE49-F238E27FC236}">
                  <a16:creationId xmlns:a16="http://schemas.microsoft.com/office/drawing/2014/main" id="{98DA5BC5-C529-065E-3D28-FE43B2285793}"/>
                </a:ext>
              </a:extLst>
            </p:cNvPr>
            <p:cNvSpPr txBox="1"/>
            <p:nvPr/>
          </p:nvSpPr>
          <p:spPr>
            <a:xfrm>
              <a:off x="8058945" y="4795491"/>
              <a:ext cx="2107032" cy="800219"/>
            </a:xfrm>
            <a:prstGeom prst="rect">
              <a:avLst/>
            </a:prstGeom>
            <a:noFill/>
          </p:spPr>
          <p:txBody>
            <a:bodyPr wrap="square" lIns="0" tIns="0" rIns="0" bIns="0" rtlCol="0">
              <a:spAutoFit/>
            </a:bodyPr>
            <a:lstStyle/>
            <a:p>
              <a:r>
                <a:rPr lang="en-US" sz="1600" b="1" dirty="0">
                  <a:latin typeface="Arial" panose="020B0604020202020204" pitchFamily="34" charset="0"/>
                  <a:cs typeface="Arial" panose="020B0604020202020204" pitchFamily="34" charset="0"/>
                </a:rPr>
                <a:t>standard of care screenings*</a:t>
              </a:r>
            </a:p>
            <a:p>
              <a:endParaRPr lang="en-US" sz="2000" dirty="0">
                <a:solidFill>
                  <a:schemeClr val="accent3">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9ABEF4C-218B-61A2-67F4-74AF814F88AD}"/>
                </a:ext>
              </a:extLst>
            </p:cNvPr>
            <p:cNvSpPr txBox="1"/>
            <p:nvPr/>
          </p:nvSpPr>
          <p:spPr>
            <a:xfrm>
              <a:off x="7808982" y="4119849"/>
              <a:ext cx="2446638" cy="738664"/>
            </a:xfrm>
            <a:prstGeom prst="rect">
              <a:avLst/>
            </a:prstGeom>
            <a:noFill/>
          </p:spPr>
          <p:txBody>
            <a:bodyPr wrap="square" lIns="0" tIns="0" rIns="0" bIns="0" rtlCol="0">
              <a:spAutoFit/>
            </a:bodyPr>
            <a:lstStyle/>
            <a:p>
              <a:r>
                <a:rPr lang="en-US" sz="4800" b="1" dirty="0">
                  <a:solidFill>
                    <a:schemeClr val="tx1">
                      <a:lumMod val="60000"/>
                      <a:lumOff val="40000"/>
                    </a:schemeClr>
                  </a:solidFill>
                  <a:cs typeface="Arial" panose="020B0604020202020204" pitchFamily="34" charset="0"/>
                </a:rPr>
                <a:t>~34%</a:t>
              </a:r>
            </a:p>
          </p:txBody>
        </p:sp>
      </p:grpSp>
      <p:sp>
        <p:nvSpPr>
          <p:cNvPr id="4" name="TextBox 3">
            <a:extLst>
              <a:ext uri="{FF2B5EF4-FFF2-40B4-BE49-F238E27FC236}">
                <a16:creationId xmlns:a16="http://schemas.microsoft.com/office/drawing/2014/main" id="{3F17FF8F-BE1A-C620-1C23-C1A8DD52270B}"/>
              </a:ext>
            </a:extLst>
          </p:cNvPr>
          <p:cNvSpPr txBox="1"/>
          <p:nvPr/>
        </p:nvSpPr>
        <p:spPr bwMode="gray">
          <a:xfrm>
            <a:off x="1847850" y="6315075"/>
            <a:ext cx="0" cy="0"/>
          </a:xfrm>
          <a:prstGeom prst="rect">
            <a:avLst/>
          </a:prstGeom>
        </p:spPr>
        <p:txBody>
          <a:bodyPr wrap="none" rtlCol="0">
            <a:noAutofit/>
          </a:bodyPr>
          <a:lstStyle/>
          <a:p>
            <a:pPr marL="168275" indent="-168275">
              <a:lnSpc>
                <a:spcPct val="90000"/>
              </a:lnSpc>
              <a:spcBef>
                <a:spcPts val="1000"/>
              </a:spcBef>
              <a:buSzPct val="1000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6032330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9142043" cy="812663"/>
          </a:xfrm>
        </p:spPr>
        <p:txBody>
          <a:bodyPr/>
          <a:lstStyle/>
          <a:p>
            <a:r>
              <a:rPr lang="en-US" dirty="0"/>
              <a:t>A Potential Breakthrough in Finding Cancer Earlier: Multi-Cancer Early Detection (MCED) Testing</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808578" y="6247893"/>
            <a:ext cx="10036476"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320" indent="-20320">
              <a:lnSpc>
                <a:spcPct val="100000"/>
              </a:lnSpc>
              <a:spcBef>
                <a:spcPts val="0"/>
              </a:spcBef>
              <a:buSzPts val="800"/>
              <a:buFont typeface="Arial" panose="020B0604020202020204" pitchFamily="34" charset="0"/>
              <a:buNone/>
            </a:pPr>
            <a:r>
              <a:rPr lang="en-US" sz="750" dirty="0">
                <a:solidFill>
                  <a:schemeClr val="tx2"/>
                </a:solidFill>
                <a:latin typeface="Arial"/>
                <a:ea typeface="Arial"/>
                <a:cs typeface="Arial"/>
                <a:sym typeface="Arial"/>
              </a:rPr>
              <a:t>1</a:t>
            </a:r>
            <a:r>
              <a:rPr lang="en-US" sz="750" b="1" dirty="0">
                <a:solidFill>
                  <a:schemeClr val="tx2"/>
                </a:solidFill>
                <a:latin typeface="Arial"/>
                <a:ea typeface="Arial"/>
                <a:cs typeface="Arial"/>
                <a:sym typeface="Arial"/>
              </a:rPr>
              <a:t>.</a:t>
            </a:r>
            <a:r>
              <a:rPr lang="en-US" sz="750" dirty="0">
                <a:solidFill>
                  <a:schemeClr val="tx2"/>
                </a:solidFill>
                <a:latin typeface="Arial"/>
                <a:ea typeface="Arial"/>
                <a:cs typeface="Arial"/>
                <a:sym typeface="Arial"/>
              </a:rPr>
              <a:t> Cohen JD, et al. </a:t>
            </a:r>
            <a:r>
              <a:rPr lang="en-US" sz="750" i="1" dirty="0">
                <a:solidFill>
                  <a:schemeClr val="tx2"/>
                </a:solidFill>
                <a:latin typeface="Arial"/>
                <a:ea typeface="Arial"/>
                <a:cs typeface="Arial"/>
                <a:sym typeface="Arial"/>
              </a:rPr>
              <a:t>Science</a:t>
            </a:r>
            <a:r>
              <a:rPr lang="en-US" sz="750" dirty="0">
                <a:solidFill>
                  <a:schemeClr val="tx2"/>
                </a:solidFill>
                <a:latin typeface="Arial"/>
                <a:ea typeface="Arial"/>
                <a:cs typeface="Arial"/>
                <a:sym typeface="Arial"/>
              </a:rPr>
              <a:t>. 2018; 926-930. 2. Lennon AM, et al. </a:t>
            </a:r>
            <a:r>
              <a:rPr lang="en-US" sz="750" i="1" dirty="0">
                <a:solidFill>
                  <a:schemeClr val="tx2"/>
                </a:solidFill>
                <a:latin typeface="Arial"/>
                <a:ea typeface="Arial"/>
                <a:cs typeface="Arial"/>
                <a:sym typeface="Arial"/>
              </a:rPr>
              <a:t>Science</a:t>
            </a:r>
            <a:r>
              <a:rPr lang="en-US" sz="750" dirty="0">
                <a:solidFill>
                  <a:schemeClr val="tx2"/>
                </a:solidFill>
                <a:latin typeface="Arial"/>
                <a:ea typeface="Arial"/>
                <a:cs typeface="Arial"/>
                <a:sym typeface="Arial"/>
              </a:rPr>
              <a:t>. 2020;369(6499). </a:t>
            </a:r>
            <a:endParaRPr lang="en-US" sz="750" dirty="0">
              <a:solidFill>
                <a:schemeClr val="tx2"/>
              </a:solidFill>
              <a:latin typeface="Arial"/>
              <a:ea typeface="Arial"/>
              <a:cs typeface="Arial"/>
            </a:endParaRPr>
          </a:p>
        </p:txBody>
      </p:sp>
      <p:sp>
        <p:nvSpPr>
          <p:cNvPr id="3" name="Rectangle 2">
            <a:extLst>
              <a:ext uri="{FF2B5EF4-FFF2-40B4-BE49-F238E27FC236}">
                <a16:creationId xmlns:a16="http://schemas.microsoft.com/office/drawing/2014/main" id="{446346E5-5523-A73B-58ED-A8AE85557551}"/>
              </a:ext>
            </a:extLst>
          </p:cNvPr>
          <p:cNvSpPr/>
          <p:nvPr/>
        </p:nvSpPr>
        <p:spPr>
          <a:xfrm>
            <a:off x="553694" y="1905000"/>
            <a:ext cx="2160348" cy="3643554"/>
          </a:xfrm>
          <a:prstGeom prst="rect">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Google Shape;534;p11">
            <a:extLst>
              <a:ext uri="{FF2B5EF4-FFF2-40B4-BE49-F238E27FC236}">
                <a16:creationId xmlns:a16="http://schemas.microsoft.com/office/drawing/2014/main" id="{FEA8CC1D-A9EA-439F-C488-8E6C78EE80D3}"/>
              </a:ext>
            </a:extLst>
          </p:cNvPr>
          <p:cNvSpPr txBox="1"/>
          <p:nvPr/>
        </p:nvSpPr>
        <p:spPr>
          <a:xfrm>
            <a:off x="687759" y="3154467"/>
            <a:ext cx="1787349" cy="1569630"/>
          </a:xfrm>
          <a:prstGeom prst="rect">
            <a:avLst/>
          </a:prstGeom>
          <a:noFill/>
          <a:ln>
            <a:noFill/>
          </a:ln>
        </p:spPr>
        <p:txBody>
          <a:bodyPr spcFirstLastPara="1" wrap="square" lIns="91425" tIns="91425" rIns="91425" bIns="91425" anchor="t" anchorCtr="0">
            <a:spAutoFit/>
          </a:bodyPr>
          <a:lstStyle/>
          <a:p>
            <a:pPr marL="0" marR="0" lvl="0" indent="0" algn="l" defTabSz="914377" rtl="0" eaLnBrk="1" fontAlgn="auto" latinLnBrk="0" hangingPunct="1">
              <a:lnSpc>
                <a:spcPct val="100000"/>
              </a:lnSpc>
              <a:spcBef>
                <a:spcPts val="0"/>
              </a:spcBef>
              <a:spcAft>
                <a:spcPts val="0"/>
              </a:spcAft>
              <a:buClr>
                <a:srgbClr val="A475FF"/>
              </a:buClr>
              <a:buSzPts val="1400"/>
              <a:buFont typeface="Arial"/>
              <a:buNone/>
              <a:tabLst/>
              <a:defRPr/>
            </a:pPr>
            <a:r>
              <a:rPr kumimoji="0" lang="en-US" i="0" u="none" strike="noStrike" kern="1200" cap="none" spc="0" normalizeH="0" baseline="0" noProof="0" dirty="0">
                <a:ln>
                  <a:noFill/>
                </a:ln>
                <a:effectLst/>
                <a:uLnTx/>
                <a:uFillTx/>
                <a:latin typeface="Arial"/>
                <a:ea typeface="Arial"/>
                <a:cs typeface="Arial"/>
                <a:sym typeface="Arial"/>
              </a:rPr>
              <a:t>Using a simple blood draw, it can detect </a:t>
            </a:r>
            <a:r>
              <a:rPr kumimoji="0" lang="en-US" i="0" u="none" strike="noStrike" kern="1200" cap="none" spc="0" normalizeH="0" baseline="0" noProof="0" dirty="0">
                <a:ln>
                  <a:noFill/>
                </a:ln>
                <a:effectLst/>
                <a:uLnTx/>
                <a:uFillTx/>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7"/>
                  </a:ext>
                </a:extLst>
              </a:rPr>
              <a:t>multiple</a:t>
            </a:r>
            <a:br>
              <a:rPr kumimoji="0" lang="en-US" i="0" u="none" strike="noStrike" kern="1200" cap="none" spc="0" normalizeH="0" baseline="0" noProof="0" dirty="0">
                <a:ln>
                  <a:noFill/>
                </a:ln>
                <a:effectLst/>
                <a:uLnTx/>
                <a:uFillTx/>
                <a:latin typeface="Arial"/>
                <a:ea typeface="Arial"/>
                <a:cs typeface="Arial"/>
                <a:sym typeface="Arial"/>
              </a:rPr>
            </a:br>
            <a:r>
              <a:rPr kumimoji="0" lang="en-US" i="0" u="none" strike="noStrike" kern="1200" cap="none" spc="0" normalizeH="0" baseline="0" noProof="0" dirty="0">
                <a:ln>
                  <a:noFill/>
                </a:ln>
                <a:effectLst/>
                <a:uLnTx/>
                <a:uFillTx/>
                <a:latin typeface="Arial"/>
                <a:ea typeface="Arial"/>
                <a:cs typeface="Arial"/>
                <a:sym typeface="Arial"/>
              </a:rPr>
              <a:t>cancer types</a:t>
            </a:r>
            <a:r>
              <a:rPr kumimoji="0" lang="en-US" i="0" u="none" strike="noStrike" kern="1200" cap="none" spc="0" normalizeH="0" baseline="30000" noProof="0" dirty="0">
                <a:ln>
                  <a:noFill/>
                </a:ln>
                <a:effectLst/>
                <a:uLnTx/>
                <a:uFillTx/>
                <a:latin typeface="Arial"/>
                <a:ea typeface="Arial"/>
                <a:cs typeface="Arial"/>
                <a:sym typeface="Arial"/>
              </a:rPr>
              <a:t>1,2</a:t>
            </a:r>
          </a:p>
        </p:txBody>
      </p:sp>
      <p:pic>
        <p:nvPicPr>
          <p:cNvPr id="5" name="Graphic 4">
            <a:extLst>
              <a:ext uri="{FF2B5EF4-FFF2-40B4-BE49-F238E27FC236}">
                <a16:creationId xmlns:a16="http://schemas.microsoft.com/office/drawing/2014/main" id="{B3F43C89-164D-595A-C4E1-98F9DC7FD9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784" y="2273262"/>
            <a:ext cx="609600" cy="609600"/>
          </a:xfrm>
          <a:prstGeom prst="rect">
            <a:avLst/>
          </a:prstGeom>
        </p:spPr>
      </p:pic>
      <p:sp>
        <p:nvSpPr>
          <p:cNvPr id="6" name="Rectangle 5">
            <a:extLst>
              <a:ext uri="{FF2B5EF4-FFF2-40B4-BE49-F238E27FC236}">
                <a16:creationId xmlns:a16="http://schemas.microsoft.com/office/drawing/2014/main" id="{40C22AD8-55F2-8BDD-F925-1CF711789C58}"/>
              </a:ext>
            </a:extLst>
          </p:cNvPr>
          <p:cNvSpPr/>
          <p:nvPr/>
        </p:nvSpPr>
        <p:spPr>
          <a:xfrm>
            <a:off x="2836498" y="1905000"/>
            <a:ext cx="2160348" cy="3643554"/>
          </a:xfrm>
          <a:prstGeom prst="rect">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Google Shape;534;p11">
            <a:extLst>
              <a:ext uri="{FF2B5EF4-FFF2-40B4-BE49-F238E27FC236}">
                <a16:creationId xmlns:a16="http://schemas.microsoft.com/office/drawing/2014/main" id="{044E9D19-E260-91FF-AD45-4B8ECCD82BF6}"/>
              </a:ext>
            </a:extLst>
          </p:cNvPr>
          <p:cNvSpPr txBox="1"/>
          <p:nvPr/>
        </p:nvSpPr>
        <p:spPr>
          <a:xfrm>
            <a:off x="2970563" y="3154467"/>
            <a:ext cx="1921414" cy="2400627"/>
          </a:xfrm>
          <a:prstGeom prst="rect">
            <a:avLst/>
          </a:prstGeom>
          <a:noFill/>
          <a:ln>
            <a:noFill/>
          </a:ln>
        </p:spPr>
        <p:txBody>
          <a:bodyPr spcFirstLastPara="1" wrap="square" lIns="91425" tIns="91425" rIns="91425" bIns="91425"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Pts val="1400"/>
              <a:buFont typeface="Arial"/>
              <a:buNone/>
              <a:tabLst/>
              <a:defRPr/>
            </a:pPr>
            <a:r>
              <a:rPr kumimoji="0" lang="en-US" i="0" u="none" strike="noStrike" kern="1200" cap="none" spc="0" normalizeH="0" baseline="0" noProof="0" dirty="0">
                <a:ln>
                  <a:noFill/>
                </a:ln>
                <a:effectLst/>
                <a:uLnTx/>
                <a:uFillTx/>
                <a:latin typeface="Arial"/>
                <a:ea typeface="Arial"/>
                <a:cs typeface="Arial"/>
                <a:sym typeface="Arial"/>
              </a:rPr>
              <a:t>MCED testing + routine screening may greatly </a:t>
            </a:r>
            <a:br>
              <a:rPr kumimoji="0" lang="en-US" i="0" u="none" strike="noStrike" kern="1200" cap="none" spc="0" normalizeH="0" baseline="0" noProof="0" dirty="0">
                <a:ln>
                  <a:noFill/>
                </a:ln>
                <a:effectLst/>
                <a:uLnTx/>
                <a:uFillTx/>
                <a:latin typeface="Arial"/>
                <a:ea typeface="Arial"/>
                <a:cs typeface="Arial"/>
                <a:sym typeface="Arial"/>
              </a:rPr>
            </a:br>
            <a:r>
              <a:rPr kumimoji="0" lang="en-US" i="0" u="none" strike="noStrike" kern="1200" cap="none" spc="0" normalizeH="0" baseline="0" noProof="0" dirty="0">
                <a:ln>
                  <a:noFill/>
                </a:ln>
                <a:effectLst/>
                <a:uLnTx/>
                <a:uFillTx/>
                <a:latin typeface="Arial"/>
                <a:ea typeface="Arial"/>
                <a:cs typeface="Arial"/>
                <a:sym typeface="Arial"/>
              </a:rPr>
              <a:t>expand the range of </a:t>
            </a:r>
            <a:r>
              <a:rPr lang="en-US" dirty="0">
                <a:latin typeface="Arial"/>
                <a:ea typeface="Arial"/>
                <a:cs typeface="Arial"/>
                <a:sym typeface="Arial"/>
              </a:rPr>
              <a:t>screen-detected</a:t>
            </a:r>
            <a:r>
              <a:rPr kumimoji="0" lang="en-US" i="0" u="none" strike="noStrike" kern="1200" cap="none" spc="0" normalizeH="0" baseline="0" noProof="0" dirty="0">
                <a:ln>
                  <a:noFill/>
                </a:ln>
                <a:effectLst/>
                <a:uLnTx/>
                <a:uFillTx/>
                <a:latin typeface="Arial"/>
                <a:ea typeface="Arial"/>
                <a:cs typeface="Arial"/>
                <a:sym typeface="Arial"/>
              </a:rPr>
              <a:t> cancers.</a:t>
            </a:r>
            <a:r>
              <a:rPr kumimoji="0" lang="en-US" i="0" u="none" strike="noStrike" kern="1200" cap="none" spc="0" normalizeH="0" baseline="30000" noProof="0" dirty="0">
                <a:ln>
                  <a:noFill/>
                </a:ln>
                <a:effectLst/>
                <a:uLnTx/>
                <a:uFillTx/>
                <a:latin typeface="Arial"/>
                <a:ea typeface="Arial"/>
                <a:cs typeface="Arial"/>
                <a:sym typeface="Arial"/>
              </a:rPr>
              <a:t>2</a:t>
            </a:r>
            <a:endParaRPr kumimoji="0" lang="en-US" i="0" u="none" strike="noStrike" kern="1200" cap="none" spc="0" normalizeH="0" baseline="0" noProof="0" dirty="0">
              <a:ln>
                <a:noFill/>
              </a:ln>
              <a:effectLst/>
              <a:uLnTx/>
              <a:uFillTx/>
              <a:latin typeface="Arial"/>
              <a:ea typeface="Arial"/>
              <a:cs typeface="Arial"/>
              <a:sym typeface="Arial"/>
            </a:endParaRPr>
          </a:p>
        </p:txBody>
      </p:sp>
      <p:grpSp>
        <p:nvGrpSpPr>
          <p:cNvPr id="8" name="Group 7">
            <a:extLst>
              <a:ext uri="{FF2B5EF4-FFF2-40B4-BE49-F238E27FC236}">
                <a16:creationId xmlns:a16="http://schemas.microsoft.com/office/drawing/2014/main" id="{9905EABB-F96F-6A04-14D9-D8C700ADACFB}"/>
              </a:ext>
            </a:extLst>
          </p:cNvPr>
          <p:cNvGrpSpPr/>
          <p:nvPr/>
        </p:nvGrpSpPr>
        <p:grpSpPr>
          <a:xfrm>
            <a:off x="2970563" y="1982786"/>
            <a:ext cx="896936" cy="957947"/>
            <a:chOff x="3070227" y="2364457"/>
            <a:chExt cx="622264" cy="664592"/>
          </a:xfrm>
          <a:solidFill>
            <a:schemeClr val="tx2"/>
          </a:solidFill>
        </p:grpSpPr>
        <p:pic>
          <p:nvPicPr>
            <p:cNvPr id="9" name="Graphic 8">
              <a:extLst>
                <a:ext uri="{FF2B5EF4-FFF2-40B4-BE49-F238E27FC236}">
                  <a16:creationId xmlns:a16="http://schemas.microsoft.com/office/drawing/2014/main" id="{C31DF6F0-0CA7-0EB6-C901-C08BD133B4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0227" y="2364457"/>
              <a:ext cx="483726" cy="483724"/>
            </a:xfrm>
            <a:prstGeom prst="rect">
              <a:avLst/>
            </a:prstGeom>
          </p:spPr>
        </p:pic>
        <p:pic>
          <p:nvPicPr>
            <p:cNvPr id="11" name="Graphic 10">
              <a:extLst>
                <a:ext uri="{FF2B5EF4-FFF2-40B4-BE49-F238E27FC236}">
                  <a16:creationId xmlns:a16="http://schemas.microsoft.com/office/drawing/2014/main" id="{DC4D8B95-ADE7-814B-F1E5-91B42E3CE5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6335" y="2672893"/>
              <a:ext cx="356156" cy="356156"/>
            </a:xfrm>
            <a:prstGeom prst="rect">
              <a:avLst/>
            </a:prstGeom>
          </p:spPr>
        </p:pic>
      </p:grpSp>
      <p:sp>
        <p:nvSpPr>
          <p:cNvPr id="12" name="Rectangle 11">
            <a:extLst>
              <a:ext uri="{FF2B5EF4-FFF2-40B4-BE49-F238E27FC236}">
                <a16:creationId xmlns:a16="http://schemas.microsoft.com/office/drawing/2014/main" id="{6569A550-1E49-148E-094B-99CDBE1A334F}"/>
              </a:ext>
            </a:extLst>
          </p:cNvPr>
          <p:cNvSpPr/>
          <p:nvPr/>
        </p:nvSpPr>
        <p:spPr>
          <a:xfrm>
            <a:off x="5119302" y="1905000"/>
            <a:ext cx="2160348" cy="3643554"/>
          </a:xfrm>
          <a:prstGeom prst="rect">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Google Shape;534;p11">
            <a:extLst>
              <a:ext uri="{FF2B5EF4-FFF2-40B4-BE49-F238E27FC236}">
                <a16:creationId xmlns:a16="http://schemas.microsoft.com/office/drawing/2014/main" id="{CE825730-FBAB-4461-5F82-4F92DB722343}"/>
              </a:ext>
            </a:extLst>
          </p:cNvPr>
          <p:cNvSpPr txBox="1"/>
          <p:nvPr/>
        </p:nvSpPr>
        <p:spPr>
          <a:xfrm>
            <a:off x="5253367" y="3154467"/>
            <a:ext cx="1787349" cy="2400627"/>
          </a:xfrm>
          <a:prstGeom prst="rect">
            <a:avLst/>
          </a:prstGeom>
          <a:noFill/>
          <a:ln>
            <a:noFill/>
          </a:ln>
        </p:spPr>
        <p:txBody>
          <a:bodyPr spcFirstLastPara="1" wrap="square" lIns="91425" tIns="91425" rIns="91425" bIns="91425"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Pts val="1400"/>
              <a:buFont typeface="Arial"/>
              <a:buNone/>
              <a:tabLst/>
              <a:defRPr/>
            </a:pPr>
            <a:r>
              <a:rPr kumimoji="0" lang="en-US" i="0" u="none" strike="noStrike" kern="1200" cap="none" spc="0" normalizeH="0" baseline="0" noProof="0" dirty="0">
                <a:ln>
                  <a:noFill/>
                </a:ln>
                <a:effectLst/>
                <a:uLnTx/>
                <a:uFillTx/>
                <a:latin typeface="Arial"/>
                <a:ea typeface="Arial"/>
                <a:cs typeface="Arial"/>
                <a:sym typeface="Arial"/>
              </a:rPr>
              <a:t>MCED testing may identify cancers</a:t>
            </a:r>
            <a:br>
              <a:rPr kumimoji="0" lang="en-US" i="0" u="none" strike="noStrike" kern="1200" cap="none" spc="0" normalizeH="0" baseline="0" noProof="0" dirty="0">
                <a:ln>
                  <a:noFill/>
                </a:ln>
                <a:effectLst/>
                <a:uLnTx/>
                <a:uFillTx/>
                <a:latin typeface="Arial"/>
                <a:ea typeface="Arial"/>
                <a:cs typeface="Arial"/>
                <a:sym typeface="Arial"/>
              </a:rPr>
            </a:br>
            <a:r>
              <a:rPr kumimoji="0" lang="en-US" i="0" u="none" strike="noStrike" kern="1200" cap="none" spc="0" normalizeH="0" baseline="0" noProof="0" dirty="0">
                <a:ln>
                  <a:noFill/>
                </a:ln>
                <a:effectLst/>
                <a:uLnTx/>
                <a:uFillTx/>
                <a:latin typeface="Arial"/>
                <a:ea typeface="Arial"/>
                <a:cs typeface="Arial"/>
                <a:sym typeface="Arial"/>
              </a:rPr>
              <a:t>at earlier stages, when they may be more treatable.</a:t>
            </a:r>
            <a:r>
              <a:rPr kumimoji="0" lang="en-US" i="0" u="none" strike="noStrike" kern="1200" cap="none" spc="0" normalizeH="0" baseline="30000" noProof="0" dirty="0">
                <a:ln>
                  <a:noFill/>
                </a:ln>
                <a:effectLst/>
                <a:uLnTx/>
                <a:uFillTx/>
                <a:latin typeface="Arial"/>
                <a:ea typeface="Arial"/>
                <a:cs typeface="Arial"/>
                <a:sym typeface="Arial"/>
              </a:rPr>
              <a:t>2</a:t>
            </a:r>
          </a:p>
        </p:txBody>
      </p:sp>
      <p:pic>
        <p:nvPicPr>
          <p:cNvPr id="15" name="Graphic 14">
            <a:extLst>
              <a:ext uri="{FF2B5EF4-FFF2-40B4-BE49-F238E27FC236}">
                <a16:creationId xmlns:a16="http://schemas.microsoft.com/office/drawing/2014/main" id="{264AE438-BB73-575C-FDC4-391FC24FBD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299666" y="2206278"/>
            <a:ext cx="896509" cy="896509"/>
          </a:xfrm>
          <a:prstGeom prst="rect">
            <a:avLst/>
          </a:prstGeom>
        </p:spPr>
      </p:pic>
      <p:sp>
        <p:nvSpPr>
          <p:cNvPr id="16" name="Rectangle 15">
            <a:extLst>
              <a:ext uri="{FF2B5EF4-FFF2-40B4-BE49-F238E27FC236}">
                <a16:creationId xmlns:a16="http://schemas.microsoft.com/office/drawing/2014/main" id="{69E5D0A7-4EBC-9298-8190-67E94CFD743B}"/>
              </a:ext>
            </a:extLst>
          </p:cNvPr>
          <p:cNvSpPr/>
          <p:nvPr/>
        </p:nvSpPr>
        <p:spPr>
          <a:xfrm>
            <a:off x="7402106" y="1905000"/>
            <a:ext cx="2160348" cy="3643554"/>
          </a:xfrm>
          <a:prstGeom prst="rect">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Google Shape;534;p11">
            <a:extLst>
              <a:ext uri="{FF2B5EF4-FFF2-40B4-BE49-F238E27FC236}">
                <a16:creationId xmlns:a16="http://schemas.microsoft.com/office/drawing/2014/main" id="{94F0409E-64D4-DD61-1008-EC093B86B58F}"/>
              </a:ext>
            </a:extLst>
          </p:cNvPr>
          <p:cNvSpPr txBox="1"/>
          <p:nvPr/>
        </p:nvSpPr>
        <p:spPr>
          <a:xfrm>
            <a:off x="7536171" y="3154467"/>
            <a:ext cx="1787349" cy="1846629"/>
          </a:xfrm>
          <a:prstGeom prst="rect">
            <a:avLst/>
          </a:prstGeom>
          <a:noFill/>
          <a:ln>
            <a:noFill/>
          </a:ln>
        </p:spPr>
        <p:txBody>
          <a:bodyPr spcFirstLastPara="1" wrap="square" lIns="91425" tIns="91425" rIns="91425" bIns="91425"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A single blood test may help</a:t>
            </a:r>
            <a:r>
              <a:rPr kumimoji="0" lang="en-US" i="0" u="none" strike="noStrike" kern="1200" cap="none" spc="0" normalizeH="0" baseline="0" noProof="0" dirty="0">
                <a:ln>
                  <a:noFill/>
                </a:ln>
                <a:effectLst/>
                <a:uLnTx/>
                <a:uFillTx/>
                <a:latin typeface="Arial"/>
                <a:ea typeface="Arial"/>
                <a:cs typeface="Arial"/>
                <a:sym typeface="Arial"/>
              </a:rPr>
              <a:t> </a:t>
            </a:r>
            <a:r>
              <a:rPr lang="en-US" dirty="0">
                <a:latin typeface="Arial"/>
                <a:ea typeface="Arial"/>
                <a:cs typeface="Arial"/>
                <a:sym typeface="Arial"/>
              </a:rPr>
              <a:t>e</a:t>
            </a:r>
            <a:r>
              <a:rPr kumimoji="0" lang="en-US" i="0" u="none" strike="noStrike" kern="1200" cap="none" spc="0" normalizeH="0" baseline="0" noProof="0" dirty="0">
                <a:ln>
                  <a:noFill/>
                </a:ln>
                <a:effectLst/>
                <a:uLnTx/>
                <a:uFillTx/>
                <a:latin typeface="Arial"/>
                <a:ea typeface="Arial"/>
                <a:cs typeface="Arial"/>
                <a:sym typeface="Arial"/>
              </a:rPr>
              <a:t>xpand access to screening for underserved populations</a:t>
            </a:r>
          </a:p>
        </p:txBody>
      </p:sp>
      <p:pic>
        <p:nvPicPr>
          <p:cNvPr id="18" name="Graphic 17">
            <a:extLst>
              <a:ext uri="{FF2B5EF4-FFF2-40B4-BE49-F238E27FC236}">
                <a16:creationId xmlns:a16="http://schemas.microsoft.com/office/drawing/2014/main" id="{CA583D90-7335-08B7-2A6E-787ABAFEA7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6171" y="2108706"/>
            <a:ext cx="952500" cy="952500"/>
          </a:xfrm>
          <a:prstGeom prst="rect">
            <a:avLst/>
          </a:prstGeom>
        </p:spPr>
      </p:pic>
      <p:sp>
        <p:nvSpPr>
          <p:cNvPr id="19" name="Rectangle 18">
            <a:extLst>
              <a:ext uri="{FF2B5EF4-FFF2-40B4-BE49-F238E27FC236}">
                <a16:creationId xmlns:a16="http://schemas.microsoft.com/office/drawing/2014/main" id="{4107963E-2599-EF38-85E1-EC829293C46D}"/>
              </a:ext>
            </a:extLst>
          </p:cNvPr>
          <p:cNvSpPr/>
          <p:nvPr/>
        </p:nvSpPr>
        <p:spPr>
          <a:xfrm>
            <a:off x="9684909" y="1905000"/>
            <a:ext cx="2160348" cy="3643554"/>
          </a:xfrm>
          <a:prstGeom prst="rect">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Google Shape;534;p11">
            <a:extLst>
              <a:ext uri="{FF2B5EF4-FFF2-40B4-BE49-F238E27FC236}">
                <a16:creationId xmlns:a16="http://schemas.microsoft.com/office/drawing/2014/main" id="{3183C30D-2175-489A-3BAC-845578E11142}"/>
              </a:ext>
            </a:extLst>
          </p:cNvPr>
          <p:cNvSpPr txBox="1"/>
          <p:nvPr/>
        </p:nvSpPr>
        <p:spPr>
          <a:xfrm>
            <a:off x="9818974" y="3154467"/>
            <a:ext cx="1787349" cy="1292631"/>
          </a:xfrm>
          <a:prstGeom prst="rect">
            <a:avLst/>
          </a:prstGeom>
          <a:noFill/>
          <a:ln>
            <a:noFill/>
          </a:ln>
        </p:spPr>
        <p:txBody>
          <a:bodyPr spcFirstLastPara="1" wrap="square" lIns="91425" tIns="91425" rIns="91425" bIns="91425"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Pts val="1400"/>
              <a:buFont typeface="Arial"/>
              <a:buNone/>
              <a:tabLst/>
              <a:defRPr/>
            </a:pPr>
            <a:r>
              <a:rPr kumimoji="0" lang="en-US" i="0" u="none" strike="noStrike" kern="1200" cap="none" spc="0" normalizeH="0" baseline="0" noProof="0" dirty="0">
                <a:ln>
                  <a:noFill/>
                </a:ln>
                <a:effectLst/>
                <a:uLnTx/>
                <a:uFillTx/>
                <a:latin typeface="Arial"/>
                <a:ea typeface="Arial"/>
                <a:cs typeface="Arial"/>
                <a:sym typeface="Arial"/>
              </a:rPr>
              <a:t>High specificity</a:t>
            </a:r>
            <a:br>
              <a:rPr kumimoji="0" lang="en-US" i="0" u="none" strike="noStrike" kern="1200" cap="none" spc="0" normalizeH="0" baseline="0" noProof="0" dirty="0">
                <a:ln>
                  <a:noFill/>
                </a:ln>
                <a:effectLst/>
                <a:uLnTx/>
                <a:uFillTx/>
                <a:latin typeface="Arial"/>
                <a:ea typeface="Arial"/>
                <a:cs typeface="Arial"/>
                <a:sym typeface="Arial"/>
              </a:rPr>
            </a:br>
            <a:r>
              <a:rPr lang="en-US" dirty="0">
                <a:latin typeface="Arial"/>
                <a:ea typeface="Arial"/>
                <a:cs typeface="Arial"/>
                <a:sym typeface="Arial"/>
              </a:rPr>
              <a:t>design </a:t>
            </a:r>
            <a:r>
              <a:rPr kumimoji="0" lang="en-US" i="0" u="none" strike="noStrike" kern="1200" cap="none" spc="0" normalizeH="0" baseline="0" noProof="0" dirty="0">
                <a:ln>
                  <a:noFill/>
                </a:ln>
                <a:effectLst/>
                <a:uLnTx/>
                <a:uFillTx/>
                <a:latin typeface="Arial"/>
                <a:ea typeface="Arial"/>
                <a:cs typeface="Arial"/>
                <a:sym typeface="Arial"/>
              </a:rPr>
              <a:t>to</a:t>
            </a:r>
            <a:br>
              <a:rPr kumimoji="0" lang="en-US" i="0" u="none" strike="noStrike" kern="1200" cap="none" spc="0" normalizeH="0" baseline="0" noProof="0" dirty="0">
                <a:ln>
                  <a:noFill/>
                </a:ln>
                <a:effectLst/>
                <a:uLnTx/>
                <a:uFillTx/>
                <a:latin typeface="Arial"/>
                <a:ea typeface="Arial"/>
                <a:cs typeface="Arial"/>
                <a:sym typeface="Arial"/>
              </a:rPr>
            </a:br>
            <a:r>
              <a:rPr kumimoji="0" lang="en-US" i="0" u="none" strike="noStrike" kern="1200" cap="none" spc="0" normalizeH="0" baseline="0" noProof="0" dirty="0">
                <a:ln>
                  <a:noFill/>
                </a:ln>
                <a:effectLst/>
                <a:uLnTx/>
                <a:uFillTx/>
                <a:latin typeface="Arial"/>
                <a:ea typeface="Arial"/>
                <a:cs typeface="Arial"/>
                <a:sym typeface="Arial"/>
              </a:rPr>
              <a:t>limit false positives</a:t>
            </a:r>
          </a:p>
        </p:txBody>
      </p:sp>
      <p:pic>
        <p:nvPicPr>
          <p:cNvPr id="21" name="Graphic 20">
            <a:extLst>
              <a:ext uri="{FF2B5EF4-FFF2-40B4-BE49-F238E27FC236}">
                <a16:creationId xmlns:a16="http://schemas.microsoft.com/office/drawing/2014/main" id="{21CDE431-34FC-26E4-DDB6-504FBC8099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99999" y="2294081"/>
            <a:ext cx="588781" cy="588781"/>
          </a:xfrm>
          <a:prstGeom prst="rect">
            <a:avLst/>
          </a:prstGeom>
        </p:spPr>
      </p:pic>
      <p:cxnSp>
        <p:nvCxnSpPr>
          <p:cNvPr id="22" name="Straight Connector 21">
            <a:extLst>
              <a:ext uri="{FF2B5EF4-FFF2-40B4-BE49-F238E27FC236}">
                <a16:creationId xmlns:a16="http://schemas.microsoft.com/office/drawing/2014/main" id="{F1858C01-E89B-8DA9-9777-ABE60210D19D}"/>
              </a:ext>
            </a:extLst>
          </p:cNvPr>
          <p:cNvCxnSpPr/>
          <p:nvPr/>
        </p:nvCxnSpPr>
        <p:spPr>
          <a:xfrm>
            <a:off x="11859286" y="1905000"/>
            <a:ext cx="0" cy="36435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FB74A-9FAB-9439-BD66-818CD7022AAD}"/>
              </a:ext>
            </a:extLst>
          </p:cNvPr>
          <p:cNvCxnSpPr/>
          <p:nvPr/>
        </p:nvCxnSpPr>
        <p:spPr>
          <a:xfrm>
            <a:off x="9585354" y="1905000"/>
            <a:ext cx="0" cy="36435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C5AFDB-62A0-EB98-73F8-1A7BB0C24D6F}"/>
              </a:ext>
            </a:extLst>
          </p:cNvPr>
          <p:cNvCxnSpPr/>
          <p:nvPr/>
        </p:nvCxnSpPr>
        <p:spPr>
          <a:xfrm>
            <a:off x="7279650" y="1905000"/>
            <a:ext cx="0" cy="36435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500FF7-E12F-B280-4FC0-720E2657861C}"/>
              </a:ext>
            </a:extLst>
          </p:cNvPr>
          <p:cNvCxnSpPr/>
          <p:nvPr/>
        </p:nvCxnSpPr>
        <p:spPr>
          <a:xfrm>
            <a:off x="4996846" y="1905000"/>
            <a:ext cx="0" cy="36435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983585-3C3B-4D75-C303-7D7940A61170}"/>
              </a:ext>
            </a:extLst>
          </p:cNvPr>
          <p:cNvCxnSpPr/>
          <p:nvPr/>
        </p:nvCxnSpPr>
        <p:spPr>
          <a:xfrm>
            <a:off x="2714042" y="1905000"/>
            <a:ext cx="0" cy="36435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1341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812663"/>
          </a:xfrm>
        </p:spPr>
        <p:txBody>
          <a:bodyPr/>
          <a:lstStyle/>
          <a:p>
            <a:r>
              <a:rPr lang="en-US" dirty="0"/>
              <a:t>Promise and Application of Circulating Tumor-Derived Material</a:t>
            </a:r>
          </a:p>
        </p:txBody>
      </p:sp>
      <p:grpSp>
        <p:nvGrpSpPr>
          <p:cNvPr id="3" name="Group 2">
            <a:extLst>
              <a:ext uri="{FF2B5EF4-FFF2-40B4-BE49-F238E27FC236}">
                <a16:creationId xmlns:a16="http://schemas.microsoft.com/office/drawing/2014/main" id="{7EED048D-E85F-FEDD-89F5-073BA6696C02}"/>
              </a:ext>
            </a:extLst>
          </p:cNvPr>
          <p:cNvGrpSpPr/>
          <p:nvPr/>
        </p:nvGrpSpPr>
        <p:grpSpPr>
          <a:xfrm>
            <a:off x="813398" y="1243096"/>
            <a:ext cx="10904091" cy="4673853"/>
            <a:chOff x="1208844" y="1530670"/>
            <a:chExt cx="9981669" cy="4753258"/>
          </a:xfrm>
        </p:grpSpPr>
        <p:sp>
          <p:nvSpPr>
            <p:cNvPr id="5" name="Arrow: Pentagon 6">
              <a:extLst>
                <a:ext uri="{FF2B5EF4-FFF2-40B4-BE49-F238E27FC236}">
                  <a16:creationId xmlns:a16="http://schemas.microsoft.com/office/drawing/2014/main" id="{9D8CE875-3791-53A8-EDCD-69657892D4B0}"/>
                </a:ext>
              </a:extLst>
            </p:cNvPr>
            <p:cNvSpPr/>
            <p:nvPr/>
          </p:nvSpPr>
          <p:spPr>
            <a:xfrm>
              <a:off x="1208844" y="2190585"/>
              <a:ext cx="9981669" cy="92690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5F51A9-597F-422B-FCC7-4DA797D6B01E}"/>
                </a:ext>
              </a:extLst>
            </p:cNvPr>
            <p:cNvSpPr txBox="1"/>
            <p:nvPr/>
          </p:nvSpPr>
          <p:spPr>
            <a:xfrm>
              <a:off x="1666751" y="2330983"/>
              <a:ext cx="1107534" cy="957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Screening or earlier diagnosis</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FB3EA09-E5A6-845D-F683-BB68667A63B5}"/>
                </a:ext>
              </a:extLst>
            </p:cNvPr>
            <p:cNvSpPr txBox="1"/>
            <p:nvPr/>
          </p:nvSpPr>
          <p:spPr>
            <a:xfrm>
              <a:off x="2855299" y="2331623"/>
              <a:ext cx="1508492" cy="933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Molecular profiling or prognostication</a:t>
              </a:r>
            </a:p>
          </p:txBody>
        </p:sp>
        <p:sp>
          <p:nvSpPr>
            <p:cNvPr id="8" name="TextBox 7">
              <a:extLst>
                <a:ext uri="{FF2B5EF4-FFF2-40B4-BE49-F238E27FC236}">
                  <a16:creationId xmlns:a16="http://schemas.microsoft.com/office/drawing/2014/main" id="{2983B580-4C67-A0CE-9EC7-9F062EC04EDD}"/>
                </a:ext>
              </a:extLst>
            </p:cNvPr>
            <p:cNvSpPr txBox="1"/>
            <p:nvPr/>
          </p:nvSpPr>
          <p:spPr>
            <a:xfrm>
              <a:off x="5555817" y="2333409"/>
              <a:ext cx="1268695" cy="933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Detection of residual disease</a:t>
              </a:r>
            </a:p>
          </p:txBody>
        </p:sp>
        <p:sp>
          <p:nvSpPr>
            <p:cNvPr id="9" name="TextBox 8">
              <a:extLst>
                <a:ext uri="{FF2B5EF4-FFF2-40B4-BE49-F238E27FC236}">
                  <a16:creationId xmlns:a16="http://schemas.microsoft.com/office/drawing/2014/main" id="{6D04D1A8-B788-6DA6-79E4-BC646EE3CF9D}"/>
                </a:ext>
              </a:extLst>
            </p:cNvPr>
            <p:cNvSpPr txBox="1"/>
            <p:nvPr/>
          </p:nvSpPr>
          <p:spPr>
            <a:xfrm>
              <a:off x="6767857" y="2330983"/>
              <a:ext cx="1289496" cy="6705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a:rPr>
                <a:t>Monitoring response</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FAD17FD-4373-C225-70B5-B24F6EA0EEB6}"/>
                </a:ext>
              </a:extLst>
            </p:cNvPr>
            <p:cNvSpPr txBox="1"/>
            <p:nvPr/>
          </p:nvSpPr>
          <p:spPr>
            <a:xfrm>
              <a:off x="8673737" y="2331984"/>
              <a:ext cx="1529384" cy="6705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Monitoring evolution</a:t>
              </a:r>
            </a:p>
          </p:txBody>
        </p:sp>
        <p:grpSp>
          <p:nvGrpSpPr>
            <p:cNvPr id="12" name="Group 11">
              <a:extLst>
                <a:ext uri="{FF2B5EF4-FFF2-40B4-BE49-F238E27FC236}">
                  <a16:creationId xmlns:a16="http://schemas.microsoft.com/office/drawing/2014/main" id="{431D7607-7B18-B2E5-DBF0-E38074AFC4DD}"/>
                </a:ext>
              </a:extLst>
            </p:cNvPr>
            <p:cNvGrpSpPr/>
            <p:nvPr/>
          </p:nvGrpSpPr>
          <p:grpSpPr>
            <a:xfrm>
              <a:off x="1402380" y="3207225"/>
              <a:ext cx="9388568" cy="3076703"/>
              <a:chOff x="1402380" y="3207225"/>
              <a:chExt cx="9388568" cy="3076703"/>
            </a:xfrm>
          </p:grpSpPr>
          <p:sp>
            <p:nvSpPr>
              <p:cNvPr id="56" name="Rectangle 55">
                <a:extLst>
                  <a:ext uri="{FF2B5EF4-FFF2-40B4-BE49-F238E27FC236}">
                    <a16:creationId xmlns:a16="http://schemas.microsoft.com/office/drawing/2014/main" id="{B33A7809-79CE-6CD2-B664-F923CB1E3ED8}"/>
                  </a:ext>
                </a:extLst>
              </p:cNvPr>
              <p:cNvSpPr/>
              <p:nvPr/>
            </p:nvSpPr>
            <p:spPr>
              <a:xfrm>
                <a:off x="4598969" y="5967407"/>
                <a:ext cx="2998618" cy="316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A8134176-FA07-9E86-9685-C5A763932EFC}"/>
                  </a:ext>
                </a:extLst>
              </p:cNvPr>
              <p:cNvGrpSpPr/>
              <p:nvPr/>
            </p:nvGrpSpPr>
            <p:grpSpPr>
              <a:xfrm>
                <a:off x="1402380" y="3207225"/>
                <a:ext cx="9378000" cy="2380459"/>
                <a:chOff x="1487632" y="2512445"/>
                <a:chExt cx="9061306" cy="2198725"/>
              </a:xfrm>
            </p:grpSpPr>
            <p:pic>
              <p:nvPicPr>
                <p:cNvPr id="70" name="Picture 69">
                  <a:extLst>
                    <a:ext uri="{FF2B5EF4-FFF2-40B4-BE49-F238E27FC236}">
                      <a16:creationId xmlns:a16="http://schemas.microsoft.com/office/drawing/2014/main" id="{0E735847-BDFC-53C3-8A75-A10749244F9B}"/>
                    </a:ext>
                  </a:extLst>
                </p:cNvPr>
                <p:cNvPicPr>
                  <a:picLocks noChangeAspect="1"/>
                </p:cNvPicPr>
                <p:nvPr/>
              </p:nvPicPr>
              <p:blipFill rotWithShape="1">
                <a:blip r:embed="rId4">
                  <a:duotone>
                    <a:schemeClr val="accent5">
                      <a:shade val="45000"/>
                      <a:satMod val="135000"/>
                    </a:schemeClr>
                    <a:prstClr val="white"/>
                  </a:duotone>
                </a:blip>
                <a:srcRect l="8556" t="35981" r="3926" b="10265"/>
                <a:stretch/>
              </p:blipFill>
              <p:spPr>
                <a:xfrm>
                  <a:off x="1844642" y="2532308"/>
                  <a:ext cx="8604283" cy="1943006"/>
                </a:xfrm>
                <a:prstGeom prst="rect">
                  <a:avLst/>
                </a:prstGeom>
              </p:spPr>
            </p:pic>
            <p:sp>
              <p:nvSpPr>
                <p:cNvPr id="71" name="Rectangle 70">
                  <a:extLst>
                    <a:ext uri="{FF2B5EF4-FFF2-40B4-BE49-F238E27FC236}">
                      <a16:creationId xmlns:a16="http://schemas.microsoft.com/office/drawing/2014/main" id="{ED882B1D-C02D-963C-C8E0-755C7EA061C6}"/>
                    </a:ext>
                  </a:extLst>
                </p:cNvPr>
                <p:cNvSpPr/>
                <p:nvPr/>
              </p:nvSpPr>
              <p:spPr>
                <a:xfrm>
                  <a:off x="1638299" y="2512446"/>
                  <a:ext cx="216310" cy="19628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72" name="Straight Arrow Connector 71">
                  <a:extLst>
                    <a:ext uri="{FF2B5EF4-FFF2-40B4-BE49-F238E27FC236}">
                      <a16:creationId xmlns:a16="http://schemas.microsoft.com/office/drawing/2014/main" id="{EBAB99DC-6F4A-D772-C165-0E3DF8071DC4}"/>
                    </a:ext>
                  </a:extLst>
                </p:cNvPr>
                <p:cNvCxnSpPr>
                  <a:cxnSpLocks/>
                </p:cNvCxnSpPr>
                <p:nvPr/>
              </p:nvCxnSpPr>
              <p:spPr>
                <a:xfrm flipV="1">
                  <a:off x="1743074" y="2512446"/>
                  <a:ext cx="0" cy="1962867"/>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FF12047-EC99-51C9-4D40-DDF46AB27DAB}"/>
                    </a:ext>
                  </a:extLst>
                </p:cNvPr>
                <p:cNvSpPr txBox="1"/>
                <p:nvPr/>
              </p:nvSpPr>
              <p:spPr>
                <a:xfrm>
                  <a:off x="1695128" y="4450971"/>
                  <a:ext cx="747252" cy="260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Time</a:t>
                  </a:r>
                </a:p>
              </p:txBody>
            </p:sp>
            <p:sp>
              <p:nvSpPr>
                <p:cNvPr id="75" name="Rectangle 74">
                  <a:extLst>
                    <a:ext uri="{FF2B5EF4-FFF2-40B4-BE49-F238E27FC236}">
                      <a16:creationId xmlns:a16="http://schemas.microsoft.com/office/drawing/2014/main" id="{51CBDCCB-7E8A-9607-5E00-EC0AB6CE65C8}"/>
                    </a:ext>
                  </a:extLst>
                </p:cNvPr>
                <p:cNvSpPr/>
                <p:nvPr/>
              </p:nvSpPr>
              <p:spPr>
                <a:xfrm>
                  <a:off x="4052720" y="2516616"/>
                  <a:ext cx="109598" cy="6075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TextBox 76">
                  <a:extLst>
                    <a:ext uri="{FF2B5EF4-FFF2-40B4-BE49-F238E27FC236}">
                      <a16:creationId xmlns:a16="http://schemas.microsoft.com/office/drawing/2014/main" id="{7127A8E1-80F4-9FAF-0C41-09E44E0E50C5}"/>
                    </a:ext>
                  </a:extLst>
                </p:cNvPr>
                <p:cNvSpPr txBox="1"/>
                <p:nvPr/>
              </p:nvSpPr>
              <p:spPr>
                <a:xfrm rot="16200000">
                  <a:off x="666354" y="3364544"/>
                  <a:ext cx="1887560" cy="2450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Tumor Burden</a:t>
                  </a:r>
                </a:p>
              </p:txBody>
            </p:sp>
            <p:cxnSp>
              <p:nvCxnSpPr>
                <p:cNvPr id="78" name="Straight Arrow Connector 77">
                  <a:extLst>
                    <a:ext uri="{FF2B5EF4-FFF2-40B4-BE49-F238E27FC236}">
                      <a16:creationId xmlns:a16="http://schemas.microsoft.com/office/drawing/2014/main" id="{CABF0918-5FC8-5DFC-CD23-F3352C1B9E11}"/>
                    </a:ext>
                  </a:extLst>
                </p:cNvPr>
                <p:cNvCxnSpPr>
                  <a:cxnSpLocks/>
                </p:cNvCxnSpPr>
                <p:nvPr/>
              </p:nvCxnSpPr>
              <p:spPr>
                <a:xfrm>
                  <a:off x="1743074" y="4475313"/>
                  <a:ext cx="8805864" cy="0"/>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67A79D-F5A4-9606-873F-2B3157B00908}"/>
                    </a:ext>
                  </a:extLst>
                </p:cNvPr>
                <p:cNvCxnSpPr>
                  <a:cxnSpLocks/>
                </p:cNvCxnSpPr>
                <p:nvPr/>
              </p:nvCxnSpPr>
              <p:spPr>
                <a:xfrm>
                  <a:off x="4099422" y="2512445"/>
                  <a:ext cx="9631" cy="1938526"/>
                </a:xfrm>
                <a:prstGeom prst="line">
                  <a:avLst/>
                </a:prstGeom>
                <a:ln w="38100">
                  <a:solidFill>
                    <a:schemeClr val="bg1">
                      <a:lumMod val="50000"/>
                      <a:alpha val="81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C53D7C1-E684-D2CD-BB48-D5C6EEB1C79B}"/>
                    </a:ext>
                  </a:extLst>
                </p:cNvPr>
                <p:cNvSpPr/>
                <p:nvPr/>
              </p:nvSpPr>
              <p:spPr>
                <a:xfrm>
                  <a:off x="7704619" y="2573509"/>
                  <a:ext cx="109598" cy="952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cxnSp>
            <p:nvCxnSpPr>
              <p:cNvPr id="58" name="Straight Connector 57">
                <a:extLst>
                  <a:ext uri="{FF2B5EF4-FFF2-40B4-BE49-F238E27FC236}">
                    <a16:creationId xmlns:a16="http://schemas.microsoft.com/office/drawing/2014/main" id="{DE984F8D-C747-4156-47F3-37B96F620B5E}"/>
                  </a:ext>
                </a:extLst>
              </p:cNvPr>
              <p:cNvCxnSpPr>
                <a:cxnSpLocks/>
              </p:cNvCxnSpPr>
              <p:nvPr/>
            </p:nvCxnSpPr>
            <p:spPr>
              <a:xfrm>
                <a:off x="7875843" y="3207225"/>
                <a:ext cx="0" cy="2104261"/>
              </a:xfrm>
              <a:prstGeom prst="line">
                <a:avLst/>
              </a:prstGeom>
              <a:ln w="38100">
                <a:solidFill>
                  <a:schemeClr val="bg1">
                    <a:lumMod val="50000"/>
                    <a:alpha val="81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C45DA60-296E-043D-8E9E-110428A00309}"/>
                  </a:ext>
                </a:extLst>
              </p:cNvPr>
              <p:cNvSpPr txBox="1"/>
              <p:nvPr/>
            </p:nvSpPr>
            <p:spPr>
              <a:xfrm>
                <a:off x="3223873" y="5396497"/>
                <a:ext cx="1849498"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dirty="0">
                    <a:latin typeface="Arial"/>
                    <a:cs typeface="Arial"/>
                  </a:rPr>
                  <a:t>Surgery </a:t>
                </a:r>
                <a:r>
                  <a:rPr lang="en-US" sz="1200" dirty="0">
                    <a:latin typeface="Arial"/>
                    <a:cs typeface="Arial"/>
                  </a:rPr>
                  <a:t>(or other)</a:t>
                </a:r>
                <a:endParaRPr lang="en-US"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8C961A0-4DAE-052E-9D5B-2D47DEE8384D}"/>
                  </a:ext>
                </a:extLst>
              </p:cNvPr>
              <p:cNvSpPr txBox="1"/>
              <p:nvPr/>
            </p:nvSpPr>
            <p:spPr>
              <a:xfrm>
                <a:off x="6935161" y="3358106"/>
                <a:ext cx="862987"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200" b="1" dirty="0">
                    <a:latin typeface="Arial"/>
                    <a:cs typeface="Arial"/>
                  </a:rPr>
                  <a:t>Relapse</a:t>
                </a:r>
                <a:endParaRPr lang="en-US" sz="1200" dirty="0"/>
              </a:p>
            </p:txBody>
          </p:sp>
          <p:sp>
            <p:nvSpPr>
              <p:cNvPr id="61" name="TextBox 60">
                <a:extLst>
                  <a:ext uri="{FF2B5EF4-FFF2-40B4-BE49-F238E27FC236}">
                    <a16:creationId xmlns:a16="http://schemas.microsoft.com/office/drawing/2014/main" id="{AD169AC8-817F-EF77-2F26-BCCEF27C7AED}"/>
                  </a:ext>
                </a:extLst>
              </p:cNvPr>
              <p:cNvSpPr txBox="1"/>
              <p:nvPr/>
            </p:nvSpPr>
            <p:spPr>
              <a:xfrm>
                <a:off x="8099948" y="5390427"/>
                <a:ext cx="1028881"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dirty="0">
                    <a:latin typeface="Arial"/>
                    <a:cs typeface="Arial"/>
                  </a:rPr>
                  <a:t>Treatment 1</a:t>
                </a:r>
                <a:endParaRPr lang="en-US" sz="1200" b="1"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41D5D842-C875-6C8B-48D0-C08677D99C3D}"/>
                  </a:ext>
                </a:extLst>
              </p:cNvPr>
              <p:cNvSpPr txBox="1"/>
              <p:nvPr/>
            </p:nvSpPr>
            <p:spPr>
              <a:xfrm>
                <a:off x="9615291" y="5382355"/>
                <a:ext cx="1175657"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dirty="0">
                    <a:latin typeface="Arial"/>
                    <a:cs typeface="Arial"/>
                  </a:rPr>
                  <a:t>Treatment 2</a:t>
                </a:r>
                <a:endParaRPr lang="en-US" sz="1200" b="1"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8CC7AEB-8D7E-406C-BC47-BE35744581CA}"/>
                  </a:ext>
                </a:extLst>
              </p:cNvPr>
              <p:cNvSpPr txBox="1"/>
              <p:nvPr/>
            </p:nvSpPr>
            <p:spPr>
              <a:xfrm>
                <a:off x="5096176" y="6017129"/>
                <a:ext cx="1999648" cy="172153"/>
              </a:xfrm>
              <a:prstGeom prst="rect">
                <a:avLst/>
              </a:prstGeom>
              <a:noFill/>
            </p:spPr>
            <p:txBody>
              <a:bodyPr wrap="square" lIns="0" tIns="0" rIns="0" bIns="0" rtlCol="0">
                <a:spAutoFit/>
              </a:bodyPr>
              <a:lstStyle/>
              <a:p>
                <a:pPr algn="ctr"/>
                <a:r>
                  <a:rPr lang="en-US" sz="1100" b="1" dirty="0">
                    <a:solidFill>
                      <a:schemeClr val="bg1"/>
                    </a:solidFill>
                    <a:latin typeface="Arial" panose="020B0604020202020204" pitchFamily="34" charset="0"/>
                    <a:cs typeface="Arial" panose="020B0604020202020204" pitchFamily="34" charset="0"/>
                  </a:rPr>
                  <a:t>Treatment selection</a:t>
                </a:r>
              </a:p>
            </p:txBody>
          </p:sp>
          <p:sp>
            <p:nvSpPr>
              <p:cNvPr id="64" name="Right Bracket 63">
                <a:extLst>
                  <a:ext uri="{FF2B5EF4-FFF2-40B4-BE49-F238E27FC236}">
                    <a16:creationId xmlns:a16="http://schemas.microsoft.com/office/drawing/2014/main" id="{97707068-55A6-A984-B398-4D473160EDFC}"/>
                  </a:ext>
                </a:extLst>
              </p:cNvPr>
              <p:cNvSpPr/>
              <p:nvPr/>
            </p:nvSpPr>
            <p:spPr>
              <a:xfrm rot="5400000">
                <a:off x="9334581" y="4359327"/>
                <a:ext cx="45719" cy="263886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ight Bracket 64">
                <a:extLst>
                  <a:ext uri="{FF2B5EF4-FFF2-40B4-BE49-F238E27FC236}">
                    <a16:creationId xmlns:a16="http://schemas.microsoft.com/office/drawing/2014/main" id="{EE099E93-D809-594F-FEB6-328F344A56E2}"/>
                  </a:ext>
                </a:extLst>
              </p:cNvPr>
              <p:cNvSpPr/>
              <p:nvPr/>
            </p:nvSpPr>
            <p:spPr>
              <a:xfrm rot="5400000">
                <a:off x="3883781" y="4977859"/>
                <a:ext cx="45719" cy="136554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0574A65C-A7DA-30F9-4F97-98521A531ED8}"/>
                  </a:ext>
                </a:extLst>
              </p:cNvPr>
              <p:cNvCxnSpPr>
                <a:cxnSpLocks/>
                <a:stCxn id="56" idx="3"/>
              </p:cNvCxnSpPr>
              <p:nvPr/>
            </p:nvCxnSpPr>
            <p:spPr>
              <a:xfrm>
                <a:off x="7597587" y="6125668"/>
                <a:ext cx="483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AEB5AE8-E1A8-5F69-FF2D-2EC71D60F785}"/>
                  </a:ext>
                </a:extLst>
              </p:cNvPr>
              <p:cNvCxnSpPr>
                <a:cxnSpLocks/>
              </p:cNvCxnSpPr>
              <p:nvPr/>
            </p:nvCxnSpPr>
            <p:spPr>
              <a:xfrm>
                <a:off x="4105453" y="6124851"/>
                <a:ext cx="483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31BF7A-86D6-4397-43F1-DC7EAC23F9A2}"/>
                  </a:ext>
                </a:extLst>
              </p:cNvPr>
              <p:cNvCxnSpPr/>
              <p:nvPr/>
            </p:nvCxnSpPr>
            <p:spPr>
              <a:xfrm flipV="1">
                <a:off x="8081546" y="5701617"/>
                <a:ext cx="679277" cy="42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6BDDC0-4799-88E0-BE45-9CBDE56202A7}"/>
                  </a:ext>
                </a:extLst>
              </p:cNvPr>
              <p:cNvCxnSpPr>
                <a:cxnSpLocks/>
              </p:cNvCxnSpPr>
              <p:nvPr/>
            </p:nvCxnSpPr>
            <p:spPr>
              <a:xfrm flipH="1" flipV="1">
                <a:off x="3621494" y="5701617"/>
                <a:ext cx="483959" cy="42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7C2EE703-BF1D-40B1-4EA5-1240FC45C34F}"/>
                </a:ext>
              </a:extLst>
            </p:cNvPr>
            <p:cNvCxnSpPr>
              <a:cxnSpLocks/>
            </p:cNvCxnSpPr>
            <p:nvPr/>
          </p:nvCxnSpPr>
          <p:spPr>
            <a:xfrm>
              <a:off x="7853399" y="2009029"/>
              <a:ext cx="108063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D5316F-5EF6-CCF8-45FB-C4D9678500A9}"/>
                </a:ext>
              </a:extLst>
            </p:cNvPr>
            <p:cNvSpPr txBox="1"/>
            <p:nvPr/>
          </p:nvSpPr>
          <p:spPr>
            <a:xfrm>
              <a:off x="7852727" y="1608133"/>
              <a:ext cx="1006900" cy="313006"/>
            </a:xfrm>
            <a:prstGeom prst="rect">
              <a:avLst/>
            </a:prstGeom>
            <a:noFill/>
          </p:spPr>
          <p:txBody>
            <a:bodyPr wrap="square" lIns="0" tIns="0" rIns="0" bIns="0" rtlCol="0">
              <a:spAutoFit/>
            </a:bodyPr>
            <a:lstStyle/>
            <a:p>
              <a:pPr algn="ctr"/>
              <a:r>
                <a:rPr lang="en-US" sz="1000" dirty="0">
                  <a:latin typeface="Arial" panose="020B0604020202020204" pitchFamily="34" charset="0"/>
                  <a:cs typeface="Arial" panose="020B0604020202020204" pitchFamily="34" charset="0"/>
                </a:rPr>
                <a:t>Serial liquid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biopsy testing</a:t>
              </a:r>
            </a:p>
          </p:txBody>
        </p:sp>
        <p:grpSp>
          <p:nvGrpSpPr>
            <p:cNvPr id="17" name="Group 16">
              <a:extLst>
                <a:ext uri="{FF2B5EF4-FFF2-40B4-BE49-F238E27FC236}">
                  <a16:creationId xmlns:a16="http://schemas.microsoft.com/office/drawing/2014/main" id="{30E78811-A249-D3DE-4F06-6A94EC60F86E}"/>
                </a:ext>
              </a:extLst>
            </p:cNvPr>
            <p:cNvGrpSpPr/>
            <p:nvPr/>
          </p:nvGrpSpPr>
          <p:grpSpPr>
            <a:xfrm>
              <a:off x="1886794" y="1600498"/>
              <a:ext cx="731520" cy="741214"/>
              <a:chOff x="2315786" y="1337701"/>
              <a:chExt cx="731520" cy="741214"/>
            </a:xfrm>
          </p:grpSpPr>
          <p:sp>
            <p:nvSpPr>
              <p:cNvPr id="52" name="Oval 51">
                <a:extLst>
                  <a:ext uri="{FF2B5EF4-FFF2-40B4-BE49-F238E27FC236}">
                    <a16:creationId xmlns:a16="http://schemas.microsoft.com/office/drawing/2014/main" id="{B9223CAD-D887-6840-C12F-29C6DFDF8C02}"/>
                  </a:ext>
                </a:extLst>
              </p:cNvPr>
              <p:cNvSpPr/>
              <p:nvPr/>
            </p:nvSpPr>
            <p:spPr>
              <a:xfrm>
                <a:off x="2315786" y="1347395"/>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1D1C8ECA-9D3B-A110-8DEA-1C7F12591CC4}"/>
                  </a:ext>
                </a:extLst>
              </p:cNvPr>
              <p:cNvGrpSpPr/>
              <p:nvPr/>
            </p:nvGrpSpPr>
            <p:grpSpPr>
              <a:xfrm>
                <a:off x="2364598" y="1337701"/>
                <a:ext cx="632729" cy="704088"/>
                <a:chOff x="9831976" y="1188852"/>
                <a:chExt cx="632729" cy="704088"/>
              </a:xfrm>
            </p:grpSpPr>
            <p:sp>
              <p:nvSpPr>
                <p:cNvPr id="54" name="Oval 53">
                  <a:extLst>
                    <a:ext uri="{FF2B5EF4-FFF2-40B4-BE49-F238E27FC236}">
                      <a16:creationId xmlns:a16="http://schemas.microsoft.com/office/drawing/2014/main" id="{9FECC084-42B4-D1C1-32B1-36F007970569}"/>
                    </a:ext>
                  </a:extLst>
                </p:cNvPr>
                <p:cNvSpPr/>
                <p:nvPr/>
              </p:nvSpPr>
              <p:spPr>
                <a:xfrm>
                  <a:off x="9831976" y="1188852"/>
                  <a:ext cx="632729" cy="70408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Graphic 54" descr="Magnifying glass with solid fill">
                  <a:extLst>
                    <a:ext uri="{FF2B5EF4-FFF2-40B4-BE49-F238E27FC236}">
                      <a16:creationId xmlns:a16="http://schemas.microsoft.com/office/drawing/2014/main" id="{D4827456-14AF-603C-4671-1E4BD8B3ED2A}"/>
                    </a:ext>
                  </a:extLst>
                </p:cNvPr>
                <p:cNvPicPr preferRelativeResize="0">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0182" y="1276522"/>
                  <a:ext cx="484130" cy="543551"/>
                </a:xfrm>
                <a:prstGeom prst="rect">
                  <a:avLst/>
                </a:prstGeom>
              </p:spPr>
            </p:pic>
          </p:grpSp>
        </p:grpSp>
        <p:grpSp>
          <p:nvGrpSpPr>
            <p:cNvPr id="18" name="Group 17">
              <a:extLst>
                <a:ext uri="{FF2B5EF4-FFF2-40B4-BE49-F238E27FC236}">
                  <a16:creationId xmlns:a16="http://schemas.microsoft.com/office/drawing/2014/main" id="{F3AEA04F-0C47-1060-C5A6-E7F47728C402}"/>
                </a:ext>
              </a:extLst>
            </p:cNvPr>
            <p:cNvGrpSpPr/>
            <p:nvPr/>
          </p:nvGrpSpPr>
          <p:grpSpPr>
            <a:xfrm>
              <a:off x="3256003" y="1598114"/>
              <a:ext cx="731520" cy="741214"/>
              <a:chOff x="3256003" y="1598114"/>
              <a:chExt cx="731520" cy="741214"/>
            </a:xfrm>
          </p:grpSpPr>
          <p:grpSp>
            <p:nvGrpSpPr>
              <p:cNvPr id="48" name="Group 47">
                <a:extLst>
                  <a:ext uri="{FF2B5EF4-FFF2-40B4-BE49-F238E27FC236}">
                    <a16:creationId xmlns:a16="http://schemas.microsoft.com/office/drawing/2014/main" id="{03D207D4-3EB8-5802-6935-FDACD65BDBC1}"/>
                  </a:ext>
                </a:extLst>
              </p:cNvPr>
              <p:cNvGrpSpPr/>
              <p:nvPr/>
            </p:nvGrpSpPr>
            <p:grpSpPr>
              <a:xfrm>
                <a:off x="3256003" y="1598114"/>
                <a:ext cx="731520" cy="741214"/>
                <a:chOff x="2315786" y="1337701"/>
                <a:chExt cx="731520" cy="741214"/>
              </a:xfrm>
            </p:grpSpPr>
            <p:sp>
              <p:nvSpPr>
                <p:cNvPr id="50" name="Oval 49">
                  <a:extLst>
                    <a:ext uri="{FF2B5EF4-FFF2-40B4-BE49-F238E27FC236}">
                      <a16:creationId xmlns:a16="http://schemas.microsoft.com/office/drawing/2014/main" id="{E0942FE4-FA9E-77BC-EC7D-DCDDADD2FFB1}"/>
                    </a:ext>
                  </a:extLst>
                </p:cNvPr>
                <p:cNvSpPr/>
                <p:nvPr/>
              </p:nvSpPr>
              <p:spPr>
                <a:xfrm>
                  <a:off x="2315786" y="1347395"/>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3C883AFC-B27E-D225-1963-82FC20FE1927}"/>
                    </a:ext>
                  </a:extLst>
                </p:cNvPr>
                <p:cNvSpPr/>
                <p:nvPr/>
              </p:nvSpPr>
              <p:spPr>
                <a:xfrm>
                  <a:off x="2364598" y="1337701"/>
                  <a:ext cx="632728" cy="70408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Graphic 48" descr="DNA with solid fill">
                <a:extLst>
                  <a:ext uri="{FF2B5EF4-FFF2-40B4-BE49-F238E27FC236}">
                    <a16:creationId xmlns:a16="http://schemas.microsoft.com/office/drawing/2014/main" id="{BF9A4A19-9DB8-7B6A-823F-09E8FE0CB0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942" y="1733970"/>
                <a:ext cx="451103" cy="451103"/>
              </a:xfrm>
              <a:prstGeom prst="rect">
                <a:avLst/>
              </a:prstGeom>
            </p:spPr>
          </p:pic>
        </p:grpSp>
        <p:grpSp>
          <p:nvGrpSpPr>
            <p:cNvPr id="20" name="Group 19">
              <a:extLst>
                <a:ext uri="{FF2B5EF4-FFF2-40B4-BE49-F238E27FC236}">
                  <a16:creationId xmlns:a16="http://schemas.microsoft.com/office/drawing/2014/main" id="{DA66CC7A-CE80-F3A7-BB13-9B31D3D8779B}"/>
                </a:ext>
              </a:extLst>
            </p:cNvPr>
            <p:cNvGrpSpPr/>
            <p:nvPr/>
          </p:nvGrpSpPr>
          <p:grpSpPr>
            <a:xfrm>
              <a:off x="5827564" y="1587110"/>
              <a:ext cx="731520" cy="743915"/>
              <a:chOff x="5827564" y="1587110"/>
              <a:chExt cx="731520" cy="743915"/>
            </a:xfrm>
          </p:grpSpPr>
          <p:grpSp>
            <p:nvGrpSpPr>
              <p:cNvPr id="44" name="Group 43">
                <a:extLst>
                  <a:ext uri="{FF2B5EF4-FFF2-40B4-BE49-F238E27FC236}">
                    <a16:creationId xmlns:a16="http://schemas.microsoft.com/office/drawing/2014/main" id="{9CBEB3D6-10A3-8337-675A-93E3D94A8230}"/>
                  </a:ext>
                </a:extLst>
              </p:cNvPr>
              <p:cNvGrpSpPr/>
              <p:nvPr/>
            </p:nvGrpSpPr>
            <p:grpSpPr>
              <a:xfrm>
                <a:off x="5827564" y="1587110"/>
                <a:ext cx="731520" cy="743915"/>
                <a:chOff x="2169072" y="1326697"/>
                <a:chExt cx="731520" cy="743915"/>
              </a:xfrm>
            </p:grpSpPr>
            <p:sp>
              <p:nvSpPr>
                <p:cNvPr id="46" name="Oval 45">
                  <a:extLst>
                    <a:ext uri="{FF2B5EF4-FFF2-40B4-BE49-F238E27FC236}">
                      <a16:creationId xmlns:a16="http://schemas.microsoft.com/office/drawing/2014/main" id="{84B24634-E43A-FCF2-DD96-1856A71DB9D1}"/>
                    </a:ext>
                  </a:extLst>
                </p:cNvPr>
                <p:cNvSpPr/>
                <p:nvPr/>
              </p:nvSpPr>
              <p:spPr>
                <a:xfrm>
                  <a:off x="2169072" y="1339092"/>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B84DBD3C-5040-5038-51A2-3212652391B0}"/>
                    </a:ext>
                  </a:extLst>
                </p:cNvPr>
                <p:cNvSpPr/>
                <p:nvPr/>
              </p:nvSpPr>
              <p:spPr>
                <a:xfrm>
                  <a:off x="2227187" y="1326697"/>
                  <a:ext cx="632728" cy="70408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5" name="Graphic 44" descr="Germ with solid fill">
                <a:extLst>
                  <a:ext uri="{FF2B5EF4-FFF2-40B4-BE49-F238E27FC236}">
                    <a16:creationId xmlns:a16="http://schemas.microsoft.com/office/drawing/2014/main" id="{D01A938A-C1EB-744A-A248-8099354730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4518" y="1710010"/>
                <a:ext cx="406940" cy="472329"/>
              </a:xfrm>
              <a:prstGeom prst="rect">
                <a:avLst/>
              </a:prstGeom>
            </p:spPr>
          </p:pic>
        </p:grpSp>
        <p:grpSp>
          <p:nvGrpSpPr>
            <p:cNvPr id="33" name="Group 32">
              <a:extLst>
                <a:ext uri="{FF2B5EF4-FFF2-40B4-BE49-F238E27FC236}">
                  <a16:creationId xmlns:a16="http://schemas.microsoft.com/office/drawing/2014/main" id="{3646990E-B807-496E-3C70-F05F44AF68A2}"/>
                </a:ext>
              </a:extLst>
            </p:cNvPr>
            <p:cNvGrpSpPr/>
            <p:nvPr/>
          </p:nvGrpSpPr>
          <p:grpSpPr>
            <a:xfrm>
              <a:off x="7047475" y="1530670"/>
              <a:ext cx="731520" cy="804672"/>
              <a:chOff x="7047475" y="1549720"/>
              <a:chExt cx="731520" cy="804672"/>
            </a:xfrm>
          </p:grpSpPr>
          <p:grpSp>
            <p:nvGrpSpPr>
              <p:cNvPr id="40" name="Group 39">
                <a:extLst>
                  <a:ext uri="{FF2B5EF4-FFF2-40B4-BE49-F238E27FC236}">
                    <a16:creationId xmlns:a16="http://schemas.microsoft.com/office/drawing/2014/main" id="{F6488DE5-2D1E-3BFF-9340-B16852D88AF3}"/>
                  </a:ext>
                </a:extLst>
              </p:cNvPr>
              <p:cNvGrpSpPr/>
              <p:nvPr/>
            </p:nvGrpSpPr>
            <p:grpSpPr>
              <a:xfrm>
                <a:off x="7047475" y="1549720"/>
                <a:ext cx="731520" cy="804672"/>
                <a:chOff x="2329973" y="1270994"/>
                <a:chExt cx="731520" cy="804672"/>
              </a:xfrm>
            </p:grpSpPr>
            <p:sp>
              <p:nvSpPr>
                <p:cNvPr id="42" name="Oval 41">
                  <a:extLst>
                    <a:ext uri="{FF2B5EF4-FFF2-40B4-BE49-F238E27FC236}">
                      <a16:creationId xmlns:a16="http://schemas.microsoft.com/office/drawing/2014/main" id="{47F0A04D-5C37-93DC-2E0A-BA17A15CEE3C}"/>
                    </a:ext>
                  </a:extLst>
                </p:cNvPr>
                <p:cNvSpPr/>
                <p:nvPr/>
              </p:nvSpPr>
              <p:spPr>
                <a:xfrm>
                  <a:off x="2329973" y="1270994"/>
                  <a:ext cx="731520" cy="80467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C425589E-93C2-7EDE-A2C5-29B43071F6E2}"/>
                    </a:ext>
                  </a:extLst>
                </p:cNvPr>
                <p:cNvSpPr/>
                <p:nvPr/>
              </p:nvSpPr>
              <p:spPr>
                <a:xfrm>
                  <a:off x="2364598" y="1338181"/>
                  <a:ext cx="632728" cy="70294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 name="Graphic 40" descr="Water outline">
                <a:extLst>
                  <a:ext uri="{FF2B5EF4-FFF2-40B4-BE49-F238E27FC236}">
                    <a16:creationId xmlns:a16="http://schemas.microsoft.com/office/drawing/2014/main" id="{4F2FBF85-FAC4-4172-2848-18B869C215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93405" y="1668315"/>
                <a:ext cx="630056" cy="630057"/>
              </a:xfrm>
              <a:prstGeom prst="rect">
                <a:avLst/>
              </a:prstGeom>
            </p:spPr>
          </p:pic>
        </p:grpSp>
        <p:grpSp>
          <p:nvGrpSpPr>
            <p:cNvPr id="34" name="Group 33">
              <a:extLst>
                <a:ext uri="{FF2B5EF4-FFF2-40B4-BE49-F238E27FC236}">
                  <a16:creationId xmlns:a16="http://schemas.microsoft.com/office/drawing/2014/main" id="{8D69F4ED-C35F-1E8E-7B18-20FEF0A4169C}"/>
                </a:ext>
              </a:extLst>
            </p:cNvPr>
            <p:cNvGrpSpPr/>
            <p:nvPr/>
          </p:nvGrpSpPr>
          <p:grpSpPr>
            <a:xfrm>
              <a:off x="9072668" y="1607708"/>
              <a:ext cx="731520" cy="732911"/>
              <a:chOff x="3256003" y="1598114"/>
              <a:chExt cx="731520" cy="732911"/>
            </a:xfrm>
          </p:grpSpPr>
          <p:grpSp>
            <p:nvGrpSpPr>
              <p:cNvPr id="35" name="Group 34">
                <a:extLst>
                  <a:ext uri="{FF2B5EF4-FFF2-40B4-BE49-F238E27FC236}">
                    <a16:creationId xmlns:a16="http://schemas.microsoft.com/office/drawing/2014/main" id="{A06C9009-808C-FF1A-C3E7-87BC09FCA4BF}"/>
                  </a:ext>
                </a:extLst>
              </p:cNvPr>
              <p:cNvGrpSpPr/>
              <p:nvPr/>
            </p:nvGrpSpPr>
            <p:grpSpPr>
              <a:xfrm>
                <a:off x="3256003" y="1598114"/>
                <a:ext cx="731520" cy="732911"/>
                <a:chOff x="2315786" y="1337701"/>
                <a:chExt cx="731520" cy="732911"/>
              </a:xfrm>
            </p:grpSpPr>
            <p:sp>
              <p:nvSpPr>
                <p:cNvPr id="37" name="Oval 36">
                  <a:extLst>
                    <a:ext uri="{FF2B5EF4-FFF2-40B4-BE49-F238E27FC236}">
                      <a16:creationId xmlns:a16="http://schemas.microsoft.com/office/drawing/2014/main" id="{5AB2E1A8-7DDC-EE0C-76E7-DCF4542BA745}"/>
                    </a:ext>
                  </a:extLst>
                </p:cNvPr>
                <p:cNvSpPr/>
                <p:nvPr/>
              </p:nvSpPr>
              <p:spPr>
                <a:xfrm>
                  <a:off x="2315786" y="1339092"/>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393BA66-0F55-9A3F-F21D-BDA831D974D8}"/>
                    </a:ext>
                  </a:extLst>
                </p:cNvPr>
                <p:cNvSpPr/>
                <p:nvPr/>
              </p:nvSpPr>
              <p:spPr>
                <a:xfrm>
                  <a:off x="2364598" y="1337701"/>
                  <a:ext cx="632728" cy="702943"/>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6" name="Graphic 35" descr="DNA with solid fill">
                <a:extLst>
                  <a:ext uri="{FF2B5EF4-FFF2-40B4-BE49-F238E27FC236}">
                    <a16:creationId xmlns:a16="http://schemas.microsoft.com/office/drawing/2014/main" id="{9CE521B7-5143-EC62-77F4-7FE3A9608D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942" y="1733970"/>
                <a:ext cx="451103" cy="451103"/>
              </a:xfrm>
              <a:prstGeom prst="rect">
                <a:avLst/>
              </a:prstGeom>
            </p:spPr>
          </p:pic>
        </p:grpSp>
      </p:grpSp>
      <p:cxnSp>
        <p:nvCxnSpPr>
          <p:cNvPr id="81" name="Straight Connector 80">
            <a:extLst>
              <a:ext uri="{FF2B5EF4-FFF2-40B4-BE49-F238E27FC236}">
                <a16:creationId xmlns:a16="http://schemas.microsoft.com/office/drawing/2014/main" id="{2F1E6FE7-CBF7-37E0-E54A-BE4D689ACA48}"/>
              </a:ext>
            </a:extLst>
          </p:cNvPr>
          <p:cNvCxnSpPr>
            <a:cxnSpLocks/>
          </p:cNvCxnSpPr>
          <p:nvPr/>
        </p:nvCxnSpPr>
        <p:spPr>
          <a:xfrm>
            <a:off x="1976548" y="2928021"/>
            <a:ext cx="2" cy="202823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B639840-77C9-6AD6-CE83-14EE0C9F990E}"/>
              </a:ext>
            </a:extLst>
          </p:cNvPr>
          <p:cNvSpPr txBox="1"/>
          <p:nvPr/>
        </p:nvSpPr>
        <p:spPr>
          <a:xfrm>
            <a:off x="2078390" y="2949682"/>
            <a:ext cx="133139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dirty="0">
                <a:solidFill>
                  <a:schemeClr val="tx1">
                    <a:lumMod val="60000"/>
                    <a:lumOff val="40000"/>
                  </a:schemeClr>
                </a:solidFill>
                <a:latin typeface="Arial"/>
                <a:cs typeface="Arial"/>
              </a:rPr>
              <a:t>MCED</a:t>
            </a:r>
            <a:endParaRPr lang="en-US" sz="1600" dirty="0">
              <a:solidFill>
                <a:schemeClr val="tx1">
                  <a:lumMod val="60000"/>
                  <a:lumOff val="40000"/>
                </a:schemeClr>
              </a:solidFill>
            </a:endParaRPr>
          </a:p>
        </p:txBody>
      </p:sp>
      <p:sp>
        <p:nvSpPr>
          <p:cNvPr id="4" name="TextBox 3">
            <a:extLst>
              <a:ext uri="{FF2B5EF4-FFF2-40B4-BE49-F238E27FC236}">
                <a16:creationId xmlns:a16="http://schemas.microsoft.com/office/drawing/2014/main" id="{3C2960E2-B893-B9F5-5FBC-A5078A259925}"/>
              </a:ext>
            </a:extLst>
          </p:cNvPr>
          <p:cNvSpPr txBox="1"/>
          <p:nvPr/>
        </p:nvSpPr>
        <p:spPr>
          <a:xfrm>
            <a:off x="453245" y="6355211"/>
            <a:ext cx="7925420" cy="323165"/>
          </a:xfrm>
          <a:prstGeom prst="rect">
            <a:avLst/>
          </a:prstGeom>
          <a:noFill/>
        </p:spPr>
        <p:txBody>
          <a:bodyPr wrap="square" rtlCol="0">
            <a:spAutoFit/>
          </a:bodyPr>
          <a:lstStyle/>
          <a:p>
            <a:pPr algn="l"/>
            <a:r>
              <a:rPr lang="en-US" sz="750" b="1" i="0" u="none" strike="noStrike" baseline="0" dirty="0">
                <a:solidFill>
                  <a:schemeClr val="bg1">
                    <a:lumMod val="50000"/>
                  </a:schemeClr>
                </a:solidFill>
                <a:latin typeface="Arial" panose="020B0604020202020204" pitchFamily="34" charset="0"/>
              </a:rPr>
              <a:t>MCED: </a:t>
            </a:r>
            <a:r>
              <a:rPr lang="en-US" sz="750" b="0" i="0" u="none" strike="noStrike" baseline="0" dirty="0">
                <a:solidFill>
                  <a:schemeClr val="bg1">
                    <a:lumMod val="50000"/>
                  </a:schemeClr>
                </a:solidFill>
                <a:latin typeface="Arial" panose="020B0604020202020204" pitchFamily="34" charset="0"/>
              </a:rPr>
              <a:t>multicancer early detection. </a:t>
            </a:r>
          </a:p>
          <a:p>
            <a:pPr algn="l"/>
            <a:r>
              <a:rPr lang="en-US" sz="750" i="0" u="none" strike="noStrike" baseline="0" dirty="0">
                <a:solidFill>
                  <a:schemeClr val="bg1">
                    <a:lumMod val="50000"/>
                  </a:schemeClr>
                </a:solidFill>
                <a:latin typeface="Arial" panose="020B0604020202020204" pitchFamily="34" charset="0"/>
              </a:rPr>
              <a:t>1. </a:t>
            </a:r>
            <a:r>
              <a:rPr lang="en-US" sz="750" b="0" i="0" u="none" strike="noStrike" baseline="0" dirty="0">
                <a:solidFill>
                  <a:schemeClr val="bg1">
                    <a:lumMod val="50000"/>
                  </a:schemeClr>
                </a:solidFill>
                <a:latin typeface="Arial" panose="020B0604020202020204" pitchFamily="34" charset="0"/>
              </a:rPr>
              <a:t>Wan JCM, et al. </a:t>
            </a:r>
            <a:r>
              <a:rPr lang="en-US" sz="750" b="0" i="1" u="none" strike="noStrike" baseline="0" dirty="0">
                <a:solidFill>
                  <a:schemeClr val="bg1">
                    <a:lumMod val="50000"/>
                  </a:schemeClr>
                </a:solidFill>
                <a:latin typeface="Arial" panose="020B0604020202020204" pitchFamily="34" charset="0"/>
              </a:rPr>
              <a:t>Nat Rev Cancer</a:t>
            </a:r>
            <a:r>
              <a:rPr lang="en-US" sz="750" b="0" i="0" u="none" strike="noStrike" baseline="0" dirty="0">
                <a:solidFill>
                  <a:schemeClr val="bg1">
                    <a:lumMod val="50000"/>
                  </a:schemeClr>
                </a:solidFill>
                <a:latin typeface="Arial" panose="020B0604020202020204" pitchFamily="34" charset="0"/>
              </a:rPr>
              <a:t>. 2017;17(4):223-238. </a:t>
            </a:r>
            <a:endParaRPr lang="en-US" sz="750" dirty="0">
              <a:solidFill>
                <a:schemeClr val="bg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239867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636504-E802-3DB8-FDA8-6B2F3B1DDF7D}"/>
              </a:ext>
            </a:extLst>
          </p:cNvPr>
          <p:cNvSpPr/>
          <p:nvPr/>
        </p:nvSpPr>
        <p:spPr>
          <a:xfrm>
            <a:off x="275302" y="2446020"/>
            <a:ext cx="11661059" cy="2998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0411" y="384312"/>
            <a:ext cx="11267859" cy="812663"/>
          </a:xfrm>
        </p:spPr>
        <p:txBody>
          <a:bodyPr/>
          <a:lstStyle/>
          <a:p>
            <a:r>
              <a:rPr lang="en-US" dirty="0"/>
              <a:t>Multi-Cancer Early Detection Examines a Blood Sample for ctDNA and Other Soluble Biomarkers</a:t>
            </a:r>
            <a:r>
              <a:rPr lang="en-US" baseline="30000" dirty="0"/>
              <a:t>1,2</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563612" y="6280735"/>
            <a:ext cx="10164168"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SzPts val="600"/>
              <a:buNone/>
              <a:defRPr/>
            </a:pPr>
            <a:endParaRPr lang="en-US" sz="750" b="1" dirty="0">
              <a:solidFill>
                <a:schemeClr val="tx2"/>
              </a:solidFill>
              <a:latin typeface="Arial"/>
              <a:cs typeface="Arial"/>
            </a:endParaRPr>
          </a:p>
          <a:p>
            <a:pPr marL="0" indent="0">
              <a:lnSpc>
                <a:spcPct val="100000"/>
              </a:lnSpc>
              <a:spcBef>
                <a:spcPts val="0"/>
              </a:spcBef>
              <a:buSzPts val="600"/>
              <a:buNone/>
              <a:defRPr/>
            </a:pPr>
            <a:r>
              <a:rPr lang="en-US" sz="750" b="1" dirty="0">
                <a:solidFill>
                  <a:schemeClr val="tx2"/>
                </a:solidFill>
                <a:latin typeface="Arial"/>
                <a:cs typeface="Arial"/>
              </a:rPr>
              <a:t>MCED:</a:t>
            </a:r>
            <a:r>
              <a:rPr lang="en-US" sz="750" dirty="0">
                <a:solidFill>
                  <a:schemeClr val="tx2"/>
                </a:solidFill>
                <a:latin typeface="Arial"/>
                <a:cs typeface="Arial"/>
              </a:rPr>
              <a:t> multi-cancer early detection</a:t>
            </a:r>
          </a:p>
          <a:p>
            <a:pPr marL="0" indent="0">
              <a:lnSpc>
                <a:spcPct val="100000"/>
              </a:lnSpc>
              <a:spcBef>
                <a:spcPts val="0"/>
              </a:spcBef>
              <a:buSzPts val="600"/>
              <a:buNone/>
              <a:defRPr/>
            </a:pPr>
            <a:r>
              <a:rPr kumimoji="0" lang="en-US" sz="750" i="0" u="none" strike="noStrike" kern="1200" cap="none" spc="0" normalizeH="0" baseline="0" noProof="0" dirty="0">
                <a:ln>
                  <a:noFill/>
                </a:ln>
                <a:solidFill>
                  <a:schemeClr val="tx2"/>
                </a:solidFill>
                <a:effectLst/>
                <a:uLnTx/>
                <a:uFillTx/>
                <a:latin typeface="Arial"/>
                <a:cs typeface="Arial"/>
              </a:rPr>
              <a:t>1</a:t>
            </a:r>
            <a:r>
              <a:rPr kumimoji="0" lang="en-US" sz="750" b="1" i="0" u="none" strike="noStrike" kern="1200" cap="none" spc="0" normalizeH="0" baseline="0" noProof="0" dirty="0">
                <a:ln>
                  <a:noFill/>
                </a:ln>
                <a:solidFill>
                  <a:schemeClr val="tx2"/>
                </a:solidFill>
                <a:effectLst/>
                <a:uLnTx/>
                <a:uFillTx/>
                <a:latin typeface="Arial"/>
                <a:cs typeface="Arial"/>
              </a:rPr>
              <a:t>.</a:t>
            </a:r>
            <a:r>
              <a:rPr kumimoji="0" lang="en-US" sz="750" b="0" i="0" u="none" strike="noStrike" kern="1200" cap="none" spc="0" normalizeH="0" baseline="0" noProof="0" dirty="0">
                <a:ln>
                  <a:noFill/>
                </a:ln>
                <a:solidFill>
                  <a:schemeClr val="tx2"/>
                </a:solidFill>
                <a:effectLst/>
                <a:uLnTx/>
                <a:uFillTx/>
                <a:latin typeface="Arial"/>
                <a:cs typeface="Arial"/>
              </a:rPr>
              <a:t> Volik S, et. al. </a:t>
            </a:r>
            <a:r>
              <a:rPr kumimoji="0" lang="en-US" sz="750" b="0" i="1" u="none" strike="noStrike" kern="1200" cap="none" spc="0" normalizeH="0" baseline="0" noProof="0" dirty="0">
                <a:ln>
                  <a:noFill/>
                </a:ln>
                <a:solidFill>
                  <a:schemeClr val="tx2"/>
                </a:solidFill>
                <a:effectLst/>
                <a:uLnTx/>
                <a:uFillTx/>
                <a:latin typeface="Arial"/>
                <a:cs typeface="Arial"/>
              </a:rPr>
              <a:t>Mol Cancer Res </a:t>
            </a:r>
            <a:r>
              <a:rPr kumimoji="0" lang="en-US" sz="750" b="0" i="0" u="none" strike="noStrike" kern="1200" cap="none" spc="0" normalizeH="0" baseline="0" noProof="0" dirty="0">
                <a:ln>
                  <a:noFill/>
                </a:ln>
                <a:solidFill>
                  <a:schemeClr val="tx2"/>
                </a:solidFill>
                <a:effectLst/>
                <a:uLnTx/>
                <a:uFillTx/>
                <a:latin typeface="Arial"/>
                <a:cs typeface="Arial"/>
              </a:rPr>
              <a:t>2016;14(10):898–908 </a:t>
            </a:r>
            <a:r>
              <a:rPr kumimoji="0" lang="en-US" sz="750" i="0" u="none" strike="noStrike" kern="1200" cap="none" spc="0" normalizeH="0" baseline="0" noProof="0" dirty="0">
                <a:ln>
                  <a:noFill/>
                </a:ln>
                <a:solidFill>
                  <a:schemeClr val="tx2"/>
                </a:solidFill>
                <a:effectLst/>
                <a:uLnTx/>
                <a:uFillTx/>
                <a:latin typeface="Arial"/>
                <a:cs typeface="Arial"/>
              </a:rPr>
              <a:t>2</a:t>
            </a:r>
            <a:r>
              <a:rPr kumimoji="0" lang="en-US" sz="750" b="1" i="0" u="none" strike="noStrike" kern="1200" cap="none" spc="0" normalizeH="0" baseline="0" noProof="0" dirty="0">
                <a:ln>
                  <a:noFill/>
                </a:ln>
                <a:solidFill>
                  <a:schemeClr val="tx2"/>
                </a:solidFill>
                <a:effectLst/>
                <a:uLnTx/>
                <a:uFillTx/>
                <a:latin typeface="Arial"/>
                <a:cs typeface="Arial"/>
              </a:rPr>
              <a:t>.</a:t>
            </a:r>
            <a:r>
              <a:rPr kumimoji="0" lang="en-US" sz="750" b="0" i="0" u="none" strike="noStrike" kern="1200" cap="none" spc="0" normalizeH="0" baseline="0" noProof="0" dirty="0">
                <a:ln>
                  <a:noFill/>
                </a:ln>
                <a:solidFill>
                  <a:schemeClr val="tx2"/>
                </a:solidFill>
                <a:effectLst/>
                <a:uLnTx/>
                <a:uFillTx/>
                <a:latin typeface="Arial"/>
                <a:cs typeface="Arial"/>
              </a:rPr>
              <a:t> Cohen et al., </a:t>
            </a:r>
            <a:r>
              <a:rPr kumimoji="0" lang="en-US" sz="750" b="0" i="1" u="none" strike="noStrike" kern="1200" cap="none" spc="0" normalizeH="0" baseline="0" noProof="0" dirty="0">
                <a:ln>
                  <a:noFill/>
                </a:ln>
                <a:solidFill>
                  <a:schemeClr val="tx2"/>
                </a:solidFill>
                <a:effectLst/>
                <a:uLnTx/>
                <a:uFillTx/>
                <a:latin typeface="Arial"/>
                <a:cs typeface="Arial"/>
              </a:rPr>
              <a:t>Science.</a:t>
            </a:r>
            <a:r>
              <a:rPr kumimoji="0" lang="en-US" sz="750" b="0" i="0" u="none" strike="noStrike" kern="1200" cap="none" spc="0" normalizeH="0" baseline="0" noProof="0" dirty="0">
                <a:ln>
                  <a:noFill/>
                </a:ln>
                <a:solidFill>
                  <a:schemeClr val="tx2"/>
                </a:solidFill>
                <a:effectLst/>
                <a:uLnTx/>
                <a:uFillTx/>
                <a:latin typeface="Arial"/>
                <a:cs typeface="Arial"/>
              </a:rPr>
              <a:t> 2018:359(6378):926-930.</a:t>
            </a:r>
            <a:endParaRPr lang="fr-FR" sz="750" b="0" i="0" u="none" strike="noStrike" kern="1200" cap="none" spc="0" normalizeH="0" baseline="0" noProof="0" dirty="0">
              <a:ln>
                <a:noFill/>
              </a:ln>
              <a:solidFill>
                <a:schemeClr val="tx2"/>
              </a:solidFill>
              <a:effectLst/>
              <a:uLnTx/>
              <a:uFillTx/>
              <a:latin typeface="Arial"/>
              <a:cs typeface="Arial"/>
            </a:endParaRPr>
          </a:p>
        </p:txBody>
      </p:sp>
      <p:pic>
        <p:nvPicPr>
          <p:cNvPr id="31" name="Picture 30" descr="A picture containing rectangle&#10;&#10;Description automatically generated">
            <a:extLst>
              <a:ext uri="{FF2B5EF4-FFF2-40B4-BE49-F238E27FC236}">
                <a16:creationId xmlns:a16="http://schemas.microsoft.com/office/drawing/2014/main" id="{3BC2AEEC-DAD1-F9B1-F75C-01297B9F8CA1}"/>
              </a:ext>
            </a:extLst>
          </p:cNvPr>
          <p:cNvPicPr>
            <a:picLocks noChangeAspect="1"/>
          </p:cNvPicPr>
          <p:nvPr/>
        </p:nvPicPr>
        <p:blipFill>
          <a:blip r:embed="rId4"/>
          <a:stretch>
            <a:fillRect/>
          </a:stretch>
        </p:blipFill>
        <p:spPr>
          <a:xfrm>
            <a:off x="4156572" y="1780405"/>
            <a:ext cx="3793119" cy="3997083"/>
          </a:xfrm>
          <a:prstGeom prst="rect">
            <a:avLst/>
          </a:prstGeom>
        </p:spPr>
      </p:pic>
      <p:pic>
        <p:nvPicPr>
          <p:cNvPr id="3" name="Picture 2">
            <a:extLst>
              <a:ext uri="{FF2B5EF4-FFF2-40B4-BE49-F238E27FC236}">
                <a16:creationId xmlns:a16="http://schemas.microsoft.com/office/drawing/2014/main" id="{9E7B369C-83C8-38F8-3A2C-E3C072EA065E}"/>
              </a:ext>
            </a:extLst>
          </p:cNvPr>
          <p:cNvPicPr>
            <a:picLocks noChangeAspect="1"/>
          </p:cNvPicPr>
          <p:nvPr/>
        </p:nvPicPr>
        <p:blipFill>
          <a:blip r:embed="rId5"/>
          <a:stretch>
            <a:fillRect/>
          </a:stretch>
        </p:blipFill>
        <p:spPr>
          <a:xfrm>
            <a:off x="8405131" y="3208564"/>
            <a:ext cx="3611336" cy="1627415"/>
          </a:xfrm>
          <a:prstGeom prst="rect">
            <a:avLst/>
          </a:prstGeom>
        </p:spPr>
      </p:pic>
      <p:pic>
        <p:nvPicPr>
          <p:cNvPr id="5" name="Picture 4">
            <a:extLst>
              <a:ext uri="{FF2B5EF4-FFF2-40B4-BE49-F238E27FC236}">
                <a16:creationId xmlns:a16="http://schemas.microsoft.com/office/drawing/2014/main" id="{79F2916A-E8A4-71EF-5CF6-AE5D01D159E1}"/>
              </a:ext>
            </a:extLst>
          </p:cNvPr>
          <p:cNvPicPr>
            <a:picLocks noChangeAspect="1"/>
          </p:cNvPicPr>
          <p:nvPr/>
        </p:nvPicPr>
        <p:blipFill>
          <a:blip r:embed="rId6"/>
          <a:stretch>
            <a:fillRect/>
          </a:stretch>
        </p:blipFill>
        <p:spPr>
          <a:xfrm>
            <a:off x="262617" y="3209925"/>
            <a:ext cx="3894365" cy="1537608"/>
          </a:xfrm>
          <a:prstGeom prst="rect">
            <a:avLst/>
          </a:prstGeom>
        </p:spPr>
      </p:pic>
      <p:pic>
        <p:nvPicPr>
          <p:cNvPr id="7" name="Picture 6">
            <a:extLst>
              <a:ext uri="{FF2B5EF4-FFF2-40B4-BE49-F238E27FC236}">
                <a16:creationId xmlns:a16="http://schemas.microsoft.com/office/drawing/2014/main" id="{4D828394-A61A-F322-9640-15765C256C32}"/>
              </a:ext>
            </a:extLst>
          </p:cNvPr>
          <p:cNvPicPr>
            <a:picLocks noChangeAspect="1"/>
          </p:cNvPicPr>
          <p:nvPr/>
        </p:nvPicPr>
        <p:blipFill>
          <a:blip r:embed="rId7"/>
          <a:stretch>
            <a:fillRect/>
          </a:stretch>
        </p:blipFill>
        <p:spPr>
          <a:xfrm>
            <a:off x="655052" y="1251691"/>
            <a:ext cx="10895264" cy="477776"/>
          </a:xfrm>
          <a:prstGeom prst="rect">
            <a:avLst/>
          </a:prstGeom>
        </p:spPr>
      </p:pic>
      <p:sp>
        <p:nvSpPr>
          <p:cNvPr id="4" name="TextBox 3">
            <a:extLst>
              <a:ext uri="{FF2B5EF4-FFF2-40B4-BE49-F238E27FC236}">
                <a16:creationId xmlns:a16="http://schemas.microsoft.com/office/drawing/2014/main" id="{4ECBC957-CA53-B0ED-8202-FF8807741B10}"/>
              </a:ext>
            </a:extLst>
          </p:cNvPr>
          <p:cNvSpPr txBox="1"/>
          <p:nvPr/>
        </p:nvSpPr>
        <p:spPr bwMode="gray">
          <a:xfrm>
            <a:off x="655052" y="5976998"/>
            <a:ext cx="10739582" cy="400110"/>
          </a:xfrm>
          <a:prstGeom prst="rect">
            <a:avLst/>
          </a:prstGeom>
          <a:noFill/>
        </p:spPr>
        <p:txBody>
          <a:bodyPr wrap="square" lIns="0">
            <a:spAutoFit/>
          </a:bodyPr>
          <a:lstStyle/>
          <a:p>
            <a:pPr marR="0" lvl="0" indent="0" fontAlgn="auto">
              <a:lnSpc>
                <a:spcPct val="100000"/>
              </a:lnSpc>
              <a:spcBef>
                <a:spcPts val="0"/>
              </a:spcBef>
              <a:spcAft>
                <a:spcPts val="0"/>
              </a:spcAft>
              <a:buClr>
                <a:schemeClr val="dk1"/>
              </a:buClr>
              <a:buSzPts val="600"/>
              <a:buFontTx/>
              <a:buNone/>
              <a:tabLst/>
              <a:defRPr/>
            </a:pPr>
            <a:r>
              <a:rPr lang="en-US" sz="1000" b="1" dirty="0">
                <a:solidFill>
                  <a:schemeClr val="tx2"/>
                </a:solidFill>
                <a:sym typeface="Arial"/>
              </a:rPr>
              <a:t>Disclaimer: </a:t>
            </a:r>
            <a:r>
              <a:rPr lang="en-US" sz="1000" dirty="0">
                <a:solidFill>
                  <a:schemeClr val="tx2"/>
                </a:solidFill>
                <a:sym typeface="Arial"/>
              </a:rPr>
              <a:t>This technology is under development and the features above describe current development goals. It has not been cleared or approved by the US Food and Drug Administration (FDA) </a:t>
            </a:r>
            <a:r>
              <a:rPr lang="en-US" sz="1000" dirty="0">
                <a:solidFill>
                  <a:schemeClr val="tx2"/>
                </a:solidFill>
              </a:rPr>
              <a:t>or any other national regulatory authority.</a:t>
            </a:r>
          </a:p>
        </p:txBody>
      </p:sp>
    </p:spTree>
    <p:custDataLst>
      <p:tags r:id="rId1"/>
    </p:custDataLst>
    <p:extLst>
      <p:ext uri="{BB962C8B-B14F-4D97-AF65-F5344CB8AC3E}">
        <p14:creationId xmlns:p14="http://schemas.microsoft.com/office/powerpoint/2010/main" val="3281270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171" y="2675086"/>
            <a:ext cx="10389657" cy="1205865"/>
          </a:xfrm>
        </p:spPr>
        <p:txBody>
          <a:bodyPr/>
          <a:lstStyle/>
          <a:p>
            <a:pPr marL="0" marR="0" lvl="0" indent="0" defTabSz="914400" rtl="0" eaLnBrk="1" fontAlgn="auto" latinLnBrk="0" hangingPunct="1">
              <a:lnSpc>
                <a:spcPct val="90000"/>
              </a:lnSpc>
              <a:spcBef>
                <a:spcPts val="0"/>
              </a:spcBef>
              <a:spcAft>
                <a:spcPts val="0"/>
              </a:spcAft>
              <a:buClr>
                <a:srgbClr val="0784B1"/>
              </a:buClr>
              <a:buSzPts val="4400"/>
              <a:buFont typeface="Red Hat Display"/>
              <a:buNone/>
              <a:tabLst/>
              <a:defRPr/>
            </a:pPr>
            <a:r>
              <a:rPr kumimoji="0" lang="en-US" sz="44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t>Multi-Cancer Early Detection Testing: </a:t>
            </a:r>
            <a:br>
              <a:rPr kumimoji="0" lang="en-US" sz="44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br>
            <a:r>
              <a:rPr kumimoji="0" lang="en-US" sz="4400"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t>Clinical Studies</a:t>
            </a:r>
          </a:p>
        </p:txBody>
      </p:sp>
    </p:spTree>
    <p:extLst>
      <p:ext uri="{BB962C8B-B14F-4D97-AF65-F5344CB8AC3E}">
        <p14:creationId xmlns:p14="http://schemas.microsoft.com/office/powerpoint/2010/main" val="29403820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812663"/>
          </a:xfrm>
        </p:spPr>
        <p:txBody>
          <a:bodyPr/>
          <a:lstStyle/>
          <a:p>
            <a:r>
              <a:rPr lang="en-US" dirty="0"/>
              <a:t>Development of </a:t>
            </a:r>
            <a:r>
              <a:rPr lang="en-US" dirty="0">
                <a:solidFill>
                  <a:schemeClr val="tx1"/>
                </a:solidFill>
              </a:rPr>
              <a:t>Blood-Based</a:t>
            </a:r>
            <a:r>
              <a:rPr lang="en-US" dirty="0"/>
              <a:t> Cancer Early Detection Tests</a:t>
            </a:r>
          </a:p>
        </p:txBody>
      </p:sp>
      <p:sp>
        <p:nvSpPr>
          <p:cNvPr id="4" name="Content Placeholder 1">
            <a:extLst>
              <a:ext uri="{FF2B5EF4-FFF2-40B4-BE49-F238E27FC236}">
                <a16:creationId xmlns:a16="http://schemas.microsoft.com/office/drawing/2014/main" id="{608BD41B-917F-280F-9062-A3D23EE4C3CC}"/>
              </a:ext>
            </a:extLst>
          </p:cNvPr>
          <p:cNvSpPr txBox="1">
            <a:spLocks/>
          </p:cNvSpPr>
          <p:nvPr/>
        </p:nvSpPr>
        <p:spPr>
          <a:xfrm>
            <a:off x="830314" y="1196975"/>
            <a:ext cx="6212864" cy="2900362"/>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indent="-309563"/>
            <a:r>
              <a:rPr lang="en-CA" sz="2400" dirty="0"/>
              <a:t>Assay development</a:t>
            </a:r>
          </a:p>
          <a:p>
            <a:pPr marL="323850" indent="-323850">
              <a:tabLst>
                <a:tab pos="261938" algn="l"/>
              </a:tabLst>
            </a:pPr>
            <a:r>
              <a:rPr lang="en-CA" sz="2400" dirty="0"/>
              <a:t>Test development and initial validation</a:t>
            </a:r>
          </a:p>
          <a:p>
            <a:pPr marL="587375" lvl="1" indent="-231775">
              <a:spcBef>
                <a:spcPts val="400"/>
              </a:spcBef>
            </a:pPr>
            <a:r>
              <a:rPr lang="en-CA" sz="2000" dirty="0"/>
              <a:t>Case control design</a:t>
            </a:r>
          </a:p>
          <a:p>
            <a:pPr marL="277813" indent="-277813"/>
            <a:r>
              <a:rPr lang="en-CA" sz="2400" dirty="0"/>
              <a:t>Prospective studies measured against current SOC tests</a:t>
            </a:r>
          </a:p>
          <a:p>
            <a:pPr marL="587375" lvl="1" indent="-231775">
              <a:spcBef>
                <a:spcPts val="400"/>
              </a:spcBef>
            </a:pPr>
            <a:r>
              <a:rPr lang="en-CA" sz="2000" dirty="0"/>
              <a:t>Testing simultaneously with a standard screening procedure</a:t>
            </a:r>
          </a:p>
          <a:p>
            <a:pPr marL="587375" lvl="1" indent="-231775">
              <a:spcBef>
                <a:spcPts val="400"/>
              </a:spcBef>
            </a:pPr>
            <a:r>
              <a:rPr lang="en-CA" sz="2000" dirty="0"/>
              <a:t>Focus on single cancer</a:t>
            </a:r>
          </a:p>
          <a:p>
            <a:pPr marL="587375" lvl="1" indent="-231775">
              <a:spcBef>
                <a:spcPts val="400"/>
              </a:spcBef>
            </a:pPr>
            <a:r>
              <a:rPr lang="en-CA" sz="2000" dirty="0"/>
              <a:t>No return of results</a:t>
            </a:r>
          </a:p>
          <a:p>
            <a:pPr marL="277813" indent="-277813"/>
            <a:r>
              <a:rPr lang="en-CA" sz="2400" dirty="0"/>
              <a:t>Prospective studies with return of results</a:t>
            </a:r>
          </a:p>
          <a:p>
            <a:pPr marL="587375" lvl="1" indent="-231775">
              <a:spcBef>
                <a:spcPts val="400"/>
              </a:spcBef>
            </a:pPr>
            <a:r>
              <a:rPr lang="en-CA" sz="2000" dirty="0"/>
              <a:t>Multi-cancer application</a:t>
            </a:r>
          </a:p>
        </p:txBody>
      </p:sp>
      <p:pic>
        <p:nvPicPr>
          <p:cNvPr id="10" name="Graphic 9" descr="Test tubes outline">
            <a:extLst>
              <a:ext uri="{FF2B5EF4-FFF2-40B4-BE49-F238E27FC236}">
                <a16:creationId xmlns:a16="http://schemas.microsoft.com/office/drawing/2014/main" id="{3EAFF22A-3798-4902-709F-A051E8BF73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6348" y="1322801"/>
            <a:ext cx="4212398" cy="4212398"/>
          </a:xfrm>
          <a:prstGeom prst="rect">
            <a:avLst/>
          </a:prstGeom>
        </p:spPr>
      </p:pic>
      <p:sp>
        <p:nvSpPr>
          <p:cNvPr id="3" name="TextBox 2">
            <a:extLst>
              <a:ext uri="{FF2B5EF4-FFF2-40B4-BE49-F238E27FC236}">
                <a16:creationId xmlns:a16="http://schemas.microsoft.com/office/drawing/2014/main" id="{026E3ABD-7EFA-3790-F5C7-89678A4002B5}"/>
              </a:ext>
            </a:extLst>
          </p:cNvPr>
          <p:cNvSpPr txBox="1"/>
          <p:nvPr/>
        </p:nvSpPr>
        <p:spPr bwMode="gray">
          <a:xfrm>
            <a:off x="342828" y="6052175"/>
            <a:ext cx="11125918" cy="261610"/>
          </a:xfrm>
          <a:prstGeom prst="rect">
            <a:avLst/>
          </a:prstGeom>
          <a:noFill/>
        </p:spPr>
        <p:txBody>
          <a:bodyPr wrap="square" lIns="0" tIns="45720" rIns="91440" bIns="45720" anchor="t">
            <a:spAutoFit/>
          </a:bodyPr>
          <a:lstStyle/>
          <a:p>
            <a:pPr>
              <a:buClr>
                <a:schemeClr val="dk1"/>
              </a:buClr>
              <a:buSzPts val="600"/>
              <a:defRPr/>
            </a:pPr>
            <a:r>
              <a:rPr lang="en-US" sz="1100" b="1" dirty="0">
                <a:cs typeface="Arial"/>
              </a:rPr>
              <a:t>SOC</a:t>
            </a:r>
            <a:r>
              <a:rPr lang="en-US" sz="1100" dirty="0">
                <a:cs typeface="Arial"/>
              </a:rPr>
              <a:t>: standard of care.</a:t>
            </a:r>
            <a:endParaRPr lang="en-US" sz="1100" dirty="0">
              <a:sym typeface="Arial"/>
            </a:endParaRPr>
          </a:p>
        </p:txBody>
      </p:sp>
    </p:spTree>
    <p:custDataLst>
      <p:tags r:id="rId1"/>
    </p:custDataLst>
    <p:extLst>
      <p:ext uri="{BB962C8B-B14F-4D97-AF65-F5344CB8AC3E}">
        <p14:creationId xmlns:p14="http://schemas.microsoft.com/office/powerpoint/2010/main" val="16602416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488813"/>
          </a:xfrm>
        </p:spPr>
        <p:txBody>
          <a:bodyPr/>
          <a:lstStyle/>
          <a:p>
            <a:r>
              <a:rPr lang="en-US" dirty="0"/>
              <a:t>DETECT-A: The First Large, Prospective, Interventional Study Aimed to Evaluate the Diagnostic Performance of an MCED Test</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352567" y="6313294"/>
            <a:ext cx="10164168"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6666"/>
              </a:lnSpc>
              <a:spcBef>
                <a:spcPts val="0"/>
              </a:spcBef>
              <a:buClr>
                <a:schemeClr val="dk1"/>
              </a:buClr>
              <a:buSzPts val="600"/>
              <a:buNone/>
            </a:pPr>
            <a:r>
              <a:rPr lang="en-US" sz="750" b="1" dirty="0">
                <a:solidFill>
                  <a:schemeClr val="tx2"/>
                </a:solidFill>
                <a:cs typeface="Arial"/>
              </a:rPr>
              <a:t>MCED: </a:t>
            </a:r>
            <a:r>
              <a:rPr lang="en-US" sz="750" dirty="0">
                <a:solidFill>
                  <a:schemeClr val="tx2"/>
                </a:solidFill>
                <a:cs typeface="Arial"/>
              </a:rPr>
              <a:t>multi-cancer early detection. </a:t>
            </a:r>
            <a:r>
              <a:rPr lang="en-US" sz="750" b="1" dirty="0">
                <a:solidFill>
                  <a:schemeClr val="tx2"/>
                </a:solidFill>
                <a:cs typeface="Arial"/>
              </a:rPr>
              <a:t>PET: </a:t>
            </a:r>
            <a:r>
              <a:rPr lang="en-US" sz="750" dirty="0">
                <a:solidFill>
                  <a:schemeClr val="tx2"/>
                </a:solidFill>
                <a:cs typeface="Arial"/>
              </a:rPr>
              <a:t>positron emission tomography; </a:t>
            </a:r>
            <a:r>
              <a:rPr lang="en-US" sz="750" b="1" dirty="0">
                <a:solidFill>
                  <a:schemeClr val="tx2"/>
                </a:solidFill>
                <a:cs typeface="Arial"/>
              </a:rPr>
              <a:t>IV: </a:t>
            </a:r>
            <a:r>
              <a:rPr lang="en-US" sz="750" dirty="0">
                <a:solidFill>
                  <a:schemeClr val="tx2"/>
                </a:solidFill>
                <a:cs typeface="Arial"/>
              </a:rPr>
              <a:t>intravenous; </a:t>
            </a:r>
            <a:r>
              <a:rPr lang="en-US" sz="750" b="1" dirty="0">
                <a:solidFill>
                  <a:schemeClr val="tx2"/>
                </a:solidFill>
                <a:cs typeface="Arial"/>
              </a:rPr>
              <a:t>CT: </a:t>
            </a:r>
            <a:r>
              <a:rPr lang="en-US" sz="750" dirty="0">
                <a:solidFill>
                  <a:schemeClr val="tx2"/>
                </a:solidFill>
                <a:cs typeface="Arial"/>
              </a:rPr>
              <a:t>computed tomography</a:t>
            </a:r>
            <a:endParaRPr lang="en-US" sz="750" dirty="0">
              <a:solidFill>
                <a:schemeClr val="tx2"/>
              </a:solidFill>
            </a:endParaRPr>
          </a:p>
          <a:p>
            <a:pPr marL="0" indent="0">
              <a:lnSpc>
                <a:spcPct val="116666"/>
              </a:lnSpc>
              <a:spcBef>
                <a:spcPts val="0"/>
              </a:spcBef>
              <a:buSzPts val="600"/>
              <a:buFont typeface="Arial"/>
              <a:buNone/>
            </a:pPr>
            <a:r>
              <a:rPr lang="en-US" sz="750" dirty="0">
                <a:solidFill>
                  <a:schemeClr val="tx2"/>
                </a:solidFill>
              </a:rPr>
              <a:t>Lennon AM, et al. </a:t>
            </a:r>
            <a:r>
              <a:rPr lang="en-US" sz="750" i="1" dirty="0">
                <a:solidFill>
                  <a:schemeClr val="tx2"/>
                </a:solidFill>
              </a:rPr>
              <a:t>Science</a:t>
            </a:r>
            <a:r>
              <a:rPr lang="en-US" sz="750" dirty="0">
                <a:solidFill>
                  <a:schemeClr val="tx2"/>
                </a:solidFill>
              </a:rPr>
              <a:t>. 2020;369(6499):eabb9601.</a:t>
            </a:r>
            <a:endParaRPr lang="en-US" dirty="0">
              <a:solidFill>
                <a:schemeClr val="tx2"/>
              </a:solidFill>
            </a:endParaRPr>
          </a:p>
        </p:txBody>
      </p:sp>
      <p:grpSp>
        <p:nvGrpSpPr>
          <p:cNvPr id="3" name="Group 2">
            <a:extLst>
              <a:ext uri="{FF2B5EF4-FFF2-40B4-BE49-F238E27FC236}">
                <a16:creationId xmlns:a16="http://schemas.microsoft.com/office/drawing/2014/main" id="{85920ABF-8CB3-C6A2-C4E0-65D3E1D161E4}"/>
              </a:ext>
            </a:extLst>
          </p:cNvPr>
          <p:cNvGrpSpPr/>
          <p:nvPr/>
        </p:nvGrpSpPr>
        <p:grpSpPr>
          <a:xfrm>
            <a:off x="407987" y="1196975"/>
            <a:ext cx="11376025" cy="4483978"/>
            <a:chOff x="609600" y="1280525"/>
            <a:chExt cx="7848600" cy="3240039"/>
          </a:xfrm>
        </p:grpSpPr>
        <p:sp>
          <p:nvSpPr>
            <p:cNvPr id="9" name="Rectangle 8">
              <a:extLst>
                <a:ext uri="{FF2B5EF4-FFF2-40B4-BE49-F238E27FC236}">
                  <a16:creationId xmlns:a16="http://schemas.microsoft.com/office/drawing/2014/main" id="{5210D862-01A0-497B-992F-04792AA6A068}"/>
                </a:ext>
              </a:extLst>
            </p:cNvPr>
            <p:cNvSpPr/>
            <p:nvPr/>
          </p:nvSpPr>
          <p:spPr>
            <a:xfrm>
              <a:off x="3291840" y="1677869"/>
              <a:ext cx="2484120" cy="2835075"/>
            </a:xfrm>
            <a:prstGeom prst="rect">
              <a:avLst/>
            </a:prstGeom>
            <a:gradFill>
              <a:gsLst>
                <a:gs pos="0">
                  <a:schemeClr val="accent3">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600"/>
                </a:spcAft>
              </a:pPr>
              <a:r>
                <a:rPr lang="en-US" sz="2000" dirty="0">
                  <a:solidFill>
                    <a:schemeClr val="tx1"/>
                  </a:solidFill>
                </a:rPr>
                <a:t>Blood test</a:t>
              </a:r>
            </a:p>
            <a:p>
              <a:pPr algn="ctr">
                <a:spcAft>
                  <a:spcPts val="2600"/>
                </a:spcAft>
              </a:pPr>
              <a:r>
                <a:rPr lang="en-US" sz="2000" dirty="0">
                  <a:solidFill>
                    <a:schemeClr val="tx1"/>
                  </a:solidFill>
                </a:rPr>
                <a:t>Review by</a:t>
              </a:r>
              <a:br>
                <a:rPr lang="en-US" sz="2000" dirty="0">
                  <a:solidFill>
                    <a:schemeClr val="tx1"/>
                  </a:solidFill>
                </a:rPr>
              </a:br>
              <a:r>
                <a:rPr lang="en-US" sz="2000" dirty="0">
                  <a:solidFill>
                    <a:schemeClr val="tx1"/>
                  </a:solidFill>
                </a:rPr>
                <a:t>multidisciplinary committee</a:t>
              </a:r>
            </a:p>
            <a:p>
              <a:pPr algn="ctr">
                <a:spcAft>
                  <a:spcPts val="2600"/>
                </a:spcAft>
              </a:pPr>
              <a:r>
                <a:rPr lang="en-US" sz="2000" dirty="0">
                  <a:solidFill>
                    <a:schemeClr val="tx1"/>
                  </a:solidFill>
                </a:rPr>
                <a:t>Imaging of blood test</a:t>
              </a:r>
              <a:br>
                <a:rPr lang="en-US" sz="2000" dirty="0">
                  <a:solidFill>
                    <a:schemeClr val="tx1"/>
                  </a:solidFill>
                </a:rPr>
              </a:br>
              <a:r>
                <a:rPr lang="en-US" sz="2000" dirty="0">
                  <a:solidFill>
                    <a:schemeClr val="tx1"/>
                  </a:solidFill>
                </a:rPr>
                <a:t>positive cases </a:t>
              </a:r>
              <a:br>
                <a:rPr lang="en-US" sz="2000" dirty="0">
                  <a:solidFill>
                    <a:schemeClr val="tx1"/>
                  </a:solidFill>
                </a:rPr>
              </a:br>
              <a:r>
                <a:rPr lang="en-US" sz="1400" dirty="0">
                  <a:solidFill>
                    <a:schemeClr val="tx1"/>
                  </a:solidFill>
                </a:rPr>
                <a:t>(PET + IV contrast CT)</a:t>
              </a:r>
            </a:p>
            <a:p>
              <a:pPr algn="ctr">
                <a:spcAft>
                  <a:spcPts val="2600"/>
                </a:spcAft>
              </a:pPr>
              <a:r>
                <a:rPr lang="en-US" sz="2000" dirty="0">
                  <a:solidFill>
                    <a:schemeClr val="tx1"/>
                  </a:solidFill>
                </a:rPr>
                <a:t>Follow-up Survey (1 year)</a:t>
              </a:r>
            </a:p>
          </p:txBody>
        </p:sp>
        <p:sp>
          <p:nvSpPr>
            <p:cNvPr id="10" name="Rectangle 9">
              <a:extLst>
                <a:ext uri="{FF2B5EF4-FFF2-40B4-BE49-F238E27FC236}">
                  <a16:creationId xmlns:a16="http://schemas.microsoft.com/office/drawing/2014/main" id="{26A50E72-9265-BCBF-D8D9-38F4B0855344}"/>
                </a:ext>
              </a:extLst>
            </p:cNvPr>
            <p:cNvSpPr/>
            <p:nvPr/>
          </p:nvSpPr>
          <p:spPr>
            <a:xfrm>
              <a:off x="5974080" y="1677869"/>
              <a:ext cx="2484120" cy="2835075"/>
            </a:xfrm>
            <a:prstGeom prst="rect">
              <a:avLst/>
            </a:prstGeom>
            <a:gradFill>
              <a:gsLst>
                <a:gs pos="0">
                  <a:schemeClr val="accent6">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nSpc>
                  <a:spcPct val="110000"/>
                </a:lnSpc>
                <a:spcBef>
                  <a:spcPts val="1800"/>
                </a:spcBef>
              </a:pPr>
              <a:r>
                <a:rPr lang="en-US" sz="2000" b="1" dirty="0">
                  <a:solidFill>
                    <a:schemeClr val="tx1"/>
                  </a:solidFill>
                  <a:cs typeface="Calibri" panose="020F0502020204030204" pitchFamily="34" charset="0"/>
                </a:rPr>
                <a:t>10,006 women enrolled </a:t>
              </a:r>
              <a:br>
                <a:rPr lang="en-US" sz="2000" dirty="0">
                  <a:solidFill>
                    <a:schemeClr val="tx1"/>
                  </a:solidFill>
                  <a:cs typeface="Calibri" panose="020F0502020204030204" pitchFamily="34" charset="0"/>
                </a:rPr>
              </a:br>
              <a:r>
                <a:rPr lang="en-US" sz="2000" dirty="0">
                  <a:solidFill>
                    <a:schemeClr val="tx1"/>
                  </a:solidFill>
                  <a:cs typeface="Calibri" panose="020F0502020204030204" pitchFamily="34" charset="0"/>
                </a:rPr>
                <a:t>(9911 screened)</a:t>
              </a:r>
            </a:p>
            <a:p>
              <a:pPr>
                <a:lnSpc>
                  <a:spcPct val="110000"/>
                </a:lnSpc>
                <a:spcBef>
                  <a:spcPts val="1800"/>
                </a:spcBef>
              </a:pPr>
              <a:r>
                <a:rPr lang="en-US" sz="2000" b="1" dirty="0">
                  <a:solidFill>
                    <a:schemeClr val="tx1"/>
                  </a:solidFill>
                  <a:cs typeface="Calibri" panose="020F0502020204030204" pitchFamily="34" charset="0"/>
                </a:rPr>
                <a:t>Aged between </a:t>
              </a:r>
              <a:r>
                <a:rPr lang="en-US" sz="2000" dirty="0">
                  <a:solidFill>
                    <a:schemeClr val="tx1"/>
                  </a:solidFill>
                  <a:cs typeface="Calibri" panose="020F0502020204030204" pitchFamily="34" charset="0"/>
                </a:rPr>
                <a:t>65-75 </a:t>
              </a:r>
              <a:endParaRPr lang="en-US" sz="2000" b="1" dirty="0">
                <a:solidFill>
                  <a:schemeClr val="tx1"/>
                </a:solidFill>
                <a:cs typeface="Calibri" panose="020F0502020204030204" pitchFamily="34" charset="0"/>
              </a:endParaRPr>
            </a:p>
            <a:p>
              <a:pPr>
                <a:lnSpc>
                  <a:spcPct val="110000"/>
                </a:lnSpc>
                <a:spcBef>
                  <a:spcPts val="1800"/>
                </a:spcBef>
              </a:pPr>
              <a:r>
                <a:rPr lang="en-US" sz="2000" dirty="0">
                  <a:solidFill>
                    <a:schemeClr val="tx1"/>
                  </a:solidFill>
                  <a:cs typeface="Calibri" panose="020F0502020204030204" pitchFamily="34" charset="0"/>
                </a:rPr>
                <a:t>September 2017 – May 2019</a:t>
              </a:r>
              <a:endParaRPr lang="en-US" sz="2000" b="1" dirty="0">
                <a:solidFill>
                  <a:schemeClr val="tx1"/>
                </a:solidFill>
                <a:cs typeface="Calibri" panose="020F0502020204030204" pitchFamily="34" charset="0"/>
              </a:endParaRPr>
            </a:p>
            <a:p>
              <a:pPr>
                <a:lnSpc>
                  <a:spcPct val="110000"/>
                </a:lnSpc>
                <a:spcBef>
                  <a:spcPts val="1800"/>
                </a:spcBef>
              </a:pPr>
              <a:r>
                <a:rPr lang="en-US" sz="2000" b="1" dirty="0">
                  <a:solidFill>
                    <a:schemeClr val="tx1"/>
                  </a:solidFill>
                  <a:cs typeface="Calibri" panose="020F0502020204030204" pitchFamily="34" charset="0"/>
                </a:rPr>
                <a:t>Only exclusion criteria: </a:t>
              </a:r>
              <a:br>
                <a:rPr lang="en-US" sz="2000" b="1" dirty="0">
                  <a:solidFill>
                    <a:schemeClr val="tx1"/>
                  </a:solidFill>
                  <a:cs typeface="Calibri" panose="020F0502020204030204" pitchFamily="34" charset="0"/>
                </a:rPr>
              </a:br>
              <a:r>
                <a:rPr lang="en-US" sz="2000" dirty="0">
                  <a:solidFill>
                    <a:schemeClr val="tx1"/>
                  </a:solidFill>
                  <a:cs typeface="Calibri" panose="020F0502020204030204" pitchFamily="34" charset="0"/>
                </a:rPr>
                <a:t>No prior history of cancer</a:t>
              </a:r>
            </a:p>
          </p:txBody>
        </p:sp>
        <p:sp>
          <p:nvSpPr>
            <p:cNvPr id="11" name="Rectangle 10">
              <a:extLst>
                <a:ext uri="{FF2B5EF4-FFF2-40B4-BE49-F238E27FC236}">
                  <a16:creationId xmlns:a16="http://schemas.microsoft.com/office/drawing/2014/main" id="{AAF18D42-F448-FA84-23D3-7516194383D2}"/>
                </a:ext>
              </a:extLst>
            </p:cNvPr>
            <p:cNvSpPr/>
            <p:nvPr/>
          </p:nvSpPr>
          <p:spPr>
            <a:xfrm>
              <a:off x="609600" y="1685489"/>
              <a:ext cx="2484120" cy="2835075"/>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indent="-594044">
                <a:spcBef>
                  <a:spcPts val="1800"/>
                </a:spcBef>
                <a:defRPr/>
              </a:pPr>
              <a:r>
                <a:rPr lang="en-US" sz="2000" b="1" dirty="0">
                  <a:solidFill>
                    <a:schemeClr val="tx1"/>
                  </a:solidFill>
                  <a:cs typeface="Calibri" panose="020F0502020204030204" pitchFamily="34" charset="0"/>
                </a:rPr>
                <a:t>Determine the impact of MCED testing </a:t>
              </a:r>
              <a:r>
                <a:rPr lang="en-US" sz="2000" dirty="0">
                  <a:solidFill>
                    <a:schemeClr val="tx1"/>
                  </a:solidFill>
                  <a:cs typeface="Calibri" panose="020F0502020204030204" pitchFamily="34" charset="0"/>
                </a:rPr>
                <a:t>in combination with standard </a:t>
              </a:r>
              <a:br>
                <a:rPr lang="en-US" sz="2000" dirty="0">
                  <a:solidFill>
                    <a:schemeClr val="tx1"/>
                  </a:solidFill>
                  <a:cs typeface="Calibri" panose="020F0502020204030204" pitchFamily="34" charset="0"/>
                </a:rPr>
              </a:br>
              <a:r>
                <a:rPr lang="en-US" sz="2000" dirty="0">
                  <a:solidFill>
                    <a:schemeClr val="tx1"/>
                  </a:solidFill>
                  <a:cs typeface="Calibri" panose="020F0502020204030204" pitchFamily="34" charset="0"/>
                </a:rPr>
                <a:t>of care </a:t>
              </a:r>
            </a:p>
            <a:p>
              <a:pPr indent="-594044">
                <a:spcBef>
                  <a:spcPts val="1800"/>
                </a:spcBef>
                <a:defRPr/>
              </a:pPr>
              <a:r>
                <a:rPr lang="en-US" sz="2000" b="1" dirty="0">
                  <a:solidFill>
                    <a:schemeClr val="tx1"/>
                  </a:solidFill>
                  <a:cs typeface="Calibri" panose="020F0502020204030204" pitchFamily="34" charset="0"/>
                </a:rPr>
                <a:t>Evaluate blood test and diagnostic work-up </a:t>
              </a:r>
              <a:r>
                <a:rPr lang="en-US" sz="2000" dirty="0">
                  <a:solidFill>
                    <a:schemeClr val="tx1"/>
                  </a:solidFill>
                  <a:cs typeface="Calibri" panose="020F0502020204030204" pitchFamily="34" charset="0"/>
                </a:rPr>
                <a:t>in a large clinical population </a:t>
              </a:r>
            </a:p>
            <a:p>
              <a:pPr indent="-594044">
                <a:spcBef>
                  <a:spcPts val="1800"/>
                </a:spcBef>
                <a:defRPr/>
              </a:pPr>
              <a:r>
                <a:rPr lang="en-US" sz="2000" dirty="0">
                  <a:solidFill>
                    <a:schemeClr val="tx1"/>
                  </a:solidFill>
                  <a:cs typeface="Calibri" panose="020F0502020204030204" pitchFamily="34" charset="0"/>
                </a:rPr>
                <a:t>Deliver test results to </a:t>
              </a:r>
              <a:r>
                <a:rPr lang="en-US" sz="2000" b="1" dirty="0">
                  <a:solidFill>
                    <a:schemeClr val="tx1"/>
                  </a:solidFill>
                  <a:cs typeface="Calibri" panose="020F0502020204030204" pitchFamily="34" charset="0"/>
                </a:rPr>
                <a:t>inform patient care</a:t>
              </a:r>
              <a:endParaRPr lang="en-US" sz="2000" dirty="0">
                <a:solidFill>
                  <a:schemeClr val="tx1"/>
                </a:solidFill>
                <a:cs typeface="Calibri" panose="020F0502020204030204" pitchFamily="34" charset="0"/>
              </a:endParaRPr>
            </a:p>
          </p:txBody>
        </p:sp>
        <p:sp>
          <p:nvSpPr>
            <p:cNvPr id="12" name="Arrow: Down 18">
              <a:extLst>
                <a:ext uri="{FF2B5EF4-FFF2-40B4-BE49-F238E27FC236}">
                  <a16:creationId xmlns:a16="http://schemas.microsoft.com/office/drawing/2014/main" id="{6D7C71D4-3AFD-C18B-E5D9-4B6A7835A913}"/>
                </a:ext>
              </a:extLst>
            </p:cNvPr>
            <p:cNvSpPr/>
            <p:nvPr/>
          </p:nvSpPr>
          <p:spPr>
            <a:xfrm>
              <a:off x="4424197" y="2252808"/>
              <a:ext cx="188926" cy="20043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Arrow: Down 18">
              <a:extLst>
                <a:ext uri="{FF2B5EF4-FFF2-40B4-BE49-F238E27FC236}">
                  <a16:creationId xmlns:a16="http://schemas.microsoft.com/office/drawing/2014/main" id="{FB0DA4C5-2945-88A8-4B8F-6C560BD6941C}"/>
                </a:ext>
              </a:extLst>
            </p:cNvPr>
            <p:cNvSpPr/>
            <p:nvPr/>
          </p:nvSpPr>
          <p:spPr>
            <a:xfrm>
              <a:off x="4424197" y="2939839"/>
              <a:ext cx="188926" cy="20043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Arrow: Down 18">
              <a:extLst>
                <a:ext uri="{FF2B5EF4-FFF2-40B4-BE49-F238E27FC236}">
                  <a16:creationId xmlns:a16="http://schemas.microsoft.com/office/drawing/2014/main" id="{82328AA2-B813-0A8C-23D9-842388C79F62}"/>
                </a:ext>
              </a:extLst>
            </p:cNvPr>
            <p:cNvSpPr/>
            <p:nvPr/>
          </p:nvSpPr>
          <p:spPr>
            <a:xfrm>
              <a:off x="4424197" y="3770461"/>
              <a:ext cx="188926" cy="20043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69474FD7-D6BD-1A1F-3C15-AC6028964C96}"/>
                </a:ext>
              </a:extLst>
            </p:cNvPr>
            <p:cNvSpPr/>
            <p:nvPr/>
          </p:nvSpPr>
          <p:spPr>
            <a:xfrm>
              <a:off x="609600" y="1280525"/>
              <a:ext cx="2484120" cy="447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Study Goals</a:t>
              </a:r>
            </a:p>
          </p:txBody>
        </p:sp>
        <p:sp>
          <p:nvSpPr>
            <p:cNvPr id="5" name="Rectangle 4">
              <a:extLst>
                <a:ext uri="{FF2B5EF4-FFF2-40B4-BE49-F238E27FC236}">
                  <a16:creationId xmlns:a16="http://schemas.microsoft.com/office/drawing/2014/main" id="{19403E1C-2F1D-D2DE-E3FD-E6246C83E567}"/>
                </a:ext>
              </a:extLst>
            </p:cNvPr>
            <p:cNvSpPr/>
            <p:nvPr/>
          </p:nvSpPr>
          <p:spPr>
            <a:xfrm>
              <a:off x="3291840" y="1280525"/>
              <a:ext cx="2484120" cy="4477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Study Design</a:t>
              </a:r>
            </a:p>
          </p:txBody>
        </p:sp>
        <p:sp>
          <p:nvSpPr>
            <p:cNvPr id="8" name="Rectangle 7">
              <a:extLst>
                <a:ext uri="{FF2B5EF4-FFF2-40B4-BE49-F238E27FC236}">
                  <a16:creationId xmlns:a16="http://schemas.microsoft.com/office/drawing/2014/main" id="{464013F5-E9EA-DADD-4EF9-47777F70DB61}"/>
                </a:ext>
              </a:extLst>
            </p:cNvPr>
            <p:cNvSpPr/>
            <p:nvPr/>
          </p:nvSpPr>
          <p:spPr>
            <a:xfrm>
              <a:off x="5974080" y="1280525"/>
              <a:ext cx="2484120" cy="4477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Enrollment</a:t>
              </a:r>
            </a:p>
          </p:txBody>
        </p:sp>
      </p:grpSp>
      <p:sp>
        <p:nvSpPr>
          <p:cNvPr id="26" name="TextBox 25">
            <a:extLst>
              <a:ext uri="{FF2B5EF4-FFF2-40B4-BE49-F238E27FC236}">
                <a16:creationId xmlns:a16="http://schemas.microsoft.com/office/drawing/2014/main" id="{DEB6264C-4131-9167-3C39-0D3DC22A0A0C}"/>
              </a:ext>
            </a:extLst>
          </p:cNvPr>
          <p:cNvSpPr txBox="1"/>
          <p:nvPr/>
        </p:nvSpPr>
        <p:spPr bwMode="gray">
          <a:xfrm>
            <a:off x="407987" y="5896262"/>
            <a:ext cx="11376026" cy="430887"/>
          </a:xfrm>
          <a:prstGeom prst="rect">
            <a:avLst/>
          </a:prstGeom>
          <a:noFill/>
        </p:spPr>
        <p:txBody>
          <a:bodyPr wrap="square" lIns="0">
            <a:spAutoFit/>
          </a:bodyPr>
          <a:lstStyle/>
          <a:p>
            <a:pPr>
              <a:buClr>
                <a:schemeClr val="dk1"/>
              </a:buClr>
              <a:buSzPts val="600"/>
            </a:pPr>
            <a:r>
              <a:rPr lang="en-US" sz="1100" dirty="0">
                <a:sym typeface="Arial"/>
              </a:rPr>
              <a:t>Disclaimer</a:t>
            </a:r>
            <a:r>
              <a:rPr lang="en-US" sz="1100" b="1" dirty="0">
                <a:sym typeface="Arial"/>
              </a:rPr>
              <a:t>: </a:t>
            </a:r>
            <a:r>
              <a:rPr lang="en-US" sz="1100" dirty="0">
                <a:sym typeface="Arial"/>
              </a:rPr>
              <a:t>This technology is under development and the features above describe current development goals. It has not been cleared or approved by the US Food and Drug Administration (FDA) </a:t>
            </a:r>
            <a:r>
              <a:rPr lang="en-US" sz="1100" dirty="0"/>
              <a:t>or any other national regulatory authority.</a:t>
            </a:r>
          </a:p>
        </p:txBody>
      </p:sp>
    </p:spTree>
    <p:custDataLst>
      <p:tags r:id="rId1"/>
    </p:custDataLst>
    <p:extLst>
      <p:ext uri="{BB962C8B-B14F-4D97-AF65-F5344CB8AC3E}">
        <p14:creationId xmlns:p14="http://schemas.microsoft.com/office/powerpoint/2010/main" val="29765050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488813"/>
          </a:xfrm>
        </p:spPr>
        <p:txBody>
          <a:bodyPr/>
          <a:lstStyle/>
          <a:p>
            <a:r>
              <a:rPr lang="en-US" dirty="0"/>
              <a:t>MCED Test Performance Outcomes from DETECT-A Study</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338712" y="6290241"/>
            <a:ext cx="10164168"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dk1"/>
              </a:buClr>
              <a:buSzPts val="600"/>
              <a:buNone/>
            </a:pPr>
            <a:r>
              <a:rPr lang="en-US" sz="750" b="1" dirty="0">
                <a:solidFill>
                  <a:schemeClr val="tx2"/>
                </a:solidFill>
              </a:rPr>
              <a:t>TP:</a:t>
            </a:r>
            <a:r>
              <a:rPr lang="en-US" sz="750" dirty="0">
                <a:solidFill>
                  <a:schemeClr val="tx2"/>
                </a:solidFill>
              </a:rPr>
              <a:t> true positive; </a:t>
            </a:r>
            <a:r>
              <a:rPr lang="en-US" sz="750" b="1" dirty="0">
                <a:solidFill>
                  <a:schemeClr val="tx2"/>
                </a:solidFill>
              </a:rPr>
              <a:t>TN:</a:t>
            </a:r>
            <a:r>
              <a:rPr lang="en-US" sz="750" dirty="0">
                <a:solidFill>
                  <a:schemeClr val="tx2"/>
                </a:solidFill>
              </a:rPr>
              <a:t> true negative; </a:t>
            </a:r>
            <a:r>
              <a:rPr lang="en-US" sz="750" b="1" dirty="0">
                <a:solidFill>
                  <a:schemeClr val="tx2"/>
                </a:solidFill>
              </a:rPr>
              <a:t>FP:</a:t>
            </a:r>
            <a:r>
              <a:rPr lang="en-US" sz="750" dirty="0">
                <a:solidFill>
                  <a:schemeClr val="tx2"/>
                </a:solidFill>
              </a:rPr>
              <a:t> false positive; </a:t>
            </a:r>
            <a:r>
              <a:rPr lang="en-US" sz="750" b="1" dirty="0">
                <a:solidFill>
                  <a:schemeClr val="tx2"/>
                </a:solidFill>
              </a:rPr>
              <a:t>FN:</a:t>
            </a:r>
            <a:r>
              <a:rPr lang="en-US" sz="750" dirty="0">
                <a:solidFill>
                  <a:schemeClr val="tx2"/>
                </a:solidFill>
              </a:rPr>
              <a:t> false negative; </a:t>
            </a:r>
            <a:r>
              <a:rPr lang="en-US" sz="750" b="1" dirty="0">
                <a:solidFill>
                  <a:schemeClr val="tx2"/>
                </a:solidFill>
                <a:ea typeface="+mn-lt"/>
                <a:cs typeface="+mn-lt"/>
              </a:rPr>
              <a:t>PET: </a:t>
            </a:r>
            <a:r>
              <a:rPr lang="en-US" sz="750" dirty="0">
                <a:solidFill>
                  <a:schemeClr val="tx2"/>
                </a:solidFill>
                <a:ea typeface="+mn-lt"/>
                <a:cs typeface="+mn-lt"/>
              </a:rPr>
              <a:t>positron emission tomography; </a:t>
            </a:r>
            <a:r>
              <a:rPr lang="en-US" sz="750" b="1" dirty="0">
                <a:solidFill>
                  <a:schemeClr val="tx2"/>
                </a:solidFill>
                <a:ea typeface="+mn-lt"/>
                <a:cs typeface="+mn-lt"/>
              </a:rPr>
              <a:t>IV: </a:t>
            </a:r>
            <a:r>
              <a:rPr lang="en-US" sz="750" dirty="0">
                <a:solidFill>
                  <a:schemeClr val="tx2"/>
                </a:solidFill>
                <a:ea typeface="+mn-lt"/>
                <a:cs typeface="+mn-lt"/>
              </a:rPr>
              <a:t>intravenous; </a:t>
            </a:r>
            <a:r>
              <a:rPr lang="en-US" sz="750" b="1" dirty="0">
                <a:solidFill>
                  <a:schemeClr val="tx2"/>
                </a:solidFill>
                <a:ea typeface="+mn-lt"/>
                <a:cs typeface="+mn-lt"/>
              </a:rPr>
              <a:t>CT: </a:t>
            </a:r>
            <a:r>
              <a:rPr lang="en-US" sz="750" dirty="0">
                <a:solidFill>
                  <a:schemeClr val="tx2"/>
                </a:solidFill>
                <a:ea typeface="+mn-lt"/>
                <a:cs typeface="+mn-lt"/>
              </a:rPr>
              <a:t>computed tomography</a:t>
            </a:r>
            <a:endParaRPr lang="en-US" sz="750" b="1" dirty="0">
              <a:solidFill>
                <a:schemeClr val="tx2"/>
              </a:solidFill>
            </a:endParaRPr>
          </a:p>
          <a:p>
            <a:pPr marL="0" indent="0">
              <a:lnSpc>
                <a:spcPct val="100000"/>
              </a:lnSpc>
              <a:spcBef>
                <a:spcPts val="0"/>
              </a:spcBef>
              <a:buClr>
                <a:srgbClr val="125285"/>
              </a:buClr>
              <a:buSzPts val="600"/>
              <a:buFont typeface="Arial"/>
              <a:buNone/>
            </a:pPr>
            <a:r>
              <a:rPr lang="en-US" sz="750" dirty="0">
                <a:solidFill>
                  <a:schemeClr val="tx2"/>
                </a:solidFill>
              </a:rPr>
              <a:t>Lennon AM, et al. </a:t>
            </a:r>
            <a:r>
              <a:rPr lang="en-US" sz="750" i="1" dirty="0">
                <a:solidFill>
                  <a:schemeClr val="tx2"/>
                </a:solidFill>
              </a:rPr>
              <a:t>Science</a:t>
            </a:r>
            <a:r>
              <a:rPr lang="en-US" sz="750" dirty="0">
                <a:solidFill>
                  <a:schemeClr val="tx2"/>
                </a:solidFill>
              </a:rPr>
              <a:t>. 2020;369(6499):eabb9601.</a:t>
            </a:r>
          </a:p>
        </p:txBody>
      </p:sp>
      <p:sp>
        <p:nvSpPr>
          <p:cNvPr id="26" name="TextBox 25">
            <a:extLst>
              <a:ext uri="{FF2B5EF4-FFF2-40B4-BE49-F238E27FC236}">
                <a16:creationId xmlns:a16="http://schemas.microsoft.com/office/drawing/2014/main" id="{DEB6264C-4131-9167-3C39-0D3DC22A0A0C}"/>
              </a:ext>
            </a:extLst>
          </p:cNvPr>
          <p:cNvSpPr txBox="1"/>
          <p:nvPr/>
        </p:nvSpPr>
        <p:spPr bwMode="gray">
          <a:xfrm>
            <a:off x="407987" y="5896262"/>
            <a:ext cx="11376026" cy="430887"/>
          </a:xfrm>
          <a:prstGeom prst="rect">
            <a:avLst/>
          </a:prstGeom>
          <a:noFill/>
        </p:spPr>
        <p:txBody>
          <a:bodyPr wrap="square" lIns="0">
            <a:spAutoFit/>
          </a:bodyPr>
          <a:lstStyle/>
          <a:p>
            <a:pPr>
              <a:buClr>
                <a:schemeClr val="dk1"/>
              </a:buClr>
              <a:buSzPts val="600"/>
            </a:pPr>
            <a:r>
              <a:rPr lang="en-US" sz="1100" dirty="0">
                <a:sym typeface="Arial"/>
              </a:rPr>
              <a:t>Disclaimer</a:t>
            </a:r>
            <a:r>
              <a:rPr lang="en-US" sz="1100" b="1" dirty="0">
                <a:sym typeface="Arial"/>
              </a:rPr>
              <a:t>: </a:t>
            </a:r>
            <a:r>
              <a:rPr lang="en-US" sz="1100" dirty="0">
                <a:sym typeface="Arial"/>
              </a:rPr>
              <a:t>This technology is under development and the features above describe current development goals. It has not been cleared or approved by the US Food and Drug Administration (FDA) </a:t>
            </a:r>
            <a:r>
              <a:rPr lang="en-US" sz="1100" dirty="0"/>
              <a:t>or any other national regulatory authority.</a:t>
            </a:r>
          </a:p>
        </p:txBody>
      </p:sp>
      <p:sp>
        <p:nvSpPr>
          <p:cNvPr id="6" name="Text Placeholder 3">
            <a:extLst>
              <a:ext uri="{FF2B5EF4-FFF2-40B4-BE49-F238E27FC236}">
                <a16:creationId xmlns:a16="http://schemas.microsoft.com/office/drawing/2014/main" id="{1848E09C-1010-D438-1837-C4BA83DC012A}"/>
              </a:ext>
            </a:extLst>
          </p:cNvPr>
          <p:cNvSpPr txBox="1">
            <a:spLocks/>
          </p:cNvSpPr>
          <p:nvPr/>
        </p:nvSpPr>
        <p:spPr>
          <a:xfrm>
            <a:off x="432674" y="800028"/>
            <a:ext cx="11295782" cy="396947"/>
          </a:xfrm>
          <a:prstGeom prst="rect">
            <a:avLst/>
          </a:prstGeom>
          <a:effectLst/>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rPr>
              <a:t>Calculated in the basis of a one-year follow-up</a:t>
            </a:r>
          </a:p>
        </p:txBody>
      </p:sp>
      <p:graphicFrame>
        <p:nvGraphicFramePr>
          <p:cNvPr id="7" name="Table 7">
            <a:extLst>
              <a:ext uri="{FF2B5EF4-FFF2-40B4-BE49-F238E27FC236}">
                <a16:creationId xmlns:a16="http://schemas.microsoft.com/office/drawing/2014/main" id="{C967E92F-6ABC-A6A8-D309-E9E8CBDB9FEC}"/>
              </a:ext>
            </a:extLst>
          </p:cNvPr>
          <p:cNvGraphicFramePr>
            <a:graphicFrameLocks noGrp="1"/>
          </p:cNvGraphicFramePr>
          <p:nvPr>
            <p:extLst>
              <p:ext uri="{D42A27DB-BD31-4B8C-83A1-F6EECF244321}">
                <p14:modId xmlns:p14="http://schemas.microsoft.com/office/powerpoint/2010/main" val="34625191"/>
              </p:ext>
            </p:extLst>
          </p:nvPr>
        </p:nvGraphicFramePr>
        <p:xfrm>
          <a:off x="420411" y="1262726"/>
          <a:ext cx="11376026" cy="4457138"/>
        </p:xfrm>
        <a:graphic>
          <a:graphicData uri="http://schemas.openxmlformats.org/drawingml/2006/table">
            <a:tbl>
              <a:tblPr firstRow="1" bandRow="1">
                <a:tableStyleId>{00A15C55-8517-42AA-B614-E9B94910E393}</a:tableStyleId>
              </a:tblPr>
              <a:tblGrid>
                <a:gridCol w="2989045">
                  <a:extLst>
                    <a:ext uri="{9D8B030D-6E8A-4147-A177-3AD203B41FA5}">
                      <a16:colId xmlns:a16="http://schemas.microsoft.com/office/drawing/2014/main" val="2203245963"/>
                    </a:ext>
                  </a:extLst>
                </a:gridCol>
                <a:gridCol w="5471058">
                  <a:extLst>
                    <a:ext uri="{9D8B030D-6E8A-4147-A177-3AD203B41FA5}">
                      <a16:colId xmlns:a16="http://schemas.microsoft.com/office/drawing/2014/main" val="598416421"/>
                    </a:ext>
                  </a:extLst>
                </a:gridCol>
                <a:gridCol w="2915923">
                  <a:extLst>
                    <a:ext uri="{9D8B030D-6E8A-4147-A177-3AD203B41FA5}">
                      <a16:colId xmlns:a16="http://schemas.microsoft.com/office/drawing/2014/main" val="1593938811"/>
                    </a:ext>
                  </a:extLst>
                </a:gridCol>
              </a:tblGrid>
              <a:tr h="567272">
                <a:tc>
                  <a:txBody>
                    <a:bodyPr/>
                    <a:lstStyle/>
                    <a:p>
                      <a:pPr algn="l"/>
                      <a:r>
                        <a:rPr lang="en-US" sz="2000" b="1" dirty="0"/>
                        <a:t>Metric</a:t>
                      </a:r>
                    </a:p>
                  </a:txBody>
                  <a:tcPr marL="121920" marR="121920" marT="60960" marB="60960" anchor="ctr">
                    <a:lnR w="28575" cap="flat" cmpd="sng" algn="ctr">
                      <a:solidFill>
                        <a:schemeClr val="bg1"/>
                      </a:solidFill>
                      <a:prstDash val="solid"/>
                      <a:round/>
                      <a:headEnd type="none" w="med" len="med"/>
                      <a:tailEnd type="none" w="med" len="med"/>
                    </a:lnR>
                    <a:solidFill>
                      <a:schemeClr val="accent1"/>
                    </a:solidFill>
                  </a:tcPr>
                </a:tc>
                <a:tc>
                  <a:txBody>
                    <a:bodyPr/>
                    <a:lstStyle/>
                    <a:p>
                      <a:pPr algn="l"/>
                      <a:r>
                        <a:rPr lang="en-US" sz="2000" b="1" dirty="0"/>
                        <a:t>Specifications</a:t>
                      </a:r>
                    </a:p>
                  </a:txBody>
                  <a:tcPr marL="121920" marR="121920"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tc>
                  <a:txBody>
                    <a:bodyPr/>
                    <a:lstStyle/>
                    <a:p>
                      <a:pPr algn="l"/>
                      <a:r>
                        <a:rPr lang="en-US" sz="2000" b="1" dirty="0"/>
                        <a:t>DETECT-A Results</a:t>
                      </a:r>
                    </a:p>
                  </a:txBody>
                  <a:tcPr marL="121920" marR="121920" marT="60960" marB="60960" anchor="ctr">
                    <a:lnL w="28575"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201237755"/>
                  </a:ext>
                </a:extLst>
              </a:tr>
              <a:tr h="648311">
                <a:tc rowSpan="2">
                  <a:txBody>
                    <a:bodyPr/>
                    <a:lstStyle/>
                    <a:p>
                      <a:r>
                        <a:rPr lang="en-US" sz="1800" b="1" dirty="0"/>
                        <a:t>Sensitivity</a:t>
                      </a:r>
                    </a:p>
                    <a:p>
                      <a:r>
                        <a:rPr lang="en-US" sz="1400" dirty="0"/>
                        <a:t>TP/(TP+FN)</a:t>
                      </a:r>
                    </a:p>
                  </a:txBody>
                  <a:tcPr marL="121920" marR="121920" marT="60960" marB="60960">
                    <a:lnB w="12700" cap="flat" cmpd="sng" algn="ctr">
                      <a:solidFill>
                        <a:schemeClr val="bg1">
                          <a:lumMod val="75000"/>
                        </a:schemeClr>
                      </a:solidFill>
                      <a:prstDash val="solid"/>
                      <a:round/>
                      <a:headEnd type="none" w="med" len="med"/>
                      <a:tailEnd type="none" w="med" len="med"/>
                    </a:lnB>
                    <a:noFill/>
                  </a:tcPr>
                </a:tc>
                <a:tc>
                  <a:txBody>
                    <a:bodyPr/>
                    <a:lstStyle/>
                    <a:p>
                      <a:r>
                        <a:rPr lang="en-US" sz="1800" dirty="0"/>
                        <a:t>Cancers found by CancerSEEK alone</a:t>
                      </a:r>
                    </a:p>
                  </a:txBody>
                  <a:tcPr marL="121920" marR="121920" marT="60960" marB="60960" anchor="ctr">
                    <a:noFill/>
                  </a:tcPr>
                </a:tc>
                <a:tc>
                  <a:txBody>
                    <a:bodyPr/>
                    <a:lstStyle/>
                    <a:p>
                      <a:r>
                        <a:rPr lang="en-US" sz="2400" b="1" dirty="0"/>
                        <a:t>27.1% </a:t>
                      </a:r>
                      <a:r>
                        <a:rPr lang="en-US" sz="1400" dirty="0"/>
                        <a:t>26/(26+70)</a:t>
                      </a:r>
                      <a:endParaRPr lang="en-US" sz="2400" dirty="0"/>
                    </a:p>
                  </a:txBody>
                  <a:tcPr marL="121920" marR="121920" marT="60960" marB="60960" anchor="ctr">
                    <a:noFill/>
                  </a:tcPr>
                </a:tc>
                <a:extLst>
                  <a:ext uri="{0D108BD9-81ED-4DB2-BD59-A6C34878D82A}">
                    <a16:rowId xmlns:a16="http://schemas.microsoft.com/office/drawing/2014/main" val="3484442919"/>
                  </a:ext>
                </a:extLst>
              </a:tr>
              <a:tr h="648311">
                <a:tc vMerge="1">
                  <a:txBody>
                    <a:bodyPr/>
                    <a:lstStyle/>
                    <a:p>
                      <a:endParaRPr lang="en-US"/>
                    </a:p>
                  </a:txBody>
                  <a:tcPr/>
                </a:tc>
                <a:tc>
                  <a:txBody>
                    <a:bodyPr/>
                    <a:lstStyle/>
                    <a:p>
                      <a:r>
                        <a:rPr lang="en-US" sz="1800" dirty="0"/>
                        <a:t>Cancer found by CancerSEEK or SOC screening</a:t>
                      </a:r>
                    </a:p>
                  </a:txBody>
                  <a:tcPr marL="121920" marR="121920" marT="60960" marB="60960" anchor="ctr">
                    <a:lnB w="12700" cap="flat" cmpd="sng" algn="ctr">
                      <a:solidFill>
                        <a:schemeClr val="bg1">
                          <a:lumMod val="75000"/>
                        </a:schemeClr>
                      </a:solidFill>
                      <a:prstDash val="solid"/>
                      <a:round/>
                      <a:headEnd type="none" w="med" len="med"/>
                      <a:tailEnd type="none" w="med" len="med"/>
                    </a:lnB>
                    <a:noFill/>
                  </a:tcPr>
                </a:tc>
                <a:tc>
                  <a:txBody>
                    <a:bodyPr/>
                    <a:lstStyle/>
                    <a:p>
                      <a:r>
                        <a:rPr lang="en-US" sz="2400" b="1" dirty="0"/>
                        <a:t>52.1%</a:t>
                      </a:r>
                      <a:r>
                        <a:rPr lang="en-US" sz="2400" dirty="0"/>
                        <a:t> </a:t>
                      </a:r>
                      <a:r>
                        <a:rPr lang="en-US" sz="1400" dirty="0"/>
                        <a:t>50/(50+46)</a:t>
                      </a:r>
                      <a:endParaRPr lang="en-US" sz="2400" dirty="0"/>
                    </a:p>
                  </a:txBody>
                  <a:tcPr marL="121920" marR="121920" marT="60960" marB="60960"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8074532"/>
                  </a:ext>
                </a:extLst>
              </a:tr>
              <a:tr h="648311">
                <a:tc rowSpan="2">
                  <a:txBody>
                    <a:bodyPr/>
                    <a:lstStyle/>
                    <a:p>
                      <a:r>
                        <a:rPr lang="en-US" sz="1800" b="1" dirty="0"/>
                        <a:t>Specificity</a:t>
                      </a:r>
                    </a:p>
                    <a:p>
                      <a:r>
                        <a:rPr lang="en-US" sz="1400" dirty="0"/>
                        <a:t>TN/(TN+FP)</a:t>
                      </a:r>
                    </a:p>
                  </a:txBody>
                  <a:tcPr marL="121920" marR="121920" marT="60960" marB="6096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800" dirty="0"/>
                        <a:t>CancerSEEK + PET-CT</a:t>
                      </a:r>
                    </a:p>
                  </a:txBody>
                  <a:tcPr marL="121920" marR="121920" marT="60960" marB="60960" anchor="ctr">
                    <a:lnT w="12700" cap="flat" cmpd="sng" algn="ctr">
                      <a:solidFill>
                        <a:schemeClr val="bg1">
                          <a:lumMod val="75000"/>
                        </a:schemeClr>
                      </a:solidFill>
                      <a:prstDash val="solid"/>
                      <a:round/>
                      <a:headEnd type="none" w="med" len="med"/>
                      <a:tailEnd type="none" w="med" len="med"/>
                    </a:lnT>
                    <a:noFill/>
                  </a:tcPr>
                </a:tc>
                <a:tc>
                  <a:txBody>
                    <a:bodyPr/>
                    <a:lstStyle/>
                    <a:p>
                      <a:r>
                        <a:rPr lang="en-US" sz="2400" b="1" dirty="0"/>
                        <a:t>99.6%</a:t>
                      </a:r>
                      <a:r>
                        <a:rPr lang="en-US" sz="2400" dirty="0"/>
                        <a:t> </a:t>
                      </a:r>
                      <a:r>
                        <a:rPr lang="en-US" sz="1400" dirty="0"/>
                        <a:t>9777/(9777+38)</a:t>
                      </a:r>
                      <a:endParaRPr lang="en-US" sz="2400" dirty="0"/>
                    </a:p>
                  </a:txBody>
                  <a:tcPr marL="121920" marR="121920" marT="60960" marB="60960"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46831263"/>
                  </a:ext>
                </a:extLst>
              </a:tr>
              <a:tr h="648311">
                <a:tc vMerge="1">
                  <a:txBody>
                    <a:bodyPr/>
                    <a:lstStyle/>
                    <a:p>
                      <a:endParaRPr lang="en-US"/>
                    </a:p>
                  </a:txBody>
                  <a:tcPr/>
                </a:tc>
                <a:tc>
                  <a:txBody>
                    <a:bodyPr/>
                    <a:lstStyle/>
                    <a:p>
                      <a:r>
                        <a:rPr lang="en-US" sz="1800" dirty="0"/>
                        <a:t>CancerSEEK alone</a:t>
                      </a:r>
                    </a:p>
                  </a:txBody>
                  <a:tcPr marL="121920" marR="121920" marT="60960" marB="60960" anchor="ctr">
                    <a:lnB w="12700" cap="flat" cmpd="sng" algn="ctr">
                      <a:solidFill>
                        <a:schemeClr val="bg1">
                          <a:lumMod val="75000"/>
                        </a:schemeClr>
                      </a:solidFill>
                      <a:prstDash val="solid"/>
                      <a:round/>
                      <a:headEnd type="none" w="med" len="med"/>
                      <a:tailEnd type="none" w="med" len="med"/>
                    </a:lnB>
                    <a:noFill/>
                  </a:tcPr>
                </a:tc>
                <a:tc>
                  <a:txBody>
                    <a:bodyPr/>
                    <a:lstStyle/>
                    <a:p>
                      <a:r>
                        <a:rPr lang="en-US" sz="2400" b="1" dirty="0"/>
                        <a:t>98.9%</a:t>
                      </a:r>
                      <a:r>
                        <a:rPr lang="en-US" sz="2400" dirty="0"/>
                        <a:t> </a:t>
                      </a:r>
                      <a:r>
                        <a:rPr lang="en-US" sz="1400" dirty="0"/>
                        <a:t>9707/(9707+108)</a:t>
                      </a:r>
                      <a:endParaRPr lang="en-US" sz="2400" dirty="0"/>
                    </a:p>
                  </a:txBody>
                  <a:tcPr marL="121920" marR="121920" marT="60960" marB="60960"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3144192"/>
                  </a:ext>
                </a:extLst>
              </a:tr>
              <a:tr h="648311">
                <a:tc rowSpan="2">
                  <a:txBody>
                    <a:bodyPr/>
                    <a:lstStyle/>
                    <a:p>
                      <a:r>
                        <a:rPr lang="en-US" sz="1800" b="1" dirty="0"/>
                        <a:t>Positive Predictive </a:t>
                      </a:r>
                    </a:p>
                    <a:p>
                      <a:r>
                        <a:rPr lang="en-US" sz="1800" b="1" dirty="0"/>
                        <a:t>Value (PPV)</a:t>
                      </a:r>
                    </a:p>
                    <a:p>
                      <a:r>
                        <a:rPr lang="en-US" sz="1400" dirty="0"/>
                        <a:t>TP/(TP+FP)</a:t>
                      </a:r>
                    </a:p>
                  </a:txBody>
                  <a:tcPr marL="121920" marR="121920" marT="60960" marB="60960">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r>
                        <a:rPr lang="en-US" sz="1800" dirty="0"/>
                        <a:t>CancerSEEK + any form of imaging</a:t>
                      </a:r>
                    </a:p>
                  </a:txBody>
                  <a:tcPr marL="121920" marR="121920" marT="60960" marB="60960" anchor="ctr">
                    <a:lnT w="12700" cap="flat" cmpd="sng" algn="ctr">
                      <a:solidFill>
                        <a:schemeClr val="bg1">
                          <a:lumMod val="75000"/>
                        </a:schemeClr>
                      </a:solidFill>
                      <a:prstDash val="solid"/>
                      <a:round/>
                      <a:headEnd type="none" w="med" len="med"/>
                      <a:tailEnd type="none" w="med" len="med"/>
                    </a:lnT>
                    <a:noFill/>
                  </a:tcPr>
                </a:tc>
                <a:tc>
                  <a:txBody>
                    <a:bodyPr/>
                    <a:lstStyle/>
                    <a:p>
                      <a:r>
                        <a:rPr lang="en-US" sz="2400" b="1" dirty="0"/>
                        <a:t>40.6%</a:t>
                      </a:r>
                      <a:r>
                        <a:rPr lang="en-US" sz="1400" dirty="0"/>
                        <a:t> 26/(26+38)</a:t>
                      </a:r>
                      <a:endParaRPr lang="en-US" sz="2400" dirty="0"/>
                    </a:p>
                  </a:txBody>
                  <a:tcPr marL="121920" marR="121920" marT="60960" marB="60960"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2930850260"/>
                  </a:ext>
                </a:extLst>
              </a:tr>
              <a:tr h="648311">
                <a:tc vMerge="1">
                  <a:txBody>
                    <a:bodyPr/>
                    <a:lstStyle/>
                    <a:p>
                      <a:endParaRPr lang="en-US"/>
                    </a:p>
                  </a:txBody>
                  <a:tcPr/>
                </a:tc>
                <a:tc>
                  <a:txBody>
                    <a:bodyPr/>
                    <a:lstStyle/>
                    <a:p>
                      <a:r>
                        <a:rPr lang="en-US" sz="1800" dirty="0"/>
                        <a:t>CancerSEEK alone</a:t>
                      </a:r>
                    </a:p>
                  </a:txBody>
                  <a:tcPr marL="121920" marR="121920" marT="60960" marB="60960" anchor="ctr">
                    <a:lnB w="28575" cap="flat" cmpd="sng" algn="ctr">
                      <a:solidFill>
                        <a:schemeClr val="accent1"/>
                      </a:solidFill>
                      <a:prstDash val="solid"/>
                      <a:round/>
                      <a:headEnd type="none" w="med" len="med"/>
                      <a:tailEnd type="none" w="med" len="med"/>
                    </a:lnB>
                    <a:noFill/>
                  </a:tcPr>
                </a:tc>
                <a:tc>
                  <a:txBody>
                    <a:bodyPr/>
                    <a:lstStyle/>
                    <a:p>
                      <a:r>
                        <a:rPr lang="en-US" sz="2400" b="1" dirty="0"/>
                        <a:t>19.4%</a:t>
                      </a:r>
                      <a:r>
                        <a:rPr lang="en-US" sz="2400" dirty="0"/>
                        <a:t> </a:t>
                      </a:r>
                      <a:r>
                        <a:rPr lang="en-US" sz="1400" dirty="0"/>
                        <a:t>26/(26+108)</a:t>
                      </a:r>
                      <a:endParaRPr lang="en-US" sz="2400" dirty="0"/>
                    </a:p>
                  </a:txBody>
                  <a:tcPr marL="121920" marR="121920" marT="60960" marB="60960" anchor="ctr">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6624606"/>
                  </a:ext>
                </a:extLst>
              </a:tr>
            </a:tbl>
          </a:graphicData>
        </a:graphic>
      </p:graphicFrame>
    </p:spTree>
    <p:custDataLst>
      <p:tags r:id="rId1"/>
    </p:custDataLst>
    <p:extLst>
      <p:ext uri="{BB962C8B-B14F-4D97-AF65-F5344CB8AC3E}">
        <p14:creationId xmlns:p14="http://schemas.microsoft.com/office/powerpoint/2010/main" val="25604884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29" y="331107"/>
            <a:ext cx="11646892" cy="488813"/>
          </a:xfrm>
        </p:spPr>
        <p:txBody>
          <a:bodyPr/>
          <a:lstStyle/>
          <a:p>
            <a:r>
              <a:rPr lang="en-US" dirty="0"/>
              <a:t>Results of the First Prospective Interventional Study:  DETECT-A</a:t>
            </a:r>
            <a:r>
              <a:rPr lang="en-US" baseline="30000" dirty="0"/>
              <a:t>1,2</a:t>
            </a:r>
          </a:p>
        </p:txBody>
      </p:sp>
      <p:sp>
        <p:nvSpPr>
          <p:cNvPr id="16" name="Text Placeholder 3">
            <a:extLst>
              <a:ext uri="{FF2B5EF4-FFF2-40B4-BE49-F238E27FC236}">
                <a16:creationId xmlns:a16="http://schemas.microsoft.com/office/drawing/2014/main" id="{D45BF7E3-E5B0-5A70-71A8-3C0570E94FD8}"/>
              </a:ext>
            </a:extLst>
          </p:cNvPr>
          <p:cNvSpPr txBox="1">
            <a:spLocks/>
          </p:cNvSpPr>
          <p:nvPr/>
        </p:nvSpPr>
        <p:spPr>
          <a:xfrm>
            <a:off x="419028" y="6110892"/>
            <a:ext cx="11486307" cy="5424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lnSpc>
                <a:spcPct val="116666"/>
              </a:lnSpc>
              <a:spcBef>
                <a:spcPts val="0"/>
              </a:spcBef>
              <a:buClr>
                <a:srgbClr val="000000"/>
              </a:buClr>
              <a:buSzPts val="600"/>
              <a:buNone/>
              <a:defRPr/>
            </a:pPr>
            <a:r>
              <a:rPr lang="en-US" sz="750" dirty="0">
                <a:latin typeface="Arial"/>
                <a:cs typeface="Arial"/>
              </a:rPr>
              <a:t>*The TNM staging for the Appendix carcinoma was not available at the time of the original DETECT-A publication. Stage distribution has been updated.   </a:t>
            </a:r>
            <a:r>
              <a:rPr lang="en-US" sz="750" baseline="30000" dirty="0">
                <a:latin typeface="Arial" panose="020B0604020202020204"/>
              </a:rPr>
              <a:t>†</a:t>
            </a:r>
            <a:r>
              <a:rPr lang="en-US" sz="750" dirty="0">
                <a:latin typeface="Arial" panose="020B0604020202020204"/>
              </a:rPr>
              <a:t>1</a:t>
            </a:r>
            <a:r>
              <a:rPr lang="en-US" sz="750" dirty="0">
                <a:latin typeface="Arial" panose="020B0604020202020204"/>
                <a:cs typeface="Arial"/>
              </a:rPr>
              <a:t>7 of 26 cancers first detected by blood testing were classified as localized or regional disease.</a:t>
            </a:r>
          </a:p>
          <a:p>
            <a:pPr marL="0" indent="0" defTabSz="914377">
              <a:lnSpc>
                <a:spcPct val="116666"/>
              </a:lnSpc>
              <a:spcBef>
                <a:spcPts val="0"/>
              </a:spcBef>
              <a:buClr>
                <a:srgbClr val="000000"/>
              </a:buClr>
              <a:buSzPts val="600"/>
              <a:buNone/>
              <a:defRPr/>
            </a:pPr>
            <a:r>
              <a:rPr lang="en-US" sz="750" b="1" dirty="0">
                <a:latin typeface="Arial" panose="020B0604020202020204"/>
                <a:cs typeface="Arial"/>
              </a:rPr>
              <a:t>MCED: </a:t>
            </a:r>
            <a:r>
              <a:rPr lang="en-US" sz="750" dirty="0">
                <a:latin typeface="Arial" panose="020B0604020202020204"/>
                <a:cs typeface="Arial"/>
              </a:rPr>
              <a:t>multi-cancer early detection.</a:t>
            </a:r>
            <a:endParaRPr lang="en-US" sz="750" b="1" dirty="0"/>
          </a:p>
          <a:p>
            <a:pPr marL="0" indent="0" defTabSz="914377">
              <a:lnSpc>
                <a:spcPct val="116666"/>
              </a:lnSpc>
              <a:spcBef>
                <a:spcPts val="0"/>
              </a:spcBef>
              <a:buSzPts val="600"/>
              <a:buFont typeface="Arial" panose="020B0604020202020204" pitchFamily="34" charset="0"/>
              <a:buNone/>
              <a:defRPr/>
            </a:pPr>
            <a:r>
              <a:rPr lang="en-US" sz="750" dirty="0"/>
              <a:t>1. Lennon AM, et al. </a:t>
            </a:r>
            <a:r>
              <a:rPr lang="en-US" sz="750" i="1" dirty="0"/>
              <a:t>Science</a:t>
            </a:r>
            <a:r>
              <a:rPr lang="en-US" sz="750" dirty="0"/>
              <a:t>. 2020;369(6499):eabb9601.  2. Buchanan AH</a:t>
            </a:r>
            <a:r>
              <a:rPr lang="en-US" sz="750" dirty="0">
                <a:latin typeface="Arial"/>
                <a:cs typeface="Arial"/>
              </a:rPr>
              <a:t>, et al. Long-term clinical outcomes diagnosed following detection by a blood-based multi-cancer early detection (MCED) test. Presented on June 3, 2023, at the ASCO Annual Meeting in Chicago, IL.</a:t>
            </a:r>
            <a:endParaRPr lang="en-US" sz="750" b="1" dirty="0">
              <a:latin typeface="Arial"/>
              <a:cs typeface="Arial"/>
            </a:endParaRPr>
          </a:p>
        </p:txBody>
      </p:sp>
      <p:graphicFrame>
        <p:nvGraphicFramePr>
          <p:cNvPr id="18" name="Chart 17">
            <a:extLst>
              <a:ext uri="{FF2B5EF4-FFF2-40B4-BE49-F238E27FC236}">
                <a16:creationId xmlns:a16="http://schemas.microsoft.com/office/drawing/2014/main" id="{C8D2DFC5-2950-FEF1-B3FE-60534E3D7D9E}"/>
              </a:ext>
            </a:extLst>
          </p:cNvPr>
          <p:cNvGraphicFramePr/>
          <p:nvPr>
            <p:extLst>
              <p:ext uri="{D42A27DB-BD31-4B8C-83A1-F6EECF244321}">
                <p14:modId xmlns:p14="http://schemas.microsoft.com/office/powerpoint/2010/main" val="2056795608"/>
              </p:ext>
            </p:extLst>
          </p:nvPr>
        </p:nvGraphicFramePr>
        <p:xfrm>
          <a:off x="5389322" y="1810323"/>
          <a:ext cx="6035233" cy="359863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159F4945-56D9-8BAE-67B8-7186E99DAD04}"/>
              </a:ext>
            </a:extLst>
          </p:cNvPr>
          <p:cNvSpPr txBox="1"/>
          <p:nvPr/>
        </p:nvSpPr>
        <p:spPr bwMode="gray">
          <a:xfrm>
            <a:off x="484862" y="5579124"/>
            <a:ext cx="11376026" cy="400110"/>
          </a:xfrm>
          <a:prstGeom prst="rect">
            <a:avLst/>
          </a:prstGeom>
          <a:noFill/>
        </p:spPr>
        <p:txBody>
          <a:bodyPr wrap="square" lIns="0">
            <a:spAutoFit/>
          </a:bodyPr>
          <a:lstStyle/>
          <a:p>
            <a:pPr>
              <a:buClr>
                <a:schemeClr val="dk1"/>
              </a:buClr>
              <a:buSzPts val="600"/>
            </a:pPr>
            <a:r>
              <a:rPr lang="en-US" sz="1000" b="1" dirty="0">
                <a:sym typeface="Arial"/>
              </a:rPr>
              <a:t>Disclaimer: </a:t>
            </a:r>
            <a:r>
              <a:rPr lang="en-US" sz="1000" dirty="0">
                <a:sym typeface="Arial"/>
              </a:rPr>
              <a:t>This technology is under development and the features above describe current development goals. It has not been cleared or approved by the US Food and Drug Administration (FDA) </a:t>
            </a:r>
            <a:r>
              <a:rPr lang="en-US" sz="1000" dirty="0"/>
              <a:t>or any other national regulatory authority</a:t>
            </a:r>
          </a:p>
        </p:txBody>
      </p:sp>
      <p:grpSp>
        <p:nvGrpSpPr>
          <p:cNvPr id="24" name="Group 23">
            <a:extLst>
              <a:ext uri="{FF2B5EF4-FFF2-40B4-BE49-F238E27FC236}">
                <a16:creationId xmlns:a16="http://schemas.microsoft.com/office/drawing/2014/main" id="{0A7BD390-7A71-FB92-8F1A-58A89AF3EAD5}"/>
              </a:ext>
            </a:extLst>
          </p:cNvPr>
          <p:cNvGrpSpPr/>
          <p:nvPr/>
        </p:nvGrpSpPr>
        <p:grpSpPr>
          <a:xfrm>
            <a:off x="419028" y="951617"/>
            <a:ext cx="11441859" cy="764498"/>
            <a:chOff x="419715" y="1371061"/>
            <a:chExt cx="5763404" cy="768849"/>
          </a:xfrm>
        </p:grpSpPr>
        <p:sp>
          <p:nvSpPr>
            <p:cNvPr id="22" name="Text Placeholder 4">
              <a:extLst>
                <a:ext uri="{FF2B5EF4-FFF2-40B4-BE49-F238E27FC236}">
                  <a16:creationId xmlns:a16="http://schemas.microsoft.com/office/drawing/2014/main" id="{DBBEBDF7-DFAB-28B2-6377-98B0FE690F9E}"/>
                </a:ext>
              </a:extLst>
            </p:cNvPr>
            <p:cNvSpPr txBox="1">
              <a:spLocks/>
            </p:cNvSpPr>
            <p:nvPr/>
          </p:nvSpPr>
          <p:spPr bwMode="gray">
            <a:xfrm>
              <a:off x="3149543" y="1371061"/>
              <a:ext cx="3033576" cy="768398"/>
            </a:xfrm>
            <a:prstGeom prst="homePlate">
              <a:avLst>
                <a:gd name="adj" fmla="val 32407"/>
              </a:avLst>
            </a:prstGeom>
            <a:solidFill>
              <a:schemeClr val="bg1">
                <a:lumMod val="50000"/>
              </a:schemeClr>
            </a:solidFill>
            <a:ln w="28575" cap="flat" cmpd="sng" algn="ctr">
              <a:solidFill>
                <a:schemeClr val="bg1">
                  <a:lumMod val="50000"/>
                </a:schemeClr>
              </a:solidFill>
              <a:prstDash val="solid"/>
              <a:miter lim="800000"/>
              <a:headEnd type="none" w="med" len="med"/>
              <a:tailEnd type="none" w="med" len="med"/>
            </a:ln>
            <a:effectLst/>
          </p:spPr>
          <p:txBody>
            <a:bodyPr vert="horz" wrap="square" lIns="365760"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460375" defTabSz="1219139">
                <a:lnSpc>
                  <a:spcPct val="100000"/>
                </a:lnSpc>
                <a:defRPr/>
              </a:pPr>
              <a:r>
                <a:rPr lang="en-US" sz="1600" b="0" dirty="0">
                  <a:solidFill>
                    <a:schemeClr val="bg1"/>
                  </a:solidFill>
                  <a:latin typeface="Arial" panose="020B0604020202020204"/>
                </a:rPr>
                <a:t>Majority of cancers detected by the MCED test were </a:t>
              </a:r>
              <a:r>
                <a:rPr lang="en-US" sz="1600" dirty="0">
                  <a:solidFill>
                    <a:schemeClr val="bg1"/>
                  </a:solidFill>
                  <a:latin typeface="Arial" panose="020B0604020202020204"/>
                </a:rPr>
                <a:t>earlier stage</a:t>
              </a:r>
              <a:endParaRPr lang="en-US" sz="1600" baseline="30000" dirty="0">
                <a:solidFill>
                  <a:schemeClr val="bg1"/>
                </a:solidFill>
                <a:latin typeface="Arial" panose="020B0604020202020204"/>
              </a:endParaRPr>
            </a:p>
          </p:txBody>
        </p:sp>
        <p:sp>
          <p:nvSpPr>
            <p:cNvPr id="23" name="Text Placeholder 4">
              <a:extLst>
                <a:ext uri="{FF2B5EF4-FFF2-40B4-BE49-F238E27FC236}">
                  <a16:creationId xmlns:a16="http://schemas.microsoft.com/office/drawing/2014/main" id="{79EAEC58-285F-199E-2694-C0714790D738}"/>
                </a:ext>
              </a:extLst>
            </p:cNvPr>
            <p:cNvSpPr txBox="1">
              <a:spLocks/>
            </p:cNvSpPr>
            <p:nvPr/>
          </p:nvSpPr>
          <p:spPr bwMode="gray">
            <a:xfrm>
              <a:off x="419715" y="1371512"/>
              <a:ext cx="2963395" cy="768398"/>
            </a:xfrm>
            <a:prstGeom prst="homePlate">
              <a:avLst>
                <a:gd name="adj" fmla="val 32407"/>
              </a:avLst>
            </a:prstGeom>
            <a:solidFill>
              <a:schemeClr val="bg1">
                <a:lumMod val="50000"/>
              </a:schemeClr>
            </a:solidFill>
            <a:ln w="28575"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pPr>
              <a:r>
                <a:rPr lang="en-US" sz="1600" b="0" dirty="0">
                  <a:solidFill>
                    <a:schemeClr val="bg1"/>
                  </a:solidFill>
                  <a:latin typeface="+mj-lt"/>
                  <a:cs typeface="Calibri"/>
                </a:rPr>
                <a:t>MCED testing </a:t>
              </a:r>
              <a:r>
                <a:rPr lang="en-US" sz="1600" dirty="0">
                  <a:solidFill>
                    <a:schemeClr val="bg1"/>
                  </a:solidFill>
                  <a:latin typeface="+mj-lt"/>
                  <a:cs typeface="Calibri"/>
                </a:rPr>
                <a:t>doubled</a:t>
              </a:r>
              <a:r>
                <a:rPr lang="en-US" sz="1600" b="0" dirty="0">
                  <a:solidFill>
                    <a:schemeClr val="bg1"/>
                  </a:solidFill>
                  <a:latin typeface="+mj-lt"/>
                  <a:cs typeface="Calibri"/>
                </a:rPr>
                <a:t> the number of cases first </a:t>
              </a:r>
              <a:br>
                <a:rPr lang="en-US" sz="1600" b="0" dirty="0">
                  <a:solidFill>
                    <a:schemeClr val="bg1"/>
                  </a:solidFill>
                  <a:latin typeface="+mj-lt"/>
                  <a:cs typeface="Calibri"/>
                </a:rPr>
              </a:br>
              <a:r>
                <a:rPr lang="en-US" sz="1600" b="0" dirty="0">
                  <a:solidFill>
                    <a:schemeClr val="bg1"/>
                  </a:solidFill>
                  <a:latin typeface="+mj-lt"/>
                  <a:cs typeface="Calibri"/>
                </a:rPr>
                <a:t>detected by screening</a:t>
              </a:r>
              <a:endParaRPr lang="en-US" sz="1600" b="0" baseline="30000" dirty="0">
                <a:solidFill>
                  <a:schemeClr val="bg1"/>
                </a:solidFill>
                <a:latin typeface="+mj-lt"/>
                <a:cs typeface="Calibri"/>
              </a:endParaRPr>
            </a:p>
          </p:txBody>
        </p:sp>
      </p:grpSp>
      <p:sp>
        <p:nvSpPr>
          <p:cNvPr id="27" name="TextBox 26">
            <a:extLst>
              <a:ext uri="{FF2B5EF4-FFF2-40B4-BE49-F238E27FC236}">
                <a16:creationId xmlns:a16="http://schemas.microsoft.com/office/drawing/2014/main" id="{B4B5C068-8753-E1FC-45AE-DD47A81A0C66}"/>
              </a:ext>
            </a:extLst>
          </p:cNvPr>
          <p:cNvSpPr txBox="1"/>
          <p:nvPr/>
        </p:nvSpPr>
        <p:spPr>
          <a:xfrm>
            <a:off x="10820400" y="2857801"/>
            <a:ext cx="1371600" cy="1918346"/>
          </a:xfrm>
          <a:prstGeom prst="rect">
            <a:avLst/>
          </a:prstGeom>
          <a:noFill/>
        </p:spPr>
        <p:txBody>
          <a:bodyPr wrap="square" rtlCol="0">
            <a:spAutoFit/>
          </a:bodyPr>
          <a:lstStyle/>
          <a:p>
            <a:r>
              <a:rPr lang="en-US" sz="3200" b="1" dirty="0"/>
              <a:t>65%</a:t>
            </a:r>
            <a:r>
              <a:rPr lang="en-US" sz="1200" dirty="0"/>
              <a:t> </a:t>
            </a:r>
          </a:p>
          <a:p>
            <a:r>
              <a:rPr lang="en-US" sz="1333" dirty="0"/>
              <a:t>of cancers</a:t>
            </a:r>
            <a:r>
              <a:rPr lang="en-US" sz="1333" baseline="30000" dirty="0"/>
              <a:t>†</a:t>
            </a:r>
            <a:r>
              <a:rPr lang="en-US" sz="1333" dirty="0"/>
              <a:t> detected</a:t>
            </a:r>
          </a:p>
          <a:p>
            <a:r>
              <a:rPr lang="en-US" sz="1200" dirty="0"/>
              <a:t>were</a:t>
            </a:r>
          </a:p>
          <a:p>
            <a:r>
              <a:rPr lang="en-US" sz="1200" dirty="0"/>
              <a:t>localized </a:t>
            </a:r>
          </a:p>
          <a:p>
            <a:r>
              <a:rPr lang="en-US" sz="1200" dirty="0"/>
              <a:t>or regional disease</a:t>
            </a:r>
          </a:p>
          <a:p>
            <a:r>
              <a:rPr lang="en-US" sz="1200" dirty="0"/>
              <a:t>(Stage I-III)</a:t>
            </a:r>
          </a:p>
        </p:txBody>
      </p:sp>
      <p:sp>
        <p:nvSpPr>
          <p:cNvPr id="29" name="TextBox 28">
            <a:extLst>
              <a:ext uri="{FF2B5EF4-FFF2-40B4-BE49-F238E27FC236}">
                <a16:creationId xmlns:a16="http://schemas.microsoft.com/office/drawing/2014/main" id="{CFD5F82B-89DC-8165-32C5-2A34F65817D6}"/>
              </a:ext>
            </a:extLst>
          </p:cNvPr>
          <p:cNvSpPr txBox="1"/>
          <p:nvPr/>
        </p:nvSpPr>
        <p:spPr>
          <a:xfrm>
            <a:off x="4141295" y="3114346"/>
            <a:ext cx="1785501" cy="1405256"/>
          </a:xfrm>
          <a:prstGeom prst="rect">
            <a:avLst/>
          </a:prstGeom>
          <a:noFill/>
        </p:spPr>
        <p:txBody>
          <a:bodyPr wrap="square" rtlCol="0">
            <a:spAutoFit/>
          </a:bodyPr>
          <a:lstStyle/>
          <a:p>
            <a:r>
              <a:rPr lang="en-US" sz="3200" b="1" dirty="0"/>
              <a:t>24 → 50</a:t>
            </a:r>
            <a:endParaRPr lang="en-US" sz="1200" dirty="0"/>
          </a:p>
          <a:p>
            <a:r>
              <a:rPr lang="en-US" sz="1333" dirty="0"/>
              <a:t>Cancer cases detected through screening by adding an MCED blood test</a:t>
            </a:r>
            <a:endParaRPr lang="en-US" sz="1200" dirty="0"/>
          </a:p>
        </p:txBody>
      </p:sp>
      <p:cxnSp>
        <p:nvCxnSpPr>
          <p:cNvPr id="31" name="Straight Connector 30">
            <a:extLst>
              <a:ext uri="{FF2B5EF4-FFF2-40B4-BE49-F238E27FC236}">
                <a16:creationId xmlns:a16="http://schemas.microsoft.com/office/drawing/2014/main" id="{87D6E4CF-35D9-23B2-0774-81B0861D8B92}"/>
              </a:ext>
            </a:extLst>
          </p:cNvPr>
          <p:cNvCxnSpPr/>
          <p:nvPr/>
        </p:nvCxnSpPr>
        <p:spPr>
          <a:xfrm>
            <a:off x="5996463" y="2232911"/>
            <a:ext cx="0" cy="3251199"/>
          </a:xfrm>
          <a:prstGeom prst="line">
            <a:avLst/>
          </a:prstGeom>
          <a:noFill/>
          <a:ln w="25400" cap="rnd">
            <a:solidFill>
              <a:schemeClr val="bg1">
                <a:lumMod val="50000"/>
              </a:schemeClr>
            </a:solidFill>
            <a:prstDash val="solid"/>
            <a:round/>
            <a:headEnd/>
            <a:tailEnd/>
          </a:ln>
          <a:effectLst/>
        </p:spPr>
      </p:cxnSp>
      <p:sp>
        <p:nvSpPr>
          <p:cNvPr id="33" name="Right Bracket 32">
            <a:extLst>
              <a:ext uri="{FF2B5EF4-FFF2-40B4-BE49-F238E27FC236}">
                <a16:creationId xmlns:a16="http://schemas.microsoft.com/office/drawing/2014/main" id="{A36BE0BB-29C4-A1EA-1CA4-C09BD5C4E90C}"/>
              </a:ext>
            </a:extLst>
          </p:cNvPr>
          <p:cNvSpPr/>
          <p:nvPr/>
        </p:nvSpPr>
        <p:spPr>
          <a:xfrm>
            <a:off x="10554683" y="2466975"/>
            <a:ext cx="188225" cy="2947054"/>
          </a:xfrm>
          <a:prstGeom prst="rightBracket">
            <a:avLst>
              <a:gd name="adj" fmla="val 0"/>
            </a:avLst>
          </a:prstGeom>
          <a:noFill/>
          <a:ln w="25400" cap="sq">
            <a:solidFill>
              <a:schemeClr val="tx1"/>
            </a:solidFill>
            <a:prstDash val="solid"/>
            <a:miter lim="800000"/>
            <a:headEnd/>
            <a:tailEnd/>
          </a:ln>
          <a:effectLst/>
        </p:spPr>
        <p:txBody>
          <a:bodyPr wrap="square" lIns="0" tIns="0" rIns="0" bIns="0">
            <a:spAutoFit/>
          </a:bodyPr>
          <a:lstStyle/>
          <a:p>
            <a:endParaRPr lang="en-US" sz="1600" dirty="0"/>
          </a:p>
        </p:txBody>
      </p:sp>
      <p:graphicFrame>
        <p:nvGraphicFramePr>
          <p:cNvPr id="35" name="Chart 34">
            <a:extLst>
              <a:ext uri="{FF2B5EF4-FFF2-40B4-BE49-F238E27FC236}">
                <a16:creationId xmlns:a16="http://schemas.microsoft.com/office/drawing/2014/main" id="{B7053068-E483-6D16-D750-82E1D02F5186}"/>
              </a:ext>
            </a:extLst>
          </p:cNvPr>
          <p:cNvGraphicFramePr/>
          <p:nvPr>
            <p:extLst>
              <p:ext uri="{D42A27DB-BD31-4B8C-83A1-F6EECF244321}">
                <p14:modId xmlns:p14="http://schemas.microsoft.com/office/powerpoint/2010/main" val="349079727"/>
              </p:ext>
            </p:extLst>
          </p:nvPr>
        </p:nvGraphicFramePr>
        <p:xfrm>
          <a:off x="220870" y="1709278"/>
          <a:ext cx="4338557" cy="359863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887944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138506"/>
            <a:ext cx="11246839" cy="488813"/>
          </a:xfrm>
        </p:spPr>
        <p:txBody>
          <a:bodyPr/>
          <a:lstStyle/>
          <a:p>
            <a:r>
              <a:rPr lang="en-US" dirty="0"/>
              <a:t> DETECT-A: Cancers Detected in 9 Organ Sites- 6 Have No Recommended Screening Options</a:t>
            </a:r>
          </a:p>
        </p:txBody>
      </p:sp>
      <p:sp>
        <p:nvSpPr>
          <p:cNvPr id="26" name="TextBox 25">
            <a:extLst>
              <a:ext uri="{FF2B5EF4-FFF2-40B4-BE49-F238E27FC236}">
                <a16:creationId xmlns:a16="http://schemas.microsoft.com/office/drawing/2014/main" id="{DEB6264C-4131-9167-3C39-0D3DC22A0A0C}"/>
              </a:ext>
            </a:extLst>
          </p:cNvPr>
          <p:cNvSpPr txBox="1"/>
          <p:nvPr/>
        </p:nvSpPr>
        <p:spPr bwMode="gray">
          <a:xfrm>
            <a:off x="407987" y="5787405"/>
            <a:ext cx="11376026" cy="430887"/>
          </a:xfrm>
          <a:prstGeom prst="rect">
            <a:avLst/>
          </a:prstGeom>
          <a:noFill/>
        </p:spPr>
        <p:txBody>
          <a:bodyPr wrap="square" lIns="0">
            <a:spAutoFit/>
          </a:bodyPr>
          <a:lstStyle/>
          <a:p>
            <a:pPr>
              <a:buClr>
                <a:schemeClr val="dk1"/>
              </a:buClr>
              <a:buSzPts val="600"/>
            </a:pPr>
            <a:r>
              <a:rPr lang="en-US" sz="1100" dirty="0">
                <a:sym typeface="Arial"/>
              </a:rPr>
              <a:t>Disclaimer: This technology is under development and the features above describe current development goals. It has not been cleared or approved by the US Food and Drug Administration (FDA) </a:t>
            </a:r>
            <a:r>
              <a:rPr lang="en-US" sz="1100" dirty="0"/>
              <a:t>or any other national regulatory authority</a:t>
            </a:r>
          </a:p>
        </p:txBody>
      </p:sp>
      <p:sp>
        <p:nvSpPr>
          <p:cNvPr id="7" name="Rectangle 6">
            <a:extLst>
              <a:ext uri="{FF2B5EF4-FFF2-40B4-BE49-F238E27FC236}">
                <a16:creationId xmlns:a16="http://schemas.microsoft.com/office/drawing/2014/main" id="{67411FCA-7ACA-F96A-783D-EA79B5A5F417}"/>
              </a:ext>
            </a:extLst>
          </p:cNvPr>
          <p:cNvSpPr/>
          <p:nvPr/>
        </p:nvSpPr>
        <p:spPr>
          <a:xfrm>
            <a:off x="9530478" y="1421450"/>
            <a:ext cx="2454787" cy="35922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cs typeface="Arial"/>
              </a:rPr>
              <a:t>Type, stage, and detection modality for cancer identified in the DETECT-A study</a:t>
            </a:r>
          </a:p>
          <a:p>
            <a:endParaRPr lang="en-US" sz="1467" b="1" dirty="0">
              <a:solidFill>
                <a:schemeClr val="tx1"/>
              </a:solidFill>
              <a:cs typeface="Arial"/>
            </a:endParaRPr>
          </a:p>
          <a:p>
            <a:r>
              <a:rPr lang="en-US" sz="1400" dirty="0">
                <a:solidFill>
                  <a:schemeClr val="tx1"/>
                </a:solidFill>
                <a:cs typeface="Arial"/>
              </a:rPr>
              <a:t>All cancers identified in the study during the 12-month post-enrollment period were stratified by how they were detected, by site of origin, then by stage. </a:t>
            </a:r>
          </a:p>
        </p:txBody>
      </p:sp>
      <p:sp>
        <p:nvSpPr>
          <p:cNvPr id="9" name="TextBox 8">
            <a:extLst>
              <a:ext uri="{FF2B5EF4-FFF2-40B4-BE49-F238E27FC236}">
                <a16:creationId xmlns:a16="http://schemas.microsoft.com/office/drawing/2014/main" id="{4406E183-6FE0-0745-FF6E-2D0739939420}"/>
              </a:ext>
            </a:extLst>
          </p:cNvPr>
          <p:cNvSpPr txBox="1"/>
          <p:nvPr/>
        </p:nvSpPr>
        <p:spPr>
          <a:xfrm>
            <a:off x="3634177" y="5293176"/>
            <a:ext cx="2022168" cy="253916"/>
          </a:xfrm>
          <a:prstGeom prst="rect">
            <a:avLst/>
          </a:prstGeom>
          <a:noFill/>
        </p:spPr>
        <p:txBody>
          <a:bodyPr wrap="square" lIns="91440" tIns="45720" rIns="91440" bIns="45720" rtlCol="0" anchor="t">
            <a:spAutoFit/>
          </a:bodyPr>
          <a:lstStyle/>
          <a:p>
            <a:r>
              <a:rPr lang="en-US" sz="1050" dirty="0"/>
              <a:t>   I          II          III       IV    </a:t>
            </a:r>
            <a:endParaRPr lang="en-US" dirty="0"/>
          </a:p>
        </p:txBody>
      </p:sp>
      <p:sp>
        <p:nvSpPr>
          <p:cNvPr id="18" name="TextBox 17">
            <a:extLst>
              <a:ext uri="{FF2B5EF4-FFF2-40B4-BE49-F238E27FC236}">
                <a16:creationId xmlns:a16="http://schemas.microsoft.com/office/drawing/2014/main" id="{36232B60-6119-5C36-5BC9-31763CB19DDA}"/>
              </a:ext>
            </a:extLst>
          </p:cNvPr>
          <p:cNvSpPr txBox="1"/>
          <p:nvPr/>
        </p:nvSpPr>
        <p:spPr>
          <a:xfrm>
            <a:off x="5666622" y="5509788"/>
            <a:ext cx="2123445" cy="276999"/>
          </a:xfrm>
          <a:prstGeom prst="rect">
            <a:avLst/>
          </a:prstGeom>
          <a:noFill/>
        </p:spPr>
        <p:txBody>
          <a:bodyPr wrap="square" rtlCol="0">
            <a:spAutoFit/>
          </a:bodyPr>
          <a:lstStyle/>
          <a:p>
            <a:pPr algn="ctr"/>
            <a:r>
              <a:rPr lang="en-US" sz="1200" b="1" dirty="0"/>
              <a:t>Stage</a:t>
            </a:r>
          </a:p>
        </p:txBody>
      </p:sp>
      <p:sp>
        <p:nvSpPr>
          <p:cNvPr id="19" name="TextBox 18">
            <a:extLst>
              <a:ext uri="{FF2B5EF4-FFF2-40B4-BE49-F238E27FC236}">
                <a16:creationId xmlns:a16="http://schemas.microsoft.com/office/drawing/2014/main" id="{D4715296-3C7B-53FB-6ABA-CF5FB45894F7}"/>
              </a:ext>
            </a:extLst>
          </p:cNvPr>
          <p:cNvSpPr txBox="1"/>
          <p:nvPr/>
        </p:nvSpPr>
        <p:spPr>
          <a:xfrm rot="16200000">
            <a:off x="-1079046" y="3088720"/>
            <a:ext cx="3271520" cy="276999"/>
          </a:xfrm>
          <a:prstGeom prst="rect">
            <a:avLst/>
          </a:prstGeom>
          <a:noFill/>
        </p:spPr>
        <p:txBody>
          <a:bodyPr wrap="square" rtlCol="0">
            <a:spAutoFit/>
          </a:bodyPr>
          <a:lstStyle/>
          <a:p>
            <a:pPr algn="ctr"/>
            <a:r>
              <a:rPr lang="en-US" sz="1200" b="1" dirty="0"/>
              <a:t>Primary cancer organ</a:t>
            </a:r>
          </a:p>
        </p:txBody>
      </p:sp>
      <p:graphicFrame>
        <p:nvGraphicFramePr>
          <p:cNvPr id="5" name="Table 4">
            <a:extLst>
              <a:ext uri="{FF2B5EF4-FFF2-40B4-BE49-F238E27FC236}">
                <a16:creationId xmlns:a16="http://schemas.microsoft.com/office/drawing/2014/main" id="{300B2C6C-19C6-9FA9-F140-BC59BFFBBC04}"/>
              </a:ext>
            </a:extLst>
          </p:cNvPr>
          <p:cNvGraphicFramePr>
            <a:graphicFrameLocks noGrp="1"/>
          </p:cNvGraphicFramePr>
          <p:nvPr>
            <p:extLst>
              <p:ext uri="{D42A27DB-BD31-4B8C-83A1-F6EECF244321}">
                <p14:modId xmlns:p14="http://schemas.microsoft.com/office/powerpoint/2010/main" val="1150688432"/>
              </p:ext>
            </p:extLst>
          </p:nvPr>
        </p:nvGraphicFramePr>
        <p:xfrm>
          <a:off x="853346" y="1138731"/>
          <a:ext cx="8518999" cy="4014724"/>
        </p:xfrm>
        <a:graphic>
          <a:graphicData uri="http://schemas.openxmlformats.org/drawingml/2006/table">
            <a:tbl>
              <a:tblPr firstRow="1" bandRow="1">
                <a:tableStyleId>{5C22544A-7EE6-4342-B048-85BDC9FD1C3A}</a:tableStyleId>
              </a:tblPr>
              <a:tblGrid>
                <a:gridCol w="2720105">
                  <a:extLst>
                    <a:ext uri="{9D8B030D-6E8A-4147-A177-3AD203B41FA5}">
                      <a16:colId xmlns:a16="http://schemas.microsoft.com/office/drawing/2014/main" val="4074846784"/>
                    </a:ext>
                  </a:extLst>
                </a:gridCol>
                <a:gridCol w="59781">
                  <a:extLst>
                    <a:ext uri="{9D8B030D-6E8A-4147-A177-3AD203B41FA5}">
                      <a16:colId xmlns:a16="http://schemas.microsoft.com/office/drawing/2014/main" val="122158417"/>
                    </a:ext>
                  </a:extLst>
                </a:gridCol>
                <a:gridCol w="388585">
                  <a:extLst>
                    <a:ext uri="{9D8B030D-6E8A-4147-A177-3AD203B41FA5}">
                      <a16:colId xmlns:a16="http://schemas.microsoft.com/office/drawing/2014/main" val="280827617"/>
                    </a:ext>
                  </a:extLst>
                </a:gridCol>
                <a:gridCol w="433423">
                  <a:extLst>
                    <a:ext uri="{9D8B030D-6E8A-4147-A177-3AD203B41FA5}">
                      <a16:colId xmlns:a16="http://schemas.microsoft.com/office/drawing/2014/main" val="2183535799"/>
                    </a:ext>
                  </a:extLst>
                </a:gridCol>
                <a:gridCol w="433423">
                  <a:extLst>
                    <a:ext uri="{9D8B030D-6E8A-4147-A177-3AD203B41FA5}">
                      <a16:colId xmlns:a16="http://schemas.microsoft.com/office/drawing/2014/main" val="3776363170"/>
                    </a:ext>
                  </a:extLst>
                </a:gridCol>
                <a:gridCol w="433423">
                  <a:extLst>
                    <a:ext uri="{9D8B030D-6E8A-4147-A177-3AD203B41FA5}">
                      <a16:colId xmlns:a16="http://schemas.microsoft.com/office/drawing/2014/main" val="3903579925"/>
                    </a:ext>
                  </a:extLst>
                </a:gridCol>
                <a:gridCol w="254074">
                  <a:extLst>
                    <a:ext uri="{9D8B030D-6E8A-4147-A177-3AD203B41FA5}">
                      <a16:colId xmlns:a16="http://schemas.microsoft.com/office/drawing/2014/main" val="516807207"/>
                    </a:ext>
                  </a:extLst>
                </a:gridCol>
                <a:gridCol w="478259">
                  <a:extLst>
                    <a:ext uri="{9D8B030D-6E8A-4147-A177-3AD203B41FA5}">
                      <a16:colId xmlns:a16="http://schemas.microsoft.com/office/drawing/2014/main" val="2960799636"/>
                    </a:ext>
                  </a:extLst>
                </a:gridCol>
                <a:gridCol w="433423">
                  <a:extLst>
                    <a:ext uri="{9D8B030D-6E8A-4147-A177-3AD203B41FA5}">
                      <a16:colId xmlns:a16="http://schemas.microsoft.com/office/drawing/2014/main" val="711364322"/>
                    </a:ext>
                  </a:extLst>
                </a:gridCol>
                <a:gridCol w="433423">
                  <a:extLst>
                    <a:ext uri="{9D8B030D-6E8A-4147-A177-3AD203B41FA5}">
                      <a16:colId xmlns:a16="http://schemas.microsoft.com/office/drawing/2014/main" val="562131977"/>
                    </a:ext>
                  </a:extLst>
                </a:gridCol>
                <a:gridCol w="433423">
                  <a:extLst>
                    <a:ext uri="{9D8B030D-6E8A-4147-A177-3AD203B41FA5}">
                      <a16:colId xmlns:a16="http://schemas.microsoft.com/office/drawing/2014/main" val="997188653"/>
                    </a:ext>
                  </a:extLst>
                </a:gridCol>
                <a:gridCol w="283965">
                  <a:extLst>
                    <a:ext uri="{9D8B030D-6E8A-4147-A177-3AD203B41FA5}">
                      <a16:colId xmlns:a16="http://schemas.microsoft.com/office/drawing/2014/main" val="184962335"/>
                    </a:ext>
                  </a:extLst>
                </a:gridCol>
                <a:gridCol w="433423">
                  <a:extLst>
                    <a:ext uri="{9D8B030D-6E8A-4147-A177-3AD203B41FA5}">
                      <a16:colId xmlns:a16="http://schemas.microsoft.com/office/drawing/2014/main" val="3179863819"/>
                    </a:ext>
                  </a:extLst>
                </a:gridCol>
                <a:gridCol w="433423">
                  <a:extLst>
                    <a:ext uri="{9D8B030D-6E8A-4147-A177-3AD203B41FA5}">
                      <a16:colId xmlns:a16="http://schemas.microsoft.com/office/drawing/2014/main" val="1601064708"/>
                    </a:ext>
                  </a:extLst>
                </a:gridCol>
                <a:gridCol w="433423">
                  <a:extLst>
                    <a:ext uri="{9D8B030D-6E8A-4147-A177-3AD203B41FA5}">
                      <a16:colId xmlns:a16="http://schemas.microsoft.com/office/drawing/2014/main" val="890854265"/>
                    </a:ext>
                  </a:extLst>
                </a:gridCol>
                <a:gridCol w="433423">
                  <a:extLst>
                    <a:ext uri="{9D8B030D-6E8A-4147-A177-3AD203B41FA5}">
                      <a16:colId xmlns:a16="http://schemas.microsoft.com/office/drawing/2014/main" val="427280211"/>
                    </a:ext>
                  </a:extLst>
                </a:gridCol>
              </a:tblGrid>
              <a:tr h="576199">
                <a:tc>
                  <a:txBody>
                    <a:bodyPr/>
                    <a:lstStyle/>
                    <a:p>
                      <a:pPr marL="0" algn="l" rtl="0" eaLnBrk="1" fontAlgn="b" latinLnBrk="0" hangingPunct="1">
                        <a:spcBef>
                          <a:spcPts val="0"/>
                        </a:spcBef>
                        <a:spcAft>
                          <a:spcPts val="0"/>
                        </a:spcAft>
                      </a:pPr>
                      <a:endParaRPr lang="en-US" sz="1800" b="0" i="0" u="none" strike="noStrike" dirty="0">
                        <a:effectLst/>
                        <a:latin typeface="Arial" panose="020B0604020202020204" pitchFamily="34" charset="0"/>
                      </a:endParaRPr>
                    </a:p>
                  </a:txBody>
                  <a:tcPr marL="10287" marR="10287" marT="10287"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b">
                    <a:lnL>
                      <a:noFill/>
                    </a:lnL>
                    <a:lnR>
                      <a:noFill/>
                    </a:lnR>
                    <a:lnT>
                      <a:noFill/>
                    </a:lnT>
                    <a:lnB>
                      <a:noFill/>
                    </a:lnB>
                    <a:noFill/>
                  </a:tcPr>
                </a:tc>
                <a:tc gridSpan="4">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First Detected by Blood Testing</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solidFill>
                      <a:srgbClr val="EE6C4D"/>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rtl="0" eaLnBrk="1" fontAlgn="b"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gridSpan="4">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First Detected by SOC Screening</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solidFill>
                      <a:srgbClr val="3D5A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rtl="0" eaLnBrk="1" fontAlgn="b"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gridSpan="4">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First Detected by Other Means</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solidFill>
                      <a:srgbClr val="98C1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6134054"/>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Thyroid</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extLst>
                  <a:ext uri="{0D108BD9-81ED-4DB2-BD59-A6C34878D82A}">
                    <a16:rowId xmlns:a16="http://schemas.microsoft.com/office/drawing/2014/main" val="3640957659"/>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Sarcoma</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11255145"/>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Lymphoma</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51272296"/>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Uterine</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C86A"/>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07479979"/>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Ovary</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EDCD"/>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EDCD"/>
                    </a:solid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4</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D5A80"/>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54251795"/>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Bile Duct</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D4E0"/>
                    </a:solidFill>
                  </a:tcPr>
                </a:tc>
                <a:extLst>
                  <a:ext uri="{0D108BD9-81ED-4DB2-BD59-A6C34878D82A}">
                    <a16:rowId xmlns:a16="http://schemas.microsoft.com/office/drawing/2014/main" val="601759806"/>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Pancreatic Neuroendocrine</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41103258"/>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Liver</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extLst>
                  <a:ext uri="{0D108BD9-81ED-4DB2-BD59-A6C34878D82A}">
                    <a16:rowId xmlns:a16="http://schemas.microsoft.com/office/drawing/2014/main" val="1193941968"/>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Kidney</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7390746"/>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Bladder</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extLst>
                  <a:ext uri="{0D108BD9-81ED-4DB2-BD59-A6C34878D82A}">
                    <a16:rowId xmlns:a16="http://schemas.microsoft.com/office/drawing/2014/main" val="3626838300"/>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Stomach</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7052228"/>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Appendix*</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marR="0" indent="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highlight>
                            <a:srgbClr val="8B8C89"/>
                          </a:highligh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03087618"/>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Breast</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16</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3E2F2"/>
                    </a:solid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4</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D5A8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3</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F7F7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extLst>
                  <a:ext uri="{0D108BD9-81ED-4DB2-BD59-A6C34878D82A}">
                    <a16:rowId xmlns:a16="http://schemas.microsoft.com/office/drawing/2014/main" val="3374610635"/>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Colorectal</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26035757"/>
                  </a:ext>
                </a:extLst>
              </a:tr>
              <a:tr h="229235">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Lung</a:t>
                      </a:r>
                      <a:r>
                        <a:rPr lang="en-US" sz="1200" b="0" i="0" u="none" strike="noStrike" kern="1200" baseline="30000" dirty="0">
                          <a:solidFill>
                            <a:srgbClr val="000000"/>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0287" marR="10287" marT="10287" marB="0" anchor="ctr">
                    <a:lnL>
                      <a:noFill/>
                    </a:lnL>
                    <a:lnR>
                      <a:noFill/>
                    </a:lnR>
                    <a:lnT w="12700" cap="flat" cmpd="sng" algn="ctr">
                      <a:solidFill>
                        <a:srgbClr val="BFBFBF"/>
                      </a:solidFill>
                      <a:prstDash val="solid"/>
                      <a:round/>
                      <a:headEnd type="none" w="med" len="med"/>
                      <a:tailEnd type="none" w="med" len="med"/>
                    </a:lnT>
                    <a:lnB>
                      <a:noFill/>
                    </a:lnB>
                    <a:no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a:noFill/>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D6E6F0"/>
                    </a:solid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5</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000000"/>
                    </a:solidFill>
                  </a:tcPr>
                </a:tc>
                <a:tc>
                  <a:txBody>
                    <a:bodyPr/>
                    <a:lstStyle/>
                    <a:p>
                      <a:pPr marL="0" algn="l"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9CAAC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3</a:t>
                      </a:r>
                      <a:endParaRPr lang="en-US" sz="1800" b="0" i="0" u="none" strike="noStrike" dirty="0">
                        <a:effectLst/>
                        <a:latin typeface="Arial" panose="020B0604020202020204" pitchFamily="34" charset="0"/>
                      </a:endParaRPr>
                    </a:p>
                  </a:txBody>
                  <a:tcPr marL="10287" marR="10287" marT="10287"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7F7F7F"/>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D6E6F0"/>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9CAAC0"/>
                    </a:solidFill>
                  </a:tcPr>
                </a:tc>
                <a:tc>
                  <a:txBody>
                    <a:bodyPr/>
                    <a:lstStyle/>
                    <a:p>
                      <a:pPr marL="0" algn="ctr" rtl="0" eaLnBrk="1" fontAlgn="b" latinLnBrk="0" hangingPunct="1">
                        <a:spcBef>
                          <a:spcPts val="0"/>
                        </a:spcBef>
                        <a:spcAft>
                          <a:spcPts val="0"/>
                        </a:spcAft>
                      </a:pPr>
                      <a:r>
                        <a:rPr lang="en-US" sz="1200" b="1" i="0" u="none" strike="noStrike" kern="1200" dirty="0">
                          <a:solidFill>
                            <a:srgbClr val="FFFFFF"/>
                          </a:solidFill>
                          <a:effectLst/>
                          <a:latin typeface="Arial" panose="020B0604020202020204" pitchFamily="34" charset="0"/>
                        </a:rPr>
                        <a:t>3</a:t>
                      </a:r>
                      <a:endParaRPr lang="en-US" sz="1800" b="0" i="0" u="none" strike="noStrike" dirty="0">
                        <a:effectLst/>
                        <a:latin typeface="Arial" panose="020B0604020202020204" pitchFamily="34" charset="0"/>
                      </a:endParaRPr>
                    </a:p>
                  </a:txBody>
                  <a:tcPr marL="10287" marR="10287" marT="1028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201162584"/>
                  </a:ext>
                </a:extLst>
              </a:tr>
            </a:tbl>
          </a:graphicData>
        </a:graphic>
      </p:graphicFrame>
      <p:sp>
        <p:nvSpPr>
          <p:cNvPr id="8" name="TextBox 7">
            <a:extLst>
              <a:ext uri="{FF2B5EF4-FFF2-40B4-BE49-F238E27FC236}">
                <a16:creationId xmlns:a16="http://schemas.microsoft.com/office/drawing/2014/main" id="{EA16F4F5-31CA-2A16-3F1C-7E8018012FCC}"/>
              </a:ext>
            </a:extLst>
          </p:cNvPr>
          <p:cNvSpPr txBox="1"/>
          <p:nvPr/>
        </p:nvSpPr>
        <p:spPr>
          <a:xfrm>
            <a:off x="5690757" y="5276789"/>
            <a:ext cx="2022168" cy="253916"/>
          </a:xfrm>
          <a:prstGeom prst="rect">
            <a:avLst/>
          </a:prstGeom>
          <a:noFill/>
        </p:spPr>
        <p:txBody>
          <a:bodyPr wrap="square" lIns="91440" tIns="45720" rIns="91440" bIns="45720" rtlCol="0" anchor="t">
            <a:spAutoFit/>
          </a:bodyPr>
          <a:lstStyle/>
          <a:p>
            <a:r>
              <a:rPr lang="en-US" sz="1050" dirty="0"/>
              <a:t>   I          II          III       IV    </a:t>
            </a:r>
            <a:endParaRPr lang="en-US" dirty="0"/>
          </a:p>
        </p:txBody>
      </p:sp>
      <p:sp>
        <p:nvSpPr>
          <p:cNvPr id="10" name="TextBox 9">
            <a:extLst>
              <a:ext uri="{FF2B5EF4-FFF2-40B4-BE49-F238E27FC236}">
                <a16:creationId xmlns:a16="http://schemas.microsoft.com/office/drawing/2014/main" id="{4F9B11B5-53EF-D73C-F1CA-7B18764F3110}"/>
              </a:ext>
            </a:extLst>
          </p:cNvPr>
          <p:cNvSpPr txBox="1"/>
          <p:nvPr/>
        </p:nvSpPr>
        <p:spPr>
          <a:xfrm>
            <a:off x="7706370" y="5293176"/>
            <a:ext cx="2022168" cy="253916"/>
          </a:xfrm>
          <a:prstGeom prst="rect">
            <a:avLst/>
          </a:prstGeom>
          <a:noFill/>
        </p:spPr>
        <p:txBody>
          <a:bodyPr wrap="square" lIns="91440" tIns="45720" rIns="91440" bIns="45720" rtlCol="0" anchor="t">
            <a:spAutoFit/>
          </a:bodyPr>
          <a:lstStyle/>
          <a:p>
            <a:r>
              <a:rPr lang="en-US" sz="1050" dirty="0"/>
              <a:t>   I          II          III       IV    </a:t>
            </a:r>
            <a:endParaRPr lang="en-US" dirty="0"/>
          </a:p>
        </p:txBody>
      </p:sp>
      <p:sp>
        <p:nvSpPr>
          <p:cNvPr id="12" name="TextBox 11">
            <a:extLst>
              <a:ext uri="{FF2B5EF4-FFF2-40B4-BE49-F238E27FC236}">
                <a16:creationId xmlns:a16="http://schemas.microsoft.com/office/drawing/2014/main" id="{FB2D31F8-3D33-103D-E026-9FC218EBD3A1}"/>
              </a:ext>
            </a:extLst>
          </p:cNvPr>
          <p:cNvSpPr txBox="1"/>
          <p:nvPr/>
        </p:nvSpPr>
        <p:spPr bwMode="gray">
          <a:xfrm>
            <a:off x="290003" y="5996995"/>
            <a:ext cx="10240346" cy="8610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buSzPct val="100000"/>
              <a:buFont typeface="Arial" panose="020B0604020202020204" pitchFamily="34" charset="0"/>
            </a:pPr>
            <a:endParaRPr lang="en-US" dirty="0">
              <a:solidFill>
                <a:schemeClr val="tx1">
                  <a:lumMod val="50000"/>
                </a:schemeClr>
              </a:solidFill>
              <a:cs typeface="Arial"/>
            </a:endParaRPr>
          </a:p>
          <a:p>
            <a:pPr>
              <a:lnSpc>
                <a:spcPct val="90000"/>
              </a:lnSpc>
              <a:buSzPct val="100000"/>
              <a:buFont typeface="Arial" panose="020B0604020202020204" pitchFamily="34" charset="0"/>
            </a:pPr>
            <a:r>
              <a:rPr lang="en-US" sz="750" dirty="0">
                <a:solidFill>
                  <a:schemeClr val="tx1">
                    <a:lumMod val="50000"/>
                  </a:schemeClr>
                </a:solidFill>
                <a:cs typeface="Arial"/>
              </a:rPr>
              <a:t>*TNM staging for the Appendix carcinoma was not available at the time of the original DETECT-A publication. Stage distribution has been updated </a:t>
            </a:r>
          </a:p>
          <a:p>
            <a:pPr>
              <a:lnSpc>
                <a:spcPct val="90000"/>
              </a:lnSpc>
              <a:buFont typeface="Arial" panose="020B0604020202020204" pitchFamily="34" charset="0"/>
            </a:pPr>
            <a:r>
              <a:rPr lang="en-US" sz="750" baseline="30000" dirty="0">
                <a:solidFill>
                  <a:schemeClr val="tx1">
                    <a:lumMod val="50000"/>
                  </a:schemeClr>
                </a:solidFill>
                <a:cs typeface="Arial"/>
              </a:rPr>
              <a:t>†</a:t>
            </a:r>
            <a:r>
              <a:rPr lang="en-US" sz="750" dirty="0">
                <a:solidFill>
                  <a:schemeClr val="tx1">
                    <a:lumMod val="50000"/>
                  </a:schemeClr>
                </a:solidFill>
                <a:cs typeface="Arial"/>
              </a:rPr>
              <a:t>Includes carcinoma of unknown primary origin that was noted as possibly being small cell lung cancer. </a:t>
            </a:r>
            <a:endParaRPr lang="en-US" dirty="0">
              <a:solidFill>
                <a:schemeClr val="tx1">
                  <a:lumMod val="50000"/>
                </a:schemeClr>
              </a:solidFill>
              <a:cs typeface="Arial"/>
            </a:endParaRPr>
          </a:p>
          <a:p>
            <a:pPr>
              <a:lnSpc>
                <a:spcPct val="90000"/>
              </a:lnSpc>
              <a:buSzPct val="100000"/>
              <a:buFont typeface="Arial" panose="020B0604020202020204" pitchFamily="34" charset="0"/>
            </a:pPr>
            <a:r>
              <a:rPr lang="en-US" sz="750" b="1" dirty="0">
                <a:solidFill>
                  <a:schemeClr val="tx1">
                    <a:lumMod val="50000"/>
                  </a:schemeClr>
                </a:solidFill>
                <a:cs typeface="Arial"/>
              </a:rPr>
              <a:t>SOC:</a:t>
            </a:r>
            <a:r>
              <a:rPr lang="en-US" sz="750" dirty="0">
                <a:solidFill>
                  <a:schemeClr val="tx1">
                    <a:lumMod val="50000"/>
                  </a:schemeClr>
                </a:solidFill>
                <a:cs typeface="Arial"/>
              </a:rPr>
              <a:t> Standard of care.</a:t>
            </a:r>
          </a:p>
          <a:p>
            <a:pPr>
              <a:lnSpc>
                <a:spcPct val="90000"/>
              </a:lnSpc>
              <a:buSzPct val="100000"/>
              <a:buFont typeface="Arial" panose="020B0604020202020204" pitchFamily="34" charset="0"/>
            </a:pPr>
            <a:r>
              <a:rPr lang="en-US" sz="750" dirty="0">
                <a:solidFill>
                  <a:schemeClr val="tx1">
                    <a:lumMod val="50000"/>
                  </a:schemeClr>
                </a:solidFill>
                <a:cs typeface="Arial"/>
              </a:rPr>
              <a:t>1. Adapted from</a:t>
            </a:r>
            <a:r>
              <a:rPr lang="en-US" sz="750" b="1" dirty="0">
                <a:solidFill>
                  <a:schemeClr val="tx1">
                    <a:lumMod val="50000"/>
                  </a:schemeClr>
                </a:solidFill>
                <a:cs typeface="Arial"/>
              </a:rPr>
              <a:t> </a:t>
            </a:r>
            <a:r>
              <a:rPr lang="en-US" sz="750" dirty="0">
                <a:solidFill>
                  <a:schemeClr val="tx1">
                    <a:lumMod val="50000"/>
                  </a:schemeClr>
                </a:solidFill>
                <a:cs typeface="Arial"/>
              </a:rPr>
              <a:t>Lennon AM, et al. </a:t>
            </a:r>
            <a:r>
              <a:rPr lang="en-US" sz="750" i="1" dirty="0">
                <a:solidFill>
                  <a:schemeClr val="tx1">
                    <a:lumMod val="50000"/>
                  </a:schemeClr>
                </a:solidFill>
                <a:cs typeface="Arial"/>
              </a:rPr>
              <a:t>Science. </a:t>
            </a:r>
            <a:r>
              <a:rPr lang="en-US" sz="750" dirty="0">
                <a:solidFill>
                  <a:schemeClr val="tx1">
                    <a:lumMod val="50000"/>
                  </a:schemeClr>
                </a:solidFill>
                <a:cs typeface="Arial"/>
              </a:rPr>
              <a:t>2020;369(6499)(suppl):eabb9601.  2. </a:t>
            </a:r>
            <a:r>
              <a:rPr lang="en-US" sz="700" dirty="0">
                <a:solidFill>
                  <a:schemeClr val="tx1">
                    <a:lumMod val="50000"/>
                  </a:schemeClr>
                </a:solidFill>
                <a:cs typeface="Arial"/>
              </a:rPr>
              <a:t>Buchanan AH, et al. Long-term clinical outcomes diagnosed following detection by a blood-based multi-cancer early detection (MCED) test. Presented on June 3, 2023, at the ASCO Annual Meeting in Chicago, IL.</a:t>
            </a:r>
            <a:r>
              <a:rPr lang="en-US" sz="750" dirty="0">
                <a:solidFill>
                  <a:schemeClr val="tx1">
                    <a:lumMod val="50000"/>
                  </a:schemeClr>
                </a:solidFill>
                <a:cs typeface="Arial"/>
              </a:rPr>
              <a:t> </a:t>
            </a:r>
          </a:p>
        </p:txBody>
      </p:sp>
    </p:spTree>
    <p:custDataLst>
      <p:tags r:id="rId1"/>
    </p:custDataLst>
    <p:extLst>
      <p:ext uri="{BB962C8B-B14F-4D97-AF65-F5344CB8AC3E}">
        <p14:creationId xmlns:p14="http://schemas.microsoft.com/office/powerpoint/2010/main" val="21581384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22022" y="2164486"/>
            <a:ext cx="6147956" cy="1704288"/>
          </a:xfrm>
        </p:spPr>
        <p:txBody>
          <a:bodyPr anchor="t"/>
          <a:lstStyle/>
          <a:p>
            <a:r>
              <a:rPr lang="en-US" dirty="0"/>
              <a:t>Multi-Cancer Early Detection Through Multiple Analyte Testing</a:t>
            </a:r>
            <a:br>
              <a:rPr lang="en-US" dirty="0"/>
            </a:br>
            <a:br>
              <a:rPr lang="en-US" dirty="0"/>
            </a:br>
            <a:endParaRPr lang="en-US" dirty="0"/>
          </a:p>
        </p:txBody>
      </p:sp>
      <p:sp>
        <p:nvSpPr>
          <p:cNvPr id="2" name="TextBox 1">
            <a:extLst>
              <a:ext uri="{FF2B5EF4-FFF2-40B4-BE49-F238E27FC236}">
                <a16:creationId xmlns:a16="http://schemas.microsoft.com/office/drawing/2014/main" id="{D1CF6865-A997-4903-89D8-B2C9AA276D5A}"/>
              </a:ext>
            </a:extLst>
          </p:cNvPr>
          <p:cNvSpPr txBox="1"/>
          <p:nvPr/>
        </p:nvSpPr>
        <p:spPr bwMode="gray">
          <a:xfrm>
            <a:off x="323977" y="6414378"/>
            <a:ext cx="2698045" cy="237066"/>
          </a:xfrm>
          <a:prstGeom prst="rect">
            <a:avLst/>
          </a:prstGeom>
        </p:spPr>
        <p:txBody>
          <a:bodyPr wrap="square" rtlCol="0">
            <a:noAutofit/>
          </a:bodyPr>
          <a:lstStyle/>
          <a:p>
            <a:pPr>
              <a:spcBef>
                <a:spcPts val="1000"/>
              </a:spcBef>
              <a:buSzPct val="100000"/>
            </a:pPr>
            <a:r>
              <a:rPr lang="en-US" sz="900" dirty="0">
                <a:solidFill>
                  <a:schemeClr val="tx2"/>
                </a:solidFill>
              </a:rPr>
              <a:t>04.18.2024 / MED-CAG-2200134 (v6.0)</a:t>
            </a:r>
          </a:p>
        </p:txBody>
      </p:sp>
    </p:spTree>
    <p:custDataLst>
      <p:tags r:id="rId1"/>
    </p:custDataLst>
    <p:extLst>
      <p:ext uri="{BB962C8B-B14F-4D97-AF65-F5344CB8AC3E}">
        <p14:creationId xmlns:p14="http://schemas.microsoft.com/office/powerpoint/2010/main" val="31868005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488813"/>
          </a:xfrm>
        </p:spPr>
        <p:txBody>
          <a:bodyPr/>
          <a:lstStyle/>
          <a:p>
            <a:r>
              <a:rPr lang="en-US" sz="2800" dirty="0"/>
              <a:t>In DETECT-A, Cancers were Detected in Multiple Organs, the Majority of Which Have No Screening </a:t>
            </a:r>
            <a:r>
              <a:rPr lang="en-US" dirty="0"/>
              <a:t>Options</a:t>
            </a:r>
            <a:r>
              <a:rPr lang="en-US" baseline="30000" dirty="0"/>
              <a:t>1,2</a:t>
            </a:r>
          </a:p>
        </p:txBody>
      </p:sp>
      <p:sp>
        <p:nvSpPr>
          <p:cNvPr id="26" name="TextBox 25">
            <a:extLst>
              <a:ext uri="{FF2B5EF4-FFF2-40B4-BE49-F238E27FC236}">
                <a16:creationId xmlns:a16="http://schemas.microsoft.com/office/drawing/2014/main" id="{DEB6264C-4131-9167-3C39-0D3DC22A0A0C}"/>
              </a:ext>
            </a:extLst>
          </p:cNvPr>
          <p:cNvSpPr txBox="1"/>
          <p:nvPr/>
        </p:nvSpPr>
        <p:spPr bwMode="gray">
          <a:xfrm>
            <a:off x="407987" y="5999634"/>
            <a:ext cx="11376026" cy="430887"/>
          </a:xfrm>
          <a:prstGeom prst="rect">
            <a:avLst/>
          </a:prstGeom>
          <a:noFill/>
        </p:spPr>
        <p:txBody>
          <a:bodyPr wrap="square" lIns="0">
            <a:spAutoFit/>
          </a:bodyPr>
          <a:lstStyle/>
          <a:p>
            <a:pPr>
              <a:buClr>
                <a:schemeClr val="dk1"/>
              </a:buClr>
              <a:buSzPts val="600"/>
            </a:pPr>
            <a:r>
              <a:rPr lang="en-US" sz="1100" dirty="0">
                <a:sym typeface="Arial"/>
              </a:rPr>
              <a:t>Disclaimer: This technology is under development and the features above describe current development goals. It has not been cleared or approved by the US Food and Drug Administration (FDA) </a:t>
            </a:r>
            <a:r>
              <a:rPr lang="en-US" sz="1100" dirty="0"/>
              <a:t>or any other national regulatory authority.</a:t>
            </a:r>
          </a:p>
        </p:txBody>
      </p:sp>
      <p:sp>
        <p:nvSpPr>
          <p:cNvPr id="45" name="TextBox 44">
            <a:extLst>
              <a:ext uri="{FF2B5EF4-FFF2-40B4-BE49-F238E27FC236}">
                <a16:creationId xmlns:a16="http://schemas.microsoft.com/office/drawing/2014/main" id="{41E57ED9-27E9-F9AC-9DFE-A7D248322F69}"/>
              </a:ext>
            </a:extLst>
          </p:cNvPr>
          <p:cNvSpPr txBox="1"/>
          <p:nvPr/>
        </p:nvSpPr>
        <p:spPr>
          <a:xfrm>
            <a:off x="9585806" y="1331827"/>
            <a:ext cx="2189591" cy="543867"/>
          </a:xfrm>
          <a:prstGeom prst="rect">
            <a:avLst/>
          </a:prstGeom>
          <a:noFill/>
        </p:spPr>
        <p:txBody>
          <a:bodyPr wrap="square" rtlCol="0">
            <a:spAutoFit/>
          </a:bodyPr>
          <a:lstStyle/>
          <a:p>
            <a:r>
              <a:rPr lang="en-US" sz="1467" dirty="0"/>
              <a:t>Cancers first detected by blood testing</a:t>
            </a:r>
          </a:p>
        </p:txBody>
      </p:sp>
      <p:sp>
        <p:nvSpPr>
          <p:cNvPr id="9" name="Flowchart: Connector 8">
            <a:extLst>
              <a:ext uri="{FF2B5EF4-FFF2-40B4-BE49-F238E27FC236}">
                <a16:creationId xmlns:a16="http://schemas.microsoft.com/office/drawing/2014/main" id="{6A6CFF33-01E8-4F4C-BABB-B5D22BA01220}"/>
              </a:ext>
            </a:extLst>
          </p:cNvPr>
          <p:cNvSpPr/>
          <p:nvPr/>
        </p:nvSpPr>
        <p:spPr bwMode="gray">
          <a:xfrm>
            <a:off x="9452439" y="1391759"/>
            <a:ext cx="141388" cy="141388"/>
          </a:xfrm>
          <a:prstGeom prst="flowChartConnector">
            <a:avLst/>
          </a:prstGeom>
          <a:solidFill>
            <a:srgbClr val="FFC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bg1"/>
              </a:solidFill>
              <a:latin typeface="+mj-lt"/>
            </a:endParaRPr>
          </a:p>
        </p:txBody>
      </p:sp>
      <p:sp>
        <p:nvSpPr>
          <p:cNvPr id="4" name="Flowchart: Connector 3">
            <a:extLst>
              <a:ext uri="{FF2B5EF4-FFF2-40B4-BE49-F238E27FC236}">
                <a16:creationId xmlns:a16="http://schemas.microsoft.com/office/drawing/2014/main" id="{434C3C12-A3D7-CCE3-BCA5-929A3E9A02DC}"/>
              </a:ext>
            </a:extLst>
          </p:cNvPr>
          <p:cNvSpPr/>
          <p:nvPr/>
        </p:nvSpPr>
        <p:spPr bwMode="gray">
          <a:xfrm>
            <a:off x="7955757" y="2379001"/>
            <a:ext cx="76874" cy="83212"/>
          </a:xfrm>
          <a:prstGeom prst="flowChartConnector">
            <a:avLst/>
          </a:prstGeom>
          <a:solidFill>
            <a:srgbClr val="FFCE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bg1"/>
              </a:solidFill>
              <a:latin typeface="+mj-lt"/>
            </a:endParaRPr>
          </a:p>
        </p:txBody>
      </p:sp>
      <p:pic>
        <p:nvPicPr>
          <p:cNvPr id="3" name="Picture 2" descr="A person&amp;#39;s body with internal organs&#10;&#10;Description automatically generated">
            <a:extLst>
              <a:ext uri="{FF2B5EF4-FFF2-40B4-BE49-F238E27FC236}">
                <a16:creationId xmlns:a16="http://schemas.microsoft.com/office/drawing/2014/main" id="{576B5524-8F18-D1E3-0FEF-1FBF34EFB2F9}"/>
              </a:ext>
            </a:extLst>
          </p:cNvPr>
          <p:cNvPicPr>
            <a:picLocks noChangeAspect="1"/>
          </p:cNvPicPr>
          <p:nvPr/>
        </p:nvPicPr>
        <p:blipFill>
          <a:blip r:embed="rId4"/>
          <a:stretch>
            <a:fillRect/>
          </a:stretch>
        </p:blipFill>
        <p:spPr>
          <a:xfrm>
            <a:off x="6900026" y="1128221"/>
            <a:ext cx="3225971" cy="4345629"/>
          </a:xfrm>
          <a:prstGeom prst="rect">
            <a:avLst/>
          </a:prstGeom>
        </p:spPr>
      </p:pic>
      <p:pic>
        <p:nvPicPr>
          <p:cNvPr id="5" name="Picture 4" descr="A yellow dots on a black background&#10;&#10;Description automatically generated">
            <a:extLst>
              <a:ext uri="{FF2B5EF4-FFF2-40B4-BE49-F238E27FC236}">
                <a16:creationId xmlns:a16="http://schemas.microsoft.com/office/drawing/2014/main" id="{6573FE9F-5C8B-2A2B-C150-80094E3F63C6}"/>
              </a:ext>
            </a:extLst>
          </p:cNvPr>
          <p:cNvPicPr>
            <a:picLocks noChangeAspect="1"/>
          </p:cNvPicPr>
          <p:nvPr/>
        </p:nvPicPr>
        <p:blipFill>
          <a:blip r:embed="rId5"/>
          <a:stretch>
            <a:fillRect/>
          </a:stretch>
        </p:blipFill>
        <p:spPr>
          <a:xfrm>
            <a:off x="7262414" y="2259744"/>
            <a:ext cx="2329635" cy="2780707"/>
          </a:xfrm>
          <a:prstGeom prst="rect">
            <a:avLst/>
          </a:prstGeom>
        </p:spPr>
      </p:pic>
      <p:sp>
        <p:nvSpPr>
          <p:cNvPr id="7" name="TextBox 6">
            <a:extLst>
              <a:ext uri="{FF2B5EF4-FFF2-40B4-BE49-F238E27FC236}">
                <a16:creationId xmlns:a16="http://schemas.microsoft.com/office/drawing/2014/main" id="{9ADDECCA-EC35-F63D-AB72-DE83D67F331A}"/>
              </a:ext>
            </a:extLst>
          </p:cNvPr>
          <p:cNvSpPr txBox="1"/>
          <p:nvPr/>
        </p:nvSpPr>
        <p:spPr bwMode="gray">
          <a:xfrm>
            <a:off x="304800" y="6432884"/>
            <a:ext cx="11750841" cy="403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buSzPct val="100000"/>
              <a:buFont typeface="Arial" panose="020B0604020202020204" pitchFamily="34" charset="0"/>
            </a:pPr>
            <a:r>
              <a:rPr lang="en-US" sz="750" dirty="0">
                <a:solidFill>
                  <a:schemeClr val="tx1">
                    <a:lumMod val="50000"/>
                  </a:schemeClr>
                </a:solidFill>
                <a:cs typeface="Arial"/>
              </a:rPr>
              <a:t>*Low Dose CT only indicated for high-risk populations</a:t>
            </a:r>
          </a:p>
          <a:p>
            <a:pPr>
              <a:lnSpc>
                <a:spcPct val="90000"/>
              </a:lnSpc>
              <a:buSzPct val="100000"/>
              <a:buFont typeface="Arial" panose="020B0604020202020204" pitchFamily="34" charset="0"/>
            </a:pPr>
            <a:r>
              <a:rPr lang="en-US" sz="750" baseline="30000" dirty="0">
                <a:solidFill>
                  <a:schemeClr val="tx1">
                    <a:lumMod val="50000"/>
                  </a:schemeClr>
                </a:solidFill>
                <a:cs typeface="Arial"/>
              </a:rPr>
              <a:t>†</a:t>
            </a:r>
            <a:r>
              <a:rPr lang="en-US" sz="750" dirty="0">
                <a:solidFill>
                  <a:schemeClr val="tx1">
                    <a:lumMod val="50000"/>
                  </a:schemeClr>
                </a:solidFill>
                <a:cs typeface="Arial"/>
              </a:rPr>
              <a:t>A carcinoma of unknown primary origin was reported in the original DETECT-A publication. It is now classified as small cell lung cancer.</a:t>
            </a:r>
          </a:p>
          <a:p>
            <a:pPr>
              <a:lnSpc>
                <a:spcPct val="90000"/>
              </a:lnSpc>
              <a:buSzPct val="100000"/>
              <a:buFont typeface="Arial" panose="020B0604020202020204" pitchFamily="34" charset="0"/>
            </a:pPr>
            <a:r>
              <a:rPr lang="en-US" sz="750" dirty="0">
                <a:solidFill>
                  <a:schemeClr val="tx1">
                    <a:lumMod val="50000"/>
                  </a:schemeClr>
                </a:solidFill>
                <a:cs typeface="Arial"/>
              </a:rPr>
              <a:t>1. Lennon AM, et al. </a:t>
            </a:r>
            <a:r>
              <a:rPr lang="en-US" sz="750" i="1" dirty="0">
                <a:solidFill>
                  <a:schemeClr val="tx1">
                    <a:lumMod val="50000"/>
                  </a:schemeClr>
                </a:solidFill>
                <a:cs typeface="Arial"/>
              </a:rPr>
              <a:t>Science.</a:t>
            </a:r>
            <a:r>
              <a:rPr lang="en-US" sz="750" dirty="0">
                <a:solidFill>
                  <a:schemeClr val="tx1">
                    <a:lumMod val="50000"/>
                  </a:schemeClr>
                </a:solidFill>
                <a:cs typeface="Arial"/>
              </a:rPr>
              <a:t> 2020;369(6499):eabb9601.  2. Buchanan AH, et al. Long-term clinical outcomes diagnosed following detection by a blood-based multi-cancer early detection (MCED) test. Presented on June 3, 2023, at the ASCO Annual Meeting in Chicago, IL.</a:t>
            </a:r>
          </a:p>
        </p:txBody>
      </p:sp>
      <p:graphicFrame>
        <p:nvGraphicFramePr>
          <p:cNvPr id="6" name="Table 39">
            <a:extLst>
              <a:ext uri="{FF2B5EF4-FFF2-40B4-BE49-F238E27FC236}">
                <a16:creationId xmlns:a16="http://schemas.microsoft.com/office/drawing/2014/main" id="{FCF0BF63-A3CF-1143-14A8-AD409478CE1E}"/>
              </a:ext>
            </a:extLst>
          </p:cNvPr>
          <p:cNvGraphicFramePr>
            <a:graphicFrameLocks noGrp="1"/>
          </p:cNvGraphicFramePr>
          <p:nvPr>
            <p:extLst>
              <p:ext uri="{D42A27DB-BD31-4B8C-83A1-F6EECF244321}">
                <p14:modId xmlns:p14="http://schemas.microsoft.com/office/powerpoint/2010/main" val="170066099"/>
              </p:ext>
            </p:extLst>
          </p:nvPr>
        </p:nvGraphicFramePr>
        <p:xfrm>
          <a:off x="755434" y="1522871"/>
          <a:ext cx="6068467" cy="4135974"/>
        </p:xfrm>
        <a:graphic>
          <a:graphicData uri="http://schemas.openxmlformats.org/drawingml/2006/table">
            <a:tbl>
              <a:tblPr firstRow="1" bandRow="1">
                <a:tableStyleId>{EB9631B5-78F2-41C9-869B-9F39066F8104}</a:tableStyleId>
              </a:tblPr>
              <a:tblGrid>
                <a:gridCol w="2392982">
                  <a:extLst>
                    <a:ext uri="{9D8B030D-6E8A-4147-A177-3AD203B41FA5}">
                      <a16:colId xmlns:a16="http://schemas.microsoft.com/office/drawing/2014/main" val="2446182376"/>
                    </a:ext>
                  </a:extLst>
                </a:gridCol>
                <a:gridCol w="1811232">
                  <a:extLst>
                    <a:ext uri="{9D8B030D-6E8A-4147-A177-3AD203B41FA5}">
                      <a16:colId xmlns:a16="http://schemas.microsoft.com/office/drawing/2014/main" val="1749752496"/>
                    </a:ext>
                  </a:extLst>
                </a:gridCol>
                <a:gridCol w="1864253">
                  <a:extLst>
                    <a:ext uri="{9D8B030D-6E8A-4147-A177-3AD203B41FA5}">
                      <a16:colId xmlns:a16="http://schemas.microsoft.com/office/drawing/2014/main" val="153003208"/>
                    </a:ext>
                  </a:extLst>
                </a:gridCol>
              </a:tblGrid>
              <a:tr h="591568">
                <a:tc>
                  <a:txBody>
                    <a:bodyPr/>
                    <a:lstStyle/>
                    <a:p>
                      <a:pPr algn="l"/>
                      <a:endParaRPr lang="en-US" sz="1400" b="1" dirty="0">
                        <a:solidFill>
                          <a:schemeClr val="bg1"/>
                        </a:solidFill>
                      </a:endParaRPr>
                    </a:p>
                    <a:p>
                      <a:pPr algn="l"/>
                      <a:r>
                        <a:rPr lang="en-US" sz="1400" b="1" dirty="0">
                          <a:solidFill>
                            <a:schemeClr val="bg1"/>
                          </a:solidFill>
                        </a:rPr>
                        <a:t>Cancer Type</a:t>
                      </a:r>
                    </a:p>
                  </a:txBody>
                  <a:tcPr marL="121920" marR="121920" marT="60960" marB="60960" anchor="b"/>
                </a:tc>
                <a:tc>
                  <a:txBody>
                    <a:bodyPr/>
                    <a:lstStyle/>
                    <a:p>
                      <a:pPr algn="ctr"/>
                      <a:r>
                        <a:rPr lang="en-US" sz="1400" b="1" dirty="0">
                          <a:solidFill>
                            <a:schemeClr val="bg1"/>
                          </a:solidFill>
                        </a:rPr>
                        <a:t>Standard-of-care screening available</a:t>
                      </a:r>
                    </a:p>
                  </a:txBody>
                  <a:tcPr marL="121920" marR="121920" marT="60960" marB="60960" anchor="b"/>
                </a:tc>
                <a:tc>
                  <a:txBody>
                    <a:bodyPr/>
                    <a:lstStyle/>
                    <a:p>
                      <a:pPr algn="ctr"/>
                      <a:endParaRPr lang="en-US" sz="1400" b="1" dirty="0">
                        <a:solidFill>
                          <a:schemeClr val="bg1"/>
                        </a:solidFill>
                      </a:endParaRPr>
                    </a:p>
                    <a:p>
                      <a:pPr algn="ctr"/>
                      <a:r>
                        <a:rPr lang="en-US" sz="1400" b="1" dirty="0">
                          <a:solidFill>
                            <a:schemeClr val="bg1"/>
                          </a:solidFill>
                        </a:rPr>
                        <a:t>Detected in </a:t>
                      </a:r>
                    </a:p>
                    <a:p>
                      <a:pPr algn="ctr"/>
                      <a:r>
                        <a:rPr lang="en-US" sz="1400" b="1" dirty="0">
                          <a:solidFill>
                            <a:schemeClr val="bg1"/>
                          </a:solidFill>
                        </a:rPr>
                        <a:t>DETECT-A</a:t>
                      </a:r>
                    </a:p>
                  </a:txBody>
                  <a:tcPr marL="121920" marR="121920" marT="60960" marB="60960" anchor="b"/>
                </a:tc>
                <a:extLst>
                  <a:ext uri="{0D108BD9-81ED-4DB2-BD59-A6C34878D82A}">
                    <a16:rowId xmlns:a16="http://schemas.microsoft.com/office/drawing/2014/main" val="1548017545"/>
                  </a:ext>
                </a:extLst>
              </a:tr>
              <a:tr h="374886">
                <a:tc>
                  <a:txBody>
                    <a:bodyPr/>
                    <a:lstStyle/>
                    <a:p>
                      <a:pPr algn="l"/>
                      <a:r>
                        <a:rPr lang="en-US" sz="1400" dirty="0"/>
                        <a:t>Ovary</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4226858752"/>
                  </a:ext>
                </a:extLst>
              </a:tr>
              <a:tr h="374886">
                <a:tc>
                  <a:txBody>
                    <a:bodyPr/>
                    <a:lstStyle/>
                    <a:p>
                      <a:pPr algn="l"/>
                      <a:r>
                        <a:rPr lang="en-US" sz="1400" dirty="0"/>
                        <a:t>Thyroid</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715753764"/>
                  </a:ext>
                </a:extLst>
              </a:tr>
              <a:tr h="374886">
                <a:tc>
                  <a:txBody>
                    <a:bodyPr/>
                    <a:lstStyle/>
                    <a:p>
                      <a:pPr algn="l"/>
                      <a:r>
                        <a:rPr lang="en-US" sz="1400" dirty="0"/>
                        <a:t>Lymphoma</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537332915"/>
                  </a:ext>
                </a:extLst>
              </a:tr>
              <a:tr h="374886">
                <a:tc>
                  <a:txBody>
                    <a:bodyPr/>
                    <a:lstStyle/>
                    <a:p>
                      <a:pPr algn="l"/>
                      <a:r>
                        <a:rPr lang="en-US" sz="1400" dirty="0"/>
                        <a:t>Uterine</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4017601778"/>
                  </a:ext>
                </a:extLst>
              </a:tr>
              <a:tr h="374886">
                <a:tc>
                  <a:txBody>
                    <a:bodyPr/>
                    <a:lstStyle/>
                    <a:p>
                      <a:pPr algn="l"/>
                      <a:r>
                        <a:rPr lang="en-US" sz="1400" dirty="0"/>
                        <a:t>Appendix</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597173504"/>
                  </a:ext>
                </a:extLst>
              </a:tr>
              <a:tr h="374886">
                <a:tc>
                  <a:txBody>
                    <a:bodyPr/>
                    <a:lstStyle/>
                    <a:p>
                      <a:pPr algn="l"/>
                      <a:r>
                        <a:rPr lang="en-US" sz="1400" dirty="0"/>
                        <a:t>Kidney</a:t>
                      </a:r>
                      <a:endParaRPr lang="en-US" sz="1400" dirty="0">
                        <a:latin typeface="+mn-lt"/>
                        <a:cs typeface="Calibri" panose="020F0502020204030204" pitchFamily="34" charset="0"/>
                      </a:endParaRPr>
                    </a:p>
                  </a:txBody>
                  <a:tcPr marL="55613" marR="55613" marT="27807" marB="27807" anchor="ctr"/>
                </a:tc>
                <a:tc>
                  <a:txBody>
                    <a:bodyPr/>
                    <a:lstStyle/>
                    <a:p>
                      <a:pPr algn="ctr"/>
                      <a:r>
                        <a:rPr lang="en-US" sz="1400" dirty="0">
                          <a:solidFill>
                            <a:srgbClr val="C00000"/>
                          </a:solidFill>
                        </a:rPr>
                        <a:t>NO</a:t>
                      </a: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122265287"/>
                  </a:ext>
                </a:extLst>
              </a:tr>
              <a:tr h="374886">
                <a:tc>
                  <a:txBody>
                    <a:bodyPr/>
                    <a:lstStyle/>
                    <a:p>
                      <a:pPr algn="l"/>
                      <a:r>
                        <a:rPr lang="en-US" sz="1400" dirty="0"/>
                        <a:t>Breast</a:t>
                      </a:r>
                      <a:endParaRPr lang="en-US" sz="1400" dirty="0">
                        <a:latin typeface="+mn-lt"/>
                        <a:cs typeface="Calibri" panose="020F0502020204030204" pitchFamily="34" charset="0"/>
                      </a:endParaRPr>
                    </a:p>
                  </a:txBody>
                  <a:tcPr marL="55613" marR="55613" marT="27807" marB="27807"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2064698705"/>
                  </a:ext>
                </a:extLst>
              </a:tr>
              <a:tr h="374886">
                <a:tc>
                  <a:txBody>
                    <a:bodyPr/>
                    <a:lstStyle/>
                    <a:p>
                      <a:pPr algn="l"/>
                      <a:r>
                        <a:rPr lang="en-US" sz="1400" dirty="0"/>
                        <a:t>Colorectal</a:t>
                      </a:r>
                      <a:endParaRPr lang="en-US" sz="1400" dirty="0">
                        <a:latin typeface="+mn-lt"/>
                        <a:cs typeface="Calibri" panose="020F0502020204030204" pitchFamily="34" charset="0"/>
                      </a:endParaRPr>
                    </a:p>
                  </a:txBody>
                  <a:tcPr marL="55613" marR="55613" marT="27807" marB="27807"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1492707956"/>
                  </a:ext>
                </a:extLst>
              </a:tr>
              <a:tr h="374886">
                <a:tc>
                  <a:txBody>
                    <a:bodyPr/>
                    <a:lstStyle/>
                    <a:p>
                      <a:pPr algn="l"/>
                      <a:r>
                        <a:rPr lang="en-US" sz="1400" dirty="0"/>
                        <a:t>Lung</a:t>
                      </a:r>
                      <a:endParaRPr lang="en-US" sz="1400" dirty="0">
                        <a:latin typeface="+mn-lt"/>
                        <a:cs typeface="Calibri" panose="020F0502020204030204" pitchFamily="34" charset="0"/>
                      </a:endParaRPr>
                    </a:p>
                  </a:txBody>
                  <a:tcPr marL="55613" marR="55613" marT="27807" marB="27807"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r>
                        <a:rPr kumimoji="0" lang="en-US" sz="1400" b="1" u="none" strike="noStrike" kern="1200" cap="none" spc="0" normalizeH="0" baseline="30000" noProof="0" dirty="0">
                          <a:ln>
                            <a:noFill/>
                          </a:ln>
                          <a:solidFill>
                            <a:srgbClr val="000000"/>
                          </a:solidFill>
                          <a:effectLst/>
                          <a:uLnTx/>
                          <a:uFillTx/>
                        </a:rPr>
                        <a:t>†</a:t>
                      </a:r>
                      <a:endParaRPr kumimoji="0" lang="en-US" sz="1400" b="1" i="0" u="none" strike="noStrike" kern="1200" cap="none" spc="0" normalizeH="0" baseline="3000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rPr>
                        <a:t>✓</a:t>
                      </a:r>
                      <a:endParaRPr kumimoji="0" lang="en-US" sz="14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Arial Black" panose="020B0604020202020204" pitchFamily="34" charset="0"/>
                      </a:endParaRPr>
                    </a:p>
                  </a:txBody>
                  <a:tcPr marL="121920" marR="121920" marT="60960" marB="60960"/>
                </a:tc>
                <a:extLst>
                  <a:ext uri="{0D108BD9-81ED-4DB2-BD59-A6C34878D82A}">
                    <a16:rowId xmlns:a16="http://schemas.microsoft.com/office/drawing/2014/main" val="1833405134"/>
                  </a:ext>
                </a:extLst>
              </a:tr>
            </a:tbl>
          </a:graphicData>
        </a:graphic>
      </p:graphicFrame>
    </p:spTree>
    <p:custDataLst>
      <p:tags r:id="rId1"/>
    </p:custDataLst>
    <p:extLst>
      <p:ext uri="{BB962C8B-B14F-4D97-AF65-F5344CB8AC3E}">
        <p14:creationId xmlns:p14="http://schemas.microsoft.com/office/powerpoint/2010/main" val="19083267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488813"/>
          </a:xfrm>
        </p:spPr>
        <p:txBody>
          <a:bodyPr/>
          <a:lstStyle/>
          <a:p>
            <a:r>
              <a:rPr lang="en-US" dirty="0"/>
              <a:t>Results from the DETECT-A Study Demonstrate the </a:t>
            </a:r>
            <a:r>
              <a:rPr lang="en-US" dirty="0">
                <a:solidFill>
                  <a:schemeClr val="tx1"/>
                </a:solidFill>
              </a:rPr>
              <a:t>Complementary Nature </a:t>
            </a:r>
            <a:r>
              <a:rPr lang="en-US" dirty="0"/>
              <a:t>of Mutation and Protein Biomarkers</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320730" y="6319757"/>
            <a:ext cx="10164168"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750" dirty="0">
                <a:solidFill>
                  <a:schemeClr val="tx2"/>
                </a:solidFill>
              </a:rPr>
              <a:t>Lennon AM, et al. </a:t>
            </a:r>
            <a:r>
              <a:rPr lang="en-US" sz="750" i="1" dirty="0">
                <a:solidFill>
                  <a:schemeClr val="tx2"/>
                </a:solidFill>
              </a:rPr>
              <a:t>Science</a:t>
            </a:r>
            <a:r>
              <a:rPr lang="en-US" sz="750" dirty="0">
                <a:solidFill>
                  <a:schemeClr val="tx2"/>
                </a:solidFill>
              </a:rPr>
              <a:t>. 2020;369(6499):eabb9601. </a:t>
            </a:r>
          </a:p>
        </p:txBody>
      </p:sp>
      <p:sp>
        <p:nvSpPr>
          <p:cNvPr id="26" name="TextBox 25">
            <a:extLst>
              <a:ext uri="{FF2B5EF4-FFF2-40B4-BE49-F238E27FC236}">
                <a16:creationId xmlns:a16="http://schemas.microsoft.com/office/drawing/2014/main" id="{DEB6264C-4131-9167-3C39-0D3DC22A0A0C}"/>
              </a:ext>
            </a:extLst>
          </p:cNvPr>
          <p:cNvSpPr txBox="1"/>
          <p:nvPr/>
        </p:nvSpPr>
        <p:spPr bwMode="gray">
          <a:xfrm>
            <a:off x="407987" y="5896262"/>
            <a:ext cx="11376026" cy="430887"/>
          </a:xfrm>
          <a:prstGeom prst="rect">
            <a:avLst/>
          </a:prstGeom>
          <a:noFill/>
        </p:spPr>
        <p:txBody>
          <a:bodyPr wrap="square" lIns="0">
            <a:spAutoFit/>
          </a:bodyPr>
          <a:lstStyle/>
          <a:p>
            <a:pPr>
              <a:buClr>
                <a:schemeClr val="dk1"/>
              </a:buClr>
              <a:buSzPts val="600"/>
            </a:pPr>
            <a:r>
              <a:rPr lang="en-US" sz="1100" dirty="0">
                <a:sym typeface="Arial"/>
              </a:rPr>
              <a:t>Disclaimer: This technology is under development and the features above describe current development goals. It has not been cleared or approved by the US Food and Drug Administration (FDA) </a:t>
            </a:r>
            <a:r>
              <a:rPr lang="en-US" sz="1100" dirty="0"/>
              <a:t>or any other national regulatory authority.</a:t>
            </a:r>
          </a:p>
        </p:txBody>
      </p:sp>
      <p:sp>
        <p:nvSpPr>
          <p:cNvPr id="6" name="Text Placeholder 30">
            <a:extLst>
              <a:ext uri="{FF2B5EF4-FFF2-40B4-BE49-F238E27FC236}">
                <a16:creationId xmlns:a16="http://schemas.microsoft.com/office/drawing/2014/main" id="{11F0794D-4C36-58CA-253E-FC6F6DD4F598}"/>
              </a:ext>
            </a:extLst>
          </p:cNvPr>
          <p:cNvSpPr txBox="1">
            <a:spLocks/>
          </p:cNvSpPr>
          <p:nvPr/>
        </p:nvSpPr>
        <p:spPr>
          <a:xfrm>
            <a:off x="6301158" y="1484313"/>
            <a:ext cx="5482856" cy="738026"/>
          </a:xfrm>
          <a:prstGeom prst="rect">
            <a:avLst/>
          </a:prstGeom>
          <a:solidFill>
            <a:schemeClr val="accent1"/>
          </a:solidFill>
          <a:ln w="28575">
            <a:noFill/>
            <a:miter lim="800000"/>
          </a:ln>
          <a:effectLst/>
        </p:spPr>
        <p:txBody>
          <a:bodyPr vert="horz" lIns="0" tIns="45720" rIns="91440" bIns="45720" rtlCol="0" anchor="ctr" anchorCtr="0">
            <a:noAutofit/>
          </a:bodyPr>
          <a:lstStyle>
            <a:lvl1pPr indent="0" algn="ctr">
              <a:lnSpc>
                <a:spcPct val="90000"/>
              </a:lnSpc>
              <a:spcBef>
                <a:spcPts val="0"/>
              </a:spcBef>
              <a:buClrTx/>
              <a:buSzPct val="100000"/>
              <a:buFontTx/>
              <a:buNone/>
              <a:defRPr lang="en-US" b="1">
                <a:solidFill>
                  <a:schemeClr val="bg1"/>
                </a:solidFill>
                <a:latin typeface="+mj-lt"/>
              </a:defRPr>
            </a:lvl1pPr>
            <a:lvl2pPr indent="-169863">
              <a:lnSpc>
                <a:spcPct val="90000"/>
              </a:lnSpc>
              <a:spcBef>
                <a:spcPts val="1000"/>
              </a:spcBef>
              <a:buClrTx/>
              <a:buFont typeface="Arial" panose="020B0604020202020204" pitchFamily="34" charset="0"/>
              <a:buChar char="•"/>
            </a:lvl2pPr>
            <a:lvl3pPr marL="685800" indent="-171450">
              <a:lnSpc>
                <a:spcPct val="90000"/>
              </a:lnSpc>
              <a:spcBef>
                <a:spcPts val="500"/>
              </a:spcBef>
              <a:buClrTx/>
              <a:buFont typeface="Arial" panose="020B0604020202020204" pitchFamily="34" charset="0"/>
              <a:buChar char="•"/>
              <a:defRPr sz="1600"/>
            </a:lvl3pPr>
            <a:lvl4pPr marL="914400" indent="-171450">
              <a:lnSpc>
                <a:spcPct val="90000"/>
              </a:lnSpc>
              <a:spcBef>
                <a:spcPts val="200"/>
              </a:spcBef>
              <a:buClrTx/>
              <a:buFont typeface="Arial" panose="020B0604020202020204" pitchFamily="34" charset="0"/>
              <a:buChar char="•"/>
              <a:defRPr sz="1400"/>
            </a:lvl4pPr>
            <a:lvl5pPr marL="1089025" indent="-114300">
              <a:lnSpc>
                <a:spcPct val="90000"/>
              </a:lnSpc>
              <a:spcBef>
                <a:spcPts val="100"/>
              </a:spcBef>
              <a:buClrTx/>
              <a:buFont typeface="Arial" panose="020B0604020202020204"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1800" b="1" dirty="0">
                <a:latin typeface="Arial" panose="020B0604020202020204" pitchFamily="34" charset="0"/>
                <a:cs typeface="Arial" panose="020B0604020202020204" pitchFamily="34" charset="0"/>
              </a:rPr>
              <a:t>Proportion of Cancers Detected by </a:t>
            </a:r>
          </a:p>
          <a:p>
            <a:pPr algn="ctr"/>
            <a:r>
              <a:rPr lang="en-US" sz="1800" b="1" dirty="0">
                <a:latin typeface="Arial" panose="020B0604020202020204" pitchFamily="34" charset="0"/>
                <a:cs typeface="Arial" panose="020B0604020202020204" pitchFamily="34" charset="0"/>
              </a:rPr>
              <a:t>Biomarker Class</a:t>
            </a:r>
          </a:p>
        </p:txBody>
      </p:sp>
      <p:sp>
        <p:nvSpPr>
          <p:cNvPr id="7" name="Text Placeholder 30">
            <a:extLst>
              <a:ext uri="{FF2B5EF4-FFF2-40B4-BE49-F238E27FC236}">
                <a16:creationId xmlns:a16="http://schemas.microsoft.com/office/drawing/2014/main" id="{0080AAB3-0999-32EC-01B3-77197D30C7C4}"/>
              </a:ext>
            </a:extLst>
          </p:cNvPr>
          <p:cNvSpPr txBox="1">
            <a:spLocks/>
          </p:cNvSpPr>
          <p:nvPr/>
        </p:nvSpPr>
        <p:spPr>
          <a:xfrm>
            <a:off x="408943" y="1484313"/>
            <a:ext cx="5481900" cy="738026"/>
          </a:xfrm>
          <a:prstGeom prst="rect">
            <a:avLst/>
          </a:prstGeom>
          <a:solidFill>
            <a:schemeClr val="accent1"/>
          </a:solidFill>
          <a:ln w="28575">
            <a:noFill/>
            <a:miter lim="800000"/>
          </a:ln>
          <a:effectLst/>
        </p:spPr>
        <p:txBody>
          <a:bodyPr vert="horz" lIns="0" tIns="45720" rIns="91440" bIns="45720" rtlCol="0" anchor="ctr" anchorCtr="0">
            <a:noAutofit/>
          </a:bodyPr>
          <a:lstStyle>
            <a:lvl1pPr indent="0" algn="ctr">
              <a:lnSpc>
                <a:spcPct val="90000"/>
              </a:lnSpc>
              <a:spcBef>
                <a:spcPts val="0"/>
              </a:spcBef>
              <a:buClrTx/>
              <a:buSzPct val="100000"/>
              <a:buFontTx/>
              <a:buNone/>
              <a:defRPr lang="en-US" b="1">
                <a:solidFill>
                  <a:schemeClr val="bg1"/>
                </a:solidFill>
                <a:latin typeface="+mj-lt"/>
              </a:defRPr>
            </a:lvl1pPr>
            <a:lvl2pPr indent="-169863">
              <a:lnSpc>
                <a:spcPct val="90000"/>
              </a:lnSpc>
              <a:spcBef>
                <a:spcPts val="1000"/>
              </a:spcBef>
              <a:buClrTx/>
              <a:buFont typeface="Arial" panose="020B0604020202020204" pitchFamily="34" charset="0"/>
              <a:buChar char="•"/>
            </a:lvl2pPr>
            <a:lvl3pPr marL="685800" indent="-171450">
              <a:lnSpc>
                <a:spcPct val="90000"/>
              </a:lnSpc>
              <a:spcBef>
                <a:spcPts val="500"/>
              </a:spcBef>
              <a:buClrTx/>
              <a:buFont typeface="Arial" panose="020B0604020202020204" pitchFamily="34" charset="0"/>
              <a:buChar char="•"/>
              <a:defRPr sz="1600"/>
            </a:lvl3pPr>
            <a:lvl4pPr marL="914400" indent="-171450">
              <a:lnSpc>
                <a:spcPct val="90000"/>
              </a:lnSpc>
              <a:spcBef>
                <a:spcPts val="200"/>
              </a:spcBef>
              <a:buClrTx/>
              <a:buFont typeface="Arial" panose="020B0604020202020204" pitchFamily="34" charset="0"/>
              <a:buChar char="•"/>
              <a:defRPr sz="1400"/>
            </a:lvl4pPr>
            <a:lvl5pPr marL="1089025" indent="-114300">
              <a:lnSpc>
                <a:spcPct val="90000"/>
              </a:lnSpc>
              <a:spcBef>
                <a:spcPts val="100"/>
              </a:spcBef>
              <a:buClrTx/>
              <a:buFont typeface="Arial" panose="020B0604020202020204"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1800" b="1" dirty="0">
                <a:latin typeface="Arial" panose="020B0604020202020204" pitchFamily="34" charset="0"/>
                <a:cs typeface="Arial" panose="020B0604020202020204" pitchFamily="34" charset="0"/>
              </a:rPr>
              <a:t>Number of Times Observed in Participants with Cancer</a:t>
            </a:r>
          </a:p>
        </p:txBody>
      </p:sp>
      <p:grpSp>
        <p:nvGrpSpPr>
          <p:cNvPr id="16" name="Group 15">
            <a:extLst>
              <a:ext uri="{FF2B5EF4-FFF2-40B4-BE49-F238E27FC236}">
                <a16:creationId xmlns:a16="http://schemas.microsoft.com/office/drawing/2014/main" id="{BA5C3FC3-21E5-D773-8F0F-7D361E9AEFE8}"/>
              </a:ext>
            </a:extLst>
          </p:cNvPr>
          <p:cNvGrpSpPr/>
          <p:nvPr/>
        </p:nvGrpSpPr>
        <p:grpSpPr>
          <a:xfrm>
            <a:off x="48796" y="2820265"/>
            <a:ext cx="3243953" cy="2581752"/>
            <a:chOff x="101933" y="2090057"/>
            <a:chExt cx="4504122" cy="2738288"/>
          </a:xfrm>
        </p:grpSpPr>
        <p:sp>
          <p:nvSpPr>
            <p:cNvPr id="69" name="Rectangle 68">
              <a:extLst>
                <a:ext uri="{FF2B5EF4-FFF2-40B4-BE49-F238E27FC236}">
                  <a16:creationId xmlns:a16="http://schemas.microsoft.com/office/drawing/2014/main" id="{31C75D2F-2325-5D82-0532-F4325B43263F}"/>
                </a:ext>
              </a:extLst>
            </p:cNvPr>
            <p:cNvSpPr/>
            <p:nvPr/>
          </p:nvSpPr>
          <p:spPr>
            <a:xfrm>
              <a:off x="1527349" y="2333911"/>
              <a:ext cx="2497581"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0" name="Rectangle 69">
              <a:extLst>
                <a:ext uri="{FF2B5EF4-FFF2-40B4-BE49-F238E27FC236}">
                  <a16:creationId xmlns:a16="http://schemas.microsoft.com/office/drawing/2014/main" id="{A42B37B7-1EC1-EB5E-94D6-071F75372AF0}"/>
                </a:ext>
              </a:extLst>
            </p:cNvPr>
            <p:cNvSpPr/>
            <p:nvPr/>
          </p:nvSpPr>
          <p:spPr>
            <a:xfrm>
              <a:off x="1526233" y="2667334"/>
              <a:ext cx="669895"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1" name="Rectangle 70">
              <a:extLst>
                <a:ext uri="{FF2B5EF4-FFF2-40B4-BE49-F238E27FC236}">
                  <a16:creationId xmlns:a16="http://schemas.microsoft.com/office/drawing/2014/main" id="{DD27712B-8FFD-36FE-FF7A-036F11090FD1}"/>
                </a:ext>
              </a:extLst>
            </p:cNvPr>
            <p:cNvSpPr/>
            <p:nvPr/>
          </p:nvSpPr>
          <p:spPr>
            <a:xfrm>
              <a:off x="1527349" y="2998583"/>
              <a:ext cx="432640"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2" name="Rectangle 71">
              <a:extLst>
                <a:ext uri="{FF2B5EF4-FFF2-40B4-BE49-F238E27FC236}">
                  <a16:creationId xmlns:a16="http://schemas.microsoft.com/office/drawing/2014/main" id="{FB720D0D-EEA6-EDFC-55E9-5811A30BD553}"/>
                </a:ext>
              </a:extLst>
            </p:cNvPr>
            <p:cNvSpPr/>
            <p:nvPr/>
          </p:nvSpPr>
          <p:spPr>
            <a:xfrm>
              <a:off x="1526236" y="3332006"/>
              <a:ext cx="432640"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3" name="Rectangle 72">
              <a:extLst>
                <a:ext uri="{FF2B5EF4-FFF2-40B4-BE49-F238E27FC236}">
                  <a16:creationId xmlns:a16="http://schemas.microsoft.com/office/drawing/2014/main" id="{616EB96C-4AE0-F238-AC07-D4BB7BCCCD1E}"/>
                </a:ext>
              </a:extLst>
            </p:cNvPr>
            <p:cNvSpPr/>
            <p:nvPr/>
          </p:nvSpPr>
          <p:spPr>
            <a:xfrm>
              <a:off x="1526237" y="3678820"/>
              <a:ext cx="207680"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4" name="Rectangle 73">
              <a:extLst>
                <a:ext uri="{FF2B5EF4-FFF2-40B4-BE49-F238E27FC236}">
                  <a16:creationId xmlns:a16="http://schemas.microsoft.com/office/drawing/2014/main" id="{A7F85AFE-47D5-77F5-3143-89869F8341EC}"/>
                </a:ext>
              </a:extLst>
            </p:cNvPr>
            <p:cNvSpPr/>
            <p:nvPr/>
          </p:nvSpPr>
          <p:spPr>
            <a:xfrm>
              <a:off x="1527350" y="4023237"/>
              <a:ext cx="207680" cy="2595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cxnSp>
          <p:nvCxnSpPr>
            <p:cNvPr id="75" name="Straight Connector 74">
              <a:extLst>
                <a:ext uri="{FF2B5EF4-FFF2-40B4-BE49-F238E27FC236}">
                  <a16:creationId xmlns:a16="http://schemas.microsoft.com/office/drawing/2014/main" id="{3F3462C7-B774-7BBE-8691-6B633EDDE37D}"/>
                </a:ext>
              </a:extLst>
            </p:cNvPr>
            <p:cNvCxnSpPr>
              <a:cxnSpLocks/>
            </p:cNvCxnSpPr>
            <p:nvPr/>
          </p:nvCxnSpPr>
          <p:spPr>
            <a:xfrm>
              <a:off x="1516188" y="4370921"/>
              <a:ext cx="2749894" cy="846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66E080E-57A8-691B-221F-29A1EE5C0A6F}"/>
                </a:ext>
              </a:extLst>
            </p:cNvPr>
            <p:cNvCxnSpPr/>
            <p:nvPr/>
          </p:nvCxnSpPr>
          <p:spPr>
            <a:xfrm>
              <a:off x="1516188" y="4367654"/>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B6C2351-664A-2396-5A33-B8D6870E3213}"/>
                </a:ext>
              </a:extLst>
            </p:cNvPr>
            <p:cNvCxnSpPr/>
            <p:nvPr/>
          </p:nvCxnSpPr>
          <p:spPr>
            <a:xfrm>
              <a:off x="1959991" y="4367654"/>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8525A3B-82D2-A54F-8EA7-A66BA94A4579}"/>
                </a:ext>
              </a:extLst>
            </p:cNvPr>
            <p:cNvCxnSpPr/>
            <p:nvPr/>
          </p:nvCxnSpPr>
          <p:spPr>
            <a:xfrm>
              <a:off x="2443987" y="4367654"/>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EC74CB-BF1C-B614-B542-868C55E0CA73}"/>
                </a:ext>
              </a:extLst>
            </p:cNvPr>
            <p:cNvCxnSpPr/>
            <p:nvPr/>
          </p:nvCxnSpPr>
          <p:spPr>
            <a:xfrm>
              <a:off x="2886115" y="4379382"/>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382FA9-8A47-64CD-DEE2-143989A97B1F}"/>
                </a:ext>
              </a:extLst>
            </p:cNvPr>
            <p:cNvCxnSpPr/>
            <p:nvPr/>
          </p:nvCxnSpPr>
          <p:spPr>
            <a:xfrm>
              <a:off x="3360063" y="4379382"/>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BE6134-955B-B943-FC74-F426384ADDE1}"/>
                </a:ext>
              </a:extLst>
            </p:cNvPr>
            <p:cNvCxnSpPr/>
            <p:nvPr/>
          </p:nvCxnSpPr>
          <p:spPr>
            <a:xfrm>
              <a:off x="3772038" y="4371011"/>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C4B6B26-F36C-54F9-8CF9-6F80F87D9FC4}"/>
                </a:ext>
              </a:extLst>
            </p:cNvPr>
            <p:cNvCxnSpPr/>
            <p:nvPr/>
          </p:nvCxnSpPr>
          <p:spPr>
            <a:xfrm>
              <a:off x="4266082" y="4371011"/>
              <a:ext cx="0" cy="185551"/>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FB12F46-B159-5F8C-5265-8A5DEFBE5240}"/>
                </a:ext>
              </a:extLst>
            </p:cNvPr>
            <p:cNvSpPr txBox="1"/>
            <p:nvPr/>
          </p:nvSpPr>
          <p:spPr>
            <a:xfrm>
              <a:off x="1204689" y="4560928"/>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id="{0EF64939-3A6B-1963-D661-77C91B709D0F}"/>
                </a:ext>
              </a:extLst>
            </p:cNvPr>
            <p:cNvSpPr txBox="1"/>
            <p:nvPr/>
          </p:nvSpPr>
          <p:spPr>
            <a:xfrm>
              <a:off x="1645142" y="4564047"/>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2</a:t>
              </a:r>
            </a:p>
          </p:txBody>
        </p:sp>
        <p:sp>
          <p:nvSpPr>
            <p:cNvPr id="85" name="TextBox 84">
              <a:extLst>
                <a:ext uri="{FF2B5EF4-FFF2-40B4-BE49-F238E27FC236}">
                  <a16:creationId xmlns:a16="http://schemas.microsoft.com/office/drawing/2014/main" id="{89857889-4743-CA55-C800-31A3EC2F3F0B}"/>
                </a:ext>
              </a:extLst>
            </p:cNvPr>
            <p:cNvSpPr txBox="1"/>
            <p:nvPr/>
          </p:nvSpPr>
          <p:spPr>
            <a:xfrm>
              <a:off x="2125789" y="4567011"/>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4</a:t>
              </a:r>
            </a:p>
          </p:txBody>
        </p:sp>
        <p:sp>
          <p:nvSpPr>
            <p:cNvPr id="86" name="TextBox 85">
              <a:extLst>
                <a:ext uri="{FF2B5EF4-FFF2-40B4-BE49-F238E27FC236}">
                  <a16:creationId xmlns:a16="http://schemas.microsoft.com/office/drawing/2014/main" id="{D127AECE-4E42-8E3F-1095-0ACEDE1BD82B}"/>
                </a:ext>
              </a:extLst>
            </p:cNvPr>
            <p:cNvSpPr txBox="1"/>
            <p:nvPr/>
          </p:nvSpPr>
          <p:spPr>
            <a:xfrm>
              <a:off x="2564568" y="4567652"/>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6</a:t>
              </a:r>
            </a:p>
          </p:txBody>
        </p:sp>
        <p:sp>
          <p:nvSpPr>
            <p:cNvPr id="87" name="TextBox 86">
              <a:extLst>
                <a:ext uri="{FF2B5EF4-FFF2-40B4-BE49-F238E27FC236}">
                  <a16:creationId xmlns:a16="http://schemas.microsoft.com/office/drawing/2014/main" id="{E422F0C2-7944-0F2D-2011-560A210D6F90}"/>
                </a:ext>
              </a:extLst>
            </p:cNvPr>
            <p:cNvSpPr txBox="1"/>
            <p:nvPr/>
          </p:nvSpPr>
          <p:spPr>
            <a:xfrm>
              <a:off x="3039633" y="4566112"/>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8</a:t>
              </a:r>
            </a:p>
          </p:txBody>
        </p:sp>
        <p:sp>
          <p:nvSpPr>
            <p:cNvPr id="88" name="TextBox 87">
              <a:extLst>
                <a:ext uri="{FF2B5EF4-FFF2-40B4-BE49-F238E27FC236}">
                  <a16:creationId xmlns:a16="http://schemas.microsoft.com/office/drawing/2014/main" id="{97FF453E-42A8-5174-C743-651C7F490F41}"/>
                </a:ext>
              </a:extLst>
            </p:cNvPr>
            <p:cNvSpPr txBox="1"/>
            <p:nvPr/>
          </p:nvSpPr>
          <p:spPr>
            <a:xfrm>
              <a:off x="3453287" y="4560927"/>
              <a:ext cx="64309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10</a:t>
              </a:r>
            </a:p>
          </p:txBody>
        </p:sp>
        <p:sp>
          <p:nvSpPr>
            <p:cNvPr id="89" name="TextBox 88">
              <a:extLst>
                <a:ext uri="{FF2B5EF4-FFF2-40B4-BE49-F238E27FC236}">
                  <a16:creationId xmlns:a16="http://schemas.microsoft.com/office/drawing/2014/main" id="{E46F424C-C2FA-29F8-1A0D-117C798586CA}"/>
                </a:ext>
              </a:extLst>
            </p:cNvPr>
            <p:cNvSpPr txBox="1"/>
            <p:nvPr/>
          </p:nvSpPr>
          <p:spPr>
            <a:xfrm>
              <a:off x="4034540" y="4564572"/>
              <a:ext cx="571515" cy="260693"/>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12</a:t>
              </a:r>
            </a:p>
          </p:txBody>
        </p:sp>
        <p:sp>
          <p:nvSpPr>
            <p:cNvPr id="90" name="TextBox 89">
              <a:extLst>
                <a:ext uri="{FF2B5EF4-FFF2-40B4-BE49-F238E27FC236}">
                  <a16:creationId xmlns:a16="http://schemas.microsoft.com/office/drawing/2014/main" id="{0860F94E-6299-8B86-EB18-61326E2E692F}"/>
                </a:ext>
              </a:extLst>
            </p:cNvPr>
            <p:cNvSpPr txBox="1"/>
            <p:nvPr/>
          </p:nvSpPr>
          <p:spPr>
            <a:xfrm>
              <a:off x="557745" y="2369704"/>
              <a:ext cx="871417"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TP53</a:t>
              </a:r>
            </a:p>
          </p:txBody>
        </p:sp>
        <p:sp>
          <p:nvSpPr>
            <p:cNvPr id="91" name="TextBox 90">
              <a:extLst>
                <a:ext uri="{FF2B5EF4-FFF2-40B4-BE49-F238E27FC236}">
                  <a16:creationId xmlns:a16="http://schemas.microsoft.com/office/drawing/2014/main" id="{74255DB4-8E97-E9A1-4CEC-5E615C1FC7C5}"/>
                </a:ext>
              </a:extLst>
            </p:cNvPr>
            <p:cNvSpPr txBox="1"/>
            <p:nvPr/>
          </p:nvSpPr>
          <p:spPr>
            <a:xfrm>
              <a:off x="101933" y="2703763"/>
              <a:ext cx="1313545"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PIK3CA</a:t>
              </a:r>
            </a:p>
          </p:txBody>
        </p:sp>
        <p:sp>
          <p:nvSpPr>
            <p:cNvPr id="92" name="TextBox 91">
              <a:extLst>
                <a:ext uri="{FF2B5EF4-FFF2-40B4-BE49-F238E27FC236}">
                  <a16:creationId xmlns:a16="http://schemas.microsoft.com/office/drawing/2014/main" id="{51DD0F27-9761-2606-877E-B1AE6303A7DF}"/>
                </a:ext>
              </a:extLst>
            </p:cNvPr>
            <p:cNvSpPr txBox="1"/>
            <p:nvPr/>
          </p:nvSpPr>
          <p:spPr>
            <a:xfrm>
              <a:off x="544061" y="3033881"/>
              <a:ext cx="871417"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BRAF</a:t>
              </a:r>
            </a:p>
          </p:txBody>
        </p:sp>
        <p:sp>
          <p:nvSpPr>
            <p:cNvPr id="93" name="TextBox 92">
              <a:extLst>
                <a:ext uri="{FF2B5EF4-FFF2-40B4-BE49-F238E27FC236}">
                  <a16:creationId xmlns:a16="http://schemas.microsoft.com/office/drawing/2014/main" id="{651F1BC6-8541-93D7-4473-670468DE41FC}"/>
                </a:ext>
              </a:extLst>
            </p:cNvPr>
            <p:cNvSpPr txBox="1"/>
            <p:nvPr/>
          </p:nvSpPr>
          <p:spPr>
            <a:xfrm>
              <a:off x="544061" y="3366811"/>
              <a:ext cx="871417"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KRAS</a:t>
              </a:r>
              <a:endParaRPr lang="en-US" sz="1600" i="1"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01E78966-D95D-BD2F-83C8-C2F7B8A276BD}"/>
                </a:ext>
              </a:extLst>
            </p:cNvPr>
            <p:cNvSpPr txBox="1"/>
            <p:nvPr/>
          </p:nvSpPr>
          <p:spPr>
            <a:xfrm>
              <a:off x="544060" y="3687288"/>
              <a:ext cx="871417"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EGFR</a:t>
              </a:r>
              <a:endParaRPr lang="en-US" sz="1600" i="1" dirty="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9D156B60-BDF7-0A6A-73AC-6DFF3F1A48BE}"/>
                </a:ext>
              </a:extLst>
            </p:cNvPr>
            <p:cNvSpPr txBox="1"/>
            <p:nvPr/>
          </p:nvSpPr>
          <p:spPr>
            <a:xfrm>
              <a:off x="544060" y="4026341"/>
              <a:ext cx="871417" cy="289570"/>
            </a:xfrm>
            <a:prstGeom prst="rect">
              <a:avLst/>
            </a:prstGeom>
            <a:noFill/>
          </p:spPr>
          <p:txBody>
            <a:bodyPr wrap="square" lIns="0" tIns="0" rIns="0" bIns="0" rtlCol="0">
              <a:spAutoFit/>
            </a:bodyPr>
            <a:lstStyle/>
            <a:p>
              <a:pPr algn="r"/>
              <a:r>
                <a:rPr lang="en-US" sz="1333" i="1" dirty="0">
                  <a:latin typeface="Arial" panose="020B0604020202020204" pitchFamily="34" charset="0"/>
                  <a:cs typeface="Arial" panose="020B0604020202020204" pitchFamily="34" charset="0"/>
                </a:rPr>
                <a:t>NRAS</a:t>
              </a:r>
            </a:p>
          </p:txBody>
        </p:sp>
        <p:cxnSp>
          <p:nvCxnSpPr>
            <p:cNvPr id="96" name="Straight Connector 95">
              <a:extLst>
                <a:ext uri="{FF2B5EF4-FFF2-40B4-BE49-F238E27FC236}">
                  <a16:creationId xmlns:a16="http://schemas.microsoft.com/office/drawing/2014/main" id="{834D68FF-ACB7-8AED-BA38-5E45244256C2}"/>
                </a:ext>
              </a:extLst>
            </p:cNvPr>
            <p:cNvCxnSpPr>
              <a:cxnSpLocks/>
            </p:cNvCxnSpPr>
            <p:nvPr/>
          </p:nvCxnSpPr>
          <p:spPr>
            <a:xfrm>
              <a:off x="1517301" y="2090057"/>
              <a:ext cx="0" cy="2280864"/>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74D1D30-8306-EFA3-027A-34F1E1DF3642}"/>
              </a:ext>
            </a:extLst>
          </p:cNvPr>
          <p:cNvGrpSpPr/>
          <p:nvPr/>
        </p:nvGrpSpPr>
        <p:grpSpPr>
          <a:xfrm>
            <a:off x="3194760" y="2832001"/>
            <a:ext cx="2766372" cy="2581752"/>
            <a:chOff x="3022372" y="2643408"/>
            <a:chExt cx="3375907" cy="2406709"/>
          </a:xfrm>
        </p:grpSpPr>
        <p:sp>
          <p:nvSpPr>
            <p:cNvPr id="19" name="Rectangle 18">
              <a:extLst>
                <a:ext uri="{FF2B5EF4-FFF2-40B4-BE49-F238E27FC236}">
                  <a16:creationId xmlns:a16="http://schemas.microsoft.com/office/drawing/2014/main" id="{64886072-6A0C-906E-917D-3F050AA9F81D}"/>
                </a:ext>
              </a:extLst>
            </p:cNvPr>
            <p:cNvSpPr/>
            <p:nvPr/>
          </p:nvSpPr>
          <p:spPr>
            <a:xfrm>
              <a:off x="4286871" y="3124694"/>
              <a:ext cx="1834099" cy="22213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8" name="Rectangle 47">
              <a:extLst>
                <a:ext uri="{FF2B5EF4-FFF2-40B4-BE49-F238E27FC236}">
                  <a16:creationId xmlns:a16="http://schemas.microsoft.com/office/drawing/2014/main" id="{21C403C2-367D-46AF-DF18-2929A1EADC2C}"/>
                </a:ext>
              </a:extLst>
            </p:cNvPr>
            <p:cNvSpPr/>
            <p:nvPr/>
          </p:nvSpPr>
          <p:spPr>
            <a:xfrm>
              <a:off x="4285888" y="3417743"/>
              <a:ext cx="1390714" cy="24791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9" name="Rectangle 48">
              <a:extLst>
                <a:ext uri="{FF2B5EF4-FFF2-40B4-BE49-F238E27FC236}">
                  <a16:creationId xmlns:a16="http://schemas.microsoft.com/office/drawing/2014/main" id="{BD8D85DB-57EC-384E-9636-B8088047A7E0}"/>
                </a:ext>
              </a:extLst>
            </p:cNvPr>
            <p:cNvSpPr/>
            <p:nvPr/>
          </p:nvSpPr>
          <p:spPr>
            <a:xfrm>
              <a:off x="4286871" y="3734095"/>
              <a:ext cx="912881" cy="22505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0" name="Rectangle 49">
              <a:extLst>
                <a:ext uri="{FF2B5EF4-FFF2-40B4-BE49-F238E27FC236}">
                  <a16:creationId xmlns:a16="http://schemas.microsoft.com/office/drawing/2014/main" id="{0743ADC1-E169-05EF-B4FA-980FD490432E}"/>
                </a:ext>
              </a:extLst>
            </p:cNvPr>
            <p:cNvSpPr/>
            <p:nvPr/>
          </p:nvSpPr>
          <p:spPr>
            <a:xfrm>
              <a:off x="4285892" y="4039749"/>
              <a:ext cx="913859" cy="22505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1" name="Rectangle 50">
              <a:extLst>
                <a:ext uri="{FF2B5EF4-FFF2-40B4-BE49-F238E27FC236}">
                  <a16:creationId xmlns:a16="http://schemas.microsoft.com/office/drawing/2014/main" id="{C5115BAE-77EF-2D02-3715-AABD8654EAB3}"/>
                </a:ext>
              </a:extLst>
            </p:cNvPr>
            <p:cNvSpPr/>
            <p:nvPr/>
          </p:nvSpPr>
          <p:spPr>
            <a:xfrm>
              <a:off x="4285892" y="4331960"/>
              <a:ext cx="913859" cy="22505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cxnSp>
          <p:nvCxnSpPr>
            <p:cNvPr id="52" name="Straight Connector 51">
              <a:extLst>
                <a:ext uri="{FF2B5EF4-FFF2-40B4-BE49-F238E27FC236}">
                  <a16:creationId xmlns:a16="http://schemas.microsoft.com/office/drawing/2014/main" id="{20668E83-5479-4D4F-EB49-43C147E6F217}"/>
                </a:ext>
              </a:extLst>
            </p:cNvPr>
            <p:cNvCxnSpPr>
              <a:cxnSpLocks/>
            </p:cNvCxnSpPr>
            <p:nvPr/>
          </p:nvCxnSpPr>
          <p:spPr>
            <a:xfrm>
              <a:off x="4265249" y="2643408"/>
              <a:ext cx="7850" cy="2018020"/>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40ACCE-1B3B-37AF-C8B9-6708E4FC8D8D}"/>
                </a:ext>
              </a:extLst>
            </p:cNvPr>
            <p:cNvCxnSpPr>
              <a:cxnSpLocks/>
            </p:cNvCxnSpPr>
            <p:nvPr/>
          </p:nvCxnSpPr>
          <p:spPr>
            <a:xfrm flipV="1">
              <a:off x="4265370" y="4644992"/>
              <a:ext cx="1834103" cy="3090"/>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7E618A-2DB6-1BDE-9DCA-1B30E1F0D39E}"/>
                </a:ext>
              </a:extLst>
            </p:cNvPr>
            <p:cNvCxnSpPr/>
            <p:nvPr/>
          </p:nvCxnSpPr>
          <p:spPr>
            <a:xfrm>
              <a:off x="4275418" y="4645210"/>
              <a:ext cx="0" cy="163083"/>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C9DC31-AA41-B3DB-25E9-E0B27CA7E2BC}"/>
                </a:ext>
              </a:extLst>
            </p:cNvPr>
            <p:cNvCxnSpPr/>
            <p:nvPr/>
          </p:nvCxnSpPr>
          <p:spPr>
            <a:xfrm>
              <a:off x="4705673" y="4655258"/>
              <a:ext cx="0" cy="163083"/>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B098D78-FDCA-A40F-30D5-3C97E9B23FDD}"/>
                </a:ext>
              </a:extLst>
            </p:cNvPr>
            <p:cNvCxnSpPr/>
            <p:nvPr/>
          </p:nvCxnSpPr>
          <p:spPr>
            <a:xfrm>
              <a:off x="5188061" y="4655518"/>
              <a:ext cx="0" cy="163083"/>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8E08D1-C960-B9C5-2F59-2418CC8DFDB0}"/>
                </a:ext>
              </a:extLst>
            </p:cNvPr>
            <p:cNvCxnSpPr/>
            <p:nvPr/>
          </p:nvCxnSpPr>
          <p:spPr>
            <a:xfrm>
              <a:off x="5664912" y="4655518"/>
              <a:ext cx="0" cy="163083"/>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6A9EC6-B2C7-198D-E858-B6F1724ACB15}"/>
                </a:ext>
              </a:extLst>
            </p:cNvPr>
            <p:cNvCxnSpPr/>
            <p:nvPr/>
          </p:nvCxnSpPr>
          <p:spPr>
            <a:xfrm>
              <a:off x="6099473" y="4648161"/>
              <a:ext cx="0" cy="163083"/>
            </a:xfrm>
            <a:prstGeom prst="line">
              <a:avLst/>
            </a:prstGeom>
            <a:ln w="9525">
              <a:solidFill>
                <a:srgbClr val="8694AB"/>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7828D15-BC1D-1F51-5256-DB3566C046DB}"/>
                </a:ext>
              </a:extLst>
            </p:cNvPr>
            <p:cNvSpPr txBox="1"/>
            <p:nvPr/>
          </p:nvSpPr>
          <p:spPr>
            <a:xfrm>
              <a:off x="3991591" y="4815080"/>
              <a:ext cx="565221" cy="229126"/>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0</a:t>
              </a:r>
            </a:p>
          </p:txBody>
        </p:sp>
        <p:sp>
          <p:nvSpPr>
            <p:cNvPr id="60" name="TextBox 59">
              <a:extLst>
                <a:ext uri="{FF2B5EF4-FFF2-40B4-BE49-F238E27FC236}">
                  <a16:creationId xmlns:a16="http://schemas.microsoft.com/office/drawing/2014/main" id="{7C6040AC-C1AD-2752-6E0B-7CEE8544B140}"/>
                </a:ext>
              </a:extLst>
            </p:cNvPr>
            <p:cNvSpPr txBox="1"/>
            <p:nvPr/>
          </p:nvSpPr>
          <p:spPr>
            <a:xfrm>
              <a:off x="4428948" y="4817821"/>
              <a:ext cx="565221" cy="229126"/>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1</a:t>
              </a:r>
            </a:p>
          </p:txBody>
        </p:sp>
        <p:sp>
          <p:nvSpPr>
            <p:cNvPr id="61" name="TextBox 60">
              <a:extLst>
                <a:ext uri="{FF2B5EF4-FFF2-40B4-BE49-F238E27FC236}">
                  <a16:creationId xmlns:a16="http://schemas.microsoft.com/office/drawing/2014/main" id="{F48D277B-4136-CC97-CE80-2EF8D5DCF010}"/>
                </a:ext>
              </a:extLst>
            </p:cNvPr>
            <p:cNvSpPr txBox="1"/>
            <p:nvPr/>
          </p:nvSpPr>
          <p:spPr>
            <a:xfrm>
              <a:off x="4905450" y="4820991"/>
              <a:ext cx="565221" cy="229126"/>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2</a:t>
              </a:r>
            </a:p>
          </p:txBody>
        </p:sp>
        <p:sp>
          <p:nvSpPr>
            <p:cNvPr id="62" name="TextBox 61">
              <a:extLst>
                <a:ext uri="{FF2B5EF4-FFF2-40B4-BE49-F238E27FC236}">
                  <a16:creationId xmlns:a16="http://schemas.microsoft.com/office/drawing/2014/main" id="{DE59E8E3-F7EE-6C9D-18B1-8F66FE6AB08F}"/>
                </a:ext>
              </a:extLst>
            </p:cNvPr>
            <p:cNvSpPr txBox="1"/>
            <p:nvPr/>
          </p:nvSpPr>
          <p:spPr>
            <a:xfrm>
              <a:off x="5383284" y="4819636"/>
              <a:ext cx="565221" cy="229126"/>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3</a:t>
              </a:r>
            </a:p>
          </p:txBody>
        </p:sp>
        <p:sp>
          <p:nvSpPr>
            <p:cNvPr id="63" name="TextBox 62">
              <a:extLst>
                <a:ext uri="{FF2B5EF4-FFF2-40B4-BE49-F238E27FC236}">
                  <a16:creationId xmlns:a16="http://schemas.microsoft.com/office/drawing/2014/main" id="{F921ABE2-9A4D-F2E8-B93D-A7E248BE20CA}"/>
                </a:ext>
              </a:extLst>
            </p:cNvPr>
            <p:cNvSpPr txBox="1"/>
            <p:nvPr/>
          </p:nvSpPr>
          <p:spPr>
            <a:xfrm>
              <a:off x="5833058" y="4818283"/>
              <a:ext cx="565221" cy="229126"/>
            </a:xfrm>
            <a:prstGeom prst="rect">
              <a:avLst/>
            </a:prstGeom>
            <a:noFill/>
          </p:spPr>
          <p:txBody>
            <a:bodyPr wrap="square" lIns="0" tIns="0" rIns="0" bIns="0" rtlCol="0">
              <a:spAutoFit/>
            </a:bodyPr>
            <a:lstStyle/>
            <a:p>
              <a:pPr algn="ctr"/>
              <a:r>
                <a:rPr lang="en-US" sz="1200" dirty="0">
                  <a:latin typeface="Arial" panose="020B0604020202020204" pitchFamily="34" charset="0"/>
                  <a:cs typeface="Arial" panose="020B0604020202020204" pitchFamily="34" charset="0"/>
                </a:rPr>
                <a:t>4</a:t>
              </a:r>
            </a:p>
          </p:txBody>
        </p:sp>
        <p:sp>
          <p:nvSpPr>
            <p:cNvPr id="64" name="TextBox 63">
              <a:extLst>
                <a:ext uri="{FF2B5EF4-FFF2-40B4-BE49-F238E27FC236}">
                  <a16:creationId xmlns:a16="http://schemas.microsoft.com/office/drawing/2014/main" id="{6FC31239-30F5-AF12-71FE-998B98AAFE79}"/>
                </a:ext>
              </a:extLst>
            </p:cNvPr>
            <p:cNvSpPr txBox="1"/>
            <p:nvPr/>
          </p:nvSpPr>
          <p:spPr>
            <a:xfrm>
              <a:off x="3192867" y="3133916"/>
              <a:ext cx="996012" cy="254506"/>
            </a:xfrm>
            <a:prstGeom prst="rect">
              <a:avLst/>
            </a:prstGeom>
            <a:noFill/>
          </p:spPr>
          <p:txBody>
            <a:bodyPr wrap="square" lIns="0" tIns="0" rIns="0" bIns="0" rtlCol="0">
              <a:spAutoFit/>
            </a:bodyPr>
            <a:lstStyle/>
            <a:p>
              <a:pPr algn="r"/>
              <a:r>
                <a:rPr lang="en-US" sz="1333" dirty="0">
                  <a:latin typeface="Arial" panose="020B0604020202020204" pitchFamily="34" charset="0"/>
                  <a:cs typeface="Arial" panose="020B0604020202020204" pitchFamily="34" charset="0"/>
                </a:rPr>
                <a:t>CA 15-3</a:t>
              </a:r>
            </a:p>
          </p:txBody>
        </p:sp>
        <p:sp>
          <p:nvSpPr>
            <p:cNvPr id="65" name="TextBox 64">
              <a:extLst>
                <a:ext uri="{FF2B5EF4-FFF2-40B4-BE49-F238E27FC236}">
                  <a16:creationId xmlns:a16="http://schemas.microsoft.com/office/drawing/2014/main" id="{C3BAC147-5D5D-B978-C2FE-5A97E519A654}"/>
                </a:ext>
              </a:extLst>
            </p:cNvPr>
            <p:cNvSpPr txBox="1"/>
            <p:nvPr/>
          </p:nvSpPr>
          <p:spPr>
            <a:xfrm>
              <a:off x="3410960" y="3427523"/>
              <a:ext cx="765894" cy="254506"/>
            </a:xfrm>
            <a:prstGeom prst="rect">
              <a:avLst/>
            </a:prstGeom>
            <a:noFill/>
          </p:spPr>
          <p:txBody>
            <a:bodyPr wrap="square" lIns="0" tIns="0" rIns="0" bIns="0" rtlCol="0">
              <a:spAutoFit/>
            </a:bodyPr>
            <a:lstStyle/>
            <a:p>
              <a:pPr algn="r"/>
              <a:r>
                <a:rPr lang="en-US" sz="1333" dirty="0">
                  <a:latin typeface="Arial" panose="020B0604020202020204" pitchFamily="34" charset="0"/>
                  <a:cs typeface="Arial" panose="020B0604020202020204" pitchFamily="34" charset="0"/>
                </a:rPr>
                <a:t>CEA</a:t>
              </a:r>
              <a:endParaRPr lang="en-US" sz="16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96565D0-5C15-B0F2-70D1-656D306387A6}"/>
                </a:ext>
              </a:extLst>
            </p:cNvPr>
            <p:cNvSpPr txBox="1"/>
            <p:nvPr/>
          </p:nvSpPr>
          <p:spPr>
            <a:xfrm>
              <a:off x="3022372" y="3717668"/>
              <a:ext cx="1154485" cy="254506"/>
            </a:xfrm>
            <a:prstGeom prst="rect">
              <a:avLst/>
            </a:prstGeom>
            <a:noFill/>
          </p:spPr>
          <p:txBody>
            <a:bodyPr wrap="square" lIns="0" tIns="0" rIns="0" bIns="0" rtlCol="0">
              <a:spAutoFit/>
            </a:bodyPr>
            <a:lstStyle/>
            <a:p>
              <a:pPr algn="r"/>
              <a:r>
                <a:rPr lang="en-US" sz="1333" dirty="0">
                  <a:latin typeface="Arial" panose="020B0604020202020204" pitchFamily="34" charset="0"/>
                  <a:cs typeface="Arial" panose="020B0604020202020204" pitchFamily="34" charset="0"/>
                </a:rPr>
                <a:t>CA 19-9</a:t>
              </a:r>
            </a:p>
          </p:txBody>
        </p:sp>
        <p:sp>
          <p:nvSpPr>
            <p:cNvPr id="67" name="TextBox 66">
              <a:extLst>
                <a:ext uri="{FF2B5EF4-FFF2-40B4-BE49-F238E27FC236}">
                  <a16:creationId xmlns:a16="http://schemas.microsoft.com/office/drawing/2014/main" id="{95899954-7C8C-D9DB-A07A-10A8D523C9E0}"/>
                </a:ext>
              </a:extLst>
            </p:cNvPr>
            <p:cNvSpPr txBox="1"/>
            <p:nvPr/>
          </p:nvSpPr>
          <p:spPr>
            <a:xfrm>
              <a:off x="3410957" y="4010282"/>
              <a:ext cx="765896" cy="254506"/>
            </a:xfrm>
            <a:prstGeom prst="rect">
              <a:avLst/>
            </a:prstGeom>
            <a:noFill/>
          </p:spPr>
          <p:txBody>
            <a:bodyPr wrap="square" lIns="0" tIns="0" rIns="0" bIns="0" rtlCol="0">
              <a:spAutoFit/>
            </a:bodyPr>
            <a:lstStyle/>
            <a:p>
              <a:pPr algn="r"/>
              <a:r>
                <a:rPr lang="en-US" sz="1333" dirty="0">
                  <a:latin typeface="Arial" panose="020B0604020202020204" pitchFamily="34" charset="0"/>
                  <a:cs typeface="Arial" panose="020B0604020202020204" pitchFamily="34" charset="0"/>
                </a:rPr>
                <a:t>HGF</a:t>
              </a:r>
            </a:p>
          </p:txBody>
        </p:sp>
        <p:sp>
          <p:nvSpPr>
            <p:cNvPr id="68" name="TextBox 67">
              <a:extLst>
                <a:ext uri="{FF2B5EF4-FFF2-40B4-BE49-F238E27FC236}">
                  <a16:creationId xmlns:a16="http://schemas.microsoft.com/office/drawing/2014/main" id="{12B60863-FE09-4DAB-5116-EF14C759E905}"/>
                </a:ext>
              </a:extLst>
            </p:cNvPr>
            <p:cNvSpPr txBox="1"/>
            <p:nvPr/>
          </p:nvSpPr>
          <p:spPr>
            <a:xfrm>
              <a:off x="3410957" y="4291953"/>
              <a:ext cx="765896" cy="254506"/>
            </a:xfrm>
            <a:prstGeom prst="rect">
              <a:avLst/>
            </a:prstGeom>
            <a:noFill/>
          </p:spPr>
          <p:txBody>
            <a:bodyPr wrap="square" lIns="0" tIns="0" rIns="0" bIns="0" rtlCol="0">
              <a:spAutoFit/>
            </a:bodyPr>
            <a:lstStyle/>
            <a:p>
              <a:pPr algn="r"/>
              <a:r>
                <a:rPr lang="en-US" sz="1333" dirty="0">
                  <a:latin typeface="Arial" panose="020B0604020202020204" pitchFamily="34" charset="0"/>
                  <a:cs typeface="Arial" panose="020B0604020202020204" pitchFamily="34" charset="0"/>
                </a:rPr>
                <a:t>CA 125</a:t>
              </a:r>
            </a:p>
          </p:txBody>
        </p:sp>
      </p:grpSp>
      <p:sp>
        <p:nvSpPr>
          <p:cNvPr id="18" name="TextBox 17">
            <a:extLst>
              <a:ext uri="{FF2B5EF4-FFF2-40B4-BE49-F238E27FC236}">
                <a16:creationId xmlns:a16="http://schemas.microsoft.com/office/drawing/2014/main" id="{18B42E9F-59B0-9995-16C3-F9D12CD82B8C}"/>
              </a:ext>
            </a:extLst>
          </p:cNvPr>
          <p:cNvSpPr txBox="1"/>
          <p:nvPr/>
        </p:nvSpPr>
        <p:spPr>
          <a:xfrm>
            <a:off x="747354" y="2457194"/>
            <a:ext cx="218477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Mutated Genes</a:t>
            </a:r>
          </a:p>
        </p:txBody>
      </p:sp>
      <p:sp>
        <p:nvSpPr>
          <p:cNvPr id="97" name="TextBox 96">
            <a:extLst>
              <a:ext uri="{FF2B5EF4-FFF2-40B4-BE49-F238E27FC236}">
                <a16:creationId xmlns:a16="http://schemas.microsoft.com/office/drawing/2014/main" id="{FC0C4E34-2440-EA95-785B-5BC19053819F}"/>
              </a:ext>
            </a:extLst>
          </p:cNvPr>
          <p:cNvSpPr txBox="1"/>
          <p:nvPr/>
        </p:nvSpPr>
        <p:spPr>
          <a:xfrm>
            <a:off x="3756806" y="2457194"/>
            <a:ext cx="218477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Elevated Proteins</a:t>
            </a:r>
          </a:p>
        </p:txBody>
      </p:sp>
      <p:graphicFrame>
        <p:nvGraphicFramePr>
          <p:cNvPr id="98" name="Chart 97">
            <a:extLst>
              <a:ext uri="{FF2B5EF4-FFF2-40B4-BE49-F238E27FC236}">
                <a16:creationId xmlns:a16="http://schemas.microsoft.com/office/drawing/2014/main" id="{BEE3DD56-5D11-A5B5-7634-6F7D8B753678}"/>
              </a:ext>
            </a:extLst>
          </p:cNvPr>
          <p:cNvGraphicFramePr/>
          <p:nvPr>
            <p:extLst>
              <p:ext uri="{D42A27DB-BD31-4B8C-83A1-F6EECF244321}">
                <p14:modId xmlns:p14="http://schemas.microsoft.com/office/powerpoint/2010/main" val="3603610174"/>
              </p:ext>
            </p:extLst>
          </p:nvPr>
        </p:nvGraphicFramePr>
        <p:xfrm>
          <a:off x="5991877" y="2629841"/>
          <a:ext cx="5903627" cy="3227195"/>
        </p:xfrm>
        <a:graphic>
          <a:graphicData uri="http://schemas.openxmlformats.org/drawingml/2006/chart">
            <c:chart xmlns:c="http://schemas.openxmlformats.org/drawingml/2006/chart" xmlns:r="http://schemas.openxmlformats.org/officeDocument/2006/relationships" r:id="rId4"/>
          </a:graphicData>
        </a:graphic>
      </p:graphicFrame>
      <p:sp>
        <p:nvSpPr>
          <p:cNvPr id="99" name="TextBox 98">
            <a:extLst>
              <a:ext uri="{FF2B5EF4-FFF2-40B4-BE49-F238E27FC236}">
                <a16:creationId xmlns:a16="http://schemas.microsoft.com/office/drawing/2014/main" id="{506FC1EE-BEFF-315C-96ED-51ECA09F7815}"/>
              </a:ext>
            </a:extLst>
          </p:cNvPr>
          <p:cNvSpPr txBox="1"/>
          <p:nvPr/>
        </p:nvSpPr>
        <p:spPr>
          <a:xfrm>
            <a:off x="8943690" y="2370866"/>
            <a:ext cx="1918208" cy="584775"/>
          </a:xfrm>
          <a:prstGeom prst="rect">
            <a:avLst/>
          </a:prstGeom>
          <a:noFill/>
        </p:spPr>
        <p:txBody>
          <a:bodyPr wrap="square" lIns="0" tIns="0" rIns="0" bIns="0" rtlCol="0">
            <a:spAutoFit/>
          </a:bodyPr>
          <a:lstStyle/>
          <a:p>
            <a:pPr rtl="0">
              <a:defRPr sz="1197" b="0" i="0" u="none" strike="noStrike" kern="1200" baseline="0">
                <a:solidFill>
                  <a:srgbClr val="125285"/>
                </a:solidFill>
                <a:latin typeface="+mn-lt"/>
                <a:ea typeface="+mn-ea"/>
                <a:cs typeface="+mn-cs"/>
              </a:defRPr>
            </a:pPr>
            <a:r>
              <a:rPr lang="en-US" sz="1600" b="1" dirty="0"/>
              <a:t>4%</a:t>
            </a:r>
            <a:br>
              <a:rPr lang="en-US" sz="1600" dirty="0"/>
            </a:br>
            <a:r>
              <a:rPr lang="en-US" sz="1100" dirty="0"/>
              <a:t>(1) detected by both mutation and protein markers</a:t>
            </a:r>
            <a:endParaRPr lang="en-US" sz="1600" dirty="0"/>
          </a:p>
        </p:txBody>
      </p:sp>
      <p:sp>
        <p:nvSpPr>
          <p:cNvPr id="100" name="TextBox 99">
            <a:extLst>
              <a:ext uri="{FF2B5EF4-FFF2-40B4-BE49-F238E27FC236}">
                <a16:creationId xmlns:a16="http://schemas.microsoft.com/office/drawing/2014/main" id="{90A72B05-8565-B71F-2AF4-7B5F80A1841B}"/>
              </a:ext>
            </a:extLst>
          </p:cNvPr>
          <p:cNvSpPr txBox="1"/>
          <p:nvPr/>
        </p:nvSpPr>
        <p:spPr>
          <a:xfrm>
            <a:off x="6266979" y="3895503"/>
            <a:ext cx="1204862" cy="584776"/>
          </a:xfrm>
          <a:prstGeom prst="rect">
            <a:avLst/>
          </a:prstGeom>
          <a:noFill/>
        </p:spPr>
        <p:txBody>
          <a:bodyPr wrap="square" lIns="0" tIns="0" rIns="0" bIns="0" rtlCol="0">
            <a:noAutofit/>
          </a:bodyPr>
          <a:lstStyle/>
          <a:p>
            <a:pPr algn="r" rtl="0">
              <a:defRPr sz="1197" b="0" i="0" u="none" strike="noStrike" kern="1200" baseline="0">
                <a:solidFill>
                  <a:srgbClr val="125285"/>
                </a:solidFill>
                <a:latin typeface="+mn-lt"/>
                <a:ea typeface="+mn-ea"/>
                <a:cs typeface="+mn-cs"/>
              </a:defRPr>
            </a:pPr>
            <a:r>
              <a:rPr lang="en-US" sz="1600" b="1" dirty="0"/>
              <a:t>54%</a:t>
            </a:r>
          </a:p>
          <a:p>
            <a:pPr algn="r" rtl="0">
              <a:defRPr sz="1197" b="0" i="0" u="none" strike="noStrike" kern="1200" baseline="0">
                <a:solidFill>
                  <a:srgbClr val="125285"/>
                </a:solidFill>
                <a:latin typeface="+mn-lt"/>
                <a:ea typeface="+mn-ea"/>
                <a:cs typeface="+mn-cs"/>
              </a:defRPr>
            </a:pPr>
            <a:r>
              <a:rPr lang="en-US" sz="1100" dirty="0"/>
              <a:t>(14) detected by</a:t>
            </a:r>
          </a:p>
          <a:p>
            <a:pPr algn="r" rtl="0">
              <a:defRPr sz="1197" b="0" i="0" u="none" strike="noStrike" kern="1200" baseline="0">
                <a:solidFill>
                  <a:srgbClr val="125285"/>
                </a:solidFill>
                <a:latin typeface="+mn-lt"/>
                <a:ea typeface="+mn-ea"/>
                <a:cs typeface="+mn-cs"/>
              </a:defRPr>
            </a:pPr>
            <a:r>
              <a:rPr lang="en-US" sz="1100" dirty="0"/>
              <a:t>mutation</a:t>
            </a:r>
            <a:r>
              <a:rPr lang="en-US" sz="1100" baseline="0" dirty="0"/>
              <a:t> markers</a:t>
            </a:r>
          </a:p>
        </p:txBody>
      </p:sp>
      <p:sp>
        <p:nvSpPr>
          <p:cNvPr id="101" name="TextBox 100">
            <a:extLst>
              <a:ext uri="{FF2B5EF4-FFF2-40B4-BE49-F238E27FC236}">
                <a16:creationId xmlns:a16="http://schemas.microsoft.com/office/drawing/2014/main" id="{20A3CA3D-17BA-C5E7-9B6F-203E7B83A703}"/>
              </a:ext>
            </a:extLst>
          </p:cNvPr>
          <p:cNvSpPr txBox="1"/>
          <p:nvPr/>
        </p:nvSpPr>
        <p:spPr>
          <a:xfrm>
            <a:off x="10228634" y="4419970"/>
            <a:ext cx="1152724" cy="584775"/>
          </a:xfrm>
          <a:prstGeom prst="rect">
            <a:avLst/>
          </a:prstGeom>
          <a:noFill/>
        </p:spPr>
        <p:txBody>
          <a:bodyPr wrap="square" lIns="0" tIns="0" rIns="0" bIns="0" rtlCol="0">
            <a:spAutoFit/>
          </a:bodyPr>
          <a:lstStyle/>
          <a:p>
            <a:pPr rtl="0">
              <a:defRPr sz="1197" b="0" i="0" u="none" strike="noStrike" kern="1200" baseline="0">
                <a:solidFill>
                  <a:srgbClr val="125285"/>
                </a:solidFill>
                <a:latin typeface="+mn-lt"/>
                <a:ea typeface="+mn-ea"/>
                <a:cs typeface="+mn-cs"/>
              </a:defRPr>
            </a:pPr>
            <a:r>
              <a:rPr lang="en-US" sz="1600" b="1" dirty="0"/>
              <a:t>42%</a:t>
            </a:r>
            <a:br>
              <a:rPr lang="en-US" sz="1600" dirty="0"/>
            </a:br>
            <a:r>
              <a:rPr lang="en-US" sz="1100" dirty="0"/>
              <a:t>(11) Detected by protein markers</a:t>
            </a:r>
            <a:endParaRPr lang="en-US" sz="1600" dirty="0"/>
          </a:p>
        </p:txBody>
      </p:sp>
    </p:spTree>
    <p:custDataLst>
      <p:tags r:id="rId1"/>
    </p:custDataLst>
    <p:extLst>
      <p:ext uri="{BB962C8B-B14F-4D97-AF65-F5344CB8AC3E}">
        <p14:creationId xmlns:p14="http://schemas.microsoft.com/office/powerpoint/2010/main" val="32121308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233" y="2673769"/>
            <a:ext cx="9827533" cy="1205865"/>
          </a:xfrm>
        </p:spPr>
        <p:txBody>
          <a:bodyPr/>
          <a:lstStyle/>
          <a:p>
            <a:pPr marL="0" marR="0" lvl="0" indent="0" defTabSz="914400" rtl="0" eaLnBrk="1" fontAlgn="auto" latinLnBrk="0" hangingPunct="1">
              <a:lnSpc>
                <a:spcPct val="90000"/>
              </a:lnSpc>
              <a:spcBef>
                <a:spcPts val="0"/>
              </a:spcBef>
              <a:spcAft>
                <a:spcPts val="0"/>
              </a:spcAft>
              <a:buClr>
                <a:srgbClr val="0784B1"/>
              </a:buClr>
              <a:buSzPts val="4400"/>
              <a:buFont typeface="Red Hat Display"/>
              <a:buNone/>
              <a:tabLst/>
              <a:defRPr/>
            </a:pPr>
            <a:r>
              <a:rPr kumimoji="0" lang="en-US" sz="4400"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t>Exploring the Value of </a:t>
            </a:r>
            <a:r>
              <a:rPr kumimoji="0" lang="en-US" sz="44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t>Multi-Analyte Analysis </a:t>
            </a:r>
            <a:r>
              <a:rPr kumimoji="0" lang="en-US" sz="4400" i="0" u="none" strike="noStrike" kern="0" cap="none" spc="0" normalizeH="0" baseline="0" noProof="0" dirty="0">
                <a:ln>
                  <a:noFill/>
                </a:ln>
                <a:effectLst/>
                <a:uLnTx/>
                <a:uFillTx/>
                <a:latin typeface="Arial" panose="020B0604020202020204" pitchFamily="34" charset="0"/>
                <a:cs typeface="Arial" panose="020B0604020202020204" pitchFamily="34" charset="0"/>
                <a:sym typeface="Red Hat Display"/>
              </a:rPr>
              <a:t>in MCED Testing</a:t>
            </a:r>
          </a:p>
        </p:txBody>
      </p:sp>
    </p:spTree>
    <p:extLst>
      <p:ext uri="{BB962C8B-B14F-4D97-AF65-F5344CB8AC3E}">
        <p14:creationId xmlns:p14="http://schemas.microsoft.com/office/powerpoint/2010/main" val="18418557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488813"/>
          </a:xfrm>
        </p:spPr>
        <p:txBody>
          <a:bodyPr/>
          <a:lstStyle/>
          <a:p>
            <a:r>
              <a:rPr lang="en-US" dirty="0"/>
              <a:t>Multiple Studies Conducted to Explore the Potential to Enhance Performance with Additional Biomarkers</a:t>
            </a:r>
          </a:p>
        </p:txBody>
      </p:sp>
      <p:grpSp>
        <p:nvGrpSpPr>
          <p:cNvPr id="41" name="Group 40">
            <a:extLst>
              <a:ext uri="{FF2B5EF4-FFF2-40B4-BE49-F238E27FC236}">
                <a16:creationId xmlns:a16="http://schemas.microsoft.com/office/drawing/2014/main" id="{E6709250-F04D-AF52-1888-5576A29B07D6}"/>
              </a:ext>
            </a:extLst>
          </p:cNvPr>
          <p:cNvGrpSpPr/>
          <p:nvPr/>
        </p:nvGrpSpPr>
        <p:grpSpPr>
          <a:xfrm>
            <a:off x="425639" y="1574208"/>
            <a:ext cx="11265422" cy="4370844"/>
            <a:chOff x="2383632" y="1595109"/>
            <a:chExt cx="12391965" cy="4807929"/>
          </a:xfrm>
        </p:grpSpPr>
        <p:sp>
          <p:nvSpPr>
            <p:cNvPr id="25" name="Arrow: Pentagon 18">
              <a:extLst>
                <a:ext uri="{FF2B5EF4-FFF2-40B4-BE49-F238E27FC236}">
                  <a16:creationId xmlns:a16="http://schemas.microsoft.com/office/drawing/2014/main" id="{C79C8ACD-9128-3607-9B55-28FEC58E2CD3}"/>
                </a:ext>
              </a:extLst>
            </p:cNvPr>
            <p:cNvSpPr/>
            <p:nvPr/>
          </p:nvSpPr>
          <p:spPr>
            <a:xfrm>
              <a:off x="2893280" y="5420992"/>
              <a:ext cx="11882317" cy="834216"/>
            </a:xfrm>
            <a:prstGeom prst="homePlate">
              <a:avLst/>
            </a:prstGeom>
            <a:ln>
              <a:solidFill>
                <a:schemeClr val="accent1"/>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Proteins</a:t>
              </a:r>
            </a:p>
          </p:txBody>
        </p:sp>
        <p:sp>
          <p:nvSpPr>
            <p:cNvPr id="27" name="Arrow: Pentagon 5">
              <a:extLst>
                <a:ext uri="{FF2B5EF4-FFF2-40B4-BE49-F238E27FC236}">
                  <a16:creationId xmlns:a16="http://schemas.microsoft.com/office/drawing/2014/main" id="{15C9C52A-FF0E-7ECC-87CC-646F2D2EB9A4}"/>
                </a:ext>
              </a:extLst>
            </p:cNvPr>
            <p:cNvSpPr/>
            <p:nvPr/>
          </p:nvSpPr>
          <p:spPr>
            <a:xfrm>
              <a:off x="2893280" y="1697454"/>
              <a:ext cx="11882316" cy="834216"/>
            </a:xfrm>
            <a:prstGeom prst="homePlate">
              <a:avLst/>
            </a:prstGeom>
            <a:ln>
              <a:solidFill>
                <a:schemeClr val="accent1"/>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Methylation</a:t>
              </a:r>
            </a:p>
          </p:txBody>
        </p:sp>
        <p:sp>
          <p:nvSpPr>
            <p:cNvPr id="28" name="Oval 27">
              <a:extLst>
                <a:ext uri="{FF2B5EF4-FFF2-40B4-BE49-F238E27FC236}">
                  <a16:creationId xmlns:a16="http://schemas.microsoft.com/office/drawing/2014/main" id="{3BB6BB95-55C4-C3DE-CC44-295275FA6CFA}"/>
                </a:ext>
              </a:extLst>
            </p:cNvPr>
            <p:cNvSpPr/>
            <p:nvPr/>
          </p:nvSpPr>
          <p:spPr>
            <a:xfrm>
              <a:off x="2383632" y="1595109"/>
              <a:ext cx="1080000" cy="1080000"/>
            </a:xfrm>
            <a:prstGeom prst="ellipse">
              <a:avLst/>
            </a:prstGeom>
            <a:solidFill>
              <a:schemeClr val="bg1"/>
            </a:solidFill>
            <a:ln w="12700">
              <a:solidFill>
                <a:schemeClr val="accent1"/>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9" name="Graphic 28" descr="DNA">
              <a:extLst>
                <a:ext uri="{FF2B5EF4-FFF2-40B4-BE49-F238E27FC236}">
                  <a16:creationId xmlns:a16="http://schemas.microsoft.com/office/drawing/2014/main" id="{2D175FFE-AC90-63BC-B012-F18B20F045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17255">
              <a:off x="2586254" y="1714575"/>
              <a:ext cx="638787" cy="805257"/>
            </a:xfrm>
            <a:prstGeom prst="rect">
              <a:avLst/>
            </a:prstGeom>
          </p:spPr>
        </p:pic>
        <p:sp>
          <p:nvSpPr>
            <p:cNvPr id="30" name="Oval 29">
              <a:extLst>
                <a:ext uri="{FF2B5EF4-FFF2-40B4-BE49-F238E27FC236}">
                  <a16:creationId xmlns:a16="http://schemas.microsoft.com/office/drawing/2014/main" id="{E6A48115-0F8C-B0C9-4818-4449327AE730}"/>
                </a:ext>
              </a:extLst>
            </p:cNvPr>
            <p:cNvSpPr/>
            <p:nvPr/>
          </p:nvSpPr>
          <p:spPr>
            <a:xfrm>
              <a:off x="3036002" y="2050859"/>
              <a:ext cx="252929" cy="220323"/>
            </a:xfrm>
            <a:prstGeom prst="ellipse">
              <a:avLst/>
            </a:prstGeom>
            <a:solidFill>
              <a:schemeClr val="accent5"/>
            </a:solidFill>
            <a:ln w="12700" cap="flat" cmpd="sng" algn="ctr">
              <a:solidFill>
                <a:schemeClr val="tx2"/>
              </a:solidFill>
              <a:prstDash val="solid"/>
              <a:miter lim="800000"/>
            </a:ln>
            <a:effectLst/>
          </p:spPr>
          <p:txBody>
            <a:bodyPr rtlCol="0" anchor="ctr"/>
            <a:lstStyle/>
            <a:p>
              <a:pPr algn="ctr" defTabSz="1219170">
                <a:defRPr/>
              </a:pPr>
              <a:endParaRPr lang="en-US" sz="2400" kern="0" dirty="0">
                <a:solidFill>
                  <a:srgbClr val="FFFFFF"/>
                </a:solidFill>
                <a:latin typeface="Arial" panose="020B0604020202020204"/>
              </a:endParaRPr>
            </a:p>
          </p:txBody>
        </p:sp>
        <p:sp>
          <p:nvSpPr>
            <p:cNvPr id="31" name="Arrow: Pentagon 9">
              <a:extLst>
                <a:ext uri="{FF2B5EF4-FFF2-40B4-BE49-F238E27FC236}">
                  <a16:creationId xmlns:a16="http://schemas.microsoft.com/office/drawing/2014/main" id="{60313253-FF18-21E4-FB1B-0B9F1C239678}"/>
                </a:ext>
              </a:extLst>
            </p:cNvPr>
            <p:cNvSpPr/>
            <p:nvPr/>
          </p:nvSpPr>
          <p:spPr>
            <a:xfrm>
              <a:off x="2893281" y="2939488"/>
              <a:ext cx="11882316" cy="834216"/>
            </a:xfrm>
            <a:prstGeom prst="homePlate">
              <a:avLst/>
            </a:prstGeom>
            <a:ln>
              <a:solidFill>
                <a:schemeClr val="accent1"/>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Aneuploidy</a:t>
              </a:r>
            </a:p>
          </p:txBody>
        </p:sp>
        <p:sp>
          <p:nvSpPr>
            <p:cNvPr id="32" name="Arrow: Pentagon 10">
              <a:extLst>
                <a:ext uri="{FF2B5EF4-FFF2-40B4-BE49-F238E27FC236}">
                  <a16:creationId xmlns:a16="http://schemas.microsoft.com/office/drawing/2014/main" id="{6C762A8D-942F-9E56-9FFE-2650EE05D804}"/>
                </a:ext>
              </a:extLst>
            </p:cNvPr>
            <p:cNvSpPr/>
            <p:nvPr/>
          </p:nvSpPr>
          <p:spPr>
            <a:xfrm>
              <a:off x="2893281" y="4190423"/>
              <a:ext cx="11882316" cy="834216"/>
            </a:xfrm>
            <a:prstGeom prst="homePlate">
              <a:avLst/>
            </a:prstGeom>
            <a:ln>
              <a:solidFill>
                <a:schemeClr val="accent1"/>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Mutations</a:t>
              </a:r>
            </a:p>
          </p:txBody>
        </p:sp>
        <p:sp>
          <p:nvSpPr>
            <p:cNvPr id="33" name="Oval 32">
              <a:extLst>
                <a:ext uri="{FF2B5EF4-FFF2-40B4-BE49-F238E27FC236}">
                  <a16:creationId xmlns:a16="http://schemas.microsoft.com/office/drawing/2014/main" id="{AA1B1A82-C986-B0C5-408A-8373EA93AFD3}"/>
                </a:ext>
              </a:extLst>
            </p:cNvPr>
            <p:cNvSpPr/>
            <p:nvPr/>
          </p:nvSpPr>
          <p:spPr>
            <a:xfrm>
              <a:off x="2383633" y="2832295"/>
              <a:ext cx="1080000" cy="1080000"/>
            </a:xfrm>
            <a:prstGeom prst="ellipse">
              <a:avLst/>
            </a:prstGeom>
            <a:solidFill>
              <a:schemeClr val="bg1"/>
            </a:solidFill>
            <a:ln w="12700">
              <a:solidFill>
                <a:schemeClr val="accent1"/>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33">
              <a:extLst>
                <a:ext uri="{FF2B5EF4-FFF2-40B4-BE49-F238E27FC236}">
                  <a16:creationId xmlns:a16="http://schemas.microsoft.com/office/drawing/2014/main" id="{B57280C9-7753-F9BE-A6BD-0A21DDC1DA01}"/>
                </a:ext>
              </a:extLst>
            </p:cNvPr>
            <p:cNvSpPr/>
            <p:nvPr/>
          </p:nvSpPr>
          <p:spPr>
            <a:xfrm>
              <a:off x="2428185" y="4088680"/>
              <a:ext cx="1080000" cy="1080000"/>
            </a:xfrm>
            <a:prstGeom prst="ellipse">
              <a:avLst/>
            </a:prstGeom>
            <a:solidFill>
              <a:schemeClr val="bg1"/>
            </a:solidFill>
            <a:ln w="12700">
              <a:solidFill>
                <a:schemeClr val="accent1"/>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5" name="Graphic 34" descr="DNA">
              <a:extLst>
                <a:ext uri="{FF2B5EF4-FFF2-40B4-BE49-F238E27FC236}">
                  <a16:creationId xmlns:a16="http://schemas.microsoft.com/office/drawing/2014/main" id="{D42F1D8D-6F2F-F9D1-29BE-E58E078C0D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17255">
              <a:off x="2543389" y="2901552"/>
              <a:ext cx="509903" cy="642785"/>
            </a:xfrm>
            <a:prstGeom prst="rect">
              <a:avLst/>
            </a:prstGeom>
          </p:spPr>
        </p:pic>
        <p:pic>
          <p:nvPicPr>
            <p:cNvPr id="36" name="Graphic 35" descr="DNA">
              <a:extLst>
                <a:ext uri="{FF2B5EF4-FFF2-40B4-BE49-F238E27FC236}">
                  <a16:creationId xmlns:a16="http://schemas.microsoft.com/office/drawing/2014/main" id="{13ADF183-7FA9-FBC4-75BC-3185D0CD7F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17255">
              <a:off x="2779554" y="3171256"/>
              <a:ext cx="520128" cy="655675"/>
            </a:xfrm>
            <a:prstGeom prst="rect">
              <a:avLst/>
            </a:prstGeom>
          </p:spPr>
        </p:pic>
        <p:pic>
          <p:nvPicPr>
            <p:cNvPr id="37" name="Graphic 36" descr="DNA">
              <a:extLst>
                <a:ext uri="{FF2B5EF4-FFF2-40B4-BE49-F238E27FC236}">
                  <a16:creationId xmlns:a16="http://schemas.microsoft.com/office/drawing/2014/main" id="{9AD09FB0-1FC7-6202-C61B-BEBC706766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17255">
              <a:off x="2683193" y="4310309"/>
              <a:ext cx="550303" cy="693715"/>
            </a:xfrm>
            <a:prstGeom prst="rect">
              <a:avLst/>
            </a:prstGeom>
          </p:spPr>
        </p:pic>
        <p:cxnSp>
          <p:nvCxnSpPr>
            <p:cNvPr id="38" name="Straight Connector 37">
              <a:extLst>
                <a:ext uri="{FF2B5EF4-FFF2-40B4-BE49-F238E27FC236}">
                  <a16:creationId xmlns:a16="http://schemas.microsoft.com/office/drawing/2014/main" id="{E2F4AFDB-F4C0-4F4A-1FDD-556AF2AD7DE9}"/>
                </a:ext>
              </a:extLst>
            </p:cNvPr>
            <p:cNvCxnSpPr>
              <a:cxnSpLocks/>
            </p:cNvCxnSpPr>
            <p:nvPr/>
          </p:nvCxnSpPr>
          <p:spPr>
            <a:xfrm>
              <a:off x="2850369" y="4619480"/>
              <a:ext cx="206588" cy="803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D3F3CFE-39BD-1354-A506-9C5641D755BB}"/>
                </a:ext>
              </a:extLst>
            </p:cNvPr>
            <p:cNvSpPr/>
            <p:nvPr/>
          </p:nvSpPr>
          <p:spPr>
            <a:xfrm>
              <a:off x="2383685" y="5323038"/>
              <a:ext cx="1081042" cy="1080000"/>
            </a:xfrm>
            <a:prstGeom prst="ellipse">
              <a:avLst/>
            </a:prstGeom>
            <a:solidFill>
              <a:schemeClr val="bg1"/>
            </a:solidFill>
            <a:ln w="12700">
              <a:solidFill>
                <a:schemeClr val="accent1"/>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1" name="Group 60">
            <a:extLst>
              <a:ext uri="{FF2B5EF4-FFF2-40B4-BE49-F238E27FC236}">
                <a16:creationId xmlns:a16="http://schemas.microsoft.com/office/drawing/2014/main" id="{BBA3CA37-DA74-7772-56B6-3AE484C516E6}"/>
              </a:ext>
            </a:extLst>
          </p:cNvPr>
          <p:cNvGrpSpPr/>
          <p:nvPr/>
        </p:nvGrpSpPr>
        <p:grpSpPr>
          <a:xfrm>
            <a:off x="589359" y="5165557"/>
            <a:ext cx="671113" cy="554706"/>
            <a:chOff x="8740417" y="2846748"/>
            <a:chExt cx="1375552" cy="1136958"/>
          </a:xfrm>
        </p:grpSpPr>
        <p:grpSp>
          <p:nvGrpSpPr>
            <p:cNvPr id="66" name="Group 65">
              <a:extLst>
                <a:ext uri="{FF2B5EF4-FFF2-40B4-BE49-F238E27FC236}">
                  <a16:creationId xmlns:a16="http://schemas.microsoft.com/office/drawing/2014/main" id="{AD7F8FB5-F942-6C2F-3914-F5B49469F0DC}"/>
                </a:ext>
              </a:extLst>
            </p:cNvPr>
            <p:cNvGrpSpPr/>
            <p:nvPr/>
          </p:nvGrpSpPr>
          <p:grpSpPr>
            <a:xfrm>
              <a:off x="8740417" y="2846748"/>
              <a:ext cx="1375552" cy="1136958"/>
              <a:chOff x="8740417" y="2846748"/>
              <a:chExt cx="1375552" cy="1136958"/>
            </a:xfrm>
          </p:grpSpPr>
          <p:sp>
            <p:nvSpPr>
              <p:cNvPr id="68" name="Oval 67">
                <a:extLst>
                  <a:ext uri="{FF2B5EF4-FFF2-40B4-BE49-F238E27FC236}">
                    <a16:creationId xmlns:a16="http://schemas.microsoft.com/office/drawing/2014/main" id="{477C6608-5F21-EB71-27E5-1FB1E7BB165B}"/>
                  </a:ext>
                </a:extLst>
              </p:cNvPr>
              <p:cNvSpPr/>
              <p:nvPr/>
            </p:nvSpPr>
            <p:spPr>
              <a:xfrm>
                <a:off x="9133366" y="3164633"/>
                <a:ext cx="457200" cy="45289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3538AF90-92F0-ABF1-4305-AB9F8D0EB59B}"/>
                  </a:ext>
                </a:extLst>
              </p:cNvPr>
              <p:cNvCxnSpPr>
                <a:stCxn id="68" idx="6"/>
              </p:cNvCxnSpPr>
              <p:nvPr/>
            </p:nvCxnSpPr>
            <p:spPr>
              <a:xfrm flipV="1">
                <a:off x="9590566" y="3073193"/>
                <a:ext cx="308346" cy="317885"/>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1533F31A-2693-D0D0-AB26-B6075E2F3EB4}"/>
                  </a:ext>
                </a:extLst>
              </p:cNvPr>
              <p:cNvSpPr/>
              <p:nvPr/>
            </p:nvSpPr>
            <p:spPr>
              <a:xfrm>
                <a:off x="9841649" y="2846748"/>
                <a:ext cx="274320" cy="27432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98642C08-5C1C-5F77-3AFB-DCBF9D130036}"/>
                  </a:ext>
                </a:extLst>
              </p:cNvPr>
              <p:cNvCxnSpPr>
                <a:stCxn id="68" idx="5"/>
              </p:cNvCxnSpPr>
              <p:nvPr/>
            </p:nvCxnSpPr>
            <p:spPr>
              <a:xfrm>
                <a:off x="9523611" y="3551199"/>
                <a:ext cx="318038" cy="35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272C591-DF2D-8BD4-393E-135EA413E480}"/>
                  </a:ext>
                </a:extLst>
              </p:cNvPr>
              <p:cNvCxnSpPr>
                <a:cxnSpLocks/>
              </p:cNvCxnSpPr>
              <p:nvPr/>
            </p:nvCxnSpPr>
            <p:spPr>
              <a:xfrm flipV="1">
                <a:off x="9852536" y="3612169"/>
                <a:ext cx="0" cy="226427"/>
              </a:xfrm>
              <a:prstGeom prst="line">
                <a:avLst/>
              </a:prstGeom>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121F18EC-1D94-BED8-DCA7-5087B1AE3DEA}"/>
                  </a:ext>
                </a:extLst>
              </p:cNvPr>
              <p:cNvSpPr/>
              <p:nvPr/>
            </p:nvSpPr>
            <p:spPr>
              <a:xfrm>
                <a:off x="9807825" y="3549182"/>
                <a:ext cx="91440" cy="9144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AA8206C4-D4B7-CCCE-D33B-ED0CE7BA7019}"/>
                  </a:ext>
                </a:extLst>
              </p:cNvPr>
              <p:cNvCxnSpPr>
                <a:stCxn id="68" idx="3"/>
              </p:cNvCxnSpPr>
              <p:nvPr/>
            </p:nvCxnSpPr>
            <p:spPr>
              <a:xfrm flipH="1">
                <a:off x="8991600" y="3551199"/>
                <a:ext cx="208721" cy="174183"/>
              </a:xfrm>
              <a:prstGeom prst="line">
                <a:avLst/>
              </a:prstGeom>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CD9A5978-2E9B-B2D4-1906-749A816F8622}"/>
                  </a:ext>
                </a:extLst>
              </p:cNvPr>
              <p:cNvSpPr/>
              <p:nvPr/>
            </p:nvSpPr>
            <p:spPr>
              <a:xfrm>
                <a:off x="8884868" y="3655716"/>
                <a:ext cx="182880" cy="18288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a:extLst>
                  <a:ext uri="{FF2B5EF4-FFF2-40B4-BE49-F238E27FC236}">
                    <a16:creationId xmlns:a16="http://schemas.microsoft.com/office/drawing/2014/main" id="{EE3C5093-EA0F-47A8-67B1-86584A49E20A}"/>
                  </a:ext>
                </a:extLst>
              </p:cNvPr>
              <p:cNvCxnSpPr>
                <a:stCxn id="68" idx="1"/>
              </p:cNvCxnSpPr>
              <p:nvPr/>
            </p:nvCxnSpPr>
            <p:spPr>
              <a:xfrm flipH="1" flipV="1">
                <a:off x="9067748" y="3118913"/>
                <a:ext cx="132573" cy="11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1BA7CB9-DB67-0FE3-E9E4-9B7D1E4FD3FE}"/>
                  </a:ext>
                </a:extLst>
              </p:cNvPr>
              <p:cNvCxnSpPr>
                <a:cxnSpLocks/>
              </p:cNvCxnSpPr>
              <p:nvPr/>
            </p:nvCxnSpPr>
            <p:spPr>
              <a:xfrm flipH="1">
                <a:off x="8913680" y="3075843"/>
                <a:ext cx="95715" cy="155114"/>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E6BAC049-63F2-1784-F67D-122B9EB41205}"/>
                  </a:ext>
                </a:extLst>
              </p:cNvPr>
              <p:cNvSpPr/>
              <p:nvPr/>
            </p:nvSpPr>
            <p:spPr>
              <a:xfrm>
                <a:off x="8863544" y="3190403"/>
                <a:ext cx="91440" cy="9144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a16="http://schemas.microsoft.com/office/drawing/2014/main" id="{454D0A5A-CE13-E36B-7F12-F1428905773E}"/>
                  </a:ext>
                </a:extLst>
              </p:cNvPr>
              <p:cNvCxnSpPr>
                <a:cxnSpLocks/>
              </p:cNvCxnSpPr>
              <p:nvPr/>
            </p:nvCxnSpPr>
            <p:spPr>
              <a:xfrm flipH="1" flipV="1">
                <a:off x="8778757" y="3069986"/>
                <a:ext cx="95420" cy="144871"/>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1CED6A35-F5D1-D554-293A-E18E16AF3F39}"/>
                  </a:ext>
                </a:extLst>
              </p:cNvPr>
              <p:cNvSpPr/>
              <p:nvPr/>
            </p:nvSpPr>
            <p:spPr>
              <a:xfrm>
                <a:off x="8740417" y="3024266"/>
                <a:ext cx="64008" cy="6400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9F56378-9B6B-975C-D80B-A49BE8BF49B3}"/>
                  </a:ext>
                </a:extLst>
              </p:cNvPr>
              <p:cNvSpPr/>
              <p:nvPr/>
            </p:nvSpPr>
            <p:spPr>
              <a:xfrm>
                <a:off x="9761752" y="3800826"/>
                <a:ext cx="182880" cy="18288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61537C4A-3374-6257-1298-ECE528EDF5A9}"/>
                  </a:ext>
                </a:extLst>
              </p:cNvPr>
              <p:cNvSpPr/>
              <p:nvPr/>
            </p:nvSpPr>
            <p:spPr>
              <a:xfrm>
                <a:off x="8945597" y="3007263"/>
                <a:ext cx="137160" cy="137160"/>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Arc 66">
              <a:extLst>
                <a:ext uri="{FF2B5EF4-FFF2-40B4-BE49-F238E27FC236}">
                  <a16:creationId xmlns:a16="http://schemas.microsoft.com/office/drawing/2014/main" id="{F8C4F896-E175-48CE-C633-C4BE424EB597}"/>
                </a:ext>
              </a:extLst>
            </p:cNvPr>
            <p:cNvSpPr/>
            <p:nvPr/>
          </p:nvSpPr>
          <p:spPr>
            <a:xfrm rot="17089250">
              <a:off x="9214431" y="3272433"/>
              <a:ext cx="289658" cy="282691"/>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endParaRPr>
            </a:p>
          </p:txBody>
        </p:sp>
      </p:grpSp>
    </p:spTree>
    <p:custDataLst>
      <p:tags r:id="rId1"/>
    </p:custDataLst>
    <p:extLst>
      <p:ext uri="{BB962C8B-B14F-4D97-AF65-F5344CB8AC3E}">
        <p14:creationId xmlns:p14="http://schemas.microsoft.com/office/powerpoint/2010/main" val="40833267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3B1CF04-FF2E-A048-4874-8081FDCF9108}"/>
              </a:ext>
            </a:extLst>
          </p:cNvPr>
          <p:cNvSpPr/>
          <p:nvPr/>
        </p:nvSpPr>
        <p:spPr>
          <a:xfrm>
            <a:off x="6200497" y="4716906"/>
            <a:ext cx="5688013" cy="1582759"/>
          </a:xfrm>
          <a:prstGeom prst="rect">
            <a:avLst/>
          </a:prstGeom>
          <a:solidFill>
            <a:schemeClr val="bg1">
              <a:lumMod val="85000"/>
            </a:schemeClr>
          </a:solidFill>
          <a:ln>
            <a:solidFill>
              <a:schemeClr val="bg1">
                <a:lumMod val="75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CC8B0201-62E4-DEBD-C491-E4029D159C9A}"/>
              </a:ext>
            </a:extLst>
          </p:cNvPr>
          <p:cNvSpPr txBox="1">
            <a:spLocks/>
          </p:cNvSpPr>
          <p:nvPr/>
        </p:nvSpPr>
        <p:spPr>
          <a:xfrm>
            <a:off x="442913" y="2113018"/>
            <a:ext cx="11376026" cy="3944954"/>
          </a:xfrm>
          <a:prstGeom prst="rect">
            <a:avLst/>
          </a:prstGeom>
        </p:spPr>
        <p:txBody>
          <a:bodyPr lIns="0" numCol="2"/>
          <a:lst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marL="474121" lvl="2" indent="0">
              <a:lnSpc>
                <a:spcPct val="100000"/>
              </a:lnSpc>
              <a:spcBef>
                <a:spcPts val="0"/>
              </a:spcBef>
              <a:buNone/>
            </a:pPr>
            <a:endParaRPr lang="en-US" sz="1467" i="1" u="sng" dirty="0">
              <a:solidFill>
                <a:schemeClr val="tx1"/>
              </a:solidFill>
            </a:endParaRPr>
          </a:p>
        </p:txBody>
      </p:sp>
      <p:grpSp>
        <p:nvGrpSpPr>
          <p:cNvPr id="23" name="Group 22">
            <a:extLst>
              <a:ext uri="{FF2B5EF4-FFF2-40B4-BE49-F238E27FC236}">
                <a16:creationId xmlns:a16="http://schemas.microsoft.com/office/drawing/2014/main" id="{52928AC9-C54D-B3D5-2F09-EFF36749CA35}"/>
              </a:ext>
            </a:extLst>
          </p:cNvPr>
          <p:cNvGrpSpPr/>
          <p:nvPr/>
        </p:nvGrpSpPr>
        <p:grpSpPr>
          <a:xfrm>
            <a:off x="671043" y="4881044"/>
            <a:ext cx="5422938" cy="1427785"/>
            <a:chOff x="6323595" y="3429000"/>
            <a:chExt cx="4748193" cy="1427785"/>
          </a:xfrm>
        </p:grpSpPr>
        <p:cxnSp>
          <p:nvCxnSpPr>
            <p:cNvPr id="8" name="Straight Arrow Connector 7">
              <a:extLst>
                <a:ext uri="{FF2B5EF4-FFF2-40B4-BE49-F238E27FC236}">
                  <a16:creationId xmlns:a16="http://schemas.microsoft.com/office/drawing/2014/main" id="{189A338B-4E5E-30B7-8465-5747B4C10D03}"/>
                </a:ext>
              </a:extLst>
            </p:cNvPr>
            <p:cNvCxnSpPr>
              <a:cxnSpLocks/>
            </p:cNvCxnSpPr>
            <p:nvPr/>
          </p:nvCxnSpPr>
          <p:spPr>
            <a:xfrm>
              <a:off x="9876022" y="4018398"/>
              <a:ext cx="501697"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B2873F-0353-A544-0740-124629B397DF}"/>
                </a:ext>
              </a:extLst>
            </p:cNvPr>
            <p:cNvGrpSpPr/>
            <p:nvPr/>
          </p:nvGrpSpPr>
          <p:grpSpPr>
            <a:xfrm>
              <a:off x="6323595" y="3429000"/>
              <a:ext cx="4748193" cy="1427785"/>
              <a:chOff x="4742696" y="3549490"/>
              <a:chExt cx="3561145" cy="1070839"/>
            </a:xfrm>
          </p:grpSpPr>
          <p:grpSp>
            <p:nvGrpSpPr>
              <p:cNvPr id="10" name="Group 9">
                <a:extLst>
                  <a:ext uri="{FF2B5EF4-FFF2-40B4-BE49-F238E27FC236}">
                    <a16:creationId xmlns:a16="http://schemas.microsoft.com/office/drawing/2014/main" id="{F29F0DDE-A4EE-3E34-823A-4AA2DA579602}"/>
                  </a:ext>
                </a:extLst>
              </p:cNvPr>
              <p:cNvGrpSpPr/>
              <p:nvPr/>
            </p:nvGrpSpPr>
            <p:grpSpPr>
              <a:xfrm>
                <a:off x="4742696" y="3549490"/>
                <a:ext cx="3561145" cy="831325"/>
                <a:chOff x="4757916" y="3936307"/>
                <a:chExt cx="3561145" cy="831325"/>
              </a:xfrm>
            </p:grpSpPr>
            <p:sp>
              <p:nvSpPr>
                <p:cNvPr id="12" name="TextBox 11">
                  <a:extLst>
                    <a:ext uri="{FF2B5EF4-FFF2-40B4-BE49-F238E27FC236}">
                      <a16:creationId xmlns:a16="http://schemas.microsoft.com/office/drawing/2014/main" id="{99CE8EC0-24DE-1AE7-76AF-F92361814E98}"/>
                    </a:ext>
                  </a:extLst>
                </p:cNvPr>
                <p:cNvSpPr txBox="1"/>
                <p:nvPr/>
              </p:nvSpPr>
              <p:spPr>
                <a:xfrm>
                  <a:off x="4757916" y="3936307"/>
                  <a:ext cx="3561145" cy="138499"/>
                </a:xfrm>
                <a:prstGeom prst="rect">
                  <a:avLst/>
                </a:prstGeom>
                <a:noFill/>
              </p:spPr>
              <p:txBody>
                <a:bodyPr wrap="square" lIns="0" tIns="0" rIns="0" bIns="0" rtlCol="0">
                  <a:spAutoFit/>
                </a:bodyPr>
                <a:lstStyle/>
                <a:p>
                  <a:r>
                    <a:rPr lang="en-US" sz="1200" b="1" dirty="0">
                      <a:latin typeface="Arial" panose="020B0604020202020204" pitchFamily="34" charset="0"/>
                      <a:cs typeface="Arial" panose="020B0604020202020204" pitchFamily="34" charset="0"/>
                    </a:rPr>
                    <a:t>Classes of CNVs</a:t>
                  </a:r>
                  <a:r>
                    <a:rPr lang="en-US" sz="1200" b="1" baseline="30000" dirty="0">
                      <a:latin typeface="Arial" panose="020B0604020202020204" pitchFamily="34" charset="0"/>
                      <a:cs typeface="Arial" panose="020B0604020202020204" pitchFamily="34" charset="0"/>
                    </a:rPr>
                    <a:t>7</a:t>
                  </a:r>
                </a:p>
              </p:txBody>
            </p:sp>
            <p:pic>
              <p:nvPicPr>
                <p:cNvPr id="14" name="Graphic 13">
                  <a:extLst>
                    <a:ext uri="{FF2B5EF4-FFF2-40B4-BE49-F238E27FC236}">
                      <a16:creationId xmlns:a16="http://schemas.microsoft.com/office/drawing/2014/main" id="{9E2FCB47-34D3-41EA-151C-46012FA69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3948" y="4121985"/>
                  <a:ext cx="656590" cy="645647"/>
                </a:xfrm>
                <a:prstGeom prst="rect">
                  <a:avLst/>
                </a:prstGeom>
              </p:spPr>
            </p:pic>
            <p:grpSp>
              <p:nvGrpSpPr>
                <p:cNvPr id="15" name="Group 14">
                  <a:extLst>
                    <a:ext uri="{FF2B5EF4-FFF2-40B4-BE49-F238E27FC236}">
                      <a16:creationId xmlns:a16="http://schemas.microsoft.com/office/drawing/2014/main" id="{CDE48969-1683-F1FE-23CB-C0EE65D120BF}"/>
                    </a:ext>
                  </a:extLst>
                </p:cNvPr>
                <p:cNvGrpSpPr/>
                <p:nvPr/>
              </p:nvGrpSpPr>
              <p:grpSpPr>
                <a:xfrm>
                  <a:off x="5790882" y="4075862"/>
                  <a:ext cx="963740" cy="679452"/>
                  <a:chOff x="5666217" y="3627362"/>
                  <a:chExt cx="963740" cy="679452"/>
                </a:xfrm>
              </p:grpSpPr>
              <p:sp>
                <p:nvSpPr>
                  <p:cNvPr id="17" name="TextBox 16">
                    <a:extLst>
                      <a:ext uri="{FF2B5EF4-FFF2-40B4-BE49-F238E27FC236}">
                        <a16:creationId xmlns:a16="http://schemas.microsoft.com/office/drawing/2014/main" id="{B9DCFEB0-5BD3-33F5-98AC-03F808426718}"/>
                      </a:ext>
                    </a:extLst>
                  </p:cNvPr>
                  <p:cNvSpPr txBox="1"/>
                  <p:nvPr/>
                </p:nvSpPr>
                <p:spPr>
                  <a:xfrm>
                    <a:off x="5666217" y="3627362"/>
                    <a:ext cx="963740" cy="161583"/>
                  </a:xfrm>
                  <a:prstGeom prst="rect">
                    <a:avLst/>
                  </a:prstGeom>
                  <a:noFill/>
                </p:spPr>
                <p:txBody>
                  <a:bodyPr wrap="square" rtlCol="0">
                    <a:spAutoFit/>
                  </a:bodyPr>
                  <a:lstStyle/>
                  <a:p>
                    <a:r>
                      <a:rPr lang="en-US" sz="800" b="1" dirty="0">
                        <a:solidFill>
                          <a:srgbClr val="002060"/>
                        </a:solidFill>
                      </a:rPr>
                      <a:t>Insertion</a:t>
                    </a:r>
                  </a:p>
                </p:txBody>
              </p:sp>
              <p:sp>
                <p:nvSpPr>
                  <p:cNvPr id="18" name="TextBox 17">
                    <a:extLst>
                      <a:ext uri="{FF2B5EF4-FFF2-40B4-BE49-F238E27FC236}">
                        <a16:creationId xmlns:a16="http://schemas.microsoft.com/office/drawing/2014/main" id="{B4D258E2-0EFA-801F-0D86-B167FA40DB0F}"/>
                      </a:ext>
                    </a:extLst>
                  </p:cNvPr>
                  <p:cNvSpPr txBox="1"/>
                  <p:nvPr/>
                </p:nvSpPr>
                <p:spPr>
                  <a:xfrm>
                    <a:off x="5666217" y="3728747"/>
                    <a:ext cx="963740" cy="161583"/>
                  </a:xfrm>
                  <a:prstGeom prst="rect">
                    <a:avLst/>
                  </a:prstGeom>
                  <a:noFill/>
                </p:spPr>
                <p:txBody>
                  <a:bodyPr wrap="square" rtlCol="0">
                    <a:spAutoFit/>
                  </a:bodyPr>
                  <a:lstStyle/>
                  <a:p>
                    <a:r>
                      <a:rPr lang="en-US" sz="800" b="1" dirty="0">
                        <a:solidFill>
                          <a:schemeClr val="accent6">
                            <a:lumMod val="75000"/>
                          </a:schemeClr>
                        </a:solidFill>
                      </a:rPr>
                      <a:t>Deletion</a:t>
                    </a:r>
                  </a:p>
                </p:txBody>
              </p:sp>
              <p:sp>
                <p:nvSpPr>
                  <p:cNvPr id="19" name="TextBox 18">
                    <a:extLst>
                      <a:ext uri="{FF2B5EF4-FFF2-40B4-BE49-F238E27FC236}">
                        <a16:creationId xmlns:a16="http://schemas.microsoft.com/office/drawing/2014/main" id="{DD12E0E8-E17E-2141-7372-3D427832D298}"/>
                      </a:ext>
                    </a:extLst>
                  </p:cNvPr>
                  <p:cNvSpPr txBox="1"/>
                  <p:nvPr/>
                </p:nvSpPr>
                <p:spPr>
                  <a:xfrm>
                    <a:off x="5666217" y="3951558"/>
                    <a:ext cx="963740" cy="161583"/>
                  </a:xfrm>
                  <a:prstGeom prst="rect">
                    <a:avLst/>
                  </a:prstGeom>
                  <a:noFill/>
                </p:spPr>
                <p:txBody>
                  <a:bodyPr wrap="square" rtlCol="0">
                    <a:spAutoFit/>
                  </a:bodyPr>
                  <a:lstStyle/>
                  <a:p>
                    <a:r>
                      <a:rPr lang="en-US" sz="800" b="1" dirty="0">
                        <a:solidFill>
                          <a:schemeClr val="accent3">
                            <a:lumMod val="75000"/>
                          </a:schemeClr>
                        </a:solidFill>
                      </a:rPr>
                      <a:t>Duplication</a:t>
                    </a:r>
                  </a:p>
                </p:txBody>
              </p:sp>
              <p:sp>
                <p:nvSpPr>
                  <p:cNvPr id="20" name="TextBox 19">
                    <a:extLst>
                      <a:ext uri="{FF2B5EF4-FFF2-40B4-BE49-F238E27FC236}">
                        <a16:creationId xmlns:a16="http://schemas.microsoft.com/office/drawing/2014/main" id="{36AC31BE-32B2-DDBF-AC9F-BBDCD74D5233}"/>
                      </a:ext>
                    </a:extLst>
                  </p:cNvPr>
                  <p:cNvSpPr txBox="1"/>
                  <p:nvPr/>
                </p:nvSpPr>
                <p:spPr>
                  <a:xfrm>
                    <a:off x="5666217" y="4145231"/>
                    <a:ext cx="963740" cy="161583"/>
                  </a:xfrm>
                  <a:prstGeom prst="rect">
                    <a:avLst/>
                  </a:prstGeom>
                  <a:noFill/>
                </p:spPr>
                <p:txBody>
                  <a:bodyPr wrap="square" rtlCol="0">
                    <a:spAutoFit/>
                  </a:bodyPr>
                  <a:lstStyle/>
                  <a:p>
                    <a:r>
                      <a:rPr lang="en-US" sz="800" b="1" dirty="0">
                        <a:solidFill>
                          <a:schemeClr val="bg1">
                            <a:lumMod val="50000"/>
                          </a:schemeClr>
                        </a:solidFill>
                      </a:rPr>
                      <a:t>Inversion</a:t>
                    </a:r>
                  </a:p>
                </p:txBody>
              </p:sp>
            </p:grpSp>
            <p:pic>
              <p:nvPicPr>
                <p:cNvPr id="16" name="Graphic 15">
                  <a:extLst>
                    <a:ext uri="{FF2B5EF4-FFF2-40B4-BE49-F238E27FC236}">
                      <a16:creationId xmlns:a16="http://schemas.microsoft.com/office/drawing/2014/main" id="{E88AC086-1AFD-AE8A-8F99-7E222CFC46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9821" y="4106361"/>
                  <a:ext cx="1041105" cy="649291"/>
                </a:xfrm>
                <a:prstGeom prst="rect">
                  <a:avLst/>
                </a:prstGeom>
              </p:spPr>
            </p:pic>
          </p:grpSp>
          <p:sp>
            <p:nvSpPr>
              <p:cNvPr id="11" name="TextBox 10">
                <a:extLst>
                  <a:ext uri="{FF2B5EF4-FFF2-40B4-BE49-F238E27FC236}">
                    <a16:creationId xmlns:a16="http://schemas.microsoft.com/office/drawing/2014/main" id="{AA1920AC-0D98-5AA1-7F1C-784050CCD07A}"/>
                  </a:ext>
                </a:extLst>
              </p:cNvPr>
              <p:cNvSpPr txBox="1"/>
              <p:nvPr/>
            </p:nvSpPr>
            <p:spPr>
              <a:xfrm>
                <a:off x="4742696" y="4458746"/>
                <a:ext cx="2670244" cy="161583"/>
              </a:xfrm>
              <a:prstGeom prst="rect">
                <a:avLst/>
              </a:prstGeom>
              <a:noFill/>
            </p:spPr>
            <p:txBody>
              <a:bodyPr wrap="square" lIns="0">
                <a:spAutoFit/>
              </a:bodyPr>
              <a:lstStyle/>
              <a:p>
                <a:r>
                  <a:rPr lang="en-US" sz="800" dirty="0">
                    <a:latin typeface="+mj-lt"/>
                  </a:rPr>
                  <a:t>Adapted from Balachandran P, et al. 2020. </a:t>
                </a:r>
              </a:p>
            </p:txBody>
          </p:sp>
        </p:grpSp>
        <p:sp>
          <p:nvSpPr>
            <p:cNvPr id="21" name="TextBox 20">
              <a:extLst>
                <a:ext uri="{FF2B5EF4-FFF2-40B4-BE49-F238E27FC236}">
                  <a16:creationId xmlns:a16="http://schemas.microsoft.com/office/drawing/2014/main" id="{FAD80D96-DFEA-C7D1-2230-53C1031F4F98}"/>
                </a:ext>
              </a:extLst>
            </p:cNvPr>
            <p:cNvSpPr txBox="1"/>
            <p:nvPr/>
          </p:nvSpPr>
          <p:spPr>
            <a:xfrm>
              <a:off x="9389027" y="3816951"/>
              <a:ext cx="1388140" cy="188638"/>
            </a:xfrm>
            <a:prstGeom prst="rect">
              <a:avLst/>
            </a:prstGeom>
            <a:noFill/>
          </p:spPr>
          <p:txBody>
            <a:bodyPr wrap="square" rtlCol="0">
              <a:spAutoFit/>
            </a:bodyPr>
            <a:lstStyle/>
            <a:p>
              <a:pPr algn="ctr"/>
              <a:r>
                <a:rPr lang="en-US" sz="800" dirty="0">
                  <a:solidFill>
                    <a:schemeClr val="accent5"/>
                  </a:solidFill>
                </a:rPr>
                <a:t>Translocation</a:t>
              </a:r>
            </a:p>
          </p:txBody>
        </p:sp>
        <p:cxnSp>
          <p:nvCxnSpPr>
            <p:cNvPr id="22" name="Straight Connector 21">
              <a:extLst>
                <a:ext uri="{FF2B5EF4-FFF2-40B4-BE49-F238E27FC236}">
                  <a16:creationId xmlns:a16="http://schemas.microsoft.com/office/drawing/2014/main" id="{6E336D54-9E3F-5029-830A-C3F6E22FF886}"/>
                </a:ext>
              </a:extLst>
            </p:cNvPr>
            <p:cNvCxnSpPr>
              <a:cxnSpLocks/>
            </p:cNvCxnSpPr>
            <p:nvPr/>
          </p:nvCxnSpPr>
          <p:spPr>
            <a:xfrm>
              <a:off x="8715949" y="3635948"/>
              <a:ext cx="0" cy="109260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20411" y="247885"/>
            <a:ext cx="11246839" cy="812663"/>
          </a:xfrm>
        </p:spPr>
        <p:txBody>
          <a:bodyPr/>
          <a:lstStyle/>
          <a:p>
            <a:r>
              <a:rPr lang="en-US" sz="2800" dirty="0"/>
              <a:t>Circulating Tumor DNA (ctDNA): Copy Number Variations</a:t>
            </a:r>
            <a:endParaRPr lang="en-US" dirty="0"/>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442913" y="6381302"/>
            <a:ext cx="10047405"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kumimoji="0" lang="en-US" sz="750" b="1" i="0" u="none" strike="noStrike" kern="1200" cap="none" spc="0" normalizeH="0" baseline="0" noProof="0" dirty="0">
                <a:ln>
                  <a:noFill/>
                </a:ln>
                <a:solidFill>
                  <a:schemeClr val="tx2"/>
                </a:solidFill>
                <a:effectLst/>
                <a:uLnTx/>
                <a:uFillTx/>
                <a:cs typeface="Arial" panose="020B0604020202020204" pitchFamily="34" charset="0"/>
              </a:rPr>
              <a:t>CNA</a:t>
            </a:r>
            <a:r>
              <a:rPr kumimoji="0" lang="en-US" sz="750" b="0" i="0" u="none" strike="noStrike" kern="1200" cap="none" spc="0" normalizeH="0" baseline="0" noProof="0" dirty="0">
                <a:ln>
                  <a:noFill/>
                </a:ln>
                <a:solidFill>
                  <a:schemeClr val="tx2"/>
                </a:solidFill>
                <a:effectLst/>
                <a:uLnTx/>
                <a:uFillTx/>
                <a:cs typeface="Arial" panose="020B0604020202020204" pitchFamily="34" charset="0"/>
              </a:rPr>
              <a:t>: copy number aberration; </a:t>
            </a:r>
            <a:r>
              <a:rPr kumimoji="0" lang="en-US" sz="750" b="1" i="0" u="none" strike="noStrike" kern="1200" cap="none" spc="0" normalizeH="0" baseline="0" noProof="0" dirty="0">
                <a:ln>
                  <a:noFill/>
                </a:ln>
                <a:solidFill>
                  <a:schemeClr val="tx2"/>
                </a:solidFill>
                <a:effectLst/>
                <a:uLnTx/>
                <a:uFillTx/>
                <a:cs typeface="Arial" panose="020B0604020202020204" pitchFamily="34" charset="0"/>
              </a:rPr>
              <a:t>CNV</a:t>
            </a:r>
            <a:r>
              <a:rPr kumimoji="0" lang="en-US" sz="750" b="0" i="0" u="none" strike="noStrike" kern="1200" cap="none" spc="0" normalizeH="0" baseline="0" noProof="0" dirty="0">
                <a:ln>
                  <a:noFill/>
                </a:ln>
                <a:solidFill>
                  <a:schemeClr val="tx2"/>
                </a:solidFill>
                <a:effectLst/>
                <a:uLnTx/>
                <a:uFillTx/>
                <a:cs typeface="Arial" panose="020B0604020202020204" pitchFamily="34" charset="0"/>
              </a:rPr>
              <a:t>: copy number variation; </a:t>
            </a:r>
            <a:r>
              <a:rPr kumimoji="0" lang="en-US" sz="750" b="1" i="0" u="none" strike="noStrike" kern="1200" cap="none" spc="0" normalizeH="0" baseline="0" noProof="0" dirty="0">
                <a:ln>
                  <a:noFill/>
                </a:ln>
                <a:solidFill>
                  <a:schemeClr val="tx2"/>
                </a:solidFill>
                <a:effectLst/>
                <a:uLnTx/>
                <a:uFillTx/>
                <a:cs typeface="Arial" panose="020B0604020202020204" pitchFamily="34" charset="0"/>
              </a:rPr>
              <a:t>SCNA</a:t>
            </a:r>
            <a:r>
              <a:rPr kumimoji="0" lang="en-US" sz="750" b="0" i="0" u="none" strike="noStrike" kern="1200" cap="none" spc="0" normalizeH="0" baseline="0" noProof="0" dirty="0">
                <a:ln>
                  <a:noFill/>
                </a:ln>
                <a:solidFill>
                  <a:schemeClr val="tx2"/>
                </a:solidFill>
                <a:effectLst/>
                <a:uLnTx/>
                <a:uFillTx/>
                <a:cs typeface="Arial" panose="020B0604020202020204" pitchFamily="34" charset="0"/>
              </a:rPr>
              <a:t>: somatic copy number alteration.</a:t>
            </a:r>
          </a:p>
          <a:p>
            <a:pPr marL="0" lvl="0" indent="0">
              <a:lnSpc>
                <a:spcPct val="100000"/>
              </a:lnSpc>
              <a:spcBef>
                <a:spcPts val="0"/>
              </a:spcBef>
              <a:buClrTx/>
              <a:buNone/>
              <a:defRPr/>
            </a:pPr>
            <a:r>
              <a:rPr kumimoji="0" lang="en-US" sz="750" b="0" i="0" u="none" strike="noStrike" kern="1200" cap="none" spc="0" normalizeH="0" baseline="0" noProof="0" dirty="0">
                <a:ln>
                  <a:noFill/>
                </a:ln>
                <a:solidFill>
                  <a:schemeClr val="tx2"/>
                </a:solidFill>
                <a:effectLst/>
                <a:uLnTx/>
                <a:uFillTx/>
                <a:cs typeface="Arial" panose="020B0604020202020204" pitchFamily="34" charset="0"/>
              </a:rPr>
              <a:t>1. Krijgsman O, et al. </a:t>
            </a:r>
            <a:r>
              <a:rPr kumimoji="0" lang="en-US" sz="750" b="0" i="1" u="none" strike="noStrike" kern="1200" cap="none" spc="0" normalizeH="0" baseline="0" noProof="0" dirty="0">
                <a:ln>
                  <a:noFill/>
                </a:ln>
                <a:solidFill>
                  <a:schemeClr val="tx2"/>
                </a:solidFill>
                <a:effectLst/>
                <a:uLnTx/>
                <a:uFillTx/>
                <a:cs typeface="Arial" panose="020B0604020202020204" pitchFamily="34" charset="0"/>
              </a:rPr>
              <a:t>Biochim J. </a:t>
            </a:r>
            <a:r>
              <a:rPr kumimoji="0" lang="en-US" sz="750" b="0" i="0" u="none" strike="noStrike" kern="1200" cap="none" spc="0" normalizeH="0" baseline="0" noProof="0" dirty="0">
                <a:ln>
                  <a:noFill/>
                </a:ln>
                <a:solidFill>
                  <a:schemeClr val="tx2"/>
                </a:solidFill>
                <a:effectLst/>
                <a:uLnTx/>
                <a:uFillTx/>
                <a:cs typeface="Arial" panose="020B0604020202020204" pitchFamily="34" charset="0"/>
              </a:rPr>
              <a:t>2018;16:190-195. </a:t>
            </a:r>
            <a:r>
              <a:rPr lang="en-US" sz="750" i="1" dirty="0">
                <a:solidFill>
                  <a:schemeClr val="tx2"/>
                </a:solidFill>
              </a:rPr>
              <a:t>Biophys Acta</a:t>
            </a:r>
            <a:r>
              <a:rPr lang="en-US" sz="750" dirty="0">
                <a:solidFill>
                  <a:schemeClr val="tx2"/>
                </a:solidFill>
              </a:rPr>
              <a:t>. 2014;1843(11):2698-2704. 2. </a:t>
            </a:r>
            <a:r>
              <a:rPr lang="fr-FR" sz="750" dirty="0">
                <a:solidFill>
                  <a:schemeClr val="tx2"/>
                </a:solidFill>
              </a:rPr>
              <a:t>Harbers L, et al. </a:t>
            </a:r>
            <a:r>
              <a:rPr lang="fr-FR" sz="750" i="1" dirty="0">
                <a:solidFill>
                  <a:schemeClr val="tx2"/>
                </a:solidFill>
              </a:rPr>
              <a:t>Front Oncol</a:t>
            </a:r>
            <a:r>
              <a:rPr lang="fr-FR" sz="750" dirty="0">
                <a:solidFill>
                  <a:schemeClr val="tx2"/>
                </a:solidFill>
              </a:rPr>
              <a:t>. 2021;11:700568. </a:t>
            </a:r>
            <a:r>
              <a:rPr lang="en-US" sz="750" dirty="0">
                <a:solidFill>
                  <a:schemeClr val="tx2"/>
                </a:solidFill>
              </a:rPr>
              <a:t>3. Taylor AM, et al. </a:t>
            </a:r>
            <a:r>
              <a:rPr lang="en-US" sz="750" i="1" dirty="0">
                <a:solidFill>
                  <a:schemeClr val="tx2"/>
                </a:solidFill>
              </a:rPr>
              <a:t>Cancer Cell</a:t>
            </a:r>
            <a:r>
              <a:rPr lang="en-US" sz="750" dirty="0">
                <a:solidFill>
                  <a:schemeClr val="tx2"/>
                </a:solidFill>
              </a:rPr>
              <a:t>. 2018;33(4):676-689.e3.</a:t>
            </a:r>
            <a:r>
              <a:rPr lang="fr-FR" sz="750" dirty="0">
                <a:solidFill>
                  <a:schemeClr val="tx2"/>
                </a:solidFill>
              </a:rPr>
              <a:t> </a:t>
            </a:r>
            <a:r>
              <a:rPr lang="en-US" sz="750" dirty="0">
                <a:solidFill>
                  <a:schemeClr val="tx2"/>
                </a:solidFill>
              </a:rPr>
              <a:t>4. Weaver BA, Cleveland DW. </a:t>
            </a:r>
            <a:r>
              <a:rPr lang="en-US" sz="750" i="1" dirty="0">
                <a:solidFill>
                  <a:schemeClr val="tx2"/>
                </a:solidFill>
              </a:rPr>
              <a:t>Cancer Cell</a:t>
            </a:r>
            <a:r>
              <a:rPr lang="en-US" sz="750" dirty="0">
                <a:solidFill>
                  <a:schemeClr val="tx2"/>
                </a:solidFill>
              </a:rPr>
              <a:t>. 2008;14(6):431-433. 5. Kim HY, et al. </a:t>
            </a:r>
            <a:r>
              <a:rPr lang="en-US" sz="750" i="1" dirty="0">
                <a:solidFill>
                  <a:schemeClr val="tx2"/>
                </a:solidFill>
              </a:rPr>
              <a:t>Oncotarget</a:t>
            </a:r>
            <a:r>
              <a:rPr lang="en-US" sz="750" dirty="0">
                <a:solidFill>
                  <a:schemeClr val="tx2"/>
                </a:solidFill>
              </a:rPr>
              <a:t>. 2017;8(16):27277-27285. </a:t>
            </a:r>
            <a:r>
              <a:rPr lang="da-DK" sz="750" dirty="0">
                <a:solidFill>
                  <a:schemeClr val="tx2"/>
                </a:solidFill>
              </a:rPr>
              <a:t>6. Feuk L, et al. </a:t>
            </a:r>
            <a:r>
              <a:rPr lang="da-DK" sz="750" i="1" dirty="0">
                <a:solidFill>
                  <a:schemeClr val="tx2"/>
                </a:solidFill>
              </a:rPr>
              <a:t>Nat Rev Genet</a:t>
            </a:r>
            <a:r>
              <a:rPr lang="da-DK" sz="750" dirty="0">
                <a:solidFill>
                  <a:schemeClr val="tx2"/>
                </a:solidFill>
              </a:rPr>
              <a:t>. 2006;7(2):85-97. </a:t>
            </a:r>
            <a:r>
              <a:rPr lang="fr-FR" sz="750" dirty="0">
                <a:solidFill>
                  <a:schemeClr val="tx2"/>
                </a:solidFill>
              </a:rPr>
              <a:t>7. Balachandran P, et al. </a:t>
            </a:r>
            <a:r>
              <a:rPr lang="fr-FR" sz="750" i="1" dirty="0">
                <a:solidFill>
                  <a:schemeClr val="tx2"/>
                </a:solidFill>
              </a:rPr>
              <a:t>Chromosome Res</a:t>
            </a:r>
            <a:r>
              <a:rPr lang="fr-FR" sz="750" dirty="0">
                <a:solidFill>
                  <a:schemeClr val="tx2"/>
                </a:solidFill>
              </a:rPr>
              <a:t>. 2020;28(1):31-47.</a:t>
            </a:r>
            <a:r>
              <a:rPr lang="da-DK" sz="750" dirty="0">
                <a:solidFill>
                  <a:schemeClr val="tx2"/>
                </a:solidFill>
              </a:rPr>
              <a:t> </a:t>
            </a:r>
            <a:endParaRPr kumimoji="0" lang="fr-FR" sz="750" b="0" i="0" u="none" strike="noStrike" kern="1200" cap="none" spc="0" normalizeH="0" baseline="0" noProof="0" dirty="0">
              <a:ln>
                <a:noFill/>
              </a:ln>
              <a:solidFill>
                <a:schemeClr val="tx2"/>
              </a:solidFill>
              <a:effectLst/>
              <a:uLnTx/>
              <a:uFillTx/>
              <a:cs typeface="Arial" panose="020B0604020202020204" pitchFamily="34" charset="0"/>
            </a:endParaRPr>
          </a:p>
        </p:txBody>
      </p:sp>
      <p:sp>
        <p:nvSpPr>
          <p:cNvPr id="4" name="Text Placeholder 3">
            <a:extLst>
              <a:ext uri="{FF2B5EF4-FFF2-40B4-BE49-F238E27FC236}">
                <a16:creationId xmlns:a16="http://schemas.microsoft.com/office/drawing/2014/main" id="{7BF543B6-CBDF-E98C-47BB-8A9683511AF7}"/>
              </a:ext>
            </a:extLst>
          </p:cNvPr>
          <p:cNvSpPr txBox="1">
            <a:spLocks/>
          </p:cNvSpPr>
          <p:nvPr/>
        </p:nvSpPr>
        <p:spPr>
          <a:xfrm>
            <a:off x="432674" y="800028"/>
            <a:ext cx="11295782" cy="396947"/>
          </a:xfrm>
          <a:prstGeom prst="rect">
            <a:avLst/>
          </a:prstGeom>
          <a:effectLst/>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rPr>
              <a:t>Copy number changes and aneuploidy are common in cancer and carry important information related to diagnosis, prognosis, and therapeutic response</a:t>
            </a:r>
            <a:r>
              <a:rPr lang="en-US" baseline="30000" dirty="0">
                <a:solidFill>
                  <a:schemeClr val="tx2"/>
                </a:solidFill>
              </a:rPr>
              <a:t>1-5</a:t>
            </a:r>
          </a:p>
        </p:txBody>
      </p:sp>
      <p:sp>
        <p:nvSpPr>
          <p:cNvPr id="5" name="Text Placeholder 30">
            <a:extLst>
              <a:ext uri="{FF2B5EF4-FFF2-40B4-BE49-F238E27FC236}">
                <a16:creationId xmlns:a16="http://schemas.microsoft.com/office/drawing/2014/main" id="{712D2409-A6C0-B2B0-42F3-FF6BF21EBE95}"/>
              </a:ext>
            </a:extLst>
          </p:cNvPr>
          <p:cNvSpPr txBox="1">
            <a:spLocks/>
          </p:cNvSpPr>
          <p:nvPr/>
        </p:nvSpPr>
        <p:spPr>
          <a:xfrm>
            <a:off x="407987" y="1484313"/>
            <a:ext cx="11376026" cy="416330"/>
          </a:xfrm>
          <a:prstGeom prst="rect">
            <a:avLst/>
          </a:prstGeom>
          <a:solidFill>
            <a:schemeClr val="accent1"/>
          </a:solidFill>
          <a:ln w="28575">
            <a:noFill/>
            <a:miter lim="800000"/>
          </a:ln>
          <a:effectLst/>
        </p:spPr>
        <p:txBody>
          <a:bodyPr vert="horz" lIns="0" tIns="45720" rIns="91440" bIns="45720" rtlCol="0" anchor="ctr" anchorCtr="0">
            <a:noAutofit/>
          </a:bodyPr>
          <a:lstStyle>
            <a:lvl1pPr indent="0" algn="ctr">
              <a:lnSpc>
                <a:spcPct val="90000"/>
              </a:lnSpc>
              <a:spcBef>
                <a:spcPts val="0"/>
              </a:spcBef>
              <a:buClrTx/>
              <a:buSzPct val="100000"/>
              <a:buFontTx/>
              <a:buNone/>
              <a:defRPr lang="en-US" b="1">
                <a:solidFill>
                  <a:schemeClr val="bg1"/>
                </a:solidFill>
                <a:latin typeface="+mj-lt"/>
              </a:defRPr>
            </a:lvl1pPr>
            <a:lvl2pPr indent="-169863">
              <a:lnSpc>
                <a:spcPct val="90000"/>
              </a:lnSpc>
              <a:spcBef>
                <a:spcPts val="1000"/>
              </a:spcBef>
              <a:buClrTx/>
              <a:buFont typeface="Arial" panose="020B0604020202020204" pitchFamily="34" charset="0"/>
              <a:buChar char="•"/>
            </a:lvl2pPr>
            <a:lvl3pPr marL="685800" indent="-171450">
              <a:lnSpc>
                <a:spcPct val="90000"/>
              </a:lnSpc>
              <a:spcBef>
                <a:spcPts val="500"/>
              </a:spcBef>
              <a:buClrTx/>
              <a:buFont typeface="Arial" panose="020B0604020202020204" pitchFamily="34" charset="0"/>
              <a:buChar char="•"/>
              <a:defRPr sz="1600"/>
            </a:lvl3pPr>
            <a:lvl4pPr marL="914400" indent="-171450">
              <a:lnSpc>
                <a:spcPct val="90000"/>
              </a:lnSpc>
              <a:spcBef>
                <a:spcPts val="200"/>
              </a:spcBef>
              <a:buClrTx/>
              <a:buFont typeface="Arial" panose="020B0604020202020204" pitchFamily="34" charset="0"/>
              <a:buChar char="•"/>
              <a:defRPr sz="1400"/>
            </a:lvl4pPr>
            <a:lvl5pPr marL="1089025" indent="-114300">
              <a:lnSpc>
                <a:spcPct val="90000"/>
              </a:lnSpc>
              <a:spcBef>
                <a:spcPts val="100"/>
              </a:spcBef>
              <a:buClrTx/>
              <a:buFont typeface="Arial" panose="020B0604020202020204"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800" b="1" dirty="0">
                <a:solidFill>
                  <a:schemeClr val="bg1"/>
                </a:solidFill>
              </a:rPr>
              <a:t>Genomic Alteration Lexicon</a:t>
            </a:r>
            <a:endParaRPr lang="en-US" sz="1800" b="1" baseline="30000" dirty="0">
              <a:solidFill>
                <a:schemeClr val="bg1"/>
              </a:solidFill>
            </a:endParaRPr>
          </a:p>
        </p:txBody>
      </p:sp>
      <p:sp>
        <p:nvSpPr>
          <p:cNvPr id="7" name="TextBox 6">
            <a:extLst>
              <a:ext uri="{FF2B5EF4-FFF2-40B4-BE49-F238E27FC236}">
                <a16:creationId xmlns:a16="http://schemas.microsoft.com/office/drawing/2014/main" id="{244094B7-6B47-B70D-726F-E884635C9A19}"/>
              </a:ext>
            </a:extLst>
          </p:cNvPr>
          <p:cNvSpPr txBox="1"/>
          <p:nvPr/>
        </p:nvSpPr>
        <p:spPr bwMode="gray">
          <a:xfrm>
            <a:off x="432674" y="1952197"/>
            <a:ext cx="11376026" cy="2759730"/>
          </a:xfrm>
          <a:prstGeom prst="rect">
            <a:avLst/>
          </a:prstGeom>
          <a:noFill/>
        </p:spPr>
        <p:txBody>
          <a:bodyPr wrap="square">
            <a:spAutoFit/>
          </a:bodyPr>
          <a:lstStyle/>
          <a:p>
            <a:pPr marL="180975" indent="-180975" defTabSz="1219139">
              <a:lnSpc>
                <a:spcPct val="100000"/>
              </a:lnSpc>
              <a:spcBef>
                <a:spcPts val="0"/>
              </a:spcBef>
              <a:buClr>
                <a:schemeClr val="tx1"/>
              </a:buClr>
              <a:defRPr/>
            </a:pPr>
            <a:r>
              <a:rPr lang="en-US" sz="1400" b="1" dirty="0">
                <a:solidFill>
                  <a:schemeClr val="tx1"/>
                </a:solidFill>
              </a:rPr>
              <a:t>•  </a:t>
            </a:r>
            <a:r>
              <a:rPr lang="en-US" sz="1500" b="1" dirty="0">
                <a:solidFill>
                  <a:schemeClr val="tx1"/>
                </a:solidFill>
              </a:rPr>
              <a:t>Genomic aberration</a:t>
            </a:r>
            <a:r>
              <a:rPr lang="en-US" sz="1500" dirty="0">
                <a:solidFill>
                  <a:schemeClr val="tx1"/>
                </a:solidFill>
              </a:rPr>
              <a:t>: Acquired changes in the tumor genome</a:t>
            </a:r>
            <a:r>
              <a:rPr lang="en-US" sz="1500" baseline="30000" dirty="0">
                <a:solidFill>
                  <a:schemeClr val="tx1"/>
                </a:solidFill>
              </a:rPr>
              <a:t>1</a:t>
            </a:r>
            <a:r>
              <a:rPr lang="en-US" sz="1500" dirty="0">
                <a:solidFill>
                  <a:schemeClr val="tx1"/>
                </a:solidFill>
              </a:rPr>
              <a:t>   •  </a:t>
            </a:r>
            <a:r>
              <a:rPr lang="en-US" sz="1500" b="1" dirty="0">
                <a:solidFill>
                  <a:schemeClr val="tx1"/>
                </a:solidFill>
              </a:rPr>
              <a:t>Variation</a:t>
            </a:r>
            <a:r>
              <a:rPr lang="en-US" sz="1500" dirty="0">
                <a:solidFill>
                  <a:schemeClr val="tx1"/>
                </a:solidFill>
              </a:rPr>
              <a:t>: Inherited germ line differences between individuals</a:t>
            </a:r>
            <a:r>
              <a:rPr lang="en-US" sz="1500" baseline="30000" dirty="0">
                <a:solidFill>
                  <a:schemeClr val="tx1"/>
                </a:solidFill>
              </a:rPr>
              <a:t>1</a:t>
            </a:r>
            <a:endParaRPr lang="en-US" sz="1500" i="1" u="sng" baseline="30000" dirty="0"/>
          </a:p>
          <a:p>
            <a:pPr marL="180975" indent="-180975" defTabSz="1219139">
              <a:lnSpc>
                <a:spcPct val="100000"/>
              </a:lnSpc>
              <a:spcBef>
                <a:spcPts val="0"/>
              </a:spcBef>
              <a:buClr>
                <a:schemeClr val="tx1"/>
              </a:buClr>
              <a:defRPr/>
            </a:pPr>
            <a:endParaRPr lang="en-US" sz="1400" i="1" u="sng" baseline="30000" dirty="0">
              <a:solidFill>
                <a:schemeClr val="tx1"/>
              </a:solidFill>
            </a:endParaRPr>
          </a:p>
          <a:p>
            <a:pPr marL="180975" indent="-180975" defTabSz="1219139">
              <a:lnSpc>
                <a:spcPct val="100000"/>
              </a:lnSpc>
              <a:spcBef>
                <a:spcPts val="0"/>
              </a:spcBef>
              <a:buClr>
                <a:schemeClr val="tx1"/>
              </a:buClr>
              <a:defRPr/>
            </a:pPr>
            <a:r>
              <a:rPr lang="en-US" sz="1600" b="1" i="1" u="sng" dirty="0">
                <a:solidFill>
                  <a:schemeClr val="accent1"/>
                </a:solidFill>
              </a:rPr>
              <a:t>Classification based on cellular origin and degree of chromosomal change</a:t>
            </a:r>
          </a:p>
          <a:p>
            <a:pPr marL="285750" lvl="2" indent="-285750">
              <a:buClr>
                <a:schemeClr val="tx1"/>
              </a:buClr>
              <a:buFont typeface="Arial" panose="020B0604020202020204" pitchFamily="34" charset="0"/>
              <a:buChar char="•"/>
            </a:pPr>
            <a:r>
              <a:rPr lang="en-US" sz="1400" b="1" dirty="0">
                <a:solidFill>
                  <a:schemeClr val="tx1"/>
                </a:solidFill>
              </a:rPr>
              <a:t>Copy number variant (CNV): </a:t>
            </a:r>
            <a:r>
              <a:rPr lang="en-US" sz="1400" dirty="0">
                <a:solidFill>
                  <a:schemeClr val="tx1"/>
                </a:solidFill>
              </a:rPr>
              <a:t>CNAs of 1 kb to 3 Mb that occur in the germline cells. Alternatively, CNVs can be defined as a segment of DNA 1 kb or larger that is present at a variable copy number in comparison to reference genome</a:t>
            </a:r>
            <a:r>
              <a:rPr lang="en-US" sz="1400" baseline="30000" dirty="0">
                <a:solidFill>
                  <a:schemeClr val="tx1"/>
                </a:solidFill>
              </a:rPr>
              <a:t>1,2,6</a:t>
            </a:r>
          </a:p>
          <a:p>
            <a:pPr marL="285750" lvl="2" indent="-285750">
              <a:buClr>
                <a:schemeClr val="tx1"/>
              </a:buClr>
              <a:buFont typeface="Arial" panose="020B0604020202020204" pitchFamily="34" charset="0"/>
              <a:buChar char="•"/>
            </a:pPr>
            <a:r>
              <a:rPr lang="en-US" sz="1400" b="1" dirty="0">
                <a:solidFill>
                  <a:schemeClr val="tx1"/>
                </a:solidFill>
              </a:rPr>
              <a:t>Somatic copy number alteration (SCNA): </a:t>
            </a:r>
            <a:r>
              <a:rPr lang="en-US" sz="1400" dirty="0">
                <a:solidFill>
                  <a:schemeClr val="tx1"/>
                </a:solidFill>
              </a:rPr>
              <a:t>CNAs arising post-zygotically in a somatic cell; two main classes of SCNAs include:</a:t>
            </a:r>
            <a:r>
              <a:rPr lang="en-US" sz="1400" baseline="30000" dirty="0">
                <a:solidFill>
                  <a:schemeClr val="tx1"/>
                </a:solidFill>
              </a:rPr>
              <a:t>2,3</a:t>
            </a:r>
            <a:endParaRPr lang="en-US" sz="1400" dirty="0">
              <a:solidFill>
                <a:schemeClr val="tx1"/>
              </a:solidFill>
            </a:endParaRPr>
          </a:p>
          <a:p>
            <a:pPr marL="742950" lvl="3" indent="-285750">
              <a:buClr>
                <a:schemeClr val="tx1"/>
              </a:buClr>
              <a:buFont typeface="Arial" panose="020B0604020202020204" pitchFamily="34" charset="0"/>
              <a:buChar char="•"/>
            </a:pPr>
            <a:r>
              <a:rPr lang="en-US" sz="1400" b="1" dirty="0"/>
              <a:t>A</a:t>
            </a:r>
            <a:r>
              <a:rPr lang="en-US" sz="1400" b="1" dirty="0">
                <a:solidFill>
                  <a:schemeClr val="tx1"/>
                </a:solidFill>
              </a:rPr>
              <a:t>neuploidy: </a:t>
            </a:r>
            <a:r>
              <a:rPr lang="en-US" sz="1400" dirty="0">
                <a:solidFill>
                  <a:schemeClr val="tx1"/>
                </a:solidFill>
              </a:rPr>
              <a:t>Unbalanced number of chromosomes (gains or losses of entire chromosomes)</a:t>
            </a:r>
            <a:r>
              <a:rPr lang="en-US" sz="1400" baseline="30000" dirty="0">
                <a:solidFill>
                  <a:schemeClr val="tx1"/>
                </a:solidFill>
              </a:rPr>
              <a:t>2,3</a:t>
            </a:r>
            <a:endParaRPr lang="en-US" sz="1400" dirty="0">
              <a:solidFill>
                <a:schemeClr val="tx1"/>
              </a:solidFill>
            </a:endParaRPr>
          </a:p>
          <a:p>
            <a:pPr marL="742950" lvl="3" indent="-285750">
              <a:buClr>
                <a:schemeClr val="tx1"/>
              </a:buClr>
              <a:buFont typeface="Arial" panose="020B0604020202020204" pitchFamily="34" charset="0"/>
              <a:buChar cha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Focal CNA:</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CNAs of limited size that include gains or losses of chromosomal arms or smaller chromosomal regions. Focal CNAs result from selection events during evolution of cancer genome and often give tumors a proliferative advantage</a:t>
            </a:r>
            <a:r>
              <a:rPr kumimoji="0" lang="en-US" sz="14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rPr>
              <a:t>1,2</a:t>
            </a:r>
          </a:p>
          <a:p>
            <a:pPr marL="229661" lvl="3" indent="0">
              <a:lnSpc>
                <a:spcPct val="100000"/>
              </a:lnSpc>
              <a:spcBef>
                <a:spcPts val="0"/>
              </a:spcBef>
              <a:buClr>
                <a:schemeClr val="tx1"/>
              </a:buClr>
              <a:buNone/>
            </a:pPr>
            <a:endParaRPr lang="en-US" sz="500" i="1" u="sng" dirty="0">
              <a:solidFill>
                <a:schemeClr val="tx1"/>
              </a:solidFill>
            </a:endParaRPr>
          </a:p>
          <a:p>
            <a:pPr marL="0" lvl="2" indent="-227539">
              <a:buClr>
                <a:schemeClr val="tx1"/>
              </a:buClr>
            </a:pPr>
            <a:r>
              <a:rPr lang="en-US" sz="1600" b="1" i="1" u="sng" dirty="0">
                <a:solidFill>
                  <a:schemeClr val="accent1"/>
                </a:solidFill>
              </a:rPr>
              <a:t>Classification based on type of change in chromosome structure</a:t>
            </a:r>
          </a:p>
          <a:p>
            <a:pPr marL="285750" lvl="2" indent="-285750">
              <a:buClr>
                <a:schemeClr val="tx1"/>
              </a:buClr>
              <a:buFont typeface="Arial" panose="020B0604020202020204" pitchFamily="34" charset="0"/>
              <a:buChar char="•"/>
            </a:pPr>
            <a:r>
              <a:rPr lang="en-US" sz="1400" b="1" dirty="0">
                <a:solidFill>
                  <a:schemeClr val="tx1"/>
                </a:solidFill>
              </a:rPr>
              <a:t>Structural variant: </a:t>
            </a:r>
            <a:r>
              <a:rPr lang="en-US" sz="1400" dirty="0">
                <a:solidFill>
                  <a:schemeClr val="tx1"/>
                </a:solidFill>
              </a:rPr>
              <a:t>Cytogenetically detectable genomic alterations that involve segments of DNA that are larger than 1 kb and can be microscopic or submicroscopic</a:t>
            </a:r>
            <a:r>
              <a:rPr lang="en-US" sz="1400" baseline="30000" dirty="0">
                <a:solidFill>
                  <a:schemeClr val="tx1"/>
                </a:solidFill>
              </a:rPr>
              <a:t>6,7</a:t>
            </a:r>
            <a:endParaRPr lang="en-US" sz="1200" baseline="30000" dirty="0">
              <a:solidFill>
                <a:schemeClr val="tx1"/>
              </a:solidFill>
            </a:endParaRPr>
          </a:p>
        </p:txBody>
      </p:sp>
      <p:sp>
        <p:nvSpPr>
          <p:cNvPr id="26" name="TextBox 25">
            <a:extLst>
              <a:ext uri="{FF2B5EF4-FFF2-40B4-BE49-F238E27FC236}">
                <a16:creationId xmlns:a16="http://schemas.microsoft.com/office/drawing/2014/main" id="{23CD705E-4CAF-CD48-ABFF-FC1626EE94BE}"/>
              </a:ext>
            </a:extLst>
          </p:cNvPr>
          <p:cNvSpPr txBox="1"/>
          <p:nvPr/>
        </p:nvSpPr>
        <p:spPr>
          <a:xfrm>
            <a:off x="6130926" y="4857807"/>
            <a:ext cx="5746596" cy="1200329"/>
          </a:xfrm>
          <a:prstGeom prst="rect">
            <a:avLst/>
          </a:prstGeom>
          <a:noFill/>
        </p:spPr>
        <p:txBody>
          <a:bodyPr wrap="square" rtlCol="0">
            <a:spAutoFit/>
          </a:bodyPr>
          <a:lstStyle/>
          <a:p>
            <a:pPr marL="474121" lvl="2" indent="-234945">
              <a:lnSpc>
                <a:spcPct val="100000"/>
              </a:lnSpc>
              <a:spcBef>
                <a:spcPts val="0"/>
              </a:spcBef>
              <a:buClr>
                <a:schemeClr val="tx1"/>
              </a:buClr>
              <a:buNone/>
            </a:pPr>
            <a:r>
              <a:rPr lang="en-US" sz="1600" b="1" i="1" u="sng" dirty="0">
                <a:solidFill>
                  <a:schemeClr val="accent1"/>
                </a:solidFill>
              </a:rPr>
              <a:t>Classification based on functional outcomes in cancer</a:t>
            </a:r>
          </a:p>
          <a:p>
            <a:pPr marL="515938" lvl="3" indent="-285750">
              <a:lnSpc>
                <a:spcPct val="100000"/>
              </a:lnSpc>
              <a:spcBef>
                <a:spcPts val="0"/>
              </a:spcBef>
              <a:buClr>
                <a:schemeClr val="tx1"/>
              </a:buClr>
              <a:buFont typeface="Arial" panose="020B0604020202020204" pitchFamily="34" charset="0"/>
              <a:buChar char="•"/>
            </a:pPr>
            <a:r>
              <a:rPr lang="en-US" sz="1400" b="1" dirty="0">
                <a:solidFill>
                  <a:schemeClr val="tx1"/>
                </a:solidFill>
              </a:rPr>
              <a:t>Driver mutation: </a:t>
            </a:r>
            <a:r>
              <a:rPr lang="en-US" sz="1400" dirty="0">
                <a:solidFill>
                  <a:schemeClr val="tx1"/>
                </a:solidFill>
              </a:rPr>
              <a:t>Subset of cancer aberrations contributing to tumor initiation and progression</a:t>
            </a:r>
            <a:r>
              <a:rPr lang="en-US" sz="1400" baseline="30000" dirty="0">
                <a:solidFill>
                  <a:schemeClr val="tx1"/>
                </a:solidFill>
              </a:rPr>
              <a:t>1</a:t>
            </a:r>
          </a:p>
          <a:p>
            <a:pPr marL="515938" lvl="3" indent="-285750">
              <a:lnSpc>
                <a:spcPct val="100000"/>
              </a:lnSpc>
              <a:spcBef>
                <a:spcPts val="0"/>
              </a:spcBef>
              <a:buClr>
                <a:schemeClr val="tx1"/>
              </a:buClr>
              <a:buFont typeface="Arial" panose="020B0604020202020204" pitchFamily="34" charset="0"/>
              <a:buChar char="•"/>
            </a:pPr>
            <a:r>
              <a:rPr lang="en-US" sz="1400" b="1" dirty="0">
                <a:solidFill>
                  <a:schemeClr val="tx1"/>
                </a:solidFill>
              </a:rPr>
              <a:t>Passenger mutation:</a:t>
            </a:r>
            <a:r>
              <a:rPr lang="en-US" sz="1400" dirty="0">
                <a:solidFill>
                  <a:schemeClr val="tx1"/>
                </a:solidFill>
              </a:rPr>
              <a:t> Noncontributing aberrations not involved in cancer pathogenesis</a:t>
            </a:r>
            <a:r>
              <a:rPr lang="en-US" sz="1400" baseline="30000" dirty="0">
                <a:solidFill>
                  <a:schemeClr val="tx1"/>
                </a:solidFill>
              </a:rPr>
              <a:t>1</a:t>
            </a:r>
          </a:p>
        </p:txBody>
      </p:sp>
    </p:spTree>
    <p:custDataLst>
      <p:tags r:id="rId1"/>
    </p:custDataLst>
    <p:extLst>
      <p:ext uri="{BB962C8B-B14F-4D97-AF65-F5344CB8AC3E}">
        <p14:creationId xmlns:p14="http://schemas.microsoft.com/office/powerpoint/2010/main" val="30502489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335821" y="6275117"/>
            <a:ext cx="10164168"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7000"/>
              </a:lnSpc>
              <a:spcBef>
                <a:spcPts val="0"/>
              </a:spcBef>
              <a:spcAft>
                <a:spcPts val="600"/>
              </a:spcAft>
              <a:buClrTx/>
              <a:buSzTx/>
              <a:buFontTx/>
              <a:buNone/>
              <a:tabLst/>
              <a:defRPr/>
            </a:pPr>
            <a:r>
              <a:rPr kumimoji="0" lang="en-US" sz="750" b="0" i="0" u="none" strike="noStrike" kern="1200" cap="none" spc="0" normalizeH="0" baseline="0" noProof="0" dirty="0">
                <a:ln>
                  <a:noFill/>
                </a:ln>
                <a:solidFill>
                  <a:schemeClr val="tx2"/>
                </a:solidFill>
                <a:effectLst/>
                <a:uLnTx/>
                <a:uFillTx/>
                <a:latin typeface="Arial" panose="020B0604020202020204"/>
                <a:ea typeface="Calibri" panose="020F0502020204030204" pitchFamily="34" charset="0"/>
                <a:cs typeface="Times New Roman" panose="02020603050405020304" pitchFamily="18" charset="0"/>
              </a:rPr>
              <a:t>Douville C, et al. </a:t>
            </a:r>
            <a:r>
              <a:rPr kumimoji="0" lang="en-US" sz="750" b="0" i="1" u="none" strike="noStrike" kern="1200" cap="none" spc="0" normalizeH="0" baseline="0" noProof="0" dirty="0">
                <a:ln>
                  <a:noFill/>
                </a:ln>
                <a:solidFill>
                  <a:schemeClr val="tx2"/>
                </a:solidFill>
                <a:effectLst/>
                <a:uLnTx/>
                <a:uFillTx/>
                <a:latin typeface="Arial" panose="020B0604020202020204"/>
                <a:ea typeface="Calibri" panose="020F0502020204030204" pitchFamily="34" charset="0"/>
                <a:cs typeface="Times New Roman" panose="02020603050405020304" pitchFamily="18" charset="0"/>
              </a:rPr>
              <a:t>Proc Natl Acad Sci.</a:t>
            </a:r>
            <a:r>
              <a:rPr kumimoji="0" lang="en-US" sz="750" b="0" i="0" u="none" strike="noStrike" kern="1200" cap="none" spc="0" normalizeH="0" baseline="0" noProof="0" dirty="0">
                <a:ln>
                  <a:noFill/>
                </a:ln>
                <a:solidFill>
                  <a:schemeClr val="tx2"/>
                </a:solidFill>
                <a:effectLst/>
                <a:uLnTx/>
                <a:uFillTx/>
                <a:latin typeface="Arial" panose="020B0604020202020204"/>
                <a:ea typeface="Calibri" panose="020F0502020204030204" pitchFamily="34" charset="0"/>
                <a:cs typeface="Times New Roman" panose="02020603050405020304" pitchFamily="18" charset="0"/>
              </a:rPr>
              <a:t> 2020;117(9):4858-4863.</a:t>
            </a:r>
            <a:endParaRPr kumimoji="0" lang="en-US" sz="750" b="0" i="0" u="none" strike="noStrike" kern="1200" cap="none" spc="0" normalizeH="0" baseline="0" noProof="0" dirty="0">
              <a:ln>
                <a:noFill/>
              </a:ln>
              <a:solidFill>
                <a:schemeClr val="tx2"/>
              </a:solidFill>
              <a:effectLst/>
              <a:uLnTx/>
              <a:uFillTx/>
              <a:latin typeface="Arial" panose="020B0604020202020204"/>
              <a:ea typeface="+mn-ea"/>
              <a:cs typeface="Arial" panose="020B0604020202020204" pitchFamily="34" charset="0"/>
            </a:endParaRPr>
          </a:p>
        </p:txBody>
      </p:sp>
      <p:sp>
        <p:nvSpPr>
          <p:cNvPr id="42" name="TextBox 41">
            <a:extLst>
              <a:ext uri="{FF2B5EF4-FFF2-40B4-BE49-F238E27FC236}">
                <a16:creationId xmlns:a16="http://schemas.microsoft.com/office/drawing/2014/main" id="{444C2C2C-29F9-E874-2F9B-284CF066CE96}"/>
              </a:ext>
            </a:extLst>
          </p:cNvPr>
          <p:cNvSpPr txBox="1"/>
          <p:nvPr/>
        </p:nvSpPr>
        <p:spPr bwMode="gray">
          <a:xfrm>
            <a:off x="407987" y="6014841"/>
            <a:ext cx="11376026" cy="430887"/>
          </a:xfrm>
          <a:prstGeom prst="rect">
            <a:avLst/>
          </a:prstGeom>
          <a:noFill/>
        </p:spPr>
        <p:txBody>
          <a:bodyPr wrap="square" lIns="0">
            <a:spAutoFit/>
          </a:bodyPr>
          <a:lstStyle/>
          <a:p>
            <a:r>
              <a:rPr lang="en-US" sz="1100" dirty="0">
                <a:latin typeface="Arial"/>
                <a:ea typeface="Arial"/>
                <a:cs typeface="Arial"/>
                <a:sym typeface="Arial"/>
              </a:rPr>
              <a:t>Disclaimer: This technology is under development and the features above describe current development goals. It has not been cleared or approved by the US Food and Drug Administration (FDA) </a:t>
            </a:r>
            <a:r>
              <a:rPr lang="en-US" sz="1100" dirty="0">
                <a:ea typeface="Calibri" panose="020F0502020204030204" pitchFamily="34" charset="0"/>
              </a:rPr>
              <a:t>or any other national regulatory authority.</a:t>
            </a:r>
            <a:endParaRPr lang="en-US" sz="1100" dirty="0"/>
          </a:p>
        </p:txBody>
      </p:sp>
      <p:pic>
        <p:nvPicPr>
          <p:cNvPr id="6" name="Picture 5" descr="Chart, bar chart&#10;&#10;Description automatically generated">
            <a:extLst>
              <a:ext uri="{FF2B5EF4-FFF2-40B4-BE49-F238E27FC236}">
                <a16:creationId xmlns:a16="http://schemas.microsoft.com/office/drawing/2014/main" id="{76BB9468-906D-FB29-8535-57D75A17B68E}"/>
              </a:ext>
            </a:extLst>
          </p:cNvPr>
          <p:cNvPicPr>
            <a:picLocks noChangeAspect="1"/>
          </p:cNvPicPr>
          <p:nvPr/>
        </p:nvPicPr>
        <p:blipFill>
          <a:blip r:embed="rId4"/>
          <a:stretch>
            <a:fillRect/>
          </a:stretch>
        </p:blipFill>
        <p:spPr>
          <a:xfrm>
            <a:off x="4902962" y="627715"/>
            <a:ext cx="5992019" cy="5145024"/>
          </a:xfrm>
          <a:prstGeom prst="rect">
            <a:avLst/>
          </a:prstGeom>
          <a:ln>
            <a:noFill/>
          </a:ln>
        </p:spPr>
      </p:pic>
      <p:pic>
        <p:nvPicPr>
          <p:cNvPr id="5" name="Picture 4">
            <a:extLst>
              <a:ext uri="{FF2B5EF4-FFF2-40B4-BE49-F238E27FC236}">
                <a16:creationId xmlns:a16="http://schemas.microsoft.com/office/drawing/2014/main" id="{EBAE38B5-BB91-672C-24E0-02E08FE32627}"/>
              </a:ext>
            </a:extLst>
          </p:cNvPr>
          <p:cNvPicPr>
            <a:picLocks noChangeAspect="1"/>
          </p:cNvPicPr>
          <p:nvPr/>
        </p:nvPicPr>
        <p:blipFill rotWithShape="1">
          <a:blip r:embed="rId5"/>
          <a:srcRect b="18089"/>
          <a:stretch/>
        </p:blipFill>
        <p:spPr>
          <a:xfrm>
            <a:off x="335821" y="1361897"/>
            <a:ext cx="4783598" cy="3395455"/>
          </a:xfrm>
          <a:prstGeom prst="rect">
            <a:avLst/>
          </a:prstGeom>
        </p:spPr>
      </p:pic>
    </p:spTree>
    <p:custDataLst>
      <p:tags r:id="rId1"/>
    </p:custDataLst>
    <p:extLst>
      <p:ext uri="{BB962C8B-B14F-4D97-AF65-F5344CB8AC3E}">
        <p14:creationId xmlns:p14="http://schemas.microsoft.com/office/powerpoint/2010/main" val="41855055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E94FE1-3733-B899-2C4F-6E6CD31A3C0C}"/>
              </a:ext>
            </a:extLst>
          </p:cNvPr>
          <p:cNvSpPr/>
          <p:nvPr/>
        </p:nvSpPr>
        <p:spPr>
          <a:xfrm>
            <a:off x="973937" y="1875559"/>
            <a:ext cx="4823511" cy="333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016421B-1F52-044D-9B76-D2C64C39A2B1}"/>
              </a:ext>
            </a:extLst>
          </p:cNvPr>
          <p:cNvSpPr>
            <a:spLocks noGrp="1"/>
          </p:cNvSpPr>
          <p:nvPr>
            <p:ph type="title"/>
          </p:nvPr>
        </p:nvSpPr>
        <p:spPr/>
        <p:txBody>
          <a:bodyPr/>
          <a:lstStyle/>
          <a:p>
            <a:r>
              <a:rPr lang="en-US" dirty="0"/>
              <a:t>Data Presented at AACR* Special Conference 2022 Demonstrated the Power of a Multi-Biomarker Class Approach for MCED Testing</a:t>
            </a:r>
            <a:endParaRPr lang="en-US" dirty="0">
              <a:latin typeface="+mj-lt"/>
              <a:cs typeface="Arial"/>
            </a:endParaRPr>
          </a:p>
        </p:txBody>
      </p:sp>
      <p:grpSp>
        <p:nvGrpSpPr>
          <p:cNvPr id="4" name="Group 3">
            <a:extLst>
              <a:ext uri="{FF2B5EF4-FFF2-40B4-BE49-F238E27FC236}">
                <a16:creationId xmlns:a16="http://schemas.microsoft.com/office/drawing/2014/main" id="{A51A0C45-D021-EC89-53F4-E61024C2D8B3}"/>
              </a:ext>
            </a:extLst>
          </p:cNvPr>
          <p:cNvGrpSpPr/>
          <p:nvPr/>
        </p:nvGrpSpPr>
        <p:grpSpPr>
          <a:xfrm>
            <a:off x="948813" y="1924720"/>
            <a:ext cx="4876721" cy="3332638"/>
            <a:chOff x="367614" y="2153849"/>
            <a:chExt cx="4876721" cy="3332638"/>
          </a:xfrm>
        </p:grpSpPr>
        <p:grpSp>
          <p:nvGrpSpPr>
            <p:cNvPr id="5" name="Group 4">
              <a:extLst>
                <a:ext uri="{FF2B5EF4-FFF2-40B4-BE49-F238E27FC236}">
                  <a16:creationId xmlns:a16="http://schemas.microsoft.com/office/drawing/2014/main" id="{790BF6EE-D76C-7DD3-8782-88970E93DCDA}"/>
                </a:ext>
              </a:extLst>
            </p:cNvPr>
            <p:cNvGrpSpPr/>
            <p:nvPr/>
          </p:nvGrpSpPr>
          <p:grpSpPr>
            <a:xfrm>
              <a:off x="1644089" y="2153849"/>
              <a:ext cx="2231140" cy="3332638"/>
              <a:chOff x="4694328" y="2839491"/>
              <a:chExt cx="2231140" cy="3332638"/>
            </a:xfrm>
          </p:grpSpPr>
          <p:sp>
            <p:nvSpPr>
              <p:cNvPr id="47" name="Freeform: Shape 46">
                <a:extLst>
                  <a:ext uri="{FF2B5EF4-FFF2-40B4-BE49-F238E27FC236}">
                    <a16:creationId xmlns:a16="http://schemas.microsoft.com/office/drawing/2014/main" id="{2E2E2A25-7B91-096E-13F6-C3D97929A78B}"/>
                  </a:ext>
                </a:extLst>
              </p:cNvPr>
              <p:cNvSpPr/>
              <p:nvPr/>
            </p:nvSpPr>
            <p:spPr>
              <a:xfrm>
                <a:off x="5266533" y="2839491"/>
                <a:ext cx="1086730" cy="1258161"/>
              </a:xfrm>
              <a:custGeom>
                <a:avLst/>
                <a:gdLst>
                  <a:gd name="connsiteX0" fmla="*/ 543365 w 1086730"/>
                  <a:gd name="connsiteY0" fmla="*/ 1258162 h 1258161"/>
                  <a:gd name="connsiteX1" fmla="*/ 0 w 1086730"/>
                  <a:gd name="connsiteY1" fmla="*/ 943553 h 1258161"/>
                  <a:gd name="connsiteX2" fmla="*/ 0 w 1086730"/>
                  <a:gd name="connsiteY2" fmla="*/ 314608 h 1258161"/>
                  <a:gd name="connsiteX3" fmla="*/ 543365 w 1086730"/>
                  <a:gd name="connsiteY3" fmla="*/ 0 h 1258161"/>
                  <a:gd name="connsiteX4" fmla="*/ 1086730 w 1086730"/>
                  <a:gd name="connsiteY4" fmla="*/ 314608 h 1258161"/>
                  <a:gd name="connsiteX5" fmla="*/ 1086730 w 1086730"/>
                  <a:gd name="connsiteY5" fmla="*/ 943553 h 1258161"/>
                  <a:gd name="connsiteX6" fmla="*/ 54337 w 1086730"/>
                  <a:gd name="connsiteY6" fmla="*/ 912310 h 1258161"/>
                  <a:gd name="connsiteX7" fmla="*/ 543365 w 1086730"/>
                  <a:gd name="connsiteY7" fmla="*/ 1195403 h 1258161"/>
                  <a:gd name="connsiteX8" fmla="*/ 1032394 w 1086730"/>
                  <a:gd name="connsiteY8" fmla="*/ 912310 h 1258161"/>
                  <a:gd name="connsiteX9" fmla="*/ 1032394 w 1086730"/>
                  <a:gd name="connsiteY9" fmla="*/ 345852 h 1258161"/>
                  <a:gd name="connsiteX10" fmla="*/ 543365 w 1086730"/>
                  <a:gd name="connsiteY10" fmla="*/ 62759 h 1258161"/>
                  <a:gd name="connsiteX11" fmla="*/ 54337 w 1086730"/>
                  <a:gd name="connsiteY11" fmla="*/ 345852 h 12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730" h="1258161">
                    <a:moveTo>
                      <a:pt x="543365" y="1258162"/>
                    </a:moveTo>
                    <a:lnTo>
                      <a:pt x="0" y="943553"/>
                    </a:lnTo>
                    <a:lnTo>
                      <a:pt x="0" y="314608"/>
                    </a:lnTo>
                    <a:lnTo>
                      <a:pt x="543365" y="0"/>
                    </a:lnTo>
                    <a:lnTo>
                      <a:pt x="1086730" y="314608"/>
                    </a:lnTo>
                    <a:lnTo>
                      <a:pt x="1086730" y="943553"/>
                    </a:lnTo>
                    <a:close/>
                    <a:moveTo>
                      <a:pt x="54337" y="912310"/>
                    </a:moveTo>
                    <a:lnTo>
                      <a:pt x="543365" y="1195403"/>
                    </a:lnTo>
                    <a:lnTo>
                      <a:pt x="1032394" y="912310"/>
                    </a:lnTo>
                    <a:lnTo>
                      <a:pt x="1032394" y="345852"/>
                    </a:lnTo>
                    <a:lnTo>
                      <a:pt x="543365" y="62759"/>
                    </a:lnTo>
                    <a:lnTo>
                      <a:pt x="54337" y="345852"/>
                    </a:lnTo>
                    <a:close/>
                  </a:path>
                </a:pathLst>
              </a:custGeom>
              <a:solidFill>
                <a:schemeClr val="tx1"/>
              </a:solidFill>
              <a:ln w="1349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24F9246-B0B4-C4F0-EC9C-34D834557839}"/>
                  </a:ext>
                </a:extLst>
              </p:cNvPr>
              <p:cNvSpPr/>
              <p:nvPr/>
            </p:nvSpPr>
            <p:spPr>
              <a:xfrm>
                <a:off x="4694328" y="3882584"/>
                <a:ext cx="1086730" cy="1258161"/>
              </a:xfrm>
              <a:custGeom>
                <a:avLst/>
                <a:gdLst>
                  <a:gd name="connsiteX0" fmla="*/ 543365 w 1086730"/>
                  <a:gd name="connsiteY0" fmla="*/ 1258162 h 1258161"/>
                  <a:gd name="connsiteX1" fmla="*/ 0 w 1086730"/>
                  <a:gd name="connsiteY1" fmla="*/ 943553 h 1258161"/>
                  <a:gd name="connsiteX2" fmla="*/ 0 w 1086730"/>
                  <a:gd name="connsiteY2" fmla="*/ 314608 h 1258161"/>
                  <a:gd name="connsiteX3" fmla="*/ 543365 w 1086730"/>
                  <a:gd name="connsiteY3" fmla="*/ 0 h 1258161"/>
                  <a:gd name="connsiteX4" fmla="*/ 1086730 w 1086730"/>
                  <a:gd name="connsiteY4" fmla="*/ 314608 h 1258161"/>
                  <a:gd name="connsiteX5" fmla="*/ 1086730 w 1086730"/>
                  <a:gd name="connsiteY5" fmla="*/ 943553 h 1258161"/>
                  <a:gd name="connsiteX6" fmla="*/ 54337 w 1086730"/>
                  <a:gd name="connsiteY6" fmla="*/ 912310 h 1258161"/>
                  <a:gd name="connsiteX7" fmla="*/ 543365 w 1086730"/>
                  <a:gd name="connsiteY7" fmla="*/ 1195403 h 1258161"/>
                  <a:gd name="connsiteX8" fmla="*/ 1032394 w 1086730"/>
                  <a:gd name="connsiteY8" fmla="*/ 912310 h 1258161"/>
                  <a:gd name="connsiteX9" fmla="*/ 1032394 w 1086730"/>
                  <a:gd name="connsiteY9" fmla="*/ 345852 h 1258161"/>
                  <a:gd name="connsiteX10" fmla="*/ 543365 w 1086730"/>
                  <a:gd name="connsiteY10" fmla="*/ 62759 h 1258161"/>
                  <a:gd name="connsiteX11" fmla="*/ 54337 w 1086730"/>
                  <a:gd name="connsiteY11" fmla="*/ 345852 h 12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730" h="1258161">
                    <a:moveTo>
                      <a:pt x="543365" y="1258162"/>
                    </a:moveTo>
                    <a:lnTo>
                      <a:pt x="0" y="943553"/>
                    </a:lnTo>
                    <a:lnTo>
                      <a:pt x="0" y="314608"/>
                    </a:lnTo>
                    <a:lnTo>
                      <a:pt x="543365" y="0"/>
                    </a:lnTo>
                    <a:lnTo>
                      <a:pt x="1086730" y="314608"/>
                    </a:lnTo>
                    <a:lnTo>
                      <a:pt x="1086730" y="943553"/>
                    </a:lnTo>
                    <a:close/>
                    <a:moveTo>
                      <a:pt x="54337" y="912310"/>
                    </a:moveTo>
                    <a:lnTo>
                      <a:pt x="543365" y="1195403"/>
                    </a:lnTo>
                    <a:lnTo>
                      <a:pt x="1032394" y="912310"/>
                    </a:lnTo>
                    <a:lnTo>
                      <a:pt x="1032394" y="345852"/>
                    </a:lnTo>
                    <a:lnTo>
                      <a:pt x="543365" y="62759"/>
                    </a:lnTo>
                    <a:lnTo>
                      <a:pt x="54337" y="345852"/>
                    </a:lnTo>
                    <a:close/>
                  </a:path>
                </a:pathLst>
              </a:custGeom>
              <a:solidFill>
                <a:schemeClr val="tx1"/>
              </a:solidFill>
              <a:ln w="1349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F500564-9D69-5189-2472-663BD5CF9DC5}"/>
                  </a:ext>
                </a:extLst>
              </p:cNvPr>
              <p:cNvSpPr/>
              <p:nvPr/>
            </p:nvSpPr>
            <p:spPr>
              <a:xfrm>
                <a:off x="5231157" y="4913968"/>
                <a:ext cx="1086730" cy="1258161"/>
              </a:xfrm>
              <a:custGeom>
                <a:avLst/>
                <a:gdLst>
                  <a:gd name="connsiteX0" fmla="*/ 543365 w 1086730"/>
                  <a:gd name="connsiteY0" fmla="*/ 1258162 h 1258161"/>
                  <a:gd name="connsiteX1" fmla="*/ 0 w 1086730"/>
                  <a:gd name="connsiteY1" fmla="*/ 943553 h 1258161"/>
                  <a:gd name="connsiteX2" fmla="*/ 0 w 1086730"/>
                  <a:gd name="connsiteY2" fmla="*/ 314608 h 1258161"/>
                  <a:gd name="connsiteX3" fmla="*/ 543365 w 1086730"/>
                  <a:gd name="connsiteY3" fmla="*/ 0 h 1258161"/>
                  <a:gd name="connsiteX4" fmla="*/ 1086730 w 1086730"/>
                  <a:gd name="connsiteY4" fmla="*/ 314608 h 1258161"/>
                  <a:gd name="connsiteX5" fmla="*/ 1086730 w 1086730"/>
                  <a:gd name="connsiteY5" fmla="*/ 943553 h 1258161"/>
                  <a:gd name="connsiteX6" fmla="*/ 54337 w 1086730"/>
                  <a:gd name="connsiteY6" fmla="*/ 912310 h 1258161"/>
                  <a:gd name="connsiteX7" fmla="*/ 543365 w 1086730"/>
                  <a:gd name="connsiteY7" fmla="*/ 1195403 h 1258161"/>
                  <a:gd name="connsiteX8" fmla="*/ 1032394 w 1086730"/>
                  <a:gd name="connsiteY8" fmla="*/ 912310 h 1258161"/>
                  <a:gd name="connsiteX9" fmla="*/ 1032394 w 1086730"/>
                  <a:gd name="connsiteY9" fmla="*/ 345852 h 1258161"/>
                  <a:gd name="connsiteX10" fmla="*/ 543365 w 1086730"/>
                  <a:gd name="connsiteY10" fmla="*/ 62759 h 1258161"/>
                  <a:gd name="connsiteX11" fmla="*/ 54337 w 1086730"/>
                  <a:gd name="connsiteY11" fmla="*/ 345852 h 12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730" h="1258161">
                    <a:moveTo>
                      <a:pt x="543365" y="1258162"/>
                    </a:moveTo>
                    <a:lnTo>
                      <a:pt x="0" y="943553"/>
                    </a:lnTo>
                    <a:lnTo>
                      <a:pt x="0" y="314608"/>
                    </a:lnTo>
                    <a:lnTo>
                      <a:pt x="543365" y="0"/>
                    </a:lnTo>
                    <a:lnTo>
                      <a:pt x="1086730" y="314608"/>
                    </a:lnTo>
                    <a:lnTo>
                      <a:pt x="1086730" y="943553"/>
                    </a:lnTo>
                    <a:close/>
                    <a:moveTo>
                      <a:pt x="54337" y="912310"/>
                    </a:moveTo>
                    <a:lnTo>
                      <a:pt x="543365" y="1195403"/>
                    </a:lnTo>
                    <a:lnTo>
                      <a:pt x="1032394" y="912310"/>
                    </a:lnTo>
                    <a:lnTo>
                      <a:pt x="1032394" y="345852"/>
                    </a:lnTo>
                    <a:lnTo>
                      <a:pt x="543365" y="62759"/>
                    </a:lnTo>
                    <a:lnTo>
                      <a:pt x="54337" y="345852"/>
                    </a:lnTo>
                    <a:close/>
                  </a:path>
                </a:pathLst>
              </a:custGeom>
              <a:solidFill>
                <a:schemeClr val="tx1"/>
              </a:solidFill>
              <a:ln w="1349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9074EF6-8AA7-FC6F-464E-7F4DD94A2678}"/>
                  </a:ext>
                </a:extLst>
              </p:cNvPr>
              <p:cNvSpPr/>
              <p:nvPr/>
            </p:nvSpPr>
            <p:spPr>
              <a:xfrm>
                <a:off x="5838738" y="3882584"/>
                <a:ext cx="1086730" cy="1258161"/>
              </a:xfrm>
              <a:custGeom>
                <a:avLst/>
                <a:gdLst>
                  <a:gd name="connsiteX0" fmla="*/ 543365 w 1086730"/>
                  <a:gd name="connsiteY0" fmla="*/ 1258162 h 1258161"/>
                  <a:gd name="connsiteX1" fmla="*/ 0 w 1086730"/>
                  <a:gd name="connsiteY1" fmla="*/ 943553 h 1258161"/>
                  <a:gd name="connsiteX2" fmla="*/ 0 w 1086730"/>
                  <a:gd name="connsiteY2" fmla="*/ 314608 h 1258161"/>
                  <a:gd name="connsiteX3" fmla="*/ 543365 w 1086730"/>
                  <a:gd name="connsiteY3" fmla="*/ 0 h 1258161"/>
                  <a:gd name="connsiteX4" fmla="*/ 1086730 w 1086730"/>
                  <a:gd name="connsiteY4" fmla="*/ 314608 h 1258161"/>
                  <a:gd name="connsiteX5" fmla="*/ 1086730 w 1086730"/>
                  <a:gd name="connsiteY5" fmla="*/ 943553 h 1258161"/>
                  <a:gd name="connsiteX6" fmla="*/ 54337 w 1086730"/>
                  <a:gd name="connsiteY6" fmla="*/ 912310 h 1258161"/>
                  <a:gd name="connsiteX7" fmla="*/ 543365 w 1086730"/>
                  <a:gd name="connsiteY7" fmla="*/ 1195403 h 1258161"/>
                  <a:gd name="connsiteX8" fmla="*/ 1032394 w 1086730"/>
                  <a:gd name="connsiteY8" fmla="*/ 912310 h 1258161"/>
                  <a:gd name="connsiteX9" fmla="*/ 1032394 w 1086730"/>
                  <a:gd name="connsiteY9" fmla="*/ 345852 h 1258161"/>
                  <a:gd name="connsiteX10" fmla="*/ 543365 w 1086730"/>
                  <a:gd name="connsiteY10" fmla="*/ 62759 h 1258161"/>
                  <a:gd name="connsiteX11" fmla="*/ 54337 w 1086730"/>
                  <a:gd name="connsiteY11" fmla="*/ 345852 h 12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730" h="1258161">
                    <a:moveTo>
                      <a:pt x="543365" y="1258162"/>
                    </a:moveTo>
                    <a:lnTo>
                      <a:pt x="0" y="943553"/>
                    </a:lnTo>
                    <a:lnTo>
                      <a:pt x="0" y="314608"/>
                    </a:lnTo>
                    <a:lnTo>
                      <a:pt x="543365" y="0"/>
                    </a:lnTo>
                    <a:lnTo>
                      <a:pt x="1086730" y="314608"/>
                    </a:lnTo>
                    <a:lnTo>
                      <a:pt x="1086730" y="943553"/>
                    </a:lnTo>
                    <a:close/>
                    <a:moveTo>
                      <a:pt x="54337" y="912310"/>
                    </a:moveTo>
                    <a:lnTo>
                      <a:pt x="543365" y="1195403"/>
                    </a:lnTo>
                    <a:lnTo>
                      <a:pt x="1032394" y="912310"/>
                    </a:lnTo>
                    <a:lnTo>
                      <a:pt x="1032394" y="345852"/>
                    </a:lnTo>
                    <a:lnTo>
                      <a:pt x="543365" y="62759"/>
                    </a:lnTo>
                    <a:lnTo>
                      <a:pt x="54337" y="345852"/>
                    </a:lnTo>
                    <a:close/>
                  </a:path>
                </a:pathLst>
              </a:custGeom>
              <a:solidFill>
                <a:schemeClr val="tx1"/>
              </a:solidFill>
              <a:ln w="13494"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58EB2710-A38C-BD66-48A3-C81D811B90AD}"/>
                </a:ext>
              </a:extLst>
            </p:cNvPr>
            <p:cNvGrpSpPr/>
            <p:nvPr/>
          </p:nvGrpSpPr>
          <p:grpSpPr>
            <a:xfrm>
              <a:off x="1857316" y="3421044"/>
              <a:ext cx="618439" cy="779606"/>
              <a:chOff x="1828741" y="3392469"/>
              <a:chExt cx="618439" cy="779606"/>
            </a:xfrm>
          </p:grpSpPr>
          <p:pic>
            <p:nvPicPr>
              <p:cNvPr id="48" name="Graphic 47" descr="DNA">
                <a:extLst>
                  <a:ext uri="{FF2B5EF4-FFF2-40B4-BE49-F238E27FC236}">
                    <a16:creationId xmlns:a16="http://schemas.microsoft.com/office/drawing/2014/main" id="{4498C04D-4752-64CD-B582-0F9270C5B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7255">
                <a:off x="1828741" y="3392469"/>
                <a:ext cx="618439" cy="779606"/>
              </a:xfrm>
              <a:prstGeom prst="rect">
                <a:avLst/>
              </a:prstGeom>
            </p:spPr>
          </p:pic>
          <p:sp>
            <p:nvSpPr>
              <p:cNvPr id="49" name="Oval 48">
                <a:extLst>
                  <a:ext uri="{FF2B5EF4-FFF2-40B4-BE49-F238E27FC236}">
                    <a16:creationId xmlns:a16="http://schemas.microsoft.com/office/drawing/2014/main" id="{F386AADC-A7D8-110D-FAB4-7924A86C1ACA}"/>
                  </a:ext>
                </a:extLst>
              </p:cNvPr>
              <p:cNvSpPr/>
              <p:nvPr/>
            </p:nvSpPr>
            <p:spPr>
              <a:xfrm>
                <a:off x="2264237" y="3706884"/>
                <a:ext cx="91440" cy="91440"/>
              </a:xfrm>
              <a:prstGeom prst="ellipse">
                <a:avLst/>
              </a:prstGeom>
              <a:solidFill>
                <a:schemeClr val="accent1">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52" name="Group 51">
              <a:extLst>
                <a:ext uri="{FF2B5EF4-FFF2-40B4-BE49-F238E27FC236}">
                  <a16:creationId xmlns:a16="http://schemas.microsoft.com/office/drawing/2014/main" id="{A1903D58-632C-C945-E0B0-5E7EC58DEC74}"/>
                </a:ext>
              </a:extLst>
            </p:cNvPr>
            <p:cNvGrpSpPr/>
            <p:nvPr/>
          </p:nvGrpSpPr>
          <p:grpSpPr>
            <a:xfrm>
              <a:off x="2373864" y="2328955"/>
              <a:ext cx="735031" cy="881860"/>
              <a:chOff x="6265504" y="1014121"/>
              <a:chExt cx="853799" cy="1048323"/>
            </a:xfrm>
          </p:grpSpPr>
          <p:pic>
            <p:nvPicPr>
              <p:cNvPr id="50" name="Graphic 49" descr="DNA">
                <a:extLst>
                  <a:ext uri="{FF2B5EF4-FFF2-40B4-BE49-F238E27FC236}">
                    <a16:creationId xmlns:a16="http://schemas.microsoft.com/office/drawing/2014/main" id="{1EB5B75B-AD36-632D-210C-69BC61F296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7255">
                <a:off x="6265504" y="1014121"/>
                <a:ext cx="618439" cy="779606"/>
              </a:xfrm>
              <a:prstGeom prst="rect">
                <a:avLst/>
              </a:prstGeom>
            </p:spPr>
          </p:pic>
          <p:pic>
            <p:nvPicPr>
              <p:cNvPr id="51" name="Graphic 50" descr="DNA">
                <a:extLst>
                  <a:ext uri="{FF2B5EF4-FFF2-40B4-BE49-F238E27FC236}">
                    <a16:creationId xmlns:a16="http://schemas.microsoft.com/office/drawing/2014/main" id="{565E973B-9279-13DA-E521-2EAD96516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17255">
                <a:off x="6500868" y="1282837"/>
                <a:ext cx="618435" cy="779607"/>
              </a:xfrm>
              <a:prstGeom prst="rect">
                <a:avLst/>
              </a:prstGeom>
            </p:spPr>
          </p:pic>
        </p:grpSp>
        <p:grpSp>
          <p:nvGrpSpPr>
            <p:cNvPr id="56" name="Group 55">
              <a:extLst>
                <a:ext uri="{FF2B5EF4-FFF2-40B4-BE49-F238E27FC236}">
                  <a16:creationId xmlns:a16="http://schemas.microsoft.com/office/drawing/2014/main" id="{F0DEC13A-6A17-38BE-3C2E-B65EBFF86B1B}"/>
                </a:ext>
              </a:extLst>
            </p:cNvPr>
            <p:cNvGrpSpPr/>
            <p:nvPr/>
          </p:nvGrpSpPr>
          <p:grpSpPr>
            <a:xfrm>
              <a:off x="3006019" y="3390322"/>
              <a:ext cx="650794" cy="857777"/>
              <a:chOff x="9810577" y="2684478"/>
              <a:chExt cx="650794" cy="857777"/>
            </a:xfrm>
          </p:grpSpPr>
          <p:pic>
            <p:nvPicPr>
              <p:cNvPr id="54" name="Graphic 53" descr="DNA">
                <a:extLst>
                  <a:ext uri="{FF2B5EF4-FFF2-40B4-BE49-F238E27FC236}">
                    <a16:creationId xmlns:a16="http://schemas.microsoft.com/office/drawing/2014/main" id="{43369BEF-EB7A-354D-297E-79AF636023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7255">
                <a:off x="9810577" y="2684478"/>
                <a:ext cx="650794" cy="857777"/>
              </a:xfrm>
              <a:prstGeom prst="rect">
                <a:avLst/>
              </a:prstGeom>
            </p:spPr>
          </p:pic>
          <p:sp>
            <p:nvSpPr>
              <p:cNvPr id="55" name="Rectangle: Rounded Corners 54">
                <a:extLst>
                  <a:ext uri="{FF2B5EF4-FFF2-40B4-BE49-F238E27FC236}">
                    <a16:creationId xmlns:a16="http://schemas.microsoft.com/office/drawing/2014/main" id="{75DE8F85-55F7-17F0-66B2-DED80E9F963D}"/>
                  </a:ext>
                </a:extLst>
              </p:cNvPr>
              <p:cNvSpPr/>
              <p:nvPr/>
            </p:nvSpPr>
            <p:spPr>
              <a:xfrm rot="1276902">
                <a:off x="10037916" y="3104848"/>
                <a:ext cx="196115" cy="45719"/>
              </a:xfrm>
              <a:prstGeom prst="roundRec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049" name="Group 1048">
              <a:extLst>
                <a:ext uri="{FF2B5EF4-FFF2-40B4-BE49-F238E27FC236}">
                  <a16:creationId xmlns:a16="http://schemas.microsoft.com/office/drawing/2014/main" id="{B92A5540-F87A-CA93-AD16-AE990F7238D5}"/>
                </a:ext>
              </a:extLst>
            </p:cNvPr>
            <p:cNvGrpSpPr/>
            <p:nvPr/>
          </p:nvGrpSpPr>
          <p:grpSpPr>
            <a:xfrm>
              <a:off x="2379201" y="4582928"/>
              <a:ext cx="671113" cy="554706"/>
              <a:chOff x="8740417" y="2846748"/>
              <a:chExt cx="1375552" cy="1136958"/>
            </a:xfrm>
          </p:grpSpPr>
          <p:grpSp>
            <p:nvGrpSpPr>
              <p:cNvPr id="1047" name="Group 1046">
                <a:extLst>
                  <a:ext uri="{FF2B5EF4-FFF2-40B4-BE49-F238E27FC236}">
                    <a16:creationId xmlns:a16="http://schemas.microsoft.com/office/drawing/2014/main" id="{E201A76B-D519-4AE6-54E5-80D9A91E8B92}"/>
                  </a:ext>
                </a:extLst>
              </p:cNvPr>
              <p:cNvGrpSpPr/>
              <p:nvPr/>
            </p:nvGrpSpPr>
            <p:grpSpPr>
              <a:xfrm>
                <a:off x="8740417" y="2846748"/>
                <a:ext cx="1375552" cy="1136958"/>
                <a:chOff x="8740417" y="2846748"/>
                <a:chExt cx="1375552" cy="1136958"/>
              </a:xfrm>
            </p:grpSpPr>
            <p:sp>
              <p:nvSpPr>
                <p:cNvPr id="58" name="Oval 57">
                  <a:extLst>
                    <a:ext uri="{FF2B5EF4-FFF2-40B4-BE49-F238E27FC236}">
                      <a16:creationId xmlns:a16="http://schemas.microsoft.com/office/drawing/2014/main" id="{A3ECE649-4BD4-5BBB-E9E2-264E0EE73201}"/>
                    </a:ext>
                  </a:extLst>
                </p:cNvPr>
                <p:cNvSpPr/>
                <p:nvPr/>
              </p:nvSpPr>
              <p:spPr>
                <a:xfrm>
                  <a:off x="9133366" y="3164633"/>
                  <a:ext cx="457200" cy="45289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ED24AE71-6FBA-3D61-53F5-F3933A0BD1FE}"/>
                    </a:ext>
                  </a:extLst>
                </p:cNvPr>
                <p:cNvCxnSpPr>
                  <a:stCxn id="58" idx="6"/>
                </p:cNvCxnSpPr>
                <p:nvPr/>
              </p:nvCxnSpPr>
              <p:spPr>
                <a:xfrm flipV="1">
                  <a:off x="9590566" y="3073193"/>
                  <a:ext cx="308346" cy="317885"/>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D4C3A21-79CA-8580-EAE6-6DC9FE28553B}"/>
                    </a:ext>
                  </a:extLst>
                </p:cNvPr>
                <p:cNvSpPr/>
                <p:nvPr/>
              </p:nvSpPr>
              <p:spPr>
                <a:xfrm>
                  <a:off x="9841649" y="2846748"/>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id="{989BB18B-1DA7-D68A-BBF9-6DEC0734AD68}"/>
                    </a:ext>
                  </a:extLst>
                </p:cNvPr>
                <p:cNvCxnSpPr>
                  <a:stCxn id="58" idx="5"/>
                </p:cNvCxnSpPr>
                <p:nvPr/>
              </p:nvCxnSpPr>
              <p:spPr>
                <a:xfrm>
                  <a:off x="9523611" y="3551199"/>
                  <a:ext cx="318038" cy="35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F1466086-773F-E72F-FC49-A6B47360C233}"/>
                    </a:ext>
                  </a:extLst>
                </p:cNvPr>
                <p:cNvCxnSpPr>
                  <a:cxnSpLocks/>
                </p:cNvCxnSpPr>
                <p:nvPr/>
              </p:nvCxnSpPr>
              <p:spPr>
                <a:xfrm flipV="1">
                  <a:off x="9852536" y="3612169"/>
                  <a:ext cx="0" cy="226427"/>
                </a:xfrm>
                <a:prstGeom prst="line">
                  <a:avLst/>
                </a:prstGeom>
              </p:spPr>
              <p:style>
                <a:lnRef idx="1">
                  <a:schemeClr val="accent1"/>
                </a:lnRef>
                <a:fillRef idx="0">
                  <a:schemeClr val="accent1"/>
                </a:fillRef>
                <a:effectRef idx="0">
                  <a:schemeClr val="accent1"/>
                </a:effectRef>
                <a:fontRef idx="minor">
                  <a:schemeClr val="tx1"/>
                </a:fontRef>
              </p:style>
            </p:cxnSp>
            <p:sp>
              <p:nvSpPr>
                <p:cNvPr id="1033" name="Oval 1032">
                  <a:extLst>
                    <a:ext uri="{FF2B5EF4-FFF2-40B4-BE49-F238E27FC236}">
                      <a16:creationId xmlns:a16="http://schemas.microsoft.com/office/drawing/2014/main" id="{59ACF1A8-D3E8-B1E5-18AD-9AD18DB384CA}"/>
                    </a:ext>
                  </a:extLst>
                </p:cNvPr>
                <p:cNvSpPr/>
                <p:nvPr/>
              </p:nvSpPr>
              <p:spPr>
                <a:xfrm>
                  <a:off x="9807825" y="3549182"/>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5" name="Straight Connector 1034">
                  <a:extLst>
                    <a:ext uri="{FF2B5EF4-FFF2-40B4-BE49-F238E27FC236}">
                      <a16:creationId xmlns:a16="http://schemas.microsoft.com/office/drawing/2014/main" id="{32FD4A60-64BC-BAE0-876F-54AD0F043630}"/>
                    </a:ext>
                  </a:extLst>
                </p:cNvPr>
                <p:cNvCxnSpPr>
                  <a:stCxn id="58" idx="3"/>
                </p:cNvCxnSpPr>
                <p:nvPr/>
              </p:nvCxnSpPr>
              <p:spPr>
                <a:xfrm flipH="1">
                  <a:off x="8991600" y="3551199"/>
                  <a:ext cx="208721" cy="174183"/>
                </a:xfrm>
                <a:prstGeom prst="line">
                  <a:avLst/>
                </a:prstGeom>
              </p:spPr>
              <p:style>
                <a:lnRef idx="1">
                  <a:schemeClr val="accent1"/>
                </a:lnRef>
                <a:fillRef idx="0">
                  <a:schemeClr val="accent1"/>
                </a:fillRef>
                <a:effectRef idx="0">
                  <a:schemeClr val="accent1"/>
                </a:effectRef>
                <a:fontRef idx="minor">
                  <a:schemeClr val="tx1"/>
                </a:fontRef>
              </p:style>
            </p:cxnSp>
            <p:sp>
              <p:nvSpPr>
                <p:cNvPr id="1036" name="Oval 1035">
                  <a:extLst>
                    <a:ext uri="{FF2B5EF4-FFF2-40B4-BE49-F238E27FC236}">
                      <a16:creationId xmlns:a16="http://schemas.microsoft.com/office/drawing/2014/main" id="{CFFF7380-9B3C-6234-ACFC-2C85991D1C44}"/>
                    </a:ext>
                  </a:extLst>
                </p:cNvPr>
                <p:cNvSpPr/>
                <p:nvPr/>
              </p:nvSpPr>
              <p:spPr>
                <a:xfrm>
                  <a:off x="8884868" y="3655716"/>
                  <a:ext cx="182880" cy="1828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8" name="Straight Connector 1037">
                  <a:extLst>
                    <a:ext uri="{FF2B5EF4-FFF2-40B4-BE49-F238E27FC236}">
                      <a16:creationId xmlns:a16="http://schemas.microsoft.com/office/drawing/2014/main" id="{537B7058-E297-C3E1-F735-D9446641D563}"/>
                    </a:ext>
                  </a:extLst>
                </p:cNvPr>
                <p:cNvCxnSpPr>
                  <a:stCxn id="58" idx="1"/>
                </p:cNvCxnSpPr>
                <p:nvPr/>
              </p:nvCxnSpPr>
              <p:spPr>
                <a:xfrm flipH="1" flipV="1">
                  <a:off x="9067748" y="3118913"/>
                  <a:ext cx="132573" cy="11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73ACFB12-AB2E-31DF-D2FF-39496A45F1BC}"/>
                    </a:ext>
                  </a:extLst>
                </p:cNvPr>
                <p:cNvCxnSpPr>
                  <a:cxnSpLocks/>
                </p:cNvCxnSpPr>
                <p:nvPr/>
              </p:nvCxnSpPr>
              <p:spPr>
                <a:xfrm flipH="1">
                  <a:off x="8913680" y="3075843"/>
                  <a:ext cx="95715" cy="155114"/>
                </a:xfrm>
                <a:prstGeom prst="line">
                  <a:avLst/>
                </a:prstGeom>
              </p:spPr>
              <p:style>
                <a:lnRef idx="1">
                  <a:schemeClr val="accent1"/>
                </a:lnRef>
                <a:fillRef idx="0">
                  <a:schemeClr val="accent1"/>
                </a:fillRef>
                <a:effectRef idx="0">
                  <a:schemeClr val="accent1"/>
                </a:effectRef>
                <a:fontRef idx="minor">
                  <a:schemeClr val="tx1"/>
                </a:fontRef>
              </p:style>
            </p:cxnSp>
            <p:sp>
              <p:nvSpPr>
                <p:cNvPr id="1042" name="Oval 1041">
                  <a:extLst>
                    <a:ext uri="{FF2B5EF4-FFF2-40B4-BE49-F238E27FC236}">
                      <a16:creationId xmlns:a16="http://schemas.microsoft.com/office/drawing/2014/main" id="{646C963C-BFEE-D809-3CC9-7E4D55364415}"/>
                    </a:ext>
                  </a:extLst>
                </p:cNvPr>
                <p:cNvSpPr/>
                <p:nvPr/>
              </p:nvSpPr>
              <p:spPr>
                <a:xfrm>
                  <a:off x="8863544" y="3190403"/>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4" name="Straight Connector 1043">
                  <a:extLst>
                    <a:ext uri="{FF2B5EF4-FFF2-40B4-BE49-F238E27FC236}">
                      <a16:creationId xmlns:a16="http://schemas.microsoft.com/office/drawing/2014/main" id="{3969802D-B56C-073F-5D6A-36C221941366}"/>
                    </a:ext>
                  </a:extLst>
                </p:cNvPr>
                <p:cNvCxnSpPr>
                  <a:cxnSpLocks/>
                </p:cNvCxnSpPr>
                <p:nvPr/>
              </p:nvCxnSpPr>
              <p:spPr>
                <a:xfrm flipH="1" flipV="1">
                  <a:off x="8778757" y="3069986"/>
                  <a:ext cx="95420" cy="144871"/>
                </a:xfrm>
                <a:prstGeom prst="line">
                  <a:avLst/>
                </a:prstGeom>
              </p:spPr>
              <p:style>
                <a:lnRef idx="1">
                  <a:schemeClr val="accent1"/>
                </a:lnRef>
                <a:fillRef idx="0">
                  <a:schemeClr val="accent1"/>
                </a:fillRef>
                <a:effectRef idx="0">
                  <a:schemeClr val="accent1"/>
                </a:effectRef>
                <a:fontRef idx="minor">
                  <a:schemeClr val="tx1"/>
                </a:fontRef>
              </p:style>
            </p:cxnSp>
            <p:sp>
              <p:nvSpPr>
                <p:cNvPr id="1046" name="Oval 1045">
                  <a:extLst>
                    <a:ext uri="{FF2B5EF4-FFF2-40B4-BE49-F238E27FC236}">
                      <a16:creationId xmlns:a16="http://schemas.microsoft.com/office/drawing/2014/main" id="{DBC61894-B730-A3DC-E12F-91C6B099E79F}"/>
                    </a:ext>
                  </a:extLst>
                </p:cNvPr>
                <p:cNvSpPr/>
                <p:nvPr/>
              </p:nvSpPr>
              <p:spPr>
                <a:xfrm>
                  <a:off x="8740417" y="3024266"/>
                  <a:ext cx="64008" cy="6400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Oval 1023">
                  <a:extLst>
                    <a:ext uri="{FF2B5EF4-FFF2-40B4-BE49-F238E27FC236}">
                      <a16:creationId xmlns:a16="http://schemas.microsoft.com/office/drawing/2014/main" id="{273DE40F-2862-9178-B65D-0B8795758CB7}"/>
                    </a:ext>
                  </a:extLst>
                </p:cNvPr>
                <p:cNvSpPr/>
                <p:nvPr/>
              </p:nvSpPr>
              <p:spPr>
                <a:xfrm>
                  <a:off x="9761752" y="3800826"/>
                  <a:ext cx="182880" cy="1828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Oval 1038">
                  <a:extLst>
                    <a:ext uri="{FF2B5EF4-FFF2-40B4-BE49-F238E27FC236}">
                      <a16:creationId xmlns:a16="http://schemas.microsoft.com/office/drawing/2014/main" id="{A73748F9-76DD-0EF2-FDD1-3C2B958ADB43}"/>
                    </a:ext>
                  </a:extLst>
                </p:cNvPr>
                <p:cNvSpPr/>
                <p:nvPr/>
              </p:nvSpPr>
              <p:spPr>
                <a:xfrm>
                  <a:off x="8945597" y="3007263"/>
                  <a:ext cx="137160" cy="1371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8" name="Arc 1047">
                <a:extLst>
                  <a:ext uri="{FF2B5EF4-FFF2-40B4-BE49-F238E27FC236}">
                    <a16:creationId xmlns:a16="http://schemas.microsoft.com/office/drawing/2014/main" id="{8D5CD2C1-E0EB-A575-58DF-059874D16EFF}"/>
                  </a:ext>
                </a:extLst>
              </p:cNvPr>
              <p:cNvSpPr/>
              <p:nvPr/>
            </p:nvSpPr>
            <p:spPr>
              <a:xfrm rot="17089250">
                <a:off x="9214431" y="3272433"/>
                <a:ext cx="289658" cy="282691"/>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endParaRPr>
              </a:p>
            </p:txBody>
          </p:sp>
        </p:grpSp>
        <p:sp>
          <p:nvSpPr>
            <p:cNvPr id="1050" name="TextBox 1049">
              <a:extLst>
                <a:ext uri="{FF2B5EF4-FFF2-40B4-BE49-F238E27FC236}">
                  <a16:creationId xmlns:a16="http://schemas.microsoft.com/office/drawing/2014/main" id="{D16E2F37-DB5B-8C97-D961-95232FC3697D}"/>
                </a:ext>
              </a:extLst>
            </p:cNvPr>
            <p:cNvSpPr txBox="1"/>
            <p:nvPr/>
          </p:nvSpPr>
          <p:spPr>
            <a:xfrm>
              <a:off x="952578" y="2650285"/>
              <a:ext cx="1280509" cy="276999"/>
            </a:xfrm>
            <a:prstGeom prst="rect">
              <a:avLst/>
            </a:prstGeom>
            <a:noFill/>
          </p:spPr>
          <p:txBody>
            <a:bodyPr wrap="square" lIns="0" tIns="0" rIns="0" bIns="0" rtlCol="0">
              <a:spAutoFit/>
            </a:bodyPr>
            <a:lstStyle/>
            <a:p>
              <a:pPr algn="l"/>
              <a:r>
                <a:rPr lang="en-US" dirty="0">
                  <a:solidFill>
                    <a:srgbClr val="000000"/>
                  </a:solidFill>
                  <a:latin typeface="Arial" panose="020B0604020202020204" pitchFamily="34" charset="0"/>
                  <a:cs typeface="Arial" panose="020B0604020202020204" pitchFamily="34" charset="0"/>
                </a:rPr>
                <a:t>Aneuploidy</a:t>
              </a:r>
            </a:p>
          </p:txBody>
        </p:sp>
        <p:sp>
          <p:nvSpPr>
            <p:cNvPr id="1051" name="TextBox 1050">
              <a:extLst>
                <a:ext uri="{FF2B5EF4-FFF2-40B4-BE49-F238E27FC236}">
                  <a16:creationId xmlns:a16="http://schemas.microsoft.com/office/drawing/2014/main" id="{66C81A7E-D47D-3E34-2608-8CAF0F08A4F2}"/>
                </a:ext>
              </a:extLst>
            </p:cNvPr>
            <p:cNvSpPr txBox="1"/>
            <p:nvPr/>
          </p:nvSpPr>
          <p:spPr>
            <a:xfrm>
              <a:off x="3963826" y="3695425"/>
              <a:ext cx="1280509" cy="276999"/>
            </a:xfrm>
            <a:prstGeom prst="rect">
              <a:avLst/>
            </a:prstGeom>
            <a:noFill/>
          </p:spPr>
          <p:txBody>
            <a:bodyPr wrap="square" lIns="0" tIns="0" rIns="0" bIns="0" rtlCol="0">
              <a:spAutoFit/>
            </a:bodyPr>
            <a:lstStyle/>
            <a:p>
              <a:pPr algn="l"/>
              <a:r>
                <a:rPr lang="en-US" dirty="0">
                  <a:solidFill>
                    <a:srgbClr val="000000"/>
                  </a:solidFill>
                  <a:latin typeface="Arial" panose="020B0604020202020204" pitchFamily="34" charset="0"/>
                  <a:cs typeface="Arial" panose="020B0604020202020204" pitchFamily="34" charset="0"/>
                </a:rPr>
                <a:t>Mutations</a:t>
              </a:r>
            </a:p>
          </p:txBody>
        </p:sp>
        <p:sp>
          <p:nvSpPr>
            <p:cNvPr id="1052" name="TextBox 1051">
              <a:extLst>
                <a:ext uri="{FF2B5EF4-FFF2-40B4-BE49-F238E27FC236}">
                  <a16:creationId xmlns:a16="http://schemas.microsoft.com/office/drawing/2014/main" id="{22AD6FFE-6C9D-E806-70E9-A7532E409CE8}"/>
                </a:ext>
              </a:extLst>
            </p:cNvPr>
            <p:cNvSpPr txBox="1"/>
            <p:nvPr/>
          </p:nvSpPr>
          <p:spPr>
            <a:xfrm>
              <a:off x="3352355" y="4743574"/>
              <a:ext cx="1280509" cy="276999"/>
            </a:xfrm>
            <a:prstGeom prst="rect">
              <a:avLst/>
            </a:prstGeom>
            <a:noFill/>
          </p:spPr>
          <p:txBody>
            <a:bodyPr wrap="square" lIns="0" tIns="0" rIns="0" bIns="0" rtlCol="0">
              <a:spAutoFit/>
            </a:bodyPr>
            <a:lstStyle/>
            <a:p>
              <a:pPr algn="l"/>
              <a:r>
                <a:rPr lang="en-US" dirty="0">
                  <a:solidFill>
                    <a:srgbClr val="000000"/>
                  </a:solidFill>
                  <a:latin typeface="Arial" panose="020B0604020202020204" pitchFamily="34" charset="0"/>
                  <a:cs typeface="Arial" panose="020B0604020202020204" pitchFamily="34" charset="0"/>
                </a:rPr>
                <a:t>Proteins</a:t>
              </a:r>
            </a:p>
          </p:txBody>
        </p:sp>
        <p:sp>
          <p:nvSpPr>
            <p:cNvPr id="1053" name="TextBox 1052">
              <a:extLst>
                <a:ext uri="{FF2B5EF4-FFF2-40B4-BE49-F238E27FC236}">
                  <a16:creationId xmlns:a16="http://schemas.microsoft.com/office/drawing/2014/main" id="{EC980CB8-E37B-0E58-5429-5D04E7FD8771}"/>
                </a:ext>
              </a:extLst>
            </p:cNvPr>
            <p:cNvSpPr txBox="1"/>
            <p:nvPr/>
          </p:nvSpPr>
          <p:spPr>
            <a:xfrm>
              <a:off x="367614" y="3659848"/>
              <a:ext cx="1198252" cy="276999"/>
            </a:xfrm>
            <a:prstGeom prst="rect">
              <a:avLst/>
            </a:prstGeom>
            <a:noFill/>
          </p:spPr>
          <p:txBody>
            <a:bodyPr wrap="square" lIns="0" tIns="0" rIns="0" bIns="0" rtlCol="0">
              <a:spAutoFit/>
            </a:bodyPr>
            <a:lstStyle/>
            <a:p>
              <a:pPr algn="r"/>
              <a:r>
                <a:rPr lang="en-US" dirty="0">
                  <a:solidFill>
                    <a:srgbClr val="000000"/>
                  </a:solidFill>
                  <a:latin typeface="Arial" panose="020B0604020202020204" pitchFamily="34" charset="0"/>
                  <a:cs typeface="Arial" panose="020B0604020202020204" pitchFamily="34" charset="0"/>
                </a:rPr>
                <a:t>Methylation</a:t>
              </a:r>
            </a:p>
          </p:txBody>
        </p:sp>
      </p:grpSp>
      <p:sp>
        <p:nvSpPr>
          <p:cNvPr id="8" name="Google Shape;448;p8">
            <a:extLst>
              <a:ext uri="{FF2B5EF4-FFF2-40B4-BE49-F238E27FC236}">
                <a16:creationId xmlns:a16="http://schemas.microsoft.com/office/drawing/2014/main" id="{EA1DAB5D-484A-8E32-080E-8711D8BC311B}"/>
              </a:ext>
            </a:extLst>
          </p:cNvPr>
          <p:cNvSpPr txBox="1">
            <a:spLocks/>
          </p:cNvSpPr>
          <p:nvPr/>
        </p:nvSpPr>
        <p:spPr>
          <a:xfrm>
            <a:off x="363352" y="5839022"/>
            <a:ext cx="11132133" cy="518984"/>
          </a:xfrm>
          <a:prstGeom prst="rect">
            <a:avLst/>
          </a:prstGeom>
          <a:noFill/>
          <a:ln>
            <a:noFill/>
          </a:ln>
        </p:spPr>
        <p:txBody>
          <a:bodyPr spcFirstLastPara="1" wrap="square" lIns="0" tIns="0" rIns="0" bIns="0" anchor="b"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marL="0" indent="0">
              <a:lnSpc>
                <a:spcPct val="116666"/>
              </a:lnSpc>
              <a:spcBef>
                <a:spcPts val="0"/>
              </a:spcBef>
              <a:buClr>
                <a:schemeClr val="dk1"/>
              </a:buClr>
              <a:buSzPts val="600"/>
              <a:buNone/>
            </a:pPr>
            <a:r>
              <a:rPr lang="en-US" sz="900" dirty="0">
                <a:latin typeface="Arial"/>
                <a:cs typeface="Arial"/>
              </a:rPr>
              <a:t>*American Association for Cancer Research</a:t>
            </a:r>
            <a:endParaRPr lang="en-US" sz="900" dirty="0"/>
          </a:p>
          <a:p>
            <a:pPr marL="0" indent="0">
              <a:lnSpc>
                <a:spcPct val="116666"/>
              </a:lnSpc>
              <a:spcBef>
                <a:spcPts val="0"/>
              </a:spcBef>
              <a:buClr>
                <a:schemeClr val="dk1"/>
              </a:buClr>
              <a:buSzPts val="600"/>
              <a:buNone/>
            </a:pPr>
            <a:r>
              <a:rPr lang="en-US" sz="900" dirty="0">
                <a:latin typeface="Arial"/>
                <a:cs typeface="Arial"/>
              </a:rPr>
              <a:t>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Gainullin V, Hagmann L, Arvai K, et al. Improved sensitivity of a multi-analyte early detection test based on mutation, methylation, aneuploidy, and protein biomarkers. Presented at AACR Special Conference: Precision, Prevention, Early Detection, and Interception of Cancer in Austin, TX on November </a:t>
            </a:r>
            <a:r>
              <a:rPr lang="en-US" sz="900" dirty="0">
                <a:latin typeface="Arial" panose="020B0604020202020204"/>
                <a:ea typeface="+mn-ea"/>
                <a:cs typeface="+mn-cs"/>
              </a:rPr>
              <a:t>18</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2022.</a:t>
            </a:r>
            <a:r>
              <a:rPr lang="en-US" sz="900" dirty="0">
                <a:latin typeface="Arial" panose="020B0604020202020204"/>
                <a:ea typeface="+mn-ea"/>
                <a:cs typeface="+mn-cs"/>
              </a:rPr>
              <a:t> </a:t>
            </a:r>
            <a:endParaRPr lang="en-US" sz="900" dirty="0"/>
          </a:p>
        </p:txBody>
      </p:sp>
      <p:cxnSp>
        <p:nvCxnSpPr>
          <p:cNvPr id="11" name="Straight Connector 10">
            <a:extLst>
              <a:ext uri="{FF2B5EF4-FFF2-40B4-BE49-F238E27FC236}">
                <a16:creationId xmlns:a16="http://schemas.microsoft.com/office/drawing/2014/main" id="{1AC6AB93-94DE-011E-A0A1-5F800178CC17}"/>
              </a:ext>
            </a:extLst>
          </p:cNvPr>
          <p:cNvCxnSpPr/>
          <p:nvPr/>
        </p:nvCxnSpPr>
        <p:spPr>
          <a:xfrm>
            <a:off x="6096000" y="2293459"/>
            <a:ext cx="0" cy="29643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CD045A-155C-650A-F66C-FFC2B2ABF8BF}"/>
              </a:ext>
            </a:extLst>
          </p:cNvPr>
          <p:cNvSpPr txBox="1"/>
          <p:nvPr/>
        </p:nvSpPr>
        <p:spPr bwMode="gray">
          <a:xfrm>
            <a:off x="363352" y="5256863"/>
            <a:ext cx="11376026" cy="430887"/>
          </a:xfrm>
          <a:prstGeom prst="rect">
            <a:avLst/>
          </a:prstGeom>
          <a:noFill/>
        </p:spPr>
        <p:txBody>
          <a:bodyPr wrap="square" lIns="0">
            <a:spAutoFit/>
          </a:bodyPr>
          <a:lstStyle/>
          <a:p>
            <a:r>
              <a:rPr lang="en-US" sz="1100" dirty="0">
                <a:latin typeface="Arial"/>
                <a:ea typeface="Arial"/>
                <a:cs typeface="Arial"/>
                <a:sym typeface="Arial"/>
              </a:rPr>
              <a:t>Disclaimer: This technology is under development and the features above describe current development goals. It has not been cleared or approved by the US Food and Drug Administration (FDA) </a:t>
            </a:r>
            <a:r>
              <a:rPr lang="en-US" sz="1100" dirty="0">
                <a:ea typeface="Calibri" panose="020F0502020204030204" pitchFamily="34" charset="0"/>
              </a:rPr>
              <a:t>or any other national regulatory authority.</a:t>
            </a:r>
            <a:endParaRPr lang="en-US" sz="1100" dirty="0"/>
          </a:p>
        </p:txBody>
      </p:sp>
      <p:pic>
        <p:nvPicPr>
          <p:cNvPr id="10" name="Picture 9">
            <a:extLst>
              <a:ext uri="{FF2B5EF4-FFF2-40B4-BE49-F238E27FC236}">
                <a16:creationId xmlns:a16="http://schemas.microsoft.com/office/drawing/2014/main" id="{7C180A6F-2556-711B-B1B9-2ADD8410E0B5}"/>
              </a:ext>
            </a:extLst>
          </p:cNvPr>
          <p:cNvPicPr>
            <a:picLocks noChangeAspect="1"/>
          </p:cNvPicPr>
          <p:nvPr/>
        </p:nvPicPr>
        <p:blipFill>
          <a:blip r:embed="rId8"/>
          <a:stretch>
            <a:fillRect/>
          </a:stretch>
        </p:blipFill>
        <p:spPr>
          <a:xfrm>
            <a:off x="6594271" y="2624904"/>
            <a:ext cx="4919202" cy="2058833"/>
          </a:xfrm>
          <a:prstGeom prst="rect">
            <a:avLst/>
          </a:prstGeom>
        </p:spPr>
      </p:pic>
    </p:spTree>
    <p:extLst>
      <p:ext uri="{BB962C8B-B14F-4D97-AF65-F5344CB8AC3E}">
        <p14:creationId xmlns:p14="http://schemas.microsoft.com/office/powerpoint/2010/main" val="19482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9C93A69-5050-F90C-08EC-5812A7EDB7F8}"/>
              </a:ext>
            </a:extLst>
          </p:cNvPr>
          <p:cNvSpPr/>
          <p:nvPr/>
        </p:nvSpPr>
        <p:spPr>
          <a:xfrm>
            <a:off x="1887271" y="2620501"/>
            <a:ext cx="3371455" cy="19363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4ACC4530-173E-7399-FD67-EE820E5C326F}"/>
              </a:ext>
            </a:extLst>
          </p:cNvPr>
          <p:cNvSpPr/>
          <p:nvPr/>
        </p:nvSpPr>
        <p:spPr>
          <a:xfrm>
            <a:off x="7070108" y="2616431"/>
            <a:ext cx="3412833" cy="194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41D03380-0FE4-E7A6-10EB-764C01D00BBC}"/>
              </a:ext>
            </a:extLst>
          </p:cNvPr>
          <p:cNvSpPr>
            <a:spLocks noGrp="1"/>
          </p:cNvSpPr>
          <p:nvPr>
            <p:ph type="title"/>
          </p:nvPr>
        </p:nvSpPr>
        <p:spPr>
          <a:xfrm>
            <a:off x="457199" y="457200"/>
            <a:ext cx="11605543" cy="899327"/>
          </a:xfrm>
        </p:spPr>
        <p:txBody>
          <a:bodyPr/>
          <a:lstStyle/>
          <a:p>
            <a:r>
              <a:rPr lang="en-US" dirty="0">
                <a:latin typeface="Arial"/>
                <a:cs typeface="Arial"/>
              </a:rPr>
              <a:t>Case Control Study Design—3 and 4 Biomarker Class Test Designs Evaluated for Cancer Detection of 15 Cancer Sites</a:t>
            </a:r>
          </a:p>
        </p:txBody>
      </p:sp>
      <p:grpSp>
        <p:nvGrpSpPr>
          <p:cNvPr id="24" name="Group 23">
            <a:extLst>
              <a:ext uri="{FF2B5EF4-FFF2-40B4-BE49-F238E27FC236}">
                <a16:creationId xmlns:a16="http://schemas.microsoft.com/office/drawing/2014/main" id="{DE08DC8A-6CF7-CB4E-6272-31A935A1D271}"/>
              </a:ext>
            </a:extLst>
          </p:cNvPr>
          <p:cNvGrpSpPr/>
          <p:nvPr/>
        </p:nvGrpSpPr>
        <p:grpSpPr>
          <a:xfrm>
            <a:off x="1896796" y="1383983"/>
            <a:ext cx="9158291" cy="1010464"/>
            <a:chOff x="2400051" y="1251284"/>
            <a:chExt cx="8661089" cy="1010464"/>
          </a:xfrm>
        </p:grpSpPr>
        <p:sp>
          <p:nvSpPr>
            <p:cNvPr id="8" name="Rectangle 7">
              <a:extLst>
                <a:ext uri="{FF2B5EF4-FFF2-40B4-BE49-F238E27FC236}">
                  <a16:creationId xmlns:a16="http://schemas.microsoft.com/office/drawing/2014/main" id="{7881109F-E628-3074-1188-348E9C8AAF3F}"/>
                </a:ext>
              </a:extLst>
            </p:cNvPr>
            <p:cNvSpPr/>
            <p:nvPr/>
          </p:nvSpPr>
          <p:spPr>
            <a:xfrm>
              <a:off x="4870383" y="1256767"/>
              <a:ext cx="5794409" cy="353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975495F9-62A3-9291-42D8-9D3A4CB7BEA4}"/>
                </a:ext>
              </a:extLst>
            </p:cNvPr>
            <p:cNvSpPr/>
            <p:nvPr/>
          </p:nvSpPr>
          <p:spPr>
            <a:xfrm>
              <a:off x="4870383" y="1820751"/>
              <a:ext cx="5794409" cy="40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Arrow: Pentagon 6">
              <a:extLst>
                <a:ext uri="{FF2B5EF4-FFF2-40B4-BE49-F238E27FC236}">
                  <a16:creationId xmlns:a16="http://schemas.microsoft.com/office/drawing/2014/main" id="{A211B25F-C6E1-24C8-2ED6-D91FC8C49CC5}"/>
                </a:ext>
              </a:extLst>
            </p:cNvPr>
            <p:cNvSpPr/>
            <p:nvPr/>
          </p:nvSpPr>
          <p:spPr>
            <a:xfrm>
              <a:off x="2887579" y="1251284"/>
              <a:ext cx="2521819" cy="98584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0851CED-84DF-02E2-0409-05C3D84BF37E}"/>
                </a:ext>
              </a:extLst>
            </p:cNvPr>
            <p:cNvSpPr txBox="1"/>
            <p:nvPr/>
          </p:nvSpPr>
          <p:spPr>
            <a:xfrm>
              <a:off x="3487554" y="1444880"/>
              <a:ext cx="1854467" cy="30777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4196</a:t>
              </a:r>
            </a:p>
          </p:txBody>
        </p:sp>
        <p:sp>
          <p:nvSpPr>
            <p:cNvPr id="6" name="TextBox 5">
              <a:extLst>
                <a:ext uri="{FF2B5EF4-FFF2-40B4-BE49-F238E27FC236}">
                  <a16:creationId xmlns:a16="http://schemas.microsoft.com/office/drawing/2014/main" id="{BBD57980-CA82-8BF6-2654-A7CBA85A86DA}"/>
                </a:ext>
              </a:extLst>
            </p:cNvPr>
            <p:cNvSpPr txBox="1"/>
            <p:nvPr/>
          </p:nvSpPr>
          <p:spPr>
            <a:xfrm>
              <a:off x="3487553" y="1721879"/>
              <a:ext cx="1854467"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Total cohort</a:t>
              </a:r>
            </a:p>
          </p:txBody>
        </p:sp>
        <p:sp>
          <p:nvSpPr>
            <p:cNvPr id="14" name="TextBox 13">
              <a:extLst>
                <a:ext uri="{FF2B5EF4-FFF2-40B4-BE49-F238E27FC236}">
                  <a16:creationId xmlns:a16="http://schemas.microsoft.com/office/drawing/2014/main" id="{2EEA235B-54E0-2600-9C08-1AE1286D4A53}"/>
                </a:ext>
              </a:extLst>
            </p:cNvPr>
            <p:cNvSpPr txBox="1"/>
            <p:nvPr/>
          </p:nvSpPr>
          <p:spPr>
            <a:xfrm>
              <a:off x="5619874" y="1395951"/>
              <a:ext cx="5441266" cy="276999"/>
            </a:xfrm>
            <a:prstGeom prst="rect">
              <a:avLst/>
            </a:prstGeom>
            <a:noFill/>
          </p:spPr>
          <p:txBody>
            <a:bodyPr wrap="square" lIns="0" tIns="0" rIns="0" bIns="0" rtlCol="0" anchor="t">
              <a:spAutoFit/>
            </a:bodyPr>
            <a:lstStyle/>
            <a:p>
              <a:pPr defTabSz="914377">
                <a:defRPr/>
              </a:pPr>
              <a:r>
                <a:rPr kumimoji="0" lang="en-US" b="1" i="0" u="none" strike="noStrike" kern="1200" cap="none" spc="0" normalizeH="0" baseline="0" noProof="0" dirty="0">
                  <a:ln>
                    <a:noFill/>
                  </a:ln>
                  <a:solidFill>
                    <a:srgbClr val="000000"/>
                  </a:solidFill>
                  <a:effectLst/>
                  <a:uLnTx/>
                  <a:uFillTx/>
                  <a:latin typeface="Arial"/>
                  <a:cs typeface="Arial"/>
                </a:rPr>
                <a:t>2948</a:t>
              </a:r>
              <a:r>
                <a:rPr kumimoji="0" lang="en-US" sz="1600" b="0" i="0" u="none" strike="noStrike" kern="1200" cap="none" spc="0" normalizeH="0" baseline="0" noProof="0" dirty="0">
                  <a:ln>
                    <a:noFill/>
                  </a:ln>
                  <a:solidFill>
                    <a:srgbClr val="000000"/>
                  </a:solidFill>
                  <a:effectLst/>
                  <a:uLnTx/>
                  <a:uFillTx/>
                  <a:latin typeface="Arial"/>
                  <a:cs typeface="Arial"/>
                </a:rPr>
                <a:t> non-cancers</a:t>
              </a:r>
              <a:r>
                <a:rPr lang="en-US" sz="1600" dirty="0">
                  <a:solidFill>
                    <a:srgbClr val="000000"/>
                  </a:solidFill>
                  <a:latin typeface="Arial"/>
                  <a:cs typeface="Arial"/>
                </a:rPr>
                <a:t> (including 532 non-cancer disease samples)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FBFE35C5-51FC-2388-C164-69833F77335A}"/>
                </a:ext>
              </a:extLst>
            </p:cNvPr>
            <p:cNvSpPr txBox="1"/>
            <p:nvPr/>
          </p:nvSpPr>
          <p:spPr>
            <a:xfrm>
              <a:off x="5627565" y="1861306"/>
              <a:ext cx="4492096"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1248</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cancers </a:t>
              </a:r>
            </a:p>
          </p:txBody>
        </p:sp>
        <p:grpSp>
          <p:nvGrpSpPr>
            <p:cNvPr id="21" name="Group 20">
              <a:extLst>
                <a:ext uri="{FF2B5EF4-FFF2-40B4-BE49-F238E27FC236}">
                  <a16:creationId xmlns:a16="http://schemas.microsoft.com/office/drawing/2014/main" id="{C77C3284-E5C9-E8F8-4EFB-6B49949155CB}"/>
                </a:ext>
              </a:extLst>
            </p:cNvPr>
            <p:cNvGrpSpPr/>
            <p:nvPr/>
          </p:nvGrpSpPr>
          <p:grpSpPr>
            <a:xfrm>
              <a:off x="2400051" y="1255908"/>
              <a:ext cx="1005840" cy="1005840"/>
              <a:chOff x="3927107" y="3003082"/>
              <a:chExt cx="548640" cy="548640"/>
            </a:xfrm>
          </p:grpSpPr>
          <p:sp>
            <p:nvSpPr>
              <p:cNvPr id="22" name="Oval 21">
                <a:extLst>
                  <a:ext uri="{FF2B5EF4-FFF2-40B4-BE49-F238E27FC236}">
                    <a16:creationId xmlns:a16="http://schemas.microsoft.com/office/drawing/2014/main" id="{F5DB1B77-0FD2-6FB5-7767-88A228126219}"/>
                  </a:ext>
                </a:extLst>
              </p:cNvPr>
              <p:cNvSpPr/>
              <p:nvPr/>
            </p:nvSpPr>
            <p:spPr>
              <a:xfrm>
                <a:off x="3927107" y="3003082"/>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3" name="Graphic 22">
                <a:extLst>
                  <a:ext uri="{FF2B5EF4-FFF2-40B4-BE49-F238E27FC236}">
                    <a16:creationId xmlns:a16="http://schemas.microsoft.com/office/drawing/2014/main" id="{9BC4E33E-C1FE-3365-DC99-DC66969625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91971" y="3053923"/>
                <a:ext cx="423682" cy="446957"/>
              </a:xfrm>
              <a:prstGeom prst="rect">
                <a:avLst/>
              </a:prstGeom>
            </p:spPr>
          </p:pic>
        </p:grpSp>
      </p:grpSp>
      <p:cxnSp>
        <p:nvCxnSpPr>
          <p:cNvPr id="26" name="Straight Connector 25">
            <a:extLst>
              <a:ext uri="{FF2B5EF4-FFF2-40B4-BE49-F238E27FC236}">
                <a16:creationId xmlns:a16="http://schemas.microsoft.com/office/drawing/2014/main" id="{1BCB7F1E-ED93-6AFB-36A8-F785ED3B7260}"/>
              </a:ext>
            </a:extLst>
          </p:cNvPr>
          <p:cNvCxnSpPr/>
          <p:nvPr/>
        </p:nvCxnSpPr>
        <p:spPr>
          <a:xfrm>
            <a:off x="6096000" y="2284287"/>
            <a:ext cx="0" cy="27507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5A1031-8DD4-34B0-B20C-0BDF25AE89AF}"/>
              </a:ext>
            </a:extLst>
          </p:cNvPr>
          <p:cNvCxnSpPr>
            <a:cxnSpLocks/>
          </p:cNvCxnSpPr>
          <p:nvPr/>
        </p:nvCxnSpPr>
        <p:spPr>
          <a:xfrm flipV="1">
            <a:off x="6164416" y="2595877"/>
            <a:ext cx="4318525" cy="129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932846-921F-9C04-CB2F-B9B070B4A8F4}"/>
              </a:ext>
            </a:extLst>
          </p:cNvPr>
          <p:cNvCxnSpPr>
            <a:cxnSpLocks/>
          </p:cNvCxnSpPr>
          <p:nvPr/>
        </p:nvCxnSpPr>
        <p:spPr>
          <a:xfrm>
            <a:off x="1887271" y="2594994"/>
            <a:ext cx="4283705" cy="2182"/>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9E3E98-AB3B-8ED3-A556-C887093FCEA0}"/>
              </a:ext>
            </a:extLst>
          </p:cNvPr>
          <p:cNvCxnSpPr/>
          <p:nvPr/>
        </p:nvCxnSpPr>
        <p:spPr>
          <a:xfrm>
            <a:off x="1896796" y="2587651"/>
            <a:ext cx="0" cy="189617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47CFC6-B517-D30D-EDF8-4D99C80A4348}"/>
              </a:ext>
            </a:extLst>
          </p:cNvPr>
          <p:cNvCxnSpPr/>
          <p:nvPr/>
        </p:nvCxnSpPr>
        <p:spPr>
          <a:xfrm>
            <a:off x="10482942" y="2578126"/>
            <a:ext cx="0" cy="189617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4CB83A0-6ACB-3838-843D-B76658F50297}"/>
              </a:ext>
            </a:extLst>
          </p:cNvPr>
          <p:cNvSpPr/>
          <p:nvPr/>
        </p:nvSpPr>
        <p:spPr>
          <a:xfrm>
            <a:off x="8193001" y="4629206"/>
            <a:ext cx="3200400" cy="159938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Combined performance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OR-logic &amp; Logistic </a:t>
            </a:r>
            <a:r>
              <a:rPr lang="en-US" sz="1200" b="1" dirty="0">
                <a:solidFill>
                  <a:schemeClr val="tx1"/>
                </a:solidFill>
                <a:latin typeface="Arial" panose="020B0604020202020204"/>
              </a:rPr>
              <a:t>R</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egression</a:t>
            </a:r>
          </a:p>
        </p:txBody>
      </p:sp>
      <p:sp>
        <p:nvSpPr>
          <p:cNvPr id="30" name="TextBox 29">
            <a:extLst>
              <a:ext uri="{FF2B5EF4-FFF2-40B4-BE49-F238E27FC236}">
                <a16:creationId xmlns:a16="http://schemas.microsoft.com/office/drawing/2014/main" id="{BF79F905-FAD8-DC2A-B395-B2CE962C2539}"/>
              </a:ext>
            </a:extLst>
          </p:cNvPr>
          <p:cNvSpPr txBox="1"/>
          <p:nvPr/>
        </p:nvSpPr>
        <p:spPr>
          <a:xfrm>
            <a:off x="2629737" y="2792541"/>
            <a:ext cx="1874424" cy="1477328"/>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Initial sample set: 2900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Excluded from analysis: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165 | QC</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349 | Cirrhosis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Analyzed sample set: </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2386</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565</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Cancer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1821</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Non-cancer</a:t>
            </a:r>
          </a:p>
        </p:txBody>
      </p:sp>
      <p:sp>
        <p:nvSpPr>
          <p:cNvPr id="31" name="TextBox 30">
            <a:extLst>
              <a:ext uri="{FF2B5EF4-FFF2-40B4-BE49-F238E27FC236}">
                <a16:creationId xmlns:a16="http://schemas.microsoft.com/office/drawing/2014/main" id="{C397C57D-A3B1-B6C3-6D74-F8B90CEC5413}"/>
              </a:ext>
            </a:extLst>
          </p:cNvPr>
          <p:cNvSpPr txBox="1"/>
          <p:nvPr/>
        </p:nvSpPr>
        <p:spPr>
          <a:xfrm>
            <a:off x="7518798" y="2632264"/>
            <a:ext cx="2524172" cy="184665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Initial sample set: 1296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Excluded from analysis: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36</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QC</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31</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Cirrhosis without cancer</a:t>
            </a:r>
            <a:endParaRPr lang="en-US" sz="1200" dirty="0">
              <a:latin typeface="Arial" panose="020B0604020202020204" pitchFamily="34" charset="0"/>
              <a:cs typeface="Arial" panose="020B0604020202020204" pitchFamily="34" charset="0"/>
            </a:endParaRPr>
          </a:p>
          <a:p>
            <a:pPr marR="0" lvl="0" algn="l" defTabSz="914377"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Analyzed sample set: </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1259</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649</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Cancer (incl. 28 w/cirrhosis)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610</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Non-cancer</a:t>
            </a:r>
          </a:p>
          <a:p>
            <a:pPr marL="628650" lvl="1" indent="-171450" defTabSz="914377">
              <a:buFont typeface="Arial" panose="020B0604020202020204" pitchFamily="34" charset="0"/>
              <a:buChar char="•"/>
              <a:defRPr/>
            </a:pPr>
            <a:r>
              <a:rPr lang="en-US" sz="1200" dirty="0">
                <a:latin typeface="Arial" panose="020B0604020202020204" pitchFamily="34" charset="0"/>
                <a:cs typeface="Arial" panose="020B0604020202020204" pitchFamily="34" charset="0"/>
              </a:rPr>
              <a:t>121 benign tumor*</a:t>
            </a:r>
          </a:p>
          <a:p>
            <a:pPr marL="628650" lvl="1" indent="-171450" defTabSz="914377">
              <a:buFont typeface="Arial" panose="020B0604020202020204" pitchFamily="34" charset="0"/>
              <a:buChar char="•"/>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489 </a:t>
            </a:r>
            <a:r>
              <a:rPr lang="en-US" sz="1200" dirty="0">
                <a:latin typeface="Arial" panose="020B0604020202020204" pitchFamily="34" charset="0"/>
                <a:cs typeface="Arial" panose="020B0604020202020204" pitchFamily="34" charset="0"/>
              </a:rPr>
              <a:t>n</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 cancer suspected</a:t>
            </a:r>
          </a:p>
        </p:txBody>
      </p:sp>
      <p:sp>
        <p:nvSpPr>
          <p:cNvPr id="41" name="Rectangle 40">
            <a:extLst>
              <a:ext uri="{FF2B5EF4-FFF2-40B4-BE49-F238E27FC236}">
                <a16:creationId xmlns:a16="http://schemas.microsoft.com/office/drawing/2014/main" id="{D781A13B-E5C6-495F-76BE-657CB732E48B}"/>
              </a:ext>
            </a:extLst>
          </p:cNvPr>
          <p:cNvSpPr/>
          <p:nvPr/>
        </p:nvSpPr>
        <p:spPr>
          <a:xfrm>
            <a:off x="7986642" y="5111220"/>
            <a:ext cx="3569804" cy="1015671"/>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1D3180E3-1D9F-D2B9-D5FD-AE813DDEE267}"/>
              </a:ext>
            </a:extLst>
          </p:cNvPr>
          <p:cNvSpPr txBox="1"/>
          <p:nvPr/>
        </p:nvSpPr>
        <p:spPr>
          <a:xfrm>
            <a:off x="9241405" y="5143329"/>
            <a:ext cx="1009916" cy="954107"/>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 Markers</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Aneuploidy</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Methylation</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Proteins</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Mutations</a:t>
            </a:r>
          </a:p>
        </p:txBody>
      </p:sp>
      <p:sp>
        <p:nvSpPr>
          <p:cNvPr id="44" name="Rectangle: Rounded Corners 43">
            <a:extLst>
              <a:ext uri="{FF2B5EF4-FFF2-40B4-BE49-F238E27FC236}">
                <a16:creationId xmlns:a16="http://schemas.microsoft.com/office/drawing/2014/main" id="{F5755308-6DDE-928A-FBF0-3D9A4B966FE8}"/>
              </a:ext>
            </a:extLst>
          </p:cNvPr>
          <p:cNvSpPr/>
          <p:nvPr/>
        </p:nvSpPr>
        <p:spPr>
          <a:xfrm>
            <a:off x="5258726" y="5039287"/>
            <a:ext cx="1811382" cy="10838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Models &amp; Thresholds</a:t>
            </a:r>
          </a:p>
        </p:txBody>
      </p:sp>
      <p:sp>
        <p:nvSpPr>
          <p:cNvPr id="45" name="Rectangle 44">
            <a:extLst>
              <a:ext uri="{FF2B5EF4-FFF2-40B4-BE49-F238E27FC236}">
                <a16:creationId xmlns:a16="http://schemas.microsoft.com/office/drawing/2014/main" id="{22FE6403-357C-91FA-3252-F96373069FFA}"/>
              </a:ext>
            </a:extLst>
          </p:cNvPr>
          <p:cNvSpPr/>
          <p:nvPr/>
        </p:nvSpPr>
        <p:spPr>
          <a:xfrm>
            <a:off x="1021050" y="4626310"/>
            <a:ext cx="3200400" cy="159938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Training &amp; Validation by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5-fold cross validation</a:t>
            </a:r>
          </a:p>
        </p:txBody>
      </p:sp>
      <p:sp>
        <p:nvSpPr>
          <p:cNvPr id="46" name="Rectangle 45">
            <a:extLst>
              <a:ext uri="{FF2B5EF4-FFF2-40B4-BE49-F238E27FC236}">
                <a16:creationId xmlns:a16="http://schemas.microsoft.com/office/drawing/2014/main" id="{F8E06598-F81E-8122-5C47-CA37BDCF2004}"/>
              </a:ext>
            </a:extLst>
          </p:cNvPr>
          <p:cNvSpPr/>
          <p:nvPr/>
        </p:nvSpPr>
        <p:spPr>
          <a:xfrm>
            <a:off x="814691" y="5108324"/>
            <a:ext cx="3569804" cy="1015671"/>
          </a:xfrm>
          <a:prstGeom prst="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C30A3791-BB64-38DD-7B71-96E8B628A887}"/>
              </a:ext>
            </a:extLst>
          </p:cNvPr>
          <p:cNvSpPr txBox="1"/>
          <p:nvPr/>
        </p:nvSpPr>
        <p:spPr>
          <a:xfrm>
            <a:off x="2094393" y="5211886"/>
            <a:ext cx="1009916" cy="76944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Markers</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Aneuploidy</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Methylation</a:t>
            </a:r>
          </a:p>
          <a:p>
            <a:pPr marL="171450" marR="0" lvl="0" indent="-1714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Proteins</a:t>
            </a:r>
          </a:p>
        </p:txBody>
      </p:sp>
      <p:cxnSp>
        <p:nvCxnSpPr>
          <p:cNvPr id="52" name="Straight Arrow Connector 51">
            <a:extLst>
              <a:ext uri="{FF2B5EF4-FFF2-40B4-BE49-F238E27FC236}">
                <a16:creationId xmlns:a16="http://schemas.microsoft.com/office/drawing/2014/main" id="{292B783A-8EDD-7A53-DC66-B5C10CCE170C}"/>
              </a:ext>
            </a:extLst>
          </p:cNvPr>
          <p:cNvCxnSpPr>
            <a:cxnSpLocks/>
            <a:endCxn id="44" idx="1"/>
          </p:cNvCxnSpPr>
          <p:nvPr/>
        </p:nvCxnSpPr>
        <p:spPr>
          <a:xfrm>
            <a:off x="4384495" y="5579622"/>
            <a:ext cx="874231" cy="16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304CA4A-5249-8A3A-0665-47AC9454CE89}"/>
              </a:ext>
            </a:extLst>
          </p:cNvPr>
          <p:cNvCxnSpPr/>
          <p:nvPr/>
        </p:nvCxnSpPr>
        <p:spPr>
          <a:xfrm flipV="1">
            <a:off x="7070108" y="5579622"/>
            <a:ext cx="874231" cy="8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3908BE5-9CC3-5FD2-C17E-681A2226B7C4}"/>
              </a:ext>
            </a:extLst>
          </p:cNvPr>
          <p:cNvSpPr txBox="1">
            <a:spLocks/>
          </p:cNvSpPr>
          <p:nvPr/>
        </p:nvSpPr>
        <p:spPr>
          <a:xfrm>
            <a:off x="407987" y="6505346"/>
            <a:ext cx="11654755" cy="180957"/>
          </a:xfrm>
          <a:prstGeom prst="rect">
            <a:avLst/>
          </a:prstGeom>
        </p:spPr>
        <p:txBody>
          <a:bodyPr vert="horz" lIns="0" tIns="0" rIns="0" bIns="0" rtlCol="0" anchor="t" anchorCtr="0"/>
          <a:lstStyle>
            <a:defPPr>
              <a:defRPr lang="en-US"/>
            </a:defPPr>
            <a:lvl1pPr marL="0" algn="l" defTabSz="914377" rtl="0" eaLnBrk="1" latinLnBrk="0" hangingPunct="1">
              <a:defRPr sz="700" kern="1200">
                <a:solidFill>
                  <a:schemeClr val="bg1">
                    <a:lumMod val="85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467964" eaLnBrk="0" hangingPunct="0">
              <a:defRPr/>
            </a:pPr>
            <a:r>
              <a:rPr lang="en-US" sz="700" dirty="0">
                <a:solidFill>
                  <a:schemeClr val="bg1">
                    <a:lumMod val="50000"/>
                  </a:schemeClr>
                </a:solidFill>
                <a:cs typeface="Arial" panose="020B0604020202020204" pitchFamily="34" charset="0"/>
              </a:rPr>
              <a:t>*</a:t>
            </a:r>
            <a:r>
              <a:rPr lang="en-US" sz="700" dirty="0">
                <a:solidFill>
                  <a:schemeClr val="bg2">
                    <a:lumMod val="50000"/>
                  </a:schemeClr>
                </a:solidFill>
                <a:cs typeface="Arial" panose="020B0604020202020204" pitchFamily="34" charset="0"/>
              </a:rPr>
              <a:t>Tumor was identified, biopsied, and returned from histopathology with a benign reading.</a:t>
            </a:r>
          </a:p>
          <a:p>
            <a:pPr defTabSz="467964" eaLnBrk="0" hangingPunct="0">
              <a:defRPr/>
            </a:pPr>
            <a:r>
              <a:rPr lang="en-US" sz="700" b="1" dirty="0">
                <a:solidFill>
                  <a:schemeClr val="bg2">
                    <a:lumMod val="50000"/>
                  </a:schemeClr>
                </a:solidFill>
              </a:rPr>
              <a:t>QC:</a:t>
            </a:r>
            <a:r>
              <a:rPr lang="en-US" sz="700" dirty="0">
                <a:solidFill>
                  <a:schemeClr val="bg2">
                    <a:lumMod val="50000"/>
                  </a:schemeClr>
                </a:solidFill>
              </a:rPr>
              <a:t> quality control.</a:t>
            </a:r>
            <a:endParaRPr lang="en-US" sz="700" dirty="0">
              <a:solidFill>
                <a:schemeClr val="bg2">
                  <a:lumMod val="50000"/>
                </a:schemeClr>
              </a:solidFill>
              <a:cs typeface="Arial" panose="020B0604020202020204" pitchFamily="34" charset="0"/>
            </a:endParaRPr>
          </a:p>
          <a:p>
            <a:pPr marL="0" indent="0" defTabSz="467964" eaLnBrk="0" hangingPunct="0">
              <a:lnSpc>
                <a:spcPct val="100000"/>
              </a:lnSpc>
              <a:spcBef>
                <a:spcPts val="0"/>
              </a:spcBef>
              <a:buNone/>
              <a:defRPr/>
            </a:pPr>
            <a:r>
              <a:rPr kumimoji="0" lang="en-US" sz="700" b="0" i="0" u="none" strike="noStrike" kern="120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rPr>
              <a:t>Gainullin V, et al. Improved sensitivity of a multi-analyte early detection test based on mutation, methylation, aneuploidy, and protein biomarkers. Presented at AACR Special Conference: Precision, Prevention, Early Detection, and Interception of Cancer on November 18, 2022, in Austin, TX.</a:t>
            </a:r>
            <a:r>
              <a:rPr lang="en-US" sz="700" b="0" i="0" dirty="0">
                <a:solidFill>
                  <a:schemeClr val="bg2">
                    <a:lumMod val="50000"/>
                  </a:schemeClr>
                </a:solidFill>
                <a:effectLst/>
              </a:rPr>
              <a:t>.</a:t>
            </a:r>
            <a:r>
              <a:rPr lang="en-US" sz="700" dirty="0">
                <a:solidFill>
                  <a:schemeClr val="bg2">
                    <a:lumMod val="50000"/>
                  </a:schemeClr>
                </a:solidFill>
              </a:rPr>
              <a:t> </a:t>
            </a:r>
            <a:endParaRPr lang="en-US" sz="700" dirty="0">
              <a:solidFill>
                <a:schemeClr val="bg2">
                  <a:lumMod val="50000"/>
                </a:schemeClr>
              </a:solidFill>
              <a:cs typeface="Arial"/>
            </a:endParaRPr>
          </a:p>
        </p:txBody>
      </p:sp>
      <p:sp>
        <p:nvSpPr>
          <p:cNvPr id="28" name="TextBox 27">
            <a:extLst>
              <a:ext uri="{FF2B5EF4-FFF2-40B4-BE49-F238E27FC236}">
                <a16:creationId xmlns:a16="http://schemas.microsoft.com/office/drawing/2014/main" id="{312F58DD-D823-3480-C368-3E72B0D73EAB}"/>
              </a:ext>
            </a:extLst>
          </p:cNvPr>
          <p:cNvSpPr txBox="1"/>
          <p:nvPr/>
        </p:nvSpPr>
        <p:spPr>
          <a:xfrm>
            <a:off x="457199" y="2792541"/>
            <a:ext cx="1310137" cy="923330"/>
          </a:xfrm>
          <a:prstGeom prst="rect">
            <a:avLst/>
          </a:prstGeom>
          <a:noFill/>
        </p:spPr>
        <p:txBody>
          <a:bodyPr wrap="square" lIns="0" tIns="0" rIns="0" bIns="0" rtlCol="0">
            <a:spAutoFit/>
          </a:bodyPr>
          <a:lstStyle/>
          <a:p>
            <a:pPr algn="l"/>
            <a:r>
              <a:rPr lang="en-US" sz="2000" dirty="0">
                <a:solidFill>
                  <a:schemeClr val="tx2"/>
                </a:solidFill>
                <a:latin typeface="Arial" panose="020B0604020202020204" pitchFamily="34" charset="0"/>
                <a:cs typeface="Arial" panose="020B0604020202020204" pitchFamily="34" charset="0"/>
              </a:rPr>
              <a:t>Training &amp; Validation Set</a:t>
            </a:r>
          </a:p>
        </p:txBody>
      </p:sp>
      <p:sp>
        <p:nvSpPr>
          <p:cNvPr id="40" name="TextBox 39">
            <a:extLst>
              <a:ext uri="{FF2B5EF4-FFF2-40B4-BE49-F238E27FC236}">
                <a16:creationId xmlns:a16="http://schemas.microsoft.com/office/drawing/2014/main" id="{D6F66397-73A3-1FEB-AE32-2DD2576FBD1B}"/>
              </a:ext>
            </a:extLst>
          </p:cNvPr>
          <p:cNvSpPr txBox="1"/>
          <p:nvPr/>
        </p:nvSpPr>
        <p:spPr>
          <a:xfrm>
            <a:off x="10510584" y="3150075"/>
            <a:ext cx="1552158" cy="307777"/>
          </a:xfrm>
          <a:prstGeom prst="rect">
            <a:avLst/>
          </a:prstGeom>
          <a:noFill/>
        </p:spPr>
        <p:txBody>
          <a:bodyPr wrap="square" lIns="0" tIns="0" rIns="0" bIns="0" rtlCol="0">
            <a:spAutoFit/>
          </a:bodyPr>
          <a:lstStyle/>
          <a:p>
            <a:pPr algn="l"/>
            <a:r>
              <a:rPr lang="en-US" sz="2000" dirty="0">
                <a:solidFill>
                  <a:schemeClr val="tx2"/>
                </a:solidFill>
                <a:latin typeface="Arial" panose="020B0604020202020204" pitchFamily="34" charset="0"/>
                <a:cs typeface="Arial" panose="020B0604020202020204" pitchFamily="34" charset="0"/>
              </a:rPr>
              <a:t>Test Set</a:t>
            </a:r>
          </a:p>
        </p:txBody>
      </p:sp>
      <p:cxnSp>
        <p:nvCxnSpPr>
          <p:cNvPr id="56" name="Straight Connector 55">
            <a:extLst>
              <a:ext uri="{FF2B5EF4-FFF2-40B4-BE49-F238E27FC236}">
                <a16:creationId xmlns:a16="http://schemas.microsoft.com/office/drawing/2014/main" id="{718C4B26-7CD1-D7CB-5013-055A3DA3B92D}"/>
              </a:ext>
            </a:extLst>
          </p:cNvPr>
          <p:cNvCxnSpPr>
            <a:cxnSpLocks/>
          </p:cNvCxnSpPr>
          <p:nvPr/>
        </p:nvCxnSpPr>
        <p:spPr>
          <a:xfrm>
            <a:off x="5099681" y="1918467"/>
            <a:ext cx="5212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A22BC8-EA27-5354-0D4A-F96B493FE6AB}"/>
              </a:ext>
            </a:extLst>
          </p:cNvPr>
          <p:cNvSpPr txBox="1"/>
          <p:nvPr/>
        </p:nvSpPr>
        <p:spPr bwMode="gray">
          <a:xfrm>
            <a:off x="407987" y="6237181"/>
            <a:ext cx="11376026" cy="215444"/>
          </a:xfrm>
          <a:prstGeom prst="rect">
            <a:avLst/>
          </a:prstGeom>
          <a:noFill/>
        </p:spPr>
        <p:txBody>
          <a:bodyPr wrap="square" lIns="0">
            <a:spAutoFit/>
          </a:bodyPr>
          <a:lstStyle/>
          <a:p>
            <a:r>
              <a:rPr lang="en-US" sz="800" dirty="0">
                <a:latin typeface="Arial"/>
                <a:ea typeface="Arial"/>
                <a:cs typeface="Arial"/>
                <a:sym typeface="Arial"/>
              </a:rPr>
              <a:t>Disclaimer: This technology is under development and the features above describe current development goals. It has not been cleared or approved by the US Food and Drug Administration (FDA) </a:t>
            </a:r>
            <a:r>
              <a:rPr lang="en-US" sz="800" dirty="0">
                <a:ea typeface="Calibri" panose="020F0502020204030204" pitchFamily="34" charset="0"/>
              </a:rPr>
              <a:t>or any other national regulatory authority.</a:t>
            </a:r>
            <a:endParaRPr lang="en-US" sz="800" dirty="0"/>
          </a:p>
        </p:txBody>
      </p:sp>
      <p:sp>
        <p:nvSpPr>
          <p:cNvPr id="2" name="TextBox 1">
            <a:extLst>
              <a:ext uri="{FF2B5EF4-FFF2-40B4-BE49-F238E27FC236}">
                <a16:creationId xmlns:a16="http://schemas.microsoft.com/office/drawing/2014/main" id="{37CB5BC2-3DDA-BE18-395D-E577C64AF069}"/>
              </a:ext>
            </a:extLst>
          </p:cNvPr>
          <p:cNvSpPr txBox="1"/>
          <p:nvPr/>
        </p:nvSpPr>
        <p:spPr bwMode="gray">
          <a:xfrm>
            <a:off x="1296365" y="6805914"/>
            <a:ext cx="0" cy="0"/>
          </a:xfrm>
          <a:prstGeom prst="rect">
            <a:avLst/>
          </a:prstGeom>
        </p:spPr>
        <p:txBody>
          <a:bodyPr wrap="none" rtlCol="0">
            <a:noAutofit/>
          </a:bodyPr>
          <a:lstStyle/>
          <a:p>
            <a:pPr marL="168275" indent="-168275">
              <a:lnSpc>
                <a:spcPct val="90000"/>
              </a:lnSpc>
              <a:spcBef>
                <a:spcPts val="1000"/>
              </a:spcBef>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04767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C4D4BAA8-5863-69C7-C9F4-738AD6EC2305}"/>
              </a:ext>
            </a:extLst>
          </p:cNvPr>
          <p:cNvSpPr>
            <a:spLocks noGrp="1"/>
          </p:cNvSpPr>
          <p:nvPr>
            <p:ph type="title"/>
          </p:nvPr>
        </p:nvSpPr>
        <p:spPr/>
        <p:txBody>
          <a:bodyPr/>
          <a:lstStyle/>
          <a:p>
            <a:r>
              <a:rPr kumimoji="0" lang="en-US" sz="3200" b="1" i="0" u="none" strike="noStrike" kern="1200" cap="none" spc="0" normalizeH="0" baseline="0" noProof="0" dirty="0">
                <a:ln>
                  <a:noFill/>
                </a:ln>
                <a:effectLst/>
                <a:uLnTx/>
                <a:uFillTx/>
                <a:latin typeface="Arial"/>
                <a:cs typeface="Arial"/>
              </a:rPr>
              <a:t>Test </a:t>
            </a:r>
            <a:r>
              <a:rPr lang="en-US" dirty="0">
                <a:latin typeface="Arial"/>
                <a:cs typeface="Arial"/>
              </a:rPr>
              <a:t>Set</a:t>
            </a:r>
            <a:r>
              <a:rPr kumimoji="0" lang="en-US" sz="3200" b="1" i="0" u="none" strike="noStrike" kern="1200" cap="none" spc="0" normalizeH="0" baseline="0" noProof="0" dirty="0">
                <a:ln>
                  <a:noFill/>
                </a:ln>
                <a:effectLst/>
                <a:uLnTx/>
                <a:uFillTx/>
                <a:latin typeface="Arial"/>
                <a:cs typeface="Arial"/>
              </a:rPr>
              <a:t> </a:t>
            </a:r>
            <a:r>
              <a:rPr lang="en-US" dirty="0">
                <a:latin typeface="Arial"/>
                <a:cs typeface="Arial"/>
              </a:rPr>
              <a:t>Performance</a:t>
            </a:r>
            <a:r>
              <a:rPr kumimoji="0" lang="en-US" sz="3200" b="1" i="0" u="none" strike="noStrike" kern="1200" cap="none" spc="0" normalizeH="0" baseline="0" noProof="0" dirty="0">
                <a:ln>
                  <a:noFill/>
                </a:ln>
                <a:effectLst/>
                <a:uLnTx/>
                <a:uFillTx/>
                <a:latin typeface="Arial"/>
                <a:cs typeface="Arial"/>
              </a:rPr>
              <a:t>—</a:t>
            </a:r>
            <a:r>
              <a:rPr lang="en-US" dirty="0">
                <a:latin typeface="Arial"/>
                <a:cs typeface="Arial"/>
              </a:rPr>
              <a:t>Sensitivity Increased</a:t>
            </a:r>
            <a:r>
              <a:rPr kumimoji="0" lang="en-US" sz="3200" b="1" i="0" u="none" strike="noStrike" kern="1200" cap="none" spc="0" normalizeH="0" baseline="0" noProof="0" dirty="0">
                <a:ln>
                  <a:noFill/>
                </a:ln>
                <a:effectLst/>
                <a:uLnTx/>
                <a:uFillTx/>
                <a:latin typeface="Arial"/>
                <a:cs typeface="Arial"/>
              </a:rPr>
              <a:t> to &gt;62% with </a:t>
            </a:r>
            <a:r>
              <a:rPr lang="en-US" dirty="0">
                <a:latin typeface="Arial"/>
                <a:cs typeface="Arial"/>
              </a:rPr>
              <a:t>Addition</a:t>
            </a:r>
            <a:r>
              <a:rPr kumimoji="0" lang="en-US" sz="3200" b="1" i="0" u="none" strike="noStrike" kern="1200" cap="none" spc="0" normalizeH="0" baseline="0" noProof="0" dirty="0">
                <a:ln>
                  <a:noFill/>
                </a:ln>
                <a:effectLst/>
                <a:uLnTx/>
                <a:uFillTx/>
                <a:latin typeface="Arial"/>
                <a:cs typeface="Arial"/>
              </a:rPr>
              <a:t> of </a:t>
            </a:r>
            <a:r>
              <a:rPr lang="en-US" dirty="0">
                <a:latin typeface="Arial"/>
                <a:cs typeface="Arial"/>
              </a:rPr>
              <a:t>Somatic Mutations</a:t>
            </a:r>
            <a:br>
              <a:rPr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lang="en-US" dirty="0">
              <a:solidFill>
                <a:schemeClr val="tx1"/>
              </a:solidFill>
            </a:endParaRPr>
          </a:p>
        </p:txBody>
      </p:sp>
      <p:sp>
        <p:nvSpPr>
          <p:cNvPr id="3" name="Rectangle 2">
            <a:extLst>
              <a:ext uri="{FF2B5EF4-FFF2-40B4-BE49-F238E27FC236}">
                <a16:creationId xmlns:a16="http://schemas.microsoft.com/office/drawing/2014/main" id="{2738F2EC-0FBB-12BC-45EC-714699018CFF}"/>
              </a:ext>
            </a:extLst>
          </p:cNvPr>
          <p:cNvSpPr/>
          <p:nvPr/>
        </p:nvSpPr>
        <p:spPr>
          <a:xfrm>
            <a:off x="-1" y="1449322"/>
            <a:ext cx="12192001" cy="1010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A4C470C-3660-DFEF-5F8A-66BFAC5ECE67}"/>
              </a:ext>
            </a:extLst>
          </p:cNvPr>
          <p:cNvSpPr/>
          <p:nvPr/>
        </p:nvSpPr>
        <p:spPr>
          <a:xfrm>
            <a:off x="6810094" y="3402314"/>
            <a:ext cx="5381906" cy="12591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itle 2">
            <a:extLst>
              <a:ext uri="{FF2B5EF4-FFF2-40B4-BE49-F238E27FC236}">
                <a16:creationId xmlns:a16="http://schemas.microsoft.com/office/drawing/2014/main" id="{6CF0DDE5-56AD-ED4A-61E7-41C6608F3848}"/>
              </a:ext>
            </a:extLst>
          </p:cNvPr>
          <p:cNvSpPr txBox="1">
            <a:spLocks/>
          </p:cNvSpPr>
          <p:nvPr/>
        </p:nvSpPr>
        <p:spPr>
          <a:xfrm>
            <a:off x="439020" y="141909"/>
            <a:ext cx="11277600" cy="899327"/>
          </a:xfrm>
          <a:prstGeom prst="rect">
            <a:avLst/>
          </a:prstGeom>
        </p:spPr>
        <p:txBody>
          <a:bodyPr/>
          <a:lstStyle>
            <a:lvl1pPr algn="l" defTabSz="914377" rtl="0" eaLnBrk="1" latinLnBrk="0" hangingPunct="1">
              <a:lnSpc>
                <a:spcPct val="100000"/>
              </a:lnSpc>
              <a:spcBef>
                <a:spcPct val="0"/>
              </a:spcBef>
              <a:buNone/>
              <a:defRPr sz="32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37FA3FC-D71B-E963-7E14-19E22C3BEB16}"/>
              </a:ext>
            </a:extLst>
          </p:cNvPr>
          <p:cNvSpPr txBox="1"/>
          <p:nvPr/>
        </p:nvSpPr>
        <p:spPr>
          <a:xfrm>
            <a:off x="2020782" y="1591478"/>
            <a:ext cx="1924828" cy="646331"/>
          </a:xfrm>
          <a:prstGeom prst="rect">
            <a:avLst/>
          </a:prstGeom>
          <a:solidFill>
            <a:schemeClr val="bg1">
              <a:lumMod val="95000"/>
            </a:schemeClr>
          </a:solid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1259</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analyzed samples</a:t>
            </a:r>
          </a:p>
        </p:txBody>
      </p:sp>
      <p:grpSp>
        <p:nvGrpSpPr>
          <p:cNvPr id="6" name="Group 5">
            <a:extLst>
              <a:ext uri="{FF2B5EF4-FFF2-40B4-BE49-F238E27FC236}">
                <a16:creationId xmlns:a16="http://schemas.microsoft.com/office/drawing/2014/main" id="{4E2E7017-DC20-23EF-CA8D-CABC26050B25}"/>
              </a:ext>
            </a:extLst>
          </p:cNvPr>
          <p:cNvGrpSpPr/>
          <p:nvPr/>
        </p:nvGrpSpPr>
        <p:grpSpPr>
          <a:xfrm>
            <a:off x="1234024" y="3321503"/>
            <a:ext cx="4060771" cy="1296895"/>
            <a:chOff x="1059844" y="3426011"/>
            <a:chExt cx="4060771" cy="1296895"/>
          </a:xfrm>
        </p:grpSpPr>
        <p:sp>
          <p:nvSpPr>
            <p:cNvPr id="14" name="TextBox 13">
              <a:extLst>
                <a:ext uri="{FF2B5EF4-FFF2-40B4-BE49-F238E27FC236}">
                  <a16:creationId xmlns:a16="http://schemas.microsoft.com/office/drawing/2014/main" id="{83D86FE1-DDA2-8E86-E0C8-4DDA09B9AFBF}"/>
                </a:ext>
              </a:extLst>
            </p:cNvPr>
            <p:cNvSpPr txBox="1"/>
            <p:nvPr/>
          </p:nvSpPr>
          <p:spPr>
            <a:xfrm>
              <a:off x="1059844" y="3426011"/>
              <a:ext cx="2991283" cy="92333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55.2% </a:t>
              </a:r>
            </a:p>
          </p:txBody>
        </p:sp>
        <p:sp>
          <p:nvSpPr>
            <p:cNvPr id="15" name="TextBox 14">
              <a:extLst>
                <a:ext uri="{FF2B5EF4-FFF2-40B4-BE49-F238E27FC236}">
                  <a16:creationId xmlns:a16="http://schemas.microsoft.com/office/drawing/2014/main" id="{AD8BA6AB-0D94-4464-D1C0-8544E50DA98F}"/>
                </a:ext>
              </a:extLst>
            </p:cNvPr>
            <p:cNvSpPr txBox="1"/>
            <p:nvPr/>
          </p:nvSpPr>
          <p:spPr>
            <a:xfrm>
              <a:off x="1059844" y="4172365"/>
              <a:ext cx="4060771" cy="30777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Overall sensitivity</a:t>
              </a:r>
            </a:p>
          </p:txBody>
        </p:sp>
        <p:sp>
          <p:nvSpPr>
            <p:cNvPr id="16" name="TextBox 15">
              <a:extLst>
                <a:ext uri="{FF2B5EF4-FFF2-40B4-BE49-F238E27FC236}">
                  <a16:creationId xmlns:a16="http://schemas.microsoft.com/office/drawing/2014/main" id="{0794D2F3-B52E-6BF0-8D08-EE5D5AE3A19C}"/>
                </a:ext>
              </a:extLst>
            </p:cNvPr>
            <p:cNvSpPr txBox="1"/>
            <p:nvPr/>
          </p:nvSpPr>
          <p:spPr>
            <a:xfrm>
              <a:off x="1059844" y="4476685"/>
              <a:ext cx="2722196" cy="24622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95% CI: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51.3%-59.0%</a:t>
              </a:r>
            </a:p>
          </p:txBody>
        </p:sp>
      </p:grpSp>
      <p:grpSp>
        <p:nvGrpSpPr>
          <p:cNvPr id="22" name="Group 21">
            <a:extLst>
              <a:ext uri="{FF2B5EF4-FFF2-40B4-BE49-F238E27FC236}">
                <a16:creationId xmlns:a16="http://schemas.microsoft.com/office/drawing/2014/main" id="{C7C7F5F4-A134-2FB7-7AD5-C1C96FD5BD3E}"/>
              </a:ext>
            </a:extLst>
          </p:cNvPr>
          <p:cNvGrpSpPr/>
          <p:nvPr/>
        </p:nvGrpSpPr>
        <p:grpSpPr>
          <a:xfrm>
            <a:off x="8396087" y="1504788"/>
            <a:ext cx="3566660" cy="914400"/>
            <a:chOff x="7899758" y="2493693"/>
            <a:chExt cx="3566660" cy="914400"/>
          </a:xfrm>
        </p:grpSpPr>
        <p:pic>
          <p:nvPicPr>
            <p:cNvPr id="29" name="Graphic 28">
              <a:extLst>
                <a:ext uri="{FF2B5EF4-FFF2-40B4-BE49-F238E27FC236}">
                  <a16:creationId xmlns:a16="http://schemas.microsoft.com/office/drawing/2014/main" id="{22BE7B31-72A7-CA1D-9DE4-ADFB6CE121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99758" y="2493693"/>
              <a:ext cx="914400" cy="914400"/>
            </a:xfrm>
            <a:prstGeom prst="rect">
              <a:avLst/>
            </a:prstGeom>
          </p:spPr>
        </p:pic>
        <p:grpSp>
          <p:nvGrpSpPr>
            <p:cNvPr id="30" name="Group 29">
              <a:extLst>
                <a:ext uri="{FF2B5EF4-FFF2-40B4-BE49-F238E27FC236}">
                  <a16:creationId xmlns:a16="http://schemas.microsoft.com/office/drawing/2014/main" id="{5CA37FAA-AA53-763D-AE6F-F89B0E93AB82}"/>
                </a:ext>
              </a:extLst>
            </p:cNvPr>
            <p:cNvGrpSpPr/>
            <p:nvPr/>
          </p:nvGrpSpPr>
          <p:grpSpPr>
            <a:xfrm>
              <a:off x="8880263" y="2602813"/>
              <a:ext cx="2586155" cy="573048"/>
              <a:chOff x="5939237" y="2444234"/>
              <a:chExt cx="2586155" cy="573048"/>
            </a:xfrm>
          </p:grpSpPr>
          <p:sp>
            <p:nvSpPr>
              <p:cNvPr id="31" name="TextBox 30">
                <a:extLst>
                  <a:ext uri="{FF2B5EF4-FFF2-40B4-BE49-F238E27FC236}">
                    <a16:creationId xmlns:a16="http://schemas.microsoft.com/office/drawing/2014/main" id="{8CEADCA2-A835-DDB7-939F-AE27804EBDB2}"/>
                  </a:ext>
                </a:extLst>
              </p:cNvPr>
              <p:cNvSpPr txBox="1"/>
              <p:nvPr/>
            </p:nvSpPr>
            <p:spPr>
              <a:xfrm>
                <a:off x="5939237" y="2444234"/>
                <a:ext cx="1933575"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Detected</a:t>
                </a:r>
              </a:p>
            </p:txBody>
          </p:sp>
          <p:sp>
            <p:nvSpPr>
              <p:cNvPr id="32" name="TextBox 31">
                <a:extLst>
                  <a:ext uri="{FF2B5EF4-FFF2-40B4-BE49-F238E27FC236}">
                    <a16:creationId xmlns:a16="http://schemas.microsoft.com/office/drawing/2014/main" id="{3B9FE862-0C84-926E-6D2B-1F444EB7EB29}"/>
                  </a:ext>
                </a:extLst>
              </p:cNvPr>
              <p:cNvSpPr txBox="1"/>
              <p:nvPr/>
            </p:nvSpPr>
            <p:spPr>
              <a:xfrm>
                <a:off x="6363804" y="2713774"/>
                <a:ext cx="2161588"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cancer stages tested</a:t>
                </a:r>
              </a:p>
            </p:txBody>
          </p:sp>
          <p:sp>
            <p:nvSpPr>
              <p:cNvPr id="33" name="TextBox 32">
                <a:extLst>
                  <a:ext uri="{FF2B5EF4-FFF2-40B4-BE49-F238E27FC236}">
                    <a16:creationId xmlns:a16="http://schemas.microsoft.com/office/drawing/2014/main" id="{A5DB597C-9219-6609-AC29-2AE7CF731B51}"/>
                  </a:ext>
                </a:extLst>
              </p:cNvPr>
              <p:cNvSpPr txBox="1"/>
              <p:nvPr/>
            </p:nvSpPr>
            <p:spPr>
              <a:xfrm>
                <a:off x="5939237" y="2647950"/>
                <a:ext cx="1933575" cy="369332"/>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a:t>
                </a:r>
              </a:p>
            </p:txBody>
          </p:sp>
        </p:grpSp>
      </p:grpSp>
      <p:grpSp>
        <p:nvGrpSpPr>
          <p:cNvPr id="23" name="Group 22">
            <a:extLst>
              <a:ext uri="{FF2B5EF4-FFF2-40B4-BE49-F238E27FC236}">
                <a16:creationId xmlns:a16="http://schemas.microsoft.com/office/drawing/2014/main" id="{816AADD4-24B5-B8BF-A2B0-0131A10DE8C2}"/>
              </a:ext>
            </a:extLst>
          </p:cNvPr>
          <p:cNvGrpSpPr/>
          <p:nvPr/>
        </p:nvGrpSpPr>
        <p:grpSpPr>
          <a:xfrm>
            <a:off x="4732978" y="1499050"/>
            <a:ext cx="3400266" cy="914400"/>
            <a:chOff x="4241319" y="2479477"/>
            <a:chExt cx="3400266" cy="914400"/>
          </a:xfrm>
        </p:grpSpPr>
        <p:pic>
          <p:nvPicPr>
            <p:cNvPr id="24" name="Graphic 23">
              <a:extLst>
                <a:ext uri="{FF2B5EF4-FFF2-40B4-BE49-F238E27FC236}">
                  <a16:creationId xmlns:a16="http://schemas.microsoft.com/office/drawing/2014/main" id="{A0894132-AC94-09CC-F772-98D49C52AE6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41319" y="2479477"/>
              <a:ext cx="914400" cy="914400"/>
            </a:xfrm>
            <a:prstGeom prst="rect">
              <a:avLst/>
            </a:prstGeom>
          </p:spPr>
        </p:pic>
        <p:grpSp>
          <p:nvGrpSpPr>
            <p:cNvPr id="25" name="Group 24">
              <a:extLst>
                <a:ext uri="{FF2B5EF4-FFF2-40B4-BE49-F238E27FC236}">
                  <a16:creationId xmlns:a16="http://schemas.microsoft.com/office/drawing/2014/main" id="{A2C47A32-13C6-11A9-ED7F-F162E588DA62}"/>
                </a:ext>
              </a:extLst>
            </p:cNvPr>
            <p:cNvGrpSpPr/>
            <p:nvPr/>
          </p:nvGrpSpPr>
          <p:grpSpPr>
            <a:xfrm>
              <a:off x="5250723" y="2635079"/>
              <a:ext cx="2390862" cy="578104"/>
              <a:chOff x="6069872" y="2444234"/>
              <a:chExt cx="2390862" cy="578104"/>
            </a:xfrm>
          </p:grpSpPr>
          <p:sp>
            <p:nvSpPr>
              <p:cNvPr id="26" name="TextBox 25">
                <a:extLst>
                  <a:ext uri="{FF2B5EF4-FFF2-40B4-BE49-F238E27FC236}">
                    <a16:creationId xmlns:a16="http://schemas.microsoft.com/office/drawing/2014/main" id="{34FF3A90-9AB0-EECD-A0A1-C95618FF8ABB}"/>
                  </a:ext>
                </a:extLst>
              </p:cNvPr>
              <p:cNvSpPr txBox="1"/>
              <p:nvPr/>
            </p:nvSpPr>
            <p:spPr>
              <a:xfrm>
                <a:off x="6069872" y="2444234"/>
                <a:ext cx="1933575"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Detected cancer in</a:t>
                </a:r>
              </a:p>
            </p:txBody>
          </p:sp>
          <p:sp>
            <p:nvSpPr>
              <p:cNvPr id="27" name="TextBox 26">
                <a:extLst>
                  <a:ext uri="{FF2B5EF4-FFF2-40B4-BE49-F238E27FC236}">
                    <a16:creationId xmlns:a16="http://schemas.microsoft.com/office/drawing/2014/main" id="{766C121C-F4EF-FAC6-5800-DD2E5E97A1E1}"/>
                  </a:ext>
                </a:extLst>
              </p:cNvPr>
              <p:cNvSpPr txBox="1"/>
              <p:nvPr/>
            </p:nvSpPr>
            <p:spPr>
              <a:xfrm>
                <a:off x="6527159" y="2714448"/>
                <a:ext cx="1933575" cy="27699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organ sites tested</a:t>
                </a:r>
              </a:p>
            </p:txBody>
          </p:sp>
          <p:sp>
            <p:nvSpPr>
              <p:cNvPr id="28" name="TextBox 27">
                <a:extLst>
                  <a:ext uri="{FF2B5EF4-FFF2-40B4-BE49-F238E27FC236}">
                    <a16:creationId xmlns:a16="http://schemas.microsoft.com/office/drawing/2014/main" id="{61F2C057-C7CA-D103-A2FF-74B49C719F3B}"/>
                  </a:ext>
                </a:extLst>
              </p:cNvPr>
              <p:cNvSpPr txBox="1"/>
              <p:nvPr/>
            </p:nvSpPr>
            <p:spPr>
              <a:xfrm>
                <a:off x="6111633" y="2653006"/>
                <a:ext cx="1933575" cy="369332"/>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a:t>
                </a:r>
              </a:p>
            </p:txBody>
          </p:sp>
        </p:grpSp>
      </p:grpSp>
      <p:sp>
        <p:nvSpPr>
          <p:cNvPr id="36" name="TextBox 35">
            <a:extLst>
              <a:ext uri="{FF2B5EF4-FFF2-40B4-BE49-F238E27FC236}">
                <a16:creationId xmlns:a16="http://schemas.microsoft.com/office/drawing/2014/main" id="{9BC286DB-A4D7-5DE6-DEEF-AD234219313A}"/>
              </a:ext>
            </a:extLst>
          </p:cNvPr>
          <p:cNvSpPr txBox="1"/>
          <p:nvPr/>
        </p:nvSpPr>
        <p:spPr>
          <a:xfrm>
            <a:off x="6884810" y="2615929"/>
            <a:ext cx="4867730" cy="64633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Four</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biomarker class design: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Aneuploidy | Methylation | Proteins | Mutations</a:t>
            </a:r>
          </a:p>
        </p:txBody>
      </p:sp>
      <p:grpSp>
        <p:nvGrpSpPr>
          <p:cNvPr id="7" name="Group 6">
            <a:extLst>
              <a:ext uri="{FF2B5EF4-FFF2-40B4-BE49-F238E27FC236}">
                <a16:creationId xmlns:a16="http://schemas.microsoft.com/office/drawing/2014/main" id="{4AA05659-3793-6076-2535-6ABA59D65D8E}"/>
              </a:ext>
            </a:extLst>
          </p:cNvPr>
          <p:cNvGrpSpPr/>
          <p:nvPr/>
        </p:nvGrpSpPr>
        <p:grpSpPr>
          <a:xfrm>
            <a:off x="1234024" y="4661423"/>
            <a:ext cx="3603836" cy="1296191"/>
            <a:chOff x="1059844" y="4851656"/>
            <a:chExt cx="3603836" cy="1296191"/>
          </a:xfrm>
        </p:grpSpPr>
        <p:sp>
          <p:nvSpPr>
            <p:cNvPr id="39" name="TextBox 38">
              <a:extLst>
                <a:ext uri="{FF2B5EF4-FFF2-40B4-BE49-F238E27FC236}">
                  <a16:creationId xmlns:a16="http://schemas.microsoft.com/office/drawing/2014/main" id="{2D058EB4-AA78-BE88-4D77-DAD90308DA77}"/>
                </a:ext>
              </a:extLst>
            </p:cNvPr>
            <p:cNvSpPr txBox="1"/>
            <p:nvPr/>
          </p:nvSpPr>
          <p:spPr>
            <a:xfrm>
              <a:off x="1059844" y="4851656"/>
              <a:ext cx="2554890" cy="92333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99.0%</a:t>
              </a:r>
              <a:endParaRPr kumimoji="0" lang="en-US" sz="6000" b="1" i="0" u="none" strike="noStrike" kern="1200" cap="none" spc="0"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EFE62EF5-6D61-0F9B-5EE4-7DC0C25B1CDE}"/>
                </a:ext>
              </a:extLst>
            </p:cNvPr>
            <p:cNvSpPr txBox="1"/>
            <p:nvPr/>
          </p:nvSpPr>
          <p:spPr>
            <a:xfrm>
              <a:off x="1059844" y="5611267"/>
              <a:ext cx="3603836" cy="30777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Specificity</a:t>
              </a:r>
            </a:p>
          </p:txBody>
        </p:sp>
        <p:sp>
          <p:nvSpPr>
            <p:cNvPr id="41" name="TextBox 40">
              <a:extLst>
                <a:ext uri="{FF2B5EF4-FFF2-40B4-BE49-F238E27FC236}">
                  <a16:creationId xmlns:a16="http://schemas.microsoft.com/office/drawing/2014/main" id="{AEB5ABB2-8193-D141-E412-8CD0F14DFFF6}"/>
                </a:ext>
              </a:extLst>
            </p:cNvPr>
            <p:cNvSpPr txBox="1"/>
            <p:nvPr/>
          </p:nvSpPr>
          <p:spPr>
            <a:xfrm>
              <a:off x="1059844" y="5901626"/>
              <a:ext cx="3603836" cy="24622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95% CI: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98.2%-99.8%</a:t>
              </a:r>
            </a:p>
          </p:txBody>
        </p:sp>
      </p:grpSp>
      <p:cxnSp>
        <p:nvCxnSpPr>
          <p:cNvPr id="50" name="Straight Connector 49">
            <a:extLst>
              <a:ext uri="{FF2B5EF4-FFF2-40B4-BE49-F238E27FC236}">
                <a16:creationId xmlns:a16="http://schemas.microsoft.com/office/drawing/2014/main" id="{8689A301-B33C-F4D9-425E-1B58D195CA2C}"/>
              </a:ext>
            </a:extLst>
          </p:cNvPr>
          <p:cNvCxnSpPr>
            <a:cxnSpLocks/>
          </p:cNvCxnSpPr>
          <p:nvPr/>
        </p:nvCxnSpPr>
        <p:spPr>
          <a:xfrm flipV="1">
            <a:off x="-1" y="2459619"/>
            <a:ext cx="12192001" cy="147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3A55A47-0153-C7DA-4E49-D268B63C9BCD}"/>
              </a:ext>
            </a:extLst>
          </p:cNvPr>
          <p:cNvCxnSpPr>
            <a:cxnSpLocks/>
          </p:cNvCxnSpPr>
          <p:nvPr/>
        </p:nvCxnSpPr>
        <p:spPr>
          <a:xfrm flipV="1">
            <a:off x="3375" y="1436457"/>
            <a:ext cx="12192000" cy="1383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2D10864-E2B8-AA4B-6860-67F24C2727BB}"/>
              </a:ext>
            </a:extLst>
          </p:cNvPr>
          <p:cNvSpPr txBox="1"/>
          <p:nvPr/>
        </p:nvSpPr>
        <p:spPr>
          <a:xfrm>
            <a:off x="841120" y="2621707"/>
            <a:ext cx="4867730" cy="64633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Three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biomarker class design: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Aneuploidy | Methylation | Proteins</a:t>
            </a:r>
          </a:p>
        </p:txBody>
      </p:sp>
      <p:pic>
        <p:nvPicPr>
          <p:cNvPr id="55" name="Graphic 54">
            <a:extLst>
              <a:ext uri="{FF2B5EF4-FFF2-40B4-BE49-F238E27FC236}">
                <a16:creationId xmlns:a16="http://schemas.microsoft.com/office/drawing/2014/main" id="{49D01061-1ACA-D055-65BC-86B3AC2F99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8234" y="1495897"/>
            <a:ext cx="914400" cy="914400"/>
          </a:xfrm>
          <a:prstGeom prst="rect">
            <a:avLst/>
          </a:prstGeom>
        </p:spPr>
      </p:pic>
      <p:grpSp>
        <p:nvGrpSpPr>
          <p:cNvPr id="8" name="Group 7">
            <a:extLst>
              <a:ext uri="{FF2B5EF4-FFF2-40B4-BE49-F238E27FC236}">
                <a16:creationId xmlns:a16="http://schemas.microsoft.com/office/drawing/2014/main" id="{431F66CF-8639-4865-AE1C-2CFDA5853FC8}"/>
              </a:ext>
            </a:extLst>
          </p:cNvPr>
          <p:cNvGrpSpPr/>
          <p:nvPr/>
        </p:nvGrpSpPr>
        <p:grpSpPr>
          <a:xfrm>
            <a:off x="7298106" y="3323815"/>
            <a:ext cx="4060771" cy="1296895"/>
            <a:chOff x="1059844" y="3426011"/>
            <a:chExt cx="4060771" cy="1296895"/>
          </a:xfrm>
        </p:grpSpPr>
        <p:sp>
          <p:nvSpPr>
            <p:cNvPr id="10" name="TextBox 9">
              <a:extLst>
                <a:ext uri="{FF2B5EF4-FFF2-40B4-BE49-F238E27FC236}">
                  <a16:creationId xmlns:a16="http://schemas.microsoft.com/office/drawing/2014/main" id="{4AFF0CAE-F767-FF9E-116D-049E5BA949F9}"/>
                </a:ext>
              </a:extLst>
            </p:cNvPr>
            <p:cNvSpPr txBox="1"/>
            <p:nvPr/>
          </p:nvSpPr>
          <p:spPr>
            <a:xfrm>
              <a:off x="1059844" y="3426011"/>
              <a:ext cx="2991283" cy="92333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62.4% </a:t>
              </a:r>
            </a:p>
          </p:txBody>
        </p:sp>
        <p:sp>
          <p:nvSpPr>
            <p:cNvPr id="11" name="TextBox 10">
              <a:extLst>
                <a:ext uri="{FF2B5EF4-FFF2-40B4-BE49-F238E27FC236}">
                  <a16:creationId xmlns:a16="http://schemas.microsoft.com/office/drawing/2014/main" id="{7A5FD5F8-606D-8CA7-4C7D-FFDFC073C2CE}"/>
                </a:ext>
              </a:extLst>
            </p:cNvPr>
            <p:cNvSpPr txBox="1"/>
            <p:nvPr/>
          </p:nvSpPr>
          <p:spPr>
            <a:xfrm>
              <a:off x="1059844" y="4172365"/>
              <a:ext cx="4060771" cy="30777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Overall sensitivity</a:t>
              </a:r>
            </a:p>
          </p:txBody>
        </p:sp>
        <p:sp>
          <p:nvSpPr>
            <p:cNvPr id="12" name="TextBox 11">
              <a:extLst>
                <a:ext uri="{FF2B5EF4-FFF2-40B4-BE49-F238E27FC236}">
                  <a16:creationId xmlns:a16="http://schemas.microsoft.com/office/drawing/2014/main" id="{409BC36D-255B-337D-1789-031E0D432F7B}"/>
                </a:ext>
              </a:extLst>
            </p:cNvPr>
            <p:cNvSpPr txBox="1"/>
            <p:nvPr/>
          </p:nvSpPr>
          <p:spPr>
            <a:xfrm>
              <a:off x="1059844" y="4476685"/>
              <a:ext cx="2722196" cy="24622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95% CI: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58.7%-66.1%</a:t>
              </a:r>
            </a:p>
          </p:txBody>
        </p:sp>
      </p:grpSp>
      <p:grpSp>
        <p:nvGrpSpPr>
          <p:cNvPr id="13" name="Group 12">
            <a:extLst>
              <a:ext uri="{FF2B5EF4-FFF2-40B4-BE49-F238E27FC236}">
                <a16:creationId xmlns:a16="http://schemas.microsoft.com/office/drawing/2014/main" id="{517C9033-BB8A-7892-4286-333C326BAF40}"/>
              </a:ext>
            </a:extLst>
          </p:cNvPr>
          <p:cNvGrpSpPr/>
          <p:nvPr/>
        </p:nvGrpSpPr>
        <p:grpSpPr>
          <a:xfrm>
            <a:off x="7298106" y="4663735"/>
            <a:ext cx="3603836" cy="1296191"/>
            <a:chOff x="1059844" y="4851656"/>
            <a:chExt cx="3603836" cy="1296191"/>
          </a:xfrm>
        </p:grpSpPr>
        <p:sp>
          <p:nvSpPr>
            <p:cNvPr id="34" name="TextBox 33">
              <a:extLst>
                <a:ext uri="{FF2B5EF4-FFF2-40B4-BE49-F238E27FC236}">
                  <a16:creationId xmlns:a16="http://schemas.microsoft.com/office/drawing/2014/main" id="{CC279106-AD05-8416-B6FC-527814D06FF0}"/>
                </a:ext>
              </a:extLst>
            </p:cNvPr>
            <p:cNvSpPr txBox="1"/>
            <p:nvPr/>
          </p:nvSpPr>
          <p:spPr>
            <a:xfrm>
              <a:off x="1059844" y="4851656"/>
              <a:ext cx="2554890" cy="92333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98.0%</a:t>
              </a:r>
              <a:endParaRPr kumimoji="0" lang="en-US" sz="6000" b="1" i="0" u="none" strike="noStrike" kern="1200" cap="none" spc="0"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6384B9D-9BEE-1762-B0F7-65A39CA71F1A}"/>
                </a:ext>
              </a:extLst>
            </p:cNvPr>
            <p:cNvSpPr txBox="1"/>
            <p:nvPr/>
          </p:nvSpPr>
          <p:spPr>
            <a:xfrm>
              <a:off x="1059844" y="5611267"/>
              <a:ext cx="3603836" cy="30777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Specificity</a:t>
              </a:r>
            </a:p>
          </p:txBody>
        </p:sp>
        <p:sp>
          <p:nvSpPr>
            <p:cNvPr id="37" name="TextBox 36">
              <a:extLst>
                <a:ext uri="{FF2B5EF4-FFF2-40B4-BE49-F238E27FC236}">
                  <a16:creationId xmlns:a16="http://schemas.microsoft.com/office/drawing/2014/main" id="{6BC2E5FF-2B84-DCEE-7D09-96F08BED053D}"/>
                </a:ext>
              </a:extLst>
            </p:cNvPr>
            <p:cNvSpPr txBox="1"/>
            <p:nvPr/>
          </p:nvSpPr>
          <p:spPr>
            <a:xfrm>
              <a:off x="1059844" y="5901626"/>
              <a:ext cx="3603836" cy="24622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95% CI: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96.9%-99.1%</a:t>
              </a:r>
            </a:p>
          </p:txBody>
        </p:sp>
      </p:grpSp>
      <p:sp>
        <p:nvSpPr>
          <p:cNvPr id="46" name="Google Shape;448;p8">
            <a:extLst>
              <a:ext uri="{FF2B5EF4-FFF2-40B4-BE49-F238E27FC236}">
                <a16:creationId xmlns:a16="http://schemas.microsoft.com/office/drawing/2014/main" id="{9084B6E8-0116-4B70-736E-C17B2A9289D2}"/>
              </a:ext>
            </a:extLst>
          </p:cNvPr>
          <p:cNvSpPr txBox="1">
            <a:spLocks/>
          </p:cNvSpPr>
          <p:nvPr/>
        </p:nvSpPr>
        <p:spPr>
          <a:xfrm>
            <a:off x="427380" y="6305327"/>
            <a:ext cx="11132133" cy="518984"/>
          </a:xfrm>
          <a:prstGeom prst="rect">
            <a:avLst/>
          </a:prstGeom>
          <a:noFill/>
          <a:ln>
            <a:noFill/>
          </a:ln>
        </p:spPr>
        <p:txBody>
          <a:bodyPr spcFirstLastPara="1" wrap="square" lIns="0" tIns="0" rIns="0" bIns="0" anchor="b"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marL="0" indent="0">
              <a:lnSpc>
                <a:spcPct val="116666"/>
              </a:lnSpc>
              <a:spcBef>
                <a:spcPts val="0"/>
              </a:spcBef>
              <a:buClr>
                <a:schemeClr val="dk1"/>
              </a:buClr>
              <a:buSzPts val="600"/>
              <a:buNone/>
            </a:pPr>
            <a:r>
              <a:rPr lang="en-US" sz="900" b="1" dirty="0">
                <a:latin typeface="Arial"/>
                <a:cs typeface="Arial"/>
              </a:rPr>
              <a:t>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Gainullin V, Hagmann L, Arvai K, et al. Improved sensitivity of a multi-analyte early detection test based on mutation, methylation, aneuploidy, and protein biomarkers. Presented at AACR Special Conference: Precision, Prevention, Early Detection, and Interception of Cancer in Austin, TX on November </a:t>
            </a:r>
            <a:r>
              <a:rPr lang="en-US" sz="900" dirty="0">
                <a:latin typeface="Arial" panose="020B0604020202020204"/>
                <a:ea typeface="+mn-ea"/>
                <a:cs typeface="+mn-cs"/>
              </a:rPr>
              <a:t>18</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2022.</a:t>
            </a:r>
            <a:endParaRPr lang="en-US" sz="900" dirty="0"/>
          </a:p>
        </p:txBody>
      </p:sp>
      <p:cxnSp>
        <p:nvCxnSpPr>
          <p:cNvPr id="18" name="Straight Connector 17">
            <a:extLst>
              <a:ext uri="{FF2B5EF4-FFF2-40B4-BE49-F238E27FC236}">
                <a16:creationId xmlns:a16="http://schemas.microsoft.com/office/drawing/2014/main" id="{378BEECD-AC31-8DFF-1F01-1C71E8D50F05}"/>
              </a:ext>
            </a:extLst>
          </p:cNvPr>
          <p:cNvCxnSpPr>
            <a:cxnSpLocks/>
          </p:cNvCxnSpPr>
          <p:nvPr/>
        </p:nvCxnSpPr>
        <p:spPr>
          <a:xfrm>
            <a:off x="5889825" y="2615929"/>
            <a:ext cx="0" cy="334168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2E528A9-0AAE-1B0C-5553-6F53AF3F992B}"/>
              </a:ext>
            </a:extLst>
          </p:cNvPr>
          <p:cNvSpPr txBox="1"/>
          <p:nvPr/>
        </p:nvSpPr>
        <p:spPr bwMode="gray">
          <a:xfrm>
            <a:off x="452432" y="6036392"/>
            <a:ext cx="11376026" cy="430887"/>
          </a:xfrm>
          <a:prstGeom prst="rect">
            <a:avLst/>
          </a:prstGeom>
          <a:noFill/>
        </p:spPr>
        <p:txBody>
          <a:bodyPr wrap="square" lIns="0">
            <a:spAutoFit/>
          </a:bodyPr>
          <a:lstStyle/>
          <a:p>
            <a:r>
              <a:rPr lang="en-US" sz="1100" dirty="0">
                <a:latin typeface="Arial"/>
                <a:ea typeface="Arial"/>
                <a:cs typeface="Arial"/>
                <a:sym typeface="Arial"/>
              </a:rPr>
              <a:t>Disclaimer: This technology is under development and the features above describe current development goals. It has not been cleared or approved by the US Food and Drug Administration (FDA) </a:t>
            </a:r>
            <a:r>
              <a:rPr lang="en-US" sz="1100" dirty="0">
                <a:ea typeface="Calibri" panose="020F0502020204030204" pitchFamily="34" charset="0"/>
              </a:rPr>
              <a:t>or any other national regulatory authority.</a:t>
            </a:r>
            <a:endParaRPr lang="en-US" sz="1100" dirty="0"/>
          </a:p>
        </p:txBody>
      </p:sp>
    </p:spTree>
    <p:extLst>
      <p:ext uri="{BB962C8B-B14F-4D97-AF65-F5344CB8AC3E}">
        <p14:creationId xmlns:p14="http://schemas.microsoft.com/office/powerpoint/2010/main" val="32657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25A4F2-CDAE-6C97-4424-24C42A084602}"/>
              </a:ext>
            </a:extLst>
          </p:cNvPr>
          <p:cNvGrpSpPr/>
          <p:nvPr/>
        </p:nvGrpSpPr>
        <p:grpSpPr>
          <a:xfrm>
            <a:off x="397839" y="1914878"/>
            <a:ext cx="3716263" cy="3918149"/>
            <a:chOff x="729558" y="1759908"/>
            <a:chExt cx="3938124" cy="3948802"/>
          </a:xfrm>
        </p:grpSpPr>
        <p:grpSp>
          <p:nvGrpSpPr>
            <p:cNvPr id="51" name="Group 50">
              <a:extLst>
                <a:ext uri="{FF2B5EF4-FFF2-40B4-BE49-F238E27FC236}">
                  <a16:creationId xmlns:a16="http://schemas.microsoft.com/office/drawing/2014/main" id="{83F281B4-3149-8D24-5B70-77670DC5C7E1}"/>
                </a:ext>
              </a:extLst>
            </p:cNvPr>
            <p:cNvGrpSpPr>
              <a:grpSpLocks/>
            </p:cNvGrpSpPr>
            <p:nvPr/>
          </p:nvGrpSpPr>
          <p:grpSpPr>
            <a:xfrm>
              <a:off x="1005213" y="3184172"/>
              <a:ext cx="738187" cy="854636"/>
              <a:chOff x="1147661" y="3623997"/>
              <a:chExt cx="1472645" cy="1704955"/>
            </a:xfrm>
          </p:grpSpPr>
          <p:sp>
            <p:nvSpPr>
              <p:cNvPr id="58" name="Freeform: Shape 57">
                <a:extLst>
                  <a:ext uri="{FF2B5EF4-FFF2-40B4-BE49-F238E27FC236}">
                    <a16:creationId xmlns:a16="http://schemas.microsoft.com/office/drawing/2014/main" id="{C0FC3CB9-3EEF-C400-54DA-CB1486D9C277}"/>
                  </a:ext>
                </a:extLst>
              </p:cNvPr>
              <p:cNvSpPr/>
              <p:nvPr/>
            </p:nvSpPr>
            <p:spPr>
              <a:xfrm>
                <a:off x="1147661" y="3623997"/>
                <a:ext cx="1472645" cy="1704955"/>
              </a:xfrm>
              <a:custGeom>
                <a:avLst/>
                <a:gdLst>
                  <a:gd name="connsiteX0" fmla="*/ 736323 w 1472645"/>
                  <a:gd name="connsiteY0" fmla="*/ 1704956 h 1704955"/>
                  <a:gd name="connsiteX1" fmla="*/ 0 w 1472645"/>
                  <a:gd name="connsiteY1" fmla="*/ 1278625 h 1704955"/>
                  <a:gd name="connsiteX2" fmla="*/ 0 w 1472645"/>
                  <a:gd name="connsiteY2" fmla="*/ 426331 h 1704955"/>
                  <a:gd name="connsiteX3" fmla="*/ 736323 w 1472645"/>
                  <a:gd name="connsiteY3" fmla="*/ 0 h 1704955"/>
                  <a:gd name="connsiteX4" fmla="*/ 1472646 w 1472645"/>
                  <a:gd name="connsiteY4" fmla="*/ 426331 h 1704955"/>
                  <a:gd name="connsiteX5" fmla="*/ 1472646 w 1472645"/>
                  <a:gd name="connsiteY5" fmla="*/ 1278625 h 1704955"/>
                  <a:gd name="connsiteX6" fmla="*/ 73632 w 1472645"/>
                  <a:gd name="connsiteY6" fmla="*/ 1236286 h 1704955"/>
                  <a:gd name="connsiteX7" fmla="*/ 736323 w 1472645"/>
                  <a:gd name="connsiteY7" fmla="*/ 1619911 h 1704955"/>
                  <a:gd name="connsiteX8" fmla="*/ 1399014 w 1472645"/>
                  <a:gd name="connsiteY8" fmla="*/ 1236286 h 1704955"/>
                  <a:gd name="connsiteX9" fmla="*/ 1399014 w 1472645"/>
                  <a:gd name="connsiteY9" fmla="*/ 468670 h 1704955"/>
                  <a:gd name="connsiteX10" fmla="*/ 736323 w 1472645"/>
                  <a:gd name="connsiteY10" fmla="*/ 85045 h 1704955"/>
                  <a:gd name="connsiteX11" fmla="*/ 73632 w 1472645"/>
                  <a:gd name="connsiteY11" fmla="*/ 468670 h 17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645" h="1704955">
                    <a:moveTo>
                      <a:pt x="736323" y="1704956"/>
                    </a:moveTo>
                    <a:lnTo>
                      <a:pt x="0" y="1278625"/>
                    </a:lnTo>
                    <a:lnTo>
                      <a:pt x="0" y="426331"/>
                    </a:lnTo>
                    <a:lnTo>
                      <a:pt x="736323" y="0"/>
                    </a:lnTo>
                    <a:lnTo>
                      <a:pt x="1472646" y="426331"/>
                    </a:lnTo>
                    <a:lnTo>
                      <a:pt x="1472646" y="1278625"/>
                    </a:lnTo>
                    <a:close/>
                    <a:moveTo>
                      <a:pt x="73632" y="1236286"/>
                    </a:moveTo>
                    <a:lnTo>
                      <a:pt x="736323" y="1619911"/>
                    </a:lnTo>
                    <a:lnTo>
                      <a:pt x="1399014" y="1236286"/>
                    </a:lnTo>
                    <a:lnTo>
                      <a:pt x="1399014" y="468670"/>
                    </a:lnTo>
                    <a:lnTo>
                      <a:pt x="736323" y="85045"/>
                    </a:lnTo>
                    <a:lnTo>
                      <a:pt x="73632" y="468670"/>
                    </a:lnTo>
                    <a:close/>
                  </a:path>
                </a:pathLst>
              </a:custGeom>
              <a:solidFill>
                <a:schemeClr val="tx1"/>
              </a:solidFill>
              <a:ln w="1835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E08B96BB-FE98-855C-4C76-E0B14BCBBDC1}"/>
                  </a:ext>
                </a:extLst>
              </p:cNvPr>
              <p:cNvSpPr/>
              <p:nvPr/>
            </p:nvSpPr>
            <p:spPr>
              <a:xfrm>
                <a:off x="1637132" y="4303255"/>
                <a:ext cx="493704" cy="372579"/>
              </a:xfrm>
              <a:custGeom>
                <a:avLst/>
                <a:gdLst>
                  <a:gd name="connsiteX0" fmla="*/ 173220 w 493704"/>
                  <a:gd name="connsiteY0" fmla="*/ 372579 h 372579"/>
                  <a:gd name="connsiteX1" fmla="*/ 0 w 493704"/>
                  <a:gd name="connsiteY1" fmla="*/ 199175 h 372579"/>
                  <a:gd name="connsiteX2" fmla="*/ 51911 w 493704"/>
                  <a:gd name="connsiteY2" fmla="*/ 147265 h 372579"/>
                  <a:gd name="connsiteX3" fmla="*/ 173220 w 493704"/>
                  <a:gd name="connsiteY3" fmla="*/ 268390 h 372579"/>
                  <a:gd name="connsiteX4" fmla="*/ 441794 w 493704"/>
                  <a:gd name="connsiteY4" fmla="*/ 0 h 372579"/>
                  <a:gd name="connsiteX5" fmla="*/ 493705 w 493704"/>
                  <a:gd name="connsiteY5" fmla="*/ 51911 h 372579"/>
                  <a:gd name="connsiteX6" fmla="*/ 173220 w 493704"/>
                  <a:gd name="connsiteY6" fmla="*/ 372579 h 3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04" h="372579">
                    <a:moveTo>
                      <a:pt x="173220" y="372579"/>
                    </a:moveTo>
                    <a:lnTo>
                      <a:pt x="0" y="199175"/>
                    </a:lnTo>
                    <a:lnTo>
                      <a:pt x="51911" y="147265"/>
                    </a:lnTo>
                    <a:lnTo>
                      <a:pt x="173220" y="268390"/>
                    </a:lnTo>
                    <a:lnTo>
                      <a:pt x="441794" y="0"/>
                    </a:lnTo>
                    <a:lnTo>
                      <a:pt x="493705" y="51911"/>
                    </a:lnTo>
                    <a:lnTo>
                      <a:pt x="173220" y="372579"/>
                    </a:lnTo>
                    <a:close/>
                  </a:path>
                </a:pathLst>
              </a:custGeom>
              <a:solidFill>
                <a:schemeClr val="tx1"/>
              </a:solidFill>
              <a:ln w="1835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52" name="TextBox 51">
              <a:extLst>
                <a:ext uri="{FF2B5EF4-FFF2-40B4-BE49-F238E27FC236}">
                  <a16:creationId xmlns:a16="http://schemas.microsoft.com/office/drawing/2014/main" id="{16D2624E-D537-DF9C-C0F2-B39BAC698FB8}"/>
                </a:ext>
              </a:extLst>
            </p:cNvPr>
            <p:cNvSpPr txBox="1"/>
            <p:nvPr/>
          </p:nvSpPr>
          <p:spPr>
            <a:xfrm>
              <a:off x="1959562" y="3186461"/>
              <a:ext cx="2507883" cy="105462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Notable</a:t>
              </a:r>
              <a:endPar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stage I and II sensitivity with the a 4-biomarker class panel</a:t>
              </a:r>
              <a:r>
                <a:rPr kumimoji="0" lang="en-US" sz="16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3</a:t>
              </a:r>
            </a:p>
          </p:txBody>
        </p:sp>
        <p:sp>
          <p:nvSpPr>
            <p:cNvPr id="53" name="TextBox 52">
              <a:extLst>
                <a:ext uri="{FF2B5EF4-FFF2-40B4-BE49-F238E27FC236}">
                  <a16:creationId xmlns:a16="http://schemas.microsoft.com/office/drawing/2014/main" id="{212A477B-F544-6278-78C1-2D5D13B5DDD6}"/>
                </a:ext>
              </a:extLst>
            </p:cNvPr>
            <p:cNvSpPr txBox="1"/>
            <p:nvPr/>
          </p:nvSpPr>
          <p:spPr>
            <a:xfrm>
              <a:off x="729558" y="1759908"/>
              <a:ext cx="3938124" cy="120972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Performance demonstrates the potential to </a:t>
              </a:r>
              <a:r>
                <a:rPr kumimoji="0" lang="en-US" sz="2000" b="1" i="0" u="none" strike="noStrike" kern="1200" cap="none" spc="0" normalizeH="0" baseline="0" noProof="0" dirty="0">
                  <a:ln>
                    <a:noFill/>
                  </a:ln>
                  <a:effectLst/>
                  <a:uLnTx/>
                  <a:uFillTx/>
                  <a:latin typeface="Arial" panose="020B0604020202020204"/>
                  <a:ea typeface="+mn-ea"/>
                  <a:cs typeface="+mn-cs"/>
                </a:rPr>
                <a:t>improve early-stage</a:t>
              </a:r>
              <a:r>
                <a:rPr kumimoji="0" lang="en-US" sz="1800" b="1"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cancer detection</a:t>
              </a:r>
              <a:r>
                <a:rPr kumimoji="0" lang="en-US" sz="1800" b="0" i="0" u="none" strike="noStrike" kern="1200" cap="none" spc="0" normalizeH="0" baseline="30000" noProof="0" dirty="0">
                  <a:ln>
                    <a:noFill/>
                  </a:ln>
                  <a:effectLst/>
                  <a:uLnTx/>
                  <a:uFillTx/>
                  <a:latin typeface="Arial" panose="020B0604020202020204"/>
                  <a:ea typeface="+mn-ea"/>
                  <a:cs typeface="+mn-cs"/>
                </a:rPr>
                <a:t>1 </a:t>
              </a:r>
              <a:r>
                <a:rPr kumimoji="0" lang="en-US" sz="1800" b="0" i="0" u="none" strike="noStrike" kern="1200" cap="none" spc="0" normalizeH="0" noProof="0" dirty="0">
                  <a:ln>
                    <a:noFill/>
                  </a:ln>
                  <a:effectLst/>
                  <a:uLnTx/>
                  <a:uFillTx/>
                  <a:latin typeface="Arial" panose="020B0604020202020204"/>
                  <a:ea typeface="+mn-ea"/>
                  <a:cs typeface="+mn-cs"/>
                </a:rPr>
                <a:t>when </a:t>
              </a:r>
              <a:r>
                <a:rPr kumimoji="0" lang="en-US" sz="2000" b="1" i="0" u="none" strike="noStrike" kern="1200" cap="none" spc="0" normalizeH="0" noProof="0" dirty="0">
                  <a:ln>
                    <a:noFill/>
                  </a:ln>
                  <a:effectLst/>
                  <a:uLnTx/>
                  <a:uFillTx/>
                  <a:latin typeface="Arial" panose="020B0604020202020204"/>
                  <a:ea typeface="+mn-ea"/>
                  <a:cs typeface="+mn-cs"/>
                </a:rPr>
                <a:t>cancer is more treatable</a:t>
              </a:r>
              <a:r>
                <a:rPr kumimoji="0" lang="en-US" sz="2000" b="1" i="0" u="none" strike="noStrike" kern="1200" cap="none" spc="0" normalizeH="0" baseline="30000" noProof="0" dirty="0">
                  <a:ln>
                    <a:noFill/>
                  </a:ln>
                  <a:effectLst/>
                  <a:uLnTx/>
                  <a:uFillTx/>
                  <a:latin typeface="Arial" panose="020B0604020202020204"/>
                  <a:ea typeface="+mn-ea"/>
                  <a:cs typeface="+mn-cs"/>
                </a:rPr>
                <a:t>2 </a:t>
              </a:r>
              <a:r>
                <a:rPr kumimoji="0" lang="en-US" sz="2000" b="1" i="0" u="none" strike="noStrike" kern="1200" cap="none" spc="0" normalizeH="0" noProof="0" dirty="0">
                  <a:ln>
                    <a:noFill/>
                  </a:ln>
                  <a:effectLst/>
                  <a:uLnTx/>
                  <a:uFillTx/>
                  <a:latin typeface="Arial" panose="020B0604020202020204"/>
                  <a:ea typeface="+mn-ea"/>
                  <a:cs typeface="+mn-cs"/>
                </a:rPr>
                <a:t> </a:t>
              </a:r>
              <a:endParaRPr kumimoji="0" lang="en-US" sz="1800" b="1" i="0" u="none" strike="noStrike" kern="1200" cap="none" spc="0" normalizeH="0" noProof="0" dirty="0">
                <a:ln>
                  <a:noFill/>
                </a:ln>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89055C88-63A8-45F9-F10F-BC0F557938AA}"/>
                </a:ext>
              </a:extLst>
            </p:cNvPr>
            <p:cNvSpPr txBox="1"/>
            <p:nvPr/>
          </p:nvSpPr>
          <p:spPr>
            <a:xfrm>
              <a:off x="1959562" y="4654083"/>
              <a:ext cx="2051883" cy="105462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8.9%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average increase in sensitivity for stage I/II </a:t>
              </a:r>
              <a:r>
                <a:rPr kumimoji="0" lang="en-US" sz="16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3</a:t>
              </a:r>
            </a:p>
          </p:txBody>
        </p:sp>
        <p:grpSp>
          <p:nvGrpSpPr>
            <p:cNvPr id="55" name="Group 54">
              <a:extLst>
                <a:ext uri="{FF2B5EF4-FFF2-40B4-BE49-F238E27FC236}">
                  <a16:creationId xmlns:a16="http://schemas.microsoft.com/office/drawing/2014/main" id="{D67C13EF-0D34-0013-151B-7A21BE65711E}"/>
                </a:ext>
              </a:extLst>
            </p:cNvPr>
            <p:cNvGrpSpPr>
              <a:grpSpLocks/>
            </p:cNvGrpSpPr>
            <p:nvPr/>
          </p:nvGrpSpPr>
          <p:grpSpPr>
            <a:xfrm>
              <a:off x="1005213" y="4500654"/>
              <a:ext cx="738187" cy="854636"/>
              <a:chOff x="1147661" y="3623997"/>
              <a:chExt cx="1472645" cy="1704955"/>
            </a:xfrm>
          </p:grpSpPr>
          <p:sp>
            <p:nvSpPr>
              <p:cNvPr id="56" name="Freeform: Shape 55">
                <a:extLst>
                  <a:ext uri="{FF2B5EF4-FFF2-40B4-BE49-F238E27FC236}">
                    <a16:creationId xmlns:a16="http://schemas.microsoft.com/office/drawing/2014/main" id="{1111B9E0-F6A2-3A24-77E0-C6761A4F1FA8}"/>
                  </a:ext>
                </a:extLst>
              </p:cNvPr>
              <p:cNvSpPr/>
              <p:nvPr/>
            </p:nvSpPr>
            <p:spPr>
              <a:xfrm>
                <a:off x="1147661" y="3623997"/>
                <a:ext cx="1472645" cy="1704955"/>
              </a:xfrm>
              <a:custGeom>
                <a:avLst/>
                <a:gdLst>
                  <a:gd name="connsiteX0" fmla="*/ 736323 w 1472645"/>
                  <a:gd name="connsiteY0" fmla="*/ 1704956 h 1704955"/>
                  <a:gd name="connsiteX1" fmla="*/ 0 w 1472645"/>
                  <a:gd name="connsiteY1" fmla="*/ 1278625 h 1704955"/>
                  <a:gd name="connsiteX2" fmla="*/ 0 w 1472645"/>
                  <a:gd name="connsiteY2" fmla="*/ 426331 h 1704955"/>
                  <a:gd name="connsiteX3" fmla="*/ 736323 w 1472645"/>
                  <a:gd name="connsiteY3" fmla="*/ 0 h 1704955"/>
                  <a:gd name="connsiteX4" fmla="*/ 1472646 w 1472645"/>
                  <a:gd name="connsiteY4" fmla="*/ 426331 h 1704955"/>
                  <a:gd name="connsiteX5" fmla="*/ 1472646 w 1472645"/>
                  <a:gd name="connsiteY5" fmla="*/ 1278625 h 1704955"/>
                  <a:gd name="connsiteX6" fmla="*/ 73632 w 1472645"/>
                  <a:gd name="connsiteY6" fmla="*/ 1236286 h 1704955"/>
                  <a:gd name="connsiteX7" fmla="*/ 736323 w 1472645"/>
                  <a:gd name="connsiteY7" fmla="*/ 1619911 h 1704955"/>
                  <a:gd name="connsiteX8" fmla="*/ 1399014 w 1472645"/>
                  <a:gd name="connsiteY8" fmla="*/ 1236286 h 1704955"/>
                  <a:gd name="connsiteX9" fmla="*/ 1399014 w 1472645"/>
                  <a:gd name="connsiteY9" fmla="*/ 468670 h 1704955"/>
                  <a:gd name="connsiteX10" fmla="*/ 736323 w 1472645"/>
                  <a:gd name="connsiteY10" fmla="*/ 85045 h 1704955"/>
                  <a:gd name="connsiteX11" fmla="*/ 73632 w 1472645"/>
                  <a:gd name="connsiteY11" fmla="*/ 468670 h 17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645" h="1704955">
                    <a:moveTo>
                      <a:pt x="736323" y="1704956"/>
                    </a:moveTo>
                    <a:lnTo>
                      <a:pt x="0" y="1278625"/>
                    </a:lnTo>
                    <a:lnTo>
                      <a:pt x="0" y="426331"/>
                    </a:lnTo>
                    <a:lnTo>
                      <a:pt x="736323" y="0"/>
                    </a:lnTo>
                    <a:lnTo>
                      <a:pt x="1472646" y="426331"/>
                    </a:lnTo>
                    <a:lnTo>
                      <a:pt x="1472646" y="1278625"/>
                    </a:lnTo>
                    <a:close/>
                    <a:moveTo>
                      <a:pt x="73632" y="1236286"/>
                    </a:moveTo>
                    <a:lnTo>
                      <a:pt x="736323" y="1619911"/>
                    </a:lnTo>
                    <a:lnTo>
                      <a:pt x="1399014" y="1236286"/>
                    </a:lnTo>
                    <a:lnTo>
                      <a:pt x="1399014" y="468670"/>
                    </a:lnTo>
                    <a:lnTo>
                      <a:pt x="736323" y="85045"/>
                    </a:lnTo>
                    <a:lnTo>
                      <a:pt x="73632" y="468670"/>
                    </a:lnTo>
                    <a:close/>
                  </a:path>
                </a:pathLst>
              </a:custGeom>
              <a:solidFill>
                <a:schemeClr val="tx1"/>
              </a:solidFill>
              <a:ln w="1835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Freeform: Shape 56">
                <a:extLst>
                  <a:ext uri="{FF2B5EF4-FFF2-40B4-BE49-F238E27FC236}">
                    <a16:creationId xmlns:a16="http://schemas.microsoft.com/office/drawing/2014/main" id="{F2C1E551-CEC3-8626-2A5F-C0BFB8582236}"/>
                  </a:ext>
                </a:extLst>
              </p:cNvPr>
              <p:cNvSpPr/>
              <p:nvPr/>
            </p:nvSpPr>
            <p:spPr>
              <a:xfrm>
                <a:off x="1637132" y="4303255"/>
                <a:ext cx="493704" cy="372579"/>
              </a:xfrm>
              <a:custGeom>
                <a:avLst/>
                <a:gdLst>
                  <a:gd name="connsiteX0" fmla="*/ 173220 w 493704"/>
                  <a:gd name="connsiteY0" fmla="*/ 372579 h 372579"/>
                  <a:gd name="connsiteX1" fmla="*/ 0 w 493704"/>
                  <a:gd name="connsiteY1" fmla="*/ 199175 h 372579"/>
                  <a:gd name="connsiteX2" fmla="*/ 51911 w 493704"/>
                  <a:gd name="connsiteY2" fmla="*/ 147265 h 372579"/>
                  <a:gd name="connsiteX3" fmla="*/ 173220 w 493704"/>
                  <a:gd name="connsiteY3" fmla="*/ 268390 h 372579"/>
                  <a:gd name="connsiteX4" fmla="*/ 441794 w 493704"/>
                  <a:gd name="connsiteY4" fmla="*/ 0 h 372579"/>
                  <a:gd name="connsiteX5" fmla="*/ 493705 w 493704"/>
                  <a:gd name="connsiteY5" fmla="*/ 51911 h 372579"/>
                  <a:gd name="connsiteX6" fmla="*/ 173220 w 493704"/>
                  <a:gd name="connsiteY6" fmla="*/ 372579 h 3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04" h="372579">
                    <a:moveTo>
                      <a:pt x="173220" y="372579"/>
                    </a:moveTo>
                    <a:lnTo>
                      <a:pt x="0" y="199175"/>
                    </a:lnTo>
                    <a:lnTo>
                      <a:pt x="51911" y="147265"/>
                    </a:lnTo>
                    <a:lnTo>
                      <a:pt x="173220" y="268390"/>
                    </a:lnTo>
                    <a:lnTo>
                      <a:pt x="441794" y="0"/>
                    </a:lnTo>
                    <a:lnTo>
                      <a:pt x="493705" y="51911"/>
                    </a:lnTo>
                    <a:lnTo>
                      <a:pt x="173220" y="372579"/>
                    </a:lnTo>
                    <a:close/>
                  </a:path>
                </a:pathLst>
              </a:custGeom>
              <a:solidFill>
                <a:schemeClr val="tx1"/>
              </a:solidFill>
              <a:ln w="1835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4" name="Google Shape;448;p8">
            <a:extLst>
              <a:ext uri="{FF2B5EF4-FFF2-40B4-BE49-F238E27FC236}">
                <a16:creationId xmlns:a16="http://schemas.microsoft.com/office/drawing/2014/main" id="{FCD2A5E3-4349-FE41-D990-9031E0EBE386}"/>
              </a:ext>
            </a:extLst>
          </p:cNvPr>
          <p:cNvSpPr txBox="1">
            <a:spLocks/>
          </p:cNvSpPr>
          <p:nvPr/>
        </p:nvSpPr>
        <p:spPr>
          <a:xfrm>
            <a:off x="461555" y="6300196"/>
            <a:ext cx="11132133" cy="518984"/>
          </a:xfrm>
          <a:prstGeom prst="rect">
            <a:avLst/>
          </a:prstGeom>
          <a:noFill/>
          <a:ln>
            <a:noFill/>
          </a:ln>
        </p:spPr>
        <p:txBody>
          <a:bodyPr spcFirstLastPara="1" wrap="square" lIns="0" tIns="0" rIns="0" bIns="0" anchor="b"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marL="0" indent="0">
              <a:lnSpc>
                <a:spcPct val="116666"/>
              </a:lnSpc>
              <a:spcBef>
                <a:spcPts val="0"/>
              </a:spcBef>
              <a:buClr>
                <a:schemeClr val="dk1"/>
              </a:buClr>
              <a:buSzPts val="600"/>
              <a:buFont typeface="Arial"/>
              <a:buNone/>
            </a:pPr>
            <a:r>
              <a:rPr lang="en-US" sz="700" b="1" dirty="0">
                <a:solidFill>
                  <a:schemeClr val="bg2">
                    <a:lumMod val="50000"/>
                  </a:schemeClr>
                </a:solidFill>
                <a:latin typeface="Arial"/>
                <a:cs typeface="Arial"/>
              </a:rPr>
              <a:t>1. </a:t>
            </a:r>
            <a:r>
              <a:rPr kumimoji="0" lang="en-US" sz="700" b="0"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Gainullin V, Hagmann L, Arvai K, et al. Improved sensitivity of a multi-analyte early detection test based on mutation, methylation, aneuploidy, and protein biomarkers. Presented at AACR Special Conference: Precision, Prevention, Early Detection, and Interception of Cancer in Austin, TX on November </a:t>
            </a:r>
            <a:r>
              <a:rPr lang="en-US" sz="700" dirty="0">
                <a:solidFill>
                  <a:schemeClr val="bg2">
                    <a:lumMod val="50000"/>
                  </a:schemeClr>
                </a:solidFill>
                <a:latin typeface="Arial" panose="020B0604020202020204"/>
                <a:ea typeface="+mn-ea"/>
                <a:cs typeface="+mn-cs"/>
              </a:rPr>
              <a:t>18</a:t>
            </a:r>
            <a:r>
              <a:rPr kumimoji="0" lang="en-US" sz="700" b="0"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2022.  2. </a:t>
            </a:r>
            <a:r>
              <a:rPr lang="en-US" sz="700" dirty="0">
                <a:solidFill>
                  <a:schemeClr val="bg2">
                    <a:lumMod val="50000"/>
                  </a:schemeClr>
                </a:solidFill>
                <a:latin typeface="Arial"/>
                <a:cs typeface="Arial"/>
              </a:rPr>
              <a:t>Siegel RL, Miller KD, Wagel NS, Jemal A. Cancer statistics, 2023. </a:t>
            </a:r>
            <a:r>
              <a:rPr lang="en-US" sz="700" i="1" dirty="0">
                <a:solidFill>
                  <a:schemeClr val="bg2">
                    <a:lumMod val="50000"/>
                  </a:schemeClr>
                </a:solidFill>
                <a:latin typeface="Arial"/>
                <a:cs typeface="Arial"/>
              </a:rPr>
              <a:t>CA Cancer J Clin</a:t>
            </a:r>
            <a:r>
              <a:rPr lang="en-US" sz="700" dirty="0">
                <a:solidFill>
                  <a:schemeClr val="bg2">
                    <a:lumMod val="50000"/>
                  </a:schemeClr>
                </a:solidFill>
                <a:latin typeface="Arial"/>
                <a:cs typeface="Arial"/>
              </a:rPr>
              <a:t>. 2023;73:17-48.  3. Internal Data on File. Exact Sciences Corporation. Madison, WI</a:t>
            </a:r>
          </a:p>
        </p:txBody>
      </p:sp>
      <p:sp>
        <p:nvSpPr>
          <p:cNvPr id="6" name="Title 5">
            <a:extLst>
              <a:ext uri="{FF2B5EF4-FFF2-40B4-BE49-F238E27FC236}">
                <a16:creationId xmlns:a16="http://schemas.microsoft.com/office/drawing/2014/main" id="{93C137AD-7F33-6CE2-634A-52F657639EA5}"/>
              </a:ext>
            </a:extLst>
          </p:cNvPr>
          <p:cNvSpPr>
            <a:spLocks noGrp="1"/>
          </p:cNvSpPr>
          <p:nvPr>
            <p:ph type="title"/>
          </p:nvPr>
        </p:nvSpPr>
        <p:spPr/>
        <p:txBody>
          <a:bodyPr/>
          <a:lstStyle/>
          <a:p>
            <a: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4-Biomarker Class </a:t>
            </a:r>
            <a:r>
              <a:rPr lang="en-US" dirty="0">
                <a:latin typeface="Arial" panose="020B0604020202020204" pitchFamily="34" charset="0"/>
                <a:cs typeface="Arial" panose="020B0604020202020204" pitchFamily="34" charset="0"/>
              </a:rPr>
              <a:t>A</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pproach with a Machine Learning Classifier Improved </a:t>
            </a:r>
            <a:r>
              <a:rPr lang="en-US" dirty="0">
                <a:latin typeface="Arial" panose="020B0604020202020204" pitchFamily="34" charset="0"/>
                <a:cs typeface="Arial" panose="020B0604020202020204" pitchFamily="34" charset="0"/>
              </a:rPr>
              <a:t>E</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arly-Stage </a:t>
            </a:r>
            <a:r>
              <a:rPr lang="en-US" dirty="0">
                <a:latin typeface="Arial" panose="020B0604020202020204" pitchFamily="34" charset="0"/>
                <a:cs typeface="Arial" panose="020B0604020202020204" pitchFamily="34" charset="0"/>
              </a:rPr>
              <a:t>S</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ensitivity</a:t>
            </a:r>
            <a:b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endParaRPr lang="en-US" dirty="0">
              <a:solidFill>
                <a:schemeClr val="tx1"/>
              </a:solidFill>
            </a:endParaRPr>
          </a:p>
        </p:txBody>
      </p:sp>
      <p:grpSp>
        <p:nvGrpSpPr>
          <p:cNvPr id="2" name="Group 1">
            <a:extLst>
              <a:ext uri="{FF2B5EF4-FFF2-40B4-BE49-F238E27FC236}">
                <a16:creationId xmlns:a16="http://schemas.microsoft.com/office/drawing/2014/main" id="{A1E1B752-6972-3769-2DED-014B21874767}"/>
              </a:ext>
            </a:extLst>
          </p:cNvPr>
          <p:cNvGrpSpPr/>
          <p:nvPr/>
        </p:nvGrpSpPr>
        <p:grpSpPr>
          <a:xfrm>
            <a:off x="9640258" y="1229766"/>
            <a:ext cx="2015684" cy="429110"/>
            <a:chOff x="15492127" y="5865970"/>
            <a:chExt cx="2082301" cy="422190"/>
          </a:xfrm>
        </p:grpSpPr>
        <p:sp>
          <p:nvSpPr>
            <p:cNvPr id="3" name="TextBox 2">
              <a:extLst>
                <a:ext uri="{FF2B5EF4-FFF2-40B4-BE49-F238E27FC236}">
                  <a16:creationId xmlns:a16="http://schemas.microsoft.com/office/drawing/2014/main" id="{2B6FEE9B-D8DE-DC6F-34DE-8F7037B3C8CD}"/>
                </a:ext>
              </a:extLst>
            </p:cNvPr>
            <p:cNvSpPr txBox="1"/>
            <p:nvPr/>
          </p:nvSpPr>
          <p:spPr>
            <a:xfrm>
              <a:off x="15743843" y="5880268"/>
              <a:ext cx="1830585" cy="151406"/>
            </a:xfrm>
            <a:prstGeom prst="rect">
              <a:avLst/>
            </a:prstGeom>
            <a:noFill/>
          </p:spPr>
          <p:txBody>
            <a:bodyPr wrap="square" lIns="0" tIns="0" rIns="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3-biomarker class test design</a:t>
              </a:r>
            </a:p>
          </p:txBody>
        </p:sp>
        <p:sp>
          <p:nvSpPr>
            <p:cNvPr id="5" name="TextBox 4">
              <a:extLst>
                <a:ext uri="{FF2B5EF4-FFF2-40B4-BE49-F238E27FC236}">
                  <a16:creationId xmlns:a16="http://schemas.microsoft.com/office/drawing/2014/main" id="{F52A30BC-E008-6FB4-19D7-70737B7D2EFD}"/>
                </a:ext>
              </a:extLst>
            </p:cNvPr>
            <p:cNvSpPr txBox="1"/>
            <p:nvPr/>
          </p:nvSpPr>
          <p:spPr>
            <a:xfrm>
              <a:off x="15743843" y="6120592"/>
              <a:ext cx="1762805" cy="139025"/>
            </a:xfrm>
            <a:prstGeom prst="rect">
              <a:avLst/>
            </a:prstGeom>
            <a:noFill/>
          </p:spPr>
          <p:txBody>
            <a:bodyPr wrap="square" lIns="0" tIns="0" rIns="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4-biomarker class test design</a:t>
              </a:r>
            </a:p>
          </p:txBody>
        </p:sp>
        <p:sp>
          <p:nvSpPr>
            <p:cNvPr id="7" name="Oval 6">
              <a:extLst>
                <a:ext uri="{FF2B5EF4-FFF2-40B4-BE49-F238E27FC236}">
                  <a16:creationId xmlns:a16="http://schemas.microsoft.com/office/drawing/2014/main" id="{BD9B8D0B-93B3-B413-3D51-6EB5996C3462}"/>
                </a:ext>
              </a:extLst>
            </p:cNvPr>
            <p:cNvSpPr>
              <a:spLocks/>
            </p:cNvSpPr>
            <p:nvPr/>
          </p:nvSpPr>
          <p:spPr>
            <a:xfrm>
              <a:off x="15492127" y="5865970"/>
              <a:ext cx="180000" cy="180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54A6F0DD-4A29-A959-72D8-BC0B36DBCACC}"/>
                </a:ext>
              </a:extLst>
            </p:cNvPr>
            <p:cNvSpPr>
              <a:spLocks/>
            </p:cNvSpPr>
            <p:nvPr/>
          </p:nvSpPr>
          <p:spPr>
            <a:xfrm>
              <a:off x="15492127" y="6108160"/>
              <a:ext cx="180000" cy="180000"/>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DDA3B75B-FDFB-450F-0C69-6CDDA56F7179}"/>
              </a:ext>
            </a:extLst>
          </p:cNvPr>
          <p:cNvSpPr txBox="1"/>
          <p:nvPr/>
        </p:nvSpPr>
        <p:spPr>
          <a:xfrm>
            <a:off x="5841057" y="5080397"/>
            <a:ext cx="434482" cy="281539"/>
          </a:xfrm>
          <a:prstGeom prst="rect">
            <a:avLst/>
          </a:prstGeom>
          <a:no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17.4</a:t>
            </a:r>
          </a:p>
        </p:txBody>
      </p:sp>
      <p:sp>
        <p:nvSpPr>
          <p:cNvPr id="11" name="Freeform: Shape 10">
            <a:extLst>
              <a:ext uri="{FF2B5EF4-FFF2-40B4-BE49-F238E27FC236}">
                <a16:creationId xmlns:a16="http://schemas.microsoft.com/office/drawing/2014/main" id="{A3B18756-3566-6273-0A3B-84AE8C1345A1}"/>
              </a:ext>
            </a:extLst>
          </p:cNvPr>
          <p:cNvSpPr/>
          <p:nvPr/>
        </p:nvSpPr>
        <p:spPr>
          <a:xfrm>
            <a:off x="9201781" y="2568631"/>
            <a:ext cx="569482" cy="650571"/>
          </a:xfrm>
          <a:custGeom>
            <a:avLst/>
            <a:gdLst>
              <a:gd name="connsiteX0" fmla="*/ 0 w 330200"/>
              <a:gd name="connsiteY0" fmla="*/ 374650 h 374650"/>
              <a:gd name="connsiteX1" fmla="*/ 0 w 330200"/>
              <a:gd name="connsiteY1" fmla="*/ 0 h 374650"/>
              <a:gd name="connsiteX2" fmla="*/ 330200 w 330200"/>
              <a:gd name="connsiteY2" fmla="*/ 0 h 374650"/>
              <a:gd name="connsiteX3" fmla="*/ 330200 w 330200"/>
              <a:gd name="connsiteY3" fmla="*/ 127000 h 374650"/>
            </a:gdLst>
            <a:ahLst/>
            <a:cxnLst>
              <a:cxn ang="0">
                <a:pos x="connsiteX0" y="connsiteY0"/>
              </a:cxn>
              <a:cxn ang="0">
                <a:pos x="connsiteX1" y="connsiteY1"/>
              </a:cxn>
              <a:cxn ang="0">
                <a:pos x="connsiteX2" y="connsiteY2"/>
              </a:cxn>
              <a:cxn ang="0">
                <a:pos x="connsiteX3" y="connsiteY3"/>
              </a:cxn>
            </a:cxnLst>
            <a:rect l="l" t="t" r="r" b="b"/>
            <a:pathLst>
              <a:path w="330200" h="374650">
                <a:moveTo>
                  <a:pt x="0" y="374650"/>
                </a:moveTo>
                <a:lnTo>
                  <a:pt x="0" y="0"/>
                </a:lnTo>
                <a:lnTo>
                  <a:pt x="330200" y="0"/>
                </a:lnTo>
                <a:lnTo>
                  <a:pt x="330200" y="127000"/>
                </a:lnTo>
              </a:path>
            </a:pathLst>
          </a:custGeom>
          <a:noFill/>
          <a:ln w="15875" cap="flat" cmpd="sng" algn="ctr">
            <a:solidFill>
              <a:schemeClr val="tx2"/>
            </a:solidFill>
            <a:prstDash val="solid"/>
            <a:miter lim="800000"/>
            <a:tailEnd type="triangle" w="med" len="sm"/>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DD0ADB99-3CAC-AF61-B30F-9CD6BF68EAED}"/>
              </a:ext>
            </a:extLst>
          </p:cNvPr>
          <p:cNvSpPr/>
          <p:nvPr/>
        </p:nvSpPr>
        <p:spPr>
          <a:xfrm>
            <a:off x="10744670" y="2193532"/>
            <a:ext cx="569482" cy="278816"/>
          </a:xfrm>
          <a:custGeom>
            <a:avLst/>
            <a:gdLst>
              <a:gd name="connsiteX0" fmla="*/ 0 w 330200"/>
              <a:gd name="connsiteY0" fmla="*/ 374650 h 374650"/>
              <a:gd name="connsiteX1" fmla="*/ 0 w 330200"/>
              <a:gd name="connsiteY1" fmla="*/ 0 h 374650"/>
              <a:gd name="connsiteX2" fmla="*/ 330200 w 330200"/>
              <a:gd name="connsiteY2" fmla="*/ 0 h 374650"/>
              <a:gd name="connsiteX3" fmla="*/ 330200 w 330200"/>
              <a:gd name="connsiteY3" fmla="*/ 127000 h 374650"/>
            </a:gdLst>
            <a:ahLst/>
            <a:cxnLst>
              <a:cxn ang="0">
                <a:pos x="connsiteX0" y="connsiteY0"/>
              </a:cxn>
              <a:cxn ang="0">
                <a:pos x="connsiteX1" y="connsiteY1"/>
              </a:cxn>
              <a:cxn ang="0">
                <a:pos x="connsiteX2" y="connsiteY2"/>
              </a:cxn>
              <a:cxn ang="0">
                <a:pos x="connsiteX3" y="connsiteY3"/>
              </a:cxn>
            </a:cxnLst>
            <a:rect l="l" t="t" r="r" b="b"/>
            <a:pathLst>
              <a:path w="330200" h="374650">
                <a:moveTo>
                  <a:pt x="0" y="374650"/>
                </a:moveTo>
                <a:lnTo>
                  <a:pt x="0" y="0"/>
                </a:lnTo>
                <a:lnTo>
                  <a:pt x="330200" y="0"/>
                </a:lnTo>
                <a:lnTo>
                  <a:pt x="330200" y="127000"/>
                </a:lnTo>
              </a:path>
            </a:pathLst>
          </a:custGeom>
          <a:noFill/>
          <a:ln w="15875" cap="flat" cmpd="sng" algn="ctr">
            <a:solidFill>
              <a:schemeClr val="tx2"/>
            </a:solidFill>
            <a:prstDash val="solid"/>
            <a:miter lim="800000"/>
            <a:tailEnd type="triangle" w="med" len="sm"/>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3" name="Freeform: Shape 12">
            <a:extLst>
              <a:ext uri="{FF2B5EF4-FFF2-40B4-BE49-F238E27FC236}">
                <a16:creationId xmlns:a16="http://schemas.microsoft.com/office/drawing/2014/main" id="{C68BBDFF-D062-2014-CA3B-B2F85A36B238}"/>
              </a:ext>
            </a:extLst>
          </p:cNvPr>
          <p:cNvSpPr/>
          <p:nvPr/>
        </p:nvSpPr>
        <p:spPr>
          <a:xfrm>
            <a:off x="7500320" y="3476212"/>
            <a:ext cx="731760" cy="464693"/>
          </a:xfrm>
          <a:custGeom>
            <a:avLst/>
            <a:gdLst>
              <a:gd name="connsiteX0" fmla="*/ 0 w 330200"/>
              <a:gd name="connsiteY0" fmla="*/ 374650 h 374650"/>
              <a:gd name="connsiteX1" fmla="*/ 0 w 330200"/>
              <a:gd name="connsiteY1" fmla="*/ 0 h 374650"/>
              <a:gd name="connsiteX2" fmla="*/ 330200 w 330200"/>
              <a:gd name="connsiteY2" fmla="*/ 0 h 374650"/>
              <a:gd name="connsiteX3" fmla="*/ 330200 w 330200"/>
              <a:gd name="connsiteY3" fmla="*/ 127000 h 374650"/>
            </a:gdLst>
            <a:ahLst/>
            <a:cxnLst>
              <a:cxn ang="0">
                <a:pos x="connsiteX0" y="connsiteY0"/>
              </a:cxn>
              <a:cxn ang="0">
                <a:pos x="connsiteX1" y="connsiteY1"/>
              </a:cxn>
              <a:cxn ang="0">
                <a:pos x="connsiteX2" y="connsiteY2"/>
              </a:cxn>
              <a:cxn ang="0">
                <a:pos x="connsiteX3" y="connsiteY3"/>
              </a:cxn>
            </a:cxnLst>
            <a:rect l="l" t="t" r="r" b="b"/>
            <a:pathLst>
              <a:path w="330200" h="374650">
                <a:moveTo>
                  <a:pt x="0" y="374650"/>
                </a:moveTo>
                <a:lnTo>
                  <a:pt x="0" y="0"/>
                </a:lnTo>
                <a:lnTo>
                  <a:pt x="330200" y="0"/>
                </a:lnTo>
                <a:lnTo>
                  <a:pt x="330200" y="127000"/>
                </a:lnTo>
              </a:path>
            </a:pathLst>
          </a:custGeom>
          <a:noFill/>
          <a:ln w="15875" cap="flat" cmpd="sng" algn="ctr">
            <a:solidFill>
              <a:schemeClr val="tx2"/>
            </a:solidFill>
            <a:prstDash val="solid"/>
            <a:miter lim="800000"/>
            <a:tailEnd type="triangle" w="med" len="sm"/>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4" name="Freeform: Shape 13">
            <a:extLst>
              <a:ext uri="{FF2B5EF4-FFF2-40B4-BE49-F238E27FC236}">
                <a16:creationId xmlns:a16="http://schemas.microsoft.com/office/drawing/2014/main" id="{BF7F9735-9286-F8F9-96F5-AED502662F38}"/>
              </a:ext>
            </a:extLst>
          </p:cNvPr>
          <p:cNvSpPr/>
          <p:nvPr/>
        </p:nvSpPr>
        <p:spPr>
          <a:xfrm>
            <a:off x="5992433" y="4138518"/>
            <a:ext cx="679653" cy="836448"/>
          </a:xfrm>
          <a:custGeom>
            <a:avLst/>
            <a:gdLst>
              <a:gd name="connsiteX0" fmla="*/ 0 w 330200"/>
              <a:gd name="connsiteY0" fmla="*/ 374650 h 374650"/>
              <a:gd name="connsiteX1" fmla="*/ 0 w 330200"/>
              <a:gd name="connsiteY1" fmla="*/ 0 h 374650"/>
              <a:gd name="connsiteX2" fmla="*/ 330200 w 330200"/>
              <a:gd name="connsiteY2" fmla="*/ 0 h 374650"/>
              <a:gd name="connsiteX3" fmla="*/ 330200 w 330200"/>
              <a:gd name="connsiteY3" fmla="*/ 127000 h 374650"/>
            </a:gdLst>
            <a:ahLst/>
            <a:cxnLst>
              <a:cxn ang="0">
                <a:pos x="connsiteX0" y="connsiteY0"/>
              </a:cxn>
              <a:cxn ang="0">
                <a:pos x="connsiteX1" y="connsiteY1"/>
              </a:cxn>
              <a:cxn ang="0">
                <a:pos x="connsiteX2" y="connsiteY2"/>
              </a:cxn>
              <a:cxn ang="0">
                <a:pos x="connsiteX3" y="connsiteY3"/>
              </a:cxn>
            </a:cxnLst>
            <a:rect l="l" t="t" r="r" b="b"/>
            <a:pathLst>
              <a:path w="330200" h="374650">
                <a:moveTo>
                  <a:pt x="0" y="374650"/>
                </a:moveTo>
                <a:lnTo>
                  <a:pt x="0" y="0"/>
                </a:lnTo>
                <a:lnTo>
                  <a:pt x="330200" y="0"/>
                </a:lnTo>
                <a:lnTo>
                  <a:pt x="330200" y="127000"/>
                </a:lnTo>
              </a:path>
            </a:pathLst>
          </a:custGeom>
          <a:noFill/>
          <a:ln w="15875" cap="flat" cmpd="sng" algn="ctr">
            <a:solidFill>
              <a:schemeClr val="tx2"/>
            </a:solidFill>
            <a:prstDash val="solid"/>
            <a:miter lim="800000"/>
            <a:tailEnd type="triangle" w="med" len="sm"/>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70DF99F-FE6C-8004-60D3-C7926AEB9957}"/>
              </a:ext>
            </a:extLst>
          </p:cNvPr>
          <p:cNvSpPr txBox="1"/>
          <p:nvPr/>
        </p:nvSpPr>
        <p:spPr>
          <a:xfrm>
            <a:off x="10363359" y="2354327"/>
            <a:ext cx="569482" cy="250256"/>
          </a:xfrm>
          <a:prstGeom prst="rect">
            <a:avLst/>
          </a:prstGeom>
          <a:solidFill>
            <a:srgbClr val="FFFFFF"/>
          </a:solid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+4.2%</a:t>
            </a:r>
          </a:p>
        </p:txBody>
      </p:sp>
      <p:sp>
        <p:nvSpPr>
          <p:cNvPr id="16" name="TextBox 15">
            <a:extLst>
              <a:ext uri="{FF2B5EF4-FFF2-40B4-BE49-F238E27FC236}">
                <a16:creationId xmlns:a16="http://schemas.microsoft.com/office/drawing/2014/main" id="{E9D9938F-BEFC-1083-340F-F199AAA33FBA}"/>
              </a:ext>
            </a:extLst>
          </p:cNvPr>
          <p:cNvSpPr txBox="1"/>
          <p:nvPr/>
        </p:nvSpPr>
        <p:spPr>
          <a:xfrm>
            <a:off x="8772104" y="2837777"/>
            <a:ext cx="569482" cy="250256"/>
          </a:xfrm>
          <a:prstGeom prst="rect">
            <a:avLst/>
          </a:prstGeom>
          <a:solidFill>
            <a:srgbClr val="FFFFFF"/>
          </a:solid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p:txBody>
      </p:sp>
      <p:sp>
        <p:nvSpPr>
          <p:cNvPr id="17" name="TextBox 16">
            <a:extLst>
              <a:ext uri="{FF2B5EF4-FFF2-40B4-BE49-F238E27FC236}">
                <a16:creationId xmlns:a16="http://schemas.microsoft.com/office/drawing/2014/main" id="{ADC44EE6-52FD-7660-D60E-02861BB95495}"/>
              </a:ext>
            </a:extLst>
          </p:cNvPr>
          <p:cNvSpPr txBox="1"/>
          <p:nvPr/>
        </p:nvSpPr>
        <p:spPr>
          <a:xfrm>
            <a:off x="7173879" y="3583430"/>
            <a:ext cx="569482" cy="250256"/>
          </a:xfrm>
          <a:prstGeom prst="rect">
            <a:avLst/>
          </a:prstGeom>
          <a:solidFill>
            <a:srgbClr val="FFFFFF"/>
          </a:solid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p:txBody>
      </p:sp>
      <p:sp>
        <p:nvSpPr>
          <p:cNvPr id="18" name="TextBox 17">
            <a:extLst>
              <a:ext uri="{FF2B5EF4-FFF2-40B4-BE49-F238E27FC236}">
                <a16:creationId xmlns:a16="http://schemas.microsoft.com/office/drawing/2014/main" id="{68DA4149-63AE-E97D-767A-0EC6696AC512}"/>
              </a:ext>
            </a:extLst>
          </p:cNvPr>
          <p:cNvSpPr txBox="1"/>
          <p:nvPr/>
        </p:nvSpPr>
        <p:spPr>
          <a:xfrm>
            <a:off x="5697002" y="4689452"/>
            <a:ext cx="679653" cy="250256"/>
          </a:xfrm>
          <a:prstGeom prst="rect">
            <a:avLst/>
          </a:prstGeom>
          <a:solidFill>
            <a:srgbClr val="FFFFFF"/>
          </a:solid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+12.9%</a:t>
            </a:r>
          </a:p>
        </p:txBody>
      </p:sp>
      <p:sp>
        <p:nvSpPr>
          <p:cNvPr id="19" name="TextBox 18">
            <a:extLst>
              <a:ext uri="{FF2B5EF4-FFF2-40B4-BE49-F238E27FC236}">
                <a16:creationId xmlns:a16="http://schemas.microsoft.com/office/drawing/2014/main" id="{8CAF8B04-3952-A33D-3B79-1C069A7BF00F}"/>
              </a:ext>
            </a:extLst>
          </p:cNvPr>
          <p:cNvSpPr txBox="1"/>
          <p:nvPr/>
        </p:nvSpPr>
        <p:spPr>
          <a:xfrm rot="16200000">
            <a:off x="4269800" y="3668863"/>
            <a:ext cx="1162179" cy="246221"/>
          </a:xfrm>
          <a:prstGeom prst="rect">
            <a:avLst/>
          </a:prstGeom>
          <a:noFill/>
        </p:spPr>
        <p:txBody>
          <a:bodyPr wrap="none" lIns="0" tIns="0" rIns="0" bIns="0" rtlCol="0">
            <a:spAutoFit/>
          </a:bodyPr>
          <a:lstStyle/>
          <a:p>
            <a:pPr marL="0" marR="0" lvl="0" indent="0" algn="l" defTabSz="316016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Sensitivity %</a:t>
            </a:r>
          </a:p>
        </p:txBody>
      </p:sp>
      <p:graphicFrame>
        <p:nvGraphicFramePr>
          <p:cNvPr id="9" name="Chart 8">
            <a:extLst>
              <a:ext uri="{FF2B5EF4-FFF2-40B4-BE49-F238E27FC236}">
                <a16:creationId xmlns:a16="http://schemas.microsoft.com/office/drawing/2014/main" id="{900DBEBC-45DD-904A-2894-E152E104112D}"/>
              </a:ext>
            </a:extLst>
          </p:cNvPr>
          <p:cNvGraphicFramePr>
            <a:graphicFrameLocks/>
          </p:cNvGraphicFramePr>
          <p:nvPr>
            <p:extLst>
              <p:ext uri="{D42A27DB-BD31-4B8C-83A1-F6EECF244321}">
                <p14:modId xmlns:p14="http://schemas.microsoft.com/office/powerpoint/2010/main" val="505682184"/>
              </p:ext>
            </p:extLst>
          </p:nvPr>
        </p:nvGraphicFramePr>
        <p:xfrm>
          <a:off x="4916735" y="1823319"/>
          <a:ext cx="6983179" cy="435436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2B0584A-92DA-78E8-8F87-79D818EA0A37}"/>
              </a:ext>
            </a:extLst>
          </p:cNvPr>
          <p:cNvSpPr txBox="1"/>
          <p:nvPr/>
        </p:nvSpPr>
        <p:spPr>
          <a:xfrm>
            <a:off x="5766210" y="1522688"/>
            <a:ext cx="2221272" cy="782052"/>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Stage I - III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4 marker class panel</a:t>
            </a:r>
            <a:r>
              <a:rPr lang="en-US" sz="1100" kern="0" baseline="30000" dirty="0">
                <a:latin typeface="Arial" panose="020B0604020202020204" pitchFamily="34" charset="0"/>
                <a:cs typeface="Arial" panose="020B0604020202020204" pitchFamily="34" charset="0"/>
              </a:rPr>
              <a:t>3</a:t>
            </a:r>
            <a:endParaRPr kumimoji="0" lang="en-US" sz="1100" b="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Sensitivity: </a:t>
            </a: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53.1%</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+6.8% </a:t>
            </a: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vs. 3 marker class panel</a:t>
            </a:r>
            <a:r>
              <a:rPr kumimoji="0" lang="en-US" sz="1100" b="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rPr>
              <a:t>3</a:t>
            </a:r>
            <a:endParaRPr kumimoji="0" lang="en-US" sz="1100" b="1"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BA9A6830-74B3-C297-007D-1DA42FAE551E}"/>
              </a:ext>
            </a:extLst>
          </p:cNvPr>
          <p:cNvSpPr txBox="1"/>
          <p:nvPr/>
        </p:nvSpPr>
        <p:spPr>
          <a:xfrm>
            <a:off x="5776232" y="2534202"/>
            <a:ext cx="2455848" cy="782052"/>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Stage I + II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4 marker class panel</a:t>
            </a:r>
            <a:r>
              <a:rPr kumimoji="0" lang="en-US" sz="1100" b="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rPr>
              <a:t>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Sensitivity: </a:t>
            </a: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40.5%</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+8.9% </a:t>
            </a:r>
            <a:r>
              <a:rPr kumimoji="0" lang="en-US" sz="11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vs. 3 marker class panel</a:t>
            </a:r>
            <a:r>
              <a:rPr kumimoji="0" lang="en-US" sz="1100" b="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rPr>
              <a:t>3</a:t>
            </a:r>
            <a:endParaRPr kumimoji="0" lang="en-US" sz="1100" b="1"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BD67B2B8-3D8F-94C4-6423-106A519665E0}"/>
              </a:ext>
            </a:extLst>
          </p:cNvPr>
          <p:cNvCxnSpPr/>
          <p:nvPr/>
        </p:nvCxnSpPr>
        <p:spPr>
          <a:xfrm>
            <a:off x="5740401" y="2312083"/>
            <a:ext cx="4337217" cy="0"/>
          </a:xfrm>
          <a:prstGeom prst="line">
            <a:avLst/>
          </a:prstGeom>
          <a:noFill/>
          <a:ln w="28575" cap="flat" cmpd="sng" algn="ctr">
            <a:solidFill>
              <a:schemeClr val="tx1">
                <a:lumMod val="50000"/>
                <a:lumOff val="50000"/>
              </a:schemeClr>
            </a:solidFill>
            <a:prstDash val="solid"/>
            <a:miter lim="800000"/>
          </a:ln>
          <a:effectLst/>
        </p:spPr>
      </p:cxnSp>
      <p:cxnSp>
        <p:nvCxnSpPr>
          <p:cNvPr id="23" name="Straight Connector 22">
            <a:extLst>
              <a:ext uri="{FF2B5EF4-FFF2-40B4-BE49-F238E27FC236}">
                <a16:creationId xmlns:a16="http://schemas.microsoft.com/office/drawing/2014/main" id="{83ECBD95-AEB1-06AF-FB0E-FAB83DA5D83D}"/>
              </a:ext>
            </a:extLst>
          </p:cNvPr>
          <p:cNvCxnSpPr>
            <a:cxnSpLocks/>
          </p:cNvCxnSpPr>
          <p:nvPr/>
        </p:nvCxnSpPr>
        <p:spPr>
          <a:xfrm flipV="1">
            <a:off x="5740401" y="3314700"/>
            <a:ext cx="2752089" cy="15283"/>
          </a:xfrm>
          <a:prstGeom prst="line">
            <a:avLst/>
          </a:prstGeom>
          <a:noFill/>
          <a:ln w="28575" cap="flat" cmpd="sng" algn="ctr">
            <a:solidFill>
              <a:schemeClr val="tx1">
                <a:lumMod val="50000"/>
                <a:lumOff val="50000"/>
              </a:schemeClr>
            </a:solidFill>
            <a:prstDash val="solid"/>
            <a:miter lim="800000"/>
          </a:ln>
          <a:effectLst/>
        </p:spPr>
      </p:cxnSp>
      <p:sp>
        <p:nvSpPr>
          <p:cNvPr id="24" name="TextBox 23">
            <a:extLst>
              <a:ext uri="{FF2B5EF4-FFF2-40B4-BE49-F238E27FC236}">
                <a16:creationId xmlns:a16="http://schemas.microsoft.com/office/drawing/2014/main" id="{0E0F306C-821D-1AF1-FB73-624F3C327FA5}"/>
              </a:ext>
            </a:extLst>
          </p:cNvPr>
          <p:cNvSpPr txBox="1"/>
          <p:nvPr/>
        </p:nvSpPr>
        <p:spPr bwMode="gray">
          <a:xfrm>
            <a:off x="461555" y="6038432"/>
            <a:ext cx="11376026" cy="400110"/>
          </a:xfrm>
          <a:prstGeom prst="rect">
            <a:avLst/>
          </a:prstGeom>
          <a:noFill/>
        </p:spPr>
        <p:txBody>
          <a:bodyPr wrap="square" lIns="0">
            <a:spAutoFit/>
          </a:bodyPr>
          <a:lstStyle/>
          <a:p>
            <a:r>
              <a:rPr lang="en-US" sz="1000" b="1" dirty="0">
                <a:latin typeface="Arial"/>
                <a:ea typeface="Arial"/>
                <a:cs typeface="Arial"/>
                <a:sym typeface="Arial"/>
              </a:rPr>
              <a:t>Disclaimer: </a:t>
            </a:r>
            <a:r>
              <a:rPr lang="en-US" sz="1000" dirty="0">
                <a:latin typeface="Arial"/>
                <a:ea typeface="Arial"/>
                <a:cs typeface="Arial"/>
                <a:sym typeface="Arial"/>
              </a:rPr>
              <a:t>This technology is under development and the features above describe current development goals. It has not been cleared or approved by the US Food and Drug Administration (FDA) </a:t>
            </a:r>
            <a:r>
              <a:rPr lang="en-US" sz="1000" dirty="0">
                <a:ea typeface="Calibri" panose="020F0502020204030204" pitchFamily="34" charset="0"/>
              </a:rPr>
              <a:t>or any other national regulatory authority.</a:t>
            </a:r>
            <a:endParaRPr lang="en-US" sz="1000" dirty="0"/>
          </a:p>
        </p:txBody>
      </p:sp>
      <p:sp>
        <p:nvSpPr>
          <p:cNvPr id="26" name="TextBox 25">
            <a:extLst>
              <a:ext uri="{FF2B5EF4-FFF2-40B4-BE49-F238E27FC236}">
                <a16:creationId xmlns:a16="http://schemas.microsoft.com/office/drawing/2014/main" id="{73887354-7C7B-5E07-1E68-73B8A8F9EF94}"/>
              </a:ext>
            </a:extLst>
          </p:cNvPr>
          <p:cNvSpPr txBox="1"/>
          <p:nvPr/>
        </p:nvSpPr>
        <p:spPr bwMode="gray">
          <a:xfrm>
            <a:off x="5751922" y="5087688"/>
            <a:ext cx="831029" cy="452994"/>
          </a:xfrm>
          <a:prstGeom prst="rect">
            <a:avLst/>
          </a:prstGeom>
        </p:spPr>
        <p:txBody>
          <a:bodyPr wrap="square" rtlCol="0">
            <a:noAutofit/>
          </a:bodyPr>
          <a:lstStyle/>
          <a:p>
            <a:pPr>
              <a:lnSpc>
                <a:spcPct val="90000"/>
              </a:lnSpc>
              <a:spcBef>
                <a:spcPts val="1000"/>
              </a:spcBef>
              <a:buSzPct val="100000"/>
            </a:pPr>
            <a:r>
              <a:rPr lang="en-US" b="1" dirty="0">
                <a:solidFill>
                  <a:schemeClr val="bg1"/>
                </a:solidFill>
              </a:rPr>
              <a:t>17.4</a:t>
            </a:r>
          </a:p>
        </p:txBody>
      </p:sp>
    </p:spTree>
    <p:extLst>
      <p:ext uri="{BB962C8B-B14F-4D97-AF65-F5344CB8AC3E}">
        <p14:creationId xmlns:p14="http://schemas.microsoft.com/office/powerpoint/2010/main" val="22254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3E78-B9EB-BF8E-EFB7-2D0DADBE0107}"/>
              </a:ext>
            </a:extLst>
          </p:cNvPr>
          <p:cNvSpPr txBox="1">
            <a:spLocks/>
          </p:cNvSpPr>
          <p:nvPr/>
        </p:nvSpPr>
        <p:spPr>
          <a:xfrm>
            <a:off x="868586" y="1137015"/>
            <a:ext cx="10644549" cy="4253417"/>
          </a:xfrm>
          <a:prstGeom prst="rect">
            <a:avLst/>
          </a:prstGeom>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288" indent="0">
              <a:spcBef>
                <a:spcPts val="2600"/>
              </a:spcBef>
              <a:buNone/>
            </a:pPr>
            <a:r>
              <a:rPr lang="en-US" sz="2400" b="1" dirty="0">
                <a:latin typeface="+mn-lt"/>
              </a:rPr>
              <a:t>Disclaimer</a:t>
            </a:r>
          </a:p>
          <a:p>
            <a:pPr marL="14288" indent="0">
              <a:spcBef>
                <a:spcPts val="1000"/>
              </a:spcBef>
              <a:buNone/>
            </a:pPr>
            <a:r>
              <a:rPr lang="en-US" dirty="0">
                <a:solidFill>
                  <a:schemeClr val="tx1"/>
                </a:solidFill>
                <a:effectLst/>
                <a:latin typeface="+mn-lt"/>
                <a:ea typeface="Calibri" panose="020F0502020204030204" pitchFamily="34" charset="0"/>
              </a:rPr>
              <a:t>This presentation contains information for a technology </a:t>
            </a:r>
            <a:r>
              <a:rPr lang="en-US" b="1" dirty="0">
                <a:solidFill>
                  <a:schemeClr val="tx1"/>
                </a:solidFill>
                <a:effectLst/>
                <a:latin typeface="+mn-lt"/>
                <a:ea typeface="Calibri" panose="020F0502020204030204" pitchFamily="34" charset="0"/>
              </a:rPr>
              <a:t>under development </a:t>
            </a:r>
            <a:r>
              <a:rPr lang="en-US" dirty="0">
                <a:solidFill>
                  <a:schemeClr val="tx1"/>
                </a:solidFill>
                <a:effectLst/>
                <a:latin typeface="+mn-lt"/>
                <a:ea typeface="Calibri" panose="020F0502020204030204" pitchFamily="34" charset="0"/>
              </a:rPr>
              <a:t>and has not been cleared or approved by the Food and Drug Administration or any other national regulatory authority.  The features describe </a:t>
            </a:r>
            <a:r>
              <a:rPr lang="en-US" b="1" dirty="0">
                <a:solidFill>
                  <a:schemeClr val="tx1"/>
                </a:solidFill>
                <a:effectLst/>
                <a:latin typeface="+mn-lt"/>
                <a:ea typeface="Calibri" panose="020F0502020204030204" pitchFamily="34" charset="0"/>
              </a:rPr>
              <a:t>current development goals, and claims have yet to be established.</a:t>
            </a:r>
            <a:endParaRPr lang="en-US" dirty="0">
              <a:solidFill>
                <a:schemeClr val="tx1"/>
              </a:solidFill>
              <a:latin typeface="+mn-lt"/>
            </a:endParaRPr>
          </a:p>
          <a:p>
            <a:pPr marL="101600" indent="0">
              <a:buNone/>
            </a:pPr>
            <a:endParaRPr lang="en-US" sz="2400" dirty="0"/>
          </a:p>
        </p:txBody>
      </p:sp>
    </p:spTree>
    <p:custDataLst>
      <p:tags r:id="rId1"/>
    </p:custDataLst>
    <p:extLst>
      <p:ext uri="{BB962C8B-B14F-4D97-AF65-F5344CB8AC3E}">
        <p14:creationId xmlns:p14="http://schemas.microsoft.com/office/powerpoint/2010/main" val="10135122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08" y="384312"/>
            <a:ext cx="11236542" cy="308096"/>
          </a:xfrm>
        </p:spPr>
        <p:txBody>
          <a:bodyPr/>
          <a:lstStyle/>
          <a:p>
            <a:r>
              <a:rPr lang="en-US" dirty="0"/>
              <a:t>Next Step in EXACT SCIENCES Multi-Biomarker Class MCED Test Development</a:t>
            </a:r>
          </a:p>
        </p:txBody>
      </p:sp>
      <p:sp>
        <p:nvSpPr>
          <p:cNvPr id="40" name="TextBox 39">
            <a:extLst>
              <a:ext uri="{FF2B5EF4-FFF2-40B4-BE49-F238E27FC236}">
                <a16:creationId xmlns:a16="http://schemas.microsoft.com/office/drawing/2014/main" id="{A432E25A-EE31-B504-C3B2-9D468DB36C6E}"/>
              </a:ext>
            </a:extLst>
          </p:cNvPr>
          <p:cNvSpPr txBox="1"/>
          <p:nvPr/>
        </p:nvSpPr>
        <p:spPr bwMode="gray">
          <a:xfrm>
            <a:off x="407987" y="5896262"/>
            <a:ext cx="11376026" cy="430887"/>
          </a:xfrm>
          <a:prstGeom prst="rect">
            <a:avLst/>
          </a:prstGeom>
          <a:noFill/>
        </p:spPr>
        <p:txBody>
          <a:bodyPr wrap="square" lIns="0">
            <a:spAutoFit/>
          </a:bodyPr>
          <a:lstStyle/>
          <a:p>
            <a:r>
              <a:rPr lang="en-US" sz="1100" b="1" dirty="0">
                <a:latin typeface="Arial"/>
                <a:ea typeface="Arial"/>
                <a:cs typeface="Arial"/>
                <a:sym typeface="Arial"/>
              </a:rPr>
              <a:t>Disclaimer: </a:t>
            </a:r>
            <a:r>
              <a:rPr lang="en-US" sz="1100" dirty="0">
                <a:latin typeface="Arial"/>
                <a:ea typeface="Arial"/>
                <a:cs typeface="Arial"/>
                <a:sym typeface="Arial"/>
              </a:rPr>
              <a:t>This technology is under development and the features above describe current development goals. It has not been cleared or approved by the US Food and Drug Administration (FDA) </a:t>
            </a:r>
            <a:r>
              <a:rPr lang="en-US" sz="1100" dirty="0">
                <a:ea typeface="Calibri" panose="020F0502020204030204" pitchFamily="34" charset="0"/>
              </a:rPr>
              <a:t>or any other national regulatory authority.</a:t>
            </a:r>
            <a:endParaRPr lang="en-US" sz="1100" dirty="0"/>
          </a:p>
        </p:txBody>
      </p:sp>
      <p:sp>
        <p:nvSpPr>
          <p:cNvPr id="20" name="TextBox 19">
            <a:extLst>
              <a:ext uri="{FF2B5EF4-FFF2-40B4-BE49-F238E27FC236}">
                <a16:creationId xmlns:a16="http://schemas.microsoft.com/office/drawing/2014/main" id="{6873A139-DAFD-5569-B44F-A0AB3661AD4D}"/>
              </a:ext>
            </a:extLst>
          </p:cNvPr>
          <p:cNvSpPr txBox="1"/>
          <p:nvPr/>
        </p:nvSpPr>
        <p:spPr>
          <a:xfrm>
            <a:off x="701887" y="3506855"/>
            <a:ext cx="2769910" cy="1646605"/>
          </a:xfrm>
          <a:prstGeom prst="rect">
            <a:avLst/>
          </a:prstGeom>
          <a:noFill/>
        </p:spPr>
        <p:txBody>
          <a:bodyPr wrap="square" rtlCol="0">
            <a:spAutoFit/>
          </a:bodyPr>
          <a:lstStyle/>
          <a:p>
            <a:r>
              <a:rPr lang="en-US" sz="2400" b="1" dirty="0">
                <a:solidFill>
                  <a:schemeClr val="bg1"/>
                </a:solidFill>
              </a:rPr>
              <a:t>Complete</a:t>
            </a:r>
            <a:br>
              <a:rPr lang="en-US" sz="2400" b="1" dirty="0">
                <a:solidFill>
                  <a:schemeClr val="bg1"/>
                </a:solidFill>
              </a:rPr>
            </a:br>
            <a:r>
              <a:rPr lang="en-US" sz="2400" dirty="0">
                <a:solidFill>
                  <a:schemeClr val="bg1"/>
                </a:solidFill>
              </a:rPr>
              <a:t>ASCEND-2 </a:t>
            </a:r>
          </a:p>
          <a:p>
            <a:pPr>
              <a:spcBef>
                <a:spcPts val="600"/>
              </a:spcBef>
            </a:pPr>
            <a:r>
              <a:rPr lang="en-US" sz="1600" dirty="0">
                <a:solidFill>
                  <a:schemeClr val="bg1"/>
                </a:solidFill>
              </a:rPr>
              <a:t>Classifier validation study and final selection of test components</a:t>
            </a:r>
            <a:endParaRPr lang="en-US" sz="1400" dirty="0">
              <a:solidFill>
                <a:schemeClr val="bg1"/>
              </a:solidFill>
            </a:endParaRPr>
          </a:p>
        </p:txBody>
      </p:sp>
      <p:sp>
        <p:nvSpPr>
          <p:cNvPr id="21" name="TextBox 20">
            <a:extLst>
              <a:ext uri="{FF2B5EF4-FFF2-40B4-BE49-F238E27FC236}">
                <a16:creationId xmlns:a16="http://schemas.microsoft.com/office/drawing/2014/main" id="{48B6F134-4A37-FABB-9D2A-4479ACC45E81}"/>
              </a:ext>
            </a:extLst>
          </p:cNvPr>
          <p:cNvSpPr txBox="1"/>
          <p:nvPr/>
        </p:nvSpPr>
        <p:spPr>
          <a:xfrm>
            <a:off x="4701076" y="3506855"/>
            <a:ext cx="2193713" cy="1646605"/>
          </a:xfrm>
          <a:prstGeom prst="rect">
            <a:avLst/>
          </a:prstGeom>
          <a:noFill/>
        </p:spPr>
        <p:txBody>
          <a:bodyPr wrap="square" rtlCol="0">
            <a:spAutoFit/>
          </a:bodyPr>
          <a:lstStyle/>
          <a:p>
            <a:r>
              <a:rPr lang="en-US" sz="2400" b="1" dirty="0">
                <a:solidFill>
                  <a:schemeClr val="bg1"/>
                </a:solidFill>
              </a:rPr>
              <a:t>Initiate</a:t>
            </a:r>
            <a:br>
              <a:rPr lang="en-US" sz="2400" dirty="0">
                <a:solidFill>
                  <a:schemeClr val="bg1"/>
                </a:solidFill>
              </a:rPr>
            </a:br>
            <a:r>
              <a:rPr lang="en-US" sz="2400" dirty="0">
                <a:solidFill>
                  <a:schemeClr val="bg1"/>
                </a:solidFill>
              </a:rPr>
              <a:t>pivotal trial </a:t>
            </a:r>
          </a:p>
          <a:p>
            <a:pPr>
              <a:spcBef>
                <a:spcPts val="600"/>
              </a:spcBef>
            </a:pPr>
            <a:r>
              <a:rPr lang="en-US" sz="1600" dirty="0">
                <a:solidFill>
                  <a:schemeClr val="bg1"/>
                </a:solidFill>
              </a:rPr>
              <a:t>Prospective, interventional, longitudinal trial</a:t>
            </a:r>
          </a:p>
        </p:txBody>
      </p:sp>
      <p:sp>
        <p:nvSpPr>
          <p:cNvPr id="22" name="TextBox 21">
            <a:extLst>
              <a:ext uri="{FF2B5EF4-FFF2-40B4-BE49-F238E27FC236}">
                <a16:creationId xmlns:a16="http://schemas.microsoft.com/office/drawing/2014/main" id="{81548DB5-5086-88E6-6888-1EB71B01C4A3}"/>
              </a:ext>
            </a:extLst>
          </p:cNvPr>
          <p:cNvSpPr txBox="1"/>
          <p:nvPr/>
        </p:nvSpPr>
        <p:spPr>
          <a:xfrm>
            <a:off x="8512387" y="3506855"/>
            <a:ext cx="2193713" cy="1277273"/>
          </a:xfrm>
          <a:prstGeom prst="rect">
            <a:avLst/>
          </a:prstGeom>
          <a:noFill/>
        </p:spPr>
        <p:txBody>
          <a:bodyPr wrap="square" rtlCol="0">
            <a:spAutoFit/>
          </a:bodyPr>
          <a:lstStyle/>
          <a:p>
            <a:r>
              <a:rPr lang="en-US" sz="2400" b="1" dirty="0">
                <a:solidFill>
                  <a:schemeClr val="bg1"/>
                </a:solidFill>
              </a:rPr>
              <a:t>Collaborate</a:t>
            </a:r>
          </a:p>
          <a:p>
            <a:pPr>
              <a:spcBef>
                <a:spcPts val="600"/>
              </a:spcBef>
            </a:pPr>
            <a:r>
              <a:rPr lang="en-US" sz="1600" dirty="0">
                <a:solidFill>
                  <a:schemeClr val="bg1"/>
                </a:solidFill>
              </a:rPr>
              <a:t>NCI, advocacy groups, and policy makers</a:t>
            </a:r>
          </a:p>
        </p:txBody>
      </p:sp>
      <p:pic>
        <p:nvPicPr>
          <p:cNvPr id="23" name="Graphic 22">
            <a:extLst>
              <a:ext uri="{FF2B5EF4-FFF2-40B4-BE49-F238E27FC236}">
                <a16:creationId xmlns:a16="http://schemas.microsoft.com/office/drawing/2014/main" id="{104E0E1A-807B-CC86-71EE-4BBBF7890EF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9663" y="2062949"/>
            <a:ext cx="1268156" cy="1268156"/>
          </a:xfrm>
          <a:prstGeom prst="rect">
            <a:avLst/>
          </a:prstGeom>
        </p:spPr>
      </p:pic>
      <p:pic>
        <p:nvPicPr>
          <p:cNvPr id="25" name="Graphic 24">
            <a:extLst>
              <a:ext uri="{FF2B5EF4-FFF2-40B4-BE49-F238E27FC236}">
                <a16:creationId xmlns:a16="http://schemas.microsoft.com/office/drawing/2014/main" id="{4801F814-DFA8-17C4-B067-F39BC1B6DD5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12387" y="2062949"/>
            <a:ext cx="1268156" cy="1268156"/>
          </a:xfrm>
          <a:prstGeom prst="rect">
            <a:avLst/>
          </a:prstGeom>
        </p:spPr>
      </p:pic>
      <p:sp>
        <p:nvSpPr>
          <p:cNvPr id="4" name="TextBox 3">
            <a:extLst>
              <a:ext uri="{FF2B5EF4-FFF2-40B4-BE49-F238E27FC236}">
                <a16:creationId xmlns:a16="http://schemas.microsoft.com/office/drawing/2014/main" id="{E3BA1726-1A0F-44D9-499E-D1C4E0163213}"/>
              </a:ext>
            </a:extLst>
          </p:cNvPr>
          <p:cNvSpPr txBox="1"/>
          <p:nvPr/>
        </p:nvSpPr>
        <p:spPr>
          <a:xfrm>
            <a:off x="8664787" y="3659255"/>
            <a:ext cx="2193713" cy="1277273"/>
          </a:xfrm>
          <a:prstGeom prst="rect">
            <a:avLst/>
          </a:prstGeom>
          <a:noFill/>
        </p:spPr>
        <p:txBody>
          <a:bodyPr wrap="square" rtlCol="0">
            <a:spAutoFit/>
          </a:bodyPr>
          <a:lstStyle/>
          <a:p>
            <a:r>
              <a:rPr lang="en-US" sz="2400" b="1" dirty="0">
                <a:solidFill>
                  <a:schemeClr val="bg1"/>
                </a:solidFill>
              </a:rPr>
              <a:t>Collaborate</a:t>
            </a:r>
          </a:p>
          <a:p>
            <a:pPr>
              <a:spcBef>
                <a:spcPts val="600"/>
              </a:spcBef>
            </a:pPr>
            <a:r>
              <a:rPr lang="en-US" sz="1600" dirty="0">
                <a:solidFill>
                  <a:schemeClr val="bg1"/>
                </a:solidFill>
              </a:rPr>
              <a:t>NCI, advocacy groups, and policy makers</a:t>
            </a:r>
          </a:p>
        </p:txBody>
      </p:sp>
      <p:pic>
        <p:nvPicPr>
          <p:cNvPr id="7" name="Graphic 6">
            <a:extLst>
              <a:ext uri="{FF2B5EF4-FFF2-40B4-BE49-F238E27FC236}">
                <a16:creationId xmlns:a16="http://schemas.microsoft.com/office/drawing/2014/main" id="{AB33239D-91CA-8A9B-B90A-285EC29EAF9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57264" y="2062949"/>
            <a:ext cx="1268156" cy="1268156"/>
          </a:xfrm>
          <a:prstGeom prst="rect">
            <a:avLst/>
          </a:prstGeom>
        </p:spPr>
      </p:pic>
      <p:sp>
        <p:nvSpPr>
          <p:cNvPr id="9" name="TextBox 8">
            <a:extLst>
              <a:ext uri="{FF2B5EF4-FFF2-40B4-BE49-F238E27FC236}">
                <a16:creationId xmlns:a16="http://schemas.microsoft.com/office/drawing/2014/main" id="{466B0DB4-FB2F-2E53-9E05-B1B892508CBF}"/>
              </a:ext>
            </a:extLst>
          </p:cNvPr>
          <p:cNvSpPr txBox="1"/>
          <p:nvPr/>
        </p:nvSpPr>
        <p:spPr>
          <a:xfrm>
            <a:off x="3105728" y="4132492"/>
            <a:ext cx="2202180" cy="369332"/>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FINALIZE</a:t>
            </a:r>
            <a:endPar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BDDA82A-09DC-E7D4-3046-A9A111D571D5}"/>
              </a:ext>
            </a:extLst>
          </p:cNvPr>
          <p:cNvSpPr txBox="1"/>
          <p:nvPr/>
        </p:nvSpPr>
        <p:spPr>
          <a:xfrm>
            <a:off x="3105728" y="4580798"/>
            <a:ext cx="2335254" cy="430887"/>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Classifier validation and selection of test components</a:t>
            </a:r>
          </a:p>
        </p:txBody>
      </p:sp>
      <p:sp>
        <p:nvSpPr>
          <p:cNvPr id="13" name="TextBox 12">
            <a:extLst>
              <a:ext uri="{FF2B5EF4-FFF2-40B4-BE49-F238E27FC236}">
                <a16:creationId xmlns:a16="http://schemas.microsoft.com/office/drawing/2014/main" id="{1819E74F-5322-AF1F-1BC4-16DC2341330D}"/>
              </a:ext>
            </a:extLst>
          </p:cNvPr>
          <p:cNvSpPr txBox="1"/>
          <p:nvPr/>
        </p:nvSpPr>
        <p:spPr>
          <a:xfrm>
            <a:off x="5717247" y="2345663"/>
            <a:ext cx="2202180" cy="369332"/>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INITIATE</a:t>
            </a:r>
            <a:endPar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235E5A5-79D5-2544-D4C6-7103CEF58E20}"/>
              </a:ext>
            </a:extLst>
          </p:cNvPr>
          <p:cNvSpPr txBox="1"/>
          <p:nvPr/>
        </p:nvSpPr>
        <p:spPr>
          <a:xfrm>
            <a:off x="5717246" y="2769650"/>
            <a:ext cx="2175893" cy="646331"/>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Pivotal Study</a:t>
            </a:r>
          </a:p>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Prospective, interventional, longitudinal trial</a:t>
            </a:r>
          </a:p>
        </p:txBody>
      </p:sp>
      <p:sp>
        <p:nvSpPr>
          <p:cNvPr id="17" name="TextBox 16">
            <a:extLst>
              <a:ext uri="{FF2B5EF4-FFF2-40B4-BE49-F238E27FC236}">
                <a16:creationId xmlns:a16="http://schemas.microsoft.com/office/drawing/2014/main" id="{1B9AC774-4382-8763-EA19-E433198F7B07}"/>
              </a:ext>
            </a:extLst>
          </p:cNvPr>
          <p:cNvSpPr txBox="1"/>
          <p:nvPr/>
        </p:nvSpPr>
        <p:spPr>
          <a:xfrm>
            <a:off x="8554527" y="3857314"/>
            <a:ext cx="2824868" cy="369332"/>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COLLABORATE</a:t>
            </a:r>
            <a:endPar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3CC87CE-D2F0-9B09-AA8A-569182626A58}"/>
              </a:ext>
            </a:extLst>
          </p:cNvPr>
          <p:cNvSpPr txBox="1"/>
          <p:nvPr/>
        </p:nvSpPr>
        <p:spPr>
          <a:xfrm>
            <a:off x="8554527" y="4281301"/>
            <a:ext cx="2705100" cy="430887"/>
          </a:xfrm>
          <a:prstGeom prst="rect">
            <a:avLst/>
          </a:prstGeom>
          <a:noFill/>
        </p:spPr>
        <p:txBody>
          <a:bodyPr wrap="square" lIns="0" tIns="0" rIns="0" bIns="0"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NCI, advocacy groups, investigators, and </a:t>
            </a:r>
            <a:r>
              <a:rPr kumimoji="0" lang="en-US" sz="1400" b="0" i="0" u="none" strike="noStrike" kern="1200" cap="none" spc="0" normalizeH="0" baseline="0" noProof="0" dirty="0">
                <a:ln>
                  <a:noFill/>
                </a:ln>
                <a:solidFill>
                  <a:schemeClr val="bg2">
                    <a:lumMod val="10000"/>
                  </a:schemeClr>
                </a:solidFill>
                <a:effectLst/>
                <a:uLnTx/>
                <a:uFillTx/>
                <a:latin typeface="Arial" panose="020B0604020202020204"/>
                <a:ea typeface="+mn-ea"/>
                <a:cs typeface="+mn-cs"/>
              </a:rPr>
              <a:t>policy makers</a:t>
            </a:r>
            <a:endParaRPr kumimoji="0" lang="en-US" sz="1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sp>
        <p:nvSpPr>
          <p:cNvPr id="26" name="Freeform: Shape 25">
            <a:extLst>
              <a:ext uri="{FF2B5EF4-FFF2-40B4-BE49-F238E27FC236}">
                <a16:creationId xmlns:a16="http://schemas.microsoft.com/office/drawing/2014/main" id="{587279EA-2A76-082A-B2E9-BAD32D6C9EA3}"/>
              </a:ext>
            </a:extLst>
          </p:cNvPr>
          <p:cNvSpPr/>
          <p:nvPr/>
        </p:nvSpPr>
        <p:spPr>
          <a:xfrm>
            <a:off x="1482717" y="3653026"/>
            <a:ext cx="1472645" cy="1704955"/>
          </a:xfrm>
          <a:custGeom>
            <a:avLst/>
            <a:gdLst>
              <a:gd name="connsiteX0" fmla="*/ 736323 w 1472645"/>
              <a:gd name="connsiteY0" fmla="*/ 1704956 h 1704955"/>
              <a:gd name="connsiteX1" fmla="*/ 0 w 1472645"/>
              <a:gd name="connsiteY1" fmla="*/ 1278625 h 1704955"/>
              <a:gd name="connsiteX2" fmla="*/ 0 w 1472645"/>
              <a:gd name="connsiteY2" fmla="*/ 426331 h 1704955"/>
              <a:gd name="connsiteX3" fmla="*/ 736323 w 1472645"/>
              <a:gd name="connsiteY3" fmla="*/ 0 h 1704955"/>
              <a:gd name="connsiteX4" fmla="*/ 1472646 w 1472645"/>
              <a:gd name="connsiteY4" fmla="*/ 426331 h 1704955"/>
              <a:gd name="connsiteX5" fmla="*/ 1472646 w 1472645"/>
              <a:gd name="connsiteY5" fmla="*/ 1278625 h 1704955"/>
              <a:gd name="connsiteX6" fmla="*/ 73632 w 1472645"/>
              <a:gd name="connsiteY6" fmla="*/ 1236286 h 1704955"/>
              <a:gd name="connsiteX7" fmla="*/ 736323 w 1472645"/>
              <a:gd name="connsiteY7" fmla="*/ 1619911 h 1704955"/>
              <a:gd name="connsiteX8" fmla="*/ 1399014 w 1472645"/>
              <a:gd name="connsiteY8" fmla="*/ 1236286 h 1704955"/>
              <a:gd name="connsiteX9" fmla="*/ 1399014 w 1472645"/>
              <a:gd name="connsiteY9" fmla="*/ 468670 h 1704955"/>
              <a:gd name="connsiteX10" fmla="*/ 736323 w 1472645"/>
              <a:gd name="connsiteY10" fmla="*/ 85045 h 1704955"/>
              <a:gd name="connsiteX11" fmla="*/ 73632 w 1472645"/>
              <a:gd name="connsiteY11" fmla="*/ 468670 h 17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645" h="1704955">
                <a:moveTo>
                  <a:pt x="736323" y="1704956"/>
                </a:moveTo>
                <a:lnTo>
                  <a:pt x="0" y="1278625"/>
                </a:lnTo>
                <a:lnTo>
                  <a:pt x="0" y="426331"/>
                </a:lnTo>
                <a:lnTo>
                  <a:pt x="736323" y="0"/>
                </a:lnTo>
                <a:lnTo>
                  <a:pt x="1472646" y="426331"/>
                </a:lnTo>
                <a:lnTo>
                  <a:pt x="1472646" y="1278625"/>
                </a:lnTo>
                <a:close/>
                <a:moveTo>
                  <a:pt x="73632" y="1236286"/>
                </a:moveTo>
                <a:lnTo>
                  <a:pt x="736323" y="1619911"/>
                </a:lnTo>
                <a:lnTo>
                  <a:pt x="1399014" y="1236286"/>
                </a:lnTo>
                <a:lnTo>
                  <a:pt x="1399014" y="468670"/>
                </a:lnTo>
                <a:lnTo>
                  <a:pt x="736323" y="85045"/>
                </a:lnTo>
                <a:lnTo>
                  <a:pt x="73632" y="468670"/>
                </a:lnTo>
                <a:close/>
              </a:path>
            </a:pathLst>
          </a:custGeom>
          <a:solidFill>
            <a:schemeClr val="accent2"/>
          </a:solidFill>
          <a:ln w="18355" cap="flat">
            <a:solidFill>
              <a:schemeClr val="accent2"/>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35D99B01-D7AE-B806-E94E-587DC572BAFD}"/>
              </a:ext>
            </a:extLst>
          </p:cNvPr>
          <p:cNvSpPr/>
          <p:nvPr/>
        </p:nvSpPr>
        <p:spPr>
          <a:xfrm>
            <a:off x="1972188" y="4332284"/>
            <a:ext cx="493704" cy="372579"/>
          </a:xfrm>
          <a:custGeom>
            <a:avLst/>
            <a:gdLst>
              <a:gd name="connsiteX0" fmla="*/ 173220 w 493704"/>
              <a:gd name="connsiteY0" fmla="*/ 372579 h 372579"/>
              <a:gd name="connsiteX1" fmla="*/ 0 w 493704"/>
              <a:gd name="connsiteY1" fmla="*/ 199175 h 372579"/>
              <a:gd name="connsiteX2" fmla="*/ 51911 w 493704"/>
              <a:gd name="connsiteY2" fmla="*/ 147265 h 372579"/>
              <a:gd name="connsiteX3" fmla="*/ 173220 w 493704"/>
              <a:gd name="connsiteY3" fmla="*/ 268390 h 372579"/>
              <a:gd name="connsiteX4" fmla="*/ 441794 w 493704"/>
              <a:gd name="connsiteY4" fmla="*/ 0 h 372579"/>
              <a:gd name="connsiteX5" fmla="*/ 493705 w 493704"/>
              <a:gd name="connsiteY5" fmla="*/ 51911 h 372579"/>
              <a:gd name="connsiteX6" fmla="*/ 173220 w 493704"/>
              <a:gd name="connsiteY6" fmla="*/ 372579 h 3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04" h="372579">
                <a:moveTo>
                  <a:pt x="173220" y="372579"/>
                </a:moveTo>
                <a:lnTo>
                  <a:pt x="0" y="199175"/>
                </a:lnTo>
                <a:lnTo>
                  <a:pt x="51911" y="147265"/>
                </a:lnTo>
                <a:lnTo>
                  <a:pt x="173220" y="268390"/>
                </a:lnTo>
                <a:lnTo>
                  <a:pt x="441794" y="0"/>
                </a:lnTo>
                <a:lnTo>
                  <a:pt x="493705" y="51911"/>
                </a:lnTo>
                <a:lnTo>
                  <a:pt x="173220" y="372579"/>
                </a:lnTo>
                <a:close/>
              </a:path>
            </a:pathLst>
          </a:custGeom>
          <a:solidFill>
            <a:schemeClr val="tx1"/>
          </a:solidFill>
          <a:ln w="18355" cap="flat">
            <a:solidFill>
              <a:schemeClr val="tx1"/>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F4D3C2E0-44B6-887E-B150-66254E7C5E82}"/>
              </a:ext>
            </a:extLst>
          </p:cNvPr>
          <p:cNvSpPr/>
          <p:nvPr/>
        </p:nvSpPr>
        <p:spPr>
          <a:xfrm>
            <a:off x="4066169" y="1948071"/>
            <a:ext cx="1472645" cy="1704955"/>
          </a:xfrm>
          <a:custGeom>
            <a:avLst/>
            <a:gdLst>
              <a:gd name="connsiteX0" fmla="*/ 736323 w 1472645"/>
              <a:gd name="connsiteY0" fmla="*/ 1704956 h 1704955"/>
              <a:gd name="connsiteX1" fmla="*/ 0 w 1472645"/>
              <a:gd name="connsiteY1" fmla="*/ 1278625 h 1704955"/>
              <a:gd name="connsiteX2" fmla="*/ 0 w 1472645"/>
              <a:gd name="connsiteY2" fmla="*/ 426331 h 1704955"/>
              <a:gd name="connsiteX3" fmla="*/ 736323 w 1472645"/>
              <a:gd name="connsiteY3" fmla="*/ 0 h 1704955"/>
              <a:gd name="connsiteX4" fmla="*/ 1472646 w 1472645"/>
              <a:gd name="connsiteY4" fmla="*/ 426331 h 1704955"/>
              <a:gd name="connsiteX5" fmla="*/ 1472646 w 1472645"/>
              <a:gd name="connsiteY5" fmla="*/ 1278625 h 1704955"/>
              <a:gd name="connsiteX6" fmla="*/ 73632 w 1472645"/>
              <a:gd name="connsiteY6" fmla="*/ 1236286 h 1704955"/>
              <a:gd name="connsiteX7" fmla="*/ 736323 w 1472645"/>
              <a:gd name="connsiteY7" fmla="*/ 1619911 h 1704955"/>
              <a:gd name="connsiteX8" fmla="*/ 1399014 w 1472645"/>
              <a:gd name="connsiteY8" fmla="*/ 1236286 h 1704955"/>
              <a:gd name="connsiteX9" fmla="*/ 1399014 w 1472645"/>
              <a:gd name="connsiteY9" fmla="*/ 468670 h 1704955"/>
              <a:gd name="connsiteX10" fmla="*/ 736323 w 1472645"/>
              <a:gd name="connsiteY10" fmla="*/ 85045 h 1704955"/>
              <a:gd name="connsiteX11" fmla="*/ 73632 w 1472645"/>
              <a:gd name="connsiteY11" fmla="*/ 468670 h 17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645" h="1704955">
                <a:moveTo>
                  <a:pt x="736323" y="1704956"/>
                </a:moveTo>
                <a:lnTo>
                  <a:pt x="0" y="1278625"/>
                </a:lnTo>
                <a:lnTo>
                  <a:pt x="0" y="426331"/>
                </a:lnTo>
                <a:lnTo>
                  <a:pt x="736323" y="0"/>
                </a:lnTo>
                <a:lnTo>
                  <a:pt x="1472646" y="426331"/>
                </a:lnTo>
                <a:lnTo>
                  <a:pt x="1472646" y="1278625"/>
                </a:lnTo>
                <a:close/>
                <a:moveTo>
                  <a:pt x="73632" y="1236286"/>
                </a:moveTo>
                <a:lnTo>
                  <a:pt x="736323" y="1619911"/>
                </a:lnTo>
                <a:lnTo>
                  <a:pt x="1399014" y="1236286"/>
                </a:lnTo>
                <a:lnTo>
                  <a:pt x="1399014" y="468670"/>
                </a:lnTo>
                <a:lnTo>
                  <a:pt x="736323" y="85045"/>
                </a:lnTo>
                <a:lnTo>
                  <a:pt x="73632" y="468670"/>
                </a:lnTo>
                <a:close/>
              </a:path>
            </a:pathLst>
          </a:custGeom>
          <a:solidFill>
            <a:schemeClr val="accent2"/>
          </a:solidFill>
          <a:ln w="18355" cap="flat">
            <a:solidFill>
              <a:schemeClr val="accent2"/>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B5C49B8-3424-045E-30F2-839E1565E032}"/>
              </a:ext>
            </a:extLst>
          </p:cNvPr>
          <p:cNvSpPr/>
          <p:nvPr/>
        </p:nvSpPr>
        <p:spPr>
          <a:xfrm>
            <a:off x="4404673" y="2427537"/>
            <a:ext cx="736322" cy="736323"/>
          </a:xfrm>
          <a:custGeom>
            <a:avLst/>
            <a:gdLst>
              <a:gd name="connsiteX0" fmla="*/ 368057 w 736322"/>
              <a:gd name="connsiteY0" fmla="*/ 736323 h 736323"/>
              <a:gd name="connsiteX1" fmla="*/ 0 w 736322"/>
              <a:gd name="connsiteY1" fmla="*/ 368057 h 736323"/>
              <a:gd name="connsiteX2" fmla="*/ 368268 w 736322"/>
              <a:gd name="connsiteY2" fmla="*/ 0 h 736323"/>
              <a:gd name="connsiteX3" fmla="*/ 736323 w 736322"/>
              <a:gd name="connsiteY3" fmla="*/ 368266 h 736323"/>
              <a:gd name="connsiteX4" fmla="*/ 628347 w 736322"/>
              <a:gd name="connsiteY4" fmla="*/ 628636 h 736323"/>
              <a:gd name="connsiteX5" fmla="*/ 368057 w 736322"/>
              <a:gd name="connsiteY5" fmla="*/ 736323 h 736323"/>
              <a:gd name="connsiteX6" fmla="*/ 368057 w 736322"/>
              <a:gd name="connsiteY6" fmla="*/ 73632 h 736323"/>
              <a:gd name="connsiteX7" fmla="*/ 72839 w 736322"/>
              <a:gd name="connsiteY7" fmla="*/ 367471 h 736323"/>
              <a:gd name="connsiteX8" fmla="*/ 366678 w 736322"/>
              <a:gd name="connsiteY8" fmla="*/ 662689 h 736323"/>
              <a:gd name="connsiteX9" fmla="*/ 661895 w 736322"/>
              <a:gd name="connsiteY9" fmla="*/ 368850 h 736323"/>
              <a:gd name="connsiteX10" fmla="*/ 575700 w 736322"/>
              <a:gd name="connsiteY10" fmla="*/ 159966 h 736323"/>
              <a:gd name="connsiteX11" fmla="*/ 368057 w 736322"/>
              <a:gd name="connsiteY11" fmla="*/ 73816 h 73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322" h="736323">
                <a:moveTo>
                  <a:pt x="368057" y="736323"/>
                </a:moveTo>
                <a:cubicBezTo>
                  <a:pt x="164726" y="736264"/>
                  <a:pt x="-57" y="571387"/>
                  <a:pt x="0" y="368057"/>
                </a:cubicBezTo>
                <a:cubicBezTo>
                  <a:pt x="59" y="164727"/>
                  <a:pt x="164938" y="-59"/>
                  <a:pt x="368268" y="0"/>
                </a:cubicBezTo>
                <a:cubicBezTo>
                  <a:pt x="571598" y="59"/>
                  <a:pt x="736382" y="164936"/>
                  <a:pt x="736323" y="368266"/>
                </a:cubicBezTo>
                <a:cubicBezTo>
                  <a:pt x="736295" y="465943"/>
                  <a:pt x="697452" y="559605"/>
                  <a:pt x="628347" y="628636"/>
                </a:cubicBezTo>
                <a:cubicBezTo>
                  <a:pt x="559359" y="697719"/>
                  <a:pt x="465689" y="736472"/>
                  <a:pt x="368057" y="736323"/>
                </a:cubicBezTo>
                <a:close/>
                <a:moveTo>
                  <a:pt x="368057" y="73632"/>
                </a:moveTo>
                <a:cubicBezTo>
                  <a:pt x="205394" y="73251"/>
                  <a:pt x="73220" y="204808"/>
                  <a:pt x="72839" y="367471"/>
                </a:cubicBezTo>
                <a:cubicBezTo>
                  <a:pt x="72458" y="530134"/>
                  <a:pt x="204013" y="662308"/>
                  <a:pt x="366678" y="662689"/>
                </a:cubicBezTo>
                <a:cubicBezTo>
                  <a:pt x="529341" y="663070"/>
                  <a:pt x="661514" y="531513"/>
                  <a:pt x="661895" y="368850"/>
                </a:cubicBezTo>
                <a:cubicBezTo>
                  <a:pt x="662080" y="290531"/>
                  <a:pt x="631062" y="215365"/>
                  <a:pt x="575700" y="159966"/>
                </a:cubicBezTo>
                <a:cubicBezTo>
                  <a:pt x="520599" y="104926"/>
                  <a:pt x="445939" y="73951"/>
                  <a:pt x="368057" y="73816"/>
                </a:cubicBezTo>
                <a:close/>
              </a:path>
            </a:pathLst>
          </a:custGeom>
          <a:solidFill>
            <a:schemeClr val="tx1"/>
          </a:solidFill>
          <a:ln w="18355" cap="flat">
            <a:solidFill>
              <a:schemeClr val="tx1"/>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937CDA1-1AB9-9D09-FCC2-AB8A8247A304}"/>
              </a:ext>
            </a:extLst>
          </p:cNvPr>
          <p:cNvSpPr/>
          <p:nvPr/>
        </p:nvSpPr>
        <p:spPr>
          <a:xfrm>
            <a:off x="4777884" y="2801037"/>
            <a:ext cx="184080" cy="184080"/>
          </a:xfrm>
          <a:custGeom>
            <a:avLst/>
            <a:gdLst>
              <a:gd name="connsiteX0" fmla="*/ 0 w 184080"/>
              <a:gd name="connsiteY0" fmla="*/ 184081 h 184080"/>
              <a:gd name="connsiteX1" fmla="*/ 0 w 184080"/>
              <a:gd name="connsiteY1" fmla="*/ 110448 h 184080"/>
              <a:gd name="connsiteX2" fmla="*/ 110448 w 184080"/>
              <a:gd name="connsiteY2" fmla="*/ 0 h 184080"/>
              <a:gd name="connsiteX3" fmla="*/ 184081 w 184080"/>
              <a:gd name="connsiteY3" fmla="*/ 0 h 184080"/>
              <a:gd name="connsiteX4" fmla="*/ 0 w 184080"/>
              <a:gd name="connsiteY4" fmla="*/ 184081 h 18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0" h="184080">
                <a:moveTo>
                  <a:pt x="0" y="184081"/>
                </a:moveTo>
                <a:lnTo>
                  <a:pt x="0" y="110448"/>
                </a:lnTo>
                <a:cubicBezTo>
                  <a:pt x="60999" y="110448"/>
                  <a:pt x="110448" y="60999"/>
                  <a:pt x="110448" y="0"/>
                </a:cubicBezTo>
                <a:lnTo>
                  <a:pt x="184081" y="0"/>
                </a:lnTo>
                <a:cubicBezTo>
                  <a:pt x="184081" y="101664"/>
                  <a:pt x="101664" y="184081"/>
                  <a:pt x="0" y="184081"/>
                </a:cubicBezTo>
                <a:close/>
              </a:path>
            </a:pathLst>
          </a:custGeom>
          <a:solidFill>
            <a:schemeClr val="tx1"/>
          </a:solidFill>
          <a:ln w="18355" cap="flat">
            <a:solidFill>
              <a:schemeClr val="tx1"/>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72C3D47-8262-80F9-F62F-6E702E907EB0}"/>
              </a:ext>
            </a:extLst>
          </p:cNvPr>
          <p:cNvSpPr/>
          <p:nvPr/>
        </p:nvSpPr>
        <p:spPr>
          <a:xfrm rot="18900000">
            <a:off x="5084748" y="2961234"/>
            <a:ext cx="73632" cy="404977"/>
          </a:xfrm>
          <a:custGeom>
            <a:avLst/>
            <a:gdLst>
              <a:gd name="connsiteX0" fmla="*/ 0 w 73632"/>
              <a:gd name="connsiteY0" fmla="*/ 0 h 404977"/>
              <a:gd name="connsiteX1" fmla="*/ 73632 w 73632"/>
              <a:gd name="connsiteY1" fmla="*/ 0 h 404977"/>
              <a:gd name="connsiteX2" fmla="*/ 73632 w 73632"/>
              <a:gd name="connsiteY2" fmla="*/ 404978 h 404977"/>
              <a:gd name="connsiteX3" fmla="*/ 0 w 73632"/>
              <a:gd name="connsiteY3" fmla="*/ 404978 h 404977"/>
            </a:gdLst>
            <a:ahLst/>
            <a:cxnLst>
              <a:cxn ang="0">
                <a:pos x="connsiteX0" y="connsiteY0"/>
              </a:cxn>
              <a:cxn ang="0">
                <a:pos x="connsiteX1" y="connsiteY1"/>
              </a:cxn>
              <a:cxn ang="0">
                <a:pos x="connsiteX2" y="connsiteY2"/>
              </a:cxn>
              <a:cxn ang="0">
                <a:pos x="connsiteX3" y="connsiteY3"/>
              </a:cxn>
            </a:cxnLst>
            <a:rect l="l" t="t" r="r" b="b"/>
            <a:pathLst>
              <a:path w="73632" h="404977">
                <a:moveTo>
                  <a:pt x="0" y="0"/>
                </a:moveTo>
                <a:lnTo>
                  <a:pt x="73632" y="0"/>
                </a:lnTo>
                <a:lnTo>
                  <a:pt x="73632" y="404978"/>
                </a:lnTo>
                <a:lnTo>
                  <a:pt x="0" y="404978"/>
                </a:lnTo>
                <a:close/>
              </a:path>
            </a:pathLst>
          </a:custGeom>
          <a:solidFill>
            <a:schemeClr val="tx1"/>
          </a:solidFill>
          <a:ln w="18355" cap="flat">
            <a:solidFill>
              <a:schemeClr val="tx1"/>
            </a:solidFill>
            <a:prstDash val="solid"/>
            <a:miter/>
          </a:ln>
        </p:spPr>
        <p:txBody>
          <a:bodyPr rtlCol="0" anchor="ctr"/>
          <a:lstStyle/>
          <a:p>
            <a:endParaRPr lang="en-US" dirty="0"/>
          </a:p>
        </p:txBody>
      </p:sp>
      <p:sp>
        <p:nvSpPr>
          <p:cNvPr id="38" name="Arc 37">
            <a:extLst>
              <a:ext uri="{FF2B5EF4-FFF2-40B4-BE49-F238E27FC236}">
                <a16:creationId xmlns:a16="http://schemas.microsoft.com/office/drawing/2014/main" id="{251820F4-91AA-696E-85F5-9C039C5BE35F}"/>
              </a:ext>
            </a:extLst>
          </p:cNvPr>
          <p:cNvSpPr/>
          <p:nvPr/>
        </p:nvSpPr>
        <p:spPr>
          <a:xfrm rot="5400000" flipH="1" flipV="1">
            <a:off x="2565373" y="2892600"/>
            <a:ext cx="1836578" cy="1836578"/>
          </a:xfrm>
          <a:prstGeom prst="arc">
            <a:avLst>
              <a:gd name="adj1" fmla="val 17717249"/>
              <a:gd name="adj2" fmla="val 0"/>
            </a:avLst>
          </a:prstGeom>
          <a:ln w="3175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4CB1D12-A1C7-07BE-0E20-AB9D6F52029E}"/>
              </a:ext>
            </a:extLst>
          </p:cNvPr>
          <p:cNvSpPr/>
          <p:nvPr/>
        </p:nvSpPr>
        <p:spPr>
          <a:xfrm>
            <a:off x="6906668" y="3498752"/>
            <a:ext cx="1472645" cy="1704955"/>
          </a:xfrm>
          <a:custGeom>
            <a:avLst/>
            <a:gdLst>
              <a:gd name="connsiteX0" fmla="*/ 736323 w 1472645"/>
              <a:gd name="connsiteY0" fmla="*/ 1704956 h 1704955"/>
              <a:gd name="connsiteX1" fmla="*/ 0 w 1472645"/>
              <a:gd name="connsiteY1" fmla="*/ 1278625 h 1704955"/>
              <a:gd name="connsiteX2" fmla="*/ 0 w 1472645"/>
              <a:gd name="connsiteY2" fmla="*/ 426331 h 1704955"/>
              <a:gd name="connsiteX3" fmla="*/ 736323 w 1472645"/>
              <a:gd name="connsiteY3" fmla="*/ 0 h 1704955"/>
              <a:gd name="connsiteX4" fmla="*/ 1472646 w 1472645"/>
              <a:gd name="connsiteY4" fmla="*/ 426331 h 1704955"/>
              <a:gd name="connsiteX5" fmla="*/ 1472646 w 1472645"/>
              <a:gd name="connsiteY5" fmla="*/ 1278625 h 1704955"/>
              <a:gd name="connsiteX6" fmla="*/ 73632 w 1472645"/>
              <a:gd name="connsiteY6" fmla="*/ 1236286 h 1704955"/>
              <a:gd name="connsiteX7" fmla="*/ 736323 w 1472645"/>
              <a:gd name="connsiteY7" fmla="*/ 1619911 h 1704955"/>
              <a:gd name="connsiteX8" fmla="*/ 1399014 w 1472645"/>
              <a:gd name="connsiteY8" fmla="*/ 1236286 h 1704955"/>
              <a:gd name="connsiteX9" fmla="*/ 1399014 w 1472645"/>
              <a:gd name="connsiteY9" fmla="*/ 468670 h 1704955"/>
              <a:gd name="connsiteX10" fmla="*/ 736323 w 1472645"/>
              <a:gd name="connsiteY10" fmla="*/ 85045 h 1704955"/>
              <a:gd name="connsiteX11" fmla="*/ 73632 w 1472645"/>
              <a:gd name="connsiteY11" fmla="*/ 468670 h 17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645" h="1704955">
                <a:moveTo>
                  <a:pt x="736323" y="1704956"/>
                </a:moveTo>
                <a:lnTo>
                  <a:pt x="0" y="1278625"/>
                </a:lnTo>
                <a:lnTo>
                  <a:pt x="0" y="426331"/>
                </a:lnTo>
                <a:lnTo>
                  <a:pt x="736323" y="0"/>
                </a:lnTo>
                <a:lnTo>
                  <a:pt x="1472646" y="426331"/>
                </a:lnTo>
                <a:lnTo>
                  <a:pt x="1472646" y="1278625"/>
                </a:lnTo>
                <a:close/>
                <a:moveTo>
                  <a:pt x="73632" y="1236286"/>
                </a:moveTo>
                <a:lnTo>
                  <a:pt x="736323" y="1619911"/>
                </a:lnTo>
                <a:lnTo>
                  <a:pt x="1399014" y="1236286"/>
                </a:lnTo>
                <a:lnTo>
                  <a:pt x="1399014" y="468670"/>
                </a:lnTo>
                <a:lnTo>
                  <a:pt x="736323" y="85045"/>
                </a:lnTo>
                <a:lnTo>
                  <a:pt x="73632" y="468670"/>
                </a:lnTo>
                <a:close/>
              </a:path>
            </a:pathLst>
          </a:custGeom>
          <a:solidFill>
            <a:schemeClr val="accent2"/>
          </a:solidFill>
          <a:ln w="18355" cap="flat">
            <a:solidFill>
              <a:schemeClr val="accent2"/>
            </a:solidFill>
            <a:prstDash val="solid"/>
            <a:miter/>
          </a:ln>
        </p:spPr>
        <p:txBody>
          <a:bodyPr rtlCol="0" anchor="ctr"/>
          <a:lstStyle/>
          <a:p>
            <a:endParaRPr lang="en-US" dirty="0"/>
          </a:p>
        </p:txBody>
      </p:sp>
      <p:pic>
        <p:nvPicPr>
          <p:cNvPr id="43" name="Graphic 42" descr="Handshake outline">
            <a:extLst>
              <a:ext uri="{FF2B5EF4-FFF2-40B4-BE49-F238E27FC236}">
                <a16:creationId xmlns:a16="http://schemas.microsoft.com/office/drawing/2014/main" id="{94DD4866-FBF6-502A-6078-D8869ED527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39742" y="3847320"/>
            <a:ext cx="1189858" cy="1189858"/>
          </a:xfrm>
          <a:prstGeom prst="rect">
            <a:avLst/>
          </a:prstGeom>
        </p:spPr>
      </p:pic>
      <p:sp>
        <p:nvSpPr>
          <p:cNvPr id="45" name="Arc 44">
            <a:extLst>
              <a:ext uri="{FF2B5EF4-FFF2-40B4-BE49-F238E27FC236}">
                <a16:creationId xmlns:a16="http://schemas.microsoft.com/office/drawing/2014/main" id="{6CA8844C-2363-C7E8-9C81-C58194A0CCF4}"/>
              </a:ext>
            </a:extLst>
          </p:cNvPr>
          <p:cNvSpPr/>
          <p:nvPr/>
        </p:nvSpPr>
        <p:spPr>
          <a:xfrm rot="5400000" flipV="1">
            <a:off x="5499484" y="2368433"/>
            <a:ext cx="1836578" cy="1836578"/>
          </a:xfrm>
          <a:prstGeom prst="arc">
            <a:avLst>
              <a:gd name="adj1" fmla="val 17717249"/>
              <a:gd name="adj2" fmla="val 0"/>
            </a:avLst>
          </a:prstGeom>
          <a:ln w="3175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665679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1" y="384312"/>
            <a:ext cx="11246839" cy="812663"/>
          </a:xfrm>
        </p:spPr>
        <p:txBody>
          <a:bodyPr/>
          <a:lstStyle/>
          <a:p>
            <a:r>
              <a:rPr lang="en-US" sz="2400" dirty="0">
                <a:solidFill>
                  <a:srgbClr val="000000"/>
                </a:solidFill>
                <a:cs typeface="Arial"/>
              </a:rPr>
              <a:t>Anticipating and Addressing Potential Risks of MCED Testing is Key to Helping Realize its Benefits</a:t>
            </a:r>
            <a:endParaRPr lang="en-US" dirty="0"/>
          </a:p>
          <a:p>
            <a:endParaRPr lang="en-US" dirty="0">
              <a:cs typeface="Arial"/>
            </a:endParaRPr>
          </a:p>
        </p:txBody>
      </p:sp>
      <p:sp>
        <p:nvSpPr>
          <p:cNvPr id="9" name="Arrow: Pentagon 5">
            <a:extLst>
              <a:ext uri="{FF2B5EF4-FFF2-40B4-BE49-F238E27FC236}">
                <a16:creationId xmlns:a16="http://schemas.microsoft.com/office/drawing/2014/main" id="{DB1D1949-FDF0-EBE7-3DC5-B11A8A710825}"/>
              </a:ext>
            </a:extLst>
          </p:cNvPr>
          <p:cNvSpPr/>
          <p:nvPr/>
        </p:nvSpPr>
        <p:spPr>
          <a:xfrm>
            <a:off x="6603956" y="1405593"/>
            <a:ext cx="4902244" cy="917638"/>
          </a:xfrm>
          <a:prstGeom prst="homePlate">
            <a:avLst/>
          </a:prstGeom>
          <a:solidFill>
            <a:schemeClr val="accent2"/>
          </a:solid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Exacerbate disparities</a:t>
            </a:r>
          </a:p>
        </p:txBody>
      </p:sp>
      <p:sp>
        <p:nvSpPr>
          <p:cNvPr id="18" name="Oval 17">
            <a:extLst>
              <a:ext uri="{FF2B5EF4-FFF2-40B4-BE49-F238E27FC236}">
                <a16:creationId xmlns:a16="http://schemas.microsoft.com/office/drawing/2014/main" id="{16578E0B-F1A1-570E-4F25-F4CB781E9030}"/>
              </a:ext>
            </a:extLst>
          </p:cNvPr>
          <p:cNvSpPr/>
          <p:nvPr/>
        </p:nvSpPr>
        <p:spPr>
          <a:xfrm>
            <a:off x="6140639" y="1392182"/>
            <a:ext cx="981818" cy="981818"/>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Arrow: Pentagon 9">
            <a:extLst>
              <a:ext uri="{FF2B5EF4-FFF2-40B4-BE49-F238E27FC236}">
                <a16:creationId xmlns:a16="http://schemas.microsoft.com/office/drawing/2014/main" id="{53A7AEB4-236C-028D-685E-099DC2371E85}"/>
              </a:ext>
            </a:extLst>
          </p:cNvPr>
          <p:cNvSpPr/>
          <p:nvPr/>
        </p:nvSpPr>
        <p:spPr>
          <a:xfrm>
            <a:off x="6621463" y="3875363"/>
            <a:ext cx="4902244" cy="917638"/>
          </a:xfrm>
          <a:prstGeom prst="homePlate">
            <a:avLst/>
          </a:prstGeom>
          <a:solidFill>
            <a:schemeClr val="accent2"/>
          </a:solid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Over diagnosis and treatment</a:t>
            </a:r>
          </a:p>
        </p:txBody>
      </p:sp>
      <p:sp>
        <p:nvSpPr>
          <p:cNvPr id="22" name="Arrow: Pentagon 10">
            <a:extLst>
              <a:ext uri="{FF2B5EF4-FFF2-40B4-BE49-F238E27FC236}">
                <a16:creationId xmlns:a16="http://schemas.microsoft.com/office/drawing/2014/main" id="{E3DFAA50-1BD7-A4F5-1185-51D793D9D183}"/>
              </a:ext>
            </a:extLst>
          </p:cNvPr>
          <p:cNvSpPr/>
          <p:nvPr/>
        </p:nvSpPr>
        <p:spPr>
          <a:xfrm>
            <a:off x="6648827" y="5120923"/>
            <a:ext cx="4902244" cy="917638"/>
          </a:xfrm>
          <a:prstGeom prst="homePlate">
            <a:avLst/>
          </a:prstGeom>
          <a:solidFill>
            <a:schemeClr val="accent2"/>
          </a:solid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Cost to society/healthcare system</a:t>
            </a:r>
          </a:p>
        </p:txBody>
      </p:sp>
      <p:sp>
        <p:nvSpPr>
          <p:cNvPr id="25" name="Oval 24">
            <a:extLst>
              <a:ext uri="{FF2B5EF4-FFF2-40B4-BE49-F238E27FC236}">
                <a16:creationId xmlns:a16="http://schemas.microsoft.com/office/drawing/2014/main" id="{8C6B9DFA-7166-7D63-1CF0-BDC732A39543}"/>
              </a:ext>
            </a:extLst>
          </p:cNvPr>
          <p:cNvSpPr/>
          <p:nvPr/>
        </p:nvSpPr>
        <p:spPr>
          <a:xfrm>
            <a:off x="6130554" y="3837494"/>
            <a:ext cx="981818" cy="981818"/>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Oval 26">
            <a:extLst>
              <a:ext uri="{FF2B5EF4-FFF2-40B4-BE49-F238E27FC236}">
                <a16:creationId xmlns:a16="http://schemas.microsoft.com/office/drawing/2014/main" id="{736ABCE0-0924-FD52-F1A0-CCFFD924CFE3}"/>
              </a:ext>
            </a:extLst>
          </p:cNvPr>
          <p:cNvSpPr/>
          <p:nvPr/>
        </p:nvSpPr>
        <p:spPr>
          <a:xfrm>
            <a:off x="6123810" y="5106075"/>
            <a:ext cx="981818" cy="981818"/>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3" name="Graphic 42" descr="Group of people with solid fill">
            <a:extLst>
              <a:ext uri="{FF2B5EF4-FFF2-40B4-BE49-F238E27FC236}">
                <a16:creationId xmlns:a16="http://schemas.microsoft.com/office/drawing/2014/main" id="{B3C86D69-17A2-BA4B-1842-A90E2DB40F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6131" y="1478704"/>
            <a:ext cx="751840" cy="751840"/>
          </a:xfrm>
          <a:prstGeom prst="rect">
            <a:avLst/>
          </a:prstGeom>
        </p:spPr>
      </p:pic>
      <p:pic>
        <p:nvPicPr>
          <p:cNvPr id="46" name="Graphic 45" descr="Dollar with solid fill">
            <a:extLst>
              <a:ext uri="{FF2B5EF4-FFF2-40B4-BE49-F238E27FC236}">
                <a16:creationId xmlns:a16="http://schemas.microsoft.com/office/drawing/2014/main" id="{09851455-C28D-039C-BAD7-0BBD49A118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8638" y="5263292"/>
            <a:ext cx="692212" cy="692212"/>
          </a:xfrm>
          <a:prstGeom prst="rect">
            <a:avLst/>
          </a:prstGeom>
        </p:spPr>
      </p:pic>
      <p:pic>
        <p:nvPicPr>
          <p:cNvPr id="48" name="Graphic 47" descr="Stethoscope with solid fill">
            <a:extLst>
              <a:ext uri="{FF2B5EF4-FFF2-40B4-BE49-F238E27FC236}">
                <a16:creationId xmlns:a16="http://schemas.microsoft.com/office/drawing/2014/main" id="{8E288228-2354-5898-5FE5-3237177337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16663" y="4057622"/>
            <a:ext cx="609600" cy="609600"/>
          </a:xfrm>
          <a:prstGeom prst="rect">
            <a:avLst/>
          </a:prstGeom>
        </p:spPr>
      </p:pic>
      <p:sp>
        <p:nvSpPr>
          <p:cNvPr id="50" name="Arrow: Pentagon 5">
            <a:extLst>
              <a:ext uri="{FF2B5EF4-FFF2-40B4-BE49-F238E27FC236}">
                <a16:creationId xmlns:a16="http://schemas.microsoft.com/office/drawing/2014/main" id="{5DA7C642-0653-BFEB-DFE2-684336E4F9DF}"/>
              </a:ext>
            </a:extLst>
          </p:cNvPr>
          <p:cNvSpPr/>
          <p:nvPr/>
        </p:nvSpPr>
        <p:spPr>
          <a:xfrm>
            <a:off x="6621463" y="2618554"/>
            <a:ext cx="4902244" cy="917638"/>
          </a:xfrm>
          <a:prstGeom prst="homePlate">
            <a:avLst/>
          </a:prstGeom>
          <a:solidFill>
            <a:schemeClr val="accent2"/>
          </a:solid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Clear path to diagnostic resolution</a:t>
            </a:r>
          </a:p>
        </p:txBody>
      </p:sp>
      <p:sp>
        <p:nvSpPr>
          <p:cNvPr id="52" name="Oval 51">
            <a:extLst>
              <a:ext uri="{FF2B5EF4-FFF2-40B4-BE49-F238E27FC236}">
                <a16:creationId xmlns:a16="http://schemas.microsoft.com/office/drawing/2014/main" id="{E23D34A9-4E42-C676-8E9E-2FD1779D0A35}"/>
              </a:ext>
            </a:extLst>
          </p:cNvPr>
          <p:cNvSpPr/>
          <p:nvPr/>
        </p:nvSpPr>
        <p:spPr>
          <a:xfrm>
            <a:off x="6150664" y="2586464"/>
            <a:ext cx="981818" cy="981818"/>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4" name="Graphic 53" descr="Route (Two Pins With A Path) with solid fill">
            <a:extLst>
              <a:ext uri="{FF2B5EF4-FFF2-40B4-BE49-F238E27FC236}">
                <a16:creationId xmlns:a16="http://schemas.microsoft.com/office/drawing/2014/main" id="{4928F3FD-2C4D-5060-F42C-DC725CAD68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5936" y="2644235"/>
            <a:ext cx="791743" cy="791743"/>
          </a:xfrm>
          <a:prstGeom prst="rect">
            <a:avLst/>
          </a:prstGeom>
        </p:spPr>
      </p:pic>
      <p:grpSp>
        <p:nvGrpSpPr>
          <p:cNvPr id="64" name="Group 63">
            <a:extLst>
              <a:ext uri="{FF2B5EF4-FFF2-40B4-BE49-F238E27FC236}">
                <a16:creationId xmlns:a16="http://schemas.microsoft.com/office/drawing/2014/main" id="{FF549A8D-6E62-BF6D-3A81-1E5CAFA21EB3}"/>
              </a:ext>
            </a:extLst>
          </p:cNvPr>
          <p:cNvGrpSpPr/>
          <p:nvPr/>
        </p:nvGrpSpPr>
        <p:grpSpPr>
          <a:xfrm>
            <a:off x="425639" y="1475308"/>
            <a:ext cx="5365562" cy="4073634"/>
            <a:chOff x="2383632" y="1595109"/>
            <a:chExt cx="5902119" cy="4480999"/>
          </a:xfrm>
          <a:solidFill>
            <a:schemeClr val="accent2"/>
          </a:solidFill>
        </p:grpSpPr>
        <p:sp>
          <p:nvSpPr>
            <p:cNvPr id="58" name="Arrow: Pentagon 57">
              <a:extLst>
                <a:ext uri="{FF2B5EF4-FFF2-40B4-BE49-F238E27FC236}">
                  <a16:creationId xmlns:a16="http://schemas.microsoft.com/office/drawing/2014/main" id="{D19BB4B1-F4D7-AE76-5FA5-7436DB76453C}"/>
                </a:ext>
              </a:extLst>
            </p:cNvPr>
            <p:cNvSpPr/>
            <p:nvPr/>
          </p:nvSpPr>
          <p:spPr>
            <a:xfrm>
              <a:off x="2893281" y="1609861"/>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Forgo SOC Screening</a:t>
              </a:r>
            </a:p>
          </p:txBody>
        </p:sp>
        <p:sp>
          <p:nvSpPr>
            <p:cNvPr id="60" name="Arrow: Pentagon 9">
              <a:extLst>
                <a:ext uri="{FF2B5EF4-FFF2-40B4-BE49-F238E27FC236}">
                  <a16:creationId xmlns:a16="http://schemas.microsoft.com/office/drawing/2014/main" id="{4144C76A-EE49-694F-1585-770B7B5342F0}"/>
                </a:ext>
              </a:extLst>
            </p:cNvPr>
            <p:cNvSpPr/>
            <p:nvPr/>
          </p:nvSpPr>
          <p:spPr>
            <a:xfrm>
              <a:off x="2893282" y="3310058"/>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Increase patient anxiety</a:t>
              </a:r>
            </a:p>
          </p:txBody>
        </p:sp>
        <p:sp>
          <p:nvSpPr>
            <p:cNvPr id="59" name="Oval 58">
              <a:extLst>
                <a:ext uri="{FF2B5EF4-FFF2-40B4-BE49-F238E27FC236}">
                  <a16:creationId xmlns:a16="http://schemas.microsoft.com/office/drawing/2014/main" id="{3CB14534-B0A4-CECE-F93C-19BAF6F29BDB}"/>
                </a:ext>
              </a:extLst>
            </p:cNvPr>
            <p:cNvSpPr/>
            <p:nvPr/>
          </p:nvSpPr>
          <p:spPr>
            <a:xfrm>
              <a:off x="2383632" y="1595109"/>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Arrow: Pentagon 10">
              <a:extLst>
                <a:ext uri="{FF2B5EF4-FFF2-40B4-BE49-F238E27FC236}">
                  <a16:creationId xmlns:a16="http://schemas.microsoft.com/office/drawing/2014/main" id="{906561C8-4F6A-FD34-75D1-1210A9C4C3FB}"/>
                </a:ext>
              </a:extLst>
            </p:cNvPr>
            <p:cNvSpPr/>
            <p:nvPr/>
          </p:nvSpPr>
          <p:spPr>
            <a:xfrm>
              <a:off x="2893282" y="5010257"/>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dirty="0">
                  <a:solidFill>
                    <a:schemeClr val="bg1"/>
                  </a:solidFill>
                </a:rPr>
                <a:t>Unnecessary procedures due to false positive results</a:t>
              </a:r>
            </a:p>
          </p:txBody>
        </p:sp>
        <p:sp>
          <p:nvSpPr>
            <p:cNvPr id="62" name="Oval 61">
              <a:extLst>
                <a:ext uri="{FF2B5EF4-FFF2-40B4-BE49-F238E27FC236}">
                  <a16:creationId xmlns:a16="http://schemas.microsoft.com/office/drawing/2014/main" id="{64337E13-6D28-A8FF-D9B5-8F7DC18C5EE0}"/>
                </a:ext>
              </a:extLst>
            </p:cNvPr>
            <p:cNvSpPr/>
            <p:nvPr/>
          </p:nvSpPr>
          <p:spPr>
            <a:xfrm>
              <a:off x="2383633" y="3279465"/>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Oval 62">
              <a:extLst>
                <a:ext uri="{FF2B5EF4-FFF2-40B4-BE49-F238E27FC236}">
                  <a16:creationId xmlns:a16="http://schemas.microsoft.com/office/drawing/2014/main" id="{BB51770C-2021-6CC7-78DF-C5FBA63431C7}"/>
                </a:ext>
              </a:extLst>
            </p:cNvPr>
            <p:cNvSpPr/>
            <p:nvPr/>
          </p:nvSpPr>
          <p:spPr>
            <a:xfrm>
              <a:off x="2428185" y="4996108"/>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56" name="Graphic 55">
            <a:extLst>
              <a:ext uri="{FF2B5EF4-FFF2-40B4-BE49-F238E27FC236}">
                <a16:creationId xmlns:a16="http://schemas.microsoft.com/office/drawing/2014/main" id="{7AE505B0-3917-5A03-A523-3AF6B9927E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929" y="4640116"/>
            <a:ext cx="611296" cy="611296"/>
          </a:xfrm>
          <a:prstGeom prst="rect">
            <a:avLst/>
          </a:prstGeom>
        </p:spPr>
      </p:pic>
      <p:pic>
        <p:nvPicPr>
          <p:cNvPr id="65" name="Graphic 64" descr="Shield Tick with solid fill">
            <a:extLst>
              <a:ext uri="{FF2B5EF4-FFF2-40B4-BE49-F238E27FC236}">
                <a16:creationId xmlns:a16="http://schemas.microsoft.com/office/drawing/2014/main" id="{7A0BE490-4B4E-BE50-5956-0A612D0CF1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7226" y="1631085"/>
            <a:ext cx="748535" cy="748535"/>
          </a:xfrm>
          <a:prstGeom prst="rect">
            <a:avLst/>
          </a:prstGeom>
        </p:spPr>
      </p:pic>
      <p:pic>
        <p:nvPicPr>
          <p:cNvPr id="66" name="Graphic 1" descr="Exclamation mark with solid fill">
            <a:extLst>
              <a:ext uri="{FF2B5EF4-FFF2-40B4-BE49-F238E27FC236}">
                <a16:creationId xmlns:a16="http://schemas.microsoft.com/office/drawing/2014/main" id="{6B236D9E-7108-96DB-C113-89715519F0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0929" y="3296150"/>
            <a:ext cx="545709" cy="545709"/>
          </a:xfrm>
          <a:prstGeom prst="rect">
            <a:avLst/>
          </a:prstGeom>
        </p:spPr>
      </p:pic>
      <p:sp>
        <p:nvSpPr>
          <p:cNvPr id="67" name="TextBox 66">
            <a:extLst>
              <a:ext uri="{FF2B5EF4-FFF2-40B4-BE49-F238E27FC236}">
                <a16:creationId xmlns:a16="http://schemas.microsoft.com/office/drawing/2014/main" id="{4A23A8FA-56EB-DA63-C282-52A79DC82E1B}"/>
              </a:ext>
            </a:extLst>
          </p:cNvPr>
          <p:cNvSpPr txBox="1"/>
          <p:nvPr/>
        </p:nvSpPr>
        <p:spPr bwMode="gray">
          <a:xfrm>
            <a:off x="367553" y="6535270"/>
            <a:ext cx="2743200" cy="196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buSzPct val="100000"/>
              <a:buFont typeface="Arial" panose="020B0604020202020204" pitchFamily="34" charset="0"/>
            </a:pPr>
            <a:r>
              <a:rPr lang="en-US" sz="750" b="1" dirty="0">
                <a:solidFill>
                  <a:srgbClr val="082842"/>
                </a:solidFill>
                <a:cs typeface="Arial"/>
              </a:rPr>
              <a:t>MCED: </a:t>
            </a:r>
            <a:r>
              <a:rPr lang="en-US" sz="750" dirty="0">
                <a:solidFill>
                  <a:srgbClr val="082842"/>
                </a:solidFill>
                <a:cs typeface="Arial"/>
              </a:rPr>
              <a:t>multi-cancer early detection; </a:t>
            </a:r>
            <a:r>
              <a:rPr lang="en-US" sz="750" b="1" dirty="0">
                <a:solidFill>
                  <a:srgbClr val="082842"/>
                </a:solidFill>
                <a:cs typeface="Arial"/>
              </a:rPr>
              <a:t>SOC:</a:t>
            </a:r>
            <a:r>
              <a:rPr lang="en-US" sz="750" dirty="0">
                <a:solidFill>
                  <a:srgbClr val="082842"/>
                </a:solidFill>
                <a:cs typeface="Arial"/>
              </a:rPr>
              <a:t> standard of care.</a:t>
            </a:r>
            <a:endParaRPr lang="en-US" dirty="0">
              <a:solidFill>
                <a:srgbClr val="082842"/>
              </a:solidFill>
            </a:endParaRPr>
          </a:p>
        </p:txBody>
      </p:sp>
    </p:spTree>
    <p:custDataLst>
      <p:tags r:id="rId1"/>
    </p:custDataLst>
    <p:extLst>
      <p:ext uri="{BB962C8B-B14F-4D97-AF65-F5344CB8AC3E}">
        <p14:creationId xmlns:p14="http://schemas.microsoft.com/office/powerpoint/2010/main" val="293304899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0B6E-13BC-13DF-9822-294D175535B6}"/>
              </a:ext>
            </a:extLst>
          </p:cNvPr>
          <p:cNvSpPr>
            <a:spLocks noGrp="1"/>
          </p:cNvSpPr>
          <p:nvPr>
            <p:ph type="ctrTitle"/>
          </p:nvPr>
        </p:nvSpPr>
        <p:spPr>
          <a:xfrm>
            <a:off x="467528" y="162209"/>
            <a:ext cx="11146402" cy="1205865"/>
          </a:xfrm>
        </p:spPr>
        <p:txBody>
          <a:bodyPr/>
          <a:lstStyle/>
          <a:p>
            <a:pPr algn="l"/>
            <a:r>
              <a:rPr lang="en-US" sz="3200" dirty="0"/>
              <a:t>These slides are provided for educational purposes as of April 18, 2024</a:t>
            </a:r>
          </a:p>
        </p:txBody>
      </p:sp>
      <p:sp>
        <p:nvSpPr>
          <p:cNvPr id="3" name="Text Placeholder 2">
            <a:extLst>
              <a:ext uri="{FF2B5EF4-FFF2-40B4-BE49-F238E27FC236}">
                <a16:creationId xmlns:a16="http://schemas.microsoft.com/office/drawing/2014/main" id="{CAD9C6A3-565C-C00E-A0E9-9D8D1BAF91A5}"/>
              </a:ext>
            </a:extLst>
          </p:cNvPr>
          <p:cNvSpPr>
            <a:spLocks noGrp="1"/>
          </p:cNvSpPr>
          <p:nvPr>
            <p:ph type="body" sz="quarter" idx="10"/>
          </p:nvPr>
        </p:nvSpPr>
        <p:spPr>
          <a:xfrm>
            <a:off x="514824" y="1554847"/>
            <a:ext cx="11051809" cy="4342157"/>
          </a:xfrm>
        </p:spPr>
        <p:txBody>
          <a:bodyPr/>
          <a:lstStyle/>
          <a:p>
            <a:pPr algn="l"/>
            <a:r>
              <a:rPr lang="en-US" b="1" dirty="0"/>
              <a:t>Note:</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are made available to any appropriately requesting individual, regardless of the manner in which they cover, recommend, or participate in the ordering of any Exact Sciences product.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Individuals may use these slides for scientific or educational purposes only.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Exact Sciences does not grant permission to modify the slides or their content and therefore is not responsible for any edits or changes made by a user. This includes, but not limited to, edits or changes to the contents, order, format, and/or incorporation or adoption of these slides or their content into other materials.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 information on these slides may not constitute the most up-to-date data information or data. It is the user’s responsibility to verify the accuracy of these slides for the desired use to comply with applicable rules, laws, or regulations (e.g., event organizer or accrediting body standards/requirements, copyright laws, institutional requirements, etc.). </a:t>
            </a:r>
          </a:p>
          <a:p>
            <a:pPr marL="342900" marR="0" lvl="0" indent="-342900" algn="l">
              <a:lnSpc>
                <a:spcPct val="100000"/>
              </a:lnSpc>
              <a:buFont typeface="Symbol" panose="05050102010706020507" pitchFamily="18" charset="2"/>
              <a:buChar char=""/>
            </a:pPr>
            <a:r>
              <a:rPr lang="en-US" sz="1800" dirty="0">
                <a:effectLst/>
                <a:ea typeface="Calibri" panose="020F0502020204030204" pitchFamily="34" charset="0"/>
              </a:rPr>
              <a:t>These slides and their contents are provided: (1) with any faults AS IS AND AS AVAILABLE; and (2) without any assurance, warranty, condition, or duty of or regarding the slides and/or their contents: accuracy, availability, adequacy, validity, reliability, completeness, performance, or compatibility. Exact Sciences disclaims any liability associated with the use of these slides.</a:t>
            </a:r>
          </a:p>
          <a:p>
            <a:pPr algn="l"/>
            <a:endParaRPr lang="en-US" dirty="0"/>
          </a:p>
        </p:txBody>
      </p:sp>
      <p:sp>
        <p:nvSpPr>
          <p:cNvPr id="4" name="Text Placeholder 13">
            <a:extLst>
              <a:ext uri="{FF2B5EF4-FFF2-40B4-BE49-F238E27FC236}">
                <a16:creationId xmlns:a16="http://schemas.microsoft.com/office/drawing/2014/main" id="{C27606AA-3D31-B396-FACC-A4D82FEB28B5}"/>
              </a:ext>
            </a:extLst>
          </p:cNvPr>
          <p:cNvSpPr txBox="1">
            <a:spLocks/>
          </p:cNvSpPr>
          <p:nvPr/>
        </p:nvSpPr>
        <p:spPr>
          <a:xfrm>
            <a:off x="127376" y="6406732"/>
            <a:ext cx="10095221"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50" b="0" i="0" dirty="0">
                <a:solidFill>
                  <a:schemeClr val="tx2"/>
                </a:solidFill>
                <a:effectLst/>
                <a:latin typeface="+mn-lt"/>
              </a:rPr>
              <a:t>© 2023 Exact Sciences Corporation. All rights reserved.</a:t>
            </a:r>
          </a:p>
        </p:txBody>
      </p:sp>
    </p:spTree>
    <p:extLst>
      <p:ext uri="{BB962C8B-B14F-4D97-AF65-F5344CB8AC3E}">
        <p14:creationId xmlns:p14="http://schemas.microsoft.com/office/powerpoint/2010/main" val="3475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E02F-F0D8-B835-73E3-97281EE27242}"/>
              </a:ext>
            </a:extLst>
          </p:cNvPr>
          <p:cNvSpPr>
            <a:spLocks noGrp="1"/>
          </p:cNvSpPr>
          <p:nvPr>
            <p:ph type="title"/>
          </p:nvPr>
        </p:nvSpPr>
        <p:spPr/>
        <p:txBody>
          <a:bodyPr/>
          <a:lstStyle/>
          <a:p>
            <a:r>
              <a:rPr lang="en-US" dirty="0">
                <a:cs typeface="Arial"/>
              </a:rPr>
              <a:t>Many Challenges Exist in Cancer Care</a:t>
            </a:r>
            <a:endParaRPr lang="en-US" dirty="0"/>
          </a:p>
        </p:txBody>
      </p:sp>
      <p:sp>
        <p:nvSpPr>
          <p:cNvPr id="3" name="Rectangle 2">
            <a:extLst>
              <a:ext uri="{FF2B5EF4-FFF2-40B4-BE49-F238E27FC236}">
                <a16:creationId xmlns:a16="http://schemas.microsoft.com/office/drawing/2014/main" id="{DB069DE9-6DC1-F847-CAD8-443FF429EA1B}"/>
              </a:ext>
            </a:extLst>
          </p:cNvPr>
          <p:cNvSpPr/>
          <p:nvPr/>
        </p:nvSpPr>
        <p:spPr>
          <a:xfrm>
            <a:off x="3264658" y="1611801"/>
            <a:ext cx="8701200" cy="6973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Cancer remains the 2</a:t>
            </a:r>
            <a:r>
              <a:rPr kumimoji="0" lang="en-US" sz="2400" b="1" i="0" u="none" strike="noStrike" kern="1200" cap="none" spc="0" normalizeH="0" baseline="30000" noProof="0" dirty="0">
                <a:ln>
                  <a:noFill/>
                </a:ln>
                <a:solidFill>
                  <a:srgbClr val="000000"/>
                </a:solidFill>
                <a:effectLst/>
                <a:uLnTx/>
                <a:uFillTx/>
                <a:latin typeface="Arial" panose="020B0604020202020204"/>
                <a:ea typeface="+mn-ea"/>
                <a:cs typeface="+mn-cs"/>
              </a:rPr>
              <a:t>nd </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leading cause of death in the US</a:t>
            </a:r>
          </a:p>
        </p:txBody>
      </p:sp>
      <p:sp>
        <p:nvSpPr>
          <p:cNvPr id="4" name="Rectangle 3">
            <a:extLst>
              <a:ext uri="{FF2B5EF4-FFF2-40B4-BE49-F238E27FC236}">
                <a16:creationId xmlns:a16="http://schemas.microsoft.com/office/drawing/2014/main" id="{70754E31-84B0-6573-0158-2CD0B2D60DF8}"/>
              </a:ext>
            </a:extLst>
          </p:cNvPr>
          <p:cNvSpPr/>
          <p:nvPr/>
        </p:nvSpPr>
        <p:spPr>
          <a:xfrm>
            <a:off x="294967" y="2309193"/>
            <a:ext cx="11670891" cy="2773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B3BEFCE9-D090-B094-807B-090610D680BB}"/>
              </a:ext>
            </a:extLst>
          </p:cNvPr>
          <p:cNvCxnSpPr>
            <a:cxnSpLocks/>
          </p:cNvCxnSpPr>
          <p:nvPr/>
        </p:nvCxnSpPr>
        <p:spPr>
          <a:xfrm>
            <a:off x="4281402" y="2314403"/>
            <a:ext cx="0" cy="27684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4">
            <a:extLst>
              <a:ext uri="{FF2B5EF4-FFF2-40B4-BE49-F238E27FC236}">
                <a16:creationId xmlns:a16="http://schemas.microsoft.com/office/drawing/2014/main" id="{3BD3C7CB-224E-85DC-0D7B-8C20B1910E39}"/>
              </a:ext>
            </a:extLst>
          </p:cNvPr>
          <p:cNvSpPr txBox="1"/>
          <p:nvPr/>
        </p:nvSpPr>
        <p:spPr>
          <a:xfrm>
            <a:off x="616693" y="3206187"/>
            <a:ext cx="3636335"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Over 2 million</a:t>
            </a:r>
          </a:p>
        </p:txBody>
      </p:sp>
      <p:sp>
        <p:nvSpPr>
          <p:cNvPr id="7" name="TextBox 5">
            <a:extLst>
              <a:ext uri="{FF2B5EF4-FFF2-40B4-BE49-F238E27FC236}">
                <a16:creationId xmlns:a16="http://schemas.microsoft.com/office/drawing/2014/main" id="{61133C6C-B86F-EE81-3F21-04884CE2CBA2}"/>
              </a:ext>
            </a:extLst>
          </p:cNvPr>
          <p:cNvSpPr txBox="1"/>
          <p:nvPr/>
        </p:nvSpPr>
        <p:spPr>
          <a:xfrm>
            <a:off x="616693" y="3797072"/>
            <a:ext cx="3636334" cy="4616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cancer cases*</a:t>
            </a:r>
          </a:p>
        </p:txBody>
      </p:sp>
      <p:sp>
        <p:nvSpPr>
          <p:cNvPr id="8" name="TextBox 6">
            <a:extLst>
              <a:ext uri="{FF2B5EF4-FFF2-40B4-BE49-F238E27FC236}">
                <a16:creationId xmlns:a16="http://schemas.microsoft.com/office/drawing/2014/main" id="{51C74C30-65DD-9DA8-49F2-32C5ACE1577E}"/>
              </a:ext>
            </a:extLst>
          </p:cNvPr>
          <p:cNvSpPr txBox="1"/>
          <p:nvPr/>
        </p:nvSpPr>
        <p:spPr>
          <a:xfrm>
            <a:off x="4277849" y="3177826"/>
            <a:ext cx="3636335" cy="67710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~612,000</a:t>
            </a:r>
          </a:p>
        </p:txBody>
      </p:sp>
      <p:sp>
        <p:nvSpPr>
          <p:cNvPr id="9" name="TextBox 7">
            <a:extLst>
              <a:ext uri="{FF2B5EF4-FFF2-40B4-BE49-F238E27FC236}">
                <a16:creationId xmlns:a16="http://schemas.microsoft.com/office/drawing/2014/main" id="{52B89AF8-9356-253A-DA98-276D373760EC}"/>
              </a:ext>
            </a:extLst>
          </p:cNvPr>
          <p:cNvSpPr txBox="1"/>
          <p:nvPr/>
        </p:nvSpPr>
        <p:spPr>
          <a:xfrm>
            <a:off x="4277849" y="3814488"/>
            <a:ext cx="3636334" cy="4616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cancer deaths</a:t>
            </a:r>
            <a:r>
              <a:rPr kumimoji="0" lang="en-US" sz="3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0" name="TextBox 8">
            <a:extLst>
              <a:ext uri="{FF2B5EF4-FFF2-40B4-BE49-F238E27FC236}">
                <a16:creationId xmlns:a16="http://schemas.microsoft.com/office/drawing/2014/main" id="{51F622E1-2891-B7C4-558C-A3ACB133778D}"/>
              </a:ext>
            </a:extLst>
          </p:cNvPr>
          <p:cNvSpPr txBox="1"/>
          <p:nvPr/>
        </p:nvSpPr>
        <p:spPr>
          <a:xfrm>
            <a:off x="7938991" y="3181368"/>
            <a:ext cx="3636335" cy="67710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Disparities</a:t>
            </a:r>
            <a:r>
              <a:rPr kumimoji="0" lang="en-US" sz="4400" b="1" i="0" u="none" strike="noStrike" kern="1200" cap="none" spc="0" normalizeH="0" baseline="30000" noProof="0" dirty="0">
                <a:ln>
                  <a:noFill/>
                </a:ln>
                <a:solidFill>
                  <a:schemeClr val="accent1"/>
                </a:solidFill>
                <a:effectLst/>
                <a:uLnTx/>
                <a:uFillTx/>
                <a:latin typeface="Arial" panose="020B0604020202020204" pitchFamily="34" charset="0"/>
                <a:ea typeface="+mn-ea"/>
                <a:cs typeface="Arial" panose="020B0604020202020204" pitchFamily="34" charset="0"/>
              </a:rPr>
              <a:t>‡</a:t>
            </a:r>
            <a:endParaRPr kumimoji="0" lang="en-US" sz="4400" b="0" i="0" u="none" strike="noStrike" kern="1200" cap="none" spc="0" normalizeH="0" baseline="3000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1" name="TextBox 9">
            <a:extLst>
              <a:ext uri="{FF2B5EF4-FFF2-40B4-BE49-F238E27FC236}">
                <a16:creationId xmlns:a16="http://schemas.microsoft.com/office/drawing/2014/main" id="{CA035909-1CFD-325F-0AD3-2CC627988DED}"/>
              </a:ext>
            </a:extLst>
          </p:cNvPr>
          <p:cNvSpPr txBox="1"/>
          <p:nvPr/>
        </p:nvSpPr>
        <p:spPr>
          <a:xfrm>
            <a:off x="7938991" y="3798366"/>
            <a:ext cx="3636334"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persist in cancer</a:t>
            </a:r>
          </a:p>
        </p:txBody>
      </p:sp>
      <p:cxnSp>
        <p:nvCxnSpPr>
          <p:cNvPr id="12" name="Straight Connector 11">
            <a:extLst>
              <a:ext uri="{FF2B5EF4-FFF2-40B4-BE49-F238E27FC236}">
                <a16:creationId xmlns:a16="http://schemas.microsoft.com/office/drawing/2014/main" id="{BEFF454D-A751-51B0-0016-83AAD1D19A22}"/>
              </a:ext>
            </a:extLst>
          </p:cNvPr>
          <p:cNvCxnSpPr>
            <a:cxnSpLocks/>
          </p:cNvCxnSpPr>
          <p:nvPr/>
        </p:nvCxnSpPr>
        <p:spPr>
          <a:xfrm>
            <a:off x="7914183" y="2309193"/>
            <a:ext cx="0" cy="27684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Arrow: Pentagon 12">
            <a:extLst>
              <a:ext uri="{FF2B5EF4-FFF2-40B4-BE49-F238E27FC236}">
                <a16:creationId xmlns:a16="http://schemas.microsoft.com/office/drawing/2014/main" id="{1CE6E35A-64A8-F19A-378D-5B85C460991F}"/>
              </a:ext>
            </a:extLst>
          </p:cNvPr>
          <p:cNvSpPr/>
          <p:nvPr/>
        </p:nvSpPr>
        <p:spPr>
          <a:xfrm>
            <a:off x="290718" y="1613780"/>
            <a:ext cx="3460955" cy="708328"/>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2024 estimates</a:t>
            </a:r>
          </a:p>
        </p:txBody>
      </p:sp>
      <p:sp>
        <p:nvSpPr>
          <p:cNvPr id="15" name="TextBox 14">
            <a:extLst>
              <a:ext uri="{FF2B5EF4-FFF2-40B4-BE49-F238E27FC236}">
                <a16:creationId xmlns:a16="http://schemas.microsoft.com/office/drawing/2014/main" id="{FC335F24-98EE-CECA-2708-04186F9D7AF8}"/>
              </a:ext>
            </a:extLst>
          </p:cNvPr>
          <p:cNvSpPr txBox="1"/>
          <p:nvPr/>
        </p:nvSpPr>
        <p:spPr bwMode="gray">
          <a:xfrm>
            <a:off x="420411" y="5979892"/>
            <a:ext cx="664360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SzPct val="100000"/>
              <a:buFont typeface="Arial" panose="020B0604020202020204" pitchFamily="34" charset="0"/>
            </a:pPr>
            <a:r>
              <a:rPr lang="en-US" sz="750" dirty="0">
                <a:solidFill>
                  <a:schemeClr val="tx1">
                    <a:lumMod val="50000"/>
                  </a:schemeClr>
                </a:solidFill>
                <a:cs typeface="Arial"/>
              </a:rPr>
              <a:t>*These are model-based estimates that should be interpreted with caution and not compared with those for previous years.. </a:t>
            </a:r>
          </a:p>
          <a:p>
            <a:pPr>
              <a:buSzPct val="100000"/>
              <a:buFont typeface="Arial" panose="020B0604020202020204" pitchFamily="34" charset="0"/>
            </a:pPr>
            <a:r>
              <a:rPr lang="en-US" sz="750" dirty="0">
                <a:solidFill>
                  <a:schemeClr val="tx1">
                    <a:lumMod val="50000"/>
                  </a:schemeClr>
                </a:solidFill>
                <a:cs typeface="Arial"/>
              </a:rPr>
              <a:t>†Cancer disparities are differences in cancer occurrence and outcomes according to sociodemographic factors, such as race, ethnicity, age, sexual orientation, or where you live.</a:t>
            </a:r>
          </a:p>
          <a:p>
            <a:pPr>
              <a:buSzPct val="100000"/>
              <a:buFont typeface="Arial" panose="020B0604020202020204" pitchFamily="34" charset="0"/>
            </a:pPr>
            <a:r>
              <a:rPr lang="en-US" sz="750" dirty="0">
                <a:solidFill>
                  <a:schemeClr val="tx1">
                    <a:lumMod val="50000"/>
                  </a:schemeClr>
                </a:solidFill>
                <a:cs typeface="Arial"/>
              </a:rPr>
              <a:t>Siegel RL, et al. CA Cancer J Clin. 2024;74(1):12-49.</a:t>
            </a:r>
          </a:p>
        </p:txBody>
      </p:sp>
    </p:spTree>
    <p:extLst>
      <p:ext uri="{BB962C8B-B14F-4D97-AF65-F5344CB8AC3E}">
        <p14:creationId xmlns:p14="http://schemas.microsoft.com/office/powerpoint/2010/main" val="207560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solidFill>
                  <a:schemeClr val="tx1"/>
                </a:solidFill>
                <a:latin typeface="+mn-lt"/>
              </a:rPr>
              <a:t>Earlier Detection </a:t>
            </a:r>
            <a:r>
              <a:rPr lang="en-US" dirty="0">
                <a:latin typeface="+mn-lt"/>
              </a:rPr>
              <a:t>is Associated with Longer Survival</a:t>
            </a:r>
            <a:endParaRPr lang="en-US" dirty="0"/>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1619845" y="6285863"/>
            <a:ext cx="10095221" cy="426611"/>
          </a:xfrm>
          <a:prstGeom prst="rect">
            <a:avLst/>
          </a:prstGeom>
        </p:spPr>
        <p:txBody>
          <a:bodyPr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50" b="0" i="0" dirty="0">
                <a:effectLst/>
                <a:latin typeface="+mn-lt"/>
              </a:rPr>
              <a:t>*Five-year relative survival based on stage at diagnosis, United States, 2013-2019. All patients were followed through 2020.</a:t>
            </a:r>
          </a:p>
          <a:p>
            <a:pPr marL="0" indent="0">
              <a:lnSpc>
                <a:spcPct val="100000"/>
              </a:lnSpc>
              <a:spcBef>
                <a:spcPts val="0"/>
              </a:spcBef>
              <a:buNone/>
              <a:defRPr/>
            </a:pPr>
            <a:r>
              <a:rPr lang="en-US" sz="750" b="0" i="0" dirty="0">
                <a:effectLst/>
                <a:latin typeface="+mn-lt"/>
              </a:rPr>
              <a:t>Siegel RL, et al. </a:t>
            </a:r>
            <a:r>
              <a:rPr lang="en-US" sz="750" b="0" i="1" dirty="0">
                <a:effectLst/>
                <a:latin typeface="+mn-lt"/>
              </a:rPr>
              <a:t>CA Cancer J Clin</a:t>
            </a:r>
            <a:r>
              <a:rPr lang="en-US" sz="750" b="0" i="0" dirty="0">
                <a:effectLst/>
                <a:latin typeface="+mn-lt"/>
              </a:rPr>
              <a:t>. 2024;74(1):12-4</a:t>
            </a:r>
            <a:r>
              <a:rPr lang="en-US" sz="100" dirty="0">
                <a:latin typeface="+mn-lt"/>
              </a:rPr>
              <a:t>9</a:t>
            </a:r>
            <a:r>
              <a:rPr lang="en-US" sz="750" b="0" i="0" dirty="0">
                <a:effectLst/>
                <a:latin typeface="+mn-lt"/>
              </a:rPr>
              <a:t>.</a:t>
            </a:r>
            <a:endParaRPr kumimoji="0" lang="en-US" sz="750" b="0" i="0" u="none" strike="noStrike" kern="1200" cap="none" spc="0" normalizeH="0" baseline="0" noProof="0" dirty="0">
              <a:ln>
                <a:noFill/>
              </a:ln>
              <a:effectLst/>
              <a:uLnTx/>
              <a:uFillTx/>
              <a:latin typeface="+mn-lt"/>
              <a:ea typeface="+mn-ea"/>
              <a:cs typeface="+mn-cs"/>
            </a:endParaRPr>
          </a:p>
        </p:txBody>
      </p:sp>
      <p:sp>
        <p:nvSpPr>
          <p:cNvPr id="3" name="Text Placeholder 3">
            <a:extLst>
              <a:ext uri="{FF2B5EF4-FFF2-40B4-BE49-F238E27FC236}">
                <a16:creationId xmlns:a16="http://schemas.microsoft.com/office/drawing/2014/main" id="{CE16F9A0-A2AF-6AA5-55DF-534B9EAB6493}"/>
              </a:ext>
            </a:extLst>
          </p:cNvPr>
          <p:cNvSpPr txBox="1">
            <a:spLocks/>
          </p:cNvSpPr>
          <p:nvPr/>
        </p:nvSpPr>
        <p:spPr>
          <a:xfrm>
            <a:off x="420411" y="944485"/>
            <a:ext cx="11295782" cy="396947"/>
          </a:xfrm>
          <a:prstGeom prst="rect">
            <a:avLst/>
          </a:prstGeom>
          <a:effectLst/>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rPr>
              <a:t>Example: Colorectal Cancer*</a:t>
            </a:r>
          </a:p>
        </p:txBody>
      </p:sp>
      <p:grpSp>
        <p:nvGrpSpPr>
          <p:cNvPr id="5" name="Group 4">
            <a:extLst>
              <a:ext uri="{FF2B5EF4-FFF2-40B4-BE49-F238E27FC236}">
                <a16:creationId xmlns:a16="http://schemas.microsoft.com/office/drawing/2014/main" id="{299560A0-A4AD-8FB8-CEAA-CC96C01F302E}"/>
              </a:ext>
            </a:extLst>
          </p:cNvPr>
          <p:cNvGrpSpPr/>
          <p:nvPr/>
        </p:nvGrpSpPr>
        <p:grpSpPr>
          <a:xfrm>
            <a:off x="196649" y="1439495"/>
            <a:ext cx="11744534" cy="4567217"/>
            <a:chOff x="1330817" y="1711841"/>
            <a:chExt cx="6047197" cy="2328277"/>
          </a:xfrm>
        </p:grpSpPr>
        <p:grpSp>
          <p:nvGrpSpPr>
            <p:cNvPr id="8" name="Group 7">
              <a:extLst>
                <a:ext uri="{FF2B5EF4-FFF2-40B4-BE49-F238E27FC236}">
                  <a16:creationId xmlns:a16="http://schemas.microsoft.com/office/drawing/2014/main" id="{2F1DFAEC-3BA0-06A3-4913-1D4CB15C0A1E}"/>
                </a:ext>
              </a:extLst>
            </p:cNvPr>
            <p:cNvGrpSpPr/>
            <p:nvPr/>
          </p:nvGrpSpPr>
          <p:grpSpPr>
            <a:xfrm>
              <a:off x="1330817" y="1711841"/>
              <a:ext cx="6047197" cy="2328277"/>
              <a:chOff x="651614" y="1447610"/>
              <a:chExt cx="9607523" cy="3699065"/>
            </a:xfrm>
          </p:grpSpPr>
          <p:pic>
            <p:nvPicPr>
              <p:cNvPr id="20" name="Picture 19" descr="A picture containing diagram&#10;&#10;Description automatically generated">
                <a:extLst>
                  <a:ext uri="{FF2B5EF4-FFF2-40B4-BE49-F238E27FC236}">
                    <a16:creationId xmlns:a16="http://schemas.microsoft.com/office/drawing/2014/main" id="{03E21638-29F5-DD9A-4C72-3C2F0939E1A7}"/>
                  </a:ext>
                </a:extLst>
              </p:cNvPr>
              <p:cNvPicPr>
                <a:picLocks noChangeAspect="1"/>
              </p:cNvPicPr>
              <p:nvPr/>
            </p:nvPicPr>
            <p:blipFill rotWithShape="1">
              <a:blip r:embed="rId4">
                <a:extLst>
                  <a:ext uri="{28A0092B-C50C-407E-A947-70E740481C1C}">
                    <a14:useLocalDpi xmlns:a14="http://schemas.microsoft.com/office/drawing/2010/main" val="0"/>
                  </a:ext>
                </a:extLst>
              </a:blip>
              <a:srcRect r="54155"/>
              <a:stretch/>
            </p:blipFill>
            <p:spPr>
              <a:xfrm>
                <a:off x="651614" y="1457135"/>
                <a:ext cx="1420734" cy="3676839"/>
              </a:xfrm>
              <a:prstGeom prst="rect">
                <a:avLst/>
              </a:prstGeom>
              <a:ln>
                <a:noFill/>
              </a:ln>
            </p:spPr>
          </p:pic>
          <p:pic>
            <p:nvPicPr>
              <p:cNvPr id="21" name="Picture 20" descr="Diagram&#10;&#10;Description automatically generated with low confidence">
                <a:extLst>
                  <a:ext uri="{FF2B5EF4-FFF2-40B4-BE49-F238E27FC236}">
                    <a16:creationId xmlns:a16="http://schemas.microsoft.com/office/drawing/2014/main" id="{D284E1D0-4DD0-2867-2F14-A04180552FDC}"/>
                  </a:ext>
                </a:extLst>
              </p:cNvPr>
              <p:cNvPicPr>
                <a:picLocks noChangeAspect="1"/>
              </p:cNvPicPr>
              <p:nvPr/>
            </p:nvPicPr>
            <p:blipFill rotWithShape="1">
              <a:blip r:embed="rId5">
                <a:extLst>
                  <a:ext uri="{28A0092B-C50C-407E-A947-70E740481C1C}">
                    <a14:useLocalDpi xmlns:a14="http://schemas.microsoft.com/office/drawing/2010/main" val="0"/>
                  </a:ext>
                </a:extLst>
              </a:blip>
              <a:srcRect r="57948"/>
              <a:stretch/>
            </p:blipFill>
            <p:spPr>
              <a:xfrm>
                <a:off x="3912404" y="1447610"/>
                <a:ext cx="1329898" cy="3695890"/>
              </a:xfrm>
              <a:prstGeom prst="rect">
                <a:avLst/>
              </a:prstGeom>
              <a:ln>
                <a:noFill/>
              </a:ln>
            </p:spPr>
          </p:pic>
          <p:pic>
            <p:nvPicPr>
              <p:cNvPr id="22" name="Picture 21" descr="Diagram&#10;&#10;Description automatically generated">
                <a:extLst>
                  <a:ext uri="{FF2B5EF4-FFF2-40B4-BE49-F238E27FC236}">
                    <a16:creationId xmlns:a16="http://schemas.microsoft.com/office/drawing/2014/main" id="{3B814CAA-2101-8637-1053-B4849719A68E}"/>
                  </a:ext>
                </a:extLst>
              </p:cNvPr>
              <p:cNvPicPr>
                <a:picLocks noChangeAspect="1"/>
              </p:cNvPicPr>
              <p:nvPr/>
            </p:nvPicPr>
            <p:blipFill rotWithShape="1">
              <a:blip r:embed="rId6">
                <a:extLst>
                  <a:ext uri="{28A0092B-C50C-407E-A947-70E740481C1C}">
                    <a14:useLocalDpi xmlns:a14="http://schemas.microsoft.com/office/drawing/2010/main" val="0"/>
                  </a:ext>
                </a:extLst>
              </a:blip>
              <a:srcRect r="59809"/>
              <a:stretch/>
            </p:blipFill>
            <p:spPr>
              <a:xfrm>
                <a:off x="7082360" y="1457135"/>
                <a:ext cx="1380757" cy="3689540"/>
              </a:xfrm>
              <a:prstGeom prst="rect">
                <a:avLst/>
              </a:prstGeom>
              <a:ln>
                <a:noFill/>
              </a:ln>
            </p:spPr>
          </p:pic>
          <p:sp>
            <p:nvSpPr>
              <p:cNvPr id="23" name="TextBox 22">
                <a:extLst>
                  <a:ext uri="{FF2B5EF4-FFF2-40B4-BE49-F238E27FC236}">
                    <a16:creationId xmlns:a16="http://schemas.microsoft.com/office/drawing/2014/main" id="{2EBF45A6-A811-6157-15E3-7FD88538785C}"/>
                  </a:ext>
                </a:extLst>
              </p:cNvPr>
              <p:cNvSpPr txBox="1"/>
              <p:nvPr/>
            </p:nvSpPr>
            <p:spPr>
              <a:xfrm>
                <a:off x="2002575" y="3972474"/>
                <a:ext cx="1464953" cy="398838"/>
              </a:xfrm>
              <a:prstGeom prst="rect">
                <a:avLst/>
              </a:prstGeom>
              <a:noFill/>
              <a:ln>
                <a:noFill/>
              </a:ln>
            </p:spPr>
            <p:txBody>
              <a:bodyPr wrap="square" lIns="0" tIns="0" rIns="0" bIns="0" rtlCol="0">
                <a:spAutoFit/>
              </a:bodyPr>
              <a:lstStyle/>
              <a:p>
                <a:pPr algn="l"/>
                <a:r>
                  <a:rPr lang="en-US" sz="3200" b="1" dirty="0">
                    <a:solidFill>
                      <a:schemeClr val="accent5"/>
                    </a:solidFill>
                    <a:cs typeface="Arial" panose="020B0604020202020204" pitchFamily="34" charset="0"/>
                  </a:rPr>
                  <a:t>~91%</a:t>
                </a:r>
              </a:p>
            </p:txBody>
          </p:sp>
          <p:sp>
            <p:nvSpPr>
              <p:cNvPr id="24" name="TextBox 23">
                <a:extLst>
                  <a:ext uri="{FF2B5EF4-FFF2-40B4-BE49-F238E27FC236}">
                    <a16:creationId xmlns:a16="http://schemas.microsoft.com/office/drawing/2014/main" id="{3AEE2574-9ABE-B38E-4273-F0F9416D75BF}"/>
                  </a:ext>
                </a:extLst>
              </p:cNvPr>
              <p:cNvSpPr txBox="1"/>
              <p:nvPr/>
            </p:nvSpPr>
            <p:spPr>
              <a:xfrm>
                <a:off x="5323814" y="3972474"/>
                <a:ext cx="1329897" cy="398838"/>
              </a:xfrm>
              <a:prstGeom prst="rect">
                <a:avLst/>
              </a:prstGeom>
              <a:noFill/>
              <a:ln>
                <a:noFill/>
              </a:ln>
            </p:spPr>
            <p:txBody>
              <a:bodyPr wrap="square" lIns="0" tIns="0" rIns="0" bIns="0" rtlCol="0">
                <a:spAutoFit/>
              </a:bodyPr>
              <a:lstStyle/>
              <a:p>
                <a:pPr algn="l"/>
                <a:r>
                  <a:rPr lang="en-US" sz="3200" b="1" dirty="0">
                    <a:solidFill>
                      <a:schemeClr val="accent5"/>
                    </a:solidFill>
                    <a:cs typeface="Arial" panose="020B0604020202020204" pitchFamily="34" charset="0"/>
                  </a:rPr>
                  <a:t>~73%</a:t>
                </a:r>
              </a:p>
            </p:txBody>
          </p:sp>
          <p:sp>
            <p:nvSpPr>
              <p:cNvPr id="25" name="TextBox 24">
                <a:extLst>
                  <a:ext uri="{FF2B5EF4-FFF2-40B4-BE49-F238E27FC236}">
                    <a16:creationId xmlns:a16="http://schemas.microsoft.com/office/drawing/2014/main" id="{86A0EE5A-831E-F12A-A42C-991024E0056B}"/>
                  </a:ext>
                </a:extLst>
              </p:cNvPr>
              <p:cNvSpPr txBox="1"/>
              <p:nvPr/>
            </p:nvSpPr>
            <p:spPr>
              <a:xfrm>
                <a:off x="8523046" y="3972474"/>
                <a:ext cx="1307979" cy="398838"/>
              </a:xfrm>
              <a:prstGeom prst="rect">
                <a:avLst/>
              </a:prstGeom>
              <a:noFill/>
              <a:ln>
                <a:noFill/>
              </a:ln>
            </p:spPr>
            <p:txBody>
              <a:bodyPr wrap="square" lIns="0" tIns="0" rIns="0" bIns="0" rtlCol="0">
                <a:spAutoFit/>
              </a:bodyPr>
              <a:lstStyle/>
              <a:p>
                <a:pPr algn="l"/>
                <a:r>
                  <a:rPr lang="en-US" sz="3200" b="1" dirty="0">
                    <a:solidFill>
                      <a:schemeClr val="accent5"/>
                    </a:solidFill>
                    <a:cs typeface="Arial" panose="020B0604020202020204" pitchFamily="34" charset="0"/>
                  </a:rPr>
                  <a:t>~14%</a:t>
                </a:r>
              </a:p>
            </p:txBody>
          </p:sp>
          <p:sp>
            <p:nvSpPr>
              <p:cNvPr id="26" name="TextBox 25">
                <a:extLst>
                  <a:ext uri="{FF2B5EF4-FFF2-40B4-BE49-F238E27FC236}">
                    <a16:creationId xmlns:a16="http://schemas.microsoft.com/office/drawing/2014/main" id="{B3CF952B-4096-E75B-E60C-EEA17BE0A50C}"/>
                  </a:ext>
                </a:extLst>
              </p:cNvPr>
              <p:cNvSpPr txBox="1"/>
              <p:nvPr/>
            </p:nvSpPr>
            <p:spPr>
              <a:xfrm>
                <a:off x="1972482" y="1526936"/>
                <a:ext cx="1653522" cy="523474"/>
              </a:xfrm>
              <a:prstGeom prst="rect">
                <a:avLst/>
              </a:prstGeom>
              <a:noFill/>
            </p:spPr>
            <p:txBody>
              <a:bodyPr wrap="square" lIns="0" tIns="0" rIns="0" bIns="0" rtlCol="0">
                <a:spAutoFit/>
              </a:bodyPr>
              <a:lstStyle/>
              <a:p>
                <a:pPr algn="l"/>
                <a:r>
                  <a:rPr lang="en-US" sz="2400" b="1" dirty="0">
                    <a:cs typeface="Arial" panose="020B0604020202020204" pitchFamily="34" charset="0"/>
                  </a:rPr>
                  <a:t>LOCAL</a:t>
                </a:r>
              </a:p>
              <a:p>
                <a:pPr algn="l"/>
                <a:r>
                  <a:rPr lang="en-US" dirty="0">
                    <a:cs typeface="Arial" panose="020B0604020202020204" pitchFamily="34" charset="0"/>
                  </a:rPr>
                  <a:t>Stage I, IIa, IIb</a:t>
                </a:r>
              </a:p>
            </p:txBody>
          </p:sp>
          <p:sp>
            <p:nvSpPr>
              <p:cNvPr id="27" name="TextBox 26">
                <a:extLst>
                  <a:ext uri="{FF2B5EF4-FFF2-40B4-BE49-F238E27FC236}">
                    <a16:creationId xmlns:a16="http://schemas.microsoft.com/office/drawing/2014/main" id="{BBF3664C-A528-3F04-255B-0F9FC5F32C37}"/>
                  </a:ext>
                </a:extLst>
              </p:cNvPr>
              <p:cNvSpPr txBox="1"/>
              <p:nvPr/>
            </p:nvSpPr>
            <p:spPr>
              <a:xfrm>
                <a:off x="5287064" y="1526936"/>
                <a:ext cx="1891771" cy="523474"/>
              </a:xfrm>
              <a:prstGeom prst="rect">
                <a:avLst/>
              </a:prstGeom>
              <a:noFill/>
            </p:spPr>
            <p:txBody>
              <a:bodyPr wrap="square" lIns="0" tIns="0" rIns="0" bIns="0" rtlCol="0">
                <a:spAutoFit/>
              </a:bodyPr>
              <a:lstStyle/>
              <a:p>
                <a:pPr algn="l"/>
                <a:r>
                  <a:rPr lang="en-US" sz="2400" b="1" dirty="0">
                    <a:cs typeface="Arial" panose="020B0604020202020204" pitchFamily="34" charset="0"/>
                  </a:rPr>
                  <a:t>REGIONAL</a:t>
                </a:r>
              </a:p>
              <a:p>
                <a:pPr algn="l"/>
                <a:r>
                  <a:rPr lang="en-US" dirty="0">
                    <a:cs typeface="Arial" panose="020B0604020202020204" pitchFamily="34" charset="0"/>
                  </a:rPr>
                  <a:t>Stage IIc, III</a:t>
                </a:r>
              </a:p>
            </p:txBody>
          </p:sp>
          <p:sp>
            <p:nvSpPr>
              <p:cNvPr id="28" name="TextBox 27">
                <a:extLst>
                  <a:ext uri="{FF2B5EF4-FFF2-40B4-BE49-F238E27FC236}">
                    <a16:creationId xmlns:a16="http://schemas.microsoft.com/office/drawing/2014/main" id="{5D55C8F3-3FF5-46B9-53EB-F46864AC7915}"/>
                  </a:ext>
                </a:extLst>
              </p:cNvPr>
              <p:cNvSpPr txBox="1"/>
              <p:nvPr/>
            </p:nvSpPr>
            <p:spPr>
              <a:xfrm>
                <a:off x="8523046" y="1526936"/>
                <a:ext cx="1736091" cy="822602"/>
              </a:xfrm>
              <a:prstGeom prst="rect">
                <a:avLst/>
              </a:prstGeom>
              <a:noFill/>
            </p:spPr>
            <p:txBody>
              <a:bodyPr wrap="square" lIns="0" tIns="0" rIns="0" bIns="0" rtlCol="0">
                <a:spAutoFit/>
              </a:bodyPr>
              <a:lstStyle/>
              <a:p>
                <a:pPr algn="l"/>
                <a:r>
                  <a:rPr lang="en-US" sz="2400" b="1" dirty="0">
                    <a:cs typeface="Arial" panose="020B0604020202020204" pitchFamily="34" charset="0"/>
                  </a:rPr>
                  <a:t>DISTANT METASTASIS</a:t>
                </a:r>
              </a:p>
              <a:p>
                <a:pPr algn="l"/>
                <a:r>
                  <a:rPr lang="en-US" dirty="0">
                    <a:cs typeface="Arial" panose="020B0604020202020204" pitchFamily="34" charset="0"/>
                  </a:rPr>
                  <a:t>Stage IV</a:t>
                </a:r>
              </a:p>
            </p:txBody>
          </p:sp>
          <p:sp>
            <p:nvSpPr>
              <p:cNvPr id="29" name="TextBox 28">
                <a:extLst>
                  <a:ext uri="{FF2B5EF4-FFF2-40B4-BE49-F238E27FC236}">
                    <a16:creationId xmlns:a16="http://schemas.microsoft.com/office/drawing/2014/main" id="{03CD330D-067C-9F10-AA54-3E499DD71513}"/>
                  </a:ext>
                </a:extLst>
              </p:cNvPr>
              <p:cNvSpPr txBox="1"/>
              <p:nvPr/>
            </p:nvSpPr>
            <p:spPr>
              <a:xfrm>
                <a:off x="2032260" y="4384789"/>
                <a:ext cx="1464953" cy="348983"/>
              </a:xfrm>
              <a:prstGeom prst="rect">
                <a:avLst/>
              </a:prstGeom>
              <a:noFill/>
            </p:spPr>
            <p:txBody>
              <a:bodyPr wrap="square" lIns="0" tIns="0" rIns="0" bIns="0" rtlCol="0">
                <a:spAutoFit/>
              </a:bodyPr>
              <a:lstStyle/>
              <a:p>
                <a:pPr algn="l"/>
                <a:r>
                  <a:rPr lang="en-US" sz="1400" dirty="0">
                    <a:cs typeface="Arial" panose="020B0604020202020204" pitchFamily="34" charset="0"/>
                  </a:rPr>
                  <a:t>5-Year Survival</a:t>
                </a:r>
              </a:p>
              <a:p>
                <a:pPr algn="l"/>
                <a:r>
                  <a:rPr lang="en-US" sz="1400" dirty="0">
                    <a:cs typeface="Arial" panose="020B0604020202020204" pitchFamily="34" charset="0"/>
                  </a:rPr>
                  <a:t>POST-DIAGNOSIS</a:t>
                </a:r>
              </a:p>
            </p:txBody>
          </p:sp>
          <p:sp>
            <p:nvSpPr>
              <p:cNvPr id="30" name="TextBox 29">
                <a:extLst>
                  <a:ext uri="{FF2B5EF4-FFF2-40B4-BE49-F238E27FC236}">
                    <a16:creationId xmlns:a16="http://schemas.microsoft.com/office/drawing/2014/main" id="{B1D4C323-3E27-795C-C14B-AAAAB4F3729B}"/>
                  </a:ext>
                </a:extLst>
              </p:cNvPr>
              <p:cNvSpPr txBox="1"/>
              <p:nvPr/>
            </p:nvSpPr>
            <p:spPr>
              <a:xfrm>
                <a:off x="5362316" y="4384789"/>
                <a:ext cx="1380757" cy="348983"/>
              </a:xfrm>
              <a:prstGeom prst="rect">
                <a:avLst/>
              </a:prstGeom>
              <a:noFill/>
            </p:spPr>
            <p:txBody>
              <a:bodyPr wrap="square" lIns="0" tIns="0" rIns="0" bIns="0" rtlCol="0">
                <a:spAutoFit/>
              </a:bodyPr>
              <a:lstStyle/>
              <a:p>
                <a:pPr algn="l"/>
                <a:r>
                  <a:rPr lang="en-US" sz="1400" dirty="0">
                    <a:cs typeface="Arial" panose="020B0604020202020204" pitchFamily="34" charset="0"/>
                  </a:rPr>
                  <a:t>5-Year Survival</a:t>
                </a:r>
              </a:p>
              <a:p>
                <a:pPr algn="l"/>
                <a:r>
                  <a:rPr lang="en-US" sz="1400" dirty="0">
                    <a:cs typeface="Arial" panose="020B0604020202020204" pitchFamily="34" charset="0"/>
                  </a:rPr>
                  <a:t>POST-DIAGNOSIS</a:t>
                </a:r>
              </a:p>
            </p:txBody>
          </p:sp>
          <p:sp>
            <p:nvSpPr>
              <p:cNvPr id="31" name="TextBox 30">
                <a:extLst>
                  <a:ext uri="{FF2B5EF4-FFF2-40B4-BE49-F238E27FC236}">
                    <a16:creationId xmlns:a16="http://schemas.microsoft.com/office/drawing/2014/main" id="{2E27414F-401B-3826-1064-F0A388523ED9}"/>
                  </a:ext>
                </a:extLst>
              </p:cNvPr>
              <p:cNvSpPr txBox="1"/>
              <p:nvPr/>
            </p:nvSpPr>
            <p:spPr>
              <a:xfrm>
                <a:off x="8509558" y="4384789"/>
                <a:ext cx="1530536" cy="361945"/>
              </a:xfrm>
              <a:prstGeom prst="rect">
                <a:avLst/>
              </a:prstGeom>
              <a:noFill/>
            </p:spPr>
            <p:txBody>
              <a:bodyPr wrap="square" lIns="0" tIns="0" rIns="0" bIns="0" rtlCol="0">
                <a:spAutoFit/>
              </a:bodyPr>
              <a:lstStyle/>
              <a:p>
                <a:pPr algn="l"/>
                <a:r>
                  <a:rPr lang="en-US" sz="1400" dirty="0">
                    <a:cs typeface="Arial" panose="020B0604020202020204" pitchFamily="34" charset="0"/>
                  </a:rPr>
                  <a:t>5-Year Survival</a:t>
                </a:r>
              </a:p>
              <a:p>
                <a:pPr algn="l"/>
                <a:r>
                  <a:rPr lang="en-US" sz="1400" dirty="0">
                    <a:cs typeface="Arial" panose="020B0604020202020204" pitchFamily="34" charset="0"/>
                  </a:rPr>
                  <a:t>POST-DIAGNOSIS</a:t>
                </a:r>
              </a:p>
            </p:txBody>
          </p:sp>
        </p:grpSp>
        <p:sp>
          <p:nvSpPr>
            <p:cNvPr id="9" name="Oval 8">
              <a:extLst>
                <a:ext uri="{FF2B5EF4-FFF2-40B4-BE49-F238E27FC236}">
                  <a16:creationId xmlns:a16="http://schemas.microsoft.com/office/drawing/2014/main" id="{410DDDEE-B595-BB89-A668-A7FDF6C1F50A}"/>
                </a:ext>
              </a:extLst>
            </p:cNvPr>
            <p:cNvSpPr/>
            <p:nvPr/>
          </p:nvSpPr>
          <p:spPr>
            <a:xfrm>
              <a:off x="1885214" y="2835266"/>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Oval 9">
              <a:extLst>
                <a:ext uri="{FF2B5EF4-FFF2-40B4-BE49-F238E27FC236}">
                  <a16:creationId xmlns:a16="http://schemas.microsoft.com/office/drawing/2014/main" id="{7C4EA33F-EC57-8282-2BCE-9595587AA85B}"/>
                </a:ext>
              </a:extLst>
            </p:cNvPr>
            <p:cNvSpPr/>
            <p:nvPr/>
          </p:nvSpPr>
          <p:spPr>
            <a:xfrm>
              <a:off x="3819467" y="2642531"/>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Oval 11">
              <a:extLst>
                <a:ext uri="{FF2B5EF4-FFF2-40B4-BE49-F238E27FC236}">
                  <a16:creationId xmlns:a16="http://schemas.microsoft.com/office/drawing/2014/main" id="{8B589B48-A901-3D71-A75E-E051CE8B6382}"/>
                </a:ext>
              </a:extLst>
            </p:cNvPr>
            <p:cNvSpPr/>
            <p:nvPr/>
          </p:nvSpPr>
          <p:spPr>
            <a:xfrm>
              <a:off x="3894416" y="2833129"/>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 name="Oval 13">
              <a:extLst>
                <a:ext uri="{FF2B5EF4-FFF2-40B4-BE49-F238E27FC236}">
                  <a16:creationId xmlns:a16="http://schemas.microsoft.com/office/drawing/2014/main" id="{547ECF77-413F-6622-4B11-A13021BECB66}"/>
                </a:ext>
              </a:extLst>
            </p:cNvPr>
            <p:cNvSpPr/>
            <p:nvPr/>
          </p:nvSpPr>
          <p:spPr>
            <a:xfrm>
              <a:off x="5708670" y="1770965"/>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Oval 14">
              <a:extLst>
                <a:ext uri="{FF2B5EF4-FFF2-40B4-BE49-F238E27FC236}">
                  <a16:creationId xmlns:a16="http://schemas.microsoft.com/office/drawing/2014/main" id="{6ADB4AFF-9BDC-6A2A-3989-D2193ADBDADA}"/>
                </a:ext>
              </a:extLst>
            </p:cNvPr>
            <p:cNvSpPr/>
            <p:nvPr/>
          </p:nvSpPr>
          <p:spPr>
            <a:xfrm>
              <a:off x="5933522" y="2115739"/>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Oval 15">
              <a:extLst>
                <a:ext uri="{FF2B5EF4-FFF2-40B4-BE49-F238E27FC236}">
                  <a16:creationId xmlns:a16="http://schemas.microsoft.com/office/drawing/2014/main" id="{BF56D73C-EAE1-5DC1-CA17-CBA0F3A63AB7}"/>
                </a:ext>
              </a:extLst>
            </p:cNvPr>
            <p:cNvSpPr/>
            <p:nvPr/>
          </p:nvSpPr>
          <p:spPr>
            <a:xfrm>
              <a:off x="5648709" y="2280631"/>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Oval 16">
              <a:extLst>
                <a:ext uri="{FF2B5EF4-FFF2-40B4-BE49-F238E27FC236}">
                  <a16:creationId xmlns:a16="http://schemas.microsoft.com/office/drawing/2014/main" id="{6DDA069D-E9F5-534B-91A4-5F0E3B6B04FE}"/>
                </a:ext>
              </a:extLst>
            </p:cNvPr>
            <p:cNvSpPr/>
            <p:nvPr/>
          </p:nvSpPr>
          <p:spPr>
            <a:xfrm>
              <a:off x="5648709" y="2535463"/>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8" name="Oval 17">
              <a:extLst>
                <a:ext uri="{FF2B5EF4-FFF2-40B4-BE49-F238E27FC236}">
                  <a16:creationId xmlns:a16="http://schemas.microsoft.com/office/drawing/2014/main" id="{0AA5296A-BEFF-B5D5-4CD7-9D433372B676}"/>
                </a:ext>
              </a:extLst>
            </p:cNvPr>
            <p:cNvSpPr/>
            <p:nvPr/>
          </p:nvSpPr>
          <p:spPr>
            <a:xfrm>
              <a:off x="5843580" y="2647890"/>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9" name="Oval 18">
              <a:extLst>
                <a:ext uri="{FF2B5EF4-FFF2-40B4-BE49-F238E27FC236}">
                  <a16:creationId xmlns:a16="http://schemas.microsoft.com/office/drawing/2014/main" id="{D1D4A3C2-430D-CAAB-7658-C740DF140905}"/>
                </a:ext>
              </a:extLst>
            </p:cNvPr>
            <p:cNvSpPr/>
            <p:nvPr/>
          </p:nvSpPr>
          <p:spPr>
            <a:xfrm>
              <a:off x="5903542" y="2835267"/>
              <a:ext cx="111864" cy="111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custDataLst>
      <p:tags r:id="rId1"/>
    </p:custDataLst>
    <p:extLst>
      <p:ext uri="{BB962C8B-B14F-4D97-AF65-F5344CB8AC3E}">
        <p14:creationId xmlns:p14="http://schemas.microsoft.com/office/powerpoint/2010/main" val="11161455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2800" dirty="0">
                <a:effectLst/>
                <a:latin typeface="+mj-lt"/>
              </a:rPr>
              <a:t>Diagnosis at More Advanced Stages is Associated with Lower Probability of Long-term Survival</a:t>
            </a:r>
            <a:r>
              <a:rPr lang="en-US" sz="2800" baseline="30000" dirty="0">
                <a:effectLst/>
                <a:latin typeface="+mj-lt"/>
              </a:rPr>
              <a:t>1</a:t>
            </a:r>
            <a:endParaRPr lang="en-US" dirty="0"/>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1252669" y="6466326"/>
            <a:ext cx="10095221"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Clr>
                <a:schemeClr val="dk1"/>
              </a:buClr>
              <a:buSzPts val="600"/>
              <a:buNone/>
            </a:pPr>
            <a:r>
              <a:rPr lang="en-US" sz="750" dirty="0">
                <a:solidFill>
                  <a:schemeClr val="tx1">
                    <a:lumMod val="50000"/>
                  </a:schemeClr>
                </a:solidFill>
              </a:rPr>
              <a:t>*Five-year relative survival, United States, 2013-2019. All patients were followed through 2020.</a:t>
            </a:r>
          </a:p>
          <a:p>
            <a:pPr marL="0" indent="0">
              <a:lnSpc>
                <a:spcPct val="100000"/>
              </a:lnSpc>
              <a:spcBef>
                <a:spcPts val="0"/>
              </a:spcBef>
              <a:buClr>
                <a:schemeClr val="dk1"/>
              </a:buClr>
              <a:buSzPts val="600"/>
              <a:buNone/>
            </a:pPr>
            <a:r>
              <a:rPr lang="en-US" sz="750" dirty="0">
                <a:solidFill>
                  <a:schemeClr val="tx1">
                    <a:lumMod val="50000"/>
                  </a:schemeClr>
                </a:solidFill>
              </a:rPr>
              <a:t>†The survival rate for patients with carcinoma in situ of the urinary bladder is 96%.</a:t>
            </a:r>
          </a:p>
          <a:p>
            <a:pPr marL="0" indent="0">
              <a:lnSpc>
                <a:spcPct val="100000"/>
              </a:lnSpc>
              <a:spcBef>
                <a:spcPts val="0"/>
              </a:spcBef>
              <a:buClr>
                <a:schemeClr val="dk1"/>
              </a:buClr>
              <a:buSzPts val="600"/>
              <a:buNone/>
            </a:pPr>
            <a:r>
              <a:rPr lang="en-US" sz="750" dirty="0">
                <a:solidFill>
                  <a:schemeClr val="tx1">
                    <a:lumMod val="50000"/>
                  </a:schemeClr>
                </a:solidFill>
              </a:rPr>
              <a:t>1. Siegel RL, et al. CA Cancer J Clin. 2024;74(1):12-49.  2. ACS. Cancer facts and figures 2024. Atlanta: American Cancer Society, 2024.</a:t>
            </a:r>
          </a:p>
          <a:p>
            <a:pPr marL="0" indent="0">
              <a:lnSpc>
                <a:spcPct val="100000"/>
              </a:lnSpc>
              <a:spcBef>
                <a:spcPts val="0"/>
              </a:spcBef>
              <a:buClr>
                <a:schemeClr val="dk1"/>
              </a:buClr>
              <a:buSzPts val="600"/>
              <a:buNone/>
            </a:pPr>
            <a:r>
              <a:rPr lang="en-US" sz="750" dirty="0">
                <a:solidFill>
                  <a:schemeClr val="tx1">
                    <a:lumMod val="50000"/>
                  </a:schemeClr>
                </a:solidFill>
              </a:rPr>
              <a:t>.</a:t>
            </a:r>
            <a:endParaRPr lang="en-US" sz="800" dirty="0">
              <a:solidFill>
                <a:schemeClr val="tx1">
                  <a:lumMod val="50000"/>
                </a:schemeClr>
              </a:solidFill>
            </a:endParaRPr>
          </a:p>
        </p:txBody>
      </p:sp>
      <p:sp>
        <p:nvSpPr>
          <p:cNvPr id="92" name="TextBox 91">
            <a:extLst>
              <a:ext uri="{FF2B5EF4-FFF2-40B4-BE49-F238E27FC236}">
                <a16:creationId xmlns:a16="http://schemas.microsoft.com/office/drawing/2014/main" id="{40369CAE-B741-B2B9-F881-2BE31995BB6F}"/>
              </a:ext>
            </a:extLst>
          </p:cNvPr>
          <p:cNvSpPr txBox="1"/>
          <p:nvPr/>
        </p:nvSpPr>
        <p:spPr>
          <a:xfrm>
            <a:off x="420412" y="1464715"/>
            <a:ext cx="11379348" cy="413376"/>
          </a:xfrm>
          <a:prstGeom prst="rect">
            <a:avLst/>
          </a:prstGeom>
          <a:solidFill>
            <a:schemeClr val="accent1"/>
          </a:solidFill>
        </p:spPr>
        <p:txBody>
          <a:bodyPr wrap="square" lIns="0" tIns="45720" rIns="91440" bIns="45720" rtlCol="0" anchor="ctr">
            <a:noAutofit/>
          </a:bodyPr>
          <a:lstStyle/>
          <a:p>
            <a:pPr algn="ctr">
              <a:lnSpc>
                <a:spcPct val="90000"/>
              </a:lnSpc>
              <a:buSzPct val="100000"/>
            </a:pPr>
            <a:r>
              <a:rPr lang="en-US" b="1" dirty="0">
                <a:solidFill>
                  <a:schemeClr val="bg1"/>
                </a:solidFill>
                <a:latin typeface="+mj-lt"/>
              </a:rPr>
              <a:t>Average 5-year Survival Rate by Stage at Diagnosis</a:t>
            </a:r>
            <a:r>
              <a:rPr lang="en-US" b="1" baseline="30000" dirty="0">
                <a:solidFill>
                  <a:schemeClr val="bg1"/>
                </a:solidFill>
                <a:latin typeface="+mj-lt"/>
              </a:rPr>
              <a:t>1*</a:t>
            </a:r>
          </a:p>
        </p:txBody>
      </p:sp>
      <p:sp>
        <p:nvSpPr>
          <p:cNvPr id="95" name="TextBox 94">
            <a:extLst>
              <a:ext uri="{FF2B5EF4-FFF2-40B4-BE49-F238E27FC236}">
                <a16:creationId xmlns:a16="http://schemas.microsoft.com/office/drawing/2014/main" id="{0C731DB0-C2D4-2AEB-1187-D528E427AD96}"/>
              </a:ext>
            </a:extLst>
          </p:cNvPr>
          <p:cNvSpPr txBox="1"/>
          <p:nvPr/>
        </p:nvSpPr>
        <p:spPr bwMode="gray">
          <a:xfrm>
            <a:off x="407987" y="5950955"/>
            <a:ext cx="11376026" cy="261610"/>
          </a:xfrm>
          <a:prstGeom prst="rect">
            <a:avLst/>
          </a:prstGeom>
          <a:noFill/>
        </p:spPr>
        <p:txBody>
          <a:bodyPr wrap="square" lIns="0">
            <a:spAutoFit/>
          </a:bodyPr>
          <a:lstStyle/>
          <a:p>
            <a:pPr>
              <a:spcBef>
                <a:spcPts val="25"/>
              </a:spcBef>
              <a:buClr>
                <a:schemeClr val="dk1"/>
              </a:buClr>
              <a:buSzPts val="600"/>
            </a:pPr>
            <a:r>
              <a:rPr lang="en-US" sz="1100" dirty="0"/>
              <a:t>If cancer cells have penetrated beyond the original layer of tissue, the cancer has become invasive and is categorized as local, regional, or distant based on the extent of spread.</a:t>
            </a:r>
            <a:r>
              <a:rPr lang="en-US" sz="1100" baseline="30000" dirty="0"/>
              <a:t>2</a:t>
            </a:r>
          </a:p>
        </p:txBody>
      </p:sp>
      <p:sp>
        <p:nvSpPr>
          <p:cNvPr id="3" name="Google Shape;348;p7">
            <a:extLst>
              <a:ext uri="{FF2B5EF4-FFF2-40B4-BE49-F238E27FC236}">
                <a16:creationId xmlns:a16="http://schemas.microsoft.com/office/drawing/2014/main" id="{B9659C20-7A4B-62B3-15A2-F1AEDA37B9BF}"/>
              </a:ext>
            </a:extLst>
          </p:cNvPr>
          <p:cNvSpPr/>
          <p:nvPr/>
        </p:nvSpPr>
        <p:spPr>
          <a:xfrm>
            <a:off x="4846386" y="5448669"/>
            <a:ext cx="165600"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 name="Google Shape;349;p7">
            <a:extLst>
              <a:ext uri="{FF2B5EF4-FFF2-40B4-BE49-F238E27FC236}">
                <a16:creationId xmlns:a16="http://schemas.microsoft.com/office/drawing/2014/main" id="{0CFA557B-490B-1B45-7618-A73218568809}"/>
              </a:ext>
            </a:extLst>
          </p:cNvPr>
          <p:cNvSpPr/>
          <p:nvPr/>
        </p:nvSpPr>
        <p:spPr>
          <a:xfrm>
            <a:off x="8153882" y="5448668"/>
            <a:ext cx="165600"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 name="Google Shape;350;p7">
            <a:extLst>
              <a:ext uri="{FF2B5EF4-FFF2-40B4-BE49-F238E27FC236}">
                <a16:creationId xmlns:a16="http://schemas.microsoft.com/office/drawing/2014/main" id="{406AB168-406F-91CF-5B79-5F9492345742}"/>
              </a:ext>
            </a:extLst>
          </p:cNvPr>
          <p:cNvSpPr txBox="1"/>
          <p:nvPr/>
        </p:nvSpPr>
        <p:spPr>
          <a:xfrm>
            <a:off x="1314803" y="5411224"/>
            <a:ext cx="2797298" cy="2604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chemeClr val="dk1"/>
                </a:solidFill>
                <a:latin typeface="Arial"/>
                <a:ea typeface="Arial"/>
                <a:cs typeface="Arial"/>
                <a:sym typeface="Arial"/>
              </a:rPr>
              <a:t>Distant metastases (late stage)</a:t>
            </a:r>
            <a:endParaRPr sz="1050" b="0" i="0" u="none" strike="noStrike" cap="none" baseline="30000" dirty="0">
              <a:solidFill>
                <a:srgbClr val="000000"/>
              </a:solidFill>
              <a:latin typeface="Arial"/>
              <a:ea typeface="Arial"/>
              <a:cs typeface="Arial"/>
              <a:sym typeface="Arial"/>
            </a:endParaRPr>
          </a:p>
        </p:txBody>
      </p:sp>
      <p:sp>
        <p:nvSpPr>
          <p:cNvPr id="6" name="Google Shape;351;p7">
            <a:extLst>
              <a:ext uri="{FF2B5EF4-FFF2-40B4-BE49-F238E27FC236}">
                <a16:creationId xmlns:a16="http://schemas.microsoft.com/office/drawing/2014/main" id="{9978F5FB-7B58-B019-439A-E0A33D0CC7F6}"/>
              </a:ext>
            </a:extLst>
          </p:cNvPr>
          <p:cNvSpPr txBox="1"/>
          <p:nvPr/>
        </p:nvSpPr>
        <p:spPr>
          <a:xfrm>
            <a:off x="5018141" y="5411223"/>
            <a:ext cx="2295500" cy="2604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chemeClr val="dk1"/>
                </a:solidFill>
                <a:latin typeface="Arial"/>
                <a:ea typeface="Arial"/>
                <a:cs typeface="Arial"/>
                <a:sym typeface="Arial"/>
              </a:rPr>
              <a:t>Regional metastases</a:t>
            </a:r>
            <a:endParaRPr sz="1050" b="0" i="0" u="none" strike="noStrike" cap="none" baseline="30000" dirty="0">
              <a:solidFill>
                <a:schemeClr val="dk1"/>
              </a:solidFill>
              <a:latin typeface="Arial"/>
              <a:ea typeface="Arial"/>
              <a:cs typeface="Arial"/>
              <a:sym typeface="Arial"/>
            </a:endParaRPr>
          </a:p>
        </p:txBody>
      </p:sp>
      <p:sp>
        <p:nvSpPr>
          <p:cNvPr id="7" name="Google Shape;352;p7">
            <a:extLst>
              <a:ext uri="{FF2B5EF4-FFF2-40B4-BE49-F238E27FC236}">
                <a16:creationId xmlns:a16="http://schemas.microsoft.com/office/drawing/2014/main" id="{DBBF37F4-8E3E-18AB-7917-5C1701ECEDED}"/>
              </a:ext>
            </a:extLst>
          </p:cNvPr>
          <p:cNvSpPr txBox="1"/>
          <p:nvPr/>
        </p:nvSpPr>
        <p:spPr>
          <a:xfrm>
            <a:off x="8311168" y="5411223"/>
            <a:ext cx="2633440" cy="2604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chemeClr val="dk1"/>
                </a:solidFill>
                <a:latin typeface="Arial"/>
                <a:ea typeface="Arial"/>
                <a:cs typeface="Arial"/>
                <a:sym typeface="Arial"/>
              </a:rPr>
              <a:t>Localized tumors (early stage)</a:t>
            </a:r>
            <a:endParaRPr sz="1050" b="0" i="0" u="none" strike="noStrike" cap="none" baseline="30000" dirty="0">
              <a:solidFill>
                <a:srgbClr val="000000"/>
              </a:solidFill>
              <a:latin typeface="Arial"/>
              <a:ea typeface="Arial"/>
              <a:cs typeface="Arial"/>
              <a:sym typeface="Arial"/>
            </a:endParaRPr>
          </a:p>
        </p:txBody>
      </p:sp>
      <p:sp>
        <p:nvSpPr>
          <p:cNvPr id="8" name="Google Shape;348;p7">
            <a:extLst>
              <a:ext uri="{FF2B5EF4-FFF2-40B4-BE49-F238E27FC236}">
                <a16:creationId xmlns:a16="http://schemas.microsoft.com/office/drawing/2014/main" id="{5AF9C488-0306-2E87-315F-C32451781123}"/>
              </a:ext>
            </a:extLst>
          </p:cNvPr>
          <p:cNvSpPr/>
          <p:nvPr/>
        </p:nvSpPr>
        <p:spPr>
          <a:xfrm>
            <a:off x="1169869" y="5448667"/>
            <a:ext cx="165600" cy="165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aphicFrame>
        <p:nvGraphicFramePr>
          <p:cNvPr id="9" name="Table 96">
            <a:extLst>
              <a:ext uri="{FF2B5EF4-FFF2-40B4-BE49-F238E27FC236}">
                <a16:creationId xmlns:a16="http://schemas.microsoft.com/office/drawing/2014/main" id="{6E5ABE7A-B55B-9033-1171-03E4A05C1427}"/>
              </a:ext>
            </a:extLst>
          </p:cNvPr>
          <p:cNvGraphicFramePr>
            <a:graphicFrameLocks noGrp="1"/>
          </p:cNvGraphicFramePr>
          <p:nvPr>
            <p:extLst>
              <p:ext uri="{D42A27DB-BD31-4B8C-83A1-F6EECF244321}">
                <p14:modId xmlns:p14="http://schemas.microsoft.com/office/powerpoint/2010/main" val="515030736"/>
              </p:ext>
            </p:extLst>
          </p:nvPr>
        </p:nvGraphicFramePr>
        <p:xfrm>
          <a:off x="500966" y="2145831"/>
          <a:ext cx="11334533" cy="3210370"/>
        </p:xfrm>
        <a:graphic>
          <a:graphicData uri="http://schemas.openxmlformats.org/drawingml/2006/table">
            <a:tbl>
              <a:tblPr firstRow="1" bandRow="1">
                <a:tableStyleId>{5C22544A-7EE6-4342-B048-85BDC9FD1C3A}</a:tableStyleId>
              </a:tblPr>
              <a:tblGrid>
                <a:gridCol w="2641537">
                  <a:extLst>
                    <a:ext uri="{9D8B030D-6E8A-4147-A177-3AD203B41FA5}">
                      <a16:colId xmlns:a16="http://schemas.microsoft.com/office/drawing/2014/main" val="247039887"/>
                    </a:ext>
                  </a:extLst>
                </a:gridCol>
                <a:gridCol w="1456841">
                  <a:extLst>
                    <a:ext uri="{9D8B030D-6E8A-4147-A177-3AD203B41FA5}">
                      <a16:colId xmlns:a16="http://schemas.microsoft.com/office/drawing/2014/main" val="3268735139"/>
                    </a:ext>
                  </a:extLst>
                </a:gridCol>
                <a:gridCol w="1425844">
                  <a:extLst>
                    <a:ext uri="{9D8B030D-6E8A-4147-A177-3AD203B41FA5}">
                      <a16:colId xmlns:a16="http://schemas.microsoft.com/office/drawing/2014/main" val="1868687247"/>
                    </a:ext>
                  </a:extLst>
                </a:gridCol>
                <a:gridCol w="1456841">
                  <a:extLst>
                    <a:ext uri="{9D8B030D-6E8A-4147-A177-3AD203B41FA5}">
                      <a16:colId xmlns:a16="http://schemas.microsoft.com/office/drawing/2014/main" val="2745476892"/>
                    </a:ext>
                  </a:extLst>
                </a:gridCol>
                <a:gridCol w="1441342">
                  <a:extLst>
                    <a:ext uri="{9D8B030D-6E8A-4147-A177-3AD203B41FA5}">
                      <a16:colId xmlns:a16="http://schemas.microsoft.com/office/drawing/2014/main" val="839755102"/>
                    </a:ext>
                  </a:extLst>
                </a:gridCol>
                <a:gridCol w="1441342">
                  <a:extLst>
                    <a:ext uri="{9D8B030D-6E8A-4147-A177-3AD203B41FA5}">
                      <a16:colId xmlns:a16="http://schemas.microsoft.com/office/drawing/2014/main" val="2376791444"/>
                    </a:ext>
                  </a:extLst>
                </a:gridCol>
                <a:gridCol w="1470786">
                  <a:extLst>
                    <a:ext uri="{9D8B030D-6E8A-4147-A177-3AD203B41FA5}">
                      <a16:colId xmlns:a16="http://schemas.microsoft.com/office/drawing/2014/main" val="4256636189"/>
                    </a:ext>
                  </a:extLst>
                </a:gridCol>
              </a:tblGrid>
              <a:tr h="321037">
                <a:tc>
                  <a:txBody>
                    <a:bodyPr/>
                    <a:lstStyle/>
                    <a:p>
                      <a:pPr algn="l"/>
                      <a:endParaRPr lang="en-US" sz="1200" b="0" i="0" u="none" strike="noStrike" kern="1200" cap="none" dirty="0">
                        <a:solidFill>
                          <a:schemeClr val="dk1"/>
                        </a:solidFill>
                        <a:latin typeface="+mn-lt"/>
                        <a:cs typeface="Arial"/>
                      </a:endParaRPr>
                    </a:p>
                  </a:txBody>
                  <a:tcPr marL="108000" anchor="ctr">
                    <a:lnL w="12700" cmpd="sng">
                      <a:noFill/>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0%</a:t>
                      </a:r>
                    </a:p>
                  </a:txBody>
                  <a:tcPr marL="108000">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20%</a:t>
                      </a:r>
                    </a:p>
                  </a:txBody>
                  <a:tcPr marL="108000">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40%</a:t>
                      </a:r>
                    </a:p>
                  </a:txBody>
                  <a:tcPr marL="108000">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60%</a:t>
                      </a:r>
                    </a:p>
                  </a:txBody>
                  <a:tcPr marL="108000">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80%</a:t>
                      </a:r>
                    </a:p>
                  </a:txBody>
                  <a:tcPr marL="108000">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i="0" u="none" strike="noStrike" kern="1200" cap="none" dirty="0">
                          <a:solidFill>
                            <a:schemeClr val="dk1"/>
                          </a:solidFill>
                          <a:latin typeface="+mn-lt"/>
                          <a:cs typeface="Arial"/>
                        </a:rPr>
                        <a:t>100%</a:t>
                      </a:r>
                    </a:p>
                  </a:txBody>
                  <a:tcPr marL="108000">
                    <a:lnL w="9525" cap="flat" cmpd="sng" algn="ctr">
                      <a:noFill/>
                      <a:prstDash val="dash"/>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938327"/>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Pancreas</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68564381"/>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Ovary</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1210443"/>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Uterine cervix</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71689368"/>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Colorectum</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611110"/>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Non-Hodgkin lymphoma</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64114831"/>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Urinary bladder</a:t>
                      </a:r>
                      <a:r>
                        <a:rPr lang="en-US" sz="1400" b="0" i="0" u="none" strike="noStrike" cap="none" baseline="30000" dirty="0">
                          <a:solidFill>
                            <a:schemeClr val="dk1"/>
                          </a:solidFill>
                          <a:latin typeface="Arial" panose="020B0604020202020204" pitchFamily="34" charset="0"/>
                          <a:ea typeface="Arial"/>
                          <a:cs typeface="Arial" panose="020B0604020202020204" pitchFamily="34" charset="0"/>
                          <a:sym typeface="Arial"/>
                        </a:rPr>
                        <a:t>†</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335989"/>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Lung and bronchus</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99880155"/>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Esophageal</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561080"/>
                  </a:ext>
                </a:extLst>
              </a:tr>
              <a:tr h="32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Arial"/>
                          <a:cs typeface="Arial"/>
                          <a:sym typeface="Arial"/>
                        </a:rPr>
                        <a:t>Liver and bile duct</a:t>
                      </a:r>
                      <a:endParaRPr lang="en-US" sz="1400" b="0" i="0" u="none" strike="noStrike" cap="none" baseline="30000" dirty="0">
                        <a:solidFill>
                          <a:schemeClr val="dk1"/>
                        </a:solidFill>
                        <a:latin typeface="+mn-lt"/>
                        <a:ea typeface="Arial"/>
                        <a:cs typeface="Arial"/>
                        <a:sym typeface="Arial"/>
                      </a:endParaRPr>
                    </a:p>
                  </a:txBody>
                  <a:tcPr anchor="ctr">
                    <a:lnL w="12700" cmpd="sng">
                      <a:noFill/>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9525" cap="flat" cmpd="sng" algn="ctr">
                      <a:solidFill>
                        <a:schemeClr val="bg2">
                          <a:lumMod val="50000"/>
                        </a:schemeClr>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US" sz="1100" dirty="0"/>
                    </a:p>
                  </a:txBody>
                  <a:tcPr>
                    <a:lnL w="9525" cap="flat" cmpd="sng" algn="ctr">
                      <a:solidFill>
                        <a:schemeClr val="bg2">
                          <a:lumMod val="50000"/>
                        </a:schemeClr>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58383843"/>
                  </a:ext>
                </a:extLst>
              </a:tr>
            </a:tbl>
          </a:graphicData>
        </a:graphic>
      </p:graphicFrame>
      <p:cxnSp>
        <p:nvCxnSpPr>
          <p:cNvPr id="10" name="Google Shape;371;p7">
            <a:extLst>
              <a:ext uri="{FF2B5EF4-FFF2-40B4-BE49-F238E27FC236}">
                <a16:creationId xmlns:a16="http://schemas.microsoft.com/office/drawing/2014/main" id="{BE0A43ED-79F6-8CD2-88D6-B8F1E48F8398}"/>
              </a:ext>
            </a:extLst>
          </p:cNvPr>
          <p:cNvCxnSpPr>
            <a:cxnSpLocks/>
          </p:cNvCxnSpPr>
          <p:nvPr/>
        </p:nvCxnSpPr>
        <p:spPr>
          <a:xfrm>
            <a:off x="4001002" y="2633821"/>
            <a:ext cx="2838055" cy="0"/>
          </a:xfrm>
          <a:prstGeom prst="straightConnector1">
            <a:avLst/>
          </a:prstGeom>
          <a:noFill/>
          <a:ln w="28575" cap="flat" cmpd="sng">
            <a:solidFill>
              <a:schemeClr val="dk1"/>
            </a:solidFill>
            <a:prstDash val="solid"/>
            <a:miter lim="800000"/>
            <a:headEnd type="none" w="sm" len="sm"/>
            <a:tailEnd type="none" w="sm" len="sm"/>
          </a:ln>
        </p:spPr>
      </p:cxnSp>
      <p:cxnSp>
        <p:nvCxnSpPr>
          <p:cNvPr id="11" name="Google Shape;379;p7">
            <a:extLst>
              <a:ext uri="{FF2B5EF4-FFF2-40B4-BE49-F238E27FC236}">
                <a16:creationId xmlns:a16="http://schemas.microsoft.com/office/drawing/2014/main" id="{4615CDF2-C5C9-C79E-E270-456A31013CF3}"/>
              </a:ext>
            </a:extLst>
          </p:cNvPr>
          <p:cNvCxnSpPr>
            <a:cxnSpLocks/>
          </p:cNvCxnSpPr>
          <p:nvPr/>
        </p:nvCxnSpPr>
        <p:spPr>
          <a:xfrm>
            <a:off x="5021465" y="3268088"/>
            <a:ext cx="5494073" cy="2049"/>
          </a:xfrm>
          <a:prstGeom prst="straightConnector1">
            <a:avLst/>
          </a:prstGeom>
          <a:noFill/>
          <a:ln w="28575" cap="flat" cmpd="sng">
            <a:solidFill>
              <a:schemeClr val="dk1"/>
            </a:solidFill>
            <a:prstDash val="solid"/>
            <a:miter lim="800000"/>
            <a:headEnd type="none" w="sm" len="sm"/>
            <a:tailEnd type="none" w="sm" len="sm"/>
          </a:ln>
        </p:spPr>
      </p:cxnSp>
      <p:cxnSp>
        <p:nvCxnSpPr>
          <p:cNvPr id="12" name="Google Shape;383;p7">
            <a:extLst>
              <a:ext uri="{FF2B5EF4-FFF2-40B4-BE49-F238E27FC236}">
                <a16:creationId xmlns:a16="http://schemas.microsoft.com/office/drawing/2014/main" id="{A108C38C-3A10-9CFF-D6E4-0C22B1CC1346}"/>
              </a:ext>
            </a:extLst>
          </p:cNvPr>
          <p:cNvCxnSpPr>
            <a:cxnSpLocks/>
          </p:cNvCxnSpPr>
          <p:nvPr/>
        </p:nvCxnSpPr>
        <p:spPr>
          <a:xfrm>
            <a:off x="4819422" y="3577970"/>
            <a:ext cx="5669038" cy="0"/>
          </a:xfrm>
          <a:prstGeom prst="straightConnector1">
            <a:avLst/>
          </a:prstGeom>
          <a:noFill/>
          <a:ln w="28575" cap="flat" cmpd="sng">
            <a:solidFill>
              <a:schemeClr val="dk1"/>
            </a:solidFill>
            <a:prstDash val="solid"/>
            <a:miter lim="800000"/>
            <a:headEnd type="none" w="sm" len="sm"/>
            <a:tailEnd type="none" w="sm" len="sm"/>
          </a:ln>
        </p:spPr>
      </p:cxnSp>
      <p:cxnSp>
        <p:nvCxnSpPr>
          <p:cNvPr id="14" name="Google Shape;391;p7">
            <a:extLst>
              <a:ext uri="{FF2B5EF4-FFF2-40B4-BE49-F238E27FC236}">
                <a16:creationId xmlns:a16="http://schemas.microsoft.com/office/drawing/2014/main" id="{0DBAB56D-4045-E494-81E9-B239CDAEBA58}"/>
              </a:ext>
            </a:extLst>
          </p:cNvPr>
          <p:cNvCxnSpPr>
            <a:cxnSpLocks/>
            <a:stCxn id="30" idx="6"/>
            <a:endCxn id="31" idx="2"/>
          </p:cNvCxnSpPr>
          <p:nvPr/>
        </p:nvCxnSpPr>
        <p:spPr>
          <a:xfrm>
            <a:off x="4452092" y="4211697"/>
            <a:ext cx="4472941" cy="0"/>
          </a:xfrm>
          <a:prstGeom prst="straightConnector1">
            <a:avLst/>
          </a:prstGeom>
          <a:noFill/>
          <a:ln w="28575" cap="flat" cmpd="sng">
            <a:solidFill>
              <a:schemeClr val="dk1"/>
            </a:solidFill>
            <a:prstDash val="solid"/>
            <a:miter lim="800000"/>
            <a:headEnd type="none" w="sm" len="sm"/>
            <a:tailEnd type="none" w="sm" len="sm"/>
          </a:ln>
        </p:spPr>
      </p:cxnSp>
      <p:cxnSp>
        <p:nvCxnSpPr>
          <p:cNvPr id="15" name="Google Shape;395;p7">
            <a:extLst>
              <a:ext uri="{FF2B5EF4-FFF2-40B4-BE49-F238E27FC236}">
                <a16:creationId xmlns:a16="http://schemas.microsoft.com/office/drawing/2014/main" id="{E4661E6D-72E5-5401-0E1A-585A1291318A}"/>
              </a:ext>
            </a:extLst>
          </p:cNvPr>
          <p:cNvCxnSpPr>
            <a:cxnSpLocks/>
            <a:stCxn id="33" idx="2"/>
          </p:cNvCxnSpPr>
          <p:nvPr/>
        </p:nvCxnSpPr>
        <p:spPr>
          <a:xfrm flipV="1">
            <a:off x="4273307" y="4541636"/>
            <a:ext cx="4304141" cy="2049"/>
          </a:xfrm>
          <a:prstGeom prst="straightConnector1">
            <a:avLst/>
          </a:prstGeom>
          <a:noFill/>
          <a:ln w="28575" cap="flat" cmpd="sng">
            <a:solidFill>
              <a:schemeClr val="dk1"/>
            </a:solidFill>
            <a:prstDash val="solid"/>
            <a:miter lim="800000"/>
            <a:headEnd type="none" w="sm" len="sm"/>
            <a:tailEnd type="none" w="sm" len="sm"/>
          </a:ln>
        </p:spPr>
      </p:cxnSp>
      <p:cxnSp>
        <p:nvCxnSpPr>
          <p:cNvPr id="16" name="Google Shape;399;p7">
            <a:extLst>
              <a:ext uri="{FF2B5EF4-FFF2-40B4-BE49-F238E27FC236}">
                <a16:creationId xmlns:a16="http://schemas.microsoft.com/office/drawing/2014/main" id="{605B5D6F-BD05-6386-B416-E9EAD43D26AD}"/>
              </a:ext>
            </a:extLst>
          </p:cNvPr>
          <p:cNvCxnSpPr>
            <a:cxnSpLocks/>
          </p:cNvCxnSpPr>
          <p:nvPr/>
        </p:nvCxnSpPr>
        <p:spPr>
          <a:xfrm flipV="1">
            <a:off x="4167759" y="4863434"/>
            <a:ext cx="3247531" cy="2049"/>
          </a:xfrm>
          <a:prstGeom prst="straightConnector1">
            <a:avLst/>
          </a:prstGeom>
          <a:noFill/>
          <a:ln w="28575" cap="flat" cmpd="sng">
            <a:solidFill>
              <a:schemeClr val="dk1"/>
            </a:solidFill>
            <a:prstDash val="solid"/>
            <a:miter lim="800000"/>
            <a:headEnd type="none" w="sm" len="sm"/>
            <a:tailEnd type="none" w="sm" len="sm"/>
          </a:ln>
        </p:spPr>
      </p:cxnSp>
      <p:cxnSp>
        <p:nvCxnSpPr>
          <p:cNvPr id="17" name="Google Shape;403;p7">
            <a:extLst>
              <a:ext uri="{FF2B5EF4-FFF2-40B4-BE49-F238E27FC236}">
                <a16:creationId xmlns:a16="http://schemas.microsoft.com/office/drawing/2014/main" id="{4C751A81-D3A8-0098-1F36-EA97C23253D4}"/>
              </a:ext>
            </a:extLst>
          </p:cNvPr>
          <p:cNvCxnSpPr>
            <a:cxnSpLocks/>
          </p:cNvCxnSpPr>
          <p:nvPr/>
        </p:nvCxnSpPr>
        <p:spPr>
          <a:xfrm>
            <a:off x="4092479" y="5185233"/>
            <a:ext cx="2198232" cy="0"/>
          </a:xfrm>
          <a:prstGeom prst="straightConnector1">
            <a:avLst/>
          </a:prstGeom>
          <a:noFill/>
          <a:ln w="28575" cap="flat" cmpd="sng">
            <a:solidFill>
              <a:schemeClr val="dk1"/>
            </a:solidFill>
            <a:prstDash val="solid"/>
            <a:miter lim="800000"/>
            <a:headEnd type="none" w="sm" len="sm"/>
            <a:tailEnd type="none" w="sm" len="sm"/>
          </a:ln>
        </p:spPr>
      </p:cxnSp>
      <p:cxnSp>
        <p:nvCxnSpPr>
          <p:cNvPr id="18" name="Google Shape;371;p7">
            <a:extLst>
              <a:ext uri="{FF2B5EF4-FFF2-40B4-BE49-F238E27FC236}">
                <a16:creationId xmlns:a16="http://schemas.microsoft.com/office/drawing/2014/main" id="{73877028-652F-CDAA-D30D-2601338B6594}"/>
              </a:ext>
            </a:extLst>
          </p:cNvPr>
          <p:cNvCxnSpPr>
            <a:cxnSpLocks/>
          </p:cNvCxnSpPr>
          <p:nvPr/>
        </p:nvCxnSpPr>
        <p:spPr>
          <a:xfrm>
            <a:off x="6183306" y="2946975"/>
            <a:ext cx="4441271" cy="15702"/>
          </a:xfrm>
          <a:prstGeom prst="straightConnector1">
            <a:avLst/>
          </a:prstGeom>
          <a:noFill/>
          <a:ln w="28575" cap="flat" cmpd="sng">
            <a:solidFill>
              <a:schemeClr val="dk1"/>
            </a:solidFill>
            <a:prstDash val="solid"/>
            <a:miter lim="800000"/>
            <a:headEnd type="none" w="sm" len="sm"/>
            <a:tailEnd type="none" w="sm" len="sm"/>
          </a:ln>
        </p:spPr>
      </p:cxnSp>
      <p:grpSp>
        <p:nvGrpSpPr>
          <p:cNvPr id="19" name="Group 18">
            <a:extLst>
              <a:ext uri="{FF2B5EF4-FFF2-40B4-BE49-F238E27FC236}">
                <a16:creationId xmlns:a16="http://schemas.microsoft.com/office/drawing/2014/main" id="{C69079A3-9EB4-0851-7FCC-3D180905FC18}"/>
              </a:ext>
            </a:extLst>
          </p:cNvPr>
          <p:cNvGrpSpPr/>
          <p:nvPr/>
        </p:nvGrpSpPr>
        <p:grpSpPr>
          <a:xfrm>
            <a:off x="3902316" y="2543740"/>
            <a:ext cx="6785126" cy="2734285"/>
            <a:chOff x="3972341" y="2286638"/>
            <a:chExt cx="6610793" cy="2734285"/>
          </a:xfrm>
        </p:grpSpPr>
        <p:sp>
          <p:nvSpPr>
            <p:cNvPr id="20" name="Google Shape;372;p7">
              <a:extLst>
                <a:ext uri="{FF2B5EF4-FFF2-40B4-BE49-F238E27FC236}">
                  <a16:creationId xmlns:a16="http://schemas.microsoft.com/office/drawing/2014/main" id="{5CD668E5-B6C9-CA8A-9A3E-0BD09670CF0C}"/>
                </a:ext>
              </a:extLst>
            </p:cNvPr>
            <p:cNvSpPr/>
            <p:nvPr/>
          </p:nvSpPr>
          <p:spPr>
            <a:xfrm>
              <a:off x="3972341" y="2286638"/>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21" name="Google Shape;380;p7">
              <a:extLst>
                <a:ext uri="{FF2B5EF4-FFF2-40B4-BE49-F238E27FC236}">
                  <a16:creationId xmlns:a16="http://schemas.microsoft.com/office/drawing/2014/main" id="{94A1957F-EE5E-6628-DC24-9E5FE1BB322A}"/>
                </a:ext>
              </a:extLst>
            </p:cNvPr>
            <p:cNvSpPr/>
            <p:nvPr/>
          </p:nvSpPr>
          <p:spPr>
            <a:xfrm>
              <a:off x="5023261" y="2930235"/>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22" name="Google Shape;381;p7">
              <a:extLst>
                <a:ext uri="{FF2B5EF4-FFF2-40B4-BE49-F238E27FC236}">
                  <a16:creationId xmlns:a16="http://schemas.microsoft.com/office/drawing/2014/main" id="{CE27FA42-7ACA-2CDC-C082-52741D0B7EBC}"/>
                </a:ext>
              </a:extLst>
            </p:cNvPr>
            <p:cNvSpPr/>
            <p:nvPr/>
          </p:nvSpPr>
          <p:spPr>
            <a:xfrm>
              <a:off x="10324740" y="2930235"/>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 name="Google Shape;384;p7">
              <a:extLst>
                <a:ext uri="{FF2B5EF4-FFF2-40B4-BE49-F238E27FC236}">
                  <a16:creationId xmlns:a16="http://schemas.microsoft.com/office/drawing/2014/main" id="{7437A1B7-6EA0-B0C9-CF94-240E147EE716}"/>
                </a:ext>
              </a:extLst>
            </p:cNvPr>
            <p:cNvSpPr/>
            <p:nvPr/>
          </p:nvSpPr>
          <p:spPr>
            <a:xfrm>
              <a:off x="4697966" y="3240117"/>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24" name="Google Shape;385;p7">
              <a:extLst>
                <a:ext uri="{FF2B5EF4-FFF2-40B4-BE49-F238E27FC236}">
                  <a16:creationId xmlns:a16="http://schemas.microsoft.com/office/drawing/2014/main" id="{52B2FB3B-EB1D-DFE5-FCF1-311F5CDE6647}"/>
                </a:ext>
              </a:extLst>
            </p:cNvPr>
            <p:cNvSpPr/>
            <p:nvPr/>
          </p:nvSpPr>
          <p:spPr>
            <a:xfrm>
              <a:off x="10321882" y="3240117"/>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5" name="Google Shape;386;p7">
              <a:extLst>
                <a:ext uri="{FF2B5EF4-FFF2-40B4-BE49-F238E27FC236}">
                  <a16:creationId xmlns:a16="http://schemas.microsoft.com/office/drawing/2014/main" id="{71B695DD-6816-B691-FCB9-CEB2C48A65B4}"/>
                </a:ext>
              </a:extLst>
            </p:cNvPr>
            <p:cNvSpPr/>
            <p:nvPr/>
          </p:nvSpPr>
          <p:spPr>
            <a:xfrm>
              <a:off x="8996237" y="3248059"/>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cxnSp>
          <p:nvCxnSpPr>
            <p:cNvPr id="26" name="Google Shape;387;p7">
              <a:extLst>
                <a:ext uri="{FF2B5EF4-FFF2-40B4-BE49-F238E27FC236}">
                  <a16:creationId xmlns:a16="http://schemas.microsoft.com/office/drawing/2014/main" id="{DBCB441C-B087-C33F-9FCA-4BC4FB90E07F}"/>
                </a:ext>
              </a:extLst>
            </p:cNvPr>
            <p:cNvCxnSpPr>
              <a:stCxn id="27" idx="2"/>
              <a:endCxn id="28" idx="6"/>
            </p:cNvCxnSpPr>
            <p:nvPr/>
          </p:nvCxnSpPr>
          <p:spPr>
            <a:xfrm>
              <a:off x="8604077" y="3632796"/>
              <a:ext cx="1356587" cy="0"/>
            </a:xfrm>
            <a:prstGeom prst="straightConnector1">
              <a:avLst/>
            </a:prstGeom>
            <a:noFill/>
            <a:ln w="28575" cap="flat" cmpd="sng">
              <a:solidFill>
                <a:schemeClr val="dk1"/>
              </a:solidFill>
              <a:prstDash val="solid"/>
              <a:miter lim="800000"/>
              <a:headEnd type="none" w="sm" len="sm"/>
              <a:tailEnd type="none" w="sm" len="sm"/>
            </a:ln>
          </p:spPr>
        </p:cxnSp>
        <p:sp>
          <p:nvSpPr>
            <p:cNvPr id="27" name="Google Shape;388;p7">
              <a:extLst>
                <a:ext uri="{FF2B5EF4-FFF2-40B4-BE49-F238E27FC236}">
                  <a16:creationId xmlns:a16="http://schemas.microsoft.com/office/drawing/2014/main" id="{D3553C24-4FBC-4E81-FE67-CE96E24F1DDC}"/>
                </a:ext>
              </a:extLst>
            </p:cNvPr>
            <p:cNvSpPr/>
            <p:nvPr/>
          </p:nvSpPr>
          <p:spPr>
            <a:xfrm>
              <a:off x="8536247" y="3549996"/>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8" name="Google Shape;389;p7">
              <a:extLst>
                <a:ext uri="{FF2B5EF4-FFF2-40B4-BE49-F238E27FC236}">
                  <a16:creationId xmlns:a16="http://schemas.microsoft.com/office/drawing/2014/main" id="{7842F553-9423-D8D7-A927-836F4DD03D54}"/>
                </a:ext>
              </a:extLst>
            </p:cNvPr>
            <p:cNvSpPr/>
            <p:nvPr/>
          </p:nvSpPr>
          <p:spPr>
            <a:xfrm>
              <a:off x="9862920" y="3549996"/>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9" name="Google Shape;390;p7">
              <a:extLst>
                <a:ext uri="{FF2B5EF4-FFF2-40B4-BE49-F238E27FC236}">
                  <a16:creationId xmlns:a16="http://schemas.microsoft.com/office/drawing/2014/main" id="{7D5F888D-0300-1F49-7D9A-7BCD3ED0D679}"/>
                </a:ext>
              </a:extLst>
            </p:cNvPr>
            <p:cNvSpPr/>
            <p:nvPr/>
          </p:nvSpPr>
          <p:spPr>
            <a:xfrm>
              <a:off x="9184940" y="3557937"/>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30" name="Google Shape;392;p7">
              <a:extLst>
                <a:ext uri="{FF2B5EF4-FFF2-40B4-BE49-F238E27FC236}">
                  <a16:creationId xmlns:a16="http://schemas.microsoft.com/office/drawing/2014/main" id="{926DC39B-39F7-B103-D4C3-08EB9691B1D4}"/>
                </a:ext>
              </a:extLst>
            </p:cNvPr>
            <p:cNvSpPr/>
            <p:nvPr/>
          </p:nvSpPr>
          <p:spPr>
            <a:xfrm>
              <a:off x="4342424" y="3871795"/>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31" name="Google Shape;393;p7">
              <a:extLst>
                <a:ext uri="{FF2B5EF4-FFF2-40B4-BE49-F238E27FC236}">
                  <a16:creationId xmlns:a16="http://schemas.microsoft.com/office/drawing/2014/main" id="{55FD0339-3255-3747-B943-FD244FF31D6E}"/>
                </a:ext>
              </a:extLst>
            </p:cNvPr>
            <p:cNvSpPr/>
            <p:nvPr/>
          </p:nvSpPr>
          <p:spPr>
            <a:xfrm>
              <a:off x="8866010" y="3871795"/>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2" name="Google Shape;394;p7">
              <a:extLst>
                <a:ext uri="{FF2B5EF4-FFF2-40B4-BE49-F238E27FC236}">
                  <a16:creationId xmlns:a16="http://schemas.microsoft.com/office/drawing/2014/main" id="{66628434-164A-14B8-64C3-CA6E69217132}"/>
                </a:ext>
              </a:extLst>
            </p:cNvPr>
            <p:cNvSpPr/>
            <p:nvPr/>
          </p:nvSpPr>
          <p:spPr>
            <a:xfrm>
              <a:off x="6446113" y="3879736"/>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33" name="Google Shape;396;p7">
              <a:extLst>
                <a:ext uri="{FF2B5EF4-FFF2-40B4-BE49-F238E27FC236}">
                  <a16:creationId xmlns:a16="http://schemas.microsoft.com/office/drawing/2014/main" id="{F5EF11E3-C4A4-F3C5-0808-988693B396CC}"/>
                </a:ext>
              </a:extLst>
            </p:cNvPr>
            <p:cNvSpPr/>
            <p:nvPr/>
          </p:nvSpPr>
          <p:spPr>
            <a:xfrm>
              <a:off x="4333805" y="4203783"/>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34" name="Google Shape;397;p7">
              <a:extLst>
                <a:ext uri="{FF2B5EF4-FFF2-40B4-BE49-F238E27FC236}">
                  <a16:creationId xmlns:a16="http://schemas.microsoft.com/office/drawing/2014/main" id="{692DD64E-C2B2-A162-3326-4E46CBBD685E}"/>
                </a:ext>
              </a:extLst>
            </p:cNvPr>
            <p:cNvSpPr/>
            <p:nvPr/>
          </p:nvSpPr>
          <p:spPr>
            <a:xfrm>
              <a:off x="8356370" y="4203783"/>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5" name="Google Shape;398;p7">
              <a:extLst>
                <a:ext uri="{FF2B5EF4-FFF2-40B4-BE49-F238E27FC236}">
                  <a16:creationId xmlns:a16="http://schemas.microsoft.com/office/drawing/2014/main" id="{61371C4C-63E8-4BF5-ECCA-E2C93EA23FCC}"/>
                </a:ext>
              </a:extLst>
            </p:cNvPr>
            <p:cNvSpPr/>
            <p:nvPr/>
          </p:nvSpPr>
          <p:spPr>
            <a:xfrm>
              <a:off x="6224022" y="4183512"/>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36" name="Google Shape;400;p7">
              <a:extLst>
                <a:ext uri="{FF2B5EF4-FFF2-40B4-BE49-F238E27FC236}">
                  <a16:creationId xmlns:a16="http://schemas.microsoft.com/office/drawing/2014/main" id="{83261B4F-1776-ABB9-AEBB-E0F4DB414EF6}"/>
                </a:ext>
              </a:extLst>
            </p:cNvPr>
            <p:cNvSpPr/>
            <p:nvPr/>
          </p:nvSpPr>
          <p:spPr>
            <a:xfrm>
              <a:off x="4156308" y="4525581"/>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37" name="Google Shape;401;p7">
              <a:extLst>
                <a:ext uri="{FF2B5EF4-FFF2-40B4-BE49-F238E27FC236}">
                  <a16:creationId xmlns:a16="http://schemas.microsoft.com/office/drawing/2014/main" id="{62CCCF0F-7B97-D482-F2D4-DD6E62DC0496}"/>
                </a:ext>
              </a:extLst>
            </p:cNvPr>
            <p:cNvSpPr/>
            <p:nvPr/>
          </p:nvSpPr>
          <p:spPr>
            <a:xfrm>
              <a:off x="7265259" y="4501399"/>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8" name="Google Shape;402;p7">
              <a:extLst>
                <a:ext uri="{FF2B5EF4-FFF2-40B4-BE49-F238E27FC236}">
                  <a16:creationId xmlns:a16="http://schemas.microsoft.com/office/drawing/2014/main" id="{B7CF0EEE-4F12-5789-0FE9-04375C1A17E5}"/>
                </a:ext>
              </a:extLst>
            </p:cNvPr>
            <p:cNvSpPr/>
            <p:nvPr/>
          </p:nvSpPr>
          <p:spPr>
            <a:xfrm>
              <a:off x="5611651" y="4523999"/>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39" name="Google Shape;404;p7">
              <a:extLst>
                <a:ext uri="{FF2B5EF4-FFF2-40B4-BE49-F238E27FC236}">
                  <a16:creationId xmlns:a16="http://schemas.microsoft.com/office/drawing/2014/main" id="{05995F88-9DBB-4526-4CA9-AB81AF21BD72}"/>
                </a:ext>
              </a:extLst>
            </p:cNvPr>
            <p:cNvSpPr/>
            <p:nvPr/>
          </p:nvSpPr>
          <p:spPr>
            <a:xfrm>
              <a:off x="4008707" y="4847380"/>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40" name="Google Shape;405;p7">
              <a:extLst>
                <a:ext uri="{FF2B5EF4-FFF2-40B4-BE49-F238E27FC236}">
                  <a16:creationId xmlns:a16="http://schemas.microsoft.com/office/drawing/2014/main" id="{BBAE3F41-E66B-DE52-62FB-E5385DA4F19F}"/>
                </a:ext>
              </a:extLst>
            </p:cNvPr>
            <p:cNvSpPr/>
            <p:nvPr/>
          </p:nvSpPr>
          <p:spPr>
            <a:xfrm>
              <a:off x="6304081" y="4847380"/>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1" name="Google Shape;406;p7">
              <a:extLst>
                <a:ext uri="{FF2B5EF4-FFF2-40B4-BE49-F238E27FC236}">
                  <a16:creationId xmlns:a16="http://schemas.microsoft.com/office/drawing/2014/main" id="{A8127C00-6D7D-A2B5-D906-3A2958D21B8F}"/>
                </a:ext>
              </a:extLst>
            </p:cNvPr>
            <p:cNvSpPr/>
            <p:nvPr/>
          </p:nvSpPr>
          <p:spPr>
            <a:xfrm>
              <a:off x="4835230" y="4855323"/>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42" name="Google Shape;415;p7">
              <a:extLst>
                <a:ext uri="{FF2B5EF4-FFF2-40B4-BE49-F238E27FC236}">
                  <a16:creationId xmlns:a16="http://schemas.microsoft.com/office/drawing/2014/main" id="{EDCD59AD-F679-BF7F-E29C-645FADEA8CE5}"/>
                </a:ext>
              </a:extLst>
            </p:cNvPr>
            <p:cNvSpPr/>
            <p:nvPr/>
          </p:nvSpPr>
          <p:spPr>
            <a:xfrm>
              <a:off x="8073365" y="2938177"/>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43" name="Google Shape;378;p7">
              <a:extLst>
                <a:ext uri="{FF2B5EF4-FFF2-40B4-BE49-F238E27FC236}">
                  <a16:creationId xmlns:a16="http://schemas.microsoft.com/office/drawing/2014/main" id="{C16D5143-0B6C-8114-EB80-08589E0ADE15}"/>
                </a:ext>
              </a:extLst>
            </p:cNvPr>
            <p:cNvSpPr/>
            <p:nvPr/>
          </p:nvSpPr>
          <p:spPr>
            <a:xfrm>
              <a:off x="4884408" y="2290605"/>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44" name="Google Shape;377;p7">
              <a:extLst>
                <a:ext uri="{FF2B5EF4-FFF2-40B4-BE49-F238E27FC236}">
                  <a16:creationId xmlns:a16="http://schemas.microsoft.com/office/drawing/2014/main" id="{CA3D34A2-AD3D-3B7C-2163-3595169EDD15}"/>
                </a:ext>
              </a:extLst>
            </p:cNvPr>
            <p:cNvSpPr/>
            <p:nvPr/>
          </p:nvSpPr>
          <p:spPr>
            <a:xfrm>
              <a:off x="6794796" y="2293695"/>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5" name="Google Shape;372;p7">
              <a:extLst>
                <a:ext uri="{FF2B5EF4-FFF2-40B4-BE49-F238E27FC236}">
                  <a16:creationId xmlns:a16="http://schemas.microsoft.com/office/drawing/2014/main" id="{D9AB2DEB-9CB3-CC24-1FB9-98D149E6C964}"/>
                </a:ext>
              </a:extLst>
            </p:cNvPr>
            <p:cNvSpPr/>
            <p:nvPr/>
          </p:nvSpPr>
          <p:spPr>
            <a:xfrm>
              <a:off x="6108440" y="2609122"/>
              <a:ext cx="165574" cy="165600"/>
            </a:xfrm>
            <a:prstGeom prst="ellipse">
              <a:avLst/>
            </a:prstGeom>
            <a:solidFill>
              <a:srgbClr val="FFC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4"/>
                </a:solidFill>
                <a:latin typeface="Arial"/>
                <a:ea typeface="Arial"/>
                <a:cs typeface="Arial"/>
                <a:sym typeface="Arial"/>
              </a:endParaRPr>
            </a:p>
          </p:txBody>
        </p:sp>
        <p:sp>
          <p:nvSpPr>
            <p:cNvPr id="46" name="Google Shape;378;p7">
              <a:extLst>
                <a:ext uri="{FF2B5EF4-FFF2-40B4-BE49-F238E27FC236}">
                  <a16:creationId xmlns:a16="http://schemas.microsoft.com/office/drawing/2014/main" id="{B1503066-A20A-F6D4-FEE7-9C7C3961EE69}"/>
                </a:ext>
              </a:extLst>
            </p:cNvPr>
            <p:cNvSpPr/>
            <p:nvPr/>
          </p:nvSpPr>
          <p:spPr>
            <a:xfrm>
              <a:off x="8976948" y="2613090"/>
              <a:ext cx="165574" cy="165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44BF0"/>
                </a:solidFill>
                <a:latin typeface="Arial"/>
                <a:ea typeface="Arial"/>
                <a:cs typeface="Arial"/>
                <a:sym typeface="Arial"/>
              </a:endParaRPr>
            </a:p>
          </p:txBody>
        </p:sp>
        <p:sp>
          <p:nvSpPr>
            <p:cNvPr id="47" name="Google Shape;377;p7">
              <a:extLst>
                <a:ext uri="{FF2B5EF4-FFF2-40B4-BE49-F238E27FC236}">
                  <a16:creationId xmlns:a16="http://schemas.microsoft.com/office/drawing/2014/main" id="{AD80AE8F-4F6A-1456-90E6-B26F2562F6E5}"/>
                </a:ext>
              </a:extLst>
            </p:cNvPr>
            <p:cNvSpPr/>
            <p:nvPr/>
          </p:nvSpPr>
          <p:spPr>
            <a:xfrm>
              <a:off x="10417560" y="2625510"/>
              <a:ext cx="165574" cy="165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16419571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Current Cancer Screening Guidelines</a:t>
            </a:r>
            <a:endParaRPr lang="en-US" baseline="30000" dirty="0">
              <a:cs typeface="Arial"/>
            </a:endParaRP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966408" y="6322795"/>
            <a:ext cx="10004595" cy="426611"/>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Clr>
                <a:schemeClr val="dk1"/>
              </a:buClr>
              <a:buSzPts val="600"/>
              <a:buNone/>
            </a:pPr>
            <a:r>
              <a:rPr lang="en-US" sz="750" b="1" dirty="0">
                <a:solidFill>
                  <a:schemeClr val="tx2"/>
                </a:solidFill>
                <a:latin typeface="Arial"/>
                <a:cs typeface="Arial"/>
              </a:rPr>
              <a:t>CT:</a:t>
            </a:r>
            <a:r>
              <a:rPr lang="en-US" sz="750" dirty="0">
                <a:solidFill>
                  <a:schemeClr val="tx2"/>
                </a:solidFill>
                <a:latin typeface="Arial"/>
                <a:cs typeface="Arial"/>
              </a:rPr>
              <a:t> computed tomography; </a:t>
            </a:r>
            <a:r>
              <a:rPr lang="en-US" sz="750" b="1" dirty="0">
                <a:solidFill>
                  <a:schemeClr val="tx2"/>
                </a:solidFill>
                <a:latin typeface="Arial"/>
                <a:cs typeface="Arial"/>
              </a:rPr>
              <a:t>FIT:</a:t>
            </a:r>
            <a:r>
              <a:rPr lang="en-US" sz="750" dirty="0">
                <a:solidFill>
                  <a:schemeClr val="tx2"/>
                </a:solidFill>
                <a:latin typeface="Arial"/>
                <a:cs typeface="Arial"/>
              </a:rPr>
              <a:t> fecal immunochemical test; </a:t>
            </a:r>
            <a:r>
              <a:rPr lang="en-US" sz="750" b="1" dirty="0">
                <a:solidFill>
                  <a:schemeClr val="tx2"/>
                </a:solidFill>
                <a:latin typeface="Arial"/>
                <a:cs typeface="Arial"/>
              </a:rPr>
              <a:t>HPV:</a:t>
            </a:r>
            <a:r>
              <a:rPr lang="en-US" sz="750" dirty="0">
                <a:solidFill>
                  <a:schemeClr val="tx2"/>
                </a:solidFill>
                <a:latin typeface="Arial"/>
                <a:cs typeface="Arial"/>
              </a:rPr>
              <a:t> human papillomavirus; </a:t>
            </a:r>
            <a:r>
              <a:rPr lang="en-US" sz="750" b="1" dirty="0">
                <a:solidFill>
                  <a:schemeClr val="tx2"/>
                </a:solidFill>
                <a:latin typeface="Arial"/>
                <a:cs typeface="Arial"/>
              </a:rPr>
              <a:t>HS-gFOBT:</a:t>
            </a:r>
            <a:r>
              <a:rPr lang="en-US" sz="750" dirty="0">
                <a:solidFill>
                  <a:schemeClr val="tx2"/>
                </a:solidFill>
                <a:latin typeface="Arial"/>
                <a:cs typeface="Arial"/>
              </a:rPr>
              <a:t> high-sensitivity guaiac-based fecal occult blood test; </a:t>
            </a:r>
            <a:r>
              <a:rPr lang="en-US" sz="750" b="1" dirty="0">
                <a:solidFill>
                  <a:schemeClr val="tx2"/>
                </a:solidFill>
                <a:latin typeface="Arial"/>
                <a:cs typeface="Arial"/>
              </a:rPr>
              <a:t>MRI: </a:t>
            </a:r>
            <a:r>
              <a:rPr lang="en-US" sz="750" dirty="0">
                <a:solidFill>
                  <a:schemeClr val="tx2"/>
                </a:solidFill>
                <a:latin typeface="Arial"/>
                <a:cs typeface="Arial"/>
              </a:rPr>
              <a:t>magnetic resonance imaging; </a:t>
            </a:r>
            <a:r>
              <a:rPr lang="en-US" sz="750" b="1" dirty="0">
                <a:solidFill>
                  <a:schemeClr val="tx2"/>
                </a:solidFill>
                <a:latin typeface="Arial"/>
                <a:cs typeface="Arial"/>
              </a:rPr>
              <a:t>mt-sDNA: </a:t>
            </a:r>
            <a:r>
              <a:rPr lang="en-US" sz="750" dirty="0">
                <a:solidFill>
                  <a:schemeClr val="tx2"/>
                </a:solidFill>
                <a:latin typeface="Arial"/>
                <a:cs typeface="Arial"/>
              </a:rPr>
              <a:t>multi-target stool DNA test; </a:t>
            </a:r>
            <a:r>
              <a:rPr lang="en-US" sz="750" b="1" dirty="0">
                <a:solidFill>
                  <a:schemeClr val="tx2"/>
                </a:solidFill>
                <a:latin typeface="Arial"/>
                <a:cs typeface="Arial"/>
              </a:rPr>
              <a:t>PSA:</a:t>
            </a:r>
            <a:r>
              <a:rPr lang="en-US" sz="750" dirty="0">
                <a:solidFill>
                  <a:schemeClr val="tx2"/>
                </a:solidFill>
                <a:latin typeface="Arial"/>
                <a:cs typeface="Arial"/>
              </a:rPr>
              <a:t> prostate-specific antigen; </a:t>
            </a:r>
            <a:r>
              <a:rPr lang="en-US" sz="750" b="1" dirty="0">
                <a:solidFill>
                  <a:schemeClr val="tx2"/>
                </a:solidFill>
                <a:latin typeface="Arial"/>
                <a:cs typeface="Arial"/>
              </a:rPr>
              <a:t>USPSTF: </a:t>
            </a:r>
            <a:r>
              <a:rPr lang="en-US" sz="750" dirty="0">
                <a:solidFill>
                  <a:schemeClr val="tx2"/>
                </a:solidFill>
                <a:latin typeface="Arial"/>
                <a:cs typeface="Arial"/>
              </a:rPr>
              <a:t>US Preventive Services Task Force. </a:t>
            </a:r>
          </a:p>
          <a:p>
            <a:pPr marL="0" indent="0">
              <a:lnSpc>
                <a:spcPct val="100000"/>
              </a:lnSpc>
              <a:spcBef>
                <a:spcPts val="0"/>
              </a:spcBef>
              <a:buClr>
                <a:schemeClr val="dk1"/>
              </a:buClr>
              <a:buSzPts val="600"/>
              <a:buNone/>
            </a:pPr>
            <a:r>
              <a:rPr lang="en-US" sz="750" dirty="0">
                <a:solidFill>
                  <a:schemeClr val="tx2"/>
                </a:solidFill>
                <a:latin typeface="Arial"/>
                <a:cs typeface="Arial"/>
              </a:rPr>
              <a:t>1. ACS. ACS guidelines for the early detection of cancer. Updated November 1, 2023.  Accessed March 28, 2024. https://www.cancer.org/healthy/find-cancer-early/american-cancer-society-guidelines-for-the-early-detection-of-cancer.html 2. Krist AH, et al. </a:t>
            </a:r>
            <a:r>
              <a:rPr lang="en-US" sz="750" i="1" dirty="0">
                <a:solidFill>
                  <a:schemeClr val="tx2"/>
                </a:solidFill>
                <a:latin typeface="Arial"/>
                <a:cs typeface="Arial"/>
              </a:rPr>
              <a:t>JAMA. </a:t>
            </a:r>
            <a:r>
              <a:rPr lang="en-US" sz="750" dirty="0">
                <a:solidFill>
                  <a:schemeClr val="tx2"/>
                </a:solidFill>
                <a:latin typeface="Arial"/>
                <a:cs typeface="Arial"/>
              </a:rPr>
              <a:t>2021;325(10):962-970. 3. Siu AL, et al. </a:t>
            </a:r>
            <a:r>
              <a:rPr lang="en-US" sz="750" i="1" dirty="0">
                <a:solidFill>
                  <a:schemeClr val="tx2"/>
                </a:solidFill>
                <a:latin typeface="Arial"/>
                <a:cs typeface="Arial"/>
              </a:rPr>
              <a:t>Ann Intern Med. </a:t>
            </a:r>
            <a:r>
              <a:rPr lang="en-US" sz="750" dirty="0">
                <a:solidFill>
                  <a:schemeClr val="tx2"/>
                </a:solidFill>
                <a:latin typeface="Arial"/>
                <a:cs typeface="Arial"/>
              </a:rPr>
              <a:t>2016;164(4):279-296. </a:t>
            </a:r>
            <a:r>
              <a:rPr lang="en-US" sz="750" dirty="0">
                <a:solidFill>
                  <a:schemeClr val="tx2"/>
                </a:solidFill>
                <a:latin typeface="Arial"/>
                <a:cs typeface="Arial"/>
                <a:sym typeface="Arial"/>
              </a:rPr>
              <a:t>4.</a:t>
            </a:r>
            <a:r>
              <a:rPr lang="en-US" sz="750" kern="0" dirty="0">
                <a:solidFill>
                  <a:schemeClr val="tx2"/>
                </a:solidFill>
                <a:latin typeface="Arial"/>
                <a:cs typeface="Arial"/>
                <a:sym typeface="Arial"/>
              </a:rPr>
              <a:t> </a:t>
            </a:r>
            <a:r>
              <a:rPr kumimoji="0" lang="en-US" sz="750" b="0" i="0" u="none" strike="noStrike" kern="0" cap="none" spc="0" normalizeH="0" baseline="0" noProof="0" dirty="0">
                <a:ln>
                  <a:noFill/>
                </a:ln>
                <a:solidFill>
                  <a:schemeClr val="tx2"/>
                </a:solidFill>
                <a:effectLst/>
                <a:uLnTx/>
                <a:uFillTx/>
                <a:latin typeface="Arial"/>
                <a:cs typeface="Arial"/>
                <a:sym typeface="Arial"/>
              </a:rPr>
              <a:t>Davidson KW, et al. </a:t>
            </a:r>
            <a:r>
              <a:rPr kumimoji="0" lang="en-US" sz="750" b="0" i="1" u="none" strike="noStrike" kern="0" cap="none" spc="0" normalizeH="0" baseline="0" noProof="0" dirty="0">
                <a:ln>
                  <a:noFill/>
                </a:ln>
                <a:solidFill>
                  <a:schemeClr val="tx2"/>
                </a:solidFill>
                <a:effectLst/>
                <a:uLnTx/>
                <a:uFillTx/>
                <a:latin typeface="Arial"/>
                <a:cs typeface="Arial"/>
                <a:sym typeface="Arial"/>
              </a:rPr>
              <a:t>JAMA. </a:t>
            </a:r>
            <a:r>
              <a:rPr kumimoji="0" lang="en-US" sz="750" b="0" i="0" u="none" strike="noStrike" kern="0" cap="none" spc="0" normalizeH="0" baseline="0" noProof="0" dirty="0">
                <a:ln>
                  <a:noFill/>
                </a:ln>
                <a:solidFill>
                  <a:schemeClr val="tx2"/>
                </a:solidFill>
                <a:effectLst/>
                <a:uLnTx/>
                <a:uFillTx/>
                <a:latin typeface="Arial"/>
                <a:cs typeface="Arial"/>
                <a:sym typeface="Arial"/>
              </a:rPr>
              <a:t>2021;325(19):1965-1977. </a:t>
            </a:r>
            <a:r>
              <a:rPr lang="en-US" sz="750" kern="0" dirty="0">
                <a:solidFill>
                  <a:schemeClr val="tx2"/>
                </a:solidFill>
                <a:latin typeface="Arial"/>
                <a:cs typeface="Arial"/>
              </a:rPr>
              <a:t>5</a:t>
            </a:r>
            <a:r>
              <a:rPr lang="en-US" sz="750" dirty="0">
                <a:solidFill>
                  <a:schemeClr val="tx2"/>
                </a:solidFill>
                <a:latin typeface="Arial"/>
                <a:cs typeface="Arial"/>
              </a:rPr>
              <a:t>. Curry SJ, et al. </a:t>
            </a:r>
            <a:r>
              <a:rPr lang="en-US" sz="750" i="1" dirty="0">
                <a:solidFill>
                  <a:schemeClr val="tx2"/>
                </a:solidFill>
                <a:latin typeface="Arial"/>
                <a:cs typeface="Arial"/>
              </a:rPr>
              <a:t>JAMA. </a:t>
            </a:r>
            <a:r>
              <a:rPr lang="en-US" sz="750" dirty="0">
                <a:solidFill>
                  <a:schemeClr val="tx2"/>
                </a:solidFill>
                <a:latin typeface="Arial"/>
                <a:cs typeface="Arial"/>
              </a:rPr>
              <a:t>2018;320(7):674-686. 6. Grossman DC, et al. </a:t>
            </a:r>
            <a:r>
              <a:rPr lang="en-US" sz="750" i="1" dirty="0">
                <a:solidFill>
                  <a:schemeClr val="tx2"/>
                </a:solidFill>
                <a:latin typeface="Arial"/>
                <a:cs typeface="Arial"/>
              </a:rPr>
              <a:t>JAMA. </a:t>
            </a:r>
            <a:r>
              <a:rPr lang="en-US" sz="750" dirty="0">
                <a:solidFill>
                  <a:schemeClr val="tx2"/>
                </a:solidFill>
                <a:latin typeface="Arial"/>
                <a:cs typeface="Arial"/>
              </a:rPr>
              <a:t>2018;319(18):1901-1913.</a:t>
            </a:r>
          </a:p>
        </p:txBody>
      </p:sp>
      <p:graphicFrame>
        <p:nvGraphicFramePr>
          <p:cNvPr id="3" name="Content Placeholder 10">
            <a:extLst>
              <a:ext uri="{FF2B5EF4-FFF2-40B4-BE49-F238E27FC236}">
                <a16:creationId xmlns:a16="http://schemas.microsoft.com/office/drawing/2014/main" id="{7E42DF50-D8EF-49EF-050E-993BBA23E622}"/>
              </a:ext>
            </a:extLst>
          </p:cNvPr>
          <p:cNvGraphicFramePr>
            <a:graphicFrameLocks/>
          </p:cNvGraphicFramePr>
          <p:nvPr>
            <p:extLst>
              <p:ext uri="{D42A27DB-BD31-4B8C-83A1-F6EECF244321}">
                <p14:modId xmlns:p14="http://schemas.microsoft.com/office/powerpoint/2010/main" val="1810007620"/>
              </p:ext>
            </p:extLst>
          </p:nvPr>
        </p:nvGraphicFramePr>
        <p:xfrm>
          <a:off x="406931" y="1196976"/>
          <a:ext cx="11376029" cy="4614545"/>
        </p:xfrm>
        <a:graphic>
          <a:graphicData uri="http://schemas.openxmlformats.org/drawingml/2006/table">
            <a:tbl>
              <a:tblPr firstRow="1">
                <a:tableStyleId>{5C22544A-7EE6-4342-B048-85BDC9FD1C3A}</a:tableStyleId>
              </a:tblPr>
              <a:tblGrid>
                <a:gridCol w="1604619">
                  <a:extLst>
                    <a:ext uri="{9D8B030D-6E8A-4147-A177-3AD203B41FA5}">
                      <a16:colId xmlns:a16="http://schemas.microsoft.com/office/drawing/2014/main" val="20000"/>
                    </a:ext>
                  </a:extLst>
                </a:gridCol>
                <a:gridCol w="1955409">
                  <a:extLst>
                    <a:ext uri="{9D8B030D-6E8A-4147-A177-3AD203B41FA5}">
                      <a16:colId xmlns:a16="http://schemas.microsoft.com/office/drawing/2014/main" val="20001"/>
                    </a:ext>
                  </a:extLst>
                </a:gridCol>
                <a:gridCol w="1969477">
                  <a:extLst>
                    <a:ext uri="{9D8B030D-6E8A-4147-A177-3AD203B41FA5}">
                      <a16:colId xmlns:a16="http://schemas.microsoft.com/office/drawing/2014/main" val="20003"/>
                    </a:ext>
                  </a:extLst>
                </a:gridCol>
                <a:gridCol w="1975219">
                  <a:extLst>
                    <a:ext uri="{9D8B030D-6E8A-4147-A177-3AD203B41FA5}">
                      <a16:colId xmlns:a16="http://schemas.microsoft.com/office/drawing/2014/main" val="3859931146"/>
                    </a:ext>
                  </a:extLst>
                </a:gridCol>
                <a:gridCol w="1975219">
                  <a:extLst>
                    <a:ext uri="{9D8B030D-6E8A-4147-A177-3AD203B41FA5}">
                      <a16:colId xmlns:a16="http://schemas.microsoft.com/office/drawing/2014/main" val="2869222808"/>
                    </a:ext>
                  </a:extLst>
                </a:gridCol>
                <a:gridCol w="1896086">
                  <a:extLst>
                    <a:ext uri="{9D8B030D-6E8A-4147-A177-3AD203B41FA5}">
                      <a16:colId xmlns:a16="http://schemas.microsoft.com/office/drawing/2014/main" val="1545456580"/>
                    </a:ext>
                  </a:extLst>
                </a:gridCol>
              </a:tblGrid>
              <a:tr h="632010">
                <a:tc>
                  <a:txBody>
                    <a:bodyPr/>
                    <a:lstStyle/>
                    <a:p>
                      <a:pPr algn="l"/>
                      <a:r>
                        <a:rPr lang="en-US" sz="1400" b="1" dirty="0">
                          <a:solidFill>
                            <a:schemeClr val="bg1"/>
                          </a:solidFill>
                        </a:rPr>
                        <a:t>Cancer</a:t>
                      </a:r>
                    </a:p>
                  </a:txBody>
                  <a:tcPr marL="91127" marR="91127" marT="36000" marB="7200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solidFill>
                            <a:schemeClr val="bg1"/>
                          </a:solidFill>
                        </a:rPr>
                        <a:t>Population</a:t>
                      </a:r>
                    </a:p>
                  </a:txBody>
                  <a:tcPr marL="69839" marR="69839" marT="36000" marB="7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solidFill>
                            <a:schemeClr val="bg1"/>
                          </a:solidFill>
                        </a:rPr>
                        <a:t>Age at First Screening (years)</a:t>
                      </a:r>
                    </a:p>
                  </a:txBody>
                  <a:tcPr marL="69839" marR="69839" marT="36000" marB="7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1400" b="1" dirty="0">
                          <a:solidFill>
                            <a:schemeClr val="bg1"/>
                          </a:solidFill>
                        </a:rPr>
                        <a:t>Screening Modality</a:t>
                      </a:r>
                    </a:p>
                  </a:txBody>
                  <a:tcPr marL="69839" marR="69839" marT="36000" marB="720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r>
                        <a:rPr lang="en-US" sz="1400" b="1" dirty="0">
                          <a:solidFill>
                            <a:schemeClr val="bg1"/>
                          </a:solidFill>
                        </a:rPr>
                        <a:t>Interval</a:t>
                      </a:r>
                    </a:p>
                  </a:txBody>
                  <a:tcPr marL="69839" marR="69839" marT="36000" marB="72000"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726727">
                <a:tc>
                  <a:txBody>
                    <a:bodyPr/>
                    <a:lstStyle/>
                    <a:p>
                      <a:r>
                        <a:rPr lang="en-US" sz="1400" b="1" dirty="0"/>
                        <a:t>Lung</a:t>
                      </a:r>
                      <a:r>
                        <a:rPr lang="en-US" sz="1400" b="1" baseline="30000" dirty="0"/>
                        <a:t>1,2</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High-risk</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50 if high-risk </a:t>
                      </a:r>
                      <a:br>
                        <a:rPr lang="en-US" sz="1400" dirty="0"/>
                      </a:br>
                      <a:r>
                        <a:rPr lang="en-US" sz="1400" dirty="0"/>
                        <a:t>criteria are met</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2">
                  <a:txBody>
                    <a:bodyPr/>
                    <a:lstStyle/>
                    <a:p>
                      <a:pPr algn="ctr"/>
                      <a:r>
                        <a:rPr lang="en-US" sz="1400" dirty="0"/>
                        <a:t>Low-dose CT</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US"/>
                    </a:p>
                  </a:txBody>
                  <a:tcPr/>
                </a:tc>
                <a:tc>
                  <a:txBody>
                    <a:bodyPr/>
                    <a:lstStyle/>
                    <a:p>
                      <a:pPr algn="ctr"/>
                      <a:r>
                        <a:rPr lang="en-US" sz="1400" dirty="0"/>
                        <a:t>Every 1 year</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26727">
                <a:tc>
                  <a:txBody>
                    <a:bodyPr/>
                    <a:lstStyle/>
                    <a:p>
                      <a:r>
                        <a:rPr lang="en-US" sz="1400" b="1" dirty="0"/>
                        <a:t>Breast</a:t>
                      </a:r>
                      <a:r>
                        <a:rPr lang="en-US" sz="1400" b="1" baseline="30000" dirty="0"/>
                        <a:t>1,4</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Average-risk</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40</a:t>
                      </a:r>
                    </a:p>
                    <a:p>
                      <a:pPr lvl="0" algn="ctr">
                        <a:buNone/>
                      </a:pPr>
                      <a:endParaRPr lang="en-US" sz="1400" dirty="0"/>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2">
                  <a:txBody>
                    <a:bodyPr/>
                    <a:lstStyle/>
                    <a:p>
                      <a:pPr algn="ctr"/>
                      <a:r>
                        <a:rPr lang="en-US" sz="1400" dirty="0"/>
                        <a:t>Mammogram,</a:t>
                      </a:r>
                    </a:p>
                    <a:p>
                      <a:pPr algn="ctr"/>
                      <a:r>
                        <a:rPr lang="en-US" sz="1400" dirty="0"/>
                        <a:t> Ultrasound, MRI</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US"/>
                    </a:p>
                  </a:txBody>
                  <a:tcPr/>
                </a:tc>
                <a:tc>
                  <a:txBody>
                    <a:bodyPr/>
                    <a:lstStyle/>
                    <a:p>
                      <a:pPr algn="ctr"/>
                      <a:r>
                        <a:rPr lang="en-US" sz="1400" dirty="0"/>
                        <a:t>Every 1-2 years</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351245">
                <a:tc>
                  <a:txBody>
                    <a:bodyPr/>
                    <a:lstStyle/>
                    <a:p>
                      <a:r>
                        <a:rPr lang="en-US" sz="1400" b="1" dirty="0"/>
                        <a:t>Colorectal</a:t>
                      </a:r>
                      <a:r>
                        <a:rPr lang="en-US" sz="1400" b="1" baseline="30000" dirty="0"/>
                        <a:t>1,4</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Average-risk</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45 and older</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u="sng" dirty="0"/>
                        <a:t>Stool-based methods</a:t>
                      </a:r>
                    </a:p>
                    <a:p>
                      <a:pPr algn="ctr"/>
                      <a:r>
                        <a:rPr lang="en-US" sz="1400" dirty="0"/>
                        <a:t>FIT</a:t>
                      </a:r>
                    </a:p>
                    <a:p>
                      <a:pPr algn="ctr"/>
                      <a:r>
                        <a:rPr lang="en-US" sz="1400" dirty="0"/>
                        <a:t>mt-sDNA</a:t>
                      </a:r>
                    </a:p>
                    <a:p>
                      <a:pPr algn="ctr"/>
                      <a:r>
                        <a:rPr lang="en-US" sz="1400" dirty="0"/>
                        <a:t>HS-gFOBT</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u="sng" dirty="0"/>
                        <a:t>Direct visualization</a:t>
                      </a:r>
                    </a:p>
                    <a:p>
                      <a:pPr algn="ctr"/>
                      <a:r>
                        <a:rPr lang="en-US" sz="1400" dirty="0"/>
                        <a:t>CT colonography</a:t>
                      </a:r>
                    </a:p>
                    <a:p>
                      <a:pPr algn="ctr"/>
                      <a:r>
                        <a:rPr lang="en-US" sz="1400" dirty="0"/>
                        <a:t>Colonoscopy</a:t>
                      </a:r>
                    </a:p>
                    <a:p>
                      <a:pPr algn="ctr"/>
                      <a:r>
                        <a:rPr lang="en-US" sz="1400" dirty="0"/>
                        <a:t>Flexible sigmoidoscopy</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1-10 years, depending on test</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88918">
                <a:tc>
                  <a:txBody>
                    <a:bodyPr/>
                    <a:lstStyle/>
                    <a:p>
                      <a:r>
                        <a:rPr lang="en-US" sz="1400" b="1" dirty="0"/>
                        <a:t>Cervical</a:t>
                      </a:r>
                      <a:r>
                        <a:rPr lang="en-US" sz="1400" b="1" baseline="30000" dirty="0"/>
                        <a:t>1,5</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Average-risk</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t>21, 25</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2">
                  <a:txBody>
                    <a:bodyPr/>
                    <a:lstStyle/>
                    <a:p>
                      <a:pPr algn="ctr"/>
                      <a:r>
                        <a:rPr lang="en-US" sz="1400" dirty="0"/>
                        <a:t>Pap test, HPV test</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n-US"/>
                    </a:p>
                  </a:txBody>
                  <a:tcPr/>
                </a:tc>
                <a:tc>
                  <a:txBody>
                    <a:bodyPr/>
                    <a:lstStyle/>
                    <a:p>
                      <a:pPr algn="ctr"/>
                      <a:r>
                        <a:rPr lang="en-US" sz="1400" dirty="0"/>
                        <a:t>3-5 years</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588918">
                <a:tc>
                  <a:txBody>
                    <a:bodyPr/>
                    <a:lstStyle/>
                    <a:p>
                      <a:r>
                        <a:rPr lang="en-US" sz="1400" b="1" dirty="0"/>
                        <a:t>Prostate</a:t>
                      </a:r>
                      <a:r>
                        <a:rPr lang="en-US" sz="1400" b="1" baseline="30000" dirty="0"/>
                        <a:t>1,6</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dirty="0"/>
                        <a:t>Individual basis</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dirty="0"/>
                        <a:t>45-50, 55-69</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algn="ctr"/>
                      <a:r>
                        <a:rPr lang="en-US" sz="1400" dirty="0"/>
                        <a:t>PSA</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tc>
                  <a:txBody>
                    <a:bodyPr/>
                    <a:lstStyle/>
                    <a:p>
                      <a:pPr lvl="0" algn="ctr">
                        <a:buNone/>
                      </a:pPr>
                      <a:r>
                        <a:rPr lang="en-US" sz="1400" dirty="0"/>
                        <a:t>No recommendation</a:t>
                      </a:r>
                    </a:p>
                  </a:txBody>
                  <a:tcPr marL="69839" marR="69839" marT="34919" marB="34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126183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Cancer Screening Test Performance Varies</a:t>
            </a:r>
          </a:p>
        </p:txBody>
      </p:sp>
      <p:sp>
        <p:nvSpPr>
          <p:cNvPr id="13" name="Text Placeholder 13">
            <a:extLst>
              <a:ext uri="{FF2B5EF4-FFF2-40B4-BE49-F238E27FC236}">
                <a16:creationId xmlns:a16="http://schemas.microsoft.com/office/drawing/2014/main" id="{1FB01014-5927-E4B6-83E8-A118E1D42E07}"/>
              </a:ext>
            </a:extLst>
          </p:cNvPr>
          <p:cNvSpPr txBox="1">
            <a:spLocks/>
          </p:cNvSpPr>
          <p:nvPr/>
        </p:nvSpPr>
        <p:spPr>
          <a:xfrm>
            <a:off x="547595" y="6473688"/>
            <a:ext cx="10758429" cy="441407"/>
          </a:xfrm>
          <a:prstGeom prst="rect">
            <a:avLst/>
          </a:prstGeom>
        </p:spPr>
        <p:txBody>
          <a:bodyPr lIns="91440" tIns="45720" rIns="91440" bIns="45720" anchor="b"/>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defRPr/>
            </a:pPr>
            <a:r>
              <a:rPr lang="en-US" sz="700" dirty="0">
                <a:solidFill>
                  <a:schemeClr val="tx1">
                    <a:lumMod val="50000"/>
                  </a:schemeClr>
                </a:solidFill>
                <a:latin typeface="Arial"/>
                <a:cs typeface="Arial"/>
              </a:rPr>
              <a:t>*</a:t>
            </a:r>
            <a:r>
              <a:rPr lang="en-US" sz="750" dirty="0">
                <a:solidFill>
                  <a:schemeClr val="tx1">
                    <a:lumMod val="50000"/>
                  </a:schemeClr>
                </a:solidFill>
                <a:latin typeface="Arial"/>
                <a:cs typeface="Arial"/>
              </a:rPr>
              <a:t>mt-sDNA in patients 50-84 years of age;  </a:t>
            </a:r>
            <a:r>
              <a:rPr lang="en-US" sz="750" baseline="30000" dirty="0">
                <a:solidFill>
                  <a:schemeClr val="tx1">
                    <a:lumMod val="50000"/>
                  </a:schemeClr>
                </a:solidFill>
                <a:latin typeface="Arial"/>
                <a:cs typeface="Arial"/>
              </a:rPr>
              <a:t>†</a:t>
            </a:r>
            <a:r>
              <a:rPr lang="en-US" sz="750" dirty="0">
                <a:solidFill>
                  <a:schemeClr val="tx1">
                    <a:lumMod val="50000"/>
                  </a:schemeClr>
                </a:solidFill>
                <a:latin typeface="Arial"/>
                <a:cs typeface="Arial"/>
              </a:rPr>
              <a:t>mt-sDNA in patients </a:t>
            </a:r>
            <a:r>
              <a:rPr lang="en-US" sz="750" dirty="0">
                <a:solidFill>
                  <a:schemeClr val="tx2"/>
                </a:solidFill>
                <a:latin typeface="Arial"/>
                <a:cs typeface="Arial"/>
              </a:rPr>
              <a:t>50-75</a:t>
            </a:r>
            <a:r>
              <a:rPr lang="en-US" sz="750" dirty="0">
                <a:solidFill>
                  <a:schemeClr val="tx2"/>
                </a:solidFill>
                <a:ea typeface="+mn-lt"/>
                <a:cs typeface="+mn-lt"/>
              </a:rPr>
              <a:t> years of age</a:t>
            </a:r>
            <a:r>
              <a:rPr lang="en-US" sz="750" baseline="30000" dirty="0">
                <a:solidFill>
                  <a:schemeClr val="tx2"/>
                </a:solidFill>
                <a:ea typeface="+mn-lt"/>
                <a:cs typeface="+mn-lt"/>
              </a:rPr>
              <a:t>;  ‡ </a:t>
            </a:r>
            <a:r>
              <a:rPr lang="en-US" sz="750" dirty="0">
                <a:solidFill>
                  <a:schemeClr val="tx2"/>
                </a:solidFill>
                <a:ea typeface="+mn-lt"/>
                <a:cs typeface="+mn-lt"/>
              </a:rPr>
              <a:t>Lung-RADS test;</a:t>
            </a:r>
            <a:r>
              <a:rPr lang="en-US" sz="750" baseline="30000" dirty="0">
                <a:solidFill>
                  <a:schemeClr val="tx2"/>
                </a:solidFill>
                <a:ea typeface="+mn-lt"/>
                <a:cs typeface="+mn-lt"/>
              </a:rPr>
              <a:t> § </a:t>
            </a:r>
            <a:r>
              <a:rPr lang="en-US" sz="750" dirty="0">
                <a:solidFill>
                  <a:schemeClr val="tx2"/>
                </a:solidFill>
                <a:ea typeface="+mn-lt"/>
                <a:cs typeface="+mn-lt"/>
              </a:rPr>
              <a:t>low dose CT</a:t>
            </a:r>
          </a:p>
          <a:p>
            <a:pPr marL="0" indent="0">
              <a:lnSpc>
                <a:spcPct val="100000"/>
              </a:lnSpc>
              <a:spcBef>
                <a:spcPts val="0"/>
              </a:spcBef>
              <a:buNone/>
              <a:defRPr/>
            </a:pPr>
            <a:endParaRPr lang="en-US" sz="750" dirty="0">
              <a:solidFill>
                <a:schemeClr val="tx2"/>
              </a:solidFill>
              <a:ea typeface="+mn-lt"/>
              <a:cs typeface="+mn-lt"/>
            </a:endParaRPr>
          </a:p>
          <a:p>
            <a:pPr marL="0" indent="0">
              <a:lnSpc>
                <a:spcPct val="100000"/>
              </a:lnSpc>
              <a:spcBef>
                <a:spcPts val="0"/>
              </a:spcBef>
              <a:buSzPts val="600"/>
              <a:buNone/>
              <a:defRPr/>
            </a:pPr>
            <a:r>
              <a:rPr lang="en" sz="750" dirty="0">
                <a:solidFill>
                  <a:schemeClr val="tx2"/>
                </a:solidFill>
                <a:ea typeface="+mn-lt"/>
                <a:cs typeface="+mn-lt"/>
              </a:rPr>
              <a:t>1.United States Preventive Services Task Force.</a:t>
            </a:r>
            <a:r>
              <a:rPr lang="en" sz="750" i="1" dirty="0">
                <a:solidFill>
                  <a:schemeClr val="tx2"/>
                </a:solidFill>
                <a:ea typeface="+mn-lt"/>
                <a:cs typeface="+mn-lt"/>
              </a:rPr>
              <a:t> </a:t>
            </a:r>
            <a:r>
              <a:rPr lang="en" sz="750" dirty="0">
                <a:solidFill>
                  <a:schemeClr val="tx2"/>
                </a:solidFill>
                <a:ea typeface="+mn-lt"/>
                <a:cs typeface="+mn-lt"/>
              </a:rPr>
              <a:t>Screening for breast cancer: </a:t>
            </a:r>
            <a:r>
              <a:rPr lang="en" sz="750" i="1" dirty="0">
                <a:solidFill>
                  <a:schemeClr val="tx2"/>
                </a:solidFill>
                <a:ea typeface="+mn-lt"/>
                <a:cs typeface="+mn-lt"/>
              </a:rPr>
              <a:t>Ann Intern Med</a:t>
            </a:r>
            <a:r>
              <a:rPr lang="en" sz="750" dirty="0">
                <a:solidFill>
                  <a:schemeClr val="tx2"/>
                </a:solidFill>
                <a:ea typeface="+mn-lt"/>
                <a:cs typeface="+mn-lt"/>
              </a:rPr>
              <a:t>. 2009;151(10):716-26, W-236.  2. SEER Cancer Stat Facts. 2023. Accessed March 28,2024. https://seer.cancer.gov/statfacts/index.html. 3. Humphrey LL, et al. A</a:t>
            </a:r>
            <a:r>
              <a:rPr lang="en" sz="750" i="1" dirty="0">
                <a:solidFill>
                  <a:schemeClr val="tx2"/>
                </a:solidFill>
                <a:ea typeface="+mn-lt"/>
                <a:cs typeface="+mn-lt"/>
              </a:rPr>
              <a:t>nn Intern Med.</a:t>
            </a:r>
            <a:r>
              <a:rPr lang="en" sz="750" dirty="0">
                <a:solidFill>
                  <a:schemeClr val="tx2"/>
                </a:solidFill>
                <a:ea typeface="+mn-lt"/>
                <a:cs typeface="+mn-lt"/>
              </a:rPr>
              <a:t> 2002;137:347-60. 4. Dennis LK, et al. </a:t>
            </a:r>
            <a:r>
              <a:rPr lang="en" sz="750" i="1" dirty="0">
                <a:solidFill>
                  <a:schemeClr val="tx2"/>
                </a:solidFill>
                <a:ea typeface="+mn-lt"/>
                <a:cs typeface="+mn-lt"/>
              </a:rPr>
              <a:t>Cancers.</a:t>
            </a:r>
            <a:r>
              <a:rPr lang="en" sz="750" dirty="0">
                <a:solidFill>
                  <a:schemeClr val="tx2"/>
                </a:solidFill>
                <a:ea typeface="+mn-lt"/>
                <a:cs typeface="+mn-lt"/>
              </a:rPr>
              <a:t> 2021;13:5918.  5.Hubbard RA, et al. </a:t>
            </a:r>
            <a:r>
              <a:rPr lang="en" sz="750" i="1" dirty="0">
                <a:solidFill>
                  <a:schemeClr val="tx2"/>
                </a:solidFill>
                <a:ea typeface="+mn-lt"/>
                <a:cs typeface="+mn-lt"/>
              </a:rPr>
              <a:t>Ann Intern Med</a:t>
            </a:r>
            <a:r>
              <a:rPr lang="en" sz="750" dirty="0">
                <a:solidFill>
                  <a:schemeClr val="tx2"/>
                </a:solidFill>
                <a:ea typeface="+mn-lt"/>
                <a:cs typeface="+mn-lt"/>
              </a:rPr>
              <a:t>. 2011;155(8):481-92. 6. Lehman CD, et al. </a:t>
            </a:r>
            <a:r>
              <a:rPr lang="en" sz="750" i="1" dirty="0">
                <a:solidFill>
                  <a:schemeClr val="tx2"/>
                </a:solidFill>
                <a:ea typeface="+mn-lt"/>
                <a:cs typeface="+mn-lt"/>
              </a:rPr>
              <a:t>Radiology.</a:t>
            </a:r>
            <a:r>
              <a:rPr lang="en" sz="750" dirty="0">
                <a:solidFill>
                  <a:schemeClr val="tx2"/>
                </a:solidFill>
                <a:ea typeface="+mn-lt"/>
                <a:cs typeface="+mn-lt"/>
              </a:rPr>
              <a:t> 2017; 283-49-58. 7.  Siu AL, et al. Ann Intern Med. 2016;164(4):279-296.      8. Imperiale TF, et al. </a:t>
            </a:r>
            <a:r>
              <a:rPr lang="en" sz="750" i="1" dirty="0">
                <a:solidFill>
                  <a:schemeClr val="tx2"/>
                </a:solidFill>
                <a:ea typeface="+mn-lt"/>
                <a:cs typeface="+mn-lt"/>
              </a:rPr>
              <a:t>N Engl J Med.</a:t>
            </a:r>
            <a:r>
              <a:rPr lang="en" sz="750" dirty="0">
                <a:solidFill>
                  <a:schemeClr val="tx2"/>
                </a:solidFill>
                <a:ea typeface="+mn-lt"/>
                <a:cs typeface="+mn-lt"/>
              </a:rPr>
              <a:t> 2014;370(14):1287-1297.  9. Imperiale TF, et al. </a:t>
            </a:r>
            <a:r>
              <a:rPr lang="en" sz="750" i="1" dirty="0">
                <a:solidFill>
                  <a:schemeClr val="tx2"/>
                </a:solidFill>
                <a:ea typeface="+mn-lt"/>
                <a:cs typeface="+mn-lt"/>
              </a:rPr>
              <a:t>Cancer Prev Res.</a:t>
            </a:r>
            <a:r>
              <a:rPr lang="en" sz="750" dirty="0">
                <a:solidFill>
                  <a:schemeClr val="tx2"/>
                </a:solidFill>
                <a:ea typeface="+mn-lt"/>
                <a:cs typeface="+mn-lt"/>
              </a:rPr>
              <a:t> 2021;(suppl 1):1-4.  10. CDC. BRFSS prevalence &amp; trends data. 2020. Accessed March 28, 2024. https://nccd.cdc.gov/BRFSSPrevalence/rdPage.aspx?rdReport=DPH_BRFSS.ExploreByTopic&amp;irbLocationType=StatesAndMMSA&amp;islClass=CLASS04&amp;islTopic=TOPIC52&amp;islYear=2018&amp;rdRnd=47539  11. Imperiale TF, et al. </a:t>
            </a:r>
            <a:r>
              <a:rPr lang="en" sz="750" i="1" dirty="0">
                <a:solidFill>
                  <a:schemeClr val="tx2"/>
                </a:solidFill>
                <a:ea typeface="+mn-lt"/>
                <a:cs typeface="+mn-lt"/>
              </a:rPr>
              <a:t>N Engl J. Med.</a:t>
            </a:r>
            <a:r>
              <a:rPr lang="en" sz="750" dirty="0">
                <a:solidFill>
                  <a:schemeClr val="tx2"/>
                </a:solidFill>
                <a:ea typeface="+mn-lt"/>
                <a:cs typeface="+mn-lt"/>
              </a:rPr>
              <a:t> 2014;370(suppl1):1-10,s2-s3. 12. National Lung Screening Trial Research Team. </a:t>
            </a:r>
            <a:r>
              <a:rPr lang="en" sz="750" i="1" dirty="0">
                <a:solidFill>
                  <a:schemeClr val="tx2"/>
                </a:solidFill>
                <a:ea typeface="+mn-lt"/>
                <a:cs typeface="+mn-lt"/>
              </a:rPr>
              <a:t>N Engl J Med.</a:t>
            </a:r>
            <a:r>
              <a:rPr lang="en" sz="750" dirty="0">
                <a:solidFill>
                  <a:schemeClr val="tx2"/>
                </a:solidFill>
                <a:ea typeface="+mn-lt"/>
                <a:cs typeface="+mn-lt"/>
              </a:rPr>
              <a:t> 2013;368(21):1980-1991. 13. Pinsky PF, et al. </a:t>
            </a:r>
            <a:r>
              <a:rPr lang="en" sz="750" i="1" dirty="0">
                <a:solidFill>
                  <a:schemeClr val="tx2"/>
                </a:solidFill>
                <a:ea typeface="+mn-lt"/>
                <a:cs typeface="+mn-lt"/>
              </a:rPr>
              <a:t>Ann Intern Med</a:t>
            </a:r>
            <a:r>
              <a:rPr lang="en" sz="750" dirty="0">
                <a:solidFill>
                  <a:schemeClr val="tx2"/>
                </a:solidFill>
                <a:ea typeface="+mn-lt"/>
                <a:cs typeface="+mn-lt"/>
              </a:rPr>
              <a:t>. 2015;162:485-91. 14. Lopez-Olivo MA, et al. </a:t>
            </a:r>
            <a:r>
              <a:rPr lang="en" sz="750" i="1" dirty="0">
                <a:solidFill>
                  <a:schemeClr val="tx2"/>
                </a:solidFill>
                <a:ea typeface="+mn-lt"/>
                <a:cs typeface="+mn-lt"/>
              </a:rPr>
              <a:t>JAMA Netw Open</a:t>
            </a:r>
            <a:r>
              <a:rPr lang="en" sz="750" dirty="0">
                <a:solidFill>
                  <a:schemeClr val="tx2"/>
                </a:solidFill>
                <a:ea typeface="+mn-lt"/>
                <a:cs typeface="+mn-lt"/>
              </a:rPr>
              <a:t> 2020;3(11):e2025102-e2025102.</a:t>
            </a:r>
          </a:p>
          <a:p>
            <a:pPr marL="0" indent="0">
              <a:lnSpc>
                <a:spcPct val="100000"/>
              </a:lnSpc>
              <a:spcBef>
                <a:spcPts val="0"/>
              </a:spcBef>
              <a:buSzPts val="600"/>
              <a:buNone/>
              <a:defRPr/>
            </a:pPr>
            <a:endParaRPr lang="en" sz="750" dirty="0">
              <a:solidFill>
                <a:schemeClr val="tx2"/>
              </a:solidFill>
              <a:cs typeface="Arial"/>
            </a:endParaRPr>
          </a:p>
        </p:txBody>
      </p:sp>
      <p:graphicFrame>
        <p:nvGraphicFramePr>
          <p:cNvPr id="3" name="Content Placeholder 10">
            <a:extLst>
              <a:ext uri="{FF2B5EF4-FFF2-40B4-BE49-F238E27FC236}">
                <a16:creationId xmlns:a16="http://schemas.microsoft.com/office/drawing/2014/main" id="{7E42DF50-D8EF-49EF-050E-993BBA23E622}"/>
              </a:ext>
            </a:extLst>
          </p:cNvPr>
          <p:cNvGraphicFramePr>
            <a:graphicFrameLocks/>
          </p:cNvGraphicFramePr>
          <p:nvPr>
            <p:extLst>
              <p:ext uri="{D42A27DB-BD31-4B8C-83A1-F6EECF244321}">
                <p14:modId xmlns:p14="http://schemas.microsoft.com/office/powerpoint/2010/main" val="1352000121"/>
              </p:ext>
            </p:extLst>
          </p:nvPr>
        </p:nvGraphicFramePr>
        <p:xfrm>
          <a:off x="449178" y="1283368"/>
          <a:ext cx="11334748" cy="4286642"/>
        </p:xfrm>
        <a:graphic>
          <a:graphicData uri="http://schemas.openxmlformats.org/drawingml/2006/table">
            <a:tbl>
              <a:tblPr firstRow="1">
                <a:tableStyleId>{5C22544A-7EE6-4342-B048-85BDC9FD1C3A}</a:tableStyleId>
              </a:tblPr>
              <a:tblGrid>
                <a:gridCol w="3348622">
                  <a:extLst>
                    <a:ext uri="{9D8B030D-6E8A-4147-A177-3AD203B41FA5}">
                      <a16:colId xmlns:a16="http://schemas.microsoft.com/office/drawing/2014/main" val="20000"/>
                    </a:ext>
                  </a:extLst>
                </a:gridCol>
                <a:gridCol w="2662042">
                  <a:extLst>
                    <a:ext uri="{9D8B030D-6E8A-4147-A177-3AD203B41FA5}">
                      <a16:colId xmlns:a16="http://schemas.microsoft.com/office/drawing/2014/main" val="20001"/>
                    </a:ext>
                  </a:extLst>
                </a:gridCol>
                <a:gridCol w="2662042">
                  <a:extLst>
                    <a:ext uri="{9D8B030D-6E8A-4147-A177-3AD203B41FA5}">
                      <a16:colId xmlns:a16="http://schemas.microsoft.com/office/drawing/2014/main" val="20003"/>
                    </a:ext>
                  </a:extLst>
                </a:gridCol>
                <a:gridCol w="2662042">
                  <a:extLst>
                    <a:ext uri="{9D8B030D-6E8A-4147-A177-3AD203B41FA5}">
                      <a16:colId xmlns:a16="http://schemas.microsoft.com/office/drawing/2014/main" val="3859931146"/>
                    </a:ext>
                  </a:extLst>
                </a:gridCol>
              </a:tblGrid>
              <a:tr h="388218">
                <a:tc>
                  <a:txBody>
                    <a:bodyPr/>
                    <a:lstStyle/>
                    <a:p>
                      <a:pPr algn="l"/>
                      <a:endParaRPr lang="en-US" sz="1400" b="1" dirty="0">
                        <a:solidFill>
                          <a:schemeClr val="bg1"/>
                        </a:solidFill>
                      </a:endParaRPr>
                    </a:p>
                  </a:txBody>
                  <a:tcPr marL="91127" marR="91127" marT="36000" marB="7200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t>Mammography</a:t>
                      </a:r>
                      <a:r>
                        <a:rPr lang="en-US" sz="1400" b="1" baseline="30000" dirty="0"/>
                        <a:t>1,3-7</a:t>
                      </a:r>
                      <a:endParaRPr lang="en-US" sz="1400" b="1" baseline="30000" dirty="0">
                        <a:solidFill>
                          <a:schemeClr val="tx1"/>
                        </a:solidFill>
                      </a:endParaRPr>
                    </a:p>
                  </a:txBody>
                  <a:tcPr marL="69839" marR="6983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400" b="1" dirty="0"/>
                        <a:t>CRC Screening</a:t>
                      </a:r>
                      <a:r>
                        <a:rPr lang="en-US" sz="1400" b="1" baseline="30000" dirty="0"/>
                        <a:t>8-11</a:t>
                      </a:r>
                    </a:p>
                  </a:txBody>
                  <a:tcPr marL="69839" marR="6983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400" b="1" dirty="0"/>
                        <a:t>Lung Cancer Screening</a:t>
                      </a:r>
                      <a:r>
                        <a:rPr lang="en-US" sz="1400" b="1" baseline="30000" dirty="0"/>
                        <a:t>12-13</a:t>
                      </a:r>
                    </a:p>
                  </a:txBody>
                  <a:tcPr marL="69839" marR="6983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720940">
                <a:tc>
                  <a:txBody>
                    <a:bodyPr/>
                    <a:lstStyle/>
                    <a:p>
                      <a:pPr algn="l"/>
                      <a:r>
                        <a:rPr lang="en-US" sz="1400" b="0" dirty="0">
                          <a:latin typeface="Arial"/>
                          <a:cs typeface="Arial"/>
                        </a:rPr>
                        <a:t>Population</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Women aged 50-74</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Age 45-75, average risk</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Age 55-74 with a history of at least 30 pack-years of smoking</a:t>
                      </a:r>
                      <a:endParaRPr lang="en-US" sz="2800" dirty="0">
                        <a:latin typeface="Arial"/>
                        <a:cs typeface="Arial"/>
                      </a:endParaRP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5236">
                <a:tc>
                  <a:txBody>
                    <a:bodyPr/>
                    <a:lstStyle/>
                    <a:p>
                      <a:pPr algn="l"/>
                      <a:r>
                        <a:rPr lang="en-US" sz="1400" b="0" dirty="0">
                          <a:latin typeface="Arial"/>
                          <a:cs typeface="Arial"/>
                        </a:rPr>
                        <a:t>Targeted Cancers</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Breast, female</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Colorectal</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Lung</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5236">
                <a:tc>
                  <a:txBody>
                    <a:bodyPr/>
                    <a:lstStyle/>
                    <a:p>
                      <a:pPr algn="l"/>
                      <a:r>
                        <a:rPr lang="en-US" sz="1400" b="0" dirty="0">
                          <a:latin typeface="Arial"/>
                          <a:cs typeface="Arial"/>
                        </a:rPr>
                        <a:t>Estimate % of All Cancer Deaths</a:t>
                      </a:r>
                      <a:r>
                        <a:rPr lang="en-US" sz="1400" b="0" baseline="30000" dirty="0">
                          <a:latin typeface="Arial"/>
                          <a:cs typeface="Arial"/>
                        </a:rPr>
                        <a:t>2</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7.1%</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lvl="0" algn="ctr">
                        <a:buNone/>
                      </a:pPr>
                      <a:r>
                        <a:rPr lang="en-US" sz="1400" b="0" i="0" u="none" strike="noStrike" noProof="0" dirty="0">
                          <a:latin typeface="Arial"/>
                          <a:cs typeface="Arial"/>
                        </a:rPr>
                        <a:t>8.6%</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20.8%</a:t>
                      </a:r>
                      <a:endParaRPr lang="en-US" dirty="0"/>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41157">
                <a:tc>
                  <a:txBody>
                    <a:bodyPr/>
                    <a:lstStyle/>
                    <a:p>
                      <a:pPr algn="l"/>
                      <a:r>
                        <a:rPr lang="en-US" sz="1400" b="0" dirty="0">
                          <a:latin typeface="Arial"/>
                          <a:cs typeface="Arial"/>
                        </a:rPr>
                        <a:t>Sensitivity</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77% - 95%</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92.3%*</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84.9%</a:t>
                      </a:r>
                      <a:r>
                        <a:rPr lang="en-US" sz="1400" baseline="30000" dirty="0">
                          <a:latin typeface="Arial"/>
                          <a:cs typeface="Arial"/>
                        </a:rPr>
                        <a:t>‡ </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1885">
                <a:tc>
                  <a:txBody>
                    <a:bodyPr/>
                    <a:lstStyle/>
                    <a:p>
                      <a:pPr algn="l"/>
                      <a:r>
                        <a:rPr lang="en-US" sz="1400" b="0" dirty="0">
                          <a:latin typeface="Arial"/>
                          <a:cs typeface="Arial"/>
                        </a:rPr>
                        <a:t>Specificity</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94%- 97%</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86.6%</a:t>
                      </a:r>
                      <a:r>
                        <a:rPr lang="en-US" sz="1400" baseline="30000" dirty="0">
                          <a:latin typeface="Arial"/>
                          <a:cs typeface="Arial"/>
                        </a:rPr>
                        <a:t>*</a:t>
                      </a:r>
                      <a:r>
                        <a:rPr lang="en-US" sz="1400" dirty="0">
                          <a:latin typeface="Arial"/>
                          <a:cs typeface="Arial"/>
                        </a:rPr>
                        <a:t>, 95.2%</a:t>
                      </a:r>
                      <a:r>
                        <a:rPr lang="en-US" sz="1400" baseline="30000" dirty="0">
                          <a:latin typeface="Arial"/>
                          <a:cs typeface="Arial"/>
                        </a:rPr>
                        <a:t>†</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400" dirty="0">
                          <a:latin typeface="Arial"/>
                          <a:cs typeface="Arial"/>
                        </a:rPr>
                        <a:t>87.2%</a:t>
                      </a:r>
                      <a:r>
                        <a:rPr lang="en-US" sz="1400" baseline="30000" dirty="0">
                          <a:latin typeface="Arial"/>
                          <a:cs typeface="Arial"/>
                        </a:rPr>
                        <a:t>‡ </a:t>
                      </a:r>
                    </a:p>
                  </a:txBody>
                  <a:tcPr marL="60508"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5236">
                <a:tc>
                  <a:txBody>
                    <a:bodyPr/>
                    <a:lstStyle/>
                    <a:p>
                      <a:pPr algn="l"/>
                      <a:r>
                        <a:rPr lang="en-US" sz="1400" b="1" dirty="0">
                          <a:latin typeface="Arial"/>
                          <a:cs typeface="Arial"/>
                        </a:rPr>
                        <a:t>Positive Predictive Value</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2.0% - 22.0%</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3.7%*</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6.9%</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39809708"/>
                  </a:ext>
                </a:extLst>
              </a:tr>
              <a:tr h="723498">
                <a:tc>
                  <a:txBody>
                    <a:bodyPr/>
                    <a:lstStyle/>
                    <a:p>
                      <a:pPr algn="l"/>
                      <a:r>
                        <a:rPr lang="en-US" sz="1400" b="1" dirty="0">
                          <a:latin typeface="Arial"/>
                          <a:cs typeface="Arial"/>
                        </a:rPr>
                        <a:t>Adherence With Recommended Screening</a:t>
                      </a:r>
                      <a:endParaRPr lang="en-US" sz="1400" b="1" baseline="30000" dirty="0">
                        <a:latin typeface="Arial"/>
                        <a:cs typeface="Arial"/>
                      </a:endParaRP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61.4%</a:t>
                      </a:r>
                      <a:r>
                        <a:rPr lang="en-US" sz="1400" baseline="30000" dirty="0">
                          <a:latin typeface="Arial"/>
                          <a:cs typeface="Arial"/>
                        </a:rPr>
                        <a:t>4</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pPr>
                      <a:endParaRPr lang="en-US" sz="1400" dirty="0">
                        <a:latin typeface="Arial"/>
                        <a:cs typeface="Arial"/>
                      </a:endParaRPr>
                    </a:p>
                    <a:p>
                      <a:pPr lvl="0" algn="ctr">
                        <a:lnSpc>
                          <a:spcPct val="100000"/>
                        </a:lnSpc>
                        <a:spcBef>
                          <a:spcPts val="0"/>
                        </a:spcBef>
                        <a:spcAft>
                          <a:spcPts val="0"/>
                        </a:spcAft>
                        <a:buNone/>
                      </a:pPr>
                      <a:r>
                        <a:rPr lang="en-US" sz="1400" dirty="0">
                          <a:latin typeface="Arial"/>
                          <a:cs typeface="Arial"/>
                        </a:rPr>
                        <a:t>74.2% (all modalities)</a:t>
                      </a:r>
                      <a:endParaRPr lang="en-US" sz="1400" b="0" i="0" u="none" strike="noStrike" baseline="30000" noProof="0" dirty="0">
                        <a:solidFill>
                          <a:schemeClr val="tx1">
                            <a:lumMod val="50000"/>
                          </a:schemeClr>
                        </a:solidFill>
                        <a:latin typeface="Arial"/>
                      </a:endParaRPr>
                    </a:p>
                    <a:p>
                      <a:pPr lvl="0" algn="ctr">
                        <a:buNone/>
                      </a:pPr>
                      <a:endParaRPr lang="en-US" sz="1400" dirty="0">
                        <a:latin typeface="Arial"/>
                        <a:cs typeface="Arial"/>
                      </a:endParaRP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solidFill>
                            <a:schemeClr val="tx1"/>
                          </a:solidFill>
                          <a:latin typeface="Arial"/>
                          <a:cs typeface="Arial"/>
                        </a:rPr>
                        <a:t>55.0%</a:t>
                      </a:r>
                      <a:r>
                        <a:rPr lang="en-US" sz="1400" baseline="30000" dirty="0">
                          <a:solidFill>
                            <a:schemeClr val="tx1"/>
                          </a:solidFill>
                          <a:latin typeface="Arial"/>
                          <a:cs typeface="Arial"/>
                        </a:rPr>
                        <a:t>14</a:t>
                      </a:r>
                      <a:endParaRPr lang="en-US" sz="1500" b="0" i="0" u="none" strike="noStrike" baseline="30000" noProof="0" dirty="0">
                        <a:solidFill>
                          <a:schemeClr val="tx1"/>
                        </a:solidFill>
                      </a:endParaRP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1838888"/>
                  </a:ext>
                </a:extLst>
              </a:tr>
              <a:tr h="405236">
                <a:tc>
                  <a:txBody>
                    <a:bodyPr/>
                    <a:lstStyle/>
                    <a:p>
                      <a:pPr algn="l"/>
                      <a:r>
                        <a:rPr lang="en-US" sz="1400" b="1" dirty="0">
                          <a:latin typeface="Arial"/>
                          <a:cs typeface="Arial"/>
                        </a:rPr>
                        <a:t>False Positive Rate </a:t>
                      </a:r>
                      <a:endParaRPr lang="en-US" sz="2800" dirty="0">
                        <a:latin typeface="Arial"/>
                        <a:cs typeface="Arial"/>
                      </a:endParaRP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61.3%</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10.2-%13.4%*</a:t>
                      </a: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Arial"/>
                          <a:cs typeface="Arial"/>
                        </a:rPr>
                        <a:t>12.8%</a:t>
                      </a:r>
                      <a:r>
                        <a:rPr lang="en-US" sz="1500" b="0" i="0" u="none" strike="noStrike" baseline="30000" noProof="0" dirty="0">
                          <a:solidFill>
                            <a:schemeClr val="tx1"/>
                          </a:solidFill>
                        </a:rPr>
                        <a:t>§</a:t>
                      </a:r>
                      <a:endParaRPr lang="en-US" sz="1400" baseline="30000" dirty="0">
                        <a:solidFill>
                          <a:schemeClr val="tx1"/>
                        </a:solidFill>
                        <a:latin typeface="Arial"/>
                        <a:cs typeface="Arial"/>
                      </a:endParaRPr>
                    </a:p>
                  </a:txBody>
                  <a:tcPr marL="36000" marR="60508" marT="30254" marB="302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6401651"/>
                  </a:ext>
                </a:extLst>
              </a:tr>
            </a:tbl>
          </a:graphicData>
        </a:graphic>
      </p:graphicFrame>
    </p:spTree>
    <p:custDataLst>
      <p:tags r:id="rId1"/>
    </p:custDataLst>
    <p:extLst>
      <p:ext uri="{BB962C8B-B14F-4D97-AF65-F5344CB8AC3E}">
        <p14:creationId xmlns:p14="http://schemas.microsoft.com/office/powerpoint/2010/main" val="24567254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Experience Multiple Barriers to Screening</a:t>
            </a:r>
          </a:p>
        </p:txBody>
      </p:sp>
      <p:sp>
        <p:nvSpPr>
          <p:cNvPr id="12" name="Rectangle 11">
            <a:extLst>
              <a:ext uri="{FF2B5EF4-FFF2-40B4-BE49-F238E27FC236}">
                <a16:creationId xmlns:a16="http://schemas.microsoft.com/office/drawing/2014/main" id="{4057C303-C1EC-88C2-DA95-098E2FDA9B23}"/>
              </a:ext>
            </a:extLst>
          </p:cNvPr>
          <p:cNvSpPr/>
          <p:nvPr/>
        </p:nvSpPr>
        <p:spPr>
          <a:xfrm>
            <a:off x="285135" y="1383860"/>
            <a:ext cx="11710220" cy="597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47DA2341-6DCB-66A9-B1CF-290875A76ED9}"/>
              </a:ext>
            </a:extLst>
          </p:cNvPr>
          <p:cNvGrpSpPr/>
          <p:nvPr/>
        </p:nvGrpSpPr>
        <p:grpSpPr>
          <a:xfrm>
            <a:off x="1511112" y="2345851"/>
            <a:ext cx="10484243" cy="3162673"/>
            <a:chOff x="-135261" y="579753"/>
            <a:chExt cx="10484243" cy="3162673"/>
          </a:xfrm>
        </p:grpSpPr>
        <p:sp>
          <p:nvSpPr>
            <p:cNvPr id="15" name="Google Shape;502;p9">
              <a:extLst>
                <a:ext uri="{FF2B5EF4-FFF2-40B4-BE49-F238E27FC236}">
                  <a16:creationId xmlns:a16="http://schemas.microsoft.com/office/drawing/2014/main" id="{B9DCE488-CDE9-F685-BCFD-1FEA82C36CFD}"/>
                </a:ext>
              </a:extLst>
            </p:cNvPr>
            <p:cNvSpPr/>
            <p:nvPr/>
          </p:nvSpPr>
          <p:spPr>
            <a:xfrm>
              <a:off x="3739994" y="1517246"/>
              <a:ext cx="2834677" cy="344263"/>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marR="0" lvl="0" algn="l" rtl="0">
                <a:lnSpc>
                  <a:spcPct val="100000"/>
                </a:lnSpc>
                <a:spcBef>
                  <a:spcPts val="0"/>
                </a:spcBef>
                <a:spcAft>
                  <a:spcPts val="0"/>
                </a:spcAft>
                <a:buClr>
                  <a:srgbClr val="000000"/>
                </a:buClr>
                <a:buSzPts val="1400"/>
                <a:buFont typeface="Arial"/>
                <a:buNone/>
              </a:pPr>
              <a:r>
                <a:rPr lang="en-US" b="1" dirty="0">
                  <a:latin typeface="Arial"/>
                  <a:cs typeface="Arial"/>
                  <a:sym typeface="Arial"/>
                </a:rPr>
                <a:t>Fear or worry </a:t>
              </a:r>
              <a:r>
                <a:rPr lang="en-US" dirty="0">
                  <a:latin typeface="Arial"/>
                  <a:ea typeface="Arial"/>
                  <a:cs typeface="Arial"/>
                  <a:sym typeface="Arial"/>
                </a:rPr>
                <a:t>of results</a:t>
              </a:r>
              <a:r>
                <a:rPr lang="en-US" baseline="30000" dirty="0">
                  <a:latin typeface="Arial"/>
                  <a:ea typeface="Arial"/>
                  <a:cs typeface="Arial"/>
                  <a:sym typeface="Arial"/>
                </a:rPr>
                <a:t>1,3</a:t>
              </a:r>
              <a:endParaRPr b="0" i="0" u="none" strike="noStrike" cap="none" baseline="30000" dirty="0">
                <a:latin typeface="Arial"/>
                <a:ea typeface="Arial"/>
                <a:cs typeface="Arial"/>
                <a:sym typeface="Arial"/>
              </a:endParaRPr>
            </a:p>
          </p:txBody>
        </p:sp>
        <p:sp>
          <p:nvSpPr>
            <p:cNvPr id="16" name="Google Shape;511;p9">
              <a:extLst>
                <a:ext uri="{FF2B5EF4-FFF2-40B4-BE49-F238E27FC236}">
                  <a16:creationId xmlns:a16="http://schemas.microsoft.com/office/drawing/2014/main" id="{5728BCA7-F585-D442-C6D4-F3610855D59E}"/>
                </a:ext>
              </a:extLst>
            </p:cNvPr>
            <p:cNvSpPr/>
            <p:nvPr/>
          </p:nvSpPr>
          <p:spPr>
            <a:xfrm>
              <a:off x="3753276" y="627204"/>
              <a:ext cx="2443627" cy="513316"/>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Clr>
                  <a:srgbClr val="000000"/>
                </a:buClr>
                <a:buSzPts val="1400"/>
              </a:pPr>
              <a:r>
                <a:rPr lang="en-US" b="1" dirty="0">
                  <a:ea typeface="Arial"/>
                  <a:cs typeface="Arial"/>
                  <a:sym typeface="Arial"/>
                </a:rPr>
                <a:t>Pain </a:t>
              </a:r>
              <a:r>
                <a:rPr lang="en-US" b="1" i="0" u="none" strike="noStrike" cap="none" dirty="0">
                  <a:ea typeface="Arial"/>
                  <a:cs typeface="Arial"/>
                  <a:sym typeface="Arial"/>
                </a:rPr>
                <a:t>or discomfort</a:t>
              </a:r>
              <a:r>
                <a:rPr lang="en-US" b="0" i="0" u="none" strike="noStrike" cap="none" dirty="0">
                  <a:ea typeface="Arial"/>
                  <a:cs typeface="Arial"/>
                  <a:sym typeface="Arial"/>
                </a:rPr>
                <a:t> in</a:t>
              </a:r>
              <a:r>
                <a:rPr lang="en-US" dirty="0">
                  <a:ea typeface="Arial"/>
                  <a:cs typeface="Arial"/>
                  <a:sym typeface="Arial"/>
                </a:rPr>
                <a:t> </a:t>
              </a:r>
              <a:r>
                <a:rPr lang="en-US" b="0" i="0" u="none" strike="noStrike" cap="none" dirty="0">
                  <a:ea typeface="Arial"/>
                  <a:cs typeface="Arial"/>
                  <a:sym typeface="Arial"/>
                </a:rPr>
                <a:t>procedure</a:t>
              </a:r>
              <a:r>
                <a:rPr lang="en-US" b="0" i="0" u="none" strike="noStrike" cap="none" baseline="30000" dirty="0">
                  <a:ea typeface="Arial"/>
                  <a:cs typeface="Arial"/>
                  <a:sym typeface="Arial"/>
                </a:rPr>
                <a:t>1,2</a:t>
              </a:r>
              <a:endParaRPr b="0" i="0" u="none" strike="noStrike" cap="none" baseline="30000" dirty="0">
                <a:ea typeface="Arial"/>
                <a:cs typeface="Arial"/>
                <a:sym typeface="Arial"/>
              </a:endParaRPr>
            </a:p>
          </p:txBody>
        </p:sp>
        <p:sp>
          <p:nvSpPr>
            <p:cNvPr id="17" name="Google Shape;502;p9">
              <a:extLst>
                <a:ext uri="{FF2B5EF4-FFF2-40B4-BE49-F238E27FC236}">
                  <a16:creationId xmlns:a16="http://schemas.microsoft.com/office/drawing/2014/main" id="{78815117-7E44-7140-67C1-F453B40AB608}"/>
                </a:ext>
              </a:extLst>
            </p:cNvPr>
            <p:cNvSpPr/>
            <p:nvPr/>
          </p:nvSpPr>
          <p:spPr>
            <a:xfrm>
              <a:off x="-123557" y="1508443"/>
              <a:ext cx="2626628" cy="20872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b="1" dirty="0">
                  <a:cs typeface="Arial"/>
                </a:rPr>
                <a:t>Lack of provider recommendation</a:t>
              </a:r>
              <a:r>
                <a:rPr lang="en-US" baseline="30000" dirty="0"/>
                <a:t>1-3</a:t>
              </a:r>
            </a:p>
          </p:txBody>
        </p:sp>
        <p:sp>
          <p:nvSpPr>
            <p:cNvPr id="18" name="Google Shape;511;p9">
              <a:extLst>
                <a:ext uri="{FF2B5EF4-FFF2-40B4-BE49-F238E27FC236}">
                  <a16:creationId xmlns:a16="http://schemas.microsoft.com/office/drawing/2014/main" id="{E6282F95-D665-0C13-0721-516869B6825C}"/>
                </a:ext>
              </a:extLst>
            </p:cNvPr>
            <p:cNvSpPr/>
            <p:nvPr/>
          </p:nvSpPr>
          <p:spPr>
            <a:xfrm>
              <a:off x="-135261" y="592587"/>
              <a:ext cx="2697148" cy="533501"/>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b="1" dirty="0">
                  <a:latin typeface="Arial"/>
                  <a:cs typeface="Arial"/>
                </a:rPr>
                <a:t>Poor knowledge </a:t>
              </a:r>
              <a:r>
                <a:rPr lang="en-US" dirty="0"/>
                <a:t>of risks or value of screening</a:t>
              </a:r>
              <a:r>
                <a:rPr lang="en-US" baseline="30000" dirty="0"/>
                <a:t>1,2</a:t>
              </a:r>
            </a:p>
          </p:txBody>
        </p:sp>
        <p:sp>
          <p:nvSpPr>
            <p:cNvPr id="20" name="Google Shape;502;p9">
              <a:extLst>
                <a:ext uri="{FF2B5EF4-FFF2-40B4-BE49-F238E27FC236}">
                  <a16:creationId xmlns:a16="http://schemas.microsoft.com/office/drawing/2014/main" id="{820E887D-9A33-0A49-6720-B79A2EA532D2}"/>
                </a:ext>
              </a:extLst>
            </p:cNvPr>
            <p:cNvSpPr/>
            <p:nvPr/>
          </p:nvSpPr>
          <p:spPr>
            <a:xfrm>
              <a:off x="3686948" y="2316828"/>
              <a:ext cx="2591480" cy="582818"/>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a:buSzPts val="1400"/>
              </a:pPr>
              <a:r>
                <a:rPr lang="en-US" b="1" dirty="0">
                  <a:cs typeface="Arial"/>
                </a:rPr>
                <a:t>Low priority </a:t>
              </a:r>
              <a:r>
                <a:rPr lang="en-US" dirty="0"/>
                <a:t>and delay in scheduling</a:t>
              </a:r>
              <a:r>
                <a:rPr lang="en-US" baseline="30000" dirty="0"/>
                <a:t>3</a:t>
              </a:r>
            </a:p>
          </p:txBody>
        </p:sp>
        <p:sp>
          <p:nvSpPr>
            <p:cNvPr id="25" name="Google Shape;511;p9">
              <a:extLst>
                <a:ext uri="{FF2B5EF4-FFF2-40B4-BE49-F238E27FC236}">
                  <a16:creationId xmlns:a16="http://schemas.microsoft.com/office/drawing/2014/main" id="{76083111-48C5-4616-CA70-8BCB055CDC79}"/>
                </a:ext>
              </a:extLst>
            </p:cNvPr>
            <p:cNvSpPr/>
            <p:nvPr/>
          </p:nvSpPr>
          <p:spPr>
            <a:xfrm>
              <a:off x="7722354" y="3267566"/>
              <a:ext cx="2626628" cy="474860"/>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b="1" dirty="0">
                  <a:cs typeface="Arial"/>
                </a:rPr>
                <a:t>Low literacy </a:t>
              </a:r>
              <a:r>
                <a:rPr lang="en-US" dirty="0"/>
                <a:t>or   language barriers</a:t>
              </a:r>
              <a:r>
                <a:rPr lang="en-US" baseline="30000" dirty="0"/>
                <a:t>1,2</a:t>
              </a:r>
              <a:endParaRPr lang="en-US" dirty="0"/>
            </a:p>
          </p:txBody>
        </p:sp>
        <p:sp>
          <p:nvSpPr>
            <p:cNvPr id="26" name="Google Shape;511;p9">
              <a:extLst>
                <a:ext uri="{FF2B5EF4-FFF2-40B4-BE49-F238E27FC236}">
                  <a16:creationId xmlns:a16="http://schemas.microsoft.com/office/drawing/2014/main" id="{45E00902-4B4A-8F4D-A7BF-36275C0ECFF8}"/>
                </a:ext>
              </a:extLst>
            </p:cNvPr>
            <p:cNvSpPr/>
            <p:nvPr/>
          </p:nvSpPr>
          <p:spPr>
            <a:xfrm>
              <a:off x="7722353" y="1466428"/>
              <a:ext cx="2626629" cy="586567"/>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b="1" dirty="0">
                  <a:cs typeface="Arial"/>
                </a:rPr>
                <a:t>Costs </a:t>
              </a:r>
              <a:r>
                <a:rPr lang="en-US" dirty="0"/>
                <a:t>due to lack of income or insurance</a:t>
              </a:r>
              <a:r>
                <a:rPr lang="en-US" baseline="30000" dirty="0"/>
                <a:t>2,3</a:t>
              </a:r>
            </a:p>
          </p:txBody>
        </p:sp>
        <p:sp>
          <p:nvSpPr>
            <p:cNvPr id="27" name="Google Shape;502;p9">
              <a:extLst>
                <a:ext uri="{FF2B5EF4-FFF2-40B4-BE49-F238E27FC236}">
                  <a16:creationId xmlns:a16="http://schemas.microsoft.com/office/drawing/2014/main" id="{5573542A-7FB9-CA78-F233-17F46D76C558}"/>
                </a:ext>
              </a:extLst>
            </p:cNvPr>
            <p:cNvSpPr/>
            <p:nvPr/>
          </p:nvSpPr>
          <p:spPr>
            <a:xfrm>
              <a:off x="7711402" y="579753"/>
              <a:ext cx="2367821" cy="38953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b="1" dirty="0">
                  <a:cs typeface="Arial"/>
                </a:rPr>
                <a:t>Lack </a:t>
              </a:r>
              <a:r>
                <a:rPr lang="en-US" dirty="0">
                  <a:cs typeface="Arial"/>
                </a:rPr>
                <a:t>of Transportation</a:t>
              </a:r>
              <a:r>
                <a:rPr lang="en-US" baseline="30000" dirty="0"/>
                <a:t>2,3</a:t>
              </a:r>
            </a:p>
          </p:txBody>
        </p:sp>
        <p:sp>
          <p:nvSpPr>
            <p:cNvPr id="28" name="Google Shape;502;p9">
              <a:extLst>
                <a:ext uri="{FF2B5EF4-FFF2-40B4-BE49-F238E27FC236}">
                  <a16:creationId xmlns:a16="http://schemas.microsoft.com/office/drawing/2014/main" id="{E2A17397-08A4-F949-596A-A897E964CE37}"/>
                </a:ext>
              </a:extLst>
            </p:cNvPr>
            <p:cNvSpPr/>
            <p:nvPr/>
          </p:nvSpPr>
          <p:spPr>
            <a:xfrm>
              <a:off x="7722353" y="2311479"/>
              <a:ext cx="2485135" cy="86104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b="1" dirty="0">
                  <a:cs typeface="Arial"/>
                </a:rPr>
                <a:t>Discrimination</a:t>
              </a:r>
              <a:r>
                <a:rPr lang="en-US" dirty="0"/>
                <a:t> </a:t>
              </a:r>
            </a:p>
            <a:p>
              <a:pPr marL="11113" indent="-11113">
                <a:buSzPts val="1400"/>
              </a:pPr>
              <a:r>
                <a:rPr lang="en-US" dirty="0"/>
                <a:t>(age, disability, race and income)</a:t>
              </a:r>
              <a:r>
                <a:rPr lang="en-US" baseline="30000" dirty="0"/>
                <a:t>4</a:t>
              </a:r>
            </a:p>
          </p:txBody>
        </p:sp>
      </p:grpSp>
      <p:pic>
        <p:nvPicPr>
          <p:cNvPr id="31" name="Graphic 30" descr="Badge Question Mark with solid fill">
            <a:extLst>
              <a:ext uri="{FF2B5EF4-FFF2-40B4-BE49-F238E27FC236}">
                <a16:creationId xmlns:a16="http://schemas.microsoft.com/office/drawing/2014/main" id="{D1B4F733-5796-13F7-5505-74A857A67F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404" y="2216031"/>
            <a:ext cx="914400" cy="914400"/>
          </a:xfrm>
          <a:prstGeom prst="rect">
            <a:avLst/>
          </a:prstGeom>
        </p:spPr>
      </p:pic>
      <p:sp>
        <p:nvSpPr>
          <p:cNvPr id="41" name="Oval 40">
            <a:extLst>
              <a:ext uri="{FF2B5EF4-FFF2-40B4-BE49-F238E27FC236}">
                <a16:creationId xmlns:a16="http://schemas.microsoft.com/office/drawing/2014/main" id="{C3E394C8-4585-E928-CD11-0E344DBF4003}"/>
              </a:ext>
            </a:extLst>
          </p:cNvPr>
          <p:cNvSpPr/>
          <p:nvPr/>
        </p:nvSpPr>
        <p:spPr>
          <a:xfrm>
            <a:off x="4542868" y="3210656"/>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9D995E4-4C21-64C8-8759-76B37EC20DBD}"/>
              </a:ext>
            </a:extLst>
          </p:cNvPr>
          <p:cNvSpPr txBox="1"/>
          <p:nvPr/>
        </p:nvSpPr>
        <p:spPr>
          <a:xfrm>
            <a:off x="1464079" y="1517885"/>
            <a:ext cx="2714625" cy="338554"/>
          </a:xfrm>
          <a:prstGeom prst="rect">
            <a:avLst/>
          </a:prstGeom>
          <a:noFill/>
        </p:spPr>
        <p:txBody>
          <a:bodyPr wrap="square" lIns="0" tIns="0" rIns="0" bIns="0" rtlCol="0">
            <a:spAutoFit/>
          </a:bodyPr>
          <a:lstStyle/>
          <a:p>
            <a:pPr algn="l"/>
            <a:r>
              <a:rPr lang="en-US" sz="2200" b="1" dirty="0">
                <a:solidFill>
                  <a:srgbClr val="000000"/>
                </a:solidFill>
                <a:latin typeface="Arial" panose="020B0604020202020204" pitchFamily="34" charset="0"/>
                <a:cs typeface="Arial" panose="020B0604020202020204" pitchFamily="34" charset="0"/>
              </a:rPr>
              <a:t>Awareness</a:t>
            </a:r>
          </a:p>
        </p:txBody>
      </p:sp>
      <p:sp>
        <p:nvSpPr>
          <p:cNvPr id="45" name="TextBox 44">
            <a:extLst>
              <a:ext uri="{FF2B5EF4-FFF2-40B4-BE49-F238E27FC236}">
                <a16:creationId xmlns:a16="http://schemas.microsoft.com/office/drawing/2014/main" id="{08B81E1C-42E0-A4CC-A3FB-8E9F56B1C173}"/>
              </a:ext>
            </a:extLst>
          </p:cNvPr>
          <p:cNvSpPr txBox="1"/>
          <p:nvPr/>
        </p:nvSpPr>
        <p:spPr>
          <a:xfrm>
            <a:off x="5386367" y="1517885"/>
            <a:ext cx="2714625" cy="338554"/>
          </a:xfrm>
          <a:prstGeom prst="rect">
            <a:avLst/>
          </a:prstGeom>
          <a:noFill/>
        </p:spPr>
        <p:txBody>
          <a:bodyPr wrap="square" lIns="0" tIns="0" rIns="0" bIns="0" rtlCol="0">
            <a:spAutoFit/>
          </a:bodyPr>
          <a:lstStyle/>
          <a:p>
            <a:pPr algn="l"/>
            <a:r>
              <a:rPr lang="en-US" sz="2200" b="1" dirty="0">
                <a:solidFill>
                  <a:srgbClr val="000000"/>
                </a:solidFill>
                <a:latin typeface="Arial" panose="020B0604020202020204" pitchFamily="34" charset="0"/>
                <a:cs typeface="Arial" panose="020B0604020202020204" pitchFamily="34" charset="0"/>
              </a:rPr>
              <a:t>Personal</a:t>
            </a:r>
          </a:p>
        </p:txBody>
      </p:sp>
      <p:sp>
        <p:nvSpPr>
          <p:cNvPr id="47" name="TextBox 46">
            <a:extLst>
              <a:ext uri="{FF2B5EF4-FFF2-40B4-BE49-F238E27FC236}">
                <a16:creationId xmlns:a16="http://schemas.microsoft.com/office/drawing/2014/main" id="{AFFD4F88-8B41-9B44-4811-304D13EE0260}"/>
              </a:ext>
            </a:extLst>
          </p:cNvPr>
          <p:cNvSpPr txBox="1"/>
          <p:nvPr/>
        </p:nvSpPr>
        <p:spPr>
          <a:xfrm>
            <a:off x="9357117" y="1528000"/>
            <a:ext cx="2252406" cy="338554"/>
          </a:xfrm>
          <a:prstGeom prst="rect">
            <a:avLst/>
          </a:prstGeom>
          <a:noFill/>
        </p:spPr>
        <p:txBody>
          <a:bodyPr wrap="square" lIns="0" tIns="0" rIns="0" bIns="0" rtlCol="0">
            <a:spAutoFit/>
          </a:bodyPr>
          <a:lstStyle/>
          <a:p>
            <a:pPr algn="l"/>
            <a:r>
              <a:rPr lang="en-US" sz="2200" b="1" dirty="0">
                <a:solidFill>
                  <a:srgbClr val="000000"/>
                </a:solidFill>
                <a:latin typeface="Arial" panose="020B0604020202020204" pitchFamily="34" charset="0"/>
                <a:cs typeface="Arial" panose="020B0604020202020204" pitchFamily="34" charset="0"/>
              </a:rPr>
              <a:t>Socioeconomic</a:t>
            </a:r>
          </a:p>
        </p:txBody>
      </p:sp>
      <p:sp>
        <p:nvSpPr>
          <p:cNvPr id="49" name="Oval 48">
            <a:extLst>
              <a:ext uri="{FF2B5EF4-FFF2-40B4-BE49-F238E27FC236}">
                <a16:creationId xmlns:a16="http://schemas.microsoft.com/office/drawing/2014/main" id="{9FD1B091-CFB2-1867-6CD0-23DAF75EB571}"/>
              </a:ext>
            </a:extLst>
          </p:cNvPr>
          <p:cNvSpPr/>
          <p:nvPr/>
        </p:nvSpPr>
        <p:spPr>
          <a:xfrm>
            <a:off x="8445524" y="2284775"/>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E77C3607-DB71-0C3A-C640-5353716C02CA}"/>
              </a:ext>
            </a:extLst>
          </p:cNvPr>
          <p:cNvSpPr/>
          <p:nvPr/>
        </p:nvSpPr>
        <p:spPr>
          <a:xfrm>
            <a:off x="540536" y="3267176"/>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653559F2-68C5-401D-75C6-6E38FB846CE5}"/>
              </a:ext>
            </a:extLst>
          </p:cNvPr>
          <p:cNvSpPr/>
          <p:nvPr/>
        </p:nvSpPr>
        <p:spPr>
          <a:xfrm>
            <a:off x="8458219" y="3198797"/>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Graphic 54" descr="Dollar with solid fill">
            <a:extLst>
              <a:ext uri="{FF2B5EF4-FFF2-40B4-BE49-F238E27FC236}">
                <a16:creationId xmlns:a16="http://schemas.microsoft.com/office/drawing/2014/main" id="{D19FCA57-606E-9F3B-2AF4-F8C6703D88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3191" y="3269492"/>
            <a:ext cx="541074" cy="541074"/>
          </a:xfrm>
          <a:prstGeom prst="rect">
            <a:avLst/>
          </a:prstGeom>
        </p:spPr>
      </p:pic>
      <p:grpSp>
        <p:nvGrpSpPr>
          <p:cNvPr id="59" name="Group 58">
            <a:extLst>
              <a:ext uri="{FF2B5EF4-FFF2-40B4-BE49-F238E27FC236}">
                <a16:creationId xmlns:a16="http://schemas.microsoft.com/office/drawing/2014/main" id="{8E143467-6B1E-6315-378A-F5075BBBB29A}"/>
              </a:ext>
            </a:extLst>
          </p:cNvPr>
          <p:cNvGrpSpPr/>
          <p:nvPr/>
        </p:nvGrpSpPr>
        <p:grpSpPr>
          <a:xfrm>
            <a:off x="7591052" y="4072636"/>
            <a:ext cx="1603438" cy="1382476"/>
            <a:chOff x="7072427" y="4347273"/>
            <a:chExt cx="1603438" cy="1382476"/>
          </a:xfrm>
        </p:grpSpPr>
        <p:pic>
          <p:nvPicPr>
            <p:cNvPr id="57" name="Graphic 56" descr="Group of men with solid fill">
              <a:extLst>
                <a:ext uri="{FF2B5EF4-FFF2-40B4-BE49-F238E27FC236}">
                  <a16:creationId xmlns:a16="http://schemas.microsoft.com/office/drawing/2014/main" id="{694A2741-37DF-284F-5589-ECAEA1D0B8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427" y="5310075"/>
              <a:ext cx="553820" cy="419674"/>
            </a:xfrm>
            <a:prstGeom prst="rect">
              <a:avLst/>
            </a:prstGeom>
          </p:spPr>
        </p:pic>
        <p:sp>
          <p:nvSpPr>
            <p:cNvPr id="58" name="Oval 57">
              <a:extLst>
                <a:ext uri="{FF2B5EF4-FFF2-40B4-BE49-F238E27FC236}">
                  <a16:creationId xmlns:a16="http://schemas.microsoft.com/office/drawing/2014/main" id="{70B0A27B-B46A-703B-038A-B91746803682}"/>
                </a:ext>
              </a:extLst>
            </p:cNvPr>
            <p:cNvSpPr/>
            <p:nvPr/>
          </p:nvSpPr>
          <p:spPr>
            <a:xfrm>
              <a:off x="7951965" y="4347273"/>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35363C32-80FB-C82E-D271-E06E9E9A0794}"/>
              </a:ext>
            </a:extLst>
          </p:cNvPr>
          <p:cNvGrpSpPr/>
          <p:nvPr/>
        </p:nvGrpSpPr>
        <p:grpSpPr>
          <a:xfrm>
            <a:off x="8527878" y="4928766"/>
            <a:ext cx="723900" cy="709410"/>
            <a:chOff x="8540884" y="5373114"/>
            <a:chExt cx="723900" cy="709410"/>
          </a:xfrm>
        </p:grpSpPr>
        <p:sp>
          <p:nvSpPr>
            <p:cNvPr id="61" name="Oval 60">
              <a:extLst>
                <a:ext uri="{FF2B5EF4-FFF2-40B4-BE49-F238E27FC236}">
                  <a16:creationId xmlns:a16="http://schemas.microsoft.com/office/drawing/2014/main" id="{2EDDE094-193A-918F-DB8C-DEEDA8C27118}"/>
                </a:ext>
              </a:extLst>
            </p:cNvPr>
            <p:cNvSpPr/>
            <p:nvPr/>
          </p:nvSpPr>
          <p:spPr>
            <a:xfrm>
              <a:off x="8540884" y="5373114"/>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61" descr="Chat bubble outline">
              <a:extLst>
                <a:ext uri="{FF2B5EF4-FFF2-40B4-BE49-F238E27FC236}">
                  <a16:creationId xmlns:a16="http://schemas.microsoft.com/office/drawing/2014/main" id="{98AAB718-FE78-984A-41EC-CF044539DD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74681" y="5523046"/>
              <a:ext cx="474861" cy="474861"/>
            </a:xfrm>
            <a:prstGeom prst="rect">
              <a:avLst/>
            </a:prstGeom>
          </p:spPr>
        </p:pic>
      </p:grpSp>
      <p:pic>
        <p:nvPicPr>
          <p:cNvPr id="65" name="Graphic 64">
            <a:extLst>
              <a:ext uri="{FF2B5EF4-FFF2-40B4-BE49-F238E27FC236}">
                <a16:creationId xmlns:a16="http://schemas.microsoft.com/office/drawing/2014/main" id="{5D755688-B5A4-197A-F2F1-7009B22BF3D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68988" y="1614838"/>
            <a:ext cx="470141" cy="470139"/>
          </a:xfrm>
          <a:prstGeom prst="rect">
            <a:avLst/>
          </a:prstGeom>
        </p:spPr>
      </p:pic>
      <p:pic>
        <p:nvPicPr>
          <p:cNvPr id="67" name="Graphic 66">
            <a:extLst>
              <a:ext uri="{FF2B5EF4-FFF2-40B4-BE49-F238E27FC236}">
                <a16:creationId xmlns:a16="http://schemas.microsoft.com/office/drawing/2014/main" id="{F59AFEA4-F763-4E58-8621-FB6064D4A35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352760" y="1394654"/>
            <a:ext cx="470141" cy="470139"/>
          </a:xfrm>
          <a:prstGeom prst="rect">
            <a:avLst/>
          </a:prstGeom>
        </p:spPr>
      </p:pic>
      <p:pic>
        <p:nvPicPr>
          <p:cNvPr id="69" name="Graphic 68">
            <a:extLst>
              <a:ext uri="{FF2B5EF4-FFF2-40B4-BE49-F238E27FC236}">
                <a16:creationId xmlns:a16="http://schemas.microsoft.com/office/drawing/2014/main" id="{7E1D04E4-F629-6F7A-2819-D2DA0710D64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752566" y="1393008"/>
            <a:ext cx="470141" cy="470139"/>
          </a:xfrm>
          <a:prstGeom prst="rect">
            <a:avLst/>
          </a:prstGeom>
        </p:spPr>
      </p:pic>
      <p:sp>
        <p:nvSpPr>
          <p:cNvPr id="71" name="Oval 70">
            <a:extLst>
              <a:ext uri="{FF2B5EF4-FFF2-40B4-BE49-F238E27FC236}">
                <a16:creationId xmlns:a16="http://schemas.microsoft.com/office/drawing/2014/main" id="{3E14932A-4443-70EF-0548-7C7484A45AB6}"/>
              </a:ext>
            </a:extLst>
          </p:cNvPr>
          <p:cNvSpPr/>
          <p:nvPr/>
        </p:nvSpPr>
        <p:spPr>
          <a:xfrm>
            <a:off x="4526931" y="4061380"/>
            <a:ext cx="723900" cy="70941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descr="Clock with solid fill">
            <a:extLst>
              <a:ext uri="{FF2B5EF4-FFF2-40B4-BE49-F238E27FC236}">
                <a16:creationId xmlns:a16="http://schemas.microsoft.com/office/drawing/2014/main" id="{CB8D5CB9-C5D8-5F92-DBE6-20C20925A1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4131" y="4067735"/>
            <a:ext cx="696700" cy="696700"/>
          </a:xfrm>
          <a:prstGeom prst="rect">
            <a:avLst/>
          </a:prstGeom>
        </p:spPr>
      </p:pic>
      <p:pic>
        <p:nvPicPr>
          <p:cNvPr id="75" name="Graphic 74" descr="Stethoscope outline">
            <a:extLst>
              <a:ext uri="{FF2B5EF4-FFF2-40B4-BE49-F238E27FC236}">
                <a16:creationId xmlns:a16="http://schemas.microsoft.com/office/drawing/2014/main" id="{467DD954-9EC5-78F5-39A4-77927E145A2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7650" y="3334639"/>
            <a:ext cx="611907" cy="611907"/>
          </a:xfrm>
          <a:prstGeom prst="rect">
            <a:avLst/>
          </a:prstGeom>
        </p:spPr>
      </p:pic>
      <p:pic>
        <p:nvPicPr>
          <p:cNvPr id="77" name="Graphic 76" descr="Exclamation mark with solid fill">
            <a:extLst>
              <a:ext uri="{FF2B5EF4-FFF2-40B4-BE49-F238E27FC236}">
                <a16:creationId xmlns:a16="http://schemas.microsoft.com/office/drawing/2014/main" id="{D2E865BA-4250-C39C-4C20-26B07E4D31C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26977" y="3283344"/>
            <a:ext cx="571500" cy="571500"/>
          </a:xfrm>
          <a:prstGeom prst="rect">
            <a:avLst/>
          </a:prstGeom>
        </p:spPr>
      </p:pic>
      <p:pic>
        <p:nvPicPr>
          <p:cNvPr id="79" name="Graphic 78" descr="Tired face with solid fill with solid fill">
            <a:extLst>
              <a:ext uri="{FF2B5EF4-FFF2-40B4-BE49-F238E27FC236}">
                <a16:creationId xmlns:a16="http://schemas.microsoft.com/office/drawing/2014/main" id="{315CE3A6-6879-826C-2CCA-30FC4AAD74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388304" y="2239690"/>
            <a:ext cx="959837" cy="959837"/>
          </a:xfrm>
          <a:prstGeom prst="rect">
            <a:avLst/>
          </a:prstGeom>
        </p:spPr>
      </p:pic>
      <p:pic>
        <p:nvPicPr>
          <p:cNvPr id="81" name="Graphic 80" descr="Car with solid fill">
            <a:extLst>
              <a:ext uri="{FF2B5EF4-FFF2-40B4-BE49-F238E27FC236}">
                <a16:creationId xmlns:a16="http://schemas.microsoft.com/office/drawing/2014/main" id="{EBEC2EC3-C504-ECD9-DDC1-903D9925277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468320" y="2268017"/>
            <a:ext cx="709410" cy="709410"/>
          </a:xfrm>
          <a:prstGeom prst="rect">
            <a:avLst/>
          </a:prstGeom>
        </p:spPr>
      </p:pic>
      <p:pic>
        <p:nvPicPr>
          <p:cNvPr id="83" name="Graphic 82" descr="Group of men with solid fill">
            <a:extLst>
              <a:ext uri="{FF2B5EF4-FFF2-40B4-BE49-F238E27FC236}">
                <a16:creationId xmlns:a16="http://schemas.microsoft.com/office/drawing/2014/main" id="{061A8818-601D-D10B-663C-9717B66D902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609827" y="4195633"/>
            <a:ext cx="457200" cy="457200"/>
          </a:xfrm>
          <a:prstGeom prst="rect">
            <a:avLst/>
          </a:prstGeom>
        </p:spPr>
      </p:pic>
      <p:pic>
        <p:nvPicPr>
          <p:cNvPr id="85" name="Graphic 84" descr="Close with solid fill">
            <a:extLst>
              <a:ext uri="{FF2B5EF4-FFF2-40B4-BE49-F238E27FC236}">
                <a16:creationId xmlns:a16="http://schemas.microsoft.com/office/drawing/2014/main" id="{C4CDBB28-7301-95FB-77A2-9B2A06C1381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767688" y="4337199"/>
            <a:ext cx="135441" cy="102635"/>
          </a:xfrm>
          <a:prstGeom prst="rect">
            <a:avLst/>
          </a:prstGeom>
        </p:spPr>
      </p:pic>
      <p:sp>
        <p:nvSpPr>
          <p:cNvPr id="87" name="TextBox 86">
            <a:extLst>
              <a:ext uri="{FF2B5EF4-FFF2-40B4-BE49-F238E27FC236}">
                <a16:creationId xmlns:a16="http://schemas.microsoft.com/office/drawing/2014/main" id="{089A69FA-3C1F-C15A-5BBB-9E9BBCE7B0CA}"/>
              </a:ext>
            </a:extLst>
          </p:cNvPr>
          <p:cNvSpPr txBox="1"/>
          <p:nvPr/>
        </p:nvSpPr>
        <p:spPr bwMode="gray">
          <a:xfrm>
            <a:off x="757613" y="6438304"/>
            <a:ext cx="1003069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buSzPct val="100000"/>
              <a:buFont typeface="Arial" panose="020B0604020202020204" pitchFamily="34" charset="0"/>
            </a:pPr>
            <a:r>
              <a:rPr lang="en-US" sz="750" dirty="0">
                <a:solidFill>
                  <a:schemeClr val="tx1">
                    <a:lumMod val="50000"/>
                  </a:schemeClr>
                </a:solidFill>
                <a:cs typeface="Arial"/>
              </a:rPr>
              <a:t>1. Gesink D, et al. </a:t>
            </a:r>
            <a:r>
              <a:rPr lang="en-US" sz="750" i="1" dirty="0">
                <a:solidFill>
                  <a:schemeClr val="tx1">
                    <a:lumMod val="50000"/>
                  </a:schemeClr>
                </a:solidFill>
                <a:cs typeface="Arial"/>
              </a:rPr>
              <a:t>Cancer Epidemiol</a:t>
            </a:r>
            <a:r>
              <a:rPr lang="en-US" sz="750" dirty="0">
                <a:solidFill>
                  <a:schemeClr val="tx1">
                    <a:lumMod val="50000"/>
                  </a:schemeClr>
                </a:solidFill>
                <a:cs typeface="Arial"/>
              </a:rPr>
              <a:t>. 2016;45:126-134. 2. Alexandraki I, Mooradian AD. </a:t>
            </a:r>
            <a:r>
              <a:rPr lang="en-US" sz="750" i="1" dirty="0">
                <a:solidFill>
                  <a:schemeClr val="tx1">
                    <a:lumMod val="50000"/>
                  </a:schemeClr>
                </a:solidFill>
                <a:cs typeface="Arial"/>
              </a:rPr>
              <a:t>J Natl Med Assoc</a:t>
            </a:r>
            <a:r>
              <a:rPr lang="en-US" sz="750" dirty="0">
                <a:solidFill>
                  <a:schemeClr val="tx1">
                    <a:lumMod val="50000"/>
                  </a:schemeClr>
                </a:solidFill>
                <a:cs typeface="Arial"/>
              </a:rPr>
              <a:t>. 2010;102(3):206-218.</a:t>
            </a:r>
            <a:r>
              <a:rPr lang="en-US" sz="750" b="1" dirty="0">
                <a:solidFill>
                  <a:schemeClr val="tx1">
                    <a:lumMod val="50000"/>
                  </a:schemeClr>
                </a:solidFill>
                <a:cs typeface="Arial"/>
              </a:rPr>
              <a:t> </a:t>
            </a:r>
            <a:r>
              <a:rPr lang="en-US" sz="750" dirty="0">
                <a:solidFill>
                  <a:schemeClr val="tx1">
                    <a:lumMod val="50000"/>
                  </a:schemeClr>
                </a:solidFill>
                <a:cs typeface="Arial"/>
              </a:rPr>
              <a:t>3. Muthukrishnan M, et al. </a:t>
            </a:r>
            <a:r>
              <a:rPr lang="en-US" sz="750" i="1" dirty="0">
                <a:solidFill>
                  <a:schemeClr val="tx1">
                    <a:lumMod val="50000"/>
                  </a:schemeClr>
                </a:solidFill>
                <a:cs typeface="Arial"/>
              </a:rPr>
              <a:t>Prev Med Rep</a:t>
            </a:r>
            <a:r>
              <a:rPr lang="en-US" sz="750" dirty="0">
                <a:solidFill>
                  <a:schemeClr val="tx1">
                    <a:lumMod val="50000"/>
                  </a:schemeClr>
                </a:solidFill>
                <a:cs typeface="Arial"/>
              </a:rPr>
              <a:t>. 2019;15:100896.  4. ACS website. Cancer disparities ACS research highlights. Accessed March 28, 2024. https://www.cancer.org/research/acs-research-highlights/cancer-health-disparities-research.html </a:t>
            </a:r>
          </a:p>
        </p:txBody>
      </p:sp>
    </p:spTree>
    <p:custDataLst>
      <p:tags r:id="rId1"/>
    </p:custDataLst>
    <p:extLst>
      <p:ext uri="{BB962C8B-B14F-4D97-AF65-F5344CB8AC3E}">
        <p14:creationId xmlns:p14="http://schemas.microsoft.com/office/powerpoint/2010/main" val="17895774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bg1"/>
            </a:solidFill>
            <a:latin typeface="+mj-lt"/>
          </a:defRPr>
        </a:defPPr>
      </a:lstStyle>
    </a:spDef>
    <a:lnDef>
      <a:spPr>
        <a:noFill/>
        <a:ln w="25400" cap="rnd">
          <a:solidFill>
            <a:schemeClr val="accent3"/>
          </a:solidFill>
          <a:prstDash val="sysDot"/>
          <a:round/>
          <a:headEnd/>
          <a:tailEnd/>
        </a:ln>
        <a:effectLst/>
      </a:spPr>
      <a:bodyPr/>
      <a:lstStyle/>
    </a:lnDef>
    <a:txDef>
      <a:spPr bwMode="gray"/>
      <a:bodyPr wrap="square" rtlCol="0">
        <a:noAutofit/>
      </a:bodyPr>
      <a:lstStyle>
        <a:defPPr marL="168275" indent="-168275">
          <a:lnSpc>
            <a:spcPct val="90000"/>
          </a:lnSpc>
          <a:spcBef>
            <a:spcPts val="1000"/>
          </a:spcBef>
          <a:buSzPct val="100000"/>
          <a:buFont typeface="Arial" panose="020B0604020202020204" pitchFamily="34" charset="0"/>
          <a:buChar char="•"/>
          <a:defRPr sz="1600" dirty="0" err="1" smtClean="0"/>
        </a:defPPr>
      </a:lstStyle>
    </a:txDef>
  </a:objectDefaults>
  <a:extraClrSchemeLst/>
</a:theme>
</file>

<file path=ppt/theme/theme2.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xact Sciences 2">
      <a:dk1>
        <a:srgbClr val="12528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AS Brand PPT Color Palette">
    <a:dk1>
      <a:srgbClr val="000000"/>
    </a:dk1>
    <a:lt1>
      <a:srgbClr val="FFFFFF"/>
    </a:lt1>
    <a:dk2>
      <a:srgbClr val="650BAA"/>
    </a:dk2>
    <a:lt2>
      <a:srgbClr val="006774"/>
    </a:lt2>
    <a:accent1>
      <a:srgbClr val="A475FF"/>
    </a:accent1>
    <a:accent2>
      <a:srgbClr val="68C125"/>
    </a:accent2>
    <a:accent3>
      <a:srgbClr val="008073"/>
    </a:accent3>
    <a:accent4>
      <a:srgbClr val="98E163"/>
    </a:accent4>
    <a:accent5>
      <a:srgbClr val="00CDBC"/>
    </a:accent5>
    <a:accent6>
      <a:srgbClr val="00518E"/>
    </a:accent6>
    <a:hlink>
      <a:srgbClr val="794DFF"/>
    </a:hlink>
    <a:folHlink>
      <a:srgbClr val="0051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401F91E9FB4840B22D7AA5A9E274EF" ma:contentTypeVersion="13" ma:contentTypeDescription="Create a new document." ma:contentTypeScope="" ma:versionID="1cc99a944ccc3647ec28953efc595181">
  <xsd:schema xmlns:xsd="http://www.w3.org/2001/XMLSchema" xmlns:xs="http://www.w3.org/2001/XMLSchema" xmlns:p="http://schemas.microsoft.com/office/2006/metadata/properties" xmlns:ns3="367bc466-74e3-4a76-a8e3-4434779e7b92" xmlns:ns4="301dcfab-a986-4e4e-b8fb-d27175236fd7" targetNamespace="http://schemas.microsoft.com/office/2006/metadata/properties" ma:root="true" ma:fieldsID="f32b16fb39010595f0fc289c55ea423e" ns3:_="" ns4:_="">
    <xsd:import namespace="367bc466-74e3-4a76-a8e3-4434779e7b92"/>
    <xsd:import namespace="301dcfab-a986-4e4e-b8fb-d27175236f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bc466-74e3-4a76-a8e3-4434779e7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1dcfab-a986-4e4e-b8fb-d27175236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31ED70-7846-402F-A758-EAB5B42E4375}">
  <ds:schemaRefs>
    <ds:schemaRef ds:uri="301dcfab-a986-4e4e-b8fb-d27175236fd7"/>
    <ds:schemaRef ds:uri="367bc466-74e3-4a76-a8e3-4434779e7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72B882-A41A-4D15-8A53-F3B5297F31E6}">
  <ds:schemaRefs>
    <ds:schemaRef ds:uri="301dcfab-a986-4e4e-b8fb-d27175236fd7"/>
    <ds:schemaRef ds:uri="367bc466-74e3-4a76-a8e3-4434779e7b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94C729-4D96-463D-A229-FE8B9845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5135</Words>
  <Application>Microsoft Macintosh PowerPoint</Application>
  <PresentationFormat>Widescreen</PresentationFormat>
  <Paragraphs>826</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Arial Narrow</vt:lpstr>
      <vt:lpstr>Calibri</vt:lpstr>
      <vt:lpstr>Red Hat Display</vt:lpstr>
      <vt:lpstr>Symbol</vt:lpstr>
      <vt:lpstr>Office Theme</vt:lpstr>
      <vt:lpstr>These slides are provided for educational purposes as of April 18, 2024</vt:lpstr>
      <vt:lpstr>Multi-Cancer Early Detection Through Multiple Analyte Testing  </vt:lpstr>
      <vt:lpstr>PowerPoint Presentation</vt:lpstr>
      <vt:lpstr>Many Challenges Exist in Cancer Care</vt:lpstr>
      <vt:lpstr>Earlier Detection is Associated with Longer Survival</vt:lpstr>
      <vt:lpstr>Diagnosis at More Advanced Stages is Associated with Lower Probability of Long-term Survival1</vt:lpstr>
      <vt:lpstr>Current Cancer Screening Guidelines</vt:lpstr>
      <vt:lpstr>Single Cancer Screening Test Performance Varies</vt:lpstr>
      <vt:lpstr>People Experience Multiple Barriers to Screening</vt:lpstr>
      <vt:lpstr>The Challenge: Routine Screening Exists for ~30% of Incident Cancers</vt:lpstr>
      <vt:lpstr>A Potential Breakthrough in Finding Cancer Earlier: Multi-Cancer Early Detection (MCED) Testing</vt:lpstr>
      <vt:lpstr>Promise and Application of Circulating Tumor-Derived Material</vt:lpstr>
      <vt:lpstr>Multi-Cancer Early Detection Examines a Blood Sample for ctDNA and Other Soluble Biomarkers1,2</vt:lpstr>
      <vt:lpstr>Multi-Cancer Early Detection Testing:  Clinical Studies</vt:lpstr>
      <vt:lpstr>Development of Blood-Based Cancer Early Detection Tests</vt:lpstr>
      <vt:lpstr>DETECT-A: The First Large, Prospective, Interventional Study Aimed to Evaluate the Diagnostic Performance of an MCED Test</vt:lpstr>
      <vt:lpstr>MCED Test Performance Outcomes from DETECT-A Study</vt:lpstr>
      <vt:lpstr>Results of the First Prospective Interventional Study:  DETECT-A1,2</vt:lpstr>
      <vt:lpstr> DETECT-A: Cancers Detected in 9 Organ Sites- 6 Have No Recommended Screening Options</vt:lpstr>
      <vt:lpstr>In DETECT-A, Cancers were Detected in Multiple Organs, the Majority of Which Have No Screening Options1,2</vt:lpstr>
      <vt:lpstr>Results from the DETECT-A Study Demonstrate the Complementary Nature of Mutation and Protein Biomarkers</vt:lpstr>
      <vt:lpstr>Exploring the Value of Multi-Analyte Analysis in MCED Testing</vt:lpstr>
      <vt:lpstr>Multiple Studies Conducted to Explore the Potential to Enhance Performance with Additional Biomarkers</vt:lpstr>
      <vt:lpstr>Circulating Tumor DNA (ctDNA): Copy Number Variations</vt:lpstr>
      <vt:lpstr>PowerPoint Presentation</vt:lpstr>
      <vt:lpstr>Data Presented at AACR* Special Conference 2022 Demonstrated the Power of a Multi-Biomarker Class Approach for MCED Testing</vt:lpstr>
      <vt:lpstr>Case Control Study Design—3 and 4 Biomarker Class Test Designs Evaluated for Cancer Detection of 15 Cancer Sites</vt:lpstr>
      <vt:lpstr>Test Set Performance—Sensitivity Increased to &gt;62% with Addition of Somatic Mutations </vt:lpstr>
      <vt:lpstr>The 4-Biomarker Class Approach with a Machine Learning Classifier Improved Early-Stage Sensitivity </vt:lpstr>
      <vt:lpstr>Next Step in EXACT SCIENCES Multi-Biomarker Class MCED Test Development</vt:lpstr>
      <vt:lpstr>Anticipating and Addressing Potential Risks of MCED Testing is Key to Helping Realize its Benefits </vt:lpstr>
      <vt:lpstr>These slides are provided for educational purposes as of April 18, 2024</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P111217 - Exact Sciences External Template_16x9</dc:title>
  <dc:subject>v2010</dc:subject>
  <dc:creator>Call @ 866-2-eSlide</dc:creator>
  <dc:description>P111217 - Exact Sciences External Template_16x9</dc:description>
  <cp:lastModifiedBy>Lauren Maurer</cp:lastModifiedBy>
  <cp:revision>14</cp:revision>
  <cp:lastPrinted>2017-11-29T15:35:51Z</cp:lastPrinted>
  <dcterms:created xsi:type="dcterms:W3CDTF">2011-11-02T14:24:24Z</dcterms:created>
  <dcterms:modified xsi:type="dcterms:W3CDTF">2024-04-22T20:32:35Z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0x0101003B401F91E9FB4840B22D7AA5A9E274EF</vt:lpwstr>
  </property>
  <property fmtid="{D5CDD505-2E9C-101B-9397-08002B2CF9AE}" pid="5" name="MSIP_Label_ace968bb-bc4e-4045-8a1a-d0c5504e80c8_Enabled">
    <vt:lpwstr>true</vt:lpwstr>
  </property>
  <property fmtid="{D5CDD505-2E9C-101B-9397-08002B2CF9AE}" pid="6" name="MSIP_Label_ace968bb-bc4e-4045-8a1a-d0c5504e80c8_SetDate">
    <vt:lpwstr>2021-03-19T21:18:55Z</vt:lpwstr>
  </property>
  <property fmtid="{D5CDD505-2E9C-101B-9397-08002B2CF9AE}" pid="7" name="MSIP_Label_ace968bb-bc4e-4045-8a1a-d0c5504e80c8_Method">
    <vt:lpwstr>Standard</vt:lpwstr>
  </property>
  <property fmtid="{D5CDD505-2E9C-101B-9397-08002B2CF9AE}" pid="8" name="MSIP_Label_ace968bb-bc4e-4045-8a1a-d0c5504e80c8_Name">
    <vt:lpwstr>General</vt:lpwstr>
  </property>
  <property fmtid="{D5CDD505-2E9C-101B-9397-08002B2CF9AE}" pid="9" name="MSIP_Label_ace968bb-bc4e-4045-8a1a-d0c5504e80c8_SiteId">
    <vt:lpwstr>f8b81311-01f2-41c6-9460-46d74ffdb2a8</vt:lpwstr>
  </property>
  <property fmtid="{D5CDD505-2E9C-101B-9397-08002B2CF9AE}" pid="10" name="MSIP_Label_ace968bb-bc4e-4045-8a1a-d0c5504e80c8_ActionId">
    <vt:lpwstr>b916874b-f220-401b-9e7f-000059c18f03</vt:lpwstr>
  </property>
  <property fmtid="{D5CDD505-2E9C-101B-9397-08002B2CF9AE}" pid="11" name="MSIP_Label_ace968bb-bc4e-4045-8a1a-d0c5504e80c8_ContentBits">
    <vt:lpwstr>0</vt:lpwstr>
  </property>
  <property fmtid="{D5CDD505-2E9C-101B-9397-08002B2CF9AE}" pid="12" name="MSIP_Label_2c76c141-ac86-40e5-abf2-c6f60e474cee_Enabled">
    <vt:lpwstr>true</vt:lpwstr>
  </property>
  <property fmtid="{D5CDD505-2E9C-101B-9397-08002B2CF9AE}" pid="13" name="MSIP_Label_2c76c141-ac86-40e5-abf2-c6f60e474cee_SetDate">
    <vt:lpwstr>2024-04-22T20:31:17Z</vt:lpwstr>
  </property>
  <property fmtid="{D5CDD505-2E9C-101B-9397-08002B2CF9AE}" pid="14" name="MSIP_Label_2c76c141-ac86-40e5-abf2-c6f60e474cee_Method">
    <vt:lpwstr>Standard</vt:lpwstr>
  </property>
  <property fmtid="{D5CDD505-2E9C-101B-9397-08002B2CF9AE}" pid="15" name="MSIP_Label_2c76c141-ac86-40e5-abf2-c6f60e474cee_Name">
    <vt:lpwstr>2c76c141-ac86-40e5-abf2-c6f60e474cee</vt:lpwstr>
  </property>
  <property fmtid="{D5CDD505-2E9C-101B-9397-08002B2CF9AE}" pid="16" name="MSIP_Label_2c76c141-ac86-40e5-abf2-c6f60e474cee_SiteId">
    <vt:lpwstr>fcb2b37b-5da0-466b-9b83-0014b67a7c78</vt:lpwstr>
  </property>
  <property fmtid="{D5CDD505-2E9C-101B-9397-08002B2CF9AE}" pid="17" name="MSIP_Label_2c76c141-ac86-40e5-abf2-c6f60e474cee_ActionId">
    <vt:lpwstr>2372d51e-2454-4c89-b85b-328e7a66873d</vt:lpwstr>
  </property>
  <property fmtid="{D5CDD505-2E9C-101B-9397-08002B2CF9AE}" pid="18" name="MSIP_Label_2c76c141-ac86-40e5-abf2-c6f60e474cee_ContentBits">
    <vt:lpwstr>2</vt:lpwstr>
  </property>
  <property fmtid="{D5CDD505-2E9C-101B-9397-08002B2CF9AE}" pid="19" name="ClassificationContentMarkingFooterLocations">
    <vt:lpwstr>Office Theme:5</vt:lpwstr>
  </property>
  <property fmtid="{D5CDD505-2E9C-101B-9397-08002B2CF9AE}" pid="20" name="ClassificationContentMarkingFooterText">
    <vt:lpwstr>RESTRICTED</vt:lpwstr>
  </property>
</Properties>
</file>