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4.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5.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7" r:id="rId5"/>
  </p:sldMasterIdLst>
  <p:notesMasterIdLst>
    <p:notesMasterId r:id="rId31"/>
  </p:notesMasterIdLst>
  <p:handoutMasterIdLst>
    <p:handoutMasterId r:id="rId32"/>
  </p:handoutMasterIdLst>
  <p:sldIdLst>
    <p:sldId id="415" r:id="rId6"/>
    <p:sldId id="256" r:id="rId7"/>
    <p:sldId id="337" r:id="rId8"/>
    <p:sldId id="2974" r:id="rId9"/>
    <p:sldId id="10080" r:id="rId10"/>
    <p:sldId id="9981" r:id="rId11"/>
    <p:sldId id="10079" r:id="rId12"/>
    <p:sldId id="10083" r:id="rId13"/>
    <p:sldId id="10075" r:id="rId14"/>
    <p:sldId id="10084" r:id="rId15"/>
    <p:sldId id="10068" r:id="rId16"/>
    <p:sldId id="10085" r:id="rId17"/>
    <p:sldId id="9982" r:id="rId18"/>
    <p:sldId id="10086" r:id="rId19"/>
    <p:sldId id="360" r:id="rId20"/>
    <p:sldId id="10077" r:id="rId21"/>
    <p:sldId id="10087" r:id="rId22"/>
    <p:sldId id="10088" r:id="rId23"/>
    <p:sldId id="364" r:id="rId24"/>
    <p:sldId id="10089" r:id="rId25"/>
    <p:sldId id="365" r:id="rId26"/>
    <p:sldId id="10090" r:id="rId27"/>
    <p:sldId id="4424" r:id="rId28"/>
    <p:sldId id="10091" r:id="rId29"/>
    <p:sldId id="10092" r:id="rId30"/>
  </p:sldIdLst>
  <p:sldSz cx="12192000" cy="6858000"/>
  <p:notesSz cx="6858000" cy="9313863"/>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1" userDrawn="1">
          <p15:clr>
            <a:srgbClr val="A4A3A4"/>
          </p15:clr>
        </p15:guide>
        <p15:guide id="5" pos="279" userDrawn="1">
          <p15:clr>
            <a:srgbClr val="A4A3A4"/>
          </p15:clr>
        </p15:guide>
        <p15:guide id="6" pos="7408" userDrawn="1">
          <p15:clr>
            <a:srgbClr val="A4A3A4"/>
          </p15:clr>
        </p15:guide>
        <p15:guide id="7" orient="horz"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5234C00-CCCF-6C77-6D72-9AEEF23C442B}" name="Kristin Lamont" initials="KL" userId="S::klamont@exactsciences.com::40f735da-3355-4512-85ac-8e1680fc017d" providerId="AD"/>
  <p188:author id="{5FB10F7C-83BB-6B0D-8F42-8E4B91089DE4}" name="Lauren Maurer" initials="LM" userId="Lauren Maur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5A80"/>
    <a:srgbClr val="016774"/>
    <a:srgbClr val="EE6C4D"/>
    <a:srgbClr val="125285"/>
    <a:srgbClr val="224770"/>
    <a:srgbClr val="2B6492"/>
    <a:srgbClr val="324760"/>
    <a:srgbClr val="4A78B1"/>
    <a:srgbClr val="F4E1FF"/>
    <a:srgbClr val="FF93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80846" autoAdjust="0"/>
  </p:normalViewPr>
  <p:slideViewPr>
    <p:cSldViewPr snapToGrid="0" snapToObjects="1">
      <p:cViewPr varScale="1">
        <p:scale>
          <a:sx n="86" d="100"/>
          <a:sy n="86" d="100"/>
        </p:scale>
        <p:origin x="1554" y="96"/>
      </p:cViewPr>
      <p:guideLst>
        <p:guide pos="3841"/>
        <p:guide pos="279"/>
        <p:guide pos="7408"/>
        <p:guide orient="horz"/>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0" d="100"/>
          <a:sy n="80" d="100"/>
        </p:scale>
        <p:origin x="-1944" y="-90"/>
      </p:cViewPr>
      <p:guideLst>
        <p:guide orient="horz" pos="2880"/>
        <p:guide pos="2160"/>
        <p:guide orient="horz" pos="293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8/10/relationships/authors" Target="author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gs" Target="tags/tag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h Knackert" userId="14895364504_tp_box_2" providerId="OAuth2" clId="{EDB87138-D90B-427C-AA33-F5F8ECF376CC}"/>
    <pc:docChg chg="delSld modSld">
      <pc:chgData name="Josh Knackert" userId="14895364504_tp_box_2" providerId="OAuth2" clId="{EDB87138-D90B-427C-AA33-F5F8ECF376CC}" dt="2023-04-14T19:02:37.678" v="24" actId="47"/>
      <pc:docMkLst>
        <pc:docMk/>
      </pc:docMkLst>
      <pc:sldChg chg="del">
        <pc:chgData name="Josh Knackert" userId="14895364504_tp_box_2" providerId="OAuth2" clId="{EDB87138-D90B-427C-AA33-F5F8ECF376CC}" dt="2023-04-14T19:02:37.678" v="24" actId="47"/>
        <pc:sldMkLst>
          <pc:docMk/>
          <pc:sldMk cId="4036608093" sldId="363"/>
        </pc:sldMkLst>
      </pc:sldChg>
      <pc:sldChg chg="delCm">
        <pc:chgData name="Josh Knackert" userId="14895364504_tp_box_2" providerId="OAuth2" clId="{EDB87138-D90B-427C-AA33-F5F8ECF376CC}" dt="2023-04-06T20:23:13.954" v="0"/>
        <pc:sldMkLst>
          <pc:docMk/>
          <pc:sldMk cId="2262316466" sldId="415"/>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2262316466" sldId="415"/>
                <pc2:cmMk id="{BA72C106-EEDC-4EC0-9DD7-86F27B49E7D7}"/>
              </pc2:cmMkLst>
            </pc226:cmChg>
          </p:ext>
        </pc:extLst>
      </pc:sldChg>
      <pc:sldChg chg="delCm">
        <pc:chgData name="Josh Knackert" userId="14895364504_tp_box_2" providerId="OAuth2" clId="{EDB87138-D90B-427C-AA33-F5F8ECF376CC}" dt="2023-04-06T20:23:13.954" v="0"/>
        <pc:sldMkLst>
          <pc:docMk/>
          <pc:sldMk cId="3276885807" sldId="2974"/>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3276885807" sldId="2974"/>
                <pc2:cmMk id="{16545061-C6D4-48B7-A32E-A3B1198ABD6A}"/>
              </pc2:cmMkLst>
            </pc226:cmChg>
          </p:ext>
        </pc:extLst>
      </pc:sldChg>
      <pc:sldChg chg="delCm">
        <pc:chgData name="Josh Knackert" userId="14895364504_tp_box_2" providerId="OAuth2" clId="{EDB87138-D90B-427C-AA33-F5F8ECF376CC}" dt="2023-04-06T20:23:13.954" v="0"/>
        <pc:sldMkLst>
          <pc:docMk/>
          <pc:sldMk cId="242778254" sldId="4424"/>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242778254" sldId="4424"/>
                <pc2:cmMk id="{B3A7F879-74BA-4918-82F9-70B1B056A3C1}"/>
              </pc2:cmMkLst>
            </pc226:cmChg>
          </p:ext>
        </pc:extLst>
      </pc:sldChg>
      <pc:sldChg chg="modSp mod delCm">
        <pc:chgData name="Josh Knackert" userId="14895364504_tp_box_2" providerId="OAuth2" clId="{EDB87138-D90B-427C-AA33-F5F8ECF376CC}" dt="2023-04-14T18:59:46.531" v="6" actId="2711"/>
        <pc:sldMkLst>
          <pc:docMk/>
          <pc:sldMk cId="2252306783" sldId="9981"/>
        </pc:sldMkLst>
        <pc:spChg chg="mod">
          <ac:chgData name="Josh Knackert" userId="14895364504_tp_box_2" providerId="OAuth2" clId="{EDB87138-D90B-427C-AA33-F5F8ECF376CC}" dt="2023-04-14T18:59:46.531" v="6" actId="2711"/>
          <ac:spMkLst>
            <pc:docMk/>
            <pc:sldMk cId="2252306783" sldId="9981"/>
            <ac:spMk id="691" creationId="{15837AE6-798D-4673-38B9-B1ED31C319F0}"/>
          </ac:spMkLst>
        </pc:spChg>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2252306783" sldId="9981"/>
                <pc2:cmMk id="{7F86E3BD-6685-4A3C-894C-D46979C6DE16}"/>
              </pc2:cmMkLst>
            </pc226:cmChg>
          </p:ext>
        </pc:extLst>
      </pc:sldChg>
      <pc:sldChg chg="delCm">
        <pc:chgData name="Josh Knackert" userId="14895364504_tp_box_2" providerId="OAuth2" clId="{EDB87138-D90B-427C-AA33-F5F8ECF376CC}" dt="2023-04-06T20:23:13.954" v="0"/>
        <pc:sldMkLst>
          <pc:docMk/>
          <pc:sldMk cId="3285777404" sldId="10068"/>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3285777404" sldId="10068"/>
                <pc2:cmMk id="{8B3D0192-624D-488D-A312-85E65DD7D078}"/>
              </pc2:cmMkLst>
            </pc226:cmChg>
          </p:ext>
        </pc:extLst>
      </pc:sldChg>
      <pc:sldChg chg="delCm">
        <pc:chgData name="Josh Knackert" userId="14895364504_tp_box_2" providerId="OAuth2" clId="{EDB87138-D90B-427C-AA33-F5F8ECF376CC}" dt="2023-04-06T20:23:13.954" v="0"/>
        <pc:sldMkLst>
          <pc:docMk/>
          <pc:sldMk cId="630624707" sldId="10075"/>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630624707" sldId="10075"/>
                <pc2:cmMk id="{38128005-9945-40C8-9552-F4D8744DAAD4}"/>
              </pc2:cmMkLst>
            </pc226:cmChg>
          </p:ext>
        </pc:extLst>
      </pc:sldChg>
      <pc:sldChg chg="delCm">
        <pc:chgData name="Josh Knackert" userId="14895364504_tp_box_2" providerId="OAuth2" clId="{EDB87138-D90B-427C-AA33-F5F8ECF376CC}" dt="2023-04-06T20:23:13.954" v="0"/>
        <pc:sldMkLst>
          <pc:docMk/>
          <pc:sldMk cId="56256839" sldId="10077"/>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56256839" sldId="10077"/>
                <pc2:cmMk id="{79A007EF-ED78-4435-BFDB-E95D139FB116}"/>
              </pc2:cmMkLst>
            </pc226:cmChg>
          </p:ext>
        </pc:extLst>
      </pc:sldChg>
      <pc:sldChg chg="delCm">
        <pc:chgData name="Josh Knackert" userId="14895364504_tp_box_2" providerId="OAuth2" clId="{EDB87138-D90B-427C-AA33-F5F8ECF376CC}" dt="2023-04-06T20:23:13.954" v="0"/>
        <pc:sldMkLst>
          <pc:docMk/>
          <pc:sldMk cId="2597517303" sldId="10079"/>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2597517303" sldId="10079"/>
                <pc2:cmMk id="{B99CB21A-40AB-4C1C-B342-B745E5F21594}"/>
              </pc2:cmMkLst>
            </pc226:cmChg>
          </p:ext>
        </pc:extLst>
      </pc:sldChg>
      <pc:sldChg chg="modSp mod delCm">
        <pc:chgData name="Josh Knackert" userId="14895364504_tp_box_2" providerId="OAuth2" clId="{EDB87138-D90B-427C-AA33-F5F8ECF376CC}" dt="2023-04-14T18:58:58.640" v="4" actId="20577"/>
        <pc:sldMkLst>
          <pc:docMk/>
          <pc:sldMk cId="955184983" sldId="10080"/>
        </pc:sldMkLst>
        <pc:spChg chg="mod">
          <ac:chgData name="Josh Knackert" userId="14895364504_tp_box_2" providerId="OAuth2" clId="{EDB87138-D90B-427C-AA33-F5F8ECF376CC}" dt="2023-04-14T18:58:58.640" v="4" actId="20577"/>
          <ac:spMkLst>
            <pc:docMk/>
            <pc:sldMk cId="955184983" sldId="10080"/>
            <ac:spMk id="2" creationId="{882C3C69-36F8-43CE-AFBC-346FA5CDDABB}"/>
          </ac:spMkLst>
        </pc:spChg>
        <pc:spChg chg="mod">
          <ac:chgData name="Josh Knackert" userId="14895364504_tp_box_2" providerId="OAuth2" clId="{EDB87138-D90B-427C-AA33-F5F8ECF376CC}" dt="2023-04-14T18:58:56.129" v="2" actId="20577"/>
          <ac:spMkLst>
            <pc:docMk/>
            <pc:sldMk cId="955184983" sldId="10080"/>
            <ac:spMk id="5" creationId="{08FE3AC9-5B77-450B-AD70-34D842A3D0FC}"/>
          </ac:spMkLst>
        </pc:spChg>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955184983" sldId="10080"/>
                <pc2:cmMk id="{189A3D1F-C52C-491A-A27C-7796BAC511AC}"/>
              </pc2:cmMkLst>
            </pc226:cmChg>
          </p:ext>
        </pc:extLst>
      </pc:sldChg>
      <pc:sldChg chg="delCm">
        <pc:chgData name="Josh Knackert" userId="14895364504_tp_box_2" providerId="OAuth2" clId="{EDB87138-D90B-427C-AA33-F5F8ECF376CC}" dt="2023-04-06T20:23:13.954" v="0"/>
        <pc:sldMkLst>
          <pc:docMk/>
          <pc:sldMk cId="2514382355" sldId="10083"/>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2514382355" sldId="10083"/>
                <pc2:cmMk id="{5FF0B87F-FFE2-4D32-AF70-981453CC59B9}"/>
              </pc2:cmMkLst>
            </pc226:cmChg>
          </p:ext>
        </pc:extLst>
      </pc:sldChg>
      <pc:sldChg chg="delCm">
        <pc:chgData name="Josh Knackert" userId="14895364504_tp_box_2" providerId="OAuth2" clId="{EDB87138-D90B-427C-AA33-F5F8ECF376CC}" dt="2023-04-06T20:23:13.954" v="0"/>
        <pc:sldMkLst>
          <pc:docMk/>
          <pc:sldMk cId="115715170" sldId="10084"/>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115715170" sldId="10084"/>
                <pc2:cmMk id="{7D63B071-4865-4412-B69A-F366CD8B857A}"/>
              </pc2:cmMkLst>
            </pc226:cmChg>
          </p:ext>
        </pc:extLst>
      </pc:sldChg>
      <pc:sldChg chg="delCm">
        <pc:chgData name="Josh Knackert" userId="14895364504_tp_box_2" providerId="OAuth2" clId="{EDB87138-D90B-427C-AA33-F5F8ECF376CC}" dt="2023-04-06T20:23:13.954" v="0"/>
        <pc:sldMkLst>
          <pc:docMk/>
          <pc:sldMk cId="3290711469" sldId="10085"/>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3290711469" sldId="10085"/>
                <pc2:cmMk id="{6CA8304A-1FC7-4E3A-840D-1E52A5904826}"/>
              </pc2:cmMkLst>
            </pc226:cmChg>
          </p:ext>
        </pc:extLst>
      </pc:sldChg>
      <pc:sldChg chg="modSp mod">
        <pc:chgData name="Josh Knackert" userId="14895364504_tp_box_2" providerId="OAuth2" clId="{EDB87138-D90B-427C-AA33-F5F8ECF376CC}" dt="2023-04-14T19:02:12.296" v="23" actId="20577"/>
        <pc:sldMkLst>
          <pc:docMk/>
          <pc:sldMk cId="4136980312" sldId="10086"/>
        </pc:sldMkLst>
        <pc:spChg chg="mod">
          <ac:chgData name="Josh Knackert" userId="14895364504_tp_box_2" providerId="OAuth2" clId="{EDB87138-D90B-427C-AA33-F5F8ECF376CC}" dt="2023-04-14T19:02:03.216" v="9" actId="20577"/>
          <ac:spMkLst>
            <pc:docMk/>
            <pc:sldMk cId="4136980312" sldId="10086"/>
            <ac:spMk id="2" creationId="{E4E67C2F-03F2-4390-A542-8C201D509F7F}"/>
          </ac:spMkLst>
        </pc:spChg>
        <pc:spChg chg="mod">
          <ac:chgData name="Josh Knackert" userId="14895364504_tp_box_2" providerId="OAuth2" clId="{EDB87138-D90B-427C-AA33-F5F8ECF376CC}" dt="2023-04-14T19:02:12.296" v="23" actId="20577"/>
          <ac:spMkLst>
            <pc:docMk/>
            <pc:sldMk cId="4136980312" sldId="10086"/>
            <ac:spMk id="7" creationId="{6D19A71D-72F9-44DA-935B-11A891752B85}"/>
          </ac:spMkLst>
        </pc:spChg>
      </pc:sldChg>
      <pc:sldChg chg="delCm">
        <pc:chgData name="Josh Knackert" userId="14895364504_tp_box_2" providerId="OAuth2" clId="{EDB87138-D90B-427C-AA33-F5F8ECF376CC}" dt="2023-04-06T20:23:13.954" v="0"/>
        <pc:sldMkLst>
          <pc:docMk/>
          <pc:sldMk cId="2160237683" sldId="10087"/>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2160237683" sldId="10087"/>
                <pc2:cmMk id="{E24CE8F8-9D2F-4537-91EA-4363A8626686}"/>
              </pc2:cmMkLst>
            </pc226:cmChg>
          </p:ext>
        </pc:extLst>
      </pc:sldChg>
      <pc:sldChg chg="delCm">
        <pc:chgData name="Josh Knackert" userId="14895364504_tp_box_2" providerId="OAuth2" clId="{EDB87138-D90B-427C-AA33-F5F8ECF376CC}" dt="2023-04-06T20:23:13.954" v="0"/>
        <pc:sldMkLst>
          <pc:docMk/>
          <pc:sldMk cId="1979454113" sldId="10091"/>
        </pc:sldMkLst>
        <pc:extLst>
          <p:ext xmlns:p="http://schemas.openxmlformats.org/presentationml/2006/main" uri="{D6D511B9-2390-475A-947B-AFAB55BFBCF1}">
            <pc226:cmChg xmlns:pc226="http://schemas.microsoft.com/office/powerpoint/2022/06/main/command" chg="del">
              <pc226:chgData name="Josh Knackert" userId="14895364504_tp_box_2" providerId="OAuth2" clId="{EDB87138-D90B-427C-AA33-F5F8ECF376CC}" dt="2023-04-06T20:23:13.954" v="0"/>
              <pc2:cmMkLst xmlns:pc2="http://schemas.microsoft.com/office/powerpoint/2019/9/main/command">
                <pc:docMk/>
                <pc:sldMk cId="1979454113" sldId="10091"/>
                <pc2:cmMk id="{FD08BBC4-3A48-43E4-B54D-F763D48F901E}"/>
              </pc2:cmMkLst>
            </pc226:cmChg>
          </p:ext>
        </pc:ext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455844108935924"/>
          <c:y val="3.794738596294412E-2"/>
          <c:w val="0.55759100544971063"/>
          <c:h val="0.91625389490394027"/>
        </c:manualLayout>
      </c:layout>
      <c:barChart>
        <c:barDir val="bar"/>
        <c:grouping val="clustered"/>
        <c:varyColors val="0"/>
        <c:ser>
          <c:idx val="0"/>
          <c:order val="0"/>
          <c:tx>
            <c:strRef>
              <c:f>Sheet1!$B$1</c:f>
              <c:strCache>
                <c:ptCount val="1"/>
                <c:pt idx="0">
                  <c:v>Series 1</c:v>
                </c:pt>
              </c:strCache>
            </c:strRef>
          </c:tx>
          <c:spPr>
            <a:solidFill>
              <a:srgbClr val="4A78B1"/>
            </a:solidFill>
            <a:ln>
              <a:solidFill>
                <a:srgbClr val="2F528F"/>
              </a:solidFill>
            </a:ln>
          </c:spPr>
          <c:invertIfNegative val="0"/>
          <c:dPt>
            <c:idx val="3"/>
            <c:invertIfNegative val="0"/>
            <c:bubble3D val="0"/>
            <c:spPr>
              <a:solidFill>
                <a:schemeClr val="accent2"/>
              </a:solidFill>
              <a:ln>
                <a:solidFill>
                  <a:srgbClr val="EE6C4D"/>
                </a:solidFill>
              </a:ln>
            </c:spPr>
            <c:extLst>
              <c:ext xmlns:c16="http://schemas.microsoft.com/office/drawing/2014/chart" uri="{C3380CC4-5D6E-409C-BE32-E72D297353CC}">
                <c16:uniqueId val="{00000001-E852-439C-B4C7-3CA0DEE97F1C}"/>
              </c:ext>
            </c:extLst>
          </c:dPt>
          <c:dLbls>
            <c:dLbl>
              <c:idx val="0"/>
              <c:tx>
                <c:rich>
                  <a:bodyPr anchorCtr="0"/>
                  <a:lstStyle/>
                  <a:p>
                    <a:pPr marL="0" marR="0" lvl="0" indent="0" algn="ctr" defTabSz="914400" rtl="0" eaLnBrk="1" fontAlgn="auto" latinLnBrk="0" hangingPunct="1">
                      <a:lnSpc>
                        <a:spcPct val="100000"/>
                      </a:lnSpc>
                      <a:spcBef>
                        <a:spcPts val="0"/>
                      </a:spcBef>
                      <a:spcAft>
                        <a:spcPts val="0"/>
                      </a:spcAft>
                      <a:buClrTx/>
                      <a:buSzTx/>
                      <a:buFontTx/>
                      <a:buNone/>
                      <a:tabLst/>
                      <a:defRPr sz="1200" b="0" i="0" u="none" strike="noStrike" kern="1200" baseline="0">
                        <a:solidFill>
                          <a:schemeClr val="tx1"/>
                        </a:solidFill>
                        <a:latin typeface="Arial" panose="020B0604020202020204" pitchFamily="34" charset="0"/>
                        <a:ea typeface="+mn-ea"/>
                        <a:cs typeface="Arial" panose="020B0604020202020204" pitchFamily="34" charset="0"/>
                      </a:defRPr>
                    </a:pPr>
                    <a:r>
                      <a:rPr lang="en-US" sz="1200" b="0" i="0" u="none" strike="noStrike" baseline="0" dirty="0">
                        <a:solidFill>
                          <a:schemeClr val="tx1"/>
                        </a:solidFill>
                        <a:latin typeface="Arial" panose="020B0604020202020204" pitchFamily="34" charset="0"/>
                        <a:cs typeface="Arial" panose="020B0604020202020204" pitchFamily="34" charset="0"/>
                      </a:rPr>
                      <a:t>297,790</a:t>
                    </a:r>
                  </a:p>
                </c:rich>
              </c:tx>
              <c:numFmt formatCode="#,##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E852-439C-B4C7-3CA0DEE97F1C}"/>
                </c:ext>
              </c:extLst>
            </c:dLbl>
            <c:dLbl>
              <c:idx val="1"/>
              <c:tx>
                <c:rich>
                  <a:bodyPr/>
                  <a:lstStyle/>
                  <a:p>
                    <a:r>
                      <a:rPr lang="en-US" dirty="0"/>
                      <a:t>288,300</a:t>
                    </a:r>
                  </a:p>
                </c:rich>
              </c:tx>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E852-439C-B4C7-3CA0DEE97F1C}"/>
                </c:ext>
              </c:extLst>
            </c:dLbl>
            <c:dLbl>
              <c:idx val="2"/>
              <c:tx>
                <c:rich>
                  <a:bodyPr/>
                  <a:lstStyle/>
                  <a:p>
                    <a:r>
                      <a:rPr lang="en-US" dirty="0"/>
                      <a:t>238,340</a:t>
                    </a:r>
                  </a:p>
                </c:rich>
              </c:tx>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E852-439C-B4C7-3CA0DEE97F1C}"/>
                </c:ext>
              </c:extLst>
            </c:dLbl>
            <c:dLbl>
              <c:idx val="3"/>
              <c:tx>
                <c:rich>
                  <a:bodyPr/>
                  <a:lstStyle/>
                  <a:p>
                    <a:pPr>
                      <a:defRPr sz="1200" b="1">
                        <a:solidFill>
                          <a:schemeClr val="tx1"/>
                        </a:solidFill>
                        <a:latin typeface="Arial" panose="020B0604020202020204" pitchFamily="34" charset="0"/>
                        <a:cs typeface="Arial" panose="020B0604020202020204" pitchFamily="34" charset="0"/>
                      </a:defRPr>
                    </a:pPr>
                    <a:r>
                      <a:rPr lang="en-US" b="1" dirty="0">
                        <a:latin typeface="Arial" panose="020B0604020202020204" pitchFamily="34" charset="0"/>
                        <a:cs typeface="Arial" panose="020B0604020202020204" pitchFamily="34" charset="0"/>
                      </a:rPr>
                      <a:t>153,020</a:t>
                    </a:r>
                  </a:p>
                </c:rich>
              </c:tx>
              <c:numFmt formatCode="#,##0" sourceLinked="0"/>
              <c:spPr>
                <a:noFill/>
                <a:ln>
                  <a:noFill/>
                </a:ln>
                <a:effectLst/>
              </c:spP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E852-439C-B4C7-3CA0DEE97F1C}"/>
                </c:ext>
              </c:extLst>
            </c:dLbl>
            <c:dLbl>
              <c:idx val="4"/>
              <c:tx>
                <c:rich>
                  <a:bodyPr/>
                  <a:lstStyle/>
                  <a:p>
                    <a:r>
                      <a:rPr lang="en-US" dirty="0"/>
                      <a:t>97,610</a:t>
                    </a:r>
                  </a:p>
                </c:rich>
              </c:tx>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E852-439C-B4C7-3CA0DEE97F1C}"/>
                </c:ext>
              </c:extLst>
            </c:dLbl>
            <c:dLbl>
              <c:idx val="5"/>
              <c:tx>
                <c:rich>
                  <a:bodyPr/>
                  <a:lstStyle/>
                  <a:p>
                    <a:r>
                      <a:rPr lang="en-US"/>
                      <a:t>83,730</a:t>
                    </a:r>
                  </a:p>
                </c:rich>
              </c:tx>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E852-439C-B4C7-3CA0DEE97F1C}"/>
                </c:ext>
              </c:extLst>
            </c:dLbl>
            <c:dLbl>
              <c:idx val="6"/>
              <c:layout>
                <c:manualLayout>
                  <c:x val="0"/>
                  <c:y val="0"/>
                </c:manualLayout>
              </c:layout>
              <c:tx>
                <c:rich>
                  <a:bodyPr/>
                  <a:lstStyle/>
                  <a:p>
                    <a:r>
                      <a:rPr lang="en-US"/>
                      <a:t>81,560</a:t>
                    </a:r>
                  </a:p>
                </c:rich>
              </c:tx>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E852-439C-B4C7-3CA0DEE97F1C}"/>
                </c:ext>
              </c:extLst>
            </c:dLbl>
            <c:dLbl>
              <c:idx val="7"/>
              <c:tx>
                <c:rich>
                  <a:bodyPr/>
                  <a:lstStyle/>
                  <a:p>
                    <a:r>
                      <a:rPr lang="en-US"/>
                      <a:t>76,080</a:t>
                    </a:r>
                  </a:p>
                </c:rich>
              </c:tx>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E852-439C-B4C7-3CA0DEE97F1C}"/>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852-439C-B4C7-3CA0DEE97F1C}"/>
                </c:ext>
              </c:extLst>
            </c:dLbl>
            <c:dLbl>
              <c:idx val="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852-439C-B4C7-3CA0DEE97F1C}"/>
                </c:ext>
              </c:extLst>
            </c:dLbl>
            <c:numFmt formatCode="#,##0" sourceLinked="0"/>
            <c:spPr>
              <a:noFill/>
              <a:ln>
                <a:noFill/>
              </a:ln>
              <a:effectLst/>
            </c:spPr>
            <c:txPr>
              <a:bodyPr/>
              <a:lstStyle/>
              <a:p>
                <a:pPr>
                  <a:defRPr sz="1200" b="0">
                    <a:solidFill>
                      <a:schemeClr val="tx1"/>
                    </a:solidFill>
                    <a:latin typeface="Arial" panose="020B0604020202020204" pitchFamily="34" charset="0"/>
                    <a:cs typeface="Arial" panose="020B0604020202020204" pitchFamily="34" charset="0"/>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Sheet1!$A$2:$A$6</c:f>
              <c:strCache>
                <c:ptCount val="5"/>
                <c:pt idx="0">
                  <c:v>Female Breast</c:v>
                </c:pt>
                <c:pt idx="1">
                  <c:v>Prostate</c:v>
                </c:pt>
                <c:pt idx="2">
                  <c:v>Lung and Bronchus</c:v>
                </c:pt>
                <c:pt idx="3">
                  <c:v>Colon and Rectum</c:v>
                </c:pt>
                <c:pt idx="4">
                  <c:v>Melanomas of the Skin</c:v>
                </c:pt>
              </c:strCache>
            </c:strRef>
          </c:cat>
          <c:val>
            <c:numRef>
              <c:f>Sheet1!$B$2:$B$6</c:f>
              <c:numCache>
                <c:formatCode>#,##0</c:formatCode>
                <c:ptCount val="5"/>
                <c:pt idx="0">
                  <c:v>287850</c:v>
                </c:pt>
                <c:pt idx="1">
                  <c:v>268490</c:v>
                </c:pt>
                <c:pt idx="2">
                  <c:v>236740</c:v>
                </c:pt>
                <c:pt idx="3">
                  <c:v>151030</c:v>
                </c:pt>
                <c:pt idx="4">
                  <c:v>99780</c:v>
                </c:pt>
              </c:numCache>
            </c:numRef>
          </c:val>
          <c:extLst>
            <c:ext xmlns:c16="http://schemas.microsoft.com/office/drawing/2014/chart" uri="{C3380CC4-5D6E-409C-BE32-E72D297353CC}">
              <c16:uniqueId val="{0000000B-E852-439C-B4C7-3CA0DEE97F1C}"/>
            </c:ext>
          </c:extLst>
        </c:ser>
        <c:dLbls>
          <c:showLegendKey val="0"/>
          <c:showVal val="1"/>
          <c:showCatName val="0"/>
          <c:showSerName val="0"/>
          <c:showPercent val="0"/>
          <c:showBubbleSize val="0"/>
        </c:dLbls>
        <c:gapWidth val="75"/>
        <c:axId val="167956480"/>
        <c:axId val="167958016"/>
      </c:barChart>
      <c:catAx>
        <c:axId val="167956480"/>
        <c:scaling>
          <c:orientation val="maxMin"/>
        </c:scaling>
        <c:delete val="0"/>
        <c:axPos val="l"/>
        <c:numFmt formatCode="General" sourceLinked="0"/>
        <c:majorTickMark val="out"/>
        <c:minorTickMark val="none"/>
        <c:tickLblPos val="nextTo"/>
        <c:txPr>
          <a:bodyPr/>
          <a:lstStyle/>
          <a:p>
            <a:pPr>
              <a:defRPr sz="1200" b="1">
                <a:latin typeface="Arial" panose="020B0604020202020204" pitchFamily="34" charset="0"/>
                <a:cs typeface="Arial" panose="020B0604020202020204" pitchFamily="34" charset="0"/>
              </a:defRPr>
            </a:pPr>
            <a:endParaRPr lang="en-US"/>
          </a:p>
        </c:txPr>
        <c:crossAx val="167958016"/>
        <c:crosses val="autoZero"/>
        <c:auto val="1"/>
        <c:lblAlgn val="ctr"/>
        <c:lblOffset val="100"/>
        <c:noMultiLvlLbl val="0"/>
      </c:catAx>
      <c:valAx>
        <c:axId val="167958016"/>
        <c:scaling>
          <c:orientation val="minMax"/>
        </c:scaling>
        <c:delete val="1"/>
        <c:axPos val="t"/>
        <c:numFmt formatCode="#,##0" sourceLinked="1"/>
        <c:majorTickMark val="none"/>
        <c:minorTickMark val="none"/>
        <c:tickLblPos val="nextTo"/>
        <c:crossAx val="167956480"/>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541934551759018"/>
          <c:y val="3.794738596294412E-2"/>
          <c:w val="0.51850537628713844"/>
          <c:h val="0.91625389490394027"/>
        </c:manualLayout>
      </c:layout>
      <c:barChart>
        <c:barDir val="bar"/>
        <c:grouping val="clustered"/>
        <c:varyColors val="0"/>
        <c:ser>
          <c:idx val="0"/>
          <c:order val="0"/>
          <c:tx>
            <c:strRef>
              <c:f>Sheet1!$B$1</c:f>
              <c:strCache>
                <c:ptCount val="1"/>
                <c:pt idx="0">
                  <c:v>Series 1</c:v>
                </c:pt>
              </c:strCache>
            </c:strRef>
          </c:tx>
          <c:spPr>
            <a:solidFill>
              <a:schemeClr val="accent6">
                <a:lumMod val="50000"/>
              </a:schemeClr>
            </a:solidFill>
          </c:spPr>
          <c:invertIfNegative val="0"/>
          <c:dPt>
            <c:idx val="0"/>
            <c:invertIfNegative val="0"/>
            <c:bubble3D val="0"/>
            <c:spPr>
              <a:solidFill>
                <a:srgbClr val="4A78B1"/>
              </a:solidFill>
            </c:spPr>
            <c:extLst>
              <c:ext xmlns:c16="http://schemas.microsoft.com/office/drawing/2014/chart" uri="{C3380CC4-5D6E-409C-BE32-E72D297353CC}">
                <c16:uniqueId val="{00000003-14DB-4F68-89F6-2BC1F19C7B3A}"/>
              </c:ext>
            </c:extLst>
          </c:dPt>
          <c:dPt>
            <c:idx val="1"/>
            <c:invertIfNegative val="0"/>
            <c:bubble3D val="0"/>
            <c:spPr>
              <a:solidFill>
                <a:schemeClr val="accent2"/>
              </a:solidFill>
              <a:ln>
                <a:solidFill>
                  <a:schemeClr val="accent2"/>
                </a:solidFill>
              </a:ln>
            </c:spPr>
            <c:extLst>
              <c:ext xmlns:c16="http://schemas.microsoft.com/office/drawing/2014/chart" uri="{C3380CC4-5D6E-409C-BE32-E72D297353CC}">
                <c16:uniqueId val="{00000001-14DB-4F68-89F6-2BC1F19C7B3A}"/>
              </c:ext>
            </c:extLst>
          </c:dPt>
          <c:dPt>
            <c:idx val="2"/>
            <c:invertIfNegative val="0"/>
            <c:bubble3D val="0"/>
            <c:spPr>
              <a:solidFill>
                <a:srgbClr val="4A78B1"/>
              </a:solidFill>
            </c:spPr>
            <c:extLst>
              <c:ext xmlns:c16="http://schemas.microsoft.com/office/drawing/2014/chart" uri="{C3380CC4-5D6E-409C-BE32-E72D297353CC}">
                <c16:uniqueId val="{00000004-14DB-4F68-89F6-2BC1F19C7B3A}"/>
              </c:ext>
            </c:extLst>
          </c:dPt>
          <c:dPt>
            <c:idx val="3"/>
            <c:invertIfNegative val="0"/>
            <c:bubble3D val="0"/>
            <c:spPr>
              <a:solidFill>
                <a:srgbClr val="4A78B1"/>
              </a:solidFill>
            </c:spPr>
            <c:extLst>
              <c:ext xmlns:c16="http://schemas.microsoft.com/office/drawing/2014/chart" uri="{C3380CC4-5D6E-409C-BE32-E72D297353CC}">
                <c16:uniqueId val="{00000002-14DB-4F68-89F6-2BC1F19C7B3A}"/>
              </c:ext>
            </c:extLst>
          </c:dPt>
          <c:dPt>
            <c:idx val="4"/>
            <c:invertIfNegative val="0"/>
            <c:bubble3D val="0"/>
            <c:spPr>
              <a:solidFill>
                <a:srgbClr val="4A78B1"/>
              </a:solidFill>
            </c:spPr>
            <c:extLst>
              <c:ext xmlns:c16="http://schemas.microsoft.com/office/drawing/2014/chart" uri="{C3380CC4-5D6E-409C-BE32-E72D297353CC}">
                <c16:uniqueId val="{00000005-14DB-4F68-89F6-2BC1F19C7B3A}"/>
              </c:ext>
            </c:extLst>
          </c:dPt>
          <c:dLbls>
            <c:dLbl>
              <c:idx val="0"/>
              <c:tx>
                <c:rich>
                  <a:bodyPr/>
                  <a:lstStyle/>
                  <a:p>
                    <a:r>
                      <a:rPr lang="en-US" dirty="0"/>
                      <a:t>127,070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14DB-4F68-89F6-2BC1F19C7B3A}"/>
                </c:ext>
              </c:extLst>
            </c:dLbl>
            <c:dLbl>
              <c:idx val="1"/>
              <c:tx>
                <c:rich>
                  <a:bodyPr/>
                  <a:lstStyle/>
                  <a:p>
                    <a:pPr>
                      <a:defRPr sz="1200" b="1">
                        <a:latin typeface="Arial" panose="020B0604020202020204" pitchFamily="34" charset="0"/>
                        <a:cs typeface="Arial" panose="020B0604020202020204" pitchFamily="34" charset="0"/>
                      </a:defRPr>
                    </a:pPr>
                    <a:r>
                      <a:rPr lang="en-US" b="1">
                        <a:latin typeface="Arial" panose="020B0604020202020204" pitchFamily="34" charset="0"/>
                        <a:cs typeface="Arial" panose="020B0604020202020204" pitchFamily="34" charset="0"/>
                      </a:rPr>
                      <a:t>52,550</a:t>
                    </a:r>
                    <a:endParaRPr lang="en-US" b="1" dirty="0">
                      <a:latin typeface="Arial" panose="020B0604020202020204" pitchFamily="34" charset="0"/>
                      <a:cs typeface="Arial" panose="020B0604020202020204" pitchFamily="34" charset="0"/>
                    </a:endParaRPr>
                  </a:p>
                </c:rich>
              </c:tx>
              <c:numFmt formatCode="#,##0" sourceLinked="0"/>
              <c:spPr>
                <a:noFill/>
                <a:ln>
                  <a:no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4DB-4F68-89F6-2BC1F19C7B3A}"/>
                </c:ext>
              </c:extLst>
            </c:dLbl>
            <c:dLbl>
              <c:idx val="2"/>
              <c:tx>
                <c:rich>
                  <a:bodyPr/>
                  <a:lstStyle/>
                  <a:p>
                    <a:r>
                      <a:rPr lang="en-US"/>
                      <a:t>50,550</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14DB-4F68-89F6-2BC1F19C7B3A}"/>
                </c:ext>
              </c:extLst>
            </c:dLbl>
            <c:dLbl>
              <c:idx val="3"/>
              <c:tx>
                <c:rich>
                  <a:bodyPr/>
                  <a:lstStyle/>
                  <a:p>
                    <a:r>
                      <a:rPr lang="en-US"/>
                      <a:t>43,170</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14DB-4F68-89F6-2BC1F19C7B3A}"/>
                </c:ext>
              </c:extLst>
            </c:dLbl>
            <c:dLbl>
              <c:idx val="4"/>
              <c:tx>
                <c:rich>
                  <a:bodyPr/>
                  <a:lstStyle/>
                  <a:p>
                    <a:r>
                      <a:rPr lang="en-US"/>
                      <a:t>34,700</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14DB-4F68-89F6-2BC1F19C7B3A}"/>
                </c:ext>
              </c:extLst>
            </c:dLbl>
            <c:numFmt formatCode="#,##0" sourceLinked="0"/>
            <c:spPr>
              <a:noFill/>
              <a:ln>
                <a:noFill/>
              </a:ln>
              <a:effectLst/>
            </c:spPr>
            <c:txPr>
              <a:bodyPr/>
              <a:lstStyle/>
              <a:p>
                <a:pPr>
                  <a:defRPr sz="1200" b="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Lung and Bronchus</c:v>
                </c:pt>
                <c:pt idx="1">
                  <c:v>Colon and Rectum</c:v>
                </c:pt>
                <c:pt idx="2">
                  <c:v>Pancreas</c:v>
                </c:pt>
                <c:pt idx="3">
                  <c:v>Female Breast</c:v>
                </c:pt>
                <c:pt idx="4">
                  <c:v>Prostate</c:v>
                </c:pt>
              </c:strCache>
            </c:strRef>
          </c:cat>
          <c:val>
            <c:numRef>
              <c:f>Sheet1!$B$2:$B$6</c:f>
              <c:numCache>
                <c:formatCode>#,##0</c:formatCode>
                <c:ptCount val="5"/>
                <c:pt idx="0">
                  <c:v>130180</c:v>
                </c:pt>
                <c:pt idx="1">
                  <c:v>52580</c:v>
                </c:pt>
                <c:pt idx="2">
                  <c:v>49830</c:v>
                </c:pt>
                <c:pt idx="3">
                  <c:v>43250</c:v>
                </c:pt>
                <c:pt idx="4">
                  <c:v>34500</c:v>
                </c:pt>
              </c:numCache>
            </c:numRef>
          </c:val>
          <c:extLst>
            <c:ext xmlns:c16="http://schemas.microsoft.com/office/drawing/2014/chart" uri="{C3380CC4-5D6E-409C-BE32-E72D297353CC}">
              <c16:uniqueId val="{00000006-14DB-4F68-89F6-2BC1F19C7B3A}"/>
            </c:ext>
          </c:extLst>
        </c:ser>
        <c:dLbls>
          <c:showLegendKey val="0"/>
          <c:showVal val="1"/>
          <c:showCatName val="0"/>
          <c:showSerName val="0"/>
          <c:showPercent val="0"/>
          <c:showBubbleSize val="0"/>
        </c:dLbls>
        <c:gapWidth val="75"/>
        <c:axId val="185194752"/>
        <c:axId val="185493376"/>
      </c:barChart>
      <c:catAx>
        <c:axId val="185194752"/>
        <c:scaling>
          <c:orientation val="maxMin"/>
        </c:scaling>
        <c:delete val="0"/>
        <c:axPos val="l"/>
        <c:numFmt formatCode="General" sourceLinked="0"/>
        <c:majorTickMark val="out"/>
        <c:minorTickMark val="none"/>
        <c:tickLblPos val="nextTo"/>
        <c:txPr>
          <a:bodyPr/>
          <a:lstStyle/>
          <a:p>
            <a:pPr algn="r">
              <a:lnSpc>
                <a:spcPct val="90000"/>
              </a:lnSpc>
              <a:defRPr sz="1200" b="1">
                <a:latin typeface="Arial" panose="020B0604020202020204" pitchFamily="34" charset="0"/>
                <a:cs typeface="Arial" panose="020B0604020202020204" pitchFamily="34" charset="0"/>
              </a:defRPr>
            </a:pPr>
            <a:endParaRPr lang="en-US"/>
          </a:p>
        </c:txPr>
        <c:crossAx val="185493376"/>
        <c:crosses val="autoZero"/>
        <c:auto val="1"/>
        <c:lblAlgn val="ctr"/>
        <c:lblOffset val="100"/>
        <c:noMultiLvlLbl val="0"/>
      </c:catAx>
      <c:valAx>
        <c:axId val="185493376"/>
        <c:scaling>
          <c:orientation val="minMax"/>
        </c:scaling>
        <c:delete val="1"/>
        <c:axPos val="t"/>
        <c:numFmt formatCode="#,##0" sourceLinked="1"/>
        <c:majorTickMark val="none"/>
        <c:minorTickMark val="none"/>
        <c:tickLblPos val="nextTo"/>
        <c:crossAx val="185194752"/>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0442173009815552E-2"/>
          <c:y val="3.7431396504784747E-2"/>
          <c:w val="0.86503255842711402"/>
          <c:h val="0.70600206619234518"/>
        </c:manualLayout>
      </c:layout>
      <c:lineChart>
        <c:grouping val="standard"/>
        <c:varyColors val="0"/>
        <c:ser>
          <c:idx val="0"/>
          <c:order val="0"/>
          <c:tx>
            <c:strRef>
              <c:f>Sheet1!$B$1</c:f>
              <c:strCache>
                <c:ptCount val="1"/>
                <c:pt idx="0">
                  <c:v>White </c:v>
                </c:pt>
              </c:strCache>
            </c:strRef>
          </c:tx>
          <c:spPr>
            <a:ln>
              <a:solidFill>
                <a:schemeClr val="accent1"/>
              </a:solidFill>
            </a:ln>
          </c:spPr>
          <c:marker>
            <c:symbol val="none"/>
          </c:marker>
          <c:cat>
            <c:numRef>
              <c:f>Sheet1!$A$2:$A$41</c:f>
              <c:numCache>
                <c:formatCode>General</c:formatCode>
                <c:ptCount val="40"/>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numCache>
            </c:numRef>
          </c:cat>
          <c:val>
            <c:numRef>
              <c:f>Sheet1!$B$2:$B$41</c:f>
              <c:numCache>
                <c:formatCode>General</c:formatCode>
                <c:ptCount val="40"/>
                <c:pt idx="0">
                  <c:v>9.3000000000000007</c:v>
                </c:pt>
                <c:pt idx="1">
                  <c:v>9.1999999999999993</c:v>
                </c:pt>
                <c:pt idx="2">
                  <c:v>10</c:v>
                </c:pt>
                <c:pt idx="3">
                  <c:v>8.8000000000000007</c:v>
                </c:pt>
                <c:pt idx="4">
                  <c:v>9.1</c:v>
                </c:pt>
                <c:pt idx="5">
                  <c:v>8.6999999999999993</c:v>
                </c:pt>
                <c:pt idx="6">
                  <c:v>8.8000000000000007</c:v>
                </c:pt>
                <c:pt idx="7">
                  <c:v>8.4</c:v>
                </c:pt>
                <c:pt idx="8">
                  <c:v>8</c:v>
                </c:pt>
                <c:pt idx="9">
                  <c:v>9</c:v>
                </c:pt>
                <c:pt idx="10">
                  <c:v>8.4</c:v>
                </c:pt>
                <c:pt idx="11">
                  <c:v>8.1</c:v>
                </c:pt>
                <c:pt idx="12">
                  <c:v>7.2</c:v>
                </c:pt>
                <c:pt idx="13">
                  <c:v>7.1</c:v>
                </c:pt>
                <c:pt idx="14">
                  <c:v>8</c:v>
                </c:pt>
                <c:pt idx="15">
                  <c:v>7.8</c:v>
                </c:pt>
                <c:pt idx="16">
                  <c:v>7.6</c:v>
                </c:pt>
                <c:pt idx="17">
                  <c:v>7.9</c:v>
                </c:pt>
                <c:pt idx="18">
                  <c:v>7.4</c:v>
                </c:pt>
                <c:pt idx="19">
                  <c:v>7.2</c:v>
                </c:pt>
                <c:pt idx="20">
                  <c:v>7</c:v>
                </c:pt>
                <c:pt idx="21">
                  <c:v>7.9</c:v>
                </c:pt>
                <c:pt idx="22">
                  <c:v>8.1999999999999993</c:v>
                </c:pt>
                <c:pt idx="23">
                  <c:v>8.1999999999999993</c:v>
                </c:pt>
                <c:pt idx="24">
                  <c:v>8.6999999999999993</c:v>
                </c:pt>
                <c:pt idx="25">
                  <c:v>8.1</c:v>
                </c:pt>
                <c:pt idx="26">
                  <c:v>8.6999999999999993</c:v>
                </c:pt>
                <c:pt idx="27">
                  <c:v>8.6999999999999993</c:v>
                </c:pt>
                <c:pt idx="28">
                  <c:v>9</c:v>
                </c:pt>
                <c:pt idx="29">
                  <c:v>9.3000000000000007</c:v>
                </c:pt>
                <c:pt idx="30">
                  <c:v>9.5</c:v>
                </c:pt>
                <c:pt idx="31">
                  <c:v>10.199999999999999</c:v>
                </c:pt>
                <c:pt idx="32">
                  <c:v>9.6999999999999993</c:v>
                </c:pt>
                <c:pt idx="33">
                  <c:v>10.1</c:v>
                </c:pt>
                <c:pt idx="34">
                  <c:v>9.9</c:v>
                </c:pt>
                <c:pt idx="35">
                  <c:v>10.199999999999999</c:v>
                </c:pt>
                <c:pt idx="36">
                  <c:v>11.1</c:v>
                </c:pt>
                <c:pt idx="37">
                  <c:v>11</c:v>
                </c:pt>
                <c:pt idx="38">
                  <c:v>9.6</c:v>
                </c:pt>
                <c:pt idx="39">
                  <c:v>12</c:v>
                </c:pt>
              </c:numCache>
            </c:numRef>
          </c:val>
          <c:smooth val="0"/>
          <c:extLst>
            <c:ext xmlns:c16="http://schemas.microsoft.com/office/drawing/2014/chart" uri="{C3380CC4-5D6E-409C-BE32-E72D297353CC}">
              <c16:uniqueId val="{00000000-2300-4C6C-8D64-D16C216A0CC1}"/>
            </c:ext>
          </c:extLst>
        </c:ser>
        <c:ser>
          <c:idx val="1"/>
          <c:order val="1"/>
          <c:tx>
            <c:strRef>
              <c:f>Sheet1!$C$1</c:f>
              <c:strCache>
                <c:ptCount val="1"/>
                <c:pt idx="0">
                  <c:v>African American</c:v>
                </c:pt>
              </c:strCache>
            </c:strRef>
          </c:tx>
          <c:spPr>
            <a:ln>
              <a:solidFill>
                <a:schemeClr val="accent2"/>
              </a:solidFill>
              <a:prstDash val="sysDash"/>
            </a:ln>
          </c:spPr>
          <c:marker>
            <c:symbol val="none"/>
          </c:marker>
          <c:cat>
            <c:numRef>
              <c:f>Sheet1!$A$2:$A$41</c:f>
              <c:numCache>
                <c:formatCode>General</c:formatCode>
                <c:ptCount val="40"/>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numCache>
            </c:numRef>
          </c:cat>
          <c:val>
            <c:numRef>
              <c:f>Sheet1!$C$2:$C$41</c:f>
              <c:numCache>
                <c:formatCode>General</c:formatCode>
                <c:ptCount val="40"/>
                <c:pt idx="0">
                  <c:v>9.1</c:v>
                </c:pt>
                <c:pt idx="1">
                  <c:v>12.2</c:v>
                </c:pt>
                <c:pt idx="2">
                  <c:v>10.5</c:v>
                </c:pt>
                <c:pt idx="3">
                  <c:v>12.6</c:v>
                </c:pt>
                <c:pt idx="4">
                  <c:v>11.1</c:v>
                </c:pt>
                <c:pt idx="5">
                  <c:v>11.7</c:v>
                </c:pt>
                <c:pt idx="6">
                  <c:v>10.7</c:v>
                </c:pt>
                <c:pt idx="7">
                  <c:v>9.8000000000000007</c:v>
                </c:pt>
                <c:pt idx="8">
                  <c:v>11.7</c:v>
                </c:pt>
                <c:pt idx="9">
                  <c:v>11.9</c:v>
                </c:pt>
                <c:pt idx="10">
                  <c:v>11</c:v>
                </c:pt>
                <c:pt idx="11">
                  <c:v>11.7</c:v>
                </c:pt>
                <c:pt idx="12">
                  <c:v>12.6</c:v>
                </c:pt>
                <c:pt idx="13">
                  <c:v>11.2</c:v>
                </c:pt>
                <c:pt idx="14">
                  <c:v>11.8</c:v>
                </c:pt>
                <c:pt idx="15">
                  <c:v>12.5</c:v>
                </c:pt>
                <c:pt idx="16">
                  <c:v>11.3</c:v>
                </c:pt>
                <c:pt idx="17">
                  <c:v>12.2</c:v>
                </c:pt>
                <c:pt idx="18">
                  <c:v>12.3</c:v>
                </c:pt>
                <c:pt idx="19">
                  <c:v>12</c:v>
                </c:pt>
                <c:pt idx="20">
                  <c:v>12.4</c:v>
                </c:pt>
                <c:pt idx="21">
                  <c:v>8.6999999999999993</c:v>
                </c:pt>
                <c:pt idx="22">
                  <c:v>12</c:v>
                </c:pt>
                <c:pt idx="23">
                  <c:v>11.4</c:v>
                </c:pt>
                <c:pt idx="24">
                  <c:v>11.4</c:v>
                </c:pt>
                <c:pt idx="25">
                  <c:v>11.7</c:v>
                </c:pt>
                <c:pt idx="26">
                  <c:v>11.9</c:v>
                </c:pt>
                <c:pt idx="27">
                  <c:v>12.5</c:v>
                </c:pt>
                <c:pt idx="28">
                  <c:v>10.9</c:v>
                </c:pt>
                <c:pt idx="29">
                  <c:v>12.3</c:v>
                </c:pt>
                <c:pt idx="30">
                  <c:v>11.9</c:v>
                </c:pt>
                <c:pt idx="31">
                  <c:v>12.9</c:v>
                </c:pt>
                <c:pt idx="32">
                  <c:v>13.2</c:v>
                </c:pt>
                <c:pt idx="33">
                  <c:v>10.4</c:v>
                </c:pt>
                <c:pt idx="34">
                  <c:v>12.6</c:v>
                </c:pt>
                <c:pt idx="35">
                  <c:v>12.4</c:v>
                </c:pt>
                <c:pt idx="36">
                  <c:v>13.8</c:v>
                </c:pt>
                <c:pt idx="37">
                  <c:v>11.6</c:v>
                </c:pt>
                <c:pt idx="38">
                  <c:v>12</c:v>
                </c:pt>
                <c:pt idx="39">
                  <c:v>12.5</c:v>
                </c:pt>
              </c:numCache>
            </c:numRef>
          </c:val>
          <c:smooth val="0"/>
          <c:extLst>
            <c:ext xmlns:c16="http://schemas.microsoft.com/office/drawing/2014/chart" uri="{C3380CC4-5D6E-409C-BE32-E72D297353CC}">
              <c16:uniqueId val="{00000001-2300-4C6C-8D64-D16C216A0CC1}"/>
            </c:ext>
          </c:extLst>
        </c:ser>
        <c:dLbls>
          <c:showLegendKey val="0"/>
          <c:showVal val="0"/>
          <c:showCatName val="0"/>
          <c:showSerName val="0"/>
          <c:showPercent val="0"/>
          <c:showBubbleSize val="0"/>
        </c:dLbls>
        <c:smooth val="0"/>
        <c:axId val="151125376"/>
        <c:axId val="151131648"/>
      </c:lineChart>
      <c:catAx>
        <c:axId val="151125376"/>
        <c:scaling>
          <c:orientation val="minMax"/>
        </c:scaling>
        <c:delete val="0"/>
        <c:axPos val="b"/>
        <c:title>
          <c:tx>
            <c:rich>
              <a:bodyPr/>
              <a:lstStyle/>
              <a:p>
                <a:pPr>
                  <a:defRPr/>
                </a:pPr>
                <a:r>
                  <a:rPr lang="en-US" dirty="0"/>
                  <a:t>Year of Diagnosis</a:t>
                </a:r>
              </a:p>
            </c:rich>
          </c:tx>
          <c:overlay val="0"/>
        </c:title>
        <c:numFmt formatCode="General" sourceLinked="0"/>
        <c:majorTickMark val="out"/>
        <c:minorTickMark val="none"/>
        <c:tickLblPos val="nextTo"/>
        <c:txPr>
          <a:bodyPr rot="-2700000"/>
          <a:lstStyle/>
          <a:p>
            <a:pPr>
              <a:defRPr sz="1100"/>
            </a:pPr>
            <a:endParaRPr lang="en-US"/>
          </a:p>
        </c:txPr>
        <c:crossAx val="151131648"/>
        <c:crosses val="autoZero"/>
        <c:auto val="1"/>
        <c:lblAlgn val="ctr"/>
        <c:lblOffset val="100"/>
        <c:tickLblSkip val="2"/>
        <c:noMultiLvlLbl val="0"/>
      </c:catAx>
      <c:valAx>
        <c:axId val="151131648"/>
        <c:scaling>
          <c:orientation val="minMax"/>
          <c:max val="16"/>
        </c:scaling>
        <c:delete val="0"/>
        <c:axPos val="l"/>
        <c:numFmt formatCode="#,##0" sourceLinked="0"/>
        <c:majorTickMark val="out"/>
        <c:minorTickMark val="none"/>
        <c:tickLblPos val="nextTo"/>
        <c:crossAx val="151125376"/>
        <c:crosses val="autoZero"/>
        <c:crossBetween val="between"/>
      </c:valAx>
      <c:spPr>
        <a:noFill/>
      </c:spPr>
    </c:plotArea>
    <c:legend>
      <c:legendPos val="b"/>
      <c:overlay val="0"/>
    </c:legend>
    <c:plotVisOnly val="1"/>
    <c:dispBlanksAs val="gap"/>
    <c:showDLblsOverMax val="0"/>
  </c:chart>
  <c:txPr>
    <a:bodyPr/>
    <a:lstStyle/>
    <a:p>
      <a:pPr>
        <a:defRPr sz="12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33484729486858"/>
          <c:y val="4.0076931937497499E-2"/>
          <c:w val="0.71093545472203223"/>
          <c:h val="0.77365792947009726"/>
        </c:manualLayout>
      </c:layout>
      <c:lineChart>
        <c:grouping val="standard"/>
        <c:varyColors val="0"/>
        <c:ser>
          <c:idx val="0"/>
          <c:order val="0"/>
          <c:tx>
            <c:strRef>
              <c:f>Sheet1!$B$1</c:f>
              <c:strCache>
                <c:ptCount val="1"/>
                <c:pt idx="0">
                  <c:v>20–24 yrs</c:v>
                </c:pt>
              </c:strCache>
            </c:strRef>
          </c:tx>
          <c:spPr>
            <a:ln w="28575" cap="rnd">
              <a:solidFill>
                <a:schemeClr val="accent1"/>
              </a:solidFill>
              <a:round/>
            </a:ln>
            <a:effectLst/>
          </c:spPr>
          <c:marker>
            <c:symbol val="circle"/>
            <c:size val="5"/>
            <c:spPr>
              <a:solidFill>
                <a:schemeClr val="accent1"/>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Sheet1!$B$2:$B$22</c:f>
              <c:numCache>
                <c:formatCode>General</c:formatCode>
                <c:ptCount val="21"/>
                <c:pt idx="13">
                  <c:v>0.41</c:v>
                </c:pt>
                <c:pt idx="14">
                  <c:v>0.5</c:v>
                </c:pt>
                <c:pt idx="15">
                  <c:v>0.37</c:v>
                </c:pt>
                <c:pt idx="16">
                  <c:v>0.4</c:v>
                </c:pt>
                <c:pt idx="17">
                  <c:v>0.63</c:v>
                </c:pt>
                <c:pt idx="18">
                  <c:v>0.87</c:v>
                </c:pt>
                <c:pt idx="19">
                  <c:v>0.93</c:v>
                </c:pt>
                <c:pt idx="20">
                  <c:v>0.78</c:v>
                </c:pt>
              </c:numCache>
            </c:numRef>
          </c:val>
          <c:smooth val="0"/>
          <c:extLst>
            <c:ext xmlns:c16="http://schemas.microsoft.com/office/drawing/2014/chart" uri="{C3380CC4-5D6E-409C-BE32-E72D297353CC}">
              <c16:uniqueId val="{00000000-E107-4633-8D59-6B2A8A1B02F8}"/>
            </c:ext>
          </c:extLst>
        </c:ser>
        <c:ser>
          <c:idx val="1"/>
          <c:order val="1"/>
          <c:tx>
            <c:strRef>
              <c:f>Sheet1!$C$1</c:f>
              <c:strCache>
                <c:ptCount val="1"/>
                <c:pt idx="0">
                  <c:v>25–29 yrs</c:v>
                </c:pt>
              </c:strCache>
            </c:strRef>
          </c:tx>
          <c:spPr>
            <a:ln w="28575" cap="rnd">
              <a:solidFill>
                <a:schemeClr val="accent2"/>
              </a:solidFill>
              <a:round/>
            </a:ln>
            <a:effectLst/>
          </c:spPr>
          <c:marker>
            <c:symbol val="circle"/>
            <c:size val="5"/>
            <c:spPr>
              <a:solidFill>
                <a:schemeClr val="accent2"/>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Sheet1!$C$2:$C$22</c:f>
              <c:numCache>
                <c:formatCode>General</c:formatCode>
                <c:ptCount val="21"/>
                <c:pt idx="12">
                  <c:v>1.35</c:v>
                </c:pt>
                <c:pt idx="13">
                  <c:v>0.98</c:v>
                </c:pt>
                <c:pt idx="14">
                  <c:v>1.1200000000000001</c:v>
                </c:pt>
                <c:pt idx="15">
                  <c:v>1.35</c:v>
                </c:pt>
                <c:pt idx="16">
                  <c:v>1.68</c:v>
                </c:pt>
                <c:pt idx="17">
                  <c:v>1.63</c:v>
                </c:pt>
                <c:pt idx="18">
                  <c:v>2.08</c:v>
                </c:pt>
                <c:pt idx="19">
                  <c:v>2.2000000000000002</c:v>
                </c:pt>
              </c:numCache>
            </c:numRef>
          </c:val>
          <c:smooth val="0"/>
          <c:extLst>
            <c:ext xmlns:c16="http://schemas.microsoft.com/office/drawing/2014/chart" uri="{C3380CC4-5D6E-409C-BE32-E72D297353CC}">
              <c16:uniqueId val="{00000001-E107-4633-8D59-6B2A8A1B02F8}"/>
            </c:ext>
          </c:extLst>
        </c:ser>
        <c:ser>
          <c:idx val="2"/>
          <c:order val="2"/>
          <c:tx>
            <c:strRef>
              <c:f>Sheet1!$D$1</c:f>
              <c:strCache>
                <c:ptCount val="1"/>
                <c:pt idx="0">
                  <c:v>30–34 yrs</c:v>
                </c:pt>
              </c:strCache>
            </c:strRef>
          </c:tx>
          <c:spPr>
            <a:ln w="28575" cap="rnd">
              <a:solidFill>
                <a:schemeClr val="accent3"/>
              </a:solidFill>
              <a:round/>
            </a:ln>
            <a:effectLst/>
          </c:spPr>
          <c:marker>
            <c:symbol val="circle"/>
            <c:size val="5"/>
            <c:spPr>
              <a:solidFill>
                <a:schemeClr val="accent3"/>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Sheet1!$D$2:$D$22</c:f>
              <c:numCache>
                <c:formatCode>General</c:formatCode>
                <c:ptCount val="21"/>
                <c:pt idx="11">
                  <c:v>3.18</c:v>
                </c:pt>
                <c:pt idx="12">
                  <c:v>2.63</c:v>
                </c:pt>
                <c:pt idx="13">
                  <c:v>2.69</c:v>
                </c:pt>
                <c:pt idx="14">
                  <c:v>3.02</c:v>
                </c:pt>
                <c:pt idx="15">
                  <c:v>3.23</c:v>
                </c:pt>
                <c:pt idx="16">
                  <c:v>3.65</c:v>
                </c:pt>
                <c:pt idx="17">
                  <c:v>4.45</c:v>
                </c:pt>
                <c:pt idx="18">
                  <c:v>4.45</c:v>
                </c:pt>
              </c:numCache>
            </c:numRef>
          </c:val>
          <c:smooth val="0"/>
          <c:extLst>
            <c:ext xmlns:c16="http://schemas.microsoft.com/office/drawing/2014/chart" uri="{C3380CC4-5D6E-409C-BE32-E72D297353CC}">
              <c16:uniqueId val="{00000002-E107-4633-8D59-6B2A8A1B02F8}"/>
            </c:ext>
          </c:extLst>
        </c:ser>
        <c:ser>
          <c:idx val="3"/>
          <c:order val="3"/>
          <c:tx>
            <c:strRef>
              <c:f>Sheet1!$E$1</c:f>
              <c:strCache>
                <c:ptCount val="1"/>
                <c:pt idx="0">
                  <c:v>35–39 yrs</c:v>
                </c:pt>
              </c:strCache>
            </c:strRef>
          </c:tx>
          <c:spPr>
            <a:ln w="28575" cap="rnd">
              <a:solidFill>
                <a:schemeClr val="accent4"/>
              </a:solidFill>
              <a:round/>
            </a:ln>
            <a:effectLst/>
          </c:spPr>
          <c:marker>
            <c:symbol val="circle"/>
            <c:size val="5"/>
            <c:spPr>
              <a:solidFill>
                <a:schemeClr val="accent4"/>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Sheet1!$E$2:$E$22</c:f>
              <c:numCache>
                <c:formatCode>General</c:formatCode>
                <c:ptCount val="21"/>
                <c:pt idx="10">
                  <c:v>6.43</c:v>
                </c:pt>
                <c:pt idx="11">
                  <c:v>5.9</c:v>
                </c:pt>
                <c:pt idx="12">
                  <c:v>5.5</c:v>
                </c:pt>
                <c:pt idx="13">
                  <c:v>5.8</c:v>
                </c:pt>
                <c:pt idx="14">
                  <c:v>6.1</c:v>
                </c:pt>
                <c:pt idx="15">
                  <c:v>7.2</c:v>
                </c:pt>
                <c:pt idx="16">
                  <c:v>7.9</c:v>
                </c:pt>
                <c:pt idx="17">
                  <c:v>8.6</c:v>
                </c:pt>
              </c:numCache>
            </c:numRef>
          </c:val>
          <c:smooth val="0"/>
          <c:extLst>
            <c:ext xmlns:c16="http://schemas.microsoft.com/office/drawing/2014/chart" uri="{C3380CC4-5D6E-409C-BE32-E72D297353CC}">
              <c16:uniqueId val="{00000003-E107-4633-8D59-6B2A8A1B02F8}"/>
            </c:ext>
          </c:extLst>
        </c:ser>
        <c:ser>
          <c:idx val="4"/>
          <c:order val="4"/>
          <c:tx>
            <c:strRef>
              <c:f>Sheet1!$F$1</c:f>
              <c:strCache>
                <c:ptCount val="1"/>
                <c:pt idx="0">
                  <c:v>40–44 yrs</c:v>
                </c:pt>
              </c:strCache>
            </c:strRef>
          </c:tx>
          <c:spPr>
            <a:ln w="28575" cap="rnd">
              <a:solidFill>
                <a:schemeClr val="accent5"/>
              </a:solidFill>
              <a:round/>
            </a:ln>
            <a:effectLst/>
          </c:spPr>
          <c:marker>
            <c:symbol val="circle"/>
            <c:size val="5"/>
            <c:spPr>
              <a:solidFill>
                <a:schemeClr val="accent5"/>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Sheet1!$F$2:$F$22</c:f>
              <c:numCache>
                <c:formatCode>General</c:formatCode>
                <c:ptCount val="21"/>
                <c:pt idx="9">
                  <c:v>13.8</c:v>
                </c:pt>
                <c:pt idx="10">
                  <c:v>13</c:v>
                </c:pt>
                <c:pt idx="11">
                  <c:v>11.5</c:v>
                </c:pt>
                <c:pt idx="12">
                  <c:v>12.4</c:v>
                </c:pt>
                <c:pt idx="13">
                  <c:v>12</c:v>
                </c:pt>
                <c:pt idx="14">
                  <c:v>13.7</c:v>
                </c:pt>
                <c:pt idx="15">
                  <c:v>15.8</c:v>
                </c:pt>
                <c:pt idx="16">
                  <c:v>17</c:v>
                </c:pt>
              </c:numCache>
            </c:numRef>
          </c:val>
          <c:smooth val="0"/>
          <c:extLst>
            <c:ext xmlns:c16="http://schemas.microsoft.com/office/drawing/2014/chart" uri="{C3380CC4-5D6E-409C-BE32-E72D297353CC}">
              <c16:uniqueId val="{00000004-E107-4633-8D59-6B2A8A1B02F8}"/>
            </c:ext>
          </c:extLst>
        </c:ser>
        <c:ser>
          <c:idx val="5"/>
          <c:order val="5"/>
          <c:tx>
            <c:strRef>
              <c:f>Sheet1!$G$1</c:f>
              <c:strCache>
                <c:ptCount val="1"/>
                <c:pt idx="0">
                  <c:v>45–49 yrs</c:v>
                </c:pt>
              </c:strCache>
            </c:strRef>
          </c:tx>
          <c:spPr>
            <a:ln w="28575" cap="rnd">
              <a:solidFill>
                <a:schemeClr val="accent6"/>
              </a:solidFill>
              <a:round/>
            </a:ln>
            <a:effectLst/>
          </c:spPr>
          <c:marker>
            <c:symbol val="circle"/>
            <c:size val="5"/>
            <c:spPr>
              <a:solidFill>
                <a:schemeClr val="accent6"/>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Sheet1!$G$2:$G$22</c:f>
              <c:numCache>
                <c:formatCode>General</c:formatCode>
                <c:ptCount val="21"/>
                <c:pt idx="8">
                  <c:v>30</c:v>
                </c:pt>
                <c:pt idx="9">
                  <c:v>27.5</c:v>
                </c:pt>
                <c:pt idx="10">
                  <c:v>25.5</c:v>
                </c:pt>
                <c:pt idx="11">
                  <c:v>23.5</c:v>
                </c:pt>
                <c:pt idx="12">
                  <c:v>25</c:v>
                </c:pt>
                <c:pt idx="13">
                  <c:v>26</c:v>
                </c:pt>
                <c:pt idx="14">
                  <c:v>27.4</c:v>
                </c:pt>
                <c:pt idx="15">
                  <c:v>30.5</c:v>
                </c:pt>
              </c:numCache>
            </c:numRef>
          </c:val>
          <c:smooth val="0"/>
          <c:extLst>
            <c:ext xmlns:c16="http://schemas.microsoft.com/office/drawing/2014/chart" uri="{C3380CC4-5D6E-409C-BE32-E72D297353CC}">
              <c16:uniqueId val="{00000005-E107-4633-8D59-6B2A8A1B02F8}"/>
            </c:ext>
          </c:extLst>
        </c:ser>
        <c:ser>
          <c:idx val="6"/>
          <c:order val="6"/>
          <c:tx>
            <c:strRef>
              <c:f>Sheet1!$H$1</c:f>
              <c:strCache>
                <c:ptCount val="1"/>
                <c:pt idx="0">
                  <c:v>50–54 yrs</c:v>
                </c:pt>
              </c:strCache>
            </c:strRef>
          </c:tx>
          <c:spPr>
            <a:ln w="28575" cap="rnd">
              <a:solidFill>
                <a:schemeClr val="accent1">
                  <a:lumMod val="60000"/>
                </a:schemeClr>
              </a:solidFill>
              <a:round/>
            </a:ln>
            <a:effectLst/>
          </c:spPr>
          <c:marker>
            <c:symbol val="circle"/>
            <c:size val="5"/>
            <c:spPr>
              <a:solidFill>
                <a:schemeClr val="accent1">
                  <a:lumMod val="60000"/>
                </a:schemeClr>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Sheet1!$H$2:$H$22</c:f>
              <c:numCache>
                <c:formatCode>General</c:formatCode>
                <c:ptCount val="21"/>
                <c:pt idx="7">
                  <c:v>53</c:v>
                </c:pt>
                <c:pt idx="8">
                  <c:v>53</c:v>
                </c:pt>
                <c:pt idx="9">
                  <c:v>52.4</c:v>
                </c:pt>
                <c:pt idx="10">
                  <c:v>48.4</c:v>
                </c:pt>
                <c:pt idx="11">
                  <c:v>46.5</c:v>
                </c:pt>
                <c:pt idx="12">
                  <c:v>50</c:v>
                </c:pt>
                <c:pt idx="13">
                  <c:v>54</c:v>
                </c:pt>
                <c:pt idx="14">
                  <c:v>55.4</c:v>
                </c:pt>
              </c:numCache>
            </c:numRef>
          </c:val>
          <c:smooth val="0"/>
          <c:extLst>
            <c:ext xmlns:c16="http://schemas.microsoft.com/office/drawing/2014/chart" uri="{C3380CC4-5D6E-409C-BE32-E72D297353CC}">
              <c16:uniqueId val="{00000006-E107-4633-8D59-6B2A8A1B02F8}"/>
            </c:ext>
          </c:extLst>
        </c:ser>
        <c:ser>
          <c:idx val="7"/>
          <c:order val="7"/>
          <c:tx>
            <c:strRef>
              <c:f>Sheet1!$I$1</c:f>
              <c:strCache>
                <c:ptCount val="1"/>
                <c:pt idx="0">
                  <c:v>55–59 yrs</c:v>
                </c:pt>
              </c:strCache>
            </c:strRef>
          </c:tx>
          <c:spPr>
            <a:ln w="28575" cap="rnd">
              <a:solidFill>
                <a:schemeClr val="accent2">
                  <a:lumMod val="60000"/>
                </a:schemeClr>
              </a:solidFill>
              <a:round/>
            </a:ln>
            <a:effectLst/>
          </c:spPr>
          <c:marker>
            <c:symbol val="circle"/>
            <c:size val="5"/>
            <c:spPr>
              <a:solidFill>
                <a:schemeClr val="accent2">
                  <a:lumMod val="60000"/>
                </a:schemeClr>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Sheet1!$I$2:$I$22</c:f>
              <c:numCache>
                <c:formatCode>General</c:formatCode>
                <c:ptCount val="21"/>
                <c:pt idx="6">
                  <c:v>91</c:v>
                </c:pt>
                <c:pt idx="7">
                  <c:v>94</c:v>
                </c:pt>
                <c:pt idx="8">
                  <c:v>94</c:v>
                </c:pt>
                <c:pt idx="9">
                  <c:v>87</c:v>
                </c:pt>
                <c:pt idx="10">
                  <c:v>83</c:v>
                </c:pt>
                <c:pt idx="11">
                  <c:v>77</c:v>
                </c:pt>
                <c:pt idx="12">
                  <c:v>70</c:v>
                </c:pt>
                <c:pt idx="13">
                  <c:v>62</c:v>
                </c:pt>
              </c:numCache>
            </c:numRef>
          </c:val>
          <c:smooth val="0"/>
          <c:extLst>
            <c:ext xmlns:c16="http://schemas.microsoft.com/office/drawing/2014/chart" uri="{C3380CC4-5D6E-409C-BE32-E72D297353CC}">
              <c16:uniqueId val="{00000007-E107-4633-8D59-6B2A8A1B02F8}"/>
            </c:ext>
          </c:extLst>
        </c:ser>
        <c:ser>
          <c:idx val="8"/>
          <c:order val="8"/>
          <c:tx>
            <c:strRef>
              <c:f>Sheet1!$J$1</c:f>
              <c:strCache>
                <c:ptCount val="1"/>
                <c:pt idx="0">
                  <c:v>60–64 yrs</c:v>
                </c:pt>
              </c:strCache>
            </c:strRef>
          </c:tx>
          <c:spPr>
            <a:ln w="28575" cap="rnd">
              <a:solidFill>
                <a:srgbClr val="7030A0"/>
              </a:solidFill>
              <a:round/>
            </a:ln>
            <a:effectLst/>
          </c:spPr>
          <c:marker>
            <c:symbol val="circle"/>
            <c:size val="5"/>
            <c:spPr>
              <a:solidFill>
                <a:srgbClr val="7030A0"/>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Sheet1!$J$2:$J$22</c:f>
              <c:numCache>
                <c:formatCode>General</c:formatCode>
                <c:ptCount val="21"/>
                <c:pt idx="5">
                  <c:v>143</c:v>
                </c:pt>
                <c:pt idx="6">
                  <c:v>150</c:v>
                </c:pt>
                <c:pt idx="7">
                  <c:v>155</c:v>
                </c:pt>
                <c:pt idx="8">
                  <c:v>139</c:v>
                </c:pt>
                <c:pt idx="9">
                  <c:v>132</c:v>
                </c:pt>
                <c:pt idx="10">
                  <c:v>120</c:v>
                </c:pt>
                <c:pt idx="11">
                  <c:v>98</c:v>
                </c:pt>
                <c:pt idx="12">
                  <c:v>84</c:v>
                </c:pt>
              </c:numCache>
            </c:numRef>
          </c:val>
          <c:smooth val="0"/>
          <c:extLst>
            <c:ext xmlns:c16="http://schemas.microsoft.com/office/drawing/2014/chart" uri="{C3380CC4-5D6E-409C-BE32-E72D297353CC}">
              <c16:uniqueId val="{00000008-E107-4633-8D59-6B2A8A1B02F8}"/>
            </c:ext>
          </c:extLst>
        </c:ser>
        <c:ser>
          <c:idx val="9"/>
          <c:order val="9"/>
          <c:tx>
            <c:strRef>
              <c:f>Sheet1!$K$1</c:f>
              <c:strCache>
                <c:ptCount val="1"/>
                <c:pt idx="0">
                  <c:v>65–69 yrs</c:v>
                </c:pt>
              </c:strCache>
            </c:strRef>
          </c:tx>
          <c:spPr>
            <a:ln w="28575" cap="rnd">
              <a:solidFill>
                <a:srgbClr val="00FFFF"/>
              </a:solidFill>
              <a:round/>
            </a:ln>
            <a:effectLst/>
          </c:spPr>
          <c:marker>
            <c:symbol val="circle"/>
            <c:size val="5"/>
            <c:spPr>
              <a:solidFill>
                <a:srgbClr val="00FFFF"/>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Sheet1!$K$2:$K$22</c:f>
              <c:numCache>
                <c:formatCode>General</c:formatCode>
                <c:ptCount val="21"/>
                <c:pt idx="4">
                  <c:v>214</c:v>
                </c:pt>
                <c:pt idx="5">
                  <c:v>223</c:v>
                </c:pt>
                <c:pt idx="6">
                  <c:v>220</c:v>
                </c:pt>
                <c:pt idx="7">
                  <c:v>206</c:v>
                </c:pt>
                <c:pt idx="8">
                  <c:v>198</c:v>
                </c:pt>
                <c:pt idx="9">
                  <c:v>180</c:v>
                </c:pt>
                <c:pt idx="10">
                  <c:v>150</c:v>
                </c:pt>
                <c:pt idx="11">
                  <c:v>114</c:v>
                </c:pt>
              </c:numCache>
            </c:numRef>
          </c:val>
          <c:smooth val="0"/>
          <c:extLst>
            <c:ext xmlns:c16="http://schemas.microsoft.com/office/drawing/2014/chart" uri="{C3380CC4-5D6E-409C-BE32-E72D297353CC}">
              <c16:uniqueId val="{00000009-E107-4633-8D59-6B2A8A1B02F8}"/>
            </c:ext>
          </c:extLst>
        </c:ser>
        <c:ser>
          <c:idx val="10"/>
          <c:order val="10"/>
          <c:tx>
            <c:strRef>
              <c:f>Sheet1!$L$1</c:f>
              <c:strCache>
                <c:ptCount val="1"/>
                <c:pt idx="0">
                  <c:v>70–74 yrs</c:v>
                </c:pt>
              </c:strCache>
            </c:strRef>
          </c:tx>
          <c:spPr>
            <a:ln w="28575" cap="rnd">
              <a:solidFill>
                <a:srgbClr val="FF3399"/>
              </a:solidFill>
              <a:round/>
            </a:ln>
            <a:effectLst/>
          </c:spPr>
          <c:marker>
            <c:symbol val="circle"/>
            <c:size val="5"/>
            <c:spPr>
              <a:solidFill>
                <a:srgbClr val="FF3399"/>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Sheet1!$L$2:$L$22</c:f>
              <c:numCache>
                <c:formatCode>General</c:formatCode>
                <c:ptCount val="21"/>
                <c:pt idx="3">
                  <c:v>295</c:v>
                </c:pt>
                <c:pt idx="4">
                  <c:v>305</c:v>
                </c:pt>
                <c:pt idx="5">
                  <c:v>300</c:v>
                </c:pt>
                <c:pt idx="6">
                  <c:v>280</c:v>
                </c:pt>
                <c:pt idx="7">
                  <c:v>270</c:v>
                </c:pt>
                <c:pt idx="8">
                  <c:v>240</c:v>
                </c:pt>
                <c:pt idx="9">
                  <c:v>200</c:v>
                </c:pt>
                <c:pt idx="10">
                  <c:v>150</c:v>
                </c:pt>
              </c:numCache>
            </c:numRef>
          </c:val>
          <c:smooth val="0"/>
          <c:extLst>
            <c:ext xmlns:c16="http://schemas.microsoft.com/office/drawing/2014/chart" uri="{C3380CC4-5D6E-409C-BE32-E72D297353CC}">
              <c16:uniqueId val="{0000000A-E107-4633-8D59-6B2A8A1B02F8}"/>
            </c:ext>
          </c:extLst>
        </c:ser>
        <c:ser>
          <c:idx val="11"/>
          <c:order val="11"/>
          <c:tx>
            <c:strRef>
              <c:f>Sheet1!$M$1</c:f>
              <c:strCache>
                <c:ptCount val="1"/>
                <c:pt idx="0">
                  <c:v>75–79 yrs</c:v>
                </c:pt>
              </c:strCache>
            </c:strRef>
          </c:tx>
          <c:spPr>
            <a:ln w="28575" cap="rnd">
              <a:solidFill>
                <a:schemeClr val="accent6">
                  <a:lumMod val="60000"/>
                </a:schemeClr>
              </a:solidFill>
              <a:round/>
            </a:ln>
            <a:effectLst/>
          </c:spPr>
          <c:marker>
            <c:symbol val="circle"/>
            <c:size val="5"/>
            <c:spPr>
              <a:solidFill>
                <a:schemeClr val="accent6">
                  <a:lumMod val="60000"/>
                </a:schemeClr>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Sheet1!$M$2:$M$22</c:f>
              <c:numCache>
                <c:formatCode>General</c:formatCode>
                <c:ptCount val="21"/>
                <c:pt idx="2">
                  <c:v>370</c:v>
                </c:pt>
                <c:pt idx="3">
                  <c:v>390</c:v>
                </c:pt>
                <c:pt idx="4">
                  <c:v>387</c:v>
                </c:pt>
                <c:pt idx="5">
                  <c:v>355</c:v>
                </c:pt>
                <c:pt idx="6">
                  <c:v>330</c:v>
                </c:pt>
                <c:pt idx="7">
                  <c:v>295</c:v>
                </c:pt>
                <c:pt idx="8">
                  <c:v>240</c:v>
                </c:pt>
                <c:pt idx="9">
                  <c:v>200</c:v>
                </c:pt>
              </c:numCache>
            </c:numRef>
          </c:val>
          <c:smooth val="0"/>
          <c:extLst>
            <c:ext xmlns:c16="http://schemas.microsoft.com/office/drawing/2014/chart" uri="{C3380CC4-5D6E-409C-BE32-E72D297353CC}">
              <c16:uniqueId val="{0000000B-E107-4633-8D59-6B2A8A1B02F8}"/>
            </c:ext>
          </c:extLst>
        </c:ser>
        <c:ser>
          <c:idx val="12"/>
          <c:order val="12"/>
          <c:tx>
            <c:strRef>
              <c:f>Sheet1!$N$1</c:f>
              <c:strCache>
                <c:ptCount val="1"/>
                <c:pt idx="0">
                  <c:v>80–84 yrs</c:v>
                </c:pt>
              </c:strCache>
            </c:strRef>
          </c:tx>
          <c:spPr>
            <a:ln w="28575" cap="rnd">
              <a:solidFill>
                <a:schemeClr val="accent2">
                  <a:lumMod val="60000"/>
                  <a:lumOff val="40000"/>
                </a:schemeClr>
              </a:solidFill>
              <a:round/>
            </a:ln>
            <a:effectLst/>
          </c:spPr>
          <c:marker>
            <c:symbol val="circle"/>
            <c:size val="5"/>
            <c:spPr>
              <a:solidFill>
                <a:schemeClr val="accent2">
                  <a:lumMod val="60000"/>
                  <a:lumOff val="40000"/>
                </a:schemeClr>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Sheet1!$N$2:$N$22</c:f>
              <c:numCache>
                <c:formatCode>General</c:formatCode>
                <c:ptCount val="21"/>
                <c:pt idx="1">
                  <c:v>450</c:v>
                </c:pt>
                <c:pt idx="2">
                  <c:v>490</c:v>
                </c:pt>
                <c:pt idx="3">
                  <c:v>480</c:v>
                </c:pt>
                <c:pt idx="4">
                  <c:v>450</c:v>
                </c:pt>
                <c:pt idx="5">
                  <c:v>420</c:v>
                </c:pt>
                <c:pt idx="6">
                  <c:v>370</c:v>
                </c:pt>
                <c:pt idx="7">
                  <c:v>312</c:v>
                </c:pt>
                <c:pt idx="8">
                  <c:v>255</c:v>
                </c:pt>
              </c:numCache>
            </c:numRef>
          </c:val>
          <c:smooth val="0"/>
          <c:extLst>
            <c:ext xmlns:c16="http://schemas.microsoft.com/office/drawing/2014/chart" uri="{C3380CC4-5D6E-409C-BE32-E72D297353CC}">
              <c16:uniqueId val="{0000000C-E107-4633-8D59-6B2A8A1B02F8}"/>
            </c:ext>
          </c:extLst>
        </c:ser>
        <c:ser>
          <c:idx val="13"/>
          <c:order val="13"/>
          <c:tx>
            <c:strRef>
              <c:f>Sheet1!$O$1</c:f>
              <c:strCache>
                <c:ptCount val="1"/>
                <c:pt idx="0">
                  <c:v>85+ yrs</c:v>
                </c:pt>
              </c:strCache>
            </c:strRef>
          </c:tx>
          <c:spPr>
            <a:ln w="28575" cap="rnd">
              <a:solidFill>
                <a:srgbClr val="C00000"/>
              </a:solidFill>
              <a:round/>
            </a:ln>
            <a:effectLst/>
          </c:spPr>
          <c:marker>
            <c:symbol val="circle"/>
            <c:size val="5"/>
            <c:spPr>
              <a:solidFill>
                <a:srgbClr val="C00000"/>
              </a:solidFill>
              <a:ln w="9525">
                <a:noFill/>
              </a:ln>
              <a:effectLst/>
            </c:spPr>
          </c:marker>
          <c:cat>
            <c:numRef>
              <c:f>Sheet1!$A$2:$A$22</c:f>
              <c:numCache>
                <c:formatCode>General</c:formatCode>
                <c:ptCount val="21"/>
                <c:pt idx="0">
                  <c:v>1890</c:v>
                </c:pt>
                <c:pt idx="1">
                  <c:v>1895</c:v>
                </c:pt>
                <c:pt idx="2">
                  <c:v>1900</c:v>
                </c:pt>
                <c:pt idx="3">
                  <c:v>1905</c:v>
                </c:pt>
                <c:pt idx="4">
                  <c:v>1910</c:v>
                </c:pt>
                <c:pt idx="5">
                  <c:v>1915</c:v>
                </c:pt>
                <c:pt idx="6">
                  <c:v>1920</c:v>
                </c:pt>
                <c:pt idx="7">
                  <c:v>1925</c:v>
                </c:pt>
                <c:pt idx="8">
                  <c:v>1930</c:v>
                </c:pt>
                <c:pt idx="9">
                  <c:v>1935</c:v>
                </c:pt>
                <c:pt idx="10">
                  <c:v>1940</c:v>
                </c:pt>
                <c:pt idx="11">
                  <c:v>1945</c:v>
                </c:pt>
                <c:pt idx="12">
                  <c:v>1950</c:v>
                </c:pt>
                <c:pt idx="13">
                  <c:v>1955</c:v>
                </c:pt>
                <c:pt idx="14">
                  <c:v>1960</c:v>
                </c:pt>
                <c:pt idx="15">
                  <c:v>1965</c:v>
                </c:pt>
                <c:pt idx="16">
                  <c:v>1970</c:v>
                </c:pt>
                <c:pt idx="17">
                  <c:v>1975</c:v>
                </c:pt>
                <c:pt idx="18">
                  <c:v>1980</c:v>
                </c:pt>
                <c:pt idx="19">
                  <c:v>1985</c:v>
                </c:pt>
                <c:pt idx="20">
                  <c:v>1990</c:v>
                </c:pt>
              </c:numCache>
            </c:numRef>
          </c:cat>
          <c:val>
            <c:numRef>
              <c:f>Sheet1!$O$2:$O$22</c:f>
              <c:numCache>
                <c:formatCode>General</c:formatCode>
                <c:ptCount val="21"/>
                <c:pt idx="0">
                  <c:v>510</c:v>
                </c:pt>
                <c:pt idx="1">
                  <c:v>530</c:v>
                </c:pt>
                <c:pt idx="2">
                  <c:v>530</c:v>
                </c:pt>
                <c:pt idx="3">
                  <c:v>490</c:v>
                </c:pt>
                <c:pt idx="4">
                  <c:v>470</c:v>
                </c:pt>
                <c:pt idx="5">
                  <c:v>400</c:v>
                </c:pt>
                <c:pt idx="6">
                  <c:v>350</c:v>
                </c:pt>
                <c:pt idx="7">
                  <c:v>290</c:v>
                </c:pt>
              </c:numCache>
            </c:numRef>
          </c:val>
          <c:smooth val="0"/>
          <c:extLst>
            <c:ext xmlns:c16="http://schemas.microsoft.com/office/drawing/2014/chart" uri="{C3380CC4-5D6E-409C-BE32-E72D297353CC}">
              <c16:uniqueId val="{0000000D-E107-4633-8D59-6B2A8A1B02F8}"/>
            </c:ext>
          </c:extLst>
        </c:ser>
        <c:dLbls>
          <c:showLegendKey val="0"/>
          <c:showVal val="0"/>
          <c:showCatName val="0"/>
          <c:showSerName val="0"/>
          <c:showPercent val="0"/>
          <c:showBubbleSize val="0"/>
        </c:dLbls>
        <c:marker val="1"/>
        <c:smooth val="0"/>
        <c:axId val="153338240"/>
        <c:axId val="153340544"/>
      </c:lineChart>
      <c:catAx>
        <c:axId val="153338240"/>
        <c:scaling>
          <c:orientation val="minMax"/>
        </c:scaling>
        <c:delete val="0"/>
        <c:axPos val="b"/>
        <c:numFmt formatCode="General" sourceLinked="1"/>
        <c:majorTickMark val="out"/>
        <c:minorTickMark val="none"/>
        <c:tickLblPos val="nextTo"/>
        <c:spPr>
          <a:noFill/>
          <a:ln w="9525" cap="flat" cmpd="sng" algn="ctr">
            <a:solidFill>
              <a:schemeClr val="bg1">
                <a:lumMod val="65000"/>
              </a:schemeClr>
            </a:solidFill>
            <a:round/>
          </a:ln>
          <a:effectLst/>
        </c:spPr>
        <c:txPr>
          <a:bodyPr rot="-27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crossAx val="153340544"/>
        <c:crossesAt val="0.1"/>
        <c:auto val="1"/>
        <c:lblAlgn val="ctr"/>
        <c:lblOffset val="100"/>
        <c:tickLblSkip val="2"/>
        <c:tickMarkSkip val="2"/>
        <c:noMultiLvlLbl val="0"/>
      </c:catAx>
      <c:valAx>
        <c:axId val="153340544"/>
        <c:scaling>
          <c:logBase val="10"/>
          <c:orientation val="minMax"/>
          <c:max val="1000"/>
          <c:min val="0.1"/>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sz="1000" b="1" dirty="0"/>
                  <a:t>Rate per 100,000</a:t>
                </a:r>
              </a:p>
            </c:rich>
          </c:tx>
          <c:layout>
            <c:manualLayout>
              <c:xMode val="edge"/>
              <c:yMode val="edge"/>
              <c:x val="6.8569713245551205E-3"/>
              <c:y val="0.3050067498732830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out"/>
        <c:minorTickMark val="out"/>
        <c:tickLblPos val="nextTo"/>
        <c:spPr>
          <a:noFill/>
          <a:ln>
            <a:solidFill>
              <a:schemeClr val="bg1">
                <a:lumMod val="65000"/>
              </a:schemeClr>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333824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38325332121315"/>
          <c:y val="4.0076931937497499E-2"/>
          <c:w val="0.70372373566646773"/>
          <c:h val="0.77283007884052735"/>
        </c:manualLayout>
      </c:layout>
      <c:lineChart>
        <c:grouping val="standard"/>
        <c:varyColors val="0"/>
        <c:ser>
          <c:idx val="0"/>
          <c:order val="0"/>
          <c:tx>
            <c:strRef>
              <c:f>Sheet1!$B$1</c:f>
              <c:strCache>
                <c:ptCount val="1"/>
                <c:pt idx="0">
                  <c:v>20–24 yrs</c:v>
                </c:pt>
              </c:strCache>
            </c:strRef>
          </c:tx>
          <c:spPr>
            <a:ln w="28575" cap="rnd">
              <a:solidFill>
                <a:schemeClr val="accent1"/>
              </a:solidFill>
              <a:round/>
            </a:ln>
            <a:effectLst/>
          </c:spPr>
          <c:marker>
            <c:symbol val="circle"/>
            <c:size val="5"/>
            <c:spPr>
              <a:solidFill>
                <a:schemeClr val="accent1"/>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Sheet1!$B$2:$B$9</c:f>
              <c:numCache>
                <c:formatCode>General</c:formatCode>
                <c:ptCount val="8"/>
                <c:pt idx="0">
                  <c:v>0.41</c:v>
                </c:pt>
                <c:pt idx="1">
                  <c:v>0.5</c:v>
                </c:pt>
                <c:pt idx="2">
                  <c:v>0.37</c:v>
                </c:pt>
                <c:pt idx="3">
                  <c:v>0.4</c:v>
                </c:pt>
                <c:pt idx="4">
                  <c:v>0.63</c:v>
                </c:pt>
                <c:pt idx="5">
                  <c:v>0.87</c:v>
                </c:pt>
                <c:pt idx="6">
                  <c:v>0.93</c:v>
                </c:pt>
                <c:pt idx="7">
                  <c:v>0.78</c:v>
                </c:pt>
              </c:numCache>
            </c:numRef>
          </c:val>
          <c:smooth val="0"/>
          <c:extLst>
            <c:ext xmlns:c16="http://schemas.microsoft.com/office/drawing/2014/chart" uri="{C3380CC4-5D6E-409C-BE32-E72D297353CC}">
              <c16:uniqueId val="{00000000-E107-4633-8D59-6B2A8A1B02F8}"/>
            </c:ext>
          </c:extLst>
        </c:ser>
        <c:ser>
          <c:idx val="1"/>
          <c:order val="1"/>
          <c:tx>
            <c:strRef>
              <c:f>Sheet1!$C$1</c:f>
              <c:strCache>
                <c:ptCount val="1"/>
                <c:pt idx="0">
                  <c:v>25–29 yrs</c:v>
                </c:pt>
              </c:strCache>
            </c:strRef>
          </c:tx>
          <c:spPr>
            <a:ln w="28575" cap="rnd">
              <a:solidFill>
                <a:schemeClr val="accent2"/>
              </a:solidFill>
              <a:round/>
            </a:ln>
            <a:effectLst/>
          </c:spPr>
          <c:marker>
            <c:symbol val="circle"/>
            <c:size val="5"/>
            <c:spPr>
              <a:solidFill>
                <a:schemeClr val="accent2"/>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Sheet1!$C$2:$C$9</c:f>
              <c:numCache>
                <c:formatCode>General</c:formatCode>
                <c:ptCount val="8"/>
                <c:pt idx="0">
                  <c:v>1.35</c:v>
                </c:pt>
                <c:pt idx="1">
                  <c:v>0.98</c:v>
                </c:pt>
                <c:pt idx="2">
                  <c:v>1.1200000000000001</c:v>
                </c:pt>
                <c:pt idx="3">
                  <c:v>1.35</c:v>
                </c:pt>
                <c:pt idx="4">
                  <c:v>1.68</c:v>
                </c:pt>
                <c:pt idx="5">
                  <c:v>1.63</c:v>
                </c:pt>
                <c:pt idx="6">
                  <c:v>2.08</c:v>
                </c:pt>
                <c:pt idx="7">
                  <c:v>2.2000000000000002</c:v>
                </c:pt>
              </c:numCache>
            </c:numRef>
          </c:val>
          <c:smooth val="0"/>
          <c:extLst>
            <c:ext xmlns:c16="http://schemas.microsoft.com/office/drawing/2014/chart" uri="{C3380CC4-5D6E-409C-BE32-E72D297353CC}">
              <c16:uniqueId val="{00000001-E107-4633-8D59-6B2A8A1B02F8}"/>
            </c:ext>
          </c:extLst>
        </c:ser>
        <c:ser>
          <c:idx val="2"/>
          <c:order val="2"/>
          <c:tx>
            <c:strRef>
              <c:f>Sheet1!$D$1</c:f>
              <c:strCache>
                <c:ptCount val="1"/>
                <c:pt idx="0">
                  <c:v>30–34 yrs</c:v>
                </c:pt>
              </c:strCache>
            </c:strRef>
          </c:tx>
          <c:spPr>
            <a:ln w="28575" cap="rnd">
              <a:solidFill>
                <a:schemeClr val="accent3"/>
              </a:solidFill>
              <a:round/>
            </a:ln>
            <a:effectLst/>
          </c:spPr>
          <c:marker>
            <c:symbol val="circle"/>
            <c:size val="5"/>
            <c:spPr>
              <a:solidFill>
                <a:schemeClr val="accent3"/>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Sheet1!$D$2:$D$9</c:f>
              <c:numCache>
                <c:formatCode>General</c:formatCode>
                <c:ptCount val="8"/>
                <c:pt idx="0">
                  <c:v>3.18</c:v>
                </c:pt>
                <c:pt idx="1">
                  <c:v>2.63</c:v>
                </c:pt>
                <c:pt idx="2">
                  <c:v>2.69</c:v>
                </c:pt>
                <c:pt idx="3">
                  <c:v>3.02</c:v>
                </c:pt>
                <c:pt idx="4">
                  <c:v>3.23</c:v>
                </c:pt>
                <c:pt idx="5">
                  <c:v>3.65</c:v>
                </c:pt>
                <c:pt idx="6">
                  <c:v>4.45</c:v>
                </c:pt>
                <c:pt idx="7">
                  <c:v>4.45</c:v>
                </c:pt>
              </c:numCache>
            </c:numRef>
          </c:val>
          <c:smooth val="0"/>
          <c:extLst>
            <c:ext xmlns:c16="http://schemas.microsoft.com/office/drawing/2014/chart" uri="{C3380CC4-5D6E-409C-BE32-E72D297353CC}">
              <c16:uniqueId val="{00000002-E107-4633-8D59-6B2A8A1B02F8}"/>
            </c:ext>
          </c:extLst>
        </c:ser>
        <c:ser>
          <c:idx val="3"/>
          <c:order val="3"/>
          <c:tx>
            <c:strRef>
              <c:f>Sheet1!$E$1</c:f>
              <c:strCache>
                <c:ptCount val="1"/>
                <c:pt idx="0">
                  <c:v>35–39 yrs</c:v>
                </c:pt>
              </c:strCache>
            </c:strRef>
          </c:tx>
          <c:spPr>
            <a:ln w="28575" cap="rnd">
              <a:solidFill>
                <a:schemeClr val="accent4"/>
              </a:solidFill>
              <a:round/>
            </a:ln>
            <a:effectLst/>
          </c:spPr>
          <c:marker>
            <c:symbol val="circle"/>
            <c:size val="5"/>
            <c:spPr>
              <a:solidFill>
                <a:schemeClr val="accent4"/>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Sheet1!$E$2:$E$9</c:f>
              <c:numCache>
                <c:formatCode>General</c:formatCode>
                <c:ptCount val="8"/>
                <c:pt idx="0">
                  <c:v>6.43</c:v>
                </c:pt>
                <c:pt idx="1">
                  <c:v>5.9</c:v>
                </c:pt>
                <c:pt idx="2">
                  <c:v>5.5</c:v>
                </c:pt>
                <c:pt idx="3">
                  <c:v>5.8</c:v>
                </c:pt>
                <c:pt idx="4">
                  <c:v>6.1</c:v>
                </c:pt>
                <c:pt idx="5">
                  <c:v>7.2</c:v>
                </c:pt>
                <c:pt idx="6">
                  <c:v>7.9</c:v>
                </c:pt>
                <c:pt idx="7">
                  <c:v>8.6</c:v>
                </c:pt>
              </c:numCache>
            </c:numRef>
          </c:val>
          <c:smooth val="0"/>
          <c:extLst>
            <c:ext xmlns:c16="http://schemas.microsoft.com/office/drawing/2014/chart" uri="{C3380CC4-5D6E-409C-BE32-E72D297353CC}">
              <c16:uniqueId val="{00000003-E107-4633-8D59-6B2A8A1B02F8}"/>
            </c:ext>
          </c:extLst>
        </c:ser>
        <c:ser>
          <c:idx val="4"/>
          <c:order val="4"/>
          <c:tx>
            <c:strRef>
              <c:f>Sheet1!$F$1</c:f>
              <c:strCache>
                <c:ptCount val="1"/>
                <c:pt idx="0">
                  <c:v>40–44 yrs</c:v>
                </c:pt>
              </c:strCache>
            </c:strRef>
          </c:tx>
          <c:spPr>
            <a:ln w="28575" cap="rnd">
              <a:solidFill>
                <a:schemeClr val="accent5"/>
              </a:solidFill>
              <a:round/>
            </a:ln>
            <a:effectLst/>
          </c:spPr>
          <c:marker>
            <c:symbol val="circle"/>
            <c:size val="5"/>
            <c:spPr>
              <a:solidFill>
                <a:schemeClr val="accent5"/>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Sheet1!$F$2:$F$9</c:f>
              <c:numCache>
                <c:formatCode>General</c:formatCode>
                <c:ptCount val="8"/>
                <c:pt idx="0">
                  <c:v>13.8</c:v>
                </c:pt>
                <c:pt idx="1">
                  <c:v>13</c:v>
                </c:pt>
                <c:pt idx="2">
                  <c:v>11.5</c:v>
                </c:pt>
                <c:pt idx="3">
                  <c:v>12.4</c:v>
                </c:pt>
                <c:pt idx="4">
                  <c:v>12</c:v>
                </c:pt>
                <c:pt idx="5">
                  <c:v>13.7</c:v>
                </c:pt>
                <c:pt idx="6">
                  <c:v>15.8</c:v>
                </c:pt>
                <c:pt idx="7">
                  <c:v>17</c:v>
                </c:pt>
              </c:numCache>
            </c:numRef>
          </c:val>
          <c:smooth val="0"/>
          <c:extLst>
            <c:ext xmlns:c16="http://schemas.microsoft.com/office/drawing/2014/chart" uri="{C3380CC4-5D6E-409C-BE32-E72D297353CC}">
              <c16:uniqueId val="{00000004-E107-4633-8D59-6B2A8A1B02F8}"/>
            </c:ext>
          </c:extLst>
        </c:ser>
        <c:ser>
          <c:idx val="5"/>
          <c:order val="5"/>
          <c:tx>
            <c:strRef>
              <c:f>Sheet1!$G$1</c:f>
              <c:strCache>
                <c:ptCount val="1"/>
                <c:pt idx="0">
                  <c:v>45–49 yrs</c:v>
                </c:pt>
              </c:strCache>
            </c:strRef>
          </c:tx>
          <c:spPr>
            <a:ln w="28575" cap="rnd">
              <a:solidFill>
                <a:schemeClr val="accent6"/>
              </a:solidFill>
              <a:round/>
            </a:ln>
            <a:effectLst/>
          </c:spPr>
          <c:marker>
            <c:symbol val="circle"/>
            <c:size val="5"/>
            <c:spPr>
              <a:solidFill>
                <a:schemeClr val="accent6"/>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Sheet1!$G$2:$G$9</c:f>
              <c:numCache>
                <c:formatCode>General</c:formatCode>
                <c:ptCount val="8"/>
                <c:pt idx="0">
                  <c:v>30</c:v>
                </c:pt>
                <c:pt idx="1">
                  <c:v>27.5</c:v>
                </c:pt>
                <c:pt idx="2">
                  <c:v>25.5</c:v>
                </c:pt>
                <c:pt idx="3">
                  <c:v>23.5</c:v>
                </c:pt>
                <c:pt idx="4">
                  <c:v>25</c:v>
                </c:pt>
                <c:pt idx="5">
                  <c:v>26</c:v>
                </c:pt>
                <c:pt idx="6">
                  <c:v>27.4</c:v>
                </c:pt>
                <c:pt idx="7">
                  <c:v>30.5</c:v>
                </c:pt>
              </c:numCache>
            </c:numRef>
          </c:val>
          <c:smooth val="0"/>
          <c:extLst>
            <c:ext xmlns:c16="http://schemas.microsoft.com/office/drawing/2014/chart" uri="{C3380CC4-5D6E-409C-BE32-E72D297353CC}">
              <c16:uniqueId val="{00000005-E107-4633-8D59-6B2A8A1B02F8}"/>
            </c:ext>
          </c:extLst>
        </c:ser>
        <c:ser>
          <c:idx val="6"/>
          <c:order val="6"/>
          <c:tx>
            <c:strRef>
              <c:f>Sheet1!$H$1</c:f>
              <c:strCache>
                <c:ptCount val="1"/>
                <c:pt idx="0">
                  <c:v>50–54 yrs</c:v>
                </c:pt>
              </c:strCache>
            </c:strRef>
          </c:tx>
          <c:spPr>
            <a:ln w="28575" cap="rnd">
              <a:solidFill>
                <a:schemeClr val="accent1">
                  <a:lumMod val="60000"/>
                </a:schemeClr>
              </a:solidFill>
              <a:round/>
            </a:ln>
            <a:effectLst/>
          </c:spPr>
          <c:marker>
            <c:symbol val="circle"/>
            <c:size val="5"/>
            <c:spPr>
              <a:solidFill>
                <a:schemeClr val="accent1">
                  <a:lumMod val="60000"/>
                </a:schemeClr>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Sheet1!$H$2:$H$9</c:f>
              <c:numCache>
                <c:formatCode>General</c:formatCode>
                <c:ptCount val="8"/>
                <c:pt idx="0">
                  <c:v>53</c:v>
                </c:pt>
                <c:pt idx="1">
                  <c:v>53</c:v>
                </c:pt>
                <c:pt idx="2">
                  <c:v>52.4</c:v>
                </c:pt>
                <c:pt idx="3">
                  <c:v>48.4</c:v>
                </c:pt>
                <c:pt idx="4">
                  <c:v>46.5</c:v>
                </c:pt>
                <c:pt idx="5">
                  <c:v>50</c:v>
                </c:pt>
                <c:pt idx="6">
                  <c:v>54</c:v>
                </c:pt>
                <c:pt idx="7">
                  <c:v>55.4</c:v>
                </c:pt>
              </c:numCache>
            </c:numRef>
          </c:val>
          <c:smooth val="0"/>
          <c:extLst>
            <c:ext xmlns:c16="http://schemas.microsoft.com/office/drawing/2014/chart" uri="{C3380CC4-5D6E-409C-BE32-E72D297353CC}">
              <c16:uniqueId val="{00000006-E107-4633-8D59-6B2A8A1B02F8}"/>
            </c:ext>
          </c:extLst>
        </c:ser>
        <c:ser>
          <c:idx val="7"/>
          <c:order val="7"/>
          <c:tx>
            <c:strRef>
              <c:f>Sheet1!$I$1</c:f>
              <c:strCache>
                <c:ptCount val="1"/>
                <c:pt idx="0">
                  <c:v>55–59 yrs</c:v>
                </c:pt>
              </c:strCache>
            </c:strRef>
          </c:tx>
          <c:spPr>
            <a:ln w="28575" cap="rnd">
              <a:solidFill>
                <a:schemeClr val="accent2">
                  <a:lumMod val="60000"/>
                </a:schemeClr>
              </a:solidFill>
              <a:round/>
            </a:ln>
            <a:effectLst/>
          </c:spPr>
          <c:marker>
            <c:symbol val="circle"/>
            <c:size val="5"/>
            <c:spPr>
              <a:solidFill>
                <a:schemeClr val="accent2">
                  <a:lumMod val="60000"/>
                </a:schemeClr>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Sheet1!$I$2:$I$9</c:f>
              <c:numCache>
                <c:formatCode>General</c:formatCode>
                <c:ptCount val="8"/>
                <c:pt idx="0">
                  <c:v>91</c:v>
                </c:pt>
                <c:pt idx="1">
                  <c:v>94</c:v>
                </c:pt>
                <c:pt idx="2">
                  <c:v>94</c:v>
                </c:pt>
                <c:pt idx="3">
                  <c:v>87</c:v>
                </c:pt>
                <c:pt idx="4">
                  <c:v>83</c:v>
                </c:pt>
                <c:pt idx="5">
                  <c:v>77</c:v>
                </c:pt>
                <c:pt idx="6">
                  <c:v>70</c:v>
                </c:pt>
                <c:pt idx="7">
                  <c:v>62</c:v>
                </c:pt>
              </c:numCache>
            </c:numRef>
          </c:val>
          <c:smooth val="0"/>
          <c:extLst>
            <c:ext xmlns:c16="http://schemas.microsoft.com/office/drawing/2014/chart" uri="{C3380CC4-5D6E-409C-BE32-E72D297353CC}">
              <c16:uniqueId val="{00000007-E107-4633-8D59-6B2A8A1B02F8}"/>
            </c:ext>
          </c:extLst>
        </c:ser>
        <c:ser>
          <c:idx val="8"/>
          <c:order val="8"/>
          <c:tx>
            <c:strRef>
              <c:f>Sheet1!$J$1</c:f>
              <c:strCache>
                <c:ptCount val="1"/>
                <c:pt idx="0">
                  <c:v>60–64 yrs</c:v>
                </c:pt>
              </c:strCache>
            </c:strRef>
          </c:tx>
          <c:spPr>
            <a:ln w="28575" cap="rnd">
              <a:solidFill>
                <a:srgbClr val="7030A0"/>
              </a:solidFill>
              <a:round/>
            </a:ln>
            <a:effectLst/>
          </c:spPr>
          <c:marker>
            <c:symbol val="circle"/>
            <c:size val="5"/>
            <c:spPr>
              <a:solidFill>
                <a:srgbClr val="7030A0"/>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Sheet1!$J$2:$J$9</c:f>
              <c:numCache>
                <c:formatCode>General</c:formatCode>
                <c:ptCount val="8"/>
                <c:pt idx="0">
                  <c:v>143</c:v>
                </c:pt>
                <c:pt idx="1">
                  <c:v>150</c:v>
                </c:pt>
                <c:pt idx="2">
                  <c:v>155</c:v>
                </c:pt>
                <c:pt idx="3">
                  <c:v>139</c:v>
                </c:pt>
                <c:pt idx="4">
                  <c:v>132</c:v>
                </c:pt>
                <c:pt idx="5">
                  <c:v>120</c:v>
                </c:pt>
                <c:pt idx="6">
                  <c:v>98</c:v>
                </c:pt>
                <c:pt idx="7">
                  <c:v>84</c:v>
                </c:pt>
              </c:numCache>
            </c:numRef>
          </c:val>
          <c:smooth val="0"/>
          <c:extLst>
            <c:ext xmlns:c16="http://schemas.microsoft.com/office/drawing/2014/chart" uri="{C3380CC4-5D6E-409C-BE32-E72D297353CC}">
              <c16:uniqueId val="{00000008-E107-4633-8D59-6B2A8A1B02F8}"/>
            </c:ext>
          </c:extLst>
        </c:ser>
        <c:ser>
          <c:idx val="9"/>
          <c:order val="9"/>
          <c:tx>
            <c:strRef>
              <c:f>Sheet1!$K$1</c:f>
              <c:strCache>
                <c:ptCount val="1"/>
                <c:pt idx="0">
                  <c:v>65–69 yrs</c:v>
                </c:pt>
              </c:strCache>
            </c:strRef>
          </c:tx>
          <c:spPr>
            <a:ln w="28575" cap="rnd">
              <a:solidFill>
                <a:srgbClr val="00FFFF"/>
              </a:solidFill>
              <a:round/>
            </a:ln>
            <a:effectLst/>
          </c:spPr>
          <c:marker>
            <c:symbol val="circle"/>
            <c:size val="5"/>
            <c:spPr>
              <a:solidFill>
                <a:srgbClr val="00FFFF"/>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Sheet1!$K$2:$K$9</c:f>
              <c:numCache>
                <c:formatCode>General</c:formatCode>
                <c:ptCount val="8"/>
                <c:pt idx="0">
                  <c:v>214</c:v>
                </c:pt>
                <c:pt idx="1">
                  <c:v>223</c:v>
                </c:pt>
                <c:pt idx="2">
                  <c:v>220</c:v>
                </c:pt>
                <c:pt idx="3">
                  <c:v>206</c:v>
                </c:pt>
                <c:pt idx="4">
                  <c:v>198</c:v>
                </c:pt>
                <c:pt idx="5">
                  <c:v>180</c:v>
                </c:pt>
                <c:pt idx="6">
                  <c:v>150</c:v>
                </c:pt>
                <c:pt idx="7">
                  <c:v>114</c:v>
                </c:pt>
              </c:numCache>
            </c:numRef>
          </c:val>
          <c:smooth val="0"/>
          <c:extLst>
            <c:ext xmlns:c16="http://schemas.microsoft.com/office/drawing/2014/chart" uri="{C3380CC4-5D6E-409C-BE32-E72D297353CC}">
              <c16:uniqueId val="{00000009-E107-4633-8D59-6B2A8A1B02F8}"/>
            </c:ext>
          </c:extLst>
        </c:ser>
        <c:ser>
          <c:idx val="10"/>
          <c:order val="10"/>
          <c:tx>
            <c:strRef>
              <c:f>Sheet1!$L$1</c:f>
              <c:strCache>
                <c:ptCount val="1"/>
                <c:pt idx="0">
                  <c:v>70–74 yrs</c:v>
                </c:pt>
              </c:strCache>
            </c:strRef>
          </c:tx>
          <c:spPr>
            <a:ln w="28575" cap="rnd">
              <a:solidFill>
                <a:srgbClr val="FF3399"/>
              </a:solidFill>
              <a:round/>
            </a:ln>
            <a:effectLst/>
          </c:spPr>
          <c:marker>
            <c:symbol val="circle"/>
            <c:size val="5"/>
            <c:spPr>
              <a:solidFill>
                <a:srgbClr val="FF3399"/>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Sheet1!$L$2:$L$9</c:f>
              <c:numCache>
                <c:formatCode>General</c:formatCode>
                <c:ptCount val="8"/>
                <c:pt idx="0">
                  <c:v>295</c:v>
                </c:pt>
                <c:pt idx="1">
                  <c:v>305</c:v>
                </c:pt>
                <c:pt idx="2">
                  <c:v>300</c:v>
                </c:pt>
                <c:pt idx="3">
                  <c:v>280</c:v>
                </c:pt>
                <c:pt idx="4">
                  <c:v>270</c:v>
                </c:pt>
                <c:pt idx="5">
                  <c:v>240</c:v>
                </c:pt>
                <c:pt idx="6">
                  <c:v>200</c:v>
                </c:pt>
                <c:pt idx="7">
                  <c:v>150</c:v>
                </c:pt>
              </c:numCache>
            </c:numRef>
          </c:val>
          <c:smooth val="0"/>
          <c:extLst>
            <c:ext xmlns:c16="http://schemas.microsoft.com/office/drawing/2014/chart" uri="{C3380CC4-5D6E-409C-BE32-E72D297353CC}">
              <c16:uniqueId val="{0000000A-E107-4633-8D59-6B2A8A1B02F8}"/>
            </c:ext>
          </c:extLst>
        </c:ser>
        <c:ser>
          <c:idx val="11"/>
          <c:order val="11"/>
          <c:tx>
            <c:strRef>
              <c:f>Sheet1!$M$1</c:f>
              <c:strCache>
                <c:ptCount val="1"/>
                <c:pt idx="0">
                  <c:v>75–79 yrs</c:v>
                </c:pt>
              </c:strCache>
            </c:strRef>
          </c:tx>
          <c:spPr>
            <a:ln w="28575" cap="rnd">
              <a:solidFill>
                <a:schemeClr val="accent6">
                  <a:lumMod val="60000"/>
                </a:schemeClr>
              </a:solidFill>
              <a:round/>
            </a:ln>
            <a:effectLst/>
          </c:spPr>
          <c:marker>
            <c:symbol val="circle"/>
            <c:size val="5"/>
            <c:spPr>
              <a:solidFill>
                <a:schemeClr val="accent6">
                  <a:lumMod val="60000"/>
                </a:schemeClr>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Sheet1!$M$2:$M$9</c:f>
              <c:numCache>
                <c:formatCode>General</c:formatCode>
                <c:ptCount val="8"/>
                <c:pt idx="0">
                  <c:v>370</c:v>
                </c:pt>
                <c:pt idx="1">
                  <c:v>390</c:v>
                </c:pt>
                <c:pt idx="2">
                  <c:v>387</c:v>
                </c:pt>
                <c:pt idx="3">
                  <c:v>355</c:v>
                </c:pt>
                <c:pt idx="4">
                  <c:v>330</c:v>
                </c:pt>
                <c:pt idx="5">
                  <c:v>295</c:v>
                </c:pt>
                <c:pt idx="6">
                  <c:v>240</c:v>
                </c:pt>
                <c:pt idx="7">
                  <c:v>200</c:v>
                </c:pt>
              </c:numCache>
            </c:numRef>
          </c:val>
          <c:smooth val="0"/>
          <c:extLst>
            <c:ext xmlns:c16="http://schemas.microsoft.com/office/drawing/2014/chart" uri="{C3380CC4-5D6E-409C-BE32-E72D297353CC}">
              <c16:uniqueId val="{0000000B-E107-4633-8D59-6B2A8A1B02F8}"/>
            </c:ext>
          </c:extLst>
        </c:ser>
        <c:ser>
          <c:idx val="12"/>
          <c:order val="12"/>
          <c:tx>
            <c:strRef>
              <c:f>Sheet1!$N$1</c:f>
              <c:strCache>
                <c:ptCount val="1"/>
                <c:pt idx="0">
                  <c:v>80–84 yrs</c:v>
                </c:pt>
              </c:strCache>
            </c:strRef>
          </c:tx>
          <c:spPr>
            <a:ln w="28575" cap="rnd">
              <a:solidFill>
                <a:schemeClr val="accent2">
                  <a:lumMod val="60000"/>
                  <a:lumOff val="40000"/>
                </a:schemeClr>
              </a:solidFill>
              <a:round/>
            </a:ln>
            <a:effectLst/>
          </c:spPr>
          <c:marker>
            <c:symbol val="circle"/>
            <c:size val="5"/>
            <c:spPr>
              <a:solidFill>
                <a:schemeClr val="accent2">
                  <a:lumMod val="60000"/>
                  <a:lumOff val="40000"/>
                </a:schemeClr>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Sheet1!$N$2:$N$9</c:f>
              <c:numCache>
                <c:formatCode>General</c:formatCode>
                <c:ptCount val="8"/>
                <c:pt idx="0">
                  <c:v>450</c:v>
                </c:pt>
                <c:pt idx="1">
                  <c:v>490</c:v>
                </c:pt>
                <c:pt idx="2">
                  <c:v>480</c:v>
                </c:pt>
                <c:pt idx="3">
                  <c:v>450</c:v>
                </c:pt>
                <c:pt idx="4">
                  <c:v>420</c:v>
                </c:pt>
                <c:pt idx="5">
                  <c:v>370</c:v>
                </c:pt>
                <c:pt idx="6">
                  <c:v>312</c:v>
                </c:pt>
                <c:pt idx="7">
                  <c:v>255</c:v>
                </c:pt>
              </c:numCache>
            </c:numRef>
          </c:val>
          <c:smooth val="0"/>
          <c:extLst>
            <c:ext xmlns:c16="http://schemas.microsoft.com/office/drawing/2014/chart" uri="{C3380CC4-5D6E-409C-BE32-E72D297353CC}">
              <c16:uniqueId val="{0000000C-E107-4633-8D59-6B2A8A1B02F8}"/>
            </c:ext>
          </c:extLst>
        </c:ser>
        <c:ser>
          <c:idx val="13"/>
          <c:order val="13"/>
          <c:tx>
            <c:strRef>
              <c:f>Sheet1!$O$1</c:f>
              <c:strCache>
                <c:ptCount val="1"/>
                <c:pt idx="0">
                  <c:v>85+ yrs</c:v>
                </c:pt>
              </c:strCache>
            </c:strRef>
          </c:tx>
          <c:spPr>
            <a:ln w="28575" cap="rnd">
              <a:solidFill>
                <a:srgbClr val="C00000"/>
              </a:solidFill>
              <a:round/>
            </a:ln>
            <a:effectLst/>
          </c:spPr>
          <c:marker>
            <c:symbol val="circle"/>
            <c:size val="5"/>
            <c:spPr>
              <a:solidFill>
                <a:srgbClr val="C00000"/>
              </a:solidFill>
              <a:ln w="9525">
                <a:noFill/>
              </a:ln>
              <a:effectLst/>
            </c:spPr>
          </c:marker>
          <c:cat>
            <c:strRef>
              <c:f>Sheet1!$A$2:$A$9</c:f>
              <c:strCache>
                <c:ptCount val="8"/>
                <c:pt idx="0">
                  <c:v>1975–79</c:v>
                </c:pt>
                <c:pt idx="1">
                  <c:v>1980–84</c:v>
                </c:pt>
                <c:pt idx="2">
                  <c:v>1985–89</c:v>
                </c:pt>
                <c:pt idx="3">
                  <c:v>1990–94</c:v>
                </c:pt>
                <c:pt idx="4">
                  <c:v>1995–99</c:v>
                </c:pt>
                <c:pt idx="5">
                  <c:v>2000–04</c:v>
                </c:pt>
                <c:pt idx="6">
                  <c:v>2005–10</c:v>
                </c:pt>
                <c:pt idx="7">
                  <c:v>2010–14</c:v>
                </c:pt>
              </c:strCache>
            </c:strRef>
          </c:cat>
          <c:val>
            <c:numRef>
              <c:f>Sheet1!$O$2:$O$9</c:f>
              <c:numCache>
                <c:formatCode>General</c:formatCode>
                <c:ptCount val="8"/>
                <c:pt idx="0">
                  <c:v>510</c:v>
                </c:pt>
                <c:pt idx="1">
                  <c:v>530</c:v>
                </c:pt>
                <c:pt idx="2">
                  <c:v>530</c:v>
                </c:pt>
                <c:pt idx="3">
                  <c:v>490</c:v>
                </c:pt>
                <c:pt idx="4">
                  <c:v>470</c:v>
                </c:pt>
                <c:pt idx="5">
                  <c:v>400</c:v>
                </c:pt>
                <c:pt idx="6">
                  <c:v>350</c:v>
                </c:pt>
                <c:pt idx="7">
                  <c:v>290</c:v>
                </c:pt>
              </c:numCache>
            </c:numRef>
          </c:val>
          <c:smooth val="0"/>
          <c:extLst>
            <c:ext xmlns:c16="http://schemas.microsoft.com/office/drawing/2014/chart" uri="{C3380CC4-5D6E-409C-BE32-E72D297353CC}">
              <c16:uniqueId val="{0000000D-E107-4633-8D59-6B2A8A1B02F8}"/>
            </c:ext>
          </c:extLst>
        </c:ser>
        <c:dLbls>
          <c:showLegendKey val="0"/>
          <c:showVal val="0"/>
          <c:showCatName val="0"/>
          <c:showSerName val="0"/>
          <c:showPercent val="0"/>
          <c:showBubbleSize val="0"/>
        </c:dLbls>
        <c:marker val="1"/>
        <c:smooth val="0"/>
        <c:axId val="153373696"/>
        <c:axId val="153380352"/>
      </c:lineChart>
      <c:catAx>
        <c:axId val="153373696"/>
        <c:scaling>
          <c:orientation val="minMax"/>
        </c:scaling>
        <c:delete val="0"/>
        <c:axPos val="b"/>
        <c:numFmt formatCode="General" sourceLinked="1"/>
        <c:majorTickMark val="out"/>
        <c:minorTickMark val="none"/>
        <c:tickLblPos val="nextTo"/>
        <c:spPr>
          <a:noFill/>
          <a:ln w="9525" cap="flat" cmpd="sng" algn="ctr">
            <a:solidFill>
              <a:schemeClr val="bg1">
                <a:lumMod val="65000"/>
              </a:schemeClr>
            </a:solidFill>
            <a:round/>
          </a:ln>
          <a:effectLst/>
        </c:spPr>
        <c:txPr>
          <a:bodyPr rot="-2700000" spcFirstLastPara="1" vertOverflow="ellipsis" wrap="square" anchor="ctr" anchorCtr="1"/>
          <a:lstStyle/>
          <a:p>
            <a:pPr>
              <a:lnSpc>
                <a:spcPct val="80000"/>
              </a:lnSpc>
              <a:defRPr sz="900" b="0" i="0" u="none" strike="noStrike" kern="1200" baseline="0">
                <a:solidFill>
                  <a:schemeClr val="tx1"/>
                </a:solidFill>
                <a:latin typeface="+mn-lt"/>
                <a:ea typeface="+mn-ea"/>
                <a:cs typeface="+mn-cs"/>
              </a:defRPr>
            </a:pPr>
            <a:endParaRPr lang="en-US"/>
          </a:p>
        </c:txPr>
        <c:crossAx val="153380352"/>
        <c:crossesAt val="0.1"/>
        <c:auto val="1"/>
        <c:lblAlgn val="ctr"/>
        <c:lblOffset val="100"/>
        <c:tickLblSkip val="1"/>
        <c:tickMarkSkip val="1"/>
        <c:noMultiLvlLbl val="0"/>
      </c:catAx>
      <c:valAx>
        <c:axId val="153380352"/>
        <c:scaling>
          <c:logBase val="10"/>
          <c:orientation val="minMax"/>
          <c:max val="1000"/>
          <c:min val="0.1"/>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sz="1000" b="1" dirty="0"/>
                  <a:t>Rate per 100,000</a:t>
                </a:r>
              </a:p>
            </c:rich>
          </c:tx>
          <c:layout>
            <c:manualLayout>
              <c:xMode val="edge"/>
              <c:yMode val="edge"/>
              <c:x val="6.8570331724508524E-3"/>
              <c:y val="0.3050067498732830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out"/>
        <c:minorTickMark val="out"/>
        <c:tickLblPos val="nextTo"/>
        <c:spPr>
          <a:noFill/>
          <a:ln>
            <a:solidFill>
              <a:schemeClr val="bg1">
                <a:lumMod val="65000"/>
              </a:schemeClr>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337369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0-49 years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All Stages</c:v>
                </c:pt>
                <c:pt idx="1">
                  <c:v>Local</c:v>
                </c:pt>
                <c:pt idx="2">
                  <c:v>Regional</c:v>
                </c:pt>
                <c:pt idx="3">
                  <c:v>Distant</c:v>
                </c:pt>
              </c:strCache>
            </c:strRef>
          </c:cat>
          <c:val>
            <c:numRef>
              <c:f>Sheet1!$B$2:$B$5</c:f>
              <c:numCache>
                <c:formatCode>General</c:formatCode>
                <c:ptCount val="4"/>
                <c:pt idx="0">
                  <c:v>68</c:v>
                </c:pt>
                <c:pt idx="1">
                  <c:v>94</c:v>
                </c:pt>
                <c:pt idx="2">
                  <c:v>80</c:v>
                </c:pt>
                <c:pt idx="3">
                  <c:v>21</c:v>
                </c:pt>
              </c:numCache>
            </c:numRef>
          </c:val>
          <c:extLst>
            <c:ext xmlns:c16="http://schemas.microsoft.com/office/drawing/2014/chart" uri="{C3380CC4-5D6E-409C-BE32-E72D297353CC}">
              <c16:uniqueId val="{00000000-09C2-4E21-A5AC-7A2AB28B2FE2}"/>
            </c:ext>
          </c:extLst>
        </c:ser>
        <c:ser>
          <c:idx val="1"/>
          <c:order val="1"/>
          <c:tx>
            <c:strRef>
              <c:f>Sheet1!$C$1</c:f>
              <c:strCache>
                <c:ptCount val="1"/>
                <c:pt idx="0">
                  <c:v>50-64 years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All Stages</c:v>
                </c:pt>
                <c:pt idx="1">
                  <c:v>Local</c:v>
                </c:pt>
                <c:pt idx="2">
                  <c:v>Regional</c:v>
                </c:pt>
                <c:pt idx="3">
                  <c:v>Distant</c:v>
                </c:pt>
              </c:strCache>
            </c:strRef>
          </c:cat>
          <c:val>
            <c:numRef>
              <c:f>Sheet1!$C$2:$C$5</c:f>
              <c:numCache>
                <c:formatCode>General</c:formatCode>
                <c:ptCount val="4"/>
                <c:pt idx="0">
                  <c:v>70</c:v>
                </c:pt>
                <c:pt idx="1">
                  <c:v>94</c:v>
                </c:pt>
                <c:pt idx="2">
                  <c:v>78</c:v>
                </c:pt>
                <c:pt idx="3">
                  <c:v>16</c:v>
                </c:pt>
              </c:numCache>
            </c:numRef>
          </c:val>
          <c:extLst>
            <c:ext xmlns:c16="http://schemas.microsoft.com/office/drawing/2014/chart" uri="{C3380CC4-5D6E-409C-BE32-E72D297353CC}">
              <c16:uniqueId val="{00000001-09C2-4E21-A5AC-7A2AB28B2FE2}"/>
            </c:ext>
          </c:extLst>
        </c:ser>
        <c:ser>
          <c:idx val="2"/>
          <c:order val="2"/>
          <c:tx>
            <c:strRef>
              <c:f>Sheet1!$D$1</c:f>
              <c:strCache>
                <c:ptCount val="1"/>
                <c:pt idx="0">
                  <c:v>65+ years</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All Stages</c:v>
                </c:pt>
                <c:pt idx="1">
                  <c:v>Local</c:v>
                </c:pt>
                <c:pt idx="2">
                  <c:v>Regional</c:v>
                </c:pt>
                <c:pt idx="3">
                  <c:v>Distant</c:v>
                </c:pt>
              </c:strCache>
            </c:strRef>
          </c:cat>
          <c:val>
            <c:numRef>
              <c:f>Sheet1!$D$2:$D$5</c:f>
              <c:numCache>
                <c:formatCode>General</c:formatCode>
                <c:ptCount val="4"/>
                <c:pt idx="0">
                  <c:v>60</c:v>
                </c:pt>
                <c:pt idx="1">
                  <c:v>87</c:v>
                </c:pt>
                <c:pt idx="2">
                  <c:v>67</c:v>
                </c:pt>
                <c:pt idx="3">
                  <c:v>10</c:v>
                </c:pt>
              </c:numCache>
            </c:numRef>
          </c:val>
          <c:extLst>
            <c:ext xmlns:c16="http://schemas.microsoft.com/office/drawing/2014/chart" uri="{C3380CC4-5D6E-409C-BE32-E72D297353CC}">
              <c16:uniqueId val="{00000002-09C2-4E21-A5AC-7A2AB28B2FE2}"/>
            </c:ext>
          </c:extLst>
        </c:ser>
        <c:ser>
          <c:idx val="3"/>
          <c:order val="3"/>
          <c:tx>
            <c:strRef>
              <c:f>Sheet1!$E$1</c:f>
              <c:strCache>
                <c:ptCount val="1"/>
                <c:pt idx="0">
                  <c:v>All Ages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All Stages</c:v>
                </c:pt>
                <c:pt idx="1">
                  <c:v>Local</c:v>
                </c:pt>
                <c:pt idx="2">
                  <c:v>Regional</c:v>
                </c:pt>
                <c:pt idx="3">
                  <c:v>Distant</c:v>
                </c:pt>
              </c:strCache>
            </c:strRef>
          </c:cat>
          <c:val>
            <c:numRef>
              <c:f>Sheet1!$E$2:$E$5</c:f>
              <c:numCache>
                <c:formatCode>General</c:formatCode>
                <c:ptCount val="4"/>
                <c:pt idx="0">
                  <c:v>65</c:v>
                </c:pt>
                <c:pt idx="1">
                  <c:v>91</c:v>
                </c:pt>
                <c:pt idx="2">
                  <c:v>73</c:v>
                </c:pt>
                <c:pt idx="3">
                  <c:v>14</c:v>
                </c:pt>
              </c:numCache>
            </c:numRef>
          </c:val>
          <c:extLst>
            <c:ext xmlns:c16="http://schemas.microsoft.com/office/drawing/2014/chart" uri="{C3380CC4-5D6E-409C-BE32-E72D297353CC}">
              <c16:uniqueId val="{00000003-09C2-4E21-A5AC-7A2AB28B2FE2}"/>
            </c:ext>
          </c:extLst>
        </c:ser>
        <c:dLbls>
          <c:showLegendKey val="0"/>
          <c:showVal val="0"/>
          <c:showCatName val="0"/>
          <c:showSerName val="0"/>
          <c:showPercent val="0"/>
          <c:showBubbleSize val="0"/>
        </c:dLbls>
        <c:gapWidth val="100"/>
        <c:overlap val="-10"/>
        <c:axId val="212497008"/>
        <c:axId val="212494384"/>
      </c:barChart>
      <c:catAx>
        <c:axId val="212497008"/>
        <c:scaling>
          <c:orientation val="minMax"/>
        </c:scaling>
        <c:delete val="0"/>
        <c:axPos val="b"/>
        <c:numFmt formatCode="General" sourceLinked="1"/>
        <c:majorTickMark val="out"/>
        <c:minorTickMark val="none"/>
        <c:tickLblPos val="nextTo"/>
        <c:spPr>
          <a:noFill/>
          <a:ln w="9525" cap="flat" cmpd="sng" algn="ctr">
            <a:solidFill>
              <a:srgbClr val="8694AB"/>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212494384"/>
        <c:crosses val="autoZero"/>
        <c:auto val="1"/>
        <c:lblAlgn val="ctr"/>
        <c:lblOffset val="10"/>
        <c:noMultiLvlLbl val="0"/>
      </c:catAx>
      <c:valAx>
        <c:axId val="212494384"/>
        <c:scaling>
          <c:orientation val="minMax"/>
        </c:scaling>
        <c:delete val="0"/>
        <c:axPos val="l"/>
        <c:numFmt formatCode="General" sourceLinked="1"/>
        <c:majorTickMark val="out"/>
        <c:minorTickMark val="none"/>
        <c:tickLblPos val="nextTo"/>
        <c:spPr>
          <a:noFill/>
          <a:ln>
            <a:solidFill>
              <a:srgbClr val="8694AB"/>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124970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0-49 years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Local</c:v>
                </c:pt>
                <c:pt idx="1">
                  <c:v>Regional</c:v>
                </c:pt>
                <c:pt idx="2">
                  <c:v>Distant</c:v>
                </c:pt>
                <c:pt idx="3">
                  <c:v>Unstaged</c:v>
                </c:pt>
              </c:strCache>
            </c:strRef>
          </c:cat>
          <c:val>
            <c:numRef>
              <c:f>Sheet1!$B$2:$B$5</c:f>
              <c:numCache>
                <c:formatCode>General</c:formatCode>
                <c:ptCount val="4"/>
                <c:pt idx="0">
                  <c:v>26</c:v>
                </c:pt>
                <c:pt idx="1">
                  <c:v>42</c:v>
                </c:pt>
                <c:pt idx="2">
                  <c:v>27</c:v>
                </c:pt>
                <c:pt idx="3">
                  <c:v>5</c:v>
                </c:pt>
              </c:numCache>
            </c:numRef>
          </c:val>
          <c:extLst>
            <c:ext xmlns:c16="http://schemas.microsoft.com/office/drawing/2014/chart" uri="{C3380CC4-5D6E-409C-BE32-E72D297353CC}">
              <c16:uniqueId val="{00000000-02D7-4CF3-9FBE-543C03C41EE2}"/>
            </c:ext>
          </c:extLst>
        </c:ser>
        <c:ser>
          <c:idx val="1"/>
          <c:order val="1"/>
          <c:tx>
            <c:strRef>
              <c:f>Sheet1!$C$1</c:f>
              <c:strCache>
                <c:ptCount val="1"/>
                <c:pt idx="0">
                  <c:v>50-64 years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Local</c:v>
                </c:pt>
                <c:pt idx="1">
                  <c:v>Regional</c:v>
                </c:pt>
                <c:pt idx="2">
                  <c:v>Distant</c:v>
                </c:pt>
                <c:pt idx="3">
                  <c:v>Unstaged</c:v>
                </c:pt>
              </c:strCache>
            </c:strRef>
          </c:cat>
          <c:val>
            <c:numRef>
              <c:f>Sheet1!$C$2:$C$5</c:f>
              <c:numCache>
                <c:formatCode>General</c:formatCode>
                <c:ptCount val="4"/>
                <c:pt idx="0">
                  <c:v>35</c:v>
                </c:pt>
                <c:pt idx="1">
                  <c:v>37</c:v>
                </c:pt>
                <c:pt idx="2">
                  <c:v>22</c:v>
                </c:pt>
                <c:pt idx="3">
                  <c:v>6</c:v>
                </c:pt>
              </c:numCache>
            </c:numRef>
          </c:val>
          <c:extLst>
            <c:ext xmlns:c16="http://schemas.microsoft.com/office/drawing/2014/chart" uri="{C3380CC4-5D6E-409C-BE32-E72D297353CC}">
              <c16:uniqueId val="{00000001-02D7-4CF3-9FBE-543C03C41EE2}"/>
            </c:ext>
          </c:extLst>
        </c:ser>
        <c:ser>
          <c:idx val="2"/>
          <c:order val="2"/>
          <c:tx>
            <c:strRef>
              <c:f>Sheet1!$D$1</c:f>
              <c:strCache>
                <c:ptCount val="1"/>
                <c:pt idx="0">
                  <c:v>65+ years</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Local</c:v>
                </c:pt>
                <c:pt idx="1">
                  <c:v>Regional</c:v>
                </c:pt>
                <c:pt idx="2">
                  <c:v>Distant</c:v>
                </c:pt>
                <c:pt idx="3">
                  <c:v>Unstaged</c:v>
                </c:pt>
              </c:strCache>
            </c:strRef>
          </c:cat>
          <c:val>
            <c:numRef>
              <c:f>Sheet1!$D$2:$D$5</c:f>
              <c:numCache>
                <c:formatCode>General</c:formatCode>
                <c:ptCount val="4"/>
                <c:pt idx="0">
                  <c:v>34</c:v>
                </c:pt>
                <c:pt idx="1">
                  <c:v>37</c:v>
                </c:pt>
                <c:pt idx="2">
                  <c:v>19</c:v>
                </c:pt>
                <c:pt idx="3">
                  <c:v>10</c:v>
                </c:pt>
              </c:numCache>
            </c:numRef>
          </c:val>
          <c:extLst>
            <c:ext xmlns:c16="http://schemas.microsoft.com/office/drawing/2014/chart" uri="{C3380CC4-5D6E-409C-BE32-E72D297353CC}">
              <c16:uniqueId val="{00000002-02D7-4CF3-9FBE-543C03C41EE2}"/>
            </c:ext>
          </c:extLst>
        </c:ser>
        <c:ser>
          <c:idx val="3"/>
          <c:order val="3"/>
          <c:tx>
            <c:strRef>
              <c:f>Sheet1!$E$1</c:f>
              <c:strCache>
                <c:ptCount val="1"/>
                <c:pt idx="0">
                  <c:v>All Ages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Local</c:v>
                </c:pt>
                <c:pt idx="1">
                  <c:v>Regional</c:v>
                </c:pt>
                <c:pt idx="2">
                  <c:v>Distant</c:v>
                </c:pt>
                <c:pt idx="3">
                  <c:v>Unstaged</c:v>
                </c:pt>
              </c:strCache>
            </c:strRef>
          </c:cat>
          <c:val>
            <c:numRef>
              <c:f>Sheet1!$E$2:$E$5</c:f>
              <c:numCache>
                <c:formatCode>General</c:formatCode>
                <c:ptCount val="4"/>
                <c:pt idx="0">
                  <c:v>33</c:v>
                </c:pt>
                <c:pt idx="1">
                  <c:v>38</c:v>
                </c:pt>
                <c:pt idx="2">
                  <c:v>21</c:v>
                </c:pt>
                <c:pt idx="3">
                  <c:v>8</c:v>
                </c:pt>
              </c:numCache>
            </c:numRef>
          </c:val>
          <c:extLst>
            <c:ext xmlns:c16="http://schemas.microsoft.com/office/drawing/2014/chart" uri="{C3380CC4-5D6E-409C-BE32-E72D297353CC}">
              <c16:uniqueId val="{00000003-02D7-4CF3-9FBE-543C03C41EE2}"/>
            </c:ext>
          </c:extLst>
        </c:ser>
        <c:dLbls>
          <c:showLegendKey val="0"/>
          <c:showVal val="0"/>
          <c:showCatName val="0"/>
          <c:showSerName val="0"/>
          <c:showPercent val="0"/>
          <c:showBubbleSize val="0"/>
        </c:dLbls>
        <c:gapWidth val="100"/>
        <c:overlap val="-10"/>
        <c:axId val="212497008"/>
        <c:axId val="212494384"/>
      </c:barChart>
      <c:catAx>
        <c:axId val="212497008"/>
        <c:scaling>
          <c:orientation val="minMax"/>
        </c:scaling>
        <c:delete val="0"/>
        <c:axPos val="b"/>
        <c:numFmt formatCode="General" sourceLinked="1"/>
        <c:majorTickMark val="out"/>
        <c:minorTickMark val="none"/>
        <c:tickLblPos val="nextTo"/>
        <c:spPr>
          <a:noFill/>
          <a:ln w="9525" cap="flat" cmpd="sng" algn="ctr">
            <a:solidFill>
              <a:srgbClr val="8694AB"/>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212494384"/>
        <c:crosses val="autoZero"/>
        <c:auto val="1"/>
        <c:lblAlgn val="ctr"/>
        <c:lblOffset val="10"/>
        <c:noMultiLvlLbl val="0"/>
      </c:catAx>
      <c:valAx>
        <c:axId val="212494384"/>
        <c:scaling>
          <c:orientation val="minMax"/>
        </c:scaling>
        <c:delete val="0"/>
        <c:axPos val="l"/>
        <c:numFmt formatCode="General" sourceLinked="1"/>
        <c:majorTickMark val="out"/>
        <c:minorTickMark val="none"/>
        <c:tickLblPos val="nextTo"/>
        <c:spPr>
          <a:noFill/>
          <a:ln>
            <a:solidFill>
              <a:srgbClr val="8694AB"/>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124970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sz="1050" dirty="0"/>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090D53B4-B4FE-442B-BCF3-9023F49641CC}" type="datetimeFigureOut">
              <a:rPr lang="en-US" sz="1050" smtClean="0"/>
              <a:t>4/14/2023</a:t>
            </a:fld>
            <a:endParaRPr lang="en-US" sz="1050" dirty="0"/>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sz="1050" dirty="0"/>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15E3EEC0-60C9-482C-B113-4433E60F7642}" type="slidenum">
              <a:rPr lang="en-US" sz="1050" smtClean="0"/>
              <a:t>‹#›</a:t>
            </a:fld>
            <a:endParaRPr lang="en-US" sz="1050" dirty="0"/>
          </a:p>
        </p:txBody>
      </p:sp>
    </p:spTree>
    <p:extLst>
      <p:ext uri="{BB962C8B-B14F-4D97-AF65-F5344CB8AC3E}">
        <p14:creationId xmlns:p14="http://schemas.microsoft.com/office/powerpoint/2010/main" val="12625604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35000" y="327025"/>
            <a:ext cx="5588000" cy="3143250"/>
          </a:xfrm>
          <a:prstGeom prst="rect">
            <a:avLst/>
          </a:prstGeom>
          <a:noFill/>
          <a:ln w="12700">
            <a:solidFill>
              <a:prstClr val="black"/>
            </a:solidFill>
          </a:ln>
        </p:spPr>
        <p:txBody>
          <a:bodyPr vert="horz" lIns="91440" tIns="45720" rIns="91440" bIns="45720" rtlCol="0" anchor="ctr"/>
          <a:lstStyle/>
          <a:p>
            <a:endParaRPr lang="en-US" dirty="0"/>
          </a:p>
        </p:txBody>
      </p:sp>
      <p:sp>
        <p:nvSpPr>
          <p:cNvPr id="8" name="Slide Number Placeholder 6"/>
          <p:cNvSpPr>
            <a:spLocks noGrp="1"/>
          </p:cNvSpPr>
          <p:nvPr>
            <p:ph type="sldNum" sz="quarter" idx="5"/>
          </p:nvPr>
        </p:nvSpPr>
        <p:spPr>
          <a:xfrm>
            <a:off x="1" y="9031307"/>
            <a:ext cx="6856413" cy="280939"/>
          </a:xfrm>
          <a:prstGeom prst="rect">
            <a:avLst/>
          </a:prstGeom>
        </p:spPr>
        <p:txBody>
          <a:bodyPr vert="horz" lIns="91440" tIns="45720" rIns="91440" bIns="45720" rtlCol="0" anchor="b"/>
          <a:lstStyle>
            <a:lvl1pPr algn="ctr">
              <a:defRPr sz="900">
                <a:solidFill>
                  <a:schemeClr val="tx1"/>
                </a:solidFill>
                <a:latin typeface="+mn-lt"/>
                <a:cs typeface="Arial" pitchFamily="34" charset="0"/>
              </a:defRPr>
            </a:lvl1pPr>
          </a:lstStyle>
          <a:p>
            <a:fld id="{D5F8523C-8729-40F0-9536-D6C4CA3AD238}" type="slidenum">
              <a:rPr lang="en-US" smtClean="0"/>
              <a:pPr/>
              <a:t>‹#›</a:t>
            </a:fld>
            <a:endParaRPr lang="en-US" dirty="0"/>
          </a:p>
        </p:txBody>
      </p:sp>
      <p:sp>
        <p:nvSpPr>
          <p:cNvPr id="9" name="Notes Placeholder 1"/>
          <p:cNvSpPr>
            <a:spLocks noGrp="1"/>
          </p:cNvSpPr>
          <p:nvPr>
            <p:ph type="body" sz="quarter" idx="3"/>
          </p:nvPr>
        </p:nvSpPr>
        <p:spPr>
          <a:xfrm>
            <a:off x="685800" y="3677035"/>
            <a:ext cx="5486400" cy="5239048"/>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34842946"/>
      </p:ext>
    </p:extLst>
  </p:cSld>
  <p:clrMap bg1="lt1" tx1="dk1" bg2="lt2" tx2="dk2" accent1="accent1" accent2="accent2" accent3="accent3" accent4="accent4" accent5="accent5" accent6="accent6" hlink="hlink" folHlink="folHlink"/>
  <p:hf hdr="0" ftr="0" dt="0"/>
  <p:notesStyle>
    <a:lvl1pPr marL="114300" indent="-114300" algn="l" defTabSz="914400" rtl="0" eaLnBrk="1" latinLnBrk="0" hangingPunct="1">
      <a:lnSpc>
        <a:spcPct val="90000"/>
      </a:lnSpc>
      <a:spcBef>
        <a:spcPts val="1200"/>
      </a:spcBef>
      <a:buClrTx/>
      <a:buSzPct val="100000"/>
      <a:buFont typeface="Arial" panose="020B0604020202020204" pitchFamily="34" charset="0"/>
      <a:buChar char="•"/>
      <a:tabLst/>
      <a:defRPr lang="en-US" sz="1200" kern="1200" dirty="0" smtClean="0">
        <a:solidFill>
          <a:schemeClr val="tx1"/>
        </a:solidFill>
        <a:effectLst/>
        <a:latin typeface="+mn-lt"/>
        <a:ea typeface="+mn-ea"/>
        <a:cs typeface="+mn-cs"/>
      </a:defRPr>
    </a:lvl1pPr>
    <a:lvl2pPr marL="282575" indent="-114300" algn="l" defTabSz="914400" rtl="0" eaLnBrk="1" latinLnBrk="0" hangingPunct="1">
      <a:lnSpc>
        <a:spcPct val="90000"/>
      </a:lnSpc>
      <a:spcBef>
        <a:spcPts val="600"/>
      </a:spcBef>
      <a:buClrTx/>
      <a:buFont typeface="Arial" panose="020B0604020202020204" pitchFamily="34" charset="0"/>
      <a:buChar char="•"/>
      <a:tabLst/>
      <a:defRPr lang="en-US" sz="1100" kern="1200" dirty="0" smtClean="0">
        <a:solidFill>
          <a:schemeClr val="tx1"/>
        </a:solidFill>
        <a:effectLst/>
        <a:latin typeface="+mn-lt"/>
        <a:ea typeface="+mn-ea"/>
        <a:cs typeface="+mn-cs"/>
      </a:defRPr>
    </a:lvl2pPr>
    <a:lvl3pPr marL="454025" indent="-119063" algn="l" defTabSz="914400" rtl="0" eaLnBrk="1" latinLnBrk="0" hangingPunct="1">
      <a:lnSpc>
        <a:spcPct val="90000"/>
      </a:lnSpc>
      <a:spcBef>
        <a:spcPts val="300"/>
      </a:spcBef>
      <a:buClrTx/>
      <a:buFont typeface="Arial" panose="020B0604020202020204" pitchFamily="34" charset="0"/>
      <a:buChar char="•"/>
      <a:defRPr lang="en-US" sz="1000" kern="1200" dirty="0" smtClean="0">
        <a:solidFill>
          <a:schemeClr val="tx1"/>
        </a:solidFill>
        <a:effectLst/>
        <a:latin typeface="+mn-lt"/>
        <a:ea typeface="+mn-ea"/>
        <a:cs typeface="+mn-cs"/>
      </a:defRPr>
    </a:lvl3pPr>
    <a:lvl4pPr marL="625475" indent="-114300" algn="l" defTabSz="914400" rtl="0" eaLnBrk="1" latinLnBrk="0" hangingPunct="1">
      <a:lnSpc>
        <a:spcPct val="90000"/>
      </a:lnSpc>
      <a:spcBef>
        <a:spcPts val="200"/>
      </a:spcBef>
      <a:buClrTx/>
      <a:buFont typeface="Arial" panose="020B0604020202020204" pitchFamily="34" charset="0"/>
      <a:buChar char="•"/>
      <a:defRPr lang="en-US" sz="900" kern="1200" dirty="0" smtClean="0">
        <a:solidFill>
          <a:schemeClr val="tx1"/>
        </a:solidFill>
        <a:effectLst/>
        <a:latin typeface="+mn-lt"/>
        <a:ea typeface="+mn-ea"/>
        <a:cs typeface="+mn-cs"/>
      </a:defRPr>
    </a:lvl4pPr>
    <a:lvl5pPr marL="796925" indent="-114300" algn="l" defTabSz="914400" rtl="0" eaLnBrk="1" latinLnBrk="0" hangingPunct="1">
      <a:lnSpc>
        <a:spcPct val="90000"/>
      </a:lnSpc>
      <a:spcBef>
        <a:spcPts val="100"/>
      </a:spcBef>
      <a:buClrTx/>
      <a:buSzPct val="100000"/>
      <a:buFont typeface="Arial" panose="020B0604020202020204" pitchFamily="34" charset="0"/>
      <a:buChar char="•"/>
      <a:defRPr lang="en-US" sz="800" kern="1200" dirty="0">
        <a:solidFill>
          <a:schemeClr val="tx1"/>
        </a:solidFill>
        <a:effectLst/>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p:txBody>
          <a:bodyPr/>
          <a:lstStyle/>
          <a:p>
            <a:fld id="{BDE0A1D7-41F4-4ABD-BFCE-86B7BE9B3D4B}" type="slidenum">
              <a:rPr lang="en-US" smtClean="0"/>
              <a:pPr/>
              <a:t>2</a:t>
            </a:fld>
            <a:endParaRPr lang="en-US" dirty="0"/>
          </a:p>
        </p:txBody>
      </p:sp>
      <p:sp>
        <p:nvSpPr>
          <p:cNvPr id="10" name="Slide Image Placeholder 9"/>
          <p:cNvSpPr>
            <a:spLocks noGrp="1" noRot="1" noChangeAspect="1"/>
          </p:cNvSpPr>
          <p:nvPr>
            <p:ph type="sldImg"/>
          </p:nvPr>
        </p:nvSpPr>
        <p:spPr>
          <a:xfrm>
            <a:off x="635000" y="327025"/>
            <a:ext cx="5588000" cy="3143250"/>
          </a:xfrm>
        </p:spPr>
      </p:sp>
      <p:sp>
        <p:nvSpPr>
          <p:cNvPr id="11" name="Notes Placeholder 10"/>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3256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Image Placeholder 3"/>
          <p:cNvSpPr>
            <a:spLocks noGrp="1" noRot="1" noChangeAspect="1"/>
          </p:cNvSpPr>
          <p:nvPr>
            <p:ph type="sldImg"/>
          </p:nvPr>
        </p:nvSpPr>
        <p:spPr/>
      </p:sp>
      <p:sp>
        <p:nvSpPr>
          <p:cNvPr id="5" name="Notes Placeholder 4"/>
          <p:cNvSpPr>
            <a:spLocks noGrp="1"/>
          </p:cNvSpPr>
          <p:nvPr>
            <p:ph type="body" idx="1"/>
          </p:nvPr>
        </p:nvSpPr>
        <p:spPr/>
        <p:txBody>
          <a:bodyPr/>
          <a:lstStyle/>
          <a:p>
            <a:pPr marL="0" indent="0">
              <a:buNone/>
            </a:pPr>
            <a:endParaRPr lang="en-US" dirty="0"/>
          </a:p>
        </p:txBody>
      </p:sp>
      <p:sp>
        <p:nvSpPr>
          <p:cNvPr id="6" name="Slide Number Placeholder 5"/>
          <p:cNvSpPr>
            <a:spLocks noGrp="1"/>
          </p:cNvSpPr>
          <p:nvPr>
            <p:ph type="sldNum" sz="quarter" idx="10"/>
          </p:nvPr>
        </p:nvSpPr>
        <p:spPr/>
        <p:txBody>
          <a:bodyPr/>
          <a:lstStyle/>
          <a:p>
            <a:fld id="{D5F8523C-8729-40F0-9536-D6C4CA3AD238}" type="slidenum">
              <a:rPr lang="en-US" smtClean="0"/>
              <a:pPr/>
              <a:t>15</a:t>
            </a:fld>
            <a:endParaRPr lang="en-US" dirty="0"/>
          </a:p>
        </p:txBody>
      </p:sp>
    </p:spTree>
    <p:extLst>
      <p:ext uri="{BB962C8B-B14F-4D97-AF65-F5344CB8AC3E}">
        <p14:creationId xmlns:p14="http://schemas.microsoft.com/office/powerpoint/2010/main" val="2893061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56462">
              <a:spcBef>
                <a:spcPts val="1255"/>
              </a:spcBef>
              <a:buNone/>
              <a:defRPr/>
            </a:pPr>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16</a:t>
            </a:fld>
            <a:endParaRPr lang="en-US" dirty="0"/>
          </a:p>
        </p:txBody>
      </p:sp>
    </p:spTree>
    <p:extLst>
      <p:ext uri="{BB962C8B-B14F-4D97-AF65-F5344CB8AC3E}">
        <p14:creationId xmlns:p14="http://schemas.microsoft.com/office/powerpoint/2010/main" val="2583912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17</a:t>
            </a:fld>
            <a:endParaRPr lang="en-US" dirty="0"/>
          </a:p>
        </p:txBody>
      </p:sp>
    </p:spTree>
    <p:extLst>
      <p:ext uri="{BB962C8B-B14F-4D97-AF65-F5344CB8AC3E}">
        <p14:creationId xmlns:p14="http://schemas.microsoft.com/office/powerpoint/2010/main" val="3957951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18</a:t>
            </a:fld>
            <a:endParaRPr lang="en-US" dirty="0"/>
          </a:p>
        </p:txBody>
      </p:sp>
    </p:spTree>
    <p:extLst>
      <p:ext uri="{BB962C8B-B14F-4D97-AF65-F5344CB8AC3E}">
        <p14:creationId xmlns:p14="http://schemas.microsoft.com/office/powerpoint/2010/main" val="830041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5F8523C-8729-40F0-9536-D6C4CA3AD238}" type="slidenum">
              <a:rPr lang="en-US" smtClean="0"/>
              <a:pPr/>
              <a:t>19</a:t>
            </a:fld>
            <a:endParaRPr lang="en-US" dirty="0"/>
          </a:p>
        </p:txBody>
      </p:sp>
      <p:sp>
        <p:nvSpPr>
          <p:cNvPr id="4" name="Slide Image Placeholder 3"/>
          <p:cNvSpPr>
            <a:spLocks noGrp="1" noRot="1" noChangeAspect="1"/>
          </p:cNvSpPr>
          <p:nvPr>
            <p:ph type="sldImg"/>
          </p:nvPr>
        </p:nvSpPr>
        <p:spPr/>
      </p:sp>
      <p:sp>
        <p:nvSpPr>
          <p:cNvPr id="5" name="Notes Placeholder 4"/>
          <p:cNvSpPr>
            <a:spLocks noGrp="1"/>
          </p:cNvSpPr>
          <p:nvPr>
            <p:ph type="body" idx="1"/>
          </p:nvPr>
        </p:nvSpPr>
        <p:spPr/>
        <p:txBody>
          <a:bodyPr/>
          <a:lstStyle/>
          <a:p>
            <a:pPr marL="0" indent="0">
              <a:spcBef>
                <a:spcPts val="1736"/>
              </a:spcBef>
              <a:buNone/>
            </a:pPr>
            <a:endParaRPr lang="en-US" dirty="0"/>
          </a:p>
        </p:txBody>
      </p:sp>
    </p:spTree>
    <p:extLst>
      <p:ext uri="{BB962C8B-B14F-4D97-AF65-F5344CB8AC3E}">
        <p14:creationId xmlns:p14="http://schemas.microsoft.com/office/powerpoint/2010/main" val="2741951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2" name="Text Box 2">
            <a:extLst>
              <a:ext uri="{FF2B5EF4-FFF2-40B4-BE49-F238E27FC236}">
                <a16:creationId xmlns:a16="http://schemas.microsoft.com/office/drawing/2014/main" id="{5B9EEF19-5215-4B2E-B5F6-7C98ADBEE1C0}"/>
              </a:ext>
            </a:extLst>
          </p:cNvPr>
          <p:cNvSpPr txBox="1">
            <a:spLocks noGrp="1" noChangeArrowheads="1"/>
          </p:cNvSpPr>
          <p:nvPr>
            <p:ph type="body" idx="1"/>
          </p:nvPr>
        </p:nvSpPr>
        <p:spPr/>
        <p:txBody>
          <a:bodyPr/>
          <a:lstStyle/>
          <a:p>
            <a:pPr marL="0" indent="0">
              <a:buNone/>
            </a:pPr>
            <a:endParaRPr lang="en-US" dirty="0"/>
          </a:p>
        </p:txBody>
      </p:sp>
      <p:sp>
        <p:nvSpPr>
          <p:cNvPr id="2" name="Slide Number Placeholder 1"/>
          <p:cNvSpPr>
            <a:spLocks noGrp="1"/>
          </p:cNvSpPr>
          <p:nvPr>
            <p:ph type="sldNum" sz="quarter" idx="10"/>
          </p:nvPr>
        </p:nvSpPr>
        <p:spPr/>
        <p:txBody>
          <a:bodyPr/>
          <a:lstStyle/>
          <a:p>
            <a:fld id="{D5F8523C-8729-40F0-9536-D6C4CA3AD238}" type="slidenum">
              <a:rPr lang="en-US" smtClean="0"/>
              <a:pPr/>
              <a:t>21</a:t>
            </a:fld>
            <a:endParaRPr lang="en-US" dirty="0"/>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val="2887679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22</a:t>
            </a:fld>
            <a:endParaRPr lang="en-US" dirty="0"/>
          </a:p>
        </p:txBody>
      </p:sp>
    </p:spTree>
    <p:extLst>
      <p:ext uri="{BB962C8B-B14F-4D97-AF65-F5344CB8AC3E}">
        <p14:creationId xmlns:p14="http://schemas.microsoft.com/office/powerpoint/2010/main" val="3294684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indent="0">
              <a:buNone/>
            </a:pPr>
            <a:endParaRPr lang="en-US" sz="1300"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23</a:t>
            </a:fld>
            <a:endParaRPr lang="en-US" dirty="0"/>
          </a:p>
        </p:txBody>
      </p:sp>
      <p:sp>
        <p:nvSpPr>
          <p:cNvPr id="7" name="Slide Image Placeholder 6">
            <a:extLst>
              <a:ext uri="{FF2B5EF4-FFF2-40B4-BE49-F238E27FC236}">
                <a16:creationId xmlns:a16="http://schemas.microsoft.com/office/drawing/2014/main" id="{45372024-F70E-49DF-8578-4D7968A064ED}"/>
              </a:ext>
            </a:extLst>
          </p:cNvPr>
          <p:cNvSpPr>
            <a:spLocks noGrp="1" noRot="1" noChangeAspect="1"/>
          </p:cNvSpPr>
          <p:nvPr>
            <p:ph type="sldImg"/>
          </p:nvPr>
        </p:nvSpPr>
        <p:spPr/>
      </p:sp>
    </p:spTree>
    <p:extLst>
      <p:ext uri="{BB962C8B-B14F-4D97-AF65-F5344CB8AC3E}">
        <p14:creationId xmlns:p14="http://schemas.microsoft.com/office/powerpoint/2010/main" val="947736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24</a:t>
            </a:fld>
            <a:endParaRPr lang="en-US" dirty="0"/>
          </a:p>
        </p:txBody>
      </p:sp>
    </p:spTree>
    <p:extLst>
      <p:ext uri="{BB962C8B-B14F-4D97-AF65-F5344CB8AC3E}">
        <p14:creationId xmlns:p14="http://schemas.microsoft.com/office/powerpoint/2010/main" val="3191521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fld id="{D5F8523C-8729-40F0-9536-D6C4CA3AD238}" type="slidenum">
              <a:rPr lang="en-US" smtClean="0"/>
              <a:pPr/>
              <a:t>3</a:t>
            </a:fld>
            <a:endParaRPr lang="en-US" dirty="0"/>
          </a:p>
        </p:txBody>
      </p:sp>
      <p:sp>
        <p:nvSpPr>
          <p:cNvPr id="3" name="Slide Image Placeholder 2">
            <a:extLst>
              <a:ext uri="{FF2B5EF4-FFF2-40B4-BE49-F238E27FC236}">
                <a16:creationId xmlns:a16="http://schemas.microsoft.com/office/drawing/2014/main" id="{A52390D7-B78B-405F-AFB4-5CD95E38305B}"/>
              </a:ext>
            </a:extLst>
          </p:cNvPr>
          <p:cNvSpPr>
            <a:spLocks noGrp="1" noRot="1" noChangeAspect="1"/>
          </p:cNvSpPr>
          <p:nvPr>
            <p:ph type="sldImg"/>
          </p:nvPr>
        </p:nvSpPr>
        <p:spPr/>
      </p:sp>
      <p:sp>
        <p:nvSpPr>
          <p:cNvPr id="7" name="Notes Placeholder 6">
            <a:extLst>
              <a:ext uri="{FF2B5EF4-FFF2-40B4-BE49-F238E27FC236}">
                <a16:creationId xmlns:a16="http://schemas.microsoft.com/office/drawing/2014/main" id="{713A5494-C9CA-4471-B226-53DD160445A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5045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190925" lvl="1"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defTabSz="956462">
              <a:defRPr/>
            </a:pPr>
            <a:fld id="{D5F8523C-8729-40F0-9536-D6C4CA3AD238}" type="slidenum">
              <a:rPr lang="en-US">
                <a:solidFill>
                  <a:srgbClr val="125285"/>
                </a:solidFill>
                <a:latin typeface="Arial"/>
              </a:rPr>
              <a:pPr defTabSz="956462">
                <a:defRPr/>
              </a:pPr>
              <a:t>4</a:t>
            </a:fld>
            <a:endParaRPr lang="en-US" dirty="0">
              <a:solidFill>
                <a:srgbClr val="125285"/>
              </a:solidFill>
              <a:latin typeface="Arial"/>
            </a:endParaRPr>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3509703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5</a:t>
            </a:fld>
            <a:endParaRPr lang="en-US" dirty="0"/>
          </a:p>
        </p:txBody>
      </p:sp>
    </p:spTree>
    <p:extLst>
      <p:ext uri="{BB962C8B-B14F-4D97-AF65-F5344CB8AC3E}">
        <p14:creationId xmlns:p14="http://schemas.microsoft.com/office/powerpoint/2010/main" val="2249157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pPr defTabSz="956462">
              <a:defRPr/>
            </a:pPr>
            <a:fld id="{D5F8523C-8729-40F0-9536-D6C4CA3AD238}" type="slidenum">
              <a:rPr lang="en-US">
                <a:solidFill>
                  <a:srgbClr val="125285"/>
                </a:solidFill>
                <a:latin typeface="Arial"/>
              </a:rPr>
              <a:pPr defTabSz="956462">
                <a:defRPr/>
              </a:pPr>
              <a:t>6</a:t>
            </a:fld>
            <a:endParaRPr lang="en-US" dirty="0">
              <a:solidFill>
                <a:srgbClr val="125285"/>
              </a:solidFill>
              <a:latin typeface="Arial"/>
            </a:endParaRPr>
          </a:p>
        </p:txBody>
      </p:sp>
      <p:sp>
        <p:nvSpPr>
          <p:cNvPr id="11" name="Slide Image Placeholder 10">
            <a:extLst>
              <a:ext uri="{FF2B5EF4-FFF2-40B4-BE49-F238E27FC236}">
                <a16:creationId xmlns:a16="http://schemas.microsoft.com/office/drawing/2014/main" id="{4558AD4F-1244-4307-9239-9F86247DC158}"/>
              </a:ext>
            </a:extLst>
          </p:cNvPr>
          <p:cNvSpPr>
            <a:spLocks noGrp="1" noRot="1" noChangeAspect="1"/>
          </p:cNvSpPr>
          <p:nvPr>
            <p:ph type="sldImg"/>
          </p:nvPr>
        </p:nvSpPr>
        <p:spPr/>
      </p:sp>
    </p:spTree>
    <p:extLst>
      <p:ext uri="{BB962C8B-B14F-4D97-AF65-F5344CB8AC3E}">
        <p14:creationId xmlns:p14="http://schemas.microsoft.com/office/powerpoint/2010/main" val="1729815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91848">
              <a:buNone/>
              <a:defRPr/>
            </a:pPr>
            <a:endParaRPr lang="en-GB" baseline="0" dirty="0"/>
          </a:p>
        </p:txBody>
      </p:sp>
      <p:sp>
        <p:nvSpPr>
          <p:cNvPr id="4" name="Slide Number Placeholder 3"/>
          <p:cNvSpPr>
            <a:spLocks noGrp="1"/>
          </p:cNvSpPr>
          <p:nvPr>
            <p:ph type="sldNum" sz="quarter" idx="10"/>
          </p:nvPr>
        </p:nvSpPr>
        <p:spPr/>
        <p:txBody>
          <a:bodyPr/>
          <a:lstStyle/>
          <a:p>
            <a:fld id="{D5F8523C-8729-40F0-9536-D6C4CA3AD238}" type="slidenum">
              <a:rPr lang="en-US" smtClean="0"/>
              <a:pPr/>
              <a:t>7</a:t>
            </a:fld>
            <a:endParaRPr lang="en-US" dirty="0"/>
          </a:p>
        </p:txBody>
      </p:sp>
    </p:spTree>
    <p:extLst>
      <p:ext uri="{BB962C8B-B14F-4D97-AF65-F5344CB8AC3E}">
        <p14:creationId xmlns:p14="http://schemas.microsoft.com/office/powerpoint/2010/main" val="2443303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5F8523C-8729-40F0-9536-D6C4CA3AD238}" type="slidenum">
              <a:rPr lang="en-US" smtClean="0"/>
              <a:pPr/>
              <a:t>9</a:t>
            </a:fld>
            <a:endParaRPr lang="en-US"/>
          </a:p>
        </p:txBody>
      </p:sp>
    </p:spTree>
    <p:extLst>
      <p:ext uri="{BB962C8B-B14F-4D97-AF65-F5344CB8AC3E}">
        <p14:creationId xmlns:p14="http://schemas.microsoft.com/office/powerpoint/2010/main" val="3415321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168275" lvl="1" indent="0">
              <a:buNone/>
            </a:pPr>
            <a:endParaRPr lang="en-US" dirty="0"/>
          </a:p>
        </p:txBody>
      </p:sp>
      <p:sp>
        <p:nvSpPr>
          <p:cNvPr id="4" name="Slide Number Placeholder 3"/>
          <p:cNvSpPr>
            <a:spLocks noGrp="1"/>
          </p:cNvSpPr>
          <p:nvPr>
            <p:ph type="sldNum" sz="quarter" idx="10"/>
          </p:nvPr>
        </p:nvSpPr>
        <p:spPr/>
        <p:txBody>
          <a:bodyPr/>
          <a:lstStyle/>
          <a:p>
            <a:pPr defTabSz="956462">
              <a:defRPr/>
            </a:pPr>
            <a:fld id="{D5F8523C-8729-40F0-9536-D6C4CA3AD238}" type="slidenum">
              <a:rPr lang="en-US">
                <a:solidFill>
                  <a:srgbClr val="125285"/>
                </a:solidFill>
                <a:latin typeface="Arial"/>
              </a:rPr>
              <a:pPr defTabSz="956462">
                <a:defRPr/>
              </a:pPr>
              <a:t>11</a:t>
            </a:fld>
            <a:endParaRPr lang="en-US" dirty="0">
              <a:solidFill>
                <a:srgbClr val="125285"/>
              </a:solidFill>
              <a:latin typeface="Arial"/>
            </a:endParaRPr>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2519840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endParaRPr lang="en-US" sz="900" dirty="0"/>
          </a:p>
        </p:txBody>
      </p:sp>
      <p:sp>
        <p:nvSpPr>
          <p:cNvPr id="4" name="Slide Number Placeholder 3"/>
          <p:cNvSpPr>
            <a:spLocks noGrp="1"/>
          </p:cNvSpPr>
          <p:nvPr>
            <p:ph type="sldNum" sz="quarter" idx="5"/>
          </p:nvPr>
        </p:nvSpPr>
        <p:spPr/>
        <p:txBody>
          <a:bodyPr/>
          <a:lstStyle/>
          <a:p>
            <a:pPr defTabSz="956462">
              <a:defRPr/>
            </a:pPr>
            <a:fld id="{D5F8523C-8729-40F0-9536-D6C4CA3AD238}" type="slidenum">
              <a:rPr lang="en-US">
                <a:solidFill>
                  <a:srgbClr val="125285"/>
                </a:solidFill>
                <a:latin typeface="Arial"/>
              </a:rPr>
              <a:pPr defTabSz="956462">
                <a:defRPr/>
              </a:pPr>
              <a:t>13</a:t>
            </a:fld>
            <a:endParaRPr lang="en-US" dirty="0">
              <a:solidFill>
                <a:srgbClr val="125285"/>
              </a:solidFill>
              <a:latin typeface="Arial"/>
            </a:endParaRPr>
          </a:p>
        </p:txBody>
      </p:sp>
    </p:spTree>
    <p:extLst>
      <p:ext uri="{BB962C8B-B14F-4D97-AF65-F5344CB8AC3E}">
        <p14:creationId xmlns:p14="http://schemas.microsoft.com/office/powerpoint/2010/main" val="7301880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9" name="Title 1"/>
          <p:cNvSpPr>
            <a:spLocks noGrp="1"/>
          </p:cNvSpPr>
          <p:nvPr userDrawn="1">
            <p:ph type="ctrTitle"/>
          </p:nvPr>
        </p:nvSpPr>
        <p:spPr bwMode="gray">
          <a:xfrm>
            <a:off x="1182233" y="2314005"/>
            <a:ext cx="9827533" cy="1205865"/>
          </a:xfrm>
        </p:spPr>
        <p:txBody>
          <a:bodyPr vert="horz" lIns="0" tIns="0" rIns="0" bIns="0" rtlCol="0" anchor="b" anchorCtr="0">
            <a:noAutofit/>
          </a:bodyPr>
          <a:lstStyle>
            <a:lvl1pPr algn="ctr">
              <a:spcBef>
                <a:spcPts val="0"/>
              </a:spcBef>
              <a:defRPr lang="en-US" sz="4200" dirty="0">
                <a:solidFill>
                  <a:schemeClr val="tx1"/>
                </a:solidFill>
                <a:latin typeface="+mj-lt"/>
              </a:defRPr>
            </a:lvl1pPr>
          </a:lstStyle>
          <a:p>
            <a:pPr lvl="0"/>
            <a:r>
              <a:rPr lang="en-US" dirty="0"/>
              <a:t>Click to edit Master title style</a:t>
            </a:r>
          </a:p>
        </p:txBody>
      </p:sp>
      <p:sp>
        <p:nvSpPr>
          <p:cNvPr id="6" name="Text Placeholder 5"/>
          <p:cNvSpPr>
            <a:spLocks noGrp="1"/>
          </p:cNvSpPr>
          <p:nvPr userDrawn="1">
            <p:ph type="body" sz="quarter" idx="10"/>
          </p:nvPr>
        </p:nvSpPr>
        <p:spPr bwMode="gray">
          <a:xfrm>
            <a:off x="1182188" y="3760292"/>
            <a:ext cx="9827626" cy="539496"/>
          </a:xfrm>
        </p:spPr>
        <p:txBody>
          <a:bodyPr lIns="0" tIns="0" rIns="0" bIns="0" anchor="t" anchorCtr="0"/>
          <a:lstStyle>
            <a:lvl1pPr marL="0" indent="0" algn="ctr">
              <a:spcBef>
                <a:spcPts val="600"/>
              </a:spcBef>
              <a:buNone/>
              <a:defRPr sz="2400">
                <a:solidFill>
                  <a:schemeClr val="tx1"/>
                </a:solidFill>
                <a:latin typeface="+mn-lt"/>
              </a:defRPr>
            </a:lvl1pPr>
            <a:lvl2pPr marL="400050" indent="0">
              <a:buNone/>
              <a:defRPr/>
            </a:lvl2pPr>
            <a:lvl3pPr marL="742950" indent="0">
              <a:buNone/>
              <a:defRPr/>
            </a:lvl3pPr>
            <a:lvl4pPr marL="1095375" indent="0">
              <a:buNone/>
              <a:defRPr/>
            </a:lvl4pPr>
            <a:lvl5pPr marL="1370012" indent="0">
              <a:buNone/>
              <a:defRPr/>
            </a:lvl5pPr>
          </a:lstStyle>
          <a:p>
            <a:pPr lvl="0"/>
            <a:r>
              <a:rPr lang="en-US" dirty="0"/>
              <a:t>Click to edit Master text styles</a:t>
            </a:r>
          </a:p>
        </p:txBody>
      </p:sp>
      <p:sp>
        <p:nvSpPr>
          <p:cNvPr id="3" name="Text Placeholder 2"/>
          <p:cNvSpPr>
            <a:spLocks noGrp="1"/>
          </p:cNvSpPr>
          <p:nvPr userDrawn="1">
            <p:ph type="body" sz="quarter" idx="11"/>
          </p:nvPr>
        </p:nvSpPr>
        <p:spPr>
          <a:xfrm>
            <a:off x="1182188" y="4303218"/>
            <a:ext cx="9827626" cy="438150"/>
          </a:xfrm>
        </p:spPr>
        <p:txBody>
          <a:bodyPr lIns="0" tIns="0" rIns="0" bIns="0" anchor="b" anchorCtr="0"/>
          <a:lstStyle>
            <a:lvl1pPr marL="0" indent="0" algn="ctr">
              <a:spcBef>
                <a:spcPts val="300"/>
              </a:spcBef>
              <a:buNone/>
              <a:defRPr sz="1400">
                <a:solidFill>
                  <a:schemeClr val="tx1"/>
                </a:solidFill>
              </a:defRPr>
            </a:lvl1pPr>
          </a:lstStyle>
          <a:p>
            <a:pPr lvl="0"/>
            <a:r>
              <a:rPr lang="en-US" dirty="0"/>
              <a:t>Click to edit Master text styles</a:t>
            </a:r>
          </a:p>
        </p:txBody>
      </p:sp>
    </p:spTree>
    <p:custDataLst>
      <p:tags r:id="rId1"/>
    </p:custDataLst>
    <p:extLst>
      <p:ext uri="{BB962C8B-B14F-4D97-AF65-F5344CB8AC3E}">
        <p14:creationId xmlns:p14="http://schemas.microsoft.com/office/powerpoint/2010/main" val="3251514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16" name="Text Placeholder 9"/>
          <p:cNvSpPr>
            <a:spLocks noGrp="1"/>
          </p:cNvSpPr>
          <p:nvPr>
            <p:ph type="body" sz="quarter" idx="36"/>
          </p:nvPr>
        </p:nvSpPr>
        <p:spPr>
          <a:xfrm>
            <a:off x="448173" y="3813362"/>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17" name="Text Placeholder 9"/>
          <p:cNvSpPr>
            <a:spLocks noGrp="1"/>
          </p:cNvSpPr>
          <p:nvPr>
            <p:ph type="body" sz="quarter" idx="30"/>
          </p:nvPr>
        </p:nvSpPr>
        <p:spPr>
          <a:xfrm>
            <a:off x="448173"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18" name="Content Placeholder 2"/>
          <p:cNvSpPr>
            <a:spLocks noGrp="1"/>
          </p:cNvSpPr>
          <p:nvPr>
            <p:ph idx="37"/>
          </p:nvPr>
        </p:nvSpPr>
        <p:spPr>
          <a:xfrm>
            <a:off x="448173" y="2209801"/>
            <a:ext cx="5537557" cy="1529266"/>
          </a:xfrm>
        </p:spPr>
        <p:txBody>
          <a:bodyPr/>
          <a:lstStyle>
            <a:lvl1pPr marL="174625" indent="-174625">
              <a:spcBef>
                <a:spcPts val="1000"/>
              </a:spcBef>
              <a:defRPr sz="1600"/>
            </a:lvl1pPr>
            <a:lvl2pPr marL="342900" indent="-114300">
              <a:spcBef>
                <a:spcPts val="500"/>
              </a:spcBef>
              <a:defRPr sz="1400"/>
            </a:lvl2pPr>
            <a:lvl3pPr marL="512763" indent="-112713">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9"/>
          <p:cNvSpPr>
            <a:spLocks noGrp="1"/>
          </p:cNvSpPr>
          <p:nvPr>
            <p:ph type="body" sz="quarter" idx="32"/>
          </p:nvPr>
        </p:nvSpPr>
        <p:spPr>
          <a:xfrm>
            <a:off x="6210394"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39"/>
          </p:nvPr>
        </p:nvSpPr>
        <p:spPr>
          <a:xfrm>
            <a:off x="6210394" y="3813362"/>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8" name="Text Placeholder 2"/>
          <p:cNvSpPr>
            <a:spLocks noGrp="1"/>
          </p:cNvSpPr>
          <p:nvPr>
            <p:ph type="body" sz="quarter" idx="16" hasCustomPrompt="1"/>
          </p:nvPr>
        </p:nvSpPr>
        <p:spPr>
          <a:xfrm>
            <a:off x="1646349" y="6285863"/>
            <a:ext cx="10097605"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29"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3" name="Content Placeholder 2"/>
          <p:cNvSpPr>
            <a:spLocks noGrp="1"/>
          </p:cNvSpPr>
          <p:nvPr>
            <p:ph idx="46"/>
          </p:nvPr>
        </p:nvSpPr>
        <p:spPr>
          <a:xfrm>
            <a:off x="6210394" y="2209801"/>
            <a:ext cx="5537557" cy="1529266"/>
          </a:xfrm>
        </p:spPr>
        <p:txBody>
          <a:bodyPr/>
          <a:lstStyle>
            <a:lvl1pPr marL="171450" indent="-171450">
              <a:spcBef>
                <a:spcPts val="1000"/>
              </a:spcBef>
              <a:defRPr sz="1600"/>
            </a:lvl1pPr>
            <a:lvl2pPr marL="342900" indent="-114300">
              <a:spcBef>
                <a:spcPts val="500"/>
              </a:spcBef>
              <a:defRPr sz="1400"/>
            </a:lvl2pPr>
            <a:lvl3pPr marL="515938" indent="-115888">
              <a:spcBef>
                <a:spcPts val="200"/>
              </a:spcBef>
              <a:defRPr sz="1200"/>
            </a:lvl3pPr>
            <a:lvl4pPr marL="688975" indent="-117475">
              <a:spcBef>
                <a:spcPts val="200"/>
              </a:spcBef>
              <a:defRPr sz="1100"/>
            </a:lvl4pPr>
            <a:lvl5pPr marL="854075" indent="-10953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47"/>
          </p:nvPr>
        </p:nvSpPr>
        <p:spPr>
          <a:xfrm>
            <a:off x="448173" y="4371976"/>
            <a:ext cx="5537557" cy="1529266"/>
          </a:xfrm>
        </p:spPr>
        <p:txBody>
          <a:bodyPr/>
          <a:lstStyle>
            <a:lvl1pPr marL="171450" indent="-171450">
              <a:spcBef>
                <a:spcPts val="1000"/>
              </a:spcBef>
              <a:defRPr sz="1600"/>
            </a:lvl1pPr>
            <a:lvl2pPr marL="342900" indent="-114300">
              <a:spcBef>
                <a:spcPts val="500"/>
              </a:spcBef>
              <a:defRPr sz="1400"/>
            </a:lvl2pPr>
            <a:lvl3pPr marL="515938" indent="-115888">
              <a:spcBef>
                <a:spcPts val="200"/>
              </a:spcBef>
              <a:defRPr sz="1200"/>
            </a:lvl3pPr>
            <a:lvl4pPr marL="688975" indent="-117475">
              <a:spcBef>
                <a:spcPts val="200"/>
              </a:spcBef>
              <a:defRPr sz="1100"/>
            </a:lvl4pPr>
            <a:lvl5pPr marL="854075" indent="-10953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48"/>
          </p:nvPr>
        </p:nvSpPr>
        <p:spPr>
          <a:xfrm>
            <a:off x="6210394" y="4371976"/>
            <a:ext cx="5537557" cy="1529266"/>
          </a:xfrm>
        </p:spPr>
        <p:txBody>
          <a:bodyPr/>
          <a:lstStyle>
            <a:lvl1pPr marL="171450" indent="-171450">
              <a:spcBef>
                <a:spcPts val="1000"/>
              </a:spcBef>
              <a:defRPr sz="1600"/>
            </a:lvl1pPr>
            <a:lvl2pPr marL="342900" indent="-114300">
              <a:spcBef>
                <a:spcPts val="500"/>
              </a:spcBef>
              <a:defRPr sz="1400"/>
            </a:lvl2pPr>
            <a:lvl3pPr marL="515938" indent="-115888">
              <a:spcBef>
                <a:spcPts val="200"/>
              </a:spcBef>
              <a:defRPr sz="1200"/>
            </a:lvl3pPr>
            <a:lvl4pPr marL="688975" indent="-117475">
              <a:spcBef>
                <a:spcPts val="200"/>
              </a:spcBef>
              <a:defRPr sz="1100"/>
            </a:lvl4pPr>
            <a:lvl5pPr marL="854075" indent="-10953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271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ECB13-E46D-7CDE-8FCB-01D07C6472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E02C3A-0811-9077-DA44-FBFC2960F4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70BA56-FF11-E16C-C6EA-CFFDE278D73E}"/>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5" name="Footer Placeholder 4">
            <a:extLst>
              <a:ext uri="{FF2B5EF4-FFF2-40B4-BE49-F238E27FC236}">
                <a16:creationId xmlns:a16="http://schemas.microsoft.com/office/drawing/2014/main" id="{2801549C-9077-D00C-2C9A-7C1425D398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B79F77-A0F5-3475-4DD8-06E482E82F5F}"/>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2913874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B07AE-6507-5318-02E8-8A366B70E2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EAE787-A3B3-44F6-E253-02086887E3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6035AB-82C7-9952-D4E1-40CFB1457B38}"/>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5" name="Footer Placeholder 4">
            <a:extLst>
              <a:ext uri="{FF2B5EF4-FFF2-40B4-BE49-F238E27FC236}">
                <a16:creationId xmlns:a16="http://schemas.microsoft.com/office/drawing/2014/main" id="{114BE8DB-AF61-E633-29F1-DE7F4274F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1D57A0-0C75-77E5-DC67-D77780EB5BB1}"/>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2811957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BB89E-13E4-F311-A42E-7B5C5336C6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B46A8A-51B6-D013-8904-900F3BB365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5DA2AE-6C1A-BF40-92C5-19D7AB2467A6}"/>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5" name="Footer Placeholder 4">
            <a:extLst>
              <a:ext uri="{FF2B5EF4-FFF2-40B4-BE49-F238E27FC236}">
                <a16:creationId xmlns:a16="http://schemas.microsoft.com/office/drawing/2014/main" id="{86F0A642-F8D0-2327-380D-F117E65A0F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5C0092-3ABD-C537-A38F-77F8AFDD2866}"/>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37388156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B3CF-EB39-4A16-587C-D9A3B95DFA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BA50C-8C8B-2B13-42D1-7EAB62DCE0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8E5F20-5707-5635-F357-70D574DB79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710121-2E7C-B8C8-A465-0D93AB1DE76D}"/>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6" name="Footer Placeholder 5">
            <a:extLst>
              <a:ext uri="{FF2B5EF4-FFF2-40B4-BE49-F238E27FC236}">
                <a16:creationId xmlns:a16="http://schemas.microsoft.com/office/drawing/2014/main" id="{8B8D8072-3BE7-E1DC-60E8-6C6D3C9ED3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BE5D3-8F6F-BB61-E6F7-EA33356666AF}"/>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3014790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C454C-946D-01D1-B1E9-DB9B029CF14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97CC38-60B7-F9DB-2046-B089D85BA1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B49755-F09F-5F4F-D92A-CDBA4633E2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DB0F74-532B-E5E6-A8B0-ADC498AA0F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3EE44A-D6F3-7E8E-430E-161D63FA7B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763522-A2B0-B54B-94C9-839C04FA04AB}"/>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8" name="Footer Placeholder 7">
            <a:extLst>
              <a:ext uri="{FF2B5EF4-FFF2-40B4-BE49-F238E27FC236}">
                <a16:creationId xmlns:a16="http://schemas.microsoft.com/office/drawing/2014/main" id="{728972BC-46FE-DE9B-5187-B34AAB56A2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3E2849-D66B-8A7F-BB7F-754D69C71B9F}"/>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2629883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F3160-596D-1988-8FD9-4874CCE181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F4A8AD-F500-3E60-3931-A74ACEDD7897}"/>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4" name="Footer Placeholder 3">
            <a:extLst>
              <a:ext uri="{FF2B5EF4-FFF2-40B4-BE49-F238E27FC236}">
                <a16:creationId xmlns:a16="http://schemas.microsoft.com/office/drawing/2014/main" id="{F503FA5D-388D-6EFF-7A97-0F6C7B8BD1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ACC980-F01F-1CF2-3418-179111C4D361}"/>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89787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19807D-D657-5030-4F5F-904D529B7B92}"/>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3" name="Footer Placeholder 2">
            <a:extLst>
              <a:ext uri="{FF2B5EF4-FFF2-40B4-BE49-F238E27FC236}">
                <a16:creationId xmlns:a16="http://schemas.microsoft.com/office/drawing/2014/main" id="{9417BA0B-DAF1-E285-9383-E306100B28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5AC3C7-4B85-05C1-96C6-11CC43CF5874}"/>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28366917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67F6D-8560-ACA4-24C1-687B592E04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601C61-FBC4-E84D-00D3-4CAA32A850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EC8776-70AD-4AD9-2D7F-670E8DD45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8088EA-66A4-A3A8-4608-184AAF8D14CC}"/>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6" name="Footer Placeholder 5">
            <a:extLst>
              <a:ext uri="{FF2B5EF4-FFF2-40B4-BE49-F238E27FC236}">
                <a16:creationId xmlns:a16="http://schemas.microsoft.com/office/drawing/2014/main" id="{3A26E33F-DB23-7146-3839-E10261E779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94510B-3EA6-C4E8-774C-D83E7E3B2D1F}"/>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13526503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D39E-6039-14B1-F825-8B733F09D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BB1BDD-910F-86C5-DB2E-98985AD1FD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83C564-3222-1977-397B-F57E8BB4CD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99E20-1F44-0E75-1D59-0B9D8CBD86BF}"/>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6" name="Footer Placeholder 5">
            <a:extLst>
              <a:ext uri="{FF2B5EF4-FFF2-40B4-BE49-F238E27FC236}">
                <a16:creationId xmlns:a16="http://schemas.microsoft.com/office/drawing/2014/main" id="{87ACDD6C-C64B-8EE6-312A-2239DDBDB6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AC5BA8-A023-424D-6D80-1AE6F36AAA77}"/>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132711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Slide">
    <p:spTree>
      <p:nvGrpSpPr>
        <p:cNvPr id="1" name=""/>
        <p:cNvGrpSpPr/>
        <p:nvPr/>
      </p:nvGrpSpPr>
      <p:grpSpPr>
        <a:xfrm>
          <a:off x="0" y="0"/>
          <a:ext cx="0" cy="0"/>
          <a:chOff x="0" y="0"/>
          <a:chExt cx="0" cy="0"/>
        </a:xfrm>
      </p:grpSpPr>
      <p:sp>
        <p:nvSpPr>
          <p:cNvPr id="49" name="Title 1"/>
          <p:cNvSpPr>
            <a:spLocks noGrp="1"/>
          </p:cNvSpPr>
          <p:nvPr userDrawn="1">
            <p:ph type="ctrTitle"/>
          </p:nvPr>
        </p:nvSpPr>
        <p:spPr bwMode="gray">
          <a:xfrm>
            <a:off x="1182233" y="2314005"/>
            <a:ext cx="9827533" cy="1205865"/>
          </a:xfrm>
        </p:spPr>
        <p:txBody>
          <a:bodyPr vert="horz" lIns="0" tIns="0" rIns="0" bIns="0" rtlCol="0" anchor="b" anchorCtr="0">
            <a:noAutofit/>
          </a:bodyPr>
          <a:lstStyle>
            <a:lvl1pPr algn="ctr">
              <a:spcBef>
                <a:spcPts val="0"/>
              </a:spcBef>
              <a:defRPr lang="en-US" sz="4200" b="0" dirty="0">
                <a:solidFill>
                  <a:schemeClr val="tx1"/>
                </a:solidFill>
                <a:latin typeface="+mj-lt"/>
              </a:defRPr>
            </a:lvl1pPr>
          </a:lstStyle>
          <a:p>
            <a:pPr lvl="0"/>
            <a:r>
              <a:rPr lang="en-US" dirty="0"/>
              <a:t>Click to edit Master title style</a:t>
            </a:r>
          </a:p>
        </p:txBody>
      </p:sp>
      <p:sp>
        <p:nvSpPr>
          <p:cNvPr id="6" name="Text Placeholder 5"/>
          <p:cNvSpPr>
            <a:spLocks noGrp="1"/>
          </p:cNvSpPr>
          <p:nvPr userDrawn="1">
            <p:ph type="body" sz="quarter" idx="10"/>
          </p:nvPr>
        </p:nvSpPr>
        <p:spPr bwMode="gray">
          <a:xfrm>
            <a:off x="1182188" y="3760292"/>
            <a:ext cx="9827626" cy="539496"/>
          </a:xfrm>
        </p:spPr>
        <p:txBody>
          <a:bodyPr lIns="0" tIns="0" rIns="0" bIns="0" anchor="t" anchorCtr="0"/>
          <a:lstStyle>
            <a:lvl1pPr marL="0" indent="0" algn="ctr">
              <a:spcBef>
                <a:spcPts val="600"/>
              </a:spcBef>
              <a:buNone/>
              <a:defRPr sz="2400">
                <a:solidFill>
                  <a:schemeClr val="tx1"/>
                </a:solidFill>
                <a:latin typeface="+mn-lt"/>
              </a:defRPr>
            </a:lvl1pPr>
            <a:lvl2pPr marL="400050" indent="0">
              <a:buNone/>
              <a:defRPr/>
            </a:lvl2pPr>
            <a:lvl3pPr marL="742950" indent="0">
              <a:buNone/>
              <a:defRPr/>
            </a:lvl3pPr>
            <a:lvl4pPr marL="1095375" indent="0">
              <a:buNone/>
              <a:defRPr/>
            </a:lvl4pPr>
            <a:lvl5pPr marL="1370012" indent="0">
              <a:buNone/>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17779183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736E5-37DB-E589-0DC6-8715599BEF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F76381-C173-87F5-CCF3-2BD3BD2A56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A63A21-178B-C1C0-7E6A-76AA6ABA8493}"/>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5" name="Footer Placeholder 4">
            <a:extLst>
              <a:ext uri="{FF2B5EF4-FFF2-40B4-BE49-F238E27FC236}">
                <a16:creationId xmlns:a16="http://schemas.microsoft.com/office/drawing/2014/main" id="{0D9F1D42-CBED-A87A-90FC-778BC18523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7418FD-448D-A07F-2CB5-E6995A283437}"/>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34685779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37F569-51F2-497A-7CFF-A16497F5F8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E2CEC5-CBEA-10BE-278B-D0467A95B2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772C91-FB07-3AA4-4FF3-A5B98F3C2DBB}"/>
              </a:ext>
            </a:extLst>
          </p:cNvPr>
          <p:cNvSpPr>
            <a:spLocks noGrp="1"/>
          </p:cNvSpPr>
          <p:nvPr>
            <p:ph type="dt" sz="half" idx="10"/>
          </p:nvPr>
        </p:nvSpPr>
        <p:spPr/>
        <p:txBody>
          <a:bodyPr/>
          <a:lstStyle/>
          <a:p>
            <a:fld id="{A0EA3E22-50DF-4A97-9FFA-B599B803D616}" type="datetimeFigureOut">
              <a:rPr lang="en-US" smtClean="0"/>
              <a:t>4/14/2023</a:t>
            </a:fld>
            <a:endParaRPr lang="en-US"/>
          </a:p>
        </p:txBody>
      </p:sp>
      <p:sp>
        <p:nvSpPr>
          <p:cNvPr id="5" name="Footer Placeholder 4">
            <a:extLst>
              <a:ext uri="{FF2B5EF4-FFF2-40B4-BE49-F238E27FC236}">
                <a16:creationId xmlns:a16="http://schemas.microsoft.com/office/drawing/2014/main" id="{9DCB62A9-8768-C7E4-26FF-5CBF7D37D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6C0FC9-1E79-6C90-BBAA-01D78BD9E8F9}"/>
              </a:ext>
            </a:extLst>
          </p:cNvPr>
          <p:cNvSpPr>
            <a:spLocks noGrp="1"/>
          </p:cNvSpPr>
          <p:nvPr>
            <p:ph type="sldNum" sz="quarter" idx="12"/>
          </p:nvPr>
        </p:nvSpPr>
        <p:spPr/>
        <p:txBody>
          <a:bodyPr/>
          <a:lstStyle/>
          <a:p>
            <a:fld id="{1449CA13-1F6D-41B5-8428-F84E36D6EB00}" type="slidenum">
              <a:rPr lang="en-US" smtClean="0"/>
              <a:t>‹#›</a:t>
            </a:fld>
            <a:endParaRPr lang="en-US"/>
          </a:p>
        </p:txBody>
      </p:sp>
    </p:spTree>
    <p:extLst>
      <p:ext uri="{BB962C8B-B14F-4D97-AF65-F5344CB8AC3E}">
        <p14:creationId xmlns:p14="http://schemas.microsoft.com/office/powerpoint/2010/main" val="325256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82841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and Source">
    <p:spTree>
      <p:nvGrpSpPr>
        <p:cNvPr id="1" name=""/>
        <p:cNvGrpSpPr/>
        <p:nvPr/>
      </p:nvGrpSpPr>
      <p:grpSpPr>
        <a:xfrm>
          <a:off x="0" y="0"/>
          <a:ext cx="0" cy="0"/>
          <a:chOff x="0" y="0"/>
          <a:chExt cx="0" cy="0"/>
        </a:xfrm>
      </p:grpSpPr>
      <p:sp>
        <p:nvSpPr>
          <p:cNvPr id="12"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Text Placeholder 2"/>
          <p:cNvSpPr>
            <a:spLocks noGrp="1"/>
          </p:cNvSpPr>
          <p:nvPr>
            <p:ph type="body" sz="quarter" idx="16" hasCustomPrompt="1"/>
          </p:nvPr>
        </p:nvSpPr>
        <p:spPr>
          <a:xfrm>
            <a:off x="1646349" y="6285863"/>
            <a:ext cx="10097605"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87262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172" y="1647826"/>
            <a:ext cx="11295782" cy="42534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p:cNvSpPr>
            <a:spLocks noGrp="1"/>
          </p:cNvSpPr>
          <p:nvPr>
            <p:ph type="body" sz="quarter" idx="16" hasCustomPrompt="1"/>
          </p:nvPr>
        </p:nvSpPr>
        <p:spPr>
          <a:xfrm>
            <a:off x="1646350" y="6285863"/>
            <a:ext cx="10095221"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13"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888828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Box">
    <p:spTree>
      <p:nvGrpSpPr>
        <p:cNvPr id="1" name=""/>
        <p:cNvGrpSpPr/>
        <p:nvPr/>
      </p:nvGrpSpPr>
      <p:grpSpPr>
        <a:xfrm>
          <a:off x="0" y="0"/>
          <a:ext cx="0" cy="0"/>
          <a:chOff x="0" y="0"/>
          <a:chExt cx="0" cy="0"/>
        </a:xfrm>
      </p:grpSpPr>
      <p:sp>
        <p:nvSpPr>
          <p:cNvPr id="13" name="Text Placeholder 2"/>
          <p:cNvSpPr>
            <a:spLocks noGrp="1"/>
          </p:cNvSpPr>
          <p:nvPr>
            <p:ph type="body" sz="quarter" idx="16" hasCustomPrompt="1"/>
          </p:nvPr>
        </p:nvSpPr>
        <p:spPr>
          <a:xfrm>
            <a:off x="1646349" y="6285863"/>
            <a:ext cx="10097606"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14" name="Text Placeholder 9"/>
          <p:cNvSpPr>
            <a:spLocks noGrp="1"/>
          </p:cNvSpPr>
          <p:nvPr>
            <p:ph type="body" sz="quarter" idx="30"/>
          </p:nvPr>
        </p:nvSpPr>
        <p:spPr>
          <a:xfrm>
            <a:off x="448173" y="1647824"/>
            <a:ext cx="11295782"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18"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7" name="Content Placeholder 2"/>
          <p:cNvSpPr>
            <a:spLocks noGrp="1"/>
          </p:cNvSpPr>
          <p:nvPr>
            <p:ph idx="37"/>
          </p:nvPr>
        </p:nvSpPr>
        <p:spPr>
          <a:xfrm>
            <a:off x="448173" y="2209801"/>
            <a:ext cx="11295782" cy="3681916"/>
          </a:xfrm>
        </p:spPr>
        <p:txBody>
          <a:bodyPr/>
          <a:lstStyle>
            <a:lvl1pPr marL="174625" indent="-174625">
              <a:spcBef>
                <a:spcPts val="1000"/>
              </a:spcBef>
              <a:defRPr sz="1600"/>
            </a:lvl1pPr>
            <a:lvl2pPr marL="339725" indent="-112713">
              <a:spcBef>
                <a:spcPts val="500"/>
              </a:spcBef>
              <a:defRPr sz="1400"/>
            </a:lvl2pPr>
            <a:lvl3pPr marL="514350" indent="-114300">
              <a:spcBef>
                <a:spcPts val="200"/>
              </a:spcBef>
              <a:defRPr sz="1200"/>
            </a:lvl3pPr>
            <a:lvl4pPr marL="685800" indent="-114300">
              <a:spcBef>
                <a:spcPts val="200"/>
              </a:spcBef>
              <a:defRPr sz="1100"/>
            </a:lvl4pPr>
            <a:lvl5pPr marL="858838" indent="-11588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3691936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
    <p:spTree>
      <p:nvGrpSpPr>
        <p:cNvPr id="1" name=""/>
        <p:cNvGrpSpPr/>
        <p:nvPr/>
      </p:nvGrpSpPr>
      <p:grpSpPr>
        <a:xfrm>
          <a:off x="0" y="0"/>
          <a:ext cx="0" cy="0"/>
          <a:chOff x="0" y="0"/>
          <a:chExt cx="0" cy="0"/>
        </a:xfrm>
      </p:grpSpPr>
      <p:sp>
        <p:nvSpPr>
          <p:cNvPr id="16" name="Text Placeholder 2"/>
          <p:cNvSpPr>
            <a:spLocks noGrp="1"/>
          </p:cNvSpPr>
          <p:nvPr>
            <p:ph type="body" sz="quarter" idx="16" hasCustomPrompt="1"/>
          </p:nvPr>
        </p:nvSpPr>
        <p:spPr>
          <a:xfrm>
            <a:off x="1646349" y="6285863"/>
            <a:ext cx="10097605"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18" name="Text Placeholder 9"/>
          <p:cNvSpPr>
            <a:spLocks noGrp="1"/>
          </p:cNvSpPr>
          <p:nvPr>
            <p:ph type="body" sz="quarter" idx="30"/>
          </p:nvPr>
        </p:nvSpPr>
        <p:spPr>
          <a:xfrm>
            <a:off x="448173"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0" name="Text Placeholder 9"/>
          <p:cNvSpPr>
            <a:spLocks noGrp="1"/>
          </p:cNvSpPr>
          <p:nvPr>
            <p:ph type="body" sz="quarter" idx="32"/>
          </p:nvPr>
        </p:nvSpPr>
        <p:spPr>
          <a:xfrm>
            <a:off x="6206334"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9" name="Content Placeholder 2"/>
          <p:cNvSpPr>
            <a:spLocks noGrp="1"/>
          </p:cNvSpPr>
          <p:nvPr>
            <p:ph idx="37"/>
          </p:nvPr>
        </p:nvSpPr>
        <p:spPr>
          <a:xfrm>
            <a:off x="448173" y="2209801"/>
            <a:ext cx="5537557" cy="3681916"/>
          </a:xfrm>
        </p:spPr>
        <p:txBody>
          <a:bodyPr/>
          <a:lstStyle>
            <a:lvl1pPr marL="174625" indent="-174625">
              <a:spcBef>
                <a:spcPts val="1000"/>
              </a:spcBef>
              <a:defRPr sz="1600"/>
            </a:lvl1pPr>
            <a:lvl2pPr marL="342900" indent="-114300">
              <a:spcBef>
                <a:spcPts val="500"/>
              </a:spcBef>
              <a:defRPr sz="1400"/>
            </a:lvl2pPr>
            <a:lvl3pPr marL="514350" indent="-115888">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46"/>
          </p:nvPr>
        </p:nvSpPr>
        <p:spPr>
          <a:xfrm>
            <a:off x="6206334" y="2209801"/>
            <a:ext cx="5537557" cy="3681916"/>
          </a:xfrm>
        </p:spPr>
        <p:txBody>
          <a:bodyPr/>
          <a:lstStyle>
            <a:lvl1pPr marL="174625" indent="-174625">
              <a:spcBef>
                <a:spcPts val="1000"/>
              </a:spcBef>
              <a:defRPr sz="1600"/>
            </a:lvl1pPr>
            <a:lvl2pPr marL="342900" indent="-114300">
              <a:spcBef>
                <a:spcPts val="500"/>
              </a:spcBef>
              <a:defRPr sz="1400"/>
            </a:lvl2pPr>
            <a:lvl3pPr marL="514350" indent="-114300">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1859376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Left Two Right Content">
    <p:spTree>
      <p:nvGrpSpPr>
        <p:cNvPr id="1" name=""/>
        <p:cNvGrpSpPr/>
        <p:nvPr/>
      </p:nvGrpSpPr>
      <p:grpSpPr>
        <a:xfrm>
          <a:off x="0" y="0"/>
          <a:ext cx="0" cy="0"/>
          <a:chOff x="0" y="0"/>
          <a:chExt cx="0" cy="0"/>
        </a:xfrm>
      </p:grpSpPr>
      <p:sp>
        <p:nvSpPr>
          <p:cNvPr id="21" name="Text Placeholder 2"/>
          <p:cNvSpPr>
            <a:spLocks noGrp="1"/>
          </p:cNvSpPr>
          <p:nvPr>
            <p:ph type="body" sz="quarter" idx="16" hasCustomPrompt="1"/>
          </p:nvPr>
        </p:nvSpPr>
        <p:spPr>
          <a:xfrm>
            <a:off x="1646349" y="6285863"/>
            <a:ext cx="10095221"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23" name="Text Placeholder 9"/>
          <p:cNvSpPr>
            <a:spLocks noGrp="1"/>
          </p:cNvSpPr>
          <p:nvPr>
            <p:ph type="body" sz="quarter" idx="30"/>
          </p:nvPr>
        </p:nvSpPr>
        <p:spPr>
          <a:xfrm>
            <a:off x="448173"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5" name="Text Placeholder 9"/>
          <p:cNvSpPr>
            <a:spLocks noGrp="1"/>
          </p:cNvSpPr>
          <p:nvPr>
            <p:ph type="body" sz="quarter" idx="32"/>
          </p:nvPr>
        </p:nvSpPr>
        <p:spPr>
          <a:xfrm>
            <a:off x="6210394"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6" name="Text Placeholder 9"/>
          <p:cNvSpPr>
            <a:spLocks noGrp="1"/>
          </p:cNvSpPr>
          <p:nvPr>
            <p:ph type="body" sz="quarter" idx="39"/>
          </p:nvPr>
        </p:nvSpPr>
        <p:spPr>
          <a:xfrm>
            <a:off x="6210394" y="3813362"/>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30"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1" name="Content Placeholder 2"/>
          <p:cNvSpPr>
            <a:spLocks noGrp="1"/>
          </p:cNvSpPr>
          <p:nvPr>
            <p:ph idx="37"/>
          </p:nvPr>
        </p:nvSpPr>
        <p:spPr>
          <a:xfrm>
            <a:off x="448173" y="2209801"/>
            <a:ext cx="5537557" cy="3681916"/>
          </a:xfrm>
        </p:spPr>
        <p:txBody>
          <a:bodyPr/>
          <a:lstStyle>
            <a:lvl1pPr marL="174625" indent="-174625">
              <a:spcBef>
                <a:spcPts val="1000"/>
              </a:spcBef>
              <a:defRPr sz="1600"/>
            </a:lvl1pPr>
            <a:lvl2pPr marL="339725" indent="-115888">
              <a:spcBef>
                <a:spcPts val="500"/>
              </a:spcBef>
              <a:defRPr sz="1400"/>
            </a:lvl2pPr>
            <a:lvl3pPr marL="517525" indent="-117475">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46"/>
          </p:nvPr>
        </p:nvSpPr>
        <p:spPr>
          <a:xfrm>
            <a:off x="6210394" y="2209801"/>
            <a:ext cx="5537557" cy="1529266"/>
          </a:xfrm>
        </p:spPr>
        <p:txBody>
          <a:bodyPr/>
          <a:lstStyle>
            <a:lvl1pPr marL="174625" indent="-174625">
              <a:spcBef>
                <a:spcPts val="1000"/>
              </a:spcBef>
              <a:defRPr sz="1600"/>
            </a:lvl1pPr>
            <a:lvl2pPr marL="342900" indent="-114300">
              <a:spcBef>
                <a:spcPts val="500"/>
              </a:spcBef>
              <a:defRPr sz="1400"/>
            </a:lvl2pPr>
            <a:lvl3pPr marL="512763" indent="-112713">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48"/>
          </p:nvPr>
        </p:nvSpPr>
        <p:spPr>
          <a:xfrm>
            <a:off x="6210394" y="4371976"/>
            <a:ext cx="5537557" cy="1529266"/>
          </a:xfrm>
        </p:spPr>
        <p:txBody>
          <a:bodyPr/>
          <a:lstStyle>
            <a:lvl1pPr marL="171450" indent="-171450">
              <a:spcBef>
                <a:spcPts val="1000"/>
              </a:spcBef>
              <a:defRPr sz="1600"/>
            </a:lvl1pPr>
            <a:lvl2pPr marL="342900" indent="-114300">
              <a:spcBef>
                <a:spcPts val="500"/>
              </a:spcBef>
              <a:defRPr sz="1400"/>
            </a:lvl2pPr>
            <a:lvl3pPr marL="514350" indent="-115888">
              <a:spcBef>
                <a:spcPts val="200"/>
              </a:spcBef>
              <a:defRPr sz="1200"/>
            </a:lvl3pPr>
            <a:lvl4pPr marL="685800" indent="-114300">
              <a:spcBef>
                <a:spcPts val="200"/>
              </a:spcBef>
              <a:defRPr sz="1100"/>
            </a:lvl4pPr>
            <a:lvl5pPr marL="857250" indent="-114300">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3817520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Left One Right Content">
    <p:spTree>
      <p:nvGrpSpPr>
        <p:cNvPr id="1" name=""/>
        <p:cNvGrpSpPr/>
        <p:nvPr/>
      </p:nvGrpSpPr>
      <p:grpSpPr>
        <a:xfrm>
          <a:off x="0" y="0"/>
          <a:ext cx="0" cy="0"/>
          <a:chOff x="0" y="0"/>
          <a:chExt cx="0" cy="0"/>
        </a:xfrm>
      </p:grpSpPr>
      <p:sp>
        <p:nvSpPr>
          <p:cNvPr id="15" name="Text Placeholder 2"/>
          <p:cNvSpPr>
            <a:spLocks noGrp="1"/>
          </p:cNvSpPr>
          <p:nvPr>
            <p:ph type="body" sz="quarter" idx="16" hasCustomPrompt="1"/>
          </p:nvPr>
        </p:nvSpPr>
        <p:spPr>
          <a:xfrm>
            <a:off x="1646348" y="6285863"/>
            <a:ext cx="10101602" cy="426611"/>
          </a:xfrm>
        </p:spPr>
        <p:txBody>
          <a:bodyPr tIns="0" bIns="0" anchor="b"/>
          <a:lstStyle>
            <a:lvl1pPr marL="0" indent="0" algn="l" defTabSz="914400" rtl="0" eaLnBrk="1" latinLnBrk="0" hangingPunct="1">
              <a:lnSpc>
                <a:spcPct val="85000"/>
              </a:lnSpc>
              <a:spcBef>
                <a:spcPts val="300"/>
              </a:spcBef>
              <a:buClr>
                <a:schemeClr val="accent2"/>
              </a:buClr>
              <a:buSzPct val="85000"/>
              <a:buFont typeface="Arial" pitchFamily="34" charset="0"/>
              <a:buNone/>
              <a:tabLst/>
              <a:defRPr lang="en-US" sz="1000" kern="1200" dirty="0">
                <a:solidFill>
                  <a:schemeClr val="tx2"/>
                </a:solidFill>
                <a:latin typeface="+mn-lt"/>
                <a:ea typeface="+mn-ea"/>
                <a:cs typeface="Arial" pitchFamily="34" charset="0"/>
              </a:defRPr>
            </a:lvl1pPr>
          </a:lstStyle>
          <a:p>
            <a:pPr lvl="0"/>
            <a:r>
              <a:rPr lang="en-US" dirty="0"/>
              <a:t>Click to edit source</a:t>
            </a:r>
          </a:p>
        </p:txBody>
      </p:sp>
      <p:sp>
        <p:nvSpPr>
          <p:cNvPr id="16" name="Text Placeholder 9"/>
          <p:cNvSpPr>
            <a:spLocks noGrp="1"/>
          </p:cNvSpPr>
          <p:nvPr>
            <p:ph type="body" sz="quarter" idx="36"/>
          </p:nvPr>
        </p:nvSpPr>
        <p:spPr>
          <a:xfrm>
            <a:off x="448173" y="3813362"/>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4" name="Text Placeholder 9"/>
          <p:cNvSpPr>
            <a:spLocks noGrp="1"/>
          </p:cNvSpPr>
          <p:nvPr>
            <p:ph type="body" sz="quarter" idx="30"/>
          </p:nvPr>
        </p:nvSpPr>
        <p:spPr>
          <a:xfrm>
            <a:off x="448173"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26" name="Text Placeholder 9"/>
          <p:cNvSpPr>
            <a:spLocks noGrp="1"/>
          </p:cNvSpPr>
          <p:nvPr>
            <p:ph type="body" sz="quarter" idx="32"/>
          </p:nvPr>
        </p:nvSpPr>
        <p:spPr>
          <a:xfrm>
            <a:off x="6210394" y="1647824"/>
            <a:ext cx="5537557" cy="522418"/>
          </a:xfrm>
          <a:prstGeom prst="rect">
            <a:avLst/>
          </a:prstGeom>
          <a:solidFill>
            <a:schemeClr val="accent1"/>
          </a:solidFill>
          <a:ln w="28575">
            <a:noFill/>
            <a:miter lim="800000"/>
          </a:ln>
          <a:effectLst/>
        </p:spPr>
        <p:txBody>
          <a:bodyPr anchor="ctr" anchorCtr="0">
            <a:noAutofit/>
          </a:bodyPr>
          <a:lstStyle>
            <a:lvl1pPr marL="0" indent="0" algn="ctr">
              <a:lnSpc>
                <a:spcPct val="90000"/>
              </a:lnSpc>
              <a:spcBef>
                <a:spcPts val="0"/>
              </a:spcBef>
              <a:buFontTx/>
              <a:buNone/>
              <a:defRPr sz="1800" b="1">
                <a:solidFill>
                  <a:schemeClr val="bg1"/>
                </a:solidFill>
                <a:latin typeface="+mj-lt"/>
              </a:defRPr>
            </a:lvl1pPr>
          </a:lstStyle>
          <a:p>
            <a:pPr lvl="0"/>
            <a:r>
              <a:rPr lang="en-US" dirty="0"/>
              <a:t>Click to edit Master text styles</a:t>
            </a:r>
          </a:p>
        </p:txBody>
      </p:sp>
      <p:sp>
        <p:nvSpPr>
          <p:cNvPr id="31" name="Text Placeholder 9"/>
          <p:cNvSpPr>
            <a:spLocks noGrp="1"/>
          </p:cNvSpPr>
          <p:nvPr>
            <p:ph type="body" sz="quarter" idx="15" hasCustomPrompt="1"/>
          </p:nvPr>
        </p:nvSpPr>
        <p:spPr bwMode="gray">
          <a:xfrm>
            <a:off x="448172" y="1110360"/>
            <a:ext cx="11295782" cy="396947"/>
          </a:xfrm>
          <a:prstGeom prst="rect">
            <a:avLst/>
          </a:prstGeom>
          <a:noFill/>
        </p:spPr>
        <p:txBody>
          <a:bodyPr wrap="square" rtlCol="0">
            <a:noAutofit/>
          </a:bodyPr>
          <a:lstStyle>
            <a:lvl1pPr marL="0" indent="0" algn="l" rtl="0" fontAlgn="base">
              <a:lnSpc>
                <a:spcPct val="85000"/>
              </a:lnSpc>
              <a:spcBef>
                <a:spcPct val="0"/>
              </a:spcBef>
              <a:spcAft>
                <a:spcPct val="0"/>
              </a:spcAft>
              <a:buNone/>
              <a:defRPr lang="en-US" sz="2000" b="0"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subtitle</a:t>
            </a:r>
          </a:p>
        </p:txBody>
      </p:sp>
      <p:sp>
        <p:nvSpPr>
          <p:cNvPr id="11" name="Content Placeholder 2"/>
          <p:cNvSpPr>
            <a:spLocks noGrp="1"/>
          </p:cNvSpPr>
          <p:nvPr>
            <p:ph idx="37"/>
          </p:nvPr>
        </p:nvSpPr>
        <p:spPr>
          <a:xfrm>
            <a:off x="448173" y="2209801"/>
            <a:ext cx="5537557" cy="1529266"/>
          </a:xfrm>
        </p:spPr>
        <p:txBody>
          <a:bodyPr/>
          <a:lstStyle>
            <a:lvl1pPr marL="171450" indent="-171450">
              <a:spcBef>
                <a:spcPts val="1000"/>
              </a:spcBef>
              <a:defRPr sz="1600"/>
            </a:lvl1pPr>
            <a:lvl2pPr marL="342900" indent="-114300">
              <a:spcBef>
                <a:spcPts val="500"/>
              </a:spcBef>
              <a:defRPr sz="1400"/>
            </a:lvl2pPr>
            <a:lvl3pPr marL="514350" indent="-115888">
              <a:spcBef>
                <a:spcPts val="200"/>
              </a:spcBef>
              <a:tabLst/>
              <a:defRPr sz="1200"/>
            </a:lvl3pPr>
            <a:lvl4pPr marL="685800" indent="-114300">
              <a:spcBef>
                <a:spcPts val="200"/>
              </a:spcBef>
              <a:defRPr sz="1100"/>
            </a:lvl4pPr>
            <a:lvl5pPr marL="858838" indent="-11588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46"/>
          </p:nvPr>
        </p:nvSpPr>
        <p:spPr>
          <a:xfrm>
            <a:off x="6210394" y="2209801"/>
            <a:ext cx="5537557" cy="3681916"/>
          </a:xfrm>
        </p:spPr>
        <p:txBody>
          <a:bodyPr/>
          <a:lstStyle>
            <a:lvl1pPr marL="174625" indent="-174625">
              <a:spcBef>
                <a:spcPts val="1000"/>
              </a:spcBef>
              <a:defRPr sz="1600"/>
            </a:lvl1pPr>
            <a:lvl2pPr marL="342900" indent="-114300">
              <a:spcBef>
                <a:spcPts val="500"/>
              </a:spcBef>
              <a:tabLst/>
              <a:defRPr sz="1400"/>
            </a:lvl2pPr>
            <a:lvl3pPr marL="515938" indent="-115888">
              <a:spcBef>
                <a:spcPts val="200"/>
              </a:spcBef>
              <a:defRPr sz="1200"/>
            </a:lvl3pPr>
            <a:lvl4pPr marL="685800" indent="-114300">
              <a:spcBef>
                <a:spcPts val="200"/>
              </a:spcBef>
              <a:defRPr sz="1100"/>
            </a:lvl4pPr>
            <a:lvl5pPr marL="858838" indent="-11588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47"/>
          </p:nvPr>
        </p:nvSpPr>
        <p:spPr>
          <a:xfrm>
            <a:off x="448173" y="4371976"/>
            <a:ext cx="5537557" cy="1529266"/>
          </a:xfrm>
        </p:spPr>
        <p:txBody>
          <a:bodyPr/>
          <a:lstStyle>
            <a:lvl1pPr marL="171450" indent="-171450">
              <a:spcBef>
                <a:spcPts val="1000"/>
              </a:spcBef>
              <a:defRPr sz="1600"/>
            </a:lvl1pPr>
            <a:lvl2pPr marL="342900" indent="-114300">
              <a:spcBef>
                <a:spcPts val="500"/>
              </a:spcBef>
              <a:defRPr sz="1400"/>
            </a:lvl2pPr>
            <a:lvl3pPr marL="514350" indent="-114300">
              <a:spcBef>
                <a:spcPts val="200"/>
              </a:spcBef>
              <a:defRPr sz="1200"/>
            </a:lvl3pPr>
            <a:lvl4pPr marL="685800" indent="-114300">
              <a:spcBef>
                <a:spcPts val="200"/>
              </a:spcBef>
              <a:defRPr sz="1100"/>
            </a:lvl4pPr>
            <a:lvl5pPr marL="858838" indent="-115888">
              <a:spcBef>
                <a:spcPts val="200"/>
              </a:spcBef>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219884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userDrawn="1">
            <p:ph type="body" idx="1"/>
          </p:nvPr>
        </p:nvSpPr>
        <p:spPr bwMode="gray">
          <a:xfrm>
            <a:off x="446912" y="1647827"/>
            <a:ext cx="11295782" cy="4251960"/>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userDrawn="1">
            <p:ph type="title"/>
          </p:nvPr>
        </p:nvSpPr>
        <p:spPr bwMode="gray">
          <a:xfrm>
            <a:off x="446915" y="129598"/>
            <a:ext cx="11294655" cy="950976"/>
          </a:xfrm>
          <a:prstGeom prst="rect">
            <a:avLst/>
          </a:prstGeom>
        </p:spPr>
        <p:txBody>
          <a:bodyPr vert="horz" lIns="91440" tIns="45720" rIns="91440" bIns="45720" rtlCol="0" anchor="b" anchorCtr="0">
            <a:noAutofit/>
          </a:bodyPr>
          <a:lstStyle/>
          <a:p>
            <a:pPr lvl="0"/>
            <a:r>
              <a:rPr lang="en-US" dirty="0"/>
              <a:t>Click to edit Master title style</a:t>
            </a:r>
          </a:p>
        </p:txBody>
      </p:sp>
      <p:sp>
        <p:nvSpPr>
          <p:cNvPr id="9" name="Slide Number Placeholder 5"/>
          <p:cNvSpPr txBox="1">
            <a:spLocks/>
          </p:cNvSpPr>
          <p:nvPr userDrawn="1"/>
        </p:nvSpPr>
        <p:spPr bwMode="gray">
          <a:xfrm>
            <a:off x="11522495" y="6592288"/>
            <a:ext cx="438151" cy="120184"/>
          </a:xfrm>
          <a:prstGeom prst="rect">
            <a:avLst/>
          </a:prstGeom>
        </p:spPr>
        <p:txBody>
          <a:bodyPr wrap="square" lIns="0" tIns="0" rIns="0" bIns="0" anchor="b" anchorCtr="0"/>
          <a:lstStyle>
            <a:defPPr>
              <a:defRPr lang="en-US"/>
            </a:defPPr>
            <a:lvl1pPr marL="0" algn="r" defTabSz="914400" rtl="0" eaLnBrk="1" fontAlgn="base" latinLnBrk="0" hangingPunct="1">
              <a:lnSpc>
                <a:spcPct val="90000"/>
              </a:lnSpc>
              <a:spcBef>
                <a:spcPct val="0"/>
              </a:spcBef>
              <a:spcAft>
                <a:spcPct val="0"/>
              </a:spcAft>
              <a:defRPr lang="en-US" sz="900" b="0" kern="1200" smtClean="0">
                <a:solidFill>
                  <a:schemeClr val="tx1">
                    <a:lumMod val="75000"/>
                    <a:lumOff val="2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C0926A-889A-463A-A5EA-682F15689EEF}" type="slidenum">
              <a:rPr lang="en-US" sz="900" smtClean="0">
                <a:solidFill>
                  <a:schemeClr val="tx2"/>
                </a:solidFill>
                <a:latin typeface="+mn-lt"/>
              </a:rPr>
              <a:pPr/>
              <a:t>‹#›</a:t>
            </a:fld>
            <a:endParaRPr lang="en-US" sz="900" dirty="0">
              <a:solidFill>
                <a:schemeClr val="tx2"/>
              </a:solidFill>
              <a:latin typeface="+mn-lt"/>
            </a:endParaRPr>
          </a:p>
        </p:txBody>
      </p:sp>
    </p:spTree>
    <p:custDataLst>
      <p:tags r:id="rId12"/>
    </p:custDataLst>
    <p:extLst>
      <p:ext uri="{BB962C8B-B14F-4D97-AF65-F5344CB8AC3E}">
        <p14:creationId xmlns:p14="http://schemas.microsoft.com/office/powerpoint/2010/main" val="1633675084"/>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4" r:id="rId3"/>
    <p:sldLayoutId id="2147483663" r:id="rId4"/>
    <p:sldLayoutId id="2147483650" r:id="rId5"/>
    <p:sldLayoutId id="2147483655" r:id="rId6"/>
    <p:sldLayoutId id="2147483656" r:id="rId7"/>
    <p:sldLayoutId id="2147483658" r:id="rId8"/>
    <p:sldLayoutId id="2147483659" r:id="rId9"/>
    <p:sldLayoutId id="2147483657" r:id="rId10"/>
  </p:sldLayoutIdLst>
  <p:txStyles>
    <p:titleStyle>
      <a:lvl1pPr algn="l" defTabSz="914400" rtl="0" eaLnBrk="1" latinLnBrk="0" hangingPunct="1">
        <a:lnSpc>
          <a:spcPct val="85000"/>
        </a:lnSpc>
        <a:spcBef>
          <a:spcPts val="0"/>
        </a:spcBef>
        <a:buNone/>
        <a:defRPr lang="en-US" sz="2800" b="1"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2000"/>
        </a:spcBef>
        <a:buClrTx/>
        <a:buSzPct val="100000"/>
        <a:buFont typeface="Arial" panose="020B0604020202020204" pitchFamily="34" charset="0"/>
        <a:buChar char="•"/>
        <a:defRPr lang="en-US" sz="2000" kern="1200" dirty="0" smtClean="0">
          <a:solidFill>
            <a:schemeClr val="tx1"/>
          </a:solidFill>
          <a:latin typeface="+mn-lt"/>
          <a:ea typeface="+mn-ea"/>
          <a:cs typeface="+mn-cs"/>
        </a:defRPr>
      </a:lvl1pPr>
      <a:lvl2pPr marL="457200" indent="-169863" algn="l" defTabSz="914400" rtl="0" eaLnBrk="1" latinLnBrk="0" hangingPunct="1">
        <a:lnSpc>
          <a:spcPct val="90000"/>
        </a:lnSpc>
        <a:spcBef>
          <a:spcPts val="1000"/>
        </a:spcBef>
        <a:buClrTx/>
        <a:buFont typeface="Arial" panose="020B0604020202020204" pitchFamily="34" charset="0"/>
        <a:buChar char="•"/>
        <a:defRPr sz="1800" kern="1200">
          <a:solidFill>
            <a:schemeClr val="tx1"/>
          </a:solidFill>
          <a:latin typeface="+mn-lt"/>
          <a:ea typeface="+mn-ea"/>
          <a:cs typeface="+mn-cs"/>
        </a:defRPr>
      </a:lvl2pPr>
      <a:lvl3pPr marL="685800" indent="-171450" algn="l" defTabSz="914400" rtl="0" eaLnBrk="1" latinLnBrk="0" hangingPunct="1">
        <a:lnSpc>
          <a:spcPct val="90000"/>
        </a:lnSpc>
        <a:spcBef>
          <a:spcPts val="500"/>
        </a:spcBef>
        <a:buClrTx/>
        <a:buFont typeface="Arial" panose="020B0604020202020204" pitchFamily="34" charset="0"/>
        <a:buChar char="•"/>
        <a:defRPr sz="1600" kern="1200">
          <a:solidFill>
            <a:schemeClr val="tx1"/>
          </a:solidFill>
          <a:latin typeface="+mn-lt"/>
          <a:ea typeface="+mn-ea"/>
          <a:cs typeface="+mn-cs"/>
        </a:defRPr>
      </a:lvl3pPr>
      <a:lvl4pPr marL="914400" indent="-171450" algn="l" defTabSz="914400" rtl="0" eaLnBrk="1" latinLnBrk="0" hangingPunct="1">
        <a:lnSpc>
          <a:spcPct val="90000"/>
        </a:lnSpc>
        <a:spcBef>
          <a:spcPts val="200"/>
        </a:spcBef>
        <a:buClrTx/>
        <a:buFont typeface="Arial" panose="020B0604020202020204" pitchFamily="34" charset="0"/>
        <a:buChar char="•"/>
        <a:defRPr sz="1400" kern="1200">
          <a:solidFill>
            <a:schemeClr val="tx1"/>
          </a:solidFill>
          <a:latin typeface="+mn-lt"/>
          <a:ea typeface="+mn-ea"/>
          <a:cs typeface="+mn-cs"/>
        </a:defRPr>
      </a:lvl4pPr>
      <a:lvl5pPr marL="1089025" indent="-114300" algn="l" defTabSz="914400" rtl="0" eaLnBrk="1" latinLnBrk="0" hangingPunct="1">
        <a:lnSpc>
          <a:spcPct val="90000"/>
        </a:lnSpc>
        <a:spcBef>
          <a:spcPts val="100"/>
        </a:spcBef>
        <a:buClrTx/>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C190CE-B692-3FE1-AA0A-94A5EACB08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22BBE7-1036-A833-C47B-2E02263190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70AFB-2138-4157-7BA4-4E3B18451B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A3E22-50DF-4A97-9FFA-B599B803D616}" type="datetimeFigureOut">
              <a:rPr lang="en-US" smtClean="0"/>
              <a:t>4/14/2023</a:t>
            </a:fld>
            <a:endParaRPr lang="en-US"/>
          </a:p>
        </p:txBody>
      </p:sp>
      <p:sp>
        <p:nvSpPr>
          <p:cNvPr id="5" name="Footer Placeholder 4">
            <a:extLst>
              <a:ext uri="{FF2B5EF4-FFF2-40B4-BE49-F238E27FC236}">
                <a16:creationId xmlns:a16="http://schemas.microsoft.com/office/drawing/2014/main" id="{00C968FC-624A-F420-8C82-650CC0374C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B74A9D-6512-E827-7269-695F0D544A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49CA13-1F6D-41B5-8428-F84E36D6EB00}" type="slidenum">
              <a:rPr lang="en-US" smtClean="0"/>
              <a:t>‹#›</a:t>
            </a:fld>
            <a:endParaRPr lang="en-US"/>
          </a:p>
        </p:txBody>
      </p:sp>
    </p:spTree>
    <p:extLst>
      <p:ext uri="{BB962C8B-B14F-4D97-AF65-F5344CB8AC3E}">
        <p14:creationId xmlns:p14="http://schemas.microsoft.com/office/powerpoint/2010/main" val="290954041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6.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notesSlide" Target="../notesSlides/notesSlide3.xml"/><Relationship Id="rId7" Type="http://schemas.openxmlformats.org/officeDocument/2006/relationships/image" Target="../media/image4.svg"/><Relationship Id="rId2" Type="http://schemas.openxmlformats.org/officeDocument/2006/relationships/slideLayout" Target="../slideLayouts/slideLayout4.xml"/><Relationship Id="rId1" Type="http://schemas.openxmlformats.org/officeDocument/2006/relationships/tags" Target="../tags/tag14.xml"/><Relationship Id="rId6" Type="http://schemas.openxmlformats.org/officeDocument/2006/relationships/image" Target="../media/image3.png"/><Relationship Id="rId5" Type="http://schemas.openxmlformats.org/officeDocument/2006/relationships/image" Target="../media/image2.svg"/><Relationship Id="rId4" Type="http://schemas.openxmlformats.org/officeDocument/2006/relationships/image" Target="../media/image1.png"/><Relationship Id="rId9"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0B6E-13BC-13DF-9822-294D175535B6}"/>
              </a:ext>
            </a:extLst>
          </p:cNvPr>
          <p:cNvSpPr>
            <a:spLocks noGrp="1"/>
          </p:cNvSpPr>
          <p:nvPr>
            <p:ph type="ctrTitle"/>
          </p:nvPr>
        </p:nvSpPr>
        <p:spPr>
          <a:xfrm>
            <a:off x="467528" y="162209"/>
            <a:ext cx="11146402" cy="1205865"/>
          </a:xfrm>
        </p:spPr>
        <p:txBody>
          <a:bodyPr/>
          <a:lstStyle/>
          <a:p>
            <a:pPr algn="l"/>
            <a:r>
              <a:rPr lang="en-US" sz="3200" dirty="0"/>
              <a:t>These slides are provided for educational purposes as of April 6, 2023</a:t>
            </a:r>
          </a:p>
        </p:txBody>
      </p:sp>
      <p:sp>
        <p:nvSpPr>
          <p:cNvPr id="3" name="Text Placeholder 2">
            <a:extLst>
              <a:ext uri="{FF2B5EF4-FFF2-40B4-BE49-F238E27FC236}">
                <a16:creationId xmlns:a16="http://schemas.microsoft.com/office/drawing/2014/main" id="{CAD9C6A3-565C-C00E-A0E9-9D8D1BAF91A5}"/>
              </a:ext>
            </a:extLst>
          </p:cNvPr>
          <p:cNvSpPr>
            <a:spLocks noGrp="1"/>
          </p:cNvSpPr>
          <p:nvPr>
            <p:ph type="body" sz="quarter" idx="10"/>
          </p:nvPr>
        </p:nvSpPr>
        <p:spPr>
          <a:xfrm>
            <a:off x="514824" y="1554847"/>
            <a:ext cx="11051809" cy="4342157"/>
          </a:xfrm>
        </p:spPr>
        <p:txBody>
          <a:bodyPr/>
          <a:lstStyle/>
          <a:p>
            <a:pPr algn="l"/>
            <a:r>
              <a:rPr lang="en-US" b="1" dirty="0"/>
              <a:t>Note:</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Individuals may use these slides for scientific or educational purposes only.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algn="l"/>
            <a:endParaRPr lang="en-US" dirty="0"/>
          </a:p>
        </p:txBody>
      </p:sp>
      <p:sp>
        <p:nvSpPr>
          <p:cNvPr id="4" name="Text Placeholder 13">
            <a:extLst>
              <a:ext uri="{FF2B5EF4-FFF2-40B4-BE49-F238E27FC236}">
                <a16:creationId xmlns:a16="http://schemas.microsoft.com/office/drawing/2014/main" id="{6ABA3BD1-C096-93A8-53C0-5544DD1F2AB4}"/>
              </a:ext>
            </a:extLst>
          </p:cNvPr>
          <p:cNvSpPr txBox="1">
            <a:spLocks/>
          </p:cNvSpPr>
          <p:nvPr/>
        </p:nvSpPr>
        <p:spPr>
          <a:xfrm>
            <a:off x="184230" y="6411515"/>
            <a:ext cx="10095221" cy="426611"/>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nSpc>
                <a:spcPct val="100000"/>
              </a:lnSpc>
              <a:spcBef>
                <a:spcPts val="0"/>
              </a:spcBef>
              <a:buNone/>
              <a:defRPr/>
            </a:pPr>
            <a:r>
              <a:rPr lang="en-US" sz="750" b="0" i="0" dirty="0">
                <a:solidFill>
                  <a:schemeClr val="tx2"/>
                </a:solidFill>
                <a:effectLst/>
                <a:latin typeface="+mn-lt"/>
              </a:rPr>
              <a:t>© 2023 Exact Sciences Corporation. All rights reserved.</a:t>
            </a:r>
          </a:p>
        </p:txBody>
      </p:sp>
    </p:spTree>
    <p:extLst>
      <p:ext uri="{BB962C8B-B14F-4D97-AF65-F5344CB8AC3E}">
        <p14:creationId xmlns:p14="http://schemas.microsoft.com/office/powerpoint/2010/main" val="2262316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CA16AD-DBBE-4478-A291-DDBEDAEDDD30}"/>
              </a:ext>
            </a:extLst>
          </p:cNvPr>
          <p:cNvSpPr>
            <a:spLocks noGrp="1"/>
          </p:cNvSpPr>
          <p:nvPr>
            <p:ph idx="1"/>
          </p:nvPr>
        </p:nvSpPr>
        <p:spPr>
          <a:xfrm>
            <a:off x="448172" y="1310184"/>
            <a:ext cx="11295782" cy="4591059"/>
          </a:xfrm>
        </p:spPr>
        <p:txBody>
          <a:bodyPr vert="horz" lIns="91440" tIns="45720" rIns="91440" bIns="45720" rtlCol="0" anchor="t">
            <a:noAutofit/>
          </a:bodyPr>
          <a:lstStyle/>
          <a:p>
            <a:r>
              <a:rPr lang="en-US" dirty="0"/>
              <a:t>National guidelines have updated their recommendations to lower the starting screening age to 45 in individuals at average risk</a:t>
            </a:r>
            <a:r>
              <a:rPr lang="en-US"/>
              <a:t> for CRC</a:t>
            </a:r>
            <a:endParaRPr lang="en-US" dirty="0"/>
          </a:p>
          <a:p>
            <a:pPr marL="0" indent="0">
              <a:buNone/>
            </a:pPr>
            <a:endParaRPr lang="en-US" dirty="0"/>
          </a:p>
          <a:p>
            <a:r>
              <a:rPr lang="en-US" dirty="0"/>
              <a:t>Guidelines suggest that whether to screen patients older than 75 should be an individualized decision based on such factors as patient health, comorbidities, life expectancy, previous CRC screening history, and patient preferences</a:t>
            </a:r>
          </a:p>
          <a:p>
            <a:pPr marL="0" indent="0">
              <a:buNone/>
            </a:pPr>
            <a:endParaRPr lang="en-US" dirty="0"/>
          </a:p>
          <a:p>
            <a:r>
              <a:rPr lang="en-US" dirty="0"/>
              <a:t>Guidelines are also in agreement that among patients at average risk who are older than 75, those with no screening history are most likely to benefit from CRC screening</a:t>
            </a:r>
          </a:p>
          <a:p>
            <a:pPr marL="0" indent="0">
              <a:buNone/>
            </a:pPr>
            <a:endParaRPr lang="en-US" dirty="0"/>
          </a:p>
        </p:txBody>
      </p:sp>
      <p:sp>
        <p:nvSpPr>
          <p:cNvPr id="5" name="Title 4">
            <a:extLst>
              <a:ext uri="{FF2B5EF4-FFF2-40B4-BE49-F238E27FC236}">
                <a16:creationId xmlns:a16="http://schemas.microsoft.com/office/drawing/2014/main" id="{33211122-7463-4631-ADB8-20762B438EBF}"/>
              </a:ext>
            </a:extLst>
          </p:cNvPr>
          <p:cNvSpPr>
            <a:spLocks noGrp="1"/>
          </p:cNvSpPr>
          <p:nvPr>
            <p:ph type="title"/>
          </p:nvPr>
        </p:nvSpPr>
        <p:spPr/>
        <p:txBody>
          <a:bodyPr/>
          <a:lstStyle/>
          <a:p>
            <a:r>
              <a:rPr lang="en-US" sz="2800" dirty="0"/>
              <a:t>Summary of Current Guideline Recommendations</a:t>
            </a:r>
            <a:endParaRPr lang="en-US" dirty="0"/>
          </a:p>
        </p:txBody>
      </p:sp>
    </p:spTree>
    <p:extLst>
      <p:ext uri="{BB962C8B-B14F-4D97-AF65-F5344CB8AC3E}">
        <p14:creationId xmlns:p14="http://schemas.microsoft.com/office/powerpoint/2010/main" val="115715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EAA5B8D-3D3C-4EB2-AAB5-372CD7B9C073}"/>
              </a:ext>
            </a:extLst>
          </p:cNvPr>
          <p:cNvSpPr>
            <a:spLocks noGrp="1"/>
          </p:cNvSpPr>
          <p:nvPr>
            <p:ph type="body" sz="quarter" idx="16"/>
          </p:nvPr>
        </p:nvSpPr>
        <p:spPr>
          <a:xfrm>
            <a:off x="1240221" y="5802012"/>
            <a:ext cx="10241735" cy="1099477"/>
          </a:xfrm>
        </p:spPr>
        <p:txBody>
          <a:bodyPr/>
          <a:lstStyle/>
          <a:p>
            <a:pPr>
              <a:lnSpc>
                <a:spcPct val="90000"/>
              </a:lnSpc>
            </a:pPr>
            <a:r>
              <a:rPr lang="fr-FR" dirty="0"/>
              <a:t>*</a:t>
            </a:r>
            <a:r>
              <a:rPr lang="fr-FR" dirty="0" err="1"/>
              <a:t>See</a:t>
            </a:r>
            <a:r>
              <a:rPr lang="fr-FR" dirty="0"/>
              <a:t> Rex DK, et al. Am J </a:t>
            </a:r>
            <a:r>
              <a:rPr lang="fr-FR" dirty="0" err="1"/>
              <a:t>Gastroenterol</a:t>
            </a:r>
            <a:r>
              <a:rPr lang="fr-FR" dirty="0"/>
              <a:t>. 2017;112(7):1016-1030 for </a:t>
            </a:r>
            <a:r>
              <a:rPr lang="fr-FR" dirty="0" err="1"/>
              <a:t>additional</a:t>
            </a:r>
            <a:r>
              <a:rPr lang="fr-FR" dirty="0"/>
              <a:t> MSTF </a:t>
            </a:r>
            <a:r>
              <a:rPr lang="fr-FR" dirty="0" err="1"/>
              <a:t>recommendations</a:t>
            </a:r>
            <a:r>
              <a:rPr lang="fr-FR" dirty="0"/>
              <a:t>. The United States Multi-Society </a:t>
            </a:r>
            <a:r>
              <a:rPr lang="fr-FR" dirty="0" err="1"/>
              <a:t>Task</a:t>
            </a:r>
            <a:r>
              <a:rPr lang="fr-FR" dirty="0"/>
              <a:t> Force on Colorectal Cancer </a:t>
            </a:r>
            <a:r>
              <a:rPr lang="fr-FR" dirty="0" err="1"/>
              <a:t>includes</a:t>
            </a:r>
            <a:r>
              <a:rPr lang="fr-FR" dirty="0"/>
              <a:t> the American </a:t>
            </a:r>
            <a:r>
              <a:rPr lang="fr-FR" dirty="0" err="1"/>
              <a:t>College</a:t>
            </a:r>
            <a:r>
              <a:rPr lang="fr-FR" dirty="0"/>
              <a:t> of </a:t>
            </a:r>
            <a:r>
              <a:rPr lang="fr-FR" dirty="0" err="1"/>
              <a:t>Gastroenterology</a:t>
            </a:r>
            <a:r>
              <a:rPr lang="fr-FR" dirty="0"/>
              <a:t> (ACG), the American </a:t>
            </a:r>
            <a:r>
              <a:rPr lang="fr-FR" dirty="0" err="1"/>
              <a:t>Gastroenterological</a:t>
            </a:r>
            <a:r>
              <a:rPr lang="fr-FR" dirty="0"/>
              <a:t> Association (AGA), and the American Society for Gastrointestinal </a:t>
            </a:r>
            <a:r>
              <a:rPr lang="fr-FR" dirty="0" err="1"/>
              <a:t>Endoscopy</a:t>
            </a:r>
            <a:r>
              <a:rPr lang="fr-FR" dirty="0"/>
              <a:t> (ASGE).</a:t>
            </a:r>
          </a:p>
          <a:p>
            <a:pPr>
              <a:lnSpc>
                <a:spcPct val="90000"/>
              </a:lnSpc>
            </a:pPr>
            <a:r>
              <a:rPr lang="fr-FR" dirty="0"/>
              <a:t>†Nomenclature </a:t>
            </a:r>
            <a:r>
              <a:rPr lang="fr-FR" dirty="0" err="1"/>
              <a:t>based</a:t>
            </a:r>
            <a:r>
              <a:rPr lang="fr-FR" dirty="0"/>
              <a:t> on </a:t>
            </a:r>
            <a:r>
              <a:rPr lang="fr-FR" dirty="0" err="1"/>
              <a:t>different</a:t>
            </a:r>
            <a:r>
              <a:rPr lang="fr-FR" dirty="0"/>
              <a:t> guidelines: mt-sDNA, sDNA-FIT or FIT-FECAL DNA.</a:t>
            </a:r>
          </a:p>
          <a:p>
            <a:pPr>
              <a:lnSpc>
                <a:spcPct val="90000"/>
              </a:lnSpc>
            </a:pPr>
            <a:r>
              <a:rPr lang="fr-FR" b="1" dirty="0"/>
              <a:t>CRC: </a:t>
            </a:r>
            <a:r>
              <a:rPr lang="fr-FR" dirty="0"/>
              <a:t>colorectal cancer; CTC: </a:t>
            </a:r>
            <a:r>
              <a:rPr lang="fr-FR" dirty="0" err="1"/>
              <a:t>computed</a:t>
            </a:r>
            <a:r>
              <a:rPr lang="fr-FR" dirty="0"/>
              <a:t> </a:t>
            </a:r>
            <a:r>
              <a:rPr lang="fr-FR" dirty="0" err="1"/>
              <a:t>tomography</a:t>
            </a:r>
            <a:r>
              <a:rPr lang="fr-FR" dirty="0"/>
              <a:t> </a:t>
            </a:r>
            <a:r>
              <a:rPr lang="fr-FR" dirty="0" err="1"/>
              <a:t>colonography</a:t>
            </a:r>
            <a:r>
              <a:rPr lang="fr-FR" dirty="0"/>
              <a:t>;</a:t>
            </a:r>
            <a:r>
              <a:rPr lang="fr-FR" b="1" dirty="0"/>
              <a:t> FIT: </a:t>
            </a:r>
            <a:r>
              <a:rPr lang="fr-FR" dirty="0" err="1"/>
              <a:t>fecal</a:t>
            </a:r>
            <a:r>
              <a:rPr lang="fr-FR" dirty="0"/>
              <a:t> </a:t>
            </a:r>
            <a:r>
              <a:rPr lang="fr-FR" dirty="0" err="1"/>
              <a:t>immunochemical</a:t>
            </a:r>
            <a:r>
              <a:rPr lang="fr-FR" dirty="0"/>
              <a:t> test; </a:t>
            </a:r>
            <a:r>
              <a:rPr lang="fr-FR" b="1" dirty="0"/>
              <a:t>FS: </a:t>
            </a:r>
            <a:r>
              <a:rPr lang="fr-FR" dirty="0"/>
              <a:t>flexible </a:t>
            </a:r>
            <a:r>
              <a:rPr lang="fr-FR" dirty="0" err="1"/>
              <a:t>sigmoidoscopy</a:t>
            </a:r>
            <a:r>
              <a:rPr lang="fr-FR" dirty="0"/>
              <a:t>; </a:t>
            </a:r>
            <a:r>
              <a:rPr lang="fr-FR" b="1" dirty="0" err="1"/>
              <a:t>hs-gFOBT</a:t>
            </a:r>
            <a:r>
              <a:rPr lang="fr-FR" dirty="0"/>
              <a:t>: high </a:t>
            </a:r>
            <a:r>
              <a:rPr lang="fr-FR" dirty="0" err="1"/>
              <a:t>sensitivity</a:t>
            </a:r>
            <a:r>
              <a:rPr lang="fr-FR" dirty="0"/>
              <a:t> </a:t>
            </a:r>
            <a:r>
              <a:rPr lang="fr-FR" dirty="0" err="1"/>
              <a:t>guaiac-based</a:t>
            </a:r>
            <a:r>
              <a:rPr lang="fr-FR" dirty="0"/>
              <a:t> </a:t>
            </a:r>
            <a:r>
              <a:rPr lang="fr-FR" dirty="0" err="1"/>
              <a:t>fecal</a:t>
            </a:r>
            <a:r>
              <a:rPr lang="fr-FR" dirty="0"/>
              <a:t> </a:t>
            </a:r>
            <a:r>
              <a:rPr lang="fr-FR" dirty="0" err="1"/>
              <a:t>occult</a:t>
            </a:r>
            <a:r>
              <a:rPr lang="fr-FR" dirty="0"/>
              <a:t> </a:t>
            </a:r>
            <a:r>
              <a:rPr lang="fr-FR" dirty="0" err="1"/>
              <a:t>blood</a:t>
            </a:r>
            <a:r>
              <a:rPr lang="fr-FR" dirty="0"/>
              <a:t> test; </a:t>
            </a:r>
            <a:r>
              <a:rPr lang="fr-FR" b="1" dirty="0"/>
              <a:t>mt-sDNA: </a:t>
            </a:r>
            <a:r>
              <a:rPr lang="fr-FR" dirty="0"/>
              <a:t>multi-</a:t>
            </a:r>
            <a:r>
              <a:rPr lang="fr-FR" dirty="0" err="1"/>
              <a:t>target</a:t>
            </a:r>
            <a:r>
              <a:rPr lang="fr-FR" dirty="0"/>
              <a:t> </a:t>
            </a:r>
            <a:r>
              <a:rPr lang="fr-FR" dirty="0" err="1"/>
              <a:t>stool</a:t>
            </a:r>
            <a:r>
              <a:rPr lang="fr-FR" dirty="0"/>
              <a:t> DNA test.</a:t>
            </a:r>
          </a:p>
          <a:p>
            <a:pPr>
              <a:lnSpc>
                <a:spcPct val="90000"/>
              </a:lnSpc>
            </a:pPr>
            <a:r>
              <a:rPr lang="fr-FR" dirty="0"/>
              <a:t>1. Davidson KW, et al. JAMA. 2021;325(19):1965-1977.  2. Wolf AMD, et al. CA Cancer J Clin. 2018;68(4):250-281. 3. Shaukat A, et al. Am J </a:t>
            </a:r>
            <a:r>
              <a:rPr lang="fr-FR" dirty="0" err="1"/>
              <a:t>Gastroenterol</a:t>
            </a:r>
            <a:r>
              <a:rPr lang="fr-FR" dirty="0"/>
              <a:t>. 2021;116:458-479.  4. Patel SG, et al. </a:t>
            </a:r>
            <a:r>
              <a:rPr lang="fr-FR" dirty="0" err="1"/>
              <a:t>Gastroenterol</a:t>
            </a:r>
            <a:r>
              <a:rPr lang="fr-FR" dirty="0"/>
              <a:t>. 2022;162(1):285-299.</a:t>
            </a:r>
          </a:p>
          <a:p>
            <a:pPr>
              <a:lnSpc>
                <a:spcPct val="90000"/>
              </a:lnSpc>
            </a:pPr>
            <a:endParaRPr lang="fr-FR" sz="800" dirty="0"/>
          </a:p>
        </p:txBody>
      </p:sp>
      <p:sp>
        <p:nvSpPr>
          <p:cNvPr id="2" name="Title 1">
            <a:extLst>
              <a:ext uri="{FF2B5EF4-FFF2-40B4-BE49-F238E27FC236}">
                <a16:creationId xmlns:a16="http://schemas.microsoft.com/office/drawing/2014/main" id="{44CCE475-5E75-4F5D-8B01-A1FC1CB42286}"/>
              </a:ext>
            </a:extLst>
          </p:cNvPr>
          <p:cNvSpPr>
            <a:spLocks noGrp="1"/>
          </p:cNvSpPr>
          <p:nvPr>
            <p:ph type="title"/>
          </p:nvPr>
        </p:nvSpPr>
        <p:spPr>
          <a:xfrm>
            <a:off x="151625" y="58153"/>
            <a:ext cx="11519208" cy="950976"/>
          </a:xfrm>
        </p:spPr>
        <p:txBody>
          <a:bodyPr anchor="ctr"/>
          <a:lstStyle/>
          <a:p>
            <a:r>
              <a:rPr lang="en-US" sz="2800" dirty="0"/>
              <a:t>Summary of Current Guideline Recommendations &amp; Choice of Test</a:t>
            </a:r>
          </a:p>
        </p:txBody>
      </p:sp>
      <p:sp>
        <p:nvSpPr>
          <p:cNvPr id="15" name="Text Placeholder 4">
            <a:extLst>
              <a:ext uri="{FF2B5EF4-FFF2-40B4-BE49-F238E27FC236}">
                <a16:creationId xmlns:a16="http://schemas.microsoft.com/office/drawing/2014/main" id="{9EA13004-14F1-480F-BA98-EFFDDAD22F2D}"/>
              </a:ext>
            </a:extLst>
          </p:cNvPr>
          <p:cNvSpPr txBox="1">
            <a:spLocks/>
          </p:cNvSpPr>
          <p:nvPr/>
        </p:nvSpPr>
        <p:spPr bwMode="gray">
          <a:xfrm>
            <a:off x="278780" y="5288917"/>
            <a:ext cx="11203176" cy="306579"/>
          </a:xfrm>
          <a:prstGeom prst="rect">
            <a:avLst/>
          </a:prstGeom>
          <a:solidFill>
            <a:schemeClr val="accent2"/>
          </a:solidFill>
          <a:ln w="28575" cap="flat" cmpd="sng" algn="ctr">
            <a:noFill/>
            <a:prstDash val="solid"/>
            <a:miter lim="800000"/>
            <a:headEnd type="none" w="med" len="med"/>
            <a:tailEnd type="none" w="med" len="med"/>
          </a:ln>
          <a:effectLst/>
        </p:spPr>
        <p:txBody>
          <a:bodyPr vert="horz" wrap="square" lIns="68590" tIns="34295" rIns="68590" bIns="34295" numCol="1" rtlCol="0" anchor="ctr" anchorCtr="0" compatLnSpc="1">
            <a:prstTxWarp prst="textNoShape">
              <a:avLst/>
            </a:prstTxWarp>
            <a:noAutofit/>
          </a:bodyPr>
          <a:lstStyle>
            <a:lvl1pPr marL="0" indent="0" algn="ctr" rtl="0" eaLnBrk="0" fontAlgn="base" hangingPunct="0">
              <a:lnSpc>
                <a:spcPct val="90000"/>
              </a:lnSpc>
              <a:spcBef>
                <a:spcPct val="20000"/>
              </a:spcBef>
              <a:spcAft>
                <a:spcPct val="0"/>
              </a:spcAft>
              <a:buNone/>
              <a:defRPr kumimoji="0" lang="en-US" sz="2000" b="1" i="0" u="none" strike="noStrike" kern="1200" cap="none" normalizeH="0" baseline="0" dirty="0" smtClean="0">
                <a:ln>
                  <a:noFill/>
                </a:ln>
                <a:solidFill>
                  <a:schemeClr val="tx1"/>
                </a:solidFill>
                <a:effectLst/>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eaLnBrk="1" hangingPunct="1">
              <a:spcBef>
                <a:spcPts val="0"/>
              </a:spcBef>
              <a:buClr>
                <a:srgbClr val="ED7D31"/>
              </a:buClr>
              <a:buSzPct val="90000"/>
              <a:defRPr/>
            </a:pPr>
            <a:r>
              <a:rPr lang="en-US" sz="1600" dirty="0">
                <a:solidFill>
                  <a:schemeClr val="bg1"/>
                </a:solidFill>
                <a:latin typeface="Arial"/>
              </a:rPr>
              <a:t>All Positive Results On Non-colonoscopy Screening Tests Should Be Followed Up with a Timely Colonoscopy</a:t>
            </a:r>
            <a:r>
              <a:rPr lang="en-US" sz="1600" baseline="30000" dirty="0">
                <a:solidFill>
                  <a:schemeClr val="bg1"/>
                </a:solidFill>
                <a:latin typeface="Arial"/>
              </a:rPr>
              <a:t>1-4</a:t>
            </a:r>
          </a:p>
        </p:txBody>
      </p:sp>
      <p:sp>
        <p:nvSpPr>
          <p:cNvPr id="20" name="TextBox 19">
            <a:extLst>
              <a:ext uri="{FF2B5EF4-FFF2-40B4-BE49-F238E27FC236}">
                <a16:creationId xmlns:a16="http://schemas.microsoft.com/office/drawing/2014/main" id="{EF7532CF-5567-4766-B133-EA59F0E83733}"/>
              </a:ext>
            </a:extLst>
          </p:cNvPr>
          <p:cNvSpPr txBox="1"/>
          <p:nvPr/>
        </p:nvSpPr>
        <p:spPr bwMode="gray">
          <a:xfrm>
            <a:off x="322668" y="2736001"/>
            <a:ext cx="303112" cy="1370996"/>
          </a:xfrm>
          <a:prstGeom prst="rect">
            <a:avLst/>
          </a:prstGeom>
        </p:spPr>
        <p:txBody>
          <a:bodyPr vert="vert270" wrap="square" lIns="0" tIns="0" rIns="0" bIns="0" rtlCol="0" anchor="ctr">
            <a:noAutofit/>
          </a:bodyPr>
          <a:lstStyle/>
          <a:p>
            <a:pPr algn="ctr">
              <a:lnSpc>
                <a:spcPct val="90000"/>
              </a:lnSpc>
              <a:buSzPct val="100000"/>
              <a:defRPr/>
            </a:pPr>
            <a:r>
              <a:rPr lang="en-US" sz="1200" b="1" dirty="0">
                <a:solidFill>
                  <a:srgbClr val="125285"/>
                </a:solidFill>
                <a:latin typeface="Arial"/>
              </a:rPr>
              <a:t>Direct Visual Examination</a:t>
            </a:r>
          </a:p>
        </p:txBody>
      </p:sp>
      <p:sp>
        <p:nvSpPr>
          <p:cNvPr id="8" name="TextBox 7">
            <a:extLst>
              <a:ext uri="{FF2B5EF4-FFF2-40B4-BE49-F238E27FC236}">
                <a16:creationId xmlns:a16="http://schemas.microsoft.com/office/drawing/2014/main" id="{E0BE37AC-1E24-446E-91FB-BAA4B25A6325}"/>
              </a:ext>
            </a:extLst>
          </p:cNvPr>
          <p:cNvSpPr txBox="1"/>
          <p:nvPr/>
        </p:nvSpPr>
        <p:spPr bwMode="gray">
          <a:xfrm>
            <a:off x="336336" y="4073499"/>
            <a:ext cx="310226" cy="984763"/>
          </a:xfrm>
          <a:prstGeom prst="rect">
            <a:avLst/>
          </a:prstGeom>
        </p:spPr>
        <p:txBody>
          <a:bodyPr vert="vert270" wrap="square" lIns="0" tIns="0" rIns="0" bIns="0" rtlCol="0" anchor="ctr">
            <a:noAutofit/>
          </a:bodyPr>
          <a:lstStyle/>
          <a:p>
            <a:pPr algn="ctr">
              <a:lnSpc>
                <a:spcPct val="90000"/>
              </a:lnSpc>
              <a:buSzPct val="100000"/>
              <a:defRPr/>
            </a:pPr>
            <a:r>
              <a:rPr lang="en-US" sz="1200" b="1" dirty="0">
                <a:solidFill>
                  <a:srgbClr val="125285"/>
                </a:solidFill>
                <a:latin typeface="Arial"/>
              </a:rPr>
              <a:t>Stool-based</a:t>
            </a:r>
            <a:r>
              <a:rPr lang="en-US" sz="1050" b="1" dirty="0">
                <a:solidFill>
                  <a:srgbClr val="125285"/>
                </a:solidFill>
                <a:latin typeface="Arial"/>
              </a:rPr>
              <a:t> </a:t>
            </a:r>
            <a:r>
              <a:rPr lang="en-US" sz="1200" b="1" dirty="0">
                <a:solidFill>
                  <a:srgbClr val="125285"/>
                </a:solidFill>
                <a:latin typeface="Arial"/>
              </a:rPr>
              <a:t>Tests</a:t>
            </a:r>
            <a:endParaRPr lang="en-US" sz="1050" b="1" dirty="0">
              <a:solidFill>
                <a:srgbClr val="125285"/>
              </a:solidFill>
              <a:latin typeface="Arial"/>
            </a:endParaRPr>
          </a:p>
        </p:txBody>
      </p:sp>
      <p:graphicFrame>
        <p:nvGraphicFramePr>
          <p:cNvPr id="3" name="Table 2">
            <a:extLst>
              <a:ext uri="{FF2B5EF4-FFF2-40B4-BE49-F238E27FC236}">
                <a16:creationId xmlns:a16="http://schemas.microsoft.com/office/drawing/2014/main" id="{2FA6BD65-D223-4F71-FD7B-749DDBF52EE4}"/>
              </a:ext>
            </a:extLst>
          </p:cNvPr>
          <p:cNvGraphicFramePr>
            <a:graphicFrameLocks noGrp="1"/>
          </p:cNvGraphicFramePr>
          <p:nvPr>
            <p:extLst>
              <p:ext uri="{D42A27DB-BD31-4B8C-83A1-F6EECF244321}">
                <p14:modId xmlns:p14="http://schemas.microsoft.com/office/powerpoint/2010/main" val="4102549963"/>
              </p:ext>
            </p:extLst>
          </p:nvPr>
        </p:nvGraphicFramePr>
        <p:xfrm>
          <a:off x="737755" y="768927"/>
          <a:ext cx="10744200" cy="4378225"/>
        </p:xfrm>
        <a:graphic>
          <a:graphicData uri="http://schemas.openxmlformats.org/drawingml/2006/table">
            <a:tbl>
              <a:tblPr firstRow="1" bandRow="1">
                <a:tableStyleId>{2A488322-F2BA-4B5B-9748-0D474271808F}</a:tableStyleId>
              </a:tblPr>
              <a:tblGrid>
                <a:gridCol w="1804062">
                  <a:extLst>
                    <a:ext uri="{9D8B030D-6E8A-4147-A177-3AD203B41FA5}">
                      <a16:colId xmlns:a16="http://schemas.microsoft.com/office/drawing/2014/main" val="412125525"/>
                    </a:ext>
                  </a:extLst>
                </a:gridCol>
                <a:gridCol w="2296338">
                  <a:extLst>
                    <a:ext uri="{9D8B030D-6E8A-4147-A177-3AD203B41FA5}">
                      <a16:colId xmlns:a16="http://schemas.microsoft.com/office/drawing/2014/main" val="3675741725"/>
                    </a:ext>
                  </a:extLst>
                </a:gridCol>
                <a:gridCol w="2281285">
                  <a:extLst>
                    <a:ext uri="{9D8B030D-6E8A-4147-A177-3AD203B41FA5}">
                      <a16:colId xmlns:a16="http://schemas.microsoft.com/office/drawing/2014/main" val="3645641640"/>
                    </a:ext>
                  </a:extLst>
                </a:gridCol>
                <a:gridCol w="2248167">
                  <a:extLst>
                    <a:ext uri="{9D8B030D-6E8A-4147-A177-3AD203B41FA5}">
                      <a16:colId xmlns:a16="http://schemas.microsoft.com/office/drawing/2014/main" val="1071688385"/>
                    </a:ext>
                  </a:extLst>
                </a:gridCol>
                <a:gridCol w="2114348">
                  <a:extLst>
                    <a:ext uri="{9D8B030D-6E8A-4147-A177-3AD203B41FA5}">
                      <a16:colId xmlns:a16="http://schemas.microsoft.com/office/drawing/2014/main" val="3927753920"/>
                    </a:ext>
                  </a:extLst>
                </a:gridCol>
              </a:tblGrid>
              <a:tr h="649389">
                <a:tc>
                  <a:txBody>
                    <a:bodyPr/>
                    <a:lstStyle/>
                    <a:p>
                      <a:pPr algn="l" rtl="0" fontAlgn="ctr"/>
                      <a:r>
                        <a:rPr lang="en-US" sz="1400" b="1" u="none" strike="noStrike" dirty="0">
                          <a:solidFill>
                            <a:schemeClr val="bg1"/>
                          </a:solidFill>
                          <a:effectLst/>
                        </a:rPr>
                        <a:t>Recommendations</a:t>
                      </a:r>
                      <a:endParaRPr lang="en-US" sz="1400" b="1" i="0" u="none" strike="noStrike" dirty="0">
                        <a:solidFill>
                          <a:schemeClr val="bg1"/>
                        </a:solidFill>
                        <a:effectLst/>
                        <a:latin typeface="Arial" panose="020B0604020202020204" pitchFamily="34" charset="0"/>
                      </a:endParaRPr>
                    </a:p>
                  </a:txBody>
                  <a:tcPr marL="9525" marR="9525" marT="9525" marB="0" anchor="ctr">
                    <a:solidFill>
                      <a:srgbClr val="4A78B1"/>
                    </a:solidFill>
                  </a:tcPr>
                </a:tc>
                <a:tc>
                  <a:txBody>
                    <a:bodyPr/>
                    <a:lstStyle/>
                    <a:p>
                      <a:pPr algn="ctr" rtl="0" fontAlgn="ctr"/>
                      <a:r>
                        <a:rPr lang="en-US" sz="1400" b="1" u="none" strike="noStrike" dirty="0">
                          <a:solidFill>
                            <a:schemeClr val="bg1"/>
                          </a:solidFill>
                          <a:effectLst/>
                        </a:rPr>
                        <a:t>US Preventive </a:t>
                      </a:r>
                    </a:p>
                    <a:p>
                      <a:pPr algn="ctr" rtl="0" fontAlgn="ctr"/>
                      <a:r>
                        <a:rPr lang="en-US" sz="1400" b="1" u="none" strike="noStrike" dirty="0">
                          <a:solidFill>
                            <a:schemeClr val="bg1"/>
                          </a:solidFill>
                          <a:effectLst/>
                        </a:rPr>
                        <a:t>Services Task Force</a:t>
                      </a:r>
                    </a:p>
                    <a:p>
                      <a:pPr algn="ctr" rtl="0" fontAlgn="ctr"/>
                      <a:r>
                        <a:rPr lang="en-US" sz="1400" b="1" u="none" strike="noStrike" dirty="0">
                          <a:solidFill>
                            <a:schemeClr val="bg1"/>
                          </a:solidFill>
                          <a:effectLst/>
                        </a:rPr>
                        <a:t>(USPSTF) 2021</a:t>
                      </a:r>
                      <a:r>
                        <a:rPr lang="en-US" sz="1400" b="1" u="none" strike="noStrike" baseline="30000" dirty="0">
                          <a:solidFill>
                            <a:schemeClr val="bg1"/>
                          </a:solidFill>
                          <a:effectLst/>
                        </a:rPr>
                        <a:t>1</a:t>
                      </a:r>
                      <a:endParaRPr lang="en-US" sz="1400" b="1" i="0" u="none" strike="noStrike" dirty="0">
                        <a:solidFill>
                          <a:schemeClr val="bg1"/>
                        </a:solidFill>
                        <a:effectLst/>
                        <a:latin typeface="Arial" panose="020B0604020202020204" pitchFamily="34" charset="0"/>
                      </a:endParaRPr>
                    </a:p>
                  </a:txBody>
                  <a:tcPr marL="9525" marR="9525" marT="9525" marB="0" anchor="ctr">
                    <a:solidFill>
                      <a:srgbClr val="4A78B1"/>
                    </a:solidFill>
                  </a:tcPr>
                </a:tc>
                <a:tc>
                  <a:txBody>
                    <a:bodyPr/>
                    <a:lstStyle/>
                    <a:p>
                      <a:pPr algn="ctr" rtl="0" fontAlgn="ctr"/>
                      <a:r>
                        <a:rPr lang="en-US" sz="1400" b="1" u="none" strike="noStrike" dirty="0">
                          <a:solidFill>
                            <a:schemeClr val="bg1"/>
                          </a:solidFill>
                          <a:effectLst/>
                        </a:rPr>
                        <a:t>American </a:t>
                      </a:r>
                    </a:p>
                    <a:p>
                      <a:pPr algn="ctr" rtl="0" fontAlgn="ctr"/>
                      <a:r>
                        <a:rPr lang="en-US" sz="1400" b="1" u="none" strike="noStrike" dirty="0">
                          <a:solidFill>
                            <a:schemeClr val="bg1"/>
                          </a:solidFill>
                          <a:effectLst/>
                        </a:rPr>
                        <a:t>Cancer Society</a:t>
                      </a:r>
                    </a:p>
                    <a:p>
                      <a:pPr algn="ctr" rtl="0" fontAlgn="ctr"/>
                      <a:r>
                        <a:rPr lang="en-US" sz="1400" b="1" u="none" strike="noStrike" dirty="0">
                          <a:solidFill>
                            <a:schemeClr val="bg1"/>
                          </a:solidFill>
                          <a:effectLst/>
                        </a:rPr>
                        <a:t>(ACS) 2018</a:t>
                      </a:r>
                      <a:r>
                        <a:rPr lang="en-US" sz="1400" b="1" u="none" strike="noStrike" baseline="30000" dirty="0">
                          <a:solidFill>
                            <a:schemeClr val="bg1"/>
                          </a:solidFill>
                          <a:effectLst/>
                        </a:rPr>
                        <a:t>2</a:t>
                      </a:r>
                      <a:endParaRPr lang="en-US" sz="1400" b="1" i="0" u="none" strike="noStrike" dirty="0">
                        <a:solidFill>
                          <a:schemeClr val="bg1"/>
                        </a:solidFill>
                        <a:effectLst/>
                        <a:latin typeface="Arial" panose="020B0604020202020204" pitchFamily="34" charset="0"/>
                      </a:endParaRPr>
                    </a:p>
                  </a:txBody>
                  <a:tcPr marL="9525" marR="9525" marT="9525" marB="0" anchor="ctr">
                    <a:solidFill>
                      <a:srgbClr val="4A78B1"/>
                    </a:solidFill>
                  </a:tcPr>
                </a:tc>
                <a:tc>
                  <a:txBody>
                    <a:bodyPr/>
                    <a:lstStyle/>
                    <a:p>
                      <a:pPr algn="ctr" rtl="0" fontAlgn="ctr"/>
                      <a:r>
                        <a:rPr lang="en-US" sz="1400" b="1" u="none" strike="noStrike" dirty="0">
                          <a:solidFill>
                            <a:schemeClr val="bg1"/>
                          </a:solidFill>
                          <a:effectLst/>
                        </a:rPr>
                        <a:t>American College of Gastroenterology</a:t>
                      </a:r>
                    </a:p>
                    <a:p>
                      <a:pPr algn="ctr" rtl="0" fontAlgn="ctr"/>
                      <a:r>
                        <a:rPr lang="en-US" sz="1400" b="1" u="none" strike="noStrike" dirty="0">
                          <a:solidFill>
                            <a:schemeClr val="bg1"/>
                          </a:solidFill>
                          <a:effectLst/>
                        </a:rPr>
                        <a:t>(ACG) 2021</a:t>
                      </a:r>
                      <a:r>
                        <a:rPr lang="en-US" sz="1400" b="1" u="none" strike="noStrike" baseline="30000" dirty="0">
                          <a:solidFill>
                            <a:schemeClr val="bg1"/>
                          </a:solidFill>
                          <a:effectLst/>
                        </a:rPr>
                        <a:t>3</a:t>
                      </a:r>
                      <a:endParaRPr lang="en-US" sz="1400" b="1" i="0" u="none" strike="noStrike" dirty="0">
                        <a:solidFill>
                          <a:schemeClr val="bg1"/>
                        </a:solidFill>
                        <a:effectLst/>
                        <a:latin typeface="Arial" panose="020B0604020202020204" pitchFamily="34" charset="0"/>
                      </a:endParaRPr>
                    </a:p>
                  </a:txBody>
                  <a:tcPr marL="9525" marR="9525" marT="9525" marB="0" anchor="ctr">
                    <a:solidFill>
                      <a:srgbClr val="4A78B1"/>
                    </a:solidFill>
                  </a:tcPr>
                </a:tc>
                <a:tc>
                  <a:txBody>
                    <a:bodyPr/>
                    <a:lstStyle/>
                    <a:p>
                      <a:pPr algn="ctr" rtl="0" fontAlgn="ctr"/>
                      <a:r>
                        <a:rPr lang="en-US" sz="1400" b="1" u="none" strike="noStrike" dirty="0">
                          <a:solidFill>
                            <a:schemeClr val="bg1"/>
                          </a:solidFill>
                          <a:effectLst/>
                        </a:rPr>
                        <a:t>Multi-Society </a:t>
                      </a:r>
                    </a:p>
                    <a:p>
                      <a:pPr algn="ctr" rtl="0" fontAlgn="ctr"/>
                      <a:r>
                        <a:rPr lang="en-US" sz="1400" b="1" u="none" strike="noStrike" dirty="0">
                          <a:solidFill>
                            <a:schemeClr val="bg1"/>
                          </a:solidFill>
                          <a:effectLst/>
                        </a:rPr>
                        <a:t>Task Force</a:t>
                      </a:r>
                    </a:p>
                    <a:p>
                      <a:pPr algn="ctr" rtl="0" fontAlgn="ctr"/>
                      <a:r>
                        <a:rPr lang="en-US" sz="1400" b="1" u="none" strike="noStrike" dirty="0">
                          <a:solidFill>
                            <a:schemeClr val="bg1"/>
                          </a:solidFill>
                          <a:effectLst/>
                        </a:rPr>
                        <a:t>(MSTF) 2021</a:t>
                      </a:r>
                      <a:r>
                        <a:rPr lang="en-US" sz="1400" b="1" u="none" strike="noStrike" baseline="30000" dirty="0">
                          <a:solidFill>
                            <a:schemeClr val="bg1"/>
                          </a:solidFill>
                          <a:effectLst/>
                        </a:rPr>
                        <a:t>4</a:t>
                      </a:r>
                      <a:r>
                        <a:rPr lang="en-US" sz="1400" b="1" u="none" strike="noStrike" baseline="0" dirty="0">
                          <a:solidFill>
                            <a:schemeClr val="bg1"/>
                          </a:solidFill>
                          <a:effectLst/>
                        </a:rPr>
                        <a:t>*</a:t>
                      </a:r>
                      <a:endParaRPr lang="en-US" sz="1400" b="1" i="0" u="none" strike="noStrike" baseline="0" dirty="0">
                        <a:solidFill>
                          <a:schemeClr val="bg1"/>
                        </a:solidFill>
                        <a:effectLst/>
                        <a:latin typeface="Arial" panose="020B0604020202020204" pitchFamily="34" charset="0"/>
                      </a:endParaRPr>
                    </a:p>
                  </a:txBody>
                  <a:tcPr marL="9525" marR="9525" marT="9525" marB="0" anchor="ctr">
                    <a:solidFill>
                      <a:srgbClr val="4A78B1"/>
                    </a:solidFill>
                  </a:tcPr>
                </a:tc>
                <a:extLst>
                  <a:ext uri="{0D108BD9-81ED-4DB2-BD59-A6C34878D82A}">
                    <a16:rowId xmlns:a16="http://schemas.microsoft.com/office/drawing/2014/main" val="2659979462"/>
                  </a:ext>
                </a:extLst>
              </a:tr>
              <a:tr h="557980">
                <a:tc rowSpan="2">
                  <a:txBody>
                    <a:bodyPr/>
                    <a:lstStyle/>
                    <a:p>
                      <a:pPr algn="l" rtl="0" fontAlgn="ctr"/>
                      <a:r>
                        <a:rPr lang="en-US" sz="1400" b="1" u="none" strike="noStrike" dirty="0">
                          <a:solidFill>
                            <a:schemeClr val="tx1"/>
                          </a:solidFill>
                          <a:effectLst/>
                        </a:rPr>
                        <a:t> Choice of Test</a:t>
                      </a:r>
                      <a:endParaRPr lang="en-US" sz="1400" b="1" i="0" u="none" strike="noStrike" dirty="0">
                        <a:solidFill>
                          <a:schemeClr val="tx1"/>
                        </a:solidFill>
                        <a:effectLst/>
                        <a:latin typeface="Arial" panose="020B0604020202020204" pitchFamily="34" charset="0"/>
                      </a:endParaRPr>
                    </a:p>
                  </a:txBody>
                  <a:tcPr marL="9525" marR="9525" marT="9525" marB="0" anchor="ctr">
                    <a:lnB w="6350" cap="flat" cmpd="sng" algn="ctr">
                      <a:solidFill>
                        <a:schemeClr val="tx1"/>
                      </a:solidFill>
                      <a:prstDash val="solid"/>
                      <a:round/>
                      <a:headEnd type="none" w="med" len="med"/>
                      <a:tailEnd type="none" w="med" len="med"/>
                    </a:lnB>
                    <a:noFill/>
                  </a:tcPr>
                </a:tc>
                <a:tc rowSpan="2">
                  <a:txBody>
                    <a:bodyPr/>
                    <a:lstStyle/>
                    <a:p>
                      <a:pPr algn="ctr" rtl="0" fontAlgn="ctr">
                        <a:buClr>
                          <a:srgbClr val="000000"/>
                        </a:buClr>
                        <a:buSzPts val="1000"/>
                        <a:buFont typeface="Arial" panose="020B0604020202020204" pitchFamily="34" charset="0"/>
                        <a:buNone/>
                      </a:pPr>
                      <a:r>
                        <a:rPr lang="en-US" sz="1200" b="0" u="none" strike="noStrike" dirty="0">
                          <a:solidFill>
                            <a:schemeClr val="tx1"/>
                          </a:solidFill>
                          <a:effectLst/>
                        </a:rPr>
                        <a:t> Clinicians and patients may </a:t>
                      </a:r>
                    </a:p>
                    <a:p>
                      <a:pPr algn="ctr" rtl="0" fontAlgn="ctr">
                        <a:buClr>
                          <a:srgbClr val="000000"/>
                        </a:buClr>
                        <a:buSzPts val="1000"/>
                        <a:buFont typeface="Arial" panose="020B0604020202020204" pitchFamily="34" charset="0"/>
                        <a:buNone/>
                      </a:pPr>
                      <a:r>
                        <a:rPr lang="en-US" sz="1200" b="0" u="none" strike="noStrike" dirty="0">
                          <a:solidFill>
                            <a:schemeClr val="tx1"/>
                          </a:solidFill>
                          <a:effectLst/>
                        </a:rPr>
                        <a:t> consider a variety of factors in </a:t>
                      </a:r>
                    </a:p>
                    <a:p>
                      <a:pPr algn="ctr" rtl="0" fontAlgn="ctr">
                        <a:buClr>
                          <a:srgbClr val="000000"/>
                        </a:buClr>
                        <a:buSzPts val="1000"/>
                        <a:buFont typeface="Arial" panose="020B0604020202020204" pitchFamily="34" charset="0"/>
                        <a:buNone/>
                      </a:pPr>
                      <a:r>
                        <a:rPr lang="en-US" sz="1200" b="0" u="none" strike="noStrike" dirty="0">
                          <a:solidFill>
                            <a:schemeClr val="tx1"/>
                          </a:solidFill>
                          <a:effectLst/>
                        </a:rPr>
                        <a:t> deciding which test may be </a:t>
                      </a:r>
                    </a:p>
                    <a:p>
                      <a:pPr algn="ctr" rtl="0" fontAlgn="ctr">
                        <a:buClr>
                          <a:srgbClr val="000000"/>
                        </a:buClr>
                        <a:buSzPts val="1000"/>
                        <a:buFont typeface="Arial" panose="020B0604020202020204" pitchFamily="34" charset="0"/>
                        <a:buNone/>
                      </a:pPr>
                      <a:r>
                        <a:rPr lang="en-US" sz="1200" b="0" u="none" strike="noStrike" dirty="0">
                          <a:solidFill>
                            <a:schemeClr val="tx1"/>
                          </a:solidFill>
                          <a:effectLst/>
                        </a:rPr>
                        <a:t> best for each person</a:t>
                      </a:r>
                    </a:p>
                    <a:p>
                      <a:pPr algn="l" rtl="0" fontAlgn="ctr">
                        <a:buClr>
                          <a:srgbClr val="000000"/>
                        </a:buClr>
                        <a:buSzPts val="1000"/>
                        <a:buFont typeface="Arial" panose="020B0604020202020204" pitchFamily="34" charset="0"/>
                        <a:buNone/>
                      </a:pPr>
                      <a:endParaRPr lang="en-US" sz="1200" b="0" u="none" strike="noStrike" dirty="0">
                        <a:solidFill>
                          <a:schemeClr val="tx1"/>
                        </a:solidFill>
                        <a:effectLst/>
                      </a:endParaRPr>
                    </a:p>
                    <a:p>
                      <a:pPr algn="l" rtl="0" fontAlgn="ctr">
                        <a:buClr>
                          <a:srgbClr val="000000"/>
                        </a:buClr>
                        <a:buSzPts val="1000"/>
                        <a:buFont typeface="Arial" panose="020B0604020202020204" pitchFamily="34" charset="0"/>
                        <a:buNone/>
                      </a:pPr>
                      <a:endParaRPr lang="en-US" sz="1200" b="0" u="none" strike="noStrike" dirty="0">
                        <a:solidFill>
                          <a:schemeClr val="tx1"/>
                        </a:solidFill>
                        <a:effectLst/>
                      </a:endParaRPr>
                    </a:p>
                    <a:p>
                      <a:pPr algn="l" rtl="0" fontAlgn="ctr">
                        <a:buClr>
                          <a:srgbClr val="000000"/>
                        </a:buClr>
                        <a:buSzPts val="1000"/>
                        <a:buFont typeface="Arial" panose="020B0604020202020204" pitchFamily="34" charset="0"/>
                        <a:buNone/>
                      </a:pPr>
                      <a:endParaRPr lang="en-US" sz="1200" b="0" i="0" u="none" strike="noStrike" dirty="0">
                        <a:solidFill>
                          <a:schemeClr val="tx1"/>
                        </a:solidFill>
                        <a:effectLst/>
                        <a:latin typeface="Arial" panose="020B0604020202020204" pitchFamily="34" charset="0"/>
                      </a:endParaRPr>
                    </a:p>
                  </a:txBody>
                  <a:tcPr marL="9525" marR="9525" marT="9525" marB="0" anchor="ctr">
                    <a:lnB w="6350" cap="flat" cmpd="sng" algn="ctr">
                      <a:solidFill>
                        <a:schemeClr val="tx1"/>
                      </a:solidFill>
                      <a:prstDash val="solid"/>
                      <a:round/>
                      <a:headEnd type="none" w="med" len="med"/>
                      <a:tailEnd type="none" w="med" len="med"/>
                    </a:lnB>
                    <a:noFill/>
                  </a:tcPr>
                </a:tc>
                <a:tc rowSpan="2">
                  <a:txBody>
                    <a:bodyPr/>
                    <a:lstStyle/>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High-sensitivity stool-</a:t>
                      </a:r>
                    </a:p>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based test or a </a:t>
                      </a:r>
                    </a:p>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structural (visual) </a:t>
                      </a:r>
                    </a:p>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exam, depending on </a:t>
                      </a:r>
                    </a:p>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patient preference </a:t>
                      </a:r>
                    </a:p>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and test availability</a:t>
                      </a:r>
                    </a:p>
                    <a:p>
                      <a:pPr algn="l" rtl="0" fontAlgn="ctr">
                        <a:buClr>
                          <a:srgbClr val="125285"/>
                        </a:buClr>
                        <a:buSzPts val="1000"/>
                        <a:buFont typeface="Arial" panose="020B0604020202020204" pitchFamily="34" charset="0"/>
                        <a:buNone/>
                      </a:pPr>
                      <a:endParaRPr lang="en-US" sz="1200" b="0" i="0" u="none" strike="noStrike" dirty="0">
                        <a:solidFill>
                          <a:schemeClr val="tx1"/>
                        </a:solidFill>
                        <a:effectLst/>
                        <a:latin typeface="Arial" panose="020B0604020202020204" pitchFamily="34" charset="0"/>
                      </a:endParaRPr>
                    </a:p>
                  </a:txBody>
                  <a:tcPr marL="9525" marR="9525" marT="9525" marB="0" anchor="ctr">
                    <a:lnB w="6350" cap="flat" cmpd="sng" algn="ctr">
                      <a:solidFill>
                        <a:schemeClr val="tx1"/>
                      </a:solidFill>
                      <a:prstDash val="solid"/>
                      <a:round/>
                      <a:headEnd type="none" w="med" len="med"/>
                      <a:tailEnd type="none" w="med" len="med"/>
                    </a:lnB>
                    <a:noFill/>
                  </a:tcPr>
                </a:tc>
                <a:tc>
                  <a:txBody>
                    <a:bodyPr/>
                    <a:lstStyle/>
                    <a:p>
                      <a:pPr algn="ctr" fontAlgn="b"/>
                      <a:r>
                        <a:rPr lang="en-US" sz="1200" b="0" u="none" strike="noStrike" dirty="0">
                          <a:solidFill>
                            <a:schemeClr val="tx1"/>
                          </a:solidFill>
                          <a:effectLst/>
                        </a:rPr>
                        <a:t>Colonoscopy and FIT as</a:t>
                      </a:r>
                    </a:p>
                    <a:p>
                      <a:pPr algn="ctr" fontAlgn="b"/>
                      <a:r>
                        <a:rPr lang="en-US" sz="1200" b="0" u="none" strike="noStrike" dirty="0">
                          <a:solidFill>
                            <a:schemeClr val="tx1"/>
                          </a:solidFill>
                          <a:effectLst/>
                        </a:rPr>
                        <a:t>primary screening     </a:t>
                      </a:r>
                    </a:p>
                    <a:p>
                      <a:pPr algn="ctr" fontAlgn="b"/>
                      <a:r>
                        <a:rPr lang="en-US" sz="1200" b="0" u="none" strike="noStrike" dirty="0">
                          <a:solidFill>
                            <a:schemeClr val="tx1"/>
                          </a:solidFill>
                          <a:effectLst/>
                        </a:rPr>
                        <a:t>modalities, with flex sig,</a:t>
                      </a:r>
                      <a:endParaRPr lang="en-US" sz="1200" b="0" i="0" u="none" strike="noStrike" dirty="0">
                        <a:solidFill>
                          <a:schemeClr val="tx1"/>
                        </a:solidFill>
                        <a:effectLst/>
                        <a:latin typeface="Arial" panose="020B0604020202020204" pitchFamily="34" charset="0"/>
                      </a:endParaRPr>
                    </a:p>
                  </a:txBody>
                  <a:tcPr marL="9525" marR="9525" marT="9525" marB="0" anchor="b">
                    <a:noFill/>
                  </a:tcPr>
                </a:tc>
                <a:tc rowSpan="2">
                  <a:txBody>
                    <a:bodyPr/>
                    <a:lstStyle/>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Screening with     </a:t>
                      </a:r>
                    </a:p>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colonoscopy every 10 </a:t>
                      </a:r>
                    </a:p>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years or annual FIT </a:t>
                      </a:r>
                    </a:p>
                    <a:p>
                      <a:pPr algn="ctr" rtl="0" fontAlgn="ctr">
                        <a:buClr>
                          <a:srgbClr val="125285"/>
                        </a:buClr>
                        <a:buSzPts val="1000"/>
                        <a:buFont typeface="Arial" panose="020B0604020202020204" pitchFamily="34" charset="0"/>
                        <a:buNone/>
                      </a:pPr>
                      <a:r>
                        <a:rPr lang="en-US" sz="1200" b="0" u="none" strike="noStrike" dirty="0">
                          <a:solidFill>
                            <a:schemeClr val="tx1"/>
                          </a:solidFill>
                          <a:effectLst/>
                        </a:rPr>
                        <a:t>  as first-tier options</a:t>
                      </a:r>
                    </a:p>
                    <a:p>
                      <a:pPr algn="l" rtl="0" fontAlgn="ctr">
                        <a:buClr>
                          <a:srgbClr val="125285"/>
                        </a:buClr>
                        <a:buSzPts val="1000"/>
                        <a:buFont typeface="Arial" panose="020B0604020202020204" pitchFamily="34" charset="0"/>
                        <a:buNone/>
                      </a:pPr>
                      <a:endParaRPr lang="en-US" sz="1200" b="0" u="none" strike="noStrike" dirty="0">
                        <a:solidFill>
                          <a:schemeClr val="tx1"/>
                        </a:solidFill>
                        <a:effectLst/>
                      </a:endParaRPr>
                    </a:p>
                    <a:p>
                      <a:pPr algn="l" rtl="0" fontAlgn="ctr">
                        <a:buClr>
                          <a:srgbClr val="125285"/>
                        </a:buClr>
                        <a:buSzPts val="1000"/>
                        <a:buFont typeface="Arial" panose="020B0604020202020204" pitchFamily="34" charset="0"/>
                        <a:buNone/>
                      </a:pPr>
                      <a:endParaRPr lang="en-US" sz="1200" b="0" u="none" strike="noStrike" dirty="0">
                        <a:solidFill>
                          <a:schemeClr val="tx1"/>
                        </a:solidFill>
                        <a:effectLst/>
                      </a:endParaRPr>
                    </a:p>
                    <a:p>
                      <a:pPr algn="l" rtl="0" fontAlgn="ctr">
                        <a:buClr>
                          <a:srgbClr val="125285"/>
                        </a:buClr>
                        <a:buSzPts val="1000"/>
                        <a:buFont typeface="Arial" panose="020B0604020202020204" pitchFamily="34" charset="0"/>
                        <a:buNone/>
                      </a:pPr>
                      <a:endParaRPr lang="en-US" sz="1200" b="0" i="0" u="none" strike="noStrike" dirty="0">
                        <a:solidFill>
                          <a:schemeClr val="tx1"/>
                        </a:solidFill>
                        <a:effectLst/>
                        <a:latin typeface="Arial" panose="020B0604020202020204" pitchFamily="34" charset="0"/>
                      </a:endParaRPr>
                    </a:p>
                  </a:txBody>
                  <a:tcPr marL="9525" marR="9525" marT="9525" marB="0" anchor="ctr">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0861562"/>
                  </a:ext>
                </a:extLst>
              </a:tr>
              <a:tr h="74079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0" fontAlgn="ctr"/>
                      <a:r>
                        <a:rPr lang="en-US" sz="1200" b="0" u="none" strike="noStrike" dirty="0">
                          <a:solidFill>
                            <a:schemeClr val="tx1"/>
                          </a:solidFill>
                          <a:effectLst/>
                        </a:rPr>
                        <a:t>mt-sDNA, CTC, or colon </a:t>
                      </a:r>
                    </a:p>
                    <a:p>
                      <a:pPr algn="ctr" rtl="0" fontAlgn="ctr"/>
                      <a:r>
                        <a:rPr lang="en-US" sz="1200" b="0" u="none" strike="noStrike" dirty="0">
                          <a:solidFill>
                            <a:schemeClr val="tx1"/>
                          </a:solidFill>
                          <a:effectLst/>
                        </a:rPr>
                        <a:t>capsule for those unable</a:t>
                      </a:r>
                    </a:p>
                    <a:p>
                      <a:pPr algn="ctr" rtl="0" fontAlgn="ctr"/>
                      <a:r>
                        <a:rPr lang="en-US" sz="1200" b="0" u="none" strike="noStrike" dirty="0">
                          <a:solidFill>
                            <a:schemeClr val="tx1"/>
                          </a:solidFill>
                          <a:effectLst/>
                        </a:rPr>
                        <a:t>or unwilling to undergo </a:t>
                      </a:r>
                    </a:p>
                    <a:p>
                      <a:pPr algn="ctr" rtl="0" fontAlgn="ctr"/>
                      <a:r>
                        <a:rPr lang="en-US" sz="1200" b="0" u="none" strike="noStrike" dirty="0">
                          <a:solidFill>
                            <a:schemeClr val="tx1"/>
                          </a:solidFill>
                          <a:effectLst/>
                        </a:rPr>
                        <a:t>colonoscopy or FIT </a:t>
                      </a:r>
                      <a:endParaRPr lang="en-US" sz="1200" b="0" i="0" u="none" strike="noStrike" dirty="0">
                        <a:solidFill>
                          <a:schemeClr val="tx1"/>
                        </a:solidFill>
                        <a:effectLst/>
                        <a:latin typeface="Arial" panose="020B0604020202020204" pitchFamily="34" charset="0"/>
                      </a:endParaRPr>
                    </a:p>
                  </a:txBody>
                  <a:tcPr marL="9525" marR="9525" marT="9525" marB="0" anchor="ctr">
                    <a:lnB w="635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005473831"/>
                  </a:ext>
                </a:extLst>
              </a:tr>
              <a:tr h="232709">
                <a:tc>
                  <a:txBody>
                    <a:bodyPr/>
                    <a:lstStyle/>
                    <a:p>
                      <a:pPr algn="l" rtl="0" fontAlgn="ctr"/>
                      <a:r>
                        <a:rPr lang="en-US" sz="1400" b="1" u="none" strike="noStrike" dirty="0">
                          <a:solidFill>
                            <a:schemeClr val="tx1"/>
                          </a:solidFill>
                          <a:effectLst/>
                        </a:rPr>
                        <a:t> Colonoscopy</a:t>
                      </a:r>
                      <a:endParaRPr lang="en-US" sz="1400" b="1"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10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10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10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10 years (Tier 1)</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9931221"/>
                  </a:ext>
                </a:extLst>
              </a:tr>
              <a:tr h="232709">
                <a:tc>
                  <a:txBody>
                    <a:bodyPr/>
                    <a:lstStyle/>
                    <a:p>
                      <a:pPr algn="l" rtl="0" fontAlgn="ctr"/>
                      <a:r>
                        <a:rPr lang="en-US" sz="1400" b="1" u="none" strike="noStrike" dirty="0">
                          <a:solidFill>
                            <a:schemeClr val="tx1"/>
                          </a:solidFill>
                          <a:effectLst/>
                        </a:rPr>
                        <a:t> CT colonography</a:t>
                      </a:r>
                      <a:endParaRPr lang="en-US" sz="1400" b="1"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 years (Tier 2)</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06023106"/>
                  </a:ext>
                </a:extLst>
              </a:tr>
              <a:tr h="375161">
                <a:tc>
                  <a:txBody>
                    <a:bodyPr/>
                    <a:lstStyle/>
                    <a:p>
                      <a:pPr algn="l" rtl="0" fontAlgn="ctr"/>
                      <a:r>
                        <a:rPr lang="en-US" sz="1400" b="1" u="none" strike="noStrike" dirty="0">
                          <a:solidFill>
                            <a:schemeClr val="tx1"/>
                          </a:solidFill>
                          <a:effectLst/>
                        </a:rPr>
                        <a:t> FS</a:t>
                      </a:r>
                      <a:endParaRPr lang="en-US" sz="1400" b="1"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5-10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 or 10 years </a:t>
                      </a:r>
                    </a:p>
                    <a:p>
                      <a:pPr algn="ctr" rtl="0" fontAlgn="ctr"/>
                      <a:r>
                        <a:rPr lang="en-US" sz="1200" b="0" u="none" strike="noStrike" dirty="0">
                          <a:solidFill>
                            <a:schemeClr val="tx1"/>
                          </a:solidFill>
                          <a:effectLst/>
                        </a:rPr>
                        <a:t>(Tier 2)</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431513634"/>
                  </a:ext>
                </a:extLst>
              </a:tr>
              <a:tr h="221626">
                <a:tc rowSpan="2">
                  <a:txBody>
                    <a:bodyPr/>
                    <a:lstStyle/>
                    <a:p>
                      <a:pPr algn="l" rtl="0" fontAlgn="ctr"/>
                      <a:r>
                        <a:rPr lang="en-US" sz="1400" b="1" u="none" strike="noStrike" dirty="0">
                          <a:solidFill>
                            <a:schemeClr val="tx1"/>
                          </a:solidFill>
                          <a:effectLst/>
                        </a:rPr>
                        <a:t> FS with FIT</a:t>
                      </a:r>
                      <a:endParaRPr lang="en-US" sz="1400" b="1"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FS every 10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solidFill>
                      <a:schemeClr val="accent2">
                        <a:lumMod val="20000"/>
                        <a:lumOff val="80000"/>
                      </a:schemeClr>
                    </a:solidFill>
                  </a:tcPr>
                </a:tc>
                <a:tc rowSpan="2">
                  <a:txBody>
                    <a:bodyPr/>
                    <a:lstStyle/>
                    <a:p>
                      <a:pPr algn="ctr" rtl="0" fontAlgn="ctr"/>
                      <a:r>
                        <a:rPr lang="en-US" sz="1200" b="0" u="none" strike="noStrike" dirty="0">
                          <a:solidFill>
                            <a:schemeClr val="tx1"/>
                          </a:solidFill>
                          <a:effectLst/>
                        </a:rPr>
                        <a:t>--</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solidFill>
                      <a:schemeClr val="accent2">
                        <a:lumMod val="20000"/>
                        <a:lumOff val="80000"/>
                      </a:schemeClr>
                    </a:solidFill>
                  </a:tcPr>
                </a:tc>
                <a:tc rowSpan="2">
                  <a:txBody>
                    <a:bodyPr/>
                    <a:lstStyle/>
                    <a:p>
                      <a:pPr algn="ctr" rtl="0" fontAlgn="ctr"/>
                      <a:r>
                        <a:rPr lang="en-US" sz="1200" b="0" u="none" strike="noStrike" dirty="0">
                          <a:solidFill>
                            <a:schemeClr val="tx1"/>
                          </a:solidFill>
                          <a:effectLst/>
                        </a:rPr>
                        <a:t>--</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07397699"/>
                  </a:ext>
                </a:extLst>
              </a:tr>
              <a:tr h="232709">
                <a:tc vMerge="1">
                  <a:txBody>
                    <a:bodyPr/>
                    <a:lstStyle/>
                    <a:p>
                      <a:endParaRPr lang="en-US"/>
                    </a:p>
                  </a:txBody>
                  <a:tcPr/>
                </a:tc>
                <a:tc>
                  <a:txBody>
                    <a:bodyPr/>
                    <a:lstStyle/>
                    <a:p>
                      <a:pPr algn="ctr" rtl="0" fontAlgn="ctr"/>
                      <a:r>
                        <a:rPr lang="en-US" sz="1200" b="0" u="none" strike="noStrike" dirty="0">
                          <a:solidFill>
                            <a:schemeClr val="tx1"/>
                          </a:solidFill>
                          <a:effectLst/>
                        </a:rPr>
                        <a:t>with annual FIT</a:t>
                      </a:r>
                      <a:endParaRPr lang="en-US" sz="1200" b="0" i="0" u="none" strike="noStrike" dirty="0">
                        <a:solidFill>
                          <a:schemeClr val="tx1"/>
                        </a:solidFill>
                        <a:effectLst/>
                        <a:latin typeface="Arial" panose="020B0604020202020204" pitchFamily="34" charset="0"/>
                      </a:endParaRPr>
                    </a:p>
                  </a:txBody>
                  <a:tcPr marL="9525" marR="9525" marT="9525" marB="0" anchor="ctr">
                    <a:lnB w="6350" cap="flat" cmpd="sng" algn="ctr">
                      <a:solidFill>
                        <a:schemeClr val="tx1"/>
                      </a:solidFill>
                      <a:prstDash val="solid"/>
                      <a:round/>
                      <a:headEnd type="none" w="med" len="med"/>
                      <a:tailEnd type="none" w="med" len="med"/>
                    </a:lnB>
                    <a:solidFill>
                      <a:schemeClr val="accent2">
                        <a:lumMod val="20000"/>
                        <a:lumOff val="80000"/>
                      </a:schemeClr>
                    </a:solidFill>
                  </a:tcPr>
                </a:tc>
                <a:tc vMerge="1">
                  <a:txBody>
                    <a:bodyPr/>
                    <a:lstStyle/>
                    <a:p>
                      <a:endParaRPr lang="en-US"/>
                    </a:p>
                  </a:txBody>
                  <a:tcPr/>
                </a:tc>
                <a:tc>
                  <a:txBody>
                    <a:bodyPr/>
                    <a:lstStyle/>
                    <a:p>
                      <a:pPr algn="ctr" rtl="0" fontAlgn="ctr"/>
                      <a:r>
                        <a:rPr lang="en-US" sz="1200" b="0" u="none" strike="noStrike" dirty="0">
                          <a:solidFill>
                            <a:schemeClr val="tx1"/>
                          </a:solidFill>
                          <a:effectLst/>
                        </a:rPr>
                        <a:t>--</a:t>
                      </a:r>
                      <a:endParaRPr lang="en-US" sz="1200" b="0" i="0" u="none" strike="noStrike" dirty="0">
                        <a:solidFill>
                          <a:schemeClr val="tx1"/>
                        </a:solidFill>
                        <a:effectLst/>
                        <a:latin typeface="Arial" panose="020B0604020202020204" pitchFamily="34" charset="0"/>
                      </a:endParaRPr>
                    </a:p>
                  </a:txBody>
                  <a:tcPr marL="9525" marR="9525" marT="9525" marB="0" anchor="ctr">
                    <a:lnB w="6350" cap="flat" cmpd="sng" algn="ctr">
                      <a:solidFill>
                        <a:schemeClr val="tx1"/>
                      </a:solidFill>
                      <a:prstDash val="solid"/>
                      <a:round/>
                      <a:headEnd type="none" w="med" len="med"/>
                      <a:tailEnd type="none" w="med" len="med"/>
                    </a:lnB>
                    <a:solidFill>
                      <a:schemeClr val="accent2">
                        <a:lumMod val="20000"/>
                        <a:lumOff val="80000"/>
                      </a:schemeClr>
                    </a:solidFill>
                  </a:tcPr>
                </a:tc>
                <a:tc vMerge="1">
                  <a:txBody>
                    <a:bodyPr/>
                    <a:lstStyle/>
                    <a:p>
                      <a:endParaRPr lang="en-US"/>
                    </a:p>
                  </a:txBody>
                  <a:tcPr/>
                </a:tc>
                <a:extLst>
                  <a:ext uri="{0D108BD9-81ED-4DB2-BD59-A6C34878D82A}">
                    <a16:rowId xmlns:a16="http://schemas.microsoft.com/office/drawing/2014/main" val="1010070914"/>
                  </a:ext>
                </a:extLst>
              </a:tr>
              <a:tr h="436100">
                <a:tc>
                  <a:txBody>
                    <a:bodyPr/>
                    <a:lstStyle/>
                    <a:p>
                      <a:pPr algn="l" rtl="0" fontAlgn="ctr"/>
                      <a:r>
                        <a:rPr lang="en-US" sz="1400" b="1" u="none" strike="noStrike" dirty="0">
                          <a:solidFill>
                            <a:schemeClr val="tx1"/>
                          </a:solidFill>
                          <a:effectLst/>
                        </a:rPr>
                        <a:t> Capsule </a:t>
                      </a:r>
                      <a:br>
                        <a:rPr lang="en-US" sz="1400" b="1" u="none" strike="noStrike" dirty="0">
                          <a:solidFill>
                            <a:schemeClr val="tx1"/>
                          </a:solidFill>
                          <a:effectLst/>
                        </a:rPr>
                      </a:br>
                      <a:r>
                        <a:rPr lang="en-US" sz="1400" b="1" u="none" strike="noStrike" dirty="0">
                          <a:solidFill>
                            <a:schemeClr val="tx1"/>
                          </a:solidFill>
                          <a:effectLst/>
                        </a:rPr>
                        <a:t> Colonoscopy</a:t>
                      </a:r>
                      <a:endParaRPr lang="en-US" sz="1400" b="1"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rtl="0" fontAlgn="ctr"/>
                      <a:r>
                        <a:rPr lang="en-US" sz="1200" b="0" u="none" strike="noStrike" dirty="0">
                          <a:solidFill>
                            <a:schemeClr val="tx1"/>
                          </a:solidFill>
                          <a:effectLst/>
                        </a:rPr>
                        <a:t>Every 5 years (Tier 3)</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374222033"/>
                  </a:ext>
                </a:extLst>
              </a:tr>
              <a:tr h="232709">
                <a:tc>
                  <a:txBody>
                    <a:bodyPr/>
                    <a:lstStyle/>
                    <a:p>
                      <a:pPr algn="l" rtl="0" fontAlgn="ctr"/>
                      <a:r>
                        <a:rPr lang="en-US" sz="1400" b="1" u="none" strike="noStrike" dirty="0">
                          <a:solidFill>
                            <a:schemeClr val="tx1"/>
                          </a:solidFill>
                          <a:effectLst/>
                        </a:rPr>
                        <a:t> hs-gFOBT</a:t>
                      </a:r>
                      <a:endParaRPr lang="en-US" sz="1400" b="1" i="0" u="none" strike="noStrike" dirty="0">
                        <a:solidFill>
                          <a:schemeClr val="tx1"/>
                        </a:solidFill>
                        <a:effectLst/>
                        <a:latin typeface="Arial" panose="020B0604020202020204" pitchFamily="34" charset="0"/>
                      </a:endParaRPr>
                    </a:p>
                  </a:txBody>
                  <a:tcPr marL="9525" marR="9525" marT="9525" marB="0" anchor="ct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sz="1200" b="0" u="none" strike="noStrike" dirty="0">
                          <a:solidFill>
                            <a:schemeClr val="tx1"/>
                          </a:solidFill>
                          <a:effectLst/>
                        </a:rPr>
                        <a:t>Annual</a:t>
                      </a:r>
                      <a:endParaRPr lang="en-US" sz="1200" b="0" i="0" u="none" strike="noStrike" dirty="0">
                        <a:solidFill>
                          <a:schemeClr val="tx1"/>
                        </a:solidFill>
                        <a:effectLst/>
                        <a:latin typeface="Arial" panose="020B0604020202020204" pitchFamily="34" charset="0"/>
                      </a:endParaRPr>
                    </a:p>
                  </a:txBody>
                  <a:tcPr marL="9525" marR="9525" marT="9525" marB="0" anchor="ct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sz="1200" b="0" u="none" strike="noStrike" dirty="0">
                          <a:solidFill>
                            <a:schemeClr val="tx1"/>
                          </a:solidFill>
                          <a:effectLst/>
                        </a:rPr>
                        <a:t>Annual</a:t>
                      </a:r>
                      <a:endParaRPr lang="en-US" sz="1200" b="0" i="0" u="none" strike="noStrike" dirty="0">
                        <a:solidFill>
                          <a:schemeClr val="tx1"/>
                        </a:solidFill>
                        <a:effectLst/>
                        <a:latin typeface="Arial" panose="020B0604020202020204" pitchFamily="34" charset="0"/>
                      </a:endParaRPr>
                    </a:p>
                  </a:txBody>
                  <a:tcPr marL="9525" marR="9525" marT="9525" marB="0" anchor="ct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sz="1200" b="0" u="none" strike="noStrike" dirty="0">
                          <a:solidFill>
                            <a:schemeClr val="tx1"/>
                          </a:solidFill>
                          <a:effectLst/>
                        </a:rPr>
                        <a:t>--</a:t>
                      </a:r>
                      <a:endParaRPr lang="en-US" sz="1200" b="0" i="0" u="none" strike="noStrike" dirty="0">
                        <a:solidFill>
                          <a:schemeClr val="tx1"/>
                        </a:solidFill>
                        <a:effectLst/>
                        <a:latin typeface="Arial" panose="020B0604020202020204" pitchFamily="34" charset="0"/>
                      </a:endParaRPr>
                    </a:p>
                  </a:txBody>
                  <a:tcPr marL="9525" marR="9525" marT="9525" marB="0" anchor="ct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sz="1200" b="0" u="none" strike="noStrike" dirty="0">
                          <a:solidFill>
                            <a:schemeClr val="tx1"/>
                          </a:solidFill>
                          <a:effectLst/>
                        </a:rPr>
                        <a:t>--</a:t>
                      </a:r>
                      <a:endParaRPr lang="en-US" sz="1200" b="0" i="0" u="none" strike="noStrike" dirty="0">
                        <a:solidFill>
                          <a:schemeClr val="tx1"/>
                        </a:solidFill>
                        <a:effectLst/>
                        <a:latin typeface="Arial" panose="020B0604020202020204" pitchFamily="34" charset="0"/>
                      </a:endParaRPr>
                    </a:p>
                  </a:txBody>
                  <a:tcPr marL="9525" marR="9525" marT="9525" marB="0" anchor="ct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12435177"/>
                  </a:ext>
                </a:extLst>
              </a:tr>
              <a:tr h="232709">
                <a:tc>
                  <a:txBody>
                    <a:bodyPr/>
                    <a:lstStyle/>
                    <a:p>
                      <a:pPr algn="l" rtl="0" fontAlgn="ctr"/>
                      <a:r>
                        <a:rPr lang="en-US" sz="1400" b="1" u="none" strike="noStrike" dirty="0">
                          <a:solidFill>
                            <a:schemeClr val="tx1"/>
                          </a:solidFill>
                          <a:effectLst/>
                        </a:rPr>
                        <a:t> FIT</a:t>
                      </a:r>
                      <a:endParaRPr lang="en-US" sz="1400" b="1"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sz="1200" b="0" u="none" strike="noStrike" dirty="0">
                          <a:solidFill>
                            <a:schemeClr val="tx1"/>
                          </a:solidFill>
                          <a:effectLst/>
                        </a:rPr>
                        <a:t>Annual</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sz="1200" b="0" u="none" strike="noStrike" dirty="0">
                          <a:solidFill>
                            <a:schemeClr val="tx1"/>
                          </a:solidFill>
                          <a:effectLst/>
                        </a:rPr>
                        <a:t>Annual</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sz="1200" b="0" u="none" strike="noStrike" dirty="0">
                          <a:solidFill>
                            <a:schemeClr val="tx1"/>
                          </a:solidFill>
                          <a:effectLst/>
                        </a:rPr>
                        <a:t>Annual</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rtl="0" fontAlgn="ctr"/>
                      <a:r>
                        <a:rPr lang="en-US" sz="1200" b="0" u="none" strike="noStrike" dirty="0">
                          <a:solidFill>
                            <a:schemeClr val="tx1"/>
                          </a:solidFill>
                          <a:effectLst/>
                        </a:rPr>
                        <a:t>Annual (Tier 1)</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919907493"/>
                  </a:ext>
                </a:extLst>
              </a:tr>
              <a:tr h="232709">
                <a:tc>
                  <a:txBody>
                    <a:bodyPr/>
                    <a:lstStyle/>
                    <a:p>
                      <a:pPr algn="l" rtl="0" fontAlgn="ctr"/>
                      <a:r>
                        <a:rPr lang="en-US" sz="1400" b="1" u="none" strike="noStrike" dirty="0">
                          <a:solidFill>
                            <a:schemeClr val="tx1"/>
                          </a:solidFill>
                          <a:effectLst/>
                        </a:rPr>
                        <a:t> mt-sDNA</a:t>
                      </a:r>
                      <a:r>
                        <a:rPr lang="en-US" sz="1400" b="1" u="none" strike="noStrike" baseline="30000" dirty="0">
                          <a:solidFill>
                            <a:schemeClr val="tx1"/>
                          </a:solidFill>
                          <a:effectLst/>
                        </a:rPr>
                        <a:t>†</a:t>
                      </a:r>
                      <a:endParaRPr lang="en-US" sz="1400" b="1"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rtl="0" fontAlgn="ctr"/>
                      <a:r>
                        <a:rPr lang="en-US" sz="1200" b="0" u="none" strike="noStrike" dirty="0">
                          <a:solidFill>
                            <a:schemeClr val="tx1"/>
                          </a:solidFill>
                          <a:effectLst/>
                        </a:rPr>
                        <a:t>Every 1 to 3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rtl="0" fontAlgn="ctr"/>
                      <a:r>
                        <a:rPr lang="en-US" sz="1200" b="0" u="none" strike="noStrike" dirty="0">
                          <a:solidFill>
                            <a:schemeClr val="tx1"/>
                          </a:solidFill>
                          <a:effectLst/>
                        </a:rPr>
                        <a:t>Every 3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rtl="0" fontAlgn="ctr"/>
                      <a:r>
                        <a:rPr lang="en-US" sz="1200" b="0" u="none" strike="noStrike" dirty="0">
                          <a:solidFill>
                            <a:schemeClr val="tx1"/>
                          </a:solidFill>
                          <a:effectLst/>
                        </a:rPr>
                        <a:t>Every 3 years</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rtl="0" fontAlgn="ctr"/>
                      <a:r>
                        <a:rPr lang="en-US" sz="1200" b="0" u="none" strike="noStrike" dirty="0">
                          <a:solidFill>
                            <a:schemeClr val="tx1"/>
                          </a:solidFill>
                          <a:effectLst/>
                        </a:rPr>
                        <a:t>Every 3 years (Tier 2)</a:t>
                      </a:r>
                      <a:endParaRPr lang="en-US" sz="1200" b="0" i="0" u="none" strike="noStrike" dirty="0">
                        <a:solidFill>
                          <a:schemeClr val="tx1"/>
                        </a:solidFill>
                        <a:effectLst/>
                        <a:latin typeface="Arial" panose="020B0604020202020204" pitchFamily="34" charset="0"/>
                      </a:endParaRPr>
                    </a:p>
                  </a:txBody>
                  <a:tcPr marL="9525" marR="9525" marT="9525" marB="0" anchor="ctr">
                    <a:lnT w="6350" cap="flat" cmpd="sng" algn="ctr">
                      <a:solidFill>
                        <a:schemeClr val="tx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1291353881"/>
                  </a:ext>
                </a:extLst>
              </a:tr>
            </a:tbl>
          </a:graphicData>
        </a:graphic>
      </p:graphicFrame>
    </p:spTree>
    <p:custDataLst>
      <p:tags r:id="rId1"/>
    </p:custDataLst>
    <p:extLst>
      <p:ext uri="{BB962C8B-B14F-4D97-AF65-F5344CB8AC3E}">
        <p14:creationId xmlns:p14="http://schemas.microsoft.com/office/powerpoint/2010/main" val="3285777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4BDEE1-51CB-4DB7-90E2-C2CE4313A58A}"/>
              </a:ext>
            </a:extLst>
          </p:cNvPr>
          <p:cNvSpPr>
            <a:spLocks noGrp="1"/>
          </p:cNvSpPr>
          <p:nvPr>
            <p:ph idx="1"/>
          </p:nvPr>
        </p:nvSpPr>
        <p:spPr>
          <a:xfrm>
            <a:off x="448172" y="1080574"/>
            <a:ext cx="11295782" cy="4671533"/>
          </a:xfrm>
        </p:spPr>
        <p:txBody>
          <a:bodyPr/>
          <a:lstStyle/>
          <a:p>
            <a:r>
              <a:rPr lang="en-US" dirty="0"/>
              <a:t>The</a:t>
            </a:r>
            <a:r>
              <a:rPr lang="en-US" baseline="0" dirty="0"/>
              <a:t> “--” in the table means there were no recommendations given</a:t>
            </a:r>
            <a:endParaRPr lang="en-US" dirty="0"/>
          </a:p>
          <a:p>
            <a:r>
              <a:rPr lang="en-US" sz="2000" dirty="0">
                <a:latin typeface="Arial" panose="020B0604020202020204" pitchFamily="34" charset="0"/>
                <a:cs typeface="Arial" panose="020B0604020202020204" pitchFamily="34" charset="0"/>
              </a:rPr>
              <a:t>Following negative CRC screening in average-risk patients, guidelines have varying intervals for recommended rescreening dependent on the screening modality</a:t>
            </a:r>
            <a:r>
              <a:rPr lang="en-US" sz="2000" baseline="30000" dirty="0">
                <a:latin typeface="Arial" panose="020B0604020202020204" pitchFamily="34" charset="0"/>
                <a:cs typeface="Arial" panose="020B0604020202020204" pitchFamily="34" charset="0"/>
              </a:rPr>
              <a:t>1-3</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US Preventive Services Task Force (USPSTF), American Cancer Society (ACS), American College of Gastroenterology (ACG) and US Multi-Society Task Force (MSTF) include mt-sDNA as a CRC screening test to be performed every 3 years in patients at average risk</a:t>
            </a:r>
            <a:r>
              <a:rPr lang="en-US" sz="2000" baseline="30000" dirty="0">
                <a:latin typeface="Arial" panose="020B0604020202020204" pitchFamily="34" charset="0"/>
                <a:cs typeface="Arial" panose="020B0604020202020204" pitchFamily="34" charset="0"/>
              </a:rPr>
              <a:t>1,-4</a:t>
            </a:r>
          </a:p>
          <a:p>
            <a:pPr lvl="1"/>
            <a:r>
              <a:rPr lang="en-US" dirty="0"/>
              <a:t>MSTF includes the American College of Gastroenterology, the American Gastroenterological Association, and the American Society for Gastrointestinal Endoscopy </a:t>
            </a:r>
          </a:p>
          <a:p>
            <a:pPr lvl="1"/>
            <a:r>
              <a:rPr lang="en-US" dirty="0"/>
              <a:t>Recommendations are for a 3-year interval for mt-sDNA following a negative result</a:t>
            </a:r>
          </a:p>
          <a:p>
            <a:pPr lvl="1"/>
            <a:r>
              <a:rPr lang="en-US" dirty="0"/>
              <a:t>Exact Sciences and the Cologuard label do not specify an interval for mt-sDNA use</a:t>
            </a:r>
          </a:p>
          <a:p>
            <a:r>
              <a:rPr lang="en-US" dirty="0"/>
              <a:t>It is </a:t>
            </a:r>
            <a:r>
              <a:rPr lang="en-US" b="1" dirty="0"/>
              <a:t>important to note that single digital FOBT is not recommended as a screening method for CRC</a:t>
            </a:r>
            <a:r>
              <a:rPr lang="en-US" b="1" baseline="30000" dirty="0"/>
              <a:t>4</a:t>
            </a:r>
            <a:r>
              <a:rPr lang="en-US" b="1" dirty="0"/>
              <a:t>  </a:t>
            </a:r>
          </a:p>
          <a:p>
            <a:pPr lvl="1"/>
            <a:r>
              <a:rPr lang="en-US" dirty="0"/>
              <a:t>When digital FOBT is performed as part of a primary care physical examination, negative results do not decrease the odds of advanced neoplasia (exceptionally low sensitivity)</a:t>
            </a:r>
          </a:p>
        </p:txBody>
      </p:sp>
      <p:sp>
        <p:nvSpPr>
          <p:cNvPr id="3" name="Text Placeholder 2">
            <a:extLst>
              <a:ext uri="{FF2B5EF4-FFF2-40B4-BE49-F238E27FC236}">
                <a16:creationId xmlns:a16="http://schemas.microsoft.com/office/drawing/2014/main" id="{689A2E1A-031E-4EC9-846D-F990EFBB871B}"/>
              </a:ext>
            </a:extLst>
          </p:cNvPr>
          <p:cNvSpPr>
            <a:spLocks noGrp="1"/>
          </p:cNvSpPr>
          <p:nvPr>
            <p:ph type="body" sz="quarter" idx="16"/>
          </p:nvPr>
        </p:nvSpPr>
        <p:spPr>
          <a:xfrm>
            <a:off x="1417749" y="6317231"/>
            <a:ext cx="10095221" cy="426611"/>
          </a:xfrm>
        </p:spPr>
        <p:txBody>
          <a:bodyPr/>
          <a:lstStyle/>
          <a:p>
            <a:r>
              <a:rPr lang="pt-BR" sz="1000" dirty="0"/>
              <a:t>1. Davidson KW, et al. JAMA. 2021;325(19):1965-1977.  2. Wolf AMD, et al. CA Cancer J Clin. 2018;68(4):250-281. 3. Shaukat A, et al. Am J Gastroenterol. 2021;116:458-479.  4. Patel SG, et al. Gastroenterol. 2022;162(1):285-299.</a:t>
            </a:r>
          </a:p>
        </p:txBody>
      </p:sp>
      <p:sp>
        <p:nvSpPr>
          <p:cNvPr id="5" name="Title 4">
            <a:extLst>
              <a:ext uri="{FF2B5EF4-FFF2-40B4-BE49-F238E27FC236}">
                <a16:creationId xmlns:a16="http://schemas.microsoft.com/office/drawing/2014/main" id="{D801810B-B2A5-4E96-8E59-E4D1F3B371F5}"/>
              </a:ext>
            </a:extLst>
          </p:cNvPr>
          <p:cNvSpPr>
            <a:spLocks noGrp="1"/>
          </p:cNvSpPr>
          <p:nvPr>
            <p:ph type="title"/>
          </p:nvPr>
        </p:nvSpPr>
        <p:spPr/>
        <p:txBody>
          <a:bodyPr/>
          <a:lstStyle/>
          <a:p>
            <a:r>
              <a:rPr lang="en-US" sz="2800" dirty="0"/>
              <a:t>Summary of Current Guideline Recommendations &amp; Choice of Test</a:t>
            </a:r>
            <a:endParaRPr lang="en-US" dirty="0"/>
          </a:p>
        </p:txBody>
      </p:sp>
    </p:spTree>
    <p:extLst>
      <p:ext uri="{BB962C8B-B14F-4D97-AF65-F5344CB8AC3E}">
        <p14:creationId xmlns:p14="http://schemas.microsoft.com/office/powerpoint/2010/main" val="3290711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F94AC0D-B4D1-4FB1-954C-018BEFFDE247}"/>
              </a:ext>
            </a:extLst>
          </p:cNvPr>
          <p:cNvSpPr>
            <a:spLocks noGrp="1"/>
          </p:cNvSpPr>
          <p:nvPr>
            <p:ph type="body" sz="quarter" idx="16"/>
          </p:nvPr>
        </p:nvSpPr>
        <p:spPr>
          <a:xfrm>
            <a:off x="1521658" y="6285863"/>
            <a:ext cx="10097605" cy="426611"/>
          </a:xfrm>
        </p:spPr>
        <p:txBody>
          <a:bodyPr/>
          <a:lstStyle/>
          <a:p>
            <a:pPr>
              <a:lnSpc>
                <a:spcPct val="100000"/>
              </a:lnSpc>
              <a:spcBef>
                <a:spcPts val="0"/>
              </a:spcBef>
              <a:buClrTx/>
              <a:buSzTx/>
            </a:pPr>
            <a:r>
              <a:rPr lang="en-US" b="1" dirty="0">
                <a:cs typeface="+mn-cs"/>
              </a:rPr>
              <a:t>USPSTF: </a:t>
            </a:r>
            <a:r>
              <a:rPr lang="en-US" dirty="0">
                <a:cs typeface="+mn-cs"/>
              </a:rPr>
              <a:t>United States Preventive Services Task Force.</a:t>
            </a:r>
          </a:p>
          <a:p>
            <a:r>
              <a:rPr lang="en-US" dirty="0"/>
              <a:t>1. Davidson KW, et al. Screening for colorectal cancer: US Preventive Services Task Force recommendation statement. JAMA. 2021;325(19):1965-1977 2. US Preventive Services Task Force. Grade definitions. Updated June 2018. Accessed March 22,2023. https://www.uspreventiveservicestaskforce.org/uspstf/about-uspstf/methods-and-processes/grade-definitions.</a:t>
            </a:r>
          </a:p>
        </p:txBody>
      </p:sp>
      <p:sp>
        <p:nvSpPr>
          <p:cNvPr id="4" name="Title 3">
            <a:extLst>
              <a:ext uri="{FF2B5EF4-FFF2-40B4-BE49-F238E27FC236}">
                <a16:creationId xmlns:a16="http://schemas.microsoft.com/office/drawing/2014/main" id="{C9BEEE79-1822-4133-8886-D13977E9B9CA}"/>
              </a:ext>
            </a:extLst>
          </p:cNvPr>
          <p:cNvSpPr>
            <a:spLocks noGrp="1"/>
          </p:cNvSpPr>
          <p:nvPr>
            <p:ph type="title"/>
          </p:nvPr>
        </p:nvSpPr>
        <p:spPr/>
        <p:txBody>
          <a:bodyPr anchor="ctr"/>
          <a:lstStyle/>
          <a:p>
            <a:r>
              <a:rPr lang="en-US" dirty="0"/>
              <a:t>2021 USPSTF Final Recommendation Statement </a:t>
            </a:r>
          </a:p>
        </p:txBody>
      </p:sp>
      <p:graphicFrame>
        <p:nvGraphicFramePr>
          <p:cNvPr id="11" name="Table 11">
            <a:extLst>
              <a:ext uri="{FF2B5EF4-FFF2-40B4-BE49-F238E27FC236}">
                <a16:creationId xmlns:a16="http://schemas.microsoft.com/office/drawing/2014/main" id="{0A645118-7C10-4F5A-B2C6-F0DACD309642}"/>
              </a:ext>
            </a:extLst>
          </p:cNvPr>
          <p:cNvGraphicFramePr>
            <a:graphicFrameLocks noGrp="1"/>
          </p:cNvGraphicFramePr>
          <p:nvPr>
            <p:extLst>
              <p:ext uri="{D42A27DB-BD31-4B8C-83A1-F6EECF244321}">
                <p14:modId xmlns:p14="http://schemas.microsoft.com/office/powerpoint/2010/main" val="1764738883"/>
              </p:ext>
            </p:extLst>
          </p:nvPr>
        </p:nvGraphicFramePr>
        <p:xfrm>
          <a:off x="546538" y="828593"/>
          <a:ext cx="10962290" cy="3035237"/>
        </p:xfrm>
        <a:graphic>
          <a:graphicData uri="http://schemas.openxmlformats.org/drawingml/2006/table">
            <a:tbl>
              <a:tblPr firstRow="1" bandRow="1"/>
              <a:tblGrid>
                <a:gridCol w="1439443">
                  <a:extLst>
                    <a:ext uri="{9D8B030D-6E8A-4147-A177-3AD203B41FA5}">
                      <a16:colId xmlns:a16="http://schemas.microsoft.com/office/drawing/2014/main" val="1947835708"/>
                    </a:ext>
                  </a:extLst>
                </a:gridCol>
                <a:gridCol w="8528449">
                  <a:extLst>
                    <a:ext uri="{9D8B030D-6E8A-4147-A177-3AD203B41FA5}">
                      <a16:colId xmlns:a16="http://schemas.microsoft.com/office/drawing/2014/main" val="1057323503"/>
                    </a:ext>
                  </a:extLst>
                </a:gridCol>
                <a:gridCol w="994398">
                  <a:extLst>
                    <a:ext uri="{9D8B030D-6E8A-4147-A177-3AD203B41FA5}">
                      <a16:colId xmlns:a16="http://schemas.microsoft.com/office/drawing/2014/main" val="3056166924"/>
                    </a:ext>
                  </a:extLst>
                </a:gridCol>
              </a:tblGrid>
              <a:tr h="370150">
                <a:tc gridSpan="3">
                  <a:txBody>
                    <a:bodyPr/>
                    <a:lstStyle/>
                    <a:p>
                      <a:pPr algn="ctr"/>
                      <a:r>
                        <a:rPr lang="en-US" sz="1400" b="1" dirty="0"/>
                        <a:t>Recommendation Summary</a:t>
                      </a:r>
                      <a:r>
                        <a:rPr lang="en-US" sz="1400" b="1" baseline="30000" dirty="0"/>
                        <a:t>1</a:t>
                      </a:r>
                      <a:endParaRPr lang="en-US" sz="1400" b="1" baseline="30000" dirty="0">
                        <a:solidFill>
                          <a:schemeClr val="tx1"/>
                        </a:solidFill>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endParaRPr lang="en-US" sz="1400" dirty="0"/>
                    </a:p>
                  </a:txBody>
                  <a:tcPr anchor="ctr">
                    <a:lnL w="12700" cap="flat" cmpd="sng" algn="ctr">
                      <a:solidFill>
                        <a:schemeClr val="accent6">
                          <a:lumMod val="20000"/>
                          <a:lumOff val="80000"/>
                        </a:schemeClr>
                      </a:solidFill>
                      <a:prstDash val="solid"/>
                      <a:round/>
                      <a:headEnd type="none" w="med" len="med"/>
                      <a:tailEnd type="none" w="med" len="med"/>
                    </a:lnL>
                    <a:lnR w="12700" cap="flat" cmpd="sng" algn="ctr">
                      <a:solidFill>
                        <a:schemeClr val="accent6">
                          <a:lumMod val="20000"/>
                          <a:lumOff val="80000"/>
                        </a:schemeClr>
                      </a:solidFill>
                      <a:prstDash val="solid"/>
                      <a:round/>
                      <a:headEnd type="none" w="med" len="med"/>
                      <a:tailEnd type="none" w="med" len="med"/>
                    </a:lnR>
                    <a:lnT w="12700" cap="flat" cmpd="sng" algn="ctr">
                      <a:solidFill>
                        <a:schemeClr val="accent6">
                          <a:lumMod val="20000"/>
                          <a:lumOff val="80000"/>
                        </a:schemeClr>
                      </a:solidFill>
                      <a:prstDash val="solid"/>
                      <a:round/>
                      <a:headEnd type="none" w="med" len="med"/>
                      <a:tailEnd type="none" w="med" len="med"/>
                    </a:lnT>
                    <a:lnB w="12700" cap="flat" cmpd="sng" algn="ctr">
                      <a:solidFill>
                        <a:schemeClr val="accent6">
                          <a:lumMod val="20000"/>
                          <a:lumOff val="80000"/>
                        </a:schemeClr>
                      </a:solidFill>
                      <a:prstDash val="solid"/>
                      <a:round/>
                      <a:headEnd type="none" w="med" len="med"/>
                      <a:tailEnd type="none" w="med" len="med"/>
                    </a:lnB>
                    <a:noFill/>
                  </a:tcPr>
                </a:tc>
                <a:tc hMerge="1">
                  <a:txBody>
                    <a:bodyPr/>
                    <a:lstStyle/>
                    <a:p>
                      <a:endParaRPr lang="en-US" sz="1400" dirty="0"/>
                    </a:p>
                  </a:txBody>
                  <a:tcPr anchor="ctr">
                    <a:lnL w="12700" cap="flat" cmpd="sng" algn="ctr">
                      <a:solidFill>
                        <a:schemeClr val="accent6">
                          <a:lumMod val="20000"/>
                          <a:lumOff val="80000"/>
                        </a:schemeClr>
                      </a:solidFill>
                      <a:prstDash val="solid"/>
                      <a:round/>
                      <a:headEnd type="none" w="med" len="med"/>
                      <a:tailEnd type="none" w="med" len="med"/>
                    </a:lnL>
                    <a:lnR w="12700" cap="flat" cmpd="sng" algn="ctr">
                      <a:solidFill>
                        <a:schemeClr val="accent6">
                          <a:lumMod val="20000"/>
                          <a:lumOff val="80000"/>
                        </a:schemeClr>
                      </a:solidFill>
                      <a:prstDash val="solid"/>
                      <a:round/>
                      <a:headEnd type="none" w="med" len="med"/>
                      <a:tailEnd type="none" w="med" len="med"/>
                    </a:lnR>
                    <a:lnT w="12700" cap="flat" cmpd="sng" algn="ctr">
                      <a:solidFill>
                        <a:schemeClr val="accent6">
                          <a:lumMod val="20000"/>
                          <a:lumOff val="80000"/>
                        </a:schemeClr>
                      </a:solidFill>
                      <a:prstDash val="solid"/>
                      <a:round/>
                      <a:headEnd type="none" w="med" len="med"/>
                      <a:tailEnd type="none" w="med" len="med"/>
                    </a:lnT>
                    <a:lnB w="12700" cap="flat" cmpd="sng" algn="ctr">
                      <a:solidFill>
                        <a:schemeClr val="accent6">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381162104"/>
                  </a:ext>
                </a:extLst>
              </a:tr>
              <a:tr h="333136">
                <a:tc>
                  <a:txBody>
                    <a:bodyPr/>
                    <a:lstStyle/>
                    <a:p>
                      <a:r>
                        <a:rPr lang="en-US" sz="1200" b="1" dirty="0">
                          <a:solidFill>
                            <a:schemeClr val="bg1"/>
                          </a:solidFill>
                        </a:rPr>
                        <a:t>Population</a:t>
                      </a:r>
                    </a:p>
                  </a:txBody>
                  <a:tcPr anchor="ctr">
                    <a:lnL w="12700" cmpd="sng">
                      <a:noFill/>
                      <a:prstDash val="solid"/>
                    </a:lnL>
                    <a:lnR w="19050" cap="flat" cmpd="sng" algn="ctr">
                      <a:solidFill>
                        <a:schemeClr val="bg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solidFill>
                      <a:schemeClr val="accent1"/>
                    </a:solidFill>
                  </a:tcPr>
                </a:tc>
                <a:tc>
                  <a:txBody>
                    <a:bodyPr/>
                    <a:lstStyle/>
                    <a:p>
                      <a:r>
                        <a:rPr lang="en-US" sz="1200" b="1" dirty="0">
                          <a:solidFill>
                            <a:schemeClr val="bg1"/>
                          </a:solidFill>
                        </a:rPr>
                        <a:t>Recommendation</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solidFill>
                      <a:schemeClr val="accent1"/>
                    </a:solidFill>
                  </a:tcPr>
                </a:tc>
                <a:tc>
                  <a:txBody>
                    <a:bodyPr/>
                    <a:lstStyle/>
                    <a:p>
                      <a:r>
                        <a:rPr lang="en-US" sz="1200" b="1" dirty="0">
                          <a:solidFill>
                            <a:schemeClr val="bg1"/>
                          </a:solidFill>
                        </a:rPr>
                        <a:t>Grade</a:t>
                      </a:r>
                    </a:p>
                  </a:txBody>
                  <a:tcPr anchor="ctr">
                    <a:lnL w="19050" cap="flat" cmpd="sng" algn="ctr">
                      <a:solidFill>
                        <a:schemeClr val="bg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776507193"/>
                  </a:ext>
                </a:extLst>
              </a:tr>
              <a:tr h="777317">
                <a:tc>
                  <a:txBody>
                    <a:bodyPr/>
                    <a:lstStyle/>
                    <a:p>
                      <a:pPr algn="ctr"/>
                      <a:r>
                        <a:rPr lang="en-US" sz="1200" b="1" kern="1200" dirty="0">
                          <a:effectLst/>
                        </a:rPr>
                        <a:t>Adults ages 50 to 75 years</a:t>
                      </a:r>
                      <a:endParaRPr lang="en-US" sz="1200" b="1" dirty="0"/>
                    </a:p>
                  </a:txBody>
                  <a:tcPr anchor="ctr">
                    <a:lnL w="12700" cmpd="sng">
                      <a:noFill/>
                      <a:prstDash val="soli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E3F3">
                        <a:alpha val="69804"/>
                      </a:srgbClr>
                    </a:solidFill>
                  </a:tcPr>
                </a:tc>
                <a:tc>
                  <a:txBody>
                    <a:bodyPr/>
                    <a:lstStyle/>
                    <a:p>
                      <a:pPr marL="0" indent="0">
                        <a:buFont typeface="Arial" panose="020B0604020202020204" pitchFamily="34" charset="0"/>
                        <a:buNone/>
                      </a:pPr>
                      <a:r>
                        <a:rPr lang="en-US" sz="1400" b="1" i="0" u="none" strike="noStrike" kern="1200" baseline="0" dirty="0">
                          <a:solidFill>
                            <a:schemeClr val="tx1"/>
                          </a:solidFill>
                          <a:latin typeface="+mn-lt"/>
                          <a:ea typeface="+mn-ea"/>
                          <a:cs typeface="+mn-cs"/>
                        </a:rPr>
                        <a:t>Screen</a:t>
                      </a:r>
                      <a:r>
                        <a:rPr lang="en-US" sz="1400" b="0" i="0" u="none" strike="noStrike" kern="1200" baseline="0" dirty="0">
                          <a:solidFill>
                            <a:schemeClr val="tx1"/>
                          </a:solidFill>
                          <a:latin typeface="+mn-lt"/>
                          <a:ea typeface="+mn-ea"/>
                          <a:cs typeface="+mn-cs"/>
                        </a:rPr>
                        <a:t> all adults aged 50 to 75 years for colorectal cancer</a:t>
                      </a:r>
                      <a:endParaRPr lang="en-US" sz="1400" dirty="0"/>
                    </a:p>
                  </a:txBody>
                  <a:tcPr anchor="ctr">
                    <a:lnL w="12700" cmpd="sng">
                      <a:noFill/>
                      <a:prstDash val="solid"/>
                    </a:lnL>
                    <a:lnR w="12700" cmpd="sng">
                      <a:noFill/>
                      <a:prstDash val="solid"/>
                    </a:lnR>
                    <a:lnT w="12700" cmpd="sng">
                      <a:noFill/>
                      <a:prstDash val="soli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a:solidFill>
                            <a:srgbClr val="C00000"/>
                          </a:solidFill>
                        </a:rPr>
                        <a:t>A</a:t>
                      </a:r>
                    </a:p>
                  </a:txBody>
                  <a:tcPr anchor="ctr">
                    <a:lnL w="12700" cmpd="sng">
                      <a:noFill/>
                      <a:prstDash val="soli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956703299"/>
                  </a:ext>
                </a:extLst>
              </a:tr>
              <a:tr h="777317">
                <a:tc>
                  <a:txBody>
                    <a:bodyPr/>
                    <a:lstStyle/>
                    <a:p>
                      <a:pPr algn="ctr"/>
                      <a:r>
                        <a:rPr lang="en-US" sz="1200" b="1" kern="1200" dirty="0">
                          <a:effectLst/>
                        </a:rPr>
                        <a:t>Adults ages 45 to 49 years</a:t>
                      </a:r>
                      <a:endParaRPr lang="en-US" sz="1200" b="1" dirty="0"/>
                    </a:p>
                  </a:txBody>
                  <a:tcPr anchor="ctr">
                    <a:lnL w="12700" cmpd="sng">
                      <a:noFill/>
                      <a:prstDash val="soli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AE3F3">
                        <a:alpha val="69804"/>
                      </a:srgbClr>
                    </a:solidFill>
                  </a:tcPr>
                </a:tc>
                <a:tc>
                  <a:txBody>
                    <a:bodyPr/>
                    <a:lstStyle/>
                    <a:p>
                      <a:pPr marL="0" indent="0">
                        <a:spcBef>
                          <a:spcPts val="300"/>
                        </a:spcBef>
                        <a:spcAft>
                          <a:spcPts val="0"/>
                        </a:spcAft>
                        <a:buFont typeface="Arial" panose="020B0604020202020204" pitchFamily="34" charset="0"/>
                        <a:buNone/>
                      </a:pPr>
                      <a:r>
                        <a:rPr lang="en-US" sz="1400" b="1" i="0" u="none" strike="noStrike" kern="1200" baseline="0" dirty="0">
                          <a:solidFill>
                            <a:schemeClr val="tx1"/>
                          </a:solidFill>
                          <a:latin typeface="+mn-lt"/>
                          <a:ea typeface="+mn-ea"/>
                          <a:cs typeface="+mn-cs"/>
                        </a:rPr>
                        <a:t>Screen</a:t>
                      </a:r>
                      <a:r>
                        <a:rPr lang="en-US" sz="1400" b="0" i="0" u="none" strike="noStrike" kern="1200" baseline="0" dirty="0">
                          <a:solidFill>
                            <a:schemeClr val="tx1"/>
                          </a:solidFill>
                          <a:latin typeface="+mn-lt"/>
                          <a:ea typeface="+mn-ea"/>
                          <a:cs typeface="+mn-cs"/>
                        </a:rPr>
                        <a:t> adults aged 45 to 49 years for colorectal cancer</a:t>
                      </a:r>
                      <a:endParaRPr lang="en-US" sz="1400" dirty="0"/>
                    </a:p>
                  </a:txBody>
                  <a:tcPr anchor="ctr">
                    <a:lnL w="12700" cmpd="sng">
                      <a:noFill/>
                      <a:prstDash val="solid"/>
                    </a:lnL>
                    <a:lnR w="12700" cmpd="sng">
                      <a:noFill/>
                      <a:prstDash val="soli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a:solidFill>
                            <a:srgbClr val="C00000"/>
                          </a:solidFill>
                        </a:rPr>
                        <a:t>B</a:t>
                      </a:r>
                    </a:p>
                  </a:txBody>
                  <a:tcPr anchor="ctr">
                    <a:lnL w="12700" cmpd="sng">
                      <a:noFill/>
                      <a:prstDash val="soli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042662724"/>
                  </a:ext>
                </a:extLst>
              </a:tr>
              <a:tr h="777317">
                <a:tc>
                  <a:txBody>
                    <a:bodyPr/>
                    <a:lstStyle/>
                    <a:p>
                      <a:pPr algn="ctr"/>
                      <a:r>
                        <a:rPr lang="en-US" sz="1200" b="1" kern="1200" dirty="0">
                          <a:effectLst/>
                        </a:rPr>
                        <a:t>Adults ages 76 to 85 years</a:t>
                      </a:r>
                      <a:endParaRPr lang="en-US" sz="1200" b="1" dirty="0"/>
                    </a:p>
                  </a:txBody>
                  <a:tcPr anchor="ctr">
                    <a:lnL w="12700" cmpd="sng">
                      <a:noFill/>
                      <a:prstDash val="solid"/>
                    </a:lnL>
                    <a:lnR w="12700" cmpd="sng">
                      <a:noFill/>
                      <a:prstDash val="soli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DAE3F3">
                        <a:alpha val="69804"/>
                      </a:srgbClr>
                    </a:solidFill>
                  </a:tcPr>
                </a:tc>
                <a:tc>
                  <a:txBody>
                    <a:bodyPr/>
                    <a:lstStyle/>
                    <a:p>
                      <a:pPr marL="0" indent="0">
                        <a:spcBef>
                          <a:spcPts val="300"/>
                        </a:spcBef>
                        <a:spcAft>
                          <a:spcPts val="0"/>
                        </a:spcAft>
                        <a:buFont typeface="Arial" panose="020B0604020202020204" pitchFamily="34" charset="0"/>
                        <a:buNone/>
                      </a:pPr>
                      <a:r>
                        <a:rPr lang="en-US" sz="1400" b="1" kern="1200" dirty="0">
                          <a:effectLst/>
                        </a:rPr>
                        <a:t>Selectively screen </a:t>
                      </a:r>
                      <a:r>
                        <a:rPr lang="en-US" sz="1400" kern="1200" dirty="0">
                          <a:effectLst/>
                        </a:rPr>
                        <a:t>adults aged 76 to 85 years for colorectal cancer, considering the patient’s overall health, prior screening history, and patient’s preferences</a:t>
                      </a:r>
                      <a:endParaRPr lang="en-US" sz="1400" dirty="0"/>
                    </a:p>
                  </a:txBody>
                  <a:tcPr anchor="ctr">
                    <a:lnL w="12700" cmpd="sng">
                      <a:noFill/>
                      <a:prstDash val="solid"/>
                    </a:lnL>
                    <a:lnR w="12700" cmpd="sng">
                      <a:noFill/>
                      <a:prstDash val="solid"/>
                    </a:lnR>
                    <a:lnT w="12700" cap="flat" cmpd="sng" algn="ctr">
                      <a:solidFill>
                        <a:schemeClr val="accent1">
                          <a:lumMod val="20000"/>
                          <a:lumOff val="80000"/>
                        </a:schemeClr>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a:solidFill>
                            <a:srgbClr val="C00000"/>
                          </a:solidFill>
                        </a:rPr>
                        <a:t>C</a:t>
                      </a:r>
                    </a:p>
                  </a:txBody>
                  <a:tcPr anchor="ctr">
                    <a:lnL w="12700" cmpd="sng">
                      <a:noFill/>
                      <a:prstDash val="solid"/>
                    </a:lnL>
                    <a:lnR w="12700" cmpd="sng">
                      <a:noFill/>
                      <a:prstDash val="solid"/>
                    </a:lnR>
                    <a:lnT w="12700" cap="flat" cmpd="sng" algn="ctr">
                      <a:solidFill>
                        <a:schemeClr val="bg1"/>
                      </a:solidFill>
                      <a:prstDash val="solid"/>
                      <a:round/>
                      <a:headEnd type="none" w="med" len="med"/>
                      <a:tailEnd type="none" w="med" len="med"/>
                    </a:lnT>
                    <a:lnB w="190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302487400"/>
                  </a:ext>
                </a:extLst>
              </a:tr>
            </a:tbl>
          </a:graphicData>
        </a:graphic>
      </p:graphicFrame>
      <p:graphicFrame>
        <p:nvGraphicFramePr>
          <p:cNvPr id="13" name="Table 13">
            <a:extLst>
              <a:ext uri="{FF2B5EF4-FFF2-40B4-BE49-F238E27FC236}">
                <a16:creationId xmlns:a16="http://schemas.microsoft.com/office/drawing/2014/main" id="{556A1B0A-D168-49B3-B57C-B62BA5FA8992}"/>
              </a:ext>
            </a:extLst>
          </p:cNvPr>
          <p:cNvGraphicFramePr>
            <a:graphicFrameLocks noGrp="1"/>
          </p:cNvGraphicFramePr>
          <p:nvPr>
            <p:extLst>
              <p:ext uri="{D42A27DB-BD31-4B8C-83A1-F6EECF244321}">
                <p14:modId xmlns:p14="http://schemas.microsoft.com/office/powerpoint/2010/main" val="3897308439"/>
              </p:ext>
            </p:extLst>
          </p:nvPr>
        </p:nvGraphicFramePr>
        <p:xfrm>
          <a:off x="2005445" y="3872801"/>
          <a:ext cx="8520546" cy="2131724"/>
        </p:xfrm>
        <a:graphic>
          <a:graphicData uri="http://schemas.openxmlformats.org/drawingml/2006/table">
            <a:tbl>
              <a:tblPr firstRow="1" bandRow="1"/>
              <a:tblGrid>
                <a:gridCol w="894794">
                  <a:extLst>
                    <a:ext uri="{9D8B030D-6E8A-4147-A177-3AD203B41FA5}">
                      <a16:colId xmlns:a16="http://schemas.microsoft.com/office/drawing/2014/main" val="196388050"/>
                    </a:ext>
                  </a:extLst>
                </a:gridCol>
                <a:gridCol w="7625752">
                  <a:extLst>
                    <a:ext uri="{9D8B030D-6E8A-4147-A177-3AD203B41FA5}">
                      <a16:colId xmlns:a16="http://schemas.microsoft.com/office/drawing/2014/main" val="2569095249"/>
                    </a:ext>
                  </a:extLst>
                </a:gridCol>
              </a:tblGrid>
              <a:tr h="377296">
                <a:tc gridSpan="2">
                  <a:txBody>
                    <a:bodyPr/>
                    <a:lstStyle/>
                    <a:p>
                      <a:pPr algn="ctr"/>
                      <a:r>
                        <a:rPr lang="en-US" sz="1400" b="1" dirty="0"/>
                        <a:t>USPSTF Grade Definitions</a:t>
                      </a:r>
                      <a:r>
                        <a:rPr lang="en-US" sz="1400" b="1" baseline="30000" dirty="0"/>
                        <a:t>2</a:t>
                      </a:r>
                      <a:endParaRPr lang="en-US" sz="1400" b="1" baseline="30000" dirty="0">
                        <a:solidFill>
                          <a:schemeClr val="tx2"/>
                        </a:solidFill>
                      </a:endParaRPr>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hMerge="1">
                  <a:txBody>
                    <a:bodyPr/>
                    <a:lstStyle/>
                    <a:p>
                      <a:endParaRPr lang="en-US" sz="900" dirty="0"/>
                    </a:p>
                  </a:txBody>
                  <a:tcPr anchor="ctr">
                    <a:lnL w="12700" cap="flat" cmpd="sng" algn="ctr">
                      <a:solidFill>
                        <a:schemeClr val="tx1">
                          <a:lumMod val="20000"/>
                          <a:lumOff val="80000"/>
                        </a:schemeClr>
                      </a:solidFill>
                      <a:prstDash val="solid"/>
                      <a:round/>
                      <a:headEnd type="none" w="med" len="med"/>
                      <a:tailEnd type="none" w="med" len="med"/>
                    </a:lnL>
                    <a:lnR w="12700" cap="flat" cmpd="sng" algn="ctr">
                      <a:solidFill>
                        <a:schemeClr val="tx1">
                          <a:lumMod val="20000"/>
                          <a:lumOff val="80000"/>
                        </a:schemeClr>
                      </a:solidFill>
                      <a:prstDash val="solid"/>
                      <a:round/>
                      <a:headEnd type="none" w="med" len="med"/>
                      <a:tailEnd type="none" w="med" len="med"/>
                    </a:lnR>
                    <a:lnT w="12700" cap="flat" cmpd="sng" algn="ctr">
                      <a:solidFill>
                        <a:schemeClr val="tx1">
                          <a:lumMod val="20000"/>
                          <a:lumOff val="80000"/>
                        </a:schemeClr>
                      </a:solidFill>
                      <a:prstDash val="solid"/>
                      <a:round/>
                      <a:headEnd type="none" w="med" len="med"/>
                      <a:tailEnd type="none" w="med" len="med"/>
                    </a:lnT>
                    <a:lnB w="12700" cap="flat" cmpd="sng" algn="ctr">
                      <a:solidFill>
                        <a:schemeClr val="tx1">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3730491"/>
                  </a:ext>
                </a:extLst>
              </a:tr>
              <a:tr h="301836">
                <a:tc>
                  <a:txBody>
                    <a:bodyPr/>
                    <a:lstStyle/>
                    <a:p>
                      <a:pPr algn="ctr"/>
                      <a:r>
                        <a:rPr lang="en-US" sz="1000" b="1" dirty="0">
                          <a:solidFill>
                            <a:schemeClr val="bg1"/>
                          </a:solidFill>
                        </a:rPr>
                        <a:t>Grade</a:t>
                      </a:r>
                    </a:p>
                  </a:txBody>
                  <a:tcPr anchor="ctr">
                    <a:lnL w="12700" cmpd="sng">
                      <a:noFill/>
                      <a:prstDash val="solid"/>
                    </a:lnL>
                    <a:lnR w="19050" cap="flat" cmpd="sng" algn="ctr">
                      <a:solidFill>
                        <a:schemeClr val="bg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solidFill>
                      <a:schemeClr val="accent2"/>
                    </a:solidFill>
                  </a:tcPr>
                </a:tc>
                <a:tc>
                  <a:txBody>
                    <a:bodyPr/>
                    <a:lstStyle/>
                    <a:p>
                      <a:r>
                        <a:rPr lang="en-US" sz="1000" b="1" dirty="0">
                          <a:solidFill>
                            <a:schemeClr val="bg1"/>
                          </a:solidFill>
                        </a:rPr>
                        <a:t>Definition</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4042387553"/>
                  </a:ext>
                </a:extLst>
              </a:tr>
              <a:tr h="377296">
                <a:tc>
                  <a:txBody>
                    <a:bodyPr/>
                    <a:lstStyle/>
                    <a:p>
                      <a:pPr algn="ctr"/>
                      <a:r>
                        <a:rPr lang="en-US" sz="1400" b="1" dirty="0">
                          <a:solidFill>
                            <a:srgbClr val="C00000"/>
                          </a:solidFill>
                        </a:rPr>
                        <a:t>A</a:t>
                      </a:r>
                    </a:p>
                  </a:txBody>
                  <a:tcPr anchor="ctr">
                    <a:lnL w="12700" cmpd="sng">
                      <a:noFill/>
                      <a:prstDash val="soli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dirty="0"/>
                        <a:t>The USPSTF recommends the service. There is high certainty that the net benefit is substantial</a:t>
                      </a:r>
                    </a:p>
                  </a:txBody>
                  <a:tcPr anchor="ctr">
                    <a:lnL w="12700" cmpd="sng">
                      <a:noFill/>
                      <a:prstDash val="solid"/>
                    </a:lnL>
                    <a:lnR w="12700" cmpd="sng">
                      <a:noFill/>
                      <a:prstDash val="solid"/>
                    </a:lnR>
                    <a:lnT w="12700" cmpd="sng">
                      <a:noFill/>
                      <a:prstDash val="soli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15535"/>
                  </a:ext>
                </a:extLst>
              </a:tr>
              <a:tr h="452756">
                <a:tc>
                  <a:txBody>
                    <a:bodyPr/>
                    <a:lstStyle/>
                    <a:p>
                      <a:pPr algn="ctr"/>
                      <a:r>
                        <a:rPr lang="en-US" sz="1400" b="1" dirty="0">
                          <a:solidFill>
                            <a:srgbClr val="C00000"/>
                          </a:solidFill>
                        </a:rPr>
                        <a:t>B</a:t>
                      </a:r>
                    </a:p>
                  </a:txBody>
                  <a:tcPr anchor="ctr">
                    <a:lnL w="12700" cmpd="sng">
                      <a:noFill/>
                      <a:prstDash val="soli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dirty="0"/>
                        <a:t>The USPSTF recommends the service. There is high certainty that the net benefit is moderate or there is moderate certainty that the net benefit is moderate to substantial</a:t>
                      </a:r>
                    </a:p>
                  </a:txBody>
                  <a:tcPr anchor="ctr">
                    <a:lnL w="12700" cmpd="sng">
                      <a:noFill/>
                      <a:prstDash val="solid"/>
                    </a:lnL>
                    <a:lnR w="12700" cmpd="sng">
                      <a:noFill/>
                      <a:prstDash val="solid"/>
                    </a:lnR>
                    <a:lnT w="12700" cap="flat" cmpd="sng" algn="ctr">
                      <a:solidFill>
                        <a:schemeClr val="accent1">
                          <a:lumMod val="20000"/>
                          <a:lumOff val="80000"/>
                        </a:schemeClr>
                      </a:solidFill>
                      <a:prstDash val="solid"/>
                      <a:round/>
                      <a:headEnd type="none" w="med" len="med"/>
                      <a:tailEnd type="none" w="med" len="med"/>
                    </a:lnT>
                    <a:lnB w="12700" cap="flat" cmpd="sng" algn="ctr">
                      <a:solidFill>
                        <a:schemeClr val="accent1">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3578080"/>
                  </a:ext>
                </a:extLst>
              </a:tr>
              <a:tr h="622540">
                <a:tc>
                  <a:txBody>
                    <a:bodyPr/>
                    <a:lstStyle/>
                    <a:p>
                      <a:pPr algn="ctr"/>
                      <a:r>
                        <a:rPr lang="en-US" sz="1400" b="1" dirty="0">
                          <a:solidFill>
                            <a:srgbClr val="C00000"/>
                          </a:solidFill>
                        </a:rPr>
                        <a:t>C</a:t>
                      </a:r>
                    </a:p>
                  </a:txBody>
                  <a:tcPr anchor="ctr">
                    <a:lnL w="12700" cmpd="sng">
                      <a:noFill/>
                      <a:prstDash val="solid"/>
                    </a:lnL>
                    <a:lnR w="12700" cmpd="sng">
                      <a:noFill/>
                      <a:prstDash val="solid"/>
                    </a:lnR>
                    <a:lnT w="12700" cap="flat" cmpd="sng" algn="ctr">
                      <a:solidFill>
                        <a:schemeClr val="bg1"/>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kern="1200" dirty="0">
                          <a:effectLst/>
                        </a:rPr>
                        <a:t>The USPSTF recommends selectively offering or providing this service to individual patients based on professional judgment and patient preferences. There is at least moderate certainty that the net benefit is small</a:t>
                      </a:r>
                      <a:endParaRPr lang="en-US" sz="1000" dirty="0"/>
                    </a:p>
                  </a:txBody>
                  <a:tcPr anchor="ctr">
                    <a:lnL w="12700" cmpd="sng">
                      <a:noFill/>
                      <a:prstDash val="solid"/>
                    </a:lnL>
                    <a:lnR w="12700" cmpd="sng">
                      <a:noFill/>
                      <a:prstDash val="solid"/>
                    </a:lnR>
                    <a:lnT w="12700" cap="flat" cmpd="sng" algn="ctr">
                      <a:solidFill>
                        <a:schemeClr val="accent1">
                          <a:lumMod val="20000"/>
                          <a:lumOff val="80000"/>
                        </a:schemeClr>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17440714"/>
                  </a:ext>
                </a:extLst>
              </a:tr>
            </a:tbl>
          </a:graphicData>
        </a:graphic>
      </p:graphicFrame>
    </p:spTree>
    <p:extLst>
      <p:ext uri="{BB962C8B-B14F-4D97-AF65-F5344CB8AC3E}">
        <p14:creationId xmlns:p14="http://schemas.microsoft.com/office/powerpoint/2010/main" val="1745889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E67C2F-03F2-4390-A542-8C201D509F7F}"/>
              </a:ext>
            </a:extLst>
          </p:cNvPr>
          <p:cNvSpPr>
            <a:spLocks noGrp="1"/>
          </p:cNvSpPr>
          <p:nvPr>
            <p:ph idx="1"/>
          </p:nvPr>
        </p:nvSpPr>
        <p:spPr>
          <a:xfrm>
            <a:off x="448172" y="914401"/>
            <a:ext cx="11375966" cy="4703064"/>
          </a:xfrm>
        </p:spPr>
        <p:txBody>
          <a:bodyPr/>
          <a:lstStyle/>
          <a:p>
            <a:pPr marL="0" lvl="0" indent="0">
              <a:buNone/>
            </a:pPr>
            <a:r>
              <a:rPr lang="en-US" sz="1200" b="1" dirty="0"/>
              <a:t>USPSTF Assessment for A, B, C recommendations for this recommendation:</a:t>
            </a:r>
          </a:p>
          <a:p>
            <a:r>
              <a:rPr lang="en-US" sz="1200" dirty="0"/>
              <a:t>Grade A = The USPSTF concludes with high certainty that there is a substantial net benefit of screening for colorectal cancer in adults aged 50 to 75 y</a:t>
            </a:r>
          </a:p>
          <a:p>
            <a:r>
              <a:rPr lang="en-US" sz="1200" dirty="0"/>
              <a:t>Grade B = </a:t>
            </a:r>
            <a:r>
              <a:rPr lang="en-US" sz="1200" b="0" i="0" u="none" strike="noStrike" kern="1200" baseline="0" dirty="0">
                <a:solidFill>
                  <a:schemeClr val="tx1"/>
                </a:solidFill>
                <a:effectLst/>
                <a:latin typeface="+mn-lt"/>
                <a:ea typeface="+mn-ea"/>
                <a:cs typeface="+mn-cs"/>
              </a:rPr>
              <a:t>The USPSTF concludes with moderate certainty that there is a moderate net benefit of starting screening for colorectal cancer in adults aged 45 to 49 y</a:t>
            </a:r>
          </a:p>
          <a:p>
            <a:r>
              <a:rPr lang="en-US" sz="1200" b="0" i="0" u="none" strike="noStrike" kern="1200" baseline="0" dirty="0">
                <a:solidFill>
                  <a:schemeClr val="tx1"/>
                </a:solidFill>
                <a:effectLst/>
                <a:latin typeface="+mn-lt"/>
                <a:ea typeface="+mn-ea"/>
                <a:cs typeface="+mn-cs"/>
              </a:rPr>
              <a:t>Grade C = The USPSTF concludes with moderate certainty that there is a small net benefit of screening for colorectal cancer in adults aged 76 to 85 y who have been previously screened</a:t>
            </a:r>
            <a:endParaRPr lang="en-US" sz="1200" dirty="0"/>
          </a:p>
          <a:p>
            <a:r>
              <a:rPr lang="en-US" sz="1200" b="1" dirty="0"/>
              <a:t>OBJECTIVE and Brief Background </a:t>
            </a:r>
            <a:r>
              <a:rPr lang="en-US" sz="1200" dirty="0"/>
              <a:t>To update its 2016 recommendation, the US Preventive Services Task Force (USPSTF) commissioned a systematic review to evaluate the benefits and harms of screening for colorectal cancer in adults 40 years or older. The review also examined whether these findings varied by age, sex, or race/ethnicity. In addition, as in 2016, the USPSTF commissioned a report from the Cancer Intervention and Surveillance Modeling Network Colorectal Cancer Working Group to provide information from comparative modeling on how estimated life-years gained, colorectal cancer cases averted, and colorectal cancer deaths averted vary by different starting and stopping ages for various screening strategies.</a:t>
            </a:r>
          </a:p>
          <a:p>
            <a:r>
              <a:rPr lang="en-US" sz="1200" b="1" dirty="0"/>
              <a:t>IMPORTANCE:</a:t>
            </a:r>
          </a:p>
          <a:p>
            <a:pPr lvl="1"/>
            <a:r>
              <a:rPr lang="en-US" sz="1200" dirty="0"/>
              <a:t>Colorectal cancer is the third leading cause of cancer death for both men and women, with an estimated 52,980 persons in the US projected to die of colorectal cancer in 2021. </a:t>
            </a:r>
          </a:p>
          <a:p>
            <a:pPr lvl="1"/>
            <a:r>
              <a:rPr lang="en-US" sz="1200" dirty="0"/>
              <a:t>Colorectal cancer is most frequently diagnosed among persons aged 65 to 74 years. </a:t>
            </a:r>
          </a:p>
          <a:p>
            <a:pPr lvl="1"/>
            <a:r>
              <a:rPr lang="en-US" sz="1200" dirty="0"/>
              <a:t>It is estimated that 10.5% of new colorectal cancer cases occur in persons younger than 50 years. </a:t>
            </a:r>
          </a:p>
          <a:p>
            <a:pPr lvl="1"/>
            <a:r>
              <a:rPr lang="en-US" sz="1200" dirty="0"/>
              <a:t>Incidence of colorectal cancer (specifically adenocarcinoma) in adults aged 40 to 49 years has increased by almost 15% from 2000-2002 to 2014-2016. In 2016, 26% of eligible adults in the US had never been screened for colorectal cancer and in 2018, 31% were not up to date with screening.</a:t>
            </a:r>
          </a:p>
          <a:p>
            <a:endParaRPr lang="en-US" sz="1200" dirty="0"/>
          </a:p>
        </p:txBody>
      </p:sp>
      <p:sp>
        <p:nvSpPr>
          <p:cNvPr id="6" name="Title 3">
            <a:extLst>
              <a:ext uri="{FF2B5EF4-FFF2-40B4-BE49-F238E27FC236}">
                <a16:creationId xmlns:a16="http://schemas.microsoft.com/office/drawing/2014/main" id="{F6A1DA35-DBD0-4F2E-AAE1-2FF1331AF493}"/>
              </a:ext>
            </a:extLst>
          </p:cNvPr>
          <p:cNvSpPr>
            <a:spLocks noGrp="1"/>
          </p:cNvSpPr>
          <p:nvPr>
            <p:ph type="title"/>
          </p:nvPr>
        </p:nvSpPr>
        <p:spPr>
          <a:xfrm>
            <a:off x="447675" y="130175"/>
            <a:ext cx="11293475" cy="950913"/>
          </a:xfrm>
        </p:spPr>
        <p:txBody>
          <a:bodyPr anchor="ctr"/>
          <a:lstStyle/>
          <a:p>
            <a:r>
              <a:rPr lang="en-US" dirty="0"/>
              <a:t>2021 USPSTF Final Recommendation Statement </a:t>
            </a:r>
          </a:p>
        </p:txBody>
      </p:sp>
      <p:sp>
        <p:nvSpPr>
          <p:cNvPr id="7" name="Text Placeholder 2">
            <a:extLst>
              <a:ext uri="{FF2B5EF4-FFF2-40B4-BE49-F238E27FC236}">
                <a16:creationId xmlns:a16="http://schemas.microsoft.com/office/drawing/2014/main" id="{6D19A71D-72F9-44DA-935B-11A891752B85}"/>
              </a:ext>
            </a:extLst>
          </p:cNvPr>
          <p:cNvSpPr>
            <a:spLocks noGrp="1"/>
          </p:cNvSpPr>
          <p:nvPr>
            <p:ph type="body" sz="quarter" idx="16"/>
          </p:nvPr>
        </p:nvSpPr>
        <p:spPr>
          <a:xfrm>
            <a:off x="1646238" y="6286500"/>
            <a:ext cx="10094912" cy="425450"/>
          </a:xfrm>
        </p:spPr>
        <p:txBody>
          <a:bodyPr/>
          <a:lstStyle/>
          <a:p>
            <a:pPr>
              <a:lnSpc>
                <a:spcPct val="100000"/>
              </a:lnSpc>
              <a:spcBef>
                <a:spcPts val="0"/>
              </a:spcBef>
              <a:buClrTx/>
              <a:buSzTx/>
            </a:pPr>
            <a:r>
              <a:rPr lang="en-US" b="1" dirty="0">
                <a:cs typeface="+mn-cs"/>
              </a:rPr>
              <a:t>USPSTF: </a:t>
            </a:r>
            <a:r>
              <a:rPr lang="en-US" dirty="0">
                <a:cs typeface="+mn-cs"/>
              </a:rPr>
              <a:t>United States Preventive Services Task Force.</a:t>
            </a:r>
          </a:p>
          <a:p>
            <a:r>
              <a:rPr lang="en-US" dirty="0"/>
              <a:t>1. Davidson KW, et al. Screening for colorectal cancer: US Preventive Services Task Force recommendation statement. </a:t>
            </a:r>
            <a:r>
              <a:rPr lang="en-US" i="1" dirty="0"/>
              <a:t>JAMA</a:t>
            </a:r>
            <a:r>
              <a:rPr lang="en-US" dirty="0"/>
              <a:t>. 2021;325(19):1965-1977. </a:t>
            </a:r>
            <a:r>
              <a:rPr lang="en-US" dirty="0" err="1"/>
              <a:t>doi</a:t>
            </a:r>
            <a:r>
              <a:rPr lang="en-US" dirty="0"/>
              <a:t>: 10.1001/jama.2021.6238. 2. US Preventive Services Task Force. Grade definitions. Updated June 2018. Accessed April 6, 2023. https://www.uspreventiveservicestaskforce.org/uspstf/about-uspstf/methods-and-processes/grade-definitions.</a:t>
            </a:r>
          </a:p>
        </p:txBody>
      </p:sp>
    </p:spTree>
    <p:extLst>
      <p:ext uri="{BB962C8B-B14F-4D97-AF65-F5344CB8AC3E}">
        <p14:creationId xmlns:p14="http://schemas.microsoft.com/office/powerpoint/2010/main" val="4136980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CRC Screening Recommendations Starting at Age 45 </a:t>
            </a:r>
          </a:p>
        </p:txBody>
      </p:sp>
      <p:sp>
        <p:nvSpPr>
          <p:cNvPr id="4" name="Text Placeholder 5">
            <a:extLst>
              <a:ext uri="{FF2B5EF4-FFF2-40B4-BE49-F238E27FC236}">
                <a16:creationId xmlns:a16="http://schemas.microsoft.com/office/drawing/2014/main" id="{BD774B00-1C8E-4CC3-9494-F537415A68A1}"/>
              </a:ext>
            </a:extLst>
          </p:cNvPr>
          <p:cNvSpPr txBox="1">
            <a:spLocks/>
          </p:cNvSpPr>
          <p:nvPr/>
        </p:nvSpPr>
        <p:spPr bwMode="gray">
          <a:xfrm>
            <a:off x="2758764" y="5572205"/>
            <a:ext cx="7573203" cy="320042"/>
          </a:xfrm>
          <a:prstGeom prst="rect">
            <a:avLst/>
          </a:prstGeom>
        </p:spPr>
        <p:txBody>
          <a:bodyPr vert="horz" lIns="68598" tIns="0" rIns="68598" bIns="0" rtlCol="0" anchor="b" anchorCtr="0">
            <a:noAutofit/>
          </a:bodyPr>
          <a:lstStyle>
            <a:lvl1pPr marL="228600" indent="-228600" algn="l" defTabSz="914400" rtl="0" eaLnBrk="1" latinLnBrk="0" hangingPunct="1">
              <a:lnSpc>
                <a:spcPct val="90000"/>
              </a:lnSpc>
              <a:spcBef>
                <a:spcPts val="2000"/>
              </a:spcBef>
              <a:buClrTx/>
              <a:buSzPct val="100000"/>
              <a:buFont typeface="Arial" panose="020B0604020202020204" pitchFamily="34" charset="0"/>
              <a:buChar char="•"/>
              <a:defRPr lang="en-US" sz="2000" kern="1200" dirty="0" smtClean="0">
                <a:solidFill>
                  <a:schemeClr val="tx1"/>
                </a:solidFill>
                <a:latin typeface="+mn-lt"/>
                <a:ea typeface="+mn-ea"/>
                <a:cs typeface="+mn-cs"/>
              </a:defRPr>
            </a:lvl1pPr>
            <a:lvl2pPr marL="457200" indent="-169863" algn="l" defTabSz="914400" rtl="0" eaLnBrk="1" latinLnBrk="0" hangingPunct="1">
              <a:lnSpc>
                <a:spcPct val="90000"/>
              </a:lnSpc>
              <a:spcBef>
                <a:spcPts val="1000"/>
              </a:spcBef>
              <a:buClrTx/>
              <a:buFont typeface="Arial" panose="020B0604020202020204" pitchFamily="34" charset="0"/>
              <a:buChar char="•"/>
              <a:defRPr sz="1800" kern="1200">
                <a:solidFill>
                  <a:schemeClr val="tx1"/>
                </a:solidFill>
                <a:latin typeface="+mn-lt"/>
                <a:ea typeface="+mn-ea"/>
                <a:cs typeface="+mn-cs"/>
              </a:defRPr>
            </a:lvl2pPr>
            <a:lvl3pPr marL="685800" indent="-171450" algn="l" defTabSz="914400" rtl="0" eaLnBrk="1" latinLnBrk="0" hangingPunct="1">
              <a:lnSpc>
                <a:spcPct val="90000"/>
              </a:lnSpc>
              <a:spcBef>
                <a:spcPts val="500"/>
              </a:spcBef>
              <a:buClrTx/>
              <a:buFont typeface="Arial" panose="020B0604020202020204" pitchFamily="34" charset="0"/>
              <a:buChar char="•"/>
              <a:defRPr sz="1600" kern="1200">
                <a:solidFill>
                  <a:schemeClr val="tx1"/>
                </a:solidFill>
                <a:latin typeface="+mn-lt"/>
                <a:ea typeface="+mn-ea"/>
                <a:cs typeface="+mn-cs"/>
              </a:defRPr>
            </a:lvl3pPr>
            <a:lvl4pPr marL="914400" indent="-171450" algn="l" defTabSz="914400" rtl="0" eaLnBrk="1" latinLnBrk="0" hangingPunct="1">
              <a:lnSpc>
                <a:spcPct val="90000"/>
              </a:lnSpc>
              <a:spcBef>
                <a:spcPts val="200"/>
              </a:spcBef>
              <a:buClrTx/>
              <a:buFont typeface="Arial" panose="020B0604020202020204" pitchFamily="34" charset="0"/>
              <a:buChar char="•"/>
              <a:defRPr sz="1400" kern="1200">
                <a:solidFill>
                  <a:schemeClr val="tx1"/>
                </a:solidFill>
                <a:latin typeface="+mn-lt"/>
                <a:ea typeface="+mn-ea"/>
                <a:cs typeface="+mn-cs"/>
              </a:defRPr>
            </a:lvl4pPr>
            <a:lvl5pPr marL="1089025" indent="-114300" algn="l" defTabSz="914400" rtl="0" eaLnBrk="1" latinLnBrk="0" hangingPunct="1">
              <a:lnSpc>
                <a:spcPct val="90000"/>
              </a:lnSpc>
              <a:spcBef>
                <a:spcPts val="100"/>
              </a:spcBef>
              <a:buClrTx/>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750" b="1" dirty="0">
                <a:solidFill>
                  <a:schemeClr val="bg1"/>
                </a:solidFill>
              </a:rPr>
              <a:t>CRC</a:t>
            </a:r>
            <a:r>
              <a:rPr lang="en-US" sz="750" dirty="0">
                <a:solidFill>
                  <a:schemeClr val="bg1"/>
                </a:solidFill>
              </a:rPr>
              <a:t>: colorectal cancer.</a:t>
            </a:r>
          </a:p>
        </p:txBody>
      </p:sp>
      <p:sp>
        <p:nvSpPr>
          <p:cNvPr id="6" name="Text Placeholder 2">
            <a:extLst>
              <a:ext uri="{FF2B5EF4-FFF2-40B4-BE49-F238E27FC236}">
                <a16:creationId xmlns:a16="http://schemas.microsoft.com/office/drawing/2014/main" id="{E636C9F8-D017-4FB3-9C7D-E1DA0D564AB0}"/>
              </a:ext>
            </a:extLst>
          </p:cNvPr>
          <p:cNvSpPr txBox="1">
            <a:spLocks/>
          </p:cNvSpPr>
          <p:nvPr/>
        </p:nvSpPr>
        <p:spPr>
          <a:xfrm>
            <a:off x="2854562" y="6285864"/>
            <a:ext cx="7475616" cy="426611"/>
          </a:xfrm>
          <a:prstGeom prst="rect">
            <a:avLst/>
          </a:prstGeom>
        </p:spPr>
        <p:txBody>
          <a:bodyPr tIns="0" bIns="0" anchor="b"/>
          <a:lstStyle>
            <a:lvl1pPr marL="0" indent="0" algn="l" defTabSz="685983" rtl="0" eaLnBrk="1" latinLnBrk="0" hangingPunct="1">
              <a:lnSpc>
                <a:spcPct val="85000"/>
              </a:lnSpc>
              <a:spcBef>
                <a:spcPts val="225"/>
              </a:spcBef>
              <a:buClr>
                <a:schemeClr val="accent2"/>
              </a:buClr>
              <a:buSzPct val="85000"/>
              <a:buFont typeface="Arial" pitchFamily="34" charset="0"/>
              <a:buNone/>
              <a:tabLst/>
              <a:defRPr lang="en-US" sz="750" kern="1200" dirty="0">
                <a:solidFill>
                  <a:schemeClr val="tx2"/>
                </a:solidFill>
                <a:latin typeface="+mn-lt"/>
                <a:ea typeface="+mn-ea"/>
                <a:cs typeface="Arial" pitchFamily="34" charset="0"/>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b="1" dirty="0"/>
              <a:t>CRC: </a:t>
            </a:r>
            <a:r>
              <a:rPr lang="en-US" dirty="0"/>
              <a:t>colorectal cancer.</a:t>
            </a:r>
          </a:p>
        </p:txBody>
      </p:sp>
      <p:sp>
        <p:nvSpPr>
          <p:cNvPr id="5" name="TextBox 4">
            <a:extLst>
              <a:ext uri="{FF2B5EF4-FFF2-40B4-BE49-F238E27FC236}">
                <a16:creationId xmlns:a16="http://schemas.microsoft.com/office/drawing/2014/main" id="{116B7FFE-B485-4225-A947-5E0ADD72BBE5}"/>
              </a:ext>
            </a:extLst>
          </p:cNvPr>
          <p:cNvSpPr txBox="1"/>
          <p:nvPr/>
        </p:nvSpPr>
        <p:spPr bwMode="gray">
          <a:xfrm>
            <a:off x="8802357" y="6547556"/>
            <a:ext cx="3148484" cy="237066"/>
          </a:xfrm>
          <a:prstGeom prst="rect">
            <a:avLst/>
          </a:prstGeom>
        </p:spPr>
        <p:txBody>
          <a:bodyPr wrap="square" rtlCol="0">
            <a:noAutofit/>
          </a:bodyPr>
          <a:lstStyle/>
          <a:p>
            <a:pPr>
              <a:lnSpc>
                <a:spcPct val="90000"/>
              </a:lnSpc>
              <a:spcBef>
                <a:spcPts val="1000"/>
              </a:spcBef>
              <a:buSzPct val="100000"/>
            </a:pPr>
            <a:r>
              <a:rPr lang="en-US" sz="900" b="0" i="0" dirty="0">
                <a:effectLst/>
                <a:latin typeface="Lato" panose="020F0502020204030203" pitchFamily="34" charset="0"/>
              </a:rPr>
              <a:t>© 2021 Exact Sciences Corporation. All rights reserved. </a:t>
            </a:r>
            <a:endParaRPr lang="en-US" sz="900" dirty="0">
              <a:solidFill>
                <a:schemeClr val="tx2"/>
              </a:solidFill>
            </a:endParaRPr>
          </a:p>
        </p:txBody>
      </p:sp>
    </p:spTree>
    <p:extLst>
      <p:ext uri="{BB962C8B-B14F-4D97-AF65-F5344CB8AC3E}">
        <p14:creationId xmlns:p14="http://schemas.microsoft.com/office/powerpoint/2010/main" val="582838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372643-5127-46B6-991D-8E3BEFF9FEB5}"/>
              </a:ext>
            </a:extLst>
          </p:cNvPr>
          <p:cNvSpPr>
            <a:spLocks noGrp="1"/>
          </p:cNvSpPr>
          <p:nvPr>
            <p:ph type="body" sz="quarter" idx="15"/>
          </p:nvPr>
        </p:nvSpPr>
        <p:spPr>
          <a:xfrm>
            <a:off x="566057" y="804328"/>
            <a:ext cx="10894422" cy="396947"/>
          </a:xfrm>
        </p:spPr>
        <p:txBody>
          <a:bodyPr/>
          <a:lstStyle/>
          <a:p>
            <a:pPr>
              <a:lnSpc>
                <a:spcPct val="100000"/>
              </a:lnSpc>
            </a:pPr>
            <a:r>
              <a:rPr lang="en-US" dirty="0"/>
              <a:t>Most major professional organizations recommended screening for colorectal cancer in average-risk adults starting at age 45</a:t>
            </a:r>
          </a:p>
        </p:txBody>
      </p:sp>
      <p:sp>
        <p:nvSpPr>
          <p:cNvPr id="4" name="Title 3">
            <a:extLst>
              <a:ext uri="{FF2B5EF4-FFF2-40B4-BE49-F238E27FC236}">
                <a16:creationId xmlns:a16="http://schemas.microsoft.com/office/drawing/2014/main" id="{7A82409B-A40B-4600-8EF4-384C16DE04EE}"/>
              </a:ext>
            </a:extLst>
          </p:cNvPr>
          <p:cNvSpPr>
            <a:spLocks noGrp="1"/>
          </p:cNvSpPr>
          <p:nvPr>
            <p:ph type="title"/>
          </p:nvPr>
        </p:nvSpPr>
        <p:spPr>
          <a:xfrm>
            <a:off x="566057" y="143866"/>
            <a:ext cx="11294655" cy="950976"/>
          </a:xfrm>
        </p:spPr>
        <p:txBody>
          <a:bodyPr anchor="ctr"/>
          <a:lstStyle/>
          <a:p>
            <a:r>
              <a:rPr lang="en-US" dirty="0"/>
              <a:t>Guideline Recommendations on Earlier Screening Age</a:t>
            </a:r>
          </a:p>
        </p:txBody>
      </p:sp>
      <p:sp>
        <p:nvSpPr>
          <p:cNvPr id="5" name="Text Placeholder 4">
            <a:extLst>
              <a:ext uri="{FF2B5EF4-FFF2-40B4-BE49-F238E27FC236}">
                <a16:creationId xmlns:a16="http://schemas.microsoft.com/office/drawing/2014/main" id="{5DDA3007-59A5-46C9-93EF-D68301796897}"/>
              </a:ext>
            </a:extLst>
          </p:cNvPr>
          <p:cNvSpPr>
            <a:spLocks noGrp="1"/>
          </p:cNvSpPr>
          <p:nvPr>
            <p:ph type="body" sz="quarter" idx="16"/>
          </p:nvPr>
        </p:nvSpPr>
        <p:spPr>
          <a:xfrm>
            <a:off x="1261897" y="6180446"/>
            <a:ext cx="9997309" cy="612494"/>
          </a:xfrm>
        </p:spPr>
        <p:txBody>
          <a:bodyPr/>
          <a:lstStyle/>
          <a:p>
            <a:endParaRPr lang="pt-BR" dirty="0"/>
          </a:p>
          <a:p>
            <a:r>
              <a:rPr lang="en-US" dirty="0"/>
              <a:t>*The USPSTF concludes with moderate certainty that screening for CRC in adults aged 45 to 49 years has moderate net benefit (Grade B).  </a:t>
            </a:r>
          </a:p>
          <a:p>
            <a:r>
              <a:rPr lang="en-US" dirty="0"/>
              <a:t>†Qualified recommendation: clear evidence of benefit (or harm) but less certainty either about the balance of benefits and harms or about patients’ values and preferences, which could lead to different individual decisions. </a:t>
            </a:r>
          </a:p>
          <a:p>
            <a:r>
              <a:rPr lang="en-US" dirty="0"/>
              <a:t>‡he United States Multi-Society Task Force on Colorectal Cancer includes the American College of Gastroenterology (ACG), the American Gastroenterological Association (AGA), and the American Society for Gastrointestinal Endoscopy (ASGE).</a:t>
            </a:r>
          </a:p>
          <a:p>
            <a:r>
              <a:rPr lang="en-US" dirty="0"/>
              <a:t>YO: year old. </a:t>
            </a:r>
          </a:p>
          <a:p>
            <a:r>
              <a:rPr lang="en-US" b="1" dirty="0"/>
              <a:t>1. </a:t>
            </a:r>
            <a:r>
              <a:rPr lang="en-US" dirty="0"/>
              <a:t>Davidson KW, et al. JAMA. 2021;325(19):1965-1977. </a:t>
            </a:r>
            <a:r>
              <a:rPr lang="en-US" b="1" dirty="0"/>
              <a:t> 2. </a:t>
            </a:r>
            <a:r>
              <a:rPr lang="en-US" dirty="0"/>
              <a:t>Wolf AMD, et al. CA Cancer J Clin. 2018;68(4):250-281. </a:t>
            </a:r>
            <a:r>
              <a:rPr lang="en-US" b="1" dirty="0"/>
              <a:t>3. </a:t>
            </a:r>
            <a:r>
              <a:rPr lang="en-US" dirty="0"/>
              <a:t>Patel SG, et al. Gastroenterol. 2022;162(1):285-299.  </a:t>
            </a:r>
          </a:p>
          <a:p>
            <a:r>
              <a:rPr lang="en-US" dirty="0"/>
              <a:t>4. Shaukat AK, et al. Am J Gastroenterol. 2021;116(3):458-479. </a:t>
            </a:r>
          </a:p>
        </p:txBody>
      </p:sp>
      <p:graphicFrame>
        <p:nvGraphicFramePr>
          <p:cNvPr id="2" name="Table 1">
            <a:extLst>
              <a:ext uri="{FF2B5EF4-FFF2-40B4-BE49-F238E27FC236}">
                <a16:creationId xmlns:a16="http://schemas.microsoft.com/office/drawing/2014/main" id="{E11EB06D-03C0-78B5-CE00-79315578FEF0}"/>
              </a:ext>
            </a:extLst>
          </p:cNvPr>
          <p:cNvGraphicFramePr>
            <a:graphicFrameLocks/>
          </p:cNvGraphicFramePr>
          <p:nvPr>
            <p:extLst>
              <p:ext uri="{D42A27DB-BD31-4B8C-83A1-F6EECF244321}">
                <p14:modId xmlns:p14="http://schemas.microsoft.com/office/powerpoint/2010/main" val="3805153711"/>
              </p:ext>
            </p:extLst>
          </p:nvPr>
        </p:nvGraphicFramePr>
        <p:xfrm>
          <a:off x="893618" y="1502626"/>
          <a:ext cx="10365587" cy="3949938"/>
        </p:xfrm>
        <a:graphic>
          <a:graphicData uri="http://schemas.openxmlformats.org/drawingml/2006/table">
            <a:tbl>
              <a:tblPr firstRow="1" bandRow="1">
                <a:tableStyleId>{74C1A8A3-306A-4EB7-A6B1-4F7E0EB9C5D6}</a:tableStyleId>
              </a:tblPr>
              <a:tblGrid>
                <a:gridCol w="2065793">
                  <a:extLst>
                    <a:ext uri="{9D8B030D-6E8A-4147-A177-3AD203B41FA5}">
                      <a16:colId xmlns:a16="http://schemas.microsoft.com/office/drawing/2014/main" val="3753596587"/>
                    </a:ext>
                  </a:extLst>
                </a:gridCol>
                <a:gridCol w="2230235">
                  <a:extLst>
                    <a:ext uri="{9D8B030D-6E8A-4147-A177-3AD203B41FA5}">
                      <a16:colId xmlns:a16="http://schemas.microsoft.com/office/drawing/2014/main" val="963837393"/>
                    </a:ext>
                  </a:extLst>
                </a:gridCol>
                <a:gridCol w="6069559">
                  <a:extLst>
                    <a:ext uri="{9D8B030D-6E8A-4147-A177-3AD203B41FA5}">
                      <a16:colId xmlns:a16="http://schemas.microsoft.com/office/drawing/2014/main" val="3326763939"/>
                    </a:ext>
                  </a:extLst>
                </a:gridCol>
              </a:tblGrid>
              <a:tr h="806040">
                <a:tc>
                  <a:txBody>
                    <a:bodyPr/>
                    <a:lstStyle/>
                    <a:p>
                      <a:pPr algn="ctr"/>
                      <a:r>
                        <a:rPr lang="en-US" sz="1600" b="1" dirty="0">
                          <a:solidFill>
                            <a:schemeClr val="bg1"/>
                          </a:solidFill>
                        </a:rPr>
                        <a:t>Guideline</a:t>
                      </a:r>
                    </a:p>
                  </a:txBody>
                  <a:tcPr anchor="ctr"/>
                </a:tc>
                <a:tc>
                  <a:txBody>
                    <a:bodyPr/>
                    <a:lstStyle/>
                    <a:p>
                      <a:pPr algn="ctr"/>
                      <a:r>
                        <a:rPr lang="en-US" sz="1600" b="1" dirty="0">
                          <a:solidFill>
                            <a:schemeClr val="bg1"/>
                          </a:solidFill>
                        </a:rPr>
                        <a:t>Recommendation to Begin Screening at Age</a:t>
                      </a:r>
                    </a:p>
                  </a:txBody>
                  <a:tcPr anchor="ctr"/>
                </a:tc>
                <a:tc>
                  <a:txBody>
                    <a:bodyPr/>
                    <a:lstStyle/>
                    <a:p>
                      <a:pPr algn="ctr"/>
                      <a:r>
                        <a:rPr lang="en-US" sz="1600" b="1" dirty="0">
                          <a:solidFill>
                            <a:schemeClr val="bg1"/>
                          </a:solidFill>
                        </a:rPr>
                        <a:t>Considerations</a:t>
                      </a:r>
                    </a:p>
                  </a:txBody>
                  <a:tcPr anchor="ctr"/>
                </a:tc>
                <a:extLst>
                  <a:ext uri="{0D108BD9-81ED-4DB2-BD59-A6C34878D82A}">
                    <a16:rowId xmlns:a16="http://schemas.microsoft.com/office/drawing/2014/main" val="4091628518"/>
                  </a:ext>
                </a:extLst>
              </a:tr>
              <a:tr h="719834">
                <a:tc>
                  <a:txBody>
                    <a:bodyPr/>
                    <a:lstStyle/>
                    <a:p>
                      <a:pPr algn="ctr"/>
                      <a:r>
                        <a:rPr lang="en-US" sz="1400" b="1" baseline="0" dirty="0"/>
                        <a:t>US Preventive Services Task Force (USPSTF) 2021</a:t>
                      </a:r>
                      <a:r>
                        <a:rPr lang="en-US" sz="1400" b="1" baseline="30000" dirty="0"/>
                        <a:t>1</a:t>
                      </a:r>
                      <a:endParaRPr lang="en-US" sz="1400" b="1" baseline="0" dirty="0"/>
                    </a:p>
                  </a:txBody>
                  <a:tcPr anchor="ctr"/>
                </a:tc>
                <a:tc>
                  <a:txBody>
                    <a:bodyPr/>
                    <a:lstStyle/>
                    <a:p>
                      <a:pPr algn="ctr"/>
                      <a:r>
                        <a:rPr lang="en-US" sz="1300" dirty="0"/>
                        <a:t>≥45 yo average-risk individuals</a:t>
                      </a:r>
                    </a:p>
                  </a:txBody>
                  <a:tcPr anchor="ctr"/>
                </a:tc>
                <a:tc>
                  <a:txBody>
                    <a:bodyPr/>
                    <a:lstStyle/>
                    <a:p>
                      <a:pPr marL="285750" indent="-231775">
                        <a:buFont typeface="Arial" panose="020B0604020202020204" pitchFamily="34" charset="0"/>
                        <a:buChar char="•"/>
                      </a:pPr>
                      <a:r>
                        <a:rPr lang="en-US" sz="1300" b="0" u="none" strike="noStrike" kern="1200" baseline="0" dirty="0">
                          <a:solidFill>
                            <a:schemeClr val="tx1"/>
                          </a:solidFill>
                        </a:rPr>
                        <a:t>Screen adults aged 45-49 years for colorectal cancer. Grade B*</a:t>
                      </a:r>
                      <a:endParaRPr lang="en-US" sz="1300" dirty="0"/>
                    </a:p>
                  </a:txBody>
                  <a:tcPr anchor="ctr"/>
                </a:tc>
                <a:extLst>
                  <a:ext uri="{0D108BD9-81ED-4DB2-BD59-A6C34878D82A}">
                    <a16:rowId xmlns:a16="http://schemas.microsoft.com/office/drawing/2014/main" val="378463231"/>
                  </a:ext>
                </a:extLst>
              </a:tr>
              <a:tr h="760070">
                <a:tc>
                  <a:txBody>
                    <a:bodyPr/>
                    <a:lstStyle/>
                    <a:p>
                      <a:pPr algn="ctr"/>
                      <a:r>
                        <a:rPr lang="en-US" sz="1400" b="1" dirty="0"/>
                        <a:t>American </a:t>
                      </a:r>
                    </a:p>
                    <a:p>
                      <a:pPr algn="ctr"/>
                      <a:r>
                        <a:rPr lang="en-US" sz="1400" b="1" dirty="0"/>
                        <a:t>Cancer Society </a:t>
                      </a:r>
                    </a:p>
                    <a:p>
                      <a:pPr algn="ctr"/>
                      <a:r>
                        <a:rPr lang="en-US" sz="1400" b="1" dirty="0"/>
                        <a:t>(ACS) 2018</a:t>
                      </a:r>
                      <a:r>
                        <a:rPr lang="en-US" sz="1400" b="1" baseline="30000" dirty="0"/>
                        <a:t>2</a:t>
                      </a:r>
                    </a:p>
                  </a:txBody>
                  <a:tcPr anchor="ctr"/>
                </a:tc>
                <a:tc>
                  <a:txBody>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lang="en-US" sz="1300" dirty="0"/>
                        <a:t>≥45 yo average-risk individuals</a:t>
                      </a:r>
                    </a:p>
                  </a:txBody>
                  <a:tcPr anchor="ctr"/>
                </a:tc>
                <a:tc>
                  <a:txBody>
                    <a:bodyPr/>
                    <a:lstStyle/>
                    <a:p>
                      <a:pPr marL="285750" indent="-231775">
                        <a:buFont typeface="Arial" panose="020B0604020202020204" pitchFamily="34" charset="0"/>
                        <a:buChar char="•"/>
                      </a:pPr>
                      <a:r>
                        <a:rPr lang="en-US" sz="1300" dirty="0"/>
                        <a:t>Qualified</a:t>
                      </a:r>
                      <a:r>
                        <a:rPr lang="en-US" sz="1300" baseline="30000" dirty="0"/>
                        <a:t>†</a:t>
                      </a:r>
                      <a:r>
                        <a:rPr lang="en-US" sz="1300" dirty="0"/>
                        <a:t> recommendation based on disease burden, modeling data and expectation that screening performs similarly in 45-49 yo group as in 50+ group</a:t>
                      </a:r>
                    </a:p>
                  </a:txBody>
                  <a:tcPr anchor="ctr"/>
                </a:tc>
                <a:extLst>
                  <a:ext uri="{0D108BD9-81ED-4DB2-BD59-A6C34878D82A}">
                    <a16:rowId xmlns:a16="http://schemas.microsoft.com/office/drawing/2014/main" val="2372018047"/>
                  </a:ext>
                </a:extLst>
              </a:tr>
              <a:tr h="903868">
                <a:tc>
                  <a:txBody>
                    <a:bodyPr/>
                    <a:lstStyle/>
                    <a:p>
                      <a:pPr algn="ctr"/>
                      <a:r>
                        <a:rPr lang="en-US" sz="1400" b="1" dirty="0"/>
                        <a:t>Multi-Society </a:t>
                      </a:r>
                    </a:p>
                    <a:p>
                      <a:pPr algn="ctr"/>
                      <a:r>
                        <a:rPr lang="en-US" sz="1400" b="1" dirty="0"/>
                        <a:t>Task Force </a:t>
                      </a:r>
                    </a:p>
                    <a:p>
                      <a:pPr algn="ctr"/>
                      <a:r>
                        <a:rPr lang="en-US" sz="1400" b="1" dirty="0"/>
                        <a:t>(MSTF) 2021</a:t>
                      </a:r>
                      <a:r>
                        <a:rPr lang="en-US" sz="1400" b="1" baseline="30000" dirty="0"/>
                        <a:t>3</a:t>
                      </a:r>
                      <a:r>
                        <a:rPr lang="en-US" sz="1400" baseline="30000" dirty="0"/>
                        <a:t>‡</a:t>
                      </a:r>
                      <a:endParaRPr lang="en-US" sz="1400" b="1" baseline="30000" dirty="0"/>
                    </a:p>
                  </a:txBody>
                  <a:tcPr anchor="ctr"/>
                </a:tc>
                <a:tc>
                  <a:txBody>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lang="en-US" sz="1300" dirty="0"/>
                        <a:t>≥45 yo average-risk individuals</a:t>
                      </a:r>
                    </a:p>
                  </a:txBody>
                  <a:tcPr anchor="ctr"/>
                </a:tc>
                <a:tc>
                  <a:txBody>
                    <a:bodyPr/>
                    <a:lstStyle/>
                    <a:p>
                      <a:pPr marL="285750" indent="-231775">
                        <a:buFont typeface="Arial" panose="020B0604020202020204" pitchFamily="34" charset="0"/>
                        <a:buChar char="•"/>
                      </a:pPr>
                      <a:r>
                        <a:rPr lang="en-US" sz="1300" dirty="0"/>
                        <a:t>Weak recommendation; low-quality evidence </a:t>
                      </a:r>
                      <a:r>
                        <a:rPr lang="en-US" sz="1300" dirty="0">
                          <a:solidFill>
                            <a:schemeClr val="tx1"/>
                          </a:solidFill>
                        </a:rPr>
                        <a:t>for 45-49 </a:t>
                      </a:r>
                      <a:r>
                        <a:rPr lang="en-US" sz="1300" dirty="0" err="1">
                          <a:solidFill>
                            <a:schemeClr val="tx1"/>
                          </a:solidFill>
                        </a:rPr>
                        <a:t>yo</a:t>
                      </a:r>
                      <a:r>
                        <a:rPr lang="en-US" sz="1300" dirty="0">
                          <a:solidFill>
                            <a:schemeClr val="tx1"/>
                          </a:solidFill>
                        </a:rPr>
                        <a:t> age group</a:t>
                      </a:r>
                    </a:p>
                    <a:p>
                      <a:pPr marL="285750" indent="-231775">
                        <a:buFont typeface="Arial" panose="020B0604020202020204" pitchFamily="34" charset="0"/>
                        <a:buChar char="•"/>
                      </a:pPr>
                      <a:r>
                        <a:rPr lang="en-US" sz="1300" dirty="0"/>
                        <a:t>Average-risk individuals not screened before age 50 should be offered CRC screening beginning at age 50 (strong recommendation, high-quality evidence)</a:t>
                      </a:r>
                    </a:p>
                  </a:txBody>
                  <a:tcPr anchor="ctr"/>
                </a:tc>
                <a:extLst>
                  <a:ext uri="{0D108BD9-81ED-4DB2-BD59-A6C34878D82A}">
                    <a16:rowId xmlns:a16="http://schemas.microsoft.com/office/drawing/2014/main" val="587336476"/>
                  </a:ext>
                </a:extLst>
              </a:tr>
              <a:tr h="710835">
                <a:tc>
                  <a:txBody>
                    <a:bodyPr/>
                    <a:lstStyle/>
                    <a:p>
                      <a:pPr algn="ctr"/>
                      <a:r>
                        <a:rPr lang="en-US" sz="1400" b="1" dirty="0"/>
                        <a:t>American College of Gastroenterology (ACG) 2021</a:t>
                      </a:r>
                      <a:r>
                        <a:rPr lang="en-US" sz="1400" b="1" baseline="30000" dirty="0"/>
                        <a:t>4</a:t>
                      </a:r>
                    </a:p>
                  </a:txBody>
                  <a:tcPr anchor="ctr"/>
                </a:tc>
                <a:tc>
                  <a:txBody>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lang="en-US" sz="1300" dirty="0">
                          <a:solidFill>
                            <a:schemeClr val="tx1"/>
                          </a:solidFill>
                        </a:rPr>
                        <a:t>≥45 </a:t>
                      </a:r>
                      <a:r>
                        <a:rPr lang="en-US" sz="1300" dirty="0" err="1">
                          <a:solidFill>
                            <a:schemeClr val="tx1"/>
                          </a:solidFill>
                        </a:rPr>
                        <a:t>yo</a:t>
                      </a:r>
                      <a:r>
                        <a:rPr lang="en-US" sz="1300" dirty="0">
                          <a:solidFill>
                            <a:schemeClr val="tx1"/>
                          </a:solidFill>
                        </a:rPr>
                        <a:t> average-risk individuals</a:t>
                      </a:r>
                    </a:p>
                    <a:p>
                      <a:pPr algn="ctr"/>
                      <a:r>
                        <a:rPr lang="en-US" sz="1300" dirty="0"/>
                        <a:t> </a:t>
                      </a:r>
                    </a:p>
                  </a:txBody>
                  <a:tcPr anchor="ctr"/>
                </a:tc>
                <a:tc>
                  <a:txBody>
                    <a:bodyPr/>
                    <a:lstStyle/>
                    <a:p>
                      <a:pPr marL="285750" indent="-231775">
                        <a:buFont typeface="Arial" panose="020B0604020202020204" pitchFamily="34" charset="0"/>
                        <a:buChar char="•"/>
                      </a:pPr>
                      <a:r>
                        <a:rPr lang="en-US" sz="1300" dirty="0"/>
                        <a:t>Conditional recommendation strength based on very low quality of </a:t>
                      </a:r>
                      <a:r>
                        <a:rPr lang="en-US" sz="1300" dirty="0">
                          <a:solidFill>
                            <a:schemeClr val="tx1"/>
                          </a:solidFill>
                        </a:rPr>
                        <a:t>evidence for 45-49 </a:t>
                      </a:r>
                      <a:r>
                        <a:rPr lang="en-US" sz="1300" dirty="0" err="1">
                          <a:solidFill>
                            <a:schemeClr val="tx1"/>
                          </a:solidFill>
                        </a:rPr>
                        <a:t>yo</a:t>
                      </a:r>
                      <a:r>
                        <a:rPr lang="en-US" sz="1300" dirty="0">
                          <a:solidFill>
                            <a:schemeClr val="tx1"/>
                          </a:solidFill>
                        </a:rPr>
                        <a:t> age group</a:t>
                      </a:r>
                    </a:p>
                  </a:txBody>
                  <a:tcPr anchor="ctr"/>
                </a:tc>
                <a:extLst>
                  <a:ext uri="{0D108BD9-81ED-4DB2-BD59-A6C34878D82A}">
                    <a16:rowId xmlns:a16="http://schemas.microsoft.com/office/drawing/2014/main" val="4285996241"/>
                  </a:ext>
                </a:extLst>
              </a:tr>
            </a:tbl>
          </a:graphicData>
        </a:graphic>
      </p:graphicFrame>
    </p:spTree>
    <p:extLst>
      <p:ext uri="{BB962C8B-B14F-4D97-AF65-F5344CB8AC3E}">
        <p14:creationId xmlns:p14="http://schemas.microsoft.com/office/powerpoint/2010/main" val="56256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17E160-B9A1-470E-8862-DB05FD0ADD48}"/>
              </a:ext>
            </a:extLst>
          </p:cNvPr>
          <p:cNvSpPr>
            <a:spLocks noGrp="1"/>
          </p:cNvSpPr>
          <p:nvPr>
            <p:ph idx="1"/>
          </p:nvPr>
        </p:nvSpPr>
        <p:spPr>
          <a:xfrm>
            <a:off x="445788" y="945493"/>
            <a:ext cx="11295782" cy="7518533"/>
          </a:xfrm>
        </p:spPr>
        <p:txBody>
          <a:bodyPr anchor="t">
            <a:spAutoFit/>
          </a:bodyPr>
          <a:lstStyle/>
          <a:p>
            <a:pPr marL="0" indent="0" defTabSz="956462">
              <a:lnSpc>
                <a:spcPct val="100000"/>
              </a:lnSpc>
              <a:spcBef>
                <a:spcPts val="1255"/>
              </a:spcBef>
              <a:buNone/>
              <a:defRPr/>
            </a:pPr>
            <a:r>
              <a:rPr lang="en-US" sz="1400" dirty="0"/>
              <a:t>Most major professional organizations recommended screening for colorectal cancer in average-risk adults starting at age 45 in addition to recommendation to screen eligible adults &gt;50yo (strong recommendations). Their recommendations come with additional considerations as there’s lack of empirical data to support screening at an earlier age. Most of the recommendations base earlier age of screening on modeling estimations and recent SEER data observations of increased incidence in younger populations. </a:t>
            </a:r>
          </a:p>
          <a:p>
            <a:pPr marL="0" indent="0">
              <a:lnSpc>
                <a:spcPct val="50000"/>
              </a:lnSpc>
              <a:buNone/>
            </a:pPr>
            <a:r>
              <a:rPr lang="en-US" sz="1400" b="1" dirty="0"/>
              <a:t>USPSTF:</a:t>
            </a:r>
          </a:p>
          <a:p>
            <a:pPr>
              <a:lnSpc>
                <a:spcPct val="100000"/>
              </a:lnSpc>
            </a:pPr>
            <a:r>
              <a:rPr lang="en-US" sz="1400" dirty="0"/>
              <a:t>Screen adults aged 45 to 49 years for colorectal cancer. Grade B - The USPSTF concludes with moderate certainty that there is a moderate net benefit of starting screening for colorectal cancer in adults aged 45 to 49 y</a:t>
            </a:r>
          </a:p>
          <a:p>
            <a:pPr marL="0" indent="0">
              <a:lnSpc>
                <a:spcPct val="50000"/>
              </a:lnSpc>
              <a:buNone/>
            </a:pPr>
            <a:r>
              <a:rPr lang="en-US" sz="1400" b="1" dirty="0"/>
              <a:t>ACG: </a:t>
            </a:r>
            <a:endParaRPr lang="en-US" sz="1400" i="1" dirty="0"/>
          </a:p>
          <a:p>
            <a:pPr>
              <a:lnSpc>
                <a:spcPct val="50000"/>
              </a:lnSpc>
            </a:pPr>
            <a:r>
              <a:rPr lang="en-US" sz="1400" dirty="0"/>
              <a:t>Very low quality of evidence - any estimate of effect is very uncertain</a:t>
            </a:r>
          </a:p>
          <a:p>
            <a:pPr marL="0" indent="0">
              <a:lnSpc>
                <a:spcPct val="50000"/>
              </a:lnSpc>
              <a:buNone/>
            </a:pPr>
            <a:r>
              <a:rPr lang="en-US" sz="1400" b="1" dirty="0"/>
              <a:t>ACS:</a:t>
            </a:r>
          </a:p>
          <a:p>
            <a:pPr>
              <a:lnSpc>
                <a:spcPct val="100000"/>
              </a:lnSpc>
              <a:spcBef>
                <a:spcPts val="0"/>
              </a:spcBef>
            </a:pPr>
            <a:r>
              <a:rPr lang="en-US" sz="1400" dirty="0">
                <a:solidFill>
                  <a:srgbClr val="125285"/>
                </a:solidFill>
                <a:latin typeface="+mn-lt"/>
              </a:rPr>
              <a:t>A </a:t>
            </a:r>
            <a:r>
              <a:rPr lang="en-US" sz="1400" i="1" dirty="0">
                <a:solidFill>
                  <a:srgbClr val="125285"/>
                </a:solidFill>
                <a:latin typeface="+mn-lt"/>
              </a:rPr>
              <a:t>strong recommendation </a:t>
            </a:r>
            <a:r>
              <a:rPr lang="en-US" sz="1400" dirty="0">
                <a:solidFill>
                  <a:srgbClr val="125285"/>
                </a:solidFill>
                <a:latin typeface="+mn-lt"/>
              </a:rPr>
              <a:t>conveys the consensus that the benefits of adherence to the intervention outweigh the undesirable effects and that most patients would choose the intervention. </a:t>
            </a:r>
          </a:p>
          <a:p>
            <a:pPr>
              <a:lnSpc>
                <a:spcPct val="100000"/>
              </a:lnSpc>
              <a:spcBef>
                <a:spcPts val="0"/>
              </a:spcBef>
            </a:pPr>
            <a:r>
              <a:rPr lang="en-US" sz="1400" dirty="0">
                <a:solidFill>
                  <a:srgbClr val="125285"/>
                </a:solidFill>
                <a:latin typeface="+mn-lt"/>
              </a:rPr>
              <a:t>A </a:t>
            </a:r>
            <a:r>
              <a:rPr lang="en-US" sz="1400" i="1" dirty="0">
                <a:solidFill>
                  <a:srgbClr val="125285"/>
                </a:solidFill>
                <a:latin typeface="+mn-lt"/>
              </a:rPr>
              <a:t>qualified recommendation </a:t>
            </a:r>
            <a:r>
              <a:rPr lang="en-US" sz="1400" dirty="0">
                <a:solidFill>
                  <a:srgbClr val="125285"/>
                </a:solidFill>
                <a:latin typeface="+mn-lt"/>
              </a:rPr>
              <a:t>indicates there is clear evidence of benefit (or harm) but less certainty either about the balance of benefits and harms or about patients’ values and preferences, which could lead to different individual decisions.</a:t>
            </a:r>
          </a:p>
          <a:p>
            <a:pPr marL="0" indent="0">
              <a:lnSpc>
                <a:spcPct val="100000"/>
              </a:lnSpc>
              <a:spcBef>
                <a:spcPts val="0"/>
              </a:spcBef>
              <a:buNone/>
            </a:pPr>
            <a:endParaRPr lang="en-US" sz="1400" dirty="0">
              <a:solidFill>
                <a:srgbClr val="125285"/>
              </a:solidFill>
              <a:latin typeface="+mn-lt"/>
            </a:endParaRPr>
          </a:p>
          <a:p>
            <a:pPr marL="0" indent="0">
              <a:lnSpc>
                <a:spcPct val="100000"/>
              </a:lnSpc>
              <a:spcBef>
                <a:spcPts val="0"/>
              </a:spcBef>
              <a:buNone/>
            </a:pPr>
            <a:r>
              <a:rPr lang="en-US" sz="1400" b="1" i="0" dirty="0">
                <a:solidFill>
                  <a:srgbClr val="125285"/>
                </a:solidFill>
                <a:latin typeface="+mn-lt"/>
              </a:rPr>
              <a:t>MSTF: </a:t>
            </a:r>
          </a:p>
          <a:p>
            <a:pPr>
              <a:lnSpc>
                <a:spcPct val="100000"/>
              </a:lnSpc>
              <a:spcBef>
                <a:spcPts val="0"/>
              </a:spcBef>
            </a:pPr>
            <a:r>
              <a:rPr lang="en-US" sz="1400" i="0" dirty="0">
                <a:solidFill>
                  <a:srgbClr val="125285"/>
                </a:solidFill>
                <a:latin typeface="+mn-lt"/>
              </a:rPr>
              <a:t>Suggests that clinicians offer CRC screening to all average-risk individuals age 45-49 (weak recommendation; low-quality evidence). For average-risk individuals who have not initiated</a:t>
            </a:r>
          </a:p>
          <a:p>
            <a:pPr>
              <a:lnSpc>
                <a:spcPct val="100000"/>
              </a:lnSpc>
              <a:spcBef>
                <a:spcPts val="0"/>
              </a:spcBef>
            </a:pPr>
            <a:r>
              <a:rPr lang="en-US" sz="1400" i="0" dirty="0">
                <a:solidFill>
                  <a:srgbClr val="125285"/>
                </a:solidFill>
                <a:latin typeface="+mn-lt"/>
              </a:rPr>
              <a:t>screening before age 50, MSTF recommends that clinicians offer CRC screening to all average-risk individuals beginning at age 50 (strong recommendation, high-quality evidence).”</a:t>
            </a:r>
          </a:p>
          <a:p>
            <a:pPr>
              <a:lnSpc>
                <a:spcPct val="100000"/>
              </a:lnSpc>
              <a:spcBef>
                <a:spcPts val="0"/>
              </a:spcBef>
            </a:pPr>
            <a:endParaRPr lang="en-US" sz="1400" b="1" i="0" dirty="0">
              <a:solidFill>
                <a:srgbClr val="125285"/>
              </a:solidFill>
              <a:latin typeface="+mn-lt"/>
            </a:endParaRPr>
          </a:p>
          <a:p>
            <a:pPr marL="0" indent="0">
              <a:lnSpc>
                <a:spcPct val="100000"/>
              </a:lnSpc>
              <a:spcBef>
                <a:spcPts val="0"/>
              </a:spcBef>
              <a:buNone/>
            </a:pPr>
            <a:endParaRPr lang="en-US" sz="1400" dirty="0">
              <a:solidFill>
                <a:srgbClr val="125285"/>
              </a:solidFill>
              <a:latin typeface="+mn-lt"/>
            </a:endParaRPr>
          </a:p>
          <a:p>
            <a:pPr>
              <a:lnSpc>
                <a:spcPct val="50000"/>
              </a:lnSpc>
            </a:pPr>
            <a:endParaRPr lang="en-US" sz="1400" b="1" dirty="0"/>
          </a:p>
          <a:p>
            <a:pPr marL="0" indent="0">
              <a:lnSpc>
                <a:spcPct val="50000"/>
              </a:lnSpc>
              <a:buNone/>
            </a:pPr>
            <a:endParaRPr lang="en-US" sz="1400" dirty="0"/>
          </a:p>
          <a:p>
            <a:pPr marL="0" indent="0">
              <a:lnSpc>
                <a:spcPct val="50000"/>
              </a:lnSpc>
              <a:buNone/>
            </a:pPr>
            <a:endParaRPr lang="en-US" sz="1400" dirty="0"/>
          </a:p>
          <a:p>
            <a:pPr marL="0" indent="0">
              <a:lnSpc>
                <a:spcPct val="50000"/>
              </a:lnSpc>
              <a:buNone/>
            </a:pPr>
            <a:endParaRPr lang="en-US" sz="1400" dirty="0"/>
          </a:p>
          <a:p>
            <a:pPr marL="0" indent="0">
              <a:lnSpc>
                <a:spcPct val="50000"/>
              </a:lnSpc>
              <a:buNone/>
            </a:pPr>
            <a:endParaRPr lang="en-US" sz="1400" dirty="0"/>
          </a:p>
        </p:txBody>
      </p:sp>
      <p:sp>
        <p:nvSpPr>
          <p:cNvPr id="5" name="Title 4">
            <a:extLst>
              <a:ext uri="{FF2B5EF4-FFF2-40B4-BE49-F238E27FC236}">
                <a16:creationId xmlns:a16="http://schemas.microsoft.com/office/drawing/2014/main" id="{37C4E83B-265D-4C04-B02D-310D61DAE3A0}"/>
              </a:ext>
            </a:extLst>
          </p:cNvPr>
          <p:cNvSpPr>
            <a:spLocks noGrp="1"/>
          </p:cNvSpPr>
          <p:nvPr>
            <p:ph type="title"/>
          </p:nvPr>
        </p:nvSpPr>
        <p:spPr>
          <a:xfrm>
            <a:off x="540434" y="228600"/>
            <a:ext cx="11294655" cy="644154"/>
          </a:xfrm>
        </p:spPr>
        <p:txBody>
          <a:bodyPr/>
          <a:lstStyle/>
          <a:p>
            <a:r>
              <a:rPr lang="en-US" dirty="0"/>
              <a:t>Guideline Recommendations on Earlier Screening Age</a:t>
            </a:r>
          </a:p>
        </p:txBody>
      </p:sp>
      <p:sp>
        <p:nvSpPr>
          <p:cNvPr id="8" name="Text Placeholder 4">
            <a:extLst>
              <a:ext uri="{FF2B5EF4-FFF2-40B4-BE49-F238E27FC236}">
                <a16:creationId xmlns:a16="http://schemas.microsoft.com/office/drawing/2014/main" id="{7F35FCAD-F1FB-832D-9A7A-A848FB101713}"/>
              </a:ext>
            </a:extLst>
          </p:cNvPr>
          <p:cNvSpPr>
            <a:spLocks noGrp="1"/>
          </p:cNvSpPr>
          <p:nvPr>
            <p:ph type="body" sz="quarter" idx="16"/>
          </p:nvPr>
        </p:nvSpPr>
        <p:spPr>
          <a:xfrm>
            <a:off x="1356233" y="6147081"/>
            <a:ext cx="9902973" cy="612494"/>
          </a:xfrm>
        </p:spPr>
        <p:txBody>
          <a:bodyPr/>
          <a:lstStyle/>
          <a:p>
            <a:endParaRPr lang="pt-BR" dirty="0"/>
          </a:p>
          <a:p>
            <a:r>
              <a:rPr lang="en-US" b="1" dirty="0"/>
              <a:t>1. </a:t>
            </a:r>
            <a:r>
              <a:rPr lang="en-US" dirty="0"/>
              <a:t>Davidson KW, et al. JAMA. 2021;325(19):1965-1977. </a:t>
            </a:r>
            <a:r>
              <a:rPr lang="en-US" b="1" dirty="0"/>
              <a:t> 2. </a:t>
            </a:r>
            <a:r>
              <a:rPr lang="en-US" dirty="0"/>
              <a:t>Wolf AMD, et al. CA Cancer J Clin. 2018;68(4):250-281. </a:t>
            </a:r>
            <a:r>
              <a:rPr lang="en-US" b="1" dirty="0"/>
              <a:t>3. </a:t>
            </a:r>
            <a:r>
              <a:rPr lang="en-US" dirty="0"/>
              <a:t>Patel SG, et al. Gastroenterol. 2022;162(1):285-299.  </a:t>
            </a:r>
          </a:p>
          <a:p>
            <a:r>
              <a:rPr lang="en-US" dirty="0"/>
              <a:t>4. Shaukat AK, et al. Am J Gastroenterol. 2021;116(3):458-479. </a:t>
            </a:r>
          </a:p>
        </p:txBody>
      </p:sp>
    </p:spTree>
    <p:extLst>
      <p:ext uri="{BB962C8B-B14F-4D97-AF65-F5344CB8AC3E}">
        <p14:creationId xmlns:p14="http://schemas.microsoft.com/office/powerpoint/2010/main" val="2160237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7DEAB7-55F4-4C3C-8A33-54CBB898C057}"/>
              </a:ext>
            </a:extLst>
          </p:cNvPr>
          <p:cNvSpPr>
            <a:spLocks noGrp="1"/>
          </p:cNvSpPr>
          <p:nvPr>
            <p:ph idx="1"/>
          </p:nvPr>
        </p:nvSpPr>
        <p:spPr>
          <a:xfrm>
            <a:off x="448172" y="1337480"/>
            <a:ext cx="11295782" cy="4563763"/>
          </a:xfrm>
        </p:spPr>
        <p:txBody>
          <a:bodyPr/>
          <a:lstStyle/>
          <a:p>
            <a:pPr marL="182529" indent="-182529">
              <a:spcBef>
                <a:spcPts val="1736"/>
              </a:spcBef>
            </a:pPr>
            <a:r>
              <a:rPr lang="en-US" dirty="0"/>
              <a:t>CRC incidence has declined steadily over the past 20 years in the population ≥ 50 years due to influence of screening and changes in exposure to risk factors </a:t>
            </a:r>
            <a:endParaRPr lang="en-US" baseline="30000" dirty="0"/>
          </a:p>
          <a:p>
            <a:pPr marL="182529" indent="-182529">
              <a:spcBef>
                <a:spcPts val="1736"/>
              </a:spcBef>
            </a:pPr>
            <a:r>
              <a:rPr lang="en-US" dirty="0"/>
              <a:t>There has been a 51% increase in CRC incidence among adults &lt; 50 years since 1994 </a:t>
            </a:r>
          </a:p>
          <a:p>
            <a:pPr marL="182529" indent="-182529" defTabSz="956462">
              <a:spcBef>
                <a:spcPts val="1736"/>
              </a:spcBef>
              <a:defRPr/>
            </a:pPr>
            <a:r>
              <a:rPr lang="en-US" dirty="0">
                <a:solidFill>
                  <a:srgbClr val="125285"/>
                </a:solidFill>
              </a:rPr>
              <a:t>CRC incidence among adults &lt; 50 years increased 2.2% </a:t>
            </a:r>
            <a:r>
              <a:rPr lang="en-US" b="1" dirty="0">
                <a:solidFill>
                  <a:srgbClr val="125285"/>
                </a:solidFill>
              </a:rPr>
              <a:t>annually</a:t>
            </a:r>
            <a:r>
              <a:rPr lang="en-US" dirty="0">
                <a:solidFill>
                  <a:srgbClr val="125285"/>
                </a:solidFill>
              </a:rPr>
              <a:t> from 2012 to 2016</a:t>
            </a:r>
            <a:endParaRPr lang="en-US" baseline="30000" dirty="0">
              <a:solidFill>
                <a:srgbClr val="125285"/>
              </a:solidFill>
            </a:endParaRPr>
          </a:p>
          <a:p>
            <a:pPr marL="0" indent="0">
              <a:buNone/>
            </a:pPr>
            <a:endParaRPr lang="en-US" dirty="0"/>
          </a:p>
        </p:txBody>
      </p:sp>
      <p:sp>
        <p:nvSpPr>
          <p:cNvPr id="5" name="Title 4">
            <a:extLst>
              <a:ext uri="{FF2B5EF4-FFF2-40B4-BE49-F238E27FC236}">
                <a16:creationId xmlns:a16="http://schemas.microsoft.com/office/drawing/2014/main" id="{61679127-F910-42F8-BACF-1C4C44F66AEA}"/>
              </a:ext>
            </a:extLst>
          </p:cNvPr>
          <p:cNvSpPr>
            <a:spLocks noGrp="1"/>
          </p:cNvSpPr>
          <p:nvPr>
            <p:ph type="title"/>
          </p:nvPr>
        </p:nvSpPr>
        <p:spPr/>
        <p:txBody>
          <a:bodyPr/>
          <a:lstStyle/>
          <a:p>
            <a:r>
              <a:rPr lang="en-US" altLang="en-US" dirty="0"/>
              <a:t>Trends in Colorectal Cancer Incidence Rates by Age</a:t>
            </a:r>
            <a:br>
              <a:rPr lang="en-US" altLang="en-US" dirty="0"/>
            </a:br>
            <a:r>
              <a:rPr lang="en-US" altLang="en-US" dirty="0"/>
              <a:t>(Ages 20–49 and Ages 50+) and Sex, 1975 to 2014</a:t>
            </a:r>
            <a:r>
              <a:rPr lang="en-US" altLang="en-US" baseline="30000" dirty="0"/>
              <a:t>1</a:t>
            </a:r>
            <a:endParaRPr lang="en-US" dirty="0"/>
          </a:p>
        </p:txBody>
      </p:sp>
      <p:sp>
        <p:nvSpPr>
          <p:cNvPr id="6" name="Text Placeholder 8">
            <a:extLst>
              <a:ext uri="{FF2B5EF4-FFF2-40B4-BE49-F238E27FC236}">
                <a16:creationId xmlns:a16="http://schemas.microsoft.com/office/drawing/2014/main" id="{A99BE8EB-CCE4-4729-87D6-AC16446E0B52}"/>
              </a:ext>
            </a:extLst>
          </p:cNvPr>
          <p:cNvSpPr>
            <a:spLocks noGrp="1"/>
          </p:cNvSpPr>
          <p:nvPr>
            <p:ph type="body" sz="quarter" idx="16"/>
          </p:nvPr>
        </p:nvSpPr>
        <p:spPr>
          <a:xfrm>
            <a:off x="1646238" y="6302952"/>
            <a:ext cx="10094912" cy="425450"/>
          </a:xfrm>
        </p:spPr>
        <p:txBody>
          <a:bodyPr/>
          <a:lstStyle/>
          <a:p>
            <a:r>
              <a:rPr lang="en-US" b="1" dirty="0"/>
              <a:t>CRC: </a:t>
            </a:r>
            <a:r>
              <a:rPr lang="en-US" dirty="0"/>
              <a:t>colorectal cancer.</a:t>
            </a:r>
          </a:p>
          <a:p>
            <a:r>
              <a:rPr lang="pt-BR" dirty="0"/>
              <a:t>1. Wolf AMD, et al. </a:t>
            </a:r>
            <a:r>
              <a:rPr lang="pt-BR" i="1" dirty="0"/>
              <a:t>Ca Cancer J Clin</a:t>
            </a:r>
            <a:r>
              <a:rPr lang="pt-BR" dirty="0"/>
              <a:t>. 2018;68(4):250-281. 2.</a:t>
            </a:r>
            <a:r>
              <a:rPr lang="en-US" dirty="0"/>
              <a:t> . Siegel RL, et al. 2020. </a:t>
            </a:r>
            <a:r>
              <a:rPr lang="en-US" i="1" dirty="0"/>
              <a:t>CA Cancer J Clin. </a:t>
            </a:r>
            <a:r>
              <a:rPr lang="en-US" dirty="0"/>
              <a:t>2020;70(3):145-164. .</a:t>
            </a:r>
          </a:p>
        </p:txBody>
      </p:sp>
    </p:spTree>
    <p:extLst>
      <p:ext uri="{BB962C8B-B14F-4D97-AF65-F5344CB8AC3E}">
        <p14:creationId xmlns:p14="http://schemas.microsoft.com/office/powerpoint/2010/main" val="2264080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0"/>
          <p:cNvSpPr txBox="1">
            <a:spLocks noGrp="1"/>
          </p:cNvSpPr>
          <p:nvPr>
            <p:ph idx="1"/>
          </p:nvPr>
        </p:nvSpPr>
        <p:spPr>
          <a:xfrm>
            <a:off x="6238877" y="1394453"/>
            <a:ext cx="4649839" cy="4384394"/>
          </a:xfrm>
        </p:spPr>
        <p:txBody>
          <a:bodyPr/>
          <a:lstStyle>
            <a:lvl1pPr marL="228600" indent="-228600" algn="l" defTabSz="914400" rtl="0" eaLnBrk="1" latinLnBrk="0" hangingPunct="1">
              <a:lnSpc>
                <a:spcPct val="90000"/>
              </a:lnSpc>
              <a:spcBef>
                <a:spcPts val="2000"/>
              </a:spcBef>
              <a:buClrTx/>
              <a:buSzPct val="100000"/>
              <a:buFont typeface="Arial" panose="020B0604020202020204" pitchFamily="34" charset="0"/>
              <a:buChar char="•"/>
              <a:defRPr lang="en-US" sz="2000" kern="1200" dirty="0" smtClean="0">
                <a:solidFill>
                  <a:schemeClr val="tx1"/>
                </a:solidFill>
                <a:latin typeface="+mn-lt"/>
                <a:ea typeface="+mn-ea"/>
                <a:cs typeface="+mn-cs"/>
              </a:defRPr>
            </a:lvl1pPr>
            <a:lvl2pPr marL="457200" indent="-169863" algn="l" defTabSz="914400" rtl="0" eaLnBrk="1" latinLnBrk="0" hangingPunct="1">
              <a:lnSpc>
                <a:spcPct val="90000"/>
              </a:lnSpc>
              <a:spcBef>
                <a:spcPts val="1000"/>
              </a:spcBef>
              <a:buClrTx/>
              <a:buFont typeface="Arial" panose="020B0604020202020204" pitchFamily="34" charset="0"/>
              <a:buChar char="•"/>
              <a:defRPr sz="1800" kern="1200">
                <a:solidFill>
                  <a:schemeClr val="tx1"/>
                </a:solidFill>
                <a:latin typeface="+mn-lt"/>
                <a:ea typeface="+mn-ea"/>
                <a:cs typeface="+mn-cs"/>
              </a:defRPr>
            </a:lvl2pPr>
            <a:lvl3pPr marL="685800" indent="-171450" algn="l" defTabSz="914400" rtl="0" eaLnBrk="1" latinLnBrk="0" hangingPunct="1">
              <a:lnSpc>
                <a:spcPct val="90000"/>
              </a:lnSpc>
              <a:spcBef>
                <a:spcPts val="500"/>
              </a:spcBef>
              <a:buClrTx/>
              <a:buFont typeface="Arial" panose="020B0604020202020204" pitchFamily="34" charset="0"/>
              <a:buChar char="•"/>
              <a:defRPr sz="1600" kern="1200">
                <a:solidFill>
                  <a:schemeClr val="tx1"/>
                </a:solidFill>
                <a:latin typeface="+mn-lt"/>
                <a:ea typeface="+mn-ea"/>
                <a:cs typeface="+mn-cs"/>
              </a:defRPr>
            </a:lvl3pPr>
            <a:lvl4pPr marL="914400" indent="-171450" algn="l" defTabSz="914400" rtl="0" eaLnBrk="1" latinLnBrk="0" hangingPunct="1">
              <a:lnSpc>
                <a:spcPct val="90000"/>
              </a:lnSpc>
              <a:spcBef>
                <a:spcPts val="200"/>
              </a:spcBef>
              <a:buClrTx/>
              <a:buFont typeface="Arial" panose="020B0604020202020204" pitchFamily="34" charset="0"/>
              <a:buChar char="•"/>
              <a:defRPr sz="1400" kern="1200">
                <a:solidFill>
                  <a:schemeClr val="tx1"/>
                </a:solidFill>
                <a:latin typeface="+mn-lt"/>
                <a:ea typeface="+mn-ea"/>
                <a:cs typeface="+mn-cs"/>
              </a:defRPr>
            </a:lvl4pPr>
            <a:lvl5pPr marL="1089025" indent="-114300" algn="l" defTabSz="914400" rtl="0" eaLnBrk="1" latinLnBrk="0" hangingPunct="1">
              <a:lnSpc>
                <a:spcPct val="90000"/>
              </a:lnSpc>
              <a:spcBef>
                <a:spcPts val="100"/>
              </a:spcBef>
              <a:buClrTx/>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00000"/>
              </a:lnSpc>
              <a:spcBef>
                <a:spcPts val="2400"/>
              </a:spcBef>
            </a:pPr>
            <a:r>
              <a:rPr lang="en-US" sz="1600" dirty="0"/>
              <a:t>While </a:t>
            </a:r>
            <a:r>
              <a:rPr lang="en-US" sz="1600" b="1" dirty="0"/>
              <a:t>incidence rates </a:t>
            </a:r>
            <a:r>
              <a:rPr lang="en-US" sz="1600" dirty="0"/>
              <a:t>in White adults &lt; 50 years have risen, incidence rates for African American adults &lt; 50 years have remained mostly stable, resulting in current comparable incidence between both groups</a:t>
            </a:r>
          </a:p>
          <a:p>
            <a:pPr>
              <a:lnSpc>
                <a:spcPct val="100000"/>
              </a:lnSpc>
              <a:spcBef>
                <a:spcPts val="2400"/>
              </a:spcBef>
            </a:pPr>
            <a:r>
              <a:rPr lang="en-US" sz="1600" dirty="0"/>
              <a:t>CRC </a:t>
            </a:r>
            <a:r>
              <a:rPr lang="en-US" sz="1600" b="1" dirty="0"/>
              <a:t>mortality rates </a:t>
            </a:r>
            <a:r>
              <a:rPr lang="en-US" sz="1600" dirty="0"/>
              <a:t>have been increasing in White adults aged 40-54 since 2005</a:t>
            </a:r>
          </a:p>
          <a:p>
            <a:pPr>
              <a:lnSpc>
                <a:spcPct val="100000"/>
              </a:lnSpc>
              <a:spcBef>
                <a:spcPts val="2400"/>
              </a:spcBef>
            </a:pPr>
            <a:r>
              <a:rPr lang="en-US" sz="1600" dirty="0"/>
              <a:t>CRC </a:t>
            </a:r>
            <a:r>
              <a:rPr lang="en-US" sz="1600" b="1" dirty="0"/>
              <a:t>mortality rates </a:t>
            </a:r>
            <a:r>
              <a:rPr lang="en-US" sz="1600" dirty="0"/>
              <a:t>have been decreasing in African American adults aged 20-54, however, the rates remain ~50% higher in comparison with White adults in 2014 (age group 20-54: 6.1 vs 4.1 per 100,000)</a:t>
            </a:r>
          </a:p>
        </p:txBody>
      </p:sp>
      <p:sp>
        <p:nvSpPr>
          <p:cNvPr id="2" name="Title 1">
            <a:extLst>
              <a:ext uri="{FF2B5EF4-FFF2-40B4-BE49-F238E27FC236}">
                <a16:creationId xmlns:a16="http://schemas.microsoft.com/office/drawing/2014/main" id="{59D4F518-10B2-4E19-8903-9AE80A49C3A3}"/>
              </a:ext>
            </a:extLst>
          </p:cNvPr>
          <p:cNvSpPr>
            <a:spLocks noGrp="1"/>
          </p:cNvSpPr>
          <p:nvPr>
            <p:ph type="title"/>
          </p:nvPr>
        </p:nvSpPr>
        <p:spPr/>
        <p:txBody>
          <a:bodyPr anchor="ctr"/>
          <a:lstStyle/>
          <a:p>
            <a:r>
              <a:rPr lang="en-US" dirty="0"/>
              <a:t>Trends in Colorectal Cancer Incidence and Mortality Rates in Younger Adults by Race</a:t>
            </a:r>
          </a:p>
        </p:txBody>
      </p:sp>
      <p:sp>
        <p:nvSpPr>
          <p:cNvPr id="21" name="Text Placeholder 20"/>
          <p:cNvSpPr>
            <a:spLocks noGrp="1"/>
          </p:cNvSpPr>
          <p:nvPr>
            <p:ph type="body" sz="quarter" idx="16"/>
          </p:nvPr>
        </p:nvSpPr>
        <p:spPr/>
        <p:txBody>
          <a:bodyPr/>
          <a:lstStyle/>
          <a:p>
            <a:r>
              <a:rPr lang="en-US" b="1" dirty="0"/>
              <a:t>CRC: </a:t>
            </a:r>
            <a:r>
              <a:rPr lang="en-US" dirty="0"/>
              <a:t>colorectal cancer.</a:t>
            </a:r>
          </a:p>
          <a:p>
            <a:r>
              <a:rPr lang="en-US" dirty="0"/>
              <a:t>Wolf AMD, et al. </a:t>
            </a:r>
            <a:r>
              <a:rPr lang="en-US" i="1" dirty="0"/>
              <a:t>Ca Cancer J Clin</a:t>
            </a:r>
            <a:r>
              <a:rPr lang="en-US" dirty="0"/>
              <a:t>. 2018;68(4):250-281.</a:t>
            </a:r>
          </a:p>
        </p:txBody>
      </p:sp>
      <p:graphicFrame>
        <p:nvGraphicFramePr>
          <p:cNvPr id="14" name="Content Placeholder 2">
            <a:extLst>
              <a:ext uri="{FF2B5EF4-FFF2-40B4-BE49-F238E27FC236}">
                <a16:creationId xmlns:a16="http://schemas.microsoft.com/office/drawing/2014/main" id="{1134258B-DEB2-451C-B53B-62046BF1CCC7}"/>
              </a:ext>
            </a:extLst>
          </p:cNvPr>
          <p:cNvGraphicFramePr>
            <a:graphicFrameLocks/>
          </p:cNvGraphicFramePr>
          <p:nvPr>
            <p:extLst>
              <p:ext uri="{D42A27DB-BD31-4B8C-83A1-F6EECF244321}">
                <p14:modId xmlns:p14="http://schemas.microsoft.com/office/powerpoint/2010/main" val="968932232"/>
              </p:ext>
            </p:extLst>
          </p:nvPr>
        </p:nvGraphicFramePr>
        <p:xfrm>
          <a:off x="1303284" y="1925934"/>
          <a:ext cx="4649844" cy="4313248"/>
        </p:xfrm>
        <a:graphic>
          <a:graphicData uri="http://schemas.openxmlformats.org/drawingml/2006/chart">
            <c:chart xmlns:c="http://schemas.openxmlformats.org/drawingml/2006/chart" xmlns:r="http://schemas.openxmlformats.org/officeDocument/2006/relationships" r:id="rId4"/>
          </a:graphicData>
        </a:graphic>
      </p:graphicFrame>
      <p:sp>
        <p:nvSpPr>
          <p:cNvPr id="11" name="Rectangle 10">
            <a:extLst>
              <a:ext uri="{FF2B5EF4-FFF2-40B4-BE49-F238E27FC236}">
                <a16:creationId xmlns:a16="http://schemas.microsoft.com/office/drawing/2014/main" id="{992C8FC1-6623-434F-A5C0-2DC032A20E6D}"/>
              </a:ext>
            </a:extLst>
          </p:cNvPr>
          <p:cNvSpPr/>
          <p:nvPr/>
        </p:nvSpPr>
        <p:spPr bwMode="gray">
          <a:xfrm>
            <a:off x="1303284" y="1244898"/>
            <a:ext cx="4649842" cy="673894"/>
          </a:xfrm>
          <a:prstGeom prst="rect">
            <a:avLst/>
          </a:prstGeom>
          <a:solidFill>
            <a:schemeClr val="accent1"/>
          </a:solidFill>
          <a:ln w="28575" cap="flat" cmpd="sng" algn="ctr">
            <a:noFill/>
            <a:prstDash val="solid"/>
            <a:miter lim="800000"/>
            <a:headEnd type="none" w="med" len="med"/>
            <a:tailEnd type="none" w="med" len="med"/>
          </a:ln>
          <a:effectLst/>
        </p:spPr>
        <p:txBody>
          <a:bodyPr vert="horz" wrap="square" lIns="68590" tIns="34295" rIns="68590" bIns="34295" numCol="1" rtlCol="0" anchor="ctr" anchorCtr="0" compatLnSpc="1">
            <a:prstTxWarp prst="textNoShape">
              <a:avLst/>
            </a:prstTxWarp>
            <a:noAutofit/>
          </a:bodyPr>
          <a:lstStyle/>
          <a:p>
            <a:pPr algn="ctr" fontAlgn="base">
              <a:lnSpc>
                <a:spcPct val="90000"/>
              </a:lnSpc>
              <a:spcAft>
                <a:spcPct val="0"/>
              </a:spcAft>
              <a:buClr>
                <a:schemeClr val="accent2"/>
              </a:buClr>
              <a:buSzPct val="90000"/>
            </a:pPr>
            <a:r>
              <a:rPr lang="en-US" sz="1400" b="1" dirty="0">
                <a:solidFill>
                  <a:schemeClr val="bg1"/>
                </a:solidFill>
                <a:latin typeface="+mj-lt"/>
              </a:rPr>
              <a:t>Colorectal Cancer Cases </a:t>
            </a:r>
            <a:br>
              <a:rPr lang="en-US" sz="1400" b="1" dirty="0">
                <a:solidFill>
                  <a:schemeClr val="bg1"/>
                </a:solidFill>
                <a:latin typeface="+mj-lt"/>
              </a:rPr>
            </a:br>
            <a:r>
              <a:rPr lang="en-US" sz="1400" b="1" dirty="0">
                <a:solidFill>
                  <a:schemeClr val="bg1"/>
                </a:solidFill>
                <a:latin typeface="+mj-lt"/>
              </a:rPr>
              <a:t>per 100,000 Persons Aged &lt; 50 Years, </a:t>
            </a:r>
          </a:p>
          <a:p>
            <a:pPr algn="ctr" fontAlgn="base">
              <a:lnSpc>
                <a:spcPct val="90000"/>
              </a:lnSpc>
              <a:spcAft>
                <a:spcPct val="0"/>
              </a:spcAft>
              <a:buClr>
                <a:schemeClr val="accent2"/>
              </a:buClr>
              <a:buSzPct val="90000"/>
            </a:pPr>
            <a:r>
              <a:rPr lang="en-US" sz="1400" b="1" dirty="0">
                <a:solidFill>
                  <a:schemeClr val="bg1"/>
                </a:solidFill>
                <a:latin typeface="+mj-lt"/>
              </a:rPr>
              <a:t>1975 to 2014</a:t>
            </a:r>
          </a:p>
        </p:txBody>
      </p:sp>
    </p:spTree>
    <p:custDataLst>
      <p:tags r:id="rId1"/>
    </p:custDataLst>
    <p:extLst>
      <p:ext uri="{BB962C8B-B14F-4D97-AF65-F5344CB8AC3E}">
        <p14:creationId xmlns:p14="http://schemas.microsoft.com/office/powerpoint/2010/main" val="3630578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a:t>Colorectal Cancer (CRC) Screening Guidelines</a:t>
            </a:r>
          </a:p>
        </p:txBody>
      </p:sp>
      <p:sp>
        <p:nvSpPr>
          <p:cNvPr id="2" name="TextBox 1">
            <a:extLst>
              <a:ext uri="{FF2B5EF4-FFF2-40B4-BE49-F238E27FC236}">
                <a16:creationId xmlns:a16="http://schemas.microsoft.com/office/drawing/2014/main" id="{D1CF6865-A997-4903-89D8-B2C9AA276D5A}"/>
              </a:ext>
            </a:extLst>
          </p:cNvPr>
          <p:cNvSpPr txBox="1"/>
          <p:nvPr/>
        </p:nvSpPr>
        <p:spPr bwMode="gray">
          <a:xfrm>
            <a:off x="225778" y="6191957"/>
            <a:ext cx="2698045" cy="237066"/>
          </a:xfrm>
          <a:prstGeom prst="rect">
            <a:avLst/>
          </a:prstGeom>
        </p:spPr>
        <p:txBody>
          <a:bodyPr wrap="square" rtlCol="0">
            <a:noAutofit/>
          </a:bodyPr>
          <a:lstStyle/>
          <a:p>
            <a:pPr>
              <a:lnSpc>
                <a:spcPct val="90000"/>
              </a:lnSpc>
              <a:spcBef>
                <a:spcPts val="1000"/>
              </a:spcBef>
              <a:buSzPct val="100000"/>
            </a:pPr>
            <a:r>
              <a:rPr lang="en-US" sz="900" dirty="0">
                <a:solidFill>
                  <a:schemeClr val="tx2"/>
                </a:solidFill>
              </a:rPr>
              <a:t>04.06.2023/ MED-CG-2200264</a:t>
            </a:r>
          </a:p>
        </p:txBody>
      </p:sp>
    </p:spTree>
    <p:custDataLst>
      <p:tags r:id="rId1"/>
    </p:custDataLst>
    <p:extLst>
      <p:ext uri="{BB962C8B-B14F-4D97-AF65-F5344CB8AC3E}">
        <p14:creationId xmlns:p14="http://schemas.microsoft.com/office/powerpoint/2010/main" val="3186800517"/>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01FCDF-7B7E-4621-90AF-0A4A3767C1E3}"/>
              </a:ext>
            </a:extLst>
          </p:cNvPr>
          <p:cNvSpPr>
            <a:spLocks noGrp="1"/>
          </p:cNvSpPr>
          <p:nvPr>
            <p:ph idx="1"/>
          </p:nvPr>
        </p:nvSpPr>
        <p:spPr>
          <a:xfrm>
            <a:off x="448172" y="1208690"/>
            <a:ext cx="11295782" cy="4692553"/>
          </a:xfrm>
        </p:spPr>
        <p:txBody>
          <a:bodyPr/>
          <a:lstStyle/>
          <a:p>
            <a:pPr marL="182529" indent="-182529">
              <a:spcBef>
                <a:spcPts val="1736"/>
              </a:spcBef>
            </a:pPr>
            <a:r>
              <a:rPr lang="en-US" dirty="0"/>
              <a:t>CRC incidence rates in the United States have historically varied by sex, race and ethnicity</a:t>
            </a:r>
          </a:p>
          <a:p>
            <a:pPr marL="182529" indent="-182529">
              <a:spcBef>
                <a:spcPts val="1736"/>
              </a:spcBef>
            </a:pPr>
            <a:r>
              <a:rPr lang="en-US" dirty="0"/>
              <a:t>Until age 35, CRC incidence is similar in women and men (all races), and later, is higher for men, and the gap widens with age</a:t>
            </a:r>
          </a:p>
          <a:p>
            <a:pPr marL="182529" indent="-182529">
              <a:spcBef>
                <a:spcPts val="1736"/>
              </a:spcBef>
            </a:pPr>
            <a:r>
              <a:rPr lang="en-US" dirty="0"/>
              <a:t>CRC </a:t>
            </a:r>
            <a:r>
              <a:rPr lang="en-US" b="1" dirty="0"/>
              <a:t>incidence</a:t>
            </a:r>
            <a:r>
              <a:rPr lang="en-US" dirty="0"/>
              <a:t> in African Americans, including &lt;50 years, has historically been higher than that among White adults, Hispanic adults, and Asian Americans</a:t>
            </a:r>
          </a:p>
          <a:p>
            <a:pPr marL="182529" indent="-182529">
              <a:spcBef>
                <a:spcPts val="1736"/>
              </a:spcBef>
            </a:pPr>
            <a:r>
              <a:rPr lang="en-US" dirty="0"/>
              <a:t>While </a:t>
            </a:r>
            <a:r>
              <a:rPr lang="en-US" b="1" dirty="0"/>
              <a:t>incidence</a:t>
            </a:r>
            <a:r>
              <a:rPr lang="en-US" dirty="0"/>
              <a:t> rates in whites &lt;50 years have risen, incidence rates for African American adults &lt;50 years have remained mostly stable, resulting in current comparable incidence between both groups </a:t>
            </a:r>
          </a:p>
          <a:p>
            <a:pPr>
              <a:lnSpc>
                <a:spcPct val="100000"/>
              </a:lnSpc>
              <a:spcBef>
                <a:spcPts val="2510"/>
              </a:spcBef>
            </a:pPr>
            <a:r>
              <a:rPr lang="en-US" dirty="0"/>
              <a:t>CRC </a:t>
            </a:r>
            <a:r>
              <a:rPr lang="en-US" b="1" dirty="0"/>
              <a:t>mortality rates </a:t>
            </a:r>
            <a:r>
              <a:rPr lang="en-US" dirty="0"/>
              <a:t>have been increasing in White adults aged 40-54 since 2005</a:t>
            </a:r>
          </a:p>
          <a:p>
            <a:pPr>
              <a:lnSpc>
                <a:spcPct val="100000"/>
              </a:lnSpc>
              <a:spcBef>
                <a:spcPts val="2510"/>
              </a:spcBef>
            </a:pPr>
            <a:r>
              <a:rPr lang="en-US" dirty="0"/>
              <a:t>CRC </a:t>
            </a:r>
            <a:r>
              <a:rPr lang="en-US" b="1" dirty="0"/>
              <a:t>mortality rates </a:t>
            </a:r>
            <a:r>
              <a:rPr lang="en-US" dirty="0"/>
              <a:t>have been decreasing in African American adults aged 20-54, however the rates remain ~50% higher in comparison with White adults in 2014 (age group 20-54: 6.1 vs 4.1 per 100,000)</a:t>
            </a:r>
          </a:p>
          <a:p>
            <a:endParaRPr lang="en-US" dirty="0"/>
          </a:p>
        </p:txBody>
      </p:sp>
      <p:sp>
        <p:nvSpPr>
          <p:cNvPr id="5" name="Title 4">
            <a:extLst>
              <a:ext uri="{FF2B5EF4-FFF2-40B4-BE49-F238E27FC236}">
                <a16:creationId xmlns:a16="http://schemas.microsoft.com/office/drawing/2014/main" id="{90C38F92-2FAA-4472-B3A2-DF1C6EA82BFD}"/>
              </a:ext>
            </a:extLst>
          </p:cNvPr>
          <p:cNvSpPr>
            <a:spLocks noGrp="1"/>
          </p:cNvSpPr>
          <p:nvPr>
            <p:ph type="title"/>
          </p:nvPr>
        </p:nvSpPr>
        <p:spPr/>
        <p:txBody>
          <a:bodyPr/>
          <a:lstStyle/>
          <a:p>
            <a:r>
              <a:rPr lang="en-US" dirty="0"/>
              <a:t>Trends in Colorectal Cancer Incidence and Mortality Rates in Younger Adults by Race</a:t>
            </a:r>
          </a:p>
        </p:txBody>
      </p:sp>
      <p:sp>
        <p:nvSpPr>
          <p:cNvPr id="6" name="Text Placeholder 20">
            <a:extLst>
              <a:ext uri="{FF2B5EF4-FFF2-40B4-BE49-F238E27FC236}">
                <a16:creationId xmlns:a16="http://schemas.microsoft.com/office/drawing/2014/main" id="{C50A3A0C-2384-4951-B0C3-9288D75D0BDB}"/>
              </a:ext>
            </a:extLst>
          </p:cNvPr>
          <p:cNvSpPr>
            <a:spLocks noGrp="1"/>
          </p:cNvSpPr>
          <p:nvPr>
            <p:ph type="body" sz="quarter" idx="16"/>
          </p:nvPr>
        </p:nvSpPr>
        <p:spPr>
          <a:xfrm>
            <a:off x="1646238" y="6286500"/>
            <a:ext cx="10094912" cy="425450"/>
          </a:xfrm>
        </p:spPr>
        <p:txBody>
          <a:bodyPr/>
          <a:lstStyle/>
          <a:p>
            <a:r>
              <a:rPr lang="en-US" b="1" dirty="0"/>
              <a:t>CRC: </a:t>
            </a:r>
            <a:r>
              <a:rPr lang="en-US" dirty="0"/>
              <a:t>colorectal cancer.</a:t>
            </a:r>
          </a:p>
          <a:p>
            <a:r>
              <a:rPr lang="en-US" dirty="0"/>
              <a:t>Wolf AMD, et al. </a:t>
            </a:r>
            <a:r>
              <a:rPr lang="en-US" i="1" dirty="0"/>
              <a:t>Ca Cancer J Clin</a:t>
            </a:r>
            <a:r>
              <a:rPr lang="en-US" dirty="0"/>
              <a:t>. 2018;68(4):250-281.</a:t>
            </a:r>
          </a:p>
        </p:txBody>
      </p:sp>
    </p:spTree>
    <p:extLst>
      <p:ext uri="{BB962C8B-B14F-4D97-AF65-F5344CB8AC3E}">
        <p14:creationId xmlns:p14="http://schemas.microsoft.com/office/powerpoint/2010/main" val="4275848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a:xfrm>
            <a:off x="6546679" y="1236283"/>
            <a:ext cx="4764752" cy="4505324"/>
          </a:xfrm>
        </p:spPr>
        <p:txBody>
          <a:bodyPr/>
          <a:lstStyle/>
          <a:p>
            <a:pPr marL="126240" indent="-126240">
              <a:lnSpc>
                <a:spcPct val="100000"/>
              </a:lnSpc>
              <a:spcBef>
                <a:spcPts val="600"/>
              </a:spcBef>
              <a:spcAft>
                <a:spcPts val="1200"/>
              </a:spcAft>
            </a:pPr>
            <a:r>
              <a:rPr lang="en-US" sz="1800" dirty="0"/>
              <a:t>Younger-birth cohorts carry an elevated risk of developing CRC with age</a:t>
            </a:r>
            <a:r>
              <a:rPr lang="en-US" sz="1800" baseline="30000" dirty="0"/>
              <a:t>1</a:t>
            </a:r>
          </a:p>
          <a:p>
            <a:pPr marL="126240" indent="-126240">
              <a:lnSpc>
                <a:spcPct val="100000"/>
              </a:lnSpc>
              <a:spcBef>
                <a:spcPts val="600"/>
              </a:spcBef>
              <a:spcAft>
                <a:spcPts val="1200"/>
              </a:spcAft>
            </a:pPr>
            <a:r>
              <a:rPr lang="en-US" sz="1800" dirty="0"/>
              <a:t>Incidence rate for </a:t>
            </a:r>
            <a:r>
              <a:rPr lang="en-US" sz="1800" b="1" i="1" dirty="0">
                <a:solidFill>
                  <a:schemeClr val="accent1"/>
                </a:solidFill>
              </a:rPr>
              <a:t>colon</a:t>
            </a:r>
            <a:r>
              <a:rPr lang="en-US" sz="1800" dirty="0">
                <a:solidFill>
                  <a:schemeClr val="accent1"/>
                </a:solidFill>
              </a:rPr>
              <a:t> </a:t>
            </a:r>
            <a:r>
              <a:rPr lang="en-US" sz="1800" dirty="0"/>
              <a:t>cancer began increasing in the mid-1990s for adults aged 40–49 (1.3%/year), and is &gt; 2x for adults aged 50–54 years (0.5%/year)</a:t>
            </a:r>
            <a:r>
              <a:rPr lang="en-US" sz="1800" baseline="30000" dirty="0"/>
              <a:t>1</a:t>
            </a:r>
          </a:p>
          <a:p>
            <a:pPr marL="126240" indent="-126240">
              <a:lnSpc>
                <a:spcPct val="100000"/>
              </a:lnSpc>
              <a:spcBef>
                <a:spcPts val="600"/>
              </a:spcBef>
              <a:spcAft>
                <a:spcPts val="1200"/>
              </a:spcAft>
            </a:pPr>
            <a:r>
              <a:rPr lang="en-US" sz="1800" dirty="0"/>
              <a:t>A 2.3%/year increase in </a:t>
            </a:r>
            <a:r>
              <a:rPr lang="en-US" sz="1800" b="1" i="1" dirty="0">
                <a:solidFill>
                  <a:schemeClr val="accent1"/>
                </a:solidFill>
              </a:rPr>
              <a:t>rectal</a:t>
            </a:r>
            <a:r>
              <a:rPr lang="en-US" sz="1800" dirty="0">
                <a:solidFill>
                  <a:schemeClr val="accent1"/>
                </a:solidFill>
              </a:rPr>
              <a:t> </a:t>
            </a:r>
            <a:r>
              <a:rPr lang="en-US" sz="1800" dirty="0"/>
              <a:t>cancer incidence rates began in the 1990s in adults 40–54 years</a:t>
            </a:r>
            <a:r>
              <a:rPr lang="en-US" sz="1800" baseline="30000" dirty="0"/>
              <a:t>2</a:t>
            </a:r>
          </a:p>
          <a:p>
            <a:pPr marL="126240" indent="-126240">
              <a:lnSpc>
                <a:spcPct val="100000"/>
              </a:lnSpc>
              <a:spcBef>
                <a:spcPts val="600"/>
              </a:spcBef>
              <a:spcAft>
                <a:spcPts val="1200"/>
              </a:spcAft>
            </a:pPr>
            <a:r>
              <a:rPr lang="en-US" sz="1800" dirty="0"/>
              <a:t>A retrospective cohort analysis of SEER data from 1974-2013 found that adults born ~1990 have </a:t>
            </a:r>
            <a:r>
              <a:rPr lang="en-US" sz="1800" b="1" dirty="0"/>
              <a:t>2x</a:t>
            </a:r>
            <a:r>
              <a:rPr lang="en-US" sz="1800" dirty="0"/>
              <a:t> the risk of </a:t>
            </a:r>
            <a:r>
              <a:rPr lang="en-US" sz="1800" b="1" i="1" dirty="0">
                <a:solidFill>
                  <a:schemeClr val="accent1"/>
                </a:solidFill>
              </a:rPr>
              <a:t>colon</a:t>
            </a:r>
            <a:r>
              <a:rPr lang="en-US" sz="1800" dirty="0"/>
              <a:t> cancer and </a:t>
            </a:r>
            <a:r>
              <a:rPr lang="en-US" sz="1800" b="1" dirty="0"/>
              <a:t>4x </a:t>
            </a:r>
            <a:r>
              <a:rPr lang="en-US" sz="1800" dirty="0"/>
              <a:t>the risk of </a:t>
            </a:r>
            <a:r>
              <a:rPr lang="en-US" sz="1800" b="1" i="1" dirty="0">
                <a:solidFill>
                  <a:schemeClr val="accent1"/>
                </a:solidFill>
              </a:rPr>
              <a:t>rectal</a:t>
            </a:r>
            <a:r>
              <a:rPr lang="en-US" sz="1800" i="1" dirty="0"/>
              <a:t> </a:t>
            </a:r>
            <a:r>
              <a:rPr lang="en-US" sz="1800" dirty="0"/>
              <a:t>cancer compared with adults born ~1950, who have the lowest risk</a:t>
            </a:r>
            <a:r>
              <a:rPr lang="en-US" sz="1800" baseline="30000" dirty="0"/>
              <a:t>2</a:t>
            </a:r>
            <a:endParaRPr lang="en-US" sz="1800" baseline="30000" dirty="0">
              <a:solidFill>
                <a:srgbClr val="125285"/>
              </a:solidFill>
            </a:endParaRPr>
          </a:p>
          <a:p>
            <a:pPr>
              <a:lnSpc>
                <a:spcPct val="100000"/>
              </a:lnSpc>
              <a:spcBef>
                <a:spcPts val="600"/>
              </a:spcBef>
              <a:spcAft>
                <a:spcPts val="1200"/>
              </a:spcAft>
            </a:pPr>
            <a:endParaRPr lang="en-US" sz="1800" dirty="0"/>
          </a:p>
        </p:txBody>
      </p:sp>
      <p:sp>
        <p:nvSpPr>
          <p:cNvPr id="4" name="Title 3">
            <a:extLst>
              <a:ext uri="{FF2B5EF4-FFF2-40B4-BE49-F238E27FC236}">
                <a16:creationId xmlns:a16="http://schemas.microsoft.com/office/drawing/2014/main" id="{E3801725-95D3-4F2D-A874-CBC7325A5CF8}"/>
              </a:ext>
            </a:extLst>
          </p:cNvPr>
          <p:cNvSpPr>
            <a:spLocks noGrp="1"/>
          </p:cNvSpPr>
          <p:nvPr>
            <p:ph type="title"/>
          </p:nvPr>
        </p:nvSpPr>
        <p:spPr/>
        <p:txBody>
          <a:bodyPr anchor="ctr"/>
          <a:lstStyle/>
          <a:p>
            <a:r>
              <a:rPr lang="en-US" altLang="en-US" dirty="0"/>
              <a:t>Trends in Colorectal Cancer Incidence Rates by Age and </a:t>
            </a:r>
            <a:br>
              <a:rPr lang="en-US" altLang="en-US" dirty="0"/>
            </a:br>
            <a:r>
              <a:rPr lang="en-US" altLang="en-US" dirty="0"/>
              <a:t>Year of Birth, and by Age and Year of Diagnosis, US, 1975 to 2014</a:t>
            </a:r>
            <a:endParaRPr lang="en-US" dirty="0"/>
          </a:p>
        </p:txBody>
      </p:sp>
      <p:sp>
        <p:nvSpPr>
          <p:cNvPr id="9" name="Text Placeholder 8"/>
          <p:cNvSpPr>
            <a:spLocks noGrp="1"/>
          </p:cNvSpPr>
          <p:nvPr>
            <p:ph type="body" sz="quarter" idx="16"/>
          </p:nvPr>
        </p:nvSpPr>
        <p:spPr>
          <a:xfrm>
            <a:off x="1672435" y="6294315"/>
            <a:ext cx="10358159" cy="433557"/>
          </a:xfrm>
        </p:spPr>
        <p:txBody>
          <a:bodyPr/>
          <a:lstStyle/>
          <a:p>
            <a:r>
              <a:rPr lang="en-US" b="1" dirty="0"/>
              <a:t>CRC: </a:t>
            </a:r>
            <a:r>
              <a:rPr lang="en-US" dirty="0"/>
              <a:t>colorectal cancer, </a:t>
            </a:r>
            <a:r>
              <a:rPr lang="en-US" b="1" dirty="0"/>
              <a:t>SEER: </a:t>
            </a:r>
            <a:r>
              <a:rPr lang="en-US" dirty="0"/>
              <a:t>Surveillance, Epidemiology, and End Results.</a:t>
            </a:r>
          </a:p>
          <a:p>
            <a:r>
              <a:rPr lang="nb-NO" dirty="0"/>
              <a:t>1. </a:t>
            </a:r>
            <a:r>
              <a:rPr lang="en-US" dirty="0"/>
              <a:t>Wolf AMD, et al. </a:t>
            </a:r>
            <a:r>
              <a:rPr lang="en-US" i="1" dirty="0"/>
              <a:t>Ca Cancer J Clin</a:t>
            </a:r>
            <a:r>
              <a:rPr lang="en-US" dirty="0"/>
              <a:t>. 2018;68(4):250-281. 2. Siegel RL, et al. </a:t>
            </a:r>
            <a:r>
              <a:rPr lang="en-US" i="1" dirty="0"/>
              <a:t>J Natl Cancer Inst</a:t>
            </a:r>
            <a:r>
              <a:rPr lang="en-US" dirty="0"/>
              <a:t>. 2017;109(8).</a:t>
            </a:r>
            <a:endParaRPr lang="en-US" altLang="en-US" dirty="0"/>
          </a:p>
        </p:txBody>
      </p:sp>
      <p:graphicFrame>
        <p:nvGraphicFramePr>
          <p:cNvPr id="12" name="Chart 11">
            <a:extLst>
              <a:ext uri="{FF2B5EF4-FFF2-40B4-BE49-F238E27FC236}">
                <a16:creationId xmlns:a16="http://schemas.microsoft.com/office/drawing/2014/main" id="{F5402027-35AB-49E4-A76C-6598F8B920A8}"/>
              </a:ext>
            </a:extLst>
          </p:cNvPr>
          <p:cNvGraphicFramePr/>
          <p:nvPr>
            <p:extLst>
              <p:ext uri="{D42A27DB-BD31-4B8C-83A1-F6EECF244321}">
                <p14:modId xmlns:p14="http://schemas.microsoft.com/office/powerpoint/2010/main" val="873694897"/>
              </p:ext>
            </p:extLst>
          </p:nvPr>
        </p:nvGraphicFramePr>
        <p:xfrm>
          <a:off x="570938" y="1920792"/>
          <a:ext cx="2545160" cy="4347106"/>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2476BEDF-08FC-483A-AFA9-BBEB0350FC84}"/>
              </a:ext>
            </a:extLst>
          </p:cNvPr>
          <p:cNvSpPr txBox="1"/>
          <p:nvPr/>
        </p:nvSpPr>
        <p:spPr bwMode="gray">
          <a:xfrm>
            <a:off x="1587411" y="2235760"/>
            <a:ext cx="359615"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rgbClr val="C00000"/>
                </a:solidFill>
              </a:rPr>
              <a:t>85+ yrs</a:t>
            </a:r>
          </a:p>
        </p:txBody>
      </p:sp>
      <p:sp>
        <p:nvSpPr>
          <p:cNvPr id="15" name="TextBox 14">
            <a:extLst>
              <a:ext uri="{FF2B5EF4-FFF2-40B4-BE49-F238E27FC236}">
                <a16:creationId xmlns:a16="http://schemas.microsoft.com/office/drawing/2014/main" id="{26F381EC-7483-42D1-A578-30A60F0A0420}"/>
              </a:ext>
            </a:extLst>
          </p:cNvPr>
          <p:cNvSpPr txBox="1"/>
          <p:nvPr/>
        </p:nvSpPr>
        <p:spPr bwMode="gray">
          <a:xfrm>
            <a:off x="1978592" y="2495865"/>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2">
                    <a:lumMod val="60000"/>
                    <a:lumOff val="40000"/>
                  </a:schemeClr>
                </a:solidFill>
              </a:rPr>
              <a:t>80–84 yrs</a:t>
            </a:r>
          </a:p>
        </p:txBody>
      </p:sp>
      <p:sp>
        <p:nvSpPr>
          <p:cNvPr id="16" name="TextBox 15">
            <a:extLst>
              <a:ext uri="{FF2B5EF4-FFF2-40B4-BE49-F238E27FC236}">
                <a16:creationId xmlns:a16="http://schemas.microsoft.com/office/drawing/2014/main" id="{DBC7A9C8-F88E-4790-A0BC-629984EAD357}"/>
              </a:ext>
            </a:extLst>
          </p:cNvPr>
          <p:cNvSpPr txBox="1"/>
          <p:nvPr/>
        </p:nvSpPr>
        <p:spPr bwMode="gray">
          <a:xfrm>
            <a:off x="2077342" y="2628084"/>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6">
                    <a:lumMod val="50000"/>
                  </a:schemeClr>
                </a:solidFill>
              </a:rPr>
              <a:t>75–79 yrs</a:t>
            </a:r>
          </a:p>
        </p:txBody>
      </p:sp>
      <p:sp>
        <p:nvSpPr>
          <p:cNvPr id="17" name="TextBox 16">
            <a:extLst>
              <a:ext uri="{FF2B5EF4-FFF2-40B4-BE49-F238E27FC236}">
                <a16:creationId xmlns:a16="http://schemas.microsoft.com/office/drawing/2014/main" id="{421E35BC-01E6-42C4-909B-01D9188BE810}"/>
              </a:ext>
            </a:extLst>
          </p:cNvPr>
          <p:cNvSpPr txBox="1"/>
          <p:nvPr/>
        </p:nvSpPr>
        <p:spPr bwMode="gray">
          <a:xfrm>
            <a:off x="2185614" y="2735608"/>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rgbClr val="FF3399"/>
                </a:solidFill>
              </a:rPr>
              <a:t>70–74 yrs</a:t>
            </a:r>
          </a:p>
        </p:txBody>
      </p:sp>
      <p:sp>
        <p:nvSpPr>
          <p:cNvPr id="20" name="TextBox 19">
            <a:extLst>
              <a:ext uri="{FF2B5EF4-FFF2-40B4-BE49-F238E27FC236}">
                <a16:creationId xmlns:a16="http://schemas.microsoft.com/office/drawing/2014/main" id="{54E47413-379A-40D6-8433-103CEEFD2FE1}"/>
              </a:ext>
            </a:extLst>
          </p:cNvPr>
          <p:cNvSpPr txBox="1"/>
          <p:nvPr/>
        </p:nvSpPr>
        <p:spPr bwMode="gray">
          <a:xfrm>
            <a:off x="2276836" y="2845259"/>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rgbClr val="0CE7E2"/>
                </a:solidFill>
              </a:rPr>
              <a:t>65–69 yrs</a:t>
            </a:r>
          </a:p>
        </p:txBody>
      </p:sp>
      <p:sp>
        <p:nvSpPr>
          <p:cNvPr id="24" name="TextBox 23">
            <a:extLst>
              <a:ext uri="{FF2B5EF4-FFF2-40B4-BE49-F238E27FC236}">
                <a16:creationId xmlns:a16="http://schemas.microsoft.com/office/drawing/2014/main" id="{5F0FF207-A499-40B2-9CFA-E5E46664D5A1}"/>
              </a:ext>
            </a:extLst>
          </p:cNvPr>
          <p:cNvSpPr txBox="1"/>
          <p:nvPr/>
        </p:nvSpPr>
        <p:spPr bwMode="gray">
          <a:xfrm>
            <a:off x="2341924" y="2961777"/>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rgbClr val="7030A0"/>
                </a:solidFill>
              </a:rPr>
              <a:t>60–64 yrs</a:t>
            </a:r>
          </a:p>
        </p:txBody>
      </p:sp>
      <p:sp>
        <p:nvSpPr>
          <p:cNvPr id="27" name="TextBox 26">
            <a:extLst>
              <a:ext uri="{FF2B5EF4-FFF2-40B4-BE49-F238E27FC236}">
                <a16:creationId xmlns:a16="http://schemas.microsoft.com/office/drawing/2014/main" id="{32083250-9267-4AF2-A694-08F954BD7E0C}"/>
              </a:ext>
            </a:extLst>
          </p:cNvPr>
          <p:cNvSpPr txBox="1"/>
          <p:nvPr/>
        </p:nvSpPr>
        <p:spPr bwMode="gray">
          <a:xfrm>
            <a:off x="1148672" y="2958157"/>
            <a:ext cx="509720" cy="110808"/>
          </a:xfrm>
          <a:prstGeom prst="rect">
            <a:avLst/>
          </a:prstGeom>
        </p:spPr>
        <p:txBody>
          <a:bodyPr wrap="square" lIns="13720" tIns="13720" rIns="13720" bIns="13720" rtlCol="0" anchor="ctr" anchorCtr="0">
            <a:spAutoFit/>
          </a:bodyPr>
          <a:lstStyle/>
          <a:p>
            <a:pPr algn="r">
              <a:lnSpc>
                <a:spcPct val="90000"/>
              </a:lnSpc>
              <a:spcBef>
                <a:spcPts val="150"/>
              </a:spcBef>
              <a:buSzPct val="100000"/>
            </a:pPr>
            <a:r>
              <a:rPr lang="en-US" sz="600" b="1" dirty="0">
                <a:solidFill>
                  <a:schemeClr val="accent4">
                    <a:lumMod val="50000"/>
                  </a:schemeClr>
                </a:solidFill>
              </a:rPr>
              <a:t>55–59 yrs</a:t>
            </a:r>
          </a:p>
        </p:txBody>
      </p:sp>
      <p:sp>
        <p:nvSpPr>
          <p:cNvPr id="28" name="TextBox 27">
            <a:extLst>
              <a:ext uri="{FF2B5EF4-FFF2-40B4-BE49-F238E27FC236}">
                <a16:creationId xmlns:a16="http://schemas.microsoft.com/office/drawing/2014/main" id="{F76B92A4-D9B1-4275-843B-3CFBC95F7587}"/>
              </a:ext>
            </a:extLst>
          </p:cNvPr>
          <p:cNvSpPr txBox="1"/>
          <p:nvPr/>
        </p:nvSpPr>
        <p:spPr bwMode="gray">
          <a:xfrm>
            <a:off x="1257042" y="3161039"/>
            <a:ext cx="509720" cy="110808"/>
          </a:xfrm>
          <a:prstGeom prst="rect">
            <a:avLst/>
          </a:prstGeom>
        </p:spPr>
        <p:txBody>
          <a:bodyPr wrap="square" lIns="13720" tIns="13720" rIns="13720" bIns="13720" rtlCol="0" anchor="ctr" anchorCtr="0">
            <a:spAutoFit/>
          </a:bodyPr>
          <a:lstStyle/>
          <a:p>
            <a:pPr algn="r">
              <a:lnSpc>
                <a:spcPct val="90000"/>
              </a:lnSpc>
              <a:spcBef>
                <a:spcPts val="150"/>
              </a:spcBef>
              <a:buSzPct val="100000"/>
            </a:pPr>
            <a:r>
              <a:rPr lang="en-US" sz="600" b="1" dirty="0">
                <a:solidFill>
                  <a:schemeClr val="accent5">
                    <a:lumMod val="50000"/>
                  </a:schemeClr>
                </a:solidFill>
              </a:rPr>
              <a:t>50–54 yrs</a:t>
            </a:r>
          </a:p>
        </p:txBody>
      </p:sp>
      <p:sp>
        <p:nvSpPr>
          <p:cNvPr id="29" name="TextBox 28">
            <a:extLst>
              <a:ext uri="{FF2B5EF4-FFF2-40B4-BE49-F238E27FC236}">
                <a16:creationId xmlns:a16="http://schemas.microsoft.com/office/drawing/2014/main" id="{41590BDF-D469-419C-9DC6-7BBFC33B4F96}"/>
              </a:ext>
            </a:extLst>
          </p:cNvPr>
          <p:cNvSpPr txBox="1"/>
          <p:nvPr/>
        </p:nvSpPr>
        <p:spPr bwMode="gray">
          <a:xfrm>
            <a:off x="1305189" y="3358053"/>
            <a:ext cx="509720" cy="110808"/>
          </a:xfrm>
          <a:prstGeom prst="rect">
            <a:avLst/>
          </a:prstGeom>
        </p:spPr>
        <p:txBody>
          <a:bodyPr wrap="square" lIns="13720" tIns="13720" rIns="13720" bIns="13720" rtlCol="0" anchor="ctr" anchorCtr="0">
            <a:spAutoFit/>
          </a:bodyPr>
          <a:lstStyle/>
          <a:p>
            <a:pPr algn="r">
              <a:lnSpc>
                <a:spcPct val="90000"/>
              </a:lnSpc>
              <a:spcBef>
                <a:spcPts val="150"/>
              </a:spcBef>
              <a:buSzPct val="100000"/>
            </a:pPr>
            <a:r>
              <a:rPr lang="en-US" sz="600" b="1" dirty="0">
                <a:solidFill>
                  <a:schemeClr val="accent6"/>
                </a:solidFill>
              </a:rPr>
              <a:t>45–49 yrs</a:t>
            </a:r>
          </a:p>
        </p:txBody>
      </p:sp>
      <p:sp>
        <p:nvSpPr>
          <p:cNvPr id="30" name="TextBox 29">
            <a:extLst>
              <a:ext uri="{FF2B5EF4-FFF2-40B4-BE49-F238E27FC236}">
                <a16:creationId xmlns:a16="http://schemas.microsoft.com/office/drawing/2014/main" id="{300304A5-270B-4AB8-8CFA-8E7FFBE738AD}"/>
              </a:ext>
            </a:extLst>
          </p:cNvPr>
          <p:cNvSpPr txBox="1"/>
          <p:nvPr/>
        </p:nvSpPr>
        <p:spPr bwMode="gray">
          <a:xfrm>
            <a:off x="1383412" y="3633045"/>
            <a:ext cx="509720" cy="110808"/>
          </a:xfrm>
          <a:prstGeom prst="rect">
            <a:avLst/>
          </a:prstGeom>
        </p:spPr>
        <p:txBody>
          <a:bodyPr wrap="square" lIns="13720" tIns="13720" rIns="13720" bIns="13720" rtlCol="0" anchor="ctr" anchorCtr="0">
            <a:spAutoFit/>
          </a:bodyPr>
          <a:lstStyle/>
          <a:p>
            <a:pPr algn="r">
              <a:lnSpc>
                <a:spcPct val="90000"/>
              </a:lnSpc>
              <a:spcBef>
                <a:spcPts val="150"/>
              </a:spcBef>
              <a:buSzPct val="100000"/>
            </a:pPr>
            <a:r>
              <a:rPr lang="en-US" sz="600" b="1" dirty="0">
                <a:solidFill>
                  <a:schemeClr val="accent5"/>
                </a:solidFill>
              </a:rPr>
              <a:t>40–44 yrs</a:t>
            </a:r>
          </a:p>
        </p:txBody>
      </p:sp>
      <p:sp>
        <p:nvSpPr>
          <p:cNvPr id="31" name="TextBox 30">
            <a:extLst>
              <a:ext uri="{FF2B5EF4-FFF2-40B4-BE49-F238E27FC236}">
                <a16:creationId xmlns:a16="http://schemas.microsoft.com/office/drawing/2014/main" id="{54783C9F-D0BB-4B71-9628-BFF1FA307925}"/>
              </a:ext>
            </a:extLst>
          </p:cNvPr>
          <p:cNvSpPr txBox="1"/>
          <p:nvPr/>
        </p:nvSpPr>
        <p:spPr bwMode="gray">
          <a:xfrm>
            <a:off x="1468872" y="3927094"/>
            <a:ext cx="509720" cy="110808"/>
          </a:xfrm>
          <a:prstGeom prst="rect">
            <a:avLst/>
          </a:prstGeom>
        </p:spPr>
        <p:txBody>
          <a:bodyPr wrap="square" lIns="13720" tIns="13720" rIns="13720" bIns="13720" rtlCol="0" anchor="ctr" anchorCtr="0">
            <a:spAutoFit/>
          </a:bodyPr>
          <a:lstStyle/>
          <a:p>
            <a:pPr algn="r">
              <a:lnSpc>
                <a:spcPct val="90000"/>
              </a:lnSpc>
              <a:spcBef>
                <a:spcPts val="150"/>
              </a:spcBef>
              <a:buSzPct val="100000"/>
            </a:pPr>
            <a:r>
              <a:rPr lang="en-US" sz="600" b="1" dirty="0">
                <a:solidFill>
                  <a:schemeClr val="accent4">
                    <a:lumMod val="75000"/>
                  </a:schemeClr>
                </a:solidFill>
              </a:rPr>
              <a:t>35–39 yrs</a:t>
            </a:r>
          </a:p>
        </p:txBody>
      </p:sp>
      <p:sp>
        <p:nvSpPr>
          <p:cNvPr id="32" name="TextBox 31">
            <a:extLst>
              <a:ext uri="{FF2B5EF4-FFF2-40B4-BE49-F238E27FC236}">
                <a16:creationId xmlns:a16="http://schemas.microsoft.com/office/drawing/2014/main" id="{4701A964-2561-4ECE-880C-74BD66C16F4B}"/>
              </a:ext>
            </a:extLst>
          </p:cNvPr>
          <p:cNvSpPr txBox="1"/>
          <p:nvPr/>
        </p:nvSpPr>
        <p:spPr bwMode="gray">
          <a:xfrm>
            <a:off x="1590213" y="4186917"/>
            <a:ext cx="509720" cy="110808"/>
          </a:xfrm>
          <a:prstGeom prst="rect">
            <a:avLst/>
          </a:prstGeom>
        </p:spPr>
        <p:txBody>
          <a:bodyPr wrap="square" lIns="13720" tIns="13720" rIns="13720" bIns="13720" rtlCol="0" anchor="ctr" anchorCtr="0">
            <a:spAutoFit/>
          </a:bodyPr>
          <a:lstStyle/>
          <a:p>
            <a:pPr algn="r">
              <a:lnSpc>
                <a:spcPct val="90000"/>
              </a:lnSpc>
              <a:spcBef>
                <a:spcPts val="150"/>
              </a:spcBef>
              <a:buSzPct val="100000"/>
            </a:pPr>
            <a:r>
              <a:rPr lang="en-US" sz="600" b="1" dirty="0">
                <a:solidFill>
                  <a:schemeClr val="accent3"/>
                </a:solidFill>
              </a:rPr>
              <a:t>30–34 yrs</a:t>
            </a:r>
          </a:p>
        </p:txBody>
      </p:sp>
      <p:sp>
        <p:nvSpPr>
          <p:cNvPr id="33" name="TextBox 32">
            <a:extLst>
              <a:ext uri="{FF2B5EF4-FFF2-40B4-BE49-F238E27FC236}">
                <a16:creationId xmlns:a16="http://schemas.microsoft.com/office/drawing/2014/main" id="{6F74A9F5-C658-4841-9FDD-8DA5987CD3E2}"/>
              </a:ext>
            </a:extLst>
          </p:cNvPr>
          <p:cNvSpPr txBox="1"/>
          <p:nvPr/>
        </p:nvSpPr>
        <p:spPr bwMode="gray">
          <a:xfrm>
            <a:off x="1672435" y="4446740"/>
            <a:ext cx="509720" cy="110808"/>
          </a:xfrm>
          <a:prstGeom prst="rect">
            <a:avLst/>
          </a:prstGeom>
        </p:spPr>
        <p:txBody>
          <a:bodyPr wrap="square" lIns="13720" tIns="13720" rIns="13720" bIns="13720" rtlCol="0" anchor="ctr" anchorCtr="0">
            <a:spAutoFit/>
          </a:bodyPr>
          <a:lstStyle/>
          <a:p>
            <a:pPr algn="r">
              <a:lnSpc>
                <a:spcPct val="90000"/>
              </a:lnSpc>
              <a:spcBef>
                <a:spcPts val="150"/>
              </a:spcBef>
              <a:buSzPct val="100000"/>
            </a:pPr>
            <a:r>
              <a:rPr lang="en-US" sz="600" b="1" dirty="0">
                <a:solidFill>
                  <a:schemeClr val="accent2"/>
                </a:solidFill>
              </a:rPr>
              <a:t>25–29 yrs</a:t>
            </a:r>
          </a:p>
        </p:txBody>
      </p:sp>
      <p:sp>
        <p:nvSpPr>
          <p:cNvPr id="34" name="TextBox 33">
            <a:extLst>
              <a:ext uri="{FF2B5EF4-FFF2-40B4-BE49-F238E27FC236}">
                <a16:creationId xmlns:a16="http://schemas.microsoft.com/office/drawing/2014/main" id="{5A2B3126-16ED-42F9-B3D8-F87DE40301A3}"/>
              </a:ext>
            </a:extLst>
          </p:cNvPr>
          <p:cNvSpPr txBox="1"/>
          <p:nvPr/>
        </p:nvSpPr>
        <p:spPr bwMode="gray">
          <a:xfrm>
            <a:off x="1762599" y="4909216"/>
            <a:ext cx="509720" cy="110808"/>
          </a:xfrm>
          <a:prstGeom prst="rect">
            <a:avLst/>
          </a:prstGeom>
        </p:spPr>
        <p:txBody>
          <a:bodyPr wrap="square" lIns="13720" tIns="13720" rIns="13720" bIns="13720" rtlCol="0" anchor="ctr" anchorCtr="0">
            <a:spAutoFit/>
          </a:bodyPr>
          <a:lstStyle/>
          <a:p>
            <a:pPr algn="r">
              <a:lnSpc>
                <a:spcPct val="90000"/>
              </a:lnSpc>
              <a:spcBef>
                <a:spcPts val="150"/>
              </a:spcBef>
              <a:buSzPct val="100000"/>
            </a:pPr>
            <a:r>
              <a:rPr lang="en-US" sz="600" b="1" dirty="0">
                <a:solidFill>
                  <a:schemeClr val="accent1"/>
                </a:solidFill>
              </a:rPr>
              <a:t>20–24 yrs</a:t>
            </a:r>
          </a:p>
        </p:txBody>
      </p:sp>
      <p:graphicFrame>
        <p:nvGraphicFramePr>
          <p:cNvPr id="35" name="Chart 34">
            <a:extLst>
              <a:ext uri="{FF2B5EF4-FFF2-40B4-BE49-F238E27FC236}">
                <a16:creationId xmlns:a16="http://schemas.microsoft.com/office/drawing/2014/main" id="{BAA86669-B8FB-4E86-B95D-24A4D217C519}"/>
              </a:ext>
            </a:extLst>
          </p:cNvPr>
          <p:cNvGraphicFramePr/>
          <p:nvPr>
            <p:extLst>
              <p:ext uri="{D42A27DB-BD31-4B8C-83A1-F6EECF244321}">
                <p14:modId xmlns:p14="http://schemas.microsoft.com/office/powerpoint/2010/main" val="2216109780"/>
              </p:ext>
            </p:extLst>
          </p:nvPr>
        </p:nvGraphicFramePr>
        <p:xfrm>
          <a:off x="3129021" y="1938757"/>
          <a:ext cx="2579492" cy="4347106"/>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Box 35">
            <a:extLst>
              <a:ext uri="{FF2B5EF4-FFF2-40B4-BE49-F238E27FC236}">
                <a16:creationId xmlns:a16="http://schemas.microsoft.com/office/drawing/2014/main" id="{2B6F678F-DBAE-49B5-8F26-674B2323F169}"/>
              </a:ext>
            </a:extLst>
          </p:cNvPr>
          <p:cNvSpPr txBox="1"/>
          <p:nvPr/>
        </p:nvSpPr>
        <p:spPr bwMode="gray">
          <a:xfrm>
            <a:off x="5596767" y="2502678"/>
            <a:ext cx="359615"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rgbClr val="C00000"/>
                </a:solidFill>
              </a:rPr>
              <a:t>85+ yrs</a:t>
            </a:r>
          </a:p>
        </p:txBody>
      </p:sp>
      <p:sp>
        <p:nvSpPr>
          <p:cNvPr id="37" name="TextBox 36">
            <a:extLst>
              <a:ext uri="{FF2B5EF4-FFF2-40B4-BE49-F238E27FC236}">
                <a16:creationId xmlns:a16="http://schemas.microsoft.com/office/drawing/2014/main" id="{47E0ED45-4EC2-4F59-B40E-191359971EBF}"/>
              </a:ext>
            </a:extLst>
          </p:cNvPr>
          <p:cNvSpPr txBox="1"/>
          <p:nvPr/>
        </p:nvSpPr>
        <p:spPr bwMode="gray">
          <a:xfrm>
            <a:off x="5596766" y="2586962"/>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2">
                    <a:lumMod val="60000"/>
                    <a:lumOff val="40000"/>
                  </a:schemeClr>
                </a:solidFill>
              </a:rPr>
              <a:t>80–84 yrs</a:t>
            </a:r>
          </a:p>
        </p:txBody>
      </p:sp>
      <p:sp>
        <p:nvSpPr>
          <p:cNvPr id="38" name="TextBox 37">
            <a:extLst>
              <a:ext uri="{FF2B5EF4-FFF2-40B4-BE49-F238E27FC236}">
                <a16:creationId xmlns:a16="http://schemas.microsoft.com/office/drawing/2014/main" id="{982AADF8-EC90-4017-8C16-C6A76E51CE6A}"/>
              </a:ext>
            </a:extLst>
          </p:cNvPr>
          <p:cNvSpPr txBox="1"/>
          <p:nvPr/>
        </p:nvSpPr>
        <p:spPr bwMode="gray">
          <a:xfrm>
            <a:off x="5596766" y="2661721"/>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6">
                    <a:lumMod val="50000"/>
                  </a:schemeClr>
                </a:solidFill>
              </a:rPr>
              <a:t>75–79 yrs</a:t>
            </a:r>
          </a:p>
        </p:txBody>
      </p:sp>
      <p:sp>
        <p:nvSpPr>
          <p:cNvPr id="39" name="TextBox 38">
            <a:extLst>
              <a:ext uri="{FF2B5EF4-FFF2-40B4-BE49-F238E27FC236}">
                <a16:creationId xmlns:a16="http://schemas.microsoft.com/office/drawing/2014/main" id="{32076743-A81F-4D4B-BCEC-1D72F25357E6}"/>
              </a:ext>
            </a:extLst>
          </p:cNvPr>
          <p:cNvSpPr txBox="1"/>
          <p:nvPr/>
        </p:nvSpPr>
        <p:spPr bwMode="gray">
          <a:xfrm>
            <a:off x="5596766" y="2763455"/>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rgbClr val="FF3399"/>
                </a:solidFill>
              </a:rPr>
              <a:t>70–74 yrs</a:t>
            </a:r>
          </a:p>
        </p:txBody>
      </p:sp>
      <p:sp>
        <p:nvSpPr>
          <p:cNvPr id="40" name="TextBox 39">
            <a:extLst>
              <a:ext uri="{FF2B5EF4-FFF2-40B4-BE49-F238E27FC236}">
                <a16:creationId xmlns:a16="http://schemas.microsoft.com/office/drawing/2014/main" id="{CA85A47F-AE88-4536-8917-2C80C286DB3E}"/>
              </a:ext>
            </a:extLst>
          </p:cNvPr>
          <p:cNvSpPr txBox="1"/>
          <p:nvPr/>
        </p:nvSpPr>
        <p:spPr bwMode="gray">
          <a:xfrm>
            <a:off x="5596766" y="2858729"/>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rgbClr val="0CE7E2"/>
                </a:solidFill>
              </a:rPr>
              <a:t>65–69 yrs</a:t>
            </a:r>
          </a:p>
        </p:txBody>
      </p:sp>
      <p:sp>
        <p:nvSpPr>
          <p:cNvPr id="41" name="TextBox 40">
            <a:extLst>
              <a:ext uri="{FF2B5EF4-FFF2-40B4-BE49-F238E27FC236}">
                <a16:creationId xmlns:a16="http://schemas.microsoft.com/office/drawing/2014/main" id="{CA361774-502F-4846-95A1-EC9AAC4C021C}"/>
              </a:ext>
            </a:extLst>
          </p:cNvPr>
          <p:cNvSpPr txBox="1"/>
          <p:nvPr/>
        </p:nvSpPr>
        <p:spPr bwMode="gray">
          <a:xfrm>
            <a:off x="5596766" y="2971761"/>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rgbClr val="7030A0"/>
                </a:solidFill>
              </a:rPr>
              <a:t>60–64 yrs</a:t>
            </a:r>
          </a:p>
        </p:txBody>
      </p:sp>
      <p:sp>
        <p:nvSpPr>
          <p:cNvPr id="42" name="TextBox 41">
            <a:extLst>
              <a:ext uri="{FF2B5EF4-FFF2-40B4-BE49-F238E27FC236}">
                <a16:creationId xmlns:a16="http://schemas.microsoft.com/office/drawing/2014/main" id="{E77597D8-0C73-48A5-962C-7CFDE7325E63}"/>
              </a:ext>
            </a:extLst>
          </p:cNvPr>
          <p:cNvSpPr txBox="1"/>
          <p:nvPr/>
        </p:nvSpPr>
        <p:spPr bwMode="gray">
          <a:xfrm>
            <a:off x="5596766" y="3073418"/>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4">
                    <a:lumMod val="50000"/>
                  </a:schemeClr>
                </a:solidFill>
              </a:rPr>
              <a:t>55–59 yrs</a:t>
            </a:r>
          </a:p>
        </p:txBody>
      </p:sp>
      <p:sp>
        <p:nvSpPr>
          <p:cNvPr id="43" name="TextBox 42">
            <a:extLst>
              <a:ext uri="{FF2B5EF4-FFF2-40B4-BE49-F238E27FC236}">
                <a16:creationId xmlns:a16="http://schemas.microsoft.com/office/drawing/2014/main" id="{E28A273A-E42F-41A6-8069-96C0BD1ADE78}"/>
              </a:ext>
            </a:extLst>
          </p:cNvPr>
          <p:cNvSpPr txBox="1"/>
          <p:nvPr/>
        </p:nvSpPr>
        <p:spPr bwMode="gray">
          <a:xfrm>
            <a:off x="5596766" y="3140687"/>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5">
                    <a:lumMod val="50000"/>
                  </a:schemeClr>
                </a:solidFill>
              </a:rPr>
              <a:t>50–54 yrs</a:t>
            </a:r>
          </a:p>
        </p:txBody>
      </p:sp>
      <p:sp>
        <p:nvSpPr>
          <p:cNvPr id="44" name="TextBox 43">
            <a:extLst>
              <a:ext uri="{FF2B5EF4-FFF2-40B4-BE49-F238E27FC236}">
                <a16:creationId xmlns:a16="http://schemas.microsoft.com/office/drawing/2014/main" id="{4C59F494-02E7-4EFE-8941-8132BD093205}"/>
              </a:ext>
            </a:extLst>
          </p:cNvPr>
          <p:cNvSpPr txBox="1"/>
          <p:nvPr/>
        </p:nvSpPr>
        <p:spPr bwMode="gray">
          <a:xfrm>
            <a:off x="5596766" y="3335412"/>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6"/>
                </a:solidFill>
              </a:rPr>
              <a:t>45–49 yrs</a:t>
            </a:r>
          </a:p>
        </p:txBody>
      </p:sp>
      <p:sp>
        <p:nvSpPr>
          <p:cNvPr id="45" name="TextBox 44">
            <a:extLst>
              <a:ext uri="{FF2B5EF4-FFF2-40B4-BE49-F238E27FC236}">
                <a16:creationId xmlns:a16="http://schemas.microsoft.com/office/drawing/2014/main" id="{28E9818D-14EC-4C34-9318-A5C15F6297B5}"/>
              </a:ext>
            </a:extLst>
          </p:cNvPr>
          <p:cNvSpPr txBox="1"/>
          <p:nvPr/>
        </p:nvSpPr>
        <p:spPr bwMode="gray">
          <a:xfrm>
            <a:off x="5596766" y="3548578"/>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5"/>
                </a:solidFill>
              </a:rPr>
              <a:t>40–44 yrs</a:t>
            </a:r>
          </a:p>
        </p:txBody>
      </p:sp>
      <p:sp>
        <p:nvSpPr>
          <p:cNvPr id="46" name="TextBox 45">
            <a:extLst>
              <a:ext uri="{FF2B5EF4-FFF2-40B4-BE49-F238E27FC236}">
                <a16:creationId xmlns:a16="http://schemas.microsoft.com/office/drawing/2014/main" id="{D2E741AB-B9F1-4AA0-8B22-28103882C1A1}"/>
              </a:ext>
            </a:extLst>
          </p:cNvPr>
          <p:cNvSpPr txBox="1"/>
          <p:nvPr/>
        </p:nvSpPr>
        <p:spPr bwMode="gray">
          <a:xfrm>
            <a:off x="5596766" y="3805809"/>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4">
                    <a:lumMod val="75000"/>
                  </a:schemeClr>
                </a:solidFill>
              </a:rPr>
              <a:t>35–39 yrs</a:t>
            </a:r>
          </a:p>
        </p:txBody>
      </p:sp>
      <p:sp>
        <p:nvSpPr>
          <p:cNvPr id="47" name="TextBox 46">
            <a:extLst>
              <a:ext uri="{FF2B5EF4-FFF2-40B4-BE49-F238E27FC236}">
                <a16:creationId xmlns:a16="http://schemas.microsoft.com/office/drawing/2014/main" id="{D1129467-12CA-4BA2-9C85-00696E27A699}"/>
              </a:ext>
            </a:extLst>
          </p:cNvPr>
          <p:cNvSpPr txBox="1"/>
          <p:nvPr/>
        </p:nvSpPr>
        <p:spPr bwMode="gray">
          <a:xfrm>
            <a:off x="5596766" y="4052322"/>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3"/>
                </a:solidFill>
              </a:rPr>
              <a:t>30–34 yrs</a:t>
            </a:r>
          </a:p>
        </p:txBody>
      </p:sp>
      <p:sp>
        <p:nvSpPr>
          <p:cNvPr id="48" name="TextBox 47">
            <a:extLst>
              <a:ext uri="{FF2B5EF4-FFF2-40B4-BE49-F238E27FC236}">
                <a16:creationId xmlns:a16="http://schemas.microsoft.com/office/drawing/2014/main" id="{FC700EAA-2BA6-48A0-A144-78CF65FE10CA}"/>
              </a:ext>
            </a:extLst>
          </p:cNvPr>
          <p:cNvSpPr txBox="1"/>
          <p:nvPr/>
        </p:nvSpPr>
        <p:spPr bwMode="gray">
          <a:xfrm>
            <a:off x="5596766" y="4309551"/>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2"/>
                </a:solidFill>
              </a:rPr>
              <a:t>25–29 yrs</a:t>
            </a:r>
          </a:p>
        </p:txBody>
      </p:sp>
      <p:sp>
        <p:nvSpPr>
          <p:cNvPr id="49" name="TextBox 48">
            <a:extLst>
              <a:ext uri="{FF2B5EF4-FFF2-40B4-BE49-F238E27FC236}">
                <a16:creationId xmlns:a16="http://schemas.microsoft.com/office/drawing/2014/main" id="{02792307-A838-447F-BE05-FA8A497FBE85}"/>
              </a:ext>
            </a:extLst>
          </p:cNvPr>
          <p:cNvSpPr txBox="1"/>
          <p:nvPr/>
        </p:nvSpPr>
        <p:spPr bwMode="gray">
          <a:xfrm>
            <a:off x="5596766" y="4687062"/>
            <a:ext cx="509720" cy="110808"/>
          </a:xfrm>
          <a:prstGeom prst="rect">
            <a:avLst/>
          </a:prstGeom>
        </p:spPr>
        <p:txBody>
          <a:bodyPr wrap="square" lIns="13720" tIns="13720" rIns="13720" bIns="13720" rtlCol="0" anchor="ctr" anchorCtr="0">
            <a:spAutoFit/>
          </a:bodyPr>
          <a:lstStyle/>
          <a:p>
            <a:pPr>
              <a:lnSpc>
                <a:spcPct val="90000"/>
              </a:lnSpc>
              <a:spcBef>
                <a:spcPts val="150"/>
              </a:spcBef>
              <a:buSzPct val="100000"/>
            </a:pPr>
            <a:r>
              <a:rPr lang="en-US" sz="600" b="1" dirty="0">
                <a:solidFill>
                  <a:schemeClr val="accent1"/>
                </a:solidFill>
              </a:rPr>
              <a:t>20–24 yrs</a:t>
            </a:r>
          </a:p>
        </p:txBody>
      </p:sp>
      <p:sp>
        <p:nvSpPr>
          <p:cNvPr id="51" name="Rectangle 50">
            <a:extLst>
              <a:ext uri="{FF2B5EF4-FFF2-40B4-BE49-F238E27FC236}">
                <a16:creationId xmlns:a16="http://schemas.microsoft.com/office/drawing/2014/main" id="{992C8FC1-6623-434F-A5C0-2DC032A20E6D}"/>
              </a:ext>
            </a:extLst>
          </p:cNvPr>
          <p:cNvSpPr/>
          <p:nvPr/>
        </p:nvSpPr>
        <p:spPr bwMode="gray">
          <a:xfrm>
            <a:off x="1152394" y="1367251"/>
            <a:ext cx="2140007" cy="486432"/>
          </a:xfrm>
          <a:prstGeom prst="rect">
            <a:avLst/>
          </a:prstGeom>
          <a:solidFill>
            <a:schemeClr val="accent1"/>
          </a:solidFill>
          <a:ln w="28575" cap="flat" cmpd="sng" algn="ctr">
            <a:noFill/>
            <a:prstDash val="solid"/>
            <a:miter lim="800000"/>
            <a:headEnd type="none" w="med" len="med"/>
            <a:tailEnd type="none" w="med" len="med"/>
          </a:ln>
          <a:effectLst/>
        </p:spPr>
        <p:txBody>
          <a:bodyPr vert="horz" wrap="square" lIns="68590" tIns="34295" rIns="68590" bIns="34295" numCol="1" rtlCol="0" anchor="ctr" anchorCtr="0" compatLnSpc="1">
            <a:prstTxWarp prst="textNoShape">
              <a:avLst/>
            </a:prstTxWarp>
            <a:noAutofit/>
          </a:bodyPr>
          <a:lstStyle/>
          <a:p>
            <a:pPr algn="ctr" fontAlgn="base">
              <a:lnSpc>
                <a:spcPct val="90000"/>
              </a:lnSpc>
              <a:spcAft>
                <a:spcPct val="0"/>
              </a:spcAft>
              <a:buClr>
                <a:schemeClr val="accent2"/>
              </a:buClr>
              <a:buSzPct val="90000"/>
            </a:pPr>
            <a:r>
              <a:rPr lang="en-US" sz="1350" b="1" dirty="0">
                <a:solidFill>
                  <a:schemeClr val="bg1"/>
                </a:solidFill>
                <a:latin typeface="+mj-lt"/>
              </a:rPr>
              <a:t>CRC Incidence Rates </a:t>
            </a:r>
            <a:br>
              <a:rPr lang="en-US" sz="1350" b="1" dirty="0">
                <a:solidFill>
                  <a:schemeClr val="bg1"/>
                </a:solidFill>
                <a:latin typeface="+mj-lt"/>
              </a:rPr>
            </a:br>
            <a:r>
              <a:rPr lang="en-US" sz="1350" b="1" dirty="0">
                <a:solidFill>
                  <a:schemeClr val="bg1"/>
                </a:solidFill>
                <a:latin typeface="+mj-lt"/>
              </a:rPr>
              <a:t>by Year of Birth</a:t>
            </a:r>
          </a:p>
        </p:txBody>
      </p:sp>
      <p:sp>
        <p:nvSpPr>
          <p:cNvPr id="53" name="Rectangle 52">
            <a:extLst>
              <a:ext uri="{FF2B5EF4-FFF2-40B4-BE49-F238E27FC236}">
                <a16:creationId xmlns:a16="http://schemas.microsoft.com/office/drawing/2014/main" id="{992C8FC1-6623-434F-A5C0-2DC032A20E6D}"/>
              </a:ext>
            </a:extLst>
          </p:cNvPr>
          <p:cNvSpPr/>
          <p:nvPr/>
        </p:nvSpPr>
        <p:spPr bwMode="gray">
          <a:xfrm>
            <a:off x="3748183" y="1367251"/>
            <a:ext cx="2208199" cy="486432"/>
          </a:xfrm>
          <a:prstGeom prst="rect">
            <a:avLst/>
          </a:prstGeom>
          <a:solidFill>
            <a:schemeClr val="accent1"/>
          </a:solidFill>
          <a:ln w="28575" cap="flat" cmpd="sng" algn="ctr">
            <a:noFill/>
            <a:prstDash val="solid"/>
            <a:miter lim="800000"/>
            <a:headEnd type="none" w="med" len="med"/>
            <a:tailEnd type="none" w="med" len="med"/>
          </a:ln>
          <a:effectLst/>
        </p:spPr>
        <p:txBody>
          <a:bodyPr vert="horz" wrap="square" lIns="68590" tIns="34295" rIns="68590" bIns="34295" numCol="1" rtlCol="0" anchor="ctr" anchorCtr="0" compatLnSpc="1">
            <a:prstTxWarp prst="textNoShape">
              <a:avLst/>
            </a:prstTxWarp>
            <a:noAutofit/>
          </a:bodyPr>
          <a:lstStyle/>
          <a:p>
            <a:pPr algn="ctr" fontAlgn="base">
              <a:lnSpc>
                <a:spcPct val="90000"/>
              </a:lnSpc>
              <a:spcAft>
                <a:spcPct val="0"/>
              </a:spcAft>
              <a:buClr>
                <a:schemeClr val="accent2"/>
              </a:buClr>
              <a:buSzPct val="90000"/>
            </a:pPr>
            <a:r>
              <a:rPr lang="en-US" sz="1350" b="1" dirty="0">
                <a:solidFill>
                  <a:schemeClr val="bg1"/>
                </a:solidFill>
              </a:rPr>
              <a:t>CRC Incidence Rates </a:t>
            </a:r>
            <a:br>
              <a:rPr lang="en-US" sz="1350" b="1" dirty="0">
                <a:solidFill>
                  <a:schemeClr val="bg1"/>
                </a:solidFill>
              </a:rPr>
            </a:br>
            <a:r>
              <a:rPr lang="en-US" sz="1350" b="1" dirty="0">
                <a:solidFill>
                  <a:schemeClr val="bg1"/>
                </a:solidFill>
              </a:rPr>
              <a:t>by </a:t>
            </a:r>
            <a:r>
              <a:rPr lang="en-US" sz="1350" b="1" dirty="0">
                <a:solidFill>
                  <a:schemeClr val="bg1"/>
                </a:solidFill>
                <a:latin typeface="+mj-lt"/>
              </a:rPr>
              <a:t>Year of Diagnosis</a:t>
            </a:r>
          </a:p>
        </p:txBody>
      </p:sp>
      <p:sp>
        <p:nvSpPr>
          <p:cNvPr id="19" name="TextBox 18"/>
          <p:cNvSpPr txBox="1"/>
          <p:nvPr/>
        </p:nvSpPr>
        <p:spPr bwMode="gray">
          <a:xfrm>
            <a:off x="1383412" y="6016101"/>
            <a:ext cx="1104900" cy="304800"/>
          </a:xfrm>
          <a:prstGeom prst="rect">
            <a:avLst/>
          </a:prstGeom>
        </p:spPr>
        <p:txBody>
          <a:bodyPr wrap="none" rtlCol="0">
            <a:noAutofit/>
          </a:bodyPr>
          <a:lstStyle/>
          <a:p>
            <a:pPr algn="ctr">
              <a:lnSpc>
                <a:spcPct val="90000"/>
              </a:lnSpc>
              <a:spcBef>
                <a:spcPts val="1000"/>
              </a:spcBef>
              <a:buSzPct val="100000"/>
            </a:pPr>
            <a:r>
              <a:rPr lang="en-US" sz="1100" b="1" dirty="0"/>
              <a:t>Year of Birth</a:t>
            </a:r>
          </a:p>
        </p:txBody>
      </p:sp>
      <p:sp>
        <p:nvSpPr>
          <p:cNvPr id="54" name="TextBox 53"/>
          <p:cNvSpPr txBox="1"/>
          <p:nvPr/>
        </p:nvSpPr>
        <p:spPr bwMode="gray">
          <a:xfrm>
            <a:off x="4077606" y="6016101"/>
            <a:ext cx="1452485" cy="304800"/>
          </a:xfrm>
          <a:prstGeom prst="rect">
            <a:avLst/>
          </a:prstGeom>
        </p:spPr>
        <p:txBody>
          <a:bodyPr wrap="none" rtlCol="0">
            <a:noAutofit/>
          </a:bodyPr>
          <a:lstStyle/>
          <a:p>
            <a:pPr algn="ctr">
              <a:lnSpc>
                <a:spcPct val="90000"/>
              </a:lnSpc>
              <a:spcBef>
                <a:spcPts val="1000"/>
              </a:spcBef>
              <a:buSzPct val="100000"/>
            </a:pPr>
            <a:r>
              <a:rPr lang="en-US" sz="1100" b="1" dirty="0"/>
              <a:t>Year of Diagnosis</a:t>
            </a:r>
          </a:p>
        </p:txBody>
      </p:sp>
    </p:spTree>
    <p:extLst>
      <p:ext uri="{BB962C8B-B14F-4D97-AF65-F5344CB8AC3E}">
        <p14:creationId xmlns:p14="http://schemas.microsoft.com/office/powerpoint/2010/main" val="2424023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E2D3C6-BE7C-425B-BAFD-AE2EF47EFB26}"/>
              </a:ext>
            </a:extLst>
          </p:cNvPr>
          <p:cNvSpPr>
            <a:spLocks noGrp="1"/>
          </p:cNvSpPr>
          <p:nvPr>
            <p:ph idx="1"/>
          </p:nvPr>
        </p:nvSpPr>
        <p:spPr>
          <a:xfrm>
            <a:off x="448172" y="1219200"/>
            <a:ext cx="11295782" cy="4682043"/>
          </a:xfrm>
        </p:spPr>
        <p:txBody>
          <a:bodyPr/>
          <a:lstStyle/>
          <a:p>
            <a:r>
              <a:rPr lang="en-US" dirty="0"/>
              <a:t>The younger birth-cohorts are carrying an elevated risk of developing CRC as they age</a:t>
            </a:r>
            <a:r>
              <a:rPr lang="en-US" baseline="30000" dirty="0"/>
              <a:t>1</a:t>
            </a:r>
          </a:p>
          <a:p>
            <a:r>
              <a:rPr lang="en-US" dirty="0"/>
              <a:t>An increase in </a:t>
            </a:r>
            <a:r>
              <a:rPr lang="en-US" b="1" i="1" dirty="0"/>
              <a:t>colon</a:t>
            </a:r>
            <a:r>
              <a:rPr lang="en-US" dirty="0"/>
              <a:t> cancer incidence rate was observed in the mid-1990s for adults aged 40-49 years (1.3% per year), and is more than twice that of adults aged 50-54 years (0.5% per year)</a:t>
            </a:r>
            <a:r>
              <a:rPr lang="en-US" baseline="30000" dirty="0"/>
              <a:t>1</a:t>
            </a:r>
          </a:p>
          <a:p>
            <a:r>
              <a:rPr lang="en-US" dirty="0"/>
              <a:t>2.3% per year increase in </a:t>
            </a:r>
            <a:r>
              <a:rPr lang="en-US" b="1" i="1" dirty="0"/>
              <a:t>rectal</a:t>
            </a:r>
            <a:r>
              <a:rPr lang="en-US" dirty="0"/>
              <a:t> cancer incidence rates began in early to mid-1990s in adults aged 40-54 years</a:t>
            </a:r>
          </a:p>
          <a:p>
            <a:r>
              <a:rPr lang="en-US" dirty="0"/>
              <a:t>A new convergence of CRC incidence rates was observed in the groups aged 50-54 years and 55-59 years</a:t>
            </a:r>
            <a:r>
              <a:rPr lang="en-US" baseline="30000" dirty="0"/>
              <a:t>2</a:t>
            </a:r>
            <a:r>
              <a:rPr lang="en-US" dirty="0"/>
              <a:t>:</a:t>
            </a:r>
          </a:p>
          <a:p>
            <a:pPr lvl="1"/>
            <a:r>
              <a:rPr lang="en-US" dirty="0"/>
              <a:t>In 1990s, CRC incidence rates in 50–54 year group were one-half of those in 55-59 year group</a:t>
            </a:r>
          </a:p>
          <a:p>
            <a:pPr lvl="1"/>
            <a:r>
              <a:rPr lang="en-US" dirty="0"/>
              <a:t>In 2012–2013, the difference in colon cancer rates was 12.4%, and rectal cancer rates were the same for the 2 age groups</a:t>
            </a:r>
          </a:p>
          <a:p>
            <a:pPr marL="185971" lvl="1" indent="-185971" defTabSz="991848">
              <a:defRPr/>
            </a:pPr>
            <a:r>
              <a:rPr lang="en-US" dirty="0"/>
              <a:t>A retrospective cohort analysis of SEER data from 1974 to 2013 found that adults born around 1990 have twice the risk of colon cancer and 4 times the risk of rectal cancer compared with adults born around 1950, who have the lowest risk</a:t>
            </a:r>
          </a:p>
        </p:txBody>
      </p:sp>
      <p:sp>
        <p:nvSpPr>
          <p:cNvPr id="5" name="Title 4">
            <a:extLst>
              <a:ext uri="{FF2B5EF4-FFF2-40B4-BE49-F238E27FC236}">
                <a16:creationId xmlns:a16="http://schemas.microsoft.com/office/drawing/2014/main" id="{1F551896-502D-4528-A598-740FD61D598E}"/>
              </a:ext>
            </a:extLst>
          </p:cNvPr>
          <p:cNvSpPr>
            <a:spLocks noGrp="1"/>
          </p:cNvSpPr>
          <p:nvPr>
            <p:ph type="title"/>
          </p:nvPr>
        </p:nvSpPr>
        <p:spPr/>
        <p:txBody>
          <a:bodyPr/>
          <a:lstStyle/>
          <a:p>
            <a:r>
              <a:rPr lang="en-US" altLang="en-US" dirty="0"/>
              <a:t>Trends in Colorectal Cancer Incidence Rates by Age and </a:t>
            </a:r>
            <a:br>
              <a:rPr lang="en-US" altLang="en-US" dirty="0"/>
            </a:br>
            <a:r>
              <a:rPr lang="en-US" altLang="en-US" dirty="0"/>
              <a:t>Year of Birth, and by Age and Year of Diagnosis, US, 1975 to 2014</a:t>
            </a:r>
            <a:endParaRPr lang="en-US" dirty="0"/>
          </a:p>
        </p:txBody>
      </p:sp>
      <p:sp>
        <p:nvSpPr>
          <p:cNvPr id="6" name="Text Placeholder 8">
            <a:extLst>
              <a:ext uri="{FF2B5EF4-FFF2-40B4-BE49-F238E27FC236}">
                <a16:creationId xmlns:a16="http://schemas.microsoft.com/office/drawing/2014/main" id="{63187A46-C184-4797-9D26-FC61E6B0857E}"/>
              </a:ext>
            </a:extLst>
          </p:cNvPr>
          <p:cNvSpPr>
            <a:spLocks noGrp="1"/>
          </p:cNvSpPr>
          <p:nvPr>
            <p:ph type="body" sz="quarter" idx="16"/>
          </p:nvPr>
        </p:nvSpPr>
        <p:spPr>
          <a:xfrm>
            <a:off x="1646238" y="6286500"/>
            <a:ext cx="10094912" cy="425450"/>
          </a:xfrm>
        </p:spPr>
        <p:txBody>
          <a:bodyPr/>
          <a:lstStyle/>
          <a:p>
            <a:r>
              <a:rPr lang="en-US" b="1" dirty="0"/>
              <a:t>CRC: </a:t>
            </a:r>
            <a:r>
              <a:rPr lang="en-US" dirty="0"/>
              <a:t>colorectal cancer, </a:t>
            </a:r>
            <a:r>
              <a:rPr lang="en-US" b="1" dirty="0"/>
              <a:t>SEER: </a:t>
            </a:r>
            <a:r>
              <a:rPr lang="en-US" dirty="0"/>
              <a:t>Surveillance, Epidemiology, and End Results.</a:t>
            </a:r>
          </a:p>
          <a:p>
            <a:r>
              <a:rPr lang="nb-NO" dirty="0"/>
              <a:t>1. </a:t>
            </a:r>
            <a:r>
              <a:rPr lang="en-US" dirty="0"/>
              <a:t>Wolf AMD, et al. </a:t>
            </a:r>
            <a:r>
              <a:rPr lang="en-US" i="1" dirty="0"/>
              <a:t>Ca Cancer J Clin</a:t>
            </a:r>
            <a:r>
              <a:rPr lang="en-US" dirty="0"/>
              <a:t>. 2018;68(4):250-281. 2. Siegel RL, et al. </a:t>
            </a:r>
            <a:r>
              <a:rPr lang="en-US" i="1" dirty="0"/>
              <a:t>J Natl Cancer Inst</a:t>
            </a:r>
            <a:r>
              <a:rPr lang="en-US" dirty="0"/>
              <a:t>. 2017;109(8).</a:t>
            </a:r>
            <a:endParaRPr lang="en-US" altLang="en-US" dirty="0"/>
          </a:p>
        </p:txBody>
      </p:sp>
    </p:spTree>
    <p:extLst>
      <p:ext uri="{BB962C8B-B14F-4D97-AF65-F5344CB8AC3E}">
        <p14:creationId xmlns:p14="http://schemas.microsoft.com/office/powerpoint/2010/main" val="14544796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8">
            <a:extLst>
              <a:ext uri="{FF2B5EF4-FFF2-40B4-BE49-F238E27FC236}">
                <a16:creationId xmlns:a16="http://schemas.microsoft.com/office/drawing/2014/main" id="{5102A20C-0925-4BB6-B933-67D86B8011DF}"/>
              </a:ext>
            </a:extLst>
          </p:cNvPr>
          <p:cNvSpPr>
            <a:spLocks noGrp="1"/>
          </p:cNvSpPr>
          <p:nvPr>
            <p:ph type="body" sz="quarter" idx="16"/>
          </p:nvPr>
        </p:nvSpPr>
        <p:spPr>
          <a:xfrm>
            <a:off x="1604761" y="6363387"/>
            <a:ext cx="10377609" cy="426611"/>
          </a:xfrm>
        </p:spPr>
        <p:txBody>
          <a:bodyPr/>
          <a:lstStyle/>
          <a:p>
            <a:r>
              <a:rPr lang="en-US" dirty="0"/>
              <a:t>Local: confined to primary site, Regional: spread to regional lymph nodes, Distant: cancer has metastasized.</a:t>
            </a:r>
          </a:p>
          <a:p>
            <a:r>
              <a:rPr lang="en-US" b="1" dirty="0"/>
              <a:t>CRC: </a:t>
            </a:r>
            <a:r>
              <a:rPr lang="en-US" dirty="0"/>
              <a:t>colorectal cancer.</a:t>
            </a:r>
          </a:p>
          <a:p>
            <a:r>
              <a:rPr lang="en-US" dirty="0"/>
              <a:t>American Cancer Society. Colorectal cancer facts &amp; figures 2023-2025. Atlanta: American Cancer Society; 2023.	.</a:t>
            </a:r>
          </a:p>
        </p:txBody>
      </p:sp>
      <p:sp>
        <p:nvSpPr>
          <p:cNvPr id="17" name="Title 1">
            <a:extLst>
              <a:ext uri="{FF2B5EF4-FFF2-40B4-BE49-F238E27FC236}">
                <a16:creationId xmlns:a16="http://schemas.microsoft.com/office/drawing/2014/main" id="{12D0873A-963B-433E-82A0-6E82440260EE}"/>
              </a:ext>
            </a:extLst>
          </p:cNvPr>
          <p:cNvSpPr>
            <a:spLocks noGrp="1"/>
          </p:cNvSpPr>
          <p:nvPr>
            <p:ph type="title"/>
          </p:nvPr>
        </p:nvSpPr>
        <p:spPr>
          <a:xfrm>
            <a:off x="430925" y="129598"/>
            <a:ext cx="11046372" cy="950976"/>
          </a:xfrm>
        </p:spPr>
        <p:txBody>
          <a:bodyPr anchor="ctr"/>
          <a:lstStyle/>
          <a:p>
            <a:r>
              <a:rPr lang="en-US" dirty="0"/>
              <a:t>CRC 5-year Survival and Stage Distribution in Younger Adults</a:t>
            </a:r>
          </a:p>
        </p:txBody>
      </p:sp>
      <p:sp>
        <p:nvSpPr>
          <p:cNvPr id="24" name="Text Placeholder 17">
            <a:extLst>
              <a:ext uri="{FF2B5EF4-FFF2-40B4-BE49-F238E27FC236}">
                <a16:creationId xmlns:a16="http://schemas.microsoft.com/office/drawing/2014/main" id="{86B4AC21-6E1B-4994-8503-3B4C6CE27113}"/>
              </a:ext>
            </a:extLst>
          </p:cNvPr>
          <p:cNvSpPr txBox="1">
            <a:spLocks/>
          </p:cNvSpPr>
          <p:nvPr/>
        </p:nvSpPr>
        <p:spPr bwMode="gray">
          <a:xfrm>
            <a:off x="863699" y="2052650"/>
            <a:ext cx="5110288" cy="396165"/>
          </a:xfrm>
          <a:prstGeom prst="rect">
            <a:avLst/>
          </a:prstGeom>
          <a:solidFill>
            <a:schemeClr val="accent1"/>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nSpc>
                <a:spcPct val="86000"/>
              </a:lnSpc>
            </a:pPr>
            <a:r>
              <a:rPr lang="en-US" dirty="0"/>
              <a:t>Colorectal Cancer 5-year Survival (%) by Age</a:t>
            </a:r>
          </a:p>
          <a:p>
            <a:pPr>
              <a:lnSpc>
                <a:spcPct val="86000"/>
              </a:lnSpc>
            </a:pPr>
            <a:r>
              <a:rPr lang="en-US" dirty="0"/>
              <a:t>(2012-2018)</a:t>
            </a:r>
          </a:p>
        </p:txBody>
      </p:sp>
      <p:sp>
        <p:nvSpPr>
          <p:cNvPr id="26" name="Text Placeholder 18">
            <a:extLst>
              <a:ext uri="{FF2B5EF4-FFF2-40B4-BE49-F238E27FC236}">
                <a16:creationId xmlns:a16="http://schemas.microsoft.com/office/drawing/2014/main" id="{4318B468-2439-4EEB-B2B3-3041D00F3C93}"/>
              </a:ext>
            </a:extLst>
          </p:cNvPr>
          <p:cNvSpPr txBox="1">
            <a:spLocks/>
          </p:cNvSpPr>
          <p:nvPr/>
        </p:nvSpPr>
        <p:spPr bwMode="gray">
          <a:xfrm>
            <a:off x="6215376" y="2052650"/>
            <a:ext cx="5110289" cy="396165"/>
          </a:xfrm>
          <a:prstGeom prst="rect">
            <a:avLst/>
          </a:prstGeom>
          <a:solidFill>
            <a:schemeClr val="accent1"/>
          </a:solidFill>
          <a:ln w="28575">
            <a:noFill/>
            <a:miter lim="800000"/>
          </a:ln>
          <a:effectLst/>
        </p:spPr>
        <p:txBody>
          <a:bodyPr vert="horz" lIns="0" tIns="45720" rIns="91440" bIns="27432" rtlCol="0"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nSpc>
                <a:spcPct val="86000"/>
              </a:lnSpc>
            </a:pPr>
            <a:r>
              <a:rPr lang="en-US" dirty="0"/>
              <a:t>Colorectal Cancer Stage Distribution (%) by Age</a:t>
            </a:r>
          </a:p>
          <a:p>
            <a:pPr>
              <a:lnSpc>
                <a:spcPct val="86000"/>
              </a:lnSpc>
            </a:pPr>
            <a:r>
              <a:rPr lang="en-US" dirty="0"/>
              <a:t>(2015-2019)</a:t>
            </a:r>
          </a:p>
        </p:txBody>
      </p:sp>
      <p:sp>
        <p:nvSpPr>
          <p:cNvPr id="78" name="Content Placeholder 2">
            <a:extLst>
              <a:ext uri="{FF2B5EF4-FFF2-40B4-BE49-F238E27FC236}">
                <a16:creationId xmlns:a16="http://schemas.microsoft.com/office/drawing/2014/main" id="{FAB36B5D-7CF4-4CC6-9002-542599CD095A}"/>
              </a:ext>
            </a:extLst>
          </p:cNvPr>
          <p:cNvSpPr txBox="1">
            <a:spLocks/>
          </p:cNvSpPr>
          <p:nvPr/>
        </p:nvSpPr>
        <p:spPr bwMode="gray">
          <a:xfrm>
            <a:off x="504497" y="914401"/>
            <a:ext cx="9827468" cy="774631"/>
          </a:xfrm>
          <a:prstGeom prst="rect">
            <a:avLst/>
          </a:prstGeom>
        </p:spPr>
        <p:txBody>
          <a:bodyPr vert="horz" lIns="91440" tIns="45720" rIns="91440" bIns="45720" rtlCol="0">
            <a:noAutofit/>
          </a:bodyPr>
          <a:lstStyle>
            <a:lvl1pPr marL="171496" indent="-171496" algn="l" defTabSz="685983" rtl="0" eaLnBrk="1" latinLnBrk="0" hangingPunct="1">
              <a:lnSpc>
                <a:spcPct val="90000"/>
              </a:lnSpc>
              <a:spcBef>
                <a:spcPts val="1500"/>
              </a:spcBef>
              <a:buClrTx/>
              <a:buSzPct val="100000"/>
              <a:buFont typeface="Arial" panose="020B0604020202020204" pitchFamily="34" charset="0"/>
              <a:buChar char="•"/>
              <a:defRPr lang="en-US" sz="1500" kern="1200" dirty="0" smtClean="0">
                <a:solidFill>
                  <a:schemeClr val="tx1"/>
                </a:solidFill>
                <a:latin typeface="+mn-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nSpc>
                <a:spcPct val="100000"/>
              </a:lnSpc>
              <a:spcBef>
                <a:spcPts val="400"/>
              </a:spcBef>
            </a:pPr>
            <a:r>
              <a:rPr lang="en-US" dirty="0">
                <a:solidFill>
                  <a:schemeClr val="tx2"/>
                </a:solidFill>
              </a:rPr>
              <a:t>0-49 age group has 5-year survival rate of 68% for all CRC stages</a:t>
            </a:r>
          </a:p>
          <a:p>
            <a:pPr>
              <a:lnSpc>
                <a:spcPct val="100000"/>
              </a:lnSpc>
              <a:spcBef>
                <a:spcPts val="400"/>
              </a:spcBef>
            </a:pPr>
            <a:r>
              <a:rPr lang="en-US" dirty="0">
                <a:solidFill>
                  <a:schemeClr val="tx2"/>
                </a:solidFill>
              </a:rPr>
              <a:t>However, 0-49 age group has the highest proportion diagnosed with Regional (38%) and Distant (26%) CRC stages</a:t>
            </a:r>
          </a:p>
          <a:p>
            <a:pPr>
              <a:lnSpc>
                <a:spcPct val="100000"/>
              </a:lnSpc>
              <a:spcBef>
                <a:spcPts val="400"/>
              </a:spcBef>
            </a:pPr>
            <a:r>
              <a:rPr lang="en-US" dirty="0">
                <a:solidFill>
                  <a:schemeClr val="tx2"/>
                </a:solidFill>
              </a:rPr>
              <a:t>Distant stage CRC has the lowest 5-year survival rate (21%)</a:t>
            </a:r>
          </a:p>
        </p:txBody>
      </p:sp>
      <p:cxnSp>
        <p:nvCxnSpPr>
          <p:cNvPr id="21" name="Straight Connector 20">
            <a:extLst>
              <a:ext uri="{FF2B5EF4-FFF2-40B4-BE49-F238E27FC236}">
                <a16:creationId xmlns:a16="http://schemas.microsoft.com/office/drawing/2014/main" id="{DD8481F6-C620-41B2-BE4A-D287D5B3DD19}"/>
              </a:ext>
            </a:extLst>
          </p:cNvPr>
          <p:cNvCxnSpPr>
            <a:cxnSpLocks/>
          </p:cNvCxnSpPr>
          <p:nvPr/>
        </p:nvCxnSpPr>
        <p:spPr>
          <a:xfrm flipH="1">
            <a:off x="6096001" y="2082444"/>
            <a:ext cx="47" cy="3733873"/>
          </a:xfrm>
          <a:prstGeom prst="line">
            <a:avLst/>
          </a:prstGeom>
          <a:noFill/>
          <a:ln w="25400" cap="rnd">
            <a:solidFill>
              <a:schemeClr val="accent3"/>
            </a:solidFill>
            <a:prstDash val="sysDot"/>
            <a:round/>
            <a:headEnd/>
            <a:tailEnd/>
          </a:ln>
          <a:effectLst/>
        </p:spPr>
      </p:cxnSp>
      <p:graphicFrame>
        <p:nvGraphicFramePr>
          <p:cNvPr id="3" name="Content Placeholder 13">
            <a:extLst>
              <a:ext uri="{FF2B5EF4-FFF2-40B4-BE49-F238E27FC236}">
                <a16:creationId xmlns:a16="http://schemas.microsoft.com/office/drawing/2014/main" id="{4C1887D7-DA17-34D3-DE37-2F06A86BDC62}"/>
              </a:ext>
            </a:extLst>
          </p:cNvPr>
          <p:cNvGraphicFramePr>
            <a:graphicFrameLocks/>
          </p:cNvGraphicFramePr>
          <p:nvPr>
            <p:extLst>
              <p:ext uri="{D42A27DB-BD31-4B8C-83A1-F6EECF244321}">
                <p14:modId xmlns:p14="http://schemas.microsoft.com/office/powerpoint/2010/main" val="1217894151"/>
              </p:ext>
            </p:extLst>
          </p:nvPr>
        </p:nvGraphicFramePr>
        <p:xfrm>
          <a:off x="863558" y="2567927"/>
          <a:ext cx="5110336" cy="3356610"/>
        </p:xfrm>
        <a:graphic>
          <a:graphicData uri="http://schemas.openxmlformats.org/drawingml/2006/chart">
            <c:chart xmlns:c="http://schemas.openxmlformats.org/drawingml/2006/chart" xmlns:r="http://schemas.openxmlformats.org/officeDocument/2006/relationships" r:id="rId3"/>
          </a:graphicData>
        </a:graphic>
      </p:graphicFrame>
      <p:grpSp>
        <p:nvGrpSpPr>
          <p:cNvPr id="4" name="Group 3">
            <a:extLst>
              <a:ext uri="{FF2B5EF4-FFF2-40B4-BE49-F238E27FC236}">
                <a16:creationId xmlns:a16="http://schemas.microsoft.com/office/drawing/2014/main" id="{D5E30697-1EF8-A539-F364-65CAEFC90ECA}"/>
              </a:ext>
            </a:extLst>
          </p:cNvPr>
          <p:cNvGrpSpPr/>
          <p:nvPr/>
        </p:nvGrpSpPr>
        <p:grpSpPr>
          <a:xfrm>
            <a:off x="4235427" y="5954243"/>
            <a:ext cx="3721146" cy="184666"/>
            <a:chOff x="2574468" y="5964555"/>
            <a:chExt cx="3721146" cy="184666"/>
          </a:xfrm>
        </p:grpSpPr>
        <p:sp>
          <p:nvSpPr>
            <p:cNvPr id="5" name="Rectangle 42">
              <a:extLst>
                <a:ext uri="{FF2B5EF4-FFF2-40B4-BE49-F238E27FC236}">
                  <a16:creationId xmlns:a16="http://schemas.microsoft.com/office/drawing/2014/main" id="{663F8162-739B-0272-86BD-5BC42D31406B}"/>
                </a:ext>
              </a:extLst>
            </p:cNvPr>
            <p:cNvSpPr>
              <a:spLocks noChangeArrowheads="1"/>
            </p:cNvSpPr>
            <p:nvPr/>
          </p:nvSpPr>
          <p:spPr bwMode="auto">
            <a:xfrm>
              <a:off x="2574468" y="6013768"/>
              <a:ext cx="76200" cy="76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sp>
          <p:nvSpPr>
            <p:cNvPr id="6" name="Rectangle 43">
              <a:extLst>
                <a:ext uri="{FF2B5EF4-FFF2-40B4-BE49-F238E27FC236}">
                  <a16:creationId xmlns:a16="http://schemas.microsoft.com/office/drawing/2014/main" id="{B5C9BA9D-6117-1781-C8BE-388E49D00613}"/>
                </a:ext>
              </a:extLst>
            </p:cNvPr>
            <p:cNvSpPr>
              <a:spLocks noChangeArrowheads="1"/>
            </p:cNvSpPr>
            <p:nvPr/>
          </p:nvSpPr>
          <p:spPr bwMode="auto">
            <a:xfrm>
              <a:off x="2684005" y="5964555"/>
              <a:ext cx="7486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dirty="0">
                  <a:latin typeface="+mn-lt"/>
                </a:rPr>
                <a:t>0-49 years</a:t>
              </a:r>
            </a:p>
          </p:txBody>
        </p:sp>
        <p:sp>
          <p:nvSpPr>
            <p:cNvPr id="8" name="Rectangle 44">
              <a:extLst>
                <a:ext uri="{FF2B5EF4-FFF2-40B4-BE49-F238E27FC236}">
                  <a16:creationId xmlns:a16="http://schemas.microsoft.com/office/drawing/2014/main" id="{74463FFF-968E-1A98-2A46-00A849C40709}"/>
                </a:ext>
              </a:extLst>
            </p:cNvPr>
            <p:cNvSpPr>
              <a:spLocks noChangeArrowheads="1"/>
            </p:cNvSpPr>
            <p:nvPr/>
          </p:nvSpPr>
          <p:spPr bwMode="auto">
            <a:xfrm>
              <a:off x="3580378" y="6013768"/>
              <a:ext cx="76200" cy="76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sp>
          <p:nvSpPr>
            <p:cNvPr id="9" name="Rectangle 45">
              <a:extLst>
                <a:ext uri="{FF2B5EF4-FFF2-40B4-BE49-F238E27FC236}">
                  <a16:creationId xmlns:a16="http://schemas.microsoft.com/office/drawing/2014/main" id="{31A98EAA-8BE1-C08B-D138-B2B9A4E479FC}"/>
                </a:ext>
              </a:extLst>
            </p:cNvPr>
            <p:cNvSpPr>
              <a:spLocks noChangeArrowheads="1"/>
            </p:cNvSpPr>
            <p:nvPr/>
          </p:nvSpPr>
          <p:spPr bwMode="auto">
            <a:xfrm>
              <a:off x="3689915" y="5964555"/>
              <a:ext cx="83356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dirty="0">
                  <a:latin typeface="+mn-lt"/>
                </a:rPr>
                <a:t>50-64 years</a:t>
              </a:r>
            </a:p>
          </p:txBody>
        </p:sp>
        <p:sp>
          <p:nvSpPr>
            <p:cNvPr id="10" name="Rectangle 46">
              <a:extLst>
                <a:ext uri="{FF2B5EF4-FFF2-40B4-BE49-F238E27FC236}">
                  <a16:creationId xmlns:a16="http://schemas.microsoft.com/office/drawing/2014/main" id="{FFF74513-0690-587B-E4C5-83E0B590064A}"/>
                </a:ext>
              </a:extLst>
            </p:cNvPr>
            <p:cNvSpPr>
              <a:spLocks noChangeArrowheads="1"/>
            </p:cNvSpPr>
            <p:nvPr/>
          </p:nvSpPr>
          <p:spPr bwMode="auto">
            <a:xfrm>
              <a:off x="4670425" y="6013768"/>
              <a:ext cx="76200" cy="76200"/>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sp>
          <p:nvSpPr>
            <p:cNvPr id="11" name="Rectangle 47">
              <a:extLst>
                <a:ext uri="{FF2B5EF4-FFF2-40B4-BE49-F238E27FC236}">
                  <a16:creationId xmlns:a16="http://schemas.microsoft.com/office/drawing/2014/main" id="{6648F62C-2750-324D-88E9-9B2EE1E7753C}"/>
                </a:ext>
              </a:extLst>
            </p:cNvPr>
            <p:cNvSpPr>
              <a:spLocks noChangeArrowheads="1"/>
            </p:cNvSpPr>
            <p:nvPr/>
          </p:nvSpPr>
          <p:spPr bwMode="auto">
            <a:xfrm>
              <a:off x="4781550" y="5964555"/>
              <a:ext cx="70211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dirty="0">
                  <a:latin typeface="+mn-lt"/>
                </a:rPr>
                <a:t>65+ years</a:t>
              </a:r>
            </a:p>
          </p:txBody>
        </p:sp>
        <p:sp>
          <p:nvSpPr>
            <p:cNvPr id="12" name="Rectangle 48">
              <a:extLst>
                <a:ext uri="{FF2B5EF4-FFF2-40B4-BE49-F238E27FC236}">
                  <a16:creationId xmlns:a16="http://schemas.microsoft.com/office/drawing/2014/main" id="{205A6EE2-1D52-EF60-6C10-0EC3BC845A46}"/>
                </a:ext>
              </a:extLst>
            </p:cNvPr>
            <p:cNvSpPr>
              <a:spLocks noChangeArrowheads="1"/>
            </p:cNvSpPr>
            <p:nvPr/>
          </p:nvSpPr>
          <p:spPr bwMode="auto">
            <a:xfrm>
              <a:off x="5630298" y="6013768"/>
              <a:ext cx="77788" cy="76200"/>
            </a:xfrm>
            <a:prstGeom prst="rect">
              <a:avLst/>
            </a:prstGeom>
            <a:solidFill>
              <a:schemeClr val="accent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sp>
          <p:nvSpPr>
            <p:cNvPr id="13" name="Rectangle 49">
              <a:extLst>
                <a:ext uri="{FF2B5EF4-FFF2-40B4-BE49-F238E27FC236}">
                  <a16:creationId xmlns:a16="http://schemas.microsoft.com/office/drawing/2014/main" id="{6F2BCE6B-C3B2-4FC4-735E-B18774096AA3}"/>
                </a:ext>
              </a:extLst>
            </p:cNvPr>
            <p:cNvSpPr>
              <a:spLocks noChangeArrowheads="1"/>
            </p:cNvSpPr>
            <p:nvPr/>
          </p:nvSpPr>
          <p:spPr bwMode="auto">
            <a:xfrm>
              <a:off x="5741423" y="5964555"/>
              <a:ext cx="55419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dirty="0">
                  <a:latin typeface="+mn-lt"/>
                </a:rPr>
                <a:t>All Ages</a:t>
              </a:r>
            </a:p>
          </p:txBody>
        </p:sp>
      </p:grpSp>
      <p:graphicFrame>
        <p:nvGraphicFramePr>
          <p:cNvPr id="16" name="Content Placeholder 13">
            <a:extLst>
              <a:ext uri="{FF2B5EF4-FFF2-40B4-BE49-F238E27FC236}">
                <a16:creationId xmlns:a16="http://schemas.microsoft.com/office/drawing/2014/main" id="{6FE11613-4A1A-8346-8EBD-9F1C05104BDB}"/>
              </a:ext>
            </a:extLst>
          </p:cNvPr>
          <p:cNvGraphicFramePr>
            <a:graphicFrameLocks/>
          </p:cNvGraphicFramePr>
          <p:nvPr>
            <p:extLst>
              <p:ext uri="{D42A27DB-BD31-4B8C-83A1-F6EECF244321}">
                <p14:modId xmlns:p14="http://schemas.microsoft.com/office/powerpoint/2010/main" val="1280565808"/>
              </p:ext>
            </p:extLst>
          </p:nvPr>
        </p:nvGraphicFramePr>
        <p:xfrm>
          <a:off x="6299710" y="2567926"/>
          <a:ext cx="5110337" cy="33566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2778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0D55D7-EE3F-4DBD-A184-EB3E9E4D0D5F}"/>
              </a:ext>
            </a:extLst>
          </p:cNvPr>
          <p:cNvSpPr>
            <a:spLocks noGrp="1"/>
          </p:cNvSpPr>
          <p:nvPr>
            <p:ph idx="1"/>
          </p:nvPr>
        </p:nvSpPr>
        <p:spPr>
          <a:xfrm>
            <a:off x="448172" y="1323832"/>
            <a:ext cx="11295782" cy="4577411"/>
          </a:xfrm>
        </p:spPr>
        <p:txBody>
          <a:bodyPr/>
          <a:lstStyle/>
          <a:p>
            <a:pPr marL="0" indent="0">
              <a:buNone/>
            </a:pPr>
            <a:r>
              <a:rPr lang="en-US" b="1" dirty="0"/>
              <a:t>Background info (AJCC staging):</a:t>
            </a:r>
          </a:p>
          <a:p>
            <a:pPr marL="119558" indent="-119558" defTabSz="956462">
              <a:spcBef>
                <a:spcPts val="1255"/>
              </a:spcBef>
              <a:defRPr/>
            </a:pPr>
            <a:r>
              <a:rPr lang="en-US" sz="2000" b="1" dirty="0"/>
              <a:t>Localized:</a:t>
            </a:r>
            <a:r>
              <a:rPr lang="en-US" sz="2000" dirty="0"/>
              <a:t> There is no sign that the cancer has spread outside of the colon or rectum. This includes AJCC stage I, </a:t>
            </a:r>
            <a:r>
              <a:rPr lang="en-US" sz="2000" dirty="0" err="1"/>
              <a:t>IIa</a:t>
            </a:r>
            <a:r>
              <a:rPr lang="en-US" sz="2000" dirty="0"/>
              <a:t>, and IIb cancers. </a:t>
            </a:r>
          </a:p>
          <a:p>
            <a:pPr marL="119558" indent="-119558" defTabSz="956462">
              <a:spcBef>
                <a:spcPts val="1255"/>
              </a:spcBef>
              <a:defRPr/>
            </a:pPr>
            <a:r>
              <a:rPr lang="en-US" sz="2000" b="1" dirty="0"/>
              <a:t>Regional</a:t>
            </a:r>
            <a:r>
              <a:rPr lang="en-US" sz="2000" dirty="0"/>
              <a:t>: The cancer has spread outside the colon or rectum to nearby structures or lymph nodes. This includes stage </a:t>
            </a:r>
            <a:r>
              <a:rPr lang="en-US" sz="2000" dirty="0" err="1"/>
              <a:t>IIc</a:t>
            </a:r>
            <a:r>
              <a:rPr lang="en-US" sz="2000" dirty="0"/>
              <a:t> and stage III cancers in the AJCC system.</a:t>
            </a:r>
            <a:r>
              <a:rPr lang="en-US" sz="2000" baseline="30000" dirty="0"/>
              <a:t> </a:t>
            </a:r>
            <a:endParaRPr lang="en-US" sz="2000" dirty="0"/>
          </a:p>
          <a:p>
            <a:pPr marL="119558" indent="-119558" defTabSz="956462">
              <a:spcBef>
                <a:spcPts val="1255"/>
              </a:spcBef>
              <a:defRPr/>
            </a:pPr>
            <a:r>
              <a:rPr lang="en-US" sz="2000" b="1" dirty="0"/>
              <a:t>Distant:</a:t>
            </a:r>
            <a:r>
              <a:rPr lang="en-US" sz="2000" dirty="0"/>
              <a:t> The cancer has spread to distant parts of the body such as the liver, lungs, or distant lymph nodes. This includes stage IV cancers.</a:t>
            </a:r>
          </a:p>
        </p:txBody>
      </p:sp>
      <p:sp>
        <p:nvSpPr>
          <p:cNvPr id="3" name="Text Placeholder 2">
            <a:extLst>
              <a:ext uri="{FF2B5EF4-FFF2-40B4-BE49-F238E27FC236}">
                <a16:creationId xmlns:a16="http://schemas.microsoft.com/office/drawing/2014/main" id="{88E6A997-F267-42A8-8526-5F72C7120F96}"/>
              </a:ext>
            </a:extLst>
          </p:cNvPr>
          <p:cNvSpPr>
            <a:spLocks noGrp="1"/>
          </p:cNvSpPr>
          <p:nvPr>
            <p:ph type="body" sz="quarter" idx="16"/>
          </p:nvPr>
        </p:nvSpPr>
        <p:spPr>
          <a:xfrm>
            <a:off x="1425286" y="6436589"/>
            <a:ext cx="9627901" cy="426611"/>
          </a:xfrm>
        </p:spPr>
        <p:txBody>
          <a:bodyPr/>
          <a:lstStyle/>
          <a:p>
            <a:r>
              <a:rPr lang="en-US" sz="1000" dirty="0"/>
              <a:t>American Cancer Society. Survival Rates for Colorectal Cancer, by Stage. Last Updated March 1, 2023. Accessed March 14, 2023. https://www.cancer.org/cancer/colon-rectal-cancer/detection-diagnosis-staging/survival-rates.html</a:t>
            </a:r>
          </a:p>
          <a:p>
            <a:endParaRPr lang="en-US" dirty="0"/>
          </a:p>
        </p:txBody>
      </p:sp>
      <p:sp>
        <p:nvSpPr>
          <p:cNvPr id="5" name="Title 4">
            <a:extLst>
              <a:ext uri="{FF2B5EF4-FFF2-40B4-BE49-F238E27FC236}">
                <a16:creationId xmlns:a16="http://schemas.microsoft.com/office/drawing/2014/main" id="{5B606E4D-F8E8-4E6B-B7E7-5A8E05EDB51C}"/>
              </a:ext>
            </a:extLst>
          </p:cNvPr>
          <p:cNvSpPr>
            <a:spLocks noGrp="1"/>
          </p:cNvSpPr>
          <p:nvPr>
            <p:ph type="title"/>
          </p:nvPr>
        </p:nvSpPr>
        <p:spPr/>
        <p:txBody>
          <a:bodyPr/>
          <a:lstStyle/>
          <a:p>
            <a:r>
              <a:rPr lang="en-US" dirty="0"/>
              <a:t>CRC 5-year Survival and Stage Distribution in Younger Adults</a:t>
            </a:r>
          </a:p>
        </p:txBody>
      </p:sp>
    </p:spTree>
    <p:extLst>
      <p:ext uri="{BB962C8B-B14F-4D97-AF65-F5344CB8AC3E}">
        <p14:creationId xmlns:p14="http://schemas.microsoft.com/office/powerpoint/2010/main" val="1979454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0B6E-13BC-13DF-9822-294D175535B6}"/>
              </a:ext>
            </a:extLst>
          </p:cNvPr>
          <p:cNvSpPr>
            <a:spLocks noGrp="1"/>
          </p:cNvSpPr>
          <p:nvPr>
            <p:ph type="ctrTitle"/>
          </p:nvPr>
        </p:nvSpPr>
        <p:spPr>
          <a:xfrm>
            <a:off x="467528" y="162209"/>
            <a:ext cx="11146402" cy="1205865"/>
          </a:xfrm>
        </p:spPr>
        <p:txBody>
          <a:bodyPr/>
          <a:lstStyle/>
          <a:p>
            <a:pPr algn="l"/>
            <a:r>
              <a:rPr lang="en-US" sz="3200" dirty="0"/>
              <a:t>These slides are provided for educational purposes as of April 6, 2023</a:t>
            </a:r>
          </a:p>
        </p:txBody>
      </p:sp>
      <p:sp>
        <p:nvSpPr>
          <p:cNvPr id="3" name="Text Placeholder 2">
            <a:extLst>
              <a:ext uri="{FF2B5EF4-FFF2-40B4-BE49-F238E27FC236}">
                <a16:creationId xmlns:a16="http://schemas.microsoft.com/office/drawing/2014/main" id="{CAD9C6A3-565C-C00E-A0E9-9D8D1BAF91A5}"/>
              </a:ext>
            </a:extLst>
          </p:cNvPr>
          <p:cNvSpPr>
            <a:spLocks noGrp="1"/>
          </p:cNvSpPr>
          <p:nvPr>
            <p:ph type="body" sz="quarter" idx="10"/>
          </p:nvPr>
        </p:nvSpPr>
        <p:spPr>
          <a:xfrm>
            <a:off x="514824" y="1554847"/>
            <a:ext cx="11051809" cy="4342157"/>
          </a:xfrm>
        </p:spPr>
        <p:txBody>
          <a:bodyPr/>
          <a:lstStyle/>
          <a:p>
            <a:pPr algn="l"/>
            <a:r>
              <a:rPr lang="en-US" b="1" dirty="0"/>
              <a:t>Note:</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These slides are made available to any appropriately requesting individual, regardless of the manner in which they cover, recommend, or participate in the ordering of any Exact Sciences product.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Individuals may use these slides for scientific or educational purposes only.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Exact Sciences does not grant permission to modify the slides or their content and therefore is not responsible for any edits or changes made by a user. This includes, but not limited to, edits or changes to the contents, order, format, and/or incorporation or adoption of these slides or their content into other materials.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 information on these slides may not constitute the most up-to-date data information or data. It is the user’s responsibility to verify the accuracy of these slides for the desired use to comply with applicable rules, laws, or regulations (e.g., event organizer or accrediting body standards/requirements, copyright laws, institutional requirements, etc.). </a:t>
            </a:r>
          </a:p>
          <a:p>
            <a:pPr marL="342900" marR="0" lvl="0" indent="-342900" algn="l">
              <a:lnSpc>
                <a:spcPct val="100000"/>
              </a:lnSpc>
              <a:buFont typeface="Symbol" panose="05050102010706020507" pitchFamily="18" charset="2"/>
              <a:buChar char=""/>
            </a:pPr>
            <a:r>
              <a:rPr lang="en-US" sz="1800" dirty="0">
                <a:effectLst/>
                <a:ea typeface="Calibri" panose="020F0502020204030204" pitchFamily="34" charset="0"/>
              </a:rPr>
              <a:t>These slides and their contents are provided: (1) with any faults AS IS AND AS AVAILABLE; and (2) without any assurance, warranty, condition, or duty of or regarding the slides and/or their contents: accuracy, availability, adequacy, validity, reliability, completeness, performance, or compatibility. Exact Sciences disclaims any liability associated with the use of these slides.</a:t>
            </a:r>
          </a:p>
          <a:p>
            <a:pPr algn="l"/>
            <a:endParaRPr lang="en-US" dirty="0"/>
          </a:p>
        </p:txBody>
      </p:sp>
      <p:sp>
        <p:nvSpPr>
          <p:cNvPr id="4" name="Text Placeholder 13">
            <a:extLst>
              <a:ext uri="{FF2B5EF4-FFF2-40B4-BE49-F238E27FC236}">
                <a16:creationId xmlns:a16="http://schemas.microsoft.com/office/drawing/2014/main" id="{FEF17181-9431-B105-09B0-35A3B8FE9358}"/>
              </a:ext>
            </a:extLst>
          </p:cNvPr>
          <p:cNvSpPr txBox="1">
            <a:spLocks/>
          </p:cNvSpPr>
          <p:nvPr/>
        </p:nvSpPr>
        <p:spPr>
          <a:xfrm>
            <a:off x="184230" y="6411515"/>
            <a:ext cx="10095221" cy="426611"/>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nSpc>
                <a:spcPct val="100000"/>
              </a:lnSpc>
              <a:spcBef>
                <a:spcPts val="0"/>
              </a:spcBef>
              <a:buNone/>
              <a:defRPr/>
            </a:pPr>
            <a:r>
              <a:rPr lang="en-US" sz="750" b="0" i="0" dirty="0">
                <a:solidFill>
                  <a:schemeClr val="tx2"/>
                </a:solidFill>
                <a:effectLst/>
                <a:latin typeface="+mn-lt"/>
              </a:rPr>
              <a:t>© 2023 Exact Sciences Corporation. All rights reserved.</a:t>
            </a:r>
          </a:p>
        </p:txBody>
      </p:sp>
    </p:spTree>
    <p:extLst>
      <p:ext uri="{BB962C8B-B14F-4D97-AF65-F5344CB8AC3E}">
        <p14:creationId xmlns:p14="http://schemas.microsoft.com/office/powerpoint/2010/main" val="294578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0675" y="2314006"/>
            <a:ext cx="7370650" cy="1205865"/>
          </a:xfrm>
        </p:spPr>
        <p:txBody>
          <a:bodyPr/>
          <a:lstStyle/>
          <a:p>
            <a:r>
              <a:rPr lang="en-US" dirty="0"/>
              <a:t>Burden of CRC in the United States &amp; Overview of CRC Screening Guidelines</a:t>
            </a:r>
          </a:p>
        </p:txBody>
      </p:sp>
      <p:sp>
        <p:nvSpPr>
          <p:cNvPr id="5" name="Text Placeholder 2">
            <a:extLst>
              <a:ext uri="{FF2B5EF4-FFF2-40B4-BE49-F238E27FC236}">
                <a16:creationId xmlns:a16="http://schemas.microsoft.com/office/drawing/2014/main" id="{931479A8-2F77-42EA-8C0C-231E6B68EC19}"/>
              </a:ext>
            </a:extLst>
          </p:cNvPr>
          <p:cNvSpPr txBox="1">
            <a:spLocks/>
          </p:cNvSpPr>
          <p:nvPr/>
        </p:nvSpPr>
        <p:spPr>
          <a:xfrm>
            <a:off x="1376855" y="6285864"/>
            <a:ext cx="9511862" cy="426611"/>
          </a:xfrm>
          <a:prstGeom prst="rect">
            <a:avLst/>
          </a:prstGeom>
        </p:spPr>
        <p:txBody>
          <a:bodyPr tIns="0" bIns="0" anchor="b"/>
          <a:lstStyle>
            <a:lvl1pPr marL="0" indent="0" algn="l" defTabSz="685983" rtl="0" eaLnBrk="1" latinLnBrk="0" hangingPunct="1">
              <a:lnSpc>
                <a:spcPct val="85000"/>
              </a:lnSpc>
              <a:spcBef>
                <a:spcPts val="225"/>
              </a:spcBef>
              <a:buClr>
                <a:schemeClr val="accent2"/>
              </a:buClr>
              <a:buSzPct val="85000"/>
              <a:buFont typeface="Arial" pitchFamily="34" charset="0"/>
              <a:buNone/>
              <a:tabLst/>
              <a:defRPr lang="en-US" sz="750" kern="1200" dirty="0">
                <a:solidFill>
                  <a:schemeClr val="tx2"/>
                </a:solidFill>
                <a:latin typeface="+mn-lt"/>
                <a:ea typeface="+mn-ea"/>
                <a:cs typeface="Arial" pitchFamily="34" charset="0"/>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sz="1000" b="1" dirty="0"/>
              <a:t>CRC: </a:t>
            </a:r>
            <a:r>
              <a:rPr lang="en-US" sz="1000" dirty="0"/>
              <a:t>colorectal cancer</a:t>
            </a:r>
          </a:p>
        </p:txBody>
      </p:sp>
    </p:spTree>
    <p:extLst>
      <p:ext uri="{BB962C8B-B14F-4D97-AF65-F5344CB8AC3E}">
        <p14:creationId xmlns:p14="http://schemas.microsoft.com/office/powerpoint/2010/main" val="258587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19">
            <a:extLst>
              <a:ext uri="{FF2B5EF4-FFF2-40B4-BE49-F238E27FC236}">
                <a16:creationId xmlns:a16="http://schemas.microsoft.com/office/drawing/2014/main" id="{4B362531-704A-4C10-BA91-51D07B67F1FE}"/>
              </a:ext>
            </a:extLst>
          </p:cNvPr>
          <p:cNvSpPr>
            <a:spLocks noGrp="1"/>
          </p:cNvSpPr>
          <p:nvPr>
            <p:ph type="body" sz="quarter" idx="16"/>
          </p:nvPr>
        </p:nvSpPr>
        <p:spPr>
          <a:xfrm>
            <a:off x="1334369" y="6548479"/>
            <a:ext cx="10388120" cy="426611"/>
          </a:xfrm>
        </p:spPr>
        <p:txBody>
          <a:bodyPr/>
          <a:lstStyle/>
          <a:p>
            <a:pPr>
              <a:lnSpc>
                <a:spcPct val="100000"/>
              </a:lnSpc>
            </a:pPr>
            <a:r>
              <a:rPr lang="en-US" b="1" dirty="0">
                <a:solidFill>
                  <a:schemeClr val="tx2">
                    <a:lumMod val="75000"/>
                  </a:schemeClr>
                </a:solidFill>
              </a:rPr>
              <a:t>Source: </a:t>
            </a:r>
            <a:r>
              <a:rPr lang="en-US" dirty="0">
                <a:solidFill>
                  <a:schemeClr val="tx2">
                    <a:lumMod val="75000"/>
                  </a:schemeClr>
                </a:solidFill>
              </a:rPr>
              <a:t>Estimated new cases are based on 2005-2019 incidence data reported by the North American Association of Central Cancer Registries (NAACCR). Estimated deaths are based on 2006-2020 US mortality data, National Center for Health Statistics, Centers for Disease Control and Prevention.  *Estimates are rounded to the nearest 10; cases exclude basal cell and squamous cell skin cancers and in situ carcinoma except urinary bladder. </a:t>
            </a:r>
          </a:p>
          <a:p>
            <a:pPr>
              <a:lnSpc>
                <a:spcPct val="100000"/>
              </a:lnSpc>
            </a:pPr>
            <a:r>
              <a:rPr lang="en-US" baseline="30000" dirty="0">
                <a:solidFill>
                  <a:schemeClr val="tx2">
                    <a:lumMod val="75000"/>
                  </a:schemeClr>
                </a:solidFill>
              </a:rPr>
              <a:t>†</a:t>
            </a:r>
            <a:r>
              <a:rPr lang="en-US" dirty="0">
                <a:solidFill>
                  <a:schemeClr val="tx2">
                    <a:lumMod val="75000"/>
                  </a:schemeClr>
                </a:solidFill>
              </a:rPr>
              <a:t>The 2023 projections are based on currently available incidence and mortality and thus do not reflect reduced access to cancer care because of the COVID-19 pandemic.</a:t>
            </a:r>
          </a:p>
          <a:p>
            <a:pPr>
              <a:lnSpc>
                <a:spcPct val="100000"/>
              </a:lnSpc>
            </a:pPr>
            <a:r>
              <a:rPr lang="en-US" b="1" dirty="0"/>
              <a:t>COVID-19: </a:t>
            </a:r>
            <a:r>
              <a:rPr lang="en-US" dirty="0"/>
              <a:t>coronavirus disease of 2019; </a:t>
            </a:r>
            <a:r>
              <a:rPr lang="en-US" b="1" dirty="0"/>
              <a:t>CRC: </a:t>
            </a:r>
            <a:r>
              <a:rPr lang="en-US" dirty="0"/>
              <a:t>colorectal cancer</a:t>
            </a:r>
            <a:r>
              <a:rPr lang="en-US" b="1" dirty="0"/>
              <a:t>; US: </a:t>
            </a:r>
            <a:r>
              <a:rPr lang="en-US" dirty="0"/>
              <a:t>United States.</a:t>
            </a:r>
          </a:p>
          <a:p>
            <a:r>
              <a:rPr lang="en-US" dirty="0"/>
              <a:t>Siegel RL, et al. CA Cancer J Clin. 2023;73(1):17-48.</a:t>
            </a:r>
          </a:p>
          <a:p>
            <a:endParaRPr lang="en-US" dirty="0"/>
          </a:p>
        </p:txBody>
      </p:sp>
      <p:sp>
        <p:nvSpPr>
          <p:cNvPr id="2" name="Title 1">
            <a:extLst>
              <a:ext uri="{FF2B5EF4-FFF2-40B4-BE49-F238E27FC236}">
                <a16:creationId xmlns:a16="http://schemas.microsoft.com/office/drawing/2014/main" id="{B5F9B917-C7E0-41BE-AD1B-DDD0CEB5A539}"/>
              </a:ext>
            </a:extLst>
          </p:cNvPr>
          <p:cNvSpPr>
            <a:spLocks noGrp="1"/>
          </p:cNvSpPr>
          <p:nvPr>
            <p:ph type="title"/>
          </p:nvPr>
        </p:nvSpPr>
        <p:spPr/>
        <p:txBody>
          <a:bodyPr anchor="ctr"/>
          <a:lstStyle/>
          <a:p>
            <a:r>
              <a:rPr lang="en-US" dirty="0"/>
              <a:t>Estimated*</a:t>
            </a:r>
            <a:r>
              <a:rPr lang="en-US" baseline="30000" dirty="0"/>
              <a:t>†</a:t>
            </a:r>
            <a:r>
              <a:rPr lang="en-US" dirty="0"/>
              <a:t> CRC Incidence and Mortality, US 2023</a:t>
            </a:r>
          </a:p>
        </p:txBody>
      </p:sp>
      <p:sp>
        <p:nvSpPr>
          <p:cNvPr id="10" name="Text Placeholder 9">
            <a:extLst>
              <a:ext uri="{FF2B5EF4-FFF2-40B4-BE49-F238E27FC236}">
                <a16:creationId xmlns:a16="http://schemas.microsoft.com/office/drawing/2014/main" id="{8F8CFDD8-6E2A-471B-BAB1-008315074D16}"/>
              </a:ext>
            </a:extLst>
          </p:cNvPr>
          <p:cNvSpPr txBox="1">
            <a:spLocks/>
          </p:cNvSpPr>
          <p:nvPr/>
        </p:nvSpPr>
        <p:spPr>
          <a:xfrm>
            <a:off x="6178749" y="990599"/>
            <a:ext cx="5056809" cy="734291"/>
          </a:xfrm>
          <a:prstGeom prst="rect">
            <a:avLst/>
          </a:prstGeom>
          <a:solidFill>
            <a:srgbClr val="4A78B1"/>
          </a:solidFill>
          <a:ln w="28575">
            <a:noFill/>
            <a:miter lim="800000"/>
          </a:ln>
          <a:effectLst/>
        </p:spPr>
        <p:txBody>
          <a:bodyPr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lvl="0">
              <a:defRPr/>
            </a:pPr>
            <a:r>
              <a:rPr lang="en-US" sz="1800" dirty="0">
                <a:solidFill>
                  <a:prstClr val="white"/>
                </a:solidFill>
                <a:latin typeface="Arial"/>
              </a:rPr>
              <a:t>Top 5 Cancers by Number of Cancer Deaths</a:t>
            </a:r>
            <a:br>
              <a:rPr lang="en-US" sz="1800" dirty="0">
                <a:solidFill>
                  <a:prstClr val="white"/>
                </a:solidFill>
                <a:latin typeface="Arial"/>
              </a:rPr>
            </a:br>
            <a:r>
              <a:rPr lang="en-US" sz="1800" dirty="0">
                <a:solidFill>
                  <a:prstClr val="white"/>
                </a:solidFill>
                <a:latin typeface="Arial"/>
              </a:rPr>
              <a:t>(US, 2023)</a:t>
            </a:r>
          </a:p>
        </p:txBody>
      </p:sp>
      <p:pic>
        <p:nvPicPr>
          <p:cNvPr id="18" name="Graphic 17" descr="Woman">
            <a:extLst>
              <a:ext uri="{FF2B5EF4-FFF2-40B4-BE49-F238E27FC236}">
                <a16:creationId xmlns:a16="http://schemas.microsoft.com/office/drawing/2014/main" id="{62FAB2EA-0A2B-41F7-9CFB-DFF12AF69F3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11593" y="5426458"/>
            <a:ext cx="460624" cy="431326"/>
          </a:xfrm>
          <a:prstGeom prst="rect">
            <a:avLst/>
          </a:prstGeom>
        </p:spPr>
      </p:pic>
      <p:sp>
        <p:nvSpPr>
          <p:cNvPr id="21" name="Text Placeholder 9">
            <a:extLst>
              <a:ext uri="{FF2B5EF4-FFF2-40B4-BE49-F238E27FC236}">
                <a16:creationId xmlns:a16="http://schemas.microsoft.com/office/drawing/2014/main" id="{AA06F455-D2AC-D390-960C-BCF7202DBF56}"/>
              </a:ext>
            </a:extLst>
          </p:cNvPr>
          <p:cNvSpPr txBox="1">
            <a:spLocks/>
          </p:cNvSpPr>
          <p:nvPr/>
        </p:nvSpPr>
        <p:spPr>
          <a:xfrm>
            <a:off x="956442" y="990598"/>
            <a:ext cx="5056809" cy="734291"/>
          </a:xfrm>
          <a:prstGeom prst="rect">
            <a:avLst/>
          </a:prstGeom>
          <a:solidFill>
            <a:srgbClr val="4A78B1"/>
          </a:solidFill>
          <a:ln w="28575">
            <a:noFill/>
            <a:miter lim="800000"/>
          </a:ln>
          <a:effectLst/>
        </p:spPr>
        <p:txBody>
          <a:bodyPr anchor="ctr" anchorCtr="0">
            <a:noAutofit/>
          </a:bodyPr>
          <a:lstStyle>
            <a:lvl1pPr marL="0" indent="0" algn="ctr" defTabSz="685983" rtl="0" eaLnBrk="1" latinLnBrk="0" hangingPunct="1">
              <a:lnSpc>
                <a:spcPct val="90000"/>
              </a:lnSpc>
              <a:spcBef>
                <a:spcPts val="0"/>
              </a:spcBef>
              <a:buClrTx/>
              <a:buSzPct val="100000"/>
              <a:buFontTx/>
              <a:buNone/>
              <a:defRPr lang="en-US" sz="1350" b="1" kern="1200">
                <a:solidFill>
                  <a:schemeClr val="bg1"/>
                </a:solidFill>
                <a:latin typeface="+mj-lt"/>
                <a:ea typeface="+mn-ea"/>
                <a:cs typeface="+mn-cs"/>
              </a:defRPr>
            </a:lvl1pPr>
            <a:lvl2pPr marL="342991" indent="-127431" algn="l" defTabSz="685983" rtl="0" eaLnBrk="1" latinLnBrk="0" hangingPunct="1">
              <a:lnSpc>
                <a:spcPct val="90000"/>
              </a:lnSpc>
              <a:spcBef>
                <a:spcPts val="750"/>
              </a:spcBef>
              <a:buClrTx/>
              <a:buFont typeface="Arial" panose="020B0604020202020204" pitchFamily="34" charset="0"/>
              <a:buChar char="•"/>
              <a:defRPr sz="1350" kern="1200">
                <a:solidFill>
                  <a:schemeClr val="tx1"/>
                </a:solidFill>
                <a:latin typeface="+mn-lt"/>
                <a:ea typeface="+mn-ea"/>
                <a:cs typeface="+mn-cs"/>
              </a:defRPr>
            </a:lvl2pPr>
            <a:lvl3pPr marL="514487" indent="-128622" algn="l" defTabSz="685983" rtl="0" eaLnBrk="1" latinLnBrk="0" hangingPunct="1">
              <a:lnSpc>
                <a:spcPct val="90000"/>
              </a:lnSpc>
              <a:spcBef>
                <a:spcPts val="375"/>
              </a:spcBef>
              <a:buClrTx/>
              <a:buFont typeface="Arial" panose="020B0604020202020204" pitchFamily="34" charset="0"/>
              <a:buChar char="•"/>
              <a:defRPr sz="1200" kern="1200">
                <a:solidFill>
                  <a:schemeClr val="tx1"/>
                </a:solidFill>
                <a:latin typeface="+mn-lt"/>
                <a:ea typeface="+mn-ea"/>
                <a:cs typeface="+mn-cs"/>
              </a:defRPr>
            </a:lvl3pPr>
            <a:lvl4pPr marL="685983" indent="-128622" algn="l" defTabSz="685983" rtl="0" eaLnBrk="1" latinLnBrk="0" hangingPunct="1">
              <a:lnSpc>
                <a:spcPct val="90000"/>
              </a:lnSpc>
              <a:spcBef>
                <a:spcPts val="150"/>
              </a:spcBef>
              <a:buClrTx/>
              <a:buFont typeface="Arial" panose="020B0604020202020204" pitchFamily="34" charset="0"/>
              <a:buChar char="•"/>
              <a:defRPr sz="1050" kern="1200">
                <a:solidFill>
                  <a:schemeClr val="tx1"/>
                </a:solidFill>
                <a:latin typeface="+mn-lt"/>
                <a:ea typeface="+mn-ea"/>
                <a:cs typeface="+mn-cs"/>
              </a:defRPr>
            </a:lvl4pPr>
            <a:lvl5pPr marL="816987" indent="-85748" algn="l" defTabSz="685983" rtl="0" eaLnBrk="1" latinLnBrk="0" hangingPunct="1">
              <a:lnSpc>
                <a:spcPct val="90000"/>
              </a:lnSpc>
              <a:spcBef>
                <a:spcPts val="75"/>
              </a:spcBef>
              <a:buClrTx/>
              <a:buFont typeface="Arial" panose="020B0604020202020204" pitchFamily="34" charset="0"/>
              <a:buChar char="•"/>
              <a:defRPr sz="900" kern="1200">
                <a:solidFill>
                  <a:schemeClr val="tx1"/>
                </a:solidFill>
                <a:latin typeface="+mn-lt"/>
                <a:ea typeface="+mn-ea"/>
                <a:cs typeface="+mn-cs"/>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lvl="0">
              <a:defRPr/>
            </a:pPr>
            <a:r>
              <a:rPr lang="en-US" sz="1800" dirty="0">
                <a:solidFill>
                  <a:prstClr val="white"/>
                </a:solidFill>
                <a:latin typeface="Arial"/>
              </a:rPr>
              <a:t>Top 5 Cancers by Number of New Cancer Cases (US, 2023)</a:t>
            </a:r>
          </a:p>
        </p:txBody>
      </p:sp>
      <p:grpSp>
        <p:nvGrpSpPr>
          <p:cNvPr id="23" name="Group 22">
            <a:extLst>
              <a:ext uri="{FF2B5EF4-FFF2-40B4-BE49-F238E27FC236}">
                <a16:creationId xmlns:a16="http://schemas.microsoft.com/office/drawing/2014/main" id="{1B7478E2-BDDC-7FB9-F6C6-4EC009321601}"/>
              </a:ext>
            </a:extLst>
          </p:cNvPr>
          <p:cNvGrpSpPr/>
          <p:nvPr/>
        </p:nvGrpSpPr>
        <p:grpSpPr>
          <a:xfrm>
            <a:off x="956443" y="4975099"/>
            <a:ext cx="10291725" cy="773531"/>
            <a:chOff x="328186" y="4745886"/>
            <a:chExt cx="11352772" cy="918465"/>
          </a:xfrm>
        </p:grpSpPr>
        <p:sp>
          <p:nvSpPr>
            <p:cNvPr id="24" name="Rectangle 23">
              <a:extLst>
                <a:ext uri="{FF2B5EF4-FFF2-40B4-BE49-F238E27FC236}">
                  <a16:creationId xmlns:a16="http://schemas.microsoft.com/office/drawing/2014/main" id="{E9FB435D-4D8B-8C7D-33C1-B851A5DBEE7F}"/>
                </a:ext>
              </a:extLst>
            </p:cNvPr>
            <p:cNvSpPr/>
            <p:nvPr/>
          </p:nvSpPr>
          <p:spPr>
            <a:xfrm>
              <a:off x="4167257" y="4745886"/>
              <a:ext cx="7513701" cy="906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68580" anchor="t" anchorCtr="0"/>
            <a:lstStyle/>
            <a:p>
              <a:pPr algn="ctr" defTabSz="685800">
                <a:spcBef>
                  <a:spcPts val="750"/>
                </a:spcBef>
                <a:buClr>
                  <a:srgbClr val="4472C4"/>
                </a:buClr>
                <a:defRPr/>
              </a:pPr>
              <a:endParaRPr lang="en-US" altLang="en-US" sz="1050" b="1" dirty="0">
                <a:solidFill>
                  <a:srgbClr val="125285"/>
                </a:solidFill>
                <a:latin typeface="+mj-lt"/>
              </a:endParaRPr>
            </a:p>
          </p:txBody>
        </p:sp>
        <p:sp>
          <p:nvSpPr>
            <p:cNvPr id="25" name="Rectangle 20">
              <a:extLst>
                <a:ext uri="{FF2B5EF4-FFF2-40B4-BE49-F238E27FC236}">
                  <a16:creationId xmlns:a16="http://schemas.microsoft.com/office/drawing/2014/main" id="{E174A25E-C8D2-404F-EDF9-0FE46E3D999D}"/>
                </a:ext>
              </a:extLst>
            </p:cNvPr>
            <p:cNvSpPr>
              <a:spLocks noChangeArrowheads="1"/>
            </p:cNvSpPr>
            <p:nvPr/>
          </p:nvSpPr>
          <p:spPr bwMode="auto">
            <a:xfrm>
              <a:off x="5773717" y="4906505"/>
              <a:ext cx="1757240" cy="548165"/>
            </a:xfrm>
            <a:prstGeom prst="rect">
              <a:avLst/>
            </a:prstGeom>
            <a:noFill/>
            <a:ln w="9525">
              <a:noFill/>
              <a:miter lim="800000"/>
              <a:headEnd/>
              <a:tailEnd/>
            </a:ln>
          </p:spPr>
          <p:txBody>
            <a:bodyPr wrap="square" anchor="ctr" anchorCtr="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685800">
                <a:defRPr/>
              </a:pPr>
              <a:r>
                <a:rPr lang="en-US" altLang="en-US" sz="2400" b="1" dirty="0">
                  <a:solidFill>
                    <a:schemeClr val="accent2"/>
                  </a:solidFill>
                  <a:cs typeface="Arial" panose="020B0604020202020204" pitchFamily="34" charset="0"/>
                </a:rPr>
                <a:t>4.3%</a:t>
              </a:r>
              <a:r>
                <a:rPr lang="en-US" altLang="en-US" sz="2100" b="1" dirty="0">
                  <a:solidFill>
                    <a:schemeClr val="accent2"/>
                  </a:solidFill>
                  <a:cs typeface="Arial" panose="020B0604020202020204" pitchFamily="34" charset="0"/>
                </a:rPr>
                <a:t> </a:t>
              </a:r>
              <a:r>
                <a:rPr lang="en-US" altLang="en-US" sz="1400" dirty="0">
                  <a:cs typeface="Arial" panose="020B0604020202020204" pitchFamily="34" charset="0"/>
                </a:rPr>
                <a:t>for men </a:t>
              </a:r>
              <a:endParaRPr lang="en-US" altLang="en-US" sz="1200" dirty="0">
                <a:cs typeface="Arial" panose="020B0604020202020204" pitchFamily="34" charset="0"/>
              </a:endParaRPr>
            </a:p>
          </p:txBody>
        </p:sp>
        <p:sp>
          <p:nvSpPr>
            <p:cNvPr id="26" name="TextBox 25">
              <a:extLst>
                <a:ext uri="{FF2B5EF4-FFF2-40B4-BE49-F238E27FC236}">
                  <a16:creationId xmlns:a16="http://schemas.microsoft.com/office/drawing/2014/main" id="{6DA56E26-32CB-539E-5BDC-EB3A6BE421C7}"/>
                </a:ext>
              </a:extLst>
            </p:cNvPr>
            <p:cNvSpPr txBox="1"/>
            <p:nvPr/>
          </p:nvSpPr>
          <p:spPr>
            <a:xfrm>
              <a:off x="8787039" y="4893879"/>
              <a:ext cx="2167013" cy="548165"/>
            </a:xfrm>
            <a:prstGeom prst="rect">
              <a:avLst/>
            </a:prstGeom>
            <a:noFill/>
          </p:spPr>
          <p:txBody>
            <a:bodyPr wrap="square" rtlCol="0" anchor="ctr" anchorCtr="0">
              <a:spAutoFit/>
            </a:bodyPr>
            <a:lstStyle/>
            <a:p>
              <a:pPr defTabSz="685800">
                <a:defRPr/>
              </a:pPr>
              <a:r>
                <a:rPr lang="en-US" sz="2400" b="1" dirty="0">
                  <a:solidFill>
                    <a:schemeClr val="accent2"/>
                  </a:solidFill>
                  <a:latin typeface="Arial" panose="020B0604020202020204" pitchFamily="34" charset="0"/>
                  <a:cs typeface="Arial" panose="020B0604020202020204" pitchFamily="34" charset="0"/>
                </a:rPr>
                <a:t>3.9% </a:t>
              </a:r>
              <a:r>
                <a:rPr lang="en-US" sz="1400" dirty="0">
                  <a:latin typeface="Arial" panose="020B0604020202020204" pitchFamily="34" charset="0"/>
                  <a:cs typeface="Arial" panose="020B0604020202020204" pitchFamily="34" charset="0"/>
                </a:rPr>
                <a:t>for women</a:t>
              </a:r>
              <a:endParaRPr lang="en-US" sz="1200" dirty="0">
                <a:latin typeface="Arial" panose="020B0604020202020204" pitchFamily="34" charset="0"/>
                <a:cs typeface="Arial" panose="020B0604020202020204" pitchFamily="34" charset="0"/>
              </a:endParaRPr>
            </a:p>
          </p:txBody>
        </p:sp>
        <p:pic>
          <p:nvPicPr>
            <p:cNvPr id="27" name="Graphic 26" descr="Woman">
              <a:extLst>
                <a:ext uri="{FF2B5EF4-FFF2-40B4-BE49-F238E27FC236}">
                  <a16:creationId xmlns:a16="http://schemas.microsoft.com/office/drawing/2014/main" id="{4688541A-9680-87FE-4E89-D67BB363FAC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091062" y="4871934"/>
              <a:ext cx="827742" cy="714156"/>
            </a:xfrm>
            <a:prstGeom prst="rect">
              <a:avLst/>
            </a:prstGeom>
          </p:spPr>
        </p:pic>
        <p:sp>
          <p:nvSpPr>
            <p:cNvPr id="28" name="Text Placeholder 4">
              <a:extLst>
                <a:ext uri="{FF2B5EF4-FFF2-40B4-BE49-F238E27FC236}">
                  <a16:creationId xmlns:a16="http://schemas.microsoft.com/office/drawing/2014/main" id="{AD0722FB-9276-20A3-35E8-1C7CED21AC8B}"/>
                </a:ext>
              </a:extLst>
            </p:cNvPr>
            <p:cNvSpPr txBox="1">
              <a:spLocks/>
            </p:cNvSpPr>
            <p:nvPr/>
          </p:nvSpPr>
          <p:spPr bwMode="gray">
            <a:xfrm>
              <a:off x="328186" y="4745886"/>
              <a:ext cx="3822447" cy="918465"/>
            </a:xfrm>
            <a:prstGeom prst="rect">
              <a:avLst/>
            </a:prstGeom>
            <a:solidFill>
              <a:schemeClr val="accent2"/>
            </a:solidFill>
            <a:ln w="28575" cap="flat" cmpd="sng" algn="ctr">
              <a:noFill/>
              <a:prstDash val="solid"/>
              <a:miter lim="800000"/>
              <a:headEnd type="none" w="med" len="med"/>
              <a:tailEnd type="none" w="med" len="med"/>
            </a:ln>
            <a:effectLst/>
          </p:spPr>
          <p:txBody>
            <a:bodyPr vert="horz" wrap="square" lIns="68572" tIns="34286" rIns="68572" bIns="34286" numCol="1" rtlCol="0" anchor="ctr" anchorCtr="0" compatLnSpc="1">
              <a:prstTxWarp prst="textNoShape">
                <a:avLst/>
              </a:prstTxWarp>
              <a:noAutofit/>
            </a:bodyPr>
            <a:lstStyle>
              <a:lvl1pPr marL="0" indent="0" algn="ctr" rtl="0" eaLnBrk="0" fontAlgn="base" hangingPunct="0">
                <a:lnSpc>
                  <a:spcPct val="90000"/>
                </a:lnSpc>
                <a:spcBef>
                  <a:spcPct val="20000"/>
                </a:spcBef>
                <a:spcAft>
                  <a:spcPct val="0"/>
                </a:spcAft>
                <a:buNone/>
                <a:defRPr kumimoji="0" lang="en-US" sz="2000" b="1" i="0" u="none" strike="noStrike" kern="1200" cap="none" normalizeH="0" baseline="0" dirty="0" smtClean="0">
                  <a:ln>
                    <a:noFill/>
                  </a:ln>
                  <a:solidFill>
                    <a:schemeClr val="tx1"/>
                  </a:solidFill>
                  <a:effectLst/>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defTabSz="685800" eaLnBrk="1" hangingPunct="1">
                <a:spcBef>
                  <a:spcPts val="0"/>
                </a:spcBef>
                <a:buClr>
                  <a:srgbClr val="ED7D31"/>
                </a:buClr>
                <a:buSzPct val="90000"/>
                <a:defRPr/>
              </a:pPr>
              <a:r>
                <a:rPr lang="en-US" sz="1800" dirty="0">
                  <a:solidFill>
                    <a:prstClr val="white"/>
                  </a:solidFill>
                  <a:latin typeface="Arial" panose="020B0604020202020204" pitchFamily="34" charset="0"/>
                  <a:cs typeface="Arial" panose="020B0604020202020204" pitchFamily="34" charset="0"/>
                </a:rPr>
                <a:t>Overall Lifetime </a:t>
              </a:r>
              <a:br>
                <a:rPr lang="en-US" sz="1800" dirty="0">
                  <a:solidFill>
                    <a:prstClr val="white"/>
                  </a:solidFill>
                  <a:latin typeface="Arial" panose="020B0604020202020204" pitchFamily="34" charset="0"/>
                  <a:cs typeface="Arial" panose="020B0604020202020204" pitchFamily="34" charset="0"/>
                </a:rPr>
              </a:br>
              <a:r>
                <a:rPr lang="en-US" sz="1800" dirty="0">
                  <a:solidFill>
                    <a:prstClr val="white"/>
                  </a:solidFill>
                  <a:latin typeface="Arial" panose="020B0604020202020204" pitchFamily="34" charset="0"/>
                  <a:cs typeface="Arial" panose="020B0604020202020204" pitchFamily="34" charset="0"/>
                </a:rPr>
                <a:t>Risk of CRC:</a:t>
              </a:r>
              <a:endParaRPr lang="en-US" sz="1800" baseline="30000" dirty="0">
                <a:solidFill>
                  <a:prstClr val="white"/>
                </a:solidFill>
                <a:latin typeface="Arial" panose="020B0604020202020204" pitchFamily="34" charset="0"/>
                <a:cs typeface="Arial" panose="020B0604020202020204" pitchFamily="34" charset="0"/>
              </a:endParaRPr>
            </a:p>
          </p:txBody>
        </p:sp>
        <p:grpSp>
          <p:nvGrpSpPr>
            <p:cNvPr id="29" name="Graphic 26" descr="Man">
              <a:extLst>
                <a:ext uri="{FF2B5EF4-FFF2-40B4-BE49-F238E27FC236}">
                  <a16:creationId xmlns:a16="http://schemas.microsoft.com/office/drawing/2014/main" id="{D4328A41-ED68-F9CD-27CB-E33D13BFA2BF}"/>
                </a:ext>
              </a:extLst>
            </p:cNvPr>
            <p:cNvGrpSpPr/>
            <p:nvPr/>
          </p:nvGrpSpPr>
          <p:grpSpPr>
            <a:xfrm>
              <a:off x="5240934" y="4871935"/>
              <a:ext cx="410303" cy="714156"/>
              <a:chOff x="2630921" y="5356969"/>
              <a:chExt cx="249776" cy="478410"/>
            </a:xfrm>
            <a:solidFill>
              <a:schemeClr val="accent1"/>
            </a:solidFill>
          </p:grpSpPr>
          <p:sp>
            <p:nvSpPr>
              <p:cNvPr id="30" name="Freeform: Shape 29">
                <a:extLst>
                  <a:ext uri="{FF2B5EF4-FFF2-40B4-BE49-F238E27FC236}">
                    <a16:creationId xmlns:a16="http://schemas.microsoft.com/office/drawing/2014/main" id="{F552C541-B7A8-73C8-65E7-5E1D7CC406A0}"/>
                  </a:ext>
                </a:extLst>
              </p:cNvPr>
              <p:cNvSpPr/>
              <p:nvPr/>
            </p:nvSpPr>
            <p:spPr>
              <a:xfrm>
                <a:off x="2710395" y="5356969"/>
                <a:ext cx="90827" cy="85050"/>
              </a:xfrm>
              <a:custGeom>
                <a:avLst/>
                <a:gdLst>
                  <a:gd name="connsiteX0" fmla="*/ 90828 w 90827"/>
                  <a:gd name="connsiteY0" fmla="*/ 42525 h 85050"/>
                  <a:gd name="connsiteX1" fmla="*/ 45414 w 90827"/>
                  <a:gd name="connsiteY1" fmla="*/ 85051 h 85050"/>
                  <a:gd name="connsiteX2" fmla="*/ 0 w 90827"/>
                  <a:gd name="connsiteY2" fmla="*/ 42525 h 85050"/>
                  <a:gd name="connsiteX3" fmla="*/ 45414 w 90827"/>
                  <a:gd name="connsiteY3" fmla="*/ 0 h 85050"/>
                  <a:gd name="connsiteX4" fmla="*/ 90828 w 90827"/>
                  <a:gd name="connsiteY4" fmla="*/ 42525 h 85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7" h="85050">
                    <a:moveTo>
                      <a:pt x="90828" y="42525"/>
                    </a:moveTo>
                    <a:cubicBezTo>
                      <a:pt x="90828" y="66011"/>
                      <a:pt x="70495" y="85051"/>
                      <a:pt x="45414" y="85051"/>
                    </a:cubicBezTo>
                    <a:cubicBezTo>
                      <a:pt x="20333" y="85051"/>
                      <a:pt x="0" y="66011"/>
                      <a:pt x="0" y="42525"/>
                    </a:cubicBezTo>
                    <a:cubicBezTo>
                      <a:pt x="0" y="19039"/>
                      <a:pt x="20333" y="0"/>
                      <a:pt x="45414" y="0"/>
                    </a:cubicBezTo>
                    <a:cubicBezTo>
                      <a:pt x="70495" y="0"/>
                      <a:pt x="90828" y="19039"/>
                      <a:pt x="90828" y="42525"/>
                    </a:cubicBezTo>
                    <a:close/>
                  </a:path>
                </a:pathLst>
              </a:custGeom>
              <a:solidFill>
                <a:srgbClr val="4A78B1"/>
              </a:solidFill>
              <a:ln w="5655" cap="flat">
                <a:noFill/>
                <a:prstDash val="solid"/>
                <a:miter/>
              </a:ln>
            </p:spPr>
            <p:txBody>
              <a:bodyPr rtlCol="0" anchor="ctr"/>
              <a:lstStyle/>
              <a:p>
                <a:pPr defTabSz="685800">
                  <a:defRPr/>
                </a:pPr>
                <a:endParaRPr lang="en-US" sz="1350">
                  <a:solidFill>
                    <a:srgbClr val="125285"/>
                  </a:solidFill>
                  <a:latin typeface="+mj-lt"/>
                </a:endParaRPr>
              </a:p>
            </p:txBody>
          </p:sp>
          <p:sp>
            <p:nvSpPr>
              <p:cNvPr id="31" name="Freeform: Shape 30">
                <a:extLst>
                  <a:ext uri="{FF2B5EF4-FFF2-40B4-BE49-F238E27FC236}">
                    <a16:creationId xmlns:a16="http://schemas.microsoft.com/office/drawing/2014/main" id="{59B4050F-368C-CAC6-0533-E3E7EE688087}"/>
                  </a:ext>
                </a:extLst>
              </p:cNvPr>
              <p:cNvSpPr/>
              <p:nvPr/>
            </p:nvSpPr>
            <p:spPr>
              <a:xfrm>
                <a:off x="2630921" y="5452651"/>
                <a:ext cx="249776" cy="382728"/>
              </a:xfrm>
              <a:custGeom>
                <a:avLst/>
                <a:gdLst>
                  <a:gd name="connsiteX0" fmla="*/ 248641 w 249776"/>
                  <a:gd name="connsiteY0" fmla="*/ 165849 h 382728"/>
                  <a:gd name="connsiteX1" fmla="*/ 216851 w 249776"/>
                  <a:gd name="connsiteY1" fmla="*/ 39336 h 382728"/>
                  <a:gd name="connsiteX2" fmla="*/ 210039 w 249776"/>
                  <a:gd name="connsiteY2" fmla="*/ 27641 h 382728"/>
                  <a:gd name="connsiteX3" fmla="*/ 162355 w 249776"/>
                  <a:gd name="connsiteY3" fmla="*/ 4253 h 382728"/>
                  <a:gd name="connsiteX4" fmla="*/ 124888 w 249776"/>
                  <a:gd name="connsiteY4" fmla="*/ 0 h 382728"/>
                  <a:gd name="connsiteX5" fmla="*/ 87422 w 249776"/>
                  <a:gd name="connsiteY5" fmla="*/ 5316 h 382728"/>
                  <a:gd name="connsiteX6" fmla="*/ 39737 w 249776"/>
                  <a:gd name="connsiteY6" fmla="*/ 28705 h 382728"/>
                  <a:gd name="connsiteX7" fmla="*/ 32925 w 249776"/>
                  <a:gd name="connsiteY7" fmla="*/ 40399 h 382728"/>
                  <a:gd name="connsiteX8" fmla="*/ 1135 w 249776"/>
                  <a:gd name="connsiteY8" fmla="*/ 166912 h 382728"/>
                  <a:gd name="connsiteX9" fmla="*/ 0 w 249776"/>
                  <a:gd name="connsiteY9" fmla="*/ 172228 h 382728"/>
                  <a:gd name="connsiteX10" fmla="*/ 22707 w 249776"/>
                  <a:gd name="connsiteY10" fmla="*/ 193490 h 382728"/>
                  <a:gd name="connsiteX11" fmla="*/ 44279 w 249776"/>
                  <a:gd name="connsiteY11" fmla="*/ 177543 h 382728"/>
                  <a:gd name="connsiteX12" fmla="*/ 68121 w 249776"/>
                  <a:gd name="connsiteY12" fmla="*/ 85051 h 382728"/>
                  <a:gd name="connsiteX13" fmla="*/ 68121 w 249776"/>
                  <a:gd name="connsiteY13" fmla="*/ 382728 h 382728"/>
                  <a:gd name="connsiteX14" fmla="*/ 113535 w 249776"/>
                  <a:gd name="connsiteY14" fmla="*/ 382728 h 382728"/>
                  <a:gd name="connsiteX15" fmla="*/ 113535 w 249776"/>
                  <a:gd name="connsiteY15" fmla="*/ 191364 h 382728"/>
                  <a:gd name="connsiteX16" fmla="*/ 136242 w 249776"/>
                  <a:gd name="connsiteY16" fmla="*/ 191364 h 382728"/>
                  <a:gd name="connsiteX17" fmla="*/ 136242 w 249776"/>
                  <a:gd name="connsiteY17" fmla="*/ 382728 h 382728"/>
                  <a:gd name="connsiteX18" fmla="*/ 181656 w 249776"/>
                  <a:gd name="connsiteY18" fmla="*/ 382728 h 382728"/>
                  <a:gd name="connsiteX19" fmla="*/ 181656 w 249776"/>
                  <a:gd name="connsiteY19" fmla="*/ 83988 h 382728"/>
                  <a:gd name="connsiteX20" fmla="*/ 205498 w 249776"/>
                  <a:gd name="connsiteY20" fmla="*/ 176480 h 382728"/>
                  <a:gd name="connsiteX21" fmla="*/ 227070 w 249776"/>
                  <a:gd name="connsiteY21" fmla="*/ 192427 h 382728"/>
                  <a:gd name="connsiteX22" fmla="*/ 249777 w 249776"/>
                  <a:gd name="connsiteY22" fmla="*/ 171164 h 382728"/>
                  <a:gd name="connsiteX23" fmla="*/ 248641 w 249776"/>
                  <a:gd name="connsiteY23" fmla="*/ 165849 h 382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49776" h="382728">
                    <a:moveTo>
                      <a:pt x="248641" y="165849"/>
                    </a:moveTo>
                    <a:lnTo>
                      <a:pt x="216851" y="39336"/>
                    </a:lnTo>
                    <a:cubicBezTo>
                      <a:pt x="215716" y="35083"/>
                      <a:pt x="213445" y="30831"/>
                      <a:pt x="210039" y="27641"/>
                    </a:cubicBezTo>
                    <a:cubicBezTo>
                      <a:pt x="196415" y="17010"/>
                      <a:pt x="180520" y="9568"/>
                      <a:pt x="162355" y="4253"/>
                    </a:cubicBezTo>
                    <a:cubicBezTo>
                      <a:pt x="149866" y="2126"/>
                      <a:pt x="137377" y="0"/>
                      <a:pt x="124888" y="0"/>
                    </a:cubicBezTo>
                    <a:cubicBezTo>
                      <a:pt x="112399" y="0"/>
                      <a:pt x="99911" y="2126"/>
                      <a:pt x="87422" y="5316"/>
                    </a:cubicBezTo>
                    <a:cubicBezTo>
                      <a:pt x="69256" y="9568"/>
                      <a:pt x="53361" y="18073"/>
                      <a:pt x="39737" y="28705"/>
                    </a:cubicBezTo>
                    <a:cubicBezTo>
                      <a:pt x="36331" y="31894"/>
                      <a:pt x="34060" y="36147"/>
                      <a:pt x="32925" y="40399"/>
                    </a:cubicBezTo>
                    <a:lnTo>
                      <a:pt x="1135" y="166912"/>
                    </a:lnTo>
                    <a:cubicBezTo>
                      <a:pt x="1135" y="167975"/>
                      <a:pt x="0" y="170101"/>
                      <a:pt x="0" y="172228"/>
                    </a:cubicBezTo>
                    <a:cubicBezTo>
                      <a:pt x="0" y="183922"/>
                      <a:pt x="10218" y="193490"/>
                      <a:pt x="22707" y="193490"/>
                    </a:cubicBezTo>
                    <a:cubicBezTo>
                      <a:pt x="32925" y="193490"/>
                      <a:pt x="42008" y="186048"/>
                      <a:pt x="44279" y="177543"/>
                    </a:cubicBezTo>
                    <a:lnTo>
                      <a:pt x="68121" y="85051"/>
                    </a:lnTo>
                    <a:lnTo>
                      <a:pt x="68121" y="382728"/>
                    </a:lnTo>
                    <a:lnTo>
                      <a:pt x="113535" y="382728"/>
                    </a:lnTo>
                    <a:lnTo>
                      <a:pt x="113535" y="191364"/>
                    </a:lnTo>
                    <a:lnTo>
                      <a:pt x="136242" y="191364"/>
                    </a:lnTo>
                    <a:lnTo>
                      <a:pt x="136242" y="382728"/>
                    </a:lnTo>
                    <a:lnTo>
                      <a:pt x="181656" y="382728"/>
                    </a:lnTo>
                    <a:lnTo>
                      <a:pt x="181656" y="83988"/>
                    </a:lnTo>
                    <a:lnTo>
                      <a:pt x="205498" y="176480"/>
                    </a:lnTo>
                    <a:cubicBezTo>
                      <a:pt x="207769" y="184985"/>
                      <a:pt x="216851" y="192427"/>
                      <a:pt x="227070" y="192427"/>
                    </a:cubicBezTo>
                    <a:cubicBezTo>
                      <a:pt x="239558" y="192427"/>
                      <a:pt x="249777" y="182859"/>
                      <a:pt x="249777" y="171164"/>
                    </a:cubicBezTo>
                    <a:cubicBezTo>
                      <a:pt x="249777" y="169038"/>
                      <a:pt x="248641" y="166912"/>
                      <a:pt x="248641" y="165849"/>
                    </a:cubicBezTo>
                    <a:close/>
                  </a:path>
                </a:pathLst>
              </a:custGeom>
              <a:solidFill>
                <a:srgbClr val="4A78B1"/>
              </a:solidFill>
              <a:ln w="5655" cap="flat">
                <a:noFill/>
                <a:prstDash val="solid"/>
                <a:miter/>
              </a:ln>
            </p:spPr>
            <p:txBody>
              <a:bodyPr rtlCol="0" anchor="ctr"/>
              <a:lstStyle/>
              <a:p>
                <a:pPr defTabSz="685800">
                  <a:defRPr/>
                </a:pPr>
                <a:endParaRPr lang="en-US" sz="1350" dirty="0">
                  <a:solidFill>
                    <a:srgbClr val="125285"/>
                  </a:solidFill>
                  <a:latin typeface="+mj-lt"/>
                </a:endParaRPr>
              </a:p>
            </p:txBody>
          </p:sp>
        </p:grpSp>
      </p:grpSp>
      <p:graphicFrame>
        <p:nvGraphicFramePr>
          <p:cNvPr id="32" name="Content Placeholder 8">
            <a:extLst>
              <a:ext uri="{FF2B5EF4-FFF2-40B4-BE49-F238E27FC236}">
                <a16:creationId xmlns:a16="http://schemas.microsoft.com/office/drawing/2014/main" id="{5E49BE00-7BB0-7FA7-F268-5A23BDF5A536}"/>
              </a:ext>
            </a:extLst>
          </p:cNvPr>
          <p:cNvGraphicFramePr>
            <a:graphicFrameLocks/>
          </p:cNvGraphicFramePr>
          <p:nvPr>
            <p:extLst>
              <p:ext uri="{D42A27DB-BD31-4B8C-83A1-F6EECF244321}">
                <p14:modId xmlns:p14="http://schemas.microsoft.com/office/powerpoint/2010/main" val="216427718"/>
              </p:ext>
            </p:extLst>
          </p:nvPr>
        </p:nvGraphicFramePr>
        <p:xfrm>
          <a:off x="956442" y="1732815"/>
          <a:ext cx="4889758" cy="3296416"/>
        </p:xfrm>
        <a:graphic>
          <a:graphicData uri="http://schemas.openxmlformats.org/drawingml/2006/chart">
            <c:chart xmlns:c="http://schemas.openxmlformats.org/drawingml/2006/chart" xmlns:r="http://schemas.openxmlformats.org/officeDocument/2006/relationships" r:id="rId8"/>
          </a:graphicData>
        </a:graphic>
      </p:graphicFrame>
      <p:sp>
        <p:nvSpPr>
          <p:cNvPr id="33" name="Text Placeholder 19">
            <a:extLst>
              <a:ext uri="{FF2B5EF4-FFF2-40B4-BE49-F238E27FC236}">
                <a16:creationId xmlns:a16="http://schemas.microsoft.com/office/drawing/2014/main" id="{9F208F65-45A4-5E52-7141-FFF70F24920C}"/>
              </a:ext>
            </a:extLst>
          </p:cNvPr>
          <p:cNvSpPr txBox="1">
            <a:spLocks/>
          </p:cNvSpPr>
          <p:nvPr/>
        </p:nvSpPr>
        <p:spPr>
          <a:xfrm>
            <a:off x="159116" y="5986855"/>
            <a:ext cx="11798424" cy="387350"/>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0"/>
              </a:spcBef>
              <a:buFont typeface="Arial" panose="020B0604020202020204" pitchFamily="34" charset="0"/>
              <a:buNone/>
              <a:defRPr sz="750" kern="1200">
                <a:solidFill>
                  <a:srgbClr val="89898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en-US" dirty="0">
              <a:solidFill>
                <a:schemeClr val="bg1">
                  <a:lumMod val="50000"/>
                </a:schemeClr>
              </a:solidFill>
            </a:endParaRPr>
          </a:p>
        </p:txBody>
      </p:sp>
      <p:graphicFrame>
        <p:nvGraphicFramePr>
          <p:cNvPr id="34" name="Content Placeholder 8">
            <a:extLst>
              <a:ext uri="{FF2B5EF4-FFF2-40B4-BE49-F238E27FC236}">
                <a16:creationId xmlns:a16="http://schemas.microsoft.com/office/drawing/2014/main" id="{7525C574-C809-8D89-4420-77D76165248A}"/>
              </a:ext>
            </a:extLst>
          </p:cNvPr>
          <p:cNvGraphicFramePr>
            <a:graphicFrameLocks/>
          </p:cNvGraphicFramePr>
          <p:nvPr>
            <p:extLst>
              <p:ext uri="{D42A27DB-BD31-4B8C-83A1-F6EECF244321}">
                <p14:modId xmlns:p14="http://schemas.microsoft.com/office/powerpoint/2010/main" val="1688852255"/>
              </p:ext>
            </p:extLst>
          </p:nvPr>
        </p:nvGraphicFramePr>
        <p:xfrm>
          <a:off x="6311593" y="1792049"/>
          <a:ext cx="4936575" cy="3245108"/>
        </p:xfrm>
        <a:graphic>
          <a:graphicData uri="http://schemas.openxmlformats.org/drawingml/2006/chart">
            <c:chart xmlns:c="http://schemas.openxmlformats.org/drawingml/2006/chart" xmlns:r="http://schemas.openxmlformats.org/officeDocument/2006/relationships" r:id="rId9"/>
          </a:graphicData>
        </a:graphic>
      </p:graphicFrame>
    </p:spTree>
    <p:custDataLst>
      <p:tags r:id="rId1"/>
    </p:custDataLst>
    <p:extLst>
      <p:ext uri="{BB962C8B-B14F-4D97-AF65-F5344CB8AC3E}">
        <p14:creationId xmlns:p14="http://schemas.microsoft.com/office/powerpoint/2010/main" val="3276885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2C3C69-36F8-43CE-AFBC-346FA5CDDABB}"/>
              </a:ext>
            </a:extLst>
          </p:cNvPr>
          <p:cNvSpPr>
            <a:spLocks noGrp="1"/>
          </p:cNvSpPr>
          <p:nvPr>
            <p:ph idx="1"/>
          </p:nvPr>
        </p:nvSpPr>
        <p:spPr>
          <a:xfrm>
            <a:off x="448172" y="1323833"/>
            <a:ext cx="11295782" cy="4577410"/>
          </a:xfrm>
        </p:spPr>
        <p:txBody>
          <a:bodyPr/>
          <a:lstStyle/>
          <a:p>
            <a:r>
              <a:rPr lang="en-US" dirty="0"/>
              <a:t>An estimated 153,000 new cases of CRC will be diagnosed in the United States in 2023</a:t>
            </a:r>
          </a:p>
          <a:p>
            <a:r>
              <a:rPr lang="en-US" dirty="0"/>
              <a:t>CRC remains the second leading cause of cancer mortality in the United States. The American Cancer Society estimates that ~53,000 patients will die from CRC in 2023</a:t>
            </a:r>
          </a:p>
          <a:p>
            <a:pPr lvl="0"/>
            <a:r>
              <a:rPr lang="en-US" dirty="0"/>
              <a:t>The overall lifetime risk of developing CRC from birth to death for men is 4.3% (1 in 23) and for women is 3.9% (1 in 26)</a:t>
            </a:r>
          </a:p>
          <a:p>
            <a:pPr marL="0" indent="0">
              <a:buNone/>
            </a:pPr>
            <a:endParaRPr lang="en-US" dirty="0"/>
          </a:p>
        </p:txBody>
      </p:sp>
      <p:sp>
        <p:nvSpPr>
          <p:cNvPr id="3" name="Text Placeholder 2">
            <a:extLst>
              <a:ext uri="{FF2B5EF4-FFF2-40B4-BE49-F238E27FC236}">
                <a16:creationId xmlns:a16="http://schemas.microsoft.com/office/drawing/2014/main" id="{1C61EE14-7DD9-486D-8D79-3A24BA691276}"/>
              </a:ext>
            </a:extLst>
          </p:cNvPr>
          <p:cNvSpPr>
            <a:spLocks noGrp="1"/>
          </p:cNvSpPr>
          <p:nvPr>
            <p:ph type="body" sz="quarter" idx="16"/>
          </p:nvPr>
        </p:nvSpPr>
        <p:spPr>
          <a:xfrm>
            <a:off x="1648733" y="6409970"/>
            <a:ext cx="10095221" cy="426611"/>
          </a:xfrm>
        </p:spPr>
        <p:txBody>
          <a:bodyPr/>
          <a:lstStyle/>
          <a:p>
            <a:r>
              <a:rPr lang="en-US" dirty="0"/>
              <a:t>*Estimates are rounded to the nearest 10; cases exclude basal cell and squamous cell skin cancers and in situ carcinoma except urinary bladder. </a:t>
            </a:r>
          </a:p>
          <a:p>
            <a:r>
              <a:rPr lang="en-US" baseline="30000" dirty="0"/>
              <a:t>†</a:t>
            </a:r>
            <a:r>
              <a:rPr lang="en-US" dirty="0"/>
              <a:t> The 2023 projections are based on currently available incidence and mortality and do not reflet the impact of COVID-19 on cancer cases and death.</a:t>
            </a:r>
          </a:p>
          <a:p>
            <a:r>
              <a:rPr lang="en-US" b="1" dirty="0"/>
              <a:t>CRC: </a:t>
            </a:r>
            <a:r>
              <a:rPr lang="en-US" dirty="0"/>
              <a:t>colorectal cancer.</a:t>
            </a:r>
          </a:p>
          <a:p>
            <a:r>
              <a:rPr lang="en-US" dirty="0"/>
              <a:t>Siegel RL, Miller KD, Fuchs HE, Jemal A. Cancer statistics, 2023. CA A Cancer J Clin. 2023;73(1):17-48. </a:t>
            </a:r>
          </a:p>
          <a:p>
            <a:r>
              <a:rPr lang="en-US" dirty="0"/>
              <a:t>. </a:t>
            </a:r>
          </a:p>
        </p:txBody>
      </p:sp>
      <p:sp>
        <p:nvSpPr>
          <p:cNvPr id="5" name="Title 4">
            <a:extLst>
              <a:ext uri="{FF2B5EF4-FFF2-40B4-BE49-F238E27FC236}">
                <a16:creationId xmlns:a16="http://schemas.microsoft.com/office/drawing/2014/main" id="{08FE3AC9-5B77-450B-AD70-34D842A3D0FC}"/>
              </a:ext>
            </a:extLst>
          </p:cNvPr>
          <p:cNvSpPr>
            <a:spLocks noGrp="1"/>
          </p:cNvSpPr>
          <p:nvPr>
            <p:ph type="title"/>
          </p:nvPr>
        </p:nvSpPr>
        <p:spPr/>
        <p:txBody>
          <a:bodyPr/>
          <a:lstStyle/>
          <a:p>
            <a:r>
              <a:rPr lang="en-US" dirty="0"/>
              <a:t>Estimated*</a:t>
            </a:r>
            <a:r>
              <a:rPr lang="en-US" baseline="30000" dirty="0"/>
              <a:t>†</a:t>
            </a:r>
            <a:r>
              <a:rPr lang="en-US" dirty="0"/>
              <a:t> CRC Incidence and Mortality, US 2023</a:t>
            </a:r>
          </a:p>
        </p:txBody>
      </p:sp>
    </p:spTree>
    <p:extLst>
      <p:ext uri="{BB962C8B-B14F-4D97-AF65-F5344CB8AC3E}">
        <p14:creationId xmlns:p14="http://schemas.microsoft.com/office/powerpoint/2010/main" val="955184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5"/>
          </p:nvPr>
        </p:nvSpPr>
        <p:spPr>
          <a:xfrm>
            <a:off x="1764190" y="1162052"/>
            <a:ext cx="11295782" cy="39694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Arial" panose="020B0604020202020204" pitchFamily="34" charset="0"/>
                <a:cs typeface="Arial" panose="020B0604020202020204" pitchFamily="34" charset="0"/>
              </a:rPr>
              <a:t>Colorectal Cancer Screening* (%), Adults </a:t>
            </a:r>
            <a:r>
              <a:rPr kumimoji="0" lang="en-US" sz="20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Aged ≥45 Years, by State (2020)</a:t>
            </a:r>
            <a:r>
              <a:rPr kumimoji="0" lang="en-US" sz="2000" b="0" i="0" u="none" strike="noStrike" kern="1200" cap="none" spc="0" normalizeH="0" baseline="30000" noProof="0" dirty="0">
                <a:ln>
                  <a:noFill/>
                </a:ln>
                <a:solidFill>
                  <a:schemeClr val="tx1"/>
                </a:solidFill>
                <a:effectLst/>
                <a:uLnTx/>
                <a:uFillTx/>
                <a:latin typeface="Arial" panose="020B0604020202020204" pitchFamily="34" charset="0"/>
                <a:ea typeface="+mn-ea"/>
                <a:cs typeface="Arial" panose="020B0604020202020204" pitchFamily="34" charset="0"/>
              </a:rPr>
              <a:t>2†</a:t>
            </a:r>
            <a:endParaRPr kumimoji="0" lang="en-US" sz="20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247" name="Text Placeholder 246"/>
          <p:cNvSpPr>
            <a:spLocks noGrp="1"/>
          </p:cNvSpPr>
          <p:nvPr>
            <p:ph type="body" sz="quarter" idx="16"/>
          </p:nvPr>
        </p:nvSpPr>
        <p:spPr>
          <a:xfrm>
            <a:off x="1526123" y="6327298"/>
            <a:ext cx="9437312" cy="426611"/>
          </a:xfrm>
        </p:spPr>
        <p:txBody>
          <a:bodyPr/>
          <a:lstStyle/>
          <a:p>
            <a:r>
              <a:rPr lang="en-US" b="0" i="0" u="none" strike="noStrike" dirty="0">
                <a:latin typeface="+mn-lt"/>
              </a:rPr>
              <a:t>*Up-to-Date:  Home-based blood stool test within th</a:t>
            </a:r>
            <a:r>
              <a:rPr lang="en-US" dirty="0">
                <a:latin typeface="+mn-lt"/>
              </a:rPr>
              <a:t>e past year, OR blood stool test within the past 3 years with sigmoidoscopy within the past 5 years OR colonoscopy within the past 10 years.</a:t>
            </a:r>
            <a:r>
              <a:rPr lang="en-US" b="0" i="0" u="none" strike="noStrike" baseline="0" dirty="0">
                <a:latin typeface="+mn-lt"/>
              </a:rPr>
              <a:t> </a:t>
            </a:r>
          </a:p>
          <a:p>
            <a:r>
              <a:rPr lang="en-US" b="0" i="0" u="none" strike="noStrike" baseline="30000" dirty="0">
                <a:latin typeface="+mn-lt"/>
              </a:rPr>
              <a:t>†</a:t>
            </a:r>
            <a:r>
              <a:rPr lang="en-US" b="0" i="0" u="none" strike="noStrike" dirty="0">
                <a:latin typeface="+mn-lt"/>
              </a:rPr>
              <a:t>Behavioral Risk Factor Surveillance </a:t>
            </a:r>
            <a:r>
              <a:rPr lang="en-US" dirty="0">
                <a:latin typeface="+mn-lt"/>
              </a:rPr>
              <a:t>S</a:t>
            </a:r>
            <a:r>
              <a:rPr lang="en-US" b="0" i="0" u="none" strike="noStrike" dirty="0">
                <a:latin typeface="+mn-lt"/>
              </a:rPr>
              <a:t>yste</a:t>
            </a:r>
            <a:r>
              <a:rPr lang="en-US" dirty="0">
                <a:latin typeface="+mn-lt"/>
              </a:rPr>
              <a:t>m 2020.</a:t>
            </a:r>
            <a:endParaRPr lang="en-US" b="0" i="0" u="none" strike="noStrike" dirty="0">
              <a:latin typeface="+mn-lt"/>
            </a:endParaRPr>
          </a:p>
          <a:p>
            <a:r>
              <a:rPr lang="en-US" b="1" dirty="0">
                <a:latin typeface="+mn-lt"/>
              </a:rPr>
              <a:t>CRC: </a:t>
            </a:r>
            <a:r>
              <a:rPr lang="en-US" dirty="0">
                <a:latin typeface="+mn-lt"/>
              </a:rPr>
              <a:t>colorectal cancer</a:t>
            </a:r>
          </a:p>
          <a:p>
            <a:r>
              <a:rPr lang="en-US" dirty="0">
                <a:latin typeface="+mn-lt"/>
              </a:rPr>
              <a:t>1. </a:t>
            </a:r>
            <a:r>
              <a:rPr lang="en-US" b="0" i="0" dirty="0">
                <a:effectLst/>
                <a:latin typeface="+mn-lt"/>
              </a:rPr>
              <a:t>NCCRT. Achieving 80% colorectal cancer screening rates in every community. Accessed March 13, 2023. https://nccrt.org/80-in-every-community/</a:t>
            </a:r>
            <a:r>
              <a:rPr lang="en-US" dirty="0">
                <a:latin typeface="+mn-lt"/>
              </a:rPr>
              <a:t>  2. Siegel RL, et al. </a:t>
            </a:r>
            <a:r>
              <a:rPr lang="en-US" i="1" dirty="0">
                <a:latin typeface="+mn-lt"/>
              </a:rPr>
              <a:t>CA Cancer J Clin.</a:t>
            </a:r>
            <a:r>
              <a:rPr lang="en-US" dirty="0">
                <a:latin typeface="+mn-lt"/>
              </a:rPr>
              <a:t> 2023. doi:10.3322/caac.21772</a:t>
            </a:r>
          </a:p>
        </p:txBody>
      </p:sp>
      <p:sp>
        <p:nvSpPr>
          <p:cNvPr id="2" name="Title 1"/>
          <p:cNvSpPr>
            <a:spLocks noGrp="1"/>
          </p:cNvSpPr>
          <p:nvPr>
            <p:ph type="title"/>
          </p:nvPr>
        </p:nvSpPr>
        <p:spPr>
          <a:xfrm>
            <a:off x="536028" y="129598"/>
            <a:ext cx="10930757" cy="950976"/>
          </a:xfrm>
        </p:spPr>
        <p:txBody>
          <a:bodyPr/>
          <a:lstStyle/>
          <a:p>
            <a:pPr lvl="0"/>
            <a:r>
              <a:rPr lang="en-US" dirty="0"/>
              <a:t>CRC Screening Rates Have Not Reached National Goal of 80%</a:t>
            </a:r>
            <a:r>
              <a:rPr lang="en-US" baseline="30000" dirty="0"/>
              <a:t>1</a:t>
            </a:r>
            <a:r>
              <a:rPr lang="en-US" dirty="0"/>
              <a:t> </a:t>
            </a:r>
            <a:br>
              <a:rPr lang="en-US" dirty="0"/>
            </a:br>
            <a:r>
              <a:rPr lang="en-US" dirty="0"/>
              <a:t>in Any State</a:t>
            </a:r>
            <a:endParaRPr lang="en-US" baseline="30000" dirty="0"/>
          </a:p>
        </p:txBody>
      </p:sp>
      <p:grpSp>
        <p:nvGrpSpPr>
          <p:cNvPr id="461" name="Group 460">
            <a:extLst>
              <a:ext uri="{FF2B5EF4-FFF2-40B4-BE49-F238E27FC236}">
                <a16:creationId xmlns:a16="http://schemas.microsoft.com/office/drawing/2014/main" id="{703FE2AF-4E9F-A925-4D72-E0DE1A3983CD}"/>
              </a:ext>
            </a:extLst>
          </p:cNvPr>
          <p:cNvGrpSpPr/>
          <p:nvPr/>
        </p:nvGrpSpPr>
        <p:grpSpPr bwMode="gray">
          <a:xfrm>
            <a:off x="4086388" y="1585976"/>
            <a:ext cx="7266108" cy="4076076"/>
            <a:chOff x="3324403" y="1604176"/>
            <a:chExt cx="8142815" cy="4385116"/>
          </a:xfrm>
        </p:grpSpPr>
        <p:cxnSp>
          <p:nvCxnSpPr>
            <p:cNvPr id="462" name="Straight Connector 461">
              <a:extLst>
                <a:ext uri="{FF2B5EF4-FFF2-40B4-BE49-F238E27FC236}">
                  <a16:creationId xmlns:a16="http://schemas.microsoft.com/office/drawing/2014/main" id="{DEB685E3-D3A6-EC4C-0F7F-5E9D3297E49D}"/>
                </a:ext>
              </a:extLst>
            </p:cNvPr>
            <p:cNvCxnSpPr>
              <a:cxnSpLocks/>
              <a:stCxn id="525" idx="30"/>
              <a:endCxn id="548" idx="2"/>
            </p:cNvCxnSpPr>
            <p:nvPr/>
          </p:nvCxnSpPr>
          <p:spPr bwMode="gray">
            <a:xfrm>
              <a:off x="9971065" y="3310369"/>
              <a:ext cx="422526" cy="256085"/>
            </a:xfrm>
            <a:prstGeom prst="line">
              <a:avLst/>
            </a:prstGeom>
            <a:ln w="9525">
              <a:solidFill>
                <a:srgbClr val="EE6C4D"/>
              </a:solidFill>
            </a:ln>
          </p:spPr>
          <p:style>
            <a:lnRef idx="1">
              <a:schemeClr val="accent1"/>
            </a:lnRef>
            <a:fillRef idx="0">
              <a:schemeClr val="accent1"/>
            </a:fillRef>
            <a:effectRef idx="0">
              <a:schemeClr val="accent1"/>
            </a:effectRef>
            <a:fontRef idx="minor">
              <a:schemeClr val="tx1"/>
            </a:fontRef>
          </p:style>
        </p:cxnSp>
        <p:sp>
          <p:nvSpPr>
            <p:cNvPr id="463" name="Oval 462">
              <a:extLst>
                <a:ext uri="{FF2B5EF4-FFF2-40B4-BE49-F238E27FC236}">
                  <a16:creationId xmlns:a16="http://schemas.microsoft.com/office/drawing/2014/main" id="{0C81AFD6-0EBA-38D4-0D81-0DAFD75C7014}"/>
                </a:ext>
              </a:extLst>
            </p:cNvPr>
            <p:cNvSpPr/>
            <p:nvPr/>
          </p:nvSpPr>
          <p:spPr bwMode="gray">
            <a:xfrm>
              <a:off x="10209724" y="3275586"/>
              <a:ext cx="341292" cy="348830"/>
            </a:xfrm>
            <a:prstGeom prst="ellipse">
              <a:avLst/>
            </a:prstGeom>
            <a:solidFill>
              <a:srgbClr val="EE6C4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62</a:t>
              </a:r>
            </a:p>
          </p:txBody>
        </p:sp>
        <p:sp>
          <p:nvSpPr>
            <p:cNvPr id="464" name="Freeform 355">
              <a:extLst>
                <a:ext uri="{FF2B5EF4-FFF2-40B4-BE49-F238E27FC236}">
                  <a16:creationId xmlns:a16="http://schemas.microsoft.com/office/drawing/2014/main" id="{0D48769E-C97F-9203-4230-B0B44FDEBBF0}"/>
                </a:ext>
              </a:extLst>
            </p:cNvPr>
            <p:cNvSpPr>
              <a:spLocks/>
            </p:cNvSpPr>
            <p:nvPr/>
          </p:nvSpPr>
          <p:spPr bwMode="gray">
            <a:xfrm>
              <a:off x="9036041" y="4991429"/>
              <a:ext cx="13222" cy="10510"/>
            </a:xfrm>
            <a:custGeom>
              <a:avLst/>
              <a:gdLst>
                <a:gd name="T0" fmla="*/ 1 w 4"/>
                <a:gd name="T1" fmla="*/ 1 h 3"/>
                <a:gd name="T2" fmla="*/ 3 w 4"/>
                <a:gd name="T3" fmla="*/ 0 h 3"/>
                <a:gd name="T4" fmla="*/ 4 w 4"/>
                <a:gd name="T5" fmla="*/ 2 h 3"/>
                <a:gd name="T6" fmla="*/ 2 w 4"/>
                <a:gd name="T7" fmla="*/ 3 h 3"/>
                <a:gd name="T8" fmla="*/ 1 w 4"/>
                <a:gd name="T9" fmla="*/ 1 h 3"/>
              </a:gdLst>
              <a:ahLst/>
              <a:cxnLst>
                <a:cxn ang="0">
                  <a:pos x="T0" y="T1"/>
                </a:cxn>
                <a:cxn ang="0">
                  <a:pos x="T2" y="T3"/>
                </a:cxn>
                <a:cxn ang="0">
                  <a:pos x="T4" y="T5"/>
                </a:cxn>
                <a:cxn ang="0">
                  <a:pos x="T6" y="T7"/>
                </a:cxn>
                <a:cxn ang="0">
                  <a:pos x="T8" y="T9"/>
                </a:cxn>
              </a:cxnLst>
              <a:rect l="0" t="0" r="r" b="b"/>
              <a:pathLst>
                <a:path w="4" h="3">
                  <a:moveTo>
                    <a:pt x="1" y="1"/>
                  </a:moveTo>
                  <a:cubicBezTo>
                    <a:pt x="1" y="0"/>
                    <a:pt x="3" y="0"/>
                    <a:pt x="3" y="0"/>
                  </a:cubicBezTo>
                  <a:cubicBezTo>
                    <a:pt x="4" y="0"/>
                    <a:pt x="4" y="1"/>
                    <a:pt x="4" y="2"/>
                  </a:cubicBezTo>
                  <a:cubicBezTo>
                    <a:pt x="3" y="3"/>
                    <a:pt x="3" y="3"/>
                    <a:pt x="2" y="3"/>
                  </a:cubicBezTo>
                  <a:cubicBezTo>
                    <a:pt x="1" y="2"/>
                    <a:pt x="0" y="1"/>
                    <a:pt x="1" y="1"/>
                  </a:cubicBezTo>
                  <a:close/>
                </a:path>
              </a:pathLst>
            </a:custGeom>
            <a:solidFill>
              <a:srgbClr val="464646"/>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65" name="Freeform 356">
              <a:extLst>
                <a:ext uri="{FF2B5EF4-FFF2-40B4-BE49-F238E27FC236}">
                  <a16:creationId xmlns:a16="http://schemas.microsoft.com/office/drawing/2014/main" id="{7458A1B3-403B-4D29-DC3D-475688B63BEE}"/>
                </a:ext>
              </a:extLst>
            </p:cNvPr>
            <p:cNvSpPr>
              <a:spLocks/>
            </p:cNvSpPr>
            <p:nvPr/>
          </p:nvSpPr>
          <p:spPr bwMode="gray">
            <a:xfrm>
              <a:off x="7599317" y="5261704"/>
              <a:ext cx="66107" cy="48049"/>
            </a:xfrm>
            <a:custGeom>
              <a:avLst/>
              <a:gdLst>
                <a:gd name="T0" fmla="*/ 1 w 20"/>
                <a:gd name="T1" fmla="*/ 11 h 14"/>
                <a:gd name="T2" fmla="*/ 0 w 20"/>
                <a:gd name="T3" fmla="*/ 14 h 14"/>
                <a:gd name="T4" fmla="*/ 3 w 20"/>
                <a:gd name="T5" fmla="*/ 12 h 14"/>
                <a:gd name="T6" fmla="*/ 9 w 20"/>
                <a:gd name="T7" fmla="*/ 6 h 14"/>
                <a:gd name="T8" fmla="*/ 16 w 20"/>
                <a:gd name="T9" fmla="*/ 2 h 14"/>
                <a:gd name="T10" fmla="*/ 20 w 20"/>
                <a:gd name="T11" fmla="*/ 0 h 14"/>
                <a:gd name="T12" fmla="*/ 17 w 20"/>
                <a:gd name="T13" fmla="*/ 0 h 14"/>
                <a:gd name="T14" fmla="*/ 13 w 20"/>
                <a:gd name="T15" fmla="*/ 2 h 14"/>
                <a:gd name="T16" fmla="*/ 10 w 20"/>
                <a:gd name="T17" fmla="*/ 4 h 14"/>
                <a:gd name="T18" fmla="*/ 8 w 20"/>
                <a:gd name="T19" fmla="*/ 6 h 14"/>
                <a:gd name="T20" fmla="*/ 6 w 20"/>
                <a:gd name="T21" fmla="*/ 6 h 14"/>
                <a:gd name="T22" fmla="*/ 4 w 20"/>
                <a:gd name="T23" fmla="*/ 9 h 14"/>
                <a:gd name="T24" fmla="*/ 2 w 20"/>
                <a:gd name="T25" fmla="*/ 9 h 14"/>
                <a:gd name="T26" fmla="*/ 1 w 20"/>
                <a:gd name="T27"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14">
                  <a:moveTo>
                    <a:pt x="1" y="11"/>
                  </a:moveTo>
                  <a:cubicBezTo>
                    <a:pt x="0" y="12"/>
                    <a:pt x="0" y="13"/>
                    <a:pt x="0" y="14"/>
                  </a:cubicBezTo>
                  <a:cubicBezTo>
                    <a:pt x="1" y="14"/>
                    <a:pt x="2" y="13"/>
                    <a:pt x="3" y="12"/>
                  </a:cubicBezTo>
                  <a:cubicBezTo>
                    <a:pt x="4" y="11"/>
                    <a:pt x="8" y="7"/>
                    <a:pt x="9" y="6"/>
                  </a:cubicBezTo>
                  <a:cubicBezTo>
                    <a:pt x="10" y="6"/>
                    <a:pt x="14" y="3"/>
                    <a:pt x="16" y="2"/>
                  </a:cubicBezTo>
                  <a:cubicBezTo>
                    <a:pt x="17" y="1"/>
                    <a:pt x="19" y="0"/>
                    <a:pt x="20" y="0"/>
                  </a:cubicBezTo>
                  <a:cubicBezTo>
                    <a:pt x="20" y="0"/>
                    <a:pt x="19" y="0"/>
                    <a:pt x="17" y="0"/>
                  </a:cubicBezTo>
                  <a:cubicBezTo>
                    <a:pt x="16" y="1"/>
                    <a:pt x="14" y="1"/>
                    <a:pt x="13" y="2"/>
                  </a:cubicBezTo>
                  <a:cubicBezTo>
                    <a:pt x="13" y="3"/>
                    <a:pt x="11" y="4"/>
                    <a:pt x="10" y="4"/>
                  </a:cubicBezTo>
                  <a:cubicBezTo>
                    <a:pt x="9" y="5"/>
                    <a:pt x="8" y="5"/>
                    <a:pt x="8" y="6"/>
                  </a:cubicBezTo>
                  <a:cubicBezTo>
                    <a:pt x="7" y="7"/>
                    <a:pt x="5" y="5"/>
                    <a:pt x="6" y="6"/>
                  </a:cubicBezTo>
                  <a:cubicBezTo>
                    <a:pt x="6" y="7"/>
                    <a:pt x="5" y="9"/>
                    <a:pt x="4" y="9"/>
                  </a:cubicBezTo>
                  <a:cubicBezTo>
                    <a:pt x="3" y="9"/>
                    <a:pt x="3" y="8"/>
                    <a:pt x="2" y="9"/>
                  </a:cubicBezTo>
                  <a:cubicBezTo>
                    <a:pt x="0" y="10"/>
                    <a:pt x="1" y="11"/>
                    <a:pt x="1" y="11"/>
                  </a:cubicBezTo>
                  <a:close/>
                </a:path>
              </a:pathLst>
            </a:custGeom>
            <a:solidFill>
              <a:srgbClr val="464646"/>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66" name="Freeform 357">
              <a:extLst>
                <a:ext uri="{FF2B5EF4-FFF2-40B4-BE49-F238E27FC236}">
                  <a16:creationId xmlns:a16="http://schemas.microsoft.com/office/drawing/2014/main" id="{D1F0E1E6-BA1E-8A7D-AF20-2F4F02380836}"/>
                </a:ext>
              </a:extLst>
            </p:cNvPr>
            <p:cNvSpPr>
              <a:spLocks/>
            </p:cNvSpPr>
            <p:nvPr/>
          </p:nvSpPr>
          <p:spPr bwMode="gray">
            <a:xfrm>
              <a:off x="4836048" y="2263158"/>
              <a:ext cx="891710" cy="779292"/>
            </a:xfrm>
            <a:custGeom>
              <a:avLst/>
              <a:gdLst>
                <a:gd name="T0" fmla="*/ 266 w 267"/>
                <a:gd name="T1" fmla="*/ 78 h 228"/>
                <a:gd name="T2" fmla="*/ 262 w 267"/>
                <a:gd name="T3" fmla="*/ 73 h 228"/>
                <a:gd name="T4" fmla="*/ 258 w 267"/>
                <a:gd name="T5" fmla="*/ 67 h 228"/>
                <a:gd name="T6" fmla="*/ 257 w 267"/>
                <a:gd name="T7" fmla="*/ 64 h 228"/>
                <a:gd name="T8" fmla="*/ 197 w 267"/>
                <a:gd name="T9" fmla="*/ 51 h 228"/>
                <a:gd name="T10" fmla="*/ 187 w 267"/>
                <a:gd name="T11" fmla="*/ 50 h 228"/>
                <a:gd name="T12" fmla="*/ 179 w 267"/>
                <a:gd name="T13" fmla="*/ 50 h 228"/>
                <a:gd name="T14" fmla="*/ 170 w 267"/>
                <a:gd name="T15" fmla="*/ 51 h 228"/>
                <a:gd name="T16" fmla="*/ 162 w 267"/>
                <a:gd name="T17" fmla="*/ 52 h 228"/>
                <a:gd name="T18" fmla="*/ 151 w 267"/>
                <a:gd name="T19" fmla="*/ 49 h 228"/>
                <a:gd name="T20" fmla="*/ 142 w 267"/>
                <a:gd name="T21" fmla="*/ 50 h 228"/>
                <a:gd name="T22" fmla="*/ 135 w 267"/>
                <a:gd name="T23" fmla="*/ 49 h 228"/>
                <a:gd name="T24" fmla="*/ 131 w 267"/>
                <a:gd name="T25" fmla="*/ 46 h 228"/>
                <a:gd name="T26" fmla="*/ 123 w 267"/>
                <a:gd name="T27" fmla="*/ 42 h 228"/>
                <a:gd name="T28" fmla="*/ 116 w 267"/>
                <a:gd name="T29" fmla="*/ 41 h 228"/>
                <a:gd name="T30" fmla="*/ 106 w 267"/>
                <a:gd name="T31" fmla="*/ 44 h 228"/>
                <a:gd name="T32" fmla="*/ 96 w 267"/>
                <a:gd name="T33" fmla="*/ 41 h 228"/>
                <a:gd name="T34" fmla="*/ 89 w 267"/>
                <a:gd name="T35" fmla="*/ 36 h 228"/>
                <a:gd name="T36" fmla="*/ 90 w 267"/>
                <a:gd name="T37" fmla="*/ 28 h 228"/>
                <a:gd name="T38" fmla="*/ 90 w 267"/>
                <a:gd name="T39" fmla="*/ 21 h 228"/>
                <a:gd name="T40" fmla="*/ 88 w 267"/>
                <a:gd name="T41" fmla="*/ 15 h 228"/>
                <a:gd name="T42" fmla="*/ 84 w 267"/>
                <a:gd name="T43" fmla="*/ 11 h 228"/>
                <a:gd name="T44" fmla="*/ 82 w 267"/>
                <a:gd name="T45" fmla="*/ 11 h 228"/>
                <a:gd name="T46" fmla="*/ 77 w 267"/>
                <a:gd name="T47" fmla="*/ 9 h 228"/>
                <a:gd name="T48" fmla="*/ 73 w 267"/>
                <a:gd name="T49" fmla="*/ 6 h 228"/>
                <a:gd name="T50" fmla="*/ 67 w 267"/>
                <a:gd name="T51" fmla="*/ 5 h 228"/>
                <a:gd name="T52" fmla="*/ 61 w 267"/>
                <a:gd name="T53" fmla="*/ 2 h 228"/>
                <a:gd name="T54" fmla="*/ 60 w 267"/>
                <a:gd name="T55" fmla="*/ 9 h 228"/>
                <a:gd name="T56" fmla="*/ 58 w 267"/>
                <a:gd name="T57" fmla="*/ 15 h 228"/>
                <a:gd name="T58" fmla="*/ 57 w 267"/>
                <a:gd name="T59" fmla="*/ 23 h 228"/>
                <a:gd name="T60" fmla="*/ 55 w 267"/>
                <a:gd name="T61" fmla="*/ 28 h 228"/>
                <a:gd name="T62" fmla="*/ 54 w 267"/>
                <a:gd name="T63" fmla="*/ 33 h 228"/>
                <a:gd name="T64" fmla="*/ 51 w 267"/>
                <a:gd name="T65" fmla="*/ 36 h 228"/>
                <a:gd name="T66" fmla="*/ 47 w 267"/>
                <a:gd name="T67" fmla="*/ 47 h 228"/>
                <a:gd name="T68" fmla="*/ 41 w 267"/>
                <a:gd name="T69" fmla="*/ 57 h 228"/>
                <a:gd name="T70" fmla="*/ 38 w 267"/>
                <a:gd name="T71" fmla="*/ 69 h 228"/>
                <a:gd name="T72" fmla="*/ 32 w 267"/>
                <a:gd name="T73" fmla="*/ 85 h 228"/>
                <a:gd name="T74" fmla="*/ 27 w 267"/>
                <a:gd name="T75" fmla="*/ 96 h 228"/>
                <a:gd name="T76" fmla="*/ 27 w 267"/>
                <a:gd name="T77" fmla="*/ 101 h 228"/>
                <a:gd name="T78" fmla="*/ 22 w 267"/>
                <a:gd name="T79" fmla="*/ 105 h 228"/>
                <a:gd name="T80" fmla="*/ 18 w 267"/>
                <a:gd name="T81" fmla="*/ 113 h 228"/>
                <a:gd name="T82" fmla="*/ 16 w 267"/>
                <a:gd name="T83" fmla="*/ 114 h 228"/>
                <a:gd name="T84" fmla="*/ 13 w 267"/>
                <a:gd name="T85" fmla="*/ 115 h 228"/>
                <a:gd name="T86" fmla="*/ 9 w 267"/>
                <a:gd name="T87" fmla="*/ 125 h 228"/>
                <a:gd name="T88" fmla="*/ 3 w 267"/>
                <a:gd name="T89" fmla="*/ 136 h 228"/>
                <a:gd name="T90" fmla="*/ 4 w 267"/>
                <a:gd name="T91" fmla="*/ 145 h 228"/>
                <a:gd name="T92" fmla="*/ 0 w 267"/>
                <a:gd name="T93" fmla="*/ 156 h 228"/>
                <a:gd name="T94" fmla="*/ 2 w 267"/>
                <a:gd name="T95" fmla="*/ 169 h 228"/>
                <a:gd name="T96" fmla="*/ 128 w 267"/>
                <a:gd name="T97" fmla="*/ 206 h 228"/>
                <a:gd name="T98" fmla="*/ 234 w 267"/>
                <a:gd name="T99" fmla="*/ 153 h 228"/>
                <a:gd name="T100" fmla="*/ 237 w 267"/>
                <a:gd name="T101" fmla="*/ 147 h 228"/>
                <a:gd name="T102" fmla="*/ 240 w 267"/>
                <a:gd name="T103" fmla="*/ 141 h 228"/>
                <a:gd name="T104" fmla="*/ 240 w 267"/>
                <a:gd name="T105" fmla="*/ 137 h 228"/>
                <a:gd name="T106" fmla="*/ 235 w 267"/>
                <a:gd name="T107" fmla="*/ 134 h 228"/>
                <a:gd name="T108" fmla="*/ 234 w 267"/>
                <a:gd name="T109" fmla="*/ 128 h 228"/>
                <a:gd name="T110" fmla="*/ 237 w 267"/>
                <a:gd name="T111" fmla="*/ 123 h 228"/>
                <a:gd name="T112" fmla="*/ 245 w 267"/>
                <a:gd name="T113" fmla="*/ 115 h 228"/>
                <a:gd name="T114" fmla="*/ 251 w 267"/>
                <a:gd name="T115" fmla="*/ 106 h 228"/>
                <a:gd name="T116" fmla="*/ 256 w 267"/>
                <a:gd name="T117" fmla="*/ 99 h 228"/>
                <a:gd name="T118" fmla="*/ 263 w 267"/>
                <a:gd name="T119" fmla="*/ 88 h 228"/>
                <a:gd name="T120" fmla="*/ 267 w 267"/>
                <a:gd name="T121" fmla="*/ 81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7" h="228">
                  <a:moveTo>
                    <a:pt x="267" y="81"/>
                  </a:moveTo>
                  <a:cubicBezTo>
                    <a:pt x="267" y="79"/>
                    <a:pt x="266" y="79"/>
                    <a:pt x="266" y="78"/>
                  </a:cubicBezTo>
                  <a:cubicBezTo>
                    <a:pt x="267" y="77"/>
                    <a:pt x="265" y="75"/>
                    <a:pt x="264" y="75"/>
                  </a:cubicBezTo>
                  <a:cubicBezTo>
                    <a:pt x="262" y="74"/>
                    <a:pt x="263" y="74"/>
                    <a:pt x="262" y="73"/>
                  </a:cubicBezTo>
                  <a:cubicBezTo>
                    <a:pt x="261" y="72"/>
                    <a:pt x="260" y="73"/>
                    <a:pt x="260" y="71"/>
                  </a:cubicBezTo>
                  <a:cubicBezTo>
                    <a:pt x="261" y="69"/>
                    <a:pt x="258" y="68"/>
                    <a:pt x="258" y="67"/>
                  </a:cubicBezTo>
                  <a:cubicBezTo>
                    <a:pt x="258" y="66"/>
                    <a:pt x="258" y="65"/>
                    <a:pt x="258" y="64"/>
                  </a:cubicBezTo>
                  <a:cubicBezTo>
                    <a:pt x="257" y="64"/>
                    <a:pt x="257" y="64"/>
                    <a:pt x="257" y="64"/>
                  </a:cubicBezTo>
                  <a:cubicBezTo>
                    <a:pt x="199" y="50"/>
                    <a:pt x="199" y="50"/>
                    <a:pt x="199" y="50"/>
                  </a:cubicBezTo>
                  <a:cubicBezTo>
                    <a:pt x="199" y="50"/>
                    <a:pt x="198" y="51"/>
                    <a:pt x="197" y="51"/>
                  </a:cubicBezTo>
                  <a:cubicBezTo>
                    <a:pt x="196" y="52"/>
                    <a:pt x="192" y="52"/>
                    <a:pt x="191" y="51"/>
                  </a:cubicBezTo>
                  <a:cubicBezTo>
                    <a:pt x="191" y="51"/>
                    <a:pt x="189" y="50"/>
                    <a:pt x="187" y="50"/>
                  </a:cubicBezTo>
                  <a:cubicBezTo>
                    <a:pt x="185" y="51"/>
                    <a:pt x="183" y="50"/>
                    <a:pt x="182" y="49"/>
                  </a:cubicBezTo>
                  <a:cubicBezTo>
                    <a:pt x="182" y="49"/>
                    <a:pt x="179" y="48"/>
                    <a:pt x="179" y="50"/>
                  </a:cubicBezTo>
                  <a:cubicBezTo>
                    <a:pt x="179" y="51"/>
                    <a:pt x="177" y="51"/>
                    <a:pt x="176" y="51"/>
                  </a:cubicBezTo>
                  <a:cubicBezTo>
                    <a:pt x="175" y="51"/>
                    <a:pt x="171" y="51"/>
                    <a:pt x="170" y="51"/>
                  </a:cubicBezTo>
                  <a:cubicBezTo>
                    <a:pt x="170" y="51"/>
                    <a:pt x="167" y="51"/>
                    <a:pt x="166" y="51"/>
                  </a:cubicBezTo>
                  <a:cubicBezTo>
                    <a:pt x="165" y="51"/>
                    <a:pt x="163" y="51"/>
                    <a:pt x="162" y="52"/>
                  </a:cubicBezTo>
                  <a:cubicBezTo>
                    <a:pt x="161" y="53"/>
                    <a:pt x="157" y="52"/>
                    <a:pt x="155" y="52"/>
                  </a:cubicBezTo>
                  <a:cubicBezTo>
                    <a:pt x="153" y="52"/>
                    <a:pt x="152" y="50"/>
                    <a:pt x="151" y="49"/>
                  </a:cubicBezTo>
                  <a:cubicBezTo>
                    <a:pt x="151" y="48"/>
                    <a:pt x="147" y="49"/>
                    <a:pt x="145" y="49"/>
                  </a:cubicBezTo>
                  <a:cubicBezTo>
                    <a:pt x="144" y="49"/>
                    <a:pt x="143" y="50"/>
                    <a:pt x="142" y="50"/>
                  </a:cubicBezTo>
                  <a:cubicBezTo>
                    <a:pt x="141" y="51"/>
                    <a:pt x="139" y="50"/>
                    <a:pt x="138" y="49"/>
                  </a:cubicBezTo>
                  <a:cubicBezTo>
                    <a:pt x="137" y="49"/>
                    <a:pt x="135" y="49"/>
                    <a:pt x="135" y="49"/>
                  </a:cubicBezTo>
                  <a:cubicBezTo>
                    <a:pt x="134" y="50"/>
                    <a:pt x="132" y="50"/>
                    <a:pt x="132" y="49"/>
                  </a:cubicBezTo>
                  <a:cubicBezTo>
                    <a:pt x="132" y="48"/>
                    <a:pt x="132" y="47"/>
                    <a:pt x="131" y="46"/>
                  </a:cubicBezTo>
                  <a:cubicBezTo>
                    <a:pt x="130" y="46"/>
                    <a:pt x="129" y="45"/>
                    <a:pt x="128" y="45"/>
                  </a:cubicBezTo>
                  <a:cubicBezTo>
                    <a:pt x="126" y="45"/>
                    <a:pt x="124" y="43"/>
                    <a:pt x="123" y="42"/>
                  </a:cubicBezTo>
                  <a:cubicBezTo>
                    <a:pt x="121" y="41"/>
                    <a:pt x="121" y="41"/>
                    <a:pt x="120" y="42"/>
                  </a:cubicBezTo>
                  <a:cubicBezTo>
                    <a:pt x="119" y="43"/>
                    <a:pt x="117" y="42"/>
                    <a:pt x="116" y="41"/>
                  </a:cubicBezTo>
                  <a:cubicBezTo>
                    <a:pt x="115" y="41"/>
                    <a:pt x="113" y="41"/>
                    <a:pt x="112" y="42"/>
                  </a:cubicBezTo>
                  <a:cubicBezTo>
                    <a:pt x="111" y="43"/>
                    <a:pt x="108" y="43"/>
                    <a:pt x="106" y="44"/>
                  </a:cubicBezTo>
                  <a:cubicBezTo>
                    <a:pt x="103" y="44"/>
                    <a:pt x="101" y="44"/>
                    <a:pt x="100" y="43"/>
                  </a:cubicBezTo>
                  <a:cubicBezTo>
                    <a:pt x="99" y="43"/>
                    <a:pt x="98" y="40"/>
                    <a:pt x="96" y="41"/>
                  </a:cubicBezTo>
                  <a:cubicBezTo>
                    <a:pt x="95" y="41"/>
                    <a:pt x="94" y="39"/>
                    <a:pt x="92" y="39"/>
                  </a:cubicBezTo>
                  <a:cubicBezTo>
                    <a:pt x="90" y="38"/>
                    <a:pt x="90" y="37"/>
                    <a:pt x="89" y="36"/>
                  </a:cubicBezTo>
                  <a:cubicBezTo>
                    <a:pt x="88" y="36"/>
                    <a:pt x="89" y="33"/>
                    <a:pt x="90" y="32"/>
                  </a:cubicBezTo>
                  <a:cubicBezTo>
                    <a:pt x="90" y="31"/>
                    <a:pt x="90" y="30"/>
                    <a:pt x="90" y="28"/>
                  </a:cubicBezTo>
                  <a:cubicBezTo>
                    <a:pt x="90" y="26"/>
                    <a:pt x="90" y="25"/>
                    <a:pt x="91" y="24"/>
                  </a:cubicBezTo>
                  <a:cubicBezTo>
                    <a:pt x="92" y="23"/>
                    <a:pt x="91" y="22"/>
                    <a:pt x="90" y="21"/>
                  </a:cubicBezTo>
                  <a:cubicBezTo>
                    <a:pt x="89" y="20"/>
                    <a:pt x="90" y="19"/>
                    <a:pt x="90" y="17"/>
                  </a:cubicBezTo>
                  <a:cubicBezTo>
                    <a:pt x="90" y="16"/>
                    <a:pt x="90" y="15"/>
                    <a:pt x="88" y="15"/>
                  </a:cubicBezTo>
                  <a:cubicBezTo>
                    <a:pt x="87" y="15"/>
                    <a:pt x="86" y="14"/>
                    <a:pt x="86" y="13"/>
                  </a:cubicBezTo>
                  <a:cubicBezTo>
                    <a:pt x="86" y="12"/>
                    <a:pt x="85" y="11"/>
                    <a:pt x="84" y="11"/>
                  </a:cubicBezTo>
                  <a:cubicBezTo>
                    <a:pt x="83" y="10"/>
                    <a:pt x="82" y="11"/>
                    <a:pt x="81" y="11"/>
                  </a:cubicBezTo>
                  <a:cubicBezTo>
                    <a:pt x="82" y="11"/>
                    <a:pt x="82" y="11"/>
                    <a:pt x="82" y="11"/>
                  </a:cubicBezTo>
                  <a:cubicBezTo>
                    <a:pt x="82" y="11"/>
                    <a:pt x="81" y="12"/>
                    <a:pt x="79" y="12"/>
                  </a:cubicBezTo>
                  <a:cubicBezTo>
                    <a:pt x="78" y="12"/>
                    <a:pt x="78" y="10"/>
                    <a:pt x="77" y="9"/>
                  </a:cubicBezTo>
                  <a:cubicBezTo>
                    <a:pt x="76" y="8"/>
                    <a:pt x="75" y="7"/>
                    <a:pt x="75" y="6"/>
                  </a:cubicBezTo>
                  <a:cubicBezTo>
                    <a:pt x="75" y="5"/>
                    <a:pt x="74" y="5"/>
                    <a:pt x="73" y="6"/>
                  </a:cubicBezTo>
                  <a:cubicBezTo>
                    <a:pt x="72" y="7"/>
                    <a:pt x="71" y="7"/>
                    <a:pt x="70" y="7"/>
                  </a:cubicBezTo>
                  <a:cubicBezTo>
                    <a:pt x="69" y="7"/>
                    <a:pt x="68" y="6"/>
                    <a:pt x="67" y="5"/>
                  </a:cubicBezTo>
                  <a:cubicBezTo>
                    <a:pt x="67" y="5"/>
                    <a:pt x="66" y="5"/>
                    <a:pt x="65" y="5"/>
                  </a:cubicBezTo>
                  <a:cubicBezTo>
                    <a:pt x="64" y="5"/>
                    <a:pt x="62" y="4"/>
                    <a:pt x="61" y="2"/>
                  </a:cubicBezTo>
                  <a:cubicBezTo>
                    <a:pt x="60" y="0"/>
                    <a:pt x="60" y="2"/>
                    <a:pt x="60" y="4"/>
                  </a:cubicBezTo>
                  <a:cubicBezTo>
                    <a:pt x="61" y="6"/>
                    <a:pt x="60" y="8"/>
                    <a:pt x="60" y="9"/>
                  </a:cubicBezTo>
                  <a:cubicBezTo>
                    <a:pt x="60" y="11"/>
                    <a:pt x="60" y="12"/>
                    <a:pt x="59" y="12"/>
                  </a:cubicBezTo>
                  <a:cubicBezTo>
                    <a:pt x="58" y="13"/>
                    <a:pt x="57" y="14"/>
                    <a:pt x="58" y="15"/>
                  </a:cubicBezTo>
                  <a:cubicBezTo>
                    <a:pt x="58" y="17"/>
                    <a:pt x="57" y="19"/>
                    <a:pt x="56" y="20"/>
                  </a:cubicBezTo>
                  <a:cubicBezTo>
                    <a:pt x="56" y="22"/>
                    <a:pt x="57" y="22"/>
                    <a:pt x="57" y="23"/>
                  </a:cubicBezTo>
                  <a:cubicBezTo>
                    <a:pt x="57" y="24"/>
                    <a:pt x="56" y="24"/>
                    <a:pt x="56" y="25"/>
                  </a:cubicBezTo>
                  <a:cubicBezTo>
                    <a:pt x="55" y="25"/>
                    <a:pt x="55" y="26"/>
                    <a:pt x="55" y="28"/>
                  </a:cubicBezTo>
                  <a:cubicBezTo>
                    <a:pt x="54" y="29"/>
                    <a:pt x="55" y="29"/>
                    <a:pt x="55" y="30"/>
                  </a:cubicBezTo>
                  <a:cubicBezTo>
                    <a:pt x="56" y="32"/>
                    <a:pt x="55" y="33"/>
                    <a:pt x="54" y="33"/>
                  </a:cubicBezTo>
                  <a:cubicBezTo>
                    <a:pt x="54" y="33"/>
                    <a:pt x="53" y="31"/>
                    <a:pt x="53" y="32"/>
                  </a:cubicBezTo>
                  <a:cubicBezTo>
                    <a:pt x="53" y="33"/>
                    <a:pt x="52" y="34"/>
                    <a:pt x="51" y="36"/>
                  </a:cubicBezTo>
                  <a:cubicBezTo>
                    <a:pt x="50" y="38"/>
                    <a:pt x="50" y="39"/>
                    <a:pt x="50" y="41"/>
                  </a:cubicBezTo>
                  <a:cubicBezTo>
                    <a:pt x="49" y="43"/>
                    <a:pt x="48" y="46"/>
                    <a:pt x="47" y="47"/>
                  </a:cubicBezTo>
                  <a:cubicBezTo>
                    <a:pt x="46" y="48"/>
                    <a:pt x="46" y="50"/>
                    <a:pt x="45" y="52"/>
                  </a:cubicBezTo>
                  <a:cubicBezTo>
                    <a:pt x="44" y="54"/>
                    <a:pt x="42" y="56"/>
                    <a:pt x="41" y="57"/>
                  </a:cubicBezTo>
                  <a:cubicBezTo>
                    <a:pt x="41" y="59"/>
                    <a:pt x="40" y="62"/>
                    <a:pt x="39" y="64"/>
                  </a:cubicBezTo>
                  <a:cubicBezTo>
                    <a:pt x="39" y="66"/>
                    <a:pt x="38" y="68"/>
                    <a:pt x="38" y="69"/>
                  </a:cubicBezTo>
                  <a:cubicBezTo>
                    <a:pt x="37" y="70"/>
                    <a:pt x="36" y="74"/>
                    <a:pt x="35" y="76"/>
                  </a:cubicBezTo>
                  <a:cubicBezTo>
                    <a:pt x="34" y="78"/>
                    <a:pt x="32" y="83"/>
                    <a:pt x="32" y="85"/>
                  </a:cubicBezTo>
                  <a:cubicBezTo>
                    <a:pt x="31" y="86"/>
                    <a:pt x="30" y="89"/>
                    <a:pt x="29" y="90"/>
                  </a:cubicBezTo>
                  <a:cubicBezTo>
                    <a:pt x="29" y="92"/>
                    <a:pt x="28" y="95"/>
                    <a:pt x="27" y="96"/>
                  </a:cubicBezTo>
                  <a:cubicBezTo>
                    <a:pt x="26" y="97"/>
                    <a:pt x="26" y="97"/>
                    <a:pt x="26" y="98"/>
                  </a:cubicBezTo>
                  <a:cubicBezTo>
                    <a:pt x="26" y="99"/>
                    <a:pt x="27" y="101"/>
                    <a:pt x="27" y="101"/>
                  </a:cubicBezTo>
                  <a:cubicBezTo>
                    <a:pt x="27" y="101"/>
                    <a:pt x="25" y="102"/>
                    <a:pt x="24" y="102"/>
                  </a:cubicBezTo>
                  <a:cubicBezTo>
                    <a:pt x="23" y="103"/>
                    <a:pt x="23" y="104"/>
                    <a:pt x="22" y="105"/>
                  </a:cubicBezTo>
                  <a:cubicBezTo>
                    <a:pt x="22" y="106"/>
                    <a:pt x="21" y="108"/>
                    <a:pt x="20" y="108"/>
                  </a:cubicBezTo>
                  <a:cubicBezTo>
                    <a:pt x="20" y="109"/>
                    <a:pt x="18" y="112"/>
                    <a:pt x="18" y="113"/>
                  </a:cubicBezTo>
                  <a:cubicBezTo>
                    <a:pt x="18" y="114"/>
                    <a:pt x="17" y="115"/>
                    <a:pt x="17" y="115"/>
                  </a:cubicBezTo>
                  <a:cubicBezTo>
                    <a:pt x="17" y="114"/>
                    <a:pt x="16" y="114"/>
                    <a:pt x="16" y="114"/>
                  </a:cubicBezTo>
                  <a:cubicBezTo>
                    <a:pt x="15" y="114"/>
                    <a:pt x="15" y="113"/>
                    <a:pt x="14" y="112"/>
                  </a:cubicBezTo>
                  <a:cubicBezTo>
                    <a:pt x="14" y="111"/>
                    <a:pt x="13" y="114"/>
                    <a:pt x="13" y="115"/>
                  </a:cubicBezTo>
                  <a:cubicBezTo>
                    <a:pt x="13" y="117"/>
                    <a:pt x="13" y="118"/>
                    <a:pt x="12" y="119"/>
                  </a:cubicBezTo>
                  <a:cubicBezTo>
                    <a:pt x="12" y="120"/>
                    <a:pt x="10" y="122"/>
                    <a:pt x="9" y="125"/>
                  </a:cubicBezTo>
                  <a:cubicBezTo>
                    <a:pt x="7" y="129"/>
                    <a:pt x="4" y="131"/>
                    <a:pt x="3" y="132"/>
                  </a:cubicBezTo>
                  <a:cubicBezTo>
                    <a:pt x="2" y="133"/>
                    <a:pt x="3" y="135"/>
                    <a:pt x="3" y="136"/>
                  </a:cubicBezTo>
                  <a:cubicBezTo>
                    <a:pt x="3" y="137"/>
                    <a:pt x="4" y="139"/>
                    <a:pt x="4" y="140"/>
                  </a:cubicBezTo>
                  <a:cubicBezTo>
                    <a:pt x="4" y="141"/>
                    <a:pt x="4" y="143"/>
                    <a:pt x="4" y="145"/>
                  </a:cubicBezTo>
                  <a:cubicBezTo>
                    <a:pt x="4" y="146"/>
                    <a:pt x="3" y="148"/>
                    <a:pt x="2" y="149"/>
                  </a:cubicBezTo>
                  <a:cubicBezTo>
                    <a:pt x="1" y="149"/>
                    <a:pt x="0" y="155"/>
                    <a:pt x="0" y="156"/>
                  </a:cubicBezTo>
                  <a:cubicBezTo>
                    <a:pt x="0" y="158"/>
                    <a:pt x="0" y="160"/>
                    <a:pt x="0" y="162"/>
                  </a:cubicBezTo>
                  <a:cubicBezTo>
                    <a:pt x="0" y="164"/>
                    <a:pt x="1" y="168"/>
                    <a:pt x="2" y="169"/>
                  </a:cubicBezTo>
                  <a:cubicBezTo>
                    <a:pt x="2" y="169"/>
                    <a:pt x="2" y="169"/>
                    <a:pt x="2" y="170"/>
                  </a:cubicBezTo>
                  <a:cubicBezTo>
                    <a:pt x="20" y="175"/>
                    <a:pt x="103" y="200"/>
                    <a:pt x="128" y="206"/>
                  </a:cubicBezTo>
                  <a:cubicBezTo>
                    <a:pt x="156" y="213"/>
                    <a:pt x="217" y="228"/>
                    <a:pt x="217" y="228"/>
                  </a:cubicBezTo>
                  <a:cubicBezTo>
                    <a:pt x="217" y="228"/>
                    <a:pt x="234" y="154"/>
                    <a:pt x="234" y="153"/>
                  </a:cubicBezTo>
                  <a:cubicBezTo>
                    <a:pt x="235" y="151"/>
                    <a:pt x="237" y="151"/>
                    <a:pt x="237" y="150"/>
                  </a:cubicBezTo>
                  <a:cubicBezTo>
                    <a:pt x="237" y="150"/>
                    <a:pt x="237" y="148"/>
                    <a:pt x="237" y="147"/>
                  </a:cubicBezTo>
                  <a:cubicBezTo>
                    <a:pt x="238" y="146"/>
                    <a:pt x="239" y="145"/>
                    <a:pt x="239" y="144"/>
                  </a:cubicBezTo>
                  <a:cubicBezTo>
                    <a:pt x="239" y="143"/>
                    <a:pt x="239" y="142"/>
                    <a:pt x="240" y="141"/>
                  </a:cubicBezTo>
                  <a:cubicBezTo>
                    <a:pt x="241" y="141"/>
                    <a:pt x="242" y="141"/>
                    <a:pt x="242" y="140"/>
                  </a:cubicBezTo>
                  <a:cubicBezTo>
                    <a:pt x="242" y="139"/>
                    <a:pt x="240" y="138"/>
                    <a:pt x="240" y="137"/>
                  </a:cubicBezTo>
                  <a:cubicBezTo>
                    <a:pt x="240" y="136"/>
                    <a:pt x="238" y="136"/>
                    <a:pt x="237" y="135"/>
                  </a:cubicBezTo>
                  <a:cubicBezTo>
                    <a:pt x="237" y="134"/>
                    <a:pt x="236" y="134"/>
                    <a:pt x="235" y="134"/>
                  </a:cubicBezTo>
                  <a:cubicBezTo>
                    <a:pt x="234" y="134"/>
                    <a:pt x="234" y="133"/>
                    <a:pt x="234" y="132"/>
                  </a:cubicBezTo>
                  <a:cubicBezTo>
                    <a:pt x="235" y="130"/>
                    <a:pt x="233" y="129"/>
                    <a:pt x="234" y="128"/>
                  </a:cubicBezTo>
                  <a:cubicBezTo>
                    <a:pt x="234" y="127"/>
                    <a:pt x="235" y="126"/>
                    <a:pt x="235" y="125"/>
                  </a:cubicBezTo>
                  <a:cubicBezTo>
                    <a:pt x="235" y="124"/>
                    <a:pt x="236" y="123"/>
                    <a:pt x="237" y="123"/>
                  </a:cubicBezTo>
                  <a:cubicBezTo>
                    <a:pt x="238" y="123"/>
                    <a:pt x="239" y="121"/>
                    <a:pt x="241" y="118"/>
                  </a:cubicBezTo>
                  <a:cubicBezTo>
                    <a:pt x="242" y="115"/>
                    <a:pt x="243" y="115"/>
                    <a:pt x="245" y="115"/>
                  </a:cubicBezTo>
                  <a:cubicBezTo>
                    <a:pt x="246" y="114"/>
                    <a:pt x="247" y="113"/>
                    <a:pt x="249" y="111"/>
                  </a:cubicBezTo>
                  <a:cubicBezTo>
                    <a:pt x="251" y="109"/>
                    <a:pt x="250" y="108"/>
                    <a:pt x="251" y="106"/>
                  </a:cubicBezTo>
                  <a:cubicBezTo>
                    <a:pt x="251" y="104"/>
                    <a:pt x="252" y="104"/>
                    <a:pt x="253" y="103"/>
                  </a:cubicBezTo>
                  <a:cubicBezTo>
                    <a:pt x="254" y="102"/>
                    <a:pt x="255" y="101"/>
                    <a:pt x="256" y="99"/>
                  </a:cubicBezTo>
                  <a:cubicBezTo>
                    <a:pt x="257" y="98"/>
                    <a:pt x="259" y="93"/>
                    <a:pt x="260" y="92"/>
                  </a:cubicBezTo>
                  <a:cubicBezTo>
                    <a:pt x="260" y="90"/>
                    <a:pt x="262" y="90"/>
                    <a:pt x="263" y="88"/>
                  </a:cubicBezTo>
                  <a:cubicBezTo>
                    <a:pt x="264" y="87"/>
                    <a:pt x="265" y="86"/>
                    <a:pt x="266" y="84"/>
                  </a:cubicBezTo>
                  <a:cubicBezTo>
                    <a:pt x="267" y="83"/>
                    <a:pt x="267" y="83"/>
                    <a:pt x="267" y="81"/>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67" name="Freeform 358">
              <a:extLst>
                <a:ext uri="{FF2B5EF4-FFF2-40B4-BE49-F238E27FC236}">
                  <a16:creationId xmlns:a16="http://schemas.microsoft.com/office/drawing/2014/main" id="{BE6F1A7A-46CF-B061-82A6-9F338CEBD739}"/>
                </a:ext>
              </a:extLst>
            </p:cNvPr>
            <p:cNvSpPr>
              <a:spLocks/>
            </p:cNvSpPr>
            <p:nvPr/>
          </p:nvSpPr>
          <p:spPr bwMode="gray">
            <a:xfrm>
              <a:off x="5038776" y="1925314"/>
              <a:ext cx="738928" cy="557066"/>
            </a:xfrm>
            <a:custGeom>
              <a:avLst/>
              <a:gdLst>
                <a:gd name="T0" fmla="*/ 197 w 221"/>
                <a:gd name="T1" fmla="*/ 144 h 163"/>
                <a:gd name="T2" fmla="*/ 67 w 221"/>
                <a:gd name="T3" fmla="*/ 2 h 163"/>
                <a:gd name="T4" fmla="*/ 68 w 221"/>
                <a:gd name="T5" fmla="*/ 11 h 163"/>
                <a:gd name="T6" fmla="*/ 71 w 221"/>
                <a:gd name="T7" fmla="*/ 19 h 163"/>
                <a:gd name="T8" fmla="*/ 66 w 221"/>
                <a:gd name="T9" fmla="*/ 21 h 163"/>
                <a:gd name="T10" fmla="*/ 58 w 221"/>
                <a:gd name="T11" fmla="*/ 30 h 163"/>
                <a:gd name="T12" fmla="*/ 60 w 221"/>
                <a:gd name="T13" fmla="*/ 41 h 163"/>
                <a:gd name="T14" fmla="*/ 66 w 221"/>
                <a:gd name="T15" fmla="*/ 43 h 163"/>
                <a:gd name="T16" fmla="*/ 61 w 221"/>
                <a:gd name="T17" fmla="*/ 40 h 163"/>
                <a:gd name="T18" fmla="*/ 61 w 221"/>
                <a:gd name="T19" fmla="*/ 30 h 163"/>
                <a:gd name="T20" fmla="*/ 64 w 221"/>
                <a:gd name="T21" fmla="*/ 25 h 163"/>
                <a:gd name="T22" fmla="*/ 69 w 221"/>
                <a:gd name="T23" fmla="*/ 30 h 163"/>
                <a:gd name="T24" fmla="*/ 64 w 221"/>
                <a:gd name="T25" fmla="*/ 37 h 163"/>
                <a:gd name="T26" fmla="*/ 65 w 221"/>
                <a:gd name="T27" fmla="*/ 35 h 163"/>
                <a:gd name="T28" fmla="*/ 68 w 221"/>
                <a:gd name="T29" fmla="*/ 36 h 163"/>
                <a:gd name="T30" fmla="*/ 68 w 221"/>
                <a:gd name="T31" fmla="*/ 46 h 163"/>
                <a:gd name="T32" fmla="*/ 63 w 221"/>
                <a:gd name="T33" fmla="*/ 53 h 163"/>
                <a:gd name="T34" fmla="*/ 60 w 221"/>
                <a:gd name="T35" fmla="*/ 60 h 163"/>
                <a:gd name="T36" fmla="*/ 57 w 221"/>
                <a:gd name="T37" fmla="*/ 71 h 163"/>
                <a:gd name="T38" fmla="*/ 50 w 221"/>
                <a:gd name="T39" fmla="*/ 73 h 163"/>
                <a:gd name="T40" fmla="*/ 41 w 221"/>
                <a:gd name="T41" fmla="*/ 74 h 163"/>
                <a:gd name="T42" fmla="*/ 43 w 221"/>
                <a:gd name="T43" fmla="*/ 71 h 163"/>
                <a:gd name="T44" fmla="*/ 44 w 221"/>
                <a:gd name="T45" fmla="*/ 64 h 163"/>
                <a:gd name="T46" fmla="*/ 41 w 221"/>
                <a:gd name="T47" fmla="*/ 57 h 163"/>
                <a:gd name="T48" fmla="*/ 50 w 221"/>
                <a:gd name="T49" fmla="*/ 47 h 163"/>
                <a:gd name="T50" fmla="*/ 52 w 221"/>
                <a:gd name="T51" fmla="*/ 49 h 163"/>
                <a:gd name="T52" fmla="*/ 56 w 221"/>
                <a:gd name="T53" fmla="*/ 44 h 163"/>
                <a:gd name="T54" fmla="*/ 55 w 221"/>
                <a:gd name="T55" fmla="*/ 33 h 163"/>
                <a:gd name="T56" fmla="*/ 52 w 221"/>
                <a:gd name="T57" fmla="*/ 38 h 163"/>
                <a:gd name="T58" fmla="*/ 47 w 221"/>
                <a:gd name="T59" fmla="*/ 32 h 163"/>
                <a:gd name="T60" fmla="*/ 36 w 221"/>
                <a:gd name="T61" fmla="*/ 29 h 163"/>
                <a:gd name="T62" fmla="*/ 24 w 221"/>
                <a:gd name="T63" fmla="*/ 23 h 163"/>
                <a:gd name="T64" fmla="*/ 10 w 221"/>
                <a:gd name="T65" fmla="*/ 11 h 163"/>
                <a:gd name="T66" fmla="*/ 5 w 221"/>
                <a:gd name="T67" fmla="*/ 16 h 163"/>
                <a:gd name="T68" fmla="*/ 6 w 221"/>
                <a:gd name="T69" fmla="*/ 21 h 163"/>
                <a:gd name="T70" fmla="*/ 3 w 221"/>
                <a:gd name="T71" fmla="*/ 30 h 163"/>
                <a:gd name="T72" fmla="*/ 7 w 221"/>
                <a:gd name="T73" fmla="*/ 42 h 163"/>
                <a:gd name="T74" fmla="*/ 6 w 221"/>
                <a:gd name="T75" fmla="*/ 60 h 163"/>
                <a:gd name="T76" fmla="*/ 9 w 221"/>
                <a:gd name="T77" fmla="*/ 70 h 163"/>
                <a:gd name="T78" fmla="*/ 6 w 221"/>
                <a:gd name="T79" fmla="*/ 74 h 163"/>
                <a:gd name="T80" fmla="*/ 6 w 221"/>
                <a:gd name="T81" fmla="*/ 81 h 163"/>
                <a:gd name="T82" fmla="*/ 6 w 221"/>
                <a:gd name="T83" fmla="*/ 85 h 163"/>
                <a:gd name="T84" fmla="*/ 4 w 221"/>
                <a:gd name="T85" fmla="*/ 93 h 163"/>
                <a:gd name="T86" fmla="*/ 1 w 221"/>
                <a:gd name="T87" fmla="*/ 90 h 163"/>
                <a:gd name="T88" fmla="*/ 5 w 221"/>
                <a:gd name="T89" fmla="*/ 100 h 163"/>
                <a:gd name="T90" fmla="*/ 16 w 221"/>
                <a:gd name="T91" fmla="*/ 105 h 163"/>
                <a:gd name="T92" fmla="*/ 25 w 221"/>
                <a:gd name="T93" fmla="*/ 112 h 163"/>
                <a:gd name="T94" fmla="*/ 30 w 221"/>
                <a:gd name="T95" fmla="*/ 123 h 163"/>
                <a:gd name="T96" fmla="*/ 31 w 221"/>
                <a:gd name="T97" fmla="*/ 138 h 163"/>
                <a:gd name="T98" fmla="*/ 51 w 221"/>
                <a:gd name="T99" fmla="*/ 141 h 163"/>
                <a:gd name="T100" fmla="*/ 67 w 221"/>
                <a:gd name="T101" fmla="*/ 144 h 163"/>
                <a:gd name="T102" fmla="*/ 77 w 221"/>
                <a:gd name="T103" fmla="*/ 148 h 163"/>
                <a:gd name="T104" fmla="*/ 94 w 221"/>
                <a:gd name="T105" fmla="*/ 151 h 163"/>
                <a:gd name="T106" fmla="*/ 115 w 221"/>
                <a:gd name="T107" fmla="*/ 150 h 163"/>
                <a:gd name="T108" fmla="*/ 130 w 221"/>
                <a:gd name="T109" fmla="*/ 150 h 163"/>
                <a:gd name="T110" fmla="*/ 197 w 221"/>
                <a:gd name="T111" fmla="*/ 163 h 163"/>
                <a:gd name="T112" fmla="*/ 198 w 221"/>
                <a:gd name="T113" fmla="*/ 15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1" h="163">
                  <a:moveTo>
                    <a:pt x="198" y="153"/>
                  </a:moveTo>
                  <a:cubicBezTo>
                    <a:pt x="198" y="151"/>
                    <a:pt x="197" y="150"/>
                    <a:pt x="197" y="149"/>
                  </a:cubicBezTo>
                  <a:cubicBezTo>
                    <a:pt x="196" y="148"/>
                    <a:pt x="196" y="147"/>
                    <a:pt x="197" y="146"/>
                  </a:cubicBezTo>
                  <a:cubicBezTo>
                    <a:pt x="198" y="146"/>
                    <a:pt x="197" y="144"/>
                    <a:pt x="197" y="144"/>
                  </a:cubicBezTo>
                  <a:cubicBezTo>
                    <a:pt x="221" y="40"/>
                    <a:pt x="221" y="40"/>
                    <a:pt x="221" y="40"/>
                  </a:cubicBezTo>
                  <a:cubicBezTo>
                    <a:pt x="209" y="37"/>
                    <a:pt x="197" y="35"/>
                    <a:pt x="187" y="32"/>
                  </a:cubicBezTo>
                  <a:cubicBezTo>
                    <a:pt x="123" y="18"/>
                    <a:pt x="67" y="0"/>
                    <a:pt x="67" y="0"/>
                  </a:cubicBezTo>
                  <a:cubicBezTo>
                    <a:pt x="67" y="0"/>
                    <a:pt x="67" y="1"/>
                    <a:pt x="67" y="2"/>
                  </a:cubicBezTo>
                  <a:cubicBezTo>
                    <a:pt x="67" y="3"/>
                    <a:pt x="66" y="3"/>
                    <a:pt x="65" y="4"/>
                  </a:cubicBezTo>
                  <a:cubicBezTo>
                    <a:pt x="65" y="5"/>
                    <a:pt x="65" y="6"/>
                    <a:pt x="66" y="7"/>
                  </a:cubicBezTo>
                  <a:cubicBezTo>
                    <a:pt x="67" y="8"/>
                    <a:pt x="67" y="8"/>
                    <a:pt x="67" y="10"/>
                  </a:cubicBezTo>
                  <a:cubicBezTo>
                    <a:pt x="67" y="11"/>
                    <a:pt x="68" y="11"/>
                    <a:pt x="68" y="11"/>
                  </a:cubicBezTo>
                  <a:cubicBezTo>
                    <a:pt x="69" y="10"/>
                    <a:pt x="70" y="10"/>
                    <a:pt x="71" y="11"/>
                  </a:cubicBezTo>
                  <a:cubicBezTo>
                    <a:pt x="71" y="11"/>
                    <a:pt x="71" y="13"/>
                    <a:pt x="71" y="14"/>
                  </a:cubicBezTo>
                  <a:cubicBezTo>
                    <a:pt x="70" y="15"/>
                    <a:pt x="69" y="16"/>
                    <a:pt x="70" y="17"/>
                  </a:cubicBezTo>
                  <a:cubicBezTo>
                    <a:pt x="70" y="17"/>
                    <a:pt x="71" y="18"/>
                    <a:pt x="71" y="19"/>
                  </a:cubicBezTo>
                  <a:cubicBezTo>
                    <a:pt x="71" y="20"/>
                    <a:pt x="70" y="20"/>
                    <a:pt x="69" y="20"/>
                  </a:cubicBezTo>
                  <a:cubicBezTo>
                    <a:pt x="69" y="20"/>
                    <a:pt x="68" y="20"/>
                    <a:pt x="68" y="22"/>
                  </a:cubicBezTo>
                  <a:cubicBezTo>
                    <a:pt x="68" y="23"/>
                    <a:pt x="69" y="24"/>
                    <a:pt x="68" y="24"/>
                  </a:cubicBezTo>
                  <a:cubicBezTo>
                    <a:pt x="67" y="24"/>
                    <a:pt x="66" y="22"/>
                    <a:pt x="66" y="21"/>
                  </a:cubicBezTo>
                  <a:cubicBezTo>
                    <a:pt x="66" y="20"/>
                    <a:pt x="64" y="21"/>
                    <a:pt x="63" y="21"/>
                  </a:cubicBezTo>
                  <a:cubicBezTo>
                    <a:pt x="61" y="21"/>
                    <a:pt x="63" y="22"/>
                    <a:pt x="63" y="23"/>
                  </a:cubicBezTo>
                  <a:cubicBezTo>
                    <a:pt x="62" y="24"/>
                    <a:pt x="61" y="26"/>
                    <a:pt x="61" y="27"/>
                  </a:cubicBezTo>
                  <a:cubicBezTo>
                    <a:pt x="60" y="28"/>
                    <a:pt x="58" y="29"/>
                    <a:pt x="58" y="30"/>
                  </a:cubicBezTo>
                  <a:cubicBezTo>
                    <a:pt x="57" y="32"/>
                    <a:pt x="58" y="33"/>
                    <a:pt x="59" y="34"/>
                  </a:cubicBezTo>
                  <a:cubicBezTo>
                    <a:pt x="59" y="35"/>
                    <a:pt x="60" y="34"/>
                    <a:pt x="60" y="35"/>
                  </a:cubicBezTo>
                  <a:cubicBezTo>
                    <a:pt x="61" y="35"/>
                    <a:pt x="60" y="37"/>
                    <a:pt x="60" y="38"/>
                  </a:cubicBezTo>
                  <a:cubicBezTo>
                    <a:pt x="60" y="39"/>
                    <a:pt x="60" y="41"/>
                    <a:pt x="60" y="41"/>
                  </a:cubicBezTo>
                  <a:cubicBezTo>
                    <a:pt x="61" y="42"/>
                    <a:pt x="62" y="42"/>
                    <a:pt x="63" y="42"/>
                  </a:cubicBezTo>
                  <a:cubicBezTo>
                    <a:pt x="63" y="43"/>
                    <a:pt x="63" y="43"/>
                    <a:pt x="63" y="45"/>
                  </a:cubicBezTo>
                  <a:cubicBezTo>
                    <a:pt x="63" y="46"/>
                    <a:pt x="64" y="46"/>
                    <a:pt x="65" y="46"/>
                  </a:cubicBezTo>
                  <a:cubicBezTo>
                    <a:pt x="66" y="45"/>
                    <a:pt x="66" y="44"/>
                    <a:pt x="66" y="43"/>
                  </a:cubicBezTo>
                  <a:cubicBezTo>
                    <a:pt x="66" y="42"/>
                    <a:pt x="65" y="42"/>
                    <a:pt x="64" y="41"/>
                  </a:cubicBezTo>
                  <a:cubicBezTo>
                    <a:pt x="64" y="40"/>
                    <a:pt x="64" y="39"/>
                    <a:pt x="63" y="39"/>
                  </a:cubicBezTo>
                  <a:cubicBezTo>
                    <a:pt x="63" y="38"/>
                    <a:pt x="63" y="39"/>
                    <a:pt x="62" y="40"/>
                  </a:cubicBezTo>
                  <a:cubicBezTo>
                    <a:pt x="62" y="41"/>
                    <a:pt x="61" y="41"/>
                    <a:pt x="61" y="40"/>
                  </a:cubicBezTo>
                  <a:cubicBezTo>
                    <a:pt x="60" y="40"/>
                    <a:pt x="61" y="39"/>
                    <a:pt x="61" y="38"/>
                  </a:cubicBezTo>
                  <a:cubicBezTo>
                    <a:pt x="62" y="37"/>
                    <a:pt x="61" y="34"/>
                    <a:pt x="61" y="34"/>
                  </a:cubicBezTo>
                  <a:cubicBezTo>
                    <a:pt x="61" y="33"/>
                    <a:pt x="61" y="32"/>
                    <a:pt x="60" y="32"/>
                  </a:cubicBezTo>
                  <a:cubicBezTo>
                    <a:pt x="60" y="31"/>
                    <a:pt x="61" y="30"/>
                    <a:pt x="61" y="30"/>
                  </a:cubicBezTo>
                  <a:cubicBezTo>
                    <a:pt x="61" y="30"/>
                    <a:pt x="62" y="29"/>
                    <a:pt x="63" y="30"/>
                  </a:cubicBezTo>
                  <a:cubicBezTo>
                    <a:pt x="63" y="30"/>
                    <a:pt x="64" y="31"/>
                    <a:pt x="65" y="30"/>
                  </a:cubicBezTo>
                  <a:cubicBezTo>
                    <a:pt x="66" y="29"/>
                    <a:pt x="65" y="28"/>
                    <a:pt x="64" y="28"/>
                  </a:cubicBezTo>
                  <a:cubicBezTo>
                    <a:pt x="63" y="27"/>
                    <a:pt x="63" y="26"/>
                    <a:pt x="64" y="25"/>
                  </a:cubicBezTo>
                  <a:cubicBezTo>
                    <a:pt x="64" y="24"/>
                    <a:pt x="64" y="23"/>
                    <a:pt x="65" y="24"/>
                  </a:cubicBezTo>
                  <a:cubicBezTo>
                    <a:pt x="66" y="24"/>
                    <a:pt x="66" y="24"/>
                    <a:pt x="66" y="25"/>
                  </a:cubicBezTo>
                  <a:cubicBezTo>
                    <a:pt x="66" y="27"/>
                    <a:pt x="67" y="27"/>
                    <a:pt x="67" y="28"/>
                  </a:cubicBezTo>
                  <a:cubicBezTo>
                    <a:pt x="67" y="29"/>
                    <a:pt x="68" y="29"/>
                    <a:pt x="69" y="30"/>
                  </a:cubicBezTo>
                  <a:cubicBezTo>
                    <a:pt x="69" y="31"/>
                    <a:pt x="68" y="32"/>
                    <a:pt x="68" y="32"/>
                  </a:cubicBezTo>
                  <a:cubicBezTo>
                    <a:pt x="67" y="32"/>
                    <a:pt x="66" y="32"/>
                    <a:pt x="65" y="32"/>
                  </a:cubicBezTo>
                  <a:cubicBezTo>
                    <a:pt x="64" y="32"/>
                    <a:pt x="64" y="32"/>
                    <a:pt x="63" y="33"/>
                  </a:cubicBezTo>
                  <a:cubicBezTo>
                    <a:pt x="63" y="33"/>
                    <a:pt x="63" y="36"/>
                    <a:pt x="64" y="37"/>
                  </a:cubicBezTo>
                  <a:cubicBezTo>
                    <a:pt x="64" y="38"/>
                    <a:pt x="65" y="39"/>
                    <a:pt x="66" y="40"/>
                  </a:cubicBezTo>
                  <a:cubicBezTo>
                    <a:pt x="66" y="41"/>
                    <a:pt x="66" y="40"/>
                    <a:pt x="66" y="40"/>
                  </a:cubicBezTo>
                  <a:cubicBezTo>
                    <a:pt x="66" y="39"/>
                    <a:pt x="65" y="37"/>
                    <a:pt x="65" y="37"/>
                  </a:cubicBezTo>
                  <a:cubicBezTo>
                    <a:pt x="65" y="37"/>
                    <a:pt x="65" y="36"/>
                    <a:pt x="65" y="35"/>
                  </a:cubicBezTo>
                  <a:cubicBezTo>
                    <a:pt x="65" y="34"/>
                    <a:pt x="66" y="34"/>
                    <a:pt x="66" y="33"/>
                  </a:cubicBezTo>
                  <a:cubicBezTo>
                    <a:pt x="67" y="33"/>
                    <a:pt x="67" y="34"/>
                    <a:pt x="67" y="34"/>
                  </a:cubicBezTo>
                  <a:cubicBezTo>
                    <a:pt x="68" y="34"/>
                    <a:pt x="68" y="35"/>
                    <a:pt x="68" y="36"/>
                  </a:cubicBezTo>
                  <a:cubicBezTo>
                    <a:pt x="68" y="37"/>
                    <a:pt x="68" y="36"/>
                    <a:pt x="68" y="36"/>
                  </a:cubicBezTo>
                  <a:cubicBezTo>
                    <a:pt x="69" y="37"/>
                    <a:pt x="67" y="39"/>
                    <a:pt x="68" y="39"/>
                  </a:cubicBezTo>
                  <a:cubicBezTo>
                    <a:pt x="68" y="40"/>
                    <a:pt x="68" y="42"/>
                    <a:pt x="69" y="42"/>
                  </a:cubicBezTo>
                  <a:cubicBezTo>
                    <a:pt x="70" y="43"/>
                    <a:pt x="70" y="43"/>
                    <a:pt x="70" y="43"/>
                  </a:cubicBezTo>
                  <a:cubicBezTo>
                    <a:pt x="70" y="44"/>
                    <a:pt x="69" y="45"/>
                    <a:pt x="68" y="46"/>
                  </a:cubicBezTo>
                  <a:cubicBezTo>
                    <a:pt x="68" y="46"/>
                    <a:pt x="67" y="45"/>
                    <a:pt x="67" y="46"/>
                  </a:cubicBezTo>
                  <a:cubicBezTo>
                    <a:pt x="66" y="46"/>
                    <a:pt x="65" y="48"/>
                    <a:pt x="65" y="49"/>
                  </a:cubicBezTo>
                  <a:cubicBezTo>
                    <a:pt x="65" y="50"/>
                    <a:pt x="64" y="50"/>
                    <a:pt x="63" y="50"/>
                  </a:cubicBezTo>
                  <a:cubicBezTo>
                    <a:pt x="62" y="51"/>
                    <a:pt x="63" y="52"/>
                    <a:pt x="63" y="53"/>
                  </a:cubicBezTo>
                  <a:cubicBezTo>
                    <a:pt x="63" y="54"/>
                    <a:pt x="62" y="55"/>
                    <a:pt x="61" y="55"/>
                  </a:cubicBezTo>
                  <a:cubicBezTo>
                    <a:pt x="60" y="55"/>
                    <a:pt x="60" y="56"/>
                    <a:pt x="61" y="57"/>
                  </a:cubicBezTo>
                  <a:cubicBezTo>
                    <a:pt x="62" y="58"/>
                    <a:pt x="62" y="58"/>
                    <a:pt x="62" y="60"/>
                  </a:cubicBezTo>
                  <a:cubicBezTo>
                    <a:pt x="62" y="61"/>
                    <a:pt x="61" y="61"/>
                    <a:pt x="60" y="60"/>
                  </a:cubicBezTo>
                  <a:cubicBezTo>
                    <a:pt x="60" y="59"/>
                    <a:pt x="60" y="61"/>
                    <a:pt x="60" y="62"/>
                  </a:cubicBezTo>
                  <a:cubicBezTo>
                    <a:pt x="60" y="64"/>
                    <a:pt x="60" y="66"/>
                    <a:pt x="60" y="68"/>
                  </a:cubicBezTo>
                  <a:cubicBezTo>
                    <a:pt x="59" y="70"/>
                    <a:pt x="58" y="70"/>
                    <a:pt x="58" y="70"/>
                  </a:cubicBezTo>
                  <a:cubicBezTo>
                    <a:pt x="57" y="70"/>
                    <a:pt x="57" y="71"/>
                    <a:pt x="57" y="71"/>
                  </a:cubicBezTo>
                  <a:cubicBezTo>
                    <a:pt x="57" y="72"/>
                    <a:pt x="56" y="73"/>
                    <a:pt x="55" y="73"/>
                  </a:cubicBezTo>
                  <a:cubicBezTo>
                    <a:pt x="54" y="72"/>
                    <a:pt x="52" y="70"/>
                    <a:pt x="52" y="69"/>
                  </a:cubicBezTo>
                  <a:cubicBezTo>
                    <a:pt x="51" y="68"/>
                    <a:pt x="51" y="71"/>
                    <a:pt x="52" y="72"/>
                  </a:cubicBezTo>
                  <a:cubicBezTo>
                    <a:pt x="52" y="73"/>
                    <a:pt x="51" y="72"/>
                    <a:pt x="50" y="73"/>
                  </a:cubicBezTo>
                  <a:cubicBezTo>
                    <a:pt x="50" y="74"/>
                    <a:pt x="47" y="76"/>
                    <a:pt x="47" y="77"/>
                  </a:cubicBezTo>
                  <a:cubicBezTo>
                    <a:pt x="46" y="77"/>
                    <a:pt x="45" y="76"/>
                    <a:pt x="45" y="75"/>
                  </a:cubicBezTo>
                  <a:cubicBezTo>
                    <a:pt x="44" y="74"/>
                    <a:pt x="44" y="73"/>
                    <a:pt x="43" y="73"/>
                  </a:cubicBezTo>
                  <a:cubicBezTo>
                    <a:pt x="42" y="73"/>
                    <a:pt x="42" y="73"/>
                    <a:pt x="41" y="74"/>
                  </a:cubicBezTo>
                  <a:cubicBezTo>
                    <a:pt x="41" y="74"/>
                    <a:pt x="40" y="75"/>
                    <a:pt x="40" y="75"/>
                  </a:cubicBezTo>
                  <a:cubicBezTo>
                    <a:pt x="39" y="75"/>
                    <a:pt x="40" y="74"/>
                    <a:pt x="40" y="73"/>
                  </a:cubicBezTo>
                  <a:cubicBezTo>
                    <a:pt x="41" y="72"/>
                    <a:pt x="40" y="71"/>
                    <a:pt x="41" y="70"/>
                  </a:cubicBezTo>
                  <a:cubicBezTo>
                    <a:pt x="41" y="69"/>
                    <a:pt x="42" y="70"/>
                    <a:pt x="43" y="71"/>
                  </a:cubicBezTo>
                  <a:cubicBezTo>
                    <a:pt x="44" y="72"/>
                    <a:pt x="43" y="70"/>
                    <a:pt x="43" y="69"/>
                  </a:cubicBezTo>
                  <a:cubicBezTo>
                    <a:pt x="42" y="68"/>
                    <a:pt x="42" y="68"/>
                    <a:pt x="43" y="67"/>
                  </a:cubicBezTo>
                  <a:cubicBezTo>
                    <a:pt x="43" y="66"/>
                    <a:pt x="44" y="66"/>
                    <a:pt x="45" y="65"/>
                  </a:cubicBezTo>
                  <a:cubicBezTo>
                    <a:pt x="45" y="64"/>
                    <a:pt x="45" y="64"/>
                    <a:pt x="44" y="64"/>
                  </a:cubicBezTo>
                  <a:cubicBezTo>
                    <a:pt x="44" y="64"/>
                    <a:pt x="42" y="63"/>
                    <a:pt x="41" y="64"/>
                  </a:cubicBezTo>
                  <a:cubicBezTo>
                    <a:pt x="39" y="64"/>
                    <a:pt x="39" y="64"/>
                    <a:pt x="37" y="63"/>
                  </a:cubicBezTo>
                  <a:cubicBezTo>
                    <a:pt x="36" y="63"/>
                    <a:pt x="36" y="62"/>
                    <a:pt x="37" y="61"/>
                  </a:cubicBezTo>
                  <a:cubicBezTo>
                    <a:pt x="38" y="60"/>
                    <a:pt x="40" y="59"/>
                    <a:pt x="41" y="57"/>
                  </a:cubicBezTo>
                  <a:cubicBezTo>
                    <a:pt x="42" y="56"/>
                    <a:pt x="43" y="55"/>
                    <a:pt x="43" y="54"/>
                  </a:cubicBezTo>
                  <a:cubicBezTo>
                    <a:pt x="44" y="54"/>
                    <a:pt x="46" y="53"/>
                    <a:pt x="47" y="52"/>
                  </a:cubicBezTo>
                  <a:cubicBezTo>
                    <a:pt x="48" y="52"/>
                    <a:pt x="48" y="50"/>
                    <a:pt x="49" y="50"/>
                  </a:cubicBezTo>
                  <a:cubicBezTo>
                    <a:pt x="50" y="49"/>
                    <a:pt x="50" y="48"/>
                    <a:pt x="50" y="47"/>
                  </a:cubicBezTo>
                  <a:cubicBezTo>
                    <a:pt x="50" y="46"/>
                    <a:pt x="51" y="46"/>
                    <a:pt x="52" y="46"/>
                  </a:cubicBezTo>
                  <a:cubicBezTo>
                    <a:pt x="52" y="47"/>
                    <a:pt x="52" y="48"/>
                    <a:pt x="51" y="50"/>
                  </a:cubicBezTo>
                  <a:cubicBezTo>
                    <a:pt x="49" y="52"/>
                    <a:pt x="50" y="52"/>
                    <a:pt x="51" y="51"/>
                  </a:cubicBezTo>
                  <a:cubicBezTo>
                    <a:pt x="51" y="51"/>
                    <a:pt x="52" y="50"/>
                    <a:pt x="52" y="49"/>
                  </a:cubicBezTo>
                  <a:cubicBezTo>
                    <a:pt x="53" y="48"/>
                    <a:pt x="53" y="47"/>
                    <a:pt x="54" y="48"/>
                  </a:cubicBezTo>
                  <a:cubicBezTo>
                    <a:pt x="55" y="48"/>
                    <a:pt x="55" y="47"/>
                    <a:pt x="56" y="47"/>
                  </a:cubicBezTo>
                  <a:cubicBezTo>
                    <a:pt x="56" y="46"/>
                    <a:pt x="56" y="46"/>
                    <a:pt x="57" y="46"/>
                  </a:cubicBezTo>
                  <a:cubicBezTo>
                    <a:pt x="58" y="46"/>
                    <a:pt x="57" y="45"/>
                    <a:pt x="56" y="44"/>
                  </a:cubicBezTo>
                  <a:cubicBezTo>
                    <a:pt x="56" y="43"/>
                    <a:pt x="56" y="42"/>
                    <a:pt x="56" y="41"/>
                  </a:cubicBezTo>
                  <a:cubicBezTo>
                    <a:pt x="56" y="40"/>
                    <a:pt x="56" y="39"/>
                    <a:pt x="55" y="38"/>
                  </a:cubicBezTo>
                  <a:cubicBezTo>
                    <a:pt x="55" y="37"/>
                    <a:pt x="56" y="36"/>
                    <a:pt x="56" y="35"/>
                  </a:cubicBezTo>
                  <a:cubicBezTo>
                    <a:pt x="56" y="34"/>
                    <a:pt x="56" y="34"/>
                    <a:pt x="55" y="33"/>
                  </a:cubicBezTo>
                  <a:cubicBezTo>
                    <a:pt x="54" y="33"/>
                    <a:pt x="54" y="34"/>
                    <a:pt x="53" y="35"/>
                  </a:cubicBezTo>
                  <a:cubicBezTo>
                    <a:pt x="53" y="35"/>
                    <a:pt x="53" y="36"/>
                    <a:pt x="53" y="37"/>
                  </a:cubicBezTo>
                  <a:cubicBezTo>
                    <a:pt x="54" y="38"/>
                    <a:pt x="54" y="39"/>
                    <a:pt x="53" y="39"/>
                  </a:cubicBezTo>
                  <a:cubicBezTo>
                    <a:pt x="52" y="39"/>
                    <a:pt x="52" y="39"/>
                    <a:pt x="52" y="38"/>
                  </a:cubicBezTo>
                  <a:cubicBezTo>
                    <a:pt x="52" y="37"/>
                    <a:pt x="52" y="36"/>
                    <a:pt x="51" y="36"/>
                  </a:cubicBezTo>
                  <a:cubicBezTo>
                    <a:pt x="51" y="35"/>
                    <a:pt x="51" y="34"/>
                    <a:pt x="50" y="34"/>
                  </a:cubicBezTo>
                  <a:cubicBezTo>
                    <a:pt x="50" y="34"/>
                    <a:pt x="49" y="34"/>
                    <a:pt x="48" y="34"/>
                  </a:cubicBezTo>
                  <a:cubicBezTo>
                    <a:pt x="48" y="34"/>
                    <a:pt x="47" y="32"/>
                    <a:pt x="47" y="32"/>
                  </a:cubicBezTo>
                  <a:cubicBezTo>
                    <a:pt x="46" y="31"/>
                    <a:pt x="45" y="31"/>
                    <a:pt x="45" y="31"/>
                  </a:cubicBezTo>
                  <a:cubicBezTo>
                    <a:pt x="44" y="31"/>
                    <a:pt x="42" y="31"/>
                    <a:pt x="41" y="31"/>
                  </a:cubicBezTo>
                  <a:cubicBezTo>
                    <a:pt x="40" y="31"/>
                    <a:pt x="39" y="30"/>
                    <a:pt x="39" y="30"/>
                  </a:cubicBezTo>
                  <a:cubicBezTo>
                    <a:pt x="38" y="29"/>
                    <a:pt x="37" y="29"/>
                    <a:pt x="36" y="29"/>
                  </a:cubicBezTo>
                  <a:cubicBezTo>
                    <a:pt x="35" y="28"/>
                    <a:pt x="35" y="28"/>
                    <a:pt x="34" y="28"/>
                  </a:cubicBezTo>
                  <a:cubicBezTo>
                    <a:pt x="34" y="28"/>
                    <a:pt x="33" y="28"/>
                    <a:pt x="33" y="27"/>
                  </a:cubicBezTo>
                  <a:cubicBezTo>
                    <a:pt x="32" y="26"/>
                    <a:pt x="31" y="26"/>
                    <a:pt x="30" y="26"/>
                  </a:cubicBezTo>
                  <a:cubicBezTo>
                    <a:pt x="29" y="26"/>
                    <a:pt x="25" y="24"/>
                    <a:pt x="24" y="23"/>
                  </a:cubicBezTo>
                  <a:cubicBezTo>
                    <a:pt x="22" y="23"/>
                    <a:pt x="20" y="20"/>
                    <a:pt x="19" y="19"/>
                  </a:cubicBezTo>
                  <a:cubicBezTo>
                    <a:pt x="18" y="18"/>
                    <a:pt x="18" y="17"/>
                    <a:pt x="17" y="17"/>
                  </a:cubicBezTo>
                  <a:cubicBezTo>
                    <a:pt x="16" y="17"/>
                    <a:pt x="14" y="15"/>
                    <a:pt x="13" y="14"/>
                  </a:cubicBezTo>
                  <a:cubicBezTo>
                    <a:pt x="12" y="13"/>
                    <a:pt x="11" y="11"/>
                    <a:pt x="10" y="11"/>
                  </a:cubicBezTo>
                  <a:cubicBezTo>
                    <a:pt x="10" y="11"/>
                    <a:pt x="9" y="9"/>
                    <a:pt x="8" y="9"/>
                  </a:cubicBezTo>
                  <a:cubicBezTo>
                    <a:pt x="6" y="8"/>
                    <a:pt x="7" y="11"/>
                    <a:pt x="7" y="11"/>
                  </a:cubicBezTo>
                  <a:cubicBezTo>
                    <a:pt x="8" y="12"/>
                    <a:pt x="7" y="13"/>
                    <a:pt x="6" y="13"/>
                  </a:cubicBezTo>
                  <a:cubicBezTo>
                    <a:pt x="5" y="14"/>
                    <a:pt x="5" y="15"/>
                    <a:pt x="5" y="16"/>
                  </a:cubicBezTo>
                  <a:cubicBezTo>
                    <a:pt x="4" y="17"/>
                    <a:pt x="4" y="17"/>
                    <a:pt x="4" y="18"/>
                  </a:cubicBezTo>
                  <a:cubicBezTo>
                    <a:pt x="4" y="19"/>
                    <a:pt x="4" y="20"/>
                    <a:pt x="5" y="20"/>
                  </a:cubicBezTo>
                  <a:cubicBezTo>
                    <a:pt x="5" y="19"/>
                    <a:pt x="5" y="19"/>
                    <a:pt x="6" y="19"/>
                  </a:cubicBezTo>
                  <a:cubicBezTo>
                    <a:pt x="6" y="18"/>
                    <a:pt x="7" y="20"/>
                    <a:pt x="6" y="21"/>
                  </a:cubicBezTo>
                  <a:cubicBezTo>
                    <a:pt x="6" y="21"/>
                    <a:pt x="6" y="22"/>
                    <a:pt x="5" y="23"/>
                  </a:cubicBezTo>
                  <a:cubicBezTo>
                    <a:pt x="4" y="24"/>
                    <a:pt x="4" y="22"/>
                    <a:pt x="4" y="21"/>
                  </a:cubicBezTo>
                  <a:cubicBezTo>
                    <a:pt x="4" y="20"/>
                    <a:pt x="3" y="24"/>
                    <a:pt x="3" y="26"/>
                  </a:cubicBezTo>
                  <a:cubicBezTo>
                    <a:pt x="3" y="27"/>
                    <a:pt x="3" y="29"/>
                    <a:pt x="3" y="30"/>
                  </a:cubicBezTo>
                  <a:cubicBezTo>
                    <a:pt x="4" y="30"/>
                    <a:pt x="4" y="31"/>
                    <a:pt x="5" y="32"/>
                  </a:cubicBezTo>
                  <a:cubicBezTo>
                    <a:pt x="5" y="33"/>
                    <a:pt x="5" y="33"/>
                    <a:pt x="4" y="35"/>
                  </a:cubicBezTo>
                  <a:cubicBezTo>
                    <a:pt x="4" y="36"/>
                    <a:pt x="6" y="36"/>
                    <a:pt x="6" y="36"/>
                  </a:cubicBezTo>
                  <a:cubicBezTo>
                    <a:pt x="7" y="36"/>
                    <a:pt x="7" y="40"/>
                    <a:pt x="7" y="42"/>
                  </a:cubicBezTo>
                  <a:cubicBezTo>
                    <a:pt x="7" y="44"/>
                    <a:pt x="5" y="48"/>
                    <a:pt x="5" y="50"/>
                  </a:cubicBezTo>
                  <a:cubicBezTo>
                    <a:pt x="5" y="51"/>
                    <a:pt x="5" y="53"/>
                    <a:pt x="5" y="54"/>
                  </a:cubicBezTo>
                  <a:cubicBezTo>
                    <a:pt x="6" y="54"/>
                    <a:pt x="5" y="55"/>
                    <a:pt x="6" y="56"/>
                  </a:cubicBezTo>
                  <a:cubicBezTo>
                    <a:pt x="7" y="56"/>
                    <a:pt x="6" y="57"/>
                    <a:pt x="6" y="60"/>
                  </a:cubicBezTo>
                  <a:cubicBezTo>
                    <a:pt x="6" y="62"/>
                    <a:pt x="6" y="65"/>
                    <a:pt x="5" y="67"/>
                  </a:cubicBezTo>
                  <a:cubicBezTo>
                    <a:pt x="5" y="68"/>
                    <a:pt x="6" y="69"/>
                    <a:pt x="6" y="69"/>
                  </a:cubicBezTo>
                  <a:cubicBezTo>
                    <a:pt x="6" y="68"/>
                    <a:pt x="7" y="68"/>
                    <a:pt x="8" y="68"/>
                  </a:cubicBezTo>
                  <a:cubicBezTo>
                    <a:pt x="9" y="69"/>
                    <a:pt x="9" y="70"/>
                    <a:pt x="9" y="70"/>
                  </a:cubicBezTo>
                  <a:cubicBezTo>
                    <a:pt x="9" y="71"/>
                    <a:pt x="10" y="71"/>
                    <a:pt x="12" y="72"/>
                  </a:cubicBezTo>
                  <a:cubicBezTo>
                    <a:pt x="13" y="72"/>
                    <a:pt x="13" y="73"/>
                    <a:pt x="13" y="73"/>
                  </a:cubicBezTo>
                  <a:cubicBezTo>
                    <a:pt x="12" y="73"/>
                    <a:pt x="10" y="74"/>
                    <a:pt x="9" y="74"/>
                  </a:cubicBezTo>
                  <a:cubicBezTo>
                    <a:pt x="7" y="74"/>
                    <a:pt x="7" y="74"/>
                    <a:pt x="6" y="74"/>
                  </a:cubicBezTo>
                  <a:cubicBezTo>
                    <a:pt x="5" y="75"/>
                    <a:pt x="5" y="73"/>
                    <a:pt x="5" y="72"/>
                  </a:cubicBezTo>
                  <a:cubicBezTo>
                    <a:pt x="5" y="71"/>
                    <a:pt x="4" y="74"/>
                    <a:pt x="4" y="76"/>
                  </a:cubicBezTo>
                  <a:cubicBezTo>
                    <a:pt x="4" y="77"/>
                    <a:pt x="4" y="78"/>
                    <a:pt x="4" y="79"/>
                  </a:cubicBezTo>
                  <a:cubicBezTo>
                    <a:pt x="4" y="80"/>
                    <a:pt x="5" y="81"/>
                    <a:pt x="6" y="81"/>
                  </a:cubicBezTo>
                  <a:cubicBezTo>
                    <a:pt x="7" y="81"/>
                    <a:pt x="7" y="81"/>
                    <a:pt x="8" y="81"/>
                  </a:cubicBezTo>
                  <a:cubicBezTo>
                    <a:pt x="9" y="81"/>
                    <a:pt x="10" y="82"/>
                    <a:pt x="10" y="83"/>
                  </a:cubicBezTo>
                  <a:cubicBezTo>
                    <a:pt x="10" y="84"/>
                    <a:pt x="9" y="83"/>
                    <a:pt x="8" y="83"/>
                  </a:cubicBezTo>
                  <a:cubicBezTo>
                    <a:pt x="7" y="83"/>
                    <a:pt x="7" y="85"/>
                    <a:pt x="6" y="85"/>
                  </a:cubicBezTo>
                  <a:cubicBezTo>
                    <a:pt x="6" y="85"/>
                    <a:pt x="6" y="86"/>
                    <a:pt x="7" y="87"/>
                  </a:cubicBezTo>
                  <a:cubicBezTo>
                    <a:pt x="7" y="87"/>
                    <a:pt x="6" y="89"/>
                    <a:pt x="6" y="90"/>
                  </a:cubicBezTo>
                  <a:cubicBezTo>
                    <a:pt x="6" y="91"/>
                    <a:pt x="5" y="90"/>
                    <a:pt x="4" y="91"/>
                  </a:cubicBezTo>
                  <a:cubicBezTo>
                    <a:pt x="3" y="91"/>
                    <a:pt x="4" y="92"/>
                    <a:pt x="4" y="93"/>
                  </a:cubicBezTo>
                  <a:cubicBezTo>
                    <a:pt x="4" y="94"/>
                    <a:pt x="3" y="95"/>
                    <a:pt x="2" y="95"/>
                  </a:cubicBezTo>
                  <a:cubicBezTo>
                    <a:pt x="2" y="95"/>
                    <a:pt x="1" y="95"/>
                    <a:pt x="1" y="94"/>
                  </a:cubicBezTo>
                  <a:cubicBezTo>
                    <a:pt x="2" y="92"/>
                    <a:pt x="2" y="89"/>
                    <a:pt x="3" y="87"/>
                  </a:cubicBezTo>
                  <a:cubicBezTo>
                    <a:pt x="3" y="85"/>
                    <a:pt x="2" y="88"/>
                    <a:pt x="1" y="90"/>
                  </a:cubicBezTo>
                  <a:cubicBezTo>
                    <a:pt x="1" y="92"/>
                    <a:pt x="0" y="94"/>
                    <a:pt x="0" y="95"/>
                  </a:cubicBezTo>
                  <a:cubicBezTo>
                    <a:pt x="0" y="95"/>
                    <a:pt x="0" y="97"/>
                    <a:pt x="0" y="97"/>
                  </a:cubicBezTo>
                  <a:cubicBezTo>
                    <a:pt x="1" y="97"/>
                    <a:pt x="2" y="99"/>
                    <a:pt x="2" y="100"/>
                  </a:cubicBezTo>
                  <a:cubicBezTo>
                    <a:pt x="3" y="101"/>
                    <a:pt x="4" y="101"/>
                    <a:pt x="5" y="100"/>
                  </a:cubicBezTo>
                  <a:cubicBezTo>
                    <a:pt x="6" y="100"/>
                    <a:pt x="8" y="101"/>
                    <a:pt x="9" y="100"/>
                  </a:cubicBezTo>
                  <a:cubicBezTo>
                    <a:pt x="9" y="100"/>
                    <a:pt x="10" y="102"/>
                    <a:pt x="11" y="103"/>
                  </a:cubicBezTo>
                  <a:cubicBezTo>
                    <a:pt x="12" y="103"/>
                    <a:pt x="14" y="103"/>
                    <a:pt x="15" y="103"/>
                  </a:cubicBezTo>
                  <a:cubicBezTo>
                    <a:pt x="16" y="103"/>
                    <a:pt x="16" y="104"/>
                    <a:pt x="16" y="105"/>
                  </a:cubicBezTo>
                  <a:cubicBezTo>
                    <a:pt x="16" y="107"/>
                    <a:pt x="17" y="107"/>
                    <a:pt x="18" y="109"/>
                  </a:cubicBezTo>
                  <a:cubicBezTo>
                    <a:pt x="19" y="110"/>
                    <a:pt x="20" y="110"/>
                    <a:pt x="20" y="110"/>
                  </a:cubicBezTo>
                  <a:cubicBezTo>
                    <a:pt x="21" y="110"/>
                    <a:pt x="22" y="109"/>
                    <a:pt x="23" y="110"/>
                  </a:cubicBezTo>
                  <a:cubicBezTo>
                    <a:pt x="24" y="110"/>
                    <a:pt x="25" y="111"/>
                    <a:pt x="25" y="112"/>
                  </a:cubicBezTo>
                  <a:cubicBezTo>
                    <a:pt x="25" y="113"/>
                    <a:pt x="26" y="114"/>
                    <a:pt x="27" y="114"/>
                  </a:cubicBezTo>
                  <a:cubicBezTo>
                    <a:pt x="29" y="114"/>
                    <a:pt x="29" y="115"/>
                    <a:pt x="29" y="116"/>
                  </a:cubicBezTo>
                  <a:cubicBezTo>
                    <a:pt x="29" y="118"/>
                    <a:pt x="28" y="119"/>
                    <a:pt x="29" y="120"/>
                  </a:cubicBezTo>
                  <a:cubicBezTo>
                    <a:pt x="30" y="121"/>
                    <a:pt x="31" y="122"/>
                    <a:pt x="30" y="123"/>
                  </a:cubicBezTo>
                  <a:cubicBezTo>
                    <a:pt x="29" y="124"/>
                    <a:pt x="29" y="125"/>
                    <a:pt x="29" y="127"/>
                  </a:cubicBezTo>
                  <a:cubicBezTo>
                    <a:pt x="29" y="129"/>
                    <a:pt x="29" y="130"/>
                    <a:pt x="29" y="131"/>
                  </a:cubicBezTo>
                  <a:cubicBezTo>
                    <a:pt x="28" y="132"/>
                    <a:pt x="27" y="135"/>
                    <a:pt x="28" y="135"/>
                  </a:cubicBezTo>
                  <a:cubicBezTo>
                    <a:pt x="29" y="136"/>
                    <a:pt x="29" y="137"/>
                    <a:pt x="31" y="138"/>
                  </a:cubicBezTo>
                  <a:cubicBezTo>
                    <a:pt x="33" y="138"/>
                    <a:pt x="34" y="140"/>
                    <a:pt x="35" y="140"/>
                  </a:cubicBezTo>
                  <a:cubicBezTo>
                    <a:pt x="37" y="139"/>
                    <a:pt x="38" y="142"/>
                    <a:pt x="39" y="142"/>
                  </a:cubicBezTo>
                  <a:cubicBezTo>
                    <a:pt x="40" y="143"/>
                    <a:pt x="42" y="143"/>
                    <a:pt x="45" y="143"/>
                  </a:cubicBezTo>
                  <a:cubicBezTo>
                    <a:pt x="47" y="142"/>
                    <a:pt x="50" y="142"/>
                    <a:pt x="51" y="141"/>
                  </a:cubicBezTo>
                  <a:cubicBezTo>
                    <a:pt x="52" y="140"/>
                    <a:pt x="54" y="140"/>
                    <a:pt x="55" y="140"/>
                  </a:cubicBezTo>
                  <a:cubicBezTo>
                    <a:pt x="56" y="141"/>
                    <a:pt x="58" y="142"/>
                    <a:pt x="59" y="141"/>
                  </a:cubicBezTo>
                  <a:cubicBezTo>
                    <a:pt x="60" y="140"/>
                    <a:pt x="60" y="140"/>
                    <a:pt x="62" y="141"/>
                  </a:cubicBezTo>
                  <a:cubicBezTo>
                    <a:pt x="63" y="142"/>
                    <a:pt x="65" y="144"/>
                    <a:pt x="67" y="144"/>
                  </a:cubicBezTo>
                  <a:cubicBezTo>
                    <a:pt x="68" y="144"/>
                    <a:pt x="69" y="145"/>
                    <a:pt x="70" y="145"/>
                  </a:cubicBezTo>
                  <a:cubicBezTo>
                    <a:pt x="71" y="146"/>
                    <a:pt x="71" y="147"/>
                    <a:pt x="71" y="148"/>
                  </a:cubicBezTo>
                  <a:cubicBezTo>
                    <a:pt x="71" y="149"/>
                    <a:pt x="73" y="149"/>
                    <a:pt x="74" y="148"/>
                  </a:cubicBezTo>
                  <a:cubicBezTo>
                    <a:pt x="74" y="148"/>
                    <a:pt x="76" y="148"/>
                    <a:pt x="77" y="148"/>
                  </a:cubicBezTo>
                  <a:cubicBezTo>
                    <a:pt x="78" y="149"/>
                    <a:pt x="80" y="150"/>
                    <a:pt x="81" y="149"/>
                  </a:cubicBezTo>
                  <a:cubicBezTo>
                    <a:pt x="82" y="149"/>
                    <a:pt x="83" y="148"/>
                    <a:pt x="84" y="148"/>
                  </a:cubicBezTo>
                  <a:cubicBezTo>
                    <a:pt x="86" y="148"/>
                    <a:pt x="90" y="147"/>
                    <a:pt x="90" y="148"/>
                  </a:cubicBezTo>
                  <a:cubicBezTo>
                    <a:pt x="91" y="149"/>
                    <a:pt x="92" y="151"/>
                    <a:pt x="94" y="151"/>
                  </a:cubicBezTo>
                  <a:cubicBezTo>
                    <a:pt x="96" y="151"/>
                    <a:pt x="100" y="152"/>
                    <a:pt x="101" y="151"/>
                  </a:cubicBezTo>
                  <a:cubicBezTo>
                    <a:pt x="102" y="150"/>
                    <a:pt x="104" y="150"/>
                    <a:pt x="105" y="150"/>
                  </a:cubicBezTo>
                  <a:cubicBezTo>
                    <a:pt x="106" y="150"/>
                    <a:pt x="109" y="150"/>
                    <a:pt x="109" y="150"/>
                  </a:cubicBezTo>
                  <a:cubicBezTo>
                    <a:pt x="110" y="150"/>
                    <a:pt x="114" y="150"/>
                    <a:pt x="115" y="150"/>
                  </a:cubicBezTo>
                  <a:cubicBezTo>
                    <a:pt x="116" y="150"/>
                    <a:pt x="118" y="150"/>
                    <a:pt x="118" y="149"/>
                  </a:cubicBezTo>
                  <a:cubicBezTo>
                    <a:pt x="118" y="147"/>
                    <a:pt x="121" y="148"/>
                    <a:pt x="121" y="148"/>
                  </a:cubicBezTo>
                  <a:cubicBezTo>
                    <a:pt x="122" y="149"/>
                    <a:pt x="124" y="150"/>
                    <a:pt x="126" y="149"/>
                  </a:cubicBezTo>
                  <a:cubicBezTo>
                    <a:pt x="128" y="149"/>
                    <a:pt x="130" y="150"/>
                    <a:pt x="130" y="150"/>
                  </a:cubicBezTo>
                  <a:cubicBezTo>
                    <a:pt x="131" y="151"/>
                    <a:pt x="135" y="151"/>
                    <a:pt x="136" y="150"/>
                  </a:cubicBezTo>
                  <a:cubicBezTo>
                    <a:pt x="137" y="150"/>
                    <a:pt x="138" y="149"/>
                    <a:pt x="138" y="149"/>
                  </a:cubicBezTo>
                  <a:cubicBezTo>
                    <a:pt x="196" y="163"/>
                    <a:pt x="196" y="163"/>
                    <a:pt x="196" y="163"/>
                  </a:cubicBezTo>
                  <a:cubicBezTo>
                    <a:pt x="197" y="163"/>
                    <a:pt x="197" y="163"/>
                    <a:pt x="197" y="163"/>
                  </a:cubicBezTo>
                  <a:cubicBezTo>
                    <a:pt x="197" y="162"/>
                    <a:pt x="197" y="162"/>
                    <a:pt x="196" y="161"/>
                  </a:cubicBezTo>
                  <a:cubicBezTo>
                    <a:pt x="196" y="160"/>
                    <a:pt x="195" y="159"/>
                    <a:pt x="196" y="159"/>
                  </a:cubicBezTo>
                  <a:cubicBezTo>
                    <a:pt x="198" y="158"/>
                    <a:pt x="198" y="156"/>
                    <a:pt x="198" y="156"/>
                  </a:cubicBezTo>
                  <a:cubicBezTo>
                    <a:pt x="197" y="155"/>
                    <a:pt x="197" y="154"/>
                    <a:pt x="198" y="153"/>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68" name="Freeform 359">
              <a:extLst>
                <a:ext uri="{FF2B5EF4-FFF2-40B4-BE49-F238E27FC236}">
                  <a16:creationId xmlns:a16="http://schemas.microsoft.com/office/drawing/2014/main" id="{1AD165C3-A4A1-15AB-68C5-6CDBF8F543B3}"/>
                </a:ext>
              </a:extLst>
            </p:cNvPr>
            <p:cNvSpPr>
              <a:spLocks/>
            </p:cNvSpPr>
            <p:nvPr/>
          </p:nvSpPr>
          <p:spPr bwMode="gray">
            <a:xfrm>
              <a:off x="6149372" y="2739142"/>
              <a:ext cx="778592" cy="657668"/>
            </a:xfrm>
            <a:custGeom>
              <a:avLst/>
              <a:gdLst>
                <a:gd name="T0" fmla="*/ 134 w 233"/>
                <a:gd name="T1" fmla="*/ 15 h 193"/>
                <a:gd name="T2" fmla="*/ 26 w 233"/>
                <a:gd name="T3" fmla="*/ 0 h 193"/>
                <a:gd name="T4" fmla="*/ 0 w 233"/>
                <a:gd name="T5" fmla="*/ 166 h 193"/>
                <a:gd name="T6" fmla="*/ 89 w 233"/>
                <a:gd name="T7" fmla="*/ 179 h 193"/>
                <a:gd name="T8" fmla="*/ 196 w 233"/>
                <a:gd name="T9" fmla="*/ 191 h 193"/>
                <a:gd name="T10" fmla="*/ 218 w 233"/>
                <a:gd name="T11" fmla="*/ 193 h 193"/>
                <a:gd name="T12" fmla="*/ 233 w 233"/>
                <a:gd name="T13" fmla="*/ 25 h 193"/>
                <a:gd name="T14" fmla="*/ 134 w 233"/>
                <a:gd name="T15" fmla="*/ 15 h 1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3" h="193">
                  <a:moveTo>
                    <a:pt x="134" y="15"/>
                  </a:moveTo>
                  <a:cubicBezTo>
                    <a:pt x="92" y="9"/>
                    <a:pt x="26" y="0"/>
                    <a:pt x="26" y="0"/>
                  </a:cubicBezTo>
                  <a:cubicBezTo>
                    <a:pt x="0" y="166"/>
                    <a:pt x="0" y="166"/>
                    <a:pt x="0" y="166"/>
                  </a:cubicBezTo>
                  <a:cubicBezTo>
                    <a:pt x="0" y="166"/>
                    <a:pt x="65" y="176"/>
                    <a:pt x="89" y="179"/>
                  </a:cubicBezTo>
                  <a:cubicBezTo>
                    <a:pt x="114" y="182"/>
                    <a:pt x="186" y="190"/>
                    <a:pt x="196" y="191"/>
                  </a:cubicBezTo>
                  <a:cubicBezTo>
                    <a:pt x="206" y="192"/>
                    <a:pt x="218" y="193"/>
                    <a:pt x="218" y="193"/>
                  </a:cubicBezTo>
                  <a:cubicBezTo>
                    <a:pt x="233" y="25"/>
                    <a:pt x="233" y="25"/>
                    <a:pt x="233" y="25"/>
                  </a:cubicBezTo>
                  <a:cubicBezTo>
                    <a:pt x="233" y="25"/>
                    <a:pt x="177" y="20"/>
                    <a:pt x="134" y="15"/>
                  </a:cubicBezTo>
                  <a:close/>
                </a:path>
              </a:pathLst>
            </a:custGeom>
            <a:solidFill>
              <a:srgbClr val="016774"/>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69" name="Freeform 360">
              <a:extLst>
                <a:ext uri="{FF2B5EF4-FFF2-40B4-BE49-F238E27FC236}">
                  <a16:creationId xmlns:a16="http://schemas.microsoft.com/office/drawing/2014/main" id="{29E8B76E-AC4B-297B-86F4-DF170D703E5A}"/>
                </a:ext>
              </a:extLst>
            </p:cNvPr>
            <p:cNvSpPr>
              <a:spLocks/>
            </p:cNvSpPr>
            <p:nvPr/>
          </p:nvSpPr>
          <p:spPr bwMode="gray">
            <a:xfrm>
              <a:off x="5560286" y="2061954"/>
              <a:ext cx="665476" cy="1100619"/>
            </a:xfrm>
            <a:custGeom>
              <a:avLst/>
              <a:gdLst>
                <a:gd name="T0" fmla="*/ 195 w 199"/>
                <a:gd name="T1" fmla="*/ 213 h 322"/>
                <a:gd name="T2" fmla="*/ 190 w 199"/>
                <a:gd name="T3" fmla="*/ 207 h 322"/>
                <a:gd name="T4" fmla="*/ 187 w 199"/>
                <a:gd name="T5" fmla="*/ 213 h 322"/>
                <a:gd name="T6" fmla="*/ 177 w 199"/>
                <a:gd name="T7" fmla="*/ 213 h 322"/>
                <a:gd name="T8" fmla="*/ 168 w 199"/>
                <a:gd name="T9" fmla="*/ 212 h 322"/>
                <a:gd name="T10" fmla="*/ 161 w 199"/>
                <a:gd name="T11" fmla="*/ 211 h 322"/>
                <a:gd name="T12" fmla="*/ 151 w 199"/>
                <a:gd name="T13" fmla="*/ 210 h 322"/>
                <a:gd name="T14" fmla="*/ 145 w 199"/>
                <a:gd name="T15" fmla="*/ 215 h 322"/>
                <a:gd name="T16" fmla="*/ 141 w 199"/>
                <a:gd name="T17" fmla="*/ 205 h 322"/>
                <a:gd name="T18" fmla="*/ 139 w 199"/>
                <a:gd name="T19" fmla="*/ 195 h 322"/>
                <a:gd name="T20" fmla="*/ 133 w 199"/>
                <a:gd name="T21" fmla="*/ 192 h 322"/>
                <a:gd name="T22" fmla="*/ 133 w 199"/>
                <a:gd name="T23" fmla="*/ 185 h 322"/>
                <a:gd name="T24" fmla="*/ 130 w 199"/>
                <a:gd name="T25" fmla="*/ 176 h 322"/>
                <a:gd name="T26" fmla="*/ 127 w 199"/>
                <a:gd name="T27" fmla="*/ 167 h 322"/>
                <a:gd name="T28" fmla="*/ 126 w 199"/>
                <a:gd name="T29" fmla="*/ 160 h 322"/>
                <a:gd name="T30" fmla="*/ 122 w 199"/>
                <a:gd name="T31" fmla="*/ 153 h 322"/>
                <a:gd name="T32" fmla="*/ 113 w 199"/>
                <a:gd name="T33" fmla="*/ 158 h 322"/>
                <a:gd name="T34" fmla="*/ 108 w 199"/>
                <a:gd name="T35" fmla="*/ 157 h 322"/>
                <a:gd name="T36" fmla="*/ 107 w 199"/>
                <a:gd name="T37" fmla="*/ 152 h 322"/>
                <a:gd name="T38" fmla="*/ 109 w 199"/>
                <a:gd name="T39" fmla="*/ 144 h 322"/>
                <a:gd name="T40" fmla="*/ 112 w 199"/>
                <a:gd name="T41" fmla="*/ 139 h 322"/>
                <a:gd name="T42" fmla="*/ 113 w 199"/>
                <a:gd name="T43" fmla="*/ 131 h 322"/>
                <a:gd name="T44" fmla="*/ 116 w 199"/>
                <a:gd name="T45" fmla="*/ 122 h 322"/>
                <a:gd name="T46" fmla="*/ 120 w 199"/>
                <a:gd name="T47" fmla="*/ 113 h 322"/>
                <a:gd name="T48" fmla="*/ 113 w 199"/>
                <a:gd name="T49" fmla="*/ 111 h 322"/>
                <a:gd name="T50" fmla="*/ 109 w 199"/>
                <a:gd name="T51" fmla="*/ 107 h 322"/>
                <a:gd name="T52" fmla="*/ 105 w 199"/>
                <a:gd name="T53" fmla="*/ 102 h 322"/>
                <a:gd name="T54" fmla="*/ 103 w 199"/>
                <a:gd name="T55" fmla="*/ 95 h 322"/>
                <a:gd name="T56" fmla="*/ 99 w 199"/>
                <a:gd name="T57" fmla="*/ 87 h 322"/>
                <a:gd name="T58" fmla="*/ 94 w 199"/>
                <a:gd name="T59" fmla="*/ 80 h 322"/>
                <a:gd name="T60" fmla="*/ 86 w 199"/>
                <a:gd name="T61" fmla="*/ 72 h 322"/>
                <a:gd name="T62" fmla="*/ 88 w 199"/>
                <a:gd name="T63" fmla="*/ 67 h 322"/>
                <a:gd name="T64" fmla="*/ 89 w 199"/>
                <a:gd name="T65" fmla="*/ 60 h 322"/>
                <a:gd name="T66" fmla="*/ 85 w 199"/>
                <a:gd name="T67" fmla="*/ 52 h 322"/>
                <a:gd name="T68" fmla="*/ 65 w 199"/>
                <a:gd name="T69" fmla="*/ 0 h 322"/>
                <a:gd name="T70" fmla="*/ 41 w 199"/>
                <a:gd name="T71" fmla="*/ 109 h 322"/>
                <a:gd name="T72" fmla="*/ 40 w 199"/>
                <a:gd name="T73" fmla="*/ 119 h 322"/>
                <a:gd name="T74" fmla="*/ 41 w 199"/>
                <a:gd name="T75" fmla="*/ 126 h 322"/>
                <a:gd name="T76" fmla="*/ 47 w 199"/>
                <a:gd name="T77" fmla="*/ 134 h 322"/>
                <a:gd name="T78" fmla="*/ 49 w 199"/>
                <a:gd name="T79" fmla="*/ 143 h 322"/>
                <a:gd name="T80" fmla="*/ 39 w 199"/>
                <a:gd name="T81" fmla="*/ 158 h 322"/>
                <a:gd name="T82" fmla="*/ 32 w 199"/>
                <a:gd name="T83" fmla="*/ 170 h 322"/>
                <a:gd name="T84" fmla="*/ 20 w 199"/>
                <a:gd name="T85" fmla="*/ 182 h 322"/>
                <a:gd name="T86" fmla="*/ 17 w 199"/>
                <a:gd name="T87" fmla="*/ 191 h 322"/>
                <a:gd name="T88" fmla="*/ 23 w 199"/>
                <a:gd name="T89" fmla="*/ 196 h 322"/>
                <a:gd name="T90" fmla="*/ 22 w 199"/>
                <a:gd name="T91" fmla="*/ 203 h 322"/>
                <a:gd name="T92" fmla="*/ 17 w 199"/>
                <a:gd name="T93" fmla="*/ 212 h 322"/>
                <a:gd name="T94" fmla="*/ 183 w 199"/>
                <a:gd name="T95" fmla="*/ 322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9" h="322">
                  <a:moveTo>
                    <a:pt x="197" y="217"/>
                  </a:moveTo>
                  <a:cubicBezTo>
                    <a:pt x="197" y="216"/>
                    <a:pt x="197" y="216"/>
                    <a:pt x="196" y="215"/>
                  </a:cubicBezTo>
                  <a:cubicBezTo>
                    <a:pt x="195" y="214"/>
                    <a:pt x="194" y="214"/>
                    <a:pt x="195" y="213"/>
                  </a:cubicBezTo>
                  <a:cubicBezTo>
                    <a:pt x="195" y="212"/>
                    <a:pt x="195" y="211"/>
                    <a:pt x="194" y="211"/>
                  </a:cubicBezTo>
                  <a:cubicBezTo>
                    <a:pt x="194" y="210"/>
                    <a:pt x="194" y="208"/>
                    <a:pt x="193" y="207"/>
                  </a:cubicBezTo>
                  <a:cubicBezTo>
                    <a:pt x="192" y="206"/>
                    <a:pt x="191" y="206"/>
                    <a:pt x="190" y="207"/>
                  </a:cubicBezTo>
                  <a:cubicBezTo>
                    <a:pt x="189" y="208"/>
                    <a:pt x="188" y="206"/>
                    <a:pt x="188" y="207"/>
                  </a:cubicBezTo>
                  <a:cubicBezTo>
                    <a:pt x="188" y="209"/>
                    <a:pt x="188" y="209"/>
                    <a:pt x="187" y="210"/>
                  </a:cubicBezTo>
                  <a:cubicBezTo>
                    <a:pt x="186" y="211"/>
                    <a:pt x="186" y="212"/>
                    <a:pt x="187" y="213"/>
                  </a:cubicBezTo>
                  <a:cubicBezTo>
                    <a:pt x="188" y="215"/>
                    <a:pt x="185" y="213"/>
                    <a:pt x="185" y="213"/>
                  </a:cubicBezTo>
                  <a:cubicBezTo>
                    <a:pt x="184" y="213"/>
                    <a:pt x="182" y="213"/>
                    <a:pt x="182" y="212"/>
                  </a:cubicBezTo>
                  <a:cubicBezTo>
                    <a:pt x="181" y="212"/>
                    <a:pt x="179" y="213"/>
                    <a:pt x="177" y="213"/>
                  </a:cubicBezTo>
                  <a:cubicBezTo>
                    <a:pt x="176" y="214"/>
                    <a:pt x="176" y="213"/>
                    <a:pt x="175" y="212"/>
                  </a:cubicBezTo>
                  <a:cubicBezTo>
                    <a:pt x="175" y="210"/>
                    <a:pt x="174" y="212"/>
                    <a:pt x="173" y="212"/>
                  </a:cubicBezTo>
                  <a:cubicBezTo>
                    <a:pt x="172" y="213"/>
                    <a:pt x="169" y="212"/>
                    <a:pt x="168" y="212"/>
                  </a:cubicBezTo>
                  <a:cubicBezTo>
                    <a:pt x="167" y="212"/>
                    <a:pt x="166" y="211"/>
                    <a:pt x="166" y="211"/>
                  </a:cubicBezTo>
                  <a:cubicBezTo>
                    <a:pt x="166" y="211"/>
                    <a:pt x="164" y="209"/>
                    <a:pt x="162" y="210"/>
                  </a:cubicBezTo>
                  <a:cubicBezTo>
                    <a:pt x="161" y="210"/>
                    <a:pt x="161" y="210"/>
                    <a:pt x="161" y="211"/>
                  </a:cubicBezTo>
                  <a:cubicBezTo>
                    <a:pt x="160" y="212"/>
                    <a:pt x="160" y="214"/>
                    <a:pt x="158" y="213"/>
                  </a:cubicBezTo>
                  <a:cubicBezTo>
                    <a:pt x="157" y="212"/>
                    <a:pt x="157" y="212"/>
                    <a:pt x="156" y="212"/>
                  </a:cubicBezTo>
                  <a:cubicBezTo>
                    <a:pt x="154" y="211"/>
                    <a:pt x="153" y="211"/>
                    <a:pt x="151" y="210"/>
                  </a:cubicBezTo>
                  <a:cubicBezTo>
                    <a:pt x="150" y="210"/>
                    <a:pt x="149" y="210"/>
                    <a:pt x="148" y="210"/>
                  </a:cubicBezTo>
                  <a:cubicBezTo>
                    <a:pt x="146" y="211"/>
                    <a:pt x="146" y="212"/>
                    <a:pt x="147" y="213"/>
                  </a:cubicBezTo>
                  <a:cubicBezTo>
                    <a:pt x="147" y="214"/>
                    <a:pt x="145" y="215"/>
                    <a:pt x="145" y="215"/>
                  </a:cubicBezTo>
                  <a:cubicBezTo>
                    <a:pt x="145" y="215"/>
                    <a:pt x="144" y="212"/>
                    <a:pt x="143" y="211"/>
                  </a:cubicBezTo>
                  <a:cubicBezTo>
                    <a:pt x="141" y="211"/>
                    <a:pt x="141" y="210"/>
                    <a:pt x="141" y="209"/>
                  </a:cubicBezTo>
                  <a:cubicBezTo>
                    <a:pt x="141" y="207"/>
                    <a:pt x="142" y="207"/>
                    <a:pt x="141" y="205"/>
                  </a:cubicBezTo>
                  <a:cubicBezTo>
                    <a:pt x="140" y="204"/>
                    <a:pt x="139" y="204"/>
                    <a:pt x="140" y="203"/>
                  </a:cubicBezTo>
                  <a:cubicBezTo>
                    <a:pt x="141" y="203"/>
                    <a:pt x="141" y="200"/>
                    <a:pt x="141" y="199"/>
                  </a:cubicBezTo>
                  <a:cubicBezTo>
                    <a:pt x="141" y="198"/>
                    <a:pt x="140" y="197"/>
                    <a:pt x="139" y="195"/>
                  </a:cubicBezTo>
                  <a:cubicBezTo>
                    <a:pt x="138" y="193"/>
                    <a:pt x="137" y="193"/>
                    <a:pt x="136" y="194"/>
                  </a:cubicBezTo>
                  <a:cubicBezTo>
                    <a:pt x="135" y="195"/>
                    <a:pt x="134" y="193"/>
                    <a:pt x="134" y="193"/>
                  </a:cubicBezTo>
                  <a:cubicBezTo>
                    <a:pt x="134" y="193"/>
                    <a:pt x="134" y="192"/>
                    <a:pt x="133" y="192"/>
                  </a:cubicBezTo>
                  <a:cubicBezTo>
                    <a:pt x="132" y="192"/>
                    <a:pt x="131" y="190"/>
                    <a:pt x="131" y="189"/>
                  </a:cubicBezTo>
                  <a:cubicBezTo>
                    <a:pt x="131" y="188"/>
                    <a:pt x="131" y="187"/>
                    <a:pt x="132" y="187"/>
                  </a:cubicBezTo>
                  <a:cubicBezTo>
                    <a:pt x="132" y="187"/>
                    <a:pt x="132" y="186"/>
                    <a:pt x="133" y="185"/>
                  </a:cubicBezTo>
                  <a:cubicBezTo>
                    <a:pt x="133" y="183"/>
                    <a:pt x="132" y="182"/>
                    <a:pt x="131" y="181"/>
                  </a:cubicBezTo>
                  <a:cubicBezTo>
                    <a:pt x="131" y="180"/>
                    <a:pt x="130" y="179"/>
                    <a:pt x="130" y="179"/>
                  </a:cubicBezTo>
                  <a:cubicBezTo>
                    <a:pt x="130" y="178"/>
                    <a:pt x="130" y="176"/>
                    <a:pt x="130" y="176"/>
                  </a:cubicBezTo>
                  <a:cubicBezTo>
                    <a:pt x="130" y="176"/>
                    <a:pt x="128" y="174"/>
                    <a:pt x="128" y="173"/>
                  </a:cubicBezTo>
                  <a:cubicBezTo>
                    <a:pt x="128" y="172"/>
                    <a:pt x="127" y="170"/>
                    <a:pt x="127" y="169"/>
                  </a:cubicBezTo>
                  <a:cubicBezTo>
                    <a:pt x="128" y="168"/>
                    <a:pt x="127" y="168"/>
                    <a:pt x="127" y="167"/>
                  </a:cubicBezTo>
                  <a:cubicBezTo>
                    <a:pt x="126" y="166"/>
                    <a:pt x="127" y="165"/>
                    <a:pt x="127" y="164"/>
                  </a:cubicBezTo>
                  <a:cubicBezTo>
                    <a:pt x="128" y="163"/>
                    <a:pt x="128" y="162"/>
                    <a:pt x="126" y="162"/>
                  </a:cubicBezTo>
                  <a:cubicBezTo>
                    <a:pt x="125" y="162"/>
                    <a:pt x="126" y="161"/>
                    <a:pt x="126" y="160"/>
                  </a:cubicBezTo>
                  <a:cubicBezTo>
                    <a:pt x="127" y="159"/>
                    <a:pt x="127" y="158"/>
                    <a:pt x="126" y="157"/>
                  </a:cubicBezTo>
                  <a:cubicBezTo>
                    <a:pt x="124" y="157"/>
                    <a:pt x="124" y="157"/>
                    <a:pt x="124" y="156"/>
                  </a:cubicBezTo>
                  <a:cubicBezTo>
                    <a:pt x="124" y="155"/>
                    <a:pt x="123" y="153"/>
                    <a:pt x="122" y="153"/>
                  </a:cubicBezTo>
                  <a:cubicBezTo>
                    <a:pt x="121" y="154"/>
                    <a:pt x="120" y="154"/>
                    <a:pt x="120" y="155"/>
                  </a:cubicBezTo>
                  <a:cubicBezTo>
                    <a:pt x="119" y="157"/>
                    <a:pt x="117" y="158"/>
                    <a:pt x="116" y="158"/>
                  </a:cubicBezTo>
                  <a:cubicBezTo>
                    <a:pt x="115" y="158"/>
                    <a:pt x="113" y="158"/>
                    <a:pt x="113" y="158"/>
                  </a:cubicBezTo>
                  <a:cubicBezTo>
                    <a:pt x="113" y="158"/>
                    <a:pt x="113" y="160"/>
                    <a:pt x="111" y="161"/>
                  </a:cubicBezTo>
                  <a:cubicBezTo>
                    <a:pt x="110" y="161"/>
                    <a:pt x="110" y="160"/>
                    <a:pt x="109" y="159"/>
                  </a:cubicBezTo>
                  <a:cubicBezTo>
                    <a:pt x="109" y="159"/>
                    <a:pt x="109" y="158"/>
                    <a:pt x="108" y="157"/>
                  </a:cubicBezTo>
                  <a:cubicBezTo>
                    <a:pt x="107" y="156"/>
                    <a:pt x="107" y="156"/>
                    <a:pt x="106" y="156"/>
                  </a:cubicBezTo>
                  <a:cubicBezTo>
                    <a:pt x="105" y="156"/>
                    <a:pt x="106" y="155"/>
                    <a:pt x="106" y="154"/>
                  </a:cubicBezTo>
                  <a:cubicBezTo>
                    <a:pt x="106" y="153"/>
                    <a:pt x="106" y="152"/>
                    <a:pt x="107" y="152"/>
                  </a:cubicBezTo>
                  <a:cubicBezTo>
                    <a:pt x="108" y="152"/>
                    <a:pt x="108" y="151"/>
                    <a:pt x="107" y="150"/>
                  </a:cubicBezTo>
                  <a:cubicBezTo>
                    <a:pt x="106" y="149"/>
                    <a:pt x="107" y="147"/>
                    <a:pt x="107" y="146"/>
                  </a:cubicBezTo>
                  <a:cubicBezTo>
                    <a:pt x="107" y="146"/>
                    <a:pt x="108" y="144"/>
                    <a:pt x="109" y="144"/>
                  </a:cubicBezTo>
                  <a:cubicBezTo>
                    <a:pt x="110" y="144"/>
                    <a:pt x="112" y="145"/>
                    <a:pt x="112" y="144"/>
                  </a:cubicBezTo>
                  <a:cubicBezTo>
                    <a:pt x="113" y="143"/>
                    <a:pt x="112" y="141"/>
                    <a:pt x="112" y="141"/>
                  </a:cubicBezTo>
                  <a:cubicBezTo>
                    <a:pt x="113" y="140"/>
                    <a:pt x="112" y="139"/>
                    <a:pt x="112" y="139"/>
                  </a:cubicBezTo>
                  <a:cubicBezTo>
                    <a:pt x="111" y="139"/>
                    <a:pt x="111" y="137"/>
                    <a:pt x="112" y="135"/>
                  </a:cubicBezTo>
                  <a:cubicBezTo>
                    <a:pt x="112" y="133"/>
                    <a:pt x="111" y="133"/>
                    <a:pt x="111" y="132"/>
                  </a:cubicBezTo>
                  <a:cubicBezTo>
                    <a:pt x="111" y="131"/>
                    <a:pt x="112" y="130"/>
                    <a:pt x="113" y="131"/>
                  </a:cubicBezTo>
                  <a:cubicBezTo>
                    <a:pt x="113" y="132"/>
                    <a:pt x="113" y="129"/>
                    <a:pt x="113" y="128"/>
                  </a:cubicBezTo>
                  <a:cubicBezTo>
                    <a:pt x="113" y="127"/>
                    <a:pt x="114" y="127"/>
                    <a:pt x="115" y="125"/>
                  </a:cubicBezTo>
                  <a:cubicBezTo>
                    <a:pt x="116" y="124"/>
                    <a:pt x="116" y="123"/>
                    <a:pt x="116" y="122"/>
                  </a:cubicBezTo>
                  <a:cubicBezTo>
                    <a:pt x="117" y="121"/>
                    <a:pt x="117" y="121"/>
                    <a:pt x="117" y="119"/>
                  </a:cubicBezTo>
                  <a:cubicBezTo>
                    <a:pt x="117" y="118"/>
                    <a:pt x="117" y="117"/>
                    <a:pt x="118" y="117"/>
                  </a:cubicBezTo>
                  <a:cubicBezTo>
                    <a:pt x="119" y="117"/>
                    <a:pt x="120" y="115"/>
                    <a:pt x="120" y="113"/>
                  </a:cubicBezTo>
                  <a:cubicBezTo>
                    <a:pt x="121" y="111"/>
                    <a:pt x="119" y="111"/>
                    <a:pt x="118" y="111"/>
                  </a:cubicBezTo>
                  <a:cubicBezTo>
                    <a:pt x="117" y="112"/>
                    <a:pt x="116" y="112"/>
                    <a:pt x="115" y="112"/>
                  </a:cubicBezTo>
                  <a:cubicBezTo>
                    <a:pt x="114" y="111"/>
                    <a:pt x="114" y="111"/>
                    <a:pt x="113" y="111"/>
                  </a:cubicBezTo>
                  <a:cubicBezTo>
                    <a:pt x="112" y="111"/>
                    <a:pt x="112" y="110"/>
                    <a:pt x="112" y="109"/>
                  </a:cubicBezTo>
                  <a:cubicBezTo>
                    <a:pt x="113" y="108"/>
                    <a:pt x="112" y="107"/>
                    <a:pt x="112" y="107"/>
                  </a:cubicBezTo>
                  <a:cubicBezTo>
                    <a:pt x="111" y="106"/>
                    <a:pt x="110" y="106"/>
                    <a:pt x="109" y="107"/>
                  </a:cubicBezTo>
                  <a:cubicBezTo>
                    <a:pt x="107" y="108"/>
                    <a:pt x="108" y="106"/>
                    <a:pt x="108" y="105"/>
                  </a:cubicBezTo>
                  <a:cubicBezTo>
                    <a:pt x="109" y="104"/>
                    <a:pt x="107" y="104"/>
                    <a:pt x="107" y="104"/>
                  </a:cubicBezTo>
                  <a:cubicBezTo>
                    <a:pt x="107" y="103"/>
                    <a:pt x="106" y="102"/>
                    <a:pt x="105" y="102"/>
                  </a:cubicBezTo>
                  <a:cubicBezTo>
                    <a:pt x="104" y="101"/>
                    <a:pt x="104" y="100"/>
                    <a:pt x="105" y="100"/>
                  </a:cubicBezTo>
                  <a:cubicBezTo>
                    <a:pt x="106" y="99"/>
                    <a:pt x="105" y="97"/>
                    <a:pt x="105" y="97"/>
                  </a:cubicBezTo>
                  <a:cubicBezTo>
                    <a:pt x="105" y="97"/>
                    <a:pt x="104" y="95"/>
                    <a:pt x="103" y="95"/>
                  </a:cubicBezTo>
                  <a:cubicBezTo>
                    <a:pt x="102" y="95"/>
                    <a:pt x="102" y="94"/>
                    <a:pt x="102" y="93"/>
                  </a:cubicBezTo>
                  <a:cubicBezTo>
                    <a:pt x="102" y="91"/>
                    <a:pt x="101" y="91"/>
                    <a:pt x="101" y="90"/>
                  </a:cubicBezTo>
                  <a:cubicBezTo>
                    <a:pt x="101" y="89"/>
                    <a:pt x="100" y="88"/>
                    <a:pt x="99" y="87"/>
                  </a:cubicBezTo>
                  <a:cubicBezTo>
                    <a:pt x="99" y="86"/>
                    <a:pt x="98" y="86"/>
                    <a:pt x="97" y="85"/>
                  </a:cubicBezTo>
                  <a:cubicBezTo>
                    <a:pt x="97" y="85"/>
                    <a:pt x="97" y="82"/>
                    <a:pt x="97" y="82"/>
                  </a:cubicBezTo>
                  <a:cubicBezTo>
                    <a:pt x="97" y="82"/>
                    <a:pt x="95" y="80"/>
                    <a:pt x="94" y="80"/>
                  </a:cubicBezTo>
                  <a:cubicBezTo>
                    <a:pt x="93" y="80"/>
                    <a:pt x="92" y="79"/>
                    <a:pt x="92" y="78"/>
                  </a:cubicBezTo>
                  <a:cubicBezTo>
                    <a:pt x="92" y="77"/>
                    <a:pt x="90" y="75"/>
                    <a:pt x="89" y="75"/>
                  </a:cubicBezTo>
                  <a:cubicBezTo>
                    <a:pt x="88" y="74"/>
                    <a:pt x="86" y="72"/>
                    <a:pt x="86" y="72"/>
                  </a:cubicBezTo>
                  <a:cubicBezTo>
                    <a:pt x="86" y="72"/>
                    <a:pt x="88" y="72"/>
                    <a:pt x="89" y="71"/>
                  </a:cubicBezTo>
                  <a:cubicBezTo>
                    <a:pt x="90" y="71"/>
                    <a:pt x="90" y="69"/>
                    <a:pt x="89" y="69"/>
                  </a:cubicBezTo>
                  <a:cubicBezTo>
                    <a:pt x="88" y="68"/>
                    <a:pt x="88" y="67"/>
                    <a:pt x="88" y="67"/>
                  </a:cubicBezTo>
                  <a:cubicBezTo>
                    <a:pt x="89" y="66"/>
                    <a:pt x="90" y="66"/>
                    <a:pt x="90" y="65"/>
                  </a:cubicBezTo>
                  <a:cubicBezTo>
                    <a:pt x="90" y="64"/>
                    <a:pt x="89" y="64"/>
                    <a:pt x="90" y="63"/>
                  </a:cubicBezTo>
                  <a:cubicBezTo>
                    <a:pt x="90" y="62"/>
                    <a:pt x="90" y="61"/>
                    <a:pt x="89" y="60"/>
                  </a:cubicBezTo>
                  <a:cubicBezTo>
                    <a:pt x="88" y="60"/>
                    <a:pt x="89" y="59"/>
                    <a:pt x="88" y="58"/>
                  </a:cubicBezTo>
                  <a:cubicBezTo>
                    <a:pt x="87" y="58"/>
                    <a:pt x="87" y="57"/>
                    <a:pt x="87" y="56"/>
                  </a:cubicBezTo>
                  <a:cubicBezTo>
                    <a:pt x="88" y="56"/>
                    <a:pt x="86" y="53"/>
                    <a:pt x="85" y="52"/>
                  </a:cubicBezTo>
                  <a:cubicBezTo>
                    <a:pt x="83" y="51"/>
                    <a:pt x="83" y="48"/>
                    <a:pt x="83" y="48"/>
                  </a:cubicBezTo>
                  <a:cubicBezTo>
                    <a:pt x="92" y="6"/>
                    <a:pt x="92" y="6"/>
                    <a:pt x="92" y="6"/>
                  </a:cubicBezTo>
                  <a:cubicBezTo>
                    <a:pt x="83" y="4"/>
                    <a:pt x="74" y="2"/>
                    <a:pt x="65" y="0"/>
                  </a:cubicBezTo>
                  <a:cubicBezTo>
                    <a:pt x="41" y="104"/>
                    <a:pt x="41" y="104"/>
                    <a:pt x="41" y="104"/>
                  </a:cubicBezTo>
                  <a:cubicBezTo>
                    <a:pt x="41" y="104"/>
                    <a:pt x="42" y="106"/>
                    <a:pt x="41" y="106"/>
                  </a:cubicBezTo>
                  <a:cubicBezTo>
                    <a:pt x="40" y="107"/>
                    <a:pt x="40" y="108"/>
                    <a:pt x="41" y="109"/>
                  </a:cubicBezTo>
                  <a:cubicBezTo>
                    <a:pt x="41" y="110"/>
                    <a:pt x="42" y="111"/>
                    <a:pt x="42" y="113"/>
                  </a:cubicBezTo>
                  <a:cubicBezTo>
                    <a:pt x="41" y="114"/>
                    <a:pt x="41" y="115"/>
                    <a:pt x="42" y="116"/>
                  </a:cubicBezTo>
                  <a:cubicBezTo>
                    <a:pt x="42" y="116"/>
                    <a:pt x="42" y="118"/>
                    <a:pt x="40" y="119"/>
                  </a:cubicBezTo>
                  <a:cubicBezTo>
                    <a:pt x="39" y="119"/>
                    <a:pt x="40" y="120"/>
                    <a:pt x="40" y="121"/>
                  </a:cubicBezTo>
                  <a:cubicBezTo>
                    <a:pt x="41" y="122"/>
                    <a:pt x="41" y="122"/>
                    <a:pt x="41" y="123"/>
                  </a:cubicBezTo>
                  <a:cubicBezTo>
                    <a:pt x="41" y="124"/>
                    <a:pt x="41" y="125"/>
                    <a:pt x="41" y="126"/>
                  </a:cubicBezTo>
                  <a:cubicBezTo>
                    <a:pt x="41" y="127"/>
                    <a:pt x="44" y="128"/>
                    <a:pt x="43" y="130"/>
                  </a:cubicBezTo>
                  <a:cubicBezTo>
                    <a:pt x="43" y="132"/>
                    <a:pt x="44" y="131"/>
                    <a:pt x="45" y="132"/>
                  </a:cubicBezTo>
                  <a:cubicBezTo>
                    <a:pt x="46" y="133"/>
                    <a:pt x="45" y="133"/>
                    <a:pt x="47" y="134"/>
                  </a:cubicBezTo>
                  <a:cubicBezTo>
                    <a:pt x="48" y="134"/>
                    <a:pt x="50" y="136"/>
                    <a:pt x="49" y="137"/>
                  </a:cubicBezTo>
                  <a:cubicBezTo>
                    <a:pt x="49" y="138"/>
                    <a:pt x="50" y="138"/>
                    <a:pt x="50" y="140"/>
                  </a:cubicBezTo>
                  <a:cubicBezTo>
                    <a:pt x="50" y="142"/>
                    <a:pt x="50" y="142"/>
                    <a:pt x="49" y="143"/>
                  </a:cubicBezTo>
                  <a:cubicBezTo>
                    <a:pt x="48" y="145"/>
                    <a:pt x="47" y="146"/>
                    <a:pt x="46" y="147"/>
                  </a:cubicBezTo>
                  <a:cubicBezTo>
                    <a:pt x="45" y="149"/>
                    <a:pt x="43" y="149"/>
                    <a:pt x="43" y="151"/>
                  </a:cubicBezTo>
                  <a:cubicBezTo>
                    <a:pt x="42" y="152"/>
                    <a:pt x="40" y="157"/>
                    <a:pt x="39" y="158"/>
                  </a:cubicBezTo>
                  <a:cubicBezTo>
                    <a:pt x="38" y="160"/>
                    <a:pt x="37" y="161"/>
                    <a:pt x="36" y="162"/>
                  </a:cubicBezTo>
                  <a:cubicBezTo>
                    <a:pt x="35" y="163"/>
                    <a:pt x="34" y="163"/>
                    <a:pt x="34" y="165"/>
                  </a:cubicBezTo>
                  <a:cubicBezTo>
                    <a:pt x="33" y="167"/>
                    <a:pt x="34" y="168"/>
                    <a:pt x="32" y="170"/>
                  </a:cubicBezTo>
                  <a:cubicBezTo>
                    <a:pt x="30" y="172"/>
                    <a:pt x="29" y="173"/>
                    <a:pt x="28" y="174"/>
                  </a:cubicBezTo>
                  <a:cubicBezTo>
                    <a:pt x="26" y="174"/>
                    <a:pt x="25" y="174"/>
                    <a:pt x="24" y="177"/>
                  </a:cubicBezTo>
                  <a:cubicBezTo>
                    <a:pt x="22" y="180"/>
                    <a:pt x="21" y="182"/>
                    <a:pt x="20" y="182"/>
                  </a:cubicBezTo>
                  <a:cubicBezTo>
                    <a:pt x="19" y="182"/>
                    <a:pt x="18" y="183"/>
                    <a:pt x="18" y="184"/>
                  </a:cubicBezTo>
                  <a:cubicBezTo>
                    <a:pt x="18" y="185"/>
                    <a:pt x="17" y="186"/>
                    <a:pt x="17" y="187"/>
                  </a:cubicBezTo>
                  <a:cubicBezTo>
                    <a:pt x="16" y="188"/>
                    <a:pt x="18" y="189"/>
                    <a:pt x="17" y="191"/>
                  </a:cubicBezTo>
                  <a:cubicBezTo>
                    <a:pt x="17" y="192"/>
                    <a:pt x="17" y="193"/>
                    <a:pt x="18" y="193"/>
                  </a:cubicBezTo>
                  <a:cubicBezTo>
                    <a:pt x="19" y="193"/>
                    <a:pt x="20" y="193"/>
                    <a:pt x="20" y="194"/>
                  </a:cubicBezTo>
                  <a:cubicBezTo>
                    <a:pt x="21" y="195"/>
                    <a:pt x="23" y="195"/>
                    <a:pt x="23" y="196"/>
                  </a:cubicBezTo>
                  <a:cubicBezTo>
                    <a:pt x="23" y="197"/>
                    <a:pt x="25" y="198"/>
                    <a:pt x="25" y="199"/>
                  </a:cubicBezTo>
                  <a:cubicBezTo>
                    <a:pt x="25" y="200"/>
                    <a:pt x="24" y="200"/>
                    <a:pt x="23" y="200"/>
                  </a:cubicBezTo>
                  <a:cubicBezTo>
                    <a:pt x="22" y="201"/>
                    <a:pt x="22" y="202"/>
                    <a:pt x="22" y="203"/>
                  </a:cubicBezTo>
                  <a:cubicBezTo>
                    <a:pt x="22" y="204"/>
                    <a:pt x="21" y="205"/>
                    <a:pt x="20" y="206"/>
                  </a:cubicBezTo>
                  <a:cubicBezTo>
                    <a:pt x="20" y="207"/>
                    <a:pt x="20" y="209"/>
                    <a:pt x="20" y="209"/>
                  </a:cubicBezTo>
                  <a:cubicBezTo>
                    <a:pt x="20" y="210"/>
                    <a:pt x="18" y="210"/>
                    <a:pt x="17" y="212"/>
                  </a:cubicBezTo>
                  <a:cubicBezTo>
                    <a:pt x="17" y="213"/>
                    <a:pt x="0" y="287"/>
                    <a:pt x="0" y="287"/>
                  </a:cubicBezTo>
                  <a:cubicBezTo>
                    <a:pt x="0" y="287"/>
                    <a:pt x="76" y="304"/>
                    <a:pt x="99" y="308"/>
                  </a:cubicBezTo>
                  <a:cubicBezTo>
                    <a:pt x="123" y="312"/>
                    <a:pt x="182" y="322"/>
                    <a:pt x="183" y="322"/>
                  </a:cubicBezTo>
                  <a:cubicBezTo>
                    <a:pt x="199" y="218"/>
                    <a:pt x="199" y="218"/>
                    <a:pt x="199" y="218"/>
                  </a:cubicBezTo>
                  <a:cubicBezTo>
                    <a:pt x="199" y="218"/>
                    <a:pt x="197" y="218"/>
                    <a:pt x="197" y="217"/>
                  </a:cubicBezTo>
                  <a:close/>
                </a:path>
              </a:pathLst>
            </a:custGeom>
            <a:solidFill>
              <a:schemeClr val="bg1">
                <a:lumMod val="50000"/>
              </a:schemeClr>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70" name="Freeform 361">
              <a:extLst>
                <a:ext uri="{FF2B5EF4-FFF2-40B4-BE49-F238E27FC236}">
                  <a16:creationId xmlns:a16="http://schemas.microsoft.com/office/drawing/2014/main" id="{4BED635D-B7BD-3F3F-46EB-35A9906E04AC}"/>
                </a:ext>
              </a:extLst>
            </p:cNvPr>
            <p:cNvSpPr>
              <a:spLocks/>
            </p:cNvSpPr>
            <p:nvPr/>
          </p:nvSpPr>
          <p:spPr bwMode="gray">
            <a:xfrm>
              <a:off x="5837935" y="2082975"/>
              <a:ext cx="1139978" cy="740253"/>
            </a:xfrm>
            <a:custGeom>
              <a:avLst/>
              <a:gdLst>
                <a:gd name="T0" fmla="*/ 9 w 341"/>
                <a:gd name="T1" fmla="*/ 0 h 217"/>
                <a:gd name="T2" fmla="*/ 0 w 341"/>
                <a:gd name="T3" fmla="*/ 42 h 217"/>
                <a:gd name="T4" fmla="*/ 4 w 341"/>
                <a:gd name="T5" fmla="*/ 50 h 217"/>
                <a:gd name="T6" fmla="*/ 6 w 341"/>
                <a:gd name="T7" fmla="*/ 54 h 217"/>
                <a:gd name="T8" fmla="*/ 7 w 341"/>
                <a:gd name="T9" fmla="*/ 59 h 217"/>
                <a:gd name="T10" fmla="*/ 6 w 341"/>
                <a:gd name="T11" fmla="*/ 63 h 217"/>
                <a:gd name="T12" fmla="*/ 3 w 341"/>
                <a:gd name="T13" fmla="*/ 66 h 217"/>
                <a:gd name="T14" fmla="*/ 9 w 341"/>
                <a:gd name="T15" fmla="*/ 72 h 217"/>
                <a:gd name="T16" fmla="*/ 14 w 341"/>
                <a:gd name="T17" fmla="*/ 76 h 217"/>
                <a:gd name="T18" fmla="*/ 16 w 341"/>
                <a:gd name="T19" fmla="*/ 81 h 217"/>
                <a:gd name="T20" fmla="*/ 19 w 341"/>
                <a:gd name="T21" fmla="*/ 87 h 217"/>
                <a:gd name="T22" fmla="*/ 22 w 341"/>
                <a:gd name="T23" fmla="*/ 91 h 217"/>
                <a:gd name="T24" fmla="*/ 22 w 341"/>
                <a:gd name="T25" fmla="*/ 96 h 217"/>
                <a:gd name="T26" fmla="*/ 25 w 341"/>
                <a:gd name="T27" fmla="*/ 99 h 217"/>
                <a:gd name="T28" fmla="*/ 29 w 341"/>
                <a:gd name="T29" fmla="*/ 101 h 217"/>
                <a:gd name="T30" fmla="*/ 30 w 341"/>
                <a:gd name="T31" fmla="*/ 105 h 217"/>
                <a:gd name="T32" fmla="*/ 35 w 341"/>
                <a:gd name="T33" fmla="*/ 105 h 217"/>
                <a:gd name="T34" fmla="*/ 35 w 341"/>
                <a:gd name="T35" fmla="*/ 111 h 217"/>
                <a:gd name="T36" fmla="*/ 33 w 341"/>
                <a:gd name="T37" fmla="*/ 116 h 217"/>
                <a:gd name="T38" fmla="*/ 30 w 341"/>
                <a:gd name="T39" fmla="*/ 122 h 217"/>
                <a:gd name="T40" fmla="*/ 28 w 341"/>
                <a:gd name="T41" fmla="*/ 126 h 217"/>
                <a:gd name="T42" fmla="*/ 29 w 341"/>
                <a:gd name="T43" fmla="*/ 133 h 217"/>
                <a:gd name="T44" fmla="*/ 29 w 341"/>
                <a:gd name="T45" fmla="*/ 138 h 217"/>
                <a:gd name="T46" fmla="*/ 24 w 341"/>
                <a:gd name="T47" fmla="*/ 140 h 217"/>
                <a:gd name="T48" fmla="*/ 24 w 341"/>
                <a:gd name="T49" fmla="*/ 146 h 217"/>
                <a:gd name="T50" fmla="*/ 23 w 341"/>
                <a:gd name="T51" fmla="*/ 150 h 217"/>
                <a:gd name="T52" fmla="*/ 26 w 341"/>
                <a:gd name="T53" fmla="*/ 153 h 217"/>
                <a:gd name="T54" fmla="*/ 30 w 341"/>
                <a:gd name="T55" fmla="*/ 152 h 217"/>
                <a:gd name="T56" fmla="*/ 37 w 341"/>
                <a:gd name="T57" fmla="*/ 149 h 217"/>
                <a:gd name="T58" fmla="*/ 41 w 341"/>
                <a:gd name="T59" fmla="*/ 150 h 217"/>
                <a:gd name="T60" fmla="*/ 43 w 341"/>
                <a:gd name="T61" fmla="*/ 154 h 217"/>
                <a:gd name="T62" fmla="*/ 44 w 341"/>
                <a:gd name="T63" fmla="*/ 158 h 217"/>
                <a:gd name="T64" fmla="*/ 44 w 341"/>
                <a:gd name="T65" fmla="*/ 163 h 217"/>
                <a:gd name="T66" fmla="*/ 47 w 341"/>
                <a:gd name="T67" fmla="*/ 170 h 217"/>
                <a:gd name="T68" fmla="*/ 48 w 341"/>
                <a:gd name="T69" fmla="*/ 175 h 217"/>
                <a:gd name="T70" fmla="*/ 49 w 341"/>
                <a:gd name="T71" fmla="*/ 181 h 217"/>
                <a:gd name="T72" fmla="*/ 50 w 341"/>
                <a:gd name="T73" fmla="*/ 186 h 217"/>
                <a:gd name="T74" fmla="*/ 53 w 341"/>
                <a:gd name="T75" fmla="*/ 188 h 217"/>
                <a:gd name="T76" fmla="*/ 58 w 341"/>
                <a:gd name="T77" fmla="*/ 193 h 217"/>
                <a:gd name="T78" fmla="*/ 58 w 341"/>
                <a:gd name="T79" fmla="*/ 199 h 217"/>
                <a:gd name="T80" fmla="*/ 60 w 341"/>
                <a:gd name="T81" fmla="*/ 205 h 217"/>
                <a:gd name="T82" fmla="*/ 64 w 341"/>
                <a:gd name="T83" fmla="*/ 207 h 217"/>
                <a:gd name="T84" fmla="*/ 68 w 341"/>
                <a:gd name="T85" fmla="*/ 204 h 217"/>
                <a:gd name="T86" fmla="*/ 75 w 341"/>
                <a:gd name="T87" fmla="*/ 207 h 217"/>
                <a:gd name="T88" fmla="*/ 79 w 341"/>
                <a:gd name="T89" fmla="*/ 204 h 217"/>
                <a:gd name="T90" fmla="*/ 85 w 341"/>
                <a:gd name="T91" fmla="*/ 206 h 217"/>
                <a:gd name="T92" fmla="*/ 92 w 341"/>
                <a:gd name="T93" fmla="*/ 206 h 217"/>
                <a:gd name="T94" fmla="*/ 99 w 341"/>
                <a:gd name="T95" fmla="*/ 206 h 217"/>
                <a:gd name="T96" fmla="*/ 104 w 341"/>
                <a:gd name="T97" fmla="*/ 207 h 217"/>
                <a:gd name="T98" fmla="*/ 105 w 341"/>
                <a:gd name="T99" fmla="*/ 201 h 217"/>
                <a:gd name="T100" fmla="*/ 110 w 341"/>
                <a:gd name="T101" fmla="*/ 201 h 217"/>
                <a:gd name="T102" fmla="*/ 112 w 341"/>
                <a:gd name="T103" fmla="*/ 207 h 217"/>
                <a:gd name="T104" fmla="*/ 114 w 341"/>
                <a:gd name="T105" fmla="*/ 211 h 217"/>
                <a:gd name="T106" fmla="*/ 119 w 341"/>
                <a:gd name="T107" fmla="*/ 192 h 217"/>
                <a:gd name="T108" fmla="*/ 325 w 341"/>
                <a:gd name="T109" fmla="*/ 217 h 217"/>
                <a:gd name="T110" fmla="*/ 202 w 341"/>
                <a:gd name="T111" fmla="*/ 3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1" h="217">
                  <a:moveTo>
                    <a:pt x="202" y="34"/>
                  </a:moveTo>
                  <a:cubicBezTo>
                    <a:pt x="129" y="25"/>
                    <a:pt x="64" y="12"/>
                    <a:pt x="9" y="0"/>
                  </a:cubicBezTo>
                  <a:cubicBezTo>
                    <a:pt x="9" y="0"/>
                    <a:pt x="9" y="0"/>
                    <a:pt x="9" y="0"/>
                  </a:cubicBezTo>
                  <a:cubicBezTo>
                    <a:pt x="0" y="42"/>
                    <a:pt x="0" y="42"/>
                    <a:pt x="0" y="42"/>
                  </a:cubicBezTo>
                  <a:cubicBezTo>
                    <a:pt x="0" y="42"/>
                    <a:pt x="0" y="45"/>
                    <a:pt x="2" y="46"/>
                  </a:cubicBezTo>
                  <a:cubicBezTo>
                    <a:pt x="3" y="47"/>
                    <a:pt x="5" y="50"/>
                    <a:pt x="4" y="50"/>
                  </a:cubicBezTo>
                  <a:cubicBezTo>
                    <a:pt x="4" y="51"/>
                    <a:pt x="4" y="52"/>
                    <a:pt x="5" y="52"/>
                  </a:cubicBezTo>
                  <a:cubicBezTo>
                    <a:pt x="6" y="53"/>
                    <a:pt x="5" y="54"/>
                    <a:pt x="6" y="54"/>
                  </a:cubicBezTo>
                  <a:cubicBezTo>
                    <a:pt x="7" y="55"/>
                    <a:pt x="7" y="56"/>
                    <a:pt x="7" y="57"/>
                  </a:cubicBezTo>
                  <a:cubicBezTo>
                    <a:pt x="6" y="58"/>
                    <a:pt x="7" y="58"/>
                    <a:pt x="7" y="59"/>
                  </a:cubicBezTo>
                  <a:cubicBezTo>
                    <a:pt x="7" y="60"/>
                    <a:pt x="6" y="60"/>
                    <a:pt x="5" y="61"/>
                  </a:cubicBezTo>
                  <a:cubicBezTo>
                    <a:pt x="5" y="61"/>
                    <a:pt x="5" y="62"/>
                    <a:pt x="6" y="63"/>
                  </a:cubicBezTo>
                  <a:cubicBezTo>
                    <a:pt x="7" y="63"/>
                    <a:pt x="7" y="65"/>
                    <a:pt x="6" y="65"/>
                  </a:cubicBezTo>
                  <a:cubicBezTo>
                    <a:pt x="5" y="66"/>
                    <a:pt x="3" y="66"/>
                    <a:pt x="3" y="66"/>
                  </a:cubicBezTo>
                  <a:cubicBezTo>
                    <a:pt x="3" y="66"/>
                    <a:pt x="5" y="68"/>
                    <a:pt x="6" y="69"/>
                  </a:cubicBezTo>
                  <a:cubicBezTo>
                    <a:pt x="7" y="69"/>
                    <a:pt x="9" y="71"/>
                    <a:pt x="9" y="72"/>
                  </a:cubicBezTo>
                  <a:cubicBezTo>
                    <a:pt x="9" y="73"/>
                    <a:pt x="10" y="74"/>
                    <a:pt x="11" y="74"/>
                  </a:cubicBezTo>
                  <a:cubicBezTo>
                    <a:pt x="12" y="74"/>
                    <a:pt x="14" y="76"/>
                    <a:pt x="14" y="76"/>
                  </a:cubicBezTo>
                  <a:cubicBezTo>
                    <a:pt x="14" y="76"/>
                    <a:pt x="14" y="79"/>
                    <a:pt x="14" y="79"/>
                  </a:cubicBezTo>
                  <a:cubicBezTo>
                    <a:pt x="15" y="80"/>
                    <a:pt x="16" y="80"/>
                    <a:pt x="16" y="81"/>
                  </a:cubicBezTo>
                  <a:cubicBezTo>
                    <a:pt x="17" y="82"/>
                    <a:pt x="18" y="83"/>
                    <a:pt x="18" y="84"/>
                  </a:cubicBezTo>
                  <a:cubicBezTo>
                    <a:pt x="18" y="85"/>
                    <a:pt x="19" y="85"/>
                    <a:pt x="19" y="87"/>
                  </a:cubicBezTo>
                  <a:cubicBezTo>
                    <a:pt x="19" y="88"/>
                    <a:pt x="19" y="89"/>
                    <a:pt x="20" y="89"/>
                  </a:cubicBezTo>
                  <a:cubicBezTo>
                    <a:pt x="21" y="89"/>
                    <a:pt x="22" y="91"/>
                    <a:pt x="22" y="91"/>
                  </a:cubicBezTo>
                  <a:cubicBezTo>
                    <a:pt x="22" y="91"/>
                    <a:pt x="23" y="93"/>
                    <a:pt x="22" y="94"/>
                  </a:cubicBezTo>
                  <a:cubicBezTo>
                    <a:pt x="21" y="94"/>
                    <a:pt x="21" y="95"/>
                    <a:pt x="22" y="96"/>
                  </a:cubicBezTo>
                  <a:cubicBezTo>
                    <a:pt x="23" y="96"/>
                    <a:pt x="24" y="97"/>
                    <a:pt x="24" y="98"/>
                  </a:cubicBezTo>
                  <a:cubicBezTo>
                    <a:pt x="24" y="98"/>
                    <a:pt x="26" y="98"/>
                    <a:pt x="25" y="99"/>
                  </a:cubicBezTo>
                  <a:cubicBezTo>
                    <a:pt x="25" y="100"/>
                    <a:pt x="24" y="102"/>
                    <a:pt x="26" y="101"/>
                  </a:cubicBezTo>
                  <a:cubicBezTo>
                    <a:pt x="27" y="100"/>
                    <a:pt x="28" y="100"/>
                    <a:pt x="29" y="101"/>
                  </a:cubicBezTo>
                  <a:cubicBezTo>
                    <a:pt x="29" y="101"/>
                    <a:pt x="30" y="102"/>
                    <a:pt x="29" y="103"/>
                  </a:cubicBezTo>
                  <a:cubicBezTo>
                    <a:pt x="29" y="104"/>
                    <a:pt x="29" y="105"/>
                    <a:pt x="30" y="105"/>
                  </a:cubicBezTo>
                  <a:cubicBezTo>
                    <a:pt x="31" y="105"/>
                    <a:pt x="31" y="105"/>
                    <a:pt x="32" y="106"/>
                  </a:cubicBezTo>
                  <a:cubicBezTo>
                    <a:pt x="33" y="106"/>
                    <a:pt x="34" y="106"/>
                    <a:pt x="35" y="105"/>
                  </a:cubicBezTo>
                  <a:cubicBezTo>
                    <a:pt x="36" y="105"/>
                    <a:pt x="38" y="105"/>
                    <a:pt x="37" y="107"/>
                  </a:cubicBezTo>
                  <a:cubicBezTo>
                    <a:pt x="37" y="109"/>
                    <a:pt x="36" y="111"/>
                    <a:pt x="35" y="111"/>
                  </a:cubicBezTo>
                  <a:cubicBezTo>
                    <a:pt x="34" y="111"/>
                    <a:pt x="34" y="112"/>
                    <a:pt x="34" y="113"/>
                  </a:cubicBezTo>
                  <a:cubicBezTo>
                    <a:pt x="34" y="115"/>
                    <a:pt x="34" y="115"/>
                    <a:pt x="33" y="116"/>
                  </a:cubicBezTo>
                  <a:cubicBezTo>
                    <a:pt x="33" y="117"/>
                    <a:pt x="33" y="118"/>
                    <a:pt x="32" y="119"/>
                  </a:cubicBezTo>
                  <a:cubicBezTo>
                    <a:pt x="31" y="121"/>
                    <a:pt x="30" y="121"/>
                    <a:pt x="30" y="122"/>
                  </a:cubicBezTo>
                  <a:cubicBezTo>
                    <a:pt x="30" y="123"/>
                    <a:pt x="30" y="126"/>
                    <a:pt x="30" y="125"/>
                  </a:cubicBezTo>
                  <a:cubicBezTo>
                    <a:pt x="29" y="124"/>
                    <a:pt x="28" y="125"/>
                    <a:pt x="28" y="126"/>
                  </a:cubicBezTo>
                  <a:cubicBezTo>
                    <a:pt x="28" y="127"/>
                    <a:pt x="29" y="127"/>
                    <a:pt x="29" y="129"/>
                  </a:cubicBezTo>
                  <a:cubicBezTo>
                    <a:pt x="28" y="131"/>
                    <a:pt x="28" y="133"/>
                    <a:pt x="29" y="133"/>
                  </a:cubicBezTo>
                  <a:cubicBezTo>
                    <a:pt x="29" y="133"/>
                    <a:pt x="30" y="134"/>
                    <a:pt x="29" y="135"/>
                  </a:cubicBezTo>
                  <a:cubicBezTo>
                    <a:pt x="29" y="135"/>
                    <a:pt x="30" y="137"/>
                    <a:pt x="29" y="138"/>
                  </a:cubicBezTo>
                  <a:cubicBezTo>
                    <a:pt x="29" y="139"/>
                    <a:pt x="27" y="138"/>
                    <a:pt x="26" y="138"/>
                  </a:cubicBezTo>
                  <a:cubicBezTo>
                    <a:pt x="25" y="138"/>
                    <a:pt x="24" y="140"/>
                    <a:pt x="24" y="140"/>
                  </a:cubicBezTo>
                  <a:cubicBezTo>
                    <a:pt x="24" y="141"/>
                    <a:pt x="23" y="143"/>
                    <a:pt x="24" y="144"/>
                  </a:cubicBezTo>
                  <a:cubicBezTo>
                    <a:pt x="25" y="145"/>
                    <a:pt x="25" y="146"/>
                    <a:pt x="24" y="146"/>
                  </a:cubicBezTo>
                  <a:cubicBezTo>
                    <a:pt x="23" y="146"/>
                    <a:pt x="23" y="147"/>
                    <a:pt x="23" y="148"/>
                  </a:cubicBezTo>
                  <a:cubicBezTo>
                    <a:pt x="23" y="149"/>
                    <a:pt x="22" y="150"/>
                    <a:pt x="23" y="150"/>
                  </a:cubicBezTo>
                  <a:cubicBezTo>
                    <a:pt x="24" y="150"/>
                    <a:pt x="24" y="150"/>
                    <a:pt x="25" y="151"/>
                  </a:cubicBezTo>
                  <a:cubicBezTo>
                    <a:pt x="26" y="152"/>
                    <a:pt x="26" y="153"/>
                    <a:pt x="26" y="153"/>
                  </a:cubicBezTo>
                  <a:cubicBezTo>
                    <a:pt x="27" y="154"/>
                    <a:pt x="27" y="155"/>
                    <a:pt x="28" y="155"/>
                  </a:cubicBezTo>
                  <a:cubicBezTo>
                    <a:pt x="30" y="154"/>
                    <a:pt x="30" y="152"/>
                    <a:pt x="30" y="152"/>
                  </a:cubicBezTo>
                  <a:cubicBezTo>
                    <a:pt x="30" y="152"/>
                    <a:pt x="32" y="152"/>
                    <a:pt x="33" y="152"/>
                  </a:cubicBezTo>
                  <a:cubicBezTo>
                    <a:pt x="34" y="152"/>
                    <a:pt x="36" y="151"/>
                    <a:pt x="37" y="149"/>
                  </a:cubicBezTo>
                  <a:cubicBezTo>
                    <a:pt x="37" y="148"/>
                    <a:pt x="38" y="148"/>
                    <a:pt x="39" y="147"/>
                  </a:cubicBezTo>
                  <a:cubicBezTo>
                    <a:pt x="40" y="147"/>
                    <a:pt x="41" y="149"/>
                    <a:pt x="41" y="150"/>
                  </a:cubicBezTo>
                  <a:cubicBezTo>
                    <a:pt x="41" y="151"/>
                    <a:pt x="41" y="151"/>
                    <a:pt x="43" y="151"/>
                  </a:cubicBezTo>
                  <a:cubicBezTo>
                    <a:pt x="44" y="152"/>
                    <a:pt x="44" y="153"/>
                    <a:pt x="43" y="154"/>
                  </a:cubicBezTo>
                  <a:cubicBezTo>
                    <a:pt x="43" y="155"/>
                    <a:pt x="42" y="156"/>
                    <a:pt x="43" y="156"/>
                  </a:cubicBezTo>
                  <a:cubicBezTo>
                    <a:pt x="45" y="156"/>
                    <a:pt x="45" y="157"/>
                    <a:pt x="44" y="158"/>
                  </a:cubicBezTo>
                  <a:cubicBezTo>
                    <a:pt x="44" y="159"/>
                    <a:pt x="43" y="160"/>
                    <a:pt x="44" y="161"/>
                  </a:cubicBezTo>
                  <a:cubicBezTo>
                    <a:pt x="44" y="162"/>
                    <a:pt x="45" y="162"/>
                    <a:pt x="44" y="163"/>
                  </a:cubicBezTo>
                  <a:cubicBezTo>
                    <a:pt x="44" y="164"/>
                    <a:pt x="45" y="166"/>
                    <a:pt x="45" y="167"/>
                  </a:cubicBezTo>
                  <a:cubicBezTo>
                    <a:pt x="45" y="168"/>
                    <a:pt x="47" y="170"/>
                    <a:pt x="47" y="170"/>
                  </a:cubicBezTo>
                  <a:cubicBezTo>
                    <a:pt x="47" y="170"/>
                    <a:pt x="47" y="172"/>
                    <a:pt x="47" y="173"/>
                  </a:cubicBezTo>
                  <a:cubicBezTo>
                    <a:pt x="47" y="173"/>
                    <a:pt x="48" y="174"/>
                    <a:pt x="48" y="175"/>
                  </a:cubicBezTo>
                  <a:cubicBezTo>
                    <a:pt x="49" y="176"/>
                    <a:pt x="50" y="177"/>
                    <a:pt x="50" y="179"/>
                  </a:cubicBezTo>
                  <a:cubicBezTo>
                    <a:pt x="49" y="180"/>
                    <a:pt x="49" y="181"/>
                    <a:pt x="49" y="181"/>
                  </a:cubicBezTo>
                  <a:cubicBezTo>
                    <a:pt x="48" y="181"/>
                    <a:pt x="48" y="182"/>
                    <a:pt x="48" y="183"/>
                  </a:cubicBezTo>
                  <a:cubicBezTo>
                    <a:pt x="48" y="184"/>
                    <a:pt x="49" y="186"/>
                    <a:pt x="50" y="186"/>
                  </a:cubicBezTo>
                  <a:cubicBezTo>
                    <a:pt x="51" y="186"/>
                    <a:pt x="51" y="187"/>
                    <a:pt x="51" y="187"/>
                  </a:cubicBezTo>
                  <a:cubicBezTo>
                    <a:pt x="51" y="187"/>
                    <a:pt x="52" y="189"/>
                    <a:pt x="53" y="188"/>
                  </a:cubicBezTo>
                  <a:cubicBezTo>
                    <a:pt x="54" y="187"/>
                    <a:pt x="55" y="187"/>
                    <a:pt x="56" y="189"/>
                  </a:cubicBezTo>
                  <a:cubicBezTo>
                    <a:pt x="57" y="191"/>
                    <a:pt x="58" y="192"/>
                    <a:pt x="58" y="193"/>
                  </a:cubicBezTo>
                  <a:cubicBezTo>
                    <a:pt x="58" y="194"/>
                    <a:pt x="58" y="197"/>
                    <a:pt x="57" y="197"/>
                  </a:cubicBezTo>
                  <a:cubicBezTo>
                    <a:pt x="56" y="198"/>
                    <a:pt x="57" y="198"/>
                    <a:pt x="58" y="199"/>
                  </a:cubicBezTo>
                  <a:cubicBezTo>
                    <a:pt x="59" y="201"/>
                    <a:pt x="58" y="201"/>
                    <a:pt x="58" y="203"/>
                  </a:cubicBezTo>
                  <a:cubicBezTo>
                    <a:pt x="58" y="204"/>
                    <a:pt x="58" y="205"/>
                    <a:pt x="60" y="205"/>
                  </a:cubicBezTo>
                  <a:cubicBezTo>
                    <a:pt x="61" y="206"/>
                    <a:pt x="62" y="209"/>
                    <a:pt x="62" y="209"/>
                  </a:cubicBezTo>
                  <a:cubicBezTo>
                    <a:pt x="62" y="209"/>
                    <a:pt x="64" y="208"/>
                    <a:pt x="64" y="207"/>
                  </a:cubicBezTo>
                  <a:cubicBezTo>
                    <a:pt x="63" y="206"/>
                    <a:pt x="63" y="205"/>
                    <a:pt x="65" y="204"/>
                  </a:cubicBezTo>
                  <a:cubicBezTo>
                    <a:pt x="66" y="204"/>
                    <a:pt x="67" y="204"/>
                    <a:pt x="68" y="204"/>
                  </a:cubicBezTo>
                  <a:cubicBezTo>
                    <a:pt x="70" y="205"/>
                    <a:pt x="71" y="205"/>
                    <a:pt x="73" y="206"/>
                  </a:cubicBezTo>
                  <a:cubicBezTo>
                    <a:pt x="74" y="206"/>
                    <a:pt x="74" y="206"/>
                    <a:pt x="75" y="207"/>
                  </a:cubicBezTo>
                  <a:cubicBezTo>
                    <a:pt x="77" y="208"/>
                    <a:pt x="77" y="206"/>
                    <a:pt x="78" y="205"/>
                  </a:cubicBezTo>
                  <a:cubicBezTo>
                    <a:pt x="78" y="204"/>
                    <a:pt x="78" y="204"/>
                    <a:pt x="79" y="204"/>
                  </a:cubicBezTo>
                  <a:cubicBezTo>
                    <a:pt x="81" y="203"/>
                    <a:pt x="83" y="205"/>
                    <a:pt x="83" y="205"/>
                  </a:cubicBezTo>
                  <a:cubicBezTo>
                    <a:pt x="83" y="205"/>
                    <a:pt x="84" y="206"/>
                    <a:pt x="85" y="206"/>
                  </a:cubicBezTo>
                  <a:cubicBezTo>
                    <a:pt x="86" y="206"/>
                    <a:pt x="89" y="207"/>
                    <a:pt x="90" y="206"/>
                  </a:cubicBezTo>
                  <a:cubicBezTo>
                    <a:pt x="91" y="206"/>
                    <a:pt x="92" y="204"/>
                    <a:pt x="92" y="206"/>
                  </a:cubicBezTo>
                  <a:cubicBezTo>
                    <a:pt x="93" y="207"/>
                    <a:pt x="93" y="208"/>
                    <a:pt x="94" y="207"/>
                  </a:cubicBezTo>
                  <a:cubicBezTo>
                    <a:pt x="96" y="207"/>
                    <a:pt x="98" y="206"/>
                    <a:pt x="99" y="206"/>
                  </a:cubicBezTo>
                  <a:cubicBezTo>
                    <a:pt x="99" y="207"/>
                    <a:pt x="101" y="207"/>
                    <a:pt x="102" y="207"/>
                  </a:cubicBezTo>
                  <a:cubicBezTo>
                    <a:pt x="102" y="207"/>
                    <a:pt x="105" y="209"/>
                    <a:pt x="104" y="207"/>
                  </a:cubicBezTo>
                  <a:cubicBezTo>
                    <a:pt x="103" y="206"/>
                    <a:pt x="103" y="205"/>
                    <a:pt x="104" y="204"/>
                  </a:cubicBezTo>
                  <a:cubicBezTo>
                    <a:pt x="105" y="203"/>
                    <a:pt x="105" y="203"/>
                    <a:pt x="105" y="201"/>
                  </a:cubicBezTo>
                  <a:cubicBezTo>
                    <a:pt x="105" y="200"/>
                    <a:pt x="106" y="202"/>
                    <a:pt x="107" y="201"/>
                  </a:cubicBezTo>
                  <a:cubicBezTo>
                    <a:pt x="108" y="200"/>
                    <a:pt x="109" y="200"/>
                    <a:pt x="110" y="201"/>
                  </a:cubicBezTo>
                  <a:cubicBezTo>
                    <a:pt x="111" y="202"/>
                    <a:pt x="111" y="204"/>
                    <a:pt x="111" y="205"/>
                  </a:cubicBezTo>
                  <a:cubicBezTo>
                    <a:pt x="112" y="205"/>
                    <a:pt x="112" y="206"/>
                    <a:pt x="112" y="207"/>
                  </a:cubicBezTo>
                  <a:cubicBezTo>
                    <a:pt x="111" y="208"/>
                    <a:pt x="112" y="208"/>
                    <a:pt x="113" y="209"/>
                  </a:cubicBezTo>
                  <a:cubicBezTo>
                    <a:pt x="114" y="210"/>
                    <a:pt x="114" y="210"/>
                    <a:pt x="114" y="211"/>
                  </a:cubicBezTo>
                  <a:cubicBezTo>
                    <a:pt x="114" y="212"/>
                    <a:pt x="116" y="212"/>
                    <a:pt x="116" y="212"/>
                  </a:cubicBezTo>
                  <a:cubicBezTo>
                    <a:pt x="119" y="192"/>
                    <a:pt x="119" y="192"/>
                    <a:pt x="119" y="192"/>
                  </a:cubicBezTo>
                  <a:cubicBezTo>
                    <a:pt x="119" y="192"/>
                    <a:pt x="185" y="201"/>
                    <a:pt x="227" y="207"/>
                  </a:cubicBezTo>
                  <a:cubicBezTo>
                    <a:pt x="267" y="212"/>
                    <a:pt x="320" y="217"/>
                    <a:pt x="325" y="217"/>
                  </a:cubicBezTo>
                  <a:cubicBezTo>
                    <a:pt x="341" y="50"/>
                    <a:pt x="341" y="50"/>
                    <a:pt x="341" y="50"/>
                  </a:cubicBezTo>
                  <a:cubicBezTo>
                    <a:pt x="290" y="45"/>
                    <a:pt x="244" y="40"/>
                    <a:pt x="202" y="34"/>
                  </a:cubicBezTo>
                  <a:close/>
                </a:path>
              </a:pathLst>
            </a:custGeom>
            <a:solidFill>
              <a:schemeClr val="bg1">
                <a:lumMod val="50000"/>
              </a:schemeClr>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dirty="0">
                <a:ln>
                  <a:noFill/>
                </a:ln>
                <a:solidFill>
                  <a:srgbClr val="0A243F"/>
                </a:solidFill>
                <a:effectLst/>
                <a:uLnTx/>
                <a:uFillTx/>
                <a:latin typeface="Arial"/>
                <a:ea typeface="+mn-ea"/>
                <a:cs typeface="+mn-cs"/>
              </a:endParaRPr>
            </a:p>
          </p:txBody>
        </p:sp>
        <p:sp>
          <p:nvSpPr>
            <p:cNvPr id="471" name="Freeform 362">
              <a:extLst>
                <a:ext uri="{FF2B5EF4-FFF2-40B4-BE49-F238E27FC236}">
                  <a16:creationId xmlns:a16="http://schemas.microsoft.com/office/drawing/2014/main" id="{02B3AFFB-4760-F683-C38B-25D3B9ECC6FD}"/>
                </a:ext>
              </a:extLst>
            </p:cNvPr>
            <p:cNvSpPr>
              <a:spLocks/>
            </p:cNvSpPr>
            <p:nvPr/>
          </p:nvSpPr>
          <p:spPr bwMode="gray">
            <a:xfrm>
              <a:off x="5156300" y="2967373"/>
              <a:ext cx="708079" cy="1120138"/>
            </a:xfrm>
            <a:custGeom>
              <a:avLst/>
              <a:gdLst>
                <a:gd name="T0" fmla="*/ 121 w 212"/>
                <a:gd name="T1" fmla="*/ 22 h 328"/>
                <a:gd name="T2" fmla="*/ 32 w 212"/>
                <a:gd name="T3" fmla="*/ 0 h 328"/>
                <a:gd name="T4" fmla="*/ 0 w 212"/>
                <a:gd name="T5" fmla="*/ 123 h 328"/>
                <a:gd name="T6" fmla="*/ 136 w 212"/>
                <a:gd name="T7" fmla="*/ 328 h 328"/>
                <a:gd name="T8" fmla="*/ 136 w 212"/>
                <a:gd name="T9" fmla="*/ 328 h 328"/>
                <a:gd name="T10" fmla="*/ 136 w 212"/>
                <a:gd name="T11" fmla="*/ 326 h 328"/>
                <a:gd name="T12" fmla="*/ 136 w 212"/>
                <a:gd name="T13" fmla="*/ 324 h 328"/>
                <a:gd name="T14" fmla="*/ 138 w 212"/>
                <a:gd name="T15" fmla="*/ 324 h 328"/>
                <a:gd name="T16" fmla="*/ 139 w 212"/>
                <a:gd name="T17" fmla="*/ 321 h 328"/>
                <a:gd name="T18" fmla="*/ 140 w 212"/>
                <a:gd name="T19" fmla="*/ 314 h 328"/>
                <a:gd name="T20" fmla="*/ 138 w 212"/>
                <a:gd name="T21" fmla="*/ 308 h 328"/>
                <a:gd name="T22" fmla="*/ 139 w 212"/>
                <a:gd name="T23" fmla="*/ 305 h 328"/>
                <a:gd name="T24" fmla="*/ 140 w 212"/>
                <a:gd name="T25" fmla="*/ 303 h 328"/>
                <a:gd name="T26" fmla="*/ 139 w 212"/>
                <a:gd name="T27" fmla="*/ 300 h 328"/>
                <a:gd name="T28" fmla="*/ 140 w 212"/>
                <a:gd name="T29" fmla="*/ 297 h 328"/>
                <a:gd name="T30" fmla="*/ 140 w 212"/>
                <a:gd name="T31" fmla="*/ 294 h 328"/>
                <a:gd name="T32" fmla="*/ 142 w 212"/>
                <a:gd name="T33" fmla="*/ 292 h 328"/>
                <a:gd name="T34" fmla="*/ 141 w 212"/>
                <a:gd name="T35" fmla="*/ 289 h 328"/>
                <a:gd name="T36" fmla="*/ 141 w 212"/>
                <a:gd name="T37" fmla="*/ 286 h 328"/>
                <a:gd name="T38" fmla="*/ 142 w 212"/>
                <a:gd name="T39" fmla="*/ 282 h 328"/>
                <a:gd name="T40" fmla="*/ 144 w 212"/>
                <a:gd name="T41" fmla="*/ 282 h 328"/>
                <a:gd name="T42" fmla="*/ 148 w 212"/>
                <a:gd name="T43" fmla="*/ 280 h 328"/>
                <a:gd name="T44" fmla="*/ 150 w 212"/>
                <a:gd name="T45" fmla="*/ 282 h 328"/>
                <a:gd name="T46" fmla="*/ 153 w 212"/>
                <a:gd name="T47" fmla="*/ 282 h 328"/>
                <a:gd name="T48" fmla="*/ 155 w 212"/>
                <a:gd name="T49" fmla="*/ 285 h 328"/>
                <a:gd name="T50" fmla="*/ 156 w 212"/>
                <a:gd name="T51" fmla="*/ 287 h 328"/>
                <a:gd name="T52" fmla="*/ 159 w 212"/>
                <a:gd name="T53" fmla="*/ 289 h 328"/>
                <a:gd name="T54" fmla="*/ 162 w 212"/>
                <a:gd name="T55" fmla="*/ 286 h 328"/>
                <a:gd name="T56" fmla="*/ 165 w 212"/>
                <a:gd name="T57" fmla="*/ 281 h 328"/>
                <a:gd name="T58" fmla="*/ 212 w 212"/>
                <a:gd name="T59" fmla="*/ 41 h 328"/>
                <a:gd name="T60" fmla="*/ 121 w 212"/>
                <a:gd name="T61" fmla="*/ 22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2" h="328">
                  <a:moveTo>
                    <a:pt x="121" y="22"/>
                  </a:moveTo>
                  <a:cubicBezTo>
                    <a:pt x="121" y="22"/>
                    <a:pt x="60" y="8"/>
                    <a:pt x="32" y="0"/>
                  </a:cubicBezTo>
                  <a:cubicBezTo>
                    <a:pt x="0" y="123"/>
                    <a:pt x="0" y="123"/>
                    <a:pt x="0" y="123"/>
                  </a:cubicBezTo>
                  <a:cubicBezTo>
                    <a:pt x="136" y="328"/>
                    <a:pt x="136" y="328"/>
                    <a:pt x="136" y="328"/>
                  </a:cubicBezTo>
                  <a:cubicBezTo>
                    <a:pt x="136" y="328"/>
                    <a:pt x="136" y="328"/>
                    <a:pt x="136" y="328"/>
                  </a:cubicBezTo>
                  <a:cubicBezTo>
                    <a:pt x="136" y="327"/>
                    <a:pt x="136" y="327"/>
                    <a:pt x="136" y="326"/>
                  </a:cubicBezTo>
                  <a:cubicBezTo>
                    <a:pt x="137" y="325"/>
                    <a:pt x="137" y="325"/>
                    <a:pt x="136" y="324"/>
                  </a:cubicBezTo>
                  <a:cubicBezTo>
                    <a:pt x="135" y="324"/>
                    <a:pt x="136" y="323"/>
                    <a:pt x="138" y="324"/>
                  </a:cubicBezTo>
                  <a:cubicBezTo>
                    <a:pt x="139" y="324"/>
                    <a:pt x="139" y="323"/>
                    <a:pt x="139" y="321"/>
                  </a:cubicBezTo>
                  <a:cubicBezTo>
                    <a:pt x="139" y="320"/>
                    <a:pt x="140" y="317"/>
                    <a:pt x="140" y="314"/>
                  </a:cubicBezTo>
                  <a:cubicBezTo>
                    <a:pt x="140" y="312"/>
                    <a:pt x="139" y="310"/>
                    <a:pt x="138" y="308"/>
                  </a:cubicBezTo>
                  <a:cubicBezTo>
                    <a:pt x="138" y="307"/>
                    <a:pt x="139" y="306"/>
                    <a:pt x="139" y="305"/>
                  </a:cubicBezTo>
                  <a:cubicBezTo>
                    <a:pt x="139" y="305"/>
                    <a:pt x="139" y="303"/>
                    <a:pt x="140" y="303"/>
                  </a:cubicBezTo>
                  <a:cubicBezTo>
                    <a:pt x="141" y="302"/>
                    <a:pt x="139" y="301"/>
                    <a:pt x="139" y="300"/>
                  </a:cubicBezTo>
                  <a:cubicBezTo>
                    <a:pt x="138" y="299"/>
                    <a:pt x="140" y="298"/>
                    <a:pt x="140" y="297"/>
                  </a:cubicBezTo>
                  <a:cubicBezTo>
                    <a:pt x="140" y="295"/>
                    <a:pt x="139" y="296"/>
                    <a:pt x="140" y="294"/>
                  </a:cubicBezTo>
                  <a:cubicBezTo>
                    <a:pt x="140" y="292"/>
                    <a:pt x="141" y="292"/>
                    <a:pt x="142" y="292"/>
                  </a:cubicBezTo>
                  <a:cubicBezTo>
                    <a:pt x="143" y="292"/>
                    <a:pt x="142" y="289"/>
                    <a:pt x="141" y="289"/>
                  </a:cubicBezTo>
                  <a:cubicBezTo>
                    <a:pt x="140" y="288"/>
                    <a:pt x="140" y="287"/>
                    <a:pt x="141" y="286"/>
                  </a:cubicBezTo>
                  <a:cubicBezTo>
                    <a:pt x="142" y="285"/>
                    <a:pt x="141" y="283"/>
                    <a:pt x="142" y="282"/>
                  </a:cubicBezTo>
                  <a:cubicBezTo>
                    <a:pt x="142" y="281"/>
                    <a:pt x="143" y="282"/>
                    <a:pt x="144" y="282"/>
                  </a:cubicBezTo>
                  <a:cubicBezTo>
                    <a:pt x="145" y="281"/>
                    <a:pt x="146" y="281"/>
                    <a:pt x="148" y="280"/>
                  </a:cubicBezTo>
                  <a:cubicBezTo>
                    <a:pt x="150" y="280"/>
                    <a:pt x="149" y="282"/>
                    <a:pt x="150" y="282"/>
                  </a:cubicBezTo>
                  <a:cubicBezTo>
                    <a:pt x="152" y="282"/>
                    <a:pt x="152" y="283"/>
                    <a:pt x="153" y="282"/>
                  </a:cubicBezTo>
                  <a:cubicBezTo>
                    <a:pt x="155" y="282"/>
                    <a:pt x="155" y="284"/>
                    <a:pt x="155" y="285"/>
                  </a:cubicBezTo>
                  <a:cubicBezTo>
                    <a:pt x="156" y="286"/>
                    <a:pt x="155" y="286"/>
                    <a:pt x="156" y="287"/>
                  </a:cubicBezTo>
                  <a:cubicBezTo>
                    <a:pt x="157" y="288"/>
                    <a:pt x="157" y="289"/>
                    <a:pt x="159" y="289"/>
                  </a:cubicBezTo>
                  <a:cubicBezTo>
                    <a:pt x="161" y="289"/>
                    <a:pt x="161" y="288"/>
                    <a:pt x="162" y="286"/>
                  </a:cubicBezTo>
                  <a:cubicBezTo>
                    <a:pt x="163" y="284"/>
                    <a:pt x="165" y="281"/>
                    <a:pt x="165" y="281"/>
                  </a:cubicBezTo>
                  <a:cubicBezTo>
                    <a:pt x="212" y="41"/>
                    <a:pt x="212" y="41"/>
                    <a:pt x="212" y="41"/>
                  </a:cubicBezTo>
                  <a:cubicBezTo>
                    <a:pt x="183" y="35"/>
                    <a:pt x="121" y="22"/>
                    <a:pt x="121" y="22"/>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dirty="0">
                <a:ln>
                  <a:noFill/>
                </a:ln>
                <a:solidFill>
                  <a:srgbClr val="0A243F"/>
                </a:solidFill>
                <a:effectLst/>
                <a:uLnTx/>
                <a:uFillTx/>
                <a:latin typeface="Arial"/>
                <a:ea typeface="+mn-ea"/>
                <a:cs typeface="+mn-cs"/>
              </a:endParaRPr>
            </a:p>
          </p:txBody>
        </p:sp>
        <p:sp>
          <p:nvSpPr>
            <p:cNvPr id="472" name="Freeform 363">
              <a:extLst>
                <a:ext uri="{FF2B5EF4-FFF2-40B4-BE49-F238E27FC236}">
                  <a16:creationId xmlns:a16="http://schemas.microsoft.com/office/drawing/2014/main" id="{3662F975-FDFB-F78C-7A53-3209A4323111}"/>
                </a:ext>
              </a:extLst>
            </p:cNvPr>
            <p:cNvSpPr>
              <a:spLocks/>
            </p:cNvSpPr>
            <p:nvPr/>
          </p:nvSpPr>
          <p:spPr bwMode="gray">
            <a:xfrm>
              <a:off x="4752312" y="2844248"/>
              <a:ext cx="894647" cy="1564590"/>
            </a:xfrm>
            <a:custGeom>
              <a:avLst/>
              <a:gdLst>
                <a:gd name="T0" fmla="*/ 260 w 268"/>
                <a:gd name="T1" fmla="*/ 387 h 458"/>
                <a:gd name="T2" fmla="*/ 257 w 268"/>
                <a:gd name="T3" fmla="*/ 371 h 458"/>
                <a:gd name="T4" fmla="*/ 121 w 268"/>
                <a:gd name="T5" fmla="*/ 159 h 458"/>
                <a:gd name="T6" fmla="*/ 27 w 268"/>
                <a:gd name="T7" fmla="*/ 0 h 458"/>
                <a:gd name="T8" fmla="*/ 25 w 268"/>
                <a:gd name="T9" fmla="*/ 13 h 458"/>
                <a:gd name="T10" fmla="*/ 19 w 268"/>
                <a:gd name="T11" fmla="*/ 35 h 458"/>
                <a:gd name="T12" fmla="*/ 16 w 268"/>
                <a:gd name="T13" fmla="*/ 45 h 458"/>
                <a:gd name="T14" fmla="*/ 13 w 268"/>
                <a:gd name="T15" fmla="*/ 49 h 458"/>
                <a:gd name="T16" fmla="*/ 6 w 268"/>
                <a:gd name="T17" fmla="*/ 56 h 458"/>
                <a:gd name="T18" fmla="*/ 2 w 268"/>
                <a:gd name="T19" fmla="*/ 71 h 458"/>
                <a:gd name="T20" fmla="*/ 9 w 268"/>
                <a:gd name="T21" fmla="*/ 84 h 458"/>
                <a:gd name="T22" fmla="*/ 11 w 268"/>
                <a:gd name="T23" fmla="*/ 99 h 458"/>
                <a:gd name="T24" fmla="*/ 6 w 268"/>
                <a:gd name="T25" fmla="*/ 113 h 458"/>
                <a:gd name="T26" fmla="*/ 8 w 268"/>
                <a:gd name="T27" fmla="*/ 137 h 458"/>
                <a:gd name="T28" fmla="*/ 18 w 268"/>
                <a:gd name="T29" fmla="*/ 157 h 458"/>
                <a:gd name="T30" fmla="*/ 21 w 268"/>
                <a:gd name="T31" fmla="*/ 169 h 458"/>
                <a:gd name="T32" fmla="*/ 17 w 268"/>
                <a:gd name="T33" fmla="*/ 171 h 458"/>
                <a:gd name="T34" fmla="*/ 23 w 268"/>
                <a:gd name="T35" fmla="*/ 178 h 458"/>
                <a:gd name="T36" fmla="*/ 31 w 268"/>
                <a:gd name="T37" fmla="*/ 181 h 458"/>
                <a:gd name="T38" fmla="*/ 34 w 268"/>
                <a:gd name="T39" fmla="*/ 188 h 458"/>
                <a:gd name="T40" fmla="*/ 38 w 268"/>
                <a:gd name="T41" fmla="*/ 201 h 458"/>
                <a:gd name="T42" fmla="*/ 35 w 268"/>
                <a:gd name="T43" fmla="*/ 200 h 458"/>
                <a:gd name="T44" fmla="*/ 32 w 268"/>
                <a:gd name="T45" fmla="*/ 190 h 458"/>
                <a:gd name="T46" fmla="*/ 28 w 268"/>
                <a:gd name="T47" fmla="*/ 190 h 458"/>
                <a:gd name="T48" fmla="*/ 27 w 268"/>
                <a:gd name="T49" fmla="*/ 202 h 458"/>
                <a:gd name="T50" fmla="*/ 27 w 268"/>
                <a:gd name="T51" fmla="*/ 216 h 458"/>
                <a:gd name="T52" fmla="*/ 39 w 268"/>
                <a:gd name="T53" fmla="*/ 227 h 458"/>
                <a:gd name="T54" fmla="*/ 34 w 268"/>
                <a:gd name="T55" fmla="*/ 240 h 458"/>
                <a:gd name="T56" fmla="*/ 33 w 268"/>
                <a:gd name="T57" fmla="*/ 256 h 458"/>
                <a:gd name="T58" fmla="*/ 40 w 268"/>
                <a:gd name="T59" fmla="*/ 273 h 458"/>
                <a:gd name="T60" fmla="*/ 48 w 268"/>
                <a:gd name="T61" fmla="*/ 288 h 458"/>
                <a:gd name="T62" fmla="*/ 54 w 268"/>
                <a:gd name="T63" fmla="*/ 297 h 458"/>
                <a:gd name="T64" fmla="*/ 55 w 268"/>
                <a:gd name="T65" fmla="*/ 309 h 458"/>
                <a:gd name="T66" fmla="*/ 57 w 268"/>
                <a:gd name="T67" fmla="*/ 323 h 458"/>
                <a:gd name="T68" fmla="*/ 53 w 268"/>
                <a:gd name="T69" fmla="*/ 335 h 458"/>
                <a:gd name="T70" fmla="*/ 67 w 268"/>
                <a:gd name="T71" fmla="*/ 343 h 458"/>
                <a:gd name="T72" fmla="*/ 86 w 268"/>
                <a:gd name="T73" fmla="*/ 350 h 458"/>
                <a:gd name="T74" fmla="*/ 96 w 268"/>
                <a:gd name="T75" fmla="*/ 364 h 458"/>
                <a:gd name="T76" fmla="*/ 112 w 268"/>
                <a:gd name="T77" fmla="*/ 373 h 458"/>
                <a:gd name="T78" fmla="*/ 119 w 268"/>
                <a:gd name="T79" fmla="*/ 385 h 458"/>
                <a:gd name="T80" fmla="*/ 126 w 268"/>
                <a:gd name="T81" fmla="*/ 389 h 458"/>
                <a:gd name="T82" fmla="*/ 138 w 268"/>
                <a:gd name="T83" fmla="*/ 402 h 458"/>
                <a:gd name="T84" fmla="*/ 147 w 268"/>
                <a:gd name="T85" fmla="*/ 415 h 458"/>
                <a:gd name="T86" fmla="*/ 149 w 268"/>
                <a:gd name="T87" fmla="*/ 434 h 458"/>
                <a:gd name="T88" fmla="*/ 151 w 268"/>
                <a:gd name="T89" fmla="*/ 445 h 458"/>
                <a:gd name="T90" fmla="*/ 234 w 268"/>
                <a:gd name="T91" fmla="*/ 458 h 458"/>
                <a:gd name="T92" fmla="*/ 244 w 268"/>
                <a:gd name="T93" fmla="*/ 454 h 458"/>
                <a:gd name="T94" fmla="*/ 240 w 268"/>
                <a:gd name="T95" fmla="*/ 445 h 458"/>
                <a:gd name="T96" fmla="*/ 240 w 268"/>
                <a:gd name="T97" fmla="*/ 433 h 458"/>
                <a:gd name="T98" fmla="*/ 247 w 268"/>
                <a:gd name="T99" fmla="*/ 425 h 458"/>
                <a:gd name="T100" fmla="*/ 251 w 268"/>
                <a:gd name="T101" fmla="*/ 410 h 458"/>
                <a:gd name="T102" fmla="*/ 262 w 268"/>
                <a:gd name="T103" fmla="*/ 401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68" h="458">
                  <a:moveTo>
                    <a:pt x="267" y="393"/>
                  </a:moveTo>
                  <a:cubicBezTo>
                    <a:pt x="266" y="393"/>
                    <a:pt x="265" y="392"/>
                    <a:pt x="264" y="390"/>
                  </a:cubicBezTo>
                  <a:cubicBezTo>
                    <a:pt x="263" y="389"/>
                    <a:pt x="262" y="387"/>
                    <a:pt x="262" y="388"/>
                  </a:cubicBezTo>
                  <a:cubicBezTo>
                    <a:pt x="262" y="389"/>
                    <a:pt x="260" y="388"/>
                    <a:pt x="260" y="387"/>
                  </a:cubicBezTo>
                  <a:cubicBezTo>
                    <a:pt x="261" y="386"/>
                    <a:pt x="262" y="385"/>
                    <a:pt x="261" y="384"/>
                  </a:cubicBezTo>
                  <a:cubicBezTo>
                    <a:pt x="260" y="382"/>
                    <a:pt x="260" y="381"/>
                    <a:pt x="260" y="379"/>
                  </a:cubicBezTo>
                  <a:cubicBezTo>
                    <a:pt x="260" y="377"/>
                    <a:pt x="260" y="376"/>
                    <a:pt x="258" y="375"/>
                  </a:cubicBezTo>
                  <a:cubicBezTo>
                    <a:pt x="257" y="374"/>
                    <a:pt x="257" y="372"/>
                    <a:pt x="257" y="371"/>
                  </a:cubicBezTo>
                  <a:cubicBezTo>
                    <a:pt x="256" y="369"/>
                    <a:pt x="256" y="369"/>
                    <a:pt x="256" y="367"/>
                  </a:cubicBezTo>
                  <a:cubicBezTo>
                    <a:pt x="256" y="366"/>
                    <a:pt x="256" y="365"/>
                    <a:pt x="257" y="364"/>
                  </a:cubicBezTo>
                  <a:cubicBezTo>
                    <a:pt x="257" y="364"/>
                    <a:pt x="257" y="364"/>
                    <a:pt x="257" y="364"/>
                  </a:cubicBezTo>
                  <a:cubicBezTo>
                    <a:pt x="121" y="159"/>
                    <a:pt x="121" y="159"/>
                    <a:pt x="121" y="159"/>
                  </a:cubicBezTo>
                  <a:cubicBezTo>
                    <a:pt x="153" y="36"/>
                    <a:pt x="153" y="36"/>
                    <a:pt x="153" y="36"/>
                  </a:cubicBezTo>
                  <a:cubicBezTo>
                    <a:pt x="153" y="36"/>
                    <a:pt x="153" y="36"/>
                    <a:pt x="153" y="36"/>
                  </a:cubicBezTo>
                  <a:cubicBezTo>
                    <a:pt x="128" y="30"/>
                    <a:pt x="45" y="5"/>
                    <a:pt x="27" y="0"/>
                  </a:cubicBezTo>
                  <a:cubicBezTo>
                    <a:pt x="27" y="0"/>
                    <a:pt x="27" y="0"/>
                    <a:pt x="27" y="0"/>
                  </a:cubicBezTo>
                  <a:cubicBezTo>
                    <a:pt x="27" y="1"/>
                    <a:pt x="27" y="2"/>
                    <a:pt x="26" y="3"/>
                  </a:cubicBezTo>
                  <a:cubicBezTo>
                    <a:pt x="26" y="5"/>
                    <a:pt x="25" y="6"/>
                    <a:pt x="24" y="7"/>
                  </a:cubicBezTo>
                  <a:cubicBezTo>
                    <a:pt x="23" y="8"/>
                    <a:pt x="23" y="9"/>
                    <a:pt x="24" y="10"/>
                  </a:cubicBezTo>
                  <a:cubicBezTo>
                    <a:pt x="25" y="11"/>
                    <a:pt x="25" y="11"/>
                    <a:pt x="25" y="13"/>
                  </a:cubicBezTo>
                  <a:cubicBezTo>
                    <a:pt x="25" y="14"/>
                    <a:pt x="25" y="19"/>
                    <a:pt x="25" y="21"/>
                  </a:cubicBezTo>
                  <a:cubicBezTo>
                    <a:pt x="25" y="22"/>
                    <a:pt x="24" y="25"/>
                    <a:pt x="23" y="27"/>
                  </a:cubicBezTo>
                  <a:cubicBezTo>
                    <a:pt x="22" y="28"/>
                    <a:pt x="21" y="32"/>
                    <a:pt x="21" y="32"/>
                  </a:cubicBezTo>
                  <a:cubicBezTo>
                    <a:pt x="20" y="33"/>
                    <a:pt x="20" y="35"/>
                    <a:pt x="19" y="35"/>
                  </a:cubicBezTo>
                  <a:cubicBezTo>
                    <a:pt x="18" y="35"/>
                    <a:pt x="18" y="37"/>
                    <a:pt x="18" y="39"/>
                  </a:cubicBezTo>
                  <a:cubicBezTo>
                    <a:pt x="18" y="40"/>
                    <a:pt x="18" y="41"/>
                    <a:pt x="18" y="42"/>
                  </a:cubicBezTo>
                  <a:cubicBezTo>
                    <a:pt x="17" y="43"/>
                    <a:pt x="17" y="43"/>
                    <a:pt x="17" y="44"/>
                  </a:cubicBezTo>
                  <a:cubicBezTo>
                    <a:pt x="17" y="44"/>
                    <a:pt x="16" y="45"/>
                    <a:pt x="16" y="45"/>
                  </a:cubicBezTo>
                  <a:cubicBezTo>
                    <a:pt x="16" y="45"/>
                    <a:pt x="15" y="46"/>
                    <a:pt x="15" y="47"/>
                  </a:cubicBezTo>
                  <a:cubicBezTo>
                    <a:pt x="16" y="48"/>
                    <a:pt x="17" y="47"/>
                    <a:pt x="17" y="48"/>
                  </a:cubicBezTo>
                  <a:cubicBezTo>
                    <a:pt x="17" y="49"/>
                    <a:pt x="16" y="49"/>
                    <a:pt x="15" y="49"/>
                  </a:cubicBezTo>
                  <a:cubicBezTo>
                    <a:pt x="15" y="50"/>
                    <a:pt x="14" y="49"/>
                    <a:pt x="13" y="49"/>
                  </a:cubicBezTo>
                  <a:cubicBezTo>
                    <a:pt x="12" y="49"/>
                    <a:pt x="12" y="51"/>
                    <a:pt x="12" y="52"/>
                  </a:cubicBezTo>
                  <a:cubicBezTo>
                    <a:pt x="11" y="53"/>
                    <a:pt x="10" y="53"/>
                    <a:pt x="10" y="53"/>
                  </a:cubicBezTo>
                  <a:cubicBezTo>
                    <a:pt x="9" y="52"/>
                    <a:pt x="9" y="52"/>
                    <a:pt x="8" y="53"/>
                  </a:cubicBezTo>
                  <a:cubicBezTo>
                    <a:pt x="7" y="54"/>
                    <a:pt x="6" y="55"/>
                    <a:pt x="6" y="56"/>
                  </a:cubicBezTo>
                  <a:cubicBezTo>
                    <a:pt x="5" y="57"/>
                    <a:pt x="3" y="59"/>
                    <a:pt x="2" y="60"/>
                  </a:cubicBezTo>
                  <a:cubicBezTo>
                    <a:pt x="1" y="62"/>
                    <a:pt x="2" y="63"/>
                    <a:pt x="2" y="64"/>
                  </a:cubicBezTo>
                  <a:cubicBezTo>
                    <a:pt x="2" y="66"/>
                    <a:pt x="2" y="66"/>
                    <a:pt x="1" y="67"/>
                  </a:cubicBezTo>
                  <a:cubicBezTo>
                    <a:pt x="0" y="68"/>
                    <a:pt x="1" y="69"/>
                    <a:pt x="2" y="71"/>
                  </a:cubicBezTo>
                  <a:cubicBezTo>
                    <a:pt x="2" y="72"/>
                    <a:pt x="3" y="73"/>
                    <a:pt x="3" y="74"/>
                  </a:cubicBezTo>
                  <a:cubicBezTo>
                    <a:pt x="4" y="75"/>
                    <a:pt x="4" y="76"/>
                    <a:pt x="6" y="77"/>
                  </a:cubicBezTo>
                  <a:cubicBezTo>
                    <a:pt x="7" y="78"/>
                    <a:pt x="6" y="78"/>
                    <a:pt x="6" y="80"/>
                  </a:cubicBezTo>
                  <a:cubicBezTo>
                    <a:pt x="6" y="81"/>
                    <a:pt x="8" y="83"/>
                    <a:pt x="9" y="84"/>
                  </a:cubicBezTo>
                  <a:cubicBezTo>
                    <a:pt x="9" y="85"/>
                    <a:pt x="10" y="86"/>
                    <a:pt x="10" y="87"/>
                  </a:cubicBezTo>
                  <a:cubicBezTo>
                    <a:pt x="10" y="89"/>
                    <a:pt x="10" y="89"/>
                    <a:pt x="11" y="90"/>
                  </a:cubicBezTo>
                  <a:cubicBezTo>
                    <a:pt x="11" y="91"/>
                    <a:pt x="11" y="93"/>
                    <a:pt x="11" y="94"/>
                  </a:cubicBezTo>
                  <a:cubicBezTo>
                    <a:pt x="10" y="96"/>
                    <a:pt x="11" y="98"/>
                    <a:pt x="11" y="99"/>
                  </a:cubicBezTo>
                  <a:cubicBezTo>
                    <a:pt x="11" y="100"/>
                    <a:pt x="10" y="100"/>
                    <a:pt x="10" y="102"/>
                  </a:cubicBezTo>
                  <a:cubicBezTo>
                    <a:pt x="10" y="104"/>
                    <a:pt x="10" y="104"/>
                    <a:pt x="9" y="105"/>
                  </a:cubicBezTo>
                  <a:cubicBezTo>
                    <a:pt x="8" y="106"/>
                    <a:pt x="8" y="107"/>
                    <a:pt x="7" y="108"/>
                  </a:cubicBezTo>
                  <a:cubicBezTo>
                    <a:pt x="6" y="109"/>
                    <a:pt x="6" y="111"/>
                    <a:pt x="6" y="113"/>
                  </a:cubicBezTo>
                  <a:cubicBezTo>
                    <a:pt x="6" y="116"/>
                    <a:pt x="6" y="123"/>
                    <a:pt x="6" y="125"/>
                  </a:cubicBezTo>
                  <a:cubicBezTo>
                    <a:pt x="6" y="126"/>
                    <a:pt x="5" y="127"/>
                    <a:pt x="4" y="127"/>
                  </a:cubicBezTo>
                  <a:cubicBezTo>
                    <a:pt x="3" y="128"/>
                    <a:pt x="4" y="129"/>
                    <a:pt x="4" y="131"/>
                  </a:cubicBezTo>
                  <a:cubicBezTo>
                    <a:pt x="5" y="132"/>
                    <a:pt x="7" y="135"/>
                    <a:pt x="8" y="137"/>
                  </a:cubicBezTo>
                  <a:cubicBezTo>
                    <a:pt x="8" y="138"/>
                    <a:pt x="9" y="140"/>
                    <a:pt x="10" y="142"/>
                  </a:cubicBezTo>
                  <a:cubicBezTo>
                    <a:pt x="11" y="143"/>
                    <a:pt x="12" y="146"/>
                    <a:pt x="12" y="147"/>
                  </a:cubicBezTo>
                  <a:cubicBezTo>
                    <a:pt x="12" y="149"/>
                    <a:pt x="15" y="150"/>
                    <a:pt x="15" y="151"/>
                  </a:cubicBezTo>
                  <a:cubicBezTo>
                    <a:pt x="16" y="152"/>
                    <a:pt x="17" y="155"/>
                    <a:pt x="18" y="157"/>
                  </a:cubicBezTo>
                  <a:cubicBezTo>
                    <a:pt x="18" y="158"/>
                    <a:pt x="17" y="158"/>
                    <a:pt x="17" y="160"/>
                  </a:cubicBezTo>
                  <a:cubicBezTo>
                    <a:pt x="17" y="161"/>
                    <a:pt x="19" y="161"/>
                    <a:pt x="20" y="162"/>
                  </a:cubicBezTo>
                  <a:cubicBezTo>
                    <a:pt x="21" y="164"/>
                    <a:pt x="20" y="164"/>
                    <a:pt x="20" y="165"/>
                  </a:cubicBezTo>
                  <a:cubicBezTo>
                    <a:pt x="20" y="167"/>
                    <a:pt x="20" y="168"/>
                    <a:pt x="21" y="169"/>
                  </a:cubicBezTo>
                  <a:cubicBezTo>
                    <a:pt x="22" y="171"/>
                    <a:pt x="21" y="171"/>
                    <a:pt x="20" y="170"/>
                  </a:cubicBezTo>
                  <a:cubicBezTo>
                    <a:pt x="20" y="170"/>
                    <a:pt x="19" y="169"/>
                    <a:pt x="19" y="168"/>
                  </a:cubicBezTo>
                  <a:cubicBezTo>
                    <a:pt x="18" y="167"/>
                    <a:pt x="17" y="168"/>
                    <a:pt x="18" y="169"/>
                  </a:cubicBezTo>
                  <a:cubicBezTo>
                    <a:pt x="18" y="170"/>
                    <a:pt x="17" y="170"/>
                    <a:pt x="17" y="171"/>
                  </a:cubicBezTo>
                  <a:cubicBezTo>
                    <a:pt x="16" y="172"/>
                    <a:pt x="17" y="172"/>
                    <a:pt x="17" y="172"/>
                  </a:cubicBezTo>
                  <a:cubicBezTo>
                    <a:pt x="18" y="172"/>
                    <a:pt x="19" y="173"/>
                    <a:pt x="20" y="173"/>
                  </a:cubicBezTo>
                  <a:cubicBezTo>
                    <a:pt x="21" y="174"/>
                    <a:pt x="21" y="175"/>
                    <a:pt x="21" y="176"/>
                  </a:cubicBezTo>
                  <a:cubicBezTo>
                    <a:pt x="21" y="177"/>
                    <a:pt x="22" y="177"/>
                    <a:pt x="23" y="178"/>
                  </a:cubicBezTo>
                  <a:cubicBezTo>
                    <a:pt x="23" y="179"/>
                    <a:pt x="25" y="180"/>
                    <a:pt x="26" y="181"/>
                  </a:cubicBezTo>
                  <a:cubicBezTo>
                    <a:pt x="27" y="181"/>
                    <a:pt x="27" y="183"/>
                    <a:pt x="28" y="184"/>
                  </a:cubicBezTo>
                  <a:cubicBezTo>
                    <a:pt x="29" y="185"/>
                    <a:pt x="30" y="184"/>
                    <a:pt x="30" y="184"/>
                  </a:cubicBezTo>
                  <a:cubicBezTo>
                    <a:pt x="30" y="183"/>
                    <a:pt x="30" y="182"/>
                    <a:pt x="31" y="181"/>
                  </a:cubicBezTo>
                  <a:cubicBezTo>
                    <a:pt x="31" y="181"/>
                    <a:pt x="32" y="181"/>
                    <a:pt x="33" y="182"/>
                  </a:cubicBezTo>
                  <a:cubicBezTo>
                    <a:pt x="34" y="183"/>
                    <a:pt x="35" y="182"/>
                    <a:pt x="36" y="183"/>
                  </a:cubicBezTo>
                  <a:cubicBezTo>
                    <a:pt x="36" y="184"/>
                    <a:pt x="35" y="186"/>
                    <a:pt x="34" y="186"/>
                  </a:cubicBezTo>
                  <a:cubicBezTo>
                    <a:pt x="34" y="187"/>
                    <a:pt x="33" y="187"/>
                    <a:pt x="34" y="188"/>
                  </a:cubicBezTo>
                  <a:cubicBezTo>
                    <a:pt x="35" y="188"/>
                    <a:pt x="36" y="188"/>
                    <a:pt x="36" y="189"/>
                  </a:cubicBezTo>
                  <a:cubicBezTo>
                    <a:pt x="36" y="190"/>
                    <a:pt x="36" y="191"/>
                    <a:pt x="37" y="192"/>
                  </a:cubicBezTo>
                  <a:cubicBezTo>
                    <a:pt x="38" y="193"/>
                    <a:pt x="38" y="194"/>
                    <a:pt x="38" y="195"/>
                  </a:cubicBezTo>
                  <a:cubicBezTo>
                    <a:pt x="38" y="196"/>
                    <a:pt x="38" y="199"/>
                    <a:pt x="38" y="201"/>
                  </a:cubicBezTo>
                  <a:cubicBezTo>
                    <a:pt x="38" y="202"/>
                    <a:pt x="38" y="202"/>
                    <a:pt x="40" y="203"/>
                  </a:cubicBezTo>
                  <a:cubicBezTo>
                    <a:pt x="41" y="204"/>
                    <a:pt x="40" y="204"/>
                    <a:pt x="39" y="204"/>
                  </a:cubicBezTo>
                  <a:cubicBezTo>
                    <a:pt x="38" y="204"/>
                    <a:pt x="37" y="203"/>
                    <a:pt x="36" y="202"/>
                  </a:cubicBezTo>
                  <a:cubicBezTo>
                    <a:pt x="36" y="200"/>
                    <a:pt x="36" y="201"/>
                    <a:pt x="35" y="200"/>
                  </a:cubicBezTo>
                  <a:cubicBezTo>
                    <a:pt x="35" y="199"/>
                    <a:pt x="34" y="198"/>
                    <a:pt x="33" y="197"/>
                  </a:cubicBezTo>
                  <a:cubicBezTo>
                    <a:pt x="32" y="197"/>
                    <a:pt x="32" y="196"/>
                    <a:pt x="31" y="195"/>
                  </a:cubicBezTo>
                  <a:cubicBezTo>
                    <a:pt x="30" y="195"/>
                    <a:pt x="31" y="194"/>
                    <a:pt x="31" y="192"/>
                  </a:cubicBezTo>
                  <a:cubicBezTo>
                    <a:pt x="31" y="191"/>
                    <a:pt x="32" y="191"/>
                    <a:pt x="32" y="190"/>
                  </a:cubicBezTo>
                  <a:cubicBezTo>
                    <a:pt x="33" y="190"/>
                    <a:pt x="32" y="188"/>
                    <a:pt x="32" y="187"/>
                  </a:cubicBezTo>
                  <a:cubicBezTo>
                    <a:pt x="31" y="187"/>
                    <a:pt x="31" y="186"/>
                    <a:pt x="30" y="186"/>
                  </a:cubicBezTo>
                  <a:cubicBezTo>
                    <a:pt x="29" y="186"/>
                    <a:pt x="29" y="187"/>
                    <a:pt x="29" y="188"/>
                  </a:cubicBezTo>
                  <a:cubicBezTo>
                    <a:pt x="28" y="188"/>
                    <a:pt x="28" y="189"/>
                    <a:pt x="28" y="190"/>
                  </a:cubicBezTo>
                  <a:cubicBezTo>
                    <a:pt x="27" y="192"/>
                    <a:pt x="27" y="193"/>
                    <a:pt x="27" y="194"/>
                  </a:cubicBezTo>
                  <a:cubicBezTo>
                    <a:pt x="26" y="194"/>
                    <a:pt x="26" y="195"/>
                    <a:pt x="26" y="196"/>
                  </a:cubicBezTo>
                  <a:cubicBezTo>
                    <a:pt x="25" y="197"/>
                    <a:pt x="26" y="198"/>
                    <a:pt x="27" y="199"/>
                  </a:cubicBezTo>
                  <a:cubicBezTo>
                    <a:pt x="27" y="200"/>
                    <a:pt x="27" y="201"/>
                    <a:pt x="27" y="202"/>
                  </a:cubicBezTo>
                  <a:cubicBezTo>
                    <a:pt x="26" y="203"/>
                    <a:pt x="26" y="205"/>
                    <a:pt x="26" y="206"/>
                  </a:cubicBezTo>
                  <a:cubicBezTo>
                    <a:pt x="26" y="207"/>
                    <a:pt x="25" y="208"/>
                    <a:pt x="25" y="209"/>
                  </a:cubicBezTo>
                  <a:cubicBezTo>
                    <a:pt x="25" y="210"/>
                    <a:pt x="25" y="212"/>
                    <a:pt x="25" y="213"/>
                  </a:cubicBezTo>
                  <a:cubicBezTo>
                    <a:pt x="26" y="214"/>
                    <a:pt x="27" y="215"/>
                    <a:pt x="27" y="216"/>
                  </a:cubicBezTo>
                  <a:cubicBezTo>
                    <a:pt x="28" y="217"/>
                    <a:pt x="28" y="219"/>
                    <a:pt x="28" y="220"/>
                  </a:cubicBezTo>
                  <a:cubicBezTo>
                    <a:pt x="28" y="221"/>
                    <a:pt x="29" y="222"/>
                    <a:pt x="31" y="223"/>
                  </a:cubicBezTo>
                  <a:cubicBezTo>
                    <a:pt x="32" y="224"/>
                    <a:pt x="34" y="224"/>
                    <a:pt x="35" y="225"/>
                  </a:cubicBezTo>
                  <a:cubicBezTo>
                    <a:pt x="37" y="226"/>
                    <a:pt x="39" y="226"/>
                    <a:pt x="39" y="227"/>
                  </a:cubicBezTo>
                  <a:cubicBezTo>
                    <a:pt x="39" y="228"/>
                    <a:pt x="40" y="228"/>
                    <a:pt x="40" y="230"/>
                  </a:cubicBezTo>
                  <a:cubicBezTo>
                    <a:pt x="41" y="231"/>
                    <a:pt x="40" y="232"/>
                    <a:pt x="40" y="234"/>
                  </a:cubicBezTo>
                  <a:cubicBezTo>
                    <a:pt x="39" y="235"/>
                    <a:pt x="38" y="238"/>
                    <a:pt x="37" y="239"/>
                  </a:cubicBezTo>
                  <a:cubicBezTo>
                    <a:pt x="36" y="240"/>
                    <a:pt x="35" y="241"/>
                    <a:pt x="34" y="240"/>
                  </a:cubicBezTo>
                  <a:cubicBezTo>
                    <a:pt x="32" y="240"/>
                    <a:pt x="33" y="242"/>
                    <a:pt x="32" y="243"/>
                  </a:cubicBezTo>
                  <a:cubicBezTo>
                    <a:pt x="32" y="244"/>
                    <a:pt x="32" y="244"/>
                    <a:pt x="32" y="245"/>
                  </a:cubicBezTo>
                  <a:cubicBezTo>
                    <a:pt x="32" y="246"/>
                    <a:pt x="31" y="251"/>
                    <a:pt x="31" y="252"/>
                  </a:cubicBezTo>
                  <a:cubicBezTo>
                    <a:pt x="31" y="253"/>
                    <a:pt x="32" y="254"/>
                    <a:pt x="33" y="256"/>
                  </a:cubicBezTo>
                  <a:cubicBezTo>
                    <a:pt x="34" y="257"/>
                    <a:pt x="35" y="258"/>
                    <a:pt x="36" y="259"/>
                  </a:cubicBezTo>
                  <a:cubicBezTo>
                    <a:pt x="37" y="260"/>
                    <a:pt x="38" y="264"/>
                    <a:pt x="38" y="265"/>
                  </a:cubicBezTo>
                  <a:cubicBezTo>
                    <a:pt x="38" y="266"/>
                    <a:pt x="39" y="267"/>
                    <a:pt x="40" y="268"/>
                  </a:cubicBezTo>
                  <a:cubicBezTo>
                    <a:pt x="41" y="269"/>
                    <a:pt x="40" y="272"/>
                    <a:pt x="40" y="273"/>
                  </a:cubicBezTo>
                  <a:cubicBezTo>
                    <a:pt x="40" y="274"/>
                    <a:pt x="41" y="276"/>
                    <a:pt x="42" y="277"/>
                  </a:cubicBezTo>
                  <a:cubicBezTo>
                    <a:pt x="42" y="278"/>
                    <a:pt x="43" y="278"/>
                    <a:pt x="43" y="280"/>
                  </a:cubicBezTo>
                  <a:cubicBezTo>
                    <a:pt x="44" y="283"/>
                    <a:pt x="45" y="285"/>
                    <a:pt x="46" y="286"/>
                  </a:cubicBezTo>
                  <a:cubicBezTo>
                    <a:pt x="47" y="286"/>
                    <a:pt x="48" y="287"/>
                    <a:pt x="48" y="288"/>
                  </a:cubicBezTo>
                  <a:cubicBezTo>
                    <a:pt x="48" y="289"/>
                    <a:pt x="48" y="291"/>
                    <a:pt x="49" y="292"/>
                  </a:cubicBezTo>
                  <a:cubicBezTo>
                    <a:pt x="50" y="293"/>
                    <a:pt x="50" y="293"/>
                    <a:pt x="50" y="294"/>
                  </a:cubicBezTo>
                  <a:cubicBezTo>
                    <a:pt x="50" y="295"/>
                    <a:pt x="52" y="295"/>
                    <a:pt x="52" y="296"/>
                  </a:cubicBezTo>
                  <a:cubicBezTo>
                    <a:pt x="53" y="296"/>
                    <a:pt x="54" y="296"/>
                    <a:pt x="54" y="297"/>
                  </a:cubicBezTo>
                  <a:cubicBezTo>
                    <a:pt x="54" y="298"/>
                    <a:pt x="54" y="300"/>
                    <a:pt x="54" y="301"/>
                  </a:cubicBezTo>
                  <a:cubicBezTo>
                    <a:pt x="54" y="302"/>
                    <a:pt x="53" y="302"/>
                    <a:pt x="52" y="303"/>
                  </a:cubicBezTo>
                  <a:cubicBezTo>
                    <a:pt x="51" y="304"/>
                    <a:pt x="52" y="306"/>
                    <a:pt x="53" y="307"/>
                  </a:cubicBezTo>
                  <a:cubicBezTo>
                    <a:pt x="54" y="309"/>
                    <a:pt x="54" y="309"/>
                    <a:pt x="55" y="309"/>
                  </a:cubicBezTo>
                  <a:cubicBezTo>
                    <a:pt x="56" y="309"/>
                    <a:pt x="57" y="309"/>
                    <a:pt x="58" y="311"/>
                  </a:cubicBezTo>
                  <a:cubicBezTo>
                    <a:pt x="59" y="312"/>
                    <a:pt x="59" y="313"/>
                    <a:pt x="58" y="314"/>
                  </a:cubicBezTo>
                  <a:cubicBezTo>
                    <a:pt x="58" y="315"/>
                    <a:pt x="57" y="318"/>
                    <a:pt x="56" y="320"/>
                  </a:cubicBezTo>
                  <a:cubicBezTo>
                    <a:pt x="55" y="321"/>
                    <a:pt x="57" y="322"/>
                    <a:pt x="57" y="323"/>
                  </a:cubicBezTo>
                  <a:cubicBezTo>
                    <a:pt x="57" y="324"/>
                    <a:pt x="56" y="325"/>
                    <a:pt x="55" y="326"/>
                  </a:cubicBezTo>
                  <a:cubicBezTo>
                    <a:pt x="54" y="328"/>
                    <a:pt x="55" y="329"/>
                    <a:pt x="55" y="330"/>
                  </a:cubicBezTo>
                  <a:cubicBezTo>
                    <a:pt x="55" y="331"/>
                    <a:pt x="54" y="332"/>
                    <a:pt x="53" y="333"/>
                  </a:cubicBezTo>
                  <a:cubicBezTo>
                    <a:pt x="52" y="334"/>
                    <a:pt x="52" y="335"/>
                    <a:pt x="53" y="335"/>
                  </a:cubicBezTo>
                  <a:cubicBezTo>
                    <a:pt x="54" y="336"/>
                    <a:pt x="55" y="336"/>
                    <a:pt x="55" y="336"/>
                  </a:cubicBezTo>
                  <a:cubicBezTo>
                    <a:pt x="56" y="337"/>
                    <a:pt x="56" y="338"/>
                    <a:pt x="57" y="340"/>
                  </a:cubicBezTo>
                  <a:cubicBezTo>
                    <a:pt x="58" y="342"/>
                    <a:pt x="57" y="342"/>
                    <a:pt x="60" y="342"/>
                  </a:cubicBezTo>
                  <a:cubicBezTo>
                    <a:pt x="62" y="342"/>
                    <a:pt x="65" y="342"/>
                    <a:pt x="67" y="343"/>
                  </a:cubicBezTo>
                  <a:cubicBezTo>
                    <a:pt x="69" y="343"/>
                    <a:pt x="72" y="344"/>
                    <a:pt x="74" y="346"/>
                  </a:cubicBezTo>
                  <a:cubicBezTo>
                    <a:pt x="76" y="346"/>
                    <a:pt x="78" y="347"/>
                    <a:pt x="79" y="347"/>
                  </a:cubicBezTo>
                  <a:cubicBezTo>
                    <a:pt x="80" y="347"/>
                    <a:pt x="82" y="349"/>
                    <a:pt x="83" y="349"/>
                  </a:cubicBezTo>
                  <a:cubicBezTo>
                    <a:pt x="84" y="350"/>
                    <a:pt x="85" y="350"/>
                    <a:pt x="86" y="350"/>
                  </a:cubicBezTo>
                  <a:cubicBezTo>
                    <a:pt x="87" y="351"/>
                    <a:pt x="90" y="353"/>
                    <a:pt x="90" y="354"/>
                  </a:cubicBezTo>
                  <a:cubicBezTo>
                    <a:pt x="91" y="355"/>
                    <a:pt x="94" y="358"/>
                    <a:pt x="95" y="359"/>
                  </a:cubicBezTo>
                  <a:cubicBezTo>
                    <a:pt x="96" y="360"/>
                    <a:pt x="96" y="361"/>
                    <a:pt x="96" y="361"/>
                  </a:cubicBezTo>
                  <a:cubicBezTo>
                    <a:pt x="96" y="362"/>
                    <a:pt x="95" y="363"/>
                    <a:pt x="96" y="364"/>
                  </a:cubicBezTo>
                  <a:cubicBezTo>
                    <a:pt x="96" y="365"/>
                    <a:pt x="97" y="366"/>
                    <a:pt x="98" y="367"/>
                  </a:cubicBezTo>
                  <a:cubicBezTo>
                    <a:pt x="99" y="368"/>
                    <a:pt x="101" y="369"/>
                    <a:pt x="102" y="369"/>
                  </a:cubicBezTo>
                  <a:cubicBezTo>
                    <a:pt x="102" y="370"/>
                    <a:pt x="105" y="372"/>
                    <a:pt x="106" y="372"/>
                  </a:cubicBezTo>
                  <a:cubicBezTo>
                    <a:pt x="107" y="373"/>
                    <a:pt x="110" y="373"/>
                    <a:pt x="112" y="373"/>
                  </a:cubicBezTo>
                  <a:cubicBezTo>
                    <a:pt x="113" y="373"/>
                    <a:pt x="117" y="374"/>
                    <a:pt x="118" y="375"/>
                  </a:cubicBezTo>
                  <a:cubicBezTo>
                    <a:pt x="119" y="376"/>
                    <a:pt x="119" y="378"/>
                    <a:pt x="119" y="379"/>
                  </a:cubicBezTo>
                  <a:cubicBezTo>
                    <a:pt x="119" y="381"/>
                    <a:pt x="120" y="382"/>
                    <a:pt x="120" y="383"/>
                  </a:cubicBezTo>
                  <a:cubicBezTo>
                    <a:pt x="120" y="384"/>
                    <a:pt x="119" y="385"/>
                    <a:pt x="119" y="385"/>
                  </a:cubicBezTo>
                  <a:cubicBezTo>
                    <a:pt x="118" y="386"/>
                    <a:pt x="118" y="386"/>
                    <a:pt x="118" y="387"/>
                  </a:cubicBezTo>
                  <a:cubicBezTo>
                    <a:pt x="119" y="388"/>
                    <a:pt x="120" y="388"/>
                    <a:pt x="121" y="389"/>
                  </a:cubicBezTo>
                  <a:cubicBezTo>
                    <a:pt x="122" y="390"/>
                    <a:pt x="123" y="390"/>
                    <a:pt x="123" y="389"/>
                  </a:cubicBezTo>
                  <a:cubicBezTo>
                    <a:pt x="123" y="388"/>
                    <a:pt x="125" y="389"/>
                    <a:pt x="126" y="389"/>
                  </a:cubicBezTo>
                  <a:cubicBezTo>
                    <a:pt x="126" y="388"/>
                    <a:pt x="127" y="389"/>
                    <a:pt x="128" y="390"/>
                  </a:cubicBezTo>
                  <a:cubicBezTo>
                    <a:pt x="129" y="391"/>
                    <a:pt x="131" y="393"/>
                    <a:pt x="131" y="394"/>
                  </a:cubicBezTo>
                  <a:cubicBezTo>
                    <a:pt x="131" y="395"/>
                    <a:pt x="134" y="397"/>
                    <a:pt x="135" y="398"/>
                  </a:cubicBezTo>
                  <a:cubicBezTo>
                    <a:pt x="136" y="398"/>
                    <a:pt x="138" y="401"/>
                    <a:pt x="138" y="402"/>
                  </a:cubicBezTo>
                  <a:cubicBezTo>
                    <a:pt x="138" y="402"/>
                    <a:pt x="139" y="405"/>
                    <a:pt x="140" y="405"/>
                  </a:cubicBezTo>
                  <a:cubicBezTo>
                    <a:pt x="140" y="405"/>
                    <a:pt x="141" y="406"/>
                    <a:pt x="142" y="407"/>
                  </a:cubicBezTo>
                  <a:cubicBezTo>
                    <a:pt x="142" y="408"/>
                    <a:pt x="143" y="408"/>
                    <a:pt x="144" y="410"/>
                  </a:cubicBezTo>
                  <a:cubicBezTo>
                    <a:pt x="145" y="411"/>
                    <a:pt x="146" y="413"/>
                    <a:pt x="147" y="415"/>
                  </a:cubicBezTo>
                  <a:cubicBezTo>
                    <a:pt x="147" y="416"/>
                    <a:pt x="148" y="418"/>
                    <a:pt x="148" y="419"/>
                  </a:cubicBezTo>
                  <a:cubicBezTo>
                    <a:pt x="149" y="421"/>
                    <a:pt x="149" y="423"/>
                    <a:pt x="149" y="424"/>
                  </a:cubicBezTo>
                  <a:cubicBezTo>
                    <a:pt x="149" y="425"/>
                    <a:pt x="150" y="427"/>
                    <a:pt x="150" y="428"/>
                  </a:cubicBezTo>
                  <a:cubicBezTo>
                    <a:pt x="150" y="430"/>
                    <a:pt x="150" y="433"/>
                    <a:pt x="149" y="434"/>
                  </a:cubicBezTo>
                  <a:cubicBezTo>
                    <a:pt x="149" y="435"/>
                    <a:pt x="148" y="437"/>
                    <a:pt x="148" y="438"/>
                  </a:cubicBezTo>
                  <a:cubicBezTo>
                    <a:pt x="148" y="440"/>
                    <a:pt x="150" y="440"/>
                    <a:pt x="150" y="441"/>
                  </a:cubicBezTo>
                  <a:cubicBezTo>
                    <a:pt x="151" y="442"/>
                    <a:pt x="152" y="442"/>
                    <a:pt x="152" y="443"/>
                  </a:cubicBezTo>
                  <a:cubicBezTo>
                    <a:pt x="152" y="444"/>
                    <a:pt x="152" y="445"/>
                    <a:pt x="151" y="445"/>
                  </a:cubicBezTo>
                  <a:cubicBezTo>
                    <a:pt x="150" y="446"/>
                    <a:pt x="151" y="448"/>
                    <a:pt x="151" y="448"/>
                  </a:cubicBezTo>
                  <a:cubicBezTo>
                    <a:pt x="151" y="448"/>
                    <a:pt x="177" y="451"/>
                    <a:pt x="186" y="452"/>
                  </a:cubicBezTo>
                  <a:cubicBezTo>
                    <a:pt x="194" y="453"/>
                    <a:pt x="207" y="454"/>
                    <a:pt x="209" y="455"/>
                  </a:cubicBezTo>
                  <a:cubicBezTo>
                    <a:pt x="212" y="455"/>
                    <a:pt x="234" y="458"/>
                    <a:pt x="234" y="458"/>
                  </a:cubicBezTo>
                  <a:cubicBezTo>
                    <a:pt x="236" y="458"/>
                    <a:pt x="236" y="458"/>
                    <a:pt x="237" y="458"/>
                  </a:cubicBezTo>
                  <a:cubicBezTo>
                    <a:pt x="238" y="458"/>
                    <a:pt x="239" y="458"/>
                    <a:pt x="240" y="458"/>
                  </a:cubicBezTo>
                  <a:cubicBezTo>
                    <a:pt x="241" y="458"/>
                    <a:pt x="242" y="458"/>
                    <a:pt x="242" y="457"/>
                  </a:cubicBezTo>
                  <a:cubicBezTo>
                    <a:pt x="242" y="456"/>
                    <a:pt x="243" y="455"/>
                    <a:pt x="244" y="454"/>
                  </a:cubicBezTo>
                  <a:cubicBezTo>
                    <a:pt x="245" y="453"/>
                    <a:pt x="245" y="452"/>
                    <a:pt x="245" y="451"/>
                  </a:cubicBezTo>
                  <a:cubicBezTo>
                    <a:pt x="245" y="449"/>
                    <a:pt x="245" y="449"/>
                    <a:pt x="245" y="447"/>
                  </a:cubicBezTo>
                  <a:cubicBezTo>
                    <a:pt x="244" y="446"/>
                    <a:pt x="243" y="446"/>
                    <a:pt x="243" y="446"/>
                  </a:cubicBezTo>
                  <a:cubicBezTo>
                    <a:pt x="242" y="446"/>
                    <a:pt x="241" y="445"/>
                    <a:pt x="240" y="445"/>
                  </a:cubicBezTo>
                  <a:cubicBezTo>
                    <a:pt x="239" y="444"/>
                    <a:pt x="238" y="443"/>
                    <a:pt x="238" y="442"/>
                  </a:cubicBezTo>
                  <a:cubicBezTo>
                    <a:pt x="239" y="441"/>
                    <a:pt x="240" y="440"/>
                    <a:pt x="240" y="439"/>
                  </a:cubicBezTo>
                  <a:cubicBezTo>
                    <a:pt x="241" y="437"/>
                    <a:pt x="241" y="436"/>
                    <a:pt x="240" y="435"/>
                  </a:cubicBezTo>
                  <a:cubicBezTo>
                    <a:pt x="239" y="434"/>
                    <a:pt x="239" y="434"/>
                    <a:pt x="240" y="433"/>
                  </a:cubicBezTo>
                  <a:cubicBezTo>
                    <a:pt x="241" y="433"/>
                    <a:pt x="241" y="432"/>
                    <a:pt x="241" y="431"/>
                  </a:cubicBezTo>
                  <a:cubicBezTo>
                    <a:pt x="240" y="429"/>
                    <a:pt x="241" y="429"/>
                    <a:pt x="241" y="429"/>
                  </a:cubicBezTo>
                  <a:cubicBezTo>
                    <a:pt x="242" y="429"/>
                    <a:pt x="244" y="429"/>
                    <a:pt x="244" y="428"/>
                  </a:cubicBezTo>
                  <a:cubicBezTo>
                    <a:pt x="245" y="427"/>
                    <a:pt x="246" y="426"/>
                    <a:pt x="247" y="425"/>
                  </a:cubicBezTo>
                  <a:cubicBezTo>
                    <a:pt x="248" y="424"/>
                    <a:pt x="249" y="424"/>
                    <a:pt x="249" y="422"/>
                  </a:cubicBezTo>
                  <a:cubicBezTo>
                    <a:pt x="249" y="420"/>
                    <a:pt x="250" y="419"/>
                    <a:pt x="250" y="419"/>
                  </a:cubicBezTo>
                  <a:cubicBezTo>
                    <a:pt x="250" y="419"/>
                    <a:pt x="251" y="415"/>
                    <a:pt x="251" y="414"/>
                  </a:cubicBezTo>
                  <a:cubicBezTo>
                    <a:pt x="250" y="412"/>
                    <a:pt x="251" y="411"/>
                    <a:pt x="251" y="410"/>
                  </a:cubicBezTo>
                  <a:cubicBezTo>
                    <a:pt x="252" y="408"/>
                    <a:pt x="252" y="408"/>
                    <a:pt x="253" y="407"/>
                  </a:cubicBezTo>
                  <a:cubicBezTo>
                    <a:pt x="254" y="406"/>
                    <a:pt x="255" y="406"/>
                    <a:pt x="256" y="404"/>
                  </a:cubicBezTo>
                  <a:cubicBezTo>
                    <a:pt x="256" y="402"/>
                    <a:pt x="257" y="402"/>
                    <a:pt x="258" y="402"/>
                  </a:cubicBezTo>
                  <a:cubicBezTo>
                    <a:pt x="260" y="402"/>
                    <a:pt x="261" y="401"/>
                    <a:pt x="262" y="401"/>
                  </a:cubicBezTo>
                  <a:cubicBezTo>
                    <a:pt x="263" y="400"/>
                    <a:pt x="265" y="399"/>
                    <a:pt x="266" y="398"/>
                  </a:cubicBezTo>
                  <a:cubicBezTo>
                    <a:pt x="267" y="398"/>
                    <a:pt x="267" y="397"/>
                    <a:pt x="268" y="396"/>
                  </a:cubicBezTo>
                  <a:cubicBezTo>
                    <a:pt x="268" y="395"/>
                    <a:pt x="267" y="394"/>
                    <a:pt x="267" y="393"/>
                  </a:cubicBezTo>
                  <a:close/>
                </a:path>
              </a:pathLst>
            </a:custGeom>
            <a:solidFill>
              <a:srgbClr val="016774"/>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73" name="Freeform 364">
              <a:extLst>
                <a:ext uri="{FF2B5EF4-FFF2-40B4-BE49-F238E27FC236}">
                  <a16:creationId xmlns:a16="http://schemas.microsoft.com/office/drawing/2014/main" id="{94FB92ED-A952-B3B5-B9A7-3EE4803BD5E4}"/>
                </a:ext>
              </a:extLst>
            </p:cNvPr>
            <p:cNvSpPr>
              <a:spLocks/>
            </p:cNvSpPr>
            <p:nvPr/>
          </p:nvSpPr>
          <p:spPr bwMode="gray">
            <a:xfrm>
              <a:off x="5727758" y="3107015"/>
              <a:ext cx="628750" cy="803316"/>
            </a:xfrm>
            <a:custGeom>
              <a:avLst/>
              <a:gdLst>
                <a:gd name="T0" fmla="*/ 126 w 188"/>
                <a:gd name="T1" fmla="*/ 58 h 235"/>
                <a:gd name="T2" fmla="*/ 133 w 188"/>
                <a:gd name="T3" fmla="*/ 16 h 235"/>
                <a:gd name="T4" fmla="*/ 49 w 188"/>
                <a:gd name="T5" fmla="*/ 2 h 235"/>
                <a:gd name="T6" fmla="*/ 41 w 188"/>
                <a:gd name="T7" fmla="*/ 0 h 235"/>
                <a:gd name="T8" fmla="*/ 0 w 188"/>
                <a:gd name="T9" fmla="*/ 208 h 235"/>
                <a:gd name="T10" fmla="*/ 165 w 188"/>
                <a:gd name="T11" fmla="*/ 235 h 235"/>
                <a:gd name="T12" fmla="*/ 188 w 188"/>
                <a:gd name="T13" fmla="*/ 67 h 235"/>
                <a:gd name="T14" fmla="*/ 126 w 188"/>
                <a:gd name="T15" fmla="*/ 58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8" h="235">
                  <a:moveTo>
                    <a:pt x="126" y="58"/>
                  </a:moveTo>
                  <a:cubicBezTo>
                    <a:pt x="133" y="16"/>
                    <a:pt x="133" y="16"/>
                    <a:pt x="133" y="16"/>
                  </a:cubicBezTo>
                  <a:cubicBezTo>
                    <a:pt x="132" y="16"/>
                    <a:pt x="73" y="6"/>
                    <a:pt x="49" y="2"/>
                  </a:cubicBezTo>
                  <a:cubicBezTo>
                    <a:pt x="47" y="1"/>
                    <a:pt x="44" y="1"/>
                    <a:pt x="41" y="0"/>
                  </a:cubicBezTo>
                  <a:cubicBezTo>
                    <a:pt x="0" y="208"/>
                    <a:pt x="0" y="208"/>
                    <a:pt x="0" y="208"/>
                  </a:cubicBezTo>
                  <a:cubicBezTo>
                    <a:pt x="15" y="210"/>
                    <a:pt x="137" y="232"/>
                    <a:pt x="165" y="235"/>
                  </a:cubicBezTo>
                  <a:cubicBezTo>
                    <a:pt x="188" y="67"/>
                    <a:pt x="188" y="67"/>
                    <a:pt x="188" y="67"/>
                  </a:cubicBezTo>
                  <a:cubicBezTo>
                    <a:pt x="160" y="63"/>
                    <a:pt x="126" y="58"/>
                    <a:pt x="126" y="58"/>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74" name="Freeform 365">
              <a:extLst>
                <a:ext uri="{FF2B5EF4-FFF2-40B4-BE49-F238E27FC236}">
                  <a16:creationId xmlns:a16="http://schemas.microsoft.com/office/drawing/2014/main" id="{17A479A7-FCA7-F384-972F-C06E1549DC72}"/>
                </a:ext>
              </a:extLst>
            </p:cNvPr>
            <p:cNvSpPr>
              <a:spLocks/>
            </p:cNvSpPr>
            <p:nvPr/>
          </p:nvSpPr>
          <p:spPr bwMode="gray">
            <a:xfrm>
              <a:off x="5517684" y="3817237"/>
              <a:ext cx="760964" cy="902417"/>
            </a:xfrm>
            <a:custGeom>
              <a:avLst/>
              <a:gdLst>
                <a:gd name="T0" fmla="*/ 57 w 228"/>
                <a:gd name="T1" fmla="*/ 32 h 264"/>
                <a:gd name="T2" fmla="*/ 51 w 228"/>
                <a:gd name="T3" fmla="*/ 40 h 264"/>
                <a:gd name="T4" fmla="*/ 47 w 228"/>
                <a:gd name="T5" fmla="*/ 36 h 264"/>
                <a:gd name="T6" fmla="*/ 42 w 228"/>
                <a:gd name="T7" fmla="*/ 33 h 264"/>
                <a:gd name="T8" fmla="*/ 36 w 228"/>
                <a:gd name="T9" fmla="*/ 33 h 264"/>
                <a:gd name="T10" fmla="*/ 33 w 228"/>
                <a:gd name="T11" fmla="*/ 37 h 264"/>
                <a:gd name="T12" fmla="*/ 34 w 228"/>
                <a:gd name="T13" fmla="*/ 43 h 264"/>
                <a:gd name="T14" fmla="*/ 32 w 228"/>
                <a:gd name="T15" fmla="*/ 48 h 264"/>
                <a:gd name="T16" fmla="*/ 32 w 228"/>
                <a:gd name="T17" fmla="*/ 54 h 264"/>
                <a:gd name="T18" fmla="*/ 30 w 228"/>
                <a:gd name="T19" fmla="*/ 59 h 264"/>
                <a:gd name="T20" fmla="*/ 31 w 228"/>
                <a:gd name="T21" fmla="*/ 72 h 264"/>
                <a:gd name="T22" fmla="*/ 28 w 228"/>
                <a:gd name="T23" fmla="*/ 75 h 264"/>
                <a:gd name="T24" fmla="*/ 27 w 228"/>
                <a:gd name="T25" fmla="*/ 82 h 264"/>
                <a:gd name="T26" fmla="*/ 29 w 228"/>
                <a:gd name="T27" fmla="*/ 90 h 264"/>
                <a:gd name="T28" fmla="*/ 32 w 228"/>
                <a:gd name="T29" fmla="*/ 99 h 264"/>
                <a:gd name="T30" fmla="*/ 33 w 228"/>
                <a:gd name="T31" fmla="*/ 103 h 264"/>
                <a:gd name="T32" fmla="*/ 38 w 228"/>
                <a:gd name="T33" fmla="*/ 108 h 264"/>
                <a:gd name="T34" fmla="*/ 37 w 228"/>
                <a:gd name="T35" fmla="*/ 113 h 264"/>
                <a:gd name="T36" fmla="*/ 29 w 228"/>
                <a:gd name="T37" fmla="*/ 117 h 264"/>
                <a:gd name="T38" fmla="*/ 24 w 228"/>
                <a:gd name="T39" fmla="*/ 122 h 264"/>
                <a:gd name="T40" fmla="*/ 22 w 228"/>
                <a:gd name="T41" fmla="*/ 129 h 264"/>
                <a:gd name="T42" fmla="*/ 20 w 228"/>
                <a:gd name="T43" fmla="*/ 137 h 264"/>
                <a:gd name="T44" fmla="*/ 15 w 228"/>
                <a:gd name="T45" fmla="*/ 143 h 264"/>
                <a:gd name="T46" fmla="*/ 12 w 228"/>
                <a:gd name="T47" fmla="*/ 146 h 264"/>
                <a:gd name="T48" fmla="*/ 11 w 228"/>
                <a:gd name="T49" fmla="*/ 150 h 264"/>
                <a:gd name="T50" fmla="*/ 9 w 228"/>
                <a:gd name="T51" fmla="*/ 157 h 264"/>
                <a:gd name="T52" fmla="*/ 14 w 228"/>
                <a:gd name="T53" fmla="*/ 161 h 264"/>
                <a:gd name="T54" fmla="*/ 16 w 228"/>
                <a:gd name="T55" fmla="*/ 166 h 264"/>
                <a:gd name="T56" fmla="*/ 13 w 228"/>
                <a:gd name="T57" fmla="*/ 172 h 264"/>
                <a:gd name="T58" fmla="*/ 8 w 228"/>
                <a:gd name="T59" fmla="*/ 173 h 264"/>
                <a:gd name="T60" fmla="*/ 5 w 228"/>
                <a:gd name="T61" fmla="*/ 174 h 264"/>
                <a:gd name="T62" fmla="*/ 1 w 228"/>
                <a:gd name="T63" fmla="*/ 179 h 264"/>
                <a:gd name="T64" fmla="*/ 121 w 228"/>
                <a:gd name="T65" fmla="*/ 252 h 264"/>
                <a:gd name="T66" fmla="*/ 194 w 228"/>
                <a:gd name="T67" fmla="*/ 264 h 264"/>
                <a:gd name="T68" fmla="*/ 63 w 228"/>
                <a:gd name="T69" fmla="*/ 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28" h="264">
                  <a:moveTo>
                    <a:pt x="63" y="0"/>
                  </a:moveTo>
                  <a:cubicBezTo>
                    <a:pt x="57" y="32"/>
                    <a:pt x="57" y="32"/>
                    <a:pt x="57" y="32"/>
                  </a:cubicBezTo>
                  <a:cubicBezTo>
                    <a:pt x="57" y="32"/>
                    <a:pt x="55" y="35"/>
                    <a:pt x="54" y="37"/>
                  </a:cubicBezTo>
                  <a:cubicBezTo>
                    <a:pt x="53" y="39"/>
                    <a:pt x="53" y="40"/>
                    <a:pt x="51" y="40"/>
                  </a:cubicBezTo>
                  <a:cubicBezTo>
                    <a:pt x="49" y="40"/>
                    <a:pt x="49" y="39"/>
                    <a:pt x="48" y="38"/>
                  </a:cubicBezTo>
                  <a:cubicBezTo>
                    <a:pt x="47" y="37"/>
                    <a:pt x="48" y="37"/>
                    <a:pt x="47" y="36"/>
                  </a:cubicBezTo>
                  <a:cubicBezTo>
                    <a:pt x="47" y="35"/>
                    <a:pt x="47" y="33"/>
                    <a:pt x="45" y="33"/>
                  </a:cubicBezTo>
                  <a:cubicBezTo>
                    <a:pt x="44" y="34"/>
                    <a:pt x="44" y="33"/>
                    <a:pt x="42" y="33"/>
                  </a:cubicBezTo>
                  <a:cubicBezTo>
                    <a:pt x="41" y="33"/>
                    <a:pt x="42" y="31"/>
                    <a:pt x="40" y="31"/>
                  </a:cubicBezTo>
                  <a:cubicBezTo>
                    <a:pt x="38" y="32"/>
                    <a:pt x="37" y="32"/>
                    <a:pt x="36" y="33"/>
                  </a:cubicBezTo>
                  <a:cubicBezTo>
                    <a:pt x="35" y="33"/>
                    <a:pt x="34" y="32"/>
                    <a:pt x="34" y="33"/>
                  </a:cubicBezTo>
                  <a:cubicBezTo>
                    <a:pt x="33" y="34"/>
                    <a:pt x="34" y="36"/>
                    <a:pt x="33" y="37"/>
                  </a:cubicBezTo>
                  <a:cubicBezTo>
                    <a:pt x="32" y="38"/>
                    <a:pt x="32" y="39"/>
                    <a:pt x="33" y="40"/>
                  </a:cubicBezTo>
                  <a:cubicBezTo>
                    <a:pt x="34" y="40"/>
                    <a:pt x="35" y="43"/>
                    <a:pt x="34" y="43"/>
                  </a:cubicBezTo>
                  <a:cubicBezTo>
                    <a:pt x="33" y="43"/>
                    <a:pt x="32" y="43"/>
                    <a:pt x="32" y="45"/>
                  </a:cubicBezTo>
                  <a:cubicBezTo>
                    <a:pt x="31" y="47"/>
                    <a:pt x="32" y="46"/>
                    <a:pt x="32" y="48"/>
                  </a:cubicBezTo>
                  <a:cubicBezTo>
                    <a:pt x="32" y="49"/>
                    <a:pt x="30" y="50"/>
                    <a:pt x="31" y="51"/>
                  </a:cubicBezTo>
                  <a:cubicBezTo>
                    <a:pt x="31" y="52"/>
                    <a:pt x="33" y="53"/>
                    <a:pt x="32" y="54"/>
                  </a:cubicBezTo>
                  <a:cubicBezTo>
                    <a:pt x="31" y="54"/>
                    <a:pt x="31" y="56"/>
                    <a:pt x="31" y="56"/>
                  </a:cubicBezTo>
                  <a:cubicBezTo>
                    <a:pt x="31" y="57"/>
                    <a:pt x="30" y="58"/>
                    <a:pt x="30" y="59"/>
                  </a:cubicBezTo>
                  <a:cubicBezTo>
                    <a:pt x="31" y="61"/>
                    <a:pt x="32" y="63"/>
                    <a:pt x="32" y="65"/>
                  </a:cubicBezTo>
                  <a:cubicBezTo>
                    <a:pt x="32" y="68"/>
                    <a:pt x="31" y="71"/>
                    <a:pt x="31" y="72"/>
                  </a:cubicBezTo>
                  <a:cubicBezTo>
                    <a:pt x="31" y="74"/>
                    <a:pt x="31" y="75"/>
                    <a:pt x="30" y="75"/>
                  </a:cubicBezTo>
                  <a:cubicBezTo>
                    <a:pt x="28" y="74"/>
                    <a:pt x="27" y="75"/>
                    <a:pt x="28" y="75"/>
                  </a:cubicBezTo>
                  <a:cubicBezTo>
                    <a:pt x="29" y="76"/>
                    <a:pt x="29" y="76"/>
                    <a:pt x="28" y="77"/>
                  </a:cubicBezTo>
                  <a:cubicBezTo>
                    <a:pt x="27" y="79"/>
                    <a:pt x="27" y="81"/>
                    <a:pt x="27" y="82"/>
                  </a:cubicBezTo>
                  <a:cubicBezTo>
                    <a:pt x="27" y="84"/>
                    <a:pt x="27" y="84"/>
                    <a:pt x="28" y="86"/>
                  </a:cubicBezTo>
                  <a:cubicBezTo>
                    <a:pt x="28" y="87"/>
                    <a:pt x="28" y="89"/>
                    <a:pt x="29" y="90"/>
                  </a:cubicBezTo>
                  <a:cubicBezTo>
                    <a:pt x="31" y="91"/>
                    <a:pt x="31" y="92"/>
                    <a:pt x="31" y="94"/>
                  </a:cubicBezTo>
                  <a:cubicBezTo>
                    <a:pt x="31" y="96"/>
                    <a:pt x="31" y="97"/>
                    <a:pt x="32" y="99"/>
                  </a:cubicBezTo>
                  <a:cubicBezTo>
                    <a:pt x="33" y="100"/>
                    <a:pt x="32" y="101"/>
                    <a:pt x="31" y="102"/>
                  </a:cubicBezTo>
                  <a:cubicBezTo>
                    <a:pt x="31" y="103"/>
                    <a:pt x="33" y="104"/>
                    <a:pt x="33" y="103"/>
                  </a:cubicBezTo>
                  <a:cubicBezTo>
                    <a:pt x="33" y="102"/>
                    <a:pt x="34" y="104"/>
                    <a:pt x="35" y="105"/>
                  </a:cubicBezTo>
                  <a:cubicBezTo>
                    <a:pt x="36" y="107"/>
                    <a:pt x="37" y="108"/>
                    <a:pt x="38" y="108"/>
                  </a:cubicBezTo>
                  <a:cubicBezTo>
                    <a:pt x="38" y="109"/>
                    <a:pt x="39" y="110"/>
                    <a:pt x="39" y="111"/>
                  </a:cubicBezTo>
                  <a:cubicBezTo>
                    <a:pt x="38" y="112"/>
                    <a:pt x="38" y="113"/>
                    <a:pt x="37" y="113"/>
                  </a:cubicBezTo>
                  <a:cubicBezTo>
                    <a:pt x="36" y="114"/>
                    <a:pt x="34" y="115"/>
                    <a:pt x="33" y="116"/>
                  </a:cubicBezTo>
                  <a:cubicBezTo>
                    <a:pt x="32" y="116"/>
                    <a:pt x="31" y="117"/>
                    <a:pt x="29" y="117"/>
                  </a:cubicBezTo>
                  <a:cubicBezTo>
                    <a:pt x="28" y="117"/>
                    <a:pt x="27" y="117"/>
                    <a:pt x="27" y="119"/>
                  </a:cubicBezTo>
                  <a:cubicBezTo>
                    <a:pt x="26" y="121"/>
                    <a:pt x="25" y="121"/>
                    <a:pt x="24" y="122"/>
                  </a:cubicBezTo>
                  <a:cubicBezTo>
                    <a:pt x="23" y="123"/>
                    <a:pt x="23" y="123"/>
                    <a:pt x="22" y="125"/>
                  </a:cubicBezTo>
                  <a:cubicBezTo>
                    <a:pt x="22" y="126"/>
                    <a:pt x="21" y="127"/>
                    <a:pt x="22" y="129"/>
                  </a:cubicBezTo>
                  <a:cubicBezTo>
                    <a:pt x="22" y="130"/>
                    <a:pt x="21" y="134"/>
                    <a:pt x="21" y="134"/>
                  </a:cubicBezTo>
                  <a:cubicBezTo>
                    <a:pt x="21" y="134"/>
                    <a:pt x="20" y="135"/>
                    <a:pt x="20" y="137"/>
                  </a:cubicBezTo>
                  <a:cubicBezTo>
                    <a:pt x="20" y="139"/>
                    <a:pt x="19" y="139"/>
                    <a:pt x="18" y="140"/>
                  </a:cubicBezTo>
                  <a:cubicBezTo>
                    <a:pt x="17" y="141"/>
                    <a:pt x="16" y="142"/>
                    <a:pt x="15" y="143"/>
                  </a:cubicBezTo>
                  <a:cubicBezTo>
                    <a:pt x="15" y="144"/>
                    <a:pt x="13" y="144"/>
                    <a:pt x="12" y="144"/>
                  </a:cubicBezTo>
                  <a:cubicBezTo>
                    <a:pt x="12" y="144"/>
                    <a:pt x="11" y="144"/>
                    <a:pt x="12" y="146"/>
                  </a:cubicBezTo>
                  <a:cubicBezTo>
                    <a:pt x="12" y="147"/>
                    <a:pt x="12" y="148"/>
                    <a:pt x="11" y="148"/>
                  </a:cubicBezTo>
                  <a:cubicBezTo>
                    <a:pt x="10" y="149"/>
                    <a:pt x="10" y="149"/>
                    <a:pt x="11" y="150"/>
                  </a:cubicBezTo>
                  <a:cubicBezTo>
                    <a:pt x="12" y="151"/>
                    <a:pt x="12" y="152"/>
                    <a:pt x="11" y="154"/>
                  </a:cubicBezTo>
                  <a:cubicBezTo>
                    <a:pt x="11" y="155"/>
                    <a:pt x="10" y="156"/>
                    <a:pt x="9" y="157"/>
                  </a:cubicBezTo>
                  <a:cubicBezTo>
                    <a:pt x="9" y="158"/>
                    <a:pt x="10" y="159"/>
                    <a:pt x="11" y="160"/>
                  </a:cubicBezTo>
                  <a:cubicBezTo>
                    <a:pt x="12" y="160"/>
                    <a:pt x="13" y="161"/>
                    <a:pt x="14" y="161"/>
                  </a:cubicBezTo>
                  <a:cubicBezTo>
                    <a:pt x="14" y="161"/>
                    <a:pt x="15" y="161"/>
                    <a:pt x="16" y="162"/>
                  </a:cubicBezTo>
                  <a:cubicBezTo>
                    <a:pt x="16" y="164"/>
                    <a:pt x="16" y="164"/>
                    <a:pt x="16" y="166"/>
                  </a:cubicBezTo>
                  <a:cubicBezTo>
                    <a:pt x="16" y="167"/>
                    <a:pt x="16" y="168"/>
                    <a:pt x="15" y="169"/>
                  </a:cubicBezTo>
                  <a:cubicBezTo>
                    <a:pt x="14" y="170"/>
                    <a:pt x="13" y="171"/>
                    <a:pt x="13" y="172"/>
                  </a:cubicBezTo>
                  <a:cubicBezTo>
                    <a:pt x="13" y="173"/>
                    <a:pt x="12" y="173"/>
                    <a:pt x="11" y="173"/>
                  </a:cubicBezTo>
                  <a:cubicBezTo>
                    <a:pt x="10" y="173"/>
                    <a:pt x="9" y="173"/>
                    <a:pt x="8" y="173"/>
                  </a:cubicBezTo>
                  <a:cubicBezTo>
                    <a:pt x="7" y="173"/>
                    <a:pt x="7" y="173"/>
                    <a:pt x="5" y="173"/>
                  </a:cubicBezTo>
                  <a:cubicBezTo>
                    <a:pt x="5" y="173"/>
                    <a:pt x="5" y="173"/>
                    <a:pt x="5" y="174"/>
                  </a:cubicBezTo>
                  <a:cubicBezTo>
                    <a:pt x="4" y="175"/>
                    <a:pt x="3" y="176"/>
                    <a:pt x="2" y="176"/>
                  </a:cubicBezTo>
                  <a:cubicBezTo>
                    <a:pt x="1" y="176"/>
                    <a:pt x="1" y="178"/>
                    <a:pt x="1" y="179"/>
                  </a:cubicBezTo>
                  <a:cubicBezTo>
                    <a:pt x="2" y="180"/>
                    <a:pt x="0" y="181"/>
                    <a:pt x="0" y="181"/>
                  </a:cubicBezTo>
                  <a:cubicBezTo>
                    <a:pt x="0" y="181"/>
                    <a:pt x="118" y="250"/>
                    <a:pt x="121" y="252"/>
                  </a:cubicBezTo>
                  <a:cubicBezTo>
                    <a:pt x="123" y="254"/>
                    <a:pt x="126" y="254"/>
                    <a:pt x="129" y="254"/>
                  </a:cubicBezTo>
                  <a:cubicBezTo>
                    <a:pt x="131" y="255"/>
                    <a:pt x="166" y="260"/>
                    <a:pt x="194" y="264"/>
                  </a:cubicBezTo>
                  <a:cubicBezTo>
                    <a:pt x="228" y="27"/>
                    <a:pt x="228" y="27"/>
                    <a:pt x="228" y="27"/>
                  </a:cubicBezTo>
                  <a:cubicBezTo>
                    <a:pt x="200" y="24"/>
                    <a:pt x="78" y="2"/>
                    <a:pt x="63" y="0"/>
                  </a:cubicBezTo>
                  <a:close/>
                </a:path>
              </a:pathLst>
            </a:custGeom>
            <a:solidFill>
              <a:schemeClr val="bg1">
                <a:lumMod val="50000"/>
              </a:schemeClr>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75" name="Freeform 366">
              <a:extLst>
                <a:ext uri="{FF2B5EF4-FFF2-40B4-BE49-F238E27FC236}">
                  <a16:creationId xmlns:a16="http://schemas.microsoft.com/office/drawing/2014/main" id="{AB5D507E-BD0A-A975-6EB6-822248882E98}"/>
                </a:ext>
              </a:extLst>
            </p:cNvPr>
            <p:cNvSpPr>
              <a:spLocks/>
            </p:cNvSpPr>
            <p:nvPr/>
          </p:nvSpPr>
          <p:spPr bwMode="gray">
            <a:xfrm>
              <a:off x="6165532" y="3910331"/>
              <a:ext cx="778592" cy="822836"/>
            </a:xfrm>
            <a:custGeom>
              <a:avLst/>
              <a:gdLst>
                <a:gd name="T0" fmla="*/ 34 w 233"/>
                <a:gd name="T1" fmla="*/ 0 h 241"/>
                <a:gd name="T2" fmla="*/ 0 w 233"/>
                <a:gd name="T3" fmla="*/ 237 h 241"/>
                <a:gd name="T4" fmla="*/ 30 w 233"/>
                <a:gd name="T5" fmla="*/ 241 h 241"/>
                <a:gd name="T6" fmla="*/ 32 w 233"/>
                <a:gd name="T7" fmla="*/ 222 h 241"/>
                <a:gd name="T8" fmla="*/ 51 w 233"/>
                <a:gd name="T9" fmla="*/ 225 h 241"/>
                <a:gd name="T10" fmla="*/ 84 w 233"/>
                <a:gd name="T11" fmla="*/ 228 h 241"/>
                <a:gd name="T12" fmla="*/ 92 w 233"/>
                <a:gd name="T13" fmla="*/ 230 h 241"/>
                <a:gd name="T14" fmla="*/ 92 w 233"/>
                <a:gd name="T15" fmla="*/ 230 h 241"/>
                <a:gd name="T16" fmla="*/ 90 w 233"/>
                <a:gd name="T17" fmla="*/ 228 h 241"/>
                <a:gd name="T18" fmla="*/ 89 w 233"/>
                <a:gd name="T19" fmla="*/ 224 h 241"/>
                <a:gd name="T20" fmla="*/ 89 w 233"/>
                <a:gd name="T21" fmla="*/ 220 h 241"/>
                <a:gd name="T22" fmla="*/ 215 w 233"/>
                <a:gd name="T23" fmla="*/ 232 h 241"/>
                <a:gd name="T24" fmla="*/ 230 w 233"/>
                <a:gd name="T25" fmla="*/ 43 h 241"/>
                <a:gd name="T26" fmla="*/ 232 w 233"/>
                <a:gd name="T27" fmla="*/ 43 h 241"/>
                <a:gd name="T28" fmla="*/ 233 w 233"/>
                <a:gd name="T29" fmla="*/ 22 h 241"/>
                <a:gd name="T30" fmla="*/ 34 w 233"/>
                <a:gd name="T31"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 h="241">
                  <a:moveTo>
                    <a:pt x="34" y="0"/>
                  </a:moveTo>
                  <a:cubicBezTo>
                    <a:pt x="0" y="237"/>
                    <a:pt x="0" y="237"/>
                    <a:pt x="0" y="237"/>
                  </a:cubicBezTo>
                  <a:cubicBezTo>
                    <a:pt x="16" y="239"/>
                    <a:pt x="30" y="241"/>
                    <a:pt x="30" y="241"/>
                  </a:cubicBezTo>
                  <a:cubicBezTo>
                    <a:pt x="32" y="222"/>
                    <a:pt x="32" y="222"/>
                    <a:pt x="32" y="222"/>
                  </a:cubicBezTo>
                  <a:cubicBezTo>
                    <a:pt x="32" y="222"/>
                    <a:pt x="48" y="224"/>
                    <a:pt x="51" y="225"/>
                  </a:cubicBezTo>
                  <a:cubicBezTo>
                    <a:pt x="54" y="225"/>
                    <a:pt x="79" y="228"/>
                    <a:pt x="84" y="228"/>
                  </a:cubicBezTo>
                  <a:cubicBezTo>
                    <a:pt x="88" y="229"/>
                    <a:pt x="91" y="229"/>
                    <a:pt x="92" y="230"/>
                  </a:cubicBezTo>
                  <a:cubicBezTo>
                    <a:pt x="92" y="230"/>
                    <a:pt x="92" y="230"/>
                    <a:pt x="92" y="230"/>
                  </a:cubicBezTo>
                  <a:cubicBezTo>
                    <a:pt x="92" y="229"/>
                    <a:pt x="90" y="229"/>
                    <a:pt x="90" y="228"/>
                  </a:cubicBezTo>
                  <a:cubicBezTo>
                    <a:pt x="89" y="227"/>
                    <a:pt x="89" y="225"/>
                    <a:pt x="89" y="224"/>
                  </a:cubicBezTo>
                  <a:cubicBezTo>
                    <a:pt x="90" y="223"/>
                    <a:pt x="89" y="220"/>
                    <a:pt x="89" y="220"/>
                  </a:cubicBezTo>
                  <a:cubicBezTo>
                    <a:pt x="215" y="232"/>
                    <a:pt x="215" y="232"/>
                    <a:pt x="215" y="232"/>
                  </a:cubicBezTo>
                  <a:cubicBezTo>
                    <a:pt x="230" y="43"/>
                    <a:pt x="230" y="43"/>
                    <a:pt x="230" y="43"/>
                  </a:cubicBezTo>
                  <a:cubicBezTo>
                    <a:pt x="232" y="43"/>
                    <a:pt x="232" y="43"/>
                    <a:pt x="232" y="43"/>
                  </a:cubicBezTo>
                  <a:cubicBezTo>
                    <a:pt x="233" y="22"/>
                    <a:pt x="233" y="22"/>
                    <a:pt x="233" y="22"/>
                  </a:cubicBezTo>
                  <a:cubicBezTo>
                    <a:pt x="214" y="22"/>
                    <a:pt x="34" y="0"/>
                    <a:pt x="34" y="0"/>
                  </a:cubicBezTo>
                  <a:close/>
                </a:path>
              </a:pathLst>
            </a:custGeom>
            <a:solidFill>
              <a:schemeClr val="bg1">
                <a:lumMod val="50000"/>
              </a:schemeClr>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76" name="Freeform 367">
              <a:extLst>
                <a:ext uri="{FF2B5EF4-FFF2-40B4-BE49-F238E27FC236}">
                  <a16:creationId xmlns:a16="http://schemas.microsoft.com/office/drawing/2014/main" id="{590C9082-5B61-33FE-B107-E4CAB4D5D7CA}"/>
                </a:ext>
              </a:extLst>
            </p:cNvPr>
            <p:cNvSpPr>
              <a:spLocks/>
            </p:cNvSpPr>
            <p:nvPr/>
          </p:nvSpPr>
          <p:spPr bwMode="gray">
            <a:xfrm>
              <a:off x="6936779" y="2254148"/>
              <a:ext cx="738928" cy="477485"/>
            </a:xfrm>
            <a:custGeom>
              <a:avLst/>
              <a:gdLst>
                <a:gd name="T0" fmla="*/ 219 w 221"/>
                <a:gd name="T1" fmla="*/ 129 h 140"/>
                <a:gd name="T2" fmla="*/ 219 w 221"/>
                <a:gd name="T3" fmla="*/ 123 h 140"/>
                <a:gd name="T4" fmla="*/ 216 w 221"/>
                <a:gd name="T5" fmla="*/ 118 h 140"/>
                <a:gd name="T6" fmla="*/ 214 w 221"/>
                <a:gd name="T7" fmla="*/ 111 h 140"/>
                <a:gd name="T8" fmla="*/ 213 w 221"/>
                <a:gd name="T9" fmla="*/ 107 h 140"/>
                <a:gd name="T10" fmla="*/ 214 w 221"/>
                <a:gd name="T11" fmla="*/ 103 h 140"/>
                <a:gd name="T12" fmla="*/ 214 w 221"/>
                <a:gd name="T13" fmla="*/ 98 h 140"/>
                <a:gd name="T14" fmla="*/ 213 w 221"/>
                <a:gd name="T15" fmla="*/ 94 h 140"/>
                <a:gd name="T16" fmla="*/ 213 w 221"/>
                <a:gd name="T17" fmla="*/ 87 h 140"/>
                <a:gd name="T18" fmla="*/ 212 w 221"/>
                <a:gd name="T19" fmla="*/ 75 h 140"/>
                <a:gd name="T20" fmla="*/ 211 w 221"/>
                <a:gd name="T21" fmla="*/ 65 h 140"/>
                <a:gd name="T22" fmla="*/ 208 w 221"/>
                <a:gd name="T23" fmla="*/ 57 h 140"/>
                <a:gd name="T24" fmla="*/ 206 w 221"/>
                <a:gd name="T25" fmla="*/ 54 h 140"/>
                <a:gd name="T26" fmla="*/ 205 w 221"/>
                <a:gd name="T27" fmla="*/ 48 h 140"/>
                <a:gd name="T28" fmla="*/ 204 w 221"/>
                <a:gd name="T29" fmla="*/ 43 h 140"/>
                <a:gd name="T30" fmla="*/ 204 w 221"/>
                <a:gd name="T31" fmla="*/ 35 h 140"/>
                <a:gd name="T32" fmla="*/ 204 w 221"/>
                <a:gd name="T33" fmla="*/ 29 h 140"/>
                <a:gd name="T34" fmla="*/ 206 w 221"/>
                <a:gd name="T35" fmla="*/ 25 h 140"/>
                <a:gd name="T36" fmla="*/ 205 w 221"/>
                <a:gd name="T37" fmla="*/ 20 h 140"/>
                <a:gd name="T38" fmla="*/ 203 w 221"/>
                <a:gd name="T39" fmla="*/ 17 h 140"/>
                <a:gd name="T40" fmla="*/ 201 w 221"/>
                <a:gd name="T41" fmla="*/ 12 h 140"/>
                <a:gd name="T42" fmla="*/ 201 w 221"/>
                <a:gd name="T43" fmla="*/ 10 h 140"/>
                <a:gd name="T44" fmla="*/ 12 w 221"/>
                <a:gd name="T45" fmla="*/ 0 h 140"/>
                <a:gd name="T46" fmla="*/ 0 w 221"/>
                <a:gd name="T47" fmla="*/ 128 h 140"/>
                <a:gd name="T48" fmla="*/ 220 w 221"/>
                <a:gd name="T49" fmla="*/ 138 h 140"/>
                <a:gd name="T50" fmla="*/ 220 w 221"/>
                <a:gd name="T51" fmla="*/ 138 h 140"/>
                <a:gd name="T52" fmla="*/ 220 w 221"/>
                <a:gd name="T53" fmla="*/ 134 h 140"/>
                <a:gd name="T54" fmla="*/ 219 w 221"/>
                <a:gd name="T55" fmla="*/ 129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1" h="140">
                  <a:moveTo>
                    <a:pt x="219" y="129"/>
                  </a:moveTo>
                  <a:cubicBezTo>
                    <a:pt x="219" y="127"/>
                    <a:pt x="219" y="125"/>
                    <a:pt x="219" y="123"/>
                  </a:cubicBezTo>
                  <a:cubicBezTo>
                    <a:pt x="219" y="122"/>
                    <a:pt x="217" y="119"/>
                    <a:pt x="216" y="118"/>
                  </a:cubicBezTo>
                  <a:cubicBezTo>
                    <a:pt x="214" y="116"/>
                    <a:pt x="215" y="113"/>
                    <a:pt x="214" y="111"/>
                  </a:cubicBezTo>
                  <a:cubicBezTo>
                    <a:pt x="214" y="109"/>
                    <a:pt x="213" y="108"/>
                    <a:pt x="213" y="107"/>
                  </a:cubicBezTo>
                  <a:cubicBezTo>
                    <a:pt x="214" y="106"/>
                    <a:pt x="214" y="104"/>
                    <a:pt x="214" y="103"/>
                  </a:cubicBezTo>
                  <a:cubicBezTo>
                    <a:pt x="213" y="102"/>
                    <a:pt x="214" y="100"/>
                    <a:pt x="214" y="98"/>
                  </a:cubicBezTo>
                  <a:cubicBezTo>
                    <a:pt x="215" y="97"/>
                    <a:pt x="213" y="96"/>
                    <a:pt x="213" y="94"/>
                  </a:cubicBezTo>
                  <a:cubicBezTo>
                    <a:pt x="212" y="93"/>
                    <a:pt x="212" y="89"/>
                    <a:pt x="213" y="87"/>
                  </a:cubicBezTo>
                  <a:cubicBezTo>
                    <a:pt x="213" y="84"/>
                    <a:pt x="212" y="77"/>
                    <a:pt x="212" y="75"/>
                  </a:cubicBezTo>
                  <a:cubicBezTo>
                    <a:pt x="212" y="73"/>
                    <a:pt x="212" y="67"/>
                    <a:pt x="211" y="65"/>
                  </a:cubicBezTo>
                  <a:cubicBezTo>
                    <a:pt x="211" y="64"/>
                    <a:pt x="208" y="59"/>
                    <a:pt x="208" y="57"/>
                  </a:cubicBezTo>
                  <a:cubicBezTo>
                    <a:pt x="207" y="55"/>
                    <a:pt x="206" y="55"/>
                    <a:pt x="206" y="54"/>
                  </a:cubicBezTo>
                  <a:cubicBezTo>
                    <a:pt x="207" y="53"/>
                    <a:pt x="206" y="49"/>
                    <a:pt x="205" y="48"/>
                  </a:cubicBezTo>
                  <a:cubicBezTo>
                    <a:pt x="204" y="47"/>
                    <a:pt x="204" y="44"/>
                    <a:pt x="204" y="43"/>
                  </a:cubicBezTo>
                  <a:cubicBezTo>
                    <a:pt x="204" y="41"/>
                    <a:pt x="204" y="36"/>
                    <a:pt x="204" y="35"/>
                  </a:cubicBezTo>
                  <a:cubicBezTo>
                    <a:pt x="205" y="33"/>
                    <a:pt x="204" y="30"/>
                    <a:pt x="204" y="29"/>
                  </a:cubicBezTo>
                  <a:cubicBezTo>
                    <a:pt x="203" y="28"/>
                    <a:pt x="204" y="26"/>
                    <a:pt x="206" y="25"/>
                  </a:cubicBezTo>
                  <a:cubicBezTo>
                    <a:pt x="207" y="24"/>
                    <a:pt x="205" y="22"/>
                    <a:pt x="205" y="20"/>
                  </a:cubicBezTo>
                  <a:cubicBezTo>
                    <a:pt x="204" y="19"/>
                    <a:pt x="203" y="19"/>
                    <a:pt x="203" y="17"/>
                  </a:cubicBezTo>
                  <a:cubicBezTo>
                    <a:pt x="204" y="15"/>
                    <a:pt x="202" y="14"/>
                    <a:pt x="201" y="12"/>
                  </a:cubicBezTo>
                  <a:cubicBezTo>
                    <a:pt x="201" y="12"/>
                    <a:pt x="201" y="11"/>
                    <a:pt x="201" y="10"/>
                  </a:cubicBezTo>
                  <a:cubicBezTo>
                    <a:pt x="135" y="10"/>
                    <a:pt x="71" y="5"/>
                    <a:pt x="12" y="0"/>
                  </a:cubicBezTo>
                  <a:cubicBezTo>
                    <a:pt x="0" y="128"/>
                    <a:pt x="0" y="128"/>
                    <a:pt x="0" y="128"/>
                  </a:cubicBezTo>
                  <a:cubicBezTo>
                    <a:pt x="26" y="129"/>
                    <a:pt x="184" y="140"/>
                    <a:pt x="220" y="138"/>
                  </a:cubicBezTo>
                  <a:cubicBezTo>
                    <a:pt x="220" y="138"/>
                    <a:pt x="220" y="138"/>
                    <a:pt x="220" y="138"/>
                  </a:cubicBezTo>
                  <a:cubicBezTo>
                    <a:pt x="219" y="137"/>
                    <a:pt x="219" y="134"/>
                    <a:pt x="220" y="134"/>
                  </a:cubicBezTo>
                  <a:cubicBezTo>
                    <a:pt x="221" y="133"/>
                    <a:pt x="220" y="131"/>
                    <a:pt x="219" y="129"/>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77" name="Freeform 368">
              <a:extLst>
                <a:ext uri="{FF2B5EF4-FFF2-40B4-BE49-F238E27FC236}">
                  <a16:creationId xmlns:a16="http://schemas.microsoft.com/office/drawing/2014/main" id="{C0BB37DE-7758-CDA5-70AF-93275D9BF4B2}"/>
                </a:ext>
              </a:extLst>
            </p:cNvPr>
            <p:cNvSpPr>
              <a:spLocks/>
            </p:cNvSpPr>
            <p:nvPr/>
          </p:nvSpPr>
          <p:spPr bwMode="gray">
            <a:xfrm>
              <a:off x="6904459" y="2691092"/>
              <a:ext cx="778592" cy="531539"/>
            </a:xfrm>
            <a:custGeom>
              <a:avLst/>
              <a:gdLst>
                <a:gd name="T0" fmla="*/ 232 w 233"/>
                <a:gd name="T1" fmla="*/ 127 h 156"/>
                <a:gd name="T2" fmla="*/ 231 w 233"/>
                <a:gd name="T3" fmla="*/ 125 h 156"/>
                <a:gd name="T4" fmla="*/ 229 w 233"/>
                <a:gd name="T5" fmla="*/ 123 h 156"/>
                <a:gd name="T6" fmla="*/ 229 w 233"/>
                <a:gd name="T7" fmla="*/ 121 h 156"/>
                <a:gd name="T8" fmla="*/ 230 w 233"/>
                <a:gd name="T9" fmla="*/ 118 h 156"/>
                <a:gd name="T10" fmla="*/ 228 w 233"/>
                <a:gd name="T11" fmla="*/ 116 h 156"/>
                <a:gd name="T12" fmla="*/ 228 w 233"/>
                <a:gd name="T13" fmla="*/ 113 h 156"/>
                <a:gd name="T14" fmla="*/ 232 w 233"/>
                <a:gd name="T15" fmla="*/ 113 h 156"/>
                <a:gd name="T16" fmla="*/ 232 w 233"/>
                <a:gd name="T17" fmla="*/ 39 h 156"/>
                <a:gd name="T18" fmla="*/ 231 w 233"/>
                <a:gd name="T19" fmla="*/ 35 h 156"/>
                <a:gd name="T20" fmla="*/ 227 w 233"/>
                <a:gd name="T21" fmla="*/ 32 h 156"/>
                <a:gd name="T22" fmla="*/ 224 w 233"/>
                <a:gd name="T23" fmla="*/ 30 h 156"/>
                <a:gd name="T24" fmla="*/ 222 w 233"/>
                <a:gd name="T25" fmla="*/ 26 h 156"/>
                <a:gd name="T26" fmla="*/ 221 w 233"/>
                <a:gd name="T27" fmla="*/ 23 h 156"/>
                <a:gd name="T28" fmla="*/ 225 w 233"/>
                <a:gd name="T29" fmla="*/ 20 h 156"/>
                <a:gd name="T30" fmla="*/ 228 w 233"/>
                <a:gd name="T31" fmla="*/ 17 h 156"/>
                <a:gd name="T32" fmla="*/ 230 w 233"/>
                <a:gd name="T33" fmla="*/ 10 h 156"/>
                <a:gd name="T34" fmla="*/ 230 w 233"/>
                <a:gd name="T35" fmla="*/ 10 h 156"/>
                <a:gd name="T36" fmla="*/ 10 w 233"/>
                <a:gd name="T37" fmla="*/ 0 h 156"/>
                <a:gd name="T38" fmla="*/ 7 w 233"/>
                <a:gd name="T39" fmla="*/ 39 h 156"/>
                <a:gd name="T40" fmla="*/ 0 w 233"/>
                <a:gd name="T41" fmla="*/ 123 h 156"/>
                <a:gd name="T42" fmla="*/ 170 w 233"/>
                <a:gd name="T43" fmla="*/ 133 h 156"/>
                <a:gd name="T44" fmla="*/ 172 w 233"/>
                <a:gd name="T45" fmla="*/ 136 h 156"/>
                <a:gd name="T46" fmla="*/ 178 w 233"/>
                <a:gd name="T47" fmla="*/ 139 h 156"/>
                <a:gd name="T48" fmla="*/ 182 w 233"/>
                <a:gd name="T49" fmla="*/ 142 h 156"/>
                <a:gd name="T50" fmla="*/ 186 w 233"/>
                <a:gd name="T51" fmla="*/ 142 h 156"/>
                <a:gd name="T52" fmla="*/ 190 w 233"/>
                <a:gd name="T53" fmla="*/ 139 h 156"/>
                <a:gd name="T54" fmla="*/ 192 w 233"/>
                <a:gd name="T55" fmla="*/ 139 h 156"/>
                <a:gd name="T56" fmla="*/ 195 w 233"/>
                <a:gd name="T57" fmla="*/ 140 h 156"/>
                <a:gd name="T58" fmla="*/ 197 w 233"/>
                <a:gd name="T59" fmla="*/ 140 h 156"/>
                <a:gd name="T60" fmla="*/ 200 w 233"/>
                <a:gd name="T61" fmla="*/ 140 h 156"/>
                <a:gd name="T62" fmla="*/ 203 w 233"/>
                <a:gd name="T63" fmla="*/ 139 h 156"/>
                <a:gd name="T64" fmla="*/ 207 w 233"/>
                <a:gd name="T65" fmla="*/ 140 h 156"/>
                <a:gd name="T66" fmla="*/ 209 w 233"/>
                <a:gd name="T67" fmla="*/ 142 h 156"/>
                <a:gd name="T68" fmla="*/ 215 w 233"/>
                <a:gd name="T69" fmla="*/ 143 h 156"/>
                <a:gd name="T70" fmla="*/ 216 w 233"/>
                <a:gd name="T71" fmla="*/ 145 h 156"/>
                <a:gd name="T72" fmla="*/ 218 w 233"/>
                <a:gd name="T73" fmla="*/ 145 h 156"/>
                <a:gd name="T74" fmla="*/ 222 w 233"/>
                <a:gd name="T75" fmla="*/ 148 h 156"/>
                <a:gd name="T76" fmla="*/ 224 w 233"/>
                <a:gd name="T77" fmla="*/ 149 h 156"/>
                <a:gd name="T78" fmla="*/ 225 w 233"/>
                <a:gd name="T79" fmla="*/ 151 h 156"/>
                <a:gd name="T80" fmla="*/ 227 w 233"/>
                <a:gd name="T81" fmla="*/ 154 h 156"/>
                <a:gd name="T82" fmla="*/ 229 w 233"/>
                <a:gd name="T83" fmla="*/ 154 h 156"/>
                <a:gd name="T84" fmla="*/ 231 w 233"/>
                <a:gd name="T85" fmla="*/ 154 h 156"/>
                <a:gd name="T86" fmla="*/ 231 w 233"/>
                <a:gd name="T87" fmla="*/ 153 h 156"/>
                <a:gd name="T88" fmla="*/ 230 w 233"/>
                <a:gd name="T89" fmla="*/ 150 h 156"/>
                <a:gd name="T90" fmla="*/ 227 w 233"/>
                <a:gd name="T91" fmla="*/ 145 h 156"/>
                <a:gd name="T92" fmla="*/ 227 w 233"/>
                <a:gd name="T93" fmla="*/ 142 h 156"/>
                <a:gd name="T94" fmla="*/ 229 w 233"/>
                <a:gd name="T95" fmla="*/ 139 h 156"/>
                <a:gd name="T96" fmla="*/ 230 w 233"/>
                <a:gd name="T97" fmla="*/ 136 h 156"/>
                <a:gd name="T98" fmla="*/ 230 w 233"/>
                <a:gd name="T99" fmla="*/ 133 h 156"/>
                <a:gd name="T100" fmla="*/ 230 w 233"/>
                <a:gd name="T101" fmla="*/ 131 h 156"/>
                <a:gd name="T102" fmla="*/ 232 w 233"/>
                <a:gd name="T103" fmla="*/ 130 h 156"/>
                <a:gd name="T104" fmla="*/ 232 w 233"/>
                <a:gd name="T105" fmla="*/ 12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3" h="156">
                  <a:moveTo>
                    <a:pt x="232" y="127"/>
                  </a:moveTo>
                  <a:cubicBezTo>
                    <a:pt x="231" y="126"/>
                    <a:pt x="232" y="125"/>
                    <a:pt x="231" y="125"/>
                  </a:cubicBezTo>
                  <a:cubicBezTo>
                    <a:pt x="230" y="125"/>
                    <a:pt x="229" y="124"/>
                    <a:pt x="229" y="123"/>
                  </a:cubicBezTo>
                  <a:cubicBezTo>
                    <a:pt x="228" y="122"/>
                    <a:pt x="228" y="122"/>
                    <a:pt x="229" y="121"/>
                  </a:cubicBezTo>
                  <a:cubicBezTo>
                    <a:pt x="229" y="121"/>
                    <a:pt x="230" y="120"/>
                    <a:pt x="230" y="118"/>
                  </a:cubicBezTo>
                  <a:cubicBezTo>
                    <a:pt x="230" y="117"/>
                    <a:pt x="229" y="116"/>
                    <a:pt x="228" y="116"/>
                  </a:cubicBezTo>
                  <a:cubicBezTo>
                    <a:pt x="227" y="115"/>
                    <a:pt x="228" y="113"/>
                    <a:pt x="228" y="113"/>
                  </a:cubicBezTo>
                  <a:cubicBezTo>
                    <a:pt x="232" y="113"/>
                    <a:pt x="232" y="113"/>
                    <a:pt x="232" y="113"/>
                  </a:cubicBezTo>
                  <a:cubicBezTo>
                    <a:pt x="232" y="113"/>
                    <a:pt x="233" y="41"/>
                    <a:pt x="232" y="39"/>
                  </a:cubicBezTo>
                  <a:cubicBezTo>
                    <a:pt x="232" y="37"/>
                    <a:pt x="232" y="36"/>
                    <a:pt x="231" y="35"/>
                  </a:cubicBezTo>
                  <a:cubicBezTo>
                    <a:pt x="230" y="34"/>
                    <a:pt x="229" y="33"/>
                    <a:pt x="227" y="32"/>
                  </a:cubicBezTo>
                  <a:cubicBezTo>
                    <a:pt x="225" y="32"/>
                    <a:pt x="225" y="31"/>
                    <a:pt x="224" y="30"/>
                  </a:cubicBezTo>
                  <a:cubicBezTo>
                    <a:pt x="224" y="30"/>
                    <a:pt x="224" y="28"/>
                    <a:pt x="222" y="26"/>
                  </a:cubicBezTo>
                  <a:cubicBezTo>
                    <a:pt x="221" y="25"/>
                    <a:pt x="221" y="25"/>
                    <a:pt x="221" y="23"/>
                  </a:cubicBezTo>
                  <a:cubicBezTo>
                    <a:pt x="222" y="21"/>
                    <a:pt x="224" y="21"/>
                    <a:pt x="225" y="20"/>
                  </a:cubicBezTo>
                  <a:cubicBezTo>
                    <a:pt x="226" y="19"/>
                    <a:pt x="227" y="19"/>
                    <a:pt x="228" y="17"/>
                  </a:cubicBezTo>
                  <a:cubicBezTo>
                    <a:pt x="229" y="15"/>
                    <a:pt x="230" y="12"/>
                    <a:pt x="230" y="10"/>
                  </a:cubicBezTo>
                  <a:cubicBezTo>
                    <a:pt x="230" y="10"/>
                    <a:pt x="230" y="10"/>
                    <a:pt x="230" y="10"/>
                  </a:cubicBezTo>
                  <a:cubicBezTo>
                    <a:pt x="194" y="12"/>
                    <a:pt x="36" y="1"/>
                    <a:pt x="10" y="0"/>
                  </a:cubicBezTo>
                  <a:cubicBezTo>
                    <a:pt x="7" y="39"/>
                    <a:pt x="7" y="39"/>
                    <a:pt x="7" y="39"/>
                  </a:cubicBezTo>
                  <a:cubicBezTo>
                    <a:pt x="0" y="123"/>
                    <a:pt x="0" y="123"/>
                    <a:pt x="0" y="123"/>
                  </a:cubicBezTo>
                  <a:cubicBezTo>
                    <a:pt x="19" y="124"/>
                    <a:pt x="143" y="135"/>
                    <a:pt x="170" y="133"/>
                  </a:cubicBezTo>
                  <a:cubicBezTo>
                    <a:pt x="170" y="133"/>
                    <a:pt x="170" y="135"/>
                    <a:pt x="172" y="136"/>
                  </a:cubicBezTo>
                  <a:cubicBezTo>
                    <a:pt x="173" y="136"/>
                    <a:pt x="176" y="138"/>
                    <a:pt x="178" y="139"/>
                  </a:cubicBezTo>
                  <a:cubicBezTo>
                    <a:pt x="179" y="139"/>
                    <a:pt x="180" y="141"/>
                    <a:pt x="182" y="142"/>
                  </a:cubicBezTo>
                  <a:cubicBezTo>
                    <a:pt x="183" y="143"/>
                    <a:pt x="186" y="144"/>
                    <a:pt x="186" y="142"/>
                  </a:cubicBezTo>
                  <a:cubicBezTo>
                    <a:pt x="187" y="140"/>
                    <a:pt x="189" y="138"/>
                    <a:pt x="190" y="139"/>
                  </a:cubicBezTo>
                  <a:cubicBezTo>
                    <a:pt x="191" y="140"/>
                    <a:pt x="191" y="140"/>
                    <a:pt x="192" y="139"/>
                  </a:cubicBezTo>
                  <a:cubicBezTo>
                    <a:pt x="193" y="138"/>
                    <a:pt x="194" y="139"/>
                    <a:pt x="195" y="140"/>
                  </a:cubicBezTo>
                  <a:cubicBezTo>
                    <a:pt x="195" y="140"/>
                    <a:pt x="195" y="139"/>
                    <a:pt x="197" y="140"/>
                  </a:cubicBezTo>
                  <a:cubicBezTo>
                    <a:pt x="198" y="140"/>
                    <a:pt x="199" y="139"/>
                    <a:pt x="200" y="140"/>
                  </a:cubicBezTo>
                  <a:cubicBezTo>
                    <a:pt x="201" y="140"/>
                    <a:pt x="202" y="139"/>
                    <a:pt x="203" y="139"/>
                  </a:cubicBezTo>
                  <a:cubicBezTo>
                    <a:pt x="204" y="139"/>
                    <a:pt x="205" y="139"/>
                    <a:pt x="207" y="140"/>
                  </a:cubicBezTo>
                  <a:cubicBezTo>
                    <a:pt x="209" y="140"/>
                    <a:pt x="208" y="142"/>
                    <a:pt x="209" y="142"/>
                  </a:cubicBezTo>
                  <a:cubicBezTo>
                    <a:pt x="211" y="142"/>
                    <a:pt x="214" y="143"/>
                    <a:pt x="215" y="143"/>
                  </a:cubicBezTo>
                  <a:cubicBezTo>
                    <a:pt x="216" y="143"/>
                    <a:pt x="216" y="144"/>
                    <a:pt x="216" y="145"/>
                  </a:cubicBezTo>
                  <a:cubicBezTo>
                    <a:pt x="216" y="146"/>
                    <a:pt x="217" y="144"/>
                    <a:pt x="218" y="145"/>
                  </a:cubicBezTo>
                  <a:cubicBezTo>
                    <a:pt x="220" y="146"/>
                    <a:pt x="221" y="148"/>
                    <a:pt x="222" y="148"/>
                  </a:cubicBezTo>
                  <a:cubicBezTo>
                    <a:pt x="224" y="147"/>
                    <a:pt x="224" y="148"/>
                    <a:pt x="224" y="149"/>
                  </a:cubicBezTo>
                  <a:cubicBezTo>
                    <a:pt x="223" y="150"/>
                    <a:pt x="224" y="150"/>
                    <a:pt x="225" y="151"/>
                  </a:cubicBezTo>
                  <a:cubicBezTo>
                    <a:pt x="226" y="152"/>
                    <a:pt x="226" y="153"/>
                    <a:pt x="227" y="154"/>
                  </a:cubicBezTo>
                  <a:cubicBezTo>
                    <a:pt x="227" y="156"/>
                    <a:pt x="228" y="153"/>
                    <a:pt x="229" y="154"/>
                  </a:cubicBezTo>
                  <a:cubicBezTo>
                    <a:pt x="230" y="154"/>
                    <a:pt x="230" y="155"/>
                    <a:pt x="231" y="154"/>
                  </a:cubicBezTo>
                  <a:cubicBezTo>
                    <a:pt x="231" y="154"/>
                    <a:pt x="231" y="154"/>
                    <a:pt x="231" y="153"/>
                  </a:cubicBezTo>
                  <a:cubicBezTo>
                    <a:pt x="231" y="152"/>
                    <a:pt x="230" y="151"/>
                    <a:pt x="230" y="150"/>
                  </a:cubicBezTo>
                  <a:cubicBezTo>
                    <a:pt x="229" y="148"/>
                    <a:pt x="228" y="147"/>
                    <a:pt x="227" y="145"/>
                  </a:cubicBezTo>
                  <a:cubicBezTo>
                    <a:pt x="226" y="144"/>
                    <a:pt x="227" y="143"/>
                    <a:pt x="227" y="142"/>
                  </a:cubicBezTo>
                  <a:cubicBezTo>
                    <a:pt x="228" y="141"/>
                    <a:pt x="229" y="141"/>
                    <a:pt x="229" y="139"/>
                  </a:cubicBezTo>
                  <a:cubicBezTo>
                    <a:pt x="229" y="137"/>
                    <a:pt x="229" y="138"/>
                    <a:pt x="230" y="136"/>
                  </a:cubicBezTo>
                  <a:cubicBezTo>
                    <a:pt x="230" y="135"/>
                    <a:pt x="230" y="134"/>
                    <a:pt x="230" y="133"/>
                  </a:cubicBezTo>
                  <a:cubicBezTo>
                    <a:pt x="230" y="132"/>
                    <a:pt x="230" y="132"/>
                    <a:pt x="230" y="131"/>
                  </a:cubicBezTo>
                  <a:cubicBezTo>
                    <a:pt x="231" y="131"/>
                    <a:pt x="232" y="131"/>
                    <a:pt x="232" y="130"/>
                  </a:cubicBezTo>
                  <a:cubicBezTo>
                    <a:pt x="233" y="128"/>
                    <a:pt x="233" y="128"/>
                    <a:pt x="232" y="127"/>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78" name="Line 369">
              <a:extLst>
                <a:ext uri="{FF2B5EF4-FFF2-40B4-BE49-F238E27FC236}">
                  <a16:creationId xmlns:a16="http://schemas.microsoft.com/office/drawing/2014/main" id="{4FFC800F-6355-A139-1AAB-2E933091CB81}"/>
                </a:ext>
              </a:extLst>
            </p:cNvPr>
            <p:cNvSpPr>
              <a:spLocks noChangeShapeType="1"/>
            </p:cNvSpPr>
            <p:nvPr/>
          </p:nvSpPr>
          <p:spPr bwMode="gray">
            <a:xfrm>
              <a:off x="6904459" y="3449363"/>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79" name="Line 370">
              <a:extLst>
                <a:ext uri="{FF2B5EF4-FFF2-40B4-BE49-F238E27FC236}">
                  <a16:creationId xmlns:a16="http://schemas.microsoft.com/office/drawing/2014/main" id="{54E44F11-40B5-48CE-4EBA-EB9898403DCA}"/>
                </a:ext>
              </a:extLst>
            </p:cNvPr>
            <p:cNvSpPr>
              <a:spLocks noChangeShapeType="1"/>
            </p:cNvSpPr>
            <p:nvPr/>
          </p:nvSpPr>
          <p:spPr bwMode="gray">
            <a:xfrm>
              <a:off x="6904459" y="3449363"/>
              <a:ext cx="0" cy="0"/>
            </a:xfrm>
            <a:prstGeom prst="line">
              <a:avLst/>
            </a:prstGeom>
            <a:noFill/>
            <a:ln w="4763"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80" name="Freeform 371">
              <a:extLst>
                <a:ext uri="{FF2B5EF4-FFF2-40B4-BE49-F238E27FC236}">
                  <a16:creationId xmlns:a16="http://schemas.microsoft.com/office/drawing/2014/main" id="{4A4BDB92-561E-537D-55D5-30E800F9003A}"/>
                </a:ext>
              </a:extLst>
            </p:cNvPr>
            <p:cNvSpPr>
              <a:spLocks/>
            </p:cNvSpPr>
            <p:nvPr/>
          </p:nvSpPr>
          <p:spPr bwMode="gray">
            <a:xfrm>
              <a:off x="6278648" y="3336749"/>
              <a:ext cx="809442" cy="654664"/>
            </a:xfrm>
            <a:custGeom>
              <a:avLst/>
              <a:gdLst>
                <a:gd name="T0" fmla="*/ 179 w 242"/>
                <a:gd name="T1" fmla="*/ 18 h 192"/>
                <a:gd name="T2" fmla="*/ 157 w 242"/>
                <a:gd name="T3" fmla="*/ 16 h 192"/>
                <a:gd name="T4" fmla="*/ 50 w 242"/>
                <a:gd name="T5" fmla="*/ 4 h 192"/>
                <a:gd name="T6" fmla="*/ 23 w 242"/>
                <a:gd name="T7" fmla="*/ 0 h 192"/>
                <a:gd name="T8" fmla="*/ 0 w 242"/>
                <a:gd name="T9" fmla="*/ 168 h 192"/>
                <a:gd name="T10" fmla="*/ 199 w 242"/>
                <a:gd name="T11" fmla="*/ 190 h 192"/>
                <a:gd name="T12" fmla="*/ 231 w 242"/>
                <a:gd name="T13" fmla="*/ 192 h 192"/>
                <a:gd name="T14" fmla="*/ 242 w 242"/>
                <a:gd name="T15" fmla="*/ 23 h 192"/>
                <a:gd name="T16" fmla="*/ 179 w 242"/>
                <a:gd name="T17" fmla="*/ 18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192">
                  <a:moveTo>
                    <a:pt x="179" y="18"/>
                  </a:moveTo>
                  <a:cubicBezTo>
                    <a:pt x="179" y="18"/>
                    <a:pt x="167" y="17"/>
                    <a:pt x="157" y="16"/>
                  </a:cubicBezTo>
                  <a:cubicBezTo>
                    <a:pt x="147" y="15"/>
                    <a:pt x="75" y="7"/>
                    <a:pt x="50" y="4"/>
                  </a:cubicBezTo>
                  <a:cubicBezTo>
                    <a:pt x="43" y="3"/>
                    <a:pt x="23" y="0"/>
                    <a:pt x="23" y="0"/>
                  </a:cubicBezTo>
                  <a:cubicBezTo>
                    <a:pt x="0" y="168"/>
                    <a:pt x="0" y="168"/>
                    <a:pt x="0" y="168"/>
                  </a:cubicBezTo>
                  <a:cubicBezTo>
                    <a:pt x="0" y="168"/>
                    <a:pt x="180" y="190"/>
                    <a:pt x="199" y="190"/>
                  </a:cubicBezTo>
                  <a:cubicBezTo>
                    <a:pt x="231" y="192"/>
                    <a:pt x="231" y="192"/>
                    <a:pt x="231" y="192"/>
                  </a:cubicBezTo>
                  <a:cubicBezTo>
                    <a:pt x="242" y="23"/>
                    <a:pt x="242" y="23"/>
                    <a:pt x="242" y="23"/>
                  </a:cubicBezTo>
                  <a:lnTo>
                    <a:pt x="179" y="18"/>
                  </a:ln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81" name="Freeform 372">
              <a:extLst>
                <a:ext uri="{FF2B5EF4-FFF2-40B4-BE49-F238E27FC236}">
                  <a16:creationId xmlns:a16="http://schemas.microsoft.com/office/drawing/2014/main" id="{BCE9B229-C924-DDC8-9EF5-D528107BD98E}"/>
                </a:ext>
              </a:extLst>
            </p:cNvPr>
            <p:cNvSpPr>
              <a:spLocks/>
            </p:cNvSpPr>
            <p:nvPr/>
          </p:nvSpPr>
          <p:spPr bwMode="gray">
            <a:xfrm>
              <a:off x="6876548" y="3110018"/>
              <a:ext cx="919621" cy="475984"/>
            </a:xfrm>
            <a:custGeom>
              <a:avLst/>
              <a:gdLst>
                <a:gd name="T0" fmla="*/ 273 w 275"/>
                <a:gd name="T1" fmla="*/ 133 h 139"/>
                <a:gd name="T2" fmla="*/ 270 w 275"/>
                <a:gd name="T3" fmla="*/ 129 h 139"/>
                <a:gd name="T4" fmla="*/ 267 w 275"/>
                <a:gd name="T5" fmla="*/ 125 h 139"/>
                <a:gd name="T6" fmla="*/ 265 w 275"/>
                <a:gd name="T7" fmla="*/ 121 h 139"/>
                <a:gd name="T8" fmla="*/ 264 w 275"/>
                <a:gd name="T9" fmla="*/ 114 h 139"/>
                <a:gd name="T10" fmla="*/ 258 w 275"/>
                <a:gd name="T11" fmla="*/ 108 h 139"/>
                <a:gd name="T12" fmla="*/ 259 w 275"/>
                <a:gd name="T13" fmla="*/ 100 h 139"/>
                <a:gd name="T14" fmla="*/ 258 w 275"/>
                <a:gd name="T15" fmla="*/ 95 h 139"/>
                <a:gd name="T16" fmla="*/ 257 w 275"/>
                <a:gd name="T17" fmla="*/ 89 h 139"/>
                <a:gd name="T18" fmla="*/ 255 w 275"/>
                <a:gd name="T19" fmla="*/ 85 h 139"/>
                <a:gd name="T20" fmla="*/ 256 w 275"/>
                <a:gd name="T21" fmla="*/ 82 h 139"/>
                <a:gd name="T22" fmla="*/ 256 w 275"/>
                <a:gd name="T23" fmla="*/ 78 h 139"/>
                <a:gd name="T24" fmla="*/ 254 w 275"/>
                <a:gd name="T25" fmla="*/ 73 h 139"/>
                <a:gd name="T26" fmla="*/ 250 w 275"/>
                <a:gd name="T27" fmla="*/ 70 h 139"/>
                <a:gd name="T28" fmla="*/ 250 w 275"/>
                <a:gd name="T29" fmla="*/ 65 h 139"/>
                <a:gd name="T30" fmla="*/ 250 w 275"/>
                <a:gd name="T31" fmla="*/ 59 h 139"/>
                <a:gd name="T32" fmla="*/ 248 w 275"/>
                <a:gd name="T33" fmla="*/ 54 h 139"/>
                <a:gd name="T34" fmla="*/ 245 w 275"/>
                <a:gd name="T35" fmla="*/ 48 h 139"/>
                <a:gd name="T36" fmla="*/ 243 w 275"/>
                <a:gd name="T37" fmla="*/ 42 h 139"/>
                <a:gd name="T38" fmla="*/ 241 w 275"/>
                <a:gd name="T39" fmla="*/ 37 h 139"/>
                <a:gd name="T40" fmla="*/ 240 w 275"/>
                <a:gd name="T41" fmla="*/ 32 h 139"/>
                <a:gd name="T42" fmla="*/ 237 w 275"/>
                <a:gd name="T43" fmla="*/ 31 h 139"/>
                <a:gd name="T44" fmla="*/ 233 w 275"/>
                <a:gd name="T45" fmla="*/ 28 h 139"/>
                <a:gd name="T46" fmla="*/ 230 w 275"/>
                <a:gd name="T47" fmla="*/ 25 h 139"/>
                <a:gd name="T48" fmla="*/ 224 w 275"/>
                <a:gd name="T49" fmla="*/ 22 h 139"/>
                <a:gd name="T50" fmla="*/ 217 w 275"/>
                <a:gd name="T51" fmla="*/ 19 h 139"/>
                <a:gd name="T52" fmla="*/ 211 w 275"/>
                <a:gd name="T53" fmla="*/ 16 h 139"/>
                <a:gd name="T54" fmla="*/ 205 w 275"/>
                <a:gd name="T55" fmla="*/ 17 h 139"/>
                <a:gd name="T56" fmla="*/ 200 w 275"/>
                <a:gd name="T57" fmla="*/ 16 h 139"/>
                <a:gd name="T58" fmla="*/ 194 w 275"/>
                <a:gd name="T59" fmla="*/ 19 h 139"/>
                <a:gd name="T60" fmla="*/ 186 w 275"/>
                <a:gd name="T61" fmla="*/ 16 h 139"/>
                <a:gd name="T62" fmla="*/ 178 w 275"/>
                <a:gd name="T63" fmla="*/ 10 h 139"/>
                <a:gd name="T64" fmla="*/ 0 w 275"/>
                <a:gd name="T65" fmla="*/ 84 h 139"/>
                <a:gd name="T66" fmla="*/ 60 w 275"/>
                <a:gd name="T67" fmla="*/ 131 h 139"/>
                <a:gd name="T68" fmla="*/ 273 w 275"/>
                <a:gd name="T69" fmla="*/ 136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5" h="139">
                  <a:moveTo>
                    <a:pt x="273" y="136"/>
                  </a:moveTo>
                  <a:cubicBezTo>
                    <a:pt x="272" y="135"/>
                    <a:pt x="272" y="135"/>
                    <a:pt x="273" y="133"/>
                  </a:cubicBezTo>
                  <a:cubicBezTo>
                    <a:pt x="273" y="132"/>
                    <a:pt x="272" y="132"/>
                    <a:pt x="271" y="131"/>
                  </a:cubicBezTo>
                  <a:cubicBezTo>
                    <a:pt x="271" y="131"/>
                    <a:pt x="270" y="130"/>
                    <a:pt x="270" y="129"/>
                  </a:cubicBezTo>
                  <a:cubicBezTo>
                    <a:pt x="270" y="128"/>
                    <a:pt x="270" y="127"/>
                    <a:pt x="269" y="127"/>
                  </a:cubicBezTo>
                  <a:cubicBezTo>
                    <a:pt x="268" y="127"/>
                    <a:pt x="268" y="127"/>
                    <a:pt x="267" y="125"/>
                  </a:cubicBezTo>
                  <a:cubicBezTo>
                    <a:pt x="267" y="124"/>
                    <a:pt x="266" y="125"/>
                    <a:pt x="265" y="124"/>
                  </a:cubicBezTo>
                  <a:cubicBezTo>
                    <a:pt x="264" y="124"/>
                    <a:pt x="265" y="122"/>
                    <a:pt x="265" y="121"/>
                  </a:cubicBezTo>
                  <a:cubicBezTo>
                    <a:pt x="265" y="119"/>
                    <a:pt x="264" y="118"/>
                    <a:pt x="264" y="116"/>
                  </a:cubicBezTo>
                  <a:cubicBezTo>
                    <a:pt x="264" y="115"/>
                    <a:pt x="265" y="114"/>
                    <a:pt x="264" y="114"/>
                  </a:cubicBezTo>
                  <a:cubicBezTo>
                    <a:pt x="263" y="113"/>
                    <a:pt x="262" y="113"/>
                    <a:pt x="262" y="111"/>
                  </a:cubicBezTo>
                  <a:cubicBezTo>
                    <a:pt x="261" y="110"/>
                    <a:pt x="259" y="109"/>
                    <a:pt x="258" y="108"/>
                  </a:cubicBezTo>
                  <a:cubicBezTo>
                    <a:pt x="257" y="106"/>
                    <a:pt x="257" y="106"/>
                    <a:pt x="258" y="105"/>
                  </a:cubicBezTo>
                  <a:cubicBezTo>
                    <a:pt x="259" y="103"/>
                    <a:pt x="258" y="101"/>
                    <a:pt x="259" y="100"/>
                  </a:cubicBezTo>
                  <a:cubicBezTo>
                    <a:pt x="261" y="100"/>
                    <a:pt x="259" y="99"/>
                    <a:pt x="259" y="98"/>
                  </a:cubicBezTo>
                  <a:cubicBezTo>
                    <a:pt x="259" y="97"/>
                    <a:pt x="259" y="96"/>
                    <a:pt x="258" y="95"/>
                  </a:cubicBezTo>
                  <a:cubicBezTo>
                    <a:pt x="257" y="94"/>
                    <a:pt x="257" y="93"/>
                    <a:pt x="257" y="92"/>
                  </a:cubicBezTo>
                  <a:cubicBezTo>
                    <a:pt x="257" y="90"/>
                    <a:pt x="256" y="90"/>
                    <a:pt x="257" y="89"/>
                  </a:cubicBezTo>
                  <a:cubicBezTo>
                    <a:pt x="258" y="88"/>
                    <a:pt x="257" y="88"/>
                    <a:pt x="256" y="88"/>
                  </a:cubicBezTo>
                  <a:cubicBezTo>
                    <a:pt x="255" y="87"/>
                    <a:pt x="256" y="86"/>
                    <a:pt x="255" y="85"/>
                  </a:cubicBezTo>
                  <a:cubicBezTo>
                    <a:pt x="255" y="84"/>
                    <a:pt x="255" y="85"/>
                    <a:pt x="256" y="84"/>
                  </a:cubicBezTo>
                  <a:cubicBezTo>
                    <a:pt x="257" y="84"/>
                    <a:pt x="257" y="83"/>
                    <a:pt x="256" y="82"/>
                  </a:cubicBezTo>
                  <a:cubicBezTo>
                    <a:pt x="256" y="81"/>
                    <a:pt x="255" y="81"/>
                    <a:pt x="256" y="80"/>
                  </a:cubicBezTo>
                  <a:cubicBezTo>
                    <a:pt x="256" y="79"/>
                    <a:pt x="256" y="79"/>
                    <a:pt x="256" y="78"/>
                  </a:cubicBezTo>
                  <a:cubicBezTo>
                    <a:pt x="256" y="76"/>
                    <a:pt x="256" y="75"/>
                    <a:pt x="255" y="75"/>
                  </a:cubicBezTo>
                  <a:cubicBezTo>
                    <a:pt x="254" y="75"/>
                    <a:pt x="254" y="75"/>
                    <a:pt x="254" y="73"/>
                  </a:cubicBezTo>
                  <a:cubicBezTo>
                    <a:pt x="253" y="71"/>
                    <a:pt x="252" y="73"/>
                    <a:pt x="251" y="73"/>
                  </a:cubicBezTo>
                  <a:cubicBezTo>
                    <a:pt x="250" y="72"/>
                    <a:pt x="250" y="71"/>
                    <a:pt x="250" y="70"/>
                  </a:cubicBezTo>
                  <a:cubicBezTo>
                    <a:pt x="250" y="68"/>
                    <a:pt x="250" y="68"/>
                    <a:pt x="250" y="66"/>
                  </a:cubicBezTo>
                  <a:cubicBezTo>
                    <a:pt x="250" y="65"/>
                    <a:pt x="250" y="65"/>
                    <a:pt x="250" y="65"/>
                  </a:cubicBezTo>
                  <a:cubicBezTo>
                    <a:pt x="250" y="64"/>
                    <a:pt x="251" y="64"/>
                    <a:pt x="251" y="62"/>
                  </a:cubicBezTo>
                  <a:cubicBezTo>
                    <a:pt x="251" y="61"/>
                    <a:pt x="251" y="60"/>
                    <a:pt x="250" y="59"/>
                  </a:cubicBezTo>
                  <a:cubicBezTo>
                    <a:pt x="249" y="58"/>
                    <a:pt x="249" y="57"/>
                    <a:pt x="249" y="56"/>
                  </a:cubicBezTo>
                  <a:cubicBezTo>
                    <a:pt x="249" y="54"/>
                    <a:pt x="249" y="54"/>
                    <a:pt x="248" y="54"/>
                  </a:cubicBezTo>
                  <a:cubicBezTo>
                    <a:pt x="248" y="54"/>
                    <a:pt x="247" y="52"/>
                    <a:pt x="246" y="51"/>
                  </a:cubicBezTo>
                  <a:cubicBezTo>
                    <a:pt x="245" y="51"/>
                    <a:pt x="245" y="49"/>
                    <a:pt x="245" y="48"/>
                  </a:cubicBezTo>
                  <a:cubicBezTo>
                    <a:pt x="245" y="47"/>
                    <a:pt x="244" y="46"/>
                    <a:pt x="243" y="46"/>
                  </a:cubicBezTo>
                  <a:cubicBezTo>
                    <a:pt x="242" y="45"/>
                    <a:pt x="243" y="44"/>
                    <a:pt x="243" y="42"/>
                  </a:cubicBezTo>
                  <a:cubicBezTo>
                    <a:pt x="244" y="41"/>
                    <a:pt x="243" y="40"/>
                    <a:pt x="242" y="40"/>
                  </a:cubicBezTo>
                  <a:cubicBezTo>
                    <a:pt x="241" y="39"/>
                    <a:pt x="240" y="38"/>
                    <a:pt x="241" y="37"/>
                  </a:cubicBezTo>
                  <a:cubicBezTo>
                    <a:pt x="241" y="35"/>
                    <a:pt x="242" y="35"/>
                    <a:pt x="242" y="34"/>
                  </a:cubicBezTo>
                  <a:cubicBezTo>
                    <a:pt x="242" y="32"/>
                    <a:pt x="241" y="32"/>
                    <a:pt x="240" y="32"/>
                  </a:cubicBezTo>
                  <a:cubicBezTo>
                    <a:pt x="240" y="32"/>
                    <a:pt x="239" y="32"/>
                    <a:pt x="239" y="31"/>
                  </a:cubicBezTo>
                  <a:cubicBezTo>
                    <a:pt x="238" y="32"/>
                    <a:pt x="238" y="31"/>
                    <a:pt x="237" y="31"/>
                  </a:cubicBezTo>
                  <a:cubicBezTo>
                    <a:pt x="236" y="30"/>
                    <a:pt x="235" y="33"/>
                    <a:pt x="235" y="31"/>
                  </a:cubicBezTo>
                  <a:cubicBezTo>
                    <a:pt x="234" y="30"/>
                    <a:pt x="234" y="29"/>
                    <a:pt x="233" y="28"/>
                  </a:cubicBezTo>
                  <a:cubicBezTo>
                    <a:pt x="232" y="27"/>
                    <a:pt x="231" y="27"/>
                    <a:pt x="232" y="26"/>
                  </a:cubicBezTo>
                  <a:cubicBezTo>
                    <a:pt x="232" y="25"/>
                    <a:pt x="232" y="24"/>
                    <a:pt x="230" y="25"/>
                  </a:cubicBezTo>
                  <a:cubicBezTo>
                    <a:pt x="229" y="25"/>
                    <a:pt x="228" y="23"/>
                    <a:pt x="226" y="22"/>
                  </a:cubicBezTo>
                  <a:cubicBezTo>
                    <a:pt x="225" y="21"/>
                    <a:pt x="224" y="23"/>
                    <a:pt x="224" y="22"/>
                  </a:cubicBezTo>
                  <a:cubicBezTo>
                    <a:pt x="224" y="21"/>
                    <a:pt x="224" y="20"/>
                    <a:pt x="223" y="20"/>
                  </a:cubicBezTo>
                  <a:cubicBezTo>
                    <a:pt x="222" y="20"/>
                    <a:pt x="219" y="19"/>
                    <a:pt x="217" y="19"/>
                  </a:cubicBezTo>
                  <a:cubicBezTo>
                    <a:pt x="216" y="19"/>
                    <a:pt x="217" y="17"/>
                    <a:pt x="215" y="17"/>
                  </a:cubicBezTo>
                  <a:cubicBezTo>
                    <a:pt x="213" y="16"/>
                    <a:pt x="212" y="16"/>
                    <a:pt x="211" y="16"/>
                  </a:cubicBezTo>
                  <a:cubicBezTo>
                    <a:pt x="210" y="16"/>
                    <a:pt x="209" y="17"/>
                    <a:pt x="208" y="17"/>
                  </a:cubicBezTo>
                  <a:cubicBezTo>
                    <a:pt x="207" y="16"/>
                    <a:pt x="206" y="17"/>
                    <a:pt x="205" y="17"/>
                  </a:cubicBezTo>
                  <a:cubicBezTo>
                    <a:pt x="203" y="16"/>
                    <a:pt x="203" y="17"/>
                    <a:pt x="203" y="17"/>
                  </a:cubicBezTo>
                  <a:cubicBezTo>
                    <a:pt x="202" y="16"/>
                    <a:pt x="201" y="15"/>
                    <a:pt x="200" y="16"/>
                  </a:cubicBezTo>
                  <a:cubicBezTo>
                    <a:pt x="199" y="17"/>
                    <a:pt x="199" y="17"/>
                    <a:pt x="198" y="16"/>
                  </a:cubicBezTo>
                  <a:cubicBezTo>
                    <a:pt x="197" y="15"/>
                    <a:pt x="195" y="17"/>
                    <a:pt x="194" y="19"/>
                  </a:cubicBezTo>
                  <a:cubicBezTo>
                    <a:pt x="194" y="21"/>
                    <a:pt x="191" y="20"/>
                    <a:pt x="190" y="19"/>
                  </a:cubicBezTo>
                  <a:cubicBezTo>
                    <a:pt x="188" y="18"/>
                    <a:pt x="187" y="16"/>
                    <a:pt x="186" y="16"/>
                  </a:cubicBezTo>
                  <a:cubicBezTo>
                    <a:pt x="184" y="15"/>
                    <a:pt x="181" y="13"/>
                    <a:pt x="180" y="13"/>
                  </a:cubicBezTo>
                  <a:cubicBezTo>
                    <a:pt x="178" y="12"/>
                    <a:pt x="178" y="10"/>
                    <a:pt x="178" y="10"/>
                  </a:cubicBezTo>
                  <a:cubicBezTo>
                    <a:pt x="151" y="12"/>
                    <a:pt x="27" y="1"/>
                    <a:pt x="8" y="0"/>
                  </a:cubicBezTo>
                  <a:cubicBezTo>
                    <a:pt x="0" y="84"/>
                    <a:pt x="0" y="84"/>
                    <a:pt x="0" y="84"/>
                  </a:cubicBezTo>
                  <a:cubicBezTo>
                    <a:pt x="63" y="89"/>
                    <a:pt x="63" y="89"/>
                    <a:pt x="63" y="89"/>
                  </a:cubicBezTo>
                  <a:cubicBezTo>
                    <a:pt x="60" y="131"/>
                    <a:pt x="60" y="131"/>
                    <a:pt x="60" y="131"/>
                  </a:cubicBezTo>
                  <a:cubicBezTo>
                    <a:pt x="89" y="133"/>
                    <a:pt x="235" y="139"/>
                    <a:pt x="275" y="137"/>
                  </a:cubicBezTo>
                  <a:cubicBezTo>
                    <a:pt x="274" y="137"/>
                    <a:pt x="273" y="137"/>
                    <a:pt x="273" y="136"/>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82" name="Freeform 373">
              <a:extLst>
                <a:ext uri="{FF2B5EF4-FFF2-40B4-BE49-F238E27FC236}">
                  <a16:creationId xmlns:a16="http://schemas.microsoft.com/office/drawing/2014/main" id="{349DE944-3C64-3934-732A-2A54BF2FDDA6}"/>
                </a:ext>
              </a:extLst>
            </p:cNvPr>
            <p:cNvSpPr>
              <a:spLocks/>
            </p:cNvSpPr>
            <p:nvPr/>
          </p:nvSpPr>
          <p:spPr bwMode="gray">
            <a:xfrm>
              <a:off x="6462278" y="4055979"/>
              <a:ext cx="1554247" cy="1554079"/>
            </a:xfrm>
            <a:custGeom>
              <a:avLst/>
              <a:gdLst>
                <a:gd name="T0" fmla="*/ 460 w 465"/>
                <a:gd name="T1" fmla="*/ 225 h 455"/>
                <a:gd name="T2" fmla="*/ 451 w 465"/>
                <a:gd name="T3" fmla="*/ 204 h 455"/>
                <a:gd name="T4" fmla="*/ 434 w 465"/>
                <a:gd name="T5" fmla="*/ 133 h 455"/>
                <a:gd name="T6" fmla="*/ 414 w 465"/>
                <a:gd name="T7" fmla="*/ 122 h 455"/>
                <a:gd name="T8" fmla="*/ 390 w 465"/>
                <a:gd name="T9" fmla="*/ 118 h 455"/>
                <a:gd name="T10" fmla="*/ 366 w 465"/>
                <a:gd name="T11" fmla="*/ 124 h 455"/>
                <a:gd name="T12" fmla="*/ 353 w 465"/>
                <a:gd name="T13" fmla="*/ 120 h 455"/>
                <a:gd name="T14" fmla="*/ 339 w 465"/>
                <a:gd name="T15" fmla="*/ 123 h 455"/>
                <a:gd name="T16" fmla="*/ 328 w 465"/>
                <a:gd name="T17" fmla="*/ 122 h 455"/>
                <a:gd name="T18" fmla="*/ 310 w 465"/>
                <a:gd name="T19" fmla="*/ 119 h 455"/>
                <a:gd name="T20" fmla="*/ 296 w 465"/>
                <a:gd name="T21" fmla="*/ 108 h 455"/>
                <a:gd name="T22" fmla="*/ 273 w 465"/>
                <a:gd name="T23" fmla="*/ 104 h 455"/>
                <a:gd name="T24" fmla="*/ 251 w 465"/>
                <a:gd name="T25" fmla="*/ 96 h 455"/>
                <a:gd name="T26" fmla="*/ 141 w 465"/>
                <a:gd name="T27" fmla="*/ 0 h 455"/>
                <a:gd name="T28" fmla="*/ 5 w 465"/>
                <a:gd name="T29" fmla="*/ 189 h 455"/>
                <a:gd name="T30" fmla="*/ 23 w 465"/>
                <a:gd name="T31" fmla="*/ 209 h 455"/>
                <a:gd name="T32" fmla="*/ 44 w 465"/>
                <a:gd name="T33" fmla="*/ 232 h 455"/>
                <a:gd name="T34" fmla="*/ 58 w 465"/>
                <a:gd name="T35" fmla="*/ 254 h 455"/>
                <a:gd name="T36" fmla="*/ 69 w 465"/>
                <a:gd name="T37" fmla="*/ 286 h 455"/>
                <a:gd name="T38" fmla="*/ 91 w 465"/>
                <a:gd name="T39" fmla="*/ 302 h 455"/>
                <a:gd name="T40" fmla="*/ 110 w 465"/>
                <a:gd name="T41" fmla="*/ 315 h 455"/>
                <a:gd name="T42" fmla="*/ 124 w 465"/>
                <a:gd name="T43" fmla="*/ 304 h 455"/>
                <a:gd name="T44" fmla="*/ 135 w 465"/>
                <a:gd name="T45" fmla="*/ 284 h 455"/>
                <a:gd name="T46" fmla="*/ 153 w 465"/>
                <a:gd name="T47" fmla="*/ 284 h 455"/>
                <a:gd name="T48" fmla="*/ 175 w 465"/>
                <a:gd name="T49" fmla="*/ 286 h 455"/>
                <a:gd name="T50" fmla="*/ 184 w 465"/>
                <a:gd name="T51" fmla="*/ 296 h 455"/>
                <a:gd name="T52" fmla="*/ 201 w 465"/>
                <a:gd name="T53" fmla="*/ 312 h 455"/>
                <a:gd name="T54" fmla="*/ 211 w 465"/>
                <a:gd name="T55" fmla="*/ 336 h 455"/>
                <a:gd name="T56" fmla="*/ 218 w 465"/>
                <a:gd name="T57" fmla="*/ 352 h 455"/>
                <a:gd name="T58" fmla="*/ 230 w 465"/>
                <a:gd name="T59" fmla="*/ 368 h 455"/>
                <a:gd name="T60" fmla="*/ 245 w 465"/>
                <a:gd name="T61" fmla="*/ 386 h 455"/>
                <a:gd name="T62" fmla="*/ 248 w 465"/>
                <a:gd name="T63" fmla="*/ 407 h 455"/>
                <a:gd name="T64" fmla="*/ 258 w 465"/>
                <a:gd name="T65" fmla="*/ 429 h 455"/>
                <a:gd name="T66" fmla="*/ 277 w 465"/>
                <a:gd name="T67" fmla="*/ 437 h 455"/>
                <a:gd name="T68" fmla="*/ 297 w 465"/>
                <a:gd name="T69" fmla="*/ 446 h 455"/>
                <a:gd name="T70" fmla="*/ 318 w 465"/>
                <a:gd name="T71" fmla="*/ 454 h 455"/>
                <a:gd name="T72" fmla="*/ 331 w 465"/>
                <a:gd name="T73" fmla="*/ 446 h 455"/>
                <a:gd name="T74" fmla="*/ 321 w 465"/>
                <a:gd name="T75" fmla="*/ 432 h 455"/>
                <a:gd name="T76" fmla="*/ 317 w 465"/>
                <a:gd name="T77" fmla="*/ 411 h 455"/>
                <a:gd name="T78" fmla="*/ 321 w 465"/>
                <a:gd name="T79" fmla="*/ 399 h 455"/>
                <a:gd name="T80" fmla="*/ 312 w 465"/>
                <a:gd name="T81" fmla="*/ 394 h 455"/>
                <a:gd name="T82" fmla="*/ 320 w 465"/>
                <a:gd name="T83" fmla="*/ 388 h 455"/>
                <a:gd name="T84" fmla="*/ 328 w 465"/>
                <a:gd name="T85" fmla="*/ 378 h 455"/>
                <a:gd name="T86" fmla="*/ 326 w 465"/>
                <a:gd name="T87" fmla="*/ 371 h 455"/>
                <a:gd name="T88" fmla="*/ 335 w 465"/>
                <a:gd name="T89" fmla="*/ 363 h 455"/>
                <a:gd name="T90" fmla="*/ 333 w 465"/>
                <a:gd name="T91" fmla="*/ 359 h 455"/>
                <a:gd name="T92" fmla="*/ 340 w 465"/>
                <a:gd name="T93" fmla="*/ 356 h 455"/>
                <a:gd name="T94" fmla="*/ 346 w 465"/>
                <a:gd name="T95" fmla="*/ 354 h 455"/>
                <a:gd name="T96" fmla="*/ 354 w 465"/>
                <a:gd name="T97" fmla="*/ 351 h 455"/>
                <a:gd name="T98" fmla="*/ 352 w 465"/>
                <a:gd name="T99" fmla="*/ 337 h 455"/>
                <a:gd name="T100" fmla="*/ 361 w 465"/>
                <a:gd name="T101" fmla="*/ 341 h 455"/>
                <a:gd name="T102" fmla="*/ 369 w 465"/>
                <a:gd name="T103" fmla="*/ 335 h 455"/>
                <a:gd name="T104" fmla="*/ 384 w 465"/>
                <a:gd name="T105" fmla="*/ 335 h 455"/>
                <a:gd name="T106" fmla="*/ 407 w 465"/>
                <a:gd name="T107" fmla="*/ 317 h 455"/>
                <a:gd name="T108" fmla="*/ 416 w 465"/>
                <a:gd name="T109" fmla="*/ 307 h 455"/>
                <a:gd name="T110" fmla="*/ 410 w 465"/>
                <a:gd name="T111" fmla="*/ 294 h 455"/>
                <a:gd name="T112" fmla="*/ 418 w 465"/>
                <a:gd name="T113" fmla="*/ 295 h 455"/>
                <a:gd name="T114" fmla="*/ 429 w 465"/>
                <a:gd name="T115" fmla="*/ 300 h 455"/>
                <a:gd name="T116" fmla="*/ 424 w 465"/>
                <a:gd name="T117" fmla="*/ 308 h 455"/>
                <a:gd name="T118" fmla="*/ 454 w 465"/>
                <a:gd name="T119" fmla="*/ 294 h 455"/>
                <a:gd name="T120" fmla="*/ 459 w 465"/>
                <a:gd name="T121" fmla="*/ 274 h 455"/>
                <a:gd name="T122" fmla="*/ 461 w 465"/>
                <a:gd name="T123" fmla="*/ 254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5" h="455">
                  <a:moveTo>
                    <a:pt x="464" y="240"/>
                  </a:moveTo>
                  <a:cubicBezTo>
                    <a:pt x="465" y="240"/>
                    <a:pt x="465" y="239"/>
                    <a:pt x="465" y="238"/>
                  </a:cubicBezTo>
                  <a:cubicBezTo>
                    <a:pt x="465" y="236"/>
                    <a:pt x="464" y="236"/>
                    <a:pt x="464" y="235"/>
                  </a:cubicBezTo>
                  <a:cubicBezTo>
                    <a:pt x="465" y="233"/>
                    <a:pt x="465" y="232"/>
                    <a:pt x="464" y="233"/>
                  </a:cubicBezTo>
                  <a:cubicBezTo>
                    <a:pt x="463" y="233"/>
                    <a:pt x="462" y="232"/>
                    <a:pt x="462" y="230"/>
                  </a:cubicBezTo>
                  <a:cubicBezTo>
                    <a:pt x="462" y="229"/>
                    <a:pt x="461" y="229"/>
                    <a:pt x="460" y="228"/>
                  </a:cubicBezTo>
                  <a:cubicBezTo>
                    <a:pt x="459" y="227"/>
                    <a:pt x="459" y="227"/>
                    <a:pt x="460" y="225"/>
                  </a:cubicBezTo>
                  <a:cubicBezTo>
                    <a:pt x="461" y="224"/>
                    <a:pt x="461" y="224"/>
                    <a:pt x="459" y="223"/>
                  </a:cubicBezTo>
                  <a:cubicBezTo>
                    <a:pt x="458" y="222"/>
                    <a:pt x="458" y="222"/>
                    <a:pt x="458" y="221"/>
                  </a:cubicBezTo>
                  <a:cubicBezTo>
                    <a:pt x="458" y="219"/>
                    <a:pt x="458" y="219"/>
                    <a:pt x="457" y="219"/>
                  </a:cubicBezTo>
                  <a:cubicBezTo>
                    <a:pt x="456" y="219"/>
                    <a:pt x="455" y="217"/>
                    <a:pt x="454" y="215"/>
                  </a:cubicBezTo>
                  <a:cubicBezTo>
                    <a:pt x="453" y="214"/>
                    <a:pt x="454" y="212"/>
                    <a:pt x="454" y="211"/>
                  </a:cubicBezTo>
                  <a:cubicBezTo>
                    <a:pt x="455" y="210"/>
                    <a:pt x="454" y="209"/>
                    <a:pt x="453" y="208"/>
                  </a:cubicBezTo>
                  <a:cubicBezTo>
                    <a:pt x="452" y="206"/>
                    <a:pt x="452" y="206"/>
                    <a:pt x="451" y="204"/>
                  </a:cubicBezTo>
                  <a:cubicBezTo>
                    <a:pt x="451" y="202"/>
                    <a:pt x="449" y="202"/>
                    <a:pt x="448" y="201"/>
                  </a:cubicBezTo>
                  <a:cubicBezTo>
                    <a:pt x="447" y="201"/>
                    <a:pt x="446" y="198"/>
                    <a:pt x="446" y="198"/>
                  </a:cubicBezTo>
                  <a:cubicBezTo>
                    <a:pt x="446" y="198"/>
                    <a:pt x="445" y="145"/>
                    <a:pt x="445" y="142"/>
                  </a:cubicBezTo>
                  <a:cubicBezTo>
                    <a:pt x="445" y="140"/>
                    <a:pt x="444" y="134"/>
                    <a:pt x="444" y="132"/>
                  </a:cubicBezTo>
                  <a:cubicBezTo>
                    <a:pt x="444" y="131"/>
                    <a:pt x="442" y="132"/>
                    <a:pt x="441" y="132"/>
                  </a:cubicBezTo>
                  <a:cubicBezTo>
                    <a:pt x="440" y="132"/>
                    <a:pt x="439" y="132"/>
                    <a:pt x="438" y="132"/>
                  </a:cubicBezTo>
                  <a:cubicBezTo>
                    <a:pt x="437" y="131"/>
                    <a:pt x="436" y="132"/>
                    <a:pt x="434" y="133"/>
                  </a:cubicBezTo>
                  <a:cubicBezTo>
                    <a:pt x="433" y="133"/>
                    <a:pt x="433" y="132"/>
                    <a:pt x="432" y="132"/>
                  </a:cubicBezTo>
                  <a:cubicBezTo>
                    <a:pt x="431" y="131"/>
                    <a:pt x="430" y="130"/>
                    <a:pt x="430" y="130"/>
                  </a:cubicBezTo>
                  <a:cubicBezTo>
                    <a:pt x="429" y="130"/>
                    <a:pt x="428" y="130"/>
                    <a:pt x="428" y="130"/>
                  </a:cubicBezTo>
                  <a:cubicBezTo>
                    <a:pt x="427" y="130"/>
                    <a:pt x="425" y="128"/>
                    <a:pt x="424" y="128"/>
                  </a:cubicBezTo>
                  <a:cubicBezTo>
                    <a:pt x="422" y="128"/>
                    <a:pt x="421" y="127"/>
                    <a:pt x="421" y="125"/>
                  </a:cubicBezTo>
                  <a:cubicBezTo>
                    <a:pt x="420" y="124"/>
                    <a:pt x="418" y="124"/>
                    <a:pt x="417" y="125"/>
                  </a:cubicBezTo>
                  <a:cubicBezTo>
                    <a:pt x="416" y="125"/>
                    <a:pt x="414" y="124"/>
                    <a:pt x="414" y="122"/>
                  </a:cubicBezTo>
                  <a:cubicBezTo>
                    <a:pt x="413" y="121"/>
                    <a:pt x="412" y="120"/>
                    <a:pt x="411" y="120"/>
                  </a:cubicBezTo>
                  <a:cubicBezTo>
                    <a:pt x="410" y="120"/>
                    <a:pt x="409" y="120"/>
                    <a:pt x="409" y="119"/>
                  </a:cubicBezTo>
                  <a:cubicBezTo>
                    <a:pt x="409" y="117"/>
                    <a:pt x="406" y="118"/>
                    <a:pt x="405" y="117"/>
                  </a:cubicBezTo>
                  <a:cubicBezTo>
                    <a:pt x="403" y="116"/>
                    <a:pt x="402" y="117"/>
                    <a:pt x="402" y="119"/>
                  </a:cubicBezTo>
                  <a:cubicBezTo>
                    <a:pt x="401" y="121"/>
                    <a:pt x="398" y="120"/>
                    <a:pt x="396" y="120"/>
                  </a:cubicBezTo>
                  <a:cubicBezTo>
                    <a:pt x="394" y="120"/>
                    <a:pt x="392" y="119"/>
                    <a:pt x="392" y="118"/>
                  </a:cubicBezTo>
                  <a:cubicBezTo>
                    <a:pt x="392" y="117"/>
                    <a:pt x="390" y="118"/>
                    <a:pt x="390" y="118"/>
                  </a:cubicBezTo>
                  <a:cubicBezTo>
                    <a:pt x="390" y="118"/>
                    <a:pt x="387" y="119"/>
                    <a:pt x="386" y="119"/>
                  </a:cubicBezTo>
                  <a:cubicBezTo>
                    <a:pt x="385" y="118"/>
                    <a:pt x="385" y="119"/>
                    <a:pt x="385" y="120"/>
                  </a:cubicBezTo>
                  <a:cubicBezTo>
                    <a:pt x="385" y="122"/>
                    <a:pt x="383" y="121"/>
                    <a:pt x="383" y="121"/>
                  </a:cubicBezTo>
                  <a:cubicBezTo>
                    <a:pt x="383" y="121"/>
                    <a:pt x="380" y="120"/>
                    <a:pt x="379" y="120"/>
                  </a:cubicBezTo>
                  <a:cubicBezTo>
                    <a:pt x="377" y="119"/>
                    <a:pt x="376" y="120"/>
                    <a:pt x="375" y="121"/>
                  </a:cubicBezTo>
                  <a:cubicBezTo>
                    <a:pt x="374" y="121"/>
                    <a:pt x="372" y="122"/>
                    <a:pt x="371" y="123"/>
                  </a:cubicBezTo>
                  <a:cubicBezTo>
                    <a:pt x="371" y="125"/>
                    <a:pt x="369" y="125"/>
                    <a:pt x="366" y="124"/>
                  </a:cubicBezTo>
                  <a:cubicBezTo>
                    <a:pt x="364" y="124"/>
                    <a:pt x="366" y="124"/>
                    <a:pt x="366" y="127"/>
                  </a:cubicBezTo>
                  <a:cubicBezTo>
                    <a:pt x="365" y="129"/>
                    <a:pt x="364" y="126"/>
                    <a:pt x="363" y="125"/>
                  </a:cubicBezTo>
                  <a:cubicBezTo>
                    <a:pt x="362" y="124"/>
                    <a:pt x="361" y="123"/>
                    <a:pt x="360" y="123"/>
                  </a:cubicBezTo>
                  <a:cubicBezTo>
                    <a:pt x="359" y="124"/>
                    <a:pt x="358" y="124"/>
                    <a:pt x="358" y="122"/>
                  </a:cubicBezTo>
                  <a:cubicBezTo>
                    <a:pt x="358" y="121"/>
                    <a:pt x="358" y="121"/>
                    <a:pt x="356" y="121"/>
                  </a:cubicBezTo>
                  <a:cubicBezTo>
                    <a:pt x="355" y="120"/>
                    <a:pt x="356" y="119"/>
                    <a:pt x="355" y="118"/>
                  </a:cubicBezTo>
                  <a:cubicBezTo>
                    <a:pt x="354" y="117"/>
                    <a:pt x="353" y="118"/>
                    <a:pt x="353" y="120"/>
                  </a:cubicBezTo>
                  <a:cubicBezTo>
                    <a:pt x="353" y="121"/>
                    <a:pt x="350" y="121"/>
                    <a:pt x="350" y="121"/>
                  </a:cubicBezTo>
                  <a:cubicBezTo>
                    <a:pt x="350" y="121"/>
                    <a:pt x="349" y="119"/>
                    <a:pt x="348" y="120"/>
                  </a:cubicBezTo>
                  <a:cubicBezTo>
                    <a:pt x="348" y="121"/>
                    <a:pt x="347" y="120"/>
                    <a:pt x="346" y="119"/>
                  </a:cubicBezTo>
                  <a:cubicBezTo>
                    <a:pt x="346" y="118"/>
                    <a:pt x="345" y="117"/>
                    <a:pt x="344" y="117"/>
                  </a:cubicBezTo>
                  <a:cubicBezTo>
                    <a:pt x="343" y="117"/>
                    <a:pt x="342" y="117"/>
                    <a:pt x="343" y="119"/>
                  </a:cubicBezTo>
                  <a:cubicBezTo>
                    <a:pt x="343" y="120"/>
                    <a:pt x="341" y="121"/>
                    <a:pt x="340" y="121"/>
                  </a:cubicBezTo>
                  <a:cubicBezTo>
                    <a:pt x="339" y="121"/>
                    <a:pt x="339" y="122"/>
                    <a:pt x="339" y="123"/>
                  </a:cubicBezTo>
                  <a:cubicBezTo>
                    <a:pt x="339" y="125"/>
                    <a:pt x="339" y="125"/>
                    <a:pt x="338" y="126"/>
                  </a:cubicBezTo>
                  <a:cubicBezTo>
                    <a:pt x="337" y="126"/>
                    <a:pt x="336" y="125"/>
                    <a:pt x="335" y="123"/>
                  </a:cubicBezTo>
                  <a:cubicBezTo>
                    <a:pt x="335" y="121"/>
                    <a:pt x="335" y="122"/>
                    <a:pt x="336" y="121"/>
                  </a:cubicBezTo>
                  <a:cubicBezTo>
                    <a:pt x="337" y="120"/>
                    <a:pt x="336" y="119"/>
                    <a:pt x="334" y="118"/>
                  </a:cubicBezTo>
                  <a:cubicBezTo>
                    <a:pt x="333" y="117"/>
                    <a:pt x="333" y="120"/>
                    <a:pt x="333" y="119"/>
                  </a:cubicBezTo>
                  <a:cubicBezTo>
                    <a:pt x="332" y="119"/>
                    <a:pt x="330" y="118"/>
                    <a:pt x="330" y="120"/>
                  </a:cubicBezTo>
                  <a:cubicBezTo>
                    <a:pt x="330" y="121"/>
                    <a:pt x="329" y="121"/>
                    <a:pt x="328" y="122"/>
                  </a:cubicBezTo>
                  <a:cubicBezTo>
                    <a:pt x="327" y="122"/>
                    <a:pt x="325" y="120"/>
                    <a:pt x="326" y="118"/>
                  </a:cubicBezTo>
                  <a:cubicBezTo>
                    <a:pt x="326" y="116"/>
                    <a:pt x="325" y="117"/>
                    <a:pt x="324" y="117"/>
                  </a:cubicBezTo>
                  <a:cubicBezTo>
                    <a:pt x="322" y="118"/>
                    <a:pt x="322" y="118"/>
                    <a:pt x="322" y="117"/>
                  </a:cubicBezTo>
                  <a:cubicBezTo>
                    <a:pt x="322" y="116"/>
                    <a:pt x="321" y="115"/>
                    <a:pt x="320" y="114"/>
                  </a:cubicBezTo>
                  <a:cubicBezTo>
                    <a:pt x="318" y="113"/>
                    <a:pt x="318" y="115"/>
                    <a:pt x="318" y="116"/>
                  </a:cubicBezTo>
                  <a:cubicBezTo>
                    <a:pt x="318" y="117"/>
                    <a:pt x="315" y="117"/>
                    <a:pt x="314" y="118"/>
                  </a:cubicBezTo>
                  <a:cubicBezTo>
                    <a:pt x="314" y="120"/>
                    <a:pt x="311" y="120"/>
                    <a:pt x="310" y="119"/>
                  </a:cubicBezTo>
                  <a:cubicBezTo>
                    <a:pt x="308" y="118"/>
                    <a:pt x="307" y="118"/>
                    <a:pt x="308" y="117"/>
                  </a:cubicBezTo>
                  <a:cubicBezTo>
                    <a:pt x="309" y="116"/>
                    <a:pt x="309" y="116"/>
                    <a:pt x="309" y="115"/>
                  </a:cubicBezTo>
                  <a:cubicBezTo>
                    <a:pt x="309" y="113"/>
                    <a:pt x="308" y="113"/>
                    <a:pt x="307" y="113"/>
                  </a:cubicBezTo>
                  <a:cubicBezTo>
                    <a:pt x="305" y="113"/>
                    <a:pt x="304" y="113"/>
                    <a:pt x="304" y="112"/>
                  </a:cubicBezTo>
                  <a:cubicBezTo>
                    <a:pt x="304" y="110"/>
                    <a:pt x="304" y="110"/>
                    <a:pt x="304" y="108"/>
                  </a:cubicBezTo>
                  <a:cubicBezTo>
                    <a:pt x="305" y="106"/>
                    <a:pt x="303" y="107"/>
                    <a:pt x="302" y="108"/>
                  </a:cubicBezTo>
                  <a:cubicBezTo>
                    <a:pt x="301" y="108"/>
                    <a:pt x="298" y="108"/>
                    <a:pt x="296" y="108"/>
                  </a:cubicBezTo>
                  <a:cubicBezTo>
                    <a:pt x="294" y="107"/>
                    <a:pt x="293" y="110"/>
                    <a:pt x="292" y="110"/>
                  </a:cubicBezTo>
                  <a:cubicBezTo>
                    <a:pt x="291" y="111"/>
                    <a:pt x="288" y="109"/>
                    <a:pt x="287" y="107"/>
                  </a:cubicBezTo>
                  <a:cubicBezTo>
                    <a:pt x="286" y="105"/>
                    <a:pt x="285" y="106"/>
                    <a:pt x="284" y="107"/>
                  </a:cubicBezTo>
                  <a:cubicBezTo>
                    <a:pt x="283" y="108"/>
                    <a:pt x="282" y="108"/>
                    <a:pt x="281" y="108"/>
                  </a:cubicBezTo>
                  <a:cubicBezTo>
                    <a:pt x="280" y="107"/>
                    <a:pt x="279" y="106"/>
                    <a:pt x="278" y="106"/>
                  </a:cubicBezTo>
                  <a:cubicBezTo>
                    <a:pt x="276" y="106"/>
                    <a:pt x="276" y="106"/>
                    <a:pt x="276" y="105"/>
                  </a:cubicBezTo>
                  <a:cubicBezTo>
                    <a:pt x="275" y="104"/>
                    <a:pt x="274" y="103"/>
                    <a:pt x="273" y="104"/>
                  </a:cubicBezTo>
                  <a:cubicBezTo>
                    <a:pt x="271" y="104"/>
                    <a:pt x="270" y="103"/>
                    <a:pt x="267" y="103"/>
                  </a:cubicBezTo>
                  <a:cubicBezTo>
                    <a:pt x="265" y="103"/>
                    <a:pt x="266" y="103"/>
                    <a:pt x="266" y="101"/>
                  </a:cubicBezTo>
                  <a:cubicBezTo>
                    <a:pt x="266" y="99"/>
                    <a:pt x="265" y="97"/>
                    <a:pt x="265" y="97"/>
                  </a:cubicBezTo>
                  <a:cubicBezTo>
                    <a:pt x="265" y="97"/>
                    <a:pt x="263" y="94"/>
                    <a:pt x="262" y="93"/>
                  </a:cubicBezTo>
                  <a:cubicBezTo>
                    <a:pt x="261" y="92"/>
                    <a:pt x="260" y="95"/>
                    <a:pt x="259" y="96"/>
                  </a:cubicBezTo>
                  <a:cubicBezTo>
                    <a:pt x="259" y="98"/>
                    <a:pt x="257" y="96"/>
                    <a:pt x="255" y="94"/>
                  </a:cubicBezTo>
                  <a:cubicBezTo>
                    <a:pt x="254" y="93"/>
                    <a:pt x="253" y="96"/>
                    <a:pt x="251" y="96"/>
                  </a:cubicBezTo>
                  <a:cubicBezTo>
                    <a:pt x="250" y="96"/>
                    <a:pt x="249" y="96"/>
                    <a:pt x="249" y="95"/>
                  </a:cubicBezTo>
                  <a:cubicBezTo>
                    <a:pt x="249" y="94"/>
                    <a:pt x="248" y="94"/>
                    <a:pt x="247" y="93"/>
                  </a:cubicBezTo>
                  <a:cubicBezTo>
                    <a:pt x="246" y="91"/>
                    <a:pt x="244" y="90"/>
                    <a:pt x="243" y="88"/>
                  </a:cubicBezTo>
                  <a:cubicBezTo>
                    <a:pt x="242" y="86"/>
                    <a:pt x="239" y="88"/>
                    <a:pt x="239" y="88"/>
                  </a:cubicBezTo>
                  <a:cubicBezTo>
                    <a:pt x="243" y="6"/>
                    <a:pt x="243" y="6"/>
                    <a:pt x="243" y="6"/>
                  </a:cubicBezTo>
                  <a:cubicBezTo>
                    <a:pt x="143" y="0"/>
                    <a:pt x="143" y="0"/>
                    <a:pt x="143" y="0"/>
                  </a:cubicBezTo>
                  <a:cubicBezTo>
                    <a:pt x="141" y="0"/>
                    <a:pt x="141" y="0"/>
                    <a:pt x="141" y="0"/>
                  </a:cubicBezTo>
                  <a:cubicBezTo>
                    <a:pt x="126" y="189"/>
                    <a:pt x="126" y="189"/>
                    <a:pt x="126" y="189"/>
                  </a:cubicBezTo>
                  <a:cubicBezTo>
                    <a:pt x="0" y="177"/>
                    <a:pt x="0" y="177"/>
                    <a:pt x="0" y="177"/>
                  </a:cubicBezTo>
                  <a:cubicBezTo>
                    <a:pt x="0" y="177"/>
                    <a:pt x="1" y="180"/>
                    <a:pt x="0" y="181"/>
                  </a:cubicBezTo>
                  <a:cubicBezTo>
                    <a:pt x="0" y="182"/>
                    <a:pt x="0" y="184"/>
                    <a:pt x="1" y="185"/>
                  </a:cubicBezTo>
                  <a:cubicBezTo>
                    <a:pt x="1" y="186"/>
                    <a:pt x="3" y="186"/>
                    <a:pt x="3" y="187"/>
                  </a:cubicBezTo>
                  <a:cubicBezTo>
                    <a:pt x="3" y="187"/>
                    <a:pt x="3" y="187"/>
                    <a:pt x="3" y="187"/>
                  </a:cubicBezTo>
                  <a:cubicBezTo>
                    <a:pt x="3" y="188"/>
                    <a:pt x="5" y="189"/>
                    <a:pt x="5" y="189"/>
                  </a:cubicBezTo>
                  <a:cubicBezTo>
                    <a:pt x="6" y="189"/>
                    <a:pt x="6" y="188"/>
                    <a:pt x="6" y="188"/>
                  </a:cubicBezTo>
                  <a:cubicBezTo>
                    <a:pt x="7" y="188"/>
                    <a:pt x="8" y="190"/>
                    <a:pt x="8" y="192"/>
                  </a:cubicBezTo>
                  <a:cubicBezTo>
                    <a:pt x="9" y="193"/>
                    <a:pt x="9" y="194"/>
                    <a:pt x="10" y="195"/>
                  </a:cubicBezTo>
                  <a:cubicBezTo>
                    <a:pt x="11" y="197"/>
                    <a:pt x="12" y="199"/>
                    <a:pt x="12" y="200"/>
                  </a:cubicBezTo>
                  <a:cubicBezTo>
                    <a:pt x="13" y="201"/>
                    <a:pt x="14" y="203"/>
                    <a:pt x="16" y="203"/>
                  </a:cubicBezTo>
                  <a:cubicBezTo>
                    <a:pt x="18" y="204"/>
                    <a:pt x="20" y="205"/>
                    <a:pt x="20" y="206"/>
                  </a:cubicBezTo>
                  <a:cubicBezTo>
                    <a:pt x="20" y="207"/>
                    <a:pt x="22" y="209"/>
                    <a:pt x="23" y="209"/>
                  </a:cubicBezTo>
                  <a:cubicBezTo>
                    <a:pt x="24" y="210"/>
                    <a:pt x="25" y="214"/>
                    <a:pt x="26" y="214"/>
                  </a:cubicBezTo>
                  <a:cubicBezTo>
                    <a:pt x="27" y="215"/>
                    <a:pt x="30" y="217"/>
                    <a:pt x="31" y="218"/>
                  </a:cubicBezTo>
                  <a:cubicBezTo>
                    <a:pt x="32" y="219"/>
                    <a:pt x="33" y="220"/>
                    <a:pt x="33" y="221"/>
                  </a:cubicBezTo>
                  <a:cubicBezTo>
                    <a:pt x="33" y="223"/>
                    <a:pt x="36" y="225"/>
                    <a:pt x="37" y="226"/>
                  </a:cubicBezTo>
                  <a:cubicBezTo>
                    <a:pt x="38" y="227"/>
                    <a:pt x="39" y="228"/>
                    <a:pt x="39" y="228"/>
                  </a:cubicBezTo>
                  <a:cubicBezTo>
                    <a:pt x="39" y="229"/>
                    <a:pt x="40" y="230"/>
                    <a:pt x="41" y="231"/>
                  </a:cubicBezTo>
                  <a:cubicBezTo>
                    <a:pt x="42" y="232"/>
                    <a:pt x="43" y="232"/>
                    <a:pt x="44" y="232"/>
                  </a:cubicBezTo>
                  <a:cubicBezTo>
                    <a:pt x="44" y="232"/>
                    <a:pt x="48" y="235"/>
                    <a:pt x="48" y="235"/>
                  </a:cubicBezTo>
                  <a:cubicBezTo>
                    <a:pt x="49" y="235"/>
                    <a:pt x="50" y="237"/>
                    <a:pt x="51" y="238"/>
                  </a:cubicBezTo>
                  <a:cubicBezTo>
                    <a:pt x="51" y="238"/>
                    <a:pt x="52" y="238"/>
                    <a:pt x="52" y="239"/>
                  </a:cubicBezTo>
                  <a:cubicBezTo>
                    <a:pt x="52" y="240"/>
                    <a:pt x="53" y="241"/>
                    <a:pt x="54" y="241"/>
                  </a:cubicBezTo>
                  <a:cubicBezTo>
                    <a:pt x="55" y="242"/>
                    <a:pt x="55" y="243"/>
                    <a:pt x="55" y="244"/>
                  </a:cubicBezTo>
                  <a:cubicBezTo>
                    <a:pt x="56" y="245"/>
                    <a:pt x="56" y="249"/>
                    <a:pt x="56" y="250"/>
                  </a:cubicBezTo>
                  <a:cubicBezTo>
                    <a:pt x="56" y="251"/>
                    <a:pt x="57" y="252"/>
                    <a:pt x="58" y="254"/>
                  </a:cubicBezTo>
                  <a:cubicBezTo>
                    <a:pt x="59" y="255"/>
                    <a:pt x="60" y="258"/>
                    <a:pt x="61" y="259"/>
                  </a:cubicBezTo>
                  <a:cubicBezTo>
                    <a:pt x="61" y="260"/>
                    <a:pt x="61" y="263"/>
                    <a:pt x="60" y="265"/>
                  </a:cubicBezTo>
                  <a:cubicBezTo>
                    <a:pt x="60" y="266"/>
                    <a:pt x="60" y="268"/>
                    <a:pt x="61" y="270"/>
                  </a:cubicBezTo>
                  <a:cubicBezTo>
                    <a:pt x="61" y="271"/>
                    <a:pt x="62" y="274"/>
                    <a:pt x="63" y="275"/>
                  </a:cubicBezTo>
                  <a:cubicBezTo>
                    <a:pt x="63" y="276"/>
                    <a:pt x="64" y="278"/>
                    <a:pt x="65" y="280"/>
                  </a:cubicBezTo>
                  <a:cubicBezTo>
                    <a:pt x="65" y="281"/>
                    <a:pt x="66" y="283"/>
                    <a:pt x="66" y="284"/>
                  </a:cubicBezTo>
                  <a:cubicBezTo>
                    <a:pt x="67" y="284"/>
                    <a:pt x="68" y="285"/>
                    <a:pt x="69" y="286"/>
                  </a:cubicBezTo>
                  <a:cubicBezTo>
                    <a:pt x="70" y="288"/>
                    <a:pt x="71" y="288"/>
                    <a:pt x="71" y="289"/>
                  </a:cubicBezTo>
                  <a:cubicBezTo>
                    <a:pt x="72" y="289"/>
                    <a:pt x="74" y="289"/>
                    <a:pt x="75" y="290"/>
                  </a:cubicBezTo>
                  <a:cubicBezTo>
                    <a:pt x="76" y="291"/>
                    <a:pt x="76" y="292"/>
                    <a:pt x="76" y="293"/>
                  </a:cubicBezTo>
                  <a:cubicBezTo>
                    <a:pt x="77" y="294"/>
                    <a:pt x="78" y="295"/>
                    <a:pt x="78" y="296"/>
                  </a:cubicBezTo>
                  <a:cubicBezTo>
                    <a:pt x="79" y="296"/>
                    <a:pt x="81" y="297"/>
                    <a:pt x="82" y="298"/>
                  </a:cubicBezTo>
                  <a:cubicBezTo>
                    <a:pt x="84" y="299"/>
                    <a:pt x="88" y="301"/>
                    <a:pt x="89" y="301"/>
                  </a:cubicBezTo>
                  <a:cubicBezTo>
                    <a:pt x="90" y="301"/>
                    <a:pt x="91" y="302"/>
                    <a:pt x="91" y="302"/>
                  </a:cubicBezTo>
                  <a:cubicBezTo>
                    <a:pt x="92" y="303"/>
                    <a:pt x="92" y="304"/>
                    <a:pt x="93" y="305"/>
                  </a:cubicBezTo>
                  <a:cubicBezTo>
                    <a:pt x="94" y="306"/>
                    <a:pt x="97" y="306"/>
                    <a:pt x="97" y="306"/>
                  </a:cubicBezTo>
                  <a:cubicBezTo>
                    <a:pt x="98" y="306"/>
                    <a:pt x="99" y="307"/>
                    <a:pt x="100" y="308"/>
                  </a:cubicBezTo>
                  <a:cubicBezTo>
                    <a:pt x="101" y="309"/>
                    <a:pt x="103" y="311"/>
                    <a:pt x="104" y="312"/>
                  </a:cubicBezTo>
                  <a:cubicBezTo>
                    <a:pt x="104" y="312"/>
                    <a:pt x="105" y="313"/>
                    <a:pt x="106" y="313"/>
                  </a:cubicBezTo>
                  <a:cubicBezTo>
                    <a:pt x="107" y="313"/>
                    <a:pt x="107" y="313"/>
                    <a:pt x="108" y="314"/>
                  </a:cubicBezTo>
                  <a:cubicBezTo>
                    <a:pt x="108" y="314"/>
                    <a:pt x="109" y="315"/>
                    <a:pt x="110" y="315"/>
                  </a:cubicBezTo>
                  <a:cubicBezTo>
                    <a:pt x="111" y="314"/>
                    <a:pt x="112" y="315"/>
                    <a:pt x="113" y="315"/>
                  </a:cubicBezTo>
                  <a:cubicBezTo>
                    <a:pt x="114" y="315"/>
                    <a:pt x="115" y="314"/>
                    <a:pt x="115" y="313"/>
                  </a:cubicBezTo>
                  <a:cubicBezTo>
                    <a:pt x="115" y="312"/>
                    <a:pt x="116" y="311"/>
                    <a:pt x="117" y="310"/>
                  </a:cubicBezTo>
                  <a:cubicBezTo>
                    <a:pt x="118" y="310"/>
                    <a:pt x="119" y="309"/>
                    <a:pt x="119" y="309"/>
                  </a:cubicBezTo>
                  <a:cubicBezTo>
                    <a:pt x="119" y="308"/>
                    <a:pt x="120" y="307"/>
                    <a:pt x="121" y="307"/>
                  </a:cubicBezTo>
                  <a:cubicBezTo>
                    <a:pt x="122" y="307"/>
                    <a:pt x="124" y="306"/>
                    <a:pt x="124" y="306"/>
                  </a:cubicBezTo>
                  <a:cubicBezTo>
                    <a:pt x="125" y="305"/>
                    <a:pt x="123" y="304"/>
                    <a:pt x="124" y="304"/>
                  </a:cubicBezTo>
                  <a:cubicBezTo>
                    <a:pt x="124" y="303"/>
                    <a:pt x="124" y="301"/>
                    <a:pt x="125" y="300"/>
                  </a:cubicBezTo>
                  <a:cubicBezTo>
                    <a:pt x="126" y="299"/>
                    <a:pt x="127" y="298"/>
                    <a:pt x="127" y="297"/>
                  </a:cubicBezTo>
                  <a:cubicBezTo>
                    <a:pt x="127" y="296"/>
                    <a:pt x="127" y="295"/>
                    <a:pt x="127" y="294"/>
                  </a:cubicBezTo>
                  <a:cubicBezTo>
                    <a:pt x="128" y="293"/>
                    <a:pt x="129" y="292"/>
                    <a:pt x="129" y="291"/>
                  </a:cubicBezTo>
                  <a:cubicBezTo>
                    <a:pt x="130" y="290"/>
                    <a:pt x="130" y="289"/>
                    <a:pt x="131" y="288"/>
                  </a:cubicBezTo>
                  <a:cubicBezTo>
                    <a:pt x="132" y="288"/>
                    <a:pt x="133" y="286"/>
                    <a:pt x="133" y="285"/>
                  </a:cubicBezTo>
                  <a:cubicBezTo>
                    <a:pt x="134" y="284"/>
                    <a:pt x="135" y="285"/>
                    <a:pt x="135" y="284"/>
                  </a:cubicBezTo>
                  <a:cubicBezTo>
                    <a:pt x="136" y="284"/>
                    <a:pt x="138" y="284"/>
                    <a:pt x="138" y="284"/>
                  </a:cubicBezTo>
                  <a:cubicBezTo>
                    <a:pt x="139" y="284"/>
                    <a:pt x="140" y="284"/>
                    <a:pt x="141" y="284"/>
                  </a:cubicBezTo>
                  <a:cubicBezTo>
                    <a:pt x="142" y="284"/>
                    <a:pt x="143" y="285"/>
                    <a:pt x="143" y="284"/>
                  </a:cubicBezTo>
                  <a:cubicBezTo>
                    <a:pt x="144" y="283"/>
                    <a:pt x="144" y="282"/>
                    <a:pt x="145" y="281"/>
                  </a:cubicBezTo>
                  <a:cubicBezTo>
                    <a:pt x="145" y="280"/>
                    <a:pt x="146" y="280"/>
                    <a:pt x="147" y="281"/>
                  </a:cubicBezTo>
                  <a:cubicBezTo>
                    <a:pt x="148" y="281"/>
                    <a:pt x="149" y="282"/>
                    <a:pt x="150" y="282"/>
                  </a:cubicBezTo>
                  <a:cubicBezTo>
                    <a:pt x="152" y="282"/>
                    <a:pt x="153" y="284"/>
                    <a:pt x="153" y="284"/>
                  </a:cubicBezTo>
                  <a:cubicBezTo>
                    <a:pt x="154" y="285"/>
                    <a:pt x="157" y="284"/>
                    <a:pt x="158" y="284"/>
                  </a:cubicBezTo>
                  <a:cubicBezTo>
                    <a:pt x="159" y="284"/>
                    <a:pt x="160" y="284"/>
                    <a:pt x="160" y="284"/>
                  </a:cubicBezTo>
                  <a:cubicBezTo>
                    <a:pt x="161" y="285"/>
                    <a:pt x="162" y="284"/>
                    <a:pt x="163" y="284"/>
                  </a:cubicBezTo>
                  <a:cubicBezTo>
                    <a:pt x="164" y="284"/>
                    <a:pt x="165" y="285"/>
                    <a:pt x="167" y="286"/>
                  </a:cubicBezTo>
                  <a:cubicBezTo>
                    <a:pt x="168" y="286"/>
                    <a:pt x="169" y="286"/>
                    <a:pt x="170" y="286"/>
                  </a:cubicBezTo>
                  <a:cubicBezTo>
                    <a:pt x="171" y="286"/>
                    <a:pt x="173" y="286"/>
                    <a:pt x="173" y="285"/>
                  </a:cubicBezTo>
                  <a:cubicBezTo>
                    <a:pt x="174" y="285"/>
                    <a:pt x="174" y="285"/>
                    <a:pt x="175" y="286"/>
                  </a:cubicBezTo>
                  <a:cubicBezTo>
                    <a:pt x="175" y="287"/>
                    <a:pt x="176" y="287"/>
                    <a:pt x="176" y="286"/>
                  </a:cubicBezTo>
                  <a:cubicBezTo>
                    <a:pt x="177" y="286"/>
                    <a:pt x="178" y="287"/>
                    <a:pt x="178" y="287"/>
                  </a:cubicBezTo>
                  <a:cubicBezTo>
                    <a:pt x="178" y="288"/>
                    <a:pt x="179" y="289"/>
                    <a:pt x="180" y="289"/>
                  </a:cubicBezTo>
                  <a:cubicBezTo>
                    <a:pt x="180" y="290"/>
                    <a:pt x="180" y="291"/>
                    <a:pt x="181" y="291"/>
                  </a:cubicBezTo>
                  <a:cubicBezTo>
                    <a:pt x="182" y="291"/>
                    <a:pt x="182" y="293"/>
                    <a:pt x="182" y="294"/>
                  </a:cubicBezTo>
                  <a:cubicBezTo>
                    <a:pt x="182" y="296"/>
                    <a:pt x="183" y="294"/>
                    <a:pt x="184" y="293"/>
                  </a:cubicBezTo>
                  <a:cubicBezTo>
                    <a:pt x="184" y="292"/>
                    <a:pt x="185" y="295"/>
                    <a:pt x="184" y="296"/>
                  </a:cubicBezTo>
                  <a:cubicBezTo>
                    <a:pt x="184" y="297"/>
                    <a:pt x="184" y="297"/>
                    <a:pt x="185" y="298"/>
                  </a:cubicBezTo>
                  <a:cubicBezTo>
                    <a:pt x="186" y="298"/>
                    <a:pt x="187" y="298"/>
                    <a:pt x="187" y="299"/>
                  </a:cubicBezTo>
                  <a:cubicBezTo>
                    <a:pt x="188" y="300"/>
                    <a:pt x="189" y="300"/>
                    <a:pt x="190" y="300"/>
                  </a:cubicBezTo>
                  <a:cubicBezTo>
                    <a:pt x="191" y="300"/>
                    <a:pt x="191" y="302"/>
                    <a:pt x="192" y="303"/>
                  </a:cubicBezTo>
                  <a:cubicBezTo>
                    <a:pt x="192" y="304"/>
                    <a:pt x="194" y="305"/>
                    <a:pt x="195" y="305"/>
                  </a:cubicBezTo>
                  <a:cubicBezTo>
                    <a:pt x="197" y="306"/>
                    <a:pt x="199" y="309"/>
                    <a:pt x="200" y="309"/>
                  </a:cubicBezTo>
                  <a:cubicBezTo>
                    <a:pt x="200" y="310"/>
                    <a:pt x="201" y="311"/>
                    <a:pt x="201" y="312"/>
                  </a:cubicBezTo>
                  <a:cubicBezTo>
                    <a:pt x="201" y="313"/>
                    <a:pt x="202" y="314"/>
                    <a:pt x="203" y="315"/>
                  </a:cubicBezTo>
                  <a:cubicBezTo>
                    <a:pt x="204" y="316"/>
                    <a:pt x="205" y="318"/>
                    <a:pt x="205" y="319"/>
                  </a:cubicBezTo>
                  <a:cubicBezTo>
                    <a:pt x="205" y="320"/>
                    <a:pt x="205" y="322"/>
                    <a:pt x="205" y="323"/>
                  </a:cubicBezTo>
                  <a:cubicBezTo>
                    <a:pt x="206" y="325"/>
                    <a:pt x="206" y="325"/>
                    <a:pt x="207" y="326"/>
                  </a:cubicBezTo>
                  <a:cubicBezTo>
                    <a:pt x="208" y="328"/>
                    <a:pt x="208" y="329"/>
                    <a:pt x="209" y="330"/>
                  </a:cubicBezTo>
                  <a:cubicBezTo>
                    <a:pt x="209" y="331"/>
                    <a:pt x="209" y="332"/>
                    <a:pt x="209" y="333"/>
                  </a:cubicBezTo>
                  <a:cubicBezTo>
                    <a:pt x="209" y="335"/>
                    <a:pt x="210" y="335"/>
                    <a:pt x="211" y="336"/>
                  </a:cubicBezTo>
                  <a:cubicBezTo>
                    <a:pt x="212" y="337"/>
                    <a:pt x="213" y="338"/>
                    <a:pt x="213" y="338"/>
                  </a:cubicBezTo>
                  <a:cubicBezTo>
                    <a:pt x="213" y="339"/>
                    <a:pt x="213" y="340"/>
                    <a:pt x="214" y="340"/>
                  </a:cubicBezTo>
                  <a:cubicBezTo>
                    <a:pt x="214" y="341"/>
                    <a:pt x="216" y="341"/>
                    <a:pt x="215" y="342"/>
                  </a:cubicBezTo>
                  <a:cubicBezTo>
                    <a:pt x="215" y="342"/>
                    <a:pt x="215" y="343"/>
                    <a:pt x="215" y="344"/>
                  </a:cubicBezTo>
                  <a:cubicBezTo>
                    <a:pt x="215" y="345"/>
                    <a:pt x="215" y="346"/>
                    <a:pt x="215" y="347"/>
                  </a:cubicBezTo>
                  <a:cubicBezTo>
                    <a:pt x="215" y="348"/>
                    <a:pt x="217" y="349"/>
                    <a:pt x="217" y="350"/>
                  </a:cubicBezTo>
                  <a:cubicBezTo>
                    <a:pt x="217" y="351"/>
                    <a:pt x="217" y="352"/>
                    <a:pt x="218" y="352"/>
                  </a:cubicBezTo>
                  <a:cubicBezTo>
                    <a:pt x="218" y="352"/>
                    <a:pt x="219" y="353"/>
                    <a:pt x="219" y="354"/>
                  </a:cubicBezTo>
                  <a:cubicBezTo>
                    <a:pt x="219" y="355"/>
                    <a:pt x="221" y="355"/>
                    <a:pt x="222" y="356"/>
                  </a:cubicBezTo>
                  <a:cubicBezTo>
                    <a:pt x="223" y="356"/>
                    <a:pt x="225" y="357"/>
                    <a:pt x="225" y="358"/>
                  </a:cubicBezTo>
                  <a:cubicBezTo>
                    <a:pt x="225" y="359"/>
                    <a:pt x="226" y="360"/>
                    <a:pt x="227" y="361"/>
                  </a:cubicBezTo>
                  <a:cubicBezTo>
                    <a:pt x="227" y="362"/>
                    <a:pt x="227" y="362"/>
                    <a:pt x="228" y="363"/>
                  </a:cubicBezTo>
                  <a:cubicBezTo>
                    <a:pt x="229" y="363"/>
                    <a:pt x="229" y="364"/>
                    <a:pt x="229" y="365"/>
                  </a:cubicBezTo>
                  <a:cubicBezTo>
                    <a:pt x="229" y="366"/>
                    <a:pt x="230" y="367"/>
                    <a:pt x="230" y="368"/>
                  </a:cubicBezTo>
                  <a:cubicBezTo>
                    <a:pt x="231" y="369"/>
                    <a:pt x="231" y="371"/>
                    <a:pt x="232" y="371"/>
                  </a:cubicBezTo>
                  <a:cubicBezTo>
                    <a:pt x="232" y="372"/>
                    <a:pt x="234" y="374"/>
                    <a:pt x="235" y="375"/>
                  </a:cubicBezTo>
                  <a:cubicBezTo>
                    <a:pt x="236" y="375"/>
                    <a:pt x="237" y="377"/>
                    <a:pt x="238" y="377"/>
                  </a:cubicBezTo>
                  <a:cubicBezTo>
                    <a:pt x="239" y="378"/>
                    <a:pt x="240" y="378"/>
                    <a:pt x="241" y="379"/>
                  </a:cubicBezTo>
                  <a:cubicBezTo>
                    <a:pt x="242" y="379"/>
                    <a:pt x="243" y="379"/>
                    <a:pt x="244" y="381"/>
                  </a:cubicBezTo>
                  <a:cubicBezTo>
                    <a:pt x="244" y="382"/>
                    <a:pt x="244" y="383"/>
                    <a:pt x="245" y="384"/>
                  </a:cubicBezTo>
                  <a:cubicBezTo>
                    <a:pt x="245" y="385"/>
                    <a:pt x="244" y="386"/>
                    <a:pt x="245" y="386"/>
                  </a:cubicBezTo>
                  <a:cubicBezTo>
                    <a:pt x="245" y="386"/>
                    <a:pt x="245" y="388"/>
                    <a:pt x="245" y="389"/>
                  </a:cubicBezTo>
                  <a:cubicBezTo>
                    <a:pt x="245" y="390"/>
                    <a:pt x="244" y="391"/>
                    <a:pt x="244" y="392"/>
                  </a:cubicBezTo>
                  <a:cubicBezTo>
                    <a:pt x="244" y="393"/>
                    <a:pt x="245" y="394"/>
                    <a:pt x="246" y="395"/>
                  </a:cubicBezTo>
                  <a:cubicBezTo>
                    <a:pt x="247" y="396"/>
                    <a:pt x="247" y="398"/>
                    <a:pt x="247" y="399"/>
                  </a:cubicBezTo>
                  <a:cubicBezTo>
                    <a:pt x="246" y="400"/>
                    <a:pt x="247" y="401"/>
                    <a:pt x="246" y="402"/>
                  </a:cubicBezTo>
                  <a:cubicBezTo>
                    <a:pt x="246" y="404"/>
                    <a:pt x="246" y="405"/>
                    <a:pt x="247" y="405"/>
                  </a:cubicBezTo>
                  <a:cubicBezTo>
                    <a:pt x="248" y="406"/>
                    <a:pt x="248" y="406"/>
                    <a:pt x="248" y="407"/>
                  </a:cubicBezTo>
                  <a:cubicBezTo>
                    <a:pt x="248" y="407"/>
                    <a:pt x="250" y="409"/>
                    <a:pt x="251" y="410"/>
                  </a:cubicBezTo>
                  <a:cubicBezTo>
                    <a:pt x="252" y="412"/>
                    <a:pt x="253" y="413"/>
                    <a:pt x="253" y="414"/>
                  </a:cubicBezTo>
                  <a:cubicBezTo>
                    <a:pt x="253" y="414"/>
                    <a:pt x="253" y="416"/>
                    <a:pt x="254" y="417"/>
                  </a:cubicBezTo>
                  <a:cubicBezTo>
                    <a:pt x="255" y="418"/>
                    <a:pt x="255" y="419"/>
                    <a:pt x="255" y="420"/>
                  </a:cubicBezTo>
                  <a:cubicBezTo>
                    <a:pt x="256" y="421"/>
                    <a:pt x="256" y="424"/>
                    <a:pt x="256" y="424"/>
                  </a:cubicBezTo>
                  <a:cubicBezTo>
                    <a:pt x="256" y="425"/>
                    <a:pt x="257" y="426"/>
                    <a:pt x="258" y="427"/>
                  </a:cubicBezTo>
                  <a:cubicBezTo>
                    <a:pt x="259" y="427"/>
                    <a:pt x="258" y="429"/>
                    <a:pt x="258" y="429"/>
                  </a:cubicBezTo>
                  <a:cubicBezTo>
                    <a:pt x="258" y="430"/>
                    <a:pt x="259" y="431"/>
                    <a:pt x="260" y="431"/>
                  </a:cubicBezTo>
                  <a:cubicBezTo>
                    <a:pt x="261" y="431"/>
                    <a:pt x="261" y="431"/>
                    <a:pt x="262" y="431"/>
                  </a:cubicBezTo>
                  <a:cubicBezTo>
                    <a:pt x="263" y="432"/>
                    <a:pt x="264" y="432"/>
                    <a:pt x="265" y="432"/>
                  </a:cubicBezTo>
                  <a:cubicBezTo>
                    <a:pt x="266" y="433"/>
                    <a:pt x="269" y="432"/>
                    <a:pt x="269" y="433"/>
                  </a:cubicBezTo>
                  <a:cubicBezTo>
                    <a:pt x="269" y="433"/>
                    <a:pt x="270" y="435"/>
                    <a:pt x="271" y="435"/>
                  </a:cubicBezTo>
                  <a:cubicBezTo>
                    <a:pt x="272" y="435"/>
                    <a:pt x="273" y="436"/>
                    <a:pt x="274" y="437"/>
                  </a:cubicBezTo>
                  <a:cubicBezTo>
                    <a:pt x="275" y="438"/>
                    <a:pt x="276" y="437"/>
                    <a:pt x="277" y="437"/>
                  </a:cubicBezTo>
                  <a:cubicBezTo>
                    <a:pt x="278" y="437"/>
                    <a:pt x="279" y="439"/>
                    <a:pt x="280" y="439"/>
                  </a:cubicBezTo>
                  <a:cubicBezTo>
                    <a:pt x="281" y="439"/>
                    <a:pt x="282" y="439"/>
                    <a:pt x="283" y="439"/>
                  </a:cubicBezTo>
                  <a:cubicBezTo>
                    <a:pt x="283" y="440"/>
                    <a:pt x="284" y="441"/>
                    <a:pt x="285" y="441"/>
                  </a:cubicBezTo>
                  <a:cubicBezTo>
                    <a:pt x="286" y="442"/>
                    <a:pt x="287" y="443"/>
                    <a:pt x="288" y="443"/>
                  </a:cubicBezTo>
                  <a:cubicBezTo>
                    <a:pt x="289" y="443"/>
                    <a:pt x="289" y="443"/>
                    <a:pt x="290" y="444"/>
                  </a:cubicBezTo>
                  <a:cubicBezTo>
                    <a:pt x="290" y="445"/>
                    <a:pt x="291" y="446"/>
                    <a:pt x="293" y="446"/>
                  </a:cubicBezTo>
                  <a:cubicBezTo>
                    <a:pt x="294" y="446"/>
                    <a:pt x="296" y="446"/>
                    <a:pt x="297" y="446"/>
                  </a:cubicBezTo>
                  <a:cubicBezTo>
                    <a:pt x="297" y="446"/>
                    <a:pt x="298" y="447"/>
                    <a:pt x="299" y="446"/>
                  </a:cubicBezTo>
                  <a:cubicBezTo>
                    <a:pt x="300" y="445"/>
                    <a:pt x="301" y="446"/>
                    <a:pt x="302" y="446"/>
                  </a:cubicBezTo>
                  <a:cubicBezTo>
                    <a:pt x="303" y="446"/>
                    <a:pt x="306" y="446"/>
                    <a:pt x="307" y="447"/>
                  </a:cubicBezTo>
                  <a:cubicBezTo>
                    <a:pt x="308" y="447"/>
                    <a:pt x="309" y="447"/>
                    <a:pt x="310" y="447"/>
                  </a:cubicBezTo>
                  <a:cubicBezTo>
                    <a:pt x="312" y="448"/>
                    <a:pt x="313" y="448"/>
                    <a:pt x="314" y="449"/>
                  </a:cubicBezTo>
                  <a:cubicBezTo>
                    <a:pt x="315" y="450"/>
                    <a:pt x="315" y="451"/>
                    <a:pt x="316" y="451"/>
                  </a:cubicBezTo>
                  <a:cubicBezTo>
                    <a:pt x="317" y="452"/>
                    <a:pt x="317" y="453"/>
                    <a:pt x="318" y="454"/>
                  </a:cubicBezTo>
                  <a:cubicBezTo>
                    <a:pt x="319" y="454"/>
                    <a:pt x="320" y="455"/>
                    <a:pt x="322" y="455"/>
                  </a:cubicBezTo>
                  <a:cubicBezTo>
                    <a:pt x="323" y="455"/>
                    <a:pt x="324" y="454"/>
                    <a:pt x="324" y="453"/>
                  </a:cubicBezTo>
                  <a:cubicBezTo>
                    <a:pt x="324" y="453"/>
                    <a:pt x="325" y="452"/>
                    <a:pt x="326" y="452"/>
                  </a:cubicBezTo>
                  <a:cubicBezTo>
                    <a:pt x="327" y="452"/>
                    <a:pt x="328" y="451"/>
                    <a:pt x="329" y="451"/>
                  </a:cubicBezTo>
                  <a:cubicBezTo>
                    <a:pt x="330" y="451"/>
                    <a:pt x="331" y="453"/>
                    <a:pt x="331" y="453"/>
                  </a:cubicBezTo>
                  <a:cubicBezTo>
                    <a:pt x="331" y="453"/>
                    <a:pt x="332" y="451"/>
                    <a:pt x="332" y="450"/>
                  </a:cubicBezTo>
                  <a:cubicBezTo>
                    <a:pt x="332" y="449"/>
                    <a:pt x="331" y="447"/>
                    <a:pt x="331" y="446"/>
                  </a:cubicBezTo>
                  <a:cubicBezTo>
                    <a:pt x="331" y="445"/>
                    <a:pt x="330" y="446"/>
                    <a:pt x="330" y="446"/>
                  </a:cubicBezTo>
                  <a:cubicBezTo>
                    <a:pt x="329" y="446"/>
                    <a:pt x="327" y="446"/>
                    <a:pt x="326" y="445"/>
                  </a:cubicBezTo>
                  <a:cubicBezTo>
                    <a:pt x="325" y="444"/>
                    <a:pt x="326" y="443"/>
                    <a:pt x="326" y="442"/>
                  </a:cubicBezTo>
                  <a:cubicBezTo>
                    <a:pt x="326" y="441"/>
                    <a:pt x="325" y="440"/>
                    <a:pt x="325" y="440"/>
                  </a:cubicBezTo>
                  <a:cubicBezTo>
                    <a:pt x="324" y="439"/>
                    <a:pt x="324" y="438"/>
                    <a:pt x="324" y="436"/>
                  </a:cubicBezTo>
                  <a:cubicBezTo>
                    <a:pt x="324" y="435"/>
                    <a:pt x="323" y="434"/>
                    <a:pt x="322" y="433"/>
                  </a:cubicBezTo>
                  <a:cubicBezTo>
                    <a:pt x="322" y="433"/>
                    <a:pt x="321" y="432"/>
                    <a:pt x="321" y="432"/>
                  </a:cubicBezTo>
                  <a:cubicBezTo>
                    <a:pt x="320" y="433"/>
                    <a:pt x="321" y="431"/>
                    <a:pt x="321" y="430"/>
                  </a:cubicBezTo>
                  <a:cubicBezTo>
                    <a:pt x="321" y="429"/>
                    <a:pt x="321" y="428"/>
                    <a:pt x="321" y="427"/>
                  </a:cubicBezTo>
                  <a:cubicBezTo>
                    <a:pt x="322" y="426"/>
                    <a:pt x="321" y="424"/>
                    <a:pt x="320" y="422"/>
                  </a:cubicBezTo>
                  <a:cubicBezTo>
                    <a:pt x="320" y="421"/>
                    <a:pt x="320" y="419"/>
                    <a:pt x="320" y="418"/>
                  </a:cubicBezTo>
                  <a:cubicBezTo>
                    <a:pt x="320" y="417"/>
                    <a:pt x="318" y="415"/>
                    <a:pt x="317" y="415"/>
                  </a:cubicBezTo>
                  <a:cubicBezTo>
                    <a:pt x="317" y="414"/>
                    <a:pt x="317" y="414"/>
                    <a:pt x="317" y="413"/>
                  </a:cubicBezTo>
                  <a:cubicBezTo>
                    <a:pt x="317" y="412"/>
                    <a:pt x="318" y="412"/>
                    <a:pt x="317" y="411"/>
                  </a:cubicBezTo>
                  <a:cubicBezTo>
                    <a:pt x="317" y="411"/>
                    <a:pt x="317" y="409"/>
                    <a:pt x="317" y="409"/>
                  </a:cubicBezTo>
                  <a:cubicBezTo>
                    <a:pt x="317" y="408"/>
                    <a:pt x="318" y="408"/>
                    <a:pt x="318" y="408"/>
                  </a:cubicBezTo>
                  <a:cubicBezTo>
                    <a:pt x="319" y="408"/>
                    <a:pt x="320" y="408"/>
                    <a:pt x="320" y="407"/>
                  </a:cubicBezTo>
                  <a:cubicBezTo>
                    <a:pt x="320" y="407"/>
                    <a:pt x="319" y="405"/>
                    <a:pt x="319" y="404"/>
                  </a:cubicBezTo>
                  <a:cubicBezTo>
                    <a:pt x="319" y="403"/>
                    <a:pt x="320" y="403"/>
                    <a:pt x="320" y="403"/>
                  </a:cubicBezTo>
                  <a:cubicBezTo>
                    <a:pt x="321" y="403"/>
                    <a:pt x="321" y="402"/>
                    <a:pt x="321" y="401"/>
                  </a:cubicBezTo>
                  <a:cubicBezTo>
                    <a:pt x="321" y="401"/>
                    <a:pt x="321" y="400"/>
                    <a:pt x="321" y="399"/>
                  </a:cubicBezTo>
                  <a:cubicBezTo>
                    <a:pt x="322" y="398"/>
                    <a:pt x="321" y="398"/>
                    <a:pt x="320" y="398"/>
                  </a:cubicBezTo>
                  <a:cubicBezTo>
                    <a:pt x="319" y="398"/>
                    <a:pt x="319" y="398"/>
                    <a:pt x="318" y="398"/>
                  </a:cubicBezTo>
                  <a:cubicBezTo>
                    <a:pt x="318" y="398"/>
                    <a:pt x="317" y="398"/>
                    <a:pt x="316" y="398"/>
                  </a:cubicBezTo>
                  <a:cubicBezTo>
                    <a:pt x="315" y="398"/>
                    <a:pt x="314" y="398"/>
                    <a:pt x="314" y="397"/>
                  </a:cubicBezTo>
                  <a:cubicBezTo>
                    <a:pt x="313" y="396"/>
                    <a:pt x="312" y="396"/>
                    <a:pt x="310" y="396"/>
                  </a:cubicBezTo>
                  <a:cubicBezTo>
                    <a:pt x="309" y="395"/>
                    <a:pt x="313" y="396"/>
                    <a:pt x="313" y="395"/>
                  </a:cubicBezTo>
                  <a:cubicBezTo>
                    <a:pt x="313" y="395"/>
                    <a:pt x="312" y="394"/>
                    <a:pt x="312" y="394"/>
                  </a:cubicBezTo>
                  <a:cubicBezTo>
                    <a:pt x="312" y="393"/>
                    <a:pt x="311" y="392"/>
                    <a:pt x="311" y="392"/>
                  </a:cubicBezTo>
                  <a:cubicBezTo>
                    <a:pt x="310" y="392"/>
                    <a:pt x="310" y="391"/>
                    <a:pt x="309" y="390"/>
                  </a:cubicBezTo>
                  <a:cubicBezTo>
                    <a:pt x="309" y="390"/>
                    <a:pt x="309" y="387"/>
                    <a:pt x="309" y="387"/>
                  </a:cubicBezTo>
                  <a:cubicBezTo>
                    <a:pt x="309" y="387"/>
                    <a:pt x="311" y="390"/>
                    <a:pt x="312" y="391"/>
                  </a:cubicBezTo>
                  <a:cubicBezTo>
                    <a:pt x="313" y="391"/>
                    <a:pt x="313" y="393"/>
                    <a:pt x="314" y="394"/>
                  </a:cubicBezTo>
                  <a:cubicBezTo>
                    <a:pt x="315" y="396"/>
                    <a:pt x="317" y="395"/>
                    <a:pt x="318" y="393"/>
                  </a:cubicBezTo>
                  <a:cubicBezTo>
                    <a:pt x="319" y="392"/>
                    <a:pt x="320" y="388"/>
                    <a:pt x="320" y="388"/>
                  </a:cubicBezTo>
                  <a:cubicBezTo>
                    <a:pt x="320" y="388"/>
                    <a:pt x="321" y="390"/>
                    <a:pt x="320" y="391"/>
                  </a:cubicBezTo>
                  <a:cubicBezTo>
                    <a:pt x="320" y="392"/>
                    <a:pt x="320" y="393"/>
                    <a:pt x="320" y="394"/>
                  </a:cubicBezTo>
                  <a:cubicBezTo>
                    <a:pt x="320" y="394"/>
                    <a:pt x="322" y="394"/>
                    <a:pt x="323" y="393"/>
                  </a:cubicBezTo>
                  <a:cubicBezTo>
                    <a:pt x="324" y="392"/>
                    <a:pt x="324" y="391"/>
                    <a:pt x="324" y="390"/>
                  </a:cubicBezTo>
                  <a:cubicBezTo>
                    <a:pt x="324" y="390"/>
                    <a:pt x="325" y="387"/>
                    <a:pt x="325" y="386"/>
                  </a:cubicBezTo>
                  <a:cubicBezTo>
                    <a:pt x="326" y="384"/>
                    <a:pt x="327" y="382"/>
                    <a:pt x="328" y="380"/>
                  </a:cubicBezTo>
                  <a:cubicBezTo>
                    <a:pt x="329" y="379"/>
                    <a:pt x="329" y="378"/>
                    <a:pt x="328" y="378"/>
                  </a:cubicBezTo>
                  <a:cubicBezTo>
                    <a:pt x="328" y="378"/>
                    <a:pt x="326" y="378"/>
                    <a:pt x="325" y="377"/>
                  </a:cubicBezTo>
                  <a:cubicBezTo>
                    <a:pt x="324" y="376"/>
                    <a:pt x="324" y="375"/>
                    <a:pt x="324" y="374"/>
                  </a:cubicBezTo>
                  <a:cubicBezTo>
                    <a:pt x="324" y="373"/>
                    <a:pt x="323" y="374"/>
                    <a:pt x="322" y="374"/>
                  </a:cubicBezTo>
                  <a:cubicBezTo>
                    <a:pt x="321" y="374"/>
                    <a:pt x="321" y="374"/>
                    <a:pt x="320" y="373"/>
                  </a:cubicBezTo>
                  <a:cubicBezTo>
                    <a:pt x="320" y="372"/>
                    <a:pt x="319" y="372"/>
                    <a:pt x="319" y="371"/>
                  </a:cubicBezTo>
                  <a:cubicBezTo>
                    <a:pt x="319" y="371"/>
                    <a:pt x="322" y="371"/>
                    <a:pt x="323" y="371"/>
                  </a:cubicBezTo>
                  <a:cubicBezTo>
                    <a:pt x="324" y="372"/>
                    <a:pt x="325" y="371"/>
                    <a:pt x="326" y="371"/>
                  </a:cubicBezTo>
                  <a:cubicBezTo>
                    <a:pt x="327" y="370"/>
                    <a:pt x="328" y="370"/>
                    <a:pt x="329" y="371"/>
                  </a:cubicBezTo>
                  <a:cubicBezTo>
                    <a:pt x="330" y="371"/>
                    <a:pt x="330" y="372"/>
                    <a:pt x="331" y="373"/>
                  </a:cubicBezTo>
                  <a:cubicBezTo>
                    <a:pt x="332" y="374"/>
                    <a:pt x="332" y="372"/>
                    <a:pt x="333" y="371"/>
                  </a:cubicBezTo>
                  <a:cubicBezTo>
                    <a:pt x="333" y="370"/>
                    <a:pt x="335" y="367"/>
                    <a:pt x="335" y="367"/>
                  </a:cubicBezTo>
                  <a:cubicBezTo>
                    <a:pt x="336" y="367"/>
                    <a:pt x="337" y="364"/>
                    <a:pt x="337" y="363"/>
                  </a:cubicBezTo>
                  <a:cubicBezTo>
                    <a:pt x="338" y="362"/>
                    <a:pt x="337" y="361"/>
                    <a:pt x="337" y="362"/>
                  </a:cubicBezTo>
                  <a:cubicBezTo>
                    <a:pt x="337" y="363"/>
                    <a:pt x="335" y="363"/>
                    <a:pt x="335" y="363"/>
                  </a:cubicBezTo>
                  <a:cubicBezTo>
                    <a:pt x="334" y="363"/>
                    <a:pt x="334" y="364"/>
                    <a:pt x="334" y="365"/>
                  </a:cubicBezTo>
                  <a:cubicBezTo>
                    <a:pt x="333" y="366"/>
                    <a:pt x="333" y="366"/>
                    <a:pt x="332" y="365"/>
                  </a:cubicBezTo>
                  <a:cubicBezTo>
                    <a:pt x="332" y="364"/>
                    <a:pt x="332" y="364"/>
                    <a:pt x="331" y="363"/>
                  </a:cubicBezTo>
                  <a:cubicBezTo>
                    <a:pt x="330" y="363"/>
                    <a:pt x="331" y="362"/>
                    <a:pt x="331" y="362"/>
                  </a:cubicBezTo>
                  <a:cubicBezTo>
                    <a:pt x="332" y="361"/>
                    <a:pt x="333" y="361"/>
                    <a:pt x="332" y="361"/>
                  </a:cubicBezTo>
                  <a:cubicBezTo>
                    <a:pt x="332" y="360"/>
                    <a:pt x="332" y="359"/>
                    <a:pt x="332" y="359"/>
                  </a:cubicBezTo>
                  <a:cubicBezTo>
                    <a:pt x="332" y="359"/>
                    <a:pt x="333" y="358"/>
                    <a:pt x="333" y="359"/>
                  </a:cubicBezTo>
                  <a:cubicBezTo>
                    <a:pt x="334" y="360"/>
                    <a:pt x="334" y="360"/>
                    <a:pt x="335" y="359"/>
                  </a:cubicBezTo>
                  <a:cubicBezTo>
                    <a:pt x="336" y="359"/>
                    <a:pt x="337" y="357"/>
                    <a:pt x="337" y="357"/>
                  </a:cubicBezTo>
                  <a:cubicBezTo>
                    <a:pt x="338" y="357"/>
                    <a:pt x="338" y="358"/>
                    <a:pt x="338" y="359"/>
                  </a:cubicBezTo>
                  <a:cubicBezTo>
                    <a:pt x="338" y="360"/>
                    <a:pt x="338" y="360"/>
                    <a:pt x="339" y="361"/>
                  </a:cubicBezTo>
                  <a:cubicBezTo>
                    <a:pt x="340" y="361"/>
                    <a:pt x="339" y="361"/>
                    <a:pt x="340" y="360"/>
                  </a:cubicBezTo>
                  <a:cubicBezTo>
                    <a:pt x="340" y="359"/>
                    <a:pt x="340" y="359"/>
                    <a:pt x="340" y="357"/>
                  </a:cubicBezTo>
                  <a:cubicBezTo>
                    <a:pt x="340" y="356"/>
                    <a:pt x="340" y="357"/>
                    <a:pt x="340" y="356"/>
                  </a:cubicBezTo>
                  <a:cubicBezTo>
                    <a:pt x="340" y="356"/>
                    <a:pt x="341" y="355"/>
                    <a:pt x="342" y="354"/>
                  </a:cubicBezTo>
                  <a:cubicBezTo>
                    <a:pt x="342" y="354"/>
                    <a:pt x="343" y="355"/>
                    <a:pt x="342" y="356"/>
                  </a:cubicBezTo>
                  <a:cubicBezTo>
                    <a:pt x="342" y="357"/>
                    <a:pt x="342" y="358"/>
                    <a:pt x="342" y="359"/>
                  </a:cubicBezTo>
                  <a:cubicBezTo>
                    <a:pt x="342" y="360"/>
                    <a:pt x="342" y="360"/>
                    <a:pt x="343" y="360"/>
                  </a:cubicBezTo>
                  <a:cubicBezTo>
                    <a:pt x="344" y="360"/>
                    <a:pt x="344" y="359"/>
                    <a:pt x="344" y="358"/>
                  </a:cubicBezTo>
                  <a:cubicBezTo>
                    <a:pt x="344" y="357"/>
                    <a:pt x="346" y="357"/>
                    <a:pt x="346" y="356"/>
                  </a:cubicBezTo>
                  <a:cubicBezTo>
                    <a:pt x="347" y="355"/>
                    <a:pt x="346" y="355"/>
                    <a:pt x="346" y="354"/>
                  </a:cubicBezTo>
                  <a:cubicBezTo>
                    <a:pt x="346" y="353"/>
                    <a:pt x="346" y="353"/>
                    <a:pt x="347" y="351"/>
                  </a:cubicBezTo>
                  <a:cubicBezTo>
                    <a:pt x="347" y="350"/>
                    <a:pt x="346" y="350"/>
                    <a:pt x="347" y="349"/>
                  </a:cubicBezTo>
                  <a:cubicBezTo>
                    <a:pt x="348" y="348"/>
                    <a:pt x="348" y="348"/>
                    <a:pt x="348" y="349"/>
                  </a:cubicBezTo>
                  <a:cubicBezTo>
                    <a:pt x="349" y="349"/>
                    <a:pt x="350" y="350"/>
                    <a:pt x="350" y="351"/>
                  </a:cubicBezTo>
                  <a:cubicBezTo>
                    <a:pt x="350" y="352"/>
                    <a:pt x="350" y="352"/>
                    <a:pt x="351" y="353"/>
                  </a:cubicBezTo>
                  <a:cubicBezTo>
                    <a:pt x="352" y="353"/>
                    <a:pt x="352" y="353"/>
                    <a:pt x="353" y="352"/>
                  </a:cubicBezTo>
                  <a:cubicBezTo>
                    <a:pt x="354" y="352"/>
                    <a:pt x="354" y="351"/>
                    <a:pt x="354" y="351"/>
                  </a:cubicBezTo>
                  <a:cubicBezTo>
                    <a:pt x="355" y="351"/>
                    <a:pt x="357" y="351"/>
                    <a:pt x="358" y="350"/>
                  </a:cubicBezTo>
                  <a:cubicBezTo>
                    <a:pt x="358" y="350"/>
                    <a:pt x="359" y="348"/>
                    <a:pt x="360" y="348"/>
                  </a:cubicBezTo>
                  <a:cubicBezTo>
                    <a:pt x="361" y="348"/>
                    <a:pt x="361" y="347"/>
                    <a:pt x="360" y="346"/>
                  </a:cubicBezTo>
                  <a:cubicBezTo>
                    <a:pt x="359" y="346"/>
                    <a:pt x="357" y="345"/>
                    <a:pt x="357" y="344"/>
                  </a:cubicBezTo>
                  <a:cubicBezTo>
                    <a:pt x="356" y="343"/>
                    <a:pt x="354" y="343"/>
                    <a:pt x="353" y="342"/>
                  </a:cubicBezTo>
                  <a:cubicBezTo>
                    <a:pt x="353" y="341"/>
                    <a:pt x="353" y="341"/>
                    <a:pt x="353" y="340"/>
                  </a:cubicBezTo>
                  <a:cubicBezTo>
                    <a:pt x="353" y="339"/>
                    <a:pt x="352" y="338"/>
                    <a:pt x="352" y="337"/>
                  </a:cubicBezTo>
                  <a:cubicBezTo>
                    <a:pt x="351" y="337"/>
                    <a:pt x="352" y="337"/>
                    <a:pt x="353" y="337"/>
                  </a:cubicBezTo>
                  <a:cubicBezTo>
                    <a:pt x="354" y="336"/>
                    <a:pt x="354" y="333"/>
                    <a:pt x="354" y="334"/>
                  </a:cubicBezTo>
                  <a:cubicBezTo>
                    <a:pt x="355" y="335"/>
                    <a:pt x="355" y="337"/>
                    <a:pt x="355" y="337"/>
                  </a:cubicBezTo>
                  <a:cubicBezTo>
                    <a:pt x="355" y="338"/>
                    <a:pt x="355" y="339"/>
                    <a:pt x="356" y="339"/>
                  </a:cubicBezTo>
                  <a:cubicBezTo>
                    <a:pt x="358" y="339"/>
                    <a:pt x="357" y="340"/>
                    <a:pt x="358" y="340"/>
                  </a:cubicBezTo>
                  <a:cubicBezTo>
                    <a:pt x="359" y="341"/>
                    <a:pt x="359" y="340"/>
                    <a:pt x="359" y="339"/>
                  </a:cubicBezTo>
                  <a:cubicBezTo>
                    <a:pt x="359" y="338"/>
                    <a:pt x="360" y="341"/>
                    <a:pt x="361" y="341"/>
                  </a:cubicBezTo>
                  <a:cubicBezTo>
                    <a:pt x="361" y="342"/>
                    <a:pt x="361" y="339"/>
                    <a:pt x="360" y="338"/>
                  </a:cubicBezTo>
                  <a:cubicBezTo>
                    <a:pt x="360" y="337"/>
                    <a:pt x="361" y="337"/>
                    <a:pt x="361" y="336"/>
                  </a:cubicBezTo>
                  <a:cubicBezTo>
                    <a:pt x="361" y="336"/>
                    <a:pt x="362" y="336"/>
                    <a:pt x="362" y="337"/>
                  </a:cubicBezTo>
                  <a:cubicBezTo>
                    <a:pt x="362" y="338"/>
                    <a:pt x="362" y="339"/>
                    <a:pt x="363" y="339"/>
                  </a:cubicBezTo>
                  <a:cubicBezTo>
                    <a:pt x="364" y="340"/>
                    <a:pt x="364" y="339"/>
                    <a:pt x="365" y="339"/>
                  </a:cubicBezTo>
                  <a:cubicBezTo>
                    <a:pt x="365" y="338"/>
                    <a:pt x="366" y="337"/>
                    <a:pt x="367" y="337"/>
                  </a:cubicBezTo>
                  <a:cubicBezTo>
                    <a:pt x="367" y="337"/>
                    <a:pt x="369" y="335"/>
                    <a:pt x="369" y="335"/>
                  </a:cubicBezTo>
                  <a:cubicBezTo>
                    <a:pt x="369" y="335"/>
                    <a:pt x="369" y="337"/>
                    <a:pt x="369" y="338"/>
                  </a:cubicBezTo>
                  <a:cubicBezTo>
                    <a:pt x="369" y="339"/>
                    <a:pt x="368" y="340"/>
                    <a:pt x="368" y="341"/>
                  </a:cubicBezTo>
                  <a:cubicBezTo>
                    <a:pt x="368" y="342"/>
                    <a:pt x="369" y="342"/>
                    <a:pt x="370" y="341"/>
                  </a:cubicBezTo>
                  <a:cubicBezTo>
                    <a:pt x="371" y="341"/>
                    <a:pt x="374" y="340"/>
                    <a:pt x="375" y="339"/>
                  </a:cubicBezTo>
                  <a:cubicBezTo>
                    <a:pt x="376" y="339"/>
                    <a:pt x="377" y="338"/>
                    <a:pt x="377" y="338"/>
                  </a:cubicBezTo>
                  <a:cubicBezTo>
                    <a:pt x="378" y="337"/>
                    <a:pt x="379" y="337"/>
                    <a:pt x="380" y="337"/>
                  </a:cubicBezTo>
                  <a:cubicBezTo>
                    <a:pt x="381" y="337"/>
                    <a:pt x="382" y="336"/>
                    <a:pt x="384" y="335"/>
                  </a:cubicBezTo>
                  <a:cubicBezTo>
                    <a:pt x="385" y="335"/>
                    <a:pt x="386" y="335"/>
                    <a:pt x="387" y="335"/>
                  </a:cubicBezTo>
                  <a:cubicBezTo>
                    <a:pt x="388" y="334"/>
                    <a:pt x="390" y="335"/>
                    <a:pt x="392" y="334"/>
                  </a:cubicBezTo>
                  <a:cubicBezTo>
                    <a:pt x="394" y="333"/>
                    <a:pt x="400" y="328"/>
                    <a:pt x="402" y="327"/>
                  </a:cubicBezTo>
                  <a:cubicBezTo>
                    <a:pt x="403" y="326"/>
                    <a:pt x="404" y="325"/>
                    <a:pt x="404" y="324"/>
                  </a:cubicBezTo>
                  <a:cubicBezTo>
                    <a:pt x="404" y="323"/>
                    <a:pt x="405" y="322"/>
                    <a:pt x="405" y="321"/>
                  </a:cubicBezTo>
                  <a:cubicBezTo>
                    <a:pt x="405" y="320"/>
                    <a:pt x="406" y="320"/>
                    <a:pt x="406" y="319"/>
                  </a:cubicBezTo>
                  <a:cubicBezTo>
                    <a:pt x="407" y="318"/>
                    <a:pt x="407" y="318"/>
                    <a:pt x="407" y="317"/>
                  </a:cubicBezTo>
                  <a:cubicBezTo>
                    <a:pt x="407" y="316"/>
                    <a:pt x="407" y="316"/>
                    <a:pt x="408" y="316"/>
                  </a:cubicBezTo>
                  <a:cubicBezTo>
                    <a:pt x="409" y="317"/>
                    <a:pt x="409" y="318"/>
                    <a:pt x="410" y="317"/>
                  </a:cubicBezTo>
                  <a:cubicBezTo>
                    <a:pt x="411" y="316"/>
                    <a:pt x="412" y="316"/>
                    <a:pt x="412" y="315"/>
                  </a:cubicBezTo>
                  <a:cubicBezTo>
                    <a:pt x="412" y="314"/>
                    <a:pt x="413" y="313"/>
                    <a:pt x="414" y="313"/>
                  </a:cubicBezTo>
                  <a:cubicBezTo>
                    <a:pt x="415" y="312"/>
                    <a:pt x="415" y="311"/>
                    <a:pt x="416" y="312"/>
                  </a:cubicBezTo>
                  <a:cubicBezTo>
                    <a:pt x="417" y="313"/>
                    <a:pt x="418" y="314"/>
                    <a:pt x="419" y="313"/>
                  </a:cubicBezTo>
                  <a:cubicBezTo>
                    <a:pt x="419" y="312"/>
                    <a:pt x="416" y="311"/>
                    <a:pt x="416" y="307"/>
                  </a:cubicBezTo>
                  <a:cubicBezTo>
                    <a:pt x="416" y="307"/>
                    <a:pt x="416" y="306"/>
                    <a:pt x="415" y="306"/>
                  </a:cubicBezTo>
                  <a:cubicBezTo>
                    <a:pt x="414" y="306"/>
                    <a:pt x="415" y="305"/>
                    <a:pt x="416" y="304"/>
                  </a:cubicBezTo>
                  <a:cubicBezTo>
                    <a:pt x="416" y="304"/>
                    <a:pt x="415" y="303"/>
                    <a:pt x="414" y="303"/>
                  </a:cubicBezTo>
                  <a:cubicBezTo>
                    <a:pt x="412" y="303"/>
                    <a:pt x="412" y="302"/>
                    <a:pt x="412" y="301"/>
                  </a:cubicBezTo>
                  <a:cubicBezTo>
                    <a:pt x="412" y="300"/>
                    <a:pt x="413" y="300"/>
                    <a:pt x="413" y="299"/>
                  </a:cubicBezTo>
                  <a:cubicBezTo>
                    <a:pt x="413" y="298"/>
                    <a:pt x="413" y="297"/>
                    <a:pt x="412" y="296"/>
                  </a:cubicBezTo>
                  <a:cubicBezTo>
                    <a:pt x="411" y="296"/>
                    <a:pt x="410" y="295"/>
                    <a:pt x="410" y="294"/>
                  </a:cubicBezTo>
                  <a:cubicBezTo>
                    <a:pt x="409" y="293"/>
                    <a:pt x="409" y="289"/>
                    <a:pt x="409" y="289"/>
                  </a:cubicBezTo>
                  <a:cubicBezTo>
                    <a:pt x="409" y="289"/>
                    <a:pt x="410" y="290"/>
                    <a:pt x="410" y="291"/>
                  </a:cubicBezTo>
                  <a:cubicBezTo>
                    <a:pt x="410" y="292"/>
                    <a:pt x="411" y="293"/>
                    <a:pt x="412" y="294"/>
                  </a:cubicBezTo>
                  <a:cubicBezTo>
                    <a:pt x="412" y="295"/>
                    <a:pt x="414" y="295"/>
                    <a:pt x="415" y="295"/>
                  </a:cubicBezTo>
                  <a:cubicBezTo>
                    <a:pt x="416" y="296"/>
                    <a:pt x="415" y="298"/>
                    <a:pt x="416" y="299"/>
                  </a:cubicBezTo>
                  <a:cubicBezTo>
                    <a:pt x="417" y="300"/>
                    <a:pt x="417" y="298"/>
                    <a:pt x="417" y="297"/>
                  </a:cubicBezTo>
                  <a:cubicBezTo>
                    <a:pt x="417" y="296"/>
                    <a:pt x="418" y="295"/>
                    <a:pt x="418" y="295"/>
                  </a:cubicBezTo>
                  <a:cubicBezTo>
                    <a:pt x="418" y="294"/>
                    <a:pt x="419" y="293"/>
                    <a:pt x="419" y="293"/>
                  </a:cubicBezTo>
                  <a:cubicBezTo>
                    <a:pt x="420" y="292"/>
                    <a:pt x="421" y="292"/>
                    <a:pt x="421" y="291"/>
                  </a:cubicBezTo>
                  <a:cubicBezTo>
                    <a:pt x="422" y="291"/>
                    <a:pt x="423" y="291"/>
                    <a:pt x="423" y="292"/>
                  </a:cubicBezTo>
                  <a:cubicBezTo>
                    <a:pt x="423" y="294"/>
                    <a:pt x="424" y="296"/>
                    <a:pt x="424" y="297"/>
                  </a:cubicBezTo>
                  <a:cubicBezTo>
                    <a:pt x="424" y="298"/>
                    <a:pt x="422" y="301"/>
                    <a:pt x="421" y="301"/>
                  </a:cubicBezTo>
                  <a:cubicBezTo>
                    <a:pt x="419" y="302"/>
                    <a:pt x="423" y="302"/>
                    <a:pt x="424" y="302"/>
                  </a:cubicBezTo>
                  <a:cubicBezTo>
                    <a:pt x="425" y="302"/>
                    <a:pt x="427" y="301"/>
                    <a:pt x="429" y="300"/>
                  </a:cubicBezTo>
                  <a:cubicBezTo>
                    <a:pt x="430" y="299"/>
                    <a:pt x="430" y="301"/>
                    <a:pt x="431" y="301"/>
                  </a:cubicBezTo>
                  <a:cubicBezTo>
                    <a:pt x="432" y="301"/>
                    <a:pt x="432" y="301"/>
                    <a:pt x="432" y="302"/>
                  </a:cubicBezTo>
                  <a:cubicBezTo>
                    <a:pt x="432" y="303"/>
                    <a:pt x="430" y="303"/>
                    <a:pt x="429" y="303"/>
                  </a:cubicBezTo>
                  <a:cubicBezTo>
                    <a:pt x="428" y="302"/>
                    <a:pt x="428" y="303"/>
                    <a:pt x="427" y="304"/>
                  </a:cubicBezTo>
                  <a:cubicBezTo>
                    <a:pt x="427" y="305"/>
                    <a:pt x="426" y="305"/>
                    <a:pt x="425" y="305"/>
                  </a:cubicBezTo>
                  <a:cubicBezTo>
                    <a:pt x="424" y="305"/>
                    <a:pt x="423" y="306"/>
                    <a:pt x="422" y="308"/>
                  </a:cubicBezTo>
                  <a:cubicBezTo>
                    <a:pt x="421" y="309"/>
                    <a:pt x="422" y="309"/>
                    <a:pt x="424" y="308"/>
                  </a:cubicBezTo>
                  <a:cubicBezTo>
                    <a:pt x="426" y="306"/>
                    <a:pt x="429" y="304"/>
                    <a:pt x="430" y="304"/>
                  </a:cubicBezTo>
                  <a:cubicBezTo>
                    <a:pt x="432" y="303"/>
                    <a:pt x="433" y="302"/>
                    <a:pt x="434" y="302"/>
                  </a:cubicBezTo>
                  <a:cubicBezTo>
                    <a:pt x="436" y="301"/>
                    <a:pt x="440" y="299"/>
                    <a:pt x="441" y="298"/>
                  </a:cubicBezTo>
                  <a:cubicBezTo>
                    <a:pt x="443" y="298"/>
                    <a:pt x="448" y="296"/>
                    <a:pt x="449" y="296"/>
                  </a:cubicBezTo>
                  <a:cubicBezTo>
                    <a:pt x="451" y="296"/>
                    <a:pt x="453" y="296"/>
                    <a:pt x="454" y="296"/>
                  </a:cubicBezTo>
                  <a:cubicBezTo>
                    <a:pt x="455" y="296"/>
                    <a:pt x="455" y="295"/>
                    <a:pt x="455" y="295"/>
                  </a:cubicBezTo>
                  <a:cubicBezTo>
                    <a:pt x="455" y="295"/>
                    <a:pt x="455" y="294"/>
                    <a:pt x="454" y="294"/>
                  </a:cubicBezTo>
                  <a:cubicBezTo>
                    <a:pt x="453" y="292"/>
                    <a:pt x="454" y="292"/>
                    <a:pt x="453" y="291"/>
                  </a:cubicBezTo>
                  <a:cubicBezTo>
                    <a:pt x="452" y="290"/>
                    <a:pt x="453" y="289"/>
                    <a:pt x="453" y="288"/>
                  </a:cubicBezTo>
                  <a:cubicBezTo>
                    <a:pt x="453" y="287"/>
                    <a:pt x="455" y="287"/>
                    <a:pt x="456" y="286"/>
                  </a:cubicBezTo>
                  <a:cubicBezTo>
                    <a:pt x="457" y="285"/>
                    <a:pt x="456" y="284"/>
                    <a:pt x="457" y="282"/>
                  </a:cubicBezTo>
                  <a:cubicBezTo>
                    <a:pt x="457" y="281"/>
                    <a:pt x="458" y="282"/>
                    <a:pt x="459" y="280"/>
                  </a:cubicBezTo>
                  <a:cubicBezTo>
                    <a:pt x="459" y="279"/>
                    <a:pt x="459" y="279"/>
                    <a:pt x="459" y="277"/>
                  </a:cubicBezTo>
                  <a:cubicBezTo>
                    <a:pt x="460" y="276"/>
                    <a:pt x="460" y="275"/>
                    <a:pt x="459" y="274"/>
                  </a:cubicBezTo>
                  <a:cubicBezTo>
                    <a:pt x="459" y="272"/>
                    <a:pt x="459" y="271"/>
                    <a:pt x="460" y="270"/>
                  </a:cubicBezTo>
                  <a:cubicBezTo>
                    <a:pt x="460" y="269"/>
                    <a:pt x="459" y="270"/>
                    <a:pt x="458" y="268"/>
                  </a:cubicBezTo>
                  <a:cubicBezTo>
                    <a:pt x="457" y="267"/>
                    <a:pt x="457" y="267"/>
                    <a:pt x="458" y="265"/>
                  </a:cubicBezTo>
                  <a:cubicBezTo>
                    <a:pt x="459" y="264"/>
                    <a:pt x="459" y="264"/>
                    <a:pt x="459" y="263"/>
                  </a:cubicBezTo>
                  <a:cubicBezTo>
                    <a:pt x="459" y="261"/>
                    <a:pt x="459" y="261"/>
                    <a:pt x="458" y="260"/>
                  </a:cubicBezTo>
                  <a:cubicBezTo>
                    <a:pt x="457" y="258"/>
                    <a:pt x="460" y="258"/>
                    <a:pt x="460" y="257"/>
                  </a:cubicBezTo>
                  <a:cubicBezTo>
                    <a:pt x="460" y="255"/>
                    <a:pt x="460" y="254"/>
                    <a:pt x="461" y="254"/>
                  </a:cubicBezTo>
                  <a:cubicBezTo>
                    <a:pt x="462" y="253"/>
                    <a:pt x="462" y="253"/>
                    <a:pt x="462" y="252"/>
                  </a:cubicBezTo>
                  <a:cubicBezTo>
                    <a:pt x="462" y="250"/>
                    <a:pt x="463" y="250"/>
                    <a:pt x="463" y="249"/>
                  </a:cubicBezTo>
                  <a:cubicBezTo>
                    <a:pt x="464" y="247"/>
                    <a:pt x="464" y="245"/>
                    <a:pt x="464" y="244"/>
                  </a:cubicBezTo>
                  <a:cubicBezTo>
                    <a:pt x="465" y="243"/>
                    <a:pt x="465" y="243"/>
                    <a:pt x="464" y="242"/>
                  </a:cubicBezTo>
                  <a:cubicBezTo>
                    <a:pt x="464" y="241"/>
                    <a:pt x="464" y="241"/>
                    <a:pt x="464" y="240"/>
                  </a:cubicBezTo>
                  <a:close/>
                </a:path>
              </a:pathLst>
            </a:custGeom>
            <a:solidFill>
              <a:schemeClr val="bg1">
                <a:lumMod val="50000"/>
              </a:schemeClr>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83" name="Freeform 374">
              <a:extLst>
                <a:ext uri="{FF2B5EF4-FFF2-40B4-BE49-F238E27FC236}">
                  <a16:creationId xmlns:a16="http://schemas.microsoft.com/office/drawing/2014/main" id="{1D611226-ED95-2B0B-014A-D31F85206BB5}"/>
                </a:ext>
              </a:extLst>
            </p:cNvPr>
            <p:cNvSpPr>
              <a:spLocks noEditPoints="1"/>
            </p:cNvSpPr>
            <p:nvPr/>
          </p:nvSpPr>
          <p:spPr bwMode="gray">
            <a:xfrm>
              <a:off x="7051364" y="3557472"/>
              <a:ext cx="825602" cy="527036"/>
            </a:xfrm>
            <a:custGeom>
              <a:avLst/>
              <a:gdLst>
                <a:gd name="T0" fmla="*/ 245 w 247"/>
                <a:gd name="T1" fmla="*/ 42 h 154"/>
                <a:gd name="T2" fmla="*/ 241 w 247"/>
                <a:gd name="T3" fmla="*/ 41 h 154"/>
                <a:gd name="T4" fmla="*/ 239 w 247"/>
                <a:gd name="T5" fmla="*/ 38 h 154"/>
                <a:gd name="T6" fmla="*/ 237 w 247"/>
                <a:gd name="T7" fmla="*/ 36 h 154"/>
                <a:gd name="T8" fmla="*/ 237 w 247"/>
                <a:gd name="T9" fmla="*/ 34 h 154"/>
                <a:gd name="T10" fmla="*/ 236 w 247"/>
                <a:gd name="T11" fmla="*/ 32 h 154"/>
                <a:gd name="T12" fmla="*/ 234 w 247"/>
                <a:gd name="T13" fmla="*/ 30 h 154"/>
                <a:gd name="T14" fmla="*/ 231 w 247"/>
                <a:gd name="T15" fmla="*/ 27 h 154"/>
                <a:gd name="T16" fmla="*/ 231 w 247"/>
                <a:gd name="T17" fmla="*/ 25 h 154"/>
                <a:gd name="T18" fmla="*/ 232 w 247"/>
                <a:gd name="T19" fmla="*/ 22 h 154"/>
                <a:gd name="T20" fmla="*/ 234 w 247"/>
                <a:gd name="T21" fmla="*/ 20 h 154"/>
                <a:gd name="T22" fmla="*/ 235 w 247"/>
                <a:gd name="T23" fmla="*/ 18 h 154"/>
                <a:gd name="T24" fmla="*/ 238 w 247"/>
                <a:gd name="T25" fmla="*/ 18 h 154"/>
                <a:gd name="T26" fmla="*/ 238 w 247"/>
                <a:gd name="T27" fmla="*/ 15 h 154"/>
                <a:gd name="T28" fmla="*/ 236 w 247"/>
                <a:gd name="T29" fmla="*/ 13 h 154"/>
                <a:gd name="T30" fmla="*/ 235 w 247"/>
                <a:gd name="T31" fmla="*/ 11 h 154"/>
                <a:gd name="T32" fmla="*/ 232 w 247"/>
                <a:gd name="T33" fmla="*/ 12 h 154"/>
                <a:gd name="T34" fmla="*/ 229 w 247"/>
                <a:gd name="T35" fmla="*/ 12 h 154"/>
                <a:gd name="T36" fmla="*/ 228 w 247"/>
                <a:gd name="T37" fmla="*/ 10 h 154"/>
                <a:gd name="T38" fmla="*/ 226 w 247"/>
                <a:gd name="T39" fmla="*/ 9 h 154"/>
                <a:gd name="T40" fmla="*/ 223 w 247"/>
                <a:gd name="T41" fmla="*/ 7 h 154"/>
                <a:gd name="T42" fmla="*/ 223 w 247"/>
                <a:gd name="T43" fmla="*/ 6 h 154"/>
                <a:gd name="T44" fmla="*/ 8 w 247"/>
                <a:gd name="T45" fmla="*/ 0 h 154"/>
                <a:gd name="T46" fmla="*/ 0 w 247"/>
                <a:gd name="T47" fmla="*/ 127 h 154"/>
                <a:gd name="T48" fmla="*/ 247 w 247"/>
                <a:gd name="T49" fmla="*/ 134 h 154"/>
                <a:gd name="T50" fmla="*/ 247 w 247"/>
                <a:gd name="T51" fmla="*/ 153 h 154"/>
                <a:gd name="T52" fmla="*/ 246 w 247"/>
                <a:gd name="T53" fmla="*/ 45 h 154"/>
                <a:gd name="T54" fmla="*/ 245 w 247"/>
                <a:gd name="T55" fmla="*/ 42 h 154"/>
                <a:gd name="T56" fmla="*/ 247 w 247"/>
                <a:gd name="T57" fmla="*/ 153 h 154"/>
                <a:gd name="T58" fmla="*/ 247 w 247"/>
                <a:gd name="T59" fmla="*/ 154 h 154"/>
                <a:gd name="T60" fmla="*/ 247 w 247"/>
                <a:gd name="T61" fmla="*/ 153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7" h="154">
                  <a:moveTo>
                    <a:pt x="245" y="42"/>
                  </a:moveTo>
                  <a:cubicBezTo>
                    <a:pt x="245" y="42"/>
                    <a:pt x="243" y="41"/>
                    <a:pt x="241" y="41"/>
                  </a:cubicBezTo>
                  <a:cubicBezTo>
                    <a:pt x="240" y="41"/>
                    <a:pt x="239" y="39"/>
                    <a:pt x="239" y="38"/>
                  </a:cubicBezTo>
                  <a:cubicBezTo>
                    <a:pt x="239" y="36"/>
                    <a:pt x="238" y="37"/>
                    <a:pt x="237" y="36"/>
                  </a:cubicBezTo>
                  <a:cubicBezTo>
                    <a:pt x="236" y="36"/>
                    <a:pt x="236" y="35"/>
                    <a:pt x="237" y="34"/>
                  </a:cubicBezTo>
                  <a:cubicBezTo>
                    <a:pt x="237" y="33"/>
                    <a:pt x="237" y="32"/>
                    <a:pt x="236" y="32"/>
                  </a:cubicBezTo>
                  <a:cubicBezTo>
                    <a:pt x="235" y="31"/>
                    <a:pt x="235" y="31"/>
                    <a:pt x="234" y="30"/>
                  </a:cubicBezTo>
                  <a:cubicBezTo>
                    <a:pt x="233" y="30"/>
                    <a:pt x="232" y="28"/>
                    <a:pt x="231" y="27"/>
                  </a:cubicBezTo>
                  <a:cubicBezTo>
                    <a:pt x="229" y="26"/>
                    <a:pt x="230" y="26"/>
                    <a:pt x="231" y="25"/>
                  </a:cubicBezTo>
                  <a:cubicBezTo>
                    <a:pt x="231" y="25"/>
                    <a:pt x="232" y="24"/>
                    <a:pt x="232" y="22"/>
                  </a:cubicBezTo>
                  <a:cubicBezTo>
                    <a:pt x="232" y="20"/>
                    <a:pt x="233" y="21"/>
                    <a:pt x="234" y="20"/>
                  </a:cubicBezTo>
                  <a:cubicBezTo>
                    <a:pt x="235" y="19"/>
                    <a:pt x="234" y="18"/>
                    <a:pt x="235" y="18"/>
                  </a:cubicBezTo>
                  <a:cubicBezTo>
                    <a:pt x="235" y="17"/>
                    <a:pt x="237" y="18"/>
                    <a:pt x="238" y="18"/>
                  </a:cubicBezTo>
                  <a:cubicBezTo>
                    <a:pt x="239" y="17"/>
                    <a:pt x="238" y="17"/>
                    <a:pt x="238" y="15"/>
                  </a:cubicBezTo>
                  <a:cubicBezTo>
                    <a:pt x="237" y="14"/>
                    <a:pt x="237" y="14"/>
                    <a:pt x="236" y="13"/>
                  </a:cubicBezTo>
                  <a:cubicBezTo>
                    <a:pt x="235" y="13"/>
                    <a:pt x="236" y="11"/>
                    <a:pt x="235" y="11"/>
                  </a:cubicBezTo>
                  <a:cubicBezTo>
                    <a:pt x="234" y="11"/>
                    <a:pt x="233" y="11"/>
                    <a:pt x="232" y="12"/>
                  </a:cubicBezTo>
                  <a:cubicBezTo>
                    <a:pt x="231" y="13"/>
                    <a:pt x="230" y="12"/>
                    <a:pt x="229" y="12"/>
                  </a:cubicBezTo>
                  <a:cubicBezTo>
                    <a:pt x="228" y="11"/>
                    <a:pt x="229" y="10"/>
                    <a:pt x="228" y="10"/>
                  </a:cubicBezTo>
                  <a:cubicBezTo>
                    <a:pt x="227" y="10"/>
                    <a:pt x="226" y="9"/>
                    <a:pt x="226" y="9"/>
                  </a:cubicBezTo>
                  <a:cubicBezTo>
                    <a:pt x="225" y="9"/>
                    <a:pt x="224" y="8"/>
                    <a:pt x="223" y="7"/>
                  </a:cubicBezTo>
                  <a:cubicBezTo>
                    <a:pt x="223" y="7"/>
                    <a:pt x="223" y="7"/>
                    <a:pt x="223" y="6"/>
                  </a:cubicBezTo>
                  <a:cubicBezTo>
                    <a:pt x="183" y="8"/>
                    <a:pt x="37" y="2"/>
                    <a:pt x="8" y="0"/>
                  </a:cubicBezTo>
                  <a:cubicBezTo>
                    <a:pt x="0" y="127"/>
                    <a:pt x="0" y="127"/>
                    <a:pt x="0" y="127"/>
                  </a:cubicBezTo>
                  <a:cubicBezTo>
                    <a:pt x="9" y="128"/>
                    <a:pt x="190" y="137"/>
                    <a:pt x="247" y="134"/>
                  </a:cubicBezTo>
                  <a:cubicBezTo>
                    <a:pt x="247" y="143"/>
                    <a:pt x="247" y="150"/>
                    <a:pt x="247" y="153"/>
                  </a:cubicBezTo>
                  <a:cubicBezTo>
                    <a:pt x="247" y="139"/>
                    <a:pt x="246" y="46"/>
                    <a:pt x="246" y="45"/>
                  </a:cubicBezTo>
                  <a:cubicBezTo>
                    <a:pt x="246" y="43"/>
                    <a:pt x="246" y="42"/>
                    <a:pt x="245" y="42"/>
                  </a:cubicBezTo>
                  <a:close/>
                  <a:moveTo>
                    <a:pt x="247" y="153"/>
                  </a:moveTo>
                  <a:cubicBezTo>
                    <a:pt x="247" y="154"/>
                    <a:pt x="247" y="154"/>
                    <a:pt x="247" y="154"/>
                  </a:cubicBezTo>
                  <a:cubicBezTo>
                    <a:pt x="247" y="154"/>
                    <a:pt x="247" y="154"/>
                    <a:pt x="247" y="153"/>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84" name="Freeform 375">
              <a:extLst>
                <a:ext uri="{FF2B5EF4-FFF2-40B4-BE49-F238E27FC236}">
                  <a16:creationId xmlns:a16="http://schemas.microsoft.com/office/drawing/2014/main" id="{D2305509-29FD-7430-9718-D2EB73D85E92}"/>
                </a:ext>
              </a:extLst>
            </p:cNvPr>
            <p:cNvSpPr>
              <a:spLocks/>
            </p:cNvSpPr>
            <p:nvPr/>
          </p:nvSpPr>
          <p:spPr bwMode="gray">
            <a:xfrm>
              <a:off x="6941186" y="3985408"/>
              <a:ext cx="959285" cy="515023"/>
            </a:xfrm>
            <a:custGeom>
              <a:avLst/>
              <a:gdLst>
                <a:gd name="T0" fmla="*/ 284 w 287"/>
                <a:gd name="T1" fmla="*/ 58 h 151"/>
                <a:gd name="T2" fmla="*/ 281 w 287"/>
                <a:gd name="T3" fmla="*/ 36 h 151"/>
                <a:gd name="T4" fmla="*/ 280 w 287"/>
                <a:gd name="T5" fmla="*/ 9 h 151"/>
                <a:gd name="T6" fmla="*/ 1 w 287"/>
                <a:gd name="T7" fmla="*/ 0 h 151"/>
                <a:gd name="T8" fmla="*/ 100 w 287"/>
                <a:gd name="T9" fmla="*/ 27 h 151"/>
                <a:gd name="T10" fmla="*/ 100 w 287"/>
                <a:gd name="T11" fmla="*/ 109 h 151"/>
                <a:gd name="T12" fmla="*/ 106 w 287"/>
                <a:gd name="T13" fmla="*/ 116 h 151"/>
                <a:gd name="T14" fmla="*/ 112 w 287"/>
                <a:gd name="T15" fmla="*/ 115 h 151"/>
                <a:gd name="T16" fmla="*/ 119 w 287"/>
                <a:gd name="T17" fmla="*/ 114 h 151"/>
                <a:gd name="T18" fmla="*/ 123 w 287"/>
                <a:gd name="T19" fmla="*/ 122 h 151"/>
                <a:gd name="T20" fmla="*/ 130 w 287"/>
                <a:gd name="T21" fmla="*/ 125 h 151"/>
                <a:gd name="T22" fmla="*/ 135 w 287"/>
                <a:gd name="T23" fmla="*/ 127 h 151"/>
                <a:gd name="T24" fmla="*/ 141 w 287"/>
                <a:gd name="T25" fmla="*/ 128 h 151"/>
                <a:gd name="T26" fmla="*/ 149 w 287"/>
                <a:gd name="T27" fmla="*/ 131 h 151"/>
                <a:gd name="T28" fmla="*/ 159 w 287"/>
                <a:gd name="T29" fmla="*/ 129 h 151"/>
                <a:gd name="T30" fmla="*/ 161 w 287"/>
                <a:gd name="T31" fmla="*/ 133 h 151"/>
                <a:gd name="T32" fmla="*/ 166 w 287"/>
                <a:gd name="T33" fmla="*/ 136 h 151"/>
                <a:gd name="T34" fmla="*/ 167 w 287"/>
                <a:gd name="T35" fmla="*/ 140 h 151"/>
                <a:gd name="T36" fmla="*/ 175 w 287"/>
                <a:gd name="T37" fmla="*/ 137 h 151"/>
                <a:gd name="T38" fmla="*/ 179 w 287"/>
                <a:gd name="T39" fmla="*/ 138 h 151"/>
                <a:gd name="T40" fmla="*/ 183 w 287"/>
                <a:gd name="T41" fmla="*/ 139 h 151"/>
                <a:gd name="T42" fmla="*/ 187 w 287"/>
                <a:gd name="T43" fmla="*/ 141 h 151"/>
                <a:gd name="T44" fmla="*/ 191 w 287"/>
                <a:gd name="T45" fmla="*/ 139 h 151"/>
                <a:gd name="T46" fmla="*/ 192 w 287"/>
                <a:gd name="T47" fmla="*/ 144 h 151"/>
                <a:gd name="T48" fmla="*/ 196 w 287"/>
                <a:gd name="T49" fmla="*/ 144 h 151"/>
                <a:gd name="T50" fmla="*/ 200 w 287"/>
                <a:gd name="T51" fmla="*/ 140 h 151"/>
                <a:gd name="T52" fmla="*/ 203 w 287"/>
                <a:gd name="T53" fmla="*/ 140 h 151"/>
                <a:gd name="T54" fmla="*/ 207 w 287"/>
                <a:gd name="T55" fmla="*/ 142 h 151"/>
                <a:gd name="T56" fmla="*/ 212 w 287"/>
                <a:gd name="T57" fmla="*/ 139 h 151"/>
                <a:gd name="T58" fmla="*/ 215 w 287"/>
                <a:gd name="T59" fmla="*/ 143 h 151"/>
                <a:gd name="T60" fmla="*/ 220 w 287"/>
                <a:gd name="T61" fmla="*/ 146 h 151"/>
                <a:gd name="T62" fmla="*/ 223 w 287"/>
                <a:gd name="T63" fmla="*/ 145 h 151"/>
                <a:gd name="T64" fmla="*/ 232 w 287"/>
                <a:gd name="T65" fmla="*/ 142 h 151"/>
                <a:gd name="T66" fmla="*/ 240 w 287"/>
                <a:gd name="T67" fmla="*/ 142 h 151"/>
                <a:gd name="T68" fmla="*/ 243 w 287"/>
                <a:gd name="T69" fmla="*/ 140 h 151"/>
                <a:gd name="T70" fmla="*/ 249 w 287"/>
                <a:gd name="T71" fmla="*/ 139 h 151"/>
                <a:gd name="T72" fmla="*/ 259 w 287"/>
                <a:gd name="T73" fmla="*/ 140 h 151"/>
                <a:gd name="T74" fmla="*/ 266 w 287"/>
                <a:gd name="T75" fmla="*/ 140 h 151"/>
                <a:gd name="T76" fmla="*/ 271 w 287"/>
                <a:gd name="T77" fmla="*/ 143 h 151"/>
                <a:gd name="T78" fmla="*/ 278 w 287"/>
                <a:gd name="T79" fmla="*/ 146 h 151"/>
                <a:gd name="T80" fmla="*/ 285 w 287"/>
                <a:gd name="T81" fmla="*/ 151 h 151"/>
                <a:gd name="T82" fmla="*/ 287 w 287"/>
                <a:gd name="T83" fmla="*/ 151 h 151"/>
                <a:gd name="T84" fmla="*/ 287 w 287"/>
                <a:gd name="T85" fmla="*/ 76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87" h="151">
                  <a:moveTo>
                    <a:pt x="287" y="76"/>
                  </a:moveTo>
                  <a:cubicBezTo>
                    <a:pt x="287" y="74"/>
                    <a:pt x="286" y="65"/>
                    <a:pt x="284" y="58"/>
                  </a:cubicBezTo>
                  <a:cubicBezTo>
                    <a:pt x="283" y="51"/>
                    <a:pt x="283" y="49"/>
                    <a:pt x="283" y="47"/>
                  </a:cubicBezTo>
                  <a:cubicBezTo>
                    <a:pt x="283" y="45"/>
                    <a:pt x="282" y="39"/>
                    <a:pt x="281" y="36"/>
                  </a:cubicBezTo>
                  <a:cubicBezTo>
                    <a:pt x="280" y="34"/>
                    <a:pt x="280" y="29"/>
                    <a:pt x="280" y="29"/>
                  </a:cubicBezTo>
                  <a:cubicBezTo>
                    <a:pt x="280" y="29"/>
                    <a:pt x="280" y="21"/>
                    <a:pt x="280" y="9"/>
                  </a:cubicBezTo>
                  <a:cubicBezTo>
                    <a:pt x="223" y="12"/>
                    <a:pt x="42" y="3"/>
                    <a:pt x="33" y="2"/>
                  </a:cubicBezTo>
                  <a:cubicBezTo>
                    <a:pt x="1" y="0"/>
                    <a:pt x="1" y="0"/>
                    <a:pt x="1" y="0"/>
                  </a:cubicBezTo>
                  <a:cubicBezTo>
                    <a:pt x="0" y="21"/>
                    <a:pt x="0" y="21"/>
                    <a:pt x="0" y="21"/>
                  </a:cubicBezTo>
                  <a:cubicBezTo>
                    <a:pt x="100" y="27"/>
                    <a:pt x="100" y="27"/>
                    <a:pt x="100" y="27"/>
                  </a:cubicBezTo>
                  <a:cubicBezTo>
                    <a:pt x="96" y="109"/>
                    <a:pt x="96" y="109"/>
                    <a:pt x="96" y="109"/>
                  </a:cubicBezTo>
                  <a:cubicBezTo>
                    <a:pt x="96" y="109"/>
                    <a:pt x="99" y="107"/>
                    <a:pt x="100" y="109"/>
                  </a:cubicBezTo>
                  <a:cubicBezTo>
                    <a:pt x="101" y="111"/>
                    <a:pt x="103" y="112"/>
                    <a:pt x="104" y="114"/>
                  </a:cubicBezTo>
                  <a:cubicBezTo>
                    <a:pt x="105" y="115"/>
                    <a:pt x="106" y="115"/>
                    <a:pt x="106" y="116"/>
                  </a:cubicBezTo>
                  <a:cubicBezTo>
                    <a:pt x="106" y="117"/>
                    <a:pt x="107" y="117"/>
                    <a:pt x="108" y="117"/>
                  </a:cubicBezTo>
                  <a:cubicBezTo>
                    <a:pt x="110" y="117"/>
                    <a:pt x="111" y="114"/>
                    <a:pt x="112" y="115"/>
                  </a:cubicBezTo>
                  <a:cubicBezTo>
                    <a:pt x="114" y="117"/>
                    <a:pt x="116" y="119"/>
                    <a:pt x="116" y="117"/>
                  </a:cubicBezTo>
                  <a:cubicBezTo>
                    <a:pt x="117" y="116"/>
                    <a:pt x="118" y="113"/>
                    <a:pt x="119" y="114"/>
                  </a:cubicBezTo>
                  <a:cubicBezTo>
                    <a:pt x="120" y="115"/>
                    <a:pt x="122" y="118"/>
                    <a:pt x="122" y="118"/>
                  </a:cubicBezTo>
                  <a:cubicBezTo>
                    <a:pt x="122" y="118"/>
                    <a:pt x="123" y="120"/>
                    <a:pt x="123" y="122"/>
                  </a:cubicBezTo>
                  <a:cubicBezTo>
                    <a:pt x="123" y="124"/>
                    <a:pt x="122" y="124"/>
                    <a:pt x="124" y="124"/>
                  </a:cubicBezTo>
                  <a:cubicBezTo>
                    <a:pt x="127" y="124"/>
                    <a:pt x="128" y="125"/>
                    <a:pt x="130" y="125"/>
                  </a:cubicBezTo>
                  <a:cubicBezTo>
                    <a:pt x="131" y="124"/>
                    <a:pt x="132" y="125"/>
                    <a:pt x="133" y="126"/>
                  </a:cubicBezTo>
                  <a:cubicBezTo>
                    <a:pt x="133" y="127"/>
                    <a:pt x="133" y="127"/>
                    <a:pt x="135" y="127"/>
                  </a:cubicBezTo>
                  <a:cubicBezTo>
                    <a:pt x="136" y="127"/>
                    <a:pt x="137" y="128"/>
                    <a:pt x="138" y="129"/>
                  </a:cubicBezTo>
                  <a:cubicBezTo>
                    <a:pt x="139" y="129"/>
                    <a:pt x="140" y="129"/>
                    <a:pt x="141" y="128"/>
                  </a:cubicBezTo>
                  <a:cubicBezTo>
                    <a:pt x="142" y="127"/>
                    <a:pt x="143" y="126"/>
                    <a:pt x="144" y="128"/>
                  </a:cubicBezTo>
                  <a:cubicBezTo>
                    <a:pt x="145" y="130"/>
                    <a:pt x="148" y="132"/>
                    <a:pt x="149" y="131"/>
                  </a:cubicBezTo>
                  <a:cubicBezTo>
                    <a:pt x="150" y="131"/>
                    <a:pt x="151" y="128"/>
                    <a:pt x="153" y="129"/>
                  </a:cubicBezTo>
                  <a:cubicBezTo>
                    <a:pt x="155" y="129"/>
                    <a:pt x="158" y="129"/>
                    <a:pt x="159" y="129"/>
                  </a:cubicBezTo>
                  <a:cubicBezTo>
                    <a:pt x="160" y="128"/>
                    <a:pt x="162" y="127"/>
                    <a:pt x="161" y="129"/>
                  </a:cubicBezTo>
                  <a:cubicBezTo>
                    <a:pt x="161" y="131"/>
                    <a:pt x="161" y="131"/>
                    <a:pt x="161" y="133"/>
                  </a:cubicBezTo>
                  <a:cubicBezTo>
                    <a:pt x="161" y="134"/>
                    <a:pt x="162" y="134"/>
                    <a:pt x="164" y="134"/>
                  </a:cubicBezTo>
                  <a:cubicBezTo>
                    <a:pt x="165" y="134"/>
                    <a:pt x="166" y="134"/>
                    <a:pt x="166" y="136"/>
                  </a:cubicBezTo>
                  <a:cubicBezTo>
                    <a:pt x="166" y="137"/>
                    <a:pt x="166" y="137"/>
                    <a:pt x="165" y="138"/>
                  </a:cubicBezTo>
                  <a:cubicBezTo>
                    <a:pt x="164" y="139"/>
                    <a:pt x="165" y="139"/>
                    <a:pt x="167" y="140"/>
                  </a:cubicBezTo>
                  <a:cubicBezTo>
                    <a:pt x="168" y="141"/>
                    <a:pt x="171" y="141"/>
                    <a:pt x="171" y="139"/>
                  </a:cubicBezTo>
                  <a:cubicBezTo>
                    <a:pt x="172" y="138"/>
                    <a:pt x="175" y="138"/>
                    <a:pt x="175" y="137"/>
                  </a:cubicBezTo>
                  <a:cubicBezTo>
                    <a:pt x="175" y="136"/>
                    <a:pt x="175" y="134"/>
                    <a:pt x="177" y="135"/>
                  </a:cubicBezTo>
                  <a:cubicBezTo>
                    <a:pt x="178" y="136"/>
                    <a:pt x="179" y="137"/>
                    <a:pt x="179" y="138"/>
                  </a:cubicBezTo>
                  <a:cubicBezTo>
                    <a:pt x="179" y="139"/>
                    <a:pt x="179" y="139"/>
                    <a:pt x="181" y="138"/>
                  </a:cubicBezTo>
                  <a:cubicBezTo>
                    <a:pt x="182" y="138"/>
                    <a:pt x="183" y="137"/>
                    <a:pt x="183" y="139"/>
                  </a:cubicBezTo>
                  <a:cubicBezTo>
                    <a:pt x="182" y="141"/>
                    <a:pt x="184" y="143"/>
                    <a:pt x="185" y="143"/>
                  </a:cubicBezTo>
                  <a:cubicBezTo>
                    <a:pt x="186" y="142"/>
                    <a:pt x="187" y="142"/>
                    <a:pt x="187" y="141"/>
                  </a:cubicBezTo>
                  <a:cubicBezTo>
                    <a:pt x="187" y="139"/>
                    <a:pt x="189" y="140"/>
                    <a:pt x="190" y="140"/>
                  </a:cubicBezTo>
                  <a:cubicBezTo>
                    <a:pt x="190" y="141"/>
                    <a:pt x="190" y="138"/>
                    <a:pt x="191" y="139"/>
                  </a:cubicBezTo>
                  <a:cubicBezTo>
                    <a:pt x="193" y="140"/>
                    <a:pt x="194" y="141"/>
                    <a:pt x="193" y="142"/>
                  </a:cubicBezTo>
                  <a:cubicBezTo>
                    <a:pt x="192" y="143"/>
                    <a:pt x="192" y="142"/>
                    <a:pt x="192" y="144"/>
                  </a:cubicBezTo>
                  <a:cubicBezTo>
                    <a:pt x="193" y="146"/>
                    <a:pt x="194" y="147"/>
                    <a:pt x="195" y="147"/>
                  </a:cubicBezTo>
                  <a:cubicBezTo>
                    <a:pt x="196" y="146"/>
                    <a:pt x="196" y="146"/>
                    <a:pt x="196" y="144"/>
                  </a:cubicBezTo>
                  <a:cubicBezTo>
                    <a:pt x="196" y="143"/>
                    <a:pt x="196" y="142"/>
                    <a:pt x="197" y="142"/>
                  </a:cubicBezTo>
                  <a:cubicBezTo>
                    <a:pt x="198" y="142"/>
                    <a:pt x="200" y="141"/>
                    <a:pt x="200" y="140"/>
                  </a:cubicBezTo>
                  <a:cubicBezTo>
                    <a:pt x="199" y="138"/>
                    <a:pt x="200" y="138"/>
                    <a:pt x="201" y="138"/>
                  </a:cubicBezTo>
                  <a:cubicBezTo>
                    <a:pt x="202" y="138"/>
                    <a:pt x="203" y="139"/>
                    <a:pt x="203" y="140"/>
                  </a:cubicBezTo>
                  <a:cubicBezTo>
                    <a:pt x="204" y="141"/>
                    <a:pt x="205" y="142"/>
                    <a:pt x="205" y="141"/>
                  </a:cubicBezTo>
                  <a:cubicBezTo>
                    <a:pt x="206" y="140"/>
                    <a:pt x="207" y="142"/>
                    <a:pt x="207" y="142"/>
                  </a:cubicBezTo>
                  <a:cubicBezTo>
                    <a:pt x="207" y="142"/>
                    <a:pt x="210" y="142"/>
                    <a:pt x="210" y="141"/>
                  </a:cubicBezTo>
                  <a:cubicBezTo>
                    <a:pt x="210" y="139"/>
                    <a:pt x="211" y="138"/>
                    <a:pt x="212" y="139"/>
                  </a:cubicBezTo>
                  <a:cubicBezTo>
                    <a:pt x="213" y="140"/>
                    <a:pt x="212" y="141"/>
                    <a:pt x="213" y="142"/>
                  </a:cubicBezTo>
                  <a:cubicBezTo>
                    <a:pt x="215" y="142"/>
                    <a:pt x="215" y="142"/>
                    <a:pt x="215" y="143"/>
                  </a:cubicBezTo>
                  <a:cubicBezTo>
                    <a:pt x="215" y="145"/>
                    <a:pt x="216" y="145"/>
                    <a:pt x="217" y="144"/>
                  </a:cubicBezTo>
                  <a:cubicBezTo>
                    <a:pt x="218" y="144"/>
                    <a:pt x="219" y="145"/>
                    <a:pt x="220" y="146"/>
                  </a:cubicBezTo>
                  <a:cubicBezTo>
                    <a:pt x="221" y="147"/>
                    <a:pt x="222" y="150"/>
                    <a:pt x="223" y="148"/>
                  </a:cubicBezTo>
                  <a:cubicBezTo>
                    <a:pt x="223" y="145"/>
                    <a:pt x="221" y="145"/>
                    <a:pt x="223" y="145"/>
                  </a:cubicBezTo>
                  <a:cubicBezTo>
                    <a:pt x="226" y="146"/>
                    <a:pt x="228" y="146"/>
                    <a:pt x="228" y="144"/>
                  </a:cubicBezTo>
                  <a:cubicBezTo>
                    <a:pt x="229" y="143"/>
                    <a:pt x="231" y="142"/>
                    <a:pt x="232" y="142"/>
                  </a:cubicBezTo>
                  <a:cubicBezTo>
                    <a:pt x="233" y="141"/>
                    <a:pt x="234" y="140"/>
                    <a:pt x="236" y="141"/>
                  </a:cubicBezTo>
                  <a:cubicBezTo>
                    <a:pt x="237" y="141"/>
                    <a:pt x="240" y="142"/>
                    <a:pt x="240" y="142"/>
                  </a:cubicBezTo>
                  <a:cubicBezTo>
                    <a:pt x="240" y="142"/>
                    <a:pt x="242" y="143"/>
                    <a:pt x="242" y="141"/>
                  </a:cubicBezTo>
                  <a:cubicBezTo>
                    <a:pt x="242" y="140"/>
                    <a:pt x="242" y="139"/>
                    <a:pt x="243" y="140"/>
                  </a:cubicBezTo>
                  <a:cubicBezTo>
                    <a:pt x="244" y="140"/>
                    <a:pt x="247" y="139"/>
                    <a:pt x="247" y="139"/>
                  </a:cubicBezTo>
                  <a:cubicBezTo>
                    <a:pt x="247" y="139"/>
                    <a:pt x="249" y="138"/>
                    <a:pt x="249" y="139"/>
                  </a:cubicBezTo>
                  <a:cubicBezTo>
                    <a:pt x="249" y="140"/>
                    <a:pt x="251" y="141"/>
                    <a:pt x="253" y="141"/>
                  </a:cubicBezTo>
                  <a:cubicBezTo>
                    <a:pt x="255" y="141"/>
                    <a:pt x="258" y="142"/>
                    <a:pt x="259" y="140"/>
                  </a:cubicBezTo>
                  <a:cubicBezTo>
                    <a:pt x="259" y="138"/>
                    <a:pt x="260" y="137"/>
                    <a:pt x="262" y="138"/>
                  </a:cubicBezTo>
                  <a:cubicBezTo>
                    <a:pt x="263" y="139"/>
                    <a:pt x="266" y="138"/>
                    <a:pt x="266" y="140"/>
                  </a:cubicBezTo>
                  <a:cubicBezTo>
                    <a:pt x="266" y="141"/>
                    <a:pt x="267" y="141"/>
                    <a:pt x="268" y="141"/>
                  </a:cubicBezTo>
                  <a:cubicBezTo>
                    <a:pt x="269" y="141"/>
                    <a:pt x="270" y="142"/>
                    <a:pt x="271" y="143"/>
                  </a:cubicBezTo>
                  <a:cubicBezTo>
                    <a:pt x="271" y="145"/>
                    <a:pt x="273" y="146"/>
                    <a:pt x="274" y="146"/>
                  </a:cubicBezTo>
                  <a:cubicBezTo>
                    <a:pt x="275" y="145"/>
                    <a:pt x="277" y="145"/>
                    <a:pt x="278" y="146"/>
                  </a:cubicBezTo>
                  <a:cubicBezTo>
                    <a:pt x="278" y="148"/>
                    <a:pt x="279" y="149"/>
                    <a:pt x="281" y="149"/>
                  </a:cubicBezTo>
                  <a:cubicBezTo>
                    <a:pt x="282" y="149"/>
                    <a:pt x="284" y="151"/>
                    <a:pt x="285" y="151"/>
                  </a:cubicBezTo>
                  <a:cubicBezTo>
                    <a:pt x="285" y="151"/>
                    <a:pt x="286" y="151"/>
                    <a:pt x="287" y="151"/>
                  </a:cubicBezTo>
                  <a:cubicBezTo>
                    <a:pt x="287" y="151"/>
                    <a:pt x="287" y="151"/>
                    <a:pt x="287" y="151"/>
                  </a:cubicBezTo>
                  <a:cubicBezTo>
                    <a:pt x="287" y="151"/>
                    <a:pt x="286" y="150"/>
                    <a:pt x="286" y="150"/>
                  </a:cubicBezTo>
                  <a:cubicBezTo>
                    <a:pt x="286" y="150"/>
                    <a:pt x="287" y="79"/>
                    <a:pt x="287" y="76"/>
                  </a:cubicBezTo>
                  <a:close/>
                </a:path>
              </a:pathLst>
            </a:custGeom>
            <a:solidFill>
              <a:srgbClr val="016774"/>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dirty="0">
                <a:ln>
                  <a:noFill/>
                </a:ln>
                <a:solidFill>
                  <a:srgbClr val="0A243F"/>
                </a:solidFill>
                <a:effectLst/>
                <a:uLnTx/>
                <a:uFillTx/>
                <a:latin typeface="Arial"/>
                <a:ea typeface="+mn-ea"/>
                <a:cs typeface="+mn-cs"/>
              </a:endParaRPr>
            </a:p>
          </p:txBody>
        </p:sp>
        <p:sp>
          <p:nvSpPr>
            <p:cNvPr id="485" name="Freeform 376">
              <a:extLst>
                <a:ext uri="{FF2B5EF4-FFF2-40B4-BE49-F238E27FC236}">
                  <a16:creationId xmlns:a16="http://schemas.microsoft.com/office/drawing/2014/main" id="{B577BFB4-2170-D8C1-F648-5E971D3C5503}"/>
                </a:ext>
              </a:extLst>
            </p:cNvPr>
            <p:cNvSpPr>
              <a:spLocks/>
            </p:cNvSpPr>
            <p:nvPr/>
          </p:nvSpPr>
          <p:spPr bwMode="gray">
            <a:xfrm>
              <a:off x="7609600" y="2287182"/>
              <a:ext cx="721299" cy="789803"/>
            </a:xfrm>
            <a:custGeom>
              <a:avLst/>
              <a:gdLst>
                <a:gd name="T0" fmla="*/ 207 w 216"/>
                <a:gd name="T1" fmla="*/ 37 h 231"/>
                <a:gd name="T2" fmla="*/ 198 w 216"/>
                <a:gd name="T3" fmla="*/ 33 h 231"/>
                <a:gd name="T4" fmla="*/ 185 w 216"/>
                <a:gd name="T5" fmla="*/ 34 h 231"/>
                <a:gd name="T6" fmla="*/ 181 w 216"/>
                <a:gd name="T7" fmla="*/ 29 h 231"/>
                <a:gd name="T8" fmla="*/ 171 w 216"/>
                <a:gd name="T9" fmla="*/ 34 h 231"/>
                <a:gd name="T10" fmla="*/ 161 w 216"/>
                <a:gd name="T11" fmla="*/ 36 h 231"/>
                <a:gd name="T12" fmla="*/ 155 w 216"/>
                <a:gd name="T13" fmla="*/ 31 h 231"/>
                <a:gd name="T14" fmla="*/ 142 w 216"/>
                <a:gd name="T15" fmla="*/ 25 h 231"/>
                <a:gd name="T16" fmla="*/ 137 w 216"/>
                <a:gd name="T17" fmla="*/ 30 h 231"/>
                <a:gd name="T18" fmla="*/ 129 w 216"/>
                <a:gd name="T19" fmla="*/ 23 h 231"/>
                <a:gd name="T20" fmla="*/ 117 w 216"/>
                <a:gd name="T21" fmla="*/ 21 h 231"/>
                <a:gd name="T22" fmla="*/ 112 w 216"/>
                <a:gd name="T23" fmla="*/ 15 h 231"/>
                <a:gd name="T24" fmla="*/ 98 w 216"/>
                <a:gd name="T25" fmla="*/ 20 h 231"/>
                <a:gd name="T26" fmla="*/ 84 w 216"/>
                <a:gd name="T27" fmla="*/ 15 h 231"/>
                <a:gd name="T28" fmla="*/ 73 w 216"/>
                <a:gd name="T29" fmla="*/ 10 h 231"/>
                <a:gd name="T30" fmla="*/ 66 w 216"/>
                <a:gd name="T31" fmla="*/ 6 h 231"/>
                <a:gd name="T32" fmla="*/ 61 w 216"/>
                <a:gd name="T33" fmla="*/ 2 h 231"/>
                <a:gd name="T34" fmla="*/ 54 w 216"/>
                <a:gd name="T35" fmla="*/ 0 h 231"/>
                <a:gd name="T36" fmla="*/ 2 w 216"/>
                <a:gd name="T37" fmla="*/ 7 h 231"/>
                <a:gd name="T38" fmla="*/ 3 w 216"/>
                <a:gd name="T39" fmla="*/ 19 h 231"/>
                <a:gd name="T40" fmla="*/ 4 w 216"/>
                <a:gd name="T41" fmla="*/ 38 h 231"/>
                <a:gd name="T42" fmla="*/ 10 w 216"/>
                <a:gd name="T43" fmla="*/ 55 h 231"/>
                <a:gd name="T44" fmla="*/ 12 w 216"/>
                <a:gd name="T45" fmla="*/ 84 h 231"/>
                <a:gd name="T46" fmla="*/ 12 w 216"/>
                <a:gd name="T47" fmla="*/ 97 h 231"/>
                <a:gd name="T48" fmla="*/ 18 w 216"/>
                <a:gd name="T49" fmla="*/ 113 h 231"/>
                <a:gd name="T50" fmla="*/ 19 w 216"/>
                <a:gd name="T51" fmla="*/ 128 h 231"/>
                <a:gd name="T52" fmla="*/ 10 w 216"/>
                <a:gd name="T53" fmla="*/ 141 h 231"/>
                <a:gd name="T54" fmla="*/ 16 w 216"/>
                <a:gd name="T55" fmla="*/ 150 h 231"/>
                <a:gd name="T56" fmla="*/ 21 w 216"/>
                <a:gd name="T57" fmla="*/ 231 h 231"/>
                <a:gd name="T58" fmla="*/ 179 w 216"/>
                <a:gd name="T59" fmla="*/ 224 h 231"/>
                <a:gd name="T60" fmla="*/ 175 w 216"/>
                <a:gd name="T61" fmla="*/ 210 h 231"/>
                <a:gd name="T62" fmla="*/ 164 w 216"/>
                <a:gd name="T63" fmla="*/ 203 h 231"/>
                <a:gd name="T64" fmla="*/ 157 w 216"/>
                <a:gd name="T65" fmla="*/ 194 h 231"/>
                <a:gd name="T66" fmla="*/ 145 w 216"/>
                <a:gd name="T67" fmla="*/ 186 h 231"/>
                <a:gd name="T68" fmla="*/ 134 w 216"/>
                <a:gd name="T69" fmla="*/ 180 h 231"/>
                <a:gd name="T70" fmla="*/ 131 w 216"/>
                <a:gd name="T71" fmla="*/ 170 h 231"/>
                <a:gd name="T72" fmla="*/ 131 w 216"/>
                <a:gd name="T73" fmla="*/ 161 h 231"/>
                <a:gd name="T74" fmla="*/ 133 w 216"/>
                <a:gd name="T75" fmla="*/ 151 h 231"/>
                <a:gd name="T76" fmla="*/ 131 w 216"/>
                <a:gd name="T77" fmla="*/ 143 h 231"/>
                <a:gd name="T78" fmla="*/ 127 w 216"/>
                <a:gd name="T79" fmla="*/ 136 h 231"/>
                <a:gd name="T80" fmla="*/ 134 w 216"/>
                <a:gd name="T81" fmla="*/ 127 h 231"/>
                <a:gd name="T82" fmla="*/ 140 w 216"/>
                <a:gd name="T83" fmla="*/ 123 h 231"/>
                <a:gd name="T84" fmla="*/ 143 w 216"/>
                <a:gd name="T85" fmla="*/ 96 h 231"/>
                <a:gd name="T86" fmla="*/ 148 w 216"/>
                <a:gd name="T87" fmla="*/ 92 h 231"/>
                <a:gd name="T88" fmla="*/ 158 w 216"/>
                <a:gd name="T89" fmla="*/ 82 h 231"/>
                <a:gd name="T90" fmla="*/ 172 w 216"/>
                <a:gd name="T91" fmla="*/ 67 h 231"/>
                <a:gd name="T92" fmla="*/ 204 w 216"/>
                <a:gd name="T93" fmla="*/ 45 h 231"/>
                <a:gd name="T94" fmla="*/ 213 w 216"/>
                <a:gd name="T95" fmla="*/ 36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6" h="231">
                  <a:moveTo>
                    <a:pt x="213" y="36"/>
                  </a:moveTo>
                  <a:cubicBezTo>
                    <a:pt x="211" y="36"/>
                    <a:pt x="211" y="36"/>
                    <a:pt x="210" y="37"/>
                  </a:cubicBezTo>
                  <a:cubicBezTo>
                    <a:pt x="209" y="38"/>
                    <a:pt x="208" y="37"/>
                    <a:pt x="207" y="37"/>
                  </a:cubicBezTo>
                  <a:cubicBezTo>
                    <a:pt x="207" y="37"/>
                    <a:pt x="206" y="36"/>
                    <a:pt x="206" y="36"/>
                  </a:cubicBezTo>
                  <a:cubicBezTo>
                    <a:pt x="205" y="35"/>
                    <a:pt x="204" y="33"/>
                    <a:pt x="202" y="33"/>
                  </a:cubicBezTo>
                  <a:cubicBezTo>
                    <a:pt x="201" y="32"/>
                    <a:pt x="199" y="33"/>
                    <a:pt x="198" y="33"/>
                  </a:cubicBezTo>
                  <a:cubicBezTo>
                    <a:pt x="197" y="34"/>
                    <a:pt x="194" y="34"/>
                    <a:pt x="194" y="33"/>
                  </a:cubicBezTo>
                  <a:cubicBezTo>
                    <a:pt x="193" y="33"/>
                    <a:pt x="190" y="34"/>
                    <a:pt x="189" y="33"/>
                  </a:cubicBezTo>
                  <a:cubicBezTo>
                    <a:pt x="189" y="33"/>
                    <a:pt x="186" y="34"/>
                    <a:pt x="185" y="34"/>
                  </a:cubicBezTo>
                  <a:cubicBezTo>
                    <a:pt x="183" y="35"/>
                    <a:pt x="183" y="33"/>
                    <a:pt x="183" y="33"/>
                  </a:cubicBezTo>
                  <a:cubicBezTo>
                    <a:pt x="183" y="32"/>
                    <a:pt x="183" y="31"/>
                    <a:pt x="182" y="31"/>
                  </a:cubicBezTo>
                  <a:cubicBezTo>
                    <a:pt x="181" y="31"/>
                    <a:pt x="181" y="30"/>
                    <a:pt x="181" y="29"/>
                  </a:cubicBezTo>
                  <a:cubicBezTo>
                    <a:pt x="181" y="27"/>
                    <a:pt x="179" y="28"/>
                    <a:pt x="178" y="29"/>
                  </a:cubicBezTo>
                  <a:cubicBezTo>
                    <a:pt x="177" y="30"/>
                    <a:pt x="176" y="31"/>
                    <a:pt x="174" y="31"/>
                  </a:cubicBezTo>
                  <a:cubicBezTo>
                    <a:pt x="173" y="31"/>
                    <a:pt x="172" y="33"/>
                    <a:pt x="171" y="34"/>
                  </a:cubicBezTo>
                  <a:cubicBezTo>
                    <a:pt x="170" y="36"/>
                    <a:pt x="169" y="36"/>
                    <a:pt x="167" y="36"/>
                  </a:cubicBezTo>
                  <a:cubicBezTo>
                    <a:pt x="165" y="37"/>
                    <a:pt x="164" y="37"/>
                    <a:pt x="163" y="37"/>
                  </a:cubicBezTo>
                  <a:cubicBezTo>
                    <a:pt x="163" y="37"/>
                    <a:pt x="161" y="37"/>
                    <a:pt x="161" y="36"/>
                  </a:cubicBezTo>
                  <a:cubicBezTo>
                    <a:pt x="161" y="36"/>
                    <a:pt x="160" y="35"/>
                    <a:pt x="159" y="35"/>
                  </a:cubicBezTo>
                  <a:cubicBezTo>
                    <a:pt x="158" y="35"/>
                    <a:pt x="157" y="34"/>
                    <a:pt x="157" y="33"/>
                  </a:cubicBezTo>
                  <a:cubicBezTo>
                    <a:pt x="157" y="32"/>
                    <a:pt x="156" y="31"/>
                    <a:pt x="155" y="31"/>
                  </a:cubicBezTo>
                  <a:cubicBezTo>
                    <a:pt x="154" y="31"/>
                    <a:pt x="152" y="30"/>
                    <a:pt x="150" y="30"/>
                  </a:cubicBezTo>
                  <a:cubicBezTo>
                    <a:pt x="147" y="29"/>
                    <a:pt x="148" y="27"/>
                    <a:pt x="148" y="26"/>
                  </a:cubicBezTo>
                  <a:cubicBezTo>
                    <a:pt x="147" y="25"/>
                    <a:pt x="144" y="25"/>
                    <a:pt x="142" y="25"/>
                  </a:cubicBezTo>
                  <a:cubicBezTo>
                    <a:pt x="140" y="25"/>
                    <a:pt x="140" y="27"/>
                    <a:pt x="140" y="28"/>
                  </a:cubicBezTo>
                  <a:cubicBezTo>
                    <a:pt x="140" y="29"/>
                    <a:pt x="141" y="30"/>
                    <a:pt x="139" y="31"/>
                  </a:cubicBezTo>
                  <a:cubicBezTo>
                    <a:pt x="138" y="31"/>
                    <a:pt x="138" y="31"/>
                    <a:pt x="137" y="30"/>
                  </a:cubicBezTo>
                  <a:cubicBezTo>
                    <a:pt x="136" y="28"/>
                    <a:pt x="136" y="28"/>
                    <a:pt x="135" y="26"/>
                  </a:cubicBezTo>
                  <a:cubicBezTo>
                    <a:pt x="134" y="25"/>
                    <a:pt x="135" y="23"/>
                    <a:pt x="134" y="22"/>
                  </a:cubicBezTo>
                  <a:cubicBezTo>
                    <a:pt x="133" y="22"/>
                    <a:pt x="131" y="22"/>
                    <a:pt x="129" y="23"/>
                  </a:cubicBezTo>
                  <a:cubicBezTo>
                    <a:pt x="127" y="23"/>
                    <a:pt x="125" y="23"/>
                    <a:pt x="124" y="23"/>
                  </a:cubicBezTo>
                  <a:cubicBezTo>
                    <a:pt x="123" y="24"/>
                    <a:pt x="120" y="24"/>
                    <a:pt x="119" y="23"/>
                  </a:cubicBezTo>
                  <a:cubicBezTo>
                    <a:pt x="118" y="22"/>
                    <a:pt x="118" y="21"/>
                    <a:pt x="117" y="21"/>
                  </a:cubicBezTo>
                  <a:cubicBezTo>
                    <a:pt x="116" y="21"/>
                    <a:pt x="117" y="20"/>
                    <a:pt x="116" y="19"/>
                  </a:cubicBezTo>
                  <a:cubicBezTo>
                    <a:pt x="116" y="18"/>
                    <a:pt x="114" y="18"/>
                    <a:pt x="114" y="17"/>
                  </a:cubicBezTo>
                  <a:cubicBezTo>
                    <a:pt x="113" y="16"/>
                    <a:pt x="113" y="15"/>
                    <a:pt x="112" y="15"/>
                  </a:cubicBezTo>
                  <a:cubicBezTo>
                    <a:pt x="110" y="15"/>
                    <a:pt x="110" y="16"/>
                    <a:pt x="108" y="16"/>
                  </a:cubicBezTo>
                  <a:cubicBezTo>
                    <a:pt x="107" y="17"/>
                    <a:pt x="106" y="19"/>
                    <a:pt x="105" y="19"/>
                  </a:cubicBezTo>
                  <a:cubicBezTo>
                    <a:pt x="104" y="20"/>
                    <a:pt x="100" y="20"/>
                    <a:pt x="98" y="20"/>
                  </a:cubicBezTo>
                  <a:cubicBezTo>
                    <a:pt x="96" y="20"/>
                    <a:pt x="97" y="19"/>
                    <a:pt x="97" y="18"/>
                  </a:cubicBezTo>
                  <a:cubicBezTo>
                    <a:pt x="97" y="17"/>
                    <a:pt x="96" y="15"/>
                    <a:pt x="96" y="15"/>
                  </a:cubicBezTo>
                  <a:cubicBezTo>
                    <a:pt x="84" y="15"/>
                    <a:pt x="84" y="15"/>
                    <a:pt x="84" y="15"/>
                  </a:cubicBezTo>
                  <a:cubicBezTo>
                    <a:pt x="84" y="15"/>
                    <a:pt x="85" y="13"/>
                    <a:pt x="84" y="13"/>
                  </a:cubicBezTo>
                  <a:cubicBezTo>
                    <a:pt x="82" y="12"/>
                    <a:pt x="81" y="13"/>
                    <a:pt x="79" y="13"/>
                  </a:cubicBezTo>
                  <a:cubicBezTo>
                    <a:pt x="77" y="14"/>
                    <a:pt x="75" y="12"/>
                    <a:pt x="73" y="10"/>
                  </a:cubicBezTo>
                  <a:cubicBezTo>
                    <a:pt x="71" y="9"/>
                    <a:pt x="72" y="6"/>
                    <a:pt x="72" y="6"/>
                  </a:cubicBezTo>
                  <a:cubicBezTo>
                    <a:pt x="72" y="6"/>
                    <a:pt x="71" y="7"/>
                    <a:pt x="70" y="6"/>
                  </a:cubicBezTo>
                  <a:cubicBezTo>
                    <a:pt x="68" y="6"/>
                    <a:pt x="66" y="6"/>
                    <a:pt x="66" y="6"/>
                  </a:cubicBezTo>
                  <a:cubicBezTo>
                    <a:pt x="67" y="4"/>
                    <a:pt x="66" y="3"/>
                    <a:pt x="65" y="2"/>
                  </a:cubicBezTo>
                  <a:cubicBezTo>
                    <a:pt x="64" y="1"/>
                    <a:pt x="64" y="2"/>
                    <a:pt x="63" y="2"/>
                  </a:cubicBezTo>
                  <a:cubicBezTo>
                    <a:pt x="62" y="2"/>
                    <a:pt x="61" y="2"/>
                    <a:pt x="61" y="2"/>
                  </a:cubicBezTo>
                  <a:cubicBezTo>
                    <a:pt x="61" y="3"/>
                    <a:pt x="61" y="4"/>
                    <a:pt x="59" y="5"/>
                  </a:cubicBezTo>
                  <a:cubicBezTo>
                    <a:pt x="58" y="5"/>
                    <a:pt x="55" y="5"/>
                    <a:pt x="55" y="3"/>
                  </a:cubicBezTo>
                  <a:cubicBezTo>
                    <a:pt x="54" y="2"/>
                    <a:pt x="54" y="0"/>
                    <a:pt x="54" y="0"/>
                  </a:cubicBezTo>
                  <a:cubicBezTo>
                    <a:pt x="36" y="1"/>
                    <a:pt x="18" y="1"/>
                    <a:pt x="0" y="0"/>
                  </a:cubicBezTo>
                  <a:cubicBezTo>
                    <a:pt x="0" y="1"/>
                    <a:pt x="0" y="2"/>
                    <a:pt x="0" y="2"/>
                  </a:cubicBezTo>
                  <a:cubicBezTo>
                    <a:pt x="1" y="4"/>
                    <a:pt x="3" y="5"/>
                    <a:pt x="2" y="7"/>
                  </a:cubicBezTo>
                  <a:cubicBezTo>
                    <a:pt x="2" y="9"/>
                    <a:pt x="3" y="9"/>
                    <a:pt x="4" y="10"/>
                  </a:cubicBezTo>
                  <a:cubicBezTo>
                    <a:pt x="4" y="12"/>
                    <a:pt x="6" y="14"/>
                    <a:pt x="5" y="15"/>
                  </a:cubicBezTo>
                  <a:cubicBezTo>
                    <a:pt x="3" y="16"/>
                    <a:pt x="2" y="18"/>
                    <a:pt x="3" y="19"/>
                  </a:cubicBezTo>
                  <a:cubicBezTo>
                    <a:pt x="3" y="20"/>
                    <a:pt x="4" y="23"/>
                    <a:pt x="3" y="25"/>
                  </a:cubicBezTo>
                  <a:cubicBezTo>
                    <a:pt x="3" y="26"/>
                    <a:pt x="3" y="31"/>
                    <a:pt x="3" y="33"/>
                  </a:cubicBezTo>
                  <a:cubicBezTo>
                    <a:pt x="3" y="34"/>
                    <a:pt x="3" y="37"/>
                    <a:pt x="4" y="38"/>
                  </a:cubicBezTo>
                  <a:cubicBezTo>
                    <a:pt x="5" y="39"/>
                    <a:pt x="6" y="43"/>
                    <a:pt x="5" y="44"/>
                  </a:cubicBezTo>
                  <a:cubicBezTo>
                    <a:pt x="5" y="45"/>
                    <a:pt x="6" y="45"/>
                    <a:pt x="7" y="47"/>
                  </a:cubicBezTo>
                  <a:cubicBezTo>
                    <a:pt x="7" y="49"/>
                    <a:pt x="10" y="54"/>
                    <a:pt x="10" y="55"/>
                  </a:cubicBezTo>
                  <a:cubicBezTo>
                    <a:pt x="11" y="57"/>
                    <a:pt x="11" y="63"/>
                    <a:pt x="11" y="65"/>
                  </a:cubicBezTo>
                  <a:cubicBezTo>
                    <a:pt x="11" y="67"/>
                    <a:pt x="12" y="74"/>
                    <a:pt x="12" y="77"/>
                  </a:cubicBezTo>
                  <a:cubicBezTo>
                    <a:pt x="11" y="79"/>
                    <a:pt x="11" y="83"/>
                    <a:pt x="12" y="84"/>
                  </a:cubicBezTo>
                  <a:cubicBezTo>
                    <a:pt x="12" y="86"/>
                    <a:pt x="14" y="87"/>
                    <a:pt x="13" y="88"/>
                  </a:cubicBezTo>
                  <a:cubicBezTo>
                    <a:pt x="13" y="90"/>
                    <a:pt x="12" y="92"/>
                    <a:pt x="13" y="93"/>
                  </a:cubicBezTo>
                  <a:cubicBezTo>
                    <a:pt x="13" y="94"/>
                    <a:pt x="13" y="96"/>
                    <a:pt x="12" y="97"/>
                  </a:cubicBezTo>
                  <a:cubicBezTo>
                    <a:pt x="12" y="98"/>
                    <a:pt x="13" y="99"/>
                    <a:pt x="13" y="101"/>
                  </a:cubicBezTo>
                  <a:cubicBezTo>
                    <a:pt x="14" y="103"/>
                    <a:pt x="13" y="106"/>
                    <a:pt x="15" y="108"/>
                  </a:cubicBezTo>
                  <a:cubicBezTo>
                    <a:pt x="16" y="109"/>
                    <a:pt x="18" y="112"/>
                    <a:pt x="18" y="113"/>
                  </a:cubicBezTo>
                  <a:cubicBezTo>
                    <a:pt x="18" y="115"/>
                    <a:pt x="18" y="117"/>
                    <a:pt x="18" y="119"/>
                  </a:cubicBezTo>
                  <a:cubicBezTo>
                    <a:pt x="19" y="121"/>
                    <a:pt x="20" y="123"/>
                    <a:pt x="19" y="124"/>
                  </a:cubicBezTo>
                  <a:cubicBezTo>
                    <a:pt x="18" y="124"/>
                    <a:pt x="18" y="127"/>
                    <a:pt x="19" y="128"/>
                  </a:cubicBezTo>
                  <a:cubicBezTo>
                    <a:pt x="19" y="130"/>
                    <a:pt x="18" y="133"/>
                    <a:pt x="17" y="135"/>
                  </a:cubicBezTo>
                  <a:cubicBezTo>
                    <a:pt x="16" y="137"/>
                    <a:pt x="15" y="137"/>
                    <a:pt x="14" y="138"/>
                  </a:cubicBezTo>
                  <a:cubicBezTo>
                    <a:pt x="13" y="139"/>
                    <a:pt x="11" y="139"/>
                    <a:pt x="10" y="141"/>
                  </a:cubicBezTo>
                  <a:cubicBezTo>
                    <a:pt x="10" y="143"/>
                    <a:pt x="10" y="143"/>
                    <a:pt x="11" y="144"/>
                  </a:cubicBezTo>
                  <a:cubicBezTo>
                    <a:pt x="13" y="146"/>
                    <a:pt x="13" y="148"/>
                    <a:pt x="13" y="148"/>
                  </a:cubicBezTo>
                  <a:cubicBezTo>
                    <a:pt x="14" y="149"/>
                    <a:pt x="14" y="150"/>
                    <a:pt x="16" y="150"/>
                  </a:cubicBezTo>
                  <a:cubicBezTo>
                    <a:pt x="18" y="151"/>
                    <a:pt x="19" y="152"/>
                    <a:pt x="20" y="153"/>
                  </a:cubicBezTo>
                  <a:cubicBezTo>
                    <a:pt x="21" y="154"/>
                    <a:pt x="21" y="155"/>
                    <a:pt x="21" y="157"/>
                  </a:cubicBezTo>
                  <a:cubicBezTo>
                    <a:pt x="22" y="159"/>
                    <a:pt x="21" y="231"/>
                    <a:pt x="21" y="231"/>
                  </a:cubicBezTo>
                  <a:cubicBezTo>
                    <a:pt x="21" y="231"/>
                    <a:pt x="153" y="230"/>
                    <a:pt x="179" y="228"/>
                  </a:cubicBezTo>
                  <a:cubicBezTo>
                    <a:pt x="179" y="227"/>
                    <a:pt x="179" y="227"/>
                    <a:pt x="179" y="227"/>
                  </a:cubicBezTo>
                  <a:cubicBezTo>
                    <a:pt x="179" y="226"/>
                    <a:pt x="179" y="225"/>
                    <a:pt x="179" y="224"/>
                  </a:cubicBezTo>
                  <a:cubicBezTo>
                    <a:pt x="179" y="222"/>
                    <a:pt x="178" y="222"/>
                    <a:pt x="178" y="220"/>
                  </a:cubicBezTo>
                  <a:cubicBezTo>
                    <a:pt x="177" y="219"/>
                    <a:pt x="178" y="217"/>
                    <a:pt x="178" y="216"/>
                  </a:cubicBezTo>
                  <a:cubicBezTo>
                    <a:pt x="178" y="215"/>
                    <a:pt x="176" y="211"/>
                    <a:pt x="175" y="210"/>
                  </a:cubicBezTo>
                  <a:cubicBezTo>
                    <a:pt x="174" y="209"/>
                    <a:pt x="172" y="207"/>
                    <a:pt x="171" y="207"/>
                  </a:cubicBezTo>
                  <a:cubicBezTo>
                    <a:pt x="171" y="206"/>
                    <a:pt x="168" y="205"/>
                    <a:pt x="167" y="205"/>
                  </a:cubicBezTo>
                  <a:cubicBezTo>
                    <a:pt x="166" y="204"/>
                    <a:pt x="165" y="204"/>
                    <a:pt x="164" y="203"/>
                  </a:cubicBezTo>
                  <a:cubicBezTo>
                    <a:pt x="163" y="202"/>
                    <a:pt x="161" y="200"/>
                    <a:pt x="160" y="200"/>
                  </a:cubicBezTo>
                  <a:cubicBezTo>
                    <a:pt x="159" y="199"/>
                    <a:pt x="158" y="199"/>
                    <a:pt x="158" y="197"/>
                  </a:cubicBezTo>
                  <a:cubicBezTo>
                    <a:pt x="158" y="196"/>
                    <a:pt x="157" y="195"/>
                    <a:pt x="157" y="194"/>
                  </a:cubicBezTo>
                  <a:cubicBezTo>
                    <a:pt x="157" y="192"/>
                    <a:pt x="155" y="192"/>
                    <a:pt x="154" y="191"/>
                  </a:cubicBezTo>
                  <a:cubicBezTo>
                    <a:pt x="152" y="191"/>
                    <a:pt x="149" y="189"/>
                    <a:pt x="148" y="189"/>
                  </a:cubicBezTo>
                  <a:cubicBezTo>
                    <a:pt x="146" y="189"/>
                    <a:pt x="146" y="187"/>
                    <a:pt x="145" y="186"/>
                  </a:cubicBezTo>
                  <a:cubicBezTo>
                    <a:pt x="145" y="184"/>
                    <a:pt x="143" y="184"/>
                    <a:pt x="142" y="184"/>
                  </a:cubicBezTo>
                  <a:cubicBezTo>
                    <a:pt x="140" y="184"/>
                    <a:pt x="138" y="184"/>
                    <a:pt x="137" y="183"/>
                  </a:cubicBezTo>
                  <a:cubicBezTo>
                    <a:pt x="136" y="183"/>
                    <a:pt x="134" y="181"/>
                    <a:pt x="134" y="180"/>
                  </a:cubicBezTo>
                  <a:cubicBezTo>
                    <a:pt x="133" y="178"/>
                    <a:pt x="131" y="178"/>
                    <a:pt x="131" y="177"/>
                  </a:cubicBezTo>
                  <a:cubicBezTo>
                    <a:pt x="130" y="176"/>
                    <a:pt x="131" y="175"/>
                    <a:pt x="131" y="173"/>
                  </a:cubicBezTo>
                  <a:cubicBezTo>
                    <a:pt x="131" y="171"/>
                    <a:pt x="131" y="171"/>
                    <a:pt x="131" y="170"/>
                  </a:cubicBezTo>
                  <a:cubicBezTo>
                    <a:pt x="132" y="169"/>
                    <a:pt x="131" y="168"/>
                    <a:pt x="131" y="167"/>
                  </a:cubicBezTo>
                  <a:cubicBezTo>
                    <a:pt x="131" y="165"/>
                    <a:pt x="130" y="164"/>
                    <a:pt x="130" y="163"/>
                  </a:cubicBezTo>
                  <a:cubicBezTo>
                    <a:pt x="130" y="162"/>
                    <a:pt x="130" y="162"/>
                    <a:pt x="131" y="161"/>
                  </a:cubicBezTo>
                  <a:cubicBezTo>
                    <a:pt x="131" y="160"/>
                    <a:pt x="131" y="158"/>
                    <a:pt x="131" y="156"/>
                  </a:cubicBezTo>
                  <a:cubicBezTo>
                    <a:pt x="131" y="155"/>
                    <a:pt x="131" y="154"/>
                    <a:pt x="131" y="153"/>
                  </a:cubicBezTo>
                  <a:cubicBezTo>
                    <a:pt x="132" y="153"/>
                    <a:pt x="133" y="152"/>
                    <a:pt x="133" y="151"/>
                  </a:cubicBezTo>
                  <a:cubicBezTo>
                    <a:pt x="133" y="150"/>
                    <a:pt x="133" y="150"/>
                    <a:pt x="134" y="149"/>
                  </a:cubicBezTo>
                  <a:cubicBezTo>
                    <a:pt x="134" y="148"/>
                    <a:pt x="134" y="147"/>
                    <a:pt x="133" y="146"/>
                  </a:cubicBezTo>
                  <a:cubicBezTo>
                    <a:pt x="132" y="146"/>
                    <a:pt x="131" y="145"/>
                    <a:pt x="131" y="143"/>
                  </a:cubicBezTo>
                  <a:cubicBezTo>
                    <a:pt x="130" y="142"/>
                    <a:pt x="129" y="142"/>
                    <a:pt x="128" y="143"/>
                  </a:cubicBezTo>
                  <a:cubicBezTo>
                    <a:pt x="127" y="143"/>
                    <a:pt x="126" y="141"/>
                    <a:pt x="127" y="140"/>
                  </a:cubicBezTo>
                  <a:cubicBezTo>
                    <a:pt x="127" y="139"/>
                    <a:pt x="127" y="136"/>
                    <a:pt x="127" y="136"/>
                  </a:cubicBezTo>
                  <a:cubicBezTo>
                    <a:pt x="127" y="136"/>
                    <a:pt x="128" y="136"/>
                    <a:pt x="129" y="135"/>
                  </a:cubicBezTo>
                  <a:cubicBezTo>
                    <a:pt x="130" y="134"/>
                    <a:pt x="130" y="132"/>
                    <a:pt x="131" y="131"/>
                  </a:cubicBezTo>
                  <a:cubicBezTo>
                    <a:pt x="132" y="129"/>
                    <a:pt x="133" y="128"/>
                    <a:pt x="134" y="127"/>
                  </a:cubicBezTo>
                  <a:cubicBezTo>
                    <a:pt x="135" y="126"/>
                    <a:pt x="136" y="125"/>
                    <a:pt x="137" y="125"/>
                  </a:cubicBezTo>
                  <a:cubicBezTo>
                    <a:pt x="138" y="125"/>
                    <a:pt x="139" y="125"/>
                    <a:pt x="139" y="124"/>
                  </a:cubicBezTo>
                  <a:cubicBezTo>
                    <a:pt x="140" y="124"/>
                    <a:pt x="139" y="123"/>
                    <a:pt x="140" y="123"/>
                  </a:cubicBezTo>
                  <a:cubicBezTo>
                    <a:pt x="141" y="123"/>
                    <a:pt x="142" y="124"/>
                    <a:pt x="142" y="122"/>
                  </a:cubicBezTo>
                  <a:cubicBezTo>
                    <a:pt x="142" y="121"/>
                    <a:pt x="144" y="121"/>
                    <a:pt x="144" y="121"/>
                  </a:cubicBezTo>
                  <a:cubicBezTo>
                    <a:pt x="143" y="96"/>
                    <a:pt x="143" y="96"/>
                    <a:pt x="143" y="96"/>
                  </a:cubicBezTo>
                  <a:cubicBezTo>
                    <a:pt x="143" y="96"/>
                    <a:pt x="143" y="96"/>
                    <a:pt x="145" y="96"/>
                  </a:cubicBezTo>
                  <a:cubicBezTo>
                    <a:pt x="147" y="96"/>
                    <a:pt x="145" y="96"/>
                    <a:pt x="145" y="95"/>
                  </a:cubicBezTo>
                  <a:cubicBezTo>
                    <a:pt x="145" y="93"/>
                    <a:pt x="146" y="93"/>
                    <a:pt x="148" y="92"/>
                  </a:cubicBezTo>
                  <a:cubicBezTo>
                    <a:pt x="147" y="90"/>
                    <a:pt x="149" y="89"/>
                    <a:pt x="151" y="88"/>
                  </a:cubicBezTo>
                  <a:cubicBezTo>
                    <a:pt x="153" y="86"/>
                    <a:pt x="155" y="84"/>
                    <a:pt x="156" y="84"/>
                  </a:cubicBezTo>
                  <a:cubicBezTo>
                    <a:pt x="156" y="84"/>
                    <a:pt x="157" y="83"/>
                    <a:pt x="158" y="82"/>
                  </a:cubicBezTo>
                  <a:cubicBezTo>
                    <a:pt x="159" y="81"/>
                    <a:pt x="160" y="80"/>
                    <a:pt x="161" y="79"/>
                  </a:cubicBezTo>
                  <a:cubicBezTo>
                    <a:pt x="162" y="78"/>
                    <a:pt x="162" y="77"/>
                    <a:pt x="164" y="77"/>
                  </a:cubicBezTo>
                  <a:cubicBezTo>
                    <a:pt x="165" y="76"/>
                    <a:pt x="168" y="72"/>
                    <a:pt x="172" y="67"/>
                  </a:cubicBezTo>
                  <a:cubicBezTo>
                    <a:pt x="177" y="61"/>
                    <a:pt x="183" y="56"/>
                    <a:pt x="185" y="54"/>
                  </a:cubicBezTo>
                  <a:cubicBezTo>
                    <a:pt x="187" y="52"/>
                    <a:pt x="192" y="50"/>
                    <a:pt x="195" y="48"/>
                  </a:cubicBezTo>
                  <a:cubicBezTo>
                    <a:pt x="197" y="47"/>
                    <a:pt x="201" y="46"/>
                    <a:pt x="204" y="45"/>
                  </a:cubicBezTo>
                  <a:cubicBezTo>
                    <a:pt x="206" y="44"/>
                    <a:pt x="208" y="42"/>
                    <a:pt x="210" y="41"/>
                  </a:cubicBezTo>
                  <a:cubicBezTo>
                    <a:pt x="212" y="40"/>
                    <a:pt x="216" y="36"/>
                    <a:pt x="216" y="36"/>
                  </a:cubicBezTo>
                  <a:cubicBezTo>
                    <a:pt x="216" y="36"/>
                    <a:pt x="215" y="36"/>
                    <a:pt x="213" y="36"/>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86" name="Freeform 377">
              <a:extLst>
                <a:ext uri="{FF2B5EF4-FFF2-40B4-BE49-F238E27FC236}">
                  <a16:creationId xmlns:a16="http://schemas.microsoft.com/office/drawing/2014/main" id="{B6FF1D1B-4B39-E571-2D0A-E5C8AD2294A3}"/>
                </a:ext>
              </a:extLst>
            </p:cNvPr>
            <p:cNvSpPr>
              <a:spLocks/>
            </p:cNvSpPr>
            <p:nvPr/>
          </p:nvSpPr>
          <p:spPr bwMode="gray">
            <a:xfrm>
              <a:off x="7659549" y="3063471"/>
              <a:ext cx="671352" cy="453460"/>
            </a:xfrm>
            <a:custGeom>
              <a:avLst/>
              <a:gdLst>
                <a:gd name="T0" fmla="*/ 199 w 201"/>
                <a:gd name="T1" fmla="*/ 56 h 133"/>
                <a:gd name="T2" fmla="*/ 192 w 201"/>
                <a:gd name="T3" fmla="*/ 51 h 133"/>
                <a:gd name="T4" fmla="*/ 186 w 201"/>
                <a:gd name="T5" fmla="*/ 44 h 133"/>
                <a:gd name="T6" fmla="*/ 184 w 201"/>
                <a:gd name="T7" fmla="*/ 40 h 133"/>
                <a:gd name="T8" fmla="*/ 178 w 201"/>
                <a:gd name="T9" fmla="*/ 35 h 133"/>
                <a:gd name="T10" fmla="*/ 170 w 201"/>
                <a:gd name="T11" fmla="*/ 26 h 133"/>
                <a:gd name="T12" fmla="*/ 167 w 201"/>
                <a:gd name="T13" fmla="*/ 19 h 133"/>
                <a:gd name="T14" fmla="*/ 169 w 201"/>
                <a:gd name="T15" fmla="*/ 12 h 133"/>
                <a:gd name="T16" fmla="*/ 166 w 201"/>
                <a:gd name="T17" fmla="*/ 6 h 133"/>
                <a:gd name="T18" fmla="*/ 164 w 201"/>
                <a:gd name="T19" fmla="*/ 0 h 133"/>
                <a:gd name="T20" fmla="*/ 6 w 201"/>
                <a:gd name="T21" fmla="*/ 4 h 133"/>
                <a:gd name="T22" fmla="*/ 2 w 201"/>
                <a:gd name="T23" fmla="*/ 7 h 133"/>
                <a:gd name="T24" fmla="*/ 3 w 201"/>
                <a:gd name="T25" fmla="*/ 12 h 133"/>
                <a:gd name="T26" fmla="*/ 5 w 201"/>
                <a:gd name="T27" fmla="*/ 16 h 133"/>
                <a:gd name="T28" fmla="*/ 6 w 201"/>
                <a:gd name="T29" fmla="*/ 21 h 133"/>
                <a:gd name="T30" fmla="*/ 4 w 201"/>
                <a:gd name="T31" fmla="*/ 24 h 133"/>
                <a:gd name="T32" fmla="*/ 3 w 201"/>
                <a:gd name="T33" fmla="*/ 30 h 133"/>
                <a:gd name="T34" fmla="*/ 1 w 201"/>
                <a:gd name="T35" fmla="*/ 36 h 133"/>
                <a:gd name="T36" fmla="*/ 5 w 201"/>
                <a:gd name="T37" fmla="*/ 44 h 133"/>
                <a:gd name="T38" fmla="*/ 8 w 201"/>
                <a:gd name="T39" fmla="*/ 48 h 133"/>
                <a:gd name="T40" fmla="*/ 8 w 201"/>
                <a:gd name="T41" fmla="*/ 54 h 133"/>
                <a:gd name="T42" fmla="*/ 9 w 201"/>
                <a:gd name="T43" fmla="*/ 60 h 133"/>
                <a:gd name="T44" fmla="*/ 12 w 201"/>
                <a:gd name="T45" fmla="*/ 65 h 133"/>
                <a:gd name="T46" fmla="*/ 15 w 201"/>
                <a:gd name="T47" fmla="*/ 70 h 133"/>
                <a:gd name="T48" fmla="*/ 17 w 201"/>
                <a:gd name="T49" fmla="*/ 76 h 133"/>
                <a:gd name="T50" fmla="*/ 16 w 201"/>
                <a:gd name="T51" fmla="*/ 80 h 133"/>
                <a:gd name="T52" fmla="*/ 17 w 201"/>
                <a:gd name="T53" fmla="*/ 87 h 133"/>
                <a:gd name="T54" fmla="*/ 21 w 201"/>
                <a:gd name="T55" fmla="*/ 89 h 133"/>
                <a:gd name="T56" fmla="*/ 22 w 201"/>
                <a:gd name="T57" fmla="*/ 94 h 133"/>
                <a:gd name="T58" fmla="*/ 22 w 201"/>
                <a:gd name="T59" fmla="*/ 98 h 133"/>
                <a:gd name="T60" fmla="*/ 22 w 201"/>
                <a:gd name="T61" fmla="*/ 102 h 133"/>
                <a:gd name="T62" fmla="*/ 23 w 201"/>
                <a:gd name="T63" fmla="*/ 106 h 133"/>
                <a:gd name="T64" fmla="*/ 25 w 201"/>
                <a:gd name="T65" fmla="*/ 112 h 133"/>
                <a:gd name="T66" fmla="*/ 24 w 201"/>
                <a:gd name="T67" fmla="*/ 119 h 133"/>
                <a:gd name="T68" fmla="*/ 28 w 201"/>
                <a:gd name="T69" fmla="*/ 125 h 133"/>
                <a:gd name="T70" fmla="*/ 97 w 201"/>
                <a:gd name="T71" fmla="*/ 126 h 133"/>
                <a:gd name="T72" fmla="*/ 156 w 201"/>
                <a:gd name="T73" fmla="*/ 125 h 133"/>
                <a:gd name="T74" fmla="*/ 160 w 201"/>
                <a:gd name="T75" fmla="*/ 129 h 133"/>
                <a:gd name="T76" fmla="*/ 163 w 201"/>
                <a:gd name="T77" fmla="*/ 132 h 133"/>
                <a:gd name="T78" fmla="*/ 166 w 201"/>
                <a:gd name="T79" fmla="*/ 132 h 133"/>
                <a:gd name="T80" fmla="*/ 165 w 201"/>
                <a:gd name="T81" fmla="*/ 125 h 133"/>
                <a:gd name="T82" fmla="*/ 172 w 201"/>
                <a:gd name="T83" fmla="*/ 121 h 133"/>
                <a:gd name="T84" fmla="*/ 174 w 201"/>
                <a:gd name="T85" fmla="*/ 114 h 133"/>
                <a:gd name="T86" fmla="*/ 178 w 201"/>
                <a:gd name="T87" fmla="*/ 105 h 133"/>
                <a:gd name="T88" fmla="*/ 175 w 201"/>
                <a:gd name="T89" fmla="*/ 98 h 133"/>
                <a:gd name="T90" fmla="*/ 173 w 201"/>
                <a:gd name="T91" fmla="*/ 92 h 133"/>
                <a:gd name="T92" fmla="*/ 177 w 201"/>
                <a:gd name="T93" fmla="*/ 88 h 133"/>
                <a:gd name="T94" fmla="*/ 186 w 201"/>
                <a:gd name="T95" fmla="*/ 86 h 133"/>
                <a:gd name="T96" fmla="*/ 191 w 201"/>
                <a:gd name="T97" fmla="*/ 83 h 133"/>
                <a:gd name="T98" fmla="*/ 196 w 201"/>
                <a:gd name="T99" fmla="*/ 79 h 133"/>
                <a:gd name="T100" fmla="*/ 199 w 201"/>
                <a:gd name="T101" fmla="*/ 71 h 133"/>
                <a:gd name="T102" fmla="*/ 201 w 201"/>
                <a:gd name="T103" fmla="*/ 6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1" h="133">
                  <a:moveTo>
                    <a:pt x="201" y="60"/>
                  </a:moveTo>
                  <a:cubicBezTo>
                    <a:pt x="201" y="60"/>
                    <a:pt x="200" y="57"/>
                    <a:pt x="199" y="56"/>
                  </a:cubicBezTo>
                  <a:cubicBezTo>
                    <a:pt x="198" y="55"/>
                    <a:pt x="197" y="54"/>
                    <a:pt x="195" y="54"/>
                  </a:cubicBezTo>
                  <a:cubicBezTo>
                    <a:pt x="194" y="54"/>
                    <a:pt x="192" y="52"/>
                    <a:pt x="192" y="51"/>
                  </a:cubicBezTo>
                  <a:cubicBezTo>
                    <a:pt x="192" y="50"/>
                    <a:pt x="192" y="48"/>
                    <a:pt x="191" y="47"/>
                  </a:cubicBezTo>
                  <a:cubicBezTo>
                    <a:pt x="190" y="46"/>
                    <a:pt x="188" y="45"/>
                    <a:pt x="186" y="44"/>
                  </a:cubicBezTo>
                  <a:cubicBezTo>
                    <a:pt x="185" y="43"/>
                    <a:pt x="183" y="42"/>
                    <a:pt x="184" y="42"/>
                  </a:cubicBezTo>
                  <a:cubicBezTo>
                    <a:pt x="185" y="42"/>
                    <a:pt x="185" y="41"/>
                    <a:pt x="184" y="40"/>
                  </a:cubicBezTo>
                  <a:cubicBezTo>
                    <a:pt x="183" y="38"/>
                    <a:pt x="183" y="38"/>
                    <a:pt x="183" y="36"/>
                  </a:cubicBezTo>
                  <a:cubicBezTo>
                    <a:pt x="182" y="34"/>
                    <a:pt x="181" y="35"/>
                    <a:pt x="178" y="35"/>
                  </a:cubicBezTo>
                  <a:cubicBezTo>
                    <a:pt x="175" y="35"/>
                    <a:pt x="173" y="34"/>
                    <a:pt x="172" y="33"/>
                  </a:cubicBezTo>
                  <a:cubicBezTo>
                    <a:pt x="170" y="31"/>
                    <a:pt x="171" y="28"/>
                    <a:pt x="170" y="26"/>
                  </a:cubicBezTo>
                  <a:cubicBezTo>
                    <a:pt x="169" y="25"/>
                    <a:pt x="169" y="24"/>
                    <a:pt x="168" y="23"/>
                  </a:cubicBezTo>
                  <a:cubicBezTo>
                    <a:pt x="168" y="22"/>
                    <a:pt x="167" y="20"/>
                    <a:pt x="167" y="19"/>
                  </a:cubicBezTo>
                  <a:cubicBezTo>
                    <a:pt x="167" y="17"/>
                    <a:pt x="167" y="16"/>
                    <a:pt x="168" y="15"/>
                  </a:cubicBezTo>
                  <a:cubicBezTo>
                    <a:pt x="168" y="14"/>
                    <a:pt x="169" y="13"/>
                    <a:pt x="169" y="12"/>
                  </a:cubicBezTo>
                  <a:cubicBezTo>
                    <a:pt x="170" y="10"/>
                    <a:pt x="170" y="9"/>
                    <a:pt x="169" y="8"/>
                  </a:cubicBezTo>
                  <a:cubicBezTo>
                    <a:pt x="168" y="7"/>
                    <a:pt x="167" y="7"/>
                    <a:pt x="166" y="6"/>
                  </a:cubicBezTo>
                  <a:cubicBezTo>
                    <a:pt x="165" y="5"/>
                    <a:pt x="166" y="4"/>
                    <a:pt x="165" y="3"/>
                  </a:cubicBezTo>
                  <a:cubicBezTo>
                    <a:pt x="164" y="2"/>
                    <a:pt x="165" y="2"/>
                    <a:pt x="164" y="0"/>
                  </a:cubicBezTo>
                  <a:cubicBezTo>
                    <a:pt x="164" y="0"/>
                    <a:pt x="164" y="0"/>
                    <a:pt x="164" y="1"/>
                  </a:cubicBezTo>
                  <a:cubicBezTo>
                    <a:pt x="138" y="3"/>
                    <a:pt x="6" y="4"/>
                    <a:pt x="6" y="4"/>
                  </a:cubicBezTo>
                  <a:cubicBezTo>
                    <a:pt x="2" y="4"/>
                    <a:pt x="2" y="4"/>
                    <a:pt x="2" y="4"/>
                  </a:cubicBezTo>
                  <a:cubicBezTo>
                    <a:pt x="2" y="4"/>
                    <a:pt x="1" y="6"/>
                    <a:pt x="2" y="7"/>
                  </a:cubicBezTo>
                  <a:cubicBezTo>
                    <a:pt x="3" y="7"/>
                    <a:pt x="4" y="8"/>
                    <a:pt x="4" y="9"/>
                  </a:cubicBezTo>
                  <a:cubicBezTo>
                    <a:pt x="4" y="11"/>
                    <a:pt x="3" y="12"/>
                    <a:pt x="3" y="12"/>
                  </a:cubicBezTo>
                  <a:cubicBezTo>
                    <a:pt x="2" y="13"/>
                    <a:pt x="2" y="13"/>
                    <a:pt x="3" y="14"/>
                  </a:cubicBezTo>
                  <a:cubicBezTo>
                    <a:pt x="3" y="15"/>
                    <a:pt x="4" y="16"/>
                    <a:pt x="5" y="16"/>
                  </a:cubicBezTo>
                  <a:cubicBezTo>
                    <a:pt x="6" y="16"/>
                    <a:pt x="5" y="17"/>
                    <a:pt x="6" y="18"/>
                  </a:cubicBezTo>
                  <a:cubicBezTo>
                    <a:pt x="7" y="19"/>
                    <a:pt x="7" y="19"/>
                    <a:pt x="6" y="21"/>
                  </a:cubicBezTo>
                  <a:cubicBezTo>
                    <a:pt x="6" y="22"/>
                    <a:pt x="5" y="22"/>
                    <a:pt x="4" y="22"/>
                  </a:cubicBezTo>
                  <a:cubicBezTo>
                    <a:pt x="4" y="23"/>
                    <a:pt x="4" y="23"/>
                    <a:pt x="4" y="24"/>
                  </a:cubicBezTo>
                  <a:cubicBezTo>
                    <a:pt x="4" y="25"/>
                    <a:pt x="4" y="26"/>
                    <a:pt x="4" y="27"/>
                  </a:cubicBezTo>
                  <a:cubicBezTo>
                    <a:pt x="3" y="29"/>
                    <a:pt x="3" y="28"/>
                    <a:pt x="3" y="30"/>
                  </a:cubicBezTo>
                  <a:cubicBezTo>
                    <a:pt x="3" y="32"/>
                    <a:pt x="2" y="32"/>
                    <a:pt x="1" y="33"/>
                  </a:cubicBezTo>
                  <a:cubicBezTo>
                    <a:pt x="1" y="34"/>
                    <a:pt x="0" y="35"/>
                    <a:pt x="1" y="36"/>
                  </a:cubicBezTo>
                  <a:cubicBezTo>
                    <a:pt x="2" y="38"/>
                    <a:pt x="3" y="39"/>
                    <a:pt x="4" y="41"/>
                  </a:cubicBezTo>
                  <a:cubicBezTo>
                    <a:pt x="4" y="42"/>
                    <a:pt x="5" y="43"/>
                    <a:pt x="5" y="44"/>
                  </a:cubicBezTo>
                  <a:cubicBezTo>
                    <a:pt x="5" y="46"/>
                    <a:pt x="5" y="46"/>
                    <a:pt x="6" y="46"/>
                  </a:cubicBezTo>
                  <a:cubicBezTo>
                    <a:pt x="7" y="46"/>
                    <a:pt x="8" y="46"/>
                    <a:pt x="8" y="48"/>
                  </a:cubicBezTo>
                  <a:cubicBezTo>
                    <a:pt x="8" y="49"/>
                    <a:pt x="7" y="49"/>
                    <a:pt x="7" y="51"/>
                  </a:cubicBezTo>
                  <a:cubicBezTo>
                    <a:pt x="6" y="52"/>
                    <a:pt x="7" y="53"/>
                    <a:pt x="8" y="54"/>
                  </a:cubicBezTo>
                  <a:cubicBezTo>
                    <a:pt x="9" y="54"/>
                    <a:pt x="10" y="55"/>
                    <a:pt x="9" y="56"/>
                  </a:cubicBezTo>
                  <a:cubicBezTo>
                    <a:pt x="9" y="58"/>
                    <a:pt x="8" y="59"/>
                    <a:pt x="9" y="60"/>
                  </a:cubicBezTo>
                  <a:cubicBezTo>
                    <a:pt x="10" y="60"/>
                    <a:pt x="11" y="61"/>
                    <a:pt x="11" y="62"/>
                  </a:cubicBezTo>
                  <a:cubicBezTo>
                    <a:pt x="11" y="63"/>
                    <a:pt x="11" y="65"/>
                    <a:pt x="12" y="65"/>
                  </a:cubicBezTo>
                  <a:cubicBezTo>
                    <a:pt x="13" y="66"/>
                    <a:pt x="14" y="68"/>
                    <a:pt x="14" y="68"/>
                  </a:cubicBezTo>
                  <a:cubicBezTo>
                    <a:pt x="15" y="68"/>
                    <a:pt x="15" y="68"/>
                    <a:pt x="15" y="70"/>
                  </a:cubicBezTo>
                  <a:cubicBezTo>
                    <a:pt x="15" y="71"/>
                    <a:pt x="15" y="72"/>
                    <a:pt x="16" y="73"/>
                  </a:cubicBezTo>
                  <a:cubicBezTo>
                    <a:pt x="17" y="74"/>
                    <a:pt x="17" y="75"/>
                    <a:pt x="17" y="76"/>
                  </a:cubicBezTo>
                  <a:cubicBezTo>
                    <a:pt x="17" y="78"/>
                    <a:pt x="16" y="78"/>
                    <a:pt x="16" y="79"/>
                  </a:cubicBezTo>
                  <a:cubicBezTo>
                    <a:pt x="16" y="80"/>
                    <a:pt x="16" y="80"/>
                    <a:pt x="16" y="80"/>
                  </a:cubicBezTo>
                  <a:cubicBezTo>
                    <a:pt x="16" y="82"/>
                    <a:pt x="16" y="82"/>
                    <a:pt x="16" y="84"/>
                  </a:cubicBezTo>
                  <a:cubicBezTo>
                    <a:pt x="16" y="85"/>
                    <a:pt x="16" y="86"/>
                    <a:pt x="17" y="87"/>
                  </a:cubicBezTo>
                  <a:cubicBezTo>
                    <a:pt x="18" y="87"/>
                    <a:pt x="19" y="85"/>
                    <a:pt x="20" y="87"/>
                  </a:cubicBezTo>
                  <a:cubicBezTo>
                    <a:pt x="20" y="89"/>
                    <a:pt x="20" y="89"/>
                    <a:pt x="21" y="89"/>
                  </a:cubicBezTo>
                  <a:cubicBezTo>
                    <a:pt x="22" y="89"/>
                    <a:pt x="22" y="90"/>
                    <a:pt x="22" y="92"/>
                  </a:cubicBezTo>
                  <a:cubicBezTo>
                    <a:pt x="22" y="93"/>
                    <a:pt x="22" y="93"/>
                    <a:pt x="22" y="94"/>
                  </a:cubicBezTo>
                  <a:cubicBezTo>
                    <a:pt x="21" y="95"/>
                    <a:pt x="22" y="95"/>
                    <a:pt x="22" y="96"/>
                  </a:cubicBezTo>
                  <a:cubicBezTo>
                    <a:pt x="23" y="97"/>
                    <a:pt x="23" y="98"/>
                    <a:pt x="22" y="98"/>
                  </a:cubicBezTo>
                  <a:cubicBezTo>
                    <a:pt x="21" y="99"/>
                    <a:pt x="21" y="98"/>
                    <a:pt x="21" y="99"/>
                  </a:cubicBezTo>
                  <a:cubicBezTo>
                    <a:pt x="22" y="100"/>
                    <a:pt x="21" y="101"/>
                    <a:pt x="22" y="102"/>
                  </a:cubicBezTo>
                  <a:cubicBezTo>
                    <a:pt x="23" y="102"/>
                    <a:pt x="24" y="102"/>
                    <a:pt x="23" y="103"/>
                  </a:cubicBezTo>
                  <a:cubicBezTo>
                    <a:pt x="22" y="104"/>
                    <a:pt x="23" y="104"/>
                    <a:pt x="23" y="106"/>
                  </a:cubicBezTo>
                  <a:cubicBezTo>
                    <a:pt x="23" y="107"/>
                    <a:pt x="23" y="108"/>
                    <a:pt x="24" y="109"/>
                  </a:cubicBezTo>
                  <a:cubicBezTo>
                    <a:pt x="25" y="110"/>
                    <a:pt x="25" y="111"/>
                    <a:pt x="25" y="112"/>
                  </a:cubicBezTo>
                  <a:cubicBezTo>
                    <a:pt x="25" y="113"/>
                    <a:pt x="27" y="114"/>
                    <a:pt x="25" y="114"/>
                  </a:cubicBezTo>
                  <a:cubicBezTo>
                    <a:pt x="24" y="115"/>
                    <a:pt x="25" y="117"/>
                    <a:pt x="24" y="119"/>
                  </a:cubicBezTo>
                  <a:cubicBezTo>
                    <a:pt x="23" y="120"/>
                    <a:pt x="23" y="120"/>
                    <a:pt x="24" y="122"/>
                  </a:cubicBezTo>
                  <a:cubicBezTo>
                    <a:pt x="25" y="123"/>
                    <a:pt x="27" y="124"/>
                    <a:pt x="28" y="125"/>
                  </a:cubicBezTo>
                  <a:cubicBezTo>
                    <a:pt x="28" y="126"/>
                    <a:pt x="28" y="127"/>
                    <a:pt x="28" y="127"/>
                  </a:cubicBezTo>
                  <a:cubicBezTo>
                    <a:pt x="43" y="127"/>
                    <a:pt x="78" y="127"/>
                    <a:pt x="97" y="126"/>
                  </a:cubicBezTo>
                  <a:cubicBezTo>
                    <a:pt x="118" y="125"/>
                    <a:pt x="154" y="123"/>
                    <a:pt x="154" y="123"/>
                  </a:cubicBezTo>
                  <a:cubicBezTo>
                    <a:pt x="154" y="123"/>
                    <a:pt x="155" y="123"/>
                    <a:pt x="156" y="125"/>
                  </a:cubicBezTo>
                  <a:cubicBezTo>
                    <a:pt x="157" y="126"/>
                    <a:pt x="158" y="125"/>
                    <a:pt x="158" y="127"/>
                  </a:cubicBezTo>
                  <a:cubicBezTo>
                    <a:pt x="158" y="128"/>
                    <a:pt x="158" y="128"/>
                    <a:pt x="160" y="129"/>
                  </a:cubicBezTo>
                  <a:cubicBezTo>
                    <a:pt x="161" y="129"/>
                    <a:pt x="161" y="130"/>
                    <a:pt x="161" y="131"/>
                  </a:cubicBezTo>
                  <a:cubicBezTo>
                    <a:pt x="161" y="132"/>
                    <a:pt x="162" y="131"/>
                    <a:pt x="163" y="132"/>
                  </a:cubicBezTo>
                  <a:cubicBezTo>
                    <a:pt x="163" y="133"/>
                    <a:pt x="164" y="133"/>
                    <a:pt x="164" y="133"/>
                  </a:cubicBezTo>
                  <a:cubicBezTo>
                    <a:pt x="164" y="132"/>
                    <a:pt x="165" y="132"/>
                    <a:pt x="166" y="132"/>
                  </a:cubicBezTo>
                  <a:cubicBezTo>
                    <a:pt x="167" y="132"/>
                    <a:pt x="166" y="131"/>
                    <a:pt x="166" y="129"/>
                  </a:cubicBezTo>
                  <a:cubicBezTo>
                    <a:pt x="166" y="127"/>
                    <a:pt x="166" y="127"/>
                    <a:pt x="165" y="125"/>
                  </a:cubicBezTo>
                  <a:cubicBezTo>
                    <a:pt x="164" y="124"/>
                    <a:pt x="165" y="124"/>
                    <a:pt x="167" y="123"/>
                  </a:cubicBezTo>
                  <a:cubicBezTo>
                    <a:pt x="168" y="121"/>
                    <a:pt x="170" y="122"/>
                    <a:pt x="172" y="121"/>
                  </a:cubicBezTo>
                  <a:cubicBezTo>
                    <a:pt x="174" y="120"/>
                    <a:pt x="174" y="120"/>
                    <a:pt x="174" y="118"/>
                  </a:cubicBezTo>
                  <a:cubicBezTo>
                    <a:pt x="173" y="117"/>
                    <a:pt x="174" y="116"/>
                    <a:pt x="174" y="114"/>
                  </a:cubicBezTo>
                  <a:cubicBezTo>
                    <a:pt x="174" y="112"/>
                    <a:pt x="176" y="112"/>
                    <a:pt x="177" y="110"/>
                  </a:cubicBezTo>
                  <a:cubicBezTo>
                    <a:pt x="178" y="108"/>
                    <a:pt x="178" y="108"/>
                    <a:pt x="178" y="105"/>
                  </a:cubicBezTo>
                  <a:cubicBezTo>
                    <a:pt x="178" y="103"/>
                    <a:pt x="178" y="101"/>
                    <a:pt x="177" y="100"/>
                  </a:cubicBezTo>
                  <a:cubicBezTo>
                    <a:pt x="177" y="98"/>
                    <a:pt x="176" y="98"/>
                    <a:pt x="175" y="98"/>
                  </a:cubicBezTo>
                  <a:cubicBezTo>
                    <a:pt x="174" y="98"/>
                    <a:pt x="174" y="97"/>
                    <a:pt x="173" y="96"/>
                  </a:cubicBezTo>
                  <a:cubicBezTo>
                    <a:pt x="172" y="95"/>
                    <a:pt x="173" y="93"/>
                    <a:pt x="173" y="92"/>
                  </a:cubicBezTo>
                  <a:cubicBezTo>
                    <a:pt x="173" y="90"/>
                    <a:pt x="174" y="89"/>
                    <a:pt x="175" y="88"/>
                  </a:cubicBezTo>
                  <a:cubicBezTo>
                    <a:pt x="175" y="87"/>
                    <a:pt x="176" y="88"/>
                    <a:pt x="177" y="88"/>
                  </a:cubicBezTo>
                  <a:cubicBezTo>
                    <a:pt x="178" y="88"/>
                    <a:pt x="180" y="87"/>
                    <a:pt x="181" y="86"/>
                  </a:cubicBezTo>
                  <a:cubicBezTo>
                    <a:pt x="182" y="85"/>
                    <a:pt x="184" y="86"/>
                    <a:pt x="186" y="86"/>
                  </a:cubicBezTo>
                  <a:cubicBezTo>
                    <a:pt x="187" y="85"/>
                    <a:pt x="188" y="83"/>
                    <a:pt x="188" y="83"/>
                  </a:cubicBezTo>
                  <a:cubicBezTo>
                    <a:pt x="188" y="83"/>
                    <a:pt x="190" y="83"/>
                    <a:pt x="191" y="83"/>
                  </a:cubicBezTo>
                  <a:cubicBezTo>
                    <a:pt x="193" y="83"/>
                    <a:pt x="193" y="83"/>
                    <a:pt x="193" y="81"/>
                  </a:cubicBezTo>
                  <a:cubicBezTo>
                    <a:pt x="194" y="80"/>
                    <a:pt x="196" y="80"/>
                    <a:pt x="196" y="79"/>
                  </a:cubicBezTo>
                  <a:cubicBezTo>
                    <a:pt x="196" y="77"/>
                    <a:pt x="196" y="76"/>
                    <a:pt x="196" y="74"/>
                  </a:cubicBezTo>
                  <a:cubicBezTo>
                    <a:pt x="196" y="73"/>
                    <a:pt x="197" y="72"/>
                    <a:pt x="199" y="71"/>
                  </a:cubicBezTo>
                  <a:cubicBezTo>
                    <a:pt x="200" y="70"/>
                    <a:pt x="201" y="70"/>
                    <a:pt x="201" y="68"/>
                  </a:cubicBezTo>
                  <a:cubicBezTo>
                    <a:pt x="201" y="67"/>
                    <a:pt x="201" y="66"/>
                    <a:pt x="201" y="65"/>
                  </a:cubicBezTo>
                  <a:cubicBezTo>
                    <a:pt x="201" y="63"/>
                    <a:pt x="201" y="61"/>
                    <a:pt x="201" y="60"/>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87" name="Freeform 378">
              <a:extLst>
                <a:ext uri="{FF2B5EF4-FFF2-40B4-BE49-F238E27FC236}">
                  <a16:creationId xmlns:a16="http://schemas.microsoft.com/office/drawing/2014/main" id="{29809764-EC0A-BCC0-EB5F-F2091B527426}"/>
                </a:ext>
              </a:extLst>
            </p:cNvPr>
            <p:cNvSpPr>
              <a:spLocks/>
            </p:cNvSpPr>
            <p:nvPr/>
          </p:nvSpPr>
          <p:spPr bwMode="gray">
            <a:xfrm>
              <a:off x="7752097" y="3482396"/>
              <a:ext cx="738928" cy="662173"/>
            </a:xfrm>
            <a:custGeom>
              <a:avLst/>
              <a:gdLst>
                <a:gd name="T0" fmla="*/ 219 w 221"/>
                <a:gd name="T1" fmla="*/ 149 h 194"/>
                <a:gd name="T2" fmla="*/ 215 w 221"/>
                <a:gd name="T3" fmla="*/ 148 h 194"/>
                <a:gd name="T4" fmla="*/ 210 w 221"/>
                <a:gd name="T5" fmla="*/ 144 h 194"/>
                <a:gd name="T6" fmla="*/ 206 w 221"/>
                <a:gd name="T7" fmla="*/ 135 h 194"/>
                <a:gd name="T8" fmla="*/ 205 w 221"/>
                <a:gd name="T9" fmla="*/ 126 h 194"/>
                <a:gd name="T10" fmla="*/ 201 w 221"/>
                <a:gd name="T11" fmla="*/ 119 h 194"/>
                <a:gd name="T12" fmla="*/ 193 w 221"/>
                <a:gd name="T13" fmla="*/ 112 h 194"/>
                <a:gd name="T14" fmla="*/ 185 w 221"/>
                <a:gd name="T15" fmla="*/ 107 h 194"/>
                <a:gd name="T16" fmla="*/ 176 w 221"/>
                <a:gd name="T17" fmla="*/ 98 h 194"/>
                <a:gd name="T18" fmla="*/ 179 w 221"/>
                <a:gd name="T19" fmla="*/ 83 h 194"/>
                <a:gd name="T20" fmla="*/ 182 w 221"/>
                <a:gd name="T21" fmla="*/ 73 h 194"/>
                <a:gd name="T22" fmla="*/ 172 w 221"/>
                <a:gd name="T23" fmla="*/ 67 h 194"/>
                <a:gd name="T24" fmla="*/ 163 w 221"/>
                <a:gd name="T25" fmla="*/ 67 h 194"/>
                <a:gd name="T26" fmla="*/ 162 w 221"/>
                <a:gd name="T27" fmla="*/ 57 h 194"/>
                <a:gd name="T28" fmla="*/ 150 w 221"/>
                <a:gd name="T29" fmla="*/ 47 h 194"/>
                <a:gd name="T30" fmla="*/ 142 w 221"/>
                <a:gd name="T31" fmla="*/ 39 h 194"/>
                <a:gd name="T32" fmla="*/ 138 w 221"/>
                <a:gd name="T33" fmla="*/ 29 h 194"/>
                <a:gd name="T34" fmla="*/ 135 w 221"/>
                <a:gd name="T35" fmla="*/ 11 h 194"/>
                <a:gd name="T36" fmla="*/ 133 w 221"/>
                <a:gd name="T37" fmla="*/ 8 h 194"/>
                <a:gd name="T38" fmla="*/ 128 w 221"/>
                <a:gd name="T39" fmla="*/ 2 h 194"/>
                <a:gd name="T40" fmla="*/ 0 w 221"/>
                <a:gd name="T41" fmla="*/ 4 h 194"/>
                <a:gd name="T42" fmla="*/ 3 w 221"/>
                <a:gd name="T43" fmla="*/ 12 h 194"/>
                <a:gd name="T44" fmla="*/ 7 w 221"/>
                <a:gd name="T45" fmla="*/ 18 h 194"/>
                <a:gd name="T46" fmla="*/ 11 w 221"/>
                <a:gd name="T47" fmla="*/ 24 h 194"/>
                <a:gd name="T48" fmla="*/ 16 w 221"/>
                <a:gd name="T49" fmla="*/ 31 h 194"/>
                <a:gd name="T50" fmla="*/ 22 w 221"/>
                <a:gd name="T51" fmla="*/ 34 h 194"/>
                <a:gd name="T52" fmla="*/ 28 w 221"/>
                <a:gd name="T53" fmla="*/ 37 h 194"/>
                <a:gd name="T54" fmla="*/ 24 w 221"/>
                <a:gd name="T55" fmla="*/ 42 h 194"/>
                <a:gd name="T56" fmla="*/ 21 w 221"/>
                <a:gd name="T57" fmla="*/ 49 h 194"/>
                <a:gd name="T58" fmla="*/ 27 w 221"/>
                <a:gd name="T59" fmla="*/ 56 h 194"/>
                <a:gd name="T60" fmla="*/ 31 w 221"/>
                <a:gd name="T61" fmla="*/ 63 h 194"/>
                <a:gd name="T62" fmla="*/ 37 w 221"/>
                <a:gd name="T63" fmla="*/ 176 h 194"/>
                <a:gd name="T64" fmla="*/ 187 w 221"/>
                <a:gd name="T65" fmla="*/ 174 h 194"/>
                <a:gd name="T66" fmla="*/ 189 w 221"/>
                <a:gd name="T67" fmla="*/ 181 h 194"/>
                <a:gd name="T68" fmla="*/ 183 w 221"/>
                <a:gd name="T69" fmla="*/ 188 h 194"/>
                <a:gd name="T70" fmla="*/ 202 w 221"/>
                <a:gd name="T71" fmla="*/ 192 h 194"/>
                <a:gd name="T72" fmla="*/ 206 w 221"/>
                <a:gd name="T73" fmla="*/ 186 h 194"/>
                <a:gd name="T74" fmla="*/ 206 w 221"/>
                <a:gd name="T75" fmla="*/ 178 h 194"/>
                <a:gd name="T76" fmla="*/ 207 w 221"/>
                <a:gd name="T77" fmla="*/ 171 h 194"/>
                <a:gd name="T78" fmla="*/ 208 w 221"/>
                <a:gd name="T79" fmla="*/ 170 h 194"/>
                <a:gd name="T80" fmla="*/ 212 w 221"/>
                <a:gd name="T81" fmla="*/ 164 h 194"/>
                <a:gd name="T82" fmla="*/ 218 w 221"/>
                <a:gd name="T83" fmla="*/ 161 h 194"/>
                <a:gd name="T84" fmla="*/ 219 w 221"/>
                <a:gd name="T85" fmla="*/ 154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1" h="194">
                  <a:moveTo>
                    <a:pt x="219" y="154"/>
                  </a:moveTo>
                  <a:cubicBezTo>
                    <a:pt x="220" y="154"/>
                    <a:pt x="220" y="153"/>
                    <a:pt x="220" y="152"/>
                  </a:cubicBezTo>
                  <a:cubicBezTo>
                    <a:pt x="220" y="151"/>
                    <a:pt x="220" y="149"/>
                    <a:pt x="219" y="149"/>
                  </a:cubicBezTo>
                  <a:cubicBezTo>
                    <a:pt x="218" y="149"/>
                    <a:pt x="218" y="149"/>
                    <a:pt x="217" y="148"/>
                  </a:cubicBezTo>
                  <a:cubicBezTo>
                    <a:pt x="217" y="147"/>
                    <a:pt x="216" y="147"/>
                    <a:pt x="215" y="146"/>
                  </a:cubicBezTo>
                  <a:cubicBezTo>
                    <a:pt x="213" y="146"/>
                    <a:pt x="215" y="146"/>
                    <a:pt x="215" y="148"/>
                  </a:cubicBezTo>
                  <a:cubicBezTo>
                    <a:pt x="215" y="150"/>
                    <a:pt x="214" y="148"/>
                    <a:pt x="213" y="147"/>
                  </a:cubicBezTo>
                  <a:cubicBezTo>
                    <a:pt x="212" y="146"/>
                    <a:pt x="210" y="146"/>
                    <a:pt x="210" y="146"/>
                  </a:cubicBezTo>
                  <a:cubicBezTo>
                    <a:pt x="210" y="146"/>
                    <a:pt x="211" y="145"/>
                    <a:pt x="210" y="144"/>
                  </a:cubicBezTo>
                  <a:cubicBezTo>
                    <a:pt x="209" y="143"/>
                    <a:pt x="208" y="141"/>
                    <a:pt x="208" y="140"/>
                  </a:cubicBezTo>
                  <a:cubicBezTo>
                    <a:pt x="207" y="139"/>
                    <a:pt x="207" y="139"/>
                    <a:pt x="206" y="138"/>
                  </a:cubicBezTo>
                  <a:cubicBezTo>
                    <a:pt x="205" y="137"/>
                    <a:pt x="205" y="136"/>
                    <a:pt x="206" y="135"/>
                  </a:cubicBezTo>
                  <a:cubicBezTo>
                    <a:pt x="207" y="134"/>
                    <a:pt x="208" y="134"/>
                    <a:pt x="208" y="133"/>
                  </a:cubicBezTo>
                  <a:cubicBezTo>
                    <a:pt x="209" y="132"/>
                    <a:pt x="209" y="131"/>
                    <a:pt x="207" y="130"/>
                  </a:cubicBezTo>
                  <a:cubicBezTo>
                    <a:pt x="206" y="129"/>
                    <a:pt x="205" y="127"/>
                    <a:pt x="205" y="126"/>
                  </a:cubicBezTo>
                  <a:cubicBezTo>
                    <a:pt x="204" y="124"/>
                    <a:pt x="206" y="124"/>
                    <a:pt x="205" y="123"/>
                  </a:cubicBezTo>
                  <a:cubicBezTo>
                    <a:pt x="204" y="123"/>
                    <a:pt x="204" y="121"/>
                    <a:pt x="204" y="121"/>
                  </a:cubicBezTo>
                  <a:cubicBezTo>
                    <a:pt x="204" y="120"/>
                    <a:pt x="203" y="119"/>
                    <a:pt x="201" y="119"/>
                  </a:cubicBezTo>
                  <a:cubicBezTo>
                    <a:pt x="200" y="118"/>
                    <a:pt x="200" y="117"/>
                    <a:pt x="200" y="117"/>
                  </a:cubicBezTo>
                  <a:cubicBezTo>
                    <a:pt x="200" y="117"/>
                    <a:pt x="199" y="115"/>
                    <a:pt x="198" y="114"/>
                  </a:cubicBezTo>
                  <a:cubicBezTo>
                    <a:pt x="196" y="113"/>
                    <a:pt x="195" y="113"/>
                    <a:pt x="193" y="112"/>
                  </a:cubicBezTo>
                  <a:cubicBezTo>
                    <a:pt x="192" y="111"/>
                    <a:pt x="190" y="111"/>
                    <a:pt x="189" y="111"/>
                  </a:cubicBezTo>
                  <a:cubicBezTo>
                    <a:pt x="189" y="110"/>
                    <a:pt x="190" y="109"/>
                    <a:pt x="188" y="109"/>
                  </a:cubicBezTo>
                  <a:cubicBezTo>
                    <a:pt x="187" y="109"/>
                    <a:pt x="186" y="108"/>
                    <a:pt x="185" y="107"/>
                  </a:cubicBezTo>
                  <a:cubicBezTo>
                    <a:pt x="184" y="105"/>
                    <a:pt x="183" y="105"/>
                    <a:pt x="182" y="105"/>
                  </a:cubicBezTo>
                  <a:cubicBezTo>
                    <a:pt x="181" y="104"/>
                    <a:pt x="179" y="103"/>
                    <a:pt x="179" y="102"/>
                  </a:cubicBezTo>
                  <a:cubicBezTo>
                    <a:pt x="179" y="101"/>
                    <a:pt x="176" y="101"/>
                    <a:pt x="176" y="98"/>
                  </a:cubicBezTo>
                  <a:cubicBezTo>
                    <a:pt x="175" y="95"/>
                    <a:pt x="175" y="92"/>
                    <a:pt x="176" y="91"/>
                  </a:cubicBezTo>
                  <a:cubicBezTo>
                    <a:pt x="177" y="90"/>
                    <a:pt x="178" y="89"/>
                    <a:pt x="178" y="88"/>
                  </a:cubicBezTo>
                  <a:cubicBezTo>
                    <a:pt x="178" y="86"/>
                    <a:pt x="179" y="84"/>
                    <a:pt x="179" y="83"/>
                  </a:cubicBezTo>
                  <a:cubicBezTo>
                    <a:pt x="180" y="82"/>
                    <a:pt x="180" y="81"/>
                    <a:pt x="180" y="80"/>
                  </a:cubicBezTo>
                  <a:cubicBezTo>
                    <a:pt x="179" y="78"/>
                    <a:pt x="179" y="78"/>
                    <a:pt x="180" y="76"/>
                  </a:cubicBezTo>
                  <a:cubicBezTo>
                    <a:pt x="180" y="75"/>
                    <a:pt x="181" y="74"/>
                    <a:pt x="182" y="73"/>
                  </a:cubicBezTo>
                  <a:cubicBezTo>
                    <a:pt x="183" y="73"/>
                    <a:pt x="181" y="71"/>
                    <a:pt x="180" y="70"/>
                  </a:cubicBezTo>
                  <a:cubicBezTo>
                    <a:pt x="179" y="70"/>
                    <a:pt x="178" y="69"/>
                    <a:pt x="177" y="69"/>
                  </a:cubicBezTo>
                  <a:cubicBezTo>
                    <a:pt x="175" y="69"/>
                    <a:pt x="173" y="68"/>
                    <a:pt x="172" y="67"/>
                  </a:cubicBezTo>
                  <a:cubicBezTo>
                    <a:pt x="171" y="67"/>
                    <a:pt x="170" y="68"/>
                    <a:pt x="169" y="70"/>
                  </a:cubicBezTo>
                  <a:cubicBezTo>
                    <a:pt x="168" y="71"/>
                    <a:pt x="167" y="72"/>
                    <a:pt x="166" y="71"/>
                  </a:cubicBezTo>
                  <a:cubicBezTo>
                    <a:pt x="165" y="70"/>
                    <a:pt x="163" y="69"/>
                    <a:pt x="163" y="67"/>
                  </a:cubicBezTo>
                  <a:cubicBezTo>
                    <a:pt x="163" y="65"/>
                    <a:pt x="162" y="64"/>
                    <a:pt x="162" y="64"/>
                  </a:cubicBezTo>
                  <a:cubicBezTo>
                    <a:pt x="163" y="63"/>
                    <a:pt x="163" y="62"/>
                    <a:pt x="162" y="61"/>
                  </a:cubicBezTo>
                  <a:cubicBezTo>
                    <a:pt x="162" y="60"/>
                    <a:pt x="162" y="59"/>
                    <a:pt x="162" y="57"/>
                  </a:cubicBezTo>
                  <a:cubicBezTo>
                    <a:pt x="162" y="56"/>
                    <a:pt x="160" y="54"/>
                    <a:pt x="158" y="53"/>
                  </a:cubicBezTo>
                  <a:cubicBezTo>
                    <a:pt x="157" y="53"/>
                    <a:pt x="154" y="50"/>
                    <a:pt x="152" y="49"/>
                  </a:cubicBezTo>
                  <a:cubicBezTo>
                    <a:pt x="150" y="48"/>
                    <a:pt x="150" y="48"/>
                    <a:pt x="150" y="47"/>
                  </a:cubicBezTo>
                  <a:cubicBezTo>
                    <a:pt x="149" y="46"/>
                    <a:pt x="149" y="45"/>
                    <a:pt x="147" y="44"/>
                  </a:cubicBezTo>
                  <a:cubicBezTo>
                    <a:pt x="146" y="44"/>
                    <a:pt x="146" y="43"/>
                    <a:pt x="145" y="42"/>
                  </a:cubicBezTo>
                  <a:cubicBezTo>
                    <a:pt x="145" y="41"/>
                    <a:pt x="143" y="40"/>
                    <a:pt x="142" y="39"/>
                  </a:cubicBezTo>
                  <a:cubicBezTo>
                    <a:pt x="140" y="38"/>
                    <a:pt x="139" y="37"/>
                    <a:pt x="139" y="36"/>
                  </a:cubicBezTo>
                  <a:cubicBezTo>
                    <a:pt x="139" y="35"/>
                    <a:pt x="139" y="34"/>
                    <a:pt x="138" y="33"/>
                  </a:cubicBezTo>
                  <a:cubicBezTo>
                    <a:pt x="137" y="31"/>
                    <a:pt x="137" y="30"/>
                    <a:pt x="138" y="29"/>
                  </a:cubicBezTo>
                  <a:cubicBezTo>
                    <a:pt x="138" y="27"/>
                    <a:pt x="136" y="27"/>
                    <a:pt x="136" y="24"/>
                  </a:cubicBezTo>
                  <a:cubicBezTo>
                    <a:pt x="135" y="22"/>
                    <a:pt x="134" y="21"/>
                    <a:pt x="134" y="19"/>
                  </a:cubicBezTo>
                  <a:cubicBezTo>
                    <a:pt x="134" y="17"/>
                    <a:pt x="135" y="13"/>
                    <a:pt x="135" y="11"/>
                  </a:cubicBezTo>
                  <a:cubicBezTo>
                    <a:pt x="136" y="11"/>
                    <a:pt x="136" y="10"/>
                    <a:pt x="136" y="10"/>
                  </a:cubicBezTo>
                  <a:cubicBezTo>
                    <a:pt x="136" y="10"/>
                    <a:pt x="135" y="10"/>
                    <a:pt x="135" y="9"/>
                  </a:cubicBezTo>
                  <a:cubicBezTo>
                    <a:pt x="134" y="8"/>
                    <a:pt x="133" y="9"/>
                    <a:pt x="133" y="8"/>
                  </a:cubicBezTo>
                  <a:cubicBezTo>
                    <a:pt x="133" y="7"/>
                    <a:pt x="133" y="6"/>
                    <a:pt x="132" y="6"/>
                  </a:cubicBezTo>
                  <a:cubicBezTo>
                    <a:pt x="130" y="5"/>
                    <a:pt x="130" y="5"/>
                    <a:pt x="130" y="4"/>
                  </a:cubicBezTo>
                  <a:cubicBezTo>
                    <a:pt x="130" y="2"/>
                    <a:pt x="129" y="3"/>
                    <a:pt x="128" y="2"/>
                  </a:cubicBezTo>
                  <a:cubicBezTo>
                    <a:pt x="127" y="0"/>
                    <a:pt x="126" y="0"/>
                    <a:pt x="126" y="0"/>
                  </a:cubicBezTo>
                  <a:cubicBezTo>
                    <a:pt x="126" y="0"/>
                    <a:pt x="90" y="2"/>
                    <a:pt x="69" y="3"/>
                  </a:cubicBezTo>
                  <a:cubicBezTo>
                    <a:pt x="50" y="4"/>
                    <a:pt x="15" y="4"/>
                    <a:pt x="0" y="4"/>
                  </a:cubicBezTo>
                  <a:cubicBezTo>
                    <a:pt x="1" y="4"/>
                    <a:pt x="2" y="4"/>
                    <a:pt x="2" y="5"/>
                  </a:cubicBezTo>
                  <a:cubicBezTo>
                    <a:pt x="3" y="5"/>
                    <a:pt x="2" y="6"/>
                    <a:pt x="2" y="7"/>
                  </a:cubicBezTo>
                  <a:cubicBezTo>
                    <a:pt x="2" y="9"/>
                    <a:pt x="3" y="10"/>
                    <a:pt x="3" y="12"/>
                  </a:cubicBezTo>
                  <a:cubicBezTo>
                    <a:pt x="3" y="13"/>
                    <a:pt x="2" y="15"/>
                    <a:pt x="3" y="15"/>
                  </a:cubicBezTo>
                  <a:cubicBezTo>
                    <a:pt x="4" y="16"/>
                    <a:pt x="5" y="15"/>
                    <a:pt x="5" y="16"/>
                  </a:cubicBezTo>
                  <a:cubicBezTo>
                    <a:pt x="6" y="18"/>
                    <a:pt x="6" y="18"/>
                    <a:pt x="7" y="18"/>
                  </a:cubicBezTo>
                  <a:cubicBezTo>
                    <a:pt x="8" y="18"/>
                    <a:pt x="8" y="19"/>
                    <a:pt x="8" y="20"/>
                  </a:cubicBezTo>
                  <a:cubicBezTo>
                    <a:pt x="8" y="21"/>
                    <a:pt x="9" y="22"/>
                    <a:pt x="9" y="22"/>
                  </a:cubicBezTo>
                  <a:cubicBezTo>
                    <a:pt x="10" y="23"/>
                    <a:pt x="11" y="23"/>
                    <a:pt x="11" y="24"/>
                  </a:cubicBezTo>
                  <a:cubicBezTo>
                    <a:pt x="10" y="26"/>
                    <a:pt x="10" y="26"/>
                    <a:pt x="11" y="27"/>
                  </a:cubicBezTo>
                  <a:cubicBezTo>
                    <a:pt x="11" y="28"/>
                    <a:pt x="12" y="27"/>
                    <a:pt x="13" y="29"/>
                  </a:cubicBezTo>
                  <a:cubicBezTo>
                    <a:pt x="14" y="30"/>
                    <a:pt x="15" y="31"/>
                    <a:pt x="16" y="31"/>
                  </a:cubicBezTo>
                  <a:cubicBezTo>
                    <a:pt x="16" y="31"/>
                    <a:pt x="17" y="32"/>
                    <a:pt x="18" y="32"/>
                  </a:cubicBezTo>
                  <a:cubicBezTo>
                    <a:pt x="19" y="32"/>
                    <a:pt x="18" y="33"/>
                    <a:pt x="19" y="34"/>
                  </a:cubicBezTo>
                  <a:cubicBezTo>
                    <a:pt x="20" y="34"/>
                    <a:pt x="21" y="35"/>
                    <a:pt x="22" y="34"/>
                  </a:cubicBezTo>
                  <a:cubicBezTo>
                    <a:pt x="23" y="33"/>
                    <a:pt x="24" y="33"/>
                    <a:pt x="25" y="33"/>
                  </a:cubicBezTo>
                  <a:cubicBezTo>
                    <a:pt x="26" y="33"/>
                    <a:pt x="25" y="35"/>
                    <a:pt x="26" y="35"/>
                  </a:cubicBezTo>
                  <a:cubicBezTo>
                    <a:pt x="27" y="36"/>
                    <a:pt x="27" y="36"/>
                    <a:pt x="28" y="37"/>
                  </a:cubicBezTo>
                  <a:cubicBezTo>
                    <a:pt x="28" y="39"/>
                    <a:pt x="29" y="39"/>
                    <a:pt x="28" y="40"/>
                  </a:cubicBezTo>
                  <a:cubicBezTo>
                    <a:pt x="27" y="40"/>
                    <a:pt x="25" y="39"/>
                    <a:pt x="25" y="40"/>
                  </a:cubicBezTo>
                  <a:cubicBezTo>
                    <a:pt x="24" y="40"/>
                    <a:pt x="25" y="41"/>
                    <a:pt x="24" y="42"/>
                  </a:cubicBezTo>
                  <a:cubicBezTo>
                    <a:pt x="23" y="43"/>
                    <a:pt x="22" y="42"/>
                    <a:pt x="22" y="44"/>
                  </a:cubicBezTo>
                  <a:cubicBezTo>
                    <a:pt x="22" y="46"/>
                    <a:pt x="21" y="47"/>
                    <a:pt x="21" y="47"/>
                  </a:cubicBezTo>
                  <a:cubicBezTo>
                    <a:pt x="20" y="48"/>
                    <a:pt x="19" y="48"/>
                    <a:pt x="21" y="49"/>
                  </a:cubicBezTo>
                  <a:cubicBezTo>
                    <a:pt x="22" y="50"/>
                    <a:pt x="23" y="52"/>
                    <a:pt x="24" y="52"/>
                  </a:cubicBezTo>
                  <a:cubicBezTo>
                    <a:pt x="25" y="53"/>
                    <a:pt x="25" y="53"/>
                    <a:pt x="26" y="54"/>
                  </a:cubicBezTo>
                  <a:cubicBezTo>
                    <a:pt x="27" y="54"/>
                    <a:pt x="27" y="55"/>
                    <a:pt x="27" y="56"/>
                  </a:cubicBezTo>
                  <a:cubicBezTo>
                    <a:pt x="26" y="57"/>
                    <a:pt x="26" y="58"/>
                    <a:pt x="27" y="58"/>
                  </a:cubicBezTo>
                  <a:cubicBezTo>
                    <a:pt x="28" y="59"/>
                    <a:pt x="29" y="58"/>
                    <a:pt x="29" y="60"/>
                  </a:cubicBezTo>
                  <a:cubicBezTo>
                    <a:pt x="29" y="61"/>
                    <a:pt x="30" y="63"/>
                    <a:pt x="31" y="63"/>
                  </a:cubicBezTo>
                  <a:cubicBezTo>
                    <a:pt x="33" y="63"/>
                    <a:pt x="35" y="64"/>
                    <a:pt x="35" y="64"/>
                  </a:cubicBezTo>
                  <a:cubicBezTo>
                    <a:pt x="36" y="64"/>
                    <a:pt x="36" y="65"/>
                    <a:pt x="36" y="67"/>
                  </a:cubicBezTo>
                  <a:cubicBezTo>
                    <a:pt x="36" y="68"/>
                    <a:pt x="37" y="176"/>
                    <a:pt x="37" y="176"/>
                  </a:cubicBezTo>
                  <a:cubicBezTo>
                    <a:pt x="47" y="176"/>
                    <a:pt x="88" y="175"/>
                    <a:pt x="117" y="175"/>
                  </a:cubicBezTo>
                  <a:cubicBezTo>
                    <a:pt x="150" y="174"/>
                    <a:pt x="184" y="172"/>
                    <a:pt x="185" y="172"/>
                  </a:cubicBezTo>
                  <a:cubicBezTo>
                    <a:pt x="187" y="171"/>
                    <a:pt x="187" y="173"/>
                    <a:pt x="187" y="174"/>
                  </a:cubicBezTo>
                  <a:cubicBezTo>
                    <a:pt x="187" y="175"/>
                    <a:pt x="187" y="175"/>
                    <a:pt x="188" y="175"/>
                  </a:cubicBezTo>
                  <a:cubicBezTo>
                    <a:pt x="189" y="175"/>
                    <a:pt x="189" y="177"/>
                    <a:pt x="189" y="178"/>
                  </a:cubicBezTo>
                  <a:cubicBezTo>
                    <a:pt x="190" y="179"/>
                    <a:pt x="190" y="180"/>
                    <a:pt x="189" y="181"/>
                  </a:cubicBezTo>
                  <a:cubicBezTo>
                    <a:pt x="188" y="181"/>
                    <a:pt x="188" y="182"/>
                    <a:pt x="187" y="183"/>
                  </a:cubicBezTo>
                  <a:cubicBezTo>
                    <a:pt x="186" y="184"/>
                    <a:pt x="185" y="184"/>
                    <a:pt x="185" y="185"/>
                  </a:cubicBezTo>
                  <a:cubicBezTo>
                    <a:pt x="185" y="187"/>
                    <a:pt x="184" y="187"/>
                    <a:pt x="183" y="188"/>
                  </a:cubicBezTo>
                  <a:cubicBezTo>
                    <a:pt x="182" y="189"/>
                    <a:pt x="182" y="189"/>
                    <a:pt x="181" y="190"/>
                  </a:cubicBezTo>
                  <a:cubicBezTo>
                    <a:pt x="180" y="192"/>
                    <a:pt x="180" y="194"/>
                    <a:pt x="180" y="194"/>
                  </a:cubicBezTo>
                  <a:cubicBezTo>
                    <a:pt x="202" y="192"/>
                    <a:pt x="202" y="192"/>
                    <a:pt x="202" y="192"/>
                  </a:cubicBezTo>
                  <a:cubicBezTo>
                    <a:pt x="202" y="191"/>
                    <a:pt x="203" y="191"/>
                    <a:pt x="204" y="190"/>
                  </a:cubicBezTo>
                  <a:cubicBezTo>
                    <a:pt x="205" y="189"/>
                    <a:pt x="204" y="189"/>
                    <a:pt x="204" y="187"/>
                  </a:cubicBezTo>
                  <a:cubicBezTo>
                    <a:pt x="205" y="186"/>
                    <a:pt x="206" y="187"/>
                    <a:pt x="206" y="186"/>
                  </a:cubicBezTo>
                  <a:cubicBezTo>
                    <a:pt x="207" y="184"/>
                    <a:pt x="205" y="183"/>
                    <a:pt x="203" y="182"/>
                  </a:cubicBezTo>
                  <a:cubicBezTo>
                    <a:pt x="200" y="180"/>
                    <a:pt x="204" y="181"/>
                    <a:pt x="206" y="181"/>
                  </a:cubicBezTo>
                  <a:cubicBezTo>
                    <a:pt x="208" y="181"/>
                    <a:pt x="207" y="178"/>
                    <a:pt x="206" y="178"/>
                  </a:cubicBezTo>
                  <a:cubicBezTo>
                    <a:pt x="204" y="177"/>
                    <a:pt x="206" y="176"/>
                    <a:pt x="207" y="176"/>
                  </a:cubicBezTo>
                  <a:cubicBezTo>
                    <a:pt x="209" y="176"/>
                    <a:pt x="208" y="176"/>
                    <a:pt x="207" y="174"/>
                  </a:cubicBezTo>
                  <a:cubicBezTo>
                    <a:pt x="207" y="172"/>
                    <a:pt x="207" y="172"/>
                    <a:pt x="207" y="171"/>
                  </a:cubicBezTo>
                  <a:cubicBezTo>
                    <a:pt x="208" y="170"/>
                    <a:pt x="206" y="170"/>
                    <a:pt x="205" y="169"/>
                  </a:cubicBezTo>
                  <a:cubicBezTo>
                    <a:pt x="205" y="168"/>
                    <a:pt x="207" y="167"/>
                    <a:pt x="208" y="167"/>
                  </a:cubicBezTo>
                  <a:cubicBezTo>
                    <a:pt x="209" y="167"/>
                    <a:pt x="209" y="169"/>
                    <a:pt x="208" y="170"/>
                  </a:cubicBezTo>
                  <a:cubicBezTo>
                    <a:pt x="208" y="172"/>
                    <a:pt x="209" y="172"/>
                    <a:pt x="210" y="171"/>
                  </a:cubicBezTo>
                  <a:cubicBezTo>
                    <a:pt x="212" y="170"/>
                    <a:pt x="212" y="169"/>
                    <a:pt x="212" y="168"/>
                  </a:cubicBezTo>
                  <a:cubicBezTo>
                    <a:pt x="212" y="166"/>
                    <a:pt x="212" y="165"/>
                    <a:pt x="212" y="164"/>
                  </a:cubicBezTo>
                  <a:cubicBezTo>
                    <a:pt x="213" y="163"/>
                    <a:pt x="215" y="165"/>
                    <a:pt x="216" y="166"/>
                  </a:cubicBezTo>
                  <a:cubicBezTo>
                    <a:pt x="218" y="167"/>
                    <a:pt x="218" y="165"/>
                    <a:pt x="218" y="164"/>
                  </a:cubicBezTo>
                  <a:cubicBezTo>
                    <a:pt x="218" y="162"/>
                    <a:pt x="219" y="162"/>
                    <a:pt x="218" y="161"/>
                  </a:cubicBezTo>
                  <a:cubicBezTo>
                    <a:pt x="217" y="160"/>
                    <a:pt x="218" y="159"/>
                    <a:pt x="219" y="158"/>
                  </a:cubicBezTo>
                  <a:cubicBezTo>
                    <a:pt x="221" y="157"/>
                    <a:pt x="220" y="157"/>
                    <a:pt x="219" y="157"/>
                  </a:cubicBezTo>
                  <a:cubicBezTo>
                    <a:pt x="218" y="156"/>
                    <a:pt x="218" y="154"/>
                    <a:pt x="219" y="154"/>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nvGrpSpPr>
            <p:cNvPr id="488" name="Group 487">
              <a:extLst>
                <a:ext uri="{FF2B5EF4-FFF2-40B4-BE49-F238E27FC236}">
                  <a16:creationId xmlns:a16="http://schemas.microsoft.com/office/drawing/2014/main" id="{7F932213-AEB1-29E2-5476-23CF800B1628}"/>
                </a:ext>
              </a:extLst>
            </p:cNvPr>
            <p:cNvGrpSpPr/>
            <p:nvPr/>
          </p:nvGrpSpPr>
          <p:grpSpPr bwMode="gray">
            <a:xfrm>
              <a:off x="7950419" y="4578510"/>
              <a:ext cx="624344" cy="554063"/>
              <a:chOff x="6183398" y="4459459"/>
              <a:chExt cx="674697" cy="585810"/>
            </a:xfrm>
            <a:solidFill>
              <a:schemeClr val="accent2"/>
            </a:solidFill>
          </p:grpSpPr>
          <p:sp>
            <p:nvSpPr>
              <p:cNvPr id="677" name="Freeform 379">
                <a:extLst>
                  <a:ext uri="{FF2B5EF4-FFF2-40B4-BE49-F238E27FC236}">
                    <a16:creationId xmlns:a16="http://schemas.microsoft.com/office/drawing/2014/main" id="{8FA1CFB4-8811-BEC1-2985-9520FD3F2EC5}"/>
                  </a:ext>
                </a:extLst>
              </p:cNvPr>
              <p:cNvSpPr>
                <a:spLocks/>
              </p:cNvSpPr>
              <p:nvPr/>
            </p:nvSpPr>
            <p:spPr bwMode="gray">
              <a:xfrm>
                <a:off x="6458039" y="4972241"/>
                <a:ext cx="42863" cy="25401"/>
              </a:xfrm>
              <a:custGeom>
                <a:avLst/>
                <a:gdLst>
                  <a:gd name="T0" fmla="*/ 0 w 12"/>
                  <a:gd name="T1" fmla="*/ 3 h 7"/>
                  <a:gd name="T2" fmla="*/ 2 w 12"/>
                  <a:gd name="T3" fmla="*/ 1 h 7"/>
                  <a:gd name="T4" fmla="*/ 4 w 12"/>
                  <a:gd name="T5" fmla="*/ 1 h 7"/>
                  <a:gd name="T6" fmla="*/ 5 w 12"/>
                  <a:gd name="T7" fmla="*/ 0 h 7"/>
                  <a:gd name="T8" fmla="*/ 7 w 12"/>
                  <a:gd name="T9" fmla="*/ 1 h 7"/>
                  <a:gd name="T10" fmla="*/ 9 w 12"/>
                  <a:gd name="T11" fmla="*/ 2 h 7"/>
                  <a:gd name="T12" fmla="*/ 11 w 12"/>
                  <a:gd name="T13" fmla="*/ 2 h 7"/>
                  <a:gd name="T14" fmla="*/ 12 w 12"/>
                  <a:gd name="T15" fmla="*/ 3 h 7"/>
                  <a:gd name="T16" fmla="*/ 10 w 12"/>
                  <a:gd name="T17" fmla="*/ 5 h 7"/>
                  <a:gd name="T18" fmla="*/ 8 w 12"/>
                  <a:gd name="T19" fmla="*/ 7 h 7"/>
                  <a:gd name="T20" fmla="*/ 6 w 12"/>
                  <a:gd name="T21" fmla="*/ 6 h 7"/>
                  <a:gd name="T22" fmla="*/ 4 w 12"/>
                  <a:gd name="T23" fmla="*/ 5 h 7"/>
                  <a:gd name="T24" fmla="*/ 0 w 12"/>
                  <a:gd name="T25"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7">
                    <a:moveTo>
                      <a:pt x="0" y="3"/>
                    </a:moveTo>
                    <a:cubicBezTo>
                      <a:pt x="1" y="2"/>
                      <a:pt x="1" y="1"/>
                      <a:pt x="2" y="1"/>
                    </a:cubicBezTo>
                    <a:cubicBezTo>
                      <a:pt x="3" y="1"/>
                      <a:pt x="4" y="1"/>
                      <a:pt x="4" y="1"/>
                    </a:cubicBezTo>
                    <a:cubicBezTo>
                      <a:pt x="4" y="0"/>
                      <a:pt x="5" y="0"/>
                      <a:pt x="5" y="0"/>
                    </a:cubicBezTo>
                    <a:cubicBezTo>
                      <a:pt x="6" y="0"/>
                      <a:pt x="7" y="0"/>
                      <a:pt x="7" y="1"/>
                    </a:cubicBezTo>
                    <a:cubicBezTo>
                      <a:pt x="8" y="1"/>
                      <a:pt x="9" y="1"/>
                      <a:pt x="9" y="2"/>
                    </a:cubicBezTo>
                    <a:cubicBezTo>
                      <a:pt x="10" y="2"/>
                      <a:pt x="11" y="2"/>
                      <a:pt x="11" y="2"/>
                    </a:cubicBezTo>
                    <a:cubicBezTo>
                      <a:pt x="12" y="3"/>
                      <a:pt x="12" y="3"/>
                      <a:pt x="12" y="3"/>
                    </a:cubicBezTo>
                    <a:cubicBezTo>
                      <a:pt x="11" y="4"/>
                      <a:pt x="10" y="4"/>
                      <a:pt x="10" y="5"/>
                    </a:cubicBezTo>
                    <a:cubicBezTo>
                      <a:pt x="10" y="6"/>
                      <a:pt x="9" y="6"/>
                      <a:pt x="8" y="7"/>
                    </a:cubicBezTo>
                    <a:cubicBezTo>
                      <a:pt x="8" y="7"/>
                      <a:pt x="7" y="6"/>
                      <a:pt x="6" y="6"/>
                    </a:cubicBezTo>
                    <a:cubicBezTo>
                      <a:pt x="5" y="6"/>
                      <a:pt x="4" y="5"/>
                      <a:pt x="4" y="5"/>
                    </a:cubicBezTo>
                    <a:cubicBezTo>
                      <a:pt x="3" y="4"/>
                      <a:pt x="0" y="4"/>
                      <a:pt x="0" y="3"/>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78" name="Freeform 380">
                <a:extLst>
                  <a:ext uri="{FF2B5EF4-FFF2-40B4-BE49-F238E27FC236}">
                    <a16:creationId xmlns:a16="http://schemas.microsoft.com/office/drawing/2014/main" id="{78097F1E-AAC1-2C8B-ED46-27B444FDC125}"/>
                  </a:ext>
                </a:extLst>
              </p:cNvPr>
              <p:cNvSpPr>
                <a:spLocks/>
              </p:cNvSpPr>
              <p:nvPr/>
            </p:nvSpPr>
            <p:spPr bwMode="gray">
              <a:xfrm>
                <a:off x="6546940" y="5008755"/>
                <a:ext cx="50801" cy="28576"/>
              </a:xfrm>
              <a:custGeom>
                <a:avLst/>
                <a:gdLst>
                  <a:gd name="T0" fmla="*/ 0 w 14"/>
                  <a:gd name="T1" fmla="*/ 2 h 8"/>
                  <a:gd name="T2" fmla="*/ 3 w 14"/>
                  <a:gd name="T3" fmla="*/ 3 h 8"/>
                  <a:gd name="T4" fmla="*/ 4 w 14"/>
                  <a:gd name="T5" fmla="*/ 1 h 8"/>
                  <a:gd name="T6" fmla="*/ 5 w 14"/>
                  <a:gd name="T7" fmla="*/ 2 h 8"/>
                  <a:gd name="T8" fmla="*/ 7 w 14"/>
                  <a:gd name="T9" fmla="*/ 3 h 8"/>
                  <a:gd name="T10" fmla="*/ 8 w 14"/>
                  <a:gd name="T11" fmla="*/ 5 h 8"/>
                  <a:gd name="T12" fmla="*/ 9 w 14"/>
                  <a:gd name="T13" fmla="*/ 4 h 8"/>
                  <a:gd name="T14" fmla="*/ 11 w 14"/>
                  <a:gd name="T15" fmla="*/ 3 h 8"/>
                  <a:gd name="T16" fmla="*/ 13 w 14"/>
                  <a:gd name="T17" fmla="*/ 3 h 8"/>
                  <a:gd name="T18" fmla="*/ 14 w 14"/>
                  <a:gd name="T19" fmla="*/ 3 h 8"/>
                  <a:gd name="T20" fmla="*/ 13 w 14"/>
                  <a:gd name="T21" fmla="*/ 5 h 8"/>
                  <a:gd name="T22" fmla="*/ 12 w 14"/>
                  <a:gd name="T23" fmla="*/ 6 h 8"/>
                  <a:gd name="T24" fmla="*/ 12 w 14"/>
                  <a:gd name="T25" fmla="*/ 7 h 8"/>
                  <a:gd name="T26" fmla="*/ 9 w 14"/>
                  <a:gd name="T27" fmla="*/ 7 h 8"/>
                  <a:gd name="T28" fmla="*/ 7 w 14"/>
                  <a:gd name="T29" fmla="*/ 6 h 8"/>
                  <a:gd name="T30" fmla="*/ 4 w 14"/>
                  <a:gd name="T31" fmla="*/ 6 h 8"/>
                  <a:gd name="T32" fmla="*/ 0 w 14"/>
                  <a:gd name="T33"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 h="8">
                    <a:moveTo>
                      <a:pt x="0" y="2"/>
                    </a:moveTo>
                    <a:cubicBezTo>
                      <a:pt x="1" y="1"/>
                      <a:pt x="2" y="4"/>
                      <a:pt x="3" y="3"/>
                    </a:cubicBezTo>
                    <a:cubicBezTo>
                      <a:pt x="3" y="2"/>
                      <a:pt x="3" y="0"/>
                      <a:pt x="4" y="1"/>
                    </a:cubicBezTo>
                    <a:cubicBezTo>
                      <a:pt x="4" y="1"/>
                      <a:pt x="4" y="2"/>
                      <a:pt x="5" y="2"/>
                    </a:cubicBezTo>
                    <a:cubicBezTo>
                      <a:pt x="6" y="2"/>
                      <a:pt x="7" y="2"/>
                      <a:pt x="7" y="3"/>
                    </a:cubicBezTo>
                    <a:cubicBezTo>
                      <a:pt x="7" y="3"/>
                      <a:pt x="7" y="5"/>
                      <a:pt x="8" y="5"/>
                    </a:cubicBezTo>
                    <a:cubicBezTo>
                      <a:pt x="9" y="5"/>
                      <a:pt x="9" y="5"/>
                      <a:pt x="9" y="4"/>
                    </a:cubicBezTo>
                    <a:cubicBezTo>
                      <a:pt x="9" y="3"/>
                      <a:pt x="10" y="3"/>
                      <a:pt x="11" y="3"/>
                    </a:cubicBezTo>
                    <a:cubicBezTo>
                      <a:pt x="11" y="3"/>
                      <a:pt x="12" y="4"/>
                      <a:pt x="13" y="3"/>
                    </a:cubicBezTo>
                    <a:cubicBezTo>
                      <a:pt x="13" y="3"/>
                      <a:pt x="14" y="2"/>
                      <a:pt x="14" y="3"/>
                    </a:cubicBezTo>
                    <a:cubicBezTo>
                      <a:pt x="14" y="4"/>
                      <a:pt x="13" y="4"/>
                      <a:pt x="13" y="5"/>
                    </a:cubicBezTo>
                    <a:cubicBezTo>
                      <a:pt x="13" y="5"/>
                      <a:pt x="13" y="5"/>
                      <a:pt x="12" y="6"/>
                    </a:cubicBezTo>
                    <a:cubicBezTo>
                      <a:pt x="12" y="6"/>
                      <a:pt x="12" y="6"/>
                      <a:pt x="12" y="7"/>
                    </a:cubicBezTo>
                    <a:cubicBezTo>
                      <a:pt x="11" y="8"/>
                      <a:pt x="10" y="7"/>
                      <a:pt x="9" y="7"/>
                    </a:cubicBezTo>
                    <a:cubicBezTo>
                      <a:pt x="9" y="7"/>
                      <a:pt x="8" y="6"/>
                      <a:pt x="7" y="6"/>
                    </a:cubicBezTo>
                    <a:cubicBezTo>
                      <a:pt x="6" y="6"/>
                      <a:pt x="5" y="6"/>
                      <a:pt x="4" y="6"/>
                    </a:cubicBezTo>
                    <a:cubicBezTo>
                      <a:pt x="3" y="5"/>
                      <a:pt x="0" y="2"/>
                      <a:pt x="0" y="2"/>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79" name="Freeform 381">
                <a:extLst>
                  <a:ext uri="{FF2B5EF4-FFF2-40B4-BE49-F238E27FC236}">
                    <a16:creationId xmlns:a16="http://schemas.microsoft.com/office/drawing/2014/main" id="{010DE51A-71FC-C323-85CC-4960678C4B45}"/>
                  </a:ext>
                </a:extLst>
              </p:cNvPr>
              <p:cNvSpPr>
                <a:spLocks noEditPoints="1"/>
              </p:cNvSpPr>
              <p:nvPr/>
            </p:nvSpPr>
            <p:spPr bwMode="gray">
              <a:xfrm>
                <a:off x="6183398" y="4459459"/>
                <a:ext cx="674697" cy="585810"/>
              </a:xfrm>
              <a:custGeom>
                <a:avLst/>
                <a:gdLst>
                  <a:gd name="T0" fmla="*/ 185 w 187"/>
                  <a:gd name="T1" fmla="*/ 155 h 162"/>
                  <a:gd name="T2" fmla="*/ 177 w 187"/>
                  <a:gd name="T3" fmla="*/ 149 h 162"/>
                  <a:gd name="T4" fmla="*/ 167 w 187"/>
                  <a:gd name="T5" fmla="*/ 146 h 162"/>
                  <a:gd name="T6" fmla="*/ 156 w 187"/>
                  <a:gd name="T7" fmla="*/ 138 h 162"/>
                  <a:gd name="T8" fmla="*/ 164 w 187"/>
                  <a:gd name="T9" fmla="*/ 135 h 162"/>
                  <a:gd name="T10" fmla="*/ 167 w 187"/>
                  <a:gd name="T11" fmla="*/ 131 h 162"/>
                  <a:gd name="T12" fmla="*/ 168 w 187"/>
                  <a:gd name="T13" fmla="*/ 123 h 162"/>
                  <a:gd name="T14" fmla="*/ 159 w 187"/>
                  <a:gd name="T15" fmla="*/ 125 h 162"/>
                  <a:gd name="T16" fmla="*/ 159 w 187"/>
                  <a:gd name="T17" fmla="*/ 120 h 162"/>
                  <a:gd name="T18" fmla="*/ 154 w 187"/>
                  <a:gd name="T19" fmla="*/ 117 h 162"/>
                  <a:gd name="T20" fmla="*/ 137 w 187"/>
                  <a:gd name="T21" fmla="*/ 121 h 162"/>
                  <a:gd name="T22" fmla="*/ 128 w 187"/>
                  <a:gd name="T23" fmla="*/ 117 h 162"/>
                  <a:gd name="T24" fmla="*/ 133 w 187"/>
                  <a:gd name="T25" fmla="*/ 111 h 162"/>
                  <a:gd name="T26" fmla="*/ 140 w 187"/>
                  <a:gd name="T27" fmla="*/ 108 h 162"/>
                  <a:gd name="T28" fmla="*/ 154 w 187"/>
                  <a:gd name="T29" fmla="*/ 113 h 162"/>
                  <a:gd name="T30" fmla="*/ 164 w 187"/>
                  <a:gd name="T31" fmla="*/ 115 h 162"/>
                  <a:gd name="T32" fmla="*/ 154 w 187"/>
                  <a:gd name="T33" fmla="*/ 96 h 162"/>
                  <a:gd name="T34" fmla="*/ 88 w 187"/>
                  <a:gd name="T35" fmla="*/ 84 h 162"/>
                  <a:gd name="T36" fmla="*/ 91 w 187"/>
                  <a:gd name="T37" fmla="*/ 73 h 162"/>
                  <a:gd name="T38" fmla="*/ 92 w 187"/>
                  <a:gd name="T39" fmla="*/ 64 h 162"/>
                  <a:gd name="T40" fmla="*/ 95 w 187"/>
                  <a:gd name="T41" fmla="*/ 58 h 162"/>
                  <a:gd name="T42" fmla="*/ 103 w 187"/>
                  <a:gd name="T43" fmla="*/ 44 h 162"/>
                  <a:gd name="T44" fmla="*/ 108 w 187"/>
                  <a:gd name="T45" fmla="*/ 36 h 162"/>
                  <a:gd name="T46" fmla="*/ 109 w 187"/>
                  <a:gd name="T47" fmla="*/ 31 h 162"/>
                  <a:gd name="T48" fmla="*/ 105 w 187"/>
                  <a:gd name="T49" fmla="*/ 22 h 162"/>
                  <a:gd name="T50" fmla="*/ 105 w 187"/>
                  <a:gd name="T51" fmla="*/ 17 h 162"/>
                  <a:gd name="T52" fmla="*/ 105 w 187"/>
                  <a:gd name="T53" fmla="*/ 12 h 162"/>
                  <a:gd name="T54" fmla="*/ 103 w 187"/>
                  <a:gd name="T55" fmla="*/ 0 h 162"/>
                  <a:gd name="T56" fmla="*/ 1 w 187"/>
                  <a:gd name="T57" fmla="*/ 45 h 162"/>
                  <a:gd name="T58" fmla="*/ 9 w 187"/>
                  <a:gd name="T59" fmla="*/ 62 h 162"/>
                  <a:gd name="T60" fmla="*/ 15 w 187"/>
                  <a:gd name="T61" fmla="*/ 75 h 162"/>
                  <a:gd name="T62" fmla="*/ 19 w 187"/>
                  <a:gd name="T63" fmla="*/ 87 h 162"/>
                  <a:gd name="T64" fmla="*/ 16 w 187"/>
                  <a:gd name="T65" fmla="*/ 101 h 162"/>
                  <a:gd name="T66" fmla="*/ 13 w 187"/>
                  <a:gd name="T67" fmla="*/ 115 h 162"/>
                  <a:gd name="T68" fmla="*/ 12 w 187"/>
                  <a:gd name="T69" fmla="*/ 129 h 162"/>
                  <a:gd name="T70" fmla="*/ 10 w 187"/>
                  <a:gd name="T71" fmla="*/ 142 h 162"/>
                  <a:gd name="T72" fmla="*/ 27 w 187"/>
                  <a:gd name="T73" fmla="*/ 138 h 162"/>
                  <a:gd name="T74" fmla="*/ 55 w 187"/>
                  <a:gd name="T75" fmla="*/ 146 h 162"/>
                  <a:gd name="T76" fmla="*/ 74 w 187"/>
                  <a:gd name="T77" fmla="*/ 145 h 162"/>
                  <a:gd name="T78" fmla="*/ 68 w 187"/>
                  <a:gd name="T79" fmla="*/ 138 h 162"/>
                  <a:gd name="T80" fmla="*/ 79 w 187"/>
                  <a:gd name="T81" fmla="*/ 135 h 162"/>
                  <a:gd name="T82" fmla="*/ 83 w 187"/>
                  <a:gd name="T83" fmla="*/ 139 h 162"/>
                  <a:gd name="T84" fmla="*/ 90 w 187"/>
                  <a:gd name="T85" fmla="*/ 142 h 162"/>
                  <a:gd name="T86" fmla="*/ 99 w 187"/>
                  <a:gd name="T87" fmla="*/ 141 h 162"/>
                  <a:gd name="T88" fmla="*/ 104 w 187"/>
                  <a:gd name="T89" fmla="*/ 145 h 162"/>
                  <a:gd name="T90" fmla="*/ 111 w 187"/>
                  <a:gd name="T91" fmla="*/ 153 h 162"/>
                  <a:gd name="T92" fmla="*/ 119 w 187"/>
                  <a:gd name="T93" fmla="*/ 156 h 162"/>
                  <a:gd name="T94" fmla="*/ 119 w 187"/>
                  <a:gd name="T95" fmla="*/ 161 h 162"/>
                  <a:gd name="T96" fmla="*/ 128 w 187"/>
                  <a:gd name="T97" fmla="*/ 160 h 162"/>
                  <a:gd name="T98" fmla="*/ 132 w 187"/>
                  <a:gd name="T99" fmla="*/ 153 h 162"/>
                  <a:gd name="T100" fmla="*/ 139 w 187"/>
                  <a:gd name="T101" fmla="*/ 154 h 162"/>
                  <a:gd name="T102" fmla="*/ 148 w 187"/>
                  <a:gd name="T103" fmla="*/ 159 h 162"/>
                  <a:gd name="T104" fmla="*/ 147 w 187"/>
                  <a:gd name="T105" fmla="*/ 151 h 162"/>
                  <a:gd name="T106" fmla="*/ 144 w 187"/>
                  <a:gd name="T107" fmla="*/ 145 h 162"/>
                  <a:gd name="T108" fmla="*/ 141 w 187"/>
                  <a:gd name="T109" fmla="*/ 138 h 162"/>
                  <a:gd name="T110" fmla="*/ 142 w 187"/>
                  <a:gd name="T111" fmla="*/ 132 h 162"/>
                  <a:gd name="T112" fmla="*/ 146 w 187"/>
                  <a:gd name="T113" fmla="*/ 142 h 162"/>
                  <a:gd name="T114" fmla="*/ 157 w 187"/>
                  <a:gd name="T115" fmla="*/ 147 h 162"/>
                  <a:gd name="T116" fmla="*/ 164 w 187"/>
                  <a:gd name="T117" fmla="*/ 152 h 162"/>
                  <a:gd name="T118" fmla="*/ 174 w 187"/>
                  <a:gd name="T119" fmla="*/ 160 h 162"/>
                  <a:gd name="T120" fmla="*/ 181 w 187"/>
                  <a:gd name="T12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7" h="162">
                    <a:moveTo>
                      <a:pt x="103" y="0"/>
                    </a:moveTo>
                    <a:cubicBezTo>
                      <a:pt x="103" y="0"/>
                      <a:pt x="103" y="0"/>
                      <a:pt x="103" y="0"/>
                    </a:cubicBezTo>
                    <a:cubicBezTo>
                      <a:pt x="103" y="0"/>
                      <a:pt x="103" y="0"/>
                      <a:pt x="103" y="0"/>
                    </a:cubicBezTo>
                    <a:close/>
                    <a:moveTo>
                      <a:pt x="185" y="157"/>
                    </a:moveTo>
                    <a:cubicBezTo>
                      <a:pt x="185" y="156"/>
                      <a:pt x="185" y="156"/>
                      <a:pt x="185" y="155"/>
                    </a:cubicBezTo>
                    <a:cubicBezTo>
                      <a:pt x="186" y="154"/>
                      <a:pt x="184" y="154"/>
                      <a:pt x="184" y="154"/>
                    </a:cubicBezTo>
                    <a:cubicBezTo>
                      <a:pt x="183" y="154"/>
                      <a:pt x="183" y="152"/>
                      <a:pt x="183" y="151"/>
                    </a:cubicBezTo>
                    <a:cubicBezTo>
                      <a:pt x="182" y="150"/>
                      <a:pt x="181" y="150"/>
                      <a:pt x="180" y="149"/>
                    </a:cubicBezTo>
                    <a:cubicBezTo>
                      <a:pt x="179" y="149"/>
                      <a:pt x="179" y="150"/>
                      <a:pt x="178" y="151"/>
                    </a:cubicBezTo>
                    <a:cubicBezTo>
                      <a:pt x="177" y="151"/>
                      <a:pt x="178" y="149"/>
                      <a:pt x="177" y="149"/>
                    </a:cubicBezTo>
                    <a:cubicBezTo>
                      <a:pt x="176" y="149"/>
                      <a:pt x="175" y="150"/>
                      <a:pt x="174" y="150"/>
                    </a:cubicBezTo>
                    <a:cubicBezTo>
                      <a:pt x="173" y="150"/>
                      <a:pt x="174" y="149"/>
                      <a:pt x="174" y="148"/>
                    </a:cubicBezTo>
                    <a:cubicBezTo>
                      <a:pt x="174" y="147"/>
                      <a:pt x="172" y="148"/>
                      <a:pt x="171" y="147"/>
                    </a:cubicBezTo>
                    <a:cubicBezTo>
                      <a:pt x="170" y="147"/>
                      <a:pt x="169" y="147"/>
                      <a:pt x="168" y="148"/>
                    </a:cubicBezTo>
                    <a:cubicBezTo>
                      <a:pt x="167" y="148"/>
                      <a:pt x="167" y="147"/>
                      <a:pt x="167" y="146"/>
                    </a:cubicBezTo>
                    <a:cubicBezTo>
                      <a:pt x="167" y="145"/>
                      <a:pt x="166" y="145"/>
                      <a:pt x="165" y="144"/>
                    </a:cubicBezTo>
                    <a:cubicBezTo>
                      <a:pt x="164" y="143"/>
                      <a:pt x="163" y="143"/>
                      <a:pt x="163" y="142"/>
                    </a:cubicBezTo>
                    <a:cubicBezTo>
                      <a:pt x="163" y="142"/>
                      <a:pt x="162" y="141"/>
                      <a:pt x="161" y="141"/>
                    </a:cubicBezTo>
                    <a:cubicBezTo>
                      <a:pt x="160" y="141"/>
                      <a:pt x="160" y="141"/>
                      <a:pt x="159" y="139"/>
                    </a:cubicBezTo>
                    <a:cubicBezTo>
                      <a:pt x="158" y="138"/>
                      <a:pt x="156" y="138"/>
                      <a:pt x="156" y="138"/>
                    </a:cubicBezTo>
                    <a:cubicBezTo>
                      <a:pt x="156" y="138"/>
                      <a:pt x="158" y="138"/>
                      <a:pt x="159" y="138"/>
                    </a:cubicBezTo>
                    <a:cubicBezTo>
                      <a:pt x="160" y="138"/>
                      <a:pt x="160" y="138"/>
                      <a:pt x="161" y="138"/>
                    </a:cubicBezTo>
                    <a:cubicBezTo>
                      <a:pt x="162" y="138"/>
                      <a:pt x="162" y="138"/>
                      <a:pt x="162" y="137"/>
                    </a:cubicBezTo>
                    <a:cubicBezTo>
                      <a:pt x="162" y="136"/>
                      <a:pt x="161" y="136"/>
                      <a:pt x="162" y="136"/>
                    </a:cubicBezTo>
                    <a:cubicBezTo>
                      <a:pt x="163" y="136"/>
                      <a:pt x="164" y="136"/>
                      <a:pt x="164" y="135"/>
                    </a:cubicBezTo>
                    <a:cubicBezTo>
                      <a:pt x="164" y="135"/>
                      <a:pt x="163" y="134"/>
                      <a:pt x="163" y="134"/>
                    </a:cubicBezTo>
                    <a:cubicBezTo>
                      <a:pt x="162" y="133"/>
                      <a:pt x="163" y="133"/>
                      <a:pt x="163" y="132"/>
                    </a:cubicBezTo>
                    <a:cubicBezTo>
                      <a:pt x="163" y="132"/>
                      <a:pt x="164" y="133"/>
                      <a:pt x="165" y="133"/>
                    </a:cubicBezTo>
                    <a:cubicBezTo>
                      <a:pt x="165" y="133"/>
                      <a:pt x="166" y="133"/>
                      <a:pt x="167" y="132"/>
                    </a:cubicBezTo>
                    <a:cubicBezTo>
                      <a:pt x="167" y="131"/>
                      <a:pt x="166" y="131"/>
                      <a:pt x="167" y="131"/>
                    </a:cubicBezTo>
                    <a:cubicBezTo>
                      <a:pt x="167" y="131"/>
                      <a:pt x="168" y="130"/>
                      <a:pt x="168" y="129"/>
                    </a:cubicBezTo>
                    <a:cubicBezTo>
                      <a:pt x="168" y="128"/>
                      <a:pt x="168" y="128"/>
                      <a:pt x="169" y="128"/>
                    </a:cubicBezTo>
                    <a:cubicBezTo>
                      <a:pt x="170" y="128"/>
                      <a:pt x="170" y="127"/>
                      <a:pt x="169" y="126"/>
                    </a:cubicBezTo>
                    <a:cubicBezTo>
                      <a:pt x="169" y="125"/>
                      <a:pt x="170" y="124"/>
                      <a:pt x="171" y="122"/>
                    </a:cubicBezTo>
                    <a:cubicBezTo>
                      <a:pt x="172" y="121"/>
                      <a:pt x="169" y="123"/>
                      <a:pt x="168" y="123"/>
                    </a:cubicBezTo>
                    <a:cubicBezTo>
                      <a:pt x="167" y="124"/>
                      <a:pt x="167" y="122"/>
                      <a:pt x="166" y="122"/>
                    </a:cubicBezTo>
                    <a:cubicBezTo>
                      <a:pt x="165" y="122"/>
                      <a:pt x="165" y="123"/>
                      <a:pt x="165" y="124"/>
                    </a:cubicBezTo>
                    <a:cubicBezTo>
                      <a:pt x="164" y="126"/>
                      <a:pt x="165" y="127"/>
                      <a:pt x="164" y="128"/>
                    </a:cubicBezTo>
                    <a:cubicBezTo>
                      <a:pt x="164" y="129"/>
                      <a:pt x="161" y="128"/>
                      <a:pt x="160" y="127"/>
                    </a:cubicBezTo>
                    <a:cubicBezTo>
                      <a:pt x="159" y="127"/>
                      <a:pt x="159" y="126"/>
                      <a:pt x="159" y="125"/>
                    </a:cubicBezTo>
                    <a:cubicBezTo>
                      <a:pt x="159" y="125"/>
                      <a:pt x="158" y="125"/>
                      <a:pt x="156" y="126"/>
                    </a:cubicBezTo>
                    <a:cubicBezTo>
                      <a:pt x="155" y="126"/>
                      <a:pt x="154" y="125"/>
                      <a:pt x="153" y="124"/>
                    </a:cubicBezTo>
                    <a:cubicBezTo>
                      <a:pt x="152" y="123"/>
                      <a:pt x="153" y="123"/>
                      <a:pt x="153" y="122"/>
                    </a:cubicBezTo>
                    <a:cubicBezTo>
                      <a:pt x="154" y="121"/>
                      <a:pt x="155" y="121"/>
                      <a:pt x="157" y="121"/>
                    </a:cubicBezTo>
                    <a:cubicBezTo>
                      <a:pt x="158" y="121"/>
                      <a:pt x="158" y="120"/>
                      <a:pt x="159" y="120"/>
                    </a:cubicBezTo>
                    <a:cubicBezTo>
                      <a:pt x="160" y="119"/>
                      <a:pt x="161" y="118"/>
                      <a:pt x="161" y="117"/>
                    </a:cubicBezTo>
                    <a:cubicBezTo>
                      <a:pt x="161" y="116"/>
                      <a:pt x="159" y="117"/>
                      <a:pt x="158" y="119"/>
                    </a:cubicBezTo>
                    <a:cubicBezTo>
                      <a:pt x="157" y="120"/>
                      <a:pt x="158" y="118"/>
                      <a:pt x="158" y="117"/>
                    </a:cubicBezTo>
                    <a:cubicBezTo>
                      <a:pt x="158" y="115"/>
                      <a:pt x="156" y="119"/>
                      <a:pt x="155" y="119"/>
                    </a:cubicBezTo>
                    <a:cubicBezTo>
                      <a:pt x="155" y="120"/>
                      <a:pt x="154" y="119"/>
                      <a:pt x="154" y="117"/>
                    </a:cubicBezTo>
                    <a:cubicBezTo>
                      <a:pt x="154" y="115"/>
                      <a:pt x="154" y="117"/>
                      <a:pt x="153" y="118"/>
                    </a:cubicBezTo>
                    <a:cubicBezTo>
                      <a:pt x="152" y="119"/>
                      <a:pt x="151" y="120"/>
                      <a:pt x="149" y="122"/>
                    </a:cubicBezTo>
                    <a:cubicBezTo>
                      <a:pt x="148" y="123"/>
                      <a:pt x="145" y="123"/>
                      <a:pt x="145" y="123"/>
                    </a:cubicBezTo>
                    <a:cubicBezTo>
                      <a:pt x="144" y="123"/>
                      <a:pt x="141" y="123"/>
                      <a:pt x="140" y="122"/>
                    </a:cubicBezTo>
                    <a:cubicBezTo>
                      <a:pt x="139" y="121"/>
                      <a:pt x="138" y="121"/>
                      <a:pt x="137" y="121"/>
                    </a:cubicBezTo>
                    <a:cubicBezTo>
                      <a:pt x="137" y="122"/>
                      <a:pt x="135" y="121"/>
                      <a:pt x="134" y="121"/>
                    </a:cubicBezTo>
                    <a:cubicBezTo>
                      <a:pt x="133" y="120"/>
                      <a:pt x="133" y="118"/>
                      <a:pt x="133" y="117"/>
                    </a:cubicBezTo>
                    <a:cubicBezTo>
                      <a:pt x="133" y="116"/>
                      <a:pt x="133" y="116"/>
                      <a:pt x="132" y="117"/>
                    </a:cubicBezTo>
                    <a:cubicBezTo>
                      <a:pt x="131" y="118"/>
                      <a:pt x="131" y="116"/>
                      <a:pt x="130" y="116"/>
                    </a:cubicBezTo>
                    <a:cubicBezTo>
                      <a:pt x="129" y="116"/>
                      <a:pt x="128" y="117"/>
                      <a:pt x="128" y="117"/>
                    </a:cubicBezTo>
                    <a:cubicBezTo>
                      <a:pt x="127" y="118"/>
                      <a:pt x="127" y="116"/>
                      <a:pt x="128" y="116"/>
                    </a:cubicBezTo>
                    <a:cubicBezTo>
                      <a:pt x="128" y="115"/>
                      <a:pt x="127" y="115"/>
                      <a:pt x="127" y="114"/>
                    </a:cubicBezTo>
                    <a:cubicBezTo>
                      <a:pt x="128" y="113"/>
                      <a:pt x="128" y="112"/>
                      <a:pt x="129" y="111"/>
                    </a:cubicBezTo>
                    <a:cubicBezTo>
                      <a:pt x="129" y="111"/>
                      <a:pt x="130" y="110"/>
                      <a:pt x="130" y="110"/>
                    </a:cubicBezTo>
                    <a:cubicBezTo>
                      <a:pt x="131" y="110"/>
                      <a:pt x="132" y="111"/>
                      <a:pt x="133" y="111"/>
                    </a:cubicBezTo>
                    <a:cubicBezTo>
                      <a:pt x="133" y="111"/>
                      <a:pt x="133" y="112"/>
                      <a:pt x="133" y="115"/>
                    </a:cubicBezTo>
                    <a:cubicBezTo>
                      <a:pt x="132" y="117"/>
                      <a:pt x="133" y="116"/>
                      <a:pt x="134" y="115"/>
                    </a:cubicBezTo>
                    <a:cubicBezTo>
                      <a:pt x="135" y="114"/>
                      <a:pt x="136" y="113"/>
                      <a:pt x="137" y="112"/>
                    </a:cubicBezTo>
                    <a:cubicBezTo>
                      <a:pt x="138" y="112"/>
                      <a:pt x="138" y="111"/>
                      <a:pt x="138" y="110"/>
                    </a:cubicBezTo>
                    <a:cubicBezTo>
                      <a:pt x="138" y="109"/>
                      <a:pt x="139" y="109"/>
                      <a:pt x="140" y="108"/>
                    </a:cubicBezTo>
                    <a:cubicBezTo>
                      <a:pt x="141" y="107"/>
                      <a:pt x="142" y="108"/>
                      <a:pt x="143" y="108"/>
                    </a:cubicBezTo>
                    <a:cubicBezTo>
                      <a:pt x="144" y="108"/>
                      <a:pt x="146" y="109"/>
                      <a:pt x="147" y="110"/>
                    </a:cubicBezTo>
                    <a:cubicBezTo>
                      <a:pt x="147" y="110"/>
                      <a:pt x="148" y="111"/>
                      <a:pt x="149" y="111"/>
                    </a:cubicBezTo>
                    <a:cubicBezTo>
                      <a:pt x="149" y="111"/>
                      <a:pt x="150" y="112"/>
                      <a:pt x="151" y="112"/>
                    </a:cubicBezTo>
                    <a:cubicBezTo>
                      <a:pt x="152" y="112"/>
                      <a:pt x="153" y="113"/>
                      <a:pt x="154" y="113"/>
                    </a:cubicBezTo>
                    <a:cubicBezTo>
                      <a:pt x="155" y="113"/>
                      <a:pt x="155" y="114"/>
                      <a:pt x="156" y="113"/>
                    </a:cubicBezTo>
                    <a:cubicBezTo>
                      <a:pt x="156" y="113"/>
                      <a:pt x="157" y="113"/>
                      <a:pt x="157" y="114"/>
                    </a:cubicBezTo>
                    <a:cubicBezTo>
                      <a:pt x="158" y="115"/>
                      <a:pt x="158" y="115"/>
                      <a:pt x="159" y="115"/>
                    </a:cubicBezTo>
                    <a:cubicBezTo>
                      <a:pt x="160" y="115"/>
                      <a:pt x="161" y="116"/>
                      <a:pt x="162" y="116"/>
                    </a:cubicBezTo>
                    <a:cubicBezTo>
                      <a:pt x="163" y="116"/>
                      <a:pt x="164" y="115"/>
                      <a:pt x="164" y="115"/>
                    </a:cubicBezTo>
                    <a:cubicBezTo>
                      <a:pt x="164" y="114"/>
                      <a:pt x="163" y="112"/>
                      <a:pt x="163" y="112"/>
                    </a:cubicBezTo>
                    <a:cubicBezTo>
                      <a:pt x="162" y="111"/>
                      <a:pt x="161" y="109"/>
                      <a:pt x="161" y="107"/>
                    </a:cubicBezTo>
                    <a:cubicBezTo>
                      <a:pt x="161" y="106"/>
                      <a:pt x="160" y="104"/>
                      <a:pt x="159" y="103"/>
                    </a:cubicBezTo>
                    <a:cubicBezTo>
                      <a:pt x="158" y="102"/>
                      <a:pt x="157" y="101"/>
                      <a:pt x="156" y="100"/>
                    </a:cubicBezTo>
                    <a:cubicBezTo>
                      <a:pt x="154" y="99"/>
                      <a:pt x="155" y="97"/>
                      <a:pt x="154" y="96"/>
                    </a:cubicBezTo>
                    <a:cubicBezTo>
                      <a:pt x="153" y="96"/>
                      <a:pt x="153" y="94"/>
                      <a:pt x="153" y="93"/>
                    </a:cubicBezTo>
                    <a:cubicBezTo>
                      <a:pt x="153" y="92"/>
                      <a:pt x="154" y="90"/>
                      <a:pt x="154" y="89"/>
                    </a:cubicBezTo>
                    <a:cubicBezTo>
                      <a:pt x="154" y="88"/>
                      <a:pt x="155" y="85"/>
                      <a:pt x="156" y="84"/>
                    </a:cubicBezTo>
                    <a:cubicBezTo>
                      <a:pt x="157" y="83"/>
                      <a:pt x="156" y="81"/>
                      <a:pt x="156" y="81"/>
                    </a:cubicBezTo>
                    <a:cubicBezTo>
                      <a:pt x="88" y="84"/>
                      <a:pt x="88" y="84"/>
                      <a:pt x="88" y="84"/>
                    </a:cubicBezTo>
                    <a:cubicBezTo>
                      <a:pt x="90" y="83"/>
                      <a:pt x="90" y="81"/>
                      <a:pt x="90" y="80"/>
                    </a:cubicBezTo>
                    <a:cubicBezTo>
                      <a:pt x="89" y="79"/>
                      <a:pt x="88" y="79"/>
                      <a:pt x="88" y="78"/>
                    </a:cubicBezTo>
                    <a:cubicBezTo>
                      <a:pt x="89" y="77"/>
                      <a:pt x="89" y="77"/>
                      <a:pt x="88" y="76"/>
                    </a:cubicBezTo>
                    <a:cubicBezTo>
                      <a:pt x="88" y="75"/>
                      <a:pt x="87" y="74"/>
                      <a:pt x="88" y="74"/>
                    </a:cubicBezTo>
                    <a:cubicBezTo>
                      <a:pt x="88" y="73"/>
                      <a:pt x="90" y="74"/>
                      <a:pt x="91" y="73"/>
                    </a:cubicBezTo>
                    <a:cubicBezTo>
                      <a:pt x="92" y="72"/>
                      <a:pt x="92" y="70"/>
                      <a:pt x="91" y="70"/>
                    </a:cubicBezTo>
                    <a:cubicBezTo>
                      <a:pt x="90" y="69"/>
                      <a:pt x="90" y="69"/>
                      <a:pt x="90" y="67"/>
                    </a:cubicBezTo>
                    <a:cubicBezTo>
                      <a:pt x="91" y="66"/>
                      <a:pt x="90" y="67"/>
                      <a:pt x="91" y="68"/>
                    </a:cubicBezTo>
                    <a:cubicBezTo>
                      <a:pt x="92" y="69"/>
                      <a:pt x="93" y="69"/>
                      <a:pt x="93" y="68"/>
                    </a:cubicBezTo>
                    <a:cubicBezTo>
                      <a:pt x="94" y="67"/>
                      <a:pt x="93" y="65"/>
                      <a:pt x="92" y="64"/>
                    </a:cubicBezTo>
                    <a:cubicBezTo>
                      <a:pt x="91" y="63"/>
                      <a:pt x="92" y="62"/>
                      <a:pt x="93" y="62"/>
                    </a:cubicBezTo>
                    <a:cubicBezTo>
                      <a:pt x="94" y="61"/>
                      <a:pt x="95" y="61"/>
                      <a:pt x="95" y="60"/>
                    </a:cubicBezTo>
                    <a:cubicBezTo>
                      <a:pt x="95" y="58"/>
                      <a:pt x="93" y="59"/>
                      <a:pt x="92" y="59"/>
                    </a:cubicBezTo>
                    <a:cubicBezTo>
                      <a:pt x="91" y="59"/>
                      <a:pt x="91" y="58"/>
                      <a:pt x="91" y="57"/>
                    </a:cubicBezTo>
                    <a:cubicBezTo>
                      <a:pt x="91" y="55"/>
                      <a:pt x="94" y="57"/>
                      <a:pt x="95" y="58"/>
                    </a:cubicBezTo>
                    <a:cubicBezTo>
                      <a:pt x="96" y="58"/>
                      <a:pt x="96" y="57"/>
                      <a:pt x="96" y="56"/>
                    </a:cubicBezTo>
                    <a:cubicBezTo>
                      <a:pt x="96" y="55"/>
                      <a:pt x="96" y="52"/>
                      <a:pt x="96" y="51"/>
                    </a:cubicBezTo>
                    <a:cubicBezTo>
                      <a:pt x="96" y="50"/>
                      <a:pt x="97" y="49"/>
                      <a:pt x="98" y="48"/>
                    </a:cubicBezTo>
                    <a:cubicBezTo>
                      <a:pt x="99" y="47"/>
                      <a:pt x="100" y="48"/>
                      <a:pt x="101" y="47"/>
                    </a:cubicBezTo>
                    <a:cubicBezTo>
                      <a:pt x="102" y="45"/>
                      <a:pt x="103" y="45"/>
                      <a:pt x="103" y="44"/>
                    </a:cubicBezTo>
                    <a:cubicBezTo>
                      <a:pt x="103" y="42"/>
                      <a:pt x="104" y="42"/>
                      <a:pt x="105" y="42"/>
                    </a:cubicBezTo>
                    <a:cubicBezTo>
                      <a:pt x="107" y="42"/>
                      <a:pt x="106" y="41"/>
                      <a:pt x="106" y="40"/>
                    </a:cubicBezTo>
                    <a:cubicBezTo>
                      <a:pt x="106" y="39"/>
                      <a:pt x="103" y="39"/>
                      <a:pt x="103" y="39"/>
                    </a:cubicBezTo>
                    <a:cubicBezTo>
                      <a:pt x="103" y="38"/>
                      <a:pt x="105" y="38"/>
                      <a:pt x="106" y="38"/>
                    </a:cubicBezTo>
                    <a:cubicBezTo>
                      <a:pt x="107" y="37"/>
                      <a:pt x="108" y="36"/>
                      <a:pt x="108" y="36"/>
                    </a:cubicBezTo>
                    <a:cubicBezTo>
                      <a:pt x="108" y="35"/>
                      <a:pt x="106" y="35"/>
                      <a:pt x="105" y="36"/>
                    </a:cubicBezTo>
                    <a:cubicBezTo>
                      <a:pt x="104" y="37"/>
                      <a:pt x="103" y="37"/>
                      <a:pt x="103" y="35"/>
                    </a:cubicBezTo>
                    <a:cubicBezTo>
                      <a:pt x="102" y="34"/>
                      <a:pt x="103" y="34"/>
                      <a:pt x="104" y="33"/>
                    </a:cubicBezTo>
                    <a:cubicBezTo>
                      <a:pt x="105" y="32"/>
                      <a:pt x="106" y="33"/>
                      <a:pt x="107" y="32"/>
                    </a:cubicBezTo>
                    <a:cubicBezTo>
                      <a:pt x="109" y="32"/>
                      <a:pt x="109" y="32"/>
                      <a:pt x="109" y="31"/>
                    </a:cubicBezTo>
                    <a:cubicBezTo>
                      <a:pt x="110" y="29"/>
                      <a:pt x="110" y="30"/>
                      <a:pt x="112" y="28"/>
                    </a:cubicBezTo>
                    <a:cubicBezTo>
                      <a:pt x="113" y="27"/>
                      <a:pt x="111" y="26"/>
                      <a:pt x="111" y="27"/>
                    </a:cubicBezTo>
                    <a:cubicBezTo>
                      <a:pt x="110" y="28"/>
                      <a:pt x="109" y="26"/>
                      <a:pt x="108" y="26"/>
                    </a:cubicBezTo>
                    <a:cubicBezTo>
                      <a:pt x="107" y="25"/>
                      <a:pt x="109" y="24"/>
                      <a:pt x="108" y="23"/>
                    </a:cubicBezTo>
                    <a:cubicBezTo>
                      <a:pt x="108" y="22"/>
                      <a:pt x="106" y="22"/>
                      <a:pt x="105" y="22"/>
                    </a:cubicBezTo>
                    <a:cubicBezTo>
                      <a:pt x="104" y="22"/>
                      <a:pt x="104" y="22"/>
                      <a:pt x="103" y="20"/>
                    </a:cubicBezTo>
                    <a:cubicBezTo>
                      <a:pt x="103" y="19"/>
                      <a:pt x="104" y="19"/>
                      <a:pt x="104" y="20"/>
                    </a:cubicBezTo>
                    <a:cubicBezTo>
                      <a:pt x="105" y="21"/>
                      <a:pt x="107" y="21"/>
                      <a:pt x="107" y="21"/>
                    </a:cubicBezTo>
                    <a:cubicBezTo>
                      <a:pt x="108" y="21"/>
                      <a:pt x="107" y="19"/>
                      <a:pt x="106" y="19"/>
                    </a:cubicBezTo>
                    <a:cubicBezTo>
                      <a:pt x="106" y="19"/>
                      <a:pt x="105" y="18"/>
                      <a:pt x="105" y="17"/>
                    </a:cubicBezTo>
                    <a:cubicBezTo>
                      <a:pt x="106" y="16"/>
                      <a:pt x="107" y="16"/>
                      <a:pt x="107" y="15"/>
                    </a:cubicBezTo>
                    <a:cubicBezTo>
                      <a:pt x="107" y="13"/>
                      <a:pt x="106" y="14"/>
                      <a:pt x="105" y="15"/>
                    </a:cubicBezTo>
                    <a:cubicBezTo>
                      <a:pt x="105" y="16"/>
                      <a:pt x="104" y="17"/>
                      <a:pt x="102" y="17"/>
                    </a:cubicBezTo>
                    <a:cubicBezTo>
                      <a:pt x="101" y="16"/>
                      <a:pt x="102" y="14"/>
                      <a:pt x="102" y="14"/>
                    </a:cubicBezTo>
                    <a:cubicBezTo>
                      <a:pt x="103" y="13"/>
                      <a:pt x="105" y="12"/>
                      <a:pt x="105" y="12"/>
                    </a:cubicBezTo>
                    <a:cubicBezTo>
                      <a:pt x="105" y="11"/>
                      <a:pt x="104" y="10"/>
                      <a:pt x="103" y="10"/>
                    </a:cubicBezTo>
                    <a:cubicBezTo>
                      <a:pt x="102" y="10"/>
                      <a:pt x="101" y="9"/>
                      <a:pt x="101" y="7"/>
                    </a:cubicBezTo>
                    <a:cubicBezTo>
                      <a:pt x="101" y="6"/>
                      <a:pt x="103" y="5"/>
                      <a:pt x="104" y="4"/>
                    </a:cubicBezTo>
                    <a:cubicBezTo>
                      <a:pt x="105" y="4"/>
                      <a:pt x="103" y="1"/>
                      <a:pt x="103" y="0"/>
                    </a:cubicBezTo>
                    <a:cubicBezTo>
                      <a:pt x="103" y="0"/>
                      <a:pt x="103" y="0"/>
                      <a:pt x="103" y="0"/>
                    </a:cubicBezTo>
                    <a:cubicBezTo>
                      <a:pt x="103" y="1"/>
                      <a:pt x="102" y="3"/>
                      <a:pt x="101" y="4"/>
                    </a:cubicBezTo>
                    <a:cubicBezTo>
                      <a:pt x="100" y="5"/>
                      <a:pt x="99" y="2"/>
                      <a:pt x="99" y="1"/>
                    </a:cubicBezTo>
                    <a:cubicBezTo>
                      <a:pt x="99" y="1"/>
                      <a:pt x="100" y="1"/>
                      <a:pt x="100" y="0"/>
                    </a:cubicBezTo>
                    <a:cubicBezTo>
                      <a:pt x="83" y="1"/>
                      <a:pt x="14" y="2"/>
                      <a:pt x="0" y="2"/>
                    </a:cubicBezTo>
                    <a:cubicBezTo>
                      <a:pt x="0" y="2"/>
                      <a:pt x="1" y="45"/>
                      <a:pt x="1" y="45"/>
                    </a:cubicBezTo>
                    <a:cubicBezTo>
                      <a:pt x="1" y="45"/>
                      <a:pt x="2" y="48"/>
                      <a:pt x="3" y="48"/>
                    </a:cubicBezTo>
                    <a:cubicBezTo>
                      <a:pt x="4" y="49"/>
                      <a:pt x="6" y="49"/>
                      <a:pt x="6" y="51"/>
                    </a:cubicBezTo>
                    <a:cubicBezTo>
                      <a:pt x="7" y="53"/>
                      <a:pt x="7" y="53"/>
                      <a:pt x="8" y="55"/>
                    </a:cubicBezTo>
                    <a:cubicBezTo>
                      <a:pt x="9" y="56"/>
                      <a:pt x="10" y="57"/>
                      <a:pt x="9" y="58"/>
                    </a:cubicBezTo>
                    <a:cubicBezTo>
                      <a:pt x="9" y="59"/>
                      <a:pt x="8" y="61"/>
                      <a:pt x="9" y="62"/>
                    </a:cubicBezTo>
                    <a:cubicBezTo>
                      <a:pt x="10" y="64"/>
                      <a:pt x="11" y="66"/>
                      <a:pt x="12" y="66"/>
                    </a:cubicBezTo>
                    <a:cubicBezTo>
                      <a:pt x="13" y="66"/>
                      <a:pt x="13" y="66"/>
                      <a:pt x="13" y="68"/>
                    </a:cubicBezTo>
                    <a:cubicBezTo>
                      <a:pt x="13" y="69"/>
                      <a:pt x="13" y="69"/>
                      <a:pt x="14" y="70"/>
                    </a:cubicBezTo>
                    <a:cubicBezTo>
                      <a:pt x="16" y="71"/>
                      <a:pt x="16" y="71"/>
                      <a:pt x="15" y="72"/>
                    </a:cubicBezTo>
                    <a:cubicBezTo>
                      <a:pt x="14" y="74"/>
                      <a:pt x="14" y="74"/>
                      <a:pt x="15" y="75"/>
                    </a:cubicBezTo>
                    <a:cubicBezTo>
                      <a:pt x="16" y="76"/>
                      <a:pt x="17" y="76"/>
                      <a:pt x="17" y="77"/>
                    </a:cubicBezTo>
                    <a:cubicBezTo>
                      <a:pt x="17" y="79"/>
                      <a:pt x="18" y="80"/>
                      <a:pt x="19" y="80"/>
                    </a:cubicBezTo>
                    <a:cubicBezTo>
                      <a:pt x="20" y="79"/>
                      <a:pt x="20" y="80"/>
                      <a:pt x="19" y="82"/>
                    </a:cubicBezTo>
                    <a:cubicBezTo>
                      <a:pt x="19" y="83"/>
                      <a:pt x="20" y="83"/>
                      <a:pt x="20" y="85"/>
                    </a:cubicBezTo>
                    <a:cubicBezTo>
                      <a:pt x="20" y="86"/>
                      <a:pt x="20" y="87"/>
                      <a:pt x="19" y="87"/>
                    </a:cubicBezTo>
                    <a:cubicBezTo>
                      <a:pt x="19" y="88"/>
                      <a:pt x="19" y="88"/>
                      <a:pt x="19" y="89"/>
                    </a:cubicBezTo>
                    <a:cubicBezTo>
                      <a:pt x="20" y="90"/>
                      <a:pt x="20" y="90"/>
                      <a:pt x="19" y="91"/>
                    </a:cubicBezTo>
                    <a:cubicBezTo>
                      <a:pt x="19" y="92"/>
                      <a:pt x="19" y="94"/>
                      <a:pt x="18" y="96"/>
                    </a:cubicBezTo>
                    <a:cubicBezTo>
                      <a:pt x="18" y="97"/>
                      <a:pt x="17" y="97"/>
                      <a:pt x="17" y="99"/>
                    </a:cubicBezTo>
                    <a:cubicBezTo>
                      <a:pt x="17" y="100"/>
                      <a:pt x="17" y="100"/>
                      <a:pt x="16" y="101"/>
                    </a:cubicBezTo>
                    <a:cubicBezTo>
                      <a:pt x="15" y="101"/>
                      <a:pt x="15" y="102"/>
                      <a:pt x="15" y="104"/>
                    </a:cubicBezTo>
                    <a:cubicBezTo>
                      <a:pt x="15" y="105"/>
                      <a:pt x="12" y="105"/>
                      <a:pt x="13" y="107"/>
                    </a:cubicBezTo>
                    <a:cubicBezTo>
                      <a:pt x="14" y="108"/>
                      <a:pt x="14" y="108"/>
                      <a:pt x="14" y="110"/>
                    </a:cubicBezTo>
                    <a:cubicBezTo>
                      <a:pt x="14" y="111"/>
                      <a:pt x="14" y="111"/>
                      <a:pt x="13" y="112"/>
                    </a:cubicBezTo>
                    <a:cubicBezTo>
                      <a:pt x="12" y="114"/>
                      <a:pt x="12" y="114"/>
                      <a:pt x="13" y="115"/>
                    </a:cubicBezTo>
                    <a:cubicBezTo>
                      <a:pt x="14" y="117"/>
                      <a:pt x="15" y="116"/>
                      <a:pt x="15" y="117"/>
                    </a:cubicBezTo>
                    <a:cubicBezTo>
                      <a:pt x="14" y="118"/>
                      <a:pt x="14" y="119"/>
                      <a:pt x="14" y="121"/>
                    </a:cubicBezTo>
                    <a:cubicBezTo>
                      <a:pt x="15" y="122"/>
                      <a:pt x="15" y="123"/>
                      <a:pt x="14" y="124"/>
                    </a:cubicBezTo>
                    <a:cubicBezTo>
                      <a:pt x="14" y="126"/>
                      <a:pt x="14" y="126"/>
                      <a:pt x="14" y="127"/>
                    </a:cubicBezTo>
                    <a:cubicBezTo>
                      <a:pt x="13" y="129"/>
                      <a:pt x="12" y="128"/>
                      <a:pt x="12" y="129"/>
                    </a:cubicBezTo>
                    <a:cubicBezTo>
                      <a:pt x="11" y="131"/>
                      <a:pt x="12" y="132"/>
                      <a:pt x="11" y="133"/>
                    </a:cubicBezTo>
                    <a:cubicBezTo>
                      <a:pt x="10" y="134"/>
                      <a:pt x="8" y="134"/>
                      <a:pt x="8" y="135"/>
                    </a:cubicBezTo>
                    <a:cubicBezTo>
                      <a:pt x="8" y="136"/>
                      <a:pt x="7" y="137"/>
                      <a:pt x="8" y="138"/>
                    </a:cubicBezTo>
                    <a:cubicBezTo>
                      <a:pt x="9" y="139"/>
                      <a:pt x="8" y="139"/>
                      <a:pt x="9" y="141"/>
                    </a:cubicBezTo>
                    <a:cubicBezTo>
                      <a:pt x="10" y="141"/>
                      <a:pt x="10" y="142"/>
                      <a:pt x="10" y="142"/>
                    </a:cubicBezTo>
                    <a:cubicBezTo>
                      <a:pt x="11" y="142"/>
                      <a:pt x="12" y="141"/>
                      <a:pt x="12" y="141"/>
                    </a:cubicBezTo>
                    <a:cubicBezTo>
                      <a:pt x="13" y="140"/>
                      <a:pt x="15" y="139"/>
                      <a:pt x="16" y="139"/>
                    </a:cubicBezTo>
                    <a:cubicBezTo>
                      <a:pt x="17" y="139"/>
                      <a:pt x="21" y="139"/>
                      <a:pt x="22" y="138"/>
                    </a:cubicBezTo>
                    <a:cubicBezTo>
                      <a:pt x="24" y="138"/>
                      <a:pt x="25" y="139"/>
                      <a:pt x="26" y="139"/>
                    </a:cubicBezTo>
                    <a:cubicBezTo>
                      <a:pt x="27" y="139"/>
                      <a:pt x="27" y="139"/>
                      <a:pt x="27" y="138"/>
                    </a:cubicBezTo>
                    <a:cubicBezTo>
                      <a:pt x="27" y="137"/>
                      <a:pt x="28" y="136"/>
                      <a:pt x="28" y="136"/>
                    </a:cubicBezTo>
                    <a:cubicBezTo>
                      <a:pt x="29" y="137"/>
                      <a:pt x="30" y="138"/>
                      <a:pt x="31" y="138"/>
                    </a:cubicBezTo>
                    <a:cubicBezTo>
                      <a:pt x="32" y="138"/>
                      <a:pt x="35" y="138"/>
                      <a:pt x="37" y="139"/>
                    </a:cubicBezTo>
                    <a:cubicBezTo>
                      <a:pt x="39" y="139"/>
                      <a:pt x="45" y="142"/>
                      <a:pt x="47" y="143"/>
                    </a:cubicBezTo>
                    <a:cubicBezTo>
                      <a:pt x="50" y="144"/>
                      <a:pt x="54" y="146"/>
                      <a:pt x="55" y="146"/>
                    </a:cubicBezTo>
                    <a:cubicBezTo>
                      <a:pt x="56" y="146"/>
                      <a:pt x="60" y="146"/>
                      <a:pt x="61" y="146"/>
                    </a:cubicBezTo>
                    <a:cubicBezTo>
                      <a:pt x="63" y="146"/>
                      <a:pt x="65" y="146"/>
                      <a:pt x="66" y="147"/>
                    </a:cubicBezTo>
                    <a:cubicBezTo>
                      <a:pt x="67" y="147"/>
                      <a:pt x="68" y="146"/>
                      <a:pt x="69" y="146"/>
                    </a:cubicBezTo>
                    <a:cubicBezTo>
                      <a:pt x="70" y="145"/>
                      <a:pt x="70" y="145"/>
                      <a:pt x="71" y="144"/>
                    </a:cubicBezTo>
                    <a:cubicBezTo>
                      <a:pt x="71" y="144"/>
                      <a:pt x="73" y="144"/>
                      <a:pt x="74" y="145"/>
                    </a:cubicBezTo>
                    <a:cubicBezTo>
                      <a:pt x="75" y="145"/>
                      <a:pt x="75" y="144"/>
                      <a:pt x="75" y="143"/>
                    </a:cubicBezTo>
                    <a:cubicBezTo>
                      <a:pt x="74" y="143"/>
                      <a:pt x="73" y="143"/>
                      <a:pt x="73" y="142"/>
                    </a:cubicBezTo>
                    <a:cubicBezTo>
                      <a:pt x="72" y="142"/>
                      <a:pt x="72" y="141"/>
                      <a:pt x="73" y="141"/>
                    </a:cubicBezTo>
                    <a:cubicBezTo>
                      <a:pt x="73" y="140"/>
                      <a:pt x="71" y="140"/>
                      <a:pt x="70" y="140"/>
                    </a:cubicBezTo>
                    <a:cubicBezTo>
                      <a:pt x="69" y="139"/>
                      <a:pt x="68" y="138"/>
                      <a:pt x="68" y="138"/>
                    </a:cubicBezTo>
                    <a:cubicBezTo>
                      <a:pt x="68" y="138"/>
                      <a:pt x="70" y="138"/>
                      <a:pt x="71" y="138"/>
                    </a:cubicBezTo>
                    <a:cubicBezTo>
                      <a:pt x="72" y="137"/>
                      <a:pt x="73" y="138"/>
                      <a:pt x="73" y="138"/>
                    </a:cubicBezTo>
                    <a:cubicBezTo>
                      <a:pt x="74" y="138"/>
                      <a:pt x="75" y="137"/>
                      <a:pt x="76" y="136"/>
                    </a:cubicBezTo>
                    <a:cubicBezTo>
                      <a:pt x="77" y="136"/>
                      <a:pt x="77" y="136"/>
                      <a:pt x="77" y="135"/>
                    </a:cubicBezTo>
                    <a:cubicBezTo>
                      <a:pt x="77" y="134"/>
                      <a:pt x="78" y="134"/>
                      <a:pt x="79" y="135"/>
                    </a:cubicBezTo>
                    <a:cubicBezTo>
                      <a:pt x="80" y="135"/>
                      <a:pt x="81" y="134"/>
                      <a:pt x="82" y="134"/>
                    </a:cubicBezTo>
                    <a:cubicBezTo>
                      <a:pt x="82" y="134"/>
                      <a:pt x="83" y="134"/>
                      <a:pt x="83" y="135"/>
                    </a:cubicBezTo>
                    <a:cubicBezTo>
                      <a:pt x="83" y="136"/>
                      <a:pt x="82" y="136"/>
                      <a:pt x="82" y="136"/>
                    </a:cubicBezTo>
                    <a:cubicBezTo>
                      <a:pt x="81" y="137"/>
                      <a:pt x="82" y="138"/>
                      <a:pt x="82" y="139"/>
                    </a:cubicBezTo>
                    <a:cubicBezTo>
                      <a:pt x="81" y="140"/>
                      <a:pt x="82" y="139"/>
                      <a:pt x="83" y="139"/>
                    </a:cubicBezTo>
                    <a:cubicBezTo>
                      <a:pt x="84" y="139"/>
                      <a:pt x="85" y="138"/>
                      <a:pt x="86" y="137"/>
                    </a:cubicBezTo>
                    <a:cubicBezTo>
                      <a:pt x="86" y="137"/>
                      <a:pt x="89" y="137"/>
                      <a:pt x="90" y="137"/>
                    </a:cubicBezTo>
                    <a:cubicBezTo>
                      <a:pt x="90" y="137"/>
                      <a:pt x="91" y="137"/>
                      <a:pt x="91" y="138"/>
                    </a:cubicBezTo>
                    <a:cubicBezTo>
                      <a:pt x="92" y="139"/>
                      <a:pt x="91" y="140"/>
                      <a:pt x="91" y="140"/>
                    </a:cubicBezTo>
                    <a:cubicBezTo>
                      <a:pt x="90" y="141"/>
                      <a:pt x="89" y="142"/>
                      <a:pt x="90" y="142"/>
                    </a:cubicBezTo>
                    <a:cubicBezTo>
                      <a:pt x="91" y="142"/>
                      <a:pt x="92" y="141"/>
                      <a:pt x="93" y="142"/>
                    </a:cubicBezTo>
                    <a:cubicBezTo>
                      <a:pt x="94" y="142"/>
                      <a:pt x="94" y="143"/>
                      <a:pt x="94" y="144"/>
                    </a:cubicBezTo>
                    <a:cubicBezTo>
                      <a:pt x="94" y="145"/>
                      <a:pt x="94" y="146"/>
                      <a:pt x="95" y="146"/>
                    </a:cubicBezTo>
                    <a:cubicBezTo>
                      <a:pt x="96" y="146"/>
                      <a:pt x="97" y="146"/>
                      <a:pt x="97" y="145"/>
                    </a:cubicBezTo>
                    <a:cubicBezTo>
                      <a:pt x="97" y="145"/>
                      <a:pt x="98" y="142"/>
                      <a:pt x="99" y="141"/>
                    </a:cubicBezTo>
                    <a:cubicBezTo>
                      <a:pt x="99" y="139"/>
                      <a:pt x="99" y="141"/>
                      <a:pt x="99" y="142"/>
                    </a:cubicBezTo>
                    <a:cubicBezTo>
                      <a:pt x="99" y="143"/>
                      <a:pt x="99" y="145"/>
                      <a:pt x="99" y="146"/>
                    </a:cubicBezTo>
                    <a:cubicBezTo>
                      <a:pt x="99" y="147"/>
                      <a:pt x="99" y="146"/>
                      <a:pt x="100" y="146"/>
                    </a:cubicBezTo>
                    <a:cubicBezTo>
                      <a:pt x="101" y="147"/>
                      <a:pt x="102" y="147"/>
                      <a:pt x="102" y="147"/>
                    </a:cubicBezTo>
                    <a:cubicBezTo>
                      <a:pt x="103" y="146"/>
                      <a:pt x="104" y="145"/>
                      <a:pt x="104" y="145"/>
                    </a:cubicBezTo>
                    <a:cubicBezTo>
                      <a:pt x="104" y="145"/>
                      <a:pt x="104" y="148"/>
                      <a:pt x="105" y="149"/>
                    </a:cubicBezTo>
                    <a:cubicBezTo>
                      <a:pt x="105" y="149"/>
                      <a:pt x="106" y="150"/>
                      <a:pt x="106" y="151"/>
                    </a:cubicBezTo>
                    <a:cubicBezTo>
                      <a:pt x="106" y="151"/>
                      <a:pt x="107" y="152"/>
                      <a:pt x="108" y="152"/>
                    </a:cubicBezTo>
                    <a:cubicBezTo>
                      <a:pt x="108" y="153"/>
                      <a:pt x="109" y="154"/>
                      <a:pt x="110" y="155"/>
                    </a:cubicBezTo>
                    <a:cubicBezTo>
                      <a:pt x="110" y="155"/>
                      <a:pt x="111" y="154"/>
                      <a:pt x="111" y="153"/>
                    </a:cubicBezTo>
                    <a:cubicBezTo>
                      <a:pt x="111" y="152"/>
                      <a:pt x="112" y="152"/>
                      <a:pt x="113" y="153"/>
                    </a:cubicBezTo>
                    <a:cubicBezTo>
                      <a:pt x="113" y="153"/>
                      <a:pt x="114" y="154"/>
                      <a:pt x="114" y="154"/>
                    </a:cubicBezTo>
                    <a:cubicBezTo>
                      <a:pt x="115" y="153"/>
                      <a:pt x="116" y="153"/>
                      <a:pt x="116" y="153"/>
                    </a:cubicBezTo>
                    <a:cubicBezTo>
                      <a:pt x="117" y="153"/>
                      <a:pt x="117" y="155"/>
                      <a:pt x="117" y="155"/>
                    </a:cubicBezTo>
                    <a:cubicBezTo>
                      <a:pt x="118" y="156"/>
                      <a:pt x="118" y="156"/>
                      <a:pt x="119" y="156"/>
                    </a:cubicBezTo>
                    <a:cubicBezTo>
                      <a:pt x="120" y="156"/>
                      <a:pt x="121" y="157"/>
                      <a:pt x="122" y="157"/>
                    </a:cubicBezTo>
                    <a:cubicBezTo>
                      <a:pt x="123" y="157"/>
                      <a:pt x="122" y="158"/>
                      <a:pt x="121" y="159"/>
                    </a:cubicBezTo>
                    <a:cubicBezTo>
                      <a:pt x="120" y="159"/>
                      <a:pt x="120" y="159"/>
                      <a:pt x="119" y="159"/>
                    </a:cubicBezTo>
                    <a:cubicBezTo>
                      <a:pt x="118" y="158"/>
                      <a:pt x="118" y="159"/>
                      <a:pt x="118" y="159"/>
                    </a:cubicBezTo>
                    <a:cubicBezTo>
                      <a:pt x="117" y="159"/>
                      <a:pt x="118" y="161"/>
                      <a:pt x="119" y="161"/>
                    </a:cubicBezTo>
                    <a:cubicBezTo>
                      <a:pt x="120" y="161"/>
                      <a:pt x="120" y="160"/>
                      <a:pt x="120" y="160"/>
                    </a:cubicBezTo>
                    <a:cubicBezTo>
                      <a:pt x="120" y="159"/>
                      <a:pt x="121" y="160"/>
                      <a:pt x="122" y="160"/>
                    </a:cubicBezTo>
                    <a:cubicBezTo>
                      <a:pt x="123" y="160"/>
                      <a:pt x="123" y="161"/>
                      <a:pt x="124" y="161"/>
                    </a:cubicBezTo>
                    <a:cubicBezTo>
                      <a:pt x="124" y="162"/>
                      <a:pt x="126" y="161"/>
                      <a:pt x="126" y="161"/>
                    </a:cubicBezTo>
                    <a:cubicBezTo>
                      <a:pt x="126" y="160"/>
                      <a:pt x="128" y="161"/>
                      <a:pt x="128" y="160"/>
                    </a:cubicBezTo>
                    <a:cubicBezTo>
                      <a:pt x="127" y="159"/>
                      <a:pt x="128" y="158"/>
                      <a:pt x="128" y="157"/>
                    </a:cubicBezTo>
                    <a:cubicBezTo>
                      <a:pt x="128" y="156"/>
                      <a:pt x="129" y="156"/>
                      <a:pt x="129" y="156"/>
                    </a:cubicBezTo>
                    <a:cubicBezTo>
                      <a:pt x="130" y="157"/>
                      <a:pt x="129" y="155"/>
                      <a:pt x="129" y="155"/>
                    </a:cubicBezTo>
                    <a:cubicBezTo>
                      <a:pt x="129" y="154"/>
                      <a:pt x="130" y="154"/>
                      <a:pt x="131" y="154"/>
                    </a:cubicBezTo>
                    <a:cubicBezTo>
                      <a:pt x="131" y="155"/>
                      <a:pt x="131" y="154"/>
                      <a:pt x="132" y="153"/>
                    </a:cubicBezTo>
                    <a:cubicBezTo>
                      <a:pt x="132" y="151"/>
                      <a:pt x="132" y="152"/>
                      <a:pt x="133" y="153"/>
                    </a:cubicBezTo>
                    <a:cubicBezTo>
                      <a:pt x="133" y="155"/>
                      <a:pt x="134" y="154"/>
                      <a:pt x="134" y="153"/>
                    </a:cubicBezTo>
                    <a:cubicBezTo>
                      <a:pt x="134" y="152"/>
                      <a:pt x="135" y="152"/>
                      <a:pt x="135" y="152"/>
                    </a:cubicBezTo>
                    <a:cubicBezTo>
                      <a:pt x="135" y="152"/>
                      <a:pt x="136" y="152"/>
                      <a:pt x="137" y="153"/>
                    </a:cubicBezTo>
                    <a:cubicBezTo>
                      <a:pt x="138" y="154"/>
                      <a:pt x="138" y="153"/>
                      <a:pt x="139" y="154"/>
                    </a:cubicBezTo>
                    <a:cubicBezTo>
                      <a:pt x="140" y="155"/>
                      <a:pt x="140" y="155"/>
                      <a:pt x="141" y="155"/>
                    </a:cubicBezTo>
                    <a:cubicBezTo>
                      <a:pt x="141" y="154"/>
                      <a:pt x="141" y="157"/>
                      <a:pt x="142" y="157"/>
                    </a:cubicBezTo>
                    <a:cubicBezTo>
                      <a:pt x="142" y="157"/>
                      <a:pt x="142" y="158"/>
                      <a:pt x="143" y="159"/>
                    </a:cubicBezTo>
                    <a:cubicBezTo>
                      <a:pt x="143" y="160"/>
                      <a:pt x="143" y="160"/>
                      <a:pt x="145" y="160"/>
                    </a:cubicBezTo>
                    <a:cubicBezTo>
                      <a:pt x="146" y="161"/>
                      <a:pt x="147" y="160"/>
                      <a:pt x="148" y="159"/>
                    </a:cubicBezTo>
                    <a:cubicBezTo>
                      <a:pt x="148" y="158"/>
                      <a:pt x="150" y="156"/>
                      <a:pt x="150" y="156"/>
                    </a:cubicBezTo>
                    <a:cubicBezTo>
                      <a:pt x="150" y="156"/>
                      <a:pt x="149" y="157"/>
                      <a:pt x="148" y="157"/>
                    </a:cubicBezTo>
                    <a:cubicBezTo>
                      <a:pt x="148" y="157"/>
                      <a:pt x="147" y="156"/>
                      <a:pt x="147" y="155"/>
                    </a:cubicBezTo>
                    <a:cubicBezTo>
                      <a:pt x="147" y="154"/>
                      <a:pt x="147" y="154"/>
                      <a:pt x="146" y="153"/>
                    </a:cubicBezTo>
                    <a:cubicBezTo>
                      <a:pt x="145" y="152"/>
                      <a:pt x="146" y="152"/>
                      <a:pt x="147" y="151"/>
                    </a:cubicBezTo>
                    <a:cubicBezTo>
                      <a:pt x="148" y="151"/>
                      <a:pt x="148" y="151"/>
                      <a:pt x="149" y="151"/>
                    </a:cubicBezTo>
                    <a:cubicBezTo>
                      <a:pt x="149" y="150"/>
                      <a:pt x="149" y="150"/>
                      <a:pt x="149" y="149"/>
                    </a:cubicBezTo>
                    <a:cubicBezTo>
                      <a:pt x="148" y="149"/>
                      <a:pt x="148" y="148"/>
                      <a:pt x="148" y="147"/>
                    </a:cubicBezTo>
                    <a:cubicBezTo>
                      <a:pt x="148" y="146"/>
                      <a:pt x="147" y="146"/>
                      <a:pt x="146" y="147"/>
                    </a:cubicBezTo>
                    <a:cubicBezTo>
                      <a:pt x="145" y="147"/>
                      <a:pt x="145" y="146"/>
                      <a:pt x="144" y="145"/>
                    </a:cubicBezTo>
                    <a:cubicBezTo>
                      <a:pt x="143" y="145"/>
                      <a:pt x="143" y="145"/>
                      <a:pt x="142" y="144"/>
                    </a:cubicBezTo>
                    <a:cubicBezTo>
                      <a:pt x="141" y="143"/>
                      <a:pt x="142" y="142"/>
                      <a:pt x="143" y="142"/>
                    </a:cubicBezTo>
                    <a:cubicBezTo>
                      <a:pt x="144" y="141"/>
                      <a:pt x="144" y="141"/>
                      <a:pt x="144" y="140"/>
                    </a:cubicBezTo>
                    <a:cubicBezTo>
                      <a:pt x="143" y="139"/>
                      <a:pt x="143" y="140"/>
                      <a:pt x="143" y="138"/>
                    </a:cubicBezTo>
                    <a:cubicBezTo>
                      <a:pt x="143" y="137"/>
                      <a:pt x="142" y="138"/>
                      <a:pt x="141" y="138"/>
                    </a:cubicBezTo>
                    <a:cubicBezTo>
                      <a:pt x="140" y="139"/>
                      <a:pt x="140" y="139"/>
                      <a:pt x="139" y="139"/>
                    </a:cubicBezTo>
                    <a:cubicBezTo>
                      <a:pt x="139" y="139"/>
                      <a:pt x="139" y="138"/>
                      <a:pt x="138" y="138"/>
                    </a:cubicBezTo>
                    <a:cubicBezTo>
                      <a:pt x="137" y="137"/>
                      <a:pt x="137" y="138"/>
                      <a:pt x="137" y="137"/>
                    </a:cubicBezTo>
                    <a:cubicBezTo>
                      <a:pt x="137" y="136"/>
                      <a:pt x="138" y="135"/>
                      <a:pt x="139" y="134"/>
                    </a:cubicBezTo>
                    <a:cubicBezTo>
                      <a:pt x="140" y="133"/>
                      <a:pt x="141" y="133"/>
                      <a:pt x="142" y="132"/>
                    </a:cubicBezTo>
                    <a:cubicBezTo>
                      <a:pt x="142" y="132"/>
                      <a:pt x="144" y="132"/>
                      <a:pt x="144" y="133"/>
                    </a:cubicBezTo>
                    <a:cubicBezTo>
                      <a:pt x="145" y="135"/>
                      <a:pt x="144" y="135"/>
                      <a:pt x="143" y="136"/>
                    </a:cubicBezTo>
                    <a:cubicBezTo>
                      <a:pt x="142" y="137"/>
                      <a:pt x="144" y="137"/>
                      <a:pt x="145" y="138"/>
                    </a:cubicBezTo>
                    <a:cubicBezTo>
                      <a:pt x="146" y="138"/>
                      <a:pt x="145" y="141"/>
                      <a:pt x="145" y="142"/>
                    </a:cubicBezTo>
                    <a:cubicBezTo>
                      <a:pt x="145" y="142"/>
                      <a:pt x="146" y="142"/>
                      <a:pt x="146" y="142"/>
                    </a:cubicBezTo>
                    <a:cubicBezTo>
                      <a:pt x="147" y="142"/>
                      <a:pt x="148" y="144"/>
                      <a:pt x="148" y="144"/>
                    </a:cubicBezTo>
                    <a:cubicBezTo>
                      <a:pt x="149" y="144"/>
                      <a:pt x="150" y="145"/>
                      <a:pt x="151" y="145"/>
                    </a:cubicBezTo>
                    <a:cubicBezTo>
                      <a:pt x="152" y="146"/>
                      <a:pt x="153" y="146"/>
                      <a:pt x="153" y="146"/>
                    </a:cubicBezTo>
                    <a:cubicBezTo>
                      <a:pt x="154" y="145"/>
                      <a:pt x="155" y="145"/>
                      <a:pt x="156" y="145"/>
                    </a:cubicBezTo>
                    <a:cubicBezTo>
                      <a:pt x="156" y="145"/>
                      <a:pt x="156" y="146"/>
                      <a:pt x="157" y="147"/>
                    </a:cubicBezTo>
                    <a:cubicBezTo>
                      <a:pt x="157" y="148"/>
                      <a:pt x="158" y="148"/>
                      <a:pt x="159" y="149"/>
                    </a:cubicBezTo>
                    <a:cubicBezTo>
                      <a:pt x="160" y="150"/>
                      <a:pt x="158" y="150"/>
                      <a:pt x="158" y="151"/>
                    </a:cubicBezTo>
                    <a:cubicBezTo>
                      <a:pt x="157" y="151"/>
                      <a:pt x="157" y="152"/>
                      <a:pt x="158" y="152"/>
                    </a:cubicBezTo>
                    <a:cubicBezTo>
                      <a:pt x="159" y="152"/>
                      <a:pt x="160" y="152"/>
                      <a:pt x="161" y="152"/>
                    </a:cubicBezTo>
                    <a:cubicBezTo>
                      <a:pt x="162" y="152"/>
                      <a:pt x="164" y="152"/>
                      <a:pt x="164" y="152"/>
                    </a:cubicBezTo>
                    <a:cubicBezTo>
                      <a:pt x="164" y="153"/>
                      <a:pt x="165" y="154"/>
                      <a:pt x="166" y="154"/>
                    </a:cubicBezTo>
                    <a:cubicBezTo>
                      <a:pt x="166" y="155"/>
                      <a:pt x="168" y="154"/>
                      <a:pt x="169" y="154"/>
                    </a:cubicBezTo>
                    <a:cubicBezTo>
                      <a:pt x="170" y="155"/>
                      <a:pt x="171" y="155"/>
                      <a:pt x="171" y="156"/>
                    </a:cubicBezTo>
                    <a:cubicBezTo>
                      <a:pt x="172" y="157"/>
                      <a:pt x="173" y="157"/>
                      <a:pt x="173" y="158"/>
                    </a:cubicBezTo>
                    <a:cubicBezTo>
                      <a:pt x="173" y="159"/>
                      <a:pt x="173" y="161"/>
                      <a:pt x="174" y="160"/>
                    </a:cubicBezTo>
                    <a:cubicBezTo>
                      <a:pt x="174" y="160"/>
                      <a:pt x="175" y="160"/>
                      <a:pt x="175" y="161"/>
                    </a:cubicBezTo>
                    <a:cubicBezTo>
                      <a:pt x="175" y="161"/>
                      <a:pt x="177" y="161"/>
                      <a:pt x="178" y="161"/>
                    </a:cubicBezTo>
                    <a:cubicBezTo>
                      <a:pt x="179" y="160"/>
                      <a:pt x="178" y="160"/>
                      <a:pt x="178" y="159"/>
                    </a:cubicBezTo>
                    <a:cubicBezTo>
                      <a:pt x="178" y="158"/>
                      <a:pt x="179" y="158"/>
                      <a:pt x="179" y="159"/>
                    </a:cubicBezTo>
                    <a:cubicBezTo>
                      <a:pt x="180" y="159"/>
                      <a:pt x="180" y="161"/>
                      <a:pt x="181" y="161"/>
                    </a:cubicBezTo>
                    <a:cubicBezTo>
                      <a:pt x="182" y="162"/>
                      <a:pt x="183" y="161"/>
                      <a:pt x="183" y="160"/>
                    </a:cubicBezTo>
                    <a:cubicBezTo>
                      <a:pt x="184" y="159"/>
                      <a:pt x="184" y="160"/>
                      <a:pt x="184" y="158"/>
                    </a:cubicBezTo>
                    <a:cubicBezTo>
                      <a:pt x="184" y="157"/>
                      <a:pt x="185" y="157"/>
                      <a:pt x="186" y="159"/>
                    </a:cubicBezTo>
                    <a:cubicBezTo>
                      <a:pt x="187" y="160"/>
                      <a:pt x="186" y="158"/>
                      <a:pt x="185" y="157"/>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sp>
          <p:nvSpPr>
            <p:cNvPr id="489" name="Freeform 382">
              <a:extLst>
                <a:ext uri="{FF2B5EF4-FFF2-40B4-BE49-F238E27FC236}">
                  <a16:creationId xmlns:a16="http://schemas.microsoft.com/office/drawing/2014/main" id="{E4877F41-BA5C-443F-8A4D-9393B1463810}"/>
                </a:ext>
              </a:extLst>
            </p:cNvPr>
            <p:cNvSpPr>
              <a:spLocks noEditPoints="1"/>
            </p:cNvSpPr>
            <p:nvPr/>
          </p:nvSpPr>
          <p:spPr bwMode="gray">
            <a:xfrm>
              <a:off x="7876966" y="4066490"/>
              <a:ext cx="561174" cy="519528"/>
            </a:xfrm>
            <a:custGeom>
              <a:avLst/>
              <a:gdLst>
                <a:gd name="T0" fmla="*/ 125 w 168"/>
                <a:gd name="T1" fmla="*/ 150 h 152"/>
                <a:gd name="T2" fmla="*/ 166 w 168"/>
                <a:gd name="T3" fmla="*/ 22 h 152"/>
                <a:gd name="T4" fmla="*/ 143 w 168"/>
                <a:gd name="T5" fmla="*/ 23 h 152"/>
                <a:gd name="T6" fmla="*/ 146 w 168"/>
                <a:gd name="T7" fmla="*/ 17 h 152"/>
                <a:gd name="T8" fmla="*/ 150 w 168"/>
                <a:gd name="T9" fmla="*/ 12 h 152"/>
                <a:gd name="T10" fmla="*/ 152 w 168"/>
                <a:gd name="T11" fmla="*/ 7 h 152"/>
                <a:gd name="T12" fmla="*/ 150 w 168"/>
                <a:gd name="T13" fmla="*/ 3 h 152"/>
                <a:gd name="T14" fmla="*/ 80 w 168"/>
                <a:gd name="T15" fmla="*/ 4 h 152"/>
                <a:gd name="T16" fmla="*/ 0 w 168"/>
                <a:gd name="T17" fmla="*/ 5 h 152"/>
                <a:gd name="T18" fmla="*/ 3 w 168"/>
                <a:gd name="T19" fmla="*/ 23 h 152"/>
                <a:gd name="T20" fmla="*/ 7 w 168"/>
                <a:gd name="T21" fmla="*/ 52 h 152"/>
                <a:gd name="T22" fmla="*/ 9 w 168"/>
                <a:gd name="T23" fmla="*/ 129 h 152"/>
                <a:gd name="T24" fmla="*/ 15 w 168"/>
                <a:gd name="T25" fmla="*/ 129 h 152"/>
                <a:gd name="T26" fmla="*/ 21 w 168"/>
                <a:gd name="T27" fmla="*/ 129 h 152"/>
                <a:gd name="T28" fmla="*/ 22 w 168"/>
                <a:gd name="T29" fmla="*/ 152 h 152"/>
                <a:gd name="T30" fmla="*/ 124 w 168"/>
                <a:gd name="T31" fmla="*/ 148 h 152"/>
                <a:gd name="T32" fmla="*/ 123 w 168"/>
                <a:gd name="T33" fmla="*/ 144 h 152"/>
                <a:gd name="T34" fmla="*/ 126 w 168"/>
                <a:gd name="T35" fmla="*/ 140 h 152"/>
                <a:gd name="T36" fmla="*/ 123 w 168"/>
                <a:gd name="T37" fmla="*/ 137 h 152"/>
                <a:gd name="T38" fmla="*/ 123 w 168"/>
                <a:gd name="T39" fmla="*/ 129 h 152"/>
                <a:gd name="T40" fmla="*/ 122 w 168"/>
                <a:gd name="T41" fmla="*/ 125 h 152"/>
                <a:gd name="T42" fmla="*/ 120 w 168"/>
                <a:gd name="T43" fmla="*/ 120 h 152"/>
                <a:gd name="T44" fmla="*/ 125 w 168"/>
                <a:gd name="T45" fmla="*/ 122 h 152"/>
                <a:gd name="T46" fmla="*/ 123 w 168"/>
                <a:gd name="T47" fmla="*/ 119 h 152"/>
                <a:gd name="T48" fmla="*/ 125 w 168"/>
                <a:gd name="T49" fmla="*/ 116 h 152"/>
                <a:gd name="T50" fmla="*/ 125 w 168"/>
                <a:gd name="T51" fmla="*/ 114 h 152"/>
                <a:gd name="T52" fmla="*/ 125 w 168"/>
                <a:gd name="T53" fmla="*/ 109 h 152"/>
                <a:gd name="T54" fmla="*/ 128 w 168"/>
                <a:gd name="T55" fmla="*/ 106 h 152"/>
                <a:gd name="T56" fmla="*/ 128 w 168"/>
                <a:gd name="T57" fmla="*/ 102 h 152"/>
                <a:gd name="T58" fmla="*/ 132 w 168"/>
                <a:gd name="T59" fmla="*/ 100 h 152"/>
                <a:gd name="T60" fmla="*/ 132 w 168"/>
                <a:gd name="T61" fmla="*/ 96 h 152"/>
                <a:gd name="T62" fmla="*/ 134 w 168"/>
                <a:gd name="T63" fmla="*/ 92 h 152"/>
                <a:gd name="T64" fmla="*/ 139 w 168"/>
                <a:gd name="T65" fmla="*/ 89 h 152"/>
                <a:gd name="T66" fmla="*/ 141 w 168"/>
                <a:gd name="T67" fmla="*/ 83 h 152"/>
                <a:gd name="T68" fmla="*/ 141 w 168"/>
                <a:gd name="T69" fmla="*/ 79 h 152"/>
                <a:gd name="T70" fmla="*/ 143 w 168"/>
                <a:gd name="T71" fmla="*/ 77 h 152"/>
                <a:gd name="T72" fmla="*/ 141 w 168"/>
                <a:gd name="T73" fmla="*/ 73 h 152"/>
                <a:gd name="T74" fmla="*/ 143 w 168"/>
                <a:gd name="T75" fmla="*/ 73 h 152"/>
                <a:gd name="T76" fmla="*/ 143 w 168"/>
                <a:gd name="T77" fmla="*/ 69 h 152"/>
                <a:gd name="T78" fmla="*/ 148 w 168"/>
                <a:gd name="T79" fmla="*/ 69 h 152"/>
                <a:gd name="T80" fmla="*/ 148 w 168"/>
                <a:gd name="T81" fmla="*/ 64 h 152"/>
                <a:gd name="T82" fmla="*/ 152 w 168"/>
                <a:gd name="T83" fmla="*/ 59 h 152"/>
                <a:gd name="T84" fmla="*/ 156 w 168"/>
                <a:gd name="T85" fmla="*/ 56 h 152"/>
                <a:gd name="T86" fmla="*/ 154 w 168"/>
                <a:gd name="T87" fmla="*/ 51 h 152"/>
                <a:gd name="T88" fmla="*/ 154 w 168"/>
                <a:gd name="T89" fmla="*/ 45 h 152"/>
                <a:gd name="T90" fmla="*/ 157 w 168"/>
                <a:gd name="T91" fmla="*/ 43 h 152"/>
                <a:gd name="T92" fmla="*/ 159 w 168"/>
                <a:gd name="T93" fmla="*/ 40 h 152"/>
                <a:gd name="T94" fmla="*/ 161 w 168"/>
                <a:gd name="T95" fmla="*/ 37 h 152"/>
                <a:gd name="T96" fmla="*/ 159 w 168"/>
                <a:gd name="T97" fmla="*/ 34 h 152"/>
                <a:gd name="T98" fmla="*/ 163 w 168"/>
                <a:gd name="T99" fmla="*/ 30 h 152"/>
                <a:gd name="T100" fmla="*/ 165 w 168"/>
                <a:gd name="T101" fmla="*/ 27 h 152"/>
                <a:gd name="T102" fmla="*/ 168 w 168"/>
                <a:gd name="T103" fmla="*/ 25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8" h="152">
                  <a:moveTo>
                    <a:pt x="125" y="150"/>
                  </a:moveTo>
                  <a:cubicBezTo>
                    <a:pt x="125" y="150"/>
                    <a:pt x="125" y="150"/>
                    <a:pt x="125" y="150"/>
                  </a:cubicBezTo>
                  <a:cubicBezTo>
                    <a:pt x="125" y="150"/>
                    <a:pt x="125" y="150"/>
                    <a:pt x="125" y="150"/>
                  </a:cubicBezTo>
                  <a:close/>
                  <a:moveTo>
                    <a:pt x="166" y="22"/>
                  </a:moveTo>
                  <a:cubicBezTo>
                    <a:pt x="166" y="21"/>
                    <a:pt x="165" y="21"/>
                    <a:pt x="165" y="21"/>
                  </a:cubicBezTo>
                  <a:cubicBezTo>
                    <a:pt x="143" y="23"/>
                    <a:pt x="143" y="23"/>
                    <a:pt x="143" y="23"/>
                  </a:cubicBezTo>
                  <a:cubicBezTo>
                    <a:pt x="143" y="23"/>
                    <a:pt x="143" y="21"/>
                    <a:pt x="144" y="19"/>
                  </a:cubicBezTo>
                  <a:cubicBezTo>
                    <a:pt x="145" y="18"/>
                    <a:pt x="145" y="18"/>
                    <a:pt x="146" y="17"/>
                  </a:cubicBezTo>
                  <a:cubicBezTo>
                    <a:pt x="147" y="16"/>
                    <a:pt x="148" y="16"/>
                    <a:pt x="148" y="14"/>
                  </a:cubicBezTo>
                  <a:cubicBezTo>
                    <a:pt x="148" y="13"/>
                    <a:pt x="149" y="13"/>
                    <a:pt x="150" y="12"/>
                  </a:cubicBezTo>
                  <a:cubicBezTo>
                    <a:pt x="151" y="11"/>
                    <a:pt x="151" y="10"/>
                    <a:pt x="152" y="10"/>
                  </a:cubicBezTo>
                  <a:cubicBezTo>
                    <a:pt x="153" y="9"/>
                    <a:pt x="153" y="8"/>
                    <a:pt x="152" y="7"/>
                  </a:cubicBezTo>
                  <a:cubicBezTo>
                    <a:pt x="152" y="6"/>
                    <a:pt x="152" y="4"/>
                    <a:pt x="151" y="4"/>
                  </a:cubicBezTo>
                  <a:cubicBezTo>
                    <a:pt x="150" y="4"/>
                    <a:pt x="150" y="4"/>
                    <a:pt x="150" y="3"/>
                  </a:cubicBezTo>
                  <a:cubicBezTo>
                    <a:pt x="150" y="2"/>
                    <a:pt x="150" y="0"/>
                    <a:pt x="148" y="1"/>
                  </a:cubicBezTo>
                  <a:cubicBezTo>
                    <a:pt x="147" y="1"/>
                    <a:pt x="113" y="3"/>
                    <a:pt x="80" y="4"/>
                  </a:cubicBezTo>
                  <a:cubicBezTo>
                    <a:pt x="51" y="4"/>
                    <a:pt x="10" y="5"/>
                    <a:pt x="0" y="5"/>
                  </a:cubicBezTo>
                  <a:cubicBezTo>
                    <a:pt x="0" y="5"/>
                    <a:pt x="0" y="5"/>
                    <a:pt x="0" y="5"/>
                  </a:cubicBezTo>
                  <a:cubicBezTo>
                    <a:pt x="0" y="5"/>
                    <a:pt x="0" y="10"/>
                    <a:pt x="1" y="12"/>
                  </a:cubicBezTo>
                  <a:cubicBezTo>
                    <a:pt x="2" y="15"/>
                    <a:pt x="3" y="21"/>
                    <a:pt x="3" y="23"/>
                  </a:cubicBezTo>
                  <a:cubicBezTo>
                    <a:pt x="3" y="25"/>
                    <a:pt x="3" y="27"/>
                    <a:pt x="4" y="34"/>
                  </a:cubicBezTo>
                  <a:cubicBezTo>
                    <a:pt x="6" y="41"/>
                    <a:pt x="7" y="50"/>
                    <a:pt x="7" y="52"/>
                  </a:cubicBezTo>
                  <a:cubicBezTo>
                    <a:pt x="7" y="55"/>
                    <a:pt x="6" y="126"/>
                    <a:pt x="6" y="126"/>
                  </a:cubicBezTo>
                  <a:cubicBezTo>
                    <a:pt x="6" y="126"/>
                    <a:pt x="7" y="128"/>
                    <a:pt x="9" y="129"/>
                  </a:cubicBezTo>
                  <a:cubicBezTo>
                    <a:pt x="10" y="129"/>
                    <a:pt x="10" y="130"/>
                    <a:pt x="11" y="130"/>
                  </a:cubicBezTo>
                  <a:cubicBezTo>
                    <a:pt x="13" y="129"/>
                    <a:pt x="14" y="128"/>
                    <a:pt x="15" y="129"/>
                  </a:cubicBezTo>
                  <a:cubicBezTo>
                    <a:pt x="16" y="129"/>
                    <a:pt x="17" y="129"/>
                    <a:pt x="18" y="129"/>
                  </a:cubicBezTo>
                  <a:cubicBezTo>
                    <a:pt x="19" y="129"/>
                    <a:pt x="21" y="128"/>
                    <a:pt x="21" y="129"/>
                  </a:cubicBezTo>
                  <a:cubicBezTo>
                    <a:pt x="21" y="131"/>
                    <a:pt x="22" y="137"/>
                    <a:pt x="22" y="139"/>
                  </a:cubicBezTo>
                  <a:cubicBezTo>
                    <a:pt x="22" y="140"/>
                    <a:pt x="22" y="145"/>
                    <a:pt x="22" y="152"/>
                  </a:cubicBezTo>
                  <a:cubicBezTo>
                    <a:pt x="36" y="152"/>
                    <a:pt x="105" y="151"/>
                    <a:pt x="122" y="150"/>
                  </a:cubicBezTo>
                  <a:cubicBezTo>
                    <a:pt x="122" y="149"/>
                    <a:pt x="123" y="149"/>
                    <a:pt x="124" y="148"/>
                  </a:cubicBezTo>
                  <a:cubicBezTo>
                    <a:pt x="125" y="147"/>
                    <a:pt x="124" y="146"/>
                    <a:pt x="122" y="144"/>
                  </a:cubicBezTo>
                  <a:cubicBezTo>
                    <a:pt x="121" y="143"/>
                    <a:pt x="122" y="144"/>
                    <a:pt x="123" y="144"/>
                  </a:cubicBezTo>
                  <a:cubicBezTo>
                    <a:pt x="125" y="144"/>
                    <a:pt x="125" y="144"/>
                    <a:pt x="125" y="142"/>
                  </a:cubicBezTo>
                  <a:cubicBezTo>
                    <a:pt x="126" y="140"/>
                    <a:pt x="125" y="140"/>
                    <a:pt x="126" y="140"/>
                  </a:cubicBezTo>
                  <a:cubicBezTo>
                    <a:pt x="127" y="139"/>
                    <a:pt x="126" y="137"/>
                    <a:pt x="126" y="137"/>
                  </a:cubicBezTo>
                  <a:cubicBezTo>
                    <a:pt x="126" y="137"/>
                    <a:pt x="124" y="137"/>
                    <a:pt x="123" y="137"/>
                  </a:cubicBezTo>
                  <a:cubicBezTo>
                    <a:pt x="122" y="137"/>
                    <a:pt x="123" y="134"/>
                    <a:pt x="123" y="133"/>
                  </a:cubicBezTo>
                  <a:cubicBezTo>
                    <a:pt x="124" y="132"/>
                    <a:pt x="124" y="129"/>
                    <a:pt x="123" y="129"/>
                  </a:cubicBezTo>
                  <a:cubicBezTo>
                    <a:pt x="122" y="129"/>
                    <a:pt x="121" y="127"/>
                    <a:pt x="120" y="126"/>
                  </a:cubicBezTo>
                  <a:cubicBezTo>
                    <a:pt x="118" y="124"/>
                    <a:pt x="121" y="126"/>
                    <a:pt x="122" y="125"/>
                  </a:cubicBezTo>
                  <a:cubicBezTo>
                    <a:pt x="123" y="125"/>
                    <a:pt x="123" y="123"/>
                    <a:pt x="122" y="123"/>
                  </a:cubicBezTo>
                  <a:cubicBezTo>
                    <a:pt x="121" y="122"/>
                    <a:pt x="120" y="121"/>
                    <a:pt x="120" y="120"/>
                  </a:cubicBezTo>
                  <a:cubicBezTo>
                    <a:pt x="120" y="119"/>
                    <a:pt x="121" y="119"/>
                    <a:pt x="122" y="121"/>
                  </a:cubicBezTo>
                  <a:cubicBezTo>
                    <a:pt x="123" y="122"/>
                    <a:pt x="124" y="122"/>
                    <a:pt x="125" y="122"/>
                  </a:cubicBezTo>
                  <a:cubicBezTo>
                    <a:pt x="126" y="121"/>
                    <a:pt x="126" y="120"/>
                    <a:pt x="125" y="120"/>
                  </a:cubicBezTo>
                  <a:cubicBezTo>
                    <a:pt x="124" y="119"/>
                    <a:pt x="123" y="119"/>
                    <a:pt x="123" y="119"/>
                  </a:cubicBezTo>
                  <a:cubicBezTo>
                    <a:pt x="123" y="119"/>
                    <a:pt x="123" y="117"/>
                    <a:pt x="123" y="116"/>
                  </a:cubicBezTo>
                  <a:cubicBezTo>
                    <a:pt x="123" y="116"/>
                    <a:pt x="124" y="116"/>
                    <a:pt x="125" y="116"/>
                  </a:cubicBezTo>
                  <a:cubicBezTo>
                    <a:pt x="126" y="117"/>
                    <a:pt x="127" y="118"/>
                    <a:pt x="127" y="116"/>
                  </a:cubicBezTo>
                  <a:cubicBezTo>
                    <a:pt x="128" y="115"/>
                    <a:pt x="126" y="115"/>
                    <a:pt x="125" y="114"/>
                  </a:cubicBezTo>
                  <a:cubicBezTo>
                    <a:pt x="124" y="113"/>
                    <a:pt x="125" y="112"/>
                    <a:pt x="126" y="111"/>
                  </a:cubicBezTo>
                  <a:cubicBezTo>
                    <a:pt x="127" y="110"/>
                    <a:pt x="126" y="110"/>
                    <a:pt x="125" y="109"/>
                  </a:cubicBezTo>
                  <a:cubicBezTo>
                    <a:pt x="123" y="108"/>
                    <a:pt x="124" y="107"/>
                    <a:pt x="125" y="107"/>
                  </a:cubicBezTo>
                  <a:cubicBezTo>
                    <a:pt x="126" y="108"/>
                    <a:pt x="127" y="107"/>
                    <a:pt x="128" y="106"/>
                  </a:cubicBezTo>
                  <a:cubicBezTo>
                    <a:pt x="129" y="106"/>
                    <a:pt x="130" y="105"/>
                    <a:pt x="130" y="103"/>
                  </a:cubicBezTo>
                  <a:cubicBezTo>
                    <a:pt x="130" y="102"/>
                    <a:pt x="129" y="103"/>
                    <a:pt x="128" y="102"/>
                  </a:cubicBezTo>
                  <a:cubicBezTo>
                    <a:pt x="127" y="101"/>
                    <a:pt x="128" y="101"/>
                    <a:pt x="129" y="100"/>
                  </a:cubicBezTo>
                  <a:cubicBezTo>
                    <a:pt x="130" y="99"/>
                    <a:pt x="131" y="101"/>
                    <a:pt x="132" y="100"/>
                  </a:cubicBezTo>
                  <a:cubicBezTo>
                    <a:pt x="133" y="100"/>
                    <a:pt x="132" y="99"/>
                    <a:pt x="131" y="98"/>
                  </a:cubicBezTo>
                  <a:cubicBezTo>
                    <a:pt x="130" y="98"/>
                    <a:pt x="132" y="97"/>
                    <a:pt x="132" y="96"/>
                  </a:cubicBezTo>
                  <a:cubicBezTo>
                    <a:pt x="132" y="95"/>
                    <a:pt x="133" y="95"/>
                    <a:pt x="134" y="95"/>
                  </a:cubicBezTo>
                  <a:cubicBezTo>
                    <a:pt x="135" y="95"/>
                    <a:pt x="135" y="94"/>
                    <a:pt x="134" y="92"/>
                  </a:cubicBezTo>
                  <a:cubicBezTo>
                    <a:pt x="133" y="91"/>
                    <a:pt x="135" y="91"/>
                    <a:pt x="135" y="91"/>
                  </a:cubicBezTo>
                  <a:cubicBezTo>
                    <a:pt x="136" y="90"/>
                    <a:pt x="138" y="90"/>
                    <a:pt x="139" y="89"/>
                  </a:cubicBezTo>
                  <a:cubicBezTo>
                    <a:pt x="141" y="89"/>
                    <a:pt x="141" y="88"/>
                    <a:pt x="140" y="86"/>
                  </a:cubicBezTo>
                  <a:cubicBezTo>
                    <a:pt x="140" y="85"/>
                    <a:pt x="140" y="85"/>
                    <a:pt x="141" y="83"/>
                  </a:cubicBezTo>
                  <a:cubicBezTo>
                    <a:pt x="142" y="82"/>
                    <a:pt x="140" y="82"/>
                    <a:pt x="140" y="80"/>
                  </a:cubicBezTo>
                  <a:cubicBezTo>
                    <a:pt x="139" y="79"/>
                    <a:pt x="140" y="78"/>
                    <a:pt x="141" y="79"/>
                  </a:cubicBezTo>
                  <a:cubicBezTo>
                    <a:pt x="141" y="81"/>
                    <a:pt x="142" y="80"/>
                    <a:pt x="143" y="79"/>
                  </a:cubicBezTo>
                  <a:cubicBezTo>
                    <a:pt x="144" y="78"/>
                    <a:pt x="144" y="77"/>
                    <a:pt x="143" y="77"/>
                  </a:cubicBezTo>
                  <a:cubicBezTo>
                    <a:pt x="142" y="76"/>
                    <a:pt x="141" y="76"/>
                    <a:pt x="141" y="75"/>
                  </a:cubicBezTo>
                  <a:cubicBezTo>
                    <a:pt x="140" y="74"/>
                    <a:pt x="140" y="73"/>
                    <a:pt x="141" y="73"/>
                  </a:cubicBezTo>
                  <a:cubicBezTo>
                    <a:pt x="142" y="73"/>
                    <a:pt x="143" y="75"/>
                    <a:pt x="143" y="75"/>
                  </a:cubicBezTo>
                  <a:cubicBezTo>
                    <a:pt x="144" y="76"/>
                    <a:pt x="144" y="75"/>
                    <a:pt x="143" y="73"/>
                  </a:cubicBezTo>
                  <a:cubicBezTo>
                    <a:pt x="142" y="72"/>
                    <a:pt x="143" y="72"/>
                    <a:pt x="143" y="71"/>
                  </a:cubicBezTo>
                  <a:cubicBezTo>
                    <a:pt x="142" y="70"/>
                    <a:pt x="143" y="69"/>
                    <a:pt x="143" y="69"/>
                  </a:cubicBezTo>
                  <a:cubicBezTo>
                    <a:pt x="144" y="69"/>
                    <a:pt x="145" y="71"/>
                    <a:pt x="146" y="71"/>
                  </a:cubicBezTo>
                  <a:cubicBezTo>
                    <a:pt x="147" y="71"/>
                    <a:pt x="148" y="71"/>
                    <a:pt x="148" y="69"/>
                  </a:cubicBezTo>
                  <a:cubicBezTo>
                    <a:pt x="149" y="68"/>
                    <a:pt x="150" y="69"/>
                    <a:pt x="150" y="68"/>
                  </a:cubicBezTo>
                  <a:cubicBezTo>
                    <a:pt x="151" y="67"/>
                    <a:pt x="148" y="65"/>
                    <a:pt x="148" y="64"/>
                  </a:cubicBezTo>
                  <a:cubicBezTo>
                    <a:pt x="148" y="62"/>
                    <a:pt x="150" y="62"/>
                    <a:pt x="151" y="62"/>
                  </a:cubicBezTo>
                  <a:cubicBezTo>
                    <a:pt x="152" y="62"/>
                    <a:pt x="152" y="60"/>
                    <a:pt x="152" y="59"/>
                  </a:cubicBezTo>
                  <a:cubicBezTo>
                    <a:pt x="151" y="57"/>
                    <a:pt x="154" y="58"/>
                    <a:pt x="155" y="58"/>
                  </a:cubicBezTo>
                  <a:cubicBezTo>
                    <a:pt x="157" y="58"/>
                    <a:pt x="156" y="57"/>
                    <a:pt x="156" y="56"/>
                  </a:cubicBezTo>
                  <a:cubicBezTo>
                    <a:pt x="156" y="54"/>
                    <a:pt x="154" y="53"/>
                    <a:pt x="152" y="52"/>
                  </a:cubicBezTo>
                  <a:cubicBezTo>
                    <a:pt x="150" y="51"/>
                    <a:pt x="155" y="52"/>
                    <a:pt x="154" y="51"/>
                  </a:cubicBezTo>
                  <a:cubicBezTo>
                    <a:pt x="154" y="49"/>
                    <a:pt x="154" y="48"/>
                    <a:pt x="153" y="48"/>
                  </a:cubicBezTo>
                  <a:cubicBezTo>
                    <a:pt x="152" y="48"/>
                    <a:pt x="152" y="46"/>
                    <a:pt x="154" y="45"/>
                  </a:cubicBezTo>
                  <a:cubicBezTo>
                    <a:pt x="155" y="45"/>
                    <a:pt x="155" y="47"/>
                    <a:pt x="156" y="46"/>
                  </a:cubicBezTo>
                  <a:cubicBezTo>
                    <a:pt x="158" y="46"/>
                    <a:pt x="158" y="44"/>
                    <a:pt x="157" y="43"/>
                  </a:cubicBezTo>
                  <a:cubicBezTo>
                    <a:pt x="156" y="42"/>
                    <a:pt x="156" y="41"/>
                    <a:pt x="156" y="40"/>
                  </a:cubicBezTo>
                  <a:cubicBezTo>
                    <a:pt x="156" y="39"/>
                    <a:pt x="158" y="40"/>
                    <a:pt x="159" y="40"/>
                  </a:cubicBezTo>
                  <a:cubicBezTo>
                    <a:pt x="160" y="41"/>
                    <a:pt x="160" y="41"/>
                    <a:pt x="159" y="39"/>
                  </a:cubicBezTo>
                  <a:cubicBezTo>
                    <a:pt x="159" y="38"/>
                    <a:pt x="160" y="38"/>
                    <a:pt x="161" y="37"/>
                  </a:cubicBezTo>
                  <a:cubicBezTo>
                    <a:pt x="163" y="35"/>
                    <a:pt x="162" y="35"/>
                    <a:pt x="161" y="35"/>
                  </a:cubicBezTo>
                  <a:cubicBezTo>
                    <a:pt x="160" y="35"/>
                    <a:pt x="159" y="35"/>
                    <a:pt x="159" y="34"/>
                  </a:cubicBezTo>
                  <a:cubicBezTo>
                    <a:pt x="159" y="32"/>
                    <a:pt x="159" y="32"/>
                    <a:pt x="160" y="32"/>
                  </a:cubicBezTo>
                  <a:cubicBezTo>
                    <a:pt x="161" y="32"/>
                    <a:pt x="163" y="31"/>
                    <a:pt x="163" y="30"/>
                  </a:cubicBezTo>
                  <a:cubicBezTo>
                    <a:pt x="163" y="29"/>
                    <a:pt x="165" y="29"/>
                    <a:pt x="166" y="28"/>
                  </a:cubicBezTo>
                  <a:cubicBezTo>
                    <a:pt x="167" y="28"/>
                    <a:pt x="166" y="27"/>
                    <a:pt x="165" y="27"/>
                  </a:cubicBezTo>
                  <a:cubicBezTo>
                    <a:pt x="163" y="27"/>
                    <a:pt x="164" y="25"/>
                    <a:pt x="165" y="25"/>
                  </a:cubicBezTo>
                  <a:cubicBezTo>
                    <a:pt x="167" y="24"/>
                    <a:pt x="167" y="26"/>
                    <a:pt x="168" y="25"/>
                  </a:cubicBezTo>
                  <a:cubicBezTo>
                    <a:pt x="168" y="24"/>
                    <a:pt x="167" y="23"/>
                    <a:pt x="166" y="22"/>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nvGrpSpPr>
            <p:cNvPr id="490" name="Group 489">
              <a:extLst>
                <a:ext uri="{FF2B5EF4-FFF2-40B4-BE49-F238E27FC236}">
                  <a16:creationId xmlns:a16="http://schemas.microsoft.com/office/drawing/2014/main" id="{9A864D9F-3315-2D57-5932-846F127FA941}"/>
                </a:ext>
              </a:extLst>
            </p:cNvPr>
            <p:cNvGrpSpPr/>
            <p:nvPr/>
          </p:nvGrpSpPr>
          <p:grpSpPr bwMode="gray">
            <a:xfrm>
              <a:off x="10161188" y="2137029"/>
              <a:ext cx="406925" cy="663675"/>
              <a:chOff x="8572467" y="1878086"/>
              <a:chExt cx="439744" cy="701702"/>
            </a:xfrm>
            <a:solidFill>
              <a:srgbClr val="4B8E36"/>
            </a:solidFill>
          </p:grpSpPr>
          <p:sp>
            <p:nvSpPr>
              <p:cNvPr id="672" name="Freeform 383">
                <a:extLst>
                  <a:ext uri="{FF2B5EF4-FFF2-40B4-BE49-F238E27FC236}">
                    <a16:creationId xmlns:a16="http://schemas.microsoft.com/office/drawing/2014/main" id="{A6F7BCBE-227C-9172-197A-C62794EB1181}"/>
                  </a:ext>
                </a:extLst>
              </p:cNvPr>
              <p:cNvSpPr>
                <a:spLocks/>
              </p:cNvSpPr>
              <p:nvPr/>
            </p:nvSpPr>
            <p:spPr bwMode="gray">
              <a:xfrm>
                <a:off x="8885209" y="2300377"/>
                <a:ext cx="22225" cy="33339"/>
              </a:xfrm>
              <a:custGeom>
                <a:avLst/>
                <a:gdLst>
                  <a:gd name="T0" fmla="*/ 2 w 6"/>
                  <a:gd name="T1" fmla="*/ 1 h 9"/>
                  <a:gd name="T2" fmla="*/ 5 w 6"/>
                  <a:gd name="T3" fmla="*/ 1 h 9"/>
                  <a:gd name="T4" fmla="*/ 6 w 6"/>
                  <a:gd name="T5" fmla="*/ 3 h 9"/>
                  <a:gd name="T6" fmla="*/ 5 w 6"/>
                  <a:gd name="T7" fmla="*/ 5 h 9"/>
                  <a:gd name="T8" fmla="*/ 3 w 6"/>
                  <a:gd name="T9" fmla="*/ 6 h 9"/>
                  <a:gd name="T10" fmla="*/ 4 w 6"/>
                  <a:gd name="T11" fmla="*/ 8 h 9"/>
                  <a:gd name="T12" fmla="*/ 2 w 6"/>
                  <a:gd name="T13" fmla="*/ 8 h 9"/>
                  <a:gd name="T14" fmla="*/ 0 w 6"/>
                  <a:gd name="T15" fmla="*/ 5 h 9"/>
                  <a:gd name="T16" fmla="*/ 1 w 6"/>
                  <a:gd name="T17" fmla="*/ 2 h 9"/>
                  <a:gd name="T18" fmla="*/ 2 w 6"/>
                  <a:gd name="T1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9">
                    <a:moveTo>
                      <a:pt x="2" y="1"/>
                    </a:moveTo>
                    <a:cubicBezTo>
                      <a:pt x="3" y="0"/>
                      <a:pt x="4" y="0"/>
                      <a:pt x="5" y="1"/>
                    </a:cubicBezTo>
                    <a:cubicBezTo>
                      <a:pt x="5" y="2"/>
                      <a:pt x="6" y="2"/>
                      <a:pt x="6" y="3"/>
                    </a:cubicBezTo>
                    <a:cubicBezTo>
                      <a:pt x="6" y="4"/>
                      <a:pt x="6" y="5"/>
                      <a:pt x="5" y="5"/>
                    </a:cubicBezTo>
                    <a:cubicBezTo>
                      <a:pt x="4" y="5"/>
                      <a:pt x="2" y="5"/>
                      <a:pt x="3" y="6"/>
                    </a:cubicBezTo>
                    <a:cubicBezTo>
                      <a:pt x="3" y="7"/>
                      <a:pt x="4" y="7"/>
                      <a:pt x="4" y="8"/>
                    </a:cubicBezTo>
                    <a:cubicBezTo>
                      <a:pt x="4" y="9"/>
                      <a:pt x="3" y="8"/>
                      <a:pt x="2" y="8"/>
                    </a:cubicBezTo>
                    <a:cubicBezTo>
                      <a:pt x="1" y="8"/>
                      <a:pt x="0" y="7"/>
                      <a:pt x="0" y="5"/>
                    </a:cubicBezTo>
                    <a:cubicBezTo>
                      <a:pt x="0" y="4"/>
                      <a:pt x="0" y="3"/>
                      <a:pt x="1" y="2"/>
                    </a:cubicBezTo>
                    <a:cubicBezTo>
                      <a:pt x="1" y="2"/>
                      <a:pt x="2" y="1"/>
                      <a:pt x="2"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73" name="Freeform 384">
                <a:extLst>
                  <a:ext uri="{FF2B5EF4-FFF2-40B4-BE49-F238E27FC236}">
                    <a16:creationId xmlns:a16="http://schemas.microsoft.com/office/drawing/2014/main" id="{431C51AF-5BE4-D947-EFC8-F36E918451B1}"/>
                  </a:ext>
                </a:extLst>
              </p:cNvPr>
              <p:cNvSpPr>
                <a:spLocks/>
              </p:cNvSpPr>
              <p:nvPr/>
            </p:nvSpPr>
            <p:spPr bwMode="gray">
              <a:xfrm>
                <a:off x="8861396" y="2336891"/>
                <a:ext cx="9525" cy="22226"/>
              </a:xfrm>
              <a:custGeom>
                <a:avLst/>
                <a:gdLst>
                  <a:gd name="T0" fmla="*/ 1 w 3"/>
                  <a:gd name="T1" fmla="*/ 0 h 6"/>
                  <a:gd name="T2" fmla="*/ 0 w 3"/>
                  <a:gd name="T3" fmla="*/ 2 h 6"/>
                  <a:gd name="T4" fmla="*/ 1 w 3"/>
                  <a:gd name="T5" fmla="*/ 5 h 6"/>
                  <a:gd name="T6" fmla="*/ 2 w 3"/>
                  <a:gd name="T7" fmla="*/ 4 h 6"/>
                  <a:gd name="T8" fmla="*/ 2 w 3"/>
                  <a:gd name="T9" fmla="*/ 1 h 6"/>
                  <a:gd name="T10" fmla="*/ 1 w 3"/>
                  <a:gd name="T11" fmla="*/ 0 h 6"/>
                </a:gdLst>
                <a:ahLst/>
                <a:cxnLst>
                  <a:cxn ang="0">
                    <a:pos x="T0" y="T1"/>
                  </a:cxn>
                  <a:cxn ang="0">
                    <a:pos x="T2" y="T3"/>
                  </a:cxn>
                  <a:cxn ang="0">
                    <a:pos x="T4" y="T5"/>
                  </a:cxn>
                  <a:cxn ang="0">
                    <a:pos x="T6" y="T7"/>
                  </a:cxn>
                  <a:cxn ang="0">
                    <a:pos x="T8" y="T9"/>
                  </a:cxn>
                  <a:cxn ang="0">
                    <a:pos x="T10" y="T11"/>
                  </a:cxn>
                </a:cxnLst>
                <a:rect l="0" t="0" r="r" b="b"/>
                <a:pathLst>
                  <a:path w="3" h="6">
                    <a:moveTo>
                      <a:pt x="1" y="0"/>
                    </a:moveTo>
                    <a:cubicBezTo>
                      <a:pt x="0" y="1"/>
                      <a:pt x="0" y="1"/>
                      <a:pt x="0" y="2"/>
                    </a:cubicBezTo>
                    <a:cubicBezTo>
                      <a:pt x="0" y="3"/>
                      <a:pt x="1" y="5"/>
                      <a:pt x="1" y="5"/>
                    </a:cubicBezTo>
                    <a:cubicBezTo>
                      <a:pt x="2" y="6"/>
                      <a:pt x="3" y="6"/>
                      <a:pt x="2" y="4"/>
                    </a:cubicBezTo>
                    <a:cubicBezTo>
                      <a:pt x="2" y="3"/>
                      <a:pt x="2" y="2"/>
                      <a:pt x="2" y="1"/>
                    </a:cubicBezTo>
                    <a:cubicBezTo>
                      <a:pt x="2" y="1"/>
                      <a:pt x="2" y="0"/>
                      <a:pt x="1"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74" name="Freeform 385">
                <a:extLst>
                  <a:ext uri="{FF2B5EF4-FFF2-40B4-BE49-F238E27FC236}">
                    <a16:creationId xmlns:a16="http://schemas.microsoft.com/office/drawing/2014/main" id="{D34AA2E3-683D-37A0-60C4-B43DA3DE7A21}"/>
                  </a:ext>
                </a:extLst>
              </p:cNvPr>
              <p:cNvSpPr>
                <a:spLocks/>
              </p:cNvSpPr>
              <p:nvPr/>
            </p:nvSpPr>
            <p:spPr bwMode="gray">
              <a:xfrm>
                <a:off x="8870922" y="2362292"/>
                <a:ext cx="7938" cy="14288"/>
              </a:xfrm>
              <a:custGeom>
                <a:avLst/>
                <a:gdLst>
                  <a:gd name="T0" fmla="*/ 1 w 2"/>
                  <a:gd name="T1" fmla="*/ 0 h 4"/>
                  <a:gd name="T2" fmla="*/ 0 w 2"/>
                  <a:gd name="T3" fmla="*/ 2 h 4"/>
                  <a:gd name="T4" fmla="*/ 2 w 2"/>
                  <a:gd name="T5" fmla="*/ 3 h 4"/>
                  <a:gd name="T6" fmla="*/ 1 w 2"/>
                  <a:gd name="T7" fmla="*/ 0 h 4"/>
                </a:gdLst>
                <a:ahLst/>
                <a:cxnLst>
                  <a:cxn ang="0">
                    <a:pos x="T0" y="T1"/>
                  </a:cxn>
                  <a:cxn ang="0">
                    <a:pos x="T2" y="T3"/>
                  </a:cxn>
                  <a:cxn ang="0">
                    <a:pos x="T4" y="T5"/>
                  </a:cxn>
                  <a:cxn ang="0">
                    <a:pos x="T6" y="T7"/>
                  </a:cxn>
                </a:cxnLst>
                <a:rect l="0" t="0" r="r" b="b"/>
                <a:pathLst>
                  <a:path w="2" h="4">
                    <a:moveTo>
                      <a:pt x="1" y="0"/>
                    </a:moveTo>
                    <a:cubicBezTo>
                      <a:pt x="1" y="0"/>
                      <a:pt x="0" y="1"/>
                      <a:pt x="0" y="2"/>
                    </a:cubicBezTo>
                    <a:cubicBezTo>
                      <a:pt x="0" y="3"/>
                      <a:pt x="1" y="4"/>
                      <a:pt x="2" y="3"/>
                    </a:cubicBezTo>
                    <a:cubicBezTo>
                      <a:pt x="2" y="2"/>
                      <a:pt x="2" y="0"/>
                      <a:pt x="1"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75" name="Freeform 386">
                <a:extLst>
                  <a:ext uri="{FF2B5EF4-FFF2-40B4-BE49-F238E27FC236}">
                    <a16:creationId xmlns:a16="http://schemas.microsoft.com/office/drawing/2014/main" id="{AA28FC4F-1D0D-DEEC-F6CA-EB6E88816F1B}"/>
                  </a:ext>
                </a:extLst>
              </p:cNvPr>
              <p:cNvSpPr>
                <a:spLocks/>
              </p:cNvSpPr>
              <p:nvPr/>
            </p:nvSpPr>
            <p:spPr bwMode="gray">
              <a:xfrm>
                <a:off x="8842346" y="2362292"/>
                <a:ext cx="22225" cy="17463"/>
              </a:xfrm>
              <a:custGeom>
                <a:avLst/>
                <a:gdLst>
                  <a:gd name="T0" fmla="*/ 2 w 6"/>
                  <a:gd name="T1" fmla="*/ 1 h 5"/>
                  <a:gd name="T2" fmla="*/ 1 w 6"/>
                  <a:gd name="T3" fmla="*/ 2 h 5"/>
                  <a:gd name="T4" fmla="*/ 2 w 6"/>
                  <a:gd name="T5" fmla="*/ 4 h 5"/>
                  <a:gd name="T6" fmla="*/ 4 w 6"/>
                  <a:gd name="T7" fmla="*/ 4 h 5"/>
                  <a:gd name="T8" fmla="*/ 5 w 6"/>
                  <a:gd name="T9" fmla="*/ 1 h 5"/>
                  <a:gd name="T10" fmla="*/ 2 w 6"/>
                  <a:gd name="T11" fmla="*/ 1 h 5"/>
                </a:gdLst>
                <a:ahLst/>
                <a:cxnLst>
                  <a:cxn ang="0">
                    <a:pos x="T0" y="T1"/>
                  </a:cxn>
                  <a:cxn ang="0">
                    <a:pos x="T2" y="T3"/>
                  </a:cxn>
                  <a:cxn ang="0">
                    <a:pos x="T4" y="T5"/>
                  </a:cxn>
                  <a:cxn ang="0">
                    <a:pos x="T6" y="T7"/>
                  </a:cxn>
                  <a:cxn ang="0">
                    <a:pos x="T8" y="T9"/>
                  </a:cxn>
                  <a:cxn ang="0">
                    <a:pos x="T10" y="T11"/>
                  </a:cxn>
                </a:cxnLst>
                <a:rect l="0" t="0" r="r" b="b"/>
                <a:pathLst>
                  <a:path w="6" h="5">
                    <a:moveTo>
                      <a:pt x="2" y="1"/>
                    </a:moveTo>
                    <a:cubicBezTo>
                      <a:pt x="1" y="0"/>
                      <a:pt x="0" y="1"/>
                      <a:pt x="1" y="2"/>
                    </a:cubicBezTo>
                    <a:cubicBezTo>
                      <a:pt x="2" y="3"/>
                      <a:pt x="2" y="3"/>
                      <a:pt x="2" y="4"/>
                    </a:cubicBezTo>
                    <a:cubicBezTo>
                      <a:pt x="2" y="5"/>
                      <a:pt x="3" y="5"/>
                      <a:pt x="4" y="4"/>
                    </a:cubicBezTo>
                    <a:cubicBezTo>
                      <a:pt x="5" y="2"/>
                      <a:pt x="6" y="1"/>
                      <a:pt x="5" y="1"/>
                    </a:cubicBezTo>
                    <a:cubicBezTo>
                      <a:pt x="4" y="1"/>
                      <a:pt x="2" y="1"/>
                      <a:pt x="2"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76" name="Freeform 387">
                <a:extLst>
                  <a:ext uri="{FF2B5EF4-FFF2-40B4-BE49-F238E27FC236}">
                    <a16:creationId xmlns:a16="http://schemas.microsoft.com/office/drawing/2014/main" id="{6DE391DB-0556-55F0-1AC5-1DE690CF8EF4}"/>
                  </a:ext>
                </a:extLst>
              </p:cNvPr>
              <p:cNvSpPr>
                <a:spLocks/>
              </p:cNvSpPr>
              <p:nvPr/>
            </p:nvSpPr>
            <p:spPr bwMode="gray">
              <a:xfrm>
                <a:off x="8572467" y="1878086"/>
                <a:ext cx="439744" cy="701702"/>
              </a:xfrm>
              <a:custGeom>
                <a:avLst/>
                <a:gdLst>
                  <a:gd name="T0" fmla="*/ 117 w 122"/>
                  <a:gd name="T1" fmla="*/ 91 h 194"/>
                  <a:gd name="T2" fmla="*/ 118 w 122"/>
                  <a:gd name="T3" fmla="*/ 85 h 194"/>
                  <a:gd name="T4" fmla="*/ 111 w 122"/>
                  <a:gd name="T5" fmla="*/ 78 h 194"/>
                  <a:gd name="T6" fmla="*/ 104 w 122"/>
                  <a:gd name="T7" fmla="*/ 78 h 194"/>
                  <a:gd name="T8" fmla="*/ 102 w 122"/>
                  <a:gd name="T9" fmla="*/ 71 h 194"/>
                  <a:gd name="T10" fmla="*/ 100 w 122"/>
                  <a:gd name="T11" fmla="*/ 65 h 194"/>
                  <a:gd name="T12" fmla="*/ 95 w 122"/>
                  <a:gd name="T13" fmla="*/ 64 h 194"/>
                  <a:gd name="T14" fmla="*/ 87 w 122"/>
                  <a:gd name="T15" fmla="*/ 62 h 194"/>
                  <a:gd name="T16" fmla="*/ 86 w 122"/>
                  <a:gd name="T17" fmla="*/ 56 h 194"/>
                  <a:gd name="T18" fmla="*/ 72 w 122"/>
                  <a:gd name="T19" fmla="*/ 7 h 194"/>
                  <a:gd name="T20" fmla="*/ 63 w 122"/>
                  <a:gd name="T21" fmla="*/ 2 h 194"/>
                  <a:gd name="T22" fmla="*/ 52 w 122"/>
                  <a:gd name="T23" fmla="*/ 0 h 194"/>
                  <a:gd name="T24" fmla="*/ 48 w 122"/>
                  <a:gd name="T25" fmla="*/ 4 h 194"/>
                  <a:gd name="T26" fmla="*/ 42 w 122"/>
                  <a:gd name="T27" fmla="*/ 10 h 194"/>
                  <a:gd name="T28" fmla="*/ 34 w 122"/>
                  <a:gd name="T29" fmla="*/ 8 h 194"/>
                  <a:gd name="T30" fmla="*/ 15 w 122"/>
                  <a:gd name="T31" fmla="*/ 39 h 194"/>
                  <a:gd name="T32" fmla="*/ 13 w 122"/>
                  <a:gd name="T33" fmla="*/ 58 h 194"/>
                  <a:gd name="T34" fmla="*/ 13 w 122"/>
                  <a:gd name="T35" fmla="*/ 66 h 194"/>
                  <a:gd name="T36" fmla="*/ 16 w 122"/>
                  <a:gd name="T37" fmla="*/ 74 h 194"/>
                  <a:gd name="T38" fmla="*/ 13 w 122"/>
                  <a:gd name="T39" fmla="*/ 83 h 194"/>
                  <a:gd name="T40" fmla="*/ 10 w 122"/>
                  <a:gd name="T41" fmla="*/ 96 h 194"/>
                  <a:gd name="T42" fmla="*/ 6 w 122"/>
                  <a:gd name="T43" fmla="*/ 97 h 194"/>
                  <a:gd name="T44" fmla="*/ 6 w 122"/>
                  <a:gd name="T45" fmla="*/ 106 h 194"/>
                  <a:gd name="T46" fmla="*/ 0 w 122"/>
                  <a:gd name="T47" fmla="*/ 104 h 194"/>
                  <a:gd name="T48" fmla="*/ 24 w 122"/>
                  <a:gd name="T49" fmla="*/ 183 h 194"/>
                  <a:gd name="T50" fmla="*/ 33 w 122"/>
                  <a:gd name="T51" fmla="*/ 193 h 194"/>
                  <a:gd name="T52" fmla="*/ 36 w 122"/>
                  <a:gd name="T53" fmla="*/ 189 h 194"/>
                  <a:gd name="T54" fmla="*/ 38 w 122"/>
                  <a:gd name="T55" fmla="*/ 179 h 194"/>
                  <a:gd name="T56" fmla="*/ 40 w 122"/>
                  <a:gd name="T57" fmla="*/ 174 h 194"/>
                  <a:gd name="T58" fmla="*/ 44 w 122"/>
                  <a:gd name="T59" fmla="*/ 169 h 194"/>
                  <a:gd name="T60" fmla="*/ 41 w 122"/>
                  <a:gd name="T61" fmla="*/ 161 h 194"/>
                  <a:gd name="T62" fmla="*/ 48 w 122"/>
                  <a:gd name="T63" fmla="*/ 154 h 194"/>
                  <a:gd name="T64" fmla="*/ 50 w 122"/>
                  <a:gd name="T65" fmla="*/ 154 h 194"/>
                  <a:gd name="T66" fmla="*/ 54 w 122"/>
                  <a:gd name="T67" fmla="*/ 158 h 194"/>
                  <a:gd name="T68" fmla="*/ 55 w 122"/>
                  <a:gd name="T69" fmla="*/ 154 h 194"/>
                  <a:gd name="T70" fmla="*/ 54 w 122"/>
                  <a:gd name="T71" fmla="*/ 146 h 194"/>
                  <a:gd name="T72" fmla="*/ 56 w 122"/>
                  <a:gd name="T73" fmla="*/ 151 h 194"/>
                  <a:gd name="T74" fmla="*/ 59 w 122"/>
                  <a:gd name="T75" fmla="*/ 150 h 194"/>
                  <a:gd name="T76" fmla="*/ 62 w 122"/>
                  <a:gd name="T77" fmla="*/ 145 h 194"/>
                  <a:gd name="T78" fmla="*/ 64 w 122"/>
                  <a:gd name="T79" fmla="*/ 144 h 194"/>
                  <a:gd name="T80" fmla="*/ 68 w 122"/>
                  <a:gd name="T81" fmla="*/ 144 h 194"/>
                  <a:gd name="T82" fmla="*/ 72 w 122"/>
                  <a:gd name="T83" fmla="*/ 138 h 194"/>
                  <a:gd name="T84" fmla="*/ 71 w 122"/>
                  <a:gd name="T85" fmla="*/ 128 h 194"/>
                  <a:gd name="T86" fmla="*/ 72 w 122"/>
                  <a:gd name="T87" fmla="*/ 121 h 194"/>
                  <a:gd name="T88" fmla="*/ 75 w 122"/>
                  <a:gd name="T89" fmla="*/ 118 h 194"/>
                  <a:gd name="T90" fmla="*/ 77 w 122"/>
                  <a:gd name="T91" fmla="*/ 125 h 194"/>
                  <a:gd name="T92" fmla="*/ 83 w 122"/>
                  <a:gd name="T93" fmla="*/ 124 h 194"/>
                  <a:gd name="T94" fmla="*/ 83 w 122"/>
                  <a:gd name="T95" fmla="*/ 117 h 194"/>
                  <a:gd name="T96" fmla="*/ 87 w 122"/>
                  <a:gd name="T97" fmla="*/ 117 h 194"/>
                  <a:gd name="T98" fmla="*/ 90 w 122"/>
                  <a:gd name="T99" fmla="*/ 113 h 194"/>
                  <a:gd name="T100" fmla="*/ 96 w 122"/>
                  <a:gd name="T101" fmla="*/ 117 h 194"/>
                  <a:gd name="T102" fmla="*/ 97 w 122"/>
                  <a:gd name="T103" fmla="*/ 113 h 194"/>
                  <a:gd name="T104" fmla="*/ 101 w 122"/>
                  <a:gd name="T105" fmla="*/ 107 h 194"/>
                  <a:gd name="T106" fmla="*/ 105 w 122"/>
                  <a:gd name="T107" fmla="*/ 109 h 194"/>
                  <a:gd name="T108" fmla="*/ 108 w 122"/>
                  <a:gd name="T109" fmla="*/ 103 h 194"/>
                  <a:gd name="T110" fmla="*/ 113 w 122"/>
                  <a:gd name="T111" fmla="*/ 101 h 194"/>
                  <a:gd name="T112" fmla="*/ 115 w 122"/>
                  <a:gd name="T113" fmla="*/ 99 h 194"/>
                  <a:gd name="T114" fmla="*/ 119 w 122"/>
                  <a:gd name="T115" fmla="*/ 96 h 194"/>
                  <a:gd name="T116" fmla="*/ 121 w 122"/>
                  <a:gd name="T117" fmla="*/ 89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2" h="194">
                    <a:moveTo>
                      <a:pt x="121" y="89"/>
                    </a:moveTo>
                    <a:cubicBezTo>
                      <a:pt x="120" y="89"/>
                      <a:pt x="119" y="89"/>
                      <a:pt x="118" y="90"/>
                    </a:cubicBezTo>
                    <a:cubicBezTo>
                      <a:pt x="117" y="91"/>
                      <a:pt x="117" y="91"/>
                      <a:pt x="117" y="91"/>
                    </a:cubicBezTo>
                    <a:cubicBezTo>
                      <a:pt x="116" y="90"/>
                      <a:pt x="115" y="89"/>
                      <a:pt x="114" y="88"/>
                    </a:cubicBezTo>
                    <a:cubicBezTo>
                      <a:pt x="114" y="87"/>
                      <a:pt x="114" y="87"/>
                      <a:pt x="115" y="86"/>
                    </a:cubicBezTo>
                    <a:cubicBezTo>
                      <a:pt x="116" y="85"/>
                      <a:pt x="117" y="86"/>
                      <a:pt x="118" y="85"/>
                    </a:cubicBezTo>
                    <a:cubicBezTo>
                      <a:pt x="118" y="84"/>
                      <a:pt x="118" y="83"/>
                      <a:pt x="116" y="83"/>
                    </a:cubicBezTo>
                    <a:cubicBezTo>
                      <a:pt x="115" y="82"/>
                      <a:pt x="115" y="80"/>
                      <a:pt x="114" y="79"/>
                    </a:cubicBezTo>
                    <a:cubicBezTo>
                      <a:pt x="113" y="78"/>
                      <a:pt x="112" y="78"/>
                      <a:pt x="111" y="78"/>
                    </a:cubicBezTo>
                    <a:cubicBezTo>
                      <a:pt x="110" y="78"/>
                      <a:pt x="109" y="78"/>
                      <a:pt x="109" y="79"/>
                    </a:cubicBezTo>
                    <a:cubicBezTo>
                      <a:pt x="109" y="80"/>
                      <a:pt x="108" y="81"/>
                      <a:pt x="107" y="80"/>
                    </a:cubicBezTo>
                    <a:cubicBezTo>
                      <a:pt x="106" y="80"/>
                      <a:pt x="105" y="79"/>
                      <a:pt x="104" y="78"/>
                    </a:cubicBezTo>
                    <a:cubicBezTo>
                      <a:pt x="104" y="78"/>
                      <a:pt x="103" y="77"/>
                      <a:pt x="102" y="76"/>
                    </a:cubicBezTo>
                    <a:cubicBezTo>
                      <a:pt x="101" y="75"/>
                      <a:pt x="102" y="74"/>
                      <a:pt x="102" y="73"/>
                    </a:cubicBezTo>
                    <a:cubicBezTo>
                      <a:pt x="103" y="72"/>
                      <a:pt x="102" y="71"/>
                      <a:pt x="102" y="71"/>
                    </a:cubicBezTo>
                    <a:cubicBezTo>
                      <a:pt x="101" y="70"/>
                      <a:pt x="100" y="69"/>
                      <a:pt x="99" y="69"/>
                    </a:cubicBezTo>
                    <a:cubicBezTo>
                      <a:pt x="99" y="68"/>
                      <a:pt x="100" y="67"/>
                      <a:pt x="101" y="67"/>
                    </a:cubicBezTo>
                    <a:cubicBezTo>
                      <a:pt x="101" y="67"/>
                      <a:pt x="100" y="66"/>
                      <a:pt x="100" y="65"/>
                    </a:cubicBezTo>
                    <a:cubicBezTo>
                      <a:pt x="100" y="65"/>
                      <a:pt x="101" y="64"/>
                      <a:pt x="100" y="63"/>
                    </a:cubicBezTo>
                    <a:cubicBezTo>
                      <a:pt x="99" y="62"/>
                      <a:pt x="98" y="62"/>
                      <a:pt x="98" y="63"/>
                    </a:cubicBezTo>
                    <a:cubicBezTo>
                      <a:pt x="98" y="64"/>
                      <a:pt x="96" y="64"/>
                      <a:pt x="95" y="64"/>
                    </a:cubicBezTo>
                    <a:cubicBezTo>
                      <a:pt x="93" y="64"/>
                      <a:pt x="92" y="63"/>
                      <a:pt x="91" y="63"/>
                    </a:cubicBezTo>
                    <a:cubicBezTo>
                      <a:pt x="90" y="62"/>
                      <a:pt x="90" y="62"/>
                      <a:pt x="89" y="63"/>
                    </a:cubicBezTo>
                    <a:cubicBezTo>
                      <a:pt x="88" y="63"/>
                      <a:pt x="88" y="63"/>
                      <a:pt x="87" y="62"/>
                    </a:cubicBezTo>
                    <a:cubicBezTo>
                      <a:pt x="87" y="61"/>
                      <a:pt x="88" y="60"/>
                      <a:pt x="87" y="60"/>
                    </a:cubicBezTo>
                    <a:cubicBezTo>
                      <a:pt x="87" y="59"/>
                      <a:pt x="87" y="58"/>
                      <a:pt x="87" y="57"/>
                    </a:cubicBezTo>
                    <a:cubicBezTo>
                      <a:pt x="87" y="57"/>
                      <a:pt x="87" y="56"/>
                      <a:pt x="86" y="56"/>
                    </a:cubicBezTo>
                    <a:cubicBezTo>
                      <a:pt x="85" y="55"/>
                      <a:pt x="86" y="54"/>
                      <a:pt x="86" y="53"/>
                    </a:cubicBezTo>
                    <a:cubicBezTo>
                      <a:pt x="87" y="53"/>
                      <a:pt x="86" y="52"/>
                      <a:pt x="85" y="50"/>
                    </a:cubicBezTo>
                    <a:cubicBezTo>
                      <a:pt x="85" y="49"/>
                      <a:pt x="72" y="7"/>
                      <a:pt x="72" y="7"/>
                    </a:cubicBezTo>
                    <a:cubicBezTo>
                      <a:pt x="69" y="6"/>
                      <a:pt x="69" y="6"/>
                      <a:pt x="69" y="6"/>
                    </a:cubicBezTo>
                    <a:cubicBezTo>
                      <a:pt x="69" y="6"/>
                      <a:pt x="67" y="5"/>
                      <a:pt x="66" y="4"/>
                    </a:cubicBezTo>
                    <a:cubicBezTo>
                      <a:pt x="65" y="3"/>
                      <a:pt x="64" y="2"/>
                      <a:pt x="63" y="2"/>
                    </a:cubicBezTo>
                    <a:cubicBezTo>
                      <a:pt x="62" y="2"/>
                      <a:pt x="60" y="1"/>
                      <a:pt x="59" y="0"/>
                    </a:cubicBezTo>
                    <a:cubicBezTo>
                      <a:pt x="58" y="0"/>
                      <a:pt x="58" y="0"/>
                      <a:pt x="56" y="0"/>
                    </a:cubicBezTo>
                    <a:cubicBezTo>
                      <a:pt x="55" y="0"/>
                      <a:pt x="53" y="0"/>
                      <a:pt x="52" y="0"/>
                    </a:cubicBezTo>
                    <a:cubicBezTo>
                      <a:pt x="52" y="1"/>
                      <a:pt x="53" y="2"/>
                      <a:pt x="53" y="3"/>
                    </a:cubicBezTo>
                    <a:cubicBezTo>
                      <a:pt x="52" y="4"/>
                      <a:pt x="52" y="4"/>
                      <a:pt x="51" y="4"/>
                    </a:cubicBezTo>
                    <a:cubicBezTo>
                      <a:pt x="50" y="4"/>
                      <a:pt x="49" y="3"/>
                      <a:pt x="48" y="4"/>
                    </a:cubicBezTo>
                    <a:cubicBezTo>
                      <a:pt x="48" y="4"/>
                      <a:pt x="47" y="4"/>
                      <a:pt x="47" y="5"/>
                    </a:cubicBezTo>
                    <a:cubicBezTo>
                      <a:pt x="47" y="6"/>
                      <a:pt x="46" y="7"/>
                      <a:pt x="45" y="7"/>
                    </a:cubicBezTo>
                    <a:cubicBezTo>
                      <a:pt x="44" y="7"/>
                      <a:pt x="42" y="9"/>
                      <a:pt x="42" y="10"/>
                    </a:cubicBezTo>
                    <a:cubicBezTo>
                      <a:pt x="41" y="11"/>
                      <a:pt x="40" y="11"/>
                      <a:pt x="39" y="11"/>
                    </a:cubicBezTo>
                    <a:cubicBezTo>
                      <a:pt x="39" y="11"/>
                      <a:pt x="38" y="11"/>
                      <a:pt x="36" y="10"/>
                    </a:cubicBezTo>
                    <a:cubicBezTo>
                      <a:pt x="34" y="10"/>
                      <a:pt x="34" y="9"/>
                      <a:pt x="34" y="8"/>
                    </a:cubicBezTo>
                    <a:cubicBezTo>
                      <a:pt x="33" y="6"/>
                      <a:pt x="33" y="3"/>
                      <a:pt x="33" y="3"/>
                    </a:cubicBezTo>
                    <a:cubicBezTo>
                      <a:pt x="27" y="3"/>
                      <a:pt x="27" y="3"/>
                      <a:pt x="27" y="3"/>
                    </a:cubicBezTo>
                    <a:cubicBezTo>
                      <a:pt x="15" y="39"/>
                      <a:pt x="15" y="39"/>
                      <a:pt x="15" y="39"/>
                    </a:cubicBezTo>
                    <a:cubicBezTo>
                      <a:pt x="15" y="39"/>
                      <a:pt x="16" y="51"/>
                      <a:pt x="16" y="52"/>
                    </a:cubicBezTo>
                    <a:cubicBezTo>
                      <a:pt x="15" y="53"/>
                      <a:pt x="15" y="54"/>
                      <a:pt x="14" y="54"/>
                    </a:cubicBezTo>
                    <a:cubicBezTo>
                      <a:pt x="13" y="55"/>
                      <a:pt x="13" y="57"/>
                      <a:pt x="13" y="58"/>
                    </a:cubicBezTo>
                    <a:cubicBezTo>
                      <a:pt x="12" y="59"/>
                      <a:pt x="12" y="60"/>
                      <a:pt x="12" y="62"/>
                    </a:cubicBezTo>
                    <a:cubicBezTo>
                      <a:pt x="12" y="63"/>
                      <a:pt x="14" y="63"/>
                      <a:pt x="14" y="64"/>
                    </a:cubicBezTo>
                    <a:cubicBezTo>
                      <a:pt x="14" y="65"/>
                      <a:pt x="14" y="66"/>
                      <a:pt x="13" y="66"/>
                    </a:cubicBezTo>
                    <a:cubicBezTo>
                      <a:pt x="12" y="67"/>
                      <a:pt x="13" y="68"/>
                      <a:pt x="13" y="69"/>
                    </a:cubicBezTo>
                    <a:cubicBezTo>
                      <a:pt x="13" y="71"/>
                      <a:pt x="14" y="71"/>
                      <a:pt x="15" y="72"/>
                    </a:cubicBezTo>
                    <a:cubicBezTo>
                      <a:pt x="15" y="72"/>
                      <a:pt x="16" y="72"/>
                      <a:pt x="16" y="74"/>
                    </a:cubicBezTo>
                    <a:cubicBezTo>
                      <a:pt x="16" y="75"/>
                      <a:pt x="14" y="76"/>
                      <a:pt x="13" y="78"/>
                    </a:cubicBezTo>
                    <a:cubicBezTo>
                      <a:pt x="12" y="79"/>
                      <a:pt x="13" y="80"/>
                      <a:pt x="14" y="81"/>
                    </a:cubicBezTo>
                    <a:cubicBezTo>
                      <a:pt x="14" y="82"/>
                      <a:pt x="14" y="82"/>
                      <a:pt x="13" y="83"/>
                    </a:cubicBezTo>
                    <a:cubicBezTo>
                      <a:pt x="12" y="84"/>
                      <a:pt x="11" y="85"/>
                      <a:pt x="10" y="87"/>
                    </a:cubicBezTo>
                    <a:cubicBezTo>
                      <a:pt x="9" y="88"/>
                      <a:pt x="8" y="90"/>
                      <a:pt x="7" y="92"/>
                    </a:cubicBezTo>
                    <a:cubicBezTo>
                      <a:pt x="7" y="94"/>
                      <a:pt x="9" y="95"/>
                      <a:pt x="10" y="96"/>
                    </a:cubicBezTo>
                    <a:cubicBezTo>
                      <a:pt x="11" y="96"/>
                      <a:pt x="12" y="98"/>
                      <a:pt x="11" y="98"/>
                    </a:cubicBezTo>
                    <a:cubicBezTo>
                      <a:pt x="10" y="98"/>
                      <a:pt x="9" y="98"/>
                      <a:pt x="8" y="97"/>
                    </a:cubicBezTo>
                    <a:cubicBezTo>
                      <a:pt x="7" y="97"/>
                      <a:pt x="7" y="97"/>
                      <a:pt x="6" y="97"/>
                    </a:cubicBezTo>
                    <a:cubicBezTo>
                      <a:pt x="5" y="97"/>
                      <a:pt x="6" y="99"/>
                      <a:pt x="6" y="100"/>
                    </a:cubicBezTo>
                    <a:cubicBezTo>
                      <a:pt x="7" y="101"/>
                      <a:pt x="7" y="102"/>
                      <a:pt x="7" y="103"/>
                    </a:cubicBezTo>
                    <a:cubicBezTo>
                      <a:pt x="7" y="105"/>
                      <a:pt x="7" y="106"/>
                      <a:pt x="6" y="106"/>
                    </a:cubicBezTo>
                    <a:cubicBezTo>
                      <a:pt x="5" y="106"/>
                      <a:pt x="5" y="105"/>
                      <a:pt x="4" y="104"/>
                    </a:cubicBezTo>
                    <a:cubicBezTo>
                      <a:pt x="4" y="103"/>
                      <a:pt x="3" y="102"/>
                      <a:pt x="2" y="102"/>
                    </a:cubicBezTo>
                    <a:cubicBezTo>
                      <a:pt x="0" y="102"/>
                      <a:pt x="1" y="103"/>
                      <a:pt x="0" y="104"/>
                    </a:cubicBezTo>
                    <a:cubicBezTo>
                      <a:pt x="0" y="104"/>
                      <a:pt x="0" y="104"/>
                      <a:pt x="0" y="104"/>
                    </a:cubicBezTo>
                    <a:cubicBezTo>
                      <a:pt x="4" y="119"/>
                      <a:pt x="21" y="172"/>
                      <a:pt x="21" y="174"/>
                    </a:cubicBezTo>
                    <a:cubicBezTo>
                      <a:pt x="22" y="177"/>
                      <a:pt x="22" y="183"/>
                      <a:pt x="24" y="183"/>
                    </a:cubicBezTo>
                    <a:cubicBezTo>
                      <a:pt x="25" y="183"/>
                      <a:pt x="26" y="186"/>
                      <a:pt x="27" y="186"/>
                    </a:cubicBezTo>
                    <a:cubicBezTo>
                      <a:pt x="28" y="186"/>
                      <a:pt x="30" y="186"/>
                      <a:pt x="30" y="188"/>
                    </a:cubicBezTo>
                    <a:cubicBezTo>
                      <a:pt x="30" y="190"/>
                      <a:pt x="30" y="192"/>
                      <a:pt x="33" y="193"/>
                    </a:cubicBezTo>
                    <a:cubicBezTo>
                      <a:pt x="33" y="193"/>
                      <a:pt x="34" y="193"/>
                      <a:pt x="35" y="194"/>
                    </a:cubicBezTo>
                    <a:cubicBezTo>
                      <a:pt x="35" y="193"/>
                      <a:pt x="35" y="193"/>
                      <a:pt x="35" y="193"/>
                    </a:cubicBezTo>
                    <a:cubicBezTo>
                      <a:pt x="35" y="192"/>
                      <a:pt x="36" y="190"/>
                      <a:pt x="36" y="189"/>
                    </a:cubicBezTo>
                    <a:cubicBezTo>
                      <a:pt x="37" y="188"/>
                      <a:pt x="36" y="185"/>
                      <a:pt x="36" y="184"/>
                    </a:cubicBezTo>
                    <a:cubicBezTo>
                      <a:pt x="36" y="183"/>
                      <a:pt x="36" y="182"/>
                      <a:pt x="36" y="181"/>
                    </a:cubicBezTo>
                    <a:cubicBezTo>
                      <a:pt x="36" y="180"/>
                      <a:pt x="37" y="179"/>
                      <a:pt x="38" y="179"/>
                    </a:cubicBezTo>
                    <a:cubicBezTo>
                      <a:pt x="38" y="179"/>
                      <a:pt x="39" y="178"/>
                      <a:pt x="40" y="178"/>
                    </a:cubicBezTo>
                    <a:cubicBezTo>
                      <a:pt x="40" y="177"/>
                      <a:pt x="40" y="177"/>
                      <a:pt x="41" y="175"/>
                    </a:cubicBezTo>
                    <a:cubicBezTo>
                      <a:pt x="41" y="174"/>
                      <a:pt x="41" y="174"/>
                      <a:pt x="40" y="174"/>
                    </a:cubicBezTo>
                    <a:cubicBezTo>
                      <a:pt x="39" y="174"/>
                      <a:pt x="39" y="173"/>
                      <a:pt x="39" y="172"/>
                    </a:cubicBezTo>
                    <a:cubicBezTo>
                      <a:pt x="40" y="171"/>
                      <a:pt x="41" y="170"/>
                      <a:pt x="42" y="170"/>
                    </a:cubicBezTo>
                    <a:cubicBezTo>
                      <a:pt x="43" y="170"/>
                      <a:pt x="43" y="170"/>
                      <a:pt x="44" y="169"/>
                    </a:cubicBezTo>
                    <a:cubicBezTo>
                      <a:pt x="44" y="168"/>
                      <a:pt x="44" y="167"/>
                      <a:pt x="43" y="166"/>
                    </a:cubicBezTo>
                    <a:cubicBezTo>
                      <a:pt x="43" y="165"/>
                      <a:pt x="42" y="165"/>
                      <a:pt x="41" y="164"/>
                    </a:cubicBezTo>
                    <a:cubicBezTo>
                      <a:pt x="40" y="164"/>
                      <a:pt x="41" y="162"/>
                      <a:pt x="41" y="161"/>
                    </a:cubicBezTo>
                    <a:cubicBezTo>
                      <a:pt x="42" y="160"/>
                      <a:pt x="43" y="158"/>
                      <a:pt x="44" y="157"/>
                    </a:cubicBezTo>
                    <a:cubicBezTo>
                      <a:pt x="45" y="156"/>
                      <a:pt x="45" y="155"/>
                      <a:pt x="46" y="154"/>
                    </a:cubicBezTo>
                    <a:cubicBezTo>
                      <a:pt x="46" y="154"/>
                      <a:pt x="47" y="154"/>
                      <a:pt x="48" y="154"/>
                    </a:cubicBezTo>
                    <a:cubicBezTo>
                      <a:pt x="49" y="154"/>
                      <a:pt x="48" y="156"/>
                      <a:pt x="48" y="158"/>
                    </a:cubicBezTo>
                    <a:cubicBezTo>
                      <a:pt x="47" y="160"/>
                      <a:pt x="48" y="159"/>
                      <a:pt x="49" y="158"/>
                    </a:cubicBezTo>
                    <a:cubicBezTo>
                      <a:pt x="49" y="157"/>
                      <a:pt x="50" y="155"/>
                      <a:pt x="50" y="154"/>
                    </a:cubicBezTo>
                    <a:cubicBezTo>
                      <a:pt x="50" y="153"/>
                      <a:pt x="51" y="154"/>
                      <a:pt x="51" y="155"/>
                    </a:cubicBezTo>
                    <a:cubicBezTo>
                      <a:pt x="51" y="156"/>
                      <a:pt x="52" y="157"/>
                      <a:pt x="52" y="159"/>
                    </a:cubicBezTo>
                    <a:cubicBezTo>
                      <a:pt x="53" y="160"/>
                      <a:pt x="54" y="159"/>
                      <a:pt x="54" y="158"/>
                    </a:cubicBezTo>
                    <a:cubicBezTo>
                      <a:pt x="54" y="157"/>
                      <a:pt x="54" y="156"/>
                      <a:pt x="53" y="155"/>
                    </a:cubicBezTo>
                    <a:cubicBezTo>
                      <a:pt x="52" y="153"/>
                      <a:pt x="54" y="156"/>
                      <a:pt x="55" y="156"/>
                    </a:cubicBezTo>
                    <a:cubicBezTo>
                      <a:pt x="55" y="156"/>
                      <a:pt x="55" y="156"/>
                      <a:pt x="55" y="154"/>
                    </a:cubicBezTo>
                    <a:cubicBezTo>
                      <a:pt x="55" y="153"/>
                      <a:pt x="55" y="153"/>
                      <a:pt x="54" y="152"/>
                    </a:cubicBezTo>
                    <a:cubicBezTo>
                      <a:pt x="53" y="152"/>
                      <a:pt x="53" y="150"/>
                      <a:pt x="54" y="150"/>
                    </a:cubicBezTo>
                    <a:cubicBezTo>
                      <a:pt x="54" y="149"/>
                      <a:pt x="54" y="147"/>
                      <a:pt x="54" y="146"/>
                    </a:cubicBezTo>
                    <a:cubicBezTo>
                      <a:pt x="55" y="146"/>
                      <a:pt x="55" y="146"/>
                      <a:pt x="55" y="146"/>
                    </a:cubicBezTo>
                    <a:cubicBezTo>
                      <a:pt x="55" y="147"/>
                      <a:pt x="56" y="148"/>
                      <a:pt x="56" y="148"/>
                    </a:cubicBezTo>
                    <a:cubicBezTo>
                      <a:pt x="57" y="149"/>
                      <a:pt x="56" y="150"/>
                      <a:pt x="56" y="151"/>
                    </a:cubicBezTo>
                    <a:cubicBezTo>
                      <a:pt x="56" y="152"/>
                      <a:pt x="57" y="153"/>
                      <a:pt x="57" y="153"/>
                    </a:cubicBezTo>
                    <a:cubicBezTo>
                      <a:pt x="58" y="152"/>
                      <a:pt x="58" y="152"/>
                      <a:pt x="59" y="151"/>
                    </a:cubicBezTo>
                    <a:cubicBezTo>
                      <a:pt x="59" y="151"/>
                      <a:pt x="59" y="151"/>
                      <a:pt x="59" y="150"/>
                    </a:cubicBezTo>
                    <a:cubicBezTo>
                      <a:pt x="60" y="150"/>
                      <a:pt x="60" y="152"/>
                      <a:pt x="61" y="151"/>
                    </a:cubicBezTo>
                    <a:cubicBezTo>
                      <a:pt x="62" y="151"/>
                      <a:pt x="61" y="149"/>
                      <a:pt x="62" y="148"/>
                    </a:cubicBezTo>
                    <a:cubicBezTo>
                      <a:pt x="62" y="146"/>
                      <a:pt x="61" y="145"/>
                      <a:pt x="62" y="145"/>
                    </a:cubicBezTo>
                    <a:cubicBezTo>
                      <a:pt x="62" y="145"/>
                      <a:pt x="62" y="144"/>
                      <a:pt x="62" y="143"/>
                    </a:cubicBezTo>
                    <a:cubicBezTo>
                      <a:pt x="62" y="141"/>
                      <a:pt x="62" y="141"/>
                      <a:pt x="63" y="141"/>
                    </a:cubicBezTo>
                    <a:cubicBezTo>
                      <a:pt x="63" y="141"/>
                      <a:pt x="63" y="142"/>
                      <a:pt x="64" y="144"/>
                    </a:cubicBezTo>
                    <a:cubicBezTo>
                      <a:pt x="64" y="146"/>
                      <a:pt x="65" y="144"/>
                      <a:pt x="66" y="143"/>
                    </a:cubicBezTo>
                    <a:cubicBezTo>
                      <a:pt x="67" y="143"/>
                      <a:pt x="67" y="144"/>
                      <a:pt x="67" y="145"/>
                    </a:cubicBezTo>
                    <a:cubicBezTo>
                      <a:pt x="68" y="146"/>
                      <a:pt x="68" y="145"/>
                      <a:pt x="68" y="144"/>
                    </a:cubicBezTo>
                    <a:cubicBezTo>
                      <a:pt x="69" y="144"/>
                      <a:pt x="68" y="143"/>
                      <a:pt x="69" y="142"/>
                    </a:cubicBezTo>
                    <a:cubicBezTo>
                      <a:pt x="70" y="142"/>
                      <a:pt x="70" y="142"/>
                      <a:pt x="70" y="141"/>
                    </a:cubicBezTo>
                    <a:cubicBezTo>
                      <a:pt x="70" y="140"/>
                      <a:pt x="71" y="139"/>
                      <a:pt x="72" y="138"/>
                    </a:cubicBezTo>
                    <a:cubicBezTo>
                      <a:pt x="72" y="138"/>
                      <a:pt x="71" y="137"/>
                      <a:pt x="70" y="137"/>
                    </a:cubicBezTo>
                    <a:cubicBezTo>
                      <a:pt x="69" y="136"/>
                      <a:pt x="69" y="134"/>
                      <a:pt x="69" y="133"/>
                    </a:cubicBezTo>
                    <a:cubicBezTo>
                      <a:pt x="69" y="131"/>
                      <a:pt x="70" y="129"/>
                      <a:pt x="71" y="128"/>
                    </a:cubicBezTo>
                    <a:cubicBezTo>
                      <a:pt x="72" y="127"/>
                      <a:pt x="72" y="126"/>
                      <a:pt x="71" y="126"/>
                    </a:cubicBezTo>
                    <a:cubicBezTo>
                      <a:pt x="70" y="125"/>
                      <a:pt x="69" y="125"/>
                      <a:pt x="69" y="123"/>
                    </a:cubicBezTo>
                    <a:cubicBezTo>
                      <a:pt x="69" y="122"/>
                      <a:pt x="71" y="122"/>
                      <a:pt x="72" y="121"/>
                    </a:cubicBezTo>
                    <a:cubicBezTo>
                      <a:pt x="73" y="120"/>
                      <a:pt x="73" y="119"/>
                      <a:pt x="73" y="118"/>
                    </a:cubicBezTo>
                    <a:cubicBezTo>
                      <a:pt x="73" y="117"/>
                      <a:pt x="73" y="115"/>
                      <a:pt x="74" y="116"/>
                    </a:cubicBezTo>
                    <a:cubicBezTo>
                      <a:pt x="75" y="116"/>
                      <a:pt x="75" y="117"/>
                      <a:pt x="75" y="118"/>
                    </a:cubicBezTo>
                    <a:cubicBezTo>
                      <a:pt x="75" y="119"/>
                      <a:pt x="75" y="121"/>
                      <a:pt x="74" y="121"/>
                    </a:cubicBezTo>
                    <a:cubicBezTo>
                      <a:pt x="74" y="122"/>
                      <a:pt x="75" y="124"/>
                      <a:pt x="75" y="125"/>
                    </a:cubicBezTo>
                    <a:cubicBezTo>
                      <a:pt x="75" y="126"/>
                      <a:pt x="76" y="126"/>
                      <a:pt x="77" y="125"/>
                    </a:cubicBezTo>
                    <a:cubicBezTo>
                      <a:pt x="78" y="125"/>
                      <a:pt x="79" y="125"/>
                      <a:pt x="80" y="125"/>
                    </a:cubicBezTo>
                    <a:cubicBezTo>
                      <a:pt x="80" y="126"/>
                      <a:pt x="82" y="126"/>
                      <a:pt x="83" y="126"/>
                    </a:cubicBezTo>
                    <a:cubicBezTo>
                      <a:pt x="84" y="127"/>
                      <a:pt x="83" y="125"/>
                      <a:pt x="83" y="124"/>
                    </a:cubicBezTo>
                    <a:cubicBezTo>
                      <a:pt x="83" y="123"/>
                      <a:pt x="82" y="122"/>
                      <a:pt x="82" y="121"/>
                    </a:cubicBezTo>
                    <a:cubicBezTo>
                      <a:pt x="81" y="120"/>
                      <a:pt x="83" y="120"/>
                      <a:pt x="83" y="119"/>
                    </a:cubicBezTo>
                    <a:cubicBezTo>
                      <a:pt x="84" y="118"/>
                      <a:pt x="84" y="118"/>
                      <a:pt x="83" y="117"/>
                    </a:cubicBezTo>
                    <a:cubicBezTo>
                      <a:pt x="83" y="115"/>
                      <a:pt x="84" y="115"/>
                      <a:pt x="84" y="115"/>
                    </a:cubicBezTo>
                    <a:cubicBezTo>
                      <a:pt x="85" y="115"/>
                      <a:pt x="85" y="117"/>
                      <a:pt x="86" y="118"/>
                    </a:cubicBezTo>
                    <a:cubicBezTo>
                      <a:pt x="86" y="120"/>
                      <a:pt x="86" y="118"/>
                      <a:pt x="87" y="117"/>
                    </a:cubicBezTo>
                    <a:cubicBezTo>
                      <a:pt x="87" y="116"/>
                      <a:pt x="89" y="117"/>
                      <a:pt x="89" y="116"/>
                    </a:cubicBezTo>
                    <a:cubicBezTo>
                      <a:pt x="90" y="115"/>
                      <a:pt x="89" y="114"/>
                      <a:pt x="88" y="114"/>
                    </a:cubicBezTo>
                    <a:cubicBezTo>
                      <a:pt x="88" y="113"/>
                      <a:pt x="89" y="113"/>
                      <a:pt x="90" y="113"/>
                    </a:cubicBezTo>
                    <a:cubicBezTo>
                      <a:pt x="91" y="113"/>
                      <a:pt x="92" y="112"/>
                      <a:pt x="93" y="113"/>
                    </a:cubicBezTo>
                    <a:cubicBezTo>
                      <a:pt x="94" y="113"/>
                      <a:pt x="94" y="115"/>
                      <a:pt x="94" y="116"/>
                    </a:cubicBezTo>
                    <a:cubicBezTo>
                      <a:pt x="94" y="117"/>
                      <a:pt x="95" y="118"/>
                      <a:pt x="96" y="117"/>
                    </a:cubicBezTo>
                    <a:cubicBezTo>
                      <a:pt x="97" y="117"/>
                      <a:pt x="97" y="117"/>
                      <a:pt x="98" y="116"/>
                    </a:cubicBezTo>
                    <a:cubicBezTo>
                      <a:pt x="98" y="116"/>
                      <a:pt x="98" y="115"/>
                      <a:pt x="97" y="114"/>
                    </a:cubicBezTo>
                    <a:cubicBezTo>
                      <a:pt x="96" y="114"/>
                      <a:pt x="96" y="113"/>
                      <a:pt x="97" y="113"/>
                    </a:cubicBezTo>
                    <a:cubicBezTo>
                      <a:pt x="98" y="113"/>
                      <a:pt x="100" y="112"/>
                      <a:pt x="100" y="112"/>
                    </a:cubicBezTo>
                    <a:cubicBezTo>
                      <a:pt x="101" y="112"/>
                      <a:pt x="101" y="110"/>
                      <a:pt x="100" y="109"/>
                    </a:cubicBezTo>
                    <a:cubicBezTo>
                      <a:pt x="100" y="108"/>
                      <a:pt x="100" y="107"/>
                      <a:pt x="101" y="107"/>
                    </a:cubicBezTo>
                    <a:cubicBezTo>
                      <a:pt x="101" y="107"/>
                      <a:pt x="102" y="106"/>
                      <a:pt x="103" y="105"/>
                    </a:cubicBezTo>
                    <a:cubicBezTo>
                      <a:pt x="104" y="105"/>
                      <a:pt x="104" y="106"/>
                      <a:pt x="104" y="108"/>
                    </a:cubicBezTo>
                    <a:cubicBezTo>
                      <a:pt x="104" y="109"/>
                      <a:pt x="105" y="109"/>
                      <a:pt x="105" y="109"/>
                    </a:cubicBezTo>
                    <a:cubicBezTo>
                      <a:pt x="105" y="108"/>
                      <a:pt x="106" y="106"/>
                      <a:pt x="106" y="106"/>
                    </a:cubicBezTo>
                    <a:cubicBezTo>
                      <a:pt x="106" y="105"/>
                      <a:pt x="107" y="107"/>
                      <a:pt x="108" y="107"/>
                    </a:cubicBezTo>
                    <a:cubicBezTo>
                      <a:pt x="109" y="106"/>
                      <a:pt x="108" y="104"/>
                      <a:pt x="108" y="103"/>
                    </a:cubicBezTo>
                    <a:cubicBezTo>
                      <a:pt x="108" y="102"/>
                      <a:pt x="108" y="102"/>
                      <a:pt x="109" y="102"/>
                    </a:cubicBezTo>
                    <a:cubicBezTo>
                      <a:pt x="110" y="101"/>
                      <a:pt x="110" y="102"/>
                      <a:pt x="111" y="103"/>
                    </a:cubicBezTo>
                    <a:cubicBezTo>
                      <a:pt x="112" y="103"/>
                      <a:pt x="113" y="102"/>
                      <a:pt x="113" y="101"/>
                    </a:cubicBezTo>
                    <a:cubicBezTo>
                      <a:pt x="113" y="100"/>
                      <a:pt x="113" y="100"/>
                      <a:pt x="112" y="99"/>
                    </a:cubicBezTo>
                    <a:cubicBezTo>
                      <a:pt x="112" y="99"/>
                      <a:pt x="112" y="98"/>
                      <a:pt x="113" y="98"/>
                    </a:cubicBezTo>
                    <a:cubicBezTo>
                      <a:pt x="114" y="97"/>
                      <a:pt x="114" y="98"/>
                      <a:pt x="115" y="99"/>
                    </a:cubicBezTo>
                    <a:cubicBezTo>
                      <a:pt x="115" y="100"/>
                      <a:pt x="116" y="101"/>
                      <a:pt x="116" y="100"/>
                    </a:cubicBezTo>
                    <a:cubicBezTo>
                      <a:pt x="116" y="99"/>
                      <a:pt x="118" y="99"/>
                      <a:pt x="118" y="98"/>
                    </a:cubicBezTo>
                    <a:cubicBezTo>
                      <a:pt x="119" y="97"/>
                      <a:pt x="119" y="97"/>
                      <a:pt x="119" y="96"/>
                    </a:cubicBezTo>
                    <a:cubicBezTo>
                      <a:pt x="120" y="95"/>
                      <a:pt x="120" y="94"/>
                      <a:pt x="120" y="93"/>
                    </a:cubicBezTo>
                    <a:cubicBezTo>
                      <a:pt x="120" y="91"/>
                      <a:pt x="122" y="91"/>
                      <a:pt x="122" y="90"/>
                    </a:cubicBezTo>
                    <a:cubicBezTo>
                      <a:pt x="122" y="89"/>
                      <a:pt x="121" y="89"/>
                      <a:pt x="121" y="89"/>
                    </a:cubicBezTo>
                    <a:close/>
                  </a:path>
                </a:pathLst>
              </a:custGeom>
              <a:solidFill>
                <a:srgbClr val="E9A10E"/>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sp>
          <p:nvSpPr>
            <p:cNvPr id="491" name="Freeform 388">
              <a:extLst>
                <a:ext uri="{FF2B5EF4-FFF2-40B4-BE49-F238E27FC236}">
                  <a16:creationId xmlns:a16="http://schemas.microsoft.com/office/drawing/2014/main" id="{C7BD9666-1DE2-2E30-B7D6-042446B1FC2F}"/>
                </a:ext>
              </a:extLst>
            </p:cNvPr>
            <p:cNvSpPr>
              <a:spLocks/>
            </p:cNvSpPr>
            <p:nvPr/>
          </p:nvSpPr>
          <p:spPr bwMode="gray">
            <a:xfrm>
              <a:off x="10092283" y="2492891"/>
              <a:ext cx="186569" cy="396403"/>
            </a:xfrm>
            <a:custGeom>
              <a:avLst/>
              <a:gdLst>
                <a:gd name="T0" fmla="*/ 54 w 56"/>
                <a:gd name="T1" fmla="*/ 89 h 116"/>
                <a:gd name="T2" fmla="*/ 51 w 56"/>
                <a:gd name="T3" fmla="*/ 84 h 116"/>
                <a:gd name="T4" fmla="*/ 48 w 56"/>
                <a:gd name="T5" fmla="*/ 82 h 116"/>
                <a:gd name="T6" fmla="*/ 45 w 56"/>
                <a:gd name="T7" fmla="*/ 79 h 116"/>
                <a:gd name="T8" fmla="*/ 42 w 56"/>
                <a:gd name="T9" fmla="*/ 70 h 116"/>
                <a:gd name="T10" fmla="*/ 21 w 56"/>
                <a:gd name="T11" fmla="*/ 0 h 116"/>
                <a:gd name="T12" fmla="*/ 19 w 56"/>
                <a:gd name="T13" fmla="*/ 2 h 116"/>
                <a:gd name="T14" fmla="*/ 18 w 56"/>
                <a:gd name="T15" fmla="*/ 3 h 116"/>
                <a:gd name="T16" fmla="*/ 15 w 56"/>
                <a:gd name="T17" fmla="*/ 2 h 116"/>
                <a:gd name="T18" fmla="*/ 12 w 56"/>
                <a:gd name="T19" fmla="*/ 4 h 116"/>
                <a:gd name="T20" fmla="*/ 11 w 56"/>
                <a:gd name="T21" fmla="*/ 6 h 116"/>
                <a:gd name="T22" fmla="*/ 12 w 56"/>
                <a:gd name="T23" fmla="*/ 9 h 116"/>
                <a:gd name="T24" fmla="*/ 12 w 56"/>
                <a:gd name="T25" fmla="*/ 12 h 116"/>
                <a:gd name="T26" fmla="*/ 11 w 56"/>
                <a:gd name="T27" fmla="*/ 14 h 116"/>
                <a:gd name="T28" fmla="*/ 10 w 56"/>
                <a:gd name="T29" fmla="*/ 16 h 116"/>
                <a:gd name="T30" fmla="*/ 9 w 56"/>
                <a:gd name="T31" fmla="*/ 16 h 116"/>
                <a:gd name="T32" fmla="*/ 12 w 56"/>
                <a:gd name="T33" fmla="*/ 19 h 116"/>
                <a:gd name="T34" fmla="*/ 12 w 56"/>
                <a:gd name="T35" fmla="*/ 22 h 116"/>
                <a:gd name="T36" fmla="*/ 12 w 56"/>
                <a:gd name="T37" fmla="*/ 25 h 116"/>
                <a:gd name="T38" fmla="*/ 11 w 56"/>
                <a:gd name="T39" fmla="*/ 28 h 116"/>
                <a:gd name="T40" fmla="*/ 14 w 56"/>
                <a:gd name="T41" fmla="*/ 32 h 116"/>
                <a:gd name="T42" fmla="*/ 14 w 56"/>
                <a:gd name="T43" fmla="*/ 36 h 116"/>
                <a:gd name="T44" fmla="*/ 13 w 56"/>
                <a:gd name="T45" fmla="*/ 38 h 116"/>
                <a:gd name="T46" fmla="*/ 12 w 56"/>
                <a:gd name="T47" fmla="*/ 40 h 116"/>
                <a:gd name="T48" fmla="*/ 9 w 56"/>
                <a:gd name="T49" fmla="*/ 44 h 116"/>
                <a:gd name="T50" fmla="*/ 7 w 56"/>
                <a:gd name="T51" fmla="*/ 46 h 116"/>
                <a:gd name="T52" fmla="*/ 4 w 56"/>
                <a:gd name="T53" fmla="*/ 48 h 116"/>
                <a:gd name="T54" fmla="*/ 4 w 56"/>
                <a:gd name="T55" fmla="*/ 51 h 116"/>
                <a:gd name="T56" fmla="*/ 4 w 56"/>
                <a:gd name="T57" fmla="*/ 54 h 116"/>
                <a:gd name="T58" fmla="*/ 5 w 56"/>
                <a:gd name="T59" fmla="*/ 58 h 116"/>
                <a:gd name="T60" fmla="*/ 5 w 56"/>
                <a:gd name="T61" fmla="*/ 62 h 116"/>
                <a:gd name="T62" fmla="*/ 5 w 56"/>
                <a:gd name="T63" fmla="*/ 66 h 116"/>
                <a:gd name="T64" fmla="*/ 4 w 56"/>
                <a:gd name="T65" fmla="*/ 68 h 116"/>
                <a:gd name="T66" fmla="*/ 3 w 56"/>
                <a:gd name="T67" fmla="*/ 72 h 116"/>
                <a:gd name="T68" fmla="*/ 2 w 56"/>
                <a:gd name="T69" fmla="*/ 77 h 116"/>
                <a:gd name="T70" fmla="*/ 1 w 56"/>
                <a:gd name="T71" fmla="*/ 81 h 116"/>
                <a:gd name="T72" fmla="*/ 1 w 56"/>
                <a:gd name="T73" fmla="*/ 85 h 116"/>
                <a:gd name="T74" fmla="*/ 2 w 56"/>
                <a:gd name="T75" fmla="*/ 90 h 116"/>
                <a:gd name="T76" fmla="*/ 3 w 56"/>
                <a:gd name="T77" fmla="*/ 94 h 116"/>
                <a:gd name="T78" fmla="*/ 3 w 56"/>
                <a:gd name="T79" fmla="*/ 100 h 116"/>
                <a:gd name="T80" fmla="*/ 4 w 56"/>
                <a:gd name="T81" fmla="*/ 104 h 116"/>
                <a:gd name="T82" fmla="*/ 3 w 56"/>
                <a:gd name="T83" fmla="*/ 110 h 116"/>
                <a:gd name="T84" fmla="*/ 5 w 56"/>
                <a:gd name="T85" fmla="*/ 114 h 116"/>
                <a:gd name="T86" fmla="*/ 7 w 56"/>
                <a:gd name="T87" fmla="*/ 116 h 116"/>
                <a:gd name="T88" fmla="*/ 42 w 56"/>
                <a:gd name="T89" fmla="*/ 108 h 116"/>
                <a:gd name="T90" fmla="*/ 44 w 56"/>
                <a:gd name="T91" fmla="*/ 106 h 116"/>
                <a:gd name="T92" fmla="*/ 44 w 56"/>
                <a:gd name="T93" fmla="*/ 104 h 116"/>
                <a:gd name="T94" fmla="*/ 46 w 56"/>
                <a:gd name="T95" fmla="*/ 102 h 116"/>
                <a:gd name="T96" fmla="*/ 48 w 56"/>
                <a:gd name="T97" fmla="*/ 100 h 116"/>
                <a:gd name="T98" fmla="*/ 50 w 56"/>
                <a:gd name="T99" fmla="*/ 98 h 116"/>
                <a:gd name="T100" fmla="*/ 53 w 56"/>
                <a:gd name="T101" fmla="*/ 97 h 116"/>
                <a:gd name="T102" fmla="*/ 54 w 56"/>
                <a:gd name="T103" fmla="*/ 97 h 116"/>
                <a:gd name="T104" fmla="*/ 55 w 56"/>
                <a:gd name="T105" fmla="*/ 93 h 116"/>
                <a:gd name="T106" fmla="*/ 56 w 56"/>
                <a:gd name="T107" fmla="*/ 90 h 116"/>
                <a:gd name="T108" fmla="*/ 54 w 56"/>
                <a:gd name="T109" fmla="*/ 89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6" h="116">
                  <a:moveTo>
                    <a:pt x="54" y="89"/>
                  </a:moveTo>
                  <a:cubicBezTo>
                    <a:pt x="51" y="88"/>
                    <a:pt x="51" y="86"/>
                    <a:pt x="51" y="84"/>
                  </a:cubicBezTo>
                  <a:cubicBezTo>
                    <a:pt x="51" y="82"/>
                    <a:pt x="49" y="82"/>
                    <a:pt x="48" y="82"/>
                  </a:cubicBezTo>
                  <a:cubicBezTo>
                    <a:pt x="47" y="82"/>
                    <a:pt x="46" y="79"/>
                    <a:pt x="45" y="79"/>
                  </a:cubicBezTo>
                  <a:cubicBezTo>
                    <a:pt x="43" y="79"/>
                    <a:pt x="43" y="73"/>
                    <a:pt x="42" y="70"/>
                  </a:cubicBezTo>
                  <a:cubicBezTo>
                    <a:pt x="42" y="68"/>
                    <a:pt x="25" y="15"/>
                    <a:pt x="21" y="0"/>
                  </a:cubicBezTo>
                  <a:cubicBezTo>
                    <a:pt x="20" y="0"/>
                    <a:pt x="19" y="0"/>
                    <a:pt x="19" y="2"/>
                  </a:cubicBezTo>
                  <a:cubicBezTo>
                    <a:pt x="20" y="3"/>
                    <a:pt x="19" y="3"/>
                    <a:pt x="18" y="3"/>
                  </a:cubicBezTo>
                  <a:cubicBezTo>
                    <a:pt x="16" y="3"/>
                    <a:pt x="15" y="3"/>
                    <a:pt x="15" y="2"/>
                  </a:cubicBezTo>
                  <a:cubicBezTo>
                    <a:pt x="14" y="1"/>
                    <a:pt x="13" y="3"/>
                    <a:pt x="12" y="4"/>
                  </a:cubicBezTo>
                  <a:cubicBezTo>
                    <a:pt x="11" y="5"/>
                    <a:pt x="11" y="6"/>
                    <a:pt x="11" y="6"/>
                  </a:cubicBezTo>
                  <a:cubicBezTo>
                    <a:pt x="12" y="6"/>
                    <a:pt x="12" y="7"/>
                    <a:pt x="12" y="9"/>
                  </a:cubicBezTo>
                  <a:cubicBezTo>
                    <a:pt x="12" y="10"/>
                    <a:pt x="12" y="11"/>
                    <a:pt x="12" y="12"/>
                  </a:cubicBezTo>
                  <a:cubicBezTo>
                    <a:pt x="11" y="13"/>
                    <a:pt x="11" y="14"/>
                    <a:pt x="11" y="14"/>
                  </a:cubicBezTo>
                  <a:cubicBezTo>
                    <a:pt x="12" y="15"/>
                    <a:pt x="10" y="16"/>
                    <a:pt x="10" y="16"/>
                  </a:cubicBezTo>
                  <a:cubicBezTo>
                    <a:pt x="10" y="16"/>
                    <a:pt x="10" y="16"/>
                    <a:pt x="9" y="16"/>
                  </a:cubicBezTo>
                  <a:cubicBezTo>
                    <a:pt x="11" y="18"/>
                    <a:pt x="12" y="19"/>
                    <a:pt x="12" y="19"/>
                  </a:cubicBezTo>
                  <a:cubicBezTo>
                    <a:pt x="13" y="20"/>
                    <a:pt x="12" y="20"/>
                    <a:pt x="12" y="22"/>
                  </a:cubicBezTo>
                  <a:cubicBezTo>
                    <a:pt x="11" y="23"/>
                    <a:pt x="13" y="24"/>
                    <a:pt x="12" y="25"/>
                  </a:cubicBezTo>
                  <a:cubicBezTo>
                    <a:pt x="11" y="26"/>
                    <a:pt x="9" y="26"/>
                    <a:pt x="11" y="28"/>
                  </a:cubicBezTo>
                  <a:cubicBezTo>
                    <a:pt x="12" y="29"/>
                    <a:pt x="13" y="31"/>
                    <a:pt x="14" y="32"/>
                  </a:cubicBezTo>
                  <a:cubicBezTo>
                    <a:pt x="15" y="33"/>
                    <a:pt x="15" y="35"/>
                    <a:pt x="14" y="36"/>
                  </a:cubicBezTo>
                  <a:cubicBezTo>
                    <a:pt x="14" y="37"/>
                    <a:pt x="14" y="38"/>
                    <a:pt x="13" y="38"/>
                  </a:cubicBezTo>
                  <a:cubicBezTo>
                    <a:pt x="12" y="39"/>
                    <a:pt x="14" y="39"/>
                    <a:pt x="12" y="40"/>
                  </a:cubicBezTo>
                  <a:cubicBezTo>
                    <a:pt x="11" y="42"/>
                    <a:pt x="9" y="42"/>
                    <a:pt x="9" y="44"/>
                  </a:cubicBezTo>
                  <a:cubicBezTo>
                    <a:pt x="9" y="45"/>
                    <a:pt x="9" y="45"/>
                    <a:pt x="7" y="46"/>
                  </a:cubicBezTo>
                  <a:cubicBezTo>
                    <a:pt x="6" y="46"/>
                    <a:pt x="4" y="47"/>
                    <a:pt x="4" y="48"/>
                  </a:cubicBezTo>
                  <a:cubicBezTo>
                    <a:pt x="3" y="49"/>
                    <a:pt x="4" y="50"/>
                    <a:pt x="4" y="51"/>
                  </a:cubicBezTo>
                  <a:cubicBezTo>
                    <a:pt x="3" y="53"/>
                    <a:pt x="3" y="53"/>
                    <a:pt x="4" y="54"/>
                  </a:cubicBezTo>
                  <a:cubicBezTo>
                    <a:pt x="6" y="55"/>
                    <a:pt x="5" y="58"/>
                    <a:pt x="5" y="58"/>
                  </a:cubicBezTo>
                  <a:cubicBezTo>
                    <a:pt x="4" y="60"/>
                    <a:pt x="4" y="61"/>
                    <a:pt x="5" y="62"/>
                  </a:cubicBezTo>
                  <a:cubicBezTo>
                    <a:pt x="6" y="64"/>
                    <a:pt x="6" y="64"/>
                    <a:pt x="5" y="66"/>
                  </a:cubicBezTo>
                  <a:cubicBezTo>
                    <a:pt x="4" y="67"/>
                    <a:pt x="4" y="66"/>
                    <a:pt x="4" y="68"/>
                  </a:cubicBezTo>
                  <a:cubicBezTo>
                    <a:pt x="4" y="71"/>
                    <a:pt x="5" y="71"/>
                    <a:pt x="3" y="72"/>
                  </a:cubicBezTo>
                  <a:cubicBezTo>
                    <a:pt x="2" y="74"/>
                    <a:pt x="2" y="76"/>
                    <a:pt x="2" y="77"/>
                  </a:cubicBezTo>
                  <a:cubicBezTo>
                    <a:pt x="2" y="79"/>
                    <a:pt x="1" y="79"/>
                    <a:pt x="1" y="81"/>
                  </a:cubicBezTo>
                  <a:cubicBezTo>
                    <a:pt x="0" y="82"/>
                    <a:pt x="1" y="83"/>
                    <a:pt x="1" y="85"/>
                  </a:cubicBezTo>
                  <a:cubicBezTo>
                    <a:pt x="2" y="86"/>
                    <a:pt x="2" y="89"/>
                    <a:pt x="2" y="90"/>
                  </a:cubicBezTo>
                  <a:cubicBezTo>
                    <a:pt x="2" y="92"/>
                    <a:pt x="3" y="92"/>
                    <a:pt x="3" y="94"/>
                  </a:cubicBezTo>
                  <a:cubicBezTo>
                    <a:pt x="3" y="96"/>
                    <a:pt x="2" y="98"/>
                    <a:pt x="3" y="100"/>
                  </a:cubicBezTo>
                  <a:cubicBezTo>
                    <a:pt x="5" y="102"/>
                    <a:pt x="4" y="102"/>
                    <a:pt x="4" y="104"/>
                  </a:cubicBezTo>
                  <a:cubicBezTo>
                    <a:pt x="3" y="106"/>
                    <a:pt x="2" y="108"/>
                    <a:pt x="3" y="110"/>
                  </a:cubicBezTo>
                  <a:cubicBezTo>
                    <a:pt x="3" y="112"/>
                    <a:pt x="3" y="113"/>
                    <a:pt x="5" y="114"/>
                  </a:cubicBezTo>
                  <a:cubicBezTo>
                    <a:pt x="6" y="114"/>
                    <a:pt x="6" y="115"/>
                    <a:pt x="7" y="116"/>
                  </a:cubicBezTo>
                  <a:cubicBezTo>
                    <a:pt x="42" y="108"/>
                    <a:pt x="42" y="108"/>
                    <a:pt x="42" y="108"/>
                  </a:cubicBezTo>
                  <a:cubicBezTo>
                    <a:pt x="42" y="108"/>
                    <a:pt x="43" y="105"/>
                    <a:pt x="44" y="106"/>
                  </a:cubicBezTo>
                  <a:cubicBezTo>
                    <a:pt x="45" y="106"/>
                    <a:pt x="45" y="105"/>
                    <a:pt x="44" y="104"/>
                  </a:cubicBezTo>
                  <a:cubicBezTo>
                    <a:pt x="44" y="102"/>
                    <a:pt x="45" y="102"/>
                    <a:pt x="46" y="102"/>
                  </a:cubicBezTo>
                  <a:cubicBezTo>
                    <a:pt x="47" y="102"/>
                    <a:pt x="48" y="101"/>
                    <a:pt x="48" y="100"/>
                  </a:cubicBezTo>
                  <a:cubicBezTo>
                    <a:pt x="48" y="99"/>
                    <a:pt x="49" y="99"/>
                    <a:pt x="50" y="98"/>
                  </a:cubicBezTo>
                  <a:cubicBezTo>
                    <a:pt x="51" y="97"/>
                    <a:pt x="52" y="97"/>
                    <a:pt x="53" y="97"/>
                  </a:cubicBezTo>
                  <a:cubicBezTo>
                    <a:pt x="53" y="97"/>
                    <a:pt x="54" y="97"/>
                    <a:pt x="54" y="97"/>
                  </a:cubicBezTo>
                  <a:cubicBezTo>
                    <a:pt x="54" y="96"/>
                    <a:pt x="55" y="94"/>
                    <a:pt x="55" y="93"/>
                  </a:cubicBezTo>
                  <a:cubicBezTo>
                    <a:pt x="55" y="92"/>
                    <a:pt x="56" y="91"/>
                    <a:pt x="56" y="90"/>
                  </a:cubicBezTo>
                  <a:cubicBezTo>
                    <a:pt x="55" y="89"/>
                    <a:pt x="54" y="89"/>
                    <a:pt x="54" y="89"/>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92" name="Freeform 389">
              <a:extLst>
                <a:ext uri="{FF2B5EF4-FFF2-40B4-BE49-F238E27FC236}">
                  <a16:creationId xmlns:a16="http://schemas.microsoft.com/office/drawing/2014/main" id="{E9E733F7-6F88-A878-2DF9-BC8083678AF7}"/>
                </a:ext>
              </a:extLst>
            </p:cNvPr>
            <p:cNvSpPr>
              <a:spLocks/>
            </p:cNvSpPr>
            <p:nvPr/>
          </p:nvSpPr>
          <p:spPr bwMode="gray">
            <a:xfrm>
              <a:off x="9951254" y="2546946"/>
              <a:ext cx="190976" cy="358865"/>
            </a:xfrm>
            <a:custGeom>
              <a:avLst/>
              <a:gdLst>
                <a:gd name="T0" fmla="*/ 56 w 57"/>
                <a:gd name="T1" fmla="*/ 16 h 105"/>
                <a:gd name="T2" fmla="*/ 53 w 57"/>
                <a:gd name="T3" fmla="*/ 12 h 105"/>
                <a:gd name="T4" fmla="*/ 54 w 57"/>
                <a:gd name="T5" fmla="*/ 9 h 105"/>
                <a:gd name="T6" fmla="*/ 54 w 57"/>
                <a:gd name="T7" fmla="*/ 6 h 105"/>
                <a:gd name="T8" fmla="*/ 54 w 57"/>
                <a:gd name="T9" fmla="*/ 3 h 105"/>
                <a:gd name="T10" fmla="*/ 51 w 57"/>
                <a:gd name="T11" fmla="*/ 0 h 105"/>
                <a:gd name="T12" fmla="*/ 34 w 57"/>
                <a:gd name="T13" fmla="*/ 5 h 105"/>
                <a:gd name="T14" fmla="*/ 4 w 57"/>
                <a:gd name="T15" fmla="*/ 12 h 105"/>
                <a:gd name="T16" fmla="*/ 0 w 57"/>
                <a:gd name="T17" fmla="*/ 13 h 105"/>
                <a:gd name="T18" fmla="*/ 1 w 57"/>
                <a:gd name="T19" fmla="*/ 14 h 105"/>
                <a:gd name="T20" fmla="*/ 1 w 57"/>
                <a:gd name="T21" fmla="*/ 18 h 105"/>
                <a:gd name="T22" fmla="*/ 2 w 57"/>
                <a:gd name="T23" fmla="*/ 21 h 105"/>
                <a:gd name="T24" fmla="*/ 3 w 57"/>
                <a:gd name="T25" fmla="*/ 24 h 105"/>
                <a:gd name="T26" fmla="*/ 4 w 57"/>
                <a:gd name="T27" fmla="*/ 30 h 105"/>
                <a:gd name="T28" fmla="*/ 7 w 57"/>
                <a:gd name="T29" fmla="*/ 36 h 105"/>
                <a:gd name="T30" fmla="*/ 7 w 57"/>
                <a:gd name="T31" fmla="*/ 40 h 105"/>
                <a:gd name="T32" fmla="*/ 9 w 57"/>
                <a:gd name="T33" fmla="*/ 43 h 105"/>
                <a:gd name="T34" fmla="*/ 7 w 57"/>
                <a:gd name="T35" fmla="*/ 50 h 105"/>
                <a:gd name="T36" fmla="*/ 8 w 57"/>
                <a:gd name="T37" fmla="*/ 54 h 105"/>
                <a:gd name="T38" fmla="*/ 9 w 57"/>
                <a:gd name="T39" fmla="*/ 58 h 105"/>
                <a:gd name="T40" fmla="*/ 11 w 57"/>
                <a:gd name="T41" fmla="*/ 61 h 105"/>
                <a:gd name="T42" fmla="*/ 12 w 57"/>
                <a:gd name="T43" fmla="*/ 65 h 105"/>
                <a:gd name="T44" fmla="*/ 11 w 57"/>
                <a:gd name="T45" fmla="*/ 69 h 105"/>
                <a:gd name="T46" fmla="*/ 12 w 57"/>
                <a:gd name="T47" fmla="*/ 72 h 105"/>
                <a:gd name="T48" fmla="*/ 13 w 57"/>
                <a:gd name="T49" fmla="*/ 70 h 105"/>
                <a:gd name="T50" fmla="*/ 15 w 57"/>
                <a:gd name="T51" fmla="*/ 70 h 105"/>
                <a:gd name="T52" fmla="*/ 17 w 57"/>
                <a:gd name="T53" fmla="*/ 72 h 105"/>
                <a:gd name="T54" fmla="*/ 20 w 57"/>
                <a:gd name="T55" fmla="*/ 84 h 105"/>
                <a:gd name="T56" fmla="*/ 23 w 57"/>
                <a:gd name="T57" fmla="*/ 98 h 105"/>
                <a:gd name="T58" fmla="*/ 24 w 57"/>
                <a:gd name="T59" fmla="*/ 105 h 105"/>
                <a:gd name="T60" fmla="*/ 49 w 57"/>
                <a:gd name="T61" fmla="*/ 100 h 105"/>
                <a:gd name="T62" fmla="*/ 47 w 57"/>
                <a:gd name="T63" fmla="*/ 98 h 105"/>
                <a:gd name="T64" fmla="*/ 45 w 57"/>
                <a:gd name="T65" fmla="*/ 94 h 105"/>
                <a:gd name="T66" fmla="*/ 46 w 57"/>
                <a:gd name="T67" fmla="*/ 88 h 105"/>
                <a:gd name="T68" fmla="*/ 45 w 57"/>
                <a:gd name="T69" fmla="*/ 84 h 105"/>
                <a:gd name="T70" fmla="*/ 45 w 57"/>
                <a:gd name="T71" fmla="*/ 78 h 105"/>
                <a:gd name="T72" fmla="*/ 44 w 57"/>
                <a:gd name="T73" fmla="*/ 74 h 105"/>
                <a:gd name="T74" fmla="*/ 43 w 57"/>
                <a:gd name="T75" fmla="*/ 69 h 105"/>
                <a:gd name="T76" fmla="*/ 43 w 57"/>
                <a:gd name="T77" fmla="*/ 65 h 105"/>
                <a:gd name="T78" fmla="*/ 44 w 57"/>
                <a:gd name="T79" fmla="*/ 61 h 105"/>
                <a:gd name="T80" fmla="*/ 45 w 57"/>
                <a:gd name="T81" fmla="*/ 56 h 105"/>
                <a:gd name="T82" fmla="*/ 46 w 57"/>
                <a:gd name="T83" fmla="*/ 52 h 105"/>
                <a:gd name="T84" fmla="*/ 47 w 57"/>
                <a:gd name="T85" fmla="*/ 50 h 105"/>
                <a:gd name="T86" fmla="*/ 47 w 57"/>
                <a:gd name="T87" fmla="*/ 46 h 105"/>
                <a:gd name="T88" fmla="*/ 47 w 57"/>
                <a:gd name="T89" fmla="*/ 42 h 105"/>
                <a:gd name="T90" fmla="*/ 46 w 57"/>
                <a:gd name="T91" fmla="*/ 38 h 105"/>
                <a:gd name="T92" fmla="*/ 46 w 57"/>
                <a:gd name="T93" fmla="*/ 35 h 105"/>
                <a:gd name="T94" fmla="*/ 46 w 57"/>
                <a:gd name="T95" fmla="*/ 32 h 105"/>
                <a:gd name="T96" fmla="*/ 49 w 57"/>
                <a:gd name="T97" fmla="*/ 30 h 105"/>
                <a:gd name="T98" fmla="*/ 51 w 57"/>
                <a:gd name="T99" fmla="*/ 28 h 105"/>
                <a:gd name="T100" fmla="*/ 54 w 57"/>
                <a:gd name="T101" fmla="*/ 24 h 105"/>
                <a:gd name="T102" fmla="*/ 55 w 57"/>
                <a:gd name="T103" fmla="*/ 22 h 105"/>
                <a:gd name="T104" fmla="*/ 56 w 57"/>
                <a:gd name="T105" fmla="*/ 20 h 105"/>
                <a:gd name="T106" fmla="*/ 56 w 57"/>
                <a:gd name="T107" fmla="*/ 16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7" h="105">
                  <a:moveTo>
                    <a:pt x="56" y="16"/>
                  </a:moveTo>
                  <a:cubicBezTo>
                    <a:pt x="55" y="15"/>
                    <a:pt x="54" y="13"/>
                    <a:pt x="53" y="12"/>
                  </a:cubicBezTo>
                  <a:cubicBezTo>
                    <a:pt x="51" y="10"/>
                    <a:pt x="53" y="10"/>
                    <a:pt x="54" y="9"/>
                  </a:cubicBezTo>
                  <a:cubicBezTo>
                    <a:pt x="55" y="8"/>
                    <a:pt x="53" y="7"/>
                    <a:pt x="54" y="6"/>
                  </a:cubicBezTo>
                  <a:cubicBezTo>
                    <a:pt x="54" y="4"/>
                    <a:pt x="55" y="4"/>
                    <a:pt x="54" y="3"/>
                  </a:cubicBezTo>
                  <a:cubicBezTo>
                    <a:pt x="54" y="3"/>
                    <a:pt x="53" y="2"/>
                    <a:pt x="51" y="0"/>
                  </a:cubicBezTo>
                  <a:cubicBezTo>
                    <a:pt x="49" y="1"/>
                    <a:pt x="41" y="3"/>
                    <a:pt x="34" y="5"/>
                  </a:cubicBezTo>
                  <a:cubicBezTo>
                    <a:pt x="27" y="7"/>
                    <a:pt x="9" y="11"/>
                    <a:pt x="4" y="12"/>
                  </a:cubicBezTo>
                  <a:cubicBezTo>
                    <a:pt x="3" y="12"/>
                    <a:pt x="2" y="12"/>
                    <a:pt x="0" y="13"/>
                  </a:cubicBezTo>
                  <a:cubicBezTo>
                    <a:pt x="0" y="13"/>
                    <a:pt x="1" y="14"/>
                    <a:pt x="1" y="14"/>
                  </a:cubicBezTo>
                  <a:cubicBezTo>
                    <a:pt x="1" y="16"/>
                    <a:pt x="1" y="17"/>
                    <a:pt x="1" y="18"/>
                  </a:cubicBezTo>
                  <a:cubicBezTo>
                    <a:pt x="0" y="20"/>
                    <a:pt x="1" y="21"/>
                    <a:pt x="2" y="21"/>
                  </a:cubicBezTo>
                  <a:cubicBezTo>
                    <a:pt x="3" y="21"/>
                    <a:pt x="3" y="23"/>
                    <a:pt x="3" y="24"/>
                  </a:cubicBezTo>
                  <a:cubicBezTo>
                    <a:pt x="2" y="26"/>
                    <a:pt x="2" y="29"/>
                    <a:pt x="4" y="30"/>
                  </a:cubicBezTo>
                  <a:cubicBezTo>
                    <a:pt x="5" y="32"/>
                    <a:pt x="8" y="34"/>
                    <a:pt x="7" y="36"/>
                  </a:cubicBezTo>
                  <a:cubicBezTo>
                    <a:pt x="7" y="37"/>
                    <a:pt x="6" y="39"/>
                    <a:pt x="7" y="40"/>
                  </a:cubicBezTo>
                  <a:cubicBezTo>
                    <a:pt x="8" y="41"/>
                    <a:pt x="10" y="42"/>
                    <a:pt x="9" y="43"/>
                  </a:cubicBezTo>
                  <a:cubicBezTo>
                    <a:pt x="8" y="45"/>
                    <a:pt x="7" y="48"/>
                    <a:pt x="7" y="50"/>
                  </a:cubicBezTo>
                  <a:cubicBezTo>
                    <a:pt x="7" y="51"/>
                    <a:pt x="7" y="53"/>
                    <a:pt x="8" y="54"/>
                  </a:cubicBezTo>
                  <a:cubicBezTo>
                    <a:pt x="9" y="55"/>
                    <a:pt x="8" y="57"/>
                    <a:pt x="9" y="58"/>
                  </a:cubicBezTo>
                  <a:cubicBezTo>
                    <a:pt x="10" y="59"/>
                    <a:pt x="11" y="60"/>
                    <a:pt x="11" y="61"/>
                  </a:cubicBezTo>
                  <a:cubicBezTo>
                    <a:pt x="11" y="62"/>
                    <a:pt x="13" y="63"/>
                    <a:pt x="12" y="65"/>
                  </a:cubicBezTo>
                  <a:cubicBezTo>
                    <a:pt x="11" y="66"/>
                    <a:pt x="12" y="67"/>
                    <a:pt x="11" y="69"/>
                  </a:cubicBezTo>
                  <a:cubicBezTo>
                    <a:pt x="11" y="70"/>
                    <a:pt x="11" y="71"/>
                    <a:pt x="12" y="72"/>
                  </a:cubicBezTo>
                  <a:cubicBezTo>
                    <a:pt x="13" y="73"/>
                    <a:pt x="13" y="72"/>
                    <a:pt x="13" y="70"/>
                  </a:cubicBezTo>
                  <a:cubicBezTo>
                    <a:pt x="14" y="69"/>
                    <a:pt x="14" y="69"/>
                    <a:pt x="15" y="70"/>
                  </a:cubicBezTo>
                  <a:cubicBezTo>
                    <a:pt x="16" y="71"/>
                    <a:pt x="16" y="70"/>
                    <a:pt x="17" y="72"/>
                  </a:cubicBezTo>
                  <a:cubicBezTo>
                    <a:pt x="18" y="74"/>
                    <a:pt x="20" y="82"/>
                    <a:pt x="20" y="84"/>
                  </a:cubicBezTo>
                  <a:cubicBezTo>
                    <a:pt x="21" y="87"/>
                    <a:pt x="23" y="95"/>
                    <a:pt x="23" y="98"/>
                  </a:cubicBezTo>
                  <a:cubicBezTo>
                    <a:pt x="23" y="100"/>
                    <a:pt x="23" y="103"/>
                    <a:pt x="24" y="105"/>
                  </a:cubicBezTo>
                  <a:cubicBezTo>
                    <a:pt x="49" y="100"/>
                    <a:pt x="49" y="100"/>
                    <a:pt x="49" y="100"/>
                  </a:cubicBezTo>
                  <a:cubicBezTo>
                    <a:pt x="48" y="99"/>
                    <a:pt x="48" y="98"/>
                    <a:pt x="47" y="98"/>
                  </a:cubicBezTo>
                  <a:cubicBezTo>
                    <a:pt x="45" y="97"/>
                    <a:pt x="45" y="96"/>
                    <a:pt x="45" y="94"/>
                  </a:cubicBezTo>
                  <a:cubicBezTo>
                    <a:pt x="44" y="92"/>
                    <a:pt x="45" y="90"/>
                    <a:pt x="46" y="88"/>
                  </a:cubicBezTo>
                  <a:cubicBezTo>
                    <a:pt x="46" y="86"/>
                    <a:pt x="47" y="86"/>
                    <a:pt x="45" y="84"/>
                  </a:cubicBezTo>
                  <a:cubicBezTo>
                    <a:pt x="44" y="82"/>
                    <a:pt x="45" y="80"/>
                    <a:pt x="45" y="78"/>
                  </a:cubicBezTo>
                  <a:cubicBezTo>
                    <a:pt x="45" y="76"/>
                    <a:pt x="44" y="76"/>
                    <a:pt x="44" y="74"/>
                  </a:cubicBezTo>
                  <a:cubicBezTo>
                    <a:pt x="44" y="73"/>
                    <a:pt x="44" y="70"/>
                    <a:pt x="43" y="69"/>
                  </a:cubicBezTo>
                  <a:cubicBezTo>
                    <a:pt x="43" y="67"/>
                    <a:pt x="42" y="66"/>
                    <a:pt x="43" y="65"/>
                  </a:cubicBezTo>
                  <a:cubicBezTo>
                    <a:pt x="43" y="63"/>
                    <a:pt x="44" y="63"/>
                    <a:pt x="44" y="61"/>
                  </a:cubicBezTo>
                  <a:cubicBezTo>
                    <a:pt x="44" y="60"/>
                    <a:pt x="44" y="58"/>
                    <a:pt x="45" y="56"/>
                  </a:cubicBezTo>
                  <a:cubicBezTo>
                    <a:pt x="47" y="55"/>
                    <a:pt x="46" y="55"/>
                    <a:pt x="46" y="52"/>
                  </a:cubicBezTo>
                  <a:cubicBezTo>
                    <a:pt x="46" y="50"/>
                    <a:pt x="46" y="51"/>
                    <a:pt x="47" y="50"/>
                  </a:cubicBezTo>
                  <a:cubicBezTo>
                    <a:pt x="48" y="48"/>
                    <a:pt x="48" y="48"/>
                    <a:pt x="47" y="46"/>
                  </a:cubicBezTo>
                  <a:cubicBezTo>
                    <a:pt x="46" y="45"/>
                    <a:pt x="46" y="44"/>
                    <a:pt x="47" y="42"/>
                  </a:cubicBezTo>
                  <a:cubicBezTo>
                    <a:pt x="47" y="42"/>
                    <a:pt x="48" y="39"/>
                    <a:pt x="46" y="38"/>
                  </a:cubicBezTo>
                  <a:cubicBezTo>
                    <a:pt x="45" y="37"/>
                    <a:pt x="45" y="37"/>
                    <a:pt x="46" y="35"/>
                  </a:cubicBezTo>
                  <a:cubicBezTo>
                    <a:pt x="46" y="34"/>
                    <a:pt x="45" y="33"/>
                    <a:pt x="46" y="32"/>
                  </a:cubicBezTo>
                  <a:cubicBezTo>
                    <a:pt x="46" y="31"/>
                    <a:pt x="48" y="30"/>
                    <a:pt x="49" y="30"/>
                  </a:cubicBezTo>
                  <a:cubicBezTo>
                    <a:pt x="51" y="29"/>
                    <a:pt x="51" y="29"/>
                    <a:pt x="51" y="28"/>
                  </a:cubicBezTo>
                  <a:cubicBezTo>
                    <a:pt x="51" y="26"/>
                    <a:pt x="53" y="26"/>
                    <a:pt x="54" y="24"/>
                  </a:cubicBezTo>
                  <a:cubicBezTo>
                    <a:pt x="56" y="23"/>
                    <a:pt x="54" y="23"/>
                    <a:pt x="55" y="22"/>
                  </a:cubicBezTo>
                  <a:cubicBezTo>
                    <a:pt x="56" y="22"/>
                    <a:pt x="56" y="21"/>
                    <a:pt x="56" y="20"/>
                  </a:cubicBezTo>
                  <a:cubicBezTo>
                    <a:pt x="57" y="19"/>
                    <a:pt x="57" y="17"/>
                    <a:pt x="56" y="16"/>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dirty="0">
                <a:ln>
                  <a:noFill/>
                </a:ln>
                <a:solidFill>
                  <a:srgbClr val="0A243F"/>
                </a:solidFill>
                <a:effectLst/>
                <a:uLnTx/>
                <a:uFillTx/>
                <a:latin typeface="Arial"/>
                <a:ea typeface="+mn-ea"/>
                <a:cs typeface="+mn-cs"/>
              </a:endParaRPr>
            </a:p>
          </p:txBody>
        </p:sp>
        <p:grpSp>
          <p:nvGrpSpPr>
            <p:cNvPr id="493" name="Group 492">
              <a:extLst>
                <a:ext uri="{FF2B5EF4-FFF2-40B4-BE49-F238E27FC236}">
                  <a16:creationId xmlns:a16="http://schemas.microsoft.com/office/drawing/2014/main" id="{C0908901-AD7E-8C4F-0402-B853BFAFC243}"/>
                </a:ext>
              </a:extLst>
            </p:cNvPr>
            <p:cNvGrpSpPr/>
            <p:nvPr/>
          </p:nvGrpSpPr>
          <p:grpSpPr bwMode="gray">
            <a:xfrm>
              <a:off x="10032052" y="2823227"/>
              <a:ext cx="387828" cy="219222"/>
              <a:chOff x="8432916" y="2603601"/>
              <a:chExt cx="419106" cy="231784"/>
            </a:xfrm>
            <a:solidFill>
              <a:srgbClr val="4B8E36"/>
            </a:solidFill>
          </p:grpSpPr>
          <p:sp>
            <p:nvSpPr>
              <p:cNvPr id="669" name="Freeform 390">
                <a:extLst>
                  <a:ext uri="{FF2B5EF4-FFF2-40B4-BE49-F238E27FC236}">
                    <a16:creationId xmlns:a16="http://schemas.microsoft.com/office/drawing/2014/main" id="{CA10BA55-08EE-7FFF-52F4-E86D0A85E23A}"/>
                  </a:ext>
                </a:extLst>
              </p:cNvPr>
              <p:cNvSpPr>
                <a:spLocks/>
              </p:cNvSpPr>
              <p:nvPr/>
            </p:nvSpPr>
            <p:spPr bwMode="gray">
              <a:xfrm>
                <a:off x="8818684" y="2798871"/>
                <a:ext cx="33338" cy="25401"/>
              </a:xfrm>
              <a:custGeom>
                <a:avLst/>
                <a:gdLst>
                  <a:gd name="T0" fmla="*/ 6 w 9"/>
                  <a:gd name="T1" fmla="*/ 3 h 7"/>
                  <a:gd name="T2" fmla="*/ 7 w 9"/>
                  <a:gd name="T3" fmla="*/ 1 h 7"/>
                  <a:gd name="T4" fmla="*/ 9 w 9"/>
                  <a:gd name="T5" fmla="*/ 4 h 7"/>
                  <a:gd name="T6" fmla="*/ 8 w 9"/>
                  <a:gd name="T7" fmla="*/ 6 h 7"/>
                  <a:gd name="T8" fmla="*/ 5 w 9"/>
                  <a:gd name="T9" fmla="*/ 7 h 7"/>
                  <a:gd name="T10" fmla="*/ 1 w 9"/>
                  <a:gd name="T11" fmla="*/ 6 h 7"/>
                  <a:gd name="T12" fmla="*/ 2 w 9"/>
                  <a:gd name="T13" fmla="*/ 5 h 7"/>
                  <a:gd name="T14" fmla="*/ 4 w 9"/>
                  <a:gd name="T15" fmla="*/ 4 h 7"/>
                  <a:gd name="T16" fmla="*/ 5 w 9"/>
                  <a:gd name="T17" fmla="*/ 4 h 7"/>
                  <a:gd name="T18" fmla="*/ 6 w 9"/>
                  <a:gd name="T19"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7">
                    <a:moveTo>
                      <a:pt x="6" y="3"/>
                    </a:moveTo>
                    <a:cubicBezTo>
                      <a:pt x="6" y="1"/>
                      <a:pt x="6" y="0"/>
                      <a:pt x="7" y="1"/>
                    </a:cubicBezTo>
                    <a:cubicBezTo>
                      <a:pt x="7" y="2"/>
                      <a:pt x="8" y="3"/>
                      <a:pt x="9" y="4"/>
                    </a:cubicBezTo>
                    <a:cubicBezTo>
                      <a:pt x="9" y="5"/>
                      <a:pt x="9" y="5"/>
                      <a:pt x="8" y="6"/>
                    </a:cubicBezTo>
                    <a:cubicBezTo>
                      <a:pt x="7" y="6"/>
                      <a:pt x="6" y="6"/>
                      <a:pt x="5" y="7"/>
                    </a:cubicBezTo>
                    <a:cubicBezTo>
                      <a:pt x="4" y="7"/>
                      <a:pt x="2" y="7"/>
                      <a:pt x="1" y="6"/>
                    </a:cubicBezTo>
                    <a:cubicBezTo>
                      <a:pt x="0" y="6"/>
                      <a:pt x="0" y="5"/>
                      <a:pt x="2" y="5"/>
                    </a:cubicBezTo>
                    <a:cubicBezTo>
                      <a:pt x="3" y="5"/>
                      <a:pt x="4" y="5"/>
                      <a:pt x="4" y="4"/>
                    </a:cubicBezTo>
                    <a:cubicBezTo>
                      <a:pt x="3" y="3"/>
                      <a:pt x="5" y="4"/>
                      <a:pt x="5" y="4"/>
                    </a:cubicBezTo>
                    <a:cubicBezTo>
                      <a:pt x="6" y="5"/>
                      <a:pt x="6" y="3"/>
                      <a:pt x="6" y="3"/>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70" name="Freeform 391">
                <a:extLst>
                  <a:ext uri="{FF2B5EF4-FFF2-40B4-BE49-F238E27FC236}">
                    <a16:creationId xmlns:a16="http://schemas.microsoft.com/office/drawing/2014/main" id="{FEA6FD6D-9C34-681D-2CCF-4C0468347C7E}"/>
                  </a:ext>
                </a:extLst>
              </p:cNvPr>
              <p:cNvSpPr>
                <a:spLocks/>
              </p:cNvSpPr>
              <p:nvPr/>
            </p:nvSpPr>
            <p:spPr bwMode="gray">
              <a:xfrm>
                <a:off x="8753595" y="2798871"/>
                <a:ext cx="36513" cy="36514"/>
              </a:xfrm>
              <a:custGeom>
                <a:avLst/>
                <a:gdLst>
                  <a:gd name="T0" fmla="*/ 4 w 10"/>
                  <a:gd name="T1" fmla="*/ 3 h 10"/>
                  <a:gd name="T2" fmla="*/ 2 w 10"/>
                  <a:gd name="T3" fmla="*/ 7 h 10"/>
                  <a:gd name="T4" fmla="*/ 1 w 10"/>
                  <a:gd name="T5" fmla="*/ 8 h 10"/>
                  <a:gd name="T6" fmla="*/ 1 w 10"/>
                  <a:gd name="T7" fmla="*/ 9 h 10"/>
                  <a:gd name="T8" fmla="*/ 3 w 10"/>
                  <a:gd name="T9" fmla="*/ 9 h 10"/>
                  <a:gd name="T10" fmla="*/ 6 w 10"/>
                  <a:gd name="T11" fmla="*/ 7 h 10"/>
                  <a:gd name="T12" fmla="*/ 10 w 10"/>
                  <a:gd name="T13" fmla="*/ 6 h 10"/>
                  <a:gd name="T14" fmla="*/ 9 w 10"/>
                  <a:gd name="T15" fmla="*/ 3 h 10"/>
                  <a:gd name="T16" fmla="*/ 4 w 10"/>
                  <a:gd name="T17" fmla="*/ 3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0">
                    <a:moveTo>
                      <a:pt x="4" y="3"/>
                    </a:moveTo>
                    <a:cubicBezTo>
                      <a:pt x="3" y="4"/>
                      <a:pt x="2" y="6"/>
                      <a:pt x="2" y="7"/>
                    </a:cubicBezTo>
                    <a:cubicBezTo>
                      <a:pt x="2" y="8"/>
                      <a:pt x="1" y="8"/>
                      <a:pt x="1" y="8"/>
                    </a:cubicBezTo>
                    <a:cubicBezTo>
                      <a:pt x="0" y="8"/>
                      <a:pt x="0" y="9"/>
                      <a:pt x="1" y="9"/>
                    </a:cubicBezTo>
                    <a:cubicBezTo>
                      <a:pt x="2" y="10"/>
                      <a:pt x="3" y="10"/>
                      <a:pt x="3" y="9"/>
                    </a:cubicBezTo>
                    <a:cubicBezTo>
                      <a:pt x="3" y="8"/>
                      <a:pt x="5" y="7"/>
                      <a:pt x="6" y="7"/>
                    </a:cubicBezTo>
                    <a:cubicBezTo>
                      <a:pt x="7" y="7"/>
                      <a:pt x="9" y="6"/>
                      <a:pt x="10" y="6"/>
                    </a:cubicBezTo>
                    <a:cubicBezTo>
                      <a:pt x="10" y="5"/>
                      <a:pt x="10" y="4"/>
                      <a:pt x="9" y="3"/>
                    </a:cubicBezTo>
                    <a:cubicBezTo>
                      <a:pt x="7" y="2"/>
                      <a:pt x="6" y="0"/>
                      <a:pt x="4" y="3"/>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71" name="Freeform 392">
                <a:extLst>
                  <a:ext uri="{FF2B5EF4-FFF2-40B4-BE49-F238E27FC236}">
                    <a16:creationId xmlns:a16="http://schemas.microsoft.com/office/drawing/2014/main" id="{45B5E62D-36DC-1DFB-A688-7D113F15EC7F}"/>
                  </a:ext>
                </a:extLst>
              </p:cNvPr>
              <p:cNvSpPr>
                <a:spLocks/>
              </p:cNvSpPr>
              <p:nvPr/>
            </p:nvSpPr>
            <p:spPr bwMode="gray">
              <a:xfrm>
                <a:off x="8432916" y="2603601"/>
                <a:ext cx="407993" cy="220671"/>
              </a:xfrm>
              <a:custGeom>
                <a:avLst/>
                <a:gdLst>
                  <a:gd name="T0" fmla="*/ 111 w 113"/>
                  <a:gd name="T1" fmla="*/ 37 h 61"/>
                  <a:gd name="T2" fmla="*/ 106 w 113"/>
                  <a:gd name="T3" fmla="*/ 30 h 61"/>
                  <a:gd name="T4" fmla="*/ 99 w 113"/>
                  <a:gd name="T5" fmla="*/ 28 h 61"/>
                  <a:gd name="T6" fmla="*/ 104 w 113"/>
                  <a:gd name="T7" fmla="*/ 29 h 61"/>
                  <a:gd name="T8" fmla="*/ 106 w 113"/>
                  <a:gd name="T9" fmla="*/ 33 h 61"/>
                  <a:gd name="T10" fmla="*/ 109 w 113"/>
                  <a:gd name="T11" fmla="*/ 36 h 61"/>
                  <a:gd name="T12" fmla="*/ 104 w 113"/>
                  <a:gd name="T13" fmla="*/ 40 h 61"/>
                  <a:gd name="T14" fmla="*/ 99 w 113"/>
                  <a:gd name="T15" fmla="*/ 44 h 61"/>
                  <a:gd name="T16" fmla="*/ 93 w 113"/>
                  <a:gd name="T17" fmla="*/ 42 h 61"/>
                  <a:gd name="T18" fmla="*/ 90 w 113"/>
                  <a:gd name="T19" fmla="*/ 36 h 61"/>
                  <a:gd name="T20" fmla="*/ 85 w 113"/>
                  <a:gd name="T21" fmla="*/ 34 h 61"/>
                  <a:gd name="T22" fmla="*/ 84 w 113"/>
                  <a:gd name="T23" fmla="*/ 28 h 61"/>
                  <a:gd name="T24" fmla="*/ 79 w 113"/>
                  <a:gd name="T25" fmla="*/ 25 h 61"/>
                  <a:gd name="T26" fmla="*/ 73 w 113"/>
                  <a:gd name="T27" fmla="*/ 26 h 61"/>
                  <a:gd name="T28" fmla="*/ 74 w 113"/>
                  <a:gd name="T29" fmla="*/ 18 h 61"/>
                  <a:gd name="T30" fmla="*/ 74 w 113"/>
                  <a:gd name="T31" fmla="*/ 16 h 61"/>
                  <a:gd name="T32" fmla="*/ 77 w 113"/>
                  <a:gd name="T33" fmla="*/ 13 h 61"/>
                  <a:gd name="T34" fmla="*/ 80 w 113"/>
                  <a:gd name="T35" fmla="*/ 7 h 61"/>
                  <a:gd name="T36" fmla="*/ 76 w 113"/>
                  <a:gd name="T37" fmla="*/ 8 h 61"/>
                  <a:gd name="T38" fmla="*/ 72 w 113"/>
                  <a:gd name="T39" fmla="*/ 2 h 61"/>
                  <a:gd name="T40" fmla="*/ 71 w 113"/>
                  <a:gd name="T41" fmla="*/ 0 h 61"/>
                  <a:gd name="T42" fmla="*/ 66 w 113"/>
                  <a:gd name="T43" fmla="*/ 3 h 61"/>
                  <a:gd name="T44" fmla="*/ 62 w 113"/>
                  <a:gd name="T45" fmla="*/ 7 h 61"/>
                  <a:gd name="T46" fmla="*/ 60 w 113"/>
                  <a:gd name="T47" fmla="*/ 11 h 61"/>
                  <a:gd name="T48" fmla="*/ 1 w 113"/>
                  <a:gd name="T49" fmla="*/ 24 h 61"/>
                  <a:gd name="T50" fmla="*/ 65 w 113"/>
                  <a:gd name="T51" fmla="*/ 39 h 61"/>
                  <a:gd name="T52" fmla="*/ 68 w 113"/>
                  <a:gd name="T53" fmla="*/ 47 h 61"/>
                  <a:gd name="T54" fmla="*/ 68 w 113"/>
                  <a:gd name="T55" fmla="*/ 48 h 61"/>
                  <a:gd name="T56" fmla="*/ 73 w 113"/>
                  <a:gd name="T57" fmla="*/ 52 h 61"/>
                  <a:gd name="T58" fmla="*/ 77 w 113"/>
                  <a:gd name="T59" fmla="*/ 59 h 61"/>
                  <a:gd name="T60" fmla="*/ 79 w 113"/>
                  <a:gd name="T61" fmla="*/ 57 h 61"/>
                  <a:gd name="T62" fmla="*/ 82 w 113"/>
                  <a:gd name="T63" fmla="*/ 58 h 61"/>
                  <a:gd name="T64" fmla="*/ 83 w 113"/>
                  <a:gd name="T65" fmla="*/ 53 h 61"/>
                  <a:gd name="T66" fmla="*/ 86 w 113"/>
                  <a:gd name="T67" fmla="*/ 50 h 61"/>
                  <a:gd name="T68" fmla="*/ 89 w 113"/>
                  <a:gd name="T69" fmla="*/ 46 h 61"/>
                  <a:gd name="T70" fmla="*/ 92 w 113"/>
                  <a:gd name="T71" fmla="*/ 48 h 61"/>
                  <a:gd name="T72" fmla="*/ 95 w 113"/>
                  <a:gd name="T73" fmla="*/ 52 h 61"/>
                  <a:gd name="T74" fmla="*/ 97 w 113"/>
                  <a:gd name="T75" fmla="*/ 47 h 61"/>
                  <a:gd name="T76" fmla="*/ 105 w 113"/>
                  <a:gd name="T77" fmla="*/ 45 h 61"/>
                  <a:gd name="T78" fmla="*/ 112 w 113"/>
                  <a:gd name="T79" fmla="*/ 4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3" h="61">
                    <a:moveTo>
                      <a:pt x="112" y="41"/>
                    </a:moveTo>
                    <a:cubicBezTo>
                      <a:pt x="112" y="40"/>
                      <a:pt x="112" y="38"/>
                      <a:pt x="111" y="37"/>
                    </a:cubicBezTo>
                    <a:cubicBezTo>
                      <a:pt x="111" y="36"/>
                      <a:pt x="110" y="33"/>
                      <a:pt x="109" y="33"/>
                    </a:cubicBezTo>
                    <a:cubicBezTo>
                      <a:pt x="108" y="32"/>
                      <a:pt x="107" y="31"/>
                      <a:pt x="106" y="30"/>
                    </a:cubicBezTo>
                    <a:cubicBezTo>
                      <a:pt x="106" y="28"/>
                      <a:pt x="103" y="26"/>
                      <a:pt x="101" y="27"/>
                    </a:cubicBezTo>
                    <a:cubicBezTo>
                      <a:pt x="100" y="27"/>
                      <a:pt x="99" y="28"/>
                      <a:pt x="99" y="28"/>
                    </a:cubicBezTo>
                    <a:cubicBezTo>
                      <a:pt x="100" y="29"/>
                      <a:pt x="100" y="29"/>
                      <a:pt x="101" y="28"/>
                    </a:cubicBezTo>
                    <a:cubicBezTo>
                      <a:pt x="102" y="28"/>
                      <a:pt x="103" y="28"/>
                      <a:pt x="104" y="29"/>
                    </a:cubicBezTo>
                    <a:cubicBezTo>
                      <a:pt x="105" y="30"/>
                      <a:pt x="105" y="32"/>
                      <a:pt x="105" y="34"/>
                    </a:cubicBezTo>
                    <a:cubicBezTo>
                      <a:pt x="105" y="35"/>
                      <a:pt x="106" y="34"/>
                      <a:pt x="106" y="33"/>
                    </a:cubicBezTo>
                    <a:cubicBezTo>
                      <a:pt x="106" y="33"/>
                      <a:pt x="106" y="32"/>
                      <a:pt x="107" y="32"/>
                    </a:cubicBezTo>
                    <a:cubicBezTo>
                      <a:pt x="108" y="33"/>
                      <a:pt x="108" y="35"/>
                      <a:pt x="109" y="36"/>
                    </a:cubicBezTo>
                    <a:cubicBezTo>
                      <a:pt x="109" y="37"/>
                      <a:pt x="108" y="38"/>
                      <a:pt x="108" y="38"/>
                    </a:cubicBezTo>
                    <a:cubicBezTo>
                      <a:pt x="107" y="39"/>
                      <a:pt x="105" y="40"/>
                      <a:pt x="104" y="40"/>
                    </a:cubicBezTo>
                    <a:cubicBezTo>
                      <a:pt x="103" y="41"/>
                      <a:pt x="102" y="43"/>
                      <a:pt x="102" y="43"/>
                    </a:cubicBezTo>
                    <a:cubicBezTo>
                      <a:pt x="101" y="44"/>
                      <a:pt x="100" y="44"/>
                      <a:pt x="99" y="44"/>
                    </a:cubicBezTo>
                    <a:cubicBezTo>
                      <a:pt x="99" y="43"/>
                      <a:pt x="98" y="43"/>
                      <a:pt x="97" y="43"/>
                    </a:cubicBezTo>
                    <a:cubicBezTo>
                      <a:pt x="96" y="43"/>
                      <a:pt x="93" y="42"/>
                      <a:pt x="93" y="42"/>
                    </a:cubicBezTo>
                    <a:cubicBezTo>
                      <a:pt x="92" y="42"/>
                      <a:pt x="92" y="40"/>
                      <a:pt x="92" y="39"/>
                    </a:cubicBezTo>
                    <a:cubicBezTo>
                      <a:pt x="92" y="38"/>
                      <a:pt x="91" y="36"/>
                      <a:pt x="90" y="36"/>
                    </a:cubicBezTo>
                    <a:cubicBezTo>
                      <a:pt x="89" y="36"/>
                      <a:pt x="88" y="35"/>
                      <a:pt x="87" y="36"/>
                    </a:cubicBezTo>
                    <a:cubicBezTo>
                      <a:pt x="86" y="36"/>
                      <a:pt x="85" y="35"/>
                      <a:pt x="85" y="34"/>
                    </a:cubicBezTo>
                    <a:cubicBezTo>
                      <a:pt x="85" y="34"/>
                      <a:pt x="85" y="32"/>
                      <a:pt x="85" y="31"/>
                    </a:cubicBezTo>
                    <a:cubicBezTo>
                      <a:pt x="85" y="30"/>
                      <a:pt x="85" y="29"/>
                      <a:pt x="84" y="28"/>
                    </a:cubicBezTo>
                    <a:cubicBezTo>
                      <a:pt x="83" y="28"/>
                      <a:pt x="83" y="27"/>
                      <a:pt x="83" y="27"/>
                    </a:cubicBezTo>
                    <a:cubicBezTo>
                      <a:pt x="82" y="26"/>
                      <a:pt x="80" y="25"/>
                      <a:pt x="79" y="25"/>
                    </a:cubicBezTo>
                    <a:cubicBezTo>
                      <a:pt x="78" y="25"/>
                      <a:pt x="77" y="26"/>
                      <a:pt x="76" y="26"/>
                    </a:cubicBezTo>
                    <a:cubicBezTo>
                      <a:pt x="75" y="27"/>
                      <a:pt x="74" y="26"/>
                      <a:pt x="73" y="26"/>
                    </a:cubicBezTo>
                    <a:cubicBezTo>
                      <a:pt x="72" y="25"/>
                      <a:pt x="72" y="23"/>
                      <a:pt x="72" y="22"/>
                    </a:cubicBezTo>
                    <a:cubicBezTo>
                      <a:pt x="72" y="21"/>
                      <a:pt x="73" y="19"/>
                      <a:pt x="74" y="18"/>
                    </a:cubicBezTo>
                    <a:cubicBezTo>
                      <a:pt x="74" y="17"/>
                      <a:pt x="75" y="17"/>
                      <a:pt x="75" y="16"/>
                    </a:cubicBezTo>
                    <a:cubicBezTo>
                      <a:pt x="76" y="15"/>
                      <a:pt x="75" y="16"/>
                      <a:pt x="74" y="16"/>
                    </a:cubicBezTo>
                    <a:cubicBezTo>
                      <a:pt x="73" y="16"/>
                      <a:pt x="73" y="15"/>
                      <a:pt x="74" y="14"/>
                    </a:cubicBezTo>
                    <a:cubicBezTo>
                      <a:pt x="74" y="13"/>
                      <a:pt x="76" y="13"/>
                      <a:pt x="77" y="13"/>
                    </a:cubicBezTo>
                    <a:cubicBezTo>
                      <a:pt x="77" y="12"/>
                      <a:pt x="78" y="11"/>
                      <a:pt x="79" y="10"/>
                    </a:cubicBezTo>
                    <a:cubicBezTo>
                      <a:pt x="80" y="9"/>
                      <a:pt x="80" y="8"/>
                      <a:pt x="80" y="7"/>
                    </a:cubicBezTo>
                    <a:cubicBezTo>
                      <a:pt x="80" y="6"/>
                      <a:pt x="79" y="8"/>
                      <a:pt x="79" y="8"/>
                    </a:cubicBezTo>
                    <a:cubicBezTo>
                      <a:pt x="78" y="8"/>
                      <a:pt x="77" y="8"/>
                      <a:pt x="76" y="8"/>
                    </a:cubicBezTo>
                    <a:cubicBezTo>
                      <a:pt x="75" y="7"/>
                      <a:pt x="74" y="7"/>
                      <a:pt x="74" y="5"/>
                    </a:cubicBezTo>
                    <a:cubicBezTo>
                      <a:pt x="74" y="4"/>
                      <a:pt x="73" y="3"/>
                      <a:pt x="72" y="2"/>
                    </a:cubicBezTo>
                    <a:cubicBezTo>
                      <a:pt x="72" y="1"/>
                      <a:pt x="72" y="1"/>
                      <a:pt x="72" y="0"/>
                    </a:cubicBezTo>
                    <a:cubicBezTo>
                      <a:pt x="72" y="0"/>
                      <a:pt x="71" y="0"/>
                      <a:pt x="71" y="0"/>
                    </a:cubicBezTo>
                    <a:cubicBezTo>
                      <a:pt x="70" y="0"/>
                      <a:pt x="69" y="0"/>
                      <a:pt x="68" y="1"/>
                    </a:cubicBezTo>
                    <a:cubicBezTo>
                      <a:pt x="67" y="2"/>
                      <a:pt x="66" y="2"/>
                      <a:pt x="66" y="3"/>
                    </a:cubicBezTo>
                    <a:cubicBezTo>
                      <a:pt x="66" y="4"/>
                      <a:pt x="65" y="5"/>
                      <a:pt x="64" y="5"/>
                    </a:cubicBezTo>
                    <a:cubicBezTo>
                      <a:pt x="63" y="5"/>
                      <a:pt x="62" y="5"/>
                      <a:pt x="62" y="7"/>
                    </a:cubicBezTo>
                    <a:cubicBezTo>
                      <a:pt x="63" y="8"/>
                      <a:pt x="63" y="9"/>
                      <a:pt x="62" y="9"/>
                    </a:cubicBezTo>
                    <a:cubicBezTo>
                      <a:pt x="61" y="8"/>
                      <a:pt x="60" y="11"/>
                      <a:pt x="60" y="11"/>
                    </a:cubicBezTo>
                    <a:cubicBezTo>
                      <a:pt x="0" y="24"/>
                      <a:pt x="0" y="24"/>
                      <a:pt x="0" y="24"/>
                    </a:cubicBezTo>
                    <a:cubicBezTo>
                      <a:pt x="1" y="24"/>
                      <a:pt x="1" y="24"/>
                      <a:pt x="1" y="24"/>
                    </a:cubicBezTo>
                    <a:cubicBezTo>
                      <a:pt x="1" y="54"/>
                      <a:pt x="1" y="54"/>
                      <a:pt x="1" y="54"/>
                    </a:cubicBezTo>
                    <a:cubicBezTo>
                      <a:pt x="14" y="51"/>
                      <a:pt x="65" y="39"/>
                      <a:pt x="65" y="39"/>
                    </a:cubicBezTo>
                    <a:cubicBezTo>
                      <a:pt x="65" y="39"/>
                      <a:pt x="65" y="44"/>
                      <a:pt x="67" y="45"/>
                    </a:cubicBezTo>
                    <a:cubicBezTo>
                      <a:pt x="68" y="45"/>
                      <a:pt x="68" y="45"/>
                      <a:pt x="68" y="47"/>
                    </a:cubicBezTo>
                    <a:cubicBezTo>
                      <a:pt x="68" y="47"/>
                      <a:pt x="68" y="48"/>
                      <a:pt x="68" y="48"/>
                    </a:cubicBezTo>
                    <a:cubicBezTo>
                      <a:pt x="68" y="48"/>
                      <a:pt x="68" y="48"/>
                      <a:pt x="68" y="48"/>
                    </a:cubicBezTo>
                    <a:cubicBezTo>
                      <a:pt x="68" y="48"/>
                      <a:pt x="69" y="49"/>
                      <a:pt x="70" y="50"/>
                    </a:cubicBezTo>
                    <a:cubicBezTo>
                      <a:pt x="70" y="51"/>
                      <a:pt x="72" y="51"/>
                      <a:pt x="73" y="52"/>
                    </a:cubicBezTo>
                    <a:cubicBezTo>
                      <a:pt x="74" y="53"/>
                      <a:pt x="75" y="53"/>
                      <a:pt x="75" y="54"/>
                    </a:cubicBezTo>
                    <a:cubicBezTo>
                      <a:pt x="75" y="56"/>
                      <a:pt x="76" y="57"/>
                      <a:pt x="77" y="59"/>
                    </a:cubicBezTo>
                    <a:cubicBezTo>
                      <a:pt x="77" y="61"/>
                      <a:pt x="78" y="61"/>
                      <a:pt x="78" y="60"/>
                    </a:cubicBezTo>
                    <a:cubicBezTo>
                      <a:pt x="78" y="59"/>
                      <a:pt x="78" y="58"/>
                      <a:pt x="79" y="57"/>
                    </a:cubicBezTo>
                    <a:cubicBezTo>
                      <a:pt x="79" y="56"/>
                      <a:pt x="80" y="56"/>
                      <a:pt x="80" y="57"/>
                    </a:cubicBezTo>
                    <a:cubicBezTo>
                      <a:pt x="81" y="58"/>
                      <a:pt x="82" y="59"/>
                      <a:pt x="82" y="58"/>
                    </a:cubicBezTo>
                    <a:cubicBezTo>
                      <a:pt x="82" y="57"/>
                      <a:pt x="83" y="57"/>
                      <a:pt x="84" y="56"/>
                    </a:cubicBezTo>
                    <a:cubicBezTo>
                      <a:pt x="84" y="55"/>
                      <a:pt x="83" y="54"/>
                      <a:pt x="83" y="53"/>
                    </a:cubicBezTo>
                    <a:cubicBezTo>
                      <a:pt x="82" y="52"/>
                      <a:pt x="83" y="51"/>
                      <a:pt x="84" y="51"/>
                    </a:cubicBezTo>
                    <a:cubicBezTo>
                      <a:pt x="85" y="51"/>
                      <a:pt x="86" y="50"/>
                      <a:pt x="86" y="50"/>
                    </a:cubicBezTo>
                    <a:cubicBezTo>
                      <a:pt x="87" y="50"/>
                      <a:pt x="88" y="49"/>
                      <a:pt x="87" y="48"/>
                    </a:cubicBezTo>
                    <a:cubicBezTo>
                      <a:pt x="87" y="47"/>
                      <a:pt x="88" y="46"/>
                      <a:pt x="89" y="46"/>
                    </a:cubicBezTo>
                    <a:cubicBezTo>
                      <a:pt x="89" y="46"/>
                      <a:pt x="91" y="45"/>
                      <a:pt x="91" y="45"/>
                    </a:cubicBezTo>
                    <a:cubicBezTo>
                      <a:pt x="92" y="44"/>
                      <a:pt x="92" y="47"/>
                      <a:pt x="92" y="48"/>
                    </a:cubicBezTo>
                    <a:cubicBezTo>
                      <a:pt x="91" y="50"/>
                      <a:pt x="91" y="52"/>
                      <a:pt x="92" y="52"/>
                    </a:cubicBezTo>
                    <a:cubicBezTo>
                      <a:pt x="92" y="53"/>
                      <a:pt x="94" y="52"/>
                      <a:pt x="95" y="52"/>
                    </a:cubicBezTo>
                    <a:cubicBezTo>
                      <a:pt x="95" y="51"/>
                      <a:pt x="96" y="51"/>
                      <a:pt x="97" y="51"/>
                    </a:cubicBezTo>
                    <a:cubicBezTo>
                      <a:pt x="97" y="50"/>
                      <a:pt x="97" y="48"/>
                      <a:pt x="97" y="47"/>
                    </a:cubicBezTo>
                    <a:cubicBezTo>
                      <a:pt x="98" y="47"/>
                      <a:pt x="101" y="46"/>
                      <a:pt x="102" y="46"/>
                    </a:cubicBezTo>
                    <a:cubicBezTo>
                      <a:pt x="104" y="46"/>
                      <a:pt x="105" y="46"/>
                      <a:pt x="105" y="45"/>
                    </a:cubicBezTo>
                    <a:cubicBezTo>
                      <a:pt x="106" y="44"/>
                      <a:pt x="109" y="43"/>
                      <a:pt x="110" y="43"/>
                    </a:cubicBezTo>
                    <a:cubicBezTo>
                      <a:pt x="112" y="42"/>
                      <a:pt x="113" y="42"/>
                      <a:pt x="112" y="41"/>
                    </a:cubicBezTo>
                    <a:close/>
                  </a:path>
                </a:pathLst>
              </a:custGeom>
              <a:solidFill>
                <a:srgbClr val="E9A10E"/>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sp>
          <p:nvSpPr>
            <p:cNvPr id="494" name="Freeform 393">
              <a:extLst>
                <a:ext uri="{FF2B5EF4-FFF2-40B4-BE49-F238E27FC236}">
                  <a16:creationId xmlns:a16="http://schemas.microsoft.com/office/drawing/2014/main" id="{CC0EB342-755A-8126-0002-DC1BDFFE4CCF}"/>
                </a:ext>
              </a:extLst>
            </p:cNvPr>
            <p:cNvSpPr>
              <a:spLocks/>
            </p:cNvSpPr>
            <p:nvPr/>
          </p:nvSpPr>
          <p:spPr bwMode="gray">
            <a:xfrm>
              <a:off x="10205400" y="2956862"/>
              <a:ext cx="57292" cy="112615"/>
            </a:xfrm>
            <a:custGeom>
              <a:avLst/>
              <a:gdLst>
                <a:gd name="T0" fmla="*/ 17 w 17"/>
                <a:gd name="T1" fmla="*/ 22 h 33"/>
                <a:gd name="T2" fmla="*/ 16 w 17"/>
                <a:gd name="T3" fmla="*/ 19 h 33"/>
                <a:gd name="T4" fmla="*/ 16 w 17"/>
                <a:gd name="T5" fmla="*/ 16 h 33"/>
                <a:gd name="T6" fmla="*/ 15 w 17"/>
                <a:gd name="T7" fmla="*/ 14 h 33"/>
                <a:gd name="T8" fmla="*/ 15 w 17"/>
                <a:gd name="T9" fmla="*/ 10 h 33"/>
                <a:gd name="T10" fmla="*/ 16 w 17"/>
                <a:gd name="T11" fmla="*/ 9 h 33"/>
                <a:gd name="T12" fmla="*/ 16 w 17"/>
                <a:gd name="T13" fmla="*/ 9 h 33"/>
                <a:gd name="T14" fmla="*/ 16 w 17"/>
                <a:gd name="T15" fmla="*/ 8 h 33"/>
                <a:gd name="T16" fmla="*/ 15 w 17"/>
                <a:gd name="T17" fmla="*/ 6 h 33"/>
                <a:gd name="T18" fmla="*/ 13 w 17"/>
                <a:gd name="T19" fmla="*/ 0 h 33"/>
                <a:gd name="T20" fmla="*/ 0 w 17"/>
                <a:gd name="T21" fmla="*/ 3 h 33"/>
                <a:gd name="T22" fmla="*/ 6 w 17"/>
                <a:gd name="T23" fmla="*/ 25 h 33"/>
                <a:gd name="T24" fmla="*/ 6 w 17"/>
                <a:gd name="T25" fmla="*/ 32 h 33"/>
                <a:gd name="T26" fmla="*/ 9 w 17"/>
                <a:gd name="T27" fmla="*/ 31 h 33"/>
                <a:gd name="T28" fmla="*/ 12 w 17"/>
                <a:gd name="T29" fmla="*/ 29 h 33"/>
                <a:gd name="T30" fmla="*/ 17 w 17"/>
                <a:gd name="T31" fmla="*/ 26 h 33"/>
                <a:gd name="T32" fmla="*/ 17 w 17"/>
                <a:gd name="T33" fmla="*/ 2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 h="33">
                  <a:moveTo>
                    <a:pt x="17" y="22"/>
                  </a:moveTo>
                  <a:cubicBezTo>
                    <a:pt x="17" y="21"/>
                    <a:pt x="16" y="20"/>
                    <a:pt x="16" y="19"/>
                  </a:cubicBezTo>
                  <a:cubicBezTo>
                    <a:pt x="16" y="18"/>
                    <a:pt x="16" y="18"/>
                    <a:pt x="16" y="16"/>
                  </a:cubicBezTo>
                  <a:cubicBezTo>
                    <a:pt x="15" y="15"/>
                    <a:pt x="14" y="15"/>
                    <a:pt x="15" y="14"/>
                  </a:cubicBezTo>
                  <a:cubicBezTo>
                    <a:pt x="15" y="13"/>
                    <a:pt x="15" y="11"/>
                    <a:pt x="15" y="10"/>
                  </a:cubicBezTo>
                  <a:cubicBezTo>
                    <a:pt x="15" y="9"/>
                    <a:pt x="16" y="9"/>
                    <a:pt x="16" y="9"/>
                  </a:cubicBezTo>
                  <a:cubicBezTo>
                    <a:pt x="16" y="9"/>
                    <a:pt x="16" y="9"/>
                    <a:pt x="16" y="9"/>
                  </a:cubicBezTo>
                  <a:cubicBezTo>
                    <a:pt x="16" y="9"/>
                    <a:pt x="16" y="8"/>
                    <a:pt x="16" y="8"/>
                  </a:cubicBezTo>
                  <a:cubicBezTo>
                    <a:pt x="16" y="6"/>
                    <a:pt x="16" y="6"/>
                    <a:pt x="15" y="6"/>
                  </a:cubicBezTo>
                  <a:cubicBezTo>
                    <a:pt x="13" y="5"/>
                    <a:pt x="13" y="0"/>
                    <a:pt x="13" y="0"/>
                  </a:cubicBezTo>
                  <a:cubicBezTo>
                    <a:pt x="13" y="0"/>
                    <a:pt x="8" y="1"/>
                    <a:pt x="0" y="3"/>
                  </a:cubicBezTo>
                  <a:cubicBezTo>
                    <a:pt x="2" y="10"/>
                    <a:pt x="6" y="23"/>
                    <a:pt x="6" y="25"/>
                  </a:cubicBezTo>
                  <a:cubicBezTo>
                    <a:pt x="6" y="27"/>
                    <a:pt x="6" y="30"/>
                    <a:pt x="6" y="32"/>
                  </a:cubicBezTo>
                  <a:cubicBezTo>
                    <a:pt x="6" y="33"/>
                    <a:pt x="8" y="32"/>
                    <a:pt x="9" y="31"/>
                  </a:cubicBezTo>
                  <a:cubicBezTo>
                    <a:pt x="10" y="31"/>
                    <a:pt x="12" y="30"/>
                    <a:pt x="12" y="29"/>
                  </a:cubicBezTo>
                  <a:cubicBezTo>
                    <a:pt x="13" y="28"/>
                    <a:pt x="16" y="28"/>
                    <a:pt x="17" y="26"/>
                  </a:cubicBezTo>
                  <a:cubicBezTo>
                    <a:pt x="17" y="25"/>
                    <a:pt x="17" y="23"/>
                    <a:pt x="17" y="22"/>
                  </a:cubicBezTo>
                  <a:close/>
                </a:path>
              </a:pathLst>
            </a:custGeom>
            <a:solidFill>
              <a:srgbClr val="E9A10E"/>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95" name="Freeform 394">
              <a:extLst>
                <a:ext uri="{FF2B5EF4-FFF2-40B4-BE49-F238E27FC236}">
                  <a16:creationId xmlns:a16="http://schemas.microsoft.com/office/drawing/2014/main" id="{A03D160D-F185-1BD8-F3E9-19A68F9B1573}"/>
                </a:ext>
              </a:extLst>
            </p:cNvPr>
            <p:cNvSpPr>
              <a:spLocks/>
            </p:cNvSpPr>
            <p:nvPr/>
          </p:nvSpPr>
          <p:spPr bwMode="gray">
            <a:xfrm>
              <a:off x="10034990" y="2967373"/>
              <a:ext cx="190976" cy="190694"/>
            </a:xfrm>
            <a:custGeom>
              <a:avLst/>
              <a:gdLst>
                <a:gd name="T0" fmla="*/ 57 w 57"/>
                <a:gd name="T1" fmla="*/ 22 h 56"/>
                <a:gd name="T2" fmla="*/ 51 w 57"/>
                <a:gd name="T3" fmla="*/ 0 h 56"/>
                <a:gd name="T4" fmla="*/ 0 w 57"/>
                <a:gd name="T5" fmla="*/ 12 h 56"/>
                <a:gd name="T6" fmla="*/ 0 w 57"/>
                <a:gd name="T7" fmla="*/ 12 h 56"/>
                <a:gd name="T8" fmla="*/ 5 w 57"/>
                <a:gd name="T9" fmla="*/ 41 h 56"/>
                <a:gd name="T10" fmla="*/ 7 w 57"/>
                <a:gd name="T11" fmla="*/ 45 h 56"/>
                <a:gd name="T12" fmla="*/ 8 w 57"/>
                <a:gd name="T13" fmla="*/ 47 h 56"/>
                <a:gd name="T14" fmla="*/ 5 w 57"/>
                <a:gd name="T15" fmla="*/ 49 h 56"/>
                <a:gd name="T16" fmla="*/ 2 w 57"/>
                <a:gd name="T17" fmla="*/ 53 h 56"/>
                <a:gd name="T18" fmla="*/ 6 w 57"/>
                <a:gd name="T19" fmla="*/ 56 h 56"/>
                <a:gd name="T20" fmla="*/ 9 w 57"/>
                <a:gd name="T21" fmla="*/ 53 h 56"/>
                <a:gd name="T22" fmla="*/ 11 w 57"/>
                <a:gd name="T23" fmla="*/ 50 h 56"/>
                <a:gd name="T24" fmla="*/ 15 w 57"/>
                <a:gd name="T25" fmla="*/ 49 h 56"/>
                <a:gd name="T26" fmla="*/ 17 w 57"/>
                <a:gd name="T27" fmla="*/ 47 h 56"/>
                <a:gd name="T28" fmla="*/ 19 w 57"/>
                <a:gd name="T29" fmla="*/ 44 h 56"/>
                <a:gd name="T30" fmla="*/ 23 w 57"/>
                <a:gd name="T31" fmla="*/ 43 h 56"/>
                <a:gd name="T32" fmla="*/ 24 w 57"/>
                <a:gd name="T33" fmla="*/ 39 h 56"/>
                <a:gd name="T34" fmla="*/ 28 w 57"/>
                <a:gd name="T35" fmla="*/ 39 h 56"/>
                <a:gd name="T36" fmla="*/ 32 w 57"/>
                <a:gd name="T37" fmla="*/ 38 h 56"/>
                <a:gd name="T38" fmla="*/ 36 w 57"/>
                <a:gd name="T39" fmla="*/ 37 h 56"/>
                <a:gd name="T40" fmla="*/ 39 w 57"/>
                <a:gd name="T41" fmla="*/ 35 h 56"/>
                <a:gd name="T42" fmla="*/ 44 w 57"/>
                <a:gd name="T43" fmla="*/ 34 h 56"/>
                <a:gd name="T44" fmla="*/ 47 w 57"/>
                <a:gd name="T45" fmla="*/ 33 h 56"/>
                <a:gd name="T46" fmla="*/ 50 w 57"/>
                <a:gd name="T47" fmla="*/ 32 h 56"/>
                <a:gd name="T48" fmla="*/ 53 w 57"/>
                <a:gd name="T49" fmla="*/ 31 h 56"/>
                <a:gd name="T50" fmla="*/ 55 w 57"/>
                <a:gd name="T51" fmla="*/ 28 h 56"/>
                <a:gd name="T52" fmla="*/ 57 w 57"/>
                <a:gd name="T53" fmla="*/ 29 h 56"/>
                <a:gd name="T54" fmla="*/ 57 w 57"/>
                <a:gd name="T55" fmla="*/ 2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7" h="56">
                  <a:moveTo>
                    <a:pt x="57" y="22"/>
                  </a:moveTo>
                  <a:cubicBezTo>
                    <a:pt x="57" y="20"/>
                    <a:pt x="53" y="7"/>
                    <a:pt x="51" y="0"/>
                  </a:cubicBezTo>
                  <a:cubicBezTo>
                    <a:pt x="35" y="4"/>
                    <a:pt x="9" y="9"/>
                    <a:pt x="0" y="12"/>
                  </a:cubicBezTo>
                  <a:cubicBezTo>
                    <a:pt x="0" y="12"/>
                    <a:pt x="0" y="12"/>
                    <a:pt x="0" y="12"/>
                  </a:cubicBezTo>
                  <a:cubicBezTo>
                    <a:pt x="0" y="12"/>
                    <a:pt x="4" y="39"/>
                    <a:pt x="5" y="41"/>
                  </a:cubicBezTo>
                  <a:cubicBezTo>
                    <a:pt x="6" y="43"/>
                    <a:pt x="6" y="44"/>
                    <a:pt x="7" y="45"/>
                  </a:cubicBezTo>
                  <a:cubicBezTo>
                    <a:pt x="8" y="45"/>
                    <a:pt x="9" y="46"/>
                    <a:pt x="8" y="47"/>
                  </a:cubicBezTo>
                  <a:cubicBezTo>
                    <a:pt x="7" y="48"/>
                    <a:pt x="6" y="49"/>
                    <a:pt x="5" y="49"/>
                  </a:cubicBezTo>
                  <a:cubicBezTo>
                    <a:pt x="4" y="50"/>
                    <a:pt x="2" y="52"/>
                    <a:pt x="2" y="53"/>
                  </a:cubicBezTo>
                  <a:cubicBezTo>
                    <a:pt x="3" y="54"/>
                    <a:pt x="4" y="55"/>
                    <a:pt x="6" y="56"/>
                  </a:cubicBezTo>
                  <a:cubicBezTo>
                    <a:pt x="6" y="55"/>
                    <a:pt x="8" y="54"/>
                    <a:pt x="9" y="53"/>
                  </a:cubicBezTo>
                  <a:cubicBezTo>
                    <a:pt x="10" y="52"/>
                    <a:pt x="11" y="51"/>
                    <a:pt x="11" y="50"/>
                  </a:cubicBezTo>
                  <a:cubicBezTo>
                    <a:pt x="12" y="50"/>
                    <a:pt x="14" y="49"/>
                    <a:pt x="15" y="49"/>
                  </a:cubicBezTo>
                  <a:cubicBezTo>
                    <a:pt x="16" y="48"/>
                    <a:pt x="16" y="47"/>
                    <a:pt x="17" y="47"/>
                  </a:cubicBezTo>
                  <a:cubicBezTo>
                    <a:pt x="18" y="46"/>
                    <a:pt x="18" y="45"/>
                    <a:pt x="19" y="44"/>
                  </a:cubicBezTo>
                  <a:cubicBezTo>
                    <a:pt x="19" y="43"/>
                    <a:pt x="22" y="43"/>
                    <a:pt x="23" y="43"/>
                  </a:cubicBezTo>
                  <a:cubicBezTo>
                    <a:pt x="24" y="42"/>
                    <a:pt x="24" y="40"/>
                    <a:pt x="24" y="39"/>
                  </a:cubicBezTo>
                  <a:cubicBezTo>
                    <a:pt x="25" y="39"/>
                    <a:pt x="26" y="39"/>
                    <a:pt x="28" y="39"/>
                  </a:cubicBezTo>
                  <a:cubicBezTo>
                    <a:pt x="29" y="39"/>
                    <a:pt x="31" y="38"/>
                    <a:pt x="32" y="38"/>
                  </a:cubicBezTo>
                  <a:cubicBezTo>
                    <a:pt x="33" y="37"/>
                    <a:pt x="36" y="37"/>
                    <a:pt x="36" y="37"/>
                  </a:cubicBezTo>
                  <a:cubicBezTo>
                    <a:pt x="37" y="37"/>
                    <a:pt x="38" y="36"/>
                    <a:pt x="39" y="35"/>
                  </a:cubicBezTo>
                  <a:cubicBezTo>
                    <a:pt x="40" y="35"/>
                    <a:pt x="43" y="34"/>
                    <a:pt x="44" y="34"/>
                  </a:cubicBezTo>
                  <a:cubicBezTo>
                    <a:pt x="44" y="34"/>
                    <a:pt x="46" y="33"/>
                    <a:pt x="47" y="33"/>
                  </a:cubicBezTo>
                  <a:cubicBezTo>
                    <a:pt x="47" y="32"/>
                    <a:pt x="49" y="31"/>
                    <a:pt x="50" y="32"/>
                  </a:cubicBezTo>
                  <a:cubicBezTo>
                    <a:pt x="51" y="32"/>
                    <a:pt x="53" y="32"/>
                    <a:pt x="53" y="31"/>
                  </a:cubicBezTo>
                  <a:cubicBezTo>
                    <a:pt x="53" y="30"/>
                    <a:pt x="54" y="29"/>
                    <a:pt x="55" y="28"/>
                  </a:cubicBezTo>
                  <a:cubicBezTo>
                    <a:pt x="56" y="28"/>
                    <a:pt x="56" y="29"/>
                    <a:pt x="57" y="29"/>
                  </a:cubicBezTo>
                  <a:cubicBezTo>
                    <a:pt x="57" y="27"/>
                    <a:pt x="57" y="24"/>
                    <a:pt x="57" y="22"/>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96" name="Freeform 395">
              <a:extLst>
                <a:ext uri="{FF2B5EF4-FFF2-40B4-BE49-F238E27FC236}">
                  <a16:creationId xmlns:a16="http://schemas.microsoft.com/office/drawing/2014/main" id="{CA912725-1801-CA69-CA77-69D3D837F9E3}"/>
                </a:ext>
              </a:extLst>
            </p:cNvPr>
            <p:cNvSpPr>
              <a:spLocks/>
            </p:cNvSpPr>
            <p:nvPr/>
          </p:nvSpPr>
          <p:spPr bwMode="gray">
            <a:xfrm>
              <a:off x="8577700" y="2776680"/>
              <a:ext cx="41134" cy="70572"/>
            </a:xfrm>
            <a:custGeom>
              <a:avLst/>
              <a:gdLst>
                <a:gd name="T0" fmla="*/ 2 w 12"/>
                <a:gd name="T1" fmla="*/ 21 h 21"/>
                <a:gd name="T2" fmla="*/ 0 w 12"/>
                <a:gd name="T3" fmla="*/ 16 h 21"/>
                <a:gd name="T4" fmla="*/ 3 w 12"/>
                <a:gd name="T5" fmla="*/ 11 h 21"/>
                <a:gd name="T6" fmla="*/ 4 w 12"/>
                <a:gd name="T7" fmla="*/ 6 h 21"/>
                <a:gd name="T8" fmla="*/ 7 w 12"/>
                <a:gd name="T9" fmla="*/ 3 h 21"/>
                <a:gd name="T10" fmla="*/ 8 w 12"/>
                <a:gd name="T11" fmla="*/ 1 h 21"/>
                <a:gd name="T12" fmla="*/ 11 w 12"/>
                <a:gd name="T13" fmla="*/ 0 h 21"/>
                <a:gd name="T14" fmla="*/ 10 w 12"/>
                <a:gd name="T15" fmla="*/ 3 h 21"/>
                <a:gd name="T16" fmla="*/ 9 w 12"/>
                <a:gd name="T17" fmla="*/ 6 h 21"/>
                <a:gd name="T18" fmla="*/ 9 w 12"/>
                <a:gd name="T19" fmla="*/ 9 h 21"/>
                <a:gd name="T20" fmla="*/ 7 w 12"/>
                <a:gd name="T21" fmla="*/ 12 h 21"/>
                <a:gd name="T22" fmla="*/ 6 w 12"/>
                <a:gd name="T23" fmla="*/ 15 h 21"/>
                <a:gd name="T24" fmla="*/ 6 w 12"/>
                <a:gd name="T25" fmla="*/ 17 h 21"/>
                <a:gd name="T26" fmla="*/ 6 w 12"/>
                <a:gd name="T27" fmla="*/ 18 h 21"/>
                <a:gd name="T28" fmla="*/ 5 w 12"/>
                <a:gd name="T29" fmla="*/ 20 h 21"/>
                <a:gd name="T30" fmla="*/ 3 w 12"/>
                <a:gd name="T31" fmla="*/ 20 h 21"/>
                <a:gd name="T32" fmla="*/ 2 w 12"/>
                <a:gd name="T33"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21">
                  <a:moveTo>
                    <a:pt x="2" y="21"/>
                  </a:moveTo>
                  <a:cubicBezTo>
                    <a:pt x="1" y="20"/>
                    <a:pt x="0" y="17"/>
                    <a:pt x="0" y="16"/>
                  </a:cubicBezTo>
                  <a:cubicBezTo>
                    <a:pt x="1" y="14"/>
                    <a:pt x="2" y="12"/>
                    <a:pt x="3" y="11"/>
                  </a:cubicBezTo>
                  <a:cubicBezTo>
                    <a:pt x="4" y="9"/>
                    <a:pt x="3" y="6"/>
                    <a:pt x="4" y="6"/>
                  </a:cubicBezTo>
                  <a:cubicBezTo>
                    <a:pt x="6" y="6"/>
                    <a:pt x="7" y="4"/>
                    <a:pt x="7" y="3"/>
                  </a:cubicBezTo>
                  <a:cubicBezTo>
                    <a:pt x="7" y="2"/>
                    <a:pt x="7" y="2"/>
                    <a:pt x="8" y="1"/>
                  </a:cubicBezTo>
                  <a:cubicBezTo>
                    <a:pt x="9" y="0"/>
                    <a:pt x="10" y="0"/>
                    <a:pt x="11" y="0"/>
                  </a:cubicBezTo>
                  <a:cubicBezTo>
                    <a:pt x="12" y="1"/>
                    <a:pt x="11" y="2"/>
                    <a:pt x="10" y="3"/>
                  </a:cubicBezTo>
                  <a:cubicBezTo>
                    <a:pt x="10" y="4"/>
                    <a:pt x="9" y="5"/>
                    <a:pt x="9" y="6"/>
                  </a:cubicBezTo>
                  <a:cubicBezTo>
                    <a:pt x="10" y="7"/>
                    <a:pt x="10" y="8"/>
                    <a:pt x="9" y="9"/>
                  </a:cubicBezTo>
                  <a:cubicBezTo>
                    <a:pt x="8" y="10"/>
                    <a:pt x="8" y="10"/>
                    <a:pt x="7" y="12"/>
                  </a:cubicBezTo>
                  <a:cubicBezTo>
                    <a:pt x="7" y="13"/>
                    <a:pt x="6" y="14"/>
                    <a:pt x="6" y="15"/>
                  </a:cubicBezTo>
                  <a:cubicBezTo>
                    <a:pt x="7" y="16"/>
                    <a:pt x="7" y="16"/>
                    <a:pt x="6" y="17"/>
                  </a:cubicBezTo>
                  <a:cubicBezTo>
                    <a:pt x="6" y="17"/>
                    <a:pt x="5" y="17"/>
                    <a:pt x="6" y="18"/>
                  </a:cubicBezTo>
                  <a:cubicBezTo>
                    <a:pt x="6" y="19"/>
                    <a:pt x="6" y="19"/>
                    <a:pt x="5" y="20"/>
                  </a:cubicBezTo>
                  <a:cubicBezTo>
                    <a:pt x="4" y="20"/>
                    <a:pt x="4" y="20"/>
                    <a:pt x="3" y="20"/>
                  </a:cubicBezTo>
                  <a:cubicBezTo>
                    <a:pt x="3" y="21"/>
                    <a:pt x="2" y="21"/>
                    <a:pt x="2" y="21"/>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497" name="Freeform 397">
              <a:extLst>
                <a:ext uri="{FF2B5EF4-FFF2-40B4-BE49-F238E27FC236}">
                  <a16:creationId xmlns:a16="http://schemas.microsoft.com/office/drawing/2014/main" id="{C82A58E4-EA93-AD96-BE8F-A1DD497DEA4B}"/>
                </a:ext>
              </a:extLst>
            </p:cNvPr>
            <p:cNvSpPr>
              <a:spLocks/>
            </p:cNvSpPr>
            <p:nvPr/>
          </p:nvSpPr>
          <p:spPr bwMode="gray">
            <a:xfrm>
              <a:off x="8029746" y="2567967"/>
              <a:ext cx="558236" cy="635145"/>
            </a:xfrm>
            <a:custGeom>
              <a:avLst/>
              <a:gdLst>
                <a:gd name="T0" fmla="*/ 164 w 167"/>
                <a:gd name="T1" fmla="*/ 81 h 186"/>
                <a:gd name="T2" fmla="*/ 157 w 167"/>
                <a:gd name="T3" fmla="*/ 83 h 186"/>
                <a:gd name="T4" fmla="*/ 150 w 167"/>
                <a:gd name="T5" fmla="*/ 94 h 186"/>
                <a:gd name="T6" fmla="*/ 148 w 167"/>
                <a:gd name="T7" fmla="*/ 87 h 186"/>
                <a:gd name="T8" fmla="*/ 155 w 167"/>
                <a:gd name="T9" fmla="*/ 77 h 186"/>
                <a:gd name="T10" fmla="*/ 154 w 167"/>
                <a:gd name="T11" fmla="*/ 67 h 186"/>
                <a:gd name="T12" fmla="*/ 151 w 167"/>
                <a:gd name="T13" fmla="*/ 61 h 186"/>
                <a:gd name="T14" fmla="*/ 150 w 167"/>
                <a:gd name="T15" fmla="*/ 53 h 186"/>
                <a:gd name="T16" fmla="*/ 148 w 167"/>
                <a:gd name="T17" fmla="*/ 45 h 186"/>
                <a:gd name="T18" fmla="*/ 140 w 167"/>
                <a:gd name="T19" fmla="*/ 41 h 186"/>
                <a:gd name="T20" fmla="*/ 132 w 167"/>
                <a:gd name="T21" fmla="*/ 36 h 186"/>
                <a:gd name="T22" fmla="*/ 122 w 167"/>
                <a:gd name="T23" fmla="*/ 35 h 186"/>
                <a:gd name="T24" fmla="*/ 81 w 167"/>
                <a:gd name="T25" fmla="*/ 25 h 186"/>
                <a:gd name="T26" fmla="*/ 73 w 167"/>
                <a:gd name="T27" fmla="*/ 16 h 186"/>
                <a:gd name="T28" fmla="*/ 64 w 167"/>
                <a:gd name="T29" fmla="*/ 13 h 186"/>
                <a:gd name="T30" fmla="*/ 55 w 167"/>
                <a:gd name="T31" fmla="*/ 15 h 186"/>
                <a:gd name="T32" fmla="*/ 59 w 167"/>
                <a:gd name="T33" fmla="*/ 5 h 186"/>
                <a:gd name="T34" fmla="*/ 52 w 167"/>
                <a:gd name="T35" fmla="*/ 4 h 186"/>
                <a:gd name="T36" fmla="*/ 38 w 167"/>
                <a:gd name="T37" fmla="*/ 10 h 186"/>
                <a:gd name="T38" fmla="*/ 26 w 167"/>
                <a:gd name="T39" fmla="*/ 13 h 186"/>
                <a:gd name="T40" fmla="*/ 19 w 167"/>
                <a:gd name="T41" fmla="*/ 14 h 186"/>
                <a:gd name="T42" fmla="*/ 16 w 167"/>
                <a:gd name="T43" fmla="*/ 40 h 186"/>
                <a:gd name="T44" fmla="*/ 11 w 167"/>
                <a:gd name="T45" fmla="*/ 43 h 186"/>
                <a:gd name="T46" fmla="*/ 3 w 167"/>
                <a:gd name="T47" fmla="*/ 53 h 186"/>
                <a:gd name="T48" fmla="*/ 2 w 167"/>
                <a:gd name="T49" fmla="*/ 61 h 186"/>
                <a:gd name="T50" fmla="*/ 8 w 167"/>
                <a:gd name="T51" fmla="*/ 67 h 186"/>
                <a:gd name="T52" fmla="*/ 5 w 167"/>
                <a:gd name="T53" fmla="*/ 74 h 186"/>
                <a:gd name="T54" fmla="*/ 5 w 167"/>
                <a:gd name="T55" fmla="*/ 85 h 186"/>
                <a:gd name="T56" fmla="*/ 5 w 167"/>
                <a:gd name="T57" fmla="*/ 95 h 186"/>
                <a:gd name="T58" fmla="*/ 16 w 167"/>
                <a:gd name="T59" fmla="*/ 102 h 186"/>
                <a:gd name="T60" fmla="*/ 28 w 167"/>
                <a:gd name="T61" fmla="*/ 109 h 186"/>
                <a:gd name="T62" fmla="*/ 34 w 167"/>
                <a:gd name="T63" fmla="*/ 118 h 186"/>
                <a:gd name="T64" fmla="*/ 45 w 167"/>
                <a:gd name="T65" fmla="*/ 125 h 186"/>
                <a:gd name="T66" fmla="*/ 52 w 167"/>
                <a:gd name="T67" fmla="*/ 138 h 186"/>
                <a:gd name="T68" fmla="*/ 54 w 167"/>
                <a:gd name="T69" fmla="*/ 148 h 186"/>
                <a:gd name="T70" fmla="*/ 58 w 167"/>
                <a:gd name="T71" fmla="*/ 157 h 186"/>
                <a:gd name="T72" fmla="*/ 57 w 167"/>
                <a:gd name="T73" fmla="*/ 168 h 186"/>
                <a:gd name="T74" fmla="*/ 67 w 167"/>
                <a:gd name="T75" fmla="*/ 180 h 186"/>
                <a:gd name="T76" fmla="*/ 74 w 167"/>
                <a:gd name="T77" fmla="*/ 186 h 186"/>
                <a:gd name="T78" fmla="*/ 160 w 167"/>
                <a:gd name="T79" fmla="*/ 172 h 186"/>
                <a:gd name="T80" fmla="*/ 156 w 167"/>
                <a:gd name="T81" fmla="*/ 159 h 186"/>
                <a:gd name="T82" fmla="*/ 155 w 167"/>
                <a:gd name="T83" fmla="*/ 147 h 186"/>
                <a:gd name="T84" fmla="*/ 157 w 167"/>
                <a:gd name="T85" fmla="*/ 135 h 186"/>
                <a:gd name="T86" fmla="*/ 158 w 167"/>
                <a:gd name="T87" fmla="*/ 120 h 186"/>
                <a:gd name="T88" fmla="*/ 163 w 167"/>
                <a:gd name="T89" fmla="*/ 106 h 186"/>
                <a:gd name="T90" fmla="*/ 163 w 167"/>
                <a:gd name="T91" fmla="*/ 9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7" h="186">
                  <a:moveTo>
                    <a:pt x="166" y="87"/>
                  </a:moveTo>
                  <a:cubicBezTo>
                    <a:pt x="166" y="85"/>
                    <a:pt x="167" y="83"/>
                    <a:pt x="166" y="83"/>
                  </a:cubicBezTo>
                  <a:cubicBezTo>
                    <a:pt x="165" y="83"/>
                    <a:pt x="164" y="82"/>
                    <a:pt x="164" y="81"/>
                  </a:cubicBezTo>
                  <a:cubicBezTo>
                    <a:pt x="163" y="80"/>
                    <a:pt x="162" y="80"/>
                    <a:pt x="162" y="81"/>
                  </a:cubicBezTo>
                  <a:cubicBezTo>
                    <a:pt x="162" y="82"/>
                    <a:pt x="160" y="82"/>
                    <a:pt x="159" y="82"/>
                  </a:cubicBezTo>
                  <a:cubicBezTo>
                    <a:pt x="159" y="82"/>
                    <a:pt x="158" y="82"/>
                    <a:pt x="157" y="83"/>
                  </a:cubicBezTo>
                  <a:cubicBezTo>
                    <a:pt x="156" y="85"/>
                    <a:pt x="155" y="87"/>
                    <a:pt x="155" y="88"/>
                  </a:cubicBezTo>
                  <a:cubicBezTo>
                    <a:pt x="155" y="90"/>
                    <a:pt x="154" y="91"/>
                    <a:pt x="153" y="91"/>
                  </a:cubicBezTo>
                  <a:cubicBezTo>
                    <a:pt x="151" y="91"/>
                    <a:pt x="151" y="93"/>
                    <a:pt x="150" y="94"/>
                  </a:cubicBezTo>
                  <a:cubicBezTo>
                    <a:pt x="150" y="95"/>
                    <a:pt x="149" y="97"/>
                    <a:pt x="148" y="96"/>
                  </a:cubicBezTo>
                  <a:cubicBezTo>
                    <a:pt x="146" y="95"/>
                    <a:pt x="147" y="93"/>
                    <a:pt x="147" y="91"/>
                  </a:cubicBezTo>
                  <a:cubicBezTo>
                    <a:pt x="147" y="90"/>
                    <a:pt x="147" y="89"/>
                    <a:pt x="148" y="87"/>
                  </a:cubicBezTo>
                  <a:cubicBezTo>
                    <a:pt x="148" y="86"/>
                    <a:pt x="149" y="85"/>
                    <a:pt x="150" y="83"/>
                  </a:cubicBezTo>
                  <a:cubicBezTo>
                    <a:pt x="151" y="82"/>
                    <a:pt x="151" y="81"/>
                    <a:pt x="151" y="79"/>
                  </a:cubicBezTo>
                  <a:cubicBezTo>
                    <a:pt x="151" y="78"/>
                    <a:pt x="153" y="77"/>
                    <a:pt x="155" y="77"/>
                  </a:cubicBezTo>
                  <a:cubicBezTo>
                    <a:pt x="156" y="76"/>
                    <a:pt x="157" y="74"/>
                    <a:pt x="157" y="73"/>
                  </a:cubicBezTo>
                  <a:cubicBezTo>
                    <a:pt x="156" y="72"/>
                    <a:pt x="156" y="71"/>
                    <a:pt x="156" y="71"/>
                  </a:cubicBezTo>
                  <a:cubicBezTo>
                    <a:pt x="156" y="69"/>
                    <a:pt x="155" y="68"/>
                    <a:pt x="154" y="67"/>
                  </a:cubicBezTo>
                  <a:cubicBezTo>
                    <a:pt x="152" y="66"/>
                    <a:pt x="154" y="65"/>
                    <a:pt x="155" y="63"/>
                  </a:cubicBezTo>
                  <a:cubicBezTo>
                    <a:pt x="155" y="61"/>
                    <a:pt x="156" y="60"/>
                    <a:pt x="154" y="60"/>
                  </a:cubicBezTo>
                  <a:cubicBezTo>
                    <a:pt x="153" y="59"/>
                    <a:pt x="153" y="60"/>
                    <a:pt x="151" y="61"/>
                  </a:cubicBezTo>
                  <a:cubicBezTo>
                    <a:pt x="149" y="61"/>
                    <a:pt x="149" y="60"/>
                    <a:pt x="149" y="59"/>
                  </a:cubicBezTo>
                  <a:cubicBezTo>
                    <a:pt x="149" y="57"/>
                    <a:pt x="149" y="57"/>
                    <a:pt x="149" y="56"/>
                  </a:cubicBezTo>
                  <a:cubicBezTo>
                    <a:pt x="150" y="55"/>
                    <a:pt x="151" y="54"/>
                    <a:pt x="150" y="53"/>
                  </a:cubicBezTo>
                  <a:cubicBezTo>
                    <a:pt x="149" y="51"/>
                    <a:pt x="151" y="51"/>
                    <a:pt x="150" y="50"/>
                  </a:cubicBezTo>
                  <a:cubicBezTo>
                    <a:pt x="149" y="49"/>
                    <a:pt x="149" y="49"/>
                    <a:pt x="150" y="48"/>
                  </a:cubicBezTo>
                  <a:cubicBezTo>
                    <a:pt x="151" y="48"/>
                    <a:pt x="149" y="46"/>
                    <a:pt x="148" y="45"/>
                  </a:cubicBezTo>
                  <a:cubicBezTo>
                    <a:pt x="146" y="43"/>
                    <a:pt x="146" y="45"/>
                    <a:pt x="144" y="44"/>
                  </a:cubicBezTo>
                  <a:cubicBezTo>
                    <a:pt x="143" y="44"/>
                    <a:pt x="143" y="43"/>
                    <a:pt x="141" y="43"/>
                  </a:cubicBezTo>
                  <a:cubicBezTo>
                    <a:pt x="140" y="44"/>
                    <a:pt x="139" y="42"/>
                    <a:pt x="140" y="41"/>
                  </a:cubicBezTo>
                  <a:cubicBezTo>
                    <a:pt x="141" y="41"/>
                    <a:pt x="141" y="40"/>
                    <a:pt x="140" y="39"/>
                  </a:cubicBezTo>
                  <a:cubicBezTo>
                    <a:pt x="139" y="38"/>
                    <a:pt x="138" y="37"/>
                    <a:pt x="136" y="36"/>
                  </a:cubicBezTo>
                  <a:cubicBezTo>
                    <a:pt x="134" y="36"/>
                    <a:pt x="133" y="36"/>
                    <a:pt x="132" y="36"/>
                  </a:cubicBezTo>
                  <a:cubicBezTo>
                    <a:pt x="130" y="36"/>
                    <a:pt x="130" y="36"/>
                    <a:pt x="129" y="35"/>
                  </a:cubicBezTo>
                  <a:cubicBezTo>
                    <a:pt x="128" y="35"/>
                    <a:pt x="126" y="34"/>
                    <a:pt x="125" y="36"/>
                  </a:cubicBezTo>
                  <a:cubicBezTo>
                    <a:pt x="125" y="37"/>
                    <a:pt x="123" y="36"/>
                    <a:pt x="122" y="35"/>
                  </a:cubicBezTo>
                  <a:cubicBezTo>
                    <a:pt x="120" y="35"/>
                    <a:pt x="119" y="35"/>
                    <a:pt x="117" y="34"/>
                  </a:cubicBezTo>
                  <a:cubicBezTo>
                    <a:pt x="115" y="32"/>
                    <a:pt x="112" y="31"/>
                    <a:pt x="109" y="31"/>
                  </a:cubicBezTo>
                  <a:cubicBezTo>
                    <a:pt x="107" y="30"/>
                    <a:pt x="84" y="26"/>
                    <a:pt x="81" y="25"/>
                  </a:cubicBezTo>
                  <a:cubicBezTo>
                    <a:pt x="79" y="24"/>
                    <a:pt x="79" y="22"/>
                    <a:pt x="79" y="20"/>
                  </a:cubicBezTo>
                  <a:cubicBezTo>
                    <a:pt x="79" y="19"/>
                    <a:pt x="77" y="18"/>
                    <a:pt x="76" y="17"/>
                  </a:cubicBezTo>
                  <a:cubicBezTo>
                    <a:pt x="75" y="17"/>
                    <a:pt x="75" y="16"/>
                    <a:pt x="73" y="16"/>
                  </a:cubicBezTo>
                  <a:cubicBezTo>
                    <a:pt x="72" y="16"/>
                    <a:pt x="72" y="16"/>
                    <a:pt x="71" y="15"/>
                  </a:cubicBezTo>
                  <a:cubicBezTo>
                    <a:pt x="70" y="15"/>
                    <a:pt x="70" y="15"/>
                    <a:pt x="69" y="15"/>
                  </a:cubicBezTo>
                  <a:cubicBezTo>
                    <a:pt x="68" y="15"/>
                    <a:pt x="65" y="14"/>
                    <a:pt x="64" y="13"/>
                  </a:cubicBezTo>
                  <a:cubicBezTo>
                    <a:pt x="62" y="12"/>
                    <a:pt x="61" y="12"/>
                    <a:pt x="61" y="13"/>
                  </a:cubicBezTo>
                  <a:cubicBezTo>
                    <a:pt x="60" y="13"/>
                    <a:pt x="58" y="15"/>
                    <a:pt x="57" y="15"/>
                  </a:cubicBezTo>
                  <a:cubicBezTo>
                    <a:pt x="55" y="16"/>
                    <a:pt x="55" y="15"/>
                    <a:pt x="55" y="15"/>
                  </a:cubicBezTo>
                  <a:cubicBezTo>
                    <a:pt x="56" y="14"/>
                    <a:pt x="56" y="13"/>
                    <a:pt x="57" y="12"/>
                  </a:cubicBezTo>
                  <a:cubicBezTo>
                    <a:pt x="58" y="11"/>
                    <a:pt x="57" y="11"/>
                    <a:pt x="57" y="9"/>
                  </a:cubicBezTo>
                  <a:cubicBezTo>
                    <a:pt x="56" y="8"/>
                    <a:pt x="58" y="6"/>
                    <a:pt x="59" y="5"/>
                  </a:cubicBezTo>
                  <a:cubicBezTo>
                    <a:pt x="60" y="3"/>
                    <a:pt x="59" y="1"/>
                    <a:pt x="58" y="1"/>
                  </a:cubicBezTo>
                  <a:cubicBezTo>
                    <a:pt x="56" y="0"/>
                    <a:pt x="56" y="1"/>
                    <a:pt x="55" y="1"/>
                  </a:cubicBezTo>
                  <a:cubicBezTo>
                    <a:pt x="54" y="1"/>
                    <a:pt x="53" y="2"/>
                    <a:pt x="52" y="4"/>
                  </a:cubicBezTo>
                  <a:cubicBezTo>
                    <a:pt x="52" y="5"/>
                    <a:pt x="49" y="5"/>
                    <a:pt x="47" y="5"/>
                  </a:cubicBezTo>
                  <a:cubicBezTo>
                    <a:pt x="46" y="5"/>
                    <a:pt x="43" y="7"/>
                    <a:pt x="42" y="8"/>
                  </a:cubicBezTo>
                  <a:cubicBezTo>
                    <a:pt x="41" y="9"/>
                    <a:pt x="39" y="9"/>
                    <a:pt x="38" y="10"/>
                  </a:cubicBezTo>
                  <a:cubicBezTo>
                    <a:pt x="37" y="10"/>
                    <a:pt x="35" y="10"/>
                    <a:pt x="33" y="11"/>
                  </a:cubicBezTo>
                  <a:cubicBezTo>
                    <a:pt x="32" y="12"/>
                    <a:pt x="31" y="13"/>
                    <a:pt x="30" y="12"/>
                  </a:cubicBezTo>
                  <a:cubicBezTo>
                    <a:pt x="29" y="12"/>
                    <a:pt x="27" y="12"/>
                    <a:pt x="26" y="13"/>
                  </a:cubicBezTo>
                  <a:cubicBezTo>
                    <a:pt x="24" y="13"/>
                    <a:pt x="23" y="12"/>
                    <a:pt x="22" y="10"/>
                  </a:cubicBezTo>
                  <a:cubicBezTo>
                    <a:pt x="20" y="11"/>
                    <a:pt x="19" y="11"/>
                    <a:pt x="19" y="13"/>
                  </a:cubicBezTo>
                  <a:cubicBezTo>
                    <a:pt x="19" y="14"/>
                    <a:pt x="21" y="14"/>
                    <a:pt x="19" y="14"/>
                  </a:cubicBezTo>
                  <a:cubicBezTo>
                    <a:pt x="17" y="14"/>
                    <a:pt x="17" y="14"/>
                    <a:pt x="17" y="14"/>
                  </a:cubicBezTo>
                  <a:cubicBezTo>
                    <a:pt x="18" y="39"/>
                    <a:pt x="18" y="39"/>
                    <a:pt x="18" y="39"/>
                  </a:cubicBezTo>
                  <a:cubicBezTo>
                    <a:pt x="18" y="39"/>
                    <a:pt x="16" y="39"/>
                    <a:pt x="16" y="40"/>
                  </a:cubicBezTo>
                  <a:cubicBezTo>
                    <a:pt x="16" y="42"/>
                    <a:pt x="15" y="41"/>
                    <a:pt x="14" y="41"/>
                  </a:cubicBezTo>
                  <a:cubicBezTo>
                    <a:pt x="13" y="41"/>
                    <a:pt x="14" y="42"/>
                    <a:pt x="13" y="42"/>
                  </a:cubicBezTo>
                  <a:cubicBezTo>
                    <a:pt x="13" y="43"/>
                    <a:pt x="12" y="43"/>
                    <a:pt x="11" y="43"/>
                  </a:cubicBezTo>
                  <a:cubicBezTo>
                    <a:pt x="10" y="43"/>
                    <a:pt x="9" y="44"/>
                    <a:pt x="8" y="45"/>
                  </a:cubicBezTo>
                  <a:cubicBezTo>
                    <a:pt x="7" y="46"/>
                    <a:pt x="6" y="47"/>
                    <a:pt x="5" y="49"/>
                  </a:cubicBezTo>
                  <a:cubicBezTo>
                    <a:pt x="4" y="50"/>
                    <a:pt x="4" y="52"/>
                    <a:pt x="3" y="53"/>
                  </a:cubicBezTo>
                  <a:cubicBezTo>
                    <a:pt x="2" y="54"/>
                    <a:pt x="1" y="54"/>
                    <a:pt x="1" y="54"/>
                  </a:cubicBezTo>
                  <a:cubicBezTo>
                    <a:pt x="1" y="54"/>
                    <a:pt x="1" y="57"/>
                    <a:pt x="1" y="58"/>
                  </a:cubicBezTo>
                  <a:cubicBezTo>
                    <a:pt x="0" y="59"/>
                    <a:pt x="1" y="61"/>
                    <a:pt x="2" y="61"/>
                  </a:cubicBezTo>
                  <a:cubicBezTo>
                    <a:pt x="3" y="60"/>
                    <a:pt x="4" y="60"/>
                    <a:pt x="5" y="61"/>
                  </a:cubicBezTo>
                  <a:cubicBezTo>
                    <a:pt x="5" y="63"/>
                    <a:pt x="6" y="64"/>
                    <a:pt x="7" y="64"/>
                  </a:cubicBezTo>
                  <a:cubicBezTo>
                    <a:pt x="8" y="65"/>
                    <a:pt x="8" y="66"/>
                    <a:pt x="8" y="67"/>
                  </a:cubicBezTo>
                  <a:cubicBezTo>
                    <a:pt x="7" y="68"/>
                    <a:pt x="7" y="68"/>
                    <a:pt x="7" y="69"/>
                  </a:cubicBezTo>
                  <a:cubicBezTo>
                    <a:pt x="7" y="70"/>
                    <a:pt x="6" y="71"/>
                    <a:pt x="5" y="71"/>
                  </a:cubicBezTo>
                  <a:cubicBezTo>
                    <a:pt x="5" y="72"/>
                    <a:pt x="5" y="73"/>
                    <a:pt x="5" y="74"/>
                  </a:cubicBezTo>
                  <a:cubicBezTo>
                    <a:pt x="5" y="76"/>
                    <a:pt x="5" y="78"/>
                    <a:pt x="5" y="79"/>
                  </a:cubicBezTo>
                  <a:cubicBezTo>
                    <a:pt x="4" y="80"/>
                    <a:pt x="4" y="80"/>
                    <a:pt x="4" y="81"/>
                  </a:cubicBezTo>
                  <a:cubicBezTo>
                    <a:pt x="4" y="82"/>
                    <a:pt x="5" y="83"/>
                    <a:pt x="5" y="85"/>
                  </a:cubicBezTo>
                  <a:cubicBezTo>
                    <a:pt x="5" y="86"/>
                    <a:pt x="6" y="87"/>
                    <a:pt x="5" y="88"/>
                  </a:cubicBezTo>
                  <a:cubicBezTo>
                    <a:pt x="5" y="89"/>
                    <a:pt x="5" y="89"/>
                    <a:pt x="5" y="91"/>
                  </a:cubicBezTo>
                  <a:cubicBezTo>
                    <a:pt x="5" y="93"/>
                    <a:pt x="4" y="94"/>
                    <a:pt x="5" y="95"/>
                  </a:cubicBezTo>
                  <a:cubicBezTo>
                    <a:pt x="5" y="96"/>
                    <a:pt x="7" y="96"/>
                    <a:pt x="8" y="98"/>
                  </a:cubicBezTo>
                  <a:cubicBezTo>
                    <a:pt x="8" y="99"/>
                    <a:pt x="10" y="101"/>
                    <a:pt x="11" y="101"/>
                  </a:cubicBezTo>
                  <a:cubicBezTo>
                    <a:pt x="12" y="102"/>
                    <a:pt x="14" y="102"/>
                    <a:pt x="16" y="102"/>
                  </a:cubicBezTo>
                  <a:cubicBezTo>
                    <a:pt x="17" y="102"/>
                    <a:pt x="19" y="102"/>
                    <a:pt x="19" y="104"/>
                  </a:cubicBezTo>
                  <a:cubicBezTo>
                    <a:pt x="20" y="105"/>
                    <a:pt x="20" y="107"/>
                    <a:pt x="22" y="107"/>
                  </a:cubicBezTo>
                  <a:cubicBezTo>
                    <a:pt x="23" y="107"/>
                    <a:pt x="26" y="109"/>
                    <a:pt x="28" y="109"/>
                  </a:cubicBezTo>
                  <a:cubicBezTo>
                    <a:pt x="29" y="110"/>
                    <a:pt x="31" y="110"/>
                    <a:pt x="31" y="112"/>
                  </a:cubicBezTo>
                  <a:cubicBezTo>
                    <a:pt x="31" y="113"/>
                    <a:pt x="32" y="114"/>
                    <a:pt x="32" y="115"/>
                  </a:cubicBezTo>
                  <a:cubicBezTo>
                    <a:pt x="32" y="117"/>
                    <a:pt x="33" y="117"/>
                    <a:pt x="34" y="118"/>
                  </a:cubicBezTo>
                  <a:cubicBezTo>
                    <a:pt x="35" y="118"/>
                    <a:pt x="37" y="120"/>
                    <a:pt x="38" y="121"/>
                  </a:cubicBezTo>
                  <a:cubicBezTo>
                    <a:pt x="39" y="122"/>
                    <a:pt x="40" y="122"/>
                    <a:pt x="41" y="123"/>
                  </a:cubicBezTo>
                  <a:cubicBezTo>
                    <a:pt x="42" y="123"/>
                    <a:pt x="45" y="124"/>
                    <a:pt x="45" y="125"/>
                  </a:cubicBezTo>
                  <a:cubicBezTo>
                    <a:pt x="46" y="125"/>
                    <a:pt x="48" y="127"/>
                    <a:pt x="49" y="128"/>
                  </a:cubicBezTo>
                  <a:cubicBezTo>
                    <a:pt x="50" y="129"/>
                    <a:pt x="52" y="133"/>
                    <a:pt x="52" y="134"/>
                  </a:cubicBezTo>
                  <a:cubicBezTo>
                    <a:pt x="52" y="135"/>
                    <a:pt x="51" y="137"/>
                    <a:pt x="52" y="138"/>
                  </a:cubicBezTo>
                  <a:cubicBezTo>
                    <a:pt x="52" y="140"/>
                    <a:pt x="53" y="140"/>
                    <a:pt x="53" y="142"/>
                  </a:cubicBezTo>
                  <a:cubicBezTo>
                    <a:pt x="53" y="143"/>
                    <a:pt x="53" y="144"/>
                    <a:pt x="53" y="145"/>
                  </a:cubicBezTo>
                  <a:cubicBezTo>
                    <a:pt x="54" y="147"/>
                    <a:pt x="53" y="147"/>
                    <a:pt x="54" y="148"/>
                  </a:cubicBezTo>
                  <a:cubicBezTo>
                    <a:pt x="55" y="149"/>
                    <a:pt x="54" y="150"/>
                    <a:pt x="55" y="151"/>
                  </a:cubicBezTo>
                  <a:cubicBezTo>
                    <a:pt x="56" y="152"/>
                    <a:pt x="57" y="152"/>
                    <a:pt x="58" y="153"/>
                  </a:cubicBezTo>
                  <a:cubicBezTo>
                    <a:pt x="59" y="154"/>
                    <a:pt x="59" y="155"/>
                    <a:pt x="58" y="157"/>
                  </a:cubicBezTo>
                  <a:cubicBezTo>
                    <a:pt x="58" y="158"/>
                    <a:pt x="57" y="159"/>
                    <a:pt x="57" y="160"/>
                  </a:cubicBezTo>
                  <a:cubicBezTo>
                    <a:pt x="56" y="161"/>
                    <a:pt x="56" y="162"/>
                    <a:pt x="56" y="164"/>
                  </a:cubicBezTo>
                  <a:cubicBezTo>
                    <a:pt x="56" y="165"/>
                    <a:pt x="57" y="167"/>
                    <a:pt x="57" y="168"/>
                  </a:cubicBezTo>
                  <a:cubicBezTo>
                    <a:pt x="58" y="169"/>
                    <a:pt x="58" y="170"/>
                    <a:pt x="59" y="171"/>
                  </a:cubicBezTo>
                  <a:cubicBezTo>
                    <a:pt x="60" y="173"/>
                    <a:pt x="59" y="176"/>
                    <a:pt x="61" y="178"/>
                  </a:cubicBezTo>
                  <a:cubicBezTo>
                    <a:pt x="62" y="179"/>
                    <a:pt x="64" y="180"/>
                    <a:pt x="67" y="180"/>
                  </a:cubicBezTo>
                  <a:cubicBezTo>
                    <a:pt x="70" y="180"/>
                    <a:pt x="71" y="179"/>
                    <a:pt x="72" y="181"/>
                  </a:cubicBezTo>
                  <a:cubicBezTo>
                    <a:pt x="72" y="183"/>
                    <a:pt x="72" y="183"/>
                    <a:pt x="73" y="185"/>
                  </a:cubicBezTo>
                  <a:cubicBezTo>
                    <a:pt x="73" y="185"/>
                    <a:pt x="74" y="186"/>
                    <a:pt x="74" y="186"/>
                  </a:cubicBezTo>
                  <a:cubicBezTo>
                    <a:pt x="161" y="181"/>
                    <a:pt x="161" y="181"/>
                    <a:pt x="161" y="181"/>
                  </a:cubicBezTo>
                  <a:cubicBezTo>
                    <a:pt x="161" y="180"/>
                    <a:pt x="160" y="179"/>
                    <a:pt x="160" y="177"/>
                  </a:cubicBezTo>
                  <a:cubicBezTo>
                    <a:pt x="159" y="176"/>
                    <a:pt x="160" y="174"/>
                    <a:pt x="160" y="172"/>
                  </a:cubicBezTo>
                  <a:cubicBezTo>
                    <a:pt x="161" y="170"/>
                    <a:pt x="160" y="168"/>
                    <a:pt x="159" y="166"/>
                  </a:cubicBezTo>
                  <a:cubicBezTo>
                    <a:pt x="157" y="165"/>
                    <a:pt x="158" y="164"/>
                    <a:pt x="158" y="163"/>
                  </a:cubicBezTo>
                  <a:cubicBezTo>
                    <a:pt x="158" y="162"/>
                    <a:pt x="157" y="160"/>
                    <a:pt x="156" y="159"/>
                  </a:cubicBezTo>
                  <a:cubicBezTo>
                    <a:pt x="155" y="158"/>
                    <a:pt x="156" y="157"/>
                    <a:pt x="156" y="156"/>
                  </a:cubicBezTo>
                  <a:cubicBezTo>
                    <a:pt x="157" y="154"/>
                    <a:pt x="156" y="153"/>
                    <a:pt x="155" y="151"/>
                  </a:cubicBezTo>
                  <a:cubicBezTo>
                    <a:pt x="155" y="150"/>
                    <a:pt x="155" y="148"/>
                    <a:pt x="155" y="147"/>
                  </a:cubicBezTo>
                  <a:cubicBezTo>
                    <a:pt x="155" y="145"/>
                    <a:pt x="155" y="144"/>
                    <a:pt x="157" y="142"/>
                  </a:cubicBezTo>
                  <a:cubicBezTo>
                    <a:pt x="157" y="141"/>
                    <a:pt x="158" y="140"/>
                    <a:pt x="157" y="139"/>
                  </a:cubicBezTo>
                  <a:cubicBezTo>
                    <a:pt x="157" y="137"/>
                    <a:pt x="157" y="137"/>
                    <a:pt x="157" y="135"/>
                  </a:cubicBezTo>
                  <a:cubicBezTo>
                    <a:pt x="158" y="134"/>
                    <a:pt x="159" y="133"/>
                    <a:pt x="159" y="131"/>
                  </a:cubicBezTo>
                  <a:cubicBezTo>
                    <a:pt x="160" y="129"/>
                    <a:pt x="159" y="127"/>
                    <a:pt x="159" y="125"/>
                  </a:cubicBezTo>
                  <a:cubicBezTo>
                    <a:pt x="158" y="124"/>
                    <a:pt x="158" y="121"/>
                    <a:pt x="158" y="120"/>
                  </a:cubicBezTo>
                  <a:cubicBezTo>
                    <a:pt x="158" y="118"/>
                    <a:pt x="159" y="115"/>
                    <a:pt x="159" y="114"/>
                  </a:cubicBezTo>
                  <a:cubicBezTo>
                    <a:pt x="159" y="112"/>
                    <a:pt x="161" y="112"/>
                    <a:pt x="163" y="111"/>
                  </a:cubicBezTo>
                  <a:cubicBezTo>
                    <a:pt x="164" y="109"/>
                    <a:pt x="164" y="107"/>
                    <a:pt x="163" y="106"/>
                  </a:cubicBezTo>
                  <a:cubicBezTo>
                    <a:pt x="162" y="105"/>
                    <a:pt x="162" y="102"/>
                    <a:pt x="162" y="100"/>
                  </a:cubicBezTo>
                  <a:cubicBezTo>
                    <a:pt x="162" y="99"/>
                    <a:pt x="163" y="98"/>
                    <a:pt x="162" y="97"/>
                  </a:cubicBezTo>
                  <a:cubicBezTo>
                    <a:pt x="162" y="95"/>
                    <a:pt x="163" y="94"/>
                    <a:pt x="163" y="93"/>
                  </a:cubicBezTo>
                  <a:cubicBezTo>
                    <a:pt x="164" y="92"/>
                    <a:pt x="165" y="89"/>
                    <a:pt x="166" y="87"/>
                  </a:cubicBezTo>
                  <a:close/>
                </a:path>
              </a:pathLst>
            </a:custGeom>
            <a:solidFill>
              <a:srgbClr val="016774"/>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prstClr val="white"/>
                </a:solidFill>
                <a:effectLst/>
                <a:uLnTx/>
                <a:uFillTx/>
                <a:latin typeface="Arial"/>
                <a:ea typeface="+mn-ea"/>
                <a:cs typeface="+mn-cs"/>
              </a:endParaRPr>
            </a:p>
          </p:txBody>
        </p:sp>
        <p:grpSp>
          <p:nvGrpSpPr>
            <p:cNvPr id="498" name="Group 497">
              <a:extLst>
                <a:ext uri="{FF2B5EF4-FFF2-40B4-BE49-F238E27FC236}">
                  <a16:creationId xmlns:a16="http://schemas.microsoft.com/office/drawing/2014/main" id="{D54B9157-203C-AD19-B12E-646D0825A104}"/>
                </a:ext>
              </a:extLst>
            </p:cNvPr>
            <p:cNvGrpSpPr/>
            <p:nvPr/>
          </p:nvGrpSpPr>
          <p:grpSpPr bwMode="gray">
            <a:xfrm>
              <a:off x="8316226" y="2377273"/>
              <a:ext cx="841761" cy="900916"/>
              <a:chOff x="6578708" y="2132096"/>
              <a:chExt cx="909650" cy="952536"/>
            </a:xfrm>
            <a:solidFill>
              <a:schemeClr val="accent4"/>
            </a:solidFill>
          </p:grpSpPr>
          <p:sp>
            <p:nvSpPr>
              <p:cNvPr id="667" name="Freeform 404">
                <a:extLst>
                  <a:ext uri="{FF2B5EF4-FFF2-40B4-BE49-F238E27FC236}">
                    <a16:creationId xmlns:a16="http://schemas.microsoft.com/office/drawing/2014/main" id="{9F6798E5-570A-C1C1-CBF7-162DAE3AFEC8}"/>
                  </a:ext>
                </a:extLst>
              </p:cNvPr>
              <p:cNvSpPr>
                <a:spLocks/>
              </p:cNvSpPr>
              <p:nvPr/>
            </p:nvSpPr>
            <p:spPr bwMode="gray">
              <a:xfrm>
                <a:off x="6686659" y="2132096"/>
                <a:ext cx="82551" cy="60327"/>
              </a:xfrm>
              <a:custGeom>
                <a:avLst/>
                <a:gdLst>
                  <a:gd name="T0" fmla="*/ 7 w 23"/>
                  <a:gd name="T1" fmla="*/ 10 h 17"/>
                  <a:gd name="T2" fmla="*/ 3 w 23"/>
                  <a:gd name="T3" fmla="*/ 12 h 17"/>
                  <a:gd name="T4" fmla="*/ 0 w 23"/>
                  <a:gd name="T5" fmla="*/ 14 h 17"/>
                  <a:gd name="T6" fmla="*/ 1 w 23"/>
                  <a:gd name="T7" fmla="*/ 16 h 17"/>
                  <a:gd name="T8" fmla="*/ 3 w 23"/>
                  <a:gd name="T9" fmla="*/ 17 h 17"/>
                  <a:gd name="T10" fmla="*/ 6 w 23"/>
                  <a:gd name="T11" fmla="*/ 15 h 17"/>
                  <a:gd name="T12" fmla="*/ 9 w 23"/>
                  <a:gd name="T13" fmla="*/ 14 h 17"/>
                  <a:gd name="T14" fmla="*/ 8 w 23"/>
                  <a:gd name="T15" fmla="*/ 13 h 17"/>
                  <a:gd name="T16" fmla="*/ 7 w 23"/>
                  <a:gd name="T17" fmla="*/ 12 h 17"/>
                  <a:gd name="T18" fmla="*/ 11 w 23"/>
                  <a:gd name="T19" fmla="*/ 10 h 17"/>
                  <a:gd name="T20" fmla="*/ 13 w 23"/>
                  <a:gd name="T21" fmla="*/ 9 h 17"/>
                  <a:gd name="T22" fmla="*/ 15 w 23"/>
                  <a:gd name="T23" fmla="*/ 8 h 17"/>
                  <a:gd name="T24" fmla="*/ 17 w 23"/>
                  <a:gd name="T25" fmla="*/ 7 h 17"/>
                  <a:gd name="T26" fmla="*/ 19 w 23"/>
                  <a:gd name="T27" fmla="*/ 5 h 17"/>
                  <a:gd name="T28" fmla="*/ 20 w 23"/>
                  <a:gd name="T29" fmla="*/ 3 h 17"/>
                  <a:gd name="T30" fmla="*/ 22 w 23"/>
                  <a:gd name="T31" fmla="*/ 1 h 17"/>
                  <a:gd name="T32" fmla="*/ 21 w 23"/>
                  <a:gd name="T33" fmla="*/ 0 h 17"/>
                  <a:gd name="T34" fmla="*/ 18 w 23"/>
                  <a:gd name="T35" fmla="*/ 2 h 17"/>
                  <a:gd name="T36" fmla="*/ 16 w 23"/>
                  <a:gd name="T37" fmla="*/ 3 h 17"/>
                  <a:gd name="T38" fmla="*/ 14 w 23"/>
                  <a:gd name="T39" fmla="*/ 5 h 17"/>
                  <a:gd name="T40" fmla="*/ 13 w 23"/>
                  <a:gd name="T41" fmla="*/ 5 h 17"/>
                  <a:gd name="T42" fmla="*/ 11 w 23"/>
                  <a:gd name="T43" fmla="*/ 7 h 17"/>
                  <a:gd name="T44" fmla="*/ 9 w 23"/>
                  <a:gd name="T45" fmla="*/ 8 h 17"/>
                  <a:gd name="T46" fmla="*/ 7 w 23"/>
                  <a:gd name="T47" fmla="*/ 1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 h="17">
                    <a:moveTo>
                      <a:pt x="7" y="10"/>
                    </a:moveTo>
                    <a:cubicBezTo>
                      <a:pt x="5" y="10"/>
                      <a:pt x="4" y="11"/>
                      <a:pt x="3" y="12"/>
                    </a:cubicBezTo>
                    <a:cubicBezTo>
                      <a:pt x="2" y="13"/>
                      <a:pt x="0" y="13"/>
                      <a:pt x="0" y="14"/>
                    </a:cubicBezTo>
                    <a:cubicBezTo>
                      <a:pt x="0" y="15"/>
                      <a:pt x="1" y="15"/>
                      <a:pt x="1" y="16"/>
                    </a:cubicBezTo>
                    <a:cubicBezTo>
                      <a:pt x="1" y="17"/>
                      <a:pt x="2" y="17"/>
                      <a:pt x="3" y="17"/>
                    </a:cubicBezTo>
                    <a:cubicBezTo>
                      <a:pt x="4" y="17"/>
                      <a:pt x="5" y="15"/>
                      <a:pt x="6" y="15"/>
                    </a:cubicBezTo>
                    <a:cubicBezTo>
                      <a:pt x="7" y="15"/>
                      <a:pt x="8" y="14"/>
                      <a:pt x="9" y="14"/>
                    </a:cubicBezTo>
                    <a:cubicBezTo>
                      <a:pt x="10" y="14"/>
                      <a:pt x="10" y="13"/>
                      <a:pt x="8" y="13"/>
                    </a:cubicBezTo>
                    <a:cubicBezTo>
                      <a:pt x="7" y="13"/>
                      <a:pt x="6" y="13"/>
                      <a:pt x="7" y="12"/>
                    </a:cubicBezTo>
                    <a:cubicBezTo>
                      <a:pt x="9" y="11"/>
                      <a:pt x="11" y="10"/>
                      <a:pt x="11" y="10"/>
                    </a:cubicBezTo>
                    <a:cubicBezTo>
                      <a:pt x="12" y="9"/>
                      <a:pt x="12" y="9"/>
                      <a:pt x="13" y="9"/>
                    </a:cubicBezTo>
                    <a:cubicBezTo>
                      <a:pt x="14" y="9"/>
                      <a:pt x="14" y="9"/>
                      <a:pt x="15" y="8"/>
                    </a:cubicBezTo>
                    <a:cubicBezTo>
                      <a:pt x="16" y="8"/>
                      <a:pt x="16" y="7"/>
                      <a:pt x="17" y="7"/>
                    </a:cubicBezTo>
                    <a:cubicBezTo>
                      <a:pt x="18" y="6"/>
                      <a:pt x="19" y="6"/>
                      <a:pt x="19" y="5"/>
                    </a:cubicBezTo>
                    <a:cubicBezTo>
                      <a:pt x="18" y="4"/>
                      <a:pt x="19" y="3"/>
                      <a:pt x="20" y="3"/>
                    </a:cubicBezTo>
                    <a:cubicBezTo>
                      <a:pt x="21" y="2"/>
                      <a:pt x="22" y="1"/>
                      <a:pt x="22" y="1"/>
                    </a:cubicBezTo>
                    <a:cubicBezTo>
                      <a:pt x="23" y="0"/>
                      <a:pt x="22" y="0"/>
                      <a:pt x="21" y="0"/>
                    </a:cubicBezTo>
                    <a:cubicBezTo>
                      <a:pt x="20" y="1"/>
                      <a:pt x="19" y="2"/>
                      <a:pt x="18" y="2"/>
                    </a:cubicBezTo>
                    <a:cubicBezTo>
                      <a:pt x="18" y="2"/>
                      <a:pt x="17" y="2"/>
                      <a:pt x="16" y="3"/>
                    </a:cubicBezTo>
                    <a:cubicBezTo>
                      <a:pt x="16" y="4"/>
                      <a:pt x="15" y="5"/>
                      <a:pt x="14" y="5"/>
                    </a:cubicBezTo>
                    <a:cubicBezTo>
                      <a:pt x="13" y="5"/>
                      <a:pt x="13" y="5"/>
                      <a:pt x="13" y="5"/>
                    </a:cubicBezTo>
                    <a:cubicBezTo>
                      <a:pt x="12" y="6"/>
                      <a:pt x="12" y="7"/>
                      <a:pt x="11" y="7"/>
                    </a:cubicBezTo>
                    <a:cubicBezTo>
                      <a:pt x="10" y="7"/>
                      <a:pt x="10" y="8"/>
                      <a:pt x="9" y="8"/>
                    </a:cubicBezTo>
                    <a:cubicBezTo>
                      <a:pt x="8" y="9"/>
                      <a:pt x="8" y="9"/>
                      <a:pt x="7" y="10"/>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68" name="Freeform 405">
                <a:extLst>
                  <a:ext uri="{FF2B5EF4-FFF2-40B4-BE49-F238E27FC236}">
                    <a16:creationId xmlns:a16="http://schemas.microsoft.com/office/drawing/2014/main" id="{BF5CF1CA-D1A1-8A89-E3C9-6B5B28DF723F}"/>
                  </a:ext>
                </a:extLst>
              </p:cNvPr>
              <p:cNvSpPr>
                <a:spLocks noEditPoints="1"/>
              </p:cNvSpPr>
              <p:nvPr/>
            </p:nvSpPr>
            <p:spPr bwMode="gray">
              <a:xfrm>
                <a:off x="6578708" y="2232112"/>
                <a:ext cx="909650" cy="852520"/>
              </a:xfrm>
              <a:custGeom>
                <a:avLst/>
                <a:gdLst>
                  <a:gd name="T0" fmla="*/ 86 w 252"/>
                  <a:gd name="T1" fmla="*/ 101 h 236"/>
                  <a:gd name="T2" fmla="*/ 248 w 252"/>
                  <a:gd name="T3" fmla="*/ 162 h 236"/>
                  <a:gd name="T4" fmla="*/ 236 w 252"/>
                  <a:gd name="T5" fmla="*/ 129 h 236"/>
                  <a:gd name="T6" fmla="*/ 222 w 252"/>
                  <a:gd name="T7" fmla="*/ 131 h 236"/>
                  <a:gd name="T8" fmla="*/ 214 w 252"/>
                  <a:gd name="T9" fmla="*/ 145 h 236"/>
                  <a:gd name="T10" fmla="*/ 202 w 252"/>
                  <a:gd name="T11" fmla="*/ 139 h 236"/>
                  <a:gd name="T12" fmla="*/ 211 w 252"/>
                  <a:gd name="T13" fmla="*/ 125 h 236"/>
                  <a:gd name="T14" fmla="*/ 216 w 252"/>
                  <a:gd name="T15" fmla="*/ 112 h 236"/>
                  <a:gd name="T16" fmla="*/ 214 w 252"/>
                  <a:gd name="T17" fmla="*/ 94 h 236"/>
                  <a:gd name="T18" fmla="*/ 214 w 252"/>
                  <a:gd name="T19" fmla="*/ 85 h 236"/>
                  <a:gd name="T20" fmla="*/ 206 w 252"/>
                  <a:gd name="T21" fmla="*/ 76 h 236"/>
                  <a:gd name="T22" fmla="*/ 187 w 252"/>
                  <a:gd name="T23" fmla="*/ 70 h 236"/>
                  <a:gd name="T24" fmla="*/ 165 w 252"/>
                  <a:gd name="T25" fmla="*/ 64 h 236"/>
                  <a:gd name="T26" fmla="*/ 162 w 252"/>
                  <a:gd name="T27" fmla="*/ 78 h 236"/>
                  <a:gd name="T28" fmla="*/ 152 w 252"/>
                  <a:gd name="T29" fmla="*/ 89 h 236"/>
                  <a:gd name="T30" fmla="*/ 156 w 252"/>
                  <a:gd name="T31" fmla="*/ 102 h 236"/>
                  <a:gd name="T32" fmla="*/ 151 w 252"/>
                  <a:gd name="T33" fmla="*/ 105 h 236"/>
                  <a:gd name="T34" fmla="*/ 146 w 252"/>
                  <a:gd name="T35" fmla="*/ 97 h 236"/>
                  <a:gd name="T36" fmla="*/ 142 w 252"/>
                  <a:gd name="T37" fmla="*/ 95 h 236"/>
                  <a:gd name="T38" fmla="*/ 137 w 252"/>
                  <a:gd name="T39" fmla="*/ 105 h 236"/>
                  <a:gd name="T40" fmla="*/ 129 w 252"/>
                  <a:gd name="T41" fmla="*/ 115 h 236"/>
                  <a:gd name="T42" fmla="*/ 126 w 252"/>
                  <a:gd name="T43" fmla="*/ 149 h 236"/>
                  <a:gd name="T44" fmla="*/ 135 w 252"/>
                  <a:gd name="T45" fmla="*/ 181 h 236"/>
                  <a:gd name="T46" fmla="*/ 133 w 252"/>
                  <a:gd name="T47" fmla="*/ 221 h 236"/>
                  <a:gd name="T48" fmla="*/ 185 w 252"/>
                  <a:gd name="T49" fmla="*/ 233 h 236"/>
                  <a:gd name="T50" fmla="*/ 232 w 252"/>
                  <a:gd name="T51" fmla="*/ 216 h 236"/>
                  <a:gd name="T52" fmla="*/ 239 w 252"/>
                  <a:gd name="T53" fmla="*/ 199 h 236"/>
                  <a:gd name="T54" fmla="*/ 247 w 252"/>
                  <a:gd name="T55" fmla="*/ 183 h 236"/>
                  <a:gd name="T56" fmla="*/ 251 w 252"/>
                  <a:gd name="T57" fmla="*/ 177 h 236"/>
                  <a:gd name="T58" fmla="*/ 138 w 252"/>
                  <a:gd name="T59" fmla="*/ 58 h 236"/>
                  <a:gd name="T60" fmla="*/ 159 w 252"/>
                  <a:gd name="T61" fmla="*/ 54 h 236"/>
                  <a:gd name="T62" fmla="*/ 168 w 252"/>
                  <a:gd name="T63" fmla="*/ 51 h 236"/>
                  <a:gd name="T64" fmla="*/ 179 w 252"/>
                  <a:gd name="T65" fmla="*/ 52 h 236"/>
                  <a:gd name="T66" fmla="*/ 187 w 252"/>
                  <a:gd name="T67" fmla="*/ 48 h 236"/>
                  <a:gd name="T68" fmla="*/ 183 w 252"/>
                  <a:gd name="T69" fmla="*/ 41 h 236"/>
                  <a:gd name="T70" fmla="*/ 177 w 252"/>
                  <a:gd name="T71" fmla="*/ 31 h 236"/>
                  <a:gd name="T72" fmla="*/ 163 w 252"/>
                  <a:gd name="T73" fmla="*/ 35 h 236"/>
                  <a:gd name="T74" fmla="*/ 156 w 252"/>
                  <a:gd name="T75" fmla="*/ 23 h 236"/>
                  <a:gd name="T76" fmla="*/ 128 w 252"/>
                  <a:gd name="T77" fmla="*/ 29 h 236"/>
                  <a:gd name="T78" fmla="*/ 111 w 252"/>
                  <a:gd name="T79" fmla="*/ 40 h 236"/>
                  <a:gd name="T80" fmla="*/ 99 w 252"/>
                  <a:gd name="T81" fmla="*/ 38 h 236"/>
                  <a:gd name="T82" fmla="*/ 81 w 252"/>
                  <a:gd name="T83" fmla="*/ 30 h 236"/>
                  <a:gd name="T84" fmla="*/ 64 w 252"/>
                  <a:gd name="T85" fmla="*/ 25 h 236"/>
                  <a:gd name="T86" fmla="*/ 56 w 252"/>
                  <a:gd name="T87" fmla="*/ 31 h 236"/>
                  <a:gd name="T88" fmla="*/ 60 w 252"/>
                  <a:gd name="T89" fmla="*/ 16 h 236"/>
                  <a:gd name="T90" fmla="*/ 72 w 252"/>
                  <a:gd name="T91" fmla="*/ 4 h 236"/>
                  <a:gd name="T92" fmla="*/ 54 w 252"/>
                  <a:gd name="T93" fmla="*/ 8 h 236"/>
                  <a:gd name="T94" fmla="*/ 34 w 252"/>
                  <a:gd name="T95" fmla="*/ 25 h 236"/>
                  <a:gd name="T96" fmla="*/ 3 w 252"/>
                  <a:gd name="T97" fmla="*/ 42 h 236"/>
                  <a:gd name="T98" fmla="*/ 8 w 252"/>
                  <a:gd name="T99" fmla="*/ 48 h 236"/>
                  <a:gd name="T100" fmla="*/ 54 w 252"/>
                  <a:gd name="T101" fmla="*/ 64 h 236"/>
                  <a:gd name="T102" fmla="*/ 69 w 252"/>
                  <a:gd name="T103" fmla="*/ 69 h 236"/>
                  <a:gd name="T104" fmla="*/ 79 w 252"/>
                  <a:gd name="T105" fmla="*/ 78 h 236"/>
                  <a:gd name="T106" fmla="*/ 83 w 252"/>
                  <a:gd name="T107" fmla="*/ 88 h 236"/>
                  <a:gd name="T108" fmla="*/ 86 w 252"/>
                  <a:gd name="T109" fmla="*/ 100 h 236"/>
                  <a:gd name="T110" fmla="*/ 91 w 252"/>
                  <a:gd name="T111" fmla="*/ 87 h 236"/>
                  <a:gd name="T112" fmla="*/ 101 w 252"/>
                  <a:gd name="T113" fmla="*/ 66 h 236"/>
                  <a:gd name="T114" fmla="*/ 107 w 252"/>
                  <a:gd name="T115" fmla="*/ 69 h 236"/>
                  <a:gd name="T116" fmla="*/ 114 w 252"/>
                  <a:gd name="T117" fmla="*/ 66 h 236"/>
                  <a:gd name="T118" fmla="*/ 114 w 252"/>
                  <a:gd name="T119" fmla="*/ 72 h 236"/>
                  <a:gd name="T120" fmla="*/ 126 w 252"/>
                  <a:gd name="T121" fmla="*/ 59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2" h="236">
                    <a:moveTo>
                      <a:pt x="86" y="101"/>
                    </a:moveTo>
                    <a:cubicBezTo>
                      <a:pt x="86" y="101"/>
                      <a:pt x="86" y="101"/>
                      <a:pt x="86" y="101"/>
                    </a:cubicBezTo>
                    <a:cubicBezTo>
                      <a:pt x="86" y="101"/>
                      <a:pt x="86" y="101"/>
                      <a:pt x="86" y="101"/>
                    </a:cubicBezTo>
                    <a:cubicBezTo>
                      <a:pt x="86" y="101"/>
                      <a:pt x="86" y="101"/>
                      <a:pt x="86" y="101"/>
                    </a:cubicBezTo>
                    <a:close/>
                    <a:moveTo>
                      <a:pt x="86" y="101"/>
                    </a:moveTo>
                    <a:cubicBezTo>
                      <a:pt x="86" y="101"/>
                      <a:pt x="85" y="102"/>
                      <a:pt x="85" y="103"/>
                    </a:cubicBezTo>
                    <a:cubicBezTo>
                      <a:pt x="85" y="102"/>
                      <a:pt x="86" y="101"/>
                      <a:pt x="86" y="101"/>
                    </a:cubicBezTo>
                    <a:close/>
                    <a:moveTo>
                      <a:pt x="252" y="172"/>
                    </a:moveTo>
                    <a:cubicBezTo>
                      <a:pt x="252" y="171"/>
                      <a:pt x="252" y="168"/>
                      <a:pt x="252" y="168"/>
                    </a:cubicBezTo>
                    <a:cubicBezTo>
                      <a:pt x="250" y="168"/>
                      <a:pt x="249" y="164"/>
                      <a:pt x="248" y="162"/>
                    </a:cubicBezTo>
                    <a:cubicBezTo>
                      <a:pt x="247" y="159"/>
                      <a:pt x="246" y="155"/>
                      <a:pt x="246" y="153"/>
                    </a:cubicBezTo>
                    <a:cubicBezTo>
                      <a:pt x="246" y="151"/>
                      <a:pt x="244" y="148"/>
                      <a:pt x="243" y="146"/>
                    </a:cubicBezTo>
                    <a:cubicBezTo>
                      <a:pt x="242" y="144"/>
                      <a:pt x="242" y="142"/>
                      <a:pt x="242" y="140"/>
                    </a:cubicBezTo>
                    <a:cubicBezTo>
                      <a:pt x="242" y="138"/>
                      <a:pt x="241" y="136"/>
                      <a:pt x="240" y="134"/>
                    </a:cubicBezTo>
                    <a:cubicBezTo>
                      <a:pt x="239" y="133"/>
                      <a:pt x="237" y="130"/>
                      <a:pt x="236" y="129"/>
                    </a:cubicBezTo>
                    <a:cubicBezTo>
                      <a:pt x="235" y="128"/>
                      <a:pt x="234" y="128"/>
                      <a:pt x="233" y="128"/>
                    </a:cubicBezTo>
                    <a:cubicBezTo>
                      <a:pt x="232" y="128"/>
                      <a:pt x="231" y="127"/>
                      <a:pt x="230" y="127"/>
                    </a:cubicBezTo>
                    <a:cubicBezTo>
                      <a:pt x="229" y="127"/>
                      <a:pt x="228" y="128"/>
                      <a:pt x="228" y="129"/>
                    </a:cubicBezTo>
                    <a:cubicBezTo>
                      <a:pt x="227" y="130"/>
                      <a:pt x="227" y="130"/>
                      <a:pt x="226" y="130"/>
                    </a:cubicBezTo>
                    <a:cubicBezTo>
                      <a:pt x="224" y="130"/>
                      <a:pt x="225" y="131"/>
                      <a:pt x="222" y="131"/>
                    </a:cubicBezTo>
                    <a:cubicBezTo>
                      <a:pt x="220" y="132"/>
                      <a:pt x="221" y="133"/>
                      <a:pt x="220" y="134"/>
                    </a:cubicBezTo>
                    <a:cubicBezTo>
                      <a:pt x="220" y="135"/>
                      <a:pt x="220" y="135"/>
                      <a:pt x="219" y="137"/>
                    </a:cubicBezTo>
                    <a:cubicBezTo>
                      <a:pt x="219" y="138"/>
                      <a:pt x="218" y="139"/>
                      <a:pt x="218" y="139"/>
                    </a:cubicBezTo>
                    <a:cubicBezTo>
                      <a:pt x="217" y="140"/>
                      <a:pt x="217" y="141"/>
                      <a:pt x="216" y="143"/>
                    </a:cubicBezTo>
                    <a:cubicBezTo>
                      <a:pt x="216" y="145"/>
                      <a:pt x="214" y="144"/>
                      <a:pt x="214" y="145"/>
                    </a:cubicBezTo>
                    <a:cubicBezTo>
                      <a:pt x="213" y="146"/>
                      <a:pt x="212" y="149"/>
                      <a:pt x="211" y="149"/>
                    </a:cubicBezTo>
                    <a:cubicBezTo>
                      <a:pt x="210" y="148"/>
                      <a:pt x="208" y="149"/>
                      <a:pt x="207" y="149"/>
                    </a:cubicBezTo>
                    <a:cubicBezTo>
                      <a:pt x="206" y="149"/>
                      <a:pt x="205" y="150"/>
                      <a:pt x="204" y="149"/>
                    </a:cubicBezTo>
                    <a:cubicBezTo>
                      <a:pt x="204" y="148"/>
                      <a:pt x="203" y="147"/>
                      <a:pt x="202" y="145"/>
                    </a:cubicBezTo>
                    <a:cubicBezTo>
                      <a:pt x="201" y="144"/>
                      <a:pt x="202" y="141"/>
                      <a:pt x="202" y="139"/>
                    </a:cubicBezTo>
                    <a:cubicBezTo>
                      <a:pt x="202" y="137"/>
                      <a:pt x="202" y="136"/>
                      <a:pt x="203" y="134"/>
                    </a:cubicBezTo>
                    <a:cubicBezTo>
                      <a:pt x="204" y="133"/>
                      <a:pt x="205" y="132"/>
                      <a:pt x="206" y="132"/>
                    </a:cubicBezTo>
                    <a:cubicBezTo>
                      <a:pt x="207" y="132"/>
                      <a:pt x="208" y="133"/>
                      <a:pt x="208" y="132"/>
                    </a:cubicBezTo>
                    <a:cubicBezTo>
                      <a:pt x="208" y="132"/>
                      <a:pt x="208" y="131"/>
                      <a:pt x="209" y="130"/>
                    </a:cubicBezTo>
                    <a:cubicBezTo>
                      <a:pt x="211" y="128"/>
                      <a:pt x="211" y="126"/>
                      <a:pt x="211" y="125"/>
                    </a:cubicBezTo>
                    <a:cubicBezTo>
                      <a:pt x="211" y="123"/>
                      <a:pt x="211" y="122"/>
                      <a:pt x="212" y="120"/>
                    </a:cubicBezTo>
                    <a:cubicBezTo>
                      <a:pt x="212" y="119"/>
                      <a:pt x="213" y="119"/>
                      <a:pt x="213" y="121"/>
                    </a:cubicBezTo>
                    <a:cubicBezTo>
                      <a:pt x="214" y="122"/>
                      <a:pt x="214" y="120"/>
                      <a:pt x="215" y="119"/>
                    </a:cubicBezTo>
                    <a:cubicBezTo>
                      <a:pt x="215" y="117"/>
                      <a:pt x="215" y="117"/>
                      <a:pt x="216" y="117"/>
                    </a:cubicBezTo>
                    <a:cubicBezTo>
                      <a:pt x="217" y="118"/>
                      <a:pt x="216" y="115"/>
                      <a:pt x="216" y="112"/>
                    </a:cubicBezTo>
                    <a:cubicBezTo>
                      <a:pt x="216" y="110"/>
                      <a:pt x="216" y="108"/>
                      <a:pt x="216" y="107"/>
                    </a:cubicBezTo>
                    <a:cubicBezTo>
                      <a:pt x="216" y="105"/>
                      <a:pt x="217" y="104"/>
                      <a:pt x="217" y="103"/>
                    </a:cubicBezTo>
                    <a:cubicBezTo>
                      <a:pt x="217" y="101"/>
                      <a:pt x="216" y="100"/>
                      <a:pt x="216" y="99"/>
                    </a:cubicBezTo>
                    <a:cubicBezTo>
                      <a:pt x="216" y="98"/>
                      <a:pt x="216" y="97"/>
                      <a:pt x="215" y="97"/>
                    </a:cubicBezTo>
                    <a:cubicBezTo>
                      <a:pt x="215" y="96"/>
                      <a:pt x="215" y="95"/>
                      <a:pt x="214" y="94"/>
                    </a:cubicBezTo>
                    <a:cubicBezTo>
                      <a:pt x="214" y="93"/>
                      <a:pt x="213" y="94"/>
                      <a:pt x="212" y="93"/>
                    </a:cubicBezTo>
                    <a:cubicBezTo>
                      <a:pt x="210" y="92"/>
                      <a:pt x="210" y="92"/>
                      <a:pt x="209" y="90"/>
                    </a:cubicBezTo>
                    <a:cubicBezTo>
                      <a:pt x="209" y="88"/>
                      <a:pt x="209" y="88"/>
                      <a:pt x="210" y="87"/>
                    </a:cubicBezTo>
                    <a:cubicBezTo>
                      <a:pt x="211" y="86"/>
                      <a:pt x="212" y="87"/>
                      <a:pt x="213" y="88"/>
                    </a:cubicBezTo>
                    <a:cubicBezTo>
                      <a:pt x="214" y="89"/>
                      <a:pt x="214" y="87"/>
                      <a:pt x="214" y="85"/>
                    </a:cubicBezTo>
                    <a:cubicBezTo>
                      <a:pt x="214" y="84"/>
                      <a:pt x="213" y="84"/>
                      <a:pt x="212" y="83"/>
                    </a:cubicBezTo>
                    <a:cubicBezTo>
                      <a:pt x="211" y="82"/>
                      <a:pt x="211" y="81"/>
                      <a:pt x="210" y="80"/>
                    </a:cubicBezTo>
                    <a:cubicBezTo>
                      <a:pt x="209" y="79"/>
                      <a:pt x="210" y="80"/>
                      <a:pt x="210" y="79"/>
                    </a:cubicBezTo>
                    <a:cubicBezTo>
                      <a:pt x="210" y="78"/>
                      <a:pt x="210" y="78"/>
                      <a:pt x="209" y="77"/>
                    </a:cubicBezTo>
                    <a:cubicBezTo>
                      <a:pt x="207" y="76"/>
                      <a:pt x="207" y="76"/>
                      <a:pt x="206" y="76"/>
                    </a:cubicBezTo>
                    <a:cubicBezTo>
                      <a:pt x="205" y="76"/>
                      <a:pt x="203" y="76"/>
                      <a:pt x="202" y="75"/>
                    </a:cubicBezTo>
                    <a:cubicBezTo>
                      <a:pt x="201" y="74"/>
                      <a:pt x="200" y="74"/>
                      <a:pt x="198" y="74"/>
                    </a:cubicBezTo>
                    <a:cubicBezTo>
                      <a:pt x="196" y="75"/>
                      <a:pt x="195" y="74"/>
                      <a:pt x="194" y="72"/>
                    </a:cubicBezTo>
                    <a:cubicBezTo>
                      <a:pt x="193" y="71"/>
                      <a:pt x="191" y="72"/>
                      <a:pt x="189" y="72"/>
                    </a:cubicBezTo>
                    <a:cubicBezTo>
                      <a:pt x="188" y="72"/>
                      <a:pt x="187" y="71"/>
                      <a:pt x="187" y="70"/>
                    </a:cubicBezTo>
                    <a:cubicBezTo>
                      <a:pt x="187" y="69"/>
                      <a:pt x="185" y="68"/>
                      <a:pt x="184" y="67"/>
                    </a:cubicBezTo>
                    <a:cubicBezTo>
                      <a:pt x="182" y="66"/>
                      <a:pt x="180" y="66"/>
                      <a:pt x="179" y="66"/>
                    </a:cubicBezTo>
                    <a:cubicBezTo>
                      <a:pt x="177" y="67"/>
                      <a:pt x="175" y="67"/>
                      <a:pt x="174" y="65"/>
                    </a:cubicBezTo>
                    <a:cubicBezTo>
                      <a:pt x="173" y="64"/>
                      <a:pt x="170" y="63"/>
                      <a:pt x="168" y="63"/>
                    </a:cubicBezTo>
                    <a:cubicBezTo>
                      <a:pt x="167" y="62"/>
                      <a:pt x="166" y="63"/>
                      <a:pt x="165" y="64"/>
                    </a:cubicBezTo>
                    <a:cubicBezTo>
                      <a:pt x="164" y="65"/>
                      <a:pt x="163" y="65"/>
                      <a:pt x="162" y="64"/>
                    </a:cubicBezTo>
                    <a:cubicBezTo>
                      <a:pt x="162" y="63"/>
                      <a:pt x="161" y="66"/>
                      <a:pt x="161" y="67"/>
                    </a:cubicBezTo>
                    <a:cubicBezTo>
                      <a:pt x="161" y="69"/>
                      <a:pt x="160" y="69"/>
                      <a:pt x="159" y="70"/>
                    </a:cubicBezTo>
                    <a:cubicBezTo>
                      <a:pt x="157" y="71"/>
                      <a:pt x="158" y="73"/>
                      <a:pt x="158" y="75"/>
                    </a:cubicBezTo>
                    <a:cubicBezTo>
                      <a:pt x="159" y="77"/>
                      <a:pt x="161" y="78"/>
                      <a:pt x="162" y="78"/>
                    </a:cubicBezTo>
                    <a:cubicBezTo>
                      <a:pt x="163" y="77"/>
                      <a:pt x="165" y="78"/>
                      <a:pt x="164" y="79"/>
                    </a:cubicBezTo>
                    <a:cubicBezTo>
                      <a:pt x="164" y="80"/>
                      <a:pt x="162" y="80"/>
                      <a:pt x="161" y="80"/>
                    </a:cubicBezTo>
                    <a:cubicBezTo>
                      <a:pt x="159" y="81"/>
                      <a:pt x="158" y="80"/>
                      <a:pt x="157" y="81"/>
                    </a:cubicBezTo>
                    <a:cubicBezTo>
                      <a:pt x="156" y="82"/>
                      <a:pt x="154" y="83"/>
                      <a:pt x="152" y="84"/>
                    </a:cubicBezTo>
                    <a:cubicBezTo>
                      <a:pt x="151" y="85"/>
                      <a:pt x="152" y="88"/>
                      <a:pt x="152" y="89"/>
                    </a:cubicBezTo>
                    <a:cubicBezTo>
                      <a:pt x="152" y="91"/>
                      <a:pt x="152" y="94"/>
                      <a:pt x="152" y="96"/>
                    </a:cubicBezTo>
                    <a:cubicBezTo>
                      <a:pt x="152" y="97"/>
                      <a:pt x="152" y="100"/>
                      <a:pt x="153" y="100"/>
                    </a:cubicBezTo>
                    <a:cubicBezTo>
                      <a:pt x="154" y="99"/>
                      <a:pt x="154" y="96"/>
                      <a:pt x="153" y="94"/>
                    </a:cubicBezTo>
                    <a:cubicBezTo>
                      <a:pt x="153" y="93"/>
                      <a:pt x="154" y="94"/>
                      <a:pt x="155" y="96"/>
                    </a:cubicBezTo>
                    <a:cubicBezTo>
                      <a:pt x="156" y="97"/>
                      <a:pt x="156" y="100"/>
                      <a:pt x="156" y="102"/>
                    </a:cubicBezTo>
                    <a:cubicBezTo>
                      <a:pt x="156" y="103"/>
                      <a:pt x="155" y="102"/>
                      <a:pt x="154" y="101"/>
                    </a:cubicBezTo>
                    <a:cubicBezTo>
                      <a:pt x="153" y="101"/>
                      <a:pt x="154" y="102"/>
                      <a:pt x="155" y="103"/>
                    </a:cubicBezTo>
                    <a:cubicBezTo>
                      <a:pt x="155" y="104"/>
                      <a:pt x="154" y="105"/>
                      <a:pt x="153" y="105"/>
                    </a:cubicBezTo>
                    <a:cubicBezTo>
                      <a:pt x="152" y="105"/>
                      <a:pt x="152" y="103"/>
                      <a:pt x="152" y="102"/>
                    </a:cubicBezTo>
                    <a:cubicBezTo>
                      <a:pt x="152" y="101"/>
                      <a:pt x="151" y="103"/>
                      <a:pt x="151" y="105"/>
                    </a:cubicBezTo>
                    <a:cubicBezTo>
                      <a:pt x="150" y="107"/>
                      <a:pt x="148" y="108"/>
                      <a:pt x="147" y="107"/>
                    </a:cubicBezTo>
                    <a:cubicBezTo>
                      <a:pt x="145" y="107"/>
                      <a:pt x="146" y="106"/>
                      <a:pt x="145" y="104"/>
                    </a:cubicBezTo>
                    <a:cubicBezTo>
                      <a:pt x="145" y="103"/>
                      <a:pt x="145" y="103"/>
                      <a:pt x="145" y="101"/>
                    </a:cubicBezTo>
                    <a:cubicBezTo>
                      <a:pt x="146" y="99"/>
                      <a:pt x="145" y="99"/>
                      <a:pt x="145" y="99"/>
                    </a:cubicBezTo>
                    <a:cubicBezTo>
                      <a:pt x="144" y="99"/>
                      <a:pt x="145" y="98"/>
                      <a:pt x="146" y="97"/>
                    </a:cubicBezTo>
                    <a:cubicBezTo>
                      <a:pt x="147" y="95"/>
                      <a:pt x="146" y="94"/>
                      <a:pt x="145" y="92"/>
                    </a:cubicBezTo>
                    <a:cubicBezTo>
                      <a:pt x="145" y="91"/>
                      <a:pt x="147" y="90"/>
                      <a:pt x="147" y="89"/>
                    </a:cubicBezTo>
                    <a:cubicBezTo>
                      <a:pt x="147" y="88"/>
                      <a:pt x="146" y="89"/>
                      <a:pt x="145" y="90"/>
                    </a:cubicBezTo>
                    <a:cubicBezTo>
                      <a:pt x="144" y="90"/>
                      <a:pt x="144" y="90"/>
                      <a:pt x="144" y="92"/>
                    </a:cubicBezTo>
                    <a:cubicBezTo>
                      <a:pt x="144" y="93"/>
                      <a:pt x="143" y="95"/>
                      <a:pt x="142" y="95"/>
                    </a:cubicBezTo>
                    <a:cubicBezTo>
                      <a:pt x="141" y="96"/>
                      <a:pt x="142" y="98"/>
                      <a:pt x="141" y="99"/>
                    </a:cubicBezTo>
                    <a:cubicBezTo>
                      <a:pt x="140" y="101"/>
                      <a:pt x="139" y="101"/>
                      <a:pt x="138" y="100"/>
                    </a:cubicBezTo>
                    <a:cubicBezTo>
                      <a:pt x="137" y="99"/>
                      <a:pt x="137" y="100"/>
                      <a:pt x="136" y="101"/>
                    </a:cubicBezTo>
                    <a:cubicBezTo>
                      <a:pt x="135" y="102"/>
                      <a:pt x="136" y="102"/>
                      <a:pt x="136" y="103"/>
                    </a:cubicBezTo>
                    <a:cubicBezTo>
                      <a:pt x="137" y="103"/>
                      <a:pt x="137" y="104"/>
                      <a:pt x="137" y="105"/>
                    </a:cubicBezTo>
                    <a:cubicBezTo>
                      <a:pt x="136" y="106"/>
                      <a:pt x="135" y="105"/>
                      <a:pt x="135" y="104"/>
                    </a:cubicBezTo>
                    <a:cubicBezTo>
                      <a:pt x="135" y="103"/>
                      <a:pt x="134" y="103"/>
                      <a:pt x="133" y="103"/>
                    </a:cubicBezTo>
                    <a:cubicBezTo>
                      <a:pt x="132" y="103"/>
                      <a:pt x="133" y="107"/>
                      <a:pt x="133" y="109"/>
                    </a:cubicBezTo>
                    <a:cubicBezTo>
                      <a:pt x="133" y="111"/>
                      <a:pt x="130" y="111"/>
                      <a:pt x="129" y="111"/>
                    </a:cubicBezTo>
                    <a:cubicBezTo>
                      <a:pt x="127" y="112"/>
                      <a:pt x="128" y="114"/>
                      <a:pt x="129" y="115"/>
                    </a:cubicBezTo>
                    <a:cubicBezTo>
                      <a:pt x="130" y="117"/>
                      <a:pt x="129" y="120"/>
                      <a:pt x="129" y="123"/>
                    </a:cubicBezTo>
                    <a:cubicBezTo>
                      <a:pt x="129" y="126"/>
                      <a:pt x="128" y="128"/>
                      <a:pt x="128" y="131"/>
                    </a:cubicBezTo>
                    <a:cubicBezTo>
                      <a:pt x="127" y="133"/>
                      <a:pt x="125" y="137"/>
                      <a:pt x="124" y="138"/>
                    </a:cubicBezTo>
                    <a:cubicBezTo>
                      <a:pt x="122" y="140"/>
                      <a:pt x="123" y="140"/>
                      <a:pt x="124" y="142"/>
                    </a:cubicBezTo>
                    <a:cubicBezTo>
                      <a:pt x="125" y="144"/>
                      <a:pt x="126" y="146"/>
                      <a:pt x="126" y="149"/>
                    </a:cubicBezTo>
                    <a:cubicBezTo>
                      <a:pt x="126" y="151"/>
                      <a:pt x="126" y="153"/>
                      <a:pt x="124" y="155"/>
                    </a:cubicBezTo>
                    <a:cubicBezTo>
                      <a:pt x="123" y="156"/>
                      <a:pt x="124" y="158"/>
                      <a:pt x="125" y="160"/>
                    </a:cubicBezTo>
                    <a:cubicBezTo>
                      <a:pt x="126" y="162"/>
                      <a:pt x="127" y="162"/>
                      <a:pt x="127" y="164"/>
                    </a:cubicBezTo>
                    <a:cubicBezTo>
                      <a:pt x="127" y="165"/>
                      <a:pt x="127" y="166"/>
                      <a:pt x="129" y="169"/>
                    </a:cubicBezTo>
                    <a:cubicBezTo>
                      <a:pt x="130" y="172"/>
                      <a:pt x="134" y="180"/>
                      <a:pt x="135" y="181"/>
                    </a:cubicBezTo>
                    <a:cubicBezTo>
                      <a:pt x="136" y="182"/>
                      <a:pt x="137" y="187"/>
                      <a:pt x="137" y="189"/>
                    </a:cubicBezTo>
                    <a:cubicBezTo>
                      <a:pt x="138" y="192"/>
                      <a:pt x="138" y="197"/>
                      <a:pt x="138" y="198"/>
                    </a:cubicBezTo>
                    <a:cubicBezTo>
                      <a:pt x="138" y="199"/>
                      <a:pt x="137" y="202"/>
                      <a:pt x="137" y="204"/>
                    </a:cubicBezTo>
                    <a:cubicBezTo>
                      <a:pt x="138" y="206"/>
                      <a:pt x="137" y="210"/>
                      <a:pt x="136" y="212"/>
                    </a:cubicBezTo>
                    <a:cubicBezTo>
                      <a:pt x="136" y="215"/>
                      <a:pt x="134" y="219"/>
                      <a:pt x="133" y="221"/>
                    </a:cubicBezTo>
                    <a:cubicBezTo>
                      <a:pt x="131" y="223"/>
                      <a:pt x="130" y="224"/>
                      <a:pt x="130" y="228"/>
                    </a:cubicBezTo>
                    <a:cubicBezTo>
                      <a:pt x="130" y="231"/>
                      <a:pt x="129" y="232"/>
                      <a:pt x="127" y="234"/>
                    </a:cubicBezTo>
                    <a:cubicBezTo>
                      <a:pt x="126" y="235"/>
                      <a:pt x="125" y="236"/>
                      <a:pt x="125" y="236"/>
                    </a:cubicBezTo>
                    <a:cubicBezTo>
                      <a:pt x="185" y="230"/>
                      <a:pt x="185" y="230"/>
                      <a:pt x="185" y="230"/>
                    </a:cubicBezTo>
                    <a:cubicBezTo>
                      <a:pt x="185" y="233"/>
                      <a:pt x="185" y="233"/>
                      <a:pt x="185" y="233"/>
                    </a:cubicBezTo>
                    <a:cubicBezTo>
                      <a:pt x="226" y="226"/>
                      <a:pt x="226" y="226"/>
                      <a:pt x="226" y="226"/>
                    </a:cubicBezTo>
                    <a:cubicBezTo>
                      <a:pt x="227" y="225"/>
                      <a:pt x="227" y="223"/>
                      <a:pt x="227" y="222"/>
                    </a:cubicBezTo>
                    <a:cubicBezTo>
                      <a:pt x="228" y="220"/>
                      <a:pt x="229" y="220"/>
                      <a:pt x="229" y="220"/>
                    </a:cubicBezTo>
                    <a:cubicBezTo>
                      <a:pt x="230" y="219"/>
                      <a:pt x="230" y="218"/>
                      <a:pt x="231" y="217"/>
                    </a:cubicBezTo>
                    <a:cubicBezTo>
                      <a:pt x="232" y="217"/>
                      <a:pt x="232" y="217"/>
                      <a:pt x="232" y="216"/>
                    </a:cubicBezTo>
                    <a:cubicBezTo>
                      <a:pt x="232" y="215"/>
                      <a:pt x="232" y="215"/>
                      <a:pt x="233" y="215"/>
                    </a:cubicBezTo>
                    <a:cubicBezTo>
                      <a:pt x="234" y="214"/>
                      <a:pt x="234" y="213"/>
                      <a:pt x="234" y="211"/>
                    </a:cubicBezTo>
                    <a:cubicBezTo>
                      <a:pt x="234" y="210"/>
                      <a:pt x="235" y="210"/>
                      <a:pt x="235" y="210"/>
                    </a:cubicBezTo>
                    <a:cubicBezTo>
                      <a:pt x="235" y="210"/>
                      <a:pt x="235" y="205"/>
                      <a:pt x="235" y="203"/>
                    </a:cubicBezTo>
                    <a:cubicBezTo>
                      <a:pt x="235" y="202"/>
                      <a:pt x="238" y="200"/>
                      <a:pt x="239" y="199"/>
                    </a:cubicBezTo>
                    <a:cubicBezTo>
                      <a:pt x="241" y="198"/>
                      <a:pt x="241" y="198"/>
                      <a:pt x="241" y="196"/>
                    </a:cubicBezTo>
                    <a:cubicBezTo>
                      <a:pt x="241" y="194"/>
                      <a:pt x="241" y="194"/>
                      <a:pt x="241" y="192"/>
                    </a:cubicBezTo>
                    <a:cubicBezTo>
                      <a:pt x="241" y="190"/>
                      <a:pt x="242" y="187"/>
                      <a:pt x="242" y="186"/>
                    </a:cubicBezTo>
                    <a:cubicBezTo>
                      <a:pt x="242" y="185"/>
                      <a:pt x="243" y="185"/>
                      <a:pt x="244" y="184"/>
                    </a:cubicBezTo>
                    <a:cubicBezTo>
                      <a:pt x="245" y="183"/>
                      <a:pt x="246" y="183"/>
                      <a:pt x="247" y="183"/>
                    </a:cubicBezTo>
                    <a:cubicBezTo>
                      <a:pt x="248" y="183"/>
                      <a:pt x="249" y="184"/>
                      <a:pt x="249" y="186"/>
                    </a:cubicBezTo>
                    <a:cubicBezTo>
                      <a:pt x="249" y="187"/>
                      <a:pt x="249" y="188"/>
                      <a:pt x="249" y="188"/>
                    </a:cubicBezTo>
                    <a:cubicBezTo>
                      <a:pt x="249" y="188"/>
                      <a:pt x="251" y="186"/>
                      <a:pt x="251" y="185"/>
                    </a:cubicBezTo>
                    <a:cubicBezTo>
                      <a:pt x="251" y="183"/>
                      <a:pt x="252" y="182"/>
                      <a:pt x="252" y="181"/>
                    </a:cubicBezTo>
                    <a:cubicBezTo>
                      <a:pt x="252" y="179"/>
                      <a:pt x="251" y="178"/>
                      <a:pt x="251" y="177"/>
                    </a:cubicBezTo>
                    <a:cubicBezTo>
                      <a:pt x="251" y="176"/>
                      <a:pt x="251" y="173"/>
                      <a:pt x="252" y="172"/>
                    </a:cubicBezTo>
                    <a:close/>
                    <a:moveTo>
                      <a:pt x="131" y="60"/>
                    </a:moveTo>
                    <a:cubicBezTo>
                      <a:pt x="132" y="61"/>
                      <a:pt x="133" y="61"/>
                      <a:pt x="133" y="60"/>
                    </a:cubicBezTo>
                    <a:cubicBezTo>
                      <a:pt x="133" y="59"/>
                      <a:pt x="133" y="59"/>
                      <a:pt x="134" y="58"/>
                    </a:cubicBezTo>
                    <a:cubicBezTo>
                      <a:pt x="135" y="57"/>
                      <a:pt x="136" y="57"/>
                      <a:pt x="138" y="58"/>
                    </a:cubicBezTo>
                    <a:cubicBezTo>
                      <a:pt x="139" y="58"/>
                      <a:pt x="140" y="58"/>
                      <a:pt x="141" y="56"/>
                    </a:cubicBezTo>
                    <a:cubicBezTo>
                      <a:pt x="141" y="55"/>
                      <a:pt x="142" y="54"/>
                      <a:pt x="143" y="52"/>
                    </a:cubicBezTo>
                    <a:cubicBezTo>
                      <a:pt x="144" y="51"/>
                      <a:pt x="145" y="52"/>
                      <a:pt x="146" y="51"/>
                    </a:cubicBezTo>
                    <a:cubicBezTo>
                      <a:pt x="148" y="51"/>
                      <a:pt x="150" y="51"/>
                      <a:pt x="152" y="52"/>
                    </a:cubicBezTo>
                    <a:cubicBezTo>
                      <a:pt x="153" y="53"/>
                      <a:pt x="157" y="53"/>
                      <a:pt x="159" y="54"/>
                    </a:cubicBezTo>
                    <a:cubicBezTo>
                      <a:pt x="160" y="54"/>
                      <a:pt x="161" y="57"/>
                      <a:pt x="162" y="57"/>
                    </a:cubicBezTo>
                    <a:cubicBezTo>
                      <a:pt x="163" y="57"/>
                      <a:pt x="165" y="58"/>
                      <a:pt x="167" y="59"/>
                    </a:cubicBezTo>
                    <a:cubicBezTo>
                      <a:pt x="168" y="61"/>
                      <a:pt x="168" y="58"/>
                      <a:pt x="167" y="57"/>
                    </a:cubicBezTo>
                    <a:cubicBezTo>
                      <a:pt x="166" y="56"/>
                      <a:pt x="167" y="55"/>
                      <a:pt x="168" y="54"/>
                    </a:cubicBezTo>
                    <a:cubicBezTo>
                      <a:pt x="168" y="53"/>
                      <a:pt x="168" y="53"/>
                      <a:pt x="168" y="51"/>
                    </a:cubicBezTo>
                    <a:cubicBezTo>
                      <a:pt x="168" y="49"/>
                      <a:pt x="170" y="51"/>
                      <a:pt x="171" y="51"/>
                    </a:cubicBezTo>
                    <a:cubicBezTo>
                      <a:pt x="172" y="52"/>
                      <a:pt x="172" y="51"/>
                      <a:pt x="172" y="52"/>
                    </a:cubicBezTo>
                    <a:cubicBezTo>
                      <a:pt x="173" y="53"/>
                      <a:pt x="173" y="54"/>
                      <a:pt x="174" y="53"/>
                    </a:cubicBezTo>
                    <a:cubicBezTo>
                      <a:pt x="174" y="52"/>
                      <a:pt x="175" y="51"/>
                      <a:pt x="176" y="52"/>
                    </a:cubicBezTo>
                    <a:cubicBezTo>
                      <a:pt x="177" y="53"/>
                      <a:pt x="177" y="52"/>
                      <a:pt x="179" y="52"/>
                    </a:cubicBezTo>
                    <a:cubicBezTo>
                      <a:pt x="180" y="51"/>
                      <a:pt x="181" y="53"/>
                      <a:pt x="182" y="52"/>
                    </a:cubicBezTo>
                    <a:cubicBezTo>
                      <a:pt x="183" y="52"/>
                      <a:pt x="184" y="51"/>
                      <a:pt x="186" y="52"/>
                    </a:cubicBezTo>
                    <a:cubicBezTo>
                      <a:pt x="187" y="53"/>
                      <a:pt x="188" y="53"/>
                      <a:pt x="190" y="52"/>
                    </a:cubicBezTo>
                    <a:cubicBezTo>
                      <a:pt x="191" y="51"/>
                      <a:pt x="191" y="50"/>
                      <a:pt x="189" y="50"/>
                    </a:cubicBezTo>
                    <a:cubicBezTo>
                      <a:pt x="188" y="50"/>
                      <a:pt x="188" y="49"/>
                      <a:pt x="187" y="48"/>
                    </a:cubicBezTo>
                    <a:cubicBezTo>
                      <a:pt x="186" y="47"/>
                      <a:pt x="186" y="47"/>
                      <a:pt x="186" y="45"/>
                    </a:cubicBezTo>
                    <a:cubicBezTo>
                      <a:pt x="187" y="44"/>
                      <a:pt x="185" y="45"/>
                      <a:pt x="184" y="44"/>
                    </a:cubicBezTo>
                    <a:cubicBezTo>
                      <a:pt x="184" y="43"/>
                      <a:pt x="182" y="44"/>
                      <a:pt x="181" y="44"/>
                    </a:cubicBezTo>
                    <a:cubicBezTo>
                      <a:pt x="180" y="45"/>
                      <a:pt x="179" y="43"/>
                      <a:pt x="180" y="42"/>
                    </a:cubicBezTo>
                    <a:cubicBezTo>
                      <a:pt x="181" y="41"/>
                      <a:pt x="181" y="41"/>
                      <a:pt x="183" y="41"/>
                    </a:cubicBezTo>
                    <a:cubicBezTo>
                      <a:pt x="184" y="42"/>
                      <a:pt x="183" y="39"/>
                      <a:pt x="182" y="37"/>
                    </a:cubicBezTo>
                    <a:cubicBezTo>
                      <a:pt x="182" y="36"/>
                      <a:pt x="182" y="35"/>
                      <a:pt x="182" y="34"/>
                    </a:cubicBezTo>
                    <a:cubicBezTo>
                      <a:pt x="182" y="32"/>
                      <a:pt x="182" y="30"/>
                      <a:pt x="182" y="29"/>
                    </a:cubicBezTo>
                    <a:cubicBezTo>
                      <a:pt x="181" y="29"/>
                      <a:pt x="179" y="28"/>
                      <a:pt x="179" y="29"/>
                    </a:cubicBezTo>
                    <a:cubicBezTo>
                      <a:pt x="178" y="30"/>
                      <a:pt x="178" y="31"/>
                      <a:pt x="177" y="31"/>
                    </a:cubicBezTo>
                    <a:cubicBezTo>
                      <a:pt x="176" y="31"/>
                      <a:pt x="176" y="30"/>
                      <a:pt x="174" y="31"/>
                    </a:cubicBezTo>
                    <a:cubicBezTo>
                      <a:pt x="173" y="31"/>
                      <a:pt x="171" y="33"/>
                      <a:pt x="171" y="34"/>
                    </a:cubicBezTo>
                    <a:cubicBezTo>
                      <a:pt x="170" y="35"/>
                      <a:pt x="168" y="35"/>
                      <a:pt x="168" y="35"/>
                    </a:cubicBezTo>
                    <a:cubicBezTo>
                      <a:pt x="168" y="34"/>
                      <a:pt x="168" y="33"/>
                      <a:pt x="166" y="32"/>
                    </a:cubicBezTo>
                    <a:cubicBezTo>
                      <a:pt x="165" y="32"/>
                      <a:pt x="164" y="34"/>
                      <a:pt x="163" y="35"/>
                    </a:cubicBezTo>
                    <a:cubicBezTo>
                      <a:pt x="161" y="36"/>
                      <a:pt x="161" y="34"/>
                      <a:pt x="159" y="34"/>
                    </a:cubicBezTo>
                    <a:cubicBezTo>
                      <a:pt x="158" y="33"/>
                      <a:pt x="158" y="34"/>
                      <a:pt x="157" y="34"/>
                    </a:cubicBezTo>
                    <a:cubicBezTo>
                      <a:pt x="156" y="34"/>
                      <a:pt x="155" y="33"/>
                      <a:pt x="155" y="32"/>
                    </a:cubicBezTo>
                    <a:cubicBezTo>
                      <a:pt x="155" y="32"/>
                      <a:pt x="155" y="29"/>
                      <a:pt x="155" y="28"/>
                    </a:cubicBezTo>
                    <a:cubicBezTo>
                      <a:pt x="155" y="27"/>
                      <a:pt x="155" y="24"/>
                      <a:pt x="156" y="23"/>
                    </a:cubicBezTo>
                    <a:cubicBezTo>
                      <a:pt x="157" y="21"/>
                      <a:pt x="155" y="22"/>
                      <a:pt x="154" y="22"/>
                    </a:cubicBezTo>
                    <a:cubicBezTo>
                      <a:pt x="152" y="23"/>
                      <a:pt x="150" y="22"/>
                      <a:pt x="148" y="23"/>
                    </a:cubicBezTo>
                    <a:cubicBezTo>
                      <a:pt x="147" y="24"/>
                      <a:pt x="143" y="26"/>
                      <a:pt x="142" y="27"/>
                    </a:cubicBezTo>
                    <a:cubicBezTo>
                      <a:pt x="141" y="28"/>
                      <a:pt x="135" y="28"/>
                      <a:pt x="133" y="28"/>
                    </a:cubicBezTo>
                    <a:cubicBezTo>
                      <a:pt x="131" y="27"/>
                      <a:pt x="129" y="28"/>
                      <a:pt x="128" y="29"/>
                    </a:cubicBezTo>
                    <a:cubicBezTo>
                      <a:pt x="127" y="29"/>
                      <a:pt x="125" y="30"/>
                      <a:pt x="124" y="30"/>
                    </a:cubicBezTo>
                    <a:cubicBezTo>
                      <a:pt x="123" y="29"/>
                      <a:pt x="122" y="29"/>
                      <a:pt x="121" y="30"/>
                    </a:cubicBezTo>
                    <a:cubicBezTo>
                      <a:pt x="121" y="32"/>
                      <a:pt x="119" y="32"/>
                      <a:pt x="118" y="34"/>
                    </a:cubicBezTo>
                    <a:cubicBezTo>
                      <a:pt x="116" y="35"/>
                      <a:pt x="114" y="35"/>
                      <a:pt x="114" y="36"/>
                    </a:cubicBezTo>
                    <a:cubicBezTo>
                      <a:pt x="113" y="37"/>
                      <a:pt x="111" y="39"/>
                      <a:pt x="111" y="40"/>
                    </a:cubicBezTo>
                    <a:cubicBezTo>
                      <a:pt x="111" y="41"/>
                      <a:pt x="110" y="42"/>
                      <a:pt x="109" y="42"/>
                    </a:cubicBezTo>
                    <a:cubicBezTo>
                      <a:pt x="108" y="41"/>
                      <a:pt x="107" y="40"/>
                      <a:pt x="106" y="40"/>
                    </a:cubicBezTo>
                    <a:cubicBezTo>
                      <a:pt x="105" y="39"/>
                      <a:pt x="105" y="40"/>
                      <a:pt x="104" y="41"/>
                    </a:cubicBezTo>
                    <a:cubicBezTo>
                      <a:pt x="104" y="42"/>
                      <a:pt x="102" y="41"/>
                      <a:pt x="101" y="40"/>
                    </a:cubicBezTo>
                    <a:cubicBezTo>
                      <a:pt x="100" y="40"/>
                      <a:pt x="100" y="39"/>
                      <a:pt x="99" y="38"/>
                    </a:cubicBezTo>
                    <a:cubicBezTo>
                      <a:pt x="98" y="37"/>
                      <a:pt x="97" y="39"/>
                      <a:pt x="96" y="40"/>
                    </a:cubicBezTo>
                    <a:cubicBezTo>
                      <a:pt x="95" y="40"/>
                      <a:pt x="91" y="40"/>
                      <a:pt x="89" y="40"/>
                    </a:cubicBezTo>
                    <a:cubicBezTo>
                      <a:pt x="87" y="40"/>
                      <a:pt x="88" y="38"/>
                      <a:pt x="88" y="37"/>
                    </a:cubicBezTo>
                    <a:cubicBezTo>
                      <a:pt x="88" y="36"/>
                      <a:pt x="87" y="36"/>
                      <a:pt x="86" y="35"/>
                    </a:cubicBezTo>
                    <a:cubicBezTo>
                      <a:pt x="84" y="35"/>
                      <a:pt x="82" y="32"/>
                      <a:pt x="81" y="30"/>
                    </a:cubicBezTo>
                    <a:cubicBezTo>
                      <a:pt x="80" y="28"/>
                      <a:pt x="78" y="27"/>
                      <a:pt x="77" y="27"/>
                    </a:cubicBezTo>
                    <a:cubicBezTo>
                      <a:pt x="76" y="27"/>
                      <a:pt x="76" y="26"/>
                      <a:pt x="75" y="25"/>
                    </a:cubicBezTo>
                    <a:cubicBezTo>
                      <a:pt x="74" y="24"/>
                      <a:pt x="73" y="25"/>
                      <a:pt x="72" y="25"/>
                    </a:cubicBezTo>
                    <a:cubicBezTo>
                      <a:pt x="72" y="24"/>
                      <a:pt x="71" y="24"/>
                      <a:pt x="69" y="25"/>
                    </a:cubicBezTo>
                    <a:cubicBezTo>
                      <a:pt x="67" y="25"/>
                      <a:pt x="65" y="24"/>
                      <a:pt x="64" y="25"/>
                    </a:cubicBezTo>
                    <a:cubicBezTo>
                      <a:pt x="62" y="27"/>
                      <a:pt x="61" y="28"/>
                      <a:pt x="62" y="27"/>
                    </a:cubicBezTo>
                    <a:cubicBezTo>
                      <a:pt x="62" y="25"/>
                      <a:pt x="63" y="24"/>
                      <a:pt x="64" y="23"/>
                    </a:cubicBezTo>
                    <a:cubicBezTo>
                      <a:pt x="65" y="21"/>
                      <a:pt x="63" y="23"/>
                      <a:pt x="61" y="25"/>
                    </a:cubicBezTo>
                    <a:cubicBezTo>
                      <a:pt x="60" y="26"/>
                      <a:pt x="59" y="27"/>
                      <a:pt x="58" y="27"/>
                    </a:cubicBezTo>
                    <a:cubicBezTo>
                      <a:pt x="57" y="27"/>
                      <a:pt x="57" y="29"/>
                      <a:pt x="56" y="31"/>
                    </a:cubicBezTo>
                    <a:cubicBezTo>
                      <a:pt x="55" y="33"/>
                      <a:pt x="55" y="31"/>
                      <a:pt x="55" y="30"/>
                    </a:cubicBezTo>
                    <a:cubicBezTo>
                      <a:pt x="55" y="29"/>
                      <a:pt x="55" y="27"/>
                      <a:pt x="55" y="26"/>
                    </a:cubicBezTo>
                    <a:cubicBezTo>
                      <a:pt x="56" y="25"/>
                      <a:pt x="56" y="22"/>
                      <a:pt x="56" y="22"/>
                    </a:cubicBezTo>
                    <a:cubicBezTo>
                      <a:pt x="57" y="22"/>
                      <a:pt x="57" y="22"/>
                      <a:pt x="58" y="20"/>
                    </a:cubicBezTo>
                    <a:cubicBezTo>
                      <a:pt x="58" y="19"/>
                      <a:pt x="59" y="17"/>
                      <a:pt x="60" y="16"/>
                    </a:cubicBezTo>
                    <a:cubicBezTo>
                      <a:pt x="61" y="15"/>
                      <a:pt x="61" y="15"/>
                      <a:pt x="61" y="14"/>
                    </a:cubicBezTo>
                    <a:cubicBezTo>
                      <a:pt x="61" y="12"/>
                      <a:pt x="62" y="12"/>
                      <a:pt x="63" y="11"/>
                    </a:cubicBezTo>
                    <a:cubicBezTo>
                      <a:pt x="65" y="10"/>
                      <a:pt x="66" y="8"/>
                      <a:pt x="67" y="7"/>
                    </a:cubicBezTo>
                    <a:cubicBezTo>
                      <a:pt x="69" y="6"/>
                      <a:pt x="68" y="5"/>
                      <a:pt x="68" y="5"/>
                    </a:cubicBezTo>
                    <a:cubicBezTo>
                      <a:pt x="68" y="4"/>
                      <a:pt x="71" y="4"/>
                      <a:pt x="72" y="4"/>
                    </a:cubicBezTo>
                    <a:cubicBezTo>
                      <a:pt x="74" y="4"/>
                      <a:pt x="75" y="3"/>
                      <a:pt x="75" y="3"/>
                    </a:cubicBezTo>
                    <a:cubicBezTo>
                      <a:pt x="75" y="2"/>
                      <a:pt x="74" y="0"/>
                      <a:pt x="72" y="1"/>
                    </a:cubicBezTo>
                    <a:cubicBezTo>
                      <a:pt x="70" y="1"/>
                      <a:pt x="66" y="0"/>
                      <a:pt x="64" y="1"/>
                    </a:cubicBezTo>
                    <a:cubicBezTo>
                      <a:pt x="61" y="1"/>
                      <a:pt x="59" y="4"/>
                      <a:pt x="58" y="4"/>
                    </a:cubicBezTo>
                    <a:cubicBezTo>
                      <a:pt x="56" y="5"/>
                      <a:pt x="55" y="7"/>
                      <a:pt x="54" y="8"/>
                    </a:cubicBezTo>
                    <a:cubicBezTo>
                      <a:pt x="53" y="9"/>
                      <a:pt x="51" y="12"/>
                      <a:pt x="49" y="13"/>
                    </a:cubicBezTo>
                    <a:cubicBezTo>
                      <a:pt x="47" y="13"/>
                      <a:pt x="46" y="16"/>
                      <a:pt x="45" y="16"/>
                    </a:cubicBezTo>
                    <a:cubicBezTo>
                      <a:pt x="44" y="17"/>
                      <a:pt x="42" y="19"/>
                      <a:pt x="42" y="20"/>
                    </a:cubicBezTo>
                    <a:cubicBezTo>
                      <a:pt x="41" y="22"/>
                      <a:pt x="39" y="23"/>
                      <a:pt x="38" y="23"/>
                    </a:cubicBezTo>
                    <a:cubicBezTo>
                      <a:pt x="36" y="23"/>
                      <a:pt x="35" y="24"/>
                      <a:pt x="34" y="25"/>
                    </a:cubicBezTo>
                    <a:cubicBezTo>
                      <a:pt x="34" y="26"/>
                      <a:pt x="31" y="29"/>
                      <a:pt x="29" y="30"/>
                    </a:cubicBezTo>
                    <a:cubicBezTo>
                      <a:pt x="28" y="31"/>
                      <a:pt x="22" y="31"/>
                      <a:pt x="19" y="31"/>
                    </a:cubicBezTo>
                    <a:cubicBezTo>
                      <a:pt x="17" y="32"/>
                      <a:pt x="15" y="34"/>
                      <a:pt x="14" y="35"/>
                    </a:cubicBezTo>
                    <a:cubicBezTo>
                      <a:pt x="13" y="37"/>
                      <a:pt x="11" y="39"/>
                      <a:pt x="8" y="39"/>
                    </a:cubicBezTo>
                    <a:cubicBezTo>
                      <a:pt x="6" y="40"/>
                      <a:pt x="4" y="42"/>
                      <a:pt x="3" y="42"/>
                    </a:cubicBezTo>
                    <a:cubicBezTo>
                      <a:pt x="2" y="42"/>
                      <a:pt x="1" y="43"/>
                      <a:pt x="0" y="43"/>
                    </a:cubicBezTo>
                    <a:cubicBezTo>
                      <a:pt x="0" y="43"/>
                      <a:pt x="0" y="43"/>
                      <a:pt x="0" y="43"/>
                    </a:cubicBezTo>
                    <a:cubicBezTo>
                      <a:pt x="1" y="44"/>
                      <a:pt x="1" y="44"/>
                      <a:pt x="2" y="44"/>
                    </a:cubicBezTo>
                    <a:cubicBezTo>
                      <a:pt x="4" y="44"/>
                      <a:pt x="4" y="45"/>
                      <a:pt x="5" y="45"/>
                    </a:cubicBezTo>
                    <a:cubicBezTo>
                      <a:pt x="6" y="46"/>
                      <a:pt x="8" y="47"/>
                      <a:pt x="8" y="48"/>
                    </a:cubicBezTo>
                    <a:cubicBezTo>
                      <a:pt x="8" y="50"/>
                      <a:pt x="8" y="52"/>
                      <a:pt x="10" y="53"/>
                    </a:cubicBezTo>
                    <a:cubicBezTo>
                      <a:pt x="13" y="54"/>
                      <a:pt x="36" y="58"/>
                      <a:pt x="38" y="59"/>
                    </a:cubicBezTo>
                    <a:cubicBezTo>
                      <a:pt x="41" y="59"/>
                      <a:pt x="44" y="60"/>
                      <a:pt x="46" y="62"/>
                    </a:cubicBezTo>
                    <a:cubicBezTo>
                      <a:pt x="48" y="63"/>
                      <a:pt x="49" y="63"/>
                      <a:pt x="51" y="63"/>
                    </a:cubicBezTo>
                    <a:cubicBezTo>
                      <a:pt x="52" y="64"/>
                      <a:pt x="54" y="65"/>
                      <a:pt x="54" y="64"/>
                    </a:cubicBezTo>
                    <a:cubicBezTo>
                      <a:pt x="55" y="62"/>
                      <a:pt x="57" y="63"/>
                      <a:pt x="58" y="63"/>
                    </a:cubicBezTo>
                    <a:cubicBezTo>
                      <a:pt x="59" y="64"/>
                      <a:pt x="59" y="64"/>
                      <a:pt x="61" y="64"/>
                    </a:cubicBezTo>
                    <a:cubicBezTo>
                      <a:pt x="62" y="64"/>
                      <a:pt x="63" y="64"/>
                      <a:pt x="65" y="64"/>
                    </a:cubicBezTo>
                    <a:cubicBezTo>
                      <a:pt x="67" y="65"/>
                      <a:pt x="68" y="66"/>
                      <a:pt x="69" y="67"/>
                    </a:cubicBezTo>
                    <a:cubicBezTo>
                      <a:pt x="70" y="68"/>
                      <a:pt x="70" y="69"/>
                      <a:pt x="69" y="69"/>
                    </a:cubicBezTo>
                    <a:cubicBezTo>
                      <a:pt x="68" y="70"/>
                      <a:pt x="69" y="72"/>
                      <a:pt x="70" y="71"/>
                    </a:cubicBezTo>
                    <a:cubicBezTo>
                      <a:pt x="72" y="71"/>
                      <a:pt x="72" y="72"/>
                      <a:pt x="73" y="72"/>
                    </a:cubicBezTo>
                    <a:cubicBezTo>
                      <a:pt x="75" y="73"/>
                      <a:pt x="75" y="71"/>
                      <a:pt x="77" y="73"/>
                    </a:cubicBezTo>
                    <a:cubicBezTo>
                      <a:pt x="78" y="74"/>
                      <a:pt x="80" y="76"/>
                      <a:pt x="79" y="76"/>
                    </a:cubicBezTo>
                    <a:cubicBezTo>
                      <a:pt x="78" y="77"/>
                      <a:pt x="78" y="77"/>
                      <a:pt x="79" y="78"/>
                    </a:cubicBezTo>
                    <a:cubicBezTo>
                      <a:pt x="80" y="79"/>
                      <a:pt x="78" y="79"/>
                      <a:pt x="79" y="81"/>
                    </a:cubicBezTo>
                    <a:cubicBezTo>
                      <a:pt x="80" y="82"/>
                      <a:pt x="79" y="83"/>
                      <a:pt x="78" y="84"/>
                    </a:cubicBezTo>
                    <a:cubicBezTo>
                      <a:pt x="78" y="85"/>
                      <a:pt x="78" y="85"/>
                      <a:pt x="78" y="87"/>
                    </a:cubicBezTo>
                    <a:cubicBezTo>
                      <a:pt x="78" y="88"/>
                      <a:pt x="78" y="89"/>
                      <a:pt x="80" y="89"/>
                    </a:cubicBezTo>
                    <a:cubicBezTo>
                      <a:pt x="82" y="88"/>
                      <a:pt x="82" y="87"/>
                      <a:pt x="83" y="88"/>
                    </a:cubicBezTo>
                    <a:cubicBezTo>
                      <a:pt x="85" y="88"/>
                      <a:pt x="84" y="89"/>
                      <a:pt x="84" y="91"/>
                    </a:cubicBezTo>
                    <a:cubicBezTo>
                      <a:pt x="83" y="93"/>
                      <a:pt x="81" y="94"/>
                      <a:pt x="83" y="95"/>
                    </a:cubicBezTo>
                    <a:cubicBezTo>
                      <a:pt x="84" y="96"/>
                      <a:pt x="85" y="97"/>
                      <a:pt x="85" y="99"/>
                    </a:cubicBezTo>
                    <a:cubicBezTo>
                      <a:pt x="85" y="99"/>
                      <a:pt x="85" y="100"/>
                      <a:pt x="86" y="101"/>
                    </a:cubicBezTo>
                    <a:cubicBezTo>
                      <a:pt x="86" y="100"/>
                      <a:pt x="86" y="100"/>
                      <a:pt x="86" y="100"/>
                    </a:cubicBezTo>
                    <a:cubicBezTo>
                      <a:pt x="86" y="98"/>
                      <a:pt x="86" y="97"/>
                      <a:pt x="85" y="96"/>
                    </a:cubicBezTo>
                    <a:cubicBezTo>
                      <a:pt x="85" y="95"/>
                      <a:pt x="85" y="94"/>
                      <a:pt x="85" y="94"/>
                    </a:cubicBezTo>
                    <a:cubicBezTo>
                      <a:pt x="86" y="94"/>
                      <a:pt x="87" y="94"/>
                      <a:pt x="88" y="94"/>
                    </a:cubicBezTo>
                    <a:cubicBezTo>
                      <a:pt x="89" y="94"/>
                      <a:pt x="90" y="92"/>
                      <a:pt x="90" y="91"/>
                    </a:cubicBezTo>
                    <a:cubicBezTo>
                      <a:pt x="91" y="89"/>
                      <a:pt x="91" y="88"/>
                      <a:pt x="91" y="87"/>
                    </a:cubicBezTo>
                    <a:cubicBezTo>
                      <a:pt x="92" y="85"/>
                      <a:pt x="93" y="86"/>
                      <a:pt x="93" y="84"/>
                    </a:cubicBezTo>
                    <a:cubicBezTo>
                      <a:pt x="93" y="83"/>
                      <a:pt x="94" y="81"/>
                      <a:pt x="95" y="78"/>
                    </a:cubicBezTo>
                    <a:cubicBezTo>
                      <a:pt x="96" y="76"/>
                      <a:pt x="96" y="75"/>
                      <a:pt x="98" y="74"/>
                    </a:cubicBezTo>
                    <a:cubicBezTo>
                      <a:pt x="99" y="73"/>
                      <a:pt x="100" y="73"/>
                      <a:pt x="100" y="71"/>
                    </a:cubicBezTo>
                    <a:cubicBezTo>
                      <a:pt x="100" y="69"/>
                      <a:pt x="100" y="68"/>
                      <a:pt x="101" y="66"/>
                    </a:cubicBezTo>
                    <a:cubicBezTo>
                      <a:pt x="101" y="63"/>
                      <a:pt x="103" y="63"/>
                      <a:pt x="103" y="64"/>
                    </a:cubicBezTo>
                    <a:cubicBezTo>
                      <a:pt x="103" y="65"/>
                      <a:pt x="102" y="65"/>
                      <a:pt x="102" y="67"/>
                    </a:cubicBezTo>
                    <a:cubicBezTo>
                      <a:pt x="102" y="68"/>
                      <a:pt x="102" y="70"/>
                      <a:pt x="103" y="72"/>
                    </a:cubicBezTo>
                    <a:cubicBezTo>
                      <a:pt x="103" y="74"/>
                      <a:pt x="103" y="73"/>
                      <a:pt x="104" y="72"/>
                    </a:cubicBezTo>
                    <a:cubicBezTo>
                      <a:pt x="105" y="71"/>
                      <a:pt x="106" y="72"/>
                      <a:pt x="107" y="69"/>
                    </a:cubicBezTo>
                    <a:cubicBezTo>
                      <a:pt x="108" y="67"/>
                      <a:pt x="108" y="67"/>
                      <a:pt x="108" y="66"/>
                    </a:cubicBezTo>
                    <a:cubicBezTo>
                      <a:pt x="108" y="65"/>
                      <a:pt x="108" y="65"/>
                      <a:pt x="110" y="65"/>
                    </a:cubicBezTo>
                    <a:cubicBezTo>
                      <a:pt x="111" y="66"/>
                      <a:pt x="111" y="66"/>
                      <a:pt x="112" y="65"/>
                    </a:cubicBezTo>
                    <a:cubicBezTo>
                      <a:pt x="113" y="64"/>
                      <a:pt x="114" y="62"/>
                      <a:pt x="114" y="63"/>
                    </a:cubicBezTo>
                    <a:cubicBezTo>
                      <a:pt x="115" y="64"/>
                      <a:pt x="115" y="65"/>
                      <a:pt x="114" y="66"/>
                    </a:cubicBezTo>
                    <a:cubicBezTo>
                      <a:pt x="114" y="67"/>
                      <a:pt x="113" y="67"/>
                      <a:pt x="113" y="69"/>
                    </a:cubicBezTo>
                    <a:cubicBezTo>
                      <a:pt x="112" y="70"/>
                      <a:pt x="112" y="71"/>
                      <a:pt x="111" y="72"/>
                    </a:cubicBezTo>
                    <a:cubicBezTo>
                      <a:pt x="110" y="73"/>
                      <a:pt x="110" y="74"/>
                      <a:pt x="112" y="75"/>
                    </a:cubicBezTo>
                    <a:cubicBezTo>
                      <a:pt x="114" y="75"/>
                      <a:pt x="114" y="75"/>
                      <a:pt x="114" y="74"/>
                    </a:cubicBezTo>
                    <a:cubicBezTo>
                      <a:pt x="113" y="73"/>
                      <a:pt x="113" y="73"/>
                      <a:pt x="114" y="72"/>
                    </a:cubicBezTo>
                    <a:cubicBezTo>
                      <a:pt x="115" y="71"/>
                      <a:pt x="115" y="69"/>
                      <a:pt x="117" y="69"/>
                    </a:cubicBezTo>
                    <a:cubicBezTo>
                      <a:pt x="118" y="69"/>
                      <a:pt x="119" y="68"/>
                      <a:pt x="119" y="67"/>
                    </a:cubicBezTo>
                    <a:cubicBezTo>
                      <a:pt x="120" y="67"/>
                      <a:pt x="121" y="67"/>
                      <a:pt x="121" y="65"/>
                    </a:cubicBezTo>
                    <a:cubicBezTo>
                      <a:pt x="121" y="63"/>
                      <a:pt x="121" y="62"/>
                      <a:pt x="122" y="60"/>
                    </a:cubicBezTo>
                    <a:cubicBezTo>
                      <a:pt x="123" y="59"/>
                      <a:pt x="124" y="60"/>
                      <a:pt x="126" y="59"/>
                    </a:cubicBezTo>
                    <a:cubicBezTo>
                      <a:pt x="127" y="59"/>
                      <a:pt x="129" y="59"/>
                      <a:pt x="131" y="60"/>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sp>
          <p:nvSpPr>
            <p:cNvPr id="499" name="Freeform 406">
              <a:extLst>
                <a:ext uri="{FF2B5EF4-FFF2-40B4-BE49-F238E27FC236}">
                  <a16:creationId xmlns:a16="http://schemas.microsoft.com/office/drawing/2014/main" id="{86675EE4-F436-676F-126A-027C3363DEA3}"/>
                </a:ext>
              </a:extLst>
            </p:cNvPr>
            <p:cNvSpPr>
              <a:spLocks/>
            </p:cNvSpPr>
            <p:nvPr/>
          </p:nvSpPr>
          <p:spPr bwMode="gray">
            <a:xfrm>
              <a:off x="8200156" y="3185094"/>
              <a:ext cx="445120" cy="809322"/>
            </a:xfrm>
            <a:custGeom>
              <a:avLst/>
              <a:gdLst>
                <a:gd name="T0" fmla="*/ 129 w 133"/>
                <a:gd name="T1" fmla="*/ 146 h 237"/>
                <a:gd name="T2" fmla="*/ 127 w 133"/>
                <a:gd name="T3" fmla="*/ 134 h 237"/>
                <a:gd name="T4" fmla="*/ 120 w 133"/>
                <a:gd name="T5" fmla="*/ 30 h 237"/>
                <a:gd name="T6" fmla="*/ 110 w 133"/>
                <a:gd name="T7" fmla="*/ 9 h 237"/>
                <a:gd name="T8" fmla="*/ 23 w 133"/>
                <a:gd name="T9" fmla="*/ 5 h 237"/>
                <a:gd name="T10" fmla="*/ 29 w 133"/>
                <a:gd name="T11" fmla="*/ 11 h 237"/>
                <a:gd name="T12" fmla="*/ 37 w 133"/>
                <a:gd name="T13" fmla="*/ 20 h 237"/>
                <a:gd name="T14" fmla="*/ 39 w 133"/>
                <a:gd name="T15" fmla="*/ 32 h 237"/>
                <a:gd name="T16" fmla="*/ 34 w 133"/>
                <a:gd name="T17" fmla="*/ 43 h 237"/>
                <a:gd name="T18" fmla="*/ 26 w 133"/>
                <a:gd name="T19" fmla="*/ 47 h 237"/>
                <a:gd name="T20" fmla="*/ 15 w 133"/>
                <a:gd name="T21" fmla="*/ 52 h 237"/>
                <a:gd name="T22" fmla="*/ 11 w 133"/>
                <a:gd name="T23" fmla="*/ 60 h 237"/>
                <a:gd name="T24" fmla="*/ 16 w 133"/>
                <a:gd name="T25" fmla="*/ 69 h 237"/>
                <a:gd name="T26" fmla="*/ 12 w 133"/>
                <a:gd name="T27" fmla="*/ 82 h 237"/>
                <a:gd name="T28" fmla="*/ 3 w 133"/>
                <a:gd name="T29" fmla="*/ 89 h 237"/>
                <a:gd name="T30" fmla="*/ 1 w 133"/>
                <a:gd name="T31" fmla="*/ 98 h 237"/>
                <a:gd name="T32" fmla="*/ 4 w 133"/>
                <a:gd name="T33" fmla="*/ 116 h 237"/>
                <a:gd name="T34" fmla="*/ 8 w 133"/>
                <a:gd name="T35" fmla="*/ 126 h 237"/>
                <a:gd name="T36" fmla="*/ 16 w 133"/>
                <a:gd name="T37" fmla="*/ 134 h 237"/>
                <a:gd name="T38" fmla="*/ 28 w 133"/>
                <a:gd name="T39" fmla="*/ 144 h 237"/>
                <a:gd name="T40" fmla="*/ 29 w 133"/>
                <a:gd name="T41" fmla="*/ 154 h 237"/>
                <a:gd name="T42" fmla="*/ 38 w 133"/>
                <a:gd name="T43" fmla="*/ 154 h 237"/>
                <a:gd name="T44" fmla="*/ 48 w 133"/>
                <a:gd name="T45" fmla="*/ 160 h 237"/>
                <a:gd name="T46" fmla="*/ 45 w 133"/>
                <a:gd name="T47" fmla="*/ 170 h 237"/>
                <a:gd name="T48" fmla="*/ 42 w 133"/>
                <a:gd name="T49" fmla="*/ 185 h 237"/>
                <a:gd name="T50" fmla="*/ 51 w 133"/>
                <a:gd name="T51" fmla="*/ 194 h 237"/>
                <a:gd name="T52" fmla="*/ 59 w 133"/>
                <a:gd name="T53" fmla="*/ 199 h 237"/>
                <a:gd name="T54" fmla="*/ 67 w 133"/>
                <a:gd name="T55" fmla="*/ 206 h 237"/>
                <a:gd name="T56" fmla="*/ 71 w 133"/>
                <a:gd name="T57" fmla="*/ 213 h 237"/>
                <a:gd name="T58" fmla="*/ 72 w 133"/>
                <a:gd name="T59" fmla="*/ 222 h 237"/>
                <a:gd name="T60" fmla="*/ 76 w 133"/>
                <a:gd name="T61" fmla="*/ 231 h 237"/>
                <a:gd name="T62" fmla="*/ 81 w 133"/>
                <a:gd name="T63" fmla="*/ 235 h 237"/>
                <a:gd name="T64" fmla="*/ 87 w 133"/>
                <a:gd name="T65" fmla="*/ 226 h 237"/>
                <a:gd name="T66" fmla="*/ 105 w 133"/>
                <a:gd name="T67" fmla="*/ 231 h 237"/>
                <a:gd name="T68" fmla="*/ 106 w 133"/>
                <a:gd name="T69" fmla="*/ 218 h 237"/>
                <a:gd name="T70" fmla="*/ 115 w 133"/>
                <a:gd name="T71" fmla="*/ 213 h 237"/>
                <a:gd name="T72" fmla="*/ 117 w 133"/>
                <a:gd name="T73" fmla="*/ 202 h 237"/>
                <a:gd name="T74" fmla="*/ 118 w 133"/>
                <a:gd name="T75" fmla="*/ 195 h 237"/>
                <a:gd name="T76" fmla="*/ 120 w 133"/>
                <a:gd name="T77" fmla="*/ 187 h 237"/>
                <a:gd name="T78" fmla="*/ 120 w 133"/>
                <a:gd name="T79" fmla="*/ 180 h 237"/>
                <a:gd name="T80" fmla="*/ 126 w 133"/>
                <a:gd name="T81" fmla="*/ 172 h 237"/>
                <a:gd name="T82" fmla="*/ 129 w 133"/>
                <a:gd name="T83" fmla="*/ 164 h 237"/>
                <a:gd name="T84" fmla="*/ 132 w 133"/>
                <a:gd name="T85" fmla="*/ 154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3" h="237">
                  <a:moveTo>
                    <a:pt x="132" y="154"/>
                  </a:moveTo>
                  <a:cubicBezTo>
                    <a:pt x="130" y="153"/>
                    <a:pt x="131" y="152"/>
                    <a:pt x="131" y="149"/>
                  </a:cubicBezTo>
                  <a:cubicBezTo>
                    <a:pt x="131" y="147"/>
                    <a:pt x="129" y="147"/>
                    <a:pt x="129" y="146"/>
                  </a:cubicBezTo>
                  <a:cubicBezTo>
                    <a:pt x="129" y="144"/>
                    <a:pt x="129" y="144"/>
                    <a:pt x="128" y="143"/>
                  </a:cubicBezTo>
                  <a:cubicBezTo>
                    <a:pt x="126" y="142"/>
                    <a:pt x="126" y="141"/>
                    <a:pt x="128" y="139"/>
                  </a:cubicBezTo>
                  <a:cubicBezTo>
                    <a:pt x="129" y="137"/>
                    <a:pt x="129" y="137"/>
                    <a:pt x="127" y="134"/>
                  </a:cubicBezTo>
                  <a:cubicBezTo>
                    <a:pt x="126" y="132"/>
                    <a:pt x="130" y="131"/>
                    <a:pt x="130" y="131"/>
                  </a:cubicBezTo>
                  <a:cubicBezTo>
                    <a:pt x="122" y="32"/>
                    <a:pt x="122" y="32"/>
                    <a:pt x="122" y="32"/>
                  </a:cubicBezTo>
                  <a:cubicBezTo>
                    <a:pt x="121" y="31"/>
                    <a:pt x="120" y="30"/>
                    <a:pt x="120" y="30"/>
                  </a:cubicBezTo>
                  <a:cubicBezTo>
                    <a:pt x="119" y="28"/>
                    <a:pt x="117" y="23"/>
                    <a:pt x="116" y="21"/>
                  </a:cubicBezTo>
                  <a:cubicBezTo>
                    <a:pt x="115" y="19"/>
                    <a:pt x="114" y="16"/>
                    <a:pt x="113" y="15"/>
                  </a:cubicBezTo>
                  <a:cubicBezTo>
                    <a:pt x="112" y="14"/>
                    <a:pt x="111" y="11"/>
                    <a:pt x="110" y="9"/>
                  </a:cubicBezTo>
                  <a:cubicBezTo>
                    <a:pt x="109" y="7"/>
                    <a:pt x="110" y="4"/>
                    <a:pt x="110" y="2"/>
                  </a:cubicBezTo>
                  <a:cubicBezTo>
                    <a:pt x="110" y="1"/>
                    <a:pt x="110" y="1"/>
                    <a:pt x="110" y="0"/>
                  </a:cubicBezTo>
                  <a:cubicBezTo>
                    <a:pt x="23" y="5"/>
                    <a:pt x="23" y="5"/>
                    <a:pt x="23" y="5"/>
                  </a:cubicBezTo>
                  <a:cubicBezTo>
                    <a:pt x="23" y="6"/>
                    <a:pt x="23" y="6"/>
                    <a:pt x="22" y="6"/>
                  </a:cubicBezTo>
                  <a:cubicBezTo>
                    <a:pt x="21" y="6"/>
                    <a:pt x="23" y="7"/>
                    <a:pt x="24" y="8"/>
                  </a:cubicBezTo>
                  <a:cubicBezTo>
                    <a:pt x="26" y="9"/>
                    <a:pt x="28" y="10"/>
                    <a:pt x="29" y="11"/>
                  </a:cubicBezTo>
                  <a:cubicBezTo>
                    <a:pt x="30" y="12"/>
                    <a:pt x="30" y="14"/>
                    <a:pt x="30" y="15"/>
                  </a:cubicBezTo>
                  <a:cubicBezTo>
                    <a:pt x="30" y="16"/>
                    <a:pt x="32" y="18"/>
                    <a:pt x="33" y="18"/>
                  </a:cubicBezTo>
                  <a:cubicBezTo>
                    <a:pt x="35" y="18"/>
                    <a:pt x="36" y="19"/>
                    <a:pt x="37" y="20"/>
                  </a:cubicBezTo>
                  <a:cubicBezTo>
                    <a:pt x="38" y="21"/>
                    <a:pt x="39" y="24"/>
                    <a:pt x="39" y="24"/>
                  </a:cubicBezTo>
                  <a:cubicBezTo>
                    <a:pt x="39" y="25"/>
                    <a:pt x="39" y="27"/>
                    <a:pt x="39" y="29"/>
                  </a:cubicBezTo>
                  <a:cubicBezTo>
                    <a:pt x="39" y="30"/>
                    <a:pt x="39" y="31"/>
                    <a:pt x="39" y="32"/>
                  </a:cubicBezTo>
                  <a:cubicBezTo>
                    <a:pt x="39" y="34"/>
                    <a:pt x="38" y="34"/>
                    <a:pt x="37" y="35"/>
                  </a:cubicBezTo>
                  <a:cubicBezTo>
                    <a:pt x="35" y="36"/>
                    <a:pt x="34" y="37"/>
                    <a:pt x="34" y="38"/>
                  </a:cubicBezTo>
                  <a:cubicBezTo>
                    <a:pt x="34" y="40"/>
                    <a:pt x="34" y="41"/>
                    <a:pt x="34" y="43"/>
                  </a:cubicBezTo>
                  <a:cubicBezTo>
                    <a:pt x="34" y="44"/>
                    <a:pt x="32" y="44"/>
                    <a:pt x="31" y="45"/>
                  </a:cubicBezTo>
                  <a:cubicBezTo>
                    <a:pt x="31" y="47"/>
                    <a:pt x="31" y="47"/>
                    <a:pt x="29" y="47"/>
                  </a:cubicBezTo>
                  <a:cubicBezTo>
                    <a:pt x="28" y="47"/>
                    <a:pt x="26" y="47"/>
                    <a:pt x="26" y="47"/>
                  </a:cubicBezTo>
                  <a:cubicBezTo>
                    <a:pt x="26" y="47"/>
                    <a:pt x="25" y="49"/>
                    <a:pt x="24" y="50"/>
                  </a:cubicBezTo>
                  <a:cubicBezTo>
                    <a:pt x="22" y="50"/>
                    <a:pt x="20" y="49"/>
                    <a:pt x="19" y="50"/>
                  </a:cubicBezTo>
                  <a:cubicBezTo>
                    <a:pt x="18" y="51"/>
                    <a:pt x="16" y="52"/>
                    <a:pt x="15" y="52"/>
                  </a:cubicBezTo>
                  <a:cubicBezTo>
                    <a:pt x="14" y="52"/>
                    <a:pt x="13" y="51"/>
                    <a:pt x="13" y="52"/>
                  </a:cubicBezTo>
                  <a:cubicBezTo>
                    <a:pt x="12" y="53"/>
                    <a:pt x="11" y="54"/>
                    <a:pt x="11" y="56"/>
                  </a:cubicBezTo>
                  <a:cubicBezTo>
                    <a:pt x="11" y="57"/>
                    <a:pt x="10" y="59"/>
                    <a:pt x="11" y="60"/>
                  </a:cubicBezTo>
                  <a:cubicBezTo>
                    <a:pt x="12" y="61"/>
                    <a:pt x="12" y="62"/>
                    <a:pt x="13" y="62"/>
                  </a:cubicBezTo>
                  <a:cubicBezTo>
                    <a:pt x="14" y="62"/>
                    <a:pt x="15" y="62"/>
                    <a:pt x="15" y="64"/>
                  </a:cubicBezTo>
                  <a:cubicBezTo>
                    <a:pt x="16" y="65"/>
                    <a:pt x="16" y="67"/>
                    <a:pt x="16" y="69"/>
                  </a:cubicBezTo>
                  <a:cubicBezTo>
                    <a:pt x="16" y="72"/>
                    <a:pt x="16" y="72"/>
                    <a:pt x="15" y="74"/>
                  </a:cubicBezTo>
                  <a:cubicBezTo>
                    <a:pt x="14" y="76"/>
                    <a:pt x="12" y="76"/>
                    <a:pt x="12" y="78"/>
                  </a:cubicBezTo>
                  <a:cubicBezTo>
                    <a:pt x="12" y="80"/>
                    <a:pt x="11" y="81"/>
                    <a:pt x="12" y="82"/>
                  </a:cubicBezTo>
                  <a:cubicBezTo>
                    <a:pt x="12" y="84"/>
                    <a:pt x="12" y="84"/>
                    <a:pt x="10" y="85"/>
                  </a:cubicBezTo>
                  <a:cubicBezTo>
                    <a:pt x="8" y="86"/>
                    <a:pt x="6" y="85"/>
                    <a:pt x="5" y="87"/>
                  </a:cubicBezTo>
                  <a:cubicBezTo>
                    <a:pt x="3" y="88"/>
                    <a:pt x="2" y="88"/>
                    <a:pt x="3" y="89"/>
                  </a:cubicBezTo>
                  <a:cubicBezTo>
                    <a:pt x="4" y="91"/>
                    <a:pt x="4" y="91"/>
                    <a:pt x="4" y="93"/>
                  </a:cubicBezTo>
                  <a:cubicBezTo>
                    <a:pt x="4" y="95"/>
                    <a:pt x="5" y="96"/>
                    <a:pt x="4" y="96"/>
                  </a:cubicBezTo>
                  <a:cubicBezTo>
                    <a:pt x="3" y="96"/>
                    <a:pt x="2" y="96"/>
                    <a:pt x="1" y="98"/>
                  </a:cubicBezTo>
                  <a:cubicBezTo>
                    <a:pt x="1" y="100"/>
                    <a:pt x="0" y="104"/>
                    <a:pt x="0" y="106"/>
                  </a:cubicBezTo>
                  <a:cubicBezTo>
                    <a:pt x="0" y="108"/>
                    <a:pt x="1" y="109"/>
                    <a:pt x="2" y="111"/>
                  </a:cubicBezTo>
                  <a:cubicBezTo>
                    <a:pt x="2" y="114"/>
                    <a:pt x="4" y="114"/>
                    <a:pt x="4" y="116"/>
                  </a:cubicBezTo>
                  <a:cubicBezTo>
                    <a:pt x="3" y="117"/>
                    <a:pt x="3" y="118"/>
                    <a:pt x="4" y="120"/>
                  </a:cubicBezTo>
                  <a:cubicBezTo>
                    <a:pt x="5" y="121"/>
                    <a:pt x="5" y="122"/>
                    <a:pt x="5" y="123"/>
                  </a:cubicBezTo>
                  <a:cubicBezTo>
                    <a:pt x="5" y="124"/>
                    <a:pt x="6" y="125"/>
                    <a:pt x="8" y="126"/>
                  </a:cubicBezTo>
                  <a:cubicBezTo>
                    <a:pt x="9" y="127"/>
                    <a:pt x="11" y="128"/>
                    <a:pt x="11" y="129"/>
                  </a:cubicBezTo>
                  <a:cubicBezTo>
                    <a:pt x="12" y="130"/>
                    <a:pt x="12" y="131"/>
                    <a:pt x="13" y="131"/>
                  </a:cubicBezTo>
                  <a:cubicBezTo>
                    <a:pt x="15" y="132"/>
                    <a:pt x="15" y="133"/>
                    <a:pt x="16" y="134"/>
                  </a:cubicBezTo>
                  <a:cubicBezTo>
                    <a:pt x="16" y="135"/>
                    <a:pt x="16" y="135"/>
                    <a:pt x="18" y="136"/>
                  </a:cubicBezTo>
                  <a:cubicBezTo>
                    <a:pt x="20" y="137"/>
                    <a:pt x="23" y="140"/>
                    <a:pt x="24" y="140"/>
                  </a:cubicBezTo>
                  <a:cubicBezTo>
                    <a:pt x="26" y="141"/>
                    <a:pt x="28" y="143"/>
                    <a:pt x="28" y="144"/>
                  </a:cubicBezTo>
                  <a:cubicBezTo>
                    <a:pt x="28" y="146"/>
                    <a:pt x="28" y="147"/>
                    <a:pt x="28" y="148"/>
                  </a:cubicBezTo>
                  <a:cubicBezTo>
                    <a:pt x="29" y="149"/>
                    <a:pt x="29" y="150"/>
                    <a:pt x="28" y="151"/>
                  </a:cubicBezTo>
                  <a:cubicBezTo>
                    <a:pt x="28" y="151"/>
                    <a:pt x="29" y="152"/>
                    <a:pt x="29" y="154"/>
                  </a:cubicBezTo>
                  <a:cubicBezTo>
                    <a:pt x="29" y="156"/>
                    <a:pt x="31" y="157"/>
                    <a:pt x="32" y="158"/>
                  </a:cubicBezTo>
                  <a:cubicBezTo>
                    <a:pt x="33" y="159"/>
                    <a:pt x="34" y="158"/>
                    <a:pt x="35" y="157"/>
                  </a:cubicBezTo>
                  <a:cubicBezTo>
                    <a:pt x="36" y="155"/>
                    <a:pt x="37" y="154"/>
                    <a:pt x="38" y="154"/>
                  </a:cubicBezTo>
                  <a:cubicBezTo>
                    <a:pt x="39" y="155"/>
                    <a:pt x="41" y="156"/>
                    <a:pt x="43" y="156"/>
                  </a:cubicBezTo>
                  <a:cubicBezTo>
                    <a:pt x="44" y="156"/>
                    <a:pt x="45" y="157"/>
                    <a:pt x="46" y="157"/>
                  </a:cubicBezTo>
                  <a:cubicBezTo>
                    <a:pt x="47" y="158"/>
                    <a:pt x="49" y="160"/>
                    <a:pt x="48" y="160"/>
                  </a:cubicBezTo>
                  <a:cubicBezTo>
                    <a:pt x="47" y="161"/>
                    <a:pt x="46" y="162"/>
                    <a:pt x="46" y="163"/>
                  </a:cubicBezTo>
                  <a:cubicBezTo>
                    <a:pt x="45" y="165"/>
                    <a:pt x="45" y="165"/>
                    <a:pt x="46" y="167"/>
                  </a:cubicBezTo>
                  <a:cubicBezTo>
                    <a:pt x="46" y="168"/>
                    <a:pt x="46" y="169"/>
                    <a:pt x="45" y="170"/>
                  </a:cubicBezTo>
                  <a:cubicBezTo>
                    <a:pt x="45" y="171"/>
                    <a:pt x="44" y="173"/>
                    <a:pt x="44" y="175"/>
                  </a:cubicBezTo>
                  <a:cubicBezTo>
                    <a:pt x="44" y="176"/>
                    <a:pt x="43" y="177"/>
                    <a:pt x="42" y="178"/>
                  </a:cubicBezTo>
                  <a:cubicBezTo>
                    <a:pt x="41" y="179"/>
                    <a:pt x="41" y="182"/>
                    <a:pt x="42" y="185"/>
                  </a:cubicBezTo>
                  <a:cubicBezTo>
                    <a:pt x="42" y="188"/>
                    <a:pt x="45" y="188"/>
                    <a:pt x="45" y="189"/>
                  </a:cubicBezTo>
                  <a:cubicBezTo>
                    <a:pt x="45" y="190"/>
                    <a:pt x="47" y="191"/>
                    <a:pt x="48" y="192"/>
                  </a:cubicBezTo>
                  <a:cubicBezTo>
                    <a:pt x="49" y="192"/>
                    <a:pt x="50" y="192"/>
                    <a:pt x="51" y="194"/>
                  </a:cubicBezTo>
                  <a:cubicBezTo>
                    <a:pt x="52" y="195"/>
                    <a:pt x="53" y="196"/>
                    <a:pt x="54" y="196"/>
                  </a:cubicBezTo>
                  <a:cubicBezTo>
                    <a:pt x="56" y="196"/>
                    <a:pt x="55" y="197"/>
                    <a:pt x="55" y="198"/>
                  </a:cubicBezTo>
                  <a:cubicBezTo>
                    <a:pt x="56" y="198"/>
                    <a:pt x="58" y="198"/>
                    <a:pt x="59" y="199"/>
                  </a:cubicBezTo>
                  <a:cubicBezTo>
                    <a:pt x="61" y="200"/>
                    <a:pt x="62" y="200"/>
                    <a:pt x="64" y="201"/>
                  </a:cubicBezTo>
                  <a:cubicBezTo>
                    <a:pt x="65" y="202"/>
                    <a:pt x="66" y="204"/>
                    <a:pt x="66" y="204"/>
                  </a:cubicBezTo>
                  <a:cubicBezTo>
                    <a:pt x="66" y="204"/>
                    <a:pt x="66" y="205"/>
                    <a:pt x="67" y="206"/>
                  </a:cubicBezTo>
                  <a:cubicBezTo>
                    <a:pt x="69" y="206"/>
                    <a:pt x="70" y="207"/>
                    <a:pt x="70" y="208"/>
                  </a:cubicBezTo>
                  <a:cubicBezTo>
                    <a:pt x="70" y="208"/>
                    <a:pt x="70" y="210"/>
                    <a:pt x="71" y="210"/>
                  </a:cubicBezTo>
                  <a:cubicBezTo>
                    <a:pt x="72" y="211"/>
                    <a:pt x="70" y="211"/>
                    <a:pt x="71" y="213"/>
                  </a:cubicBezTo>
                  <a:cubicBezTo>
                    <a:pt x="71" y="214"/>
                    <a:pt x="72" y="216"/>
                    <a:pt x="73" y="217"/>
                  </a:cubicBezTo>
                  <a:cubicBezTo>
                    <a:pt x="75" y="218"/>
                    <a:pt x="75" y="219"/>
                    <a:pt x="74" y="220"/>
                  </a:cubicBezTo>
                  <a:cubicBezTo>
                    <a:pt x="74" y="221"/>
                    <a:pt x="73" y="221"/>
                    <a:pt x="72" y="222"/>
                  </a:cubicBezTo>
                  <a:cubicBezTo>
                    <a:pt x="71" y="223"/>
                    <a:pt x="71" y="224"/>
                    <a:pt x="72" y="225"/>
                  </a:cubicBezTo>
                  <a:cubicBezTo>
                    <a:pt x="73" y="226"/>
                    <a:pt x="73" y="226"/>
                    <a:pt x="74" y="227"/>
                  </a:cubicBezTo>
                  <a:cubicBezTo>
                    <a:pt x="74" y="228"/>
                    <a:pt x="75" y="230"/>
                    <a:pt x="76" y="231"/>
                  </a:cubicBezTo>
                  <a:cubicBezTo>
                    <a:pt x="77" y="232"/>
                    <a:pt x="76" y="233"/>
                    <a:pt x="76" y="233"/>
                  </a:cubicBezTo>
                  <a:cubicBezTo>
                    <a:pt x="76" y="233"/>
                    <a:pt x="78" y="233"/>
                    <a:pt x="79" y="234"/>
                  </a:cubicBezTo>
                  <a:cubicBezTo>
                    <a:pt x="80" y="235"/>
                    <a:pt x="81" y="237"/>
                    <a:pt x="81" y="235"/>
                  </a:cubicBezTo>
                  <a:cubicBezTo>
                    <a:pt x="81" y="233"/>
                    <a:pt x="79" y="233"/>
                    <a:pt x="81" y="233"/>
                  </a:cubicBezTo>
                  <a:cubicBezTo>
                    <a:pt x="82" y="234"/>
                    <a:pt x="82" y="234"/>
                    <a:pt x="83" y="234"/>
                  </a:cubicBezTo>
                  <a:cubicBezTo>
                    <a:pt x="84" y="232"/>
                    <a:pt x="87" y="228"/>
                    <a:pt x="87" y="226"/>
                  </a:cubicBezTo>
                  <a:cubicBezTo>
                    <a:pt x="88" y="224"/>
                    <a:pt x="90" y="225"/>
                    <a:pt x="92" y="225"/>
                  </a:cubicBezTo>
                  <a:cubicBezTo>
                    <a:pt x="94" y="226"/>
                    <a:pt x="97" y="227"/>
                    <a:pt x="99" y="228"/>
                  </a:cubicBezTo>
                  <a:cubicBezTo>
                    <a:pt x="101" y="229"/>
                    <a:pt x="103" y="230"/>
                    <a:pt x="105" y="231"/>
                  </a:cubicBezTo>
                  <a:cubicBezTo>
                    <a:pt x="107" y="231"/>
                    <a:pt x="107" y="231"/>
                    <a:pt x="108" y="229"/>
                  </a:cubicBezTo>
                  <a:cubicBezTo>
                    <a:pt x="108" y="227"/>
                    <a:pt x="108" y="224"/>
                    <a:pt x="106" y="222"/>
                  </a:cubicBezTo>
                  <a:cubicBezTo>
                    <a:pt x="104" y="221"/>
                    <a:pt x="106" y="219"/>
                    <a:pt x="106" y="218"/>
                  </a:cubicBezTo>
                  <a:cubicBezTo>
                    <a:pt x="106" y="216"/>
                    <a:pt x="107" y="215"/>
                    <a:pt x="108" y="216"/>
                  </a:cubicBezTo>
                  <a:cubicBezTo>
                    <a:pt x="110" y="216"/>
                    <a:pt x="110" y="216"/>
                    <a:pt x="111" y="215"/>
                  </a:cubicBezTo>
                  <a:cubicBezTo>
                    <a:pt x="112" y="213"/>
                    <a:pt x="113" y="213"/>
                    <a:pt x="115" y="213"/>
                  </a:cubicBezTo>
                  <a:cubicBezTo>
                    <a:pt x="118" y="212"/>
                    <a:pt x="119" y="212"/>
                    <a:pt x="119" y="211"/>
                  </a:cubicBezTo>
                  <a:cubicBezTo>
                    <a:pt x="119" y="209"/>
                    <a:pt x="118" y="209"/>
                    <a:pt x="116" y="207"/>
                  </a:cubicBezTo>
                  <a:cubicBezTo>
                    <a:pt x="114" y="204"/>
                    <a:pt x="116" y="203"/>
                    <a:pt x="117" y="202"/>
                  </a:cubicBezTo>
                  <a:cubicBezTo>
                    <a:pt x="119" y="201"/>
                    <a:pt x="120" y="199"/>
                    <a:pt x="120" y="199"/>
                  </a:cubicBezTo>
                  <a:cubicBezTo>
                    <a:pt x="119" y="199"/>
                    <a:pt x="118" y="199"/>
                    <a:pt x="119" y="197"/>
                  </a:cubicBezTo>
                  <a:cubicBezTo>
                    <a:pt x="119" y="196"/>
                    <a:pt x="119" y="196"/>
                    <a:pt x="118" y="195"/>
                  </a:cubicBezTo>
                  <a:cubicBezTo>
                    <a:pt x="117" y="194"/>
                    <a:pt x="117" y="194"/>
                    <a:pt x="118" y="194"/>
                  </a:cubicBezTo>
                  <a:cubicBezTo>
                    <a:pt x="119" y="194"/>
                    <a:pt x="119" y="192"/>
                    <a:pt x="119" y="191"/>
                  </a:cubicBezTo>
                  <a:cubicBezTo>
                    <a:pt x="119" y="189"/>
                    <a:pt x="118" y="188"/>
                    <a:pt x="120" y="187"/>
                  </a:cubicBezTo>
                  <a:cubicBezTo>
                    <a:pt x="122" y="187"/>
                    <a:pt x="118" y="185"/>
                    <a:pt x="120" y="185"/>
                  </a:cubicBezTo>
                  <a:cubicBezTo>
                    <a:pt x="122" y="184"/>
                    <a:pt x="121" y="184"/>
                    <a:pt x="121" y="183"/>
                  </a:cubicBezTo>
                  <a:cubicBezTo>
                    <a:pt x="120" y="182"/>
                    <a:pt x="119" y="181"/>
                    <a:pt x="120" y="180"/>
                  </a:cubicBezTo>
                  <a:cubicBezTo>
                    <a:pt x="120" y="178"/>
                    <a:pt x="120" y="178"/>
                    <a:pt x="122" y="177"/>
                  </a:cubicBezTo>
                  <a:cubicBezTo>
                    <a:pt x="124" y="177"/>
                    <a:pt x="124" y="177"/>
                    <a:pt x="124" y="175"/>
                  </a:cubicBezTo>
                  <a:cubicBezTo>
                    <a:pt x="124" y="173"/>
                    <a:pt x="126" y="174"/>
                    <a:pt x="126" y="172"/>
                  </a:cubicBezTo>
                  <a:cubicBezTo>
                    <a:pt x="126" y="170"/>
                    <a:pt x="125" y="170"/>
                    <a:pt x="127" y="169"/>
                  </a:cubicBezTo>
                  <a:cubicBezTo>
                    <a:pt x="129" y="168"/>
                    <a:pt x="129" y="168"/>
                    <a:pt x="128" y="166"/>
                  </a:cubicBezTo>
                  <a:cubicBezTo>
                    <a:pt x="128" y="165"/>
                    <a:pt x="130" y="165"/>
                    <a:pt x="129" y="164"/>
                  </a:cubicBezTo>
                  <a:cubicBezTo>
                    <a:pt x="129" y="162"/>
                    <a:pt x="129" y="161"/>
                    <a:pt x="131" y="160"/>
                  </a:cubicBezTo>
                  <a:cubicBezTo>
                    <a:pt x="132" y="159"/>
                    <a:pt x="133" y="159"/>
                    <a:pt x="133" y="158"/>
                  </a:cubicBezTo>
                  <a:cubicBezTo>
                    <a:pt x="133" y="156"/>
                    <a:pt x="133" y="155"/>
                    <a:pt x="132" y="154"/>
                  </a:cubicBezTo>
                  <a:close/>
                </a:path>
              </a:pathLst>
            </a:custGeom>
            <a:solidFill>
              <a:schemeClr val="bg1">
                <a:lumMod val="50000"/>
              </a:schemeClr>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dirty="0">
                <a:ln>
                  <a:noFill/>
                </a:ln>
                <a:solidFill>
                  <a:srgbClr val="0A243F"/>
                </a:solidFill>
                <a:effectLst/>
                <a:uLnTx/>
                <a:uFillTx/>
                <a:latin typeface="Arial"/>
                <a:ea typeface="+mn-ea"/>
                <a:cs typeface="+mn-cs"/>
              </a:endParaRPr>
            </a:p>
          </p:txBody>
        </p:sp>
        <p:sp>
          <p:nvSpPr>
            <p:cNvPr id="500" name="Freeform 407">
              <a:extLst>
                <a:ext uri="{FF2B5EF4-FFF2-40B4-BE49-F238E27FC236}">
                  <a16:creationId xmlns:a16="http://schemas.microsoft.com/office/drawing/2014/main" id="{94EFE346-D4B2-5E5D-EB2A-322DC13BB769}"/>
                </a:ext>
              </a:extLst>
            </p:cNvPr>
            <p:cNvSpPr>
              <a:spLocks/>
            </p:cNvSpPr>
            <p:nvPr/>
          </p:nvSpPr>
          <p:spPr bwMode="gray">
            <a:xfrm>
              <a:off x="8590921" y="3257168"/>
              <a:ext cx="348163" cy="608118"/>
            </a:xfrm>
            <a:custGeom>
              <a:avLst/>
              <a:gdLst>
                <a:gd name="T0" fmla="*/ 102 w 104"/>
                <a:gd name="T1" fmla="*/ 121 h 178"/>
                <a:gd name="T2" fmla="*/ 99 w 104"/>
                <a:gd name="T3" fmla="*/ 116 h 178"/>
                <a:gd name="T4" fmla="*/ 103 w 104"/>
                <a:gd name="T5" fmla="*/ 111 h 178"/>
                <a:gd name="T6" fmla="*/ 99 w 104"/>
                <a:gd name="T7" fmla="*/ 106 h 178"/>
                <a:gd name="T8" fmla="*/ 88 w 104"/>
                <a:gd name="T9" fmla="*/ 0 h 178"/>
                <a:gd name="T10" fmla="*/ 22 w 104"/>
                <a:gd name="T11" fmla="*/ 10 h 178"/>
                <a:gd name="T12" fmla="*/ 9 w 104"/>
                <a:gd name="T13" fmla="*/ 15 h 178"/>
                <a:gd name="T14" fmla="*/ 13 w 104"/>
                <a:gd name="T15" fmla="*/ 110 h 178"/>
                <a:gd name="T16" fmla="*/ 11 w 104"/>
                <a:gd name="T17" fmla="*/ 118 h 178"/>
                <a:gd name="T18" fmla="*/ 12 w 104"/>
                <a:gd name="T19" fmla="*/ 125 h 178"/>
                <a:gd name="T20" fmla="*/ 15 w 104"/>
                <a:gd name="T21" fmla="*/ 133 h 178"/>
                <a:gd name="T22" fmla="*/ 14 w 104"/>
                <a:gd name="T23" fmla="*/ 139 h 178"/>
                <a:gd name="T24" fmla="*/ 11 w 104"/>
                <a:gd name="T25" fmla="*/ 145 h 178"/>
                <a:gd name="T26" fmla="*/ 9 w 104"/>
                <a:gd name="T27" fmla="*/ 151 h 178"/>
                <a:gd name="T28" fmla="*/ 5 w 104"/>
                <a:gd name="T29" fmla="*/ 156 h 178"/>
                <a:gd name="T30" fmla="*/ 4 w 104"/>
                <a:gd name="T31" fmla="*/ 162 h 178"/>
                <a:gd name="T32" fmla="*/ 3 w 104"/>
                <a:gd name="T33" fmla="*/ 166 h 178"/>
                <a:gd name="T34" fmla="*/ 1 w 104"/>
                <a:gd name="T35" fmla="*/ 173 h 178"/>
                <a:gd name="T36" fmla="*/ 2 w 104"/>
                <a:gd name="T37" fmla="*/ 176 h 178"/>
                <a:gd name="T38" fmla="*/ 6 w 104"/>
                <a:gd name="T39" fmla="*/ 176 h 178"/>
                <a:gd name="T40" fmla="*/ 7 w 104"/>
                <a:gd name="T41" fmla="*/ 173 h 178"/>
                <a:gd name="T42" fmla="*/ 13 w 104"/>
                <a:gd name="T43" fmla="*/ 174 h 178"/>
                <a:gd name="T44" fmla="*/ 15 w 104"/>
                <a:gd name="T45" fmla="*/ 172 h 178"/>
                <a:gd name="T46" fmla="*/ 17 w 104"/>
                <a:gd name="T47" fmla="*/ 171 h 178"/>
                <a:gd name="T48" fmla="*/ 25 w 104"/>
                <a:gd name="T49" fmla="*/ 171 h 178"/>
                <a:gd name="T50" fmla="*/ 31 w 104"/>
                <a:gd name="T51" fmla="*/ 176 h 178"/>
                <a:gd name="T52" fmla="*/ 34 w 104"/>
                <a:gd name="T53" fmla="*/ 173 h 178"/>
                <a:gd name="T54" fmla="*/ 39 w 104"/>
                <a:gd name="T55" fmla="*/ 166 h 178"/>
                <a:gd name="T56" fmla="*/ 46 w 104"/>
                <a:gd name="T57" fmla="*/ 169 h 178"/>
                <a:gd name="T58" fmla="*/ 49 w 104"/>
                <a:gd name="T59" fmla="*/ 170 h 178"/>
                <a:gd name="T60" fmla="*/ 50 w 104"/>
                <a:gd name="T61" fmla="*/ 166 h 178"/>
                <a:gd name="T62" fmla="*/ 52 w 104"/>
                <a:gd name="T63" fmla="*/ 160 h 178"/>
                <a:gd name="T64" fmla="*/ 55 w 104"/>
                <a:gd name="T65" fmla="*/ 157 h 178"/>
                <a:gd name="T66" fmla="*/ 58 w 104"/>
                <a:gd name="T67" fmla="*/ 160 h 178"/>
                <a:gd name="T68" fmla="*/ 65 w 104"/>
                <a:gd name="T69" fmla="*/ 163 h 178"/>
                <a:gd name="T70" fmla="*/ 69 w 104"/>
                <a:gd name="T71" fmla="*/ 163 h 178"/>
                <a:gd name="T72" fmla="*/ 71 w 104"/>
                <a:gd name="T73" fmla="*/ 154 h 178"/>
                <a:gd name="T74" fmla="*/ 74 w 104"/>
                <a:gd name="T75" fmla="*/ 151 h 178"/>
                <a:gd name="T76" fmla="*/ 78 w 104"/>
                <a:gd name="T77" fmla="*/ 144 h 178"/>
                <a:gd name="T78" fmla="*/ 83 w 104"/>
                <a:gd name="T79" fmla="*/ 139 h 178"/>
                <a:gd name="T80" fmla="*/ 82 w 104"/>
                <a:gd name="T81" fmla="*/ 132 h 178"/>
                <a:gd name="T82" fmla="*/ 87 w 104"/>
                <a:gd name="T83" fmla="*/ 129 h 178"/>
                <a:gd name="T84" fmla="*/ 94 w 104"/>
                <a:gd name="T85" fmla="*/ 129 h 178"/>
                <a:gd name="T86" fmla="*/ 101 w 104"/>
                <a:gd name="T87" fmla="*/ 125 h 178"/>
                <a:gd name="T88" fmla="*/ 103 w 104"/>
                <a:gd name="T89" fmla="*/ 122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4" h="178">
                  <a:moveTo>
                    <a:pt x="103" y="122"/>
                  </a:moveTo>
                  <a:cubicBezTo>
                    <a:pt x="104" y="121"/>
                    <a:pt x="103" y="121"/>
                    <a:pt x="102" y="121"/>
                  </a:cubicBezTo>
                  <a:cubicBezTo>
                    <a:pt x="101" y="120"/>
                    <a:pt x="99" y="120"/>
                    <a:pt x="101" y="119"/>
                  </a:cubicBezTo>
                  <a:cubicBezTo>
                    <a:pt x="102" y="117"/>
                    <a:pt x="101" y="117"/>
                    <a:pt x="99" y="116"/>
                  </a:cubicBezTo>
                  <a:cubicBezTo>
                    <a:pt x="98" y="115"/>
                    <a:pt x="99" y="114"/>
                    <a:pt x="100" y="113"/>
                  </a:cubicBezTo>
                  <a:cubicBezTo>
                    <a:pt x="101" y="112"/>
                    <a:pt x="103" y="111"/>
                    <a:pt x="103" y="111"/>
                  </a:cubicBezTo>
                  <a:cubicBezTo>
                    <a:pt x="103" y="111"/>
                    <a:pt x="102" y="109"/>
                    <a:pt x="101" y="109"/>
                  </a:cubicBezTo>
                  <a:cubicBezTo>
                    <a:pt x="100" y="108"/>
                    <a:pt x="99" y="106"/>
                    <a:pt x="99" y="106"/>
                  </a:cubicBezTo>
                  <a:cubicBezTo>
                    <a:pt x="88" y="3"/>
                    <a:pt x="88" y="3"/>
                    <a:pt x="88" y="3"/>
                  </a:cubicBezTo>
                  <a:cubicBezTo>
                    <a:pt x="88" y="0"/>
                    <a:pt x="88" y="0"/>
                    <a:pt x="88" y="0"/>
                  </a:cubicBezTo>
                  <a:cubicBezTo>
                    <a:pt x="28" y="6"/>
                    <a:pt x="28" y="6"/>
                    <a:pt x="28" y="6"/>
                  </a:cubicBezTo>
                  <a:cubicBezTo>
                    <a:pt x="26" y="8"/>
                    <a:pt x="23" y="10"/>
                    <a:pt x="22" y="10"/>
                  </a:cubicBezTo>
                  <a:cubicBezTo>
                    <a:pt x="20" y="11"/>
                    <a:pt x="18" y="13"/>
                    <a:pt x="17" y="14"/>
                  </a:cubicBezTo>
                  <a:cubicBezTo>
                    <a:pt x="15" y="16"/>
                    <a:pt x="11" y="16"/>
                    <a:pt x="9" y="15"/>
                  </a:cubicBezTo>
                  <a:cubicBezTo>
                    <a:pt x="8" y="14"/>
                    <a:pt x="6" y="12"/>
                    <a:pt x="5" y="11"/>
                  </a:cubicBezTo>
                  <a:cubicBezTo>
                    <a:pt x="13" y="110"/>
                    <a:pt x="13" y="110"/>
                    <a:pt x="13" y="110"/>
                  </a:cubicBezTo>
                  <a:cubicBezTo>
                    <a:pt x="13" y="110"/>
                    <a:pt x="9" y="111"/>
                    <a:pt x="10" y="113"/>
                  </a:cubicBezTo>
                  <a:cubicBezTo>
                    <a:pt x="12" y="116"/>
                    <a:pt x="12" y="116"/>
                    <a:pt x="11" y="118"/>
                  </a:cubicBezTo>
                  <a:cubicBezTo>
                    <a:pt x="9" y="120"/>
                    <a:pt x="9" y="121"/>
                    <a:pt x="11" y="122"/>
                  </a:cubicBezTo>
                  <a:cubicBezTo>
                    <a:pt x="12" y="123"/>
                    <a:pt x="12" y="123"/>
                    <a:pt x="12" y="125"/>
                  </a:cubicBezTo>
                  <a:cubicBezTo>
                    <a:pt x="12" y="126"/>
                    <a:pt x="14" y="126"/>
                    <a:pt x="14" y="128"/>
                  </a:cubicBezTo>
                  <a:cubicBezTo>
                    <a:pt x="14" y="131"/>
                    <a:pt x="13" y="132"/>
                    <a:pt x="15" y="133"/>
                  </a:cubicBezTo>
                  <a:cubicBezTo>
                    <a:pt x="16" y="134"/>
                    <a:pt x="16" y="135"/>
                    <a:pt x="16" y="137"/>
                  </a:cubicBezTo>
                  <a:cubicBezTo>
                    <a:pt x="16" y="138"/>
                    <a:pt x="15" y="138"/>
                    <a:pt x="14" y="139"/>
                  </a:cubicBezTo>
                  <a:cubicBezTo>
                    <a:pt x="12" y="140"/>
                    <a:pt x="12" y="141"/>
                    <a:pt x="12" y="143"/>
                  </a:cubicBezTo>
                  <a:cubicBezTo>
                    <a:pt x="13" y="144"/>
                    <a:pt x="11" y="144"/>
                    <a:pt x="11" y="145"/>
                  </a:cubicBezTo>
                  <a:cubicBezTo>
                    <a:pt x="12" y="147"/>
                    <a:pt x="12" y="147"/>
                    <a:pt x="10" y="148"/>
                  </a:cubicBezTo>
                  <a:cubicBezTo>
                    <a:pt x="8" y="149"/>
                    <a:pt x="9" y="149"/>
                    <a:pt x="9" y="151"/>
                  </a:cubicBezTo>
                  <a:cubicBezTo>
                    <a:pt x="9" y="153"/>
                    <a:pt x="7" y="152"/>
                    <a:pt x="7" y="154"/>
                  </a:cubicBezTo>
                  <a:cubicBezTo>
                    <a:pt x="7" y="156"/>
                    <a:pt x="7" y="156"/>
                    <a:pt x="5" y="156"/>
                  </a:cubicBezTo>
                  <a:cubicBezTo>
                    <a:pt x="3" y="157"/>
                    <a:pt x="3" y="157"/>
                    <a:pt x="3" y="159"/>
                  </a:cubicBezTo>
                  <a:cubicBezTo>
                    <a:pt x="2" y="160"/>
                    <a:pt x="3" y="161"/>
                    <a:pt x="4" y="162"/>
                  </a:cubicBezTo>
                  <a:cubicBezTo>
                    <a:pt x="4" y="163"/>
                    <a:pt x="5" y="163"/>
                    <a:pt x="3" y="164"/>
                  </a:cubicBezTo>
                  <a:cubicBezTo>
                    <a:pt x="1" y="164"/>
                    <a:pt x="5" y="166"/>
                    <a:pt x="3" y="166"/>
                  </a:cubicBezTo>
                  <a:cubicBezTo>
                    <a:pt x="1" y="167"/>
                    <a:pt x="2" y="168"/>
                    <a:pt x="2" y="170"/>
                  </a:cubicBezTo>
                  <a:cubicBezTo>
                    <a:pt x="2" y="171"/>
                    <a:pt x="2" y="173"/>
                    <a:pt x="1" y="173"/>
                  </a:cubicBezTo>
                  <a:cubicBezTo>
                    <a:pt x="0" y="173"/>
                    <a:pt x="0" y="173"/>
                    <a:pt x="1" y="174"/>
                  </a:cubicBezTo>
                  <a:cubicBezTo>
                    <a:pt x="2" y="175"/>
                    <a:pt x="2" y="175"/>
                    <a:pt x="2" y="176"/>
                  </a:cubicBezTo>
                  <a:cubicBezTo>
                    <a:pt x="1" y="178"/>
                    <a:pt x="2" y="178"/>
                    <a:pt x="3" y="178"/>
                  </a:cubicBezTo>
                  <a:cubicBezTo>
                    <a:pt x="4" y="178"/>
                    <a:pt x="6" y="177"/>
                    <a:pt x="6" y="176"/>
                  </a:cubicBezTo>
                  <a:cubicBezTo>
                    <a:pt x="6" y="175"/>
                    <a:pt x="4" y="175"/>
                    <a:pt x="5" y="173"/>
                  </a:cubicBezTo>
                  <a:cubicBezTo>
                    <a:pt x="5" y="172"/>
                    <a:pt x="6" y="172"/>
                    <a:pt x="7" y="173"/>
                  </a:cubicBezTo>
                  <a:cubicBezTo>
                    <a:pt x="8" y="174"/>
                    <a:pt x="9" y="174"/>
                    <a:pt x="11" y="173"/>
                  </a:cubicBezTo>
                  <a:cubicBezTo>
                    <a:pt x="13" y="173"/>
                    <a:pt x="13" y="172"/>
                    <a:pt x="13" y="174"/>
                  </a:cubicBezTo>
                  <a:cubicBezTo>
                    <a:pt x="13" y="175"/>
                    <a:pt x="15" y="176"/>
                    <a:pt x="16" y="175"/>
                  </a:cubicBezTo>
                  <a:cubicBezTo>
                    <a:pt x="17" y="174"/>
                    <a:pt x="16" y="173"/>
                    <a:pt x="15" y="172"/>
                  </a:cubicBezTo>
                  <a:cubicBezTo>
                    <a:pt x="14" y="171"/>
                    <a:pt x="16" y="168"/>
                    <a:pt x="16" y="168"/>
                  </a:cubicBezTo>
                  <a:cubicBezTo>
                    <a:pt x="16" y="168"/>
                    <a:pt x="16" y="170"/>
                    <a:pt x="17" y="171"/>
                  </a:cubicBezTo>
                  <a:cubicBezTo>
                    <a:pt x="17" y="172"/>
                    <a:pt x="19" y="172"/>
                    <a:pt x="20" y="170"/>
                  </a:cubicBezTo>
                  <a:cubicBezTo>
                    <a:pt x="21" y="169"/>
                    <a:pt x="23" y="171"/>
                    <a:pt x="25" y="171"/>
                  </a:cubicBezTo>
                  <a:cubicBezTo>
                    <a:pt x="26" y="171"/>
                    <a:pt x="26" y="173"/>
                    <a:pt x="28" y="173"/>
                  </a:cubicBezTo>
                  <a:cubicBezTo>
                    <a:pt x="30" y="173"/>
                    <a:pt x="30" y="174"/>
                    <a:pt x="31" y="176"/>
                  </a:cubicBezTo>
                  <a:cubicBezTo>
                    <a:pt x="32" y="177"/>
                    <a:pt x="32" y="177"/>
                    <a:pt x="33" y="175"/>
                  </a:cubicBezTo>
                  <a:cubicBezTo>
                    <a:pt x="34" y="174"/>
                    <a:pt x="34" y="174"/>
                    <a:pt x="34" y="173"/>
                  </a:cubicBezTo>
                  <a:cubicBezTo>
                    <a:pt x="34" y="171"/>
                    <a:pt x="34" y="169"/>
                    <a:pt x="35" y="169"/>
                  </a:cubicBezTo>
                  <a:cubicBezTo>
                    <a:pt x="36" y="168"/>
                    <a:pt x="38" y="168"/>
                    <a:pt x="39" y="166"/>
                  </a:cubicBezTo>
                  <a:cubicBezTo>
                    <a:pt x="41" y="165"/>
                    <a:pt x="42" y="167"/>
                    <a:pt x="43" y="168"/>
                  </a:cubicBezTo>
                  <a:cubicBezTo>
                    <a:pt x="44" y="169"/>
                    <a:pt x="45" y="169"/>
                    <a:pt x="46" y="169"/>
                  </a:cubicBezTo>
                  <a:cubicBezTo>
                    <a:pt x="47" y="169"/>
                    <a:pt x="46" y="172"/>
                    <a:pt x="47" y="172"/>
                  </a:cubicBezTo>
                  <a:cubicBezTo>
                    <a:pt x="48" y="172"/>
                    <a:pt x="49" y="171"/>
                    <a:pt x="49" y="170"/>
                  </a:cubicBezTo>
                  <a:cubicBezTo>
                    <a:pt x="49" y="169"/>
                    <a:pt x="49" y="168"/>
                    <a:pt x="50" y="168"/>
                  </a:cubicBezTo>
                  <a:cubicBezTo>
                    <a:pt x="52" y="169"/>
                    <a:pt x="51" y="168"/>
                    <a:pt x="50" y="166"/>
                  </a:cubicBezTo>
                  <a:cubicBezTo>
                    <a:pt x="50" y="165"/>
                    <a:pt x="50" y="164"/>
                    <a:pt x="51" y="163"/>
                  </a:cubicBezTo>
                  <a:cubicBezTo>
                    <a:pt x="53" y="163"/>
                    <a:pt x="53" y="162"/>
                    <a:pt x="52" y="160"/>
                  </a:cubicBezTo>
                  <a:cubicBezTo>
                    <a:pt x="52" y="159"/>
                    <a:pt x="53" y="159"/>
                    <a:pt x="54" y="159"/>
                  </a:cubicBezTo>
                  <a:cubicBezTo>
                    <a:pt x="56" y="159"/>
                    <a:pt x="56" y="159"/>
                    <a:pt x="55" y="157"/>
                  </a:cubicBezTo>
                  <a:cubicBezTo>
                    <a:pt x="54" y="155"/>
                    <a:pt x="56" y="156"/>
                    <a:pt x="57" y="157"/>
                  </a:cubicBezTo>
                  <a:cubicBezTo>
                    <a:pt x="58" y="158"/>
                    <a:pt x="58" y="158"/>
                    <a:pt x="58" y="160"/>
                  </a:cubicBezTo>
                  <a:cubicBezTo>
                    <a:pt x="58" y="162"/>
                    <a:pt x="59" y="163"/>
                    <a:pt x="61" y="163"/>
                  </a:cubicBezTo>
                  <a:cubicBezTo>
                    <a:pt x="63" y="163"/>
                    <a:pt x="64" y="163"/>
                    <a:pt x="65" y="163"/>
                  </a:cubicBezTo>
                  <a:cubicBezTo>
                    <a:pt x="66" y="164"/>
                    <a:pt x="66" y="166"/>
                    <a:pt x="66" y="165"/>
                  </a:cubicBezTo>
                  <a:cubicBezTo>
                    <a:pt x="66" y="163"/>
                    <a:pt x="67" y="163"/>
                    <a:pt x="69" y="163"/>
                  </a:cubicBezTo>
                  <a:cubicBezTo>
                    <a:pt x="70" y="162"/>
                    <a:pt x="70" y="161"/>
                    <a:pt x="70" y="158"/>
                  </a:cubicBezTo>
                  <a:cubicBezTo>
                    <a:pt x="70" y="155"/>
                    <a:pt x="70" y="155"/>
                    <a:pt x="71" y="154"/>
                  </a:cubicBezTo>
                  <a:cubicBezTo>
                    <a:pt x="72" y="153"/>
                    <a:pt x="72" y="152"/>
                    <a:pt x="72" y="151"/>
                  </a:cubicBezTo>
                  <a:cubicBezTo>
                    <a:pt x="73" y="149"/>
                    <a:pt x="73" y="150"/>
                    <a:pt x="74" y="151"/>
                  </a:cubicBezTo>
                  <a:cubicBezTo>
                    <a:pt x="75" y="152"/>
                    <a:pt x="76" y="150"/>
                    <a:pt x="77" y="149"/>
                  </a:cubicBezTo>
                  <a:cubicBezTo>
                    <a:pt x="78" y="148"/>
                    <a:pt x="78" y="146"/>
                    <a:pt x="78" y="144"/>
                  </a:cubicBezTo>
                  <a:cubicBezTo>
                    <a:pt x="78" y="143"/>
                    <a:pt x="80" y="142"/>
                    <a:pt x="81" y="142"/>
                  </a:cubicBezTo>
                  <a:cubicBezTo>
                    <a:pt x="83" y="142"/>
                    <a:pt x="83" y="140"/>
                    <a:pt x="83" y="139"/>
                  </a:cubicBezTo>
                  <a:cubicBezTo>
                    <a:pt x="84" y="139"/>
                    <a:pt x="85" y="137"/>
                    <a:pt x="84" y="136"/>
                  </a:cubicBezTo>
                  <a:cubicBezTo>
                    <a:pt x="83" y="135"/>
                    <a:pt x="83" y="133"/>
                    <a:pt x="82" y="132"/>
                  </a:cubicBezTo>
                  <a:cubicBezTo>
                    <a:pt x="82" y="131"/>
                    <a:pt x="83" y="129"/>
                    <a:pt x="85" y="129"/>
                  </a:cubicBezTo>
                  <a:cubicBezTo>
                    <a:pt x="86" y="130"/>
                    <a:pt x="86" y="129"/>
                    <a:pt x="87" y="129"/>
                  </a:cubicBezTo>
                  <a:cubicBezTo>
                    <a:pt x="88" y="128"/>
                    <a:pt x="89" y="130"/>
                    <a:pt x="90" y="131"/>
                  </a:cubicBezTo>
                  <a:cubicBezTo>
                    <a:pt x="91" y="132"/>
                    <a:pt x="92" y="131"/>
                    <a:pt x="94" y="129"/>
                  </a:cubicBezTo>
                  <a:cubicBezTo>
                    <a:pt x="95" y="128"/>
                    <a:pt x="96" y="126"/>
                    <a:pt x="98" y="126"/>
                  </a:cubicBezTo>
                  <a:cubicBezTo>
                    <a:pt x="99" y="125"/>
                    <a:pt x="101" y="125"/>
                    <a:pt x="101" y="125"/>
                  </a:cubicBezTo>
                  <a:cubicBezTo>
                    <a:pt x="102" y="125"/>
                    <a:pt x="103" y="126"/>
                    <a:pt x="102" y="124"/>
                  </a:cubicBezTo>
                  <a:cubicBezTo>
                    <a:pt x="102" y="123"/>
                    <a:pt x="102" y="124"/>
                    <a:pt x="103" y="122"/>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01" name="Freeform 408">
              <a:extLst>
                <a:ext uri="{FF2B5EF4-FFF2-40B4-BE49-F238E27FC236}">
                  <a16:creationId xmlns:a16="http://schemas.microsoft.com/office/drawing/2014/main" id="{19410708-BA2F-C11B-D0D5-7876445E64A3}"/>
                </a:ext>
              </a:extLst>
            </p:cNvPr>
            <p:cNvSpPr>
              <a:spLocks/>
            </p:cNvSpPr>
            <p:nvPr/>
          </p:nvSpPr>
          <p:spPr bwMode="gray">
            <a:xfrm>
              <a:off x="9323974" y="3058966"/>
              <a:ext cx="647848" cy="430938"/>
            </a:xfrm>
            <a:custGeom>
              <a:avLst/>
              <a:gdLst>
                <a:gd name="T0" fmla="*/ 191 w 194"/>
                <a:gd name="T1" fmla="*/ 70 h 126"/>
                <a:gd name="T2" fmla="*/ 186 w 194"/>
                <a:gd name="T3" fmla="*/ 66 h 126"/>
                <a:gd name="T4" fmla="*/ 182 w 194"/>
                <a:gd name="T5" fmla="*/ 63 h 126"/>
                <a:gd name="T6" fmla="*/ 179 w 194"/>
                <a:gd name="T7" fmla="*/ 60 h 126"/>
                <a:gd name="T8" fmla="*/ 176 w 194"/>
                <a:gd name="T9" fmla="*/ 58 h 126"/>
                <a:gd name="T10" fmla="*/ 173 w 194"/>
                <a:gd name="T11" fmla="*/ 54 h 126"/>
                <a:gd name="T12" fmla="*/ 174 w 194"/>
                <a:gd name="T13" fmla="*/ 50 h 126"/>
                <a:gd name="T14" fmla="*/ 176 w 194"/>
                <a:gd name="T15" fmla="*/ 46 h 126"/>
                <a:gd name="T16" fmla="*/ 175 w 194"/>
                <a:gd name="T17" fmla="*/ 44 h 126"/>
                <a:gd name="T18" fmla="*/ 174 w 194"/>
                <a:gd name="T19" fmla="*/ 39 h 126"/>
                <a:gd name="T20" fmla="*/ 177 w 194"/>
                <a:gd name="T21" fmla="*/ 36 h 126"/>
                <a:gd name="T22" fmla="*/ 178 w 194"/>
                <a:gd name="T23" fmla="*/ 32 h 126"/>
                <a:gd name="T24" fmla="*/ 179 w 194"/>
                <a:gd name="T25" fmla="*/ 28 h 126"/>
                <a:gd name="T26" fmla="*/ 181 w 194"/>
                <a:gd name="T27" fmla="*/ 24 h 126"/>
                <a:gd name="T28" fmla="*/ 184 w 194"/>
                <a:gd name="T29" fmla="*/ 23 h 126"/>
                <a:gd name="T30" fmla="*/ 180 w 194"/>
                <a:gd name="T31" fmla="*/ 20 h 126"/>
                <a:gd name="T32" fmla="*/ 176 w 194"/>
                <a:gd name="T33" fmla="*/ 20 h 126"/>
                <a:gd name="T34" fmla="*/ 172 w 194"/>
                <a:gd name="T35" fmla="*/ 18 h 126"/>
                <a:gd name="T36" fmla="*/ 169 w 194"/>
                <a:gd name="T37" fmla="*/ 12 h 126"/>
                <a:gd name="T38" fmla="*/ 168 w 194"/>
                <a:gd name="T39" fmla="*/ 8 h 126"/>
                <a:gd name="T40" fmla="*/ 166 w 194"/>
                <a:gd name="T41" fmla="*/ 6 h 126"/>
                <a:gd name="T42" fmla="*/ 162 w 194"/>
                <a:gd name="T43" fmla="*/ 5 h 126"/>
                <a:gd name="T44" fmla="*/ 160 w 194"/>
                <a:gd name="T45" fmla="*/ 3 h 126"/>
                <a:gd name="T46" fmla="*/ 158 w 194"/>
                <a:gd name="T47" fmla="*/ 1 h 126"/>
                <a:gd name="T48" fmla="*/ 157 w 194"/>
                <a:gd name="T49" fmla="*/ 0 h 126"/>
                <a:gd name="T50" fmla="*/ 23 w 194"/>
                <a:gd name="T51" fmla="*/ 26 h 126"/>
                <a:gd name="T52" fmla="*/ 21 w 194"/>
                <a:gd name="T53" fmla="*/ 16 h 126"/>
                <a:gd name="T54" fmla="*/ 18 w 194"/>
                <a:gd name="T55" fmla="*/ 17 h 126"/>
                <a:gd name="T56" fmla="*/ 15 w 194"/>
                <a:gd name="T57" fmla="*/ 20 h 126"/>
                <a:gd name="T58" fmla="*/ 10 w 194"/>
                <a:gd name="T59" fmla="*/ 24 h 126"/>
                <a:gd name="T60" fmla="*/ 3 w 194"/>
                <a:gd name="T61" fmla="*/ 29 h 126"/>
                <a:gd name="T62" fmla="*/ 0 w 194"/>
                <a:gd name="T63" fmla="*/ 31 h 126"/>
                <a:gd name="T64" fmla="*/ 15 w 194"/>
                <a:gd name="T65" fmla="*/ 126 h 126"/>
                <a:gd name="T66" fmla="*/ 163 w 194"/>
                <a:gd name="T67" fmla="*/ 98 h 126"/>
                <a:gd name="T68" fmla="*/ 166 w 194"/>
                <a:gd name="T69" fmla="*/ 93 h 126"/>
                <a:gd name="T70" fmla="*/ 171 w 194"/>
                <a:gd name="T71" fmla="*/ 90 h 126"/>
                <a:gd name="T72" fmla="*/ 176 w 194"/>
                <a:gd name="T73" fmla="*/ 91 h 126"/>
                <a:gd name="T74" fmla="*/ 178 w 194"/>
                <a:gd name="T75" fmla="*/ 89 h 126"/>
                <a:gd name="T76" fmla="*/ 183 w 194"/>
                <a:gd name="T77" fmla="*/ 85 h 126"/>
                <a:gd name="T78" fmla="*/ 183 w 194"/>
                <a:gd name="T79" fmla="*/ 82 h 126"/>
                <a:gd name="T80" fmla="*/ 186 w 194"/>
                <a:gd name="T81" fmla="*/ 79 h 126"/>
                <a:gd name="T82" fmla="*/ 190 w 194"/>
                <a:gd name="T83" fmla="*/ 75 h 126"/>
                <a:gd name="T84" fmla="*/ 193 w 194"/>
                <a:gd name="T85" fmla="*/ 73 h 126"/>
                <a:gd name="T86" fmla="*/ 191 w 194"/>
                <a:gd name="T87" fmla="*/ 7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94" h="126">
                  <a:moveTo>
                    <a:pt x="191" y="70"/>
                  </a:moveTo>
                  <a:cubicBezTo>
                    <a:pt x="189" y="69"/>
                    <a:pt x="188" y="66"/>
                    <a:pt x="186" y="66"/>
                  </a:cubicBezTo>
                  <a:cubicBezTo>
                    <a:pt x="184" y="66"/>
                    <a:pt x="184" y="63"/>
                    <a:pt x="182" y="63"/>
                  </a:cubicBezTo>
                  <a:cubicBezTo>
                    <a:pt x="180" y="64"/>
                    <a:pt x="179" y="62"/>
                    <a:pt x="179" y="60"/>
                  </a:cubicBezTo>
                  <a:cubicBezTo>
                    <a:pt x="178" y="58"/>
                    <a:pt x="177" y="58"/>
                    <a:pt x="176" y="58"/>
                  </a:cubicBezTo>
                  <a:cubicBezTo>
                    <a:pt x="175" y="58"/>
                    <a:pt x="174" y="56"/>
                    <a:pt x="173" y="54"/>
                  </a:cubicBezTo>
                  <a:cubicBezTo>
                    <a:pt x="173" y="52"/>
                    <a:pt x="173" y="51"/>
                    <a:pt x="174" y="50"/>
                  </a:cubicBezTo>
                  <a:cubicBezTo>
                    <a:pt x="176" y="48"/>
                    <a:pt x="176" y="48"/>
                    <a:pt x="176" y="46"/>
                  </a:cubicBezTo>
                  <a:cubicBezTo>
                    <a:pt x="176" y="45"/>
                    <a:pt x="177" y="45"/>
                    <a:pt x="175" y="44"/>
                  </a:cubicBezTo>
                  <a:cubicBezTo>
                    <a:pt x="174" y="42"/>
                    <a:pt x="172" y="41"/>
                    <a:pt x="174" y="39"/>
                  </a:cubicBezTo>
                  <a:cubicBezTo>
                    <a:pt x="176" y="38"/>
                    <a:pt x="176" y="37"/>
                    <a:pt x="177" y="36"/>
                  </a:cubicBezTo>
                  <a:cubicBezTo>
                    <a:pt x="177" y="34"/>
                    <a:pt x="177" y="33"/>
                    <a:pt x="178" y="32"/>
                  </a:cubicBezTo>
                  <a:cubicBezTo>
                    <a:pt x="179" y="31"/>
                    <a:pt x="179" y="30"/>
                    <a:pt x="179" y="28"/>
                  </a:cubicBezTo>
                  <a:cubicBezTo>
                    <a:pt x="179" y="26"/>
                    <a:pt x="179" y="25"/>
                    <a:pt x="181" y="24"/>
                  </a:cubicBezTo>
                  <a:cubicBezTo>
                    <a:pt x="182" y="23"/>
                    <a:pt x="184" y="23"/>
                    <a:pt x="184" y="23"/>
                  </a:cubicBezTo>
                  <a:cubicBezTo>
                    <a:pt x="184" y="23"/>
                    <a:pt x="182" y="20"/>
                    <a:pt x="180" y="20"/>
                  </a:cubicBezTo>
                  <a:cubicBezTo>
                    <a:pt x="178" y="20"/>
                    <a:pt x="176" y="21"/>
                    <a:pt x="176" y="20"/>
                  </a:cubicBezTo>
                  <a:cubicBezTo>
                    <a:pt x="175" y="18"/>
                    <a:pt x="174" y="19"/>
                    <a:pt x="172" y="18"/>
                  </a:cubicBezTo>
                  <a:cubicBezTo>
                    <a:pt x="171" y="16"/>
                    <a:pt x="169" y="14"/>
                    <a:pt x="169" y="12"/>
                  </a:cubicBezTo>
                  <a:cubicBezTo>
                    <a:pt x="169" y="10"/>
                    <a:pt x="170" y="8"/>
                    <a:pt x="168" y="8"/>
                  </a:cubicBezTo>
                  <a:cubicBezTo>
                    <a:pt x="167" y="8"/>
                    <a:pt x="167" y="7"/>
                    <a:pt x="166" y="6"/>
                  </a:cubicBezTo>
                  <a:cubicBezTo>
                    <a:pt x="166" y="5"/>
                    <a:pt x="163" y="5"/>
                    <a:pt x="162" y="5"/>
                  </a:cubicBezTo>
                  <a:cubicBezTo>
                    <a:pt x="161" y="5"/>
                    <a:pt x="160" y="3"/>
                    <a:pt x="160" y="3"/>
                  </a:cubicBezTo>
                  <a:cubicBezTo>
                    <a:pt x="159" y="2"/>
                    <a:pt x="159" y="2"/>
                    <a:pt x="158" y="1"/>
                  </a:cubicBezTo>
                  <a:cubicBezTo>
                    <a:pt x="157" y="1"/>
                    <a:pt x="157" y="0"/>
                    <a:pt x="157" y="0"/>
                  </a:cubicBezTo>
                  <a:cubicBezTo>
                    <a:pt x="23" y="26"/>
                    <a:pt x="23" y="26"/>
                    <a:pt x="23" y="26"/>
                  </a:cubicBezTo>
                  <a:cubicBezTo>
                    <a:pt x="21" y="16"/>
                    <a:pt x="21" y="16"/>
                    <a:pt x="21" y="16"/>
                  </a:cubicBezTo>
                  <a:cubicBezTo>
                    <a:pt x="20" y="16"/>
                    <a:pt x="19" y="17"/>
                    <a:pt x="18" y="17"/>
                  </a:cubicBezTo>
                  <a:cubicBezTo>
                    <a:pt x="17" y="18"/>
                    <a:pt x="15" y="20"/>
                    <a:pt x="15" y="20"/>
                  </a:cubicBezTo>
                  <a:cubicBezTo>
                    <a:pt x="14" y="21"/>
                    <a:pt x="12" y="23"/>
                    <a:pt x="10" y="24"/>
                  </a:cubicBezTo>
                  <a:cubicBezTo>
                    <a:pt x="8" y="26"/>
                    <a:pt x="6" y="27"/>
                    <a:pt x="3" y="29"/>
                  </a:cubicBezTo>
                  <a:cubicBezTo>
                    <a:pt x="2" y="30"/>
                    <a:pt x="1" y="30"/>
                    <a:pt x="0" y="31"/>
                  </a:cubicBezTo>
                  <a:cubicBezTo>
                    <a:pt x="15" y="126"/>
                    <a:pt x="15" y="126"/>
                    <a:pt x="15" y="126"/>
                  </a:cubicBezTo>
                  <a:cubicBezTo>
                    <a:pt x="163" y="98"/>
                    <a:pt x="163" y="98"/>
                    <a:pt x="163" y="98"/>
                  </a:cubicBezTo>
                  <a:cubicBezTo>
                    <a:pt x="163" y="98"/>
                    <a:pt x="165" y="95"/>
                    <a:pt x="166" y="93"/>
                  </a:cubicBezTo>
                  <a:cubicBezTo>
                    <a:pt x="167" y="92"/>
                    <a:pt x="170" y="90"/>
                    <a:pt x="171" y="90"/>
                  </a:cubicBezTo>
                  <a:cubicBezTo>
                    <a:pt x="172" y="91"/>
                    <a:pt x="175" y="93"/>
                    <a:pt x="176" y="91"/>
                  </a:cubicBezTo>
                  <a:cubicBezTo>
                    <a:pt x="176" y="89"/>
                    <a:pt x="176" y="89"/>
                    <a:pt x="178" y="89"/>
                  </a:cubicBezTo>
                  <a:cubicBezTo>
                    <a:pt x="179" y="88"/>
                    <a:pt x="182" y="86"/>
                    <a:pt x="183" y="85"/>
                  </a:cubicBezTo>
                  <a:cubicBezTo>
                    <a:pt x="183" y="85"/>
                    <a:pt x="182" y="84"/>
                    <a:pt x="183" y="82"/>
                  </a:cubicBezTo>
                  <a:cubicBezTo>
                    <a:pt x="185" y="80"/>
                    <a:pt x="185" y="80"/>
                    <a:pt x="186" y="79"/>
                  </a:cubicBezTo>
                  <a:cubicBezTo>
                    <a:pt x="188" y="78"/>
                    <a:pt x="190" y="76"/>
                    <a:pt x="190" y="75"/>
                  </a:cubicBezTo>
                  <a:cubicBezTo>
                    <a:pt x="191" y="73"/>
                    <a:pt x="192" y="74"/>
                    <a:pt x="193" y="73"/>
                  </a:cubicBezTo>
                  <a:cubicBezTo>
                    <a:pt x="194" y="71"/>
                    <a:pt x="193" y="71"/>
                    <a:pt x="191" y="70"/>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02" name="Freeform 409">
              <a:extLst>
                <a:ext uri="{FF2B5EF4-FFF2-40B4-BE49-F238E27FC236}">
                  <a16:creationId xmlns:a16="http://schemas.microsoft.com/office/drawing/2014/main" id="{F84C466B-78CF-FB7E-91FB-7BA5F3B5C764}"/>
                </a:ext>
              </a:extLst>
            </p:cNvPr>
            <p:cNvSpPr>
              <a:spLocks/>
            </p:cNvSpPr>
            <p:nvPr/>
          </p:nvSpPr>
          <p:spPr bwMode="gray">
            <a:xfrm>
              <a:off x="8886198" y="3165574"/>
              <a:ext cx="467155" cy="546556"/>
            </a:xfrm>
            <a:custGeom>
              <a:avLst/>
              <a:gdLst>
                <a:gd name="T0" fmla="*/ 137 w 140"/>
                <a:gd name="T1" fmla="*/ 61 h 160"/>
                <a:gd name="T2" fmla="*/ 140 w 140"/>
                <a:gd name="T3" fmla="*/ 57 h 160"/>
                <a:gd name="T4" fmla="*/ 125 w 140"/>
                <a:gd name="T5" fmla="*/ 3 h 160"/>
                <a:gd name="T6" fmla="*/ 115 w 140"/>
                <a:gd name="T7" fmla="*/ 9 h 160"/>
                <a:gd name="T8" fmla="*/ 105 w 140"/>
                <a:gd name="T9" fmla="*/ 17 h 160"/>
                <a:gd name="T10" fmla="*/ 94 w 140"/>
                <a:gd name="T11" fmla="*/ 27 h 160"/>
                <a:gd name="T12" fmla="*/ 84 w 140"/>
                <a:gd name="T13" fmla="*/ 28 h 160"/>
                <a:gd name="T14" fmla="*/ 77 w 140"/>
                <a:gd name="T15" fmla="*/ 33 h 160"/>
                <a:gd name="T16" fmla="*/ 66 w 140"/>
                <a:gd name="T17" fmla="*/ 33 h 160"/>
                <a:gd name="T18" fmla="*/ 66 w 140"/>
                <a:gd name="T19" fmla="*/ 29 h 160"/>
                <a:gd name="T20" fmla="*/ 62 w 140"/>
                <a:gd name="T21" fmla="*/ 27 h 160"/>
                <a:gd name="T22" fmla="*/ 58 w 140"/>
                <a:gd name="T23" fmla="*/ 31 h 160"/>
                <a:gd name="T24" fmla="*/ 52 w 140"/>
                <a:gd name="T25" fmla="*/ 27 h 160"/>
                <a:gd name="T26" fmla="*/ 44 w 140"/>
                <a:gd name="T27" fmla="*/ 25 h 160"/>
                <a:gd name="T28" fmla="*/ 41 w 140"/>
                <a:gd name="T29" fmla="*/ 23 h 160"/>
                <a:gd name="T30" fmla="*/ 11 w 140"/>
                <a:gd name="T31" fmla="*/ 133 h 160"/>
                <a:gd name="T32" fmla="*/ 15 w 140"/>
                <a:gd name="T33" fmla="*/ 138 h 160"/>
                <a:gd name="T34" fmla="*/ 24 w 140"/>
                <a:gd name="T35" fmla="*/ 138 h 160"/>
                <a:gd name="T36" fmla="*/ 28 w 140"/>
                <a:gd name="T37" fmla="*/ 140 h 160"/>
                <a:gd name="T38" fmla="*/ 33 w 140"/>
                <a:gd name="T39" fmla="*/ 148 h 160"/>
                <a:gd name="T40" fmla="*/ 39 w 140"/>
                <a:gd name="T41" fmla="*/ 150 h 160"/>
                <a:gd name="T42" fmla="*/ 47 w 140"/>
                <a:gd name="T43" fmla="*/ 152 h 160"/>
                <a:gd name="T44" fmla="*/ 51 w 140"/>
                <a:gd name="T45" fmla="*/ 155 h 160"/>
                <a:gd name="T46" fmla="*/ 55 w 140"/>
                <a:gd name="T47" fmla="*/ 151 h 160"/>
                <a:gd name="T48" fmla="*/ 63 w 140"/>
                <a:gd name="T49" fmla="*/ 153 h 160"/>
                <a:gd name="T50" fmla="*/ 68 w 140"/>
                <a:gd name="T51" fmla="*/ 153 h 160"/>
                <a:gd name="T52" fmla="*/ 72 w 140"/>
                <a:gd name="T53" fmla="*/ 149 h 160"/>
                <a:gd name="T54" fmla="*/ 78 w 140"/>
                <a:gd name="T55" fmla="*/ 148 h 160"/>
                <a:gd name="T56" fmla="*/ 84 w 140"/>
                <a:gd name="T57" fmla="*/ 155 h 160"/>
                <a:gd name="T58" fmla="*/ 88 w 140"/>
                <a:gd name="T59" fmla="*/ 160 h 160"/>
                <a:gd name="T60" fmla="*/ 95 w 140"/>
                <a:gd name="T61" fmla="*/ 157 h 160"/>
                <a:gd name="T62" fmla="*/ 98 w 140"/>
                <a:gd name="T63" fmla="*/ 150 h 160"/>
                <a:gd name="T64" fmla="*/ 99 w 140"/>
                <a:gd name="T65" fmla="*/ 142 h 160"/>
                <a:gd name="T66" fmla="*/ 100 w 140"/>
                <a:gd name="T67" fmla="*/ 136 h 160"/>
                <a:gd name="T68" fmla="*/ 104 w 140"/>
                <a:gd name="T69" fmla="*/ 131 h 160"/>
                <a:gd name="T70" fmla="*/ 107 w 140"/>
                <a:gd name="T71" fmla="*/ 135 h 160"/>
                <a:gd name="T72" fmla="*/ 109 w 140"/>
                <a:gd name="T73" fmla="*/ 135 h 160"/>
                <a:gd name="T74" fmla="*/ 111 w 140"/>
                <a:gd name="T75" fmla="*/ 133 h 160"/>
                <a:gd name="T76" fmla="*/ 111 w 140"/>
                <a:gd name="T77" fmla="*/ 128 h 160"/>
                <a:gd name="T78" fmla="*/ 112 w 140"/>
                <a:gd name="T79" fmla="*/ 122 h 160"/>
                <a:gd name="T80" fmla="*/ 116 w 140"/>
                <a:gd name="T81" fmla="*/ 117 h 160"/>
                <a:gd name="T82" fmla="*/ 120 w 140"/>
                <a:gd name="T83" fmla="*/ 113 h 160"/>
                <a:gd name="T84" fmla="*/ 125 w 140"/>
                <a:gd name="T85" fmla="*/ 112 h 160"/>
                <a:gd name="T86" fmla="*/ 130 w 140"/>
                <a:gd name="T87" fmla="*/ 107 h 160"/>
                <a:gd name="T88" fmla="*/ 136 w 140"/>
                <a:gd name="T89" fmla="*/ 99 h 160"/>
                <a:gd name="T90" fmla="*/ 136 w 140"/>
                <a:gd name="T91" fmla="*/ 93 h 160"/>
                <a:gd name="T92" fmla="*/ 138 w 140"/>
                <a:gd name="T93" fmla="*/ 86 h 160"/>
                <a:gd name="T94" fmla="*/ 138 w 140"/>
                <a:gd name="T95" fmla="*/ 73 h 160"/>
                <a:gd name="T96" fmla="*/ 139 w 140"/>
                <a:gd name="T97" fmla="*/ 64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0" h="160">
                  <a:moveTo>
                    <a:pt x="139" y="64"/>
                  </a:moveTo>
                  <a:cubicBezTo>
                    <a:pt x="139" y="63"/>
                    <a:pt x="138" y="62"/>
                    <a:pt x="137" y="61"/>
                  </a:cubicBezTo>
                  <a:cubicBezTo>
                    <a:pt x="136" y="59"/>
                    <a:pt x="135" y="58"/>
                    <a:pt x="137" y="57"/>
                  </a:cubicBezTo>
                  <a:cubicBezTo>
                    <a:pt x="138" y="57"/>
                    <a:pt x="139" y="57"/>
                    <a:pt x="140" y="57"/>
                  </a:cubicBezTo>
                  <a:cubicBezTo>
                    <a:pt x="131" y="0"/>
                    <a:pt x="131" y="0"/>
                    <a:pt x="131" y="0"/>
                  </a:cubicBezTo>
                  <a:cubicBezTo>
                    <a:pt x="129" y="2"/>
                    <a:pt x="126" y="3"/>
                    <a:pt x="125" y="3"/>
                  </a:cubicBezTo>
                  <a:cubicBezTo>
                    <a:pt x="123" y="4"/>
                    <a:pt x="121" y="6"/>
                    <a:pt x="119" y="7"/>
                  </a:cubicBezTo>
                  <a:cubicBezTo>
                    <a:pt x="118" y="7"/>
                    <a:pt x="116" y="8"/>
                    <a:pt x="115" y="9"/>
                  </a:cubicBezTo>
                  <a:cubicBezTo>
                    <a:pt x="113" y="10"/>
                    <a:pt x="111" y="12"/>
                    <a:pt x="110" y="13"/>
                  </a:cubicBezTo>
                  <a:cubicBezTo>
                    <a:pt x="108" y="13"/>
                    <a:pt x="107" y="14"/>
                    <a:pt x="105" y="17"/>
                  </a:cubicBezTo>
                  <a:cubicBezTo>
                    <a:pt x="103" y="19"/>
                    <a:pt x="101" y="21"/>
                    <a:pt x="99" y="24"/>
                  </a:cubicBezTo>
                  <a:cubicBezTo>
                    <a:pt x="98" y="26"/>
                    <a:pt x="96" y="27"/>
                    <a:pt x="94" y="27"/>
                  </a:cubicBezTo>
                  <a:cubicBezTo>
                    <a:pt x="93" y="27"/>
                    <a:pt x="91" y="28"/>
                    <a:pt x="90" y="27"/>
                  </a:cubicBezTo>
                  <a:cubicBezTo>
                    <a:pt x="88" y="27"/>
                    <a:pt x="85" y="27"/>
                    <a:pt x="84" y="28"/>
                  </a:cubicBezTo>
                  <a:cubicBezTo>
                    <a:pt x="83" y="29"/>
                    <a:pt x="82" y="31"/>
                    <a:pt x="81" y="31"/>
                  </a:cubicBezTo>
                  <a:cubicBezTo>
                    <a:pt x="80" y="31"/>
                    <a:pt x="78" y="32"/>
                    <a:pt x="77" y="33"/>
                  </a:cubicBezTo>
                  <a:cubicBezTo>
                    <a:pt x="75" y="34"/>
                    <a:pt x="72" y="34"/>
                    <a:pt x="71" y="33"/>
                  </a:cubicBezTo>
                  <a:cubicBezTo>
                    <a:pt x="70" y="33"/>
                    <a:pt x="67" y="32"/>
                    <a:pt x="66" y="33"/>
                  </a:cubicBezTo>
                  <a:cubicBezTo>
                    <a:pt x="65" y="33"/>
                    <a:pt x="64" y="31"/>
                    <a:pt x="65" y="31"/>
                  </a:cubicBezTo>
                  <a:cubicBezTo>
                    <a:pt x="66" y="30"/>
                    <a:pt x="66" y="29"/>
                    <a:pt x="66" y="29"/>
                  </a:cubicBezTo>
                  <a:cubicBezTo>
                    <a:pt x="65" y="28"/>
                    <a:pt x="63" y="29"/>
                    <a:pt x="63" y="29"/>
                  </a:cubicBezTo>
                  <a:cubicBezTo>
                    <a:pt x="63" y="29"/>
                    <a:pt x="63" y="28"/>
                    <a:pt x="62" y="27"/>
                  </a:cubicBezTo>
                  <a:cubicBezTo>
                    <a:pt x="62" y="27"/>
                    <a:pt x="61" y="28"/>
                    <a:pt x="62" y="30"/>
                  </a:cubicBezTo>
                  <a:cubicBezTo>
                    <a:pt x="62" y="31"/>
                    <a:pt x="60" y="31"/>
                    <a:pt x="58" y="31"/>
                  </a:cubicBezTo>
                  <a:cubicBezTo>
                    <a:pt x="57" y="31"/>
                    <a:pt x="56" y="29"/>
                    <a:pt x="55" y="28"/>
                  </a:cubicBezTo>
                  <a:cubicBezTo>
                    <a:pt x="54" y="26"/>
                    <a:pt x="53" y="27"/>
                    <a:pt x="52" y="27"/>
                  </a:cubicBezTo>
                  <a:cubicBezTo>
                    <a:pt x="51" y="27"/>
                    <a:pt x="49" y="26"/>
                    <a:pt x="48" y="25"/>
                  </a:cubicBezTo>
                  <a:cubicBezTo>
                    <a:pt x="47" y="24"/>
                    <a:pt x="45" y="25"/>
                    <a:pt x="44" y="25"/>
                  </a:cubicBezTo>
                  <a:cubicBezTo>
                    <a:pt x="43" y="26"/>
                    <a:pt x="42" y="25"/>
                    <a:pt x="42" y="24"/>
                  </a:cubicBezTo>
                  <a:cubicBezTo>
                    <a:pt x="41" y="24"/>
                    <a:pt x="41" y="23"/>
                    <a:pt x="41" y="23"/>
                  </a:cubicBezTo>
                  <a:cubicBezTo>
                    <a:pt x="0" y="30"/>
                    <a:pt x="0" y="30"/>
                    <a:pt x="0" y="30"/>
                  </a:cubicBezTo>
                  <a:cubicBezTo>
                    <a:pt x="11" y="133"/>
                    <a:pt x="11" y="133"/>
                    <a:pt x="11" y="133"/>
                  </a:cubicBezTo>
                  <a:cubicBezTo>
                    <a:pt x="11" y="133"/>
                    <a:pt x="12" y="135"/>
                    <a:pt x="13" y="136"/>
                  </a:cubicBezTo>
                  <a:cubicBezTo>
                    <a:pt x="14" y="136"/>
                    <a:pt x="15" y="138"/>
                    <a:pt x="15" y="138"/>
                  </a:cubicBezTo>
                  <a:cubicBezTo>
                    <a:pt x="16" y="138"/>
                    <a:pt x="19" y="141"/>
                    <a:pt x="20" y="139"/>
                  </a:cubicBezTo>
                  <a:cubicBezTo>
                    <a:pt x="21" y="138"/>
                    <a:pt x="23" y="138"/>
                    <a:pt x="24" y="138"/>
                  </a:cubicBezTo>
                  <a:cubicBezTo>
                    <a:pt x="25" y="138"/>
                    <a:pt x="25" y="139"/>
                    <a:pt x="25" y="139"/>
                  </a:cubicBezTo>
                  <a:cubicBezTo>
                    <a:pt x="25" y="140"/>
                    <a:pt x="27" y="140"/>
                    <a:pt x="28" y="140"/>
                  </a:cubicBezTo>
                  <a:cubicBezTo>
                    <a:pt x="30" y="141"/>
                    <a:pt x="30" y="142"/>
                    <a:pt x="31" y="143"/>
                  </a:cubicBezTo>
                  <a:cubicBezTo>
                    <a:pt x="32" y="144"/>
                    <a:pt x="33" y="145"/>
                    <a:pt x="33" y="148"/>
                  </a:cubicBezTo>
                  <a:cubicBezTo>
                    <a:pt x="33" y="150"/>
                    <a:pt x="34" y="149"/>
                    <a:pt x="35" y="149"/>
                  </a:cubicBezTo>
                  <a:cubicBezTo>
                    <a:pt x="36" y="150"/>
                    <a:pt x="38" y="151"/>
                    <a:pt x="39" y="150"/>
                  </a:cubicBezTo>
                  <a:cubicBezTo>
                    <a:pt x="41" y="149"/>
                    <a:pt x="42" y="149"/>
                    <a:pt x="44" y="150"/>
                  </a:cubicBezTo>
                  <a:cubicBezTo>
                    <a:pt x="46" y="150"/>
                    <a:pt x="45" y="152"/>
                    <a:pt x="47" y="152"/>
                  </a:cubicBezTo>
                  <a:cubicBezTo>
                    <a:pt x="48" y="152"/>
                    <a:pt x="48" y="153"/>
                    <a:pt x="49" y="154"/>
                  </a:cubicBezTo>
                  <a:cubicBezTo>
                    <a:pt x="49" y="155"/>
                    <a:pt x="50" y="154"/>
                    <a:pt x="51" y="155"/>
                  </a:cubicBezTo>
                  <a:cubicBezTo>
                    <a:pt x="52" y="155"/>
                    <a:pt x="53" y="155"/>
                    <a:pt x="53" y="153"/>
                  </a:cubicBezTo>
                  <a:cubicBezTo>
                    <a:pt x="53" y="152"/>
                    <a:pt x="54" y="152"/>
                    <a:pt x="55" y="151"/>
                  </a:cubicBezTo>
                  <a:cubicBezTo>
                    <a:pt x="57" y="151"/>
                    <a:pt x="58" y="152"/>
                    <a:pt x="59" y="152"/>
                  </a:cubicBezTo>
                  <a:cubicBezTo>
                    <a:pt x="60" y="151"/>
                    <a:pt x="63" y="152"/>
                    <a:pt x="63" y="153"/>
                  </a:cubicBezTo>
                  <a:cubicBezTo>
                    <a:pt x="64" y="154"/>
                    <a:pt x="64" y="155"/>
                    <a:pt x="65" y="154"/>
                  </a:cubicBezTo>
                  <a:cubicBezTo>
                    <a:pt x="66" y="152"/>
                    <a:pt x="66" y="154"/>
                    <a:pt x="68" y="153"/>
                  </a:cubicBezTo>
                  <a:cubicBezTo>
                    <a:pt x="69" y="153"/>
                    <a:pt x="69" y="152"/>
                    <a:pt x="70" y="151"/>
                  </a:cubicBezTo>
                  <a:cubicBezTo>
                    <a:pt x="70" y="150"/>
                    <a:pt x="71" y="151"/>
                    <a:pt x="72" y="149"/>
                  </a:cubicBezTo>
                  <a:cubicBezTo>
                    <a:pt x="72" y="148"/>
                    <a:pt x="72" y="148"/>
                    <a:pt x="74" y="147"/>
                  </a:cubicBezTo>
                  <a:cubicBezTo>
                    <a:pt x="75" y="147"/>
                    <a:pt x="78" y="146"/>
                    <a:pt x="78" y="148"/>
                  </a:cubicBezTo>
                  <a:cubicBezTo>
                    <a:pt x="78" y="150"/>
                    <a:pt x="78" y="152"/>
                    <a:pt x="79" y="152"/>
                  </a:cubicBezTo>
                  <a:cubicBezTo>
                    <a:pt x="80" y="153"/>
                    <a:pt x="83" y="153"/>
                    <a:pt x="84" y="155"/>
                  </a:cubicBezTo>
                  <a:cubicBezTo>
                    <a:pt x="85" y="156"/>
                    <a:pt x="86" y="156"/>
                    <a:pt x="87" y="157"/>
                  </a:cubicBezTo>
                  <a:cubicBezTo>
                    <a:pt x="88" y="157"/>
                    <a:pt x="88" y="160"/>
                    <a:pt x="88" y="160"/>
                  </a:cubicBezTo>
                  <a:cubicBezTo>
                    <a:pt x="88" y="160"/>
                    <a:pt x="89" y="159"/>
                    <a:pt x="91" y="159"/>
                  </a:cubicBezTo>
                  <a:cubicBezTo>
                    <a:pt x="93" y="158"/>
                    <a:pt x="94" y="157"/>
                    <a:pt x="95" y="157"/>
                  </a:cubicBezTo>
                  <a:cubicBezTo>
                    <a:pt x="96" y="157"/>
                    <a:pt x="97" y="156"/>
                    <a:pt x="97" y="154"/>
                  </a:cubicBezTo>
                  <a:cubicBezTo>
                    <a:pt x="97" y="151"/>
                    <a:pt x="96" y="150"/>
                    <a:pt x="98" y="150"/>
                  </a:cubicBezTo>
                  <a:cubicBezTo>
                    <a:pt x="100" y="149"/>
                    <a:pt x="101" y="150"/>
                    <a:pt x="100" y="147"/>
                  </a:cubicBezTo>
                  <a:cubicBezTo>
                    <a:pt x="100" y="145"/>
                    <a:pt x="99" y="143"/>
                    <a:pt x="99" y="142"/>
                  </a:cubicBezTo>
                  <a:cubicBezTo>
                    <a:pt x="98" y="141"/>
                    <a:pt x="99" y="141"/>
                    <a:pt x="100" y="140"/>
                  </a:cubicBezTo>
                  <a:cubicBezTo>
                    <a:pt x="101" y="139"/>
                    <a:pt x="100" y="138"/>
                    <a:pt x="100" y="136"/>
                  </a:cubicBezTo>
                  <a:cubicBezTo>
                    <a:pt x="101" y="134"/>
                    <a:pt x="100" y="134"/>
                    <a:pt x="101" y="133"/>
                  </a:cubicBezTo>
                  <a:cubicBezTo>
                    <a:pt x="103" y="132"/>
                    <a:pt x="103" y="130"/>
                    <a:pt x="104" y="131"/>
                  </a:cubicBezTo>
                  <a:cubicBezTo>
                    <a:pt x="104" y="132"/>
                    <a:pt x="104" y="132"/>
                    <a:pt x="106" y="132"/>
                  </a:cubicBezTo>
                  <a:cubicBezTo>
                    <a:pt x="107" y="133"/>
                    <a:pt x="108" y="134"/>
                    <a:pt x="107" y="135"/>
                  </a:cubicBezTo>
                  <a:cubicBezTo>
                    <a:pt x="106" y="136"/>
                    <a:pt x="107" y="137"/>
                    <a:pt x="108" y="137"/>
                  </a:cubicBezTo>
                  <a:cubicBezTo>
                    <a:pt x="109" y="137"/>
                    <a:pt x="109" y="136"/>
                    <a:pt x="109" y="135"/>
                  </a:cubicBezTo>
                  <a:cubicBezTo>
                    <a:pt x="109" y="133"/>
                    <a:pt x="109" y="133"/>
                    <a:pt x="111" y="134"/>
                  </a:cubicBezTo>
                  <a:cubicBezTo>
                    <a:pt x="112" y="134"/>
                    <a:pt x="112" y="134"/>
                    <a:pt x="111" y="133"/>
                  </a:cubicBezTo>
                  <a:cubicBezTo>
                    <a:pt x="111" y="132"/>
                    <a:pt x="112" y="130"/>
                    <a:pt x="110" y="129"/>
                  </a:cubicBezTo>
                  <a:cubicBezTo>
                    <a:pt x="109" y="129"/>
                    <a:pt x="109" y="128"/>
                    <a:pt x="111" y="128"/>
                  </a:cubicBezTo>
                  <a:cubicBezTo>
                    <a:pt x="112" y="127"/>
                    <a:pt x="112" y="127"/>
                    <a:pt x="111" y="125"/>
                  </a:cubicBezTo>
                  <a:cubicBezTo>
                    <a:pt x="111" y="123"/>
                    <a:pt x="111" y="122"/>
                    <a:pt x="112" y="122"/>
                  </a:cubicBezTo>
                  <a:cubicBezTo>
                    <a:pt x="112" y="121"/>
                    <a:pt x="112" y="118"/>
                    <a:pt x="113" y="118"/>
                  </a:cubicBezTo>
                  <a:cubicBezTo>
                    <a:pt x="115" y="119"/>
                    <a:pt x="116" y="119"/>
                    <a:pt x="116" y="117"/>
                  </a:cubicBezTo>
                  <a:cubicBezTo>
                    <a:pt x="116" y="116"/>
                    <a:pt x="116" y="116"/>
                    <a:pt x="117" y="114"/>
                  </a:cubicBezTo>
                  <a:cubicBezTo>
                    <a:pt x="118" y="113"/>
                    <a:pt x="119" y="111"/>
                    <a:pt x="120" y="113"/>
                  </a:cubicBezTo>
                  <a:cubicBezTo>
                    <a:pt x="120" y="115"/>
                    <a:pt x="122" y="115"/>
                    <a:pt x="123" y="114"/>
                  </a:cubicBezTo>
                  <a:cubicBezTo>
                    <a:pt x="124" y="113"/>
                    <a:pt x="124" y="112"/>
                    <a:pt x="125" y="112"/>
                  </a:cubicBezTo>
                  <a:cubicBezTo>
                    <a:pt x="126" y="112"/>
                    <a:pt x="126" y="111"/>
                    <a:pt x="127" y="110"/>
                  </a:cubicBezTo>
                  <a:cubicBezTo>
                    <a:pt x="128" y="109"/>
                    <a:pt x="129" y="109"/>
                    <a:pt x="130" y="107"/>
                  </a:cubicBezTo>
                  <a:cubicBezTo>
                    <a:pt x="130" y="106"/>
                    <a:pt x="131" y="104"/>
                    <a:pt x="133" y="103"/>
                  </a:cubicBezTo>
                  <a:cubicBezTo>
                    <a:pt x="134" y="101"/>
                    <a:pt x="136" y="101"/>
                    <a:pt x="136" y="99"/>
                  </a:cubicBezTo>
                  <a:cubicBezTo>
                    <a:pt x="136" y="98"/>
                    <a:pt x="137" y="96"/>
                    <a:pt x="136" y="95"/>
                  </a:cubicBezTo>
                  <a:cubicBezTo>
                    <a:pt x="135" y="95"/>
                    <a:pt x="135" y="95"/>
                    <a:pt x="136" y="93"/>
                  </a:cubicBezTo>
                  <a:cubicBezTo>
                    <a:pt x="136" y="92"/>
                    <a:pt x="136" y="91"/>
                    <a:pt x="136" y="90"/>
                  </a:cubicBezTo>
                  <a:cubicBezTo>
                    <a:pt x="136" y="89"/>
                    <a:pt x="137" y="88"/>
                    <a:pt x="138" y="86"/>
                  </a:cubicBezTo>
                  <a:cubicBezTo>
                    <a:pt x="138" y="84"/>
                    <a:pt x="138" y="84"/>
                    <a:pt x="138" y="81"/>
                  </a:cubicBezTo>
                  <a:cubicBezTo>
                    <a:pt x="138" y="79"/>
                    <a:pt x="138" y="75"/>
                    <a:pt x="138" y="73"/>
                  </a:cubicBezTo>
                  <a:cubicBezTo>
                    <a:pt x="139" y="72"/>
                    <a:pt x="140" y="71"/>
                    <a:pt x="139" y="69"/>
                  </a:cubicBezTo>
                  <a:cubicBezTo>
                    <a:pt x="139" y="68"/>
                    <a:pt x="138" y="66"/>
                    <a:pt x="139" y="64"/>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03" name="Freeform 410">
              <a:extLst>
                <a:ext uri="{FF2B5EF4-FFF2-40B4-BE49-F238E27FC236}">
                  <a16:creationId xmlns:a16="http://schemas.microsoft.com/office/drawing/2014/main" id="{35BC228C-8545-5DFB-7754-49C7B5224C01}"/>
                </a:ext>
              </a:extLst>
            </p:cNvPr>
            <p:cNvSpPr>
              <a:spLocks/>
            </p:cNvSpPr>
            <p:nvPr/>
          </p:nvSpPr>
          <p:spPr bwMode="gray">
            <a:xfrm>
              <a:off x="8461645" y="3637054"/>
              <a:ext cx="805035" cy="423431"/>
            </a:xfrm>
            <a:custGeom>
              <a:avLst/>
              <a:gdLst>
                <a:gd name="T0" fmla="*/ 232 w 241"/>
                <a:gd name="T1" fmla="*/ 51 h 124"/>
                <a:gd name="T2" fmla="*/ 224 w 241"/>
                <a:gd name="T3" fmla="*/ 44 h 124"/>
                <a:gd name="T4" fmla="*/ 221 w 241"/>
                <a:gd name="T5" fmla="*/ 38 h 124"/>
                <a:gd name="T6" fmla="*/ 216 w 241"/>
                <a:gd name="T7" fmla="*/ 29 h 124"/>
                <a:gd name="T8" fmla="*/ 215 w 241"/>
                <a:gd name="T9" fmla="*/ 22 h 124"/>
                <a:gd name="T10" fmla="*/ 206 w 241"/>
                <a:gd name="T11" fmla="*/ 14 h 124"/>
                <a:gd name="T12" fmla="*/ 199 w 241"/>
                <a:gd name="T13" fmla="*/ 11 h 124"/>
                <a:gd name="T14" fmla="*/ 192 w 241"/>
                <a:gd name="T15" fmla="*/ 16 h 124"/>
                <a:gd name="T16" fmla="*/ 182 w 241"/>
                <a:gd name="T17" fmla="*/ 13 h 124"/>
                <a:gd name="T18" fmla="*/ 176 w 241"/>
                <a:gd name="T19" fmla="*/ 16 h 124"/>
                <a:gd name="T20" fmla="*/ 166 w 241"/>
                <a:gd name="T21" fmla="*/ 12 h 124"/>
                <a:gd name="T22" fmla="*/ 158 w 241"/>
                <a:gd name="T23" fmla="*/ 5 h 124"/>
                <a:gd name="T24" fmla="*/ 151 w 241"/>
                <a:gd name="T25" fmla="*/ 0 h 124"/>
                <a:gd name="T26" fmla="*/ 139 w 241"/>
                <a:gd name="T27" fmla="*/ 2 h 124"/>
                <a:gd name="T28" fmla="*/ 141 w 241"/>
                <a:gd name="T29" fmla="*/ 10 h 124"/>
                <a:gd name="T30" fmla="*/ 140 w 241"/>
                <a:gd name="T31" fmla="*/ 14 h 124"/>
                <a:gd name="T32" fmla="*/ 129 w 241"/>
                <a:gd name="T33" fmla="*/ 20 h 124"/>
                <a:gd name="T34" fmla="*/ 121 w 241"/>
                <a:gd name="T35" fmla="*/ 21 h 124"/>
                <a:gd name="T36" fmla="*/ 120 w 241"/>
                <a:gd name="T37" fmla="*/ 31 h 124"/>
                <a:gd name="T38" fmla="*/ 113 w 241"/>
                <a:gd name="T39" fmla="*/ 40 h 124"/>
                <a:gd name="T40" fmla="*/ 109 w 241"/>
                <a:gd name="T41" fmla="*/ 47 h 124"/>
                <a:gd name="T42" fmla="*/ 104 w 241"/>
                <a:gd name="T43" fmla="*/ 52 h 124"/>
                <a:gd name="T44" fmla="*/ 96 w 241"/>
                <a:gd name="T45" fmla="*/ 46 h 124"/>
                <a:gd name="T46" fmla="*/ 91 w 241"/>
                <a:gd name="T47" fmla="*/ 49 h 124"/>
                <a:gd name="T48" fmla="*/ 89 w 241"/>
                <a:gd name="T49" fmla="*/ 57 h 124"/>
                <a:gd name="T50" fmla="*/ 85 w 241"/>
                <a:gd name="T51" fmla="*/ 58 h 124"/>
                <a:gd name="T52" fmla="*/ 74 w 241"/>
                <a:gd name="T53" fmla="*/ 58 h 124"/>
                <a:gd name="T54" fmla="*/ 70 w 241"/>
                <a:gd name="T55" fmla="*/ 65 h 124"/>
                <a:gd name="T56" fmla="*/ 59 w 241"/>
                <a:gd name="T57" fmla="*/ 59 h 124"/>
                <a:gd name="T58" fmla="*/ 54 w 241"/>
                <a:gd name="T59" fmla="*/ 61 h 124"/>
                <a:gd name="T60" fmla="*/ 50 w 241"/>
                <a:gd name="T61" fmla="*/ 62 h 124"/>
                <a:gd name="T62" fmla="*/ 45 w 241"/>
                <a:gd name="T63" fmla="*/ 65 h 124"/>
                <a:gd name="T64" fmla="*/ 38 w 241"/>
                <a:gd name="T65" fmla="*/ 75 h 124"/>
                <a:gd name="T66" fmla="*/ 33 w 241"/>
                <a:gd name="T67" fmla="*/ 83 h 124"/>
                <a:gd name="T68" fmla="*/ 28 w 241"/>
                <a:gd name="T69" fmla="*/ 90 h 124"/>
                <a:gd name="T70" fmla="*/ 21 w 241"/>
                <a:gd name="T71" fmla="*/ 96 h 124"/>
                <a:gd name="T72" fmla="*/ 5 w 241"/>
                <a:gd name="T73" fmla="*/ 102 h 124"/>
                <a:gd name="T74" fmla="*/ 7 w 241"/>
                <a:gd name="T75" fmla="*/ 104 h 124"/>
                <a:gd name="T76" fmla="*/ 7 w 241"/>
                <a:gd name="T77" fmla="*/ 112 h 124"/>
                <a:gd name="T78" fmla="*/ 6 w 241"/>
                <a:gd name="T79" fmla="*/ 119 h 124"/>
                <a:gd name="T80" fmla="*/ 0 w 241"/>
                <a:gd name="T81" fmla="*/ 123 h 124"/>
                <a:gd name="T82" fmla="*/ 45 w 241"/>
                <a:gd name="T83" fmla="*/ 119 h 124"/>
                <a:gd name="T84" fmla="*/ 51 w 241"/>
                <a:gd name="T85" fmla="*/ 115 h 124"/>
                <a:gd name="T86" fmla="*/ 133 w 241"/>
                <a:gd name="T87" fmla="*/ 108 h 124"/>
                <a:gd name="T88" fmla="*/ 190 w 241"/>
                <a:gd name="T89" fmla="*/ 103 h 124"/>
                <a:gd name="T90" fmla="*/ 201 w 241"/>
                <a:gd name="T91" fmla="*/ 96 h 124"/>
                <a:gd name="T92" fmla="*/ 210 w 241"/>
                <a:gd name="T93" fmla="*/ 89 h 124"/>
                <a:gd name="T94" fmla="*/ 218 w 241"/>
                <a:gd name="T95" fmla="*/ 81 h 124"/>
                <a:gd name="T96" fmla="*/ 228 w 241"/>
                <a:gd name="T97" fmla="*/ 69 h 124"/>
                <a:gd name="T98" fmla="*/ 238 w 241"/>
                <a:gd name="T99" fmla="*/ 5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1" h="124">
                  <a:moveTo>
                    <a:pt x="238" y="55"/>
                  </a:moveTo>
                  <a:cubicBezTo>
                    <a:pt x="237" y="55"/>
                    <a:pt x="236" y="55"/>
                    <a:pt x="235" y="54"/>
                  </a:cubicBezTo>
                  <a:cubicBezTo>
                    <a:pt x="234" y="52"/>
                    <a:pt x="233" y="51"/>
                    <a:pt x="232" y="51"/>
                  </a:cubicBezTo>
                  <a:cubicBezTo>
                    <a:pt x="230" y="51"/>
                    <a:pt x="229" y="50"/>
                    <a:pt x="228" y="49"/>
                  </a:cubicBezTo>
                  <a:cubicBezTo>
                    <a:pt x="228" y="48"/>
                    <a:pt x="228" y="47"/>
                    <a:pt x="227" y="46"/>
                  </a:cubicBezTo>
                  <a:cubicBezTo>
                    <a:pt x="226" y="46"/>
                    <a:pt x="225" y="45"/>
                    <a:pt x="224" y="44"/>
                  </a:cubicBezTo>
                  <a:cubicBezTo>
                    <a:pt x="224" y="43"/>
                    <a:pt x="223" y="42"/>
                    <a:pt x="222" y="42"/>
                  </a:cubicBezTo>
                  <a:cubicBezTo>
                    <a:pt x="221" y="42"/>
                    <a:pt x="221" y="41"/>
                    <a:pt x="222" y="40"/>
                  </a:cubicBezTo>
                  <a:cubicBezTo>
                    <a:pt x="222" y="39"/>
                    <a:pt x="221" y="38"/>
                    <a:pt x="221" y="38"/>
                  </a:cubicBezTo>
                  <a:cubicBezTo>
                    <a:pt x="220" y="37"/>
                    <a:pt x="219" y="35"/>
                    <a:pt x="217" y="34"/>
                  </a:cubicBezTo>
                  <a:cubicBezTo>
                    <a:pt x="215" y="33"/>
                    <a:pt x="214" y="33"/>
                    <a:pt x="215" y="32"/>
                  </a:cubicBezTo>
                  <a:cubicBezTo>
                    <a:pt x="216" y="31"/>
                    <a:pt x="216" y="29"/>
                    <a:pt x="216" y="29"/>
                  </a:cubicBezTo>
                  <a:cubicBezTo>
                    <a:pt x="217" y="28"/>
                    <a:pt x="217" y="28"/>
                    <a:pt x="217" y="28"/>
                  </a:cubicBezTo>
                  <a:cubicBezTo>
                    <a:pt x="217" y="28"/>
                    <a:pt x="217" y="27"/>
                    <a:pt x="216" y="25"/>
                  </a:cubicBezTo>
                  <a:cubicBezTo>
                    <a:pt x="216" y="24"/>
                    <a:pt x="215" y="22"/>
                    <a:pt x="215" y="22"/>
                  </a:cubicBezTo>
                  <a:cubicBezTo>
                    <a:pt x="215" y="22"/>
                    <a:pt x="215" y="19"/>
                    <a:pt x="214" y="19"/>
                  </a:cubicBezTo>
                  <a:cubicBezTo>
                    <a:pt x="213" y="18"/>
                    <a:pt x="212" y="18"/>
                    <a:pt x="211" y="17"/>
                  </a:cubicBezTo>
                  <a:cubicBezTo>
                    <a:pt x="210" y="15"/>
                    <a:pt x="207" y="15"/>
                    <a:pt x="206" y="14"/>
                  </a:cubicBezTo>
                  <a:cubicBezTo>
                    <a:pt x="205" y="14"/>
                    <a:pt x="205" y="12"/>
                    <a:pt x="205" y="10"/>
                  </a:cubicBezTo>
                  <a:cubicBezTo>
                    <a:pt x="205" y="8"/>
                    <a:pt x="202" y="9"/>
                    <a:pt x="201" y="9"/>
                  </a:cubicBezTo>
                  <a:cubicBezTo>
                    <a:pt x="199" y="10"/>
                    <a:pt x="199" y="10"/>
                    <a:pt x="199" y="11"/>
                  </a:cubicBezTo>
                  <a:cubicBezTo>
                    <a:pt x="198" y="13"/>
                    <a:pt x="197" y="12"/>
                    <a:pt x="197" y="13"/>
                  </a:cubicBezTo>
                  <a:cubicBezTo>
                    <a:pt x="196" y="14"/>
                    <a:pt x="196" y="15"/>
                    <a:pt x="195" y="15"/>
                  </a:cubicBezTo>
                  <a:cubicBezTo>
                    <a:pt x="193" y="16"/>
                    <a:pt x="193" y="14"/>
                    <a:pt x="192" y="16"/>
                  </a:cubicBezTo>
                  <a:cubicBezTo>
                    <a:pt x="191" y="17"/>
                    <a:pt x="191" y="16"/>
                    <a:pt x="190" y="15"/>
                  </a:cubicBezTo>
                  <a:cubicBezTo>
                    <a:pt x="190" y="14"/>
                    <a:pt x="187" y="13"/>
                    <a:pt x="186" y="14"/>
                  </a:cubicBezTo>
                  <a:cubicBezTo>
                    <a:pt x="185" y="14"/>
                    <a:pt x="184" y="13"/>
                    <a:pt x="182" y="13"/>
                  </a:cubicBezTo>
                  <a:cubicBezTo>
                    <a:pt x="181" y="14"/>
                    <a:pt x="180" y="14"/>
                    <a:pt x="180" y="15"/>
                  </a:cubicBezTo>
                  <a:cubicBezTo>
                    <a:pt x="180" y="17"/>
                    <a:pt x="179" y="17"/>
                    <a:pt x="178" y="17"/>
                  </a:cubicBezTo>
                  <a:cubicBezTo>
                    <a:pt x="177" y="16"/>
                    <a:pt x="176" y="17"/>
                    <a:pt x="176" y="16"/>
                  </a:cubicBezTo>
                  <a:cubicBezTo>
                    <a:pt x="175" y="15"/>
                    <a:pt x="175" y="14"/>
                    <a:pt x="174" y="14"/>
                  </a:cubicBezTo>
                  <a:cubicBezTo>
                    <a:pt x="172" y="14"/>
                    <a:pt x="173" y="12"/>
                    <a:pt x="171" y="12"/>
                  </a:cubicBezTo>
                  <a:cubicBezTo>
                    <a:pt x="169" y="11"/>
                    <a:pt x="168" y="11"/>
                    <a:pt x="166" y="12"/>
                  </a:cubicBezTo>
                  <a:cubicBezTo>
                    <a:pt x="165" y="13"/>
                    <a:pt x="163" y="12"/>
                    <a:pt x="162" y="11"/>
                  </a:cubicBezTo>
                  <a:cubicBezTo>
                    <a:pt x="161" y="11"/>
                    <a:pt x="160" y="12"/>
                    <a:pt x="160" y="10"/>
                  </a:cubicBezTo>
                  <a:cubicBezTo>
                    <a:pt x="160" y="7"/>
                    <a:pt x="159" y="6"/>
                    <a:pt x="158" y="5"/>
                  </a:cubicBezTo>
                  <a:cubicBezTo>
                    <a:pt x="157" y="4"/>
                    <a:pt x="157" y="3"/>
                    <a:pt x="155" y="2"/>
                  </a:cubicBezTo>
                  <a:cubicBezTo>
                    <a:pt x="154" y="2"/>
                    <a:pt x="152" y="2"/>
                    <a:pt x="152" y="1"/>
                  </a:cubicBezTo>
                  <a:cubicBezTo>
                    <a:pt x="152" y="1"/>
                    <a:pt x="152" y="0"/>
                    <a:pt x="151" y="0"/>
                  </a:cubicBezTo>
                  <a:cubicBezTo>
                    <a:pt x="150" y="0"/>
                    <a:pt x="148" y="0"/>
                    <a:pt x="147" y="1"/>
                  </a:cubicBezTo>
                  <a:cubicBezTo>
                    <a:pt x="146" y="3"/>
                    <a:pt x="143" y="0"/>
                    <a:pt x="142" y="0"/>
                  </a:cubicBezTo>
                  <a:cubicBezTo>
                    <a:pt x="142" y="0"/>
                    <a:pt x="140" y="1"/>
                    <a:pt x="139" y="2"/>
                  </a:cubicBezTo>
                  <a:cubicBezTo>
                    <a:pt x="138" y="3"/>
                    <a:pt x="137" y="4"/>
                    <a:pt x="138" y="5"/>
                  </a:cubicBezTo>
                  <a:cubicBezTo>
                    <a:pt x="140" y="6"/>
                    <a:pt x="141" y="6"/>
                    <a:pt x="140" y="8"/>
                  </a:cubicBezTo>
                  <a:cubicBezTo>
                    <a:pt x="138" y="9"/>
                    <a:pt x="140" y="9"/>
                    <a:pt x="141" y="10"/>
                  </a:cubicBezTo>
                  <a:cubicBezTo>
                    <a:pt x="142" y="10"/>
                    <a:pt x="143" y="10"/>
                    <a:pt x="142" y="11"/>
                  </a:cubicBezTo>
                  <a:cubicBezTo>
                    <a:pt x="141" y="13"/>
                    <a:pt x="141" y="12"/>
                    <a:pt x="141" y="13"/>
                  </a:cubicBezTo>
                  <a:cubicBezTo>
                    <a:pt x="142" y="15"/>
                    <a:pt x="141" y="14"/>
                    <a:pt x="140" y="14"/>
                  </a:cubicBezTo>
                  <a:cubicBezTo>
                    <a:pt x="140" y="14"/>
                    <a:pt x="138" y="14"/>
                    <a:pt x="137" y="15"/>
                  </a:cubicBezTo>
                  <a:cubicBezTo>
                    <a:pt x="135" y="15"/>
                    <a:pt x="134" y="17"/>
                    <a:pt x="133" y="18"/>
                  </a:cubicBezTo>
                  <a:cubicBezTo>
                    <a:pt x="131" y="20"/>
                    <a:pt x="130" y="21"/>
                    <a:pt x="129" y="20"/>
                  </a:cubicBezTo>
                  <a:cubicBezTo>
                    <a:pt x="128" y="19"/>
                    <a:pt x="127" y="17"/>
                    <a:pt x="126" y="18"/>
                  </a:cubicBezTo>
                  <a:cubicBezTo>
                    <a:pt x="125" y="18"/>
                    <a:pt x="125" y="19"/>
                    <a:pt x="124" y="18"/>
                  </a:cubicBezTo>
                  <a:cubicBezTo>
                    <a:pt x="122" y="18"/>
                    <a:pt x="121" y="20"/>
                    <a:pt x="121" y="21"/>
                  </a:cubicBezTo>
                  <a:cubicBezTo>
                    <a:pt x="122" y="22"/>
                    <a:pt x="122" y="24"/>
                    <a:pt x="123" y="25"/>
                  </a:cubicBezTo>
                  <a:cubicBezTo>
                    <a:pt x="124" y="26"/>
                    <a:pt x="123" y="28"/>
                    <a:pt x="122" y="28"/>
                  </a:cubicBezTo>
                  <a:cubicBezTo>
                    <a:pt x="122" y="29"/>
                    <a:pt x="122" y="31"/>
                    <a:pt x="120" y="31"/>
                  </a:cubicBezTo>
                  <a:cubicBezTo>
                    <a:pt x="119" y="31"/>
                    <a:pt x="117" y="32"/>
                    <a:pt x="117" y="33"/>
                  </a:cubicBezTo>
                  <a:cubicBezTo>
                    <a:pt x="117" y="35"/>
                    <a:pt x="117" y="37"/>
                    <a:pt x="116" y="38"/>
                  </a:cubicBezTo>
                  <a:cubicBezTo>
                    <a:pt x="115" y="39"/>
                    <a:pt x="114" y="41"/>
                    <a:pt x="113" y="40"/>
                  </a:cubicBezTo>
                  <a:cubicBezTo>
                    <a:pt x="112" y="39"/>
                    <a:pt x="112" y="38"/>
                    <a:pt x="111" y="40"/>
                  </a:cubicBezTo>
                  <a:cubicBezTo>
                    <a:pt x="111" y="41"/>
                    <a:pt x="111" y="42"/>
                    <a:pt x="110" y="43"/>
                  </a:cubicBezTo>
                  <a:cubicBezTo>
                    <a:pt x="109" y="44"/>
                    <a:pt x="109" y="44"/>
                    <a:pt x="109" y="47"/>
                  </a:cubicBezTo>
                  <a:cubicBezTo>
                    <a:pt x="109" y="50"/>
                    <a:pt x="109" y="51"/>
                    <a:pt x="108" y="52"/>
                  </a:cubicBezTo>
                  <a:cubicBezTo>
                    <a:pt x="106" y="52"/>
                    <a:pt x="105" y="52"/>
                    <a:pt x="105" y="54"/>
                  </a:cubicBezTo>
                  <a:cubicBezTo>
                    <a:pt x="105" y="55"/>
                    <a:pt x="105" y="53"/>
                    <a:pt x="104" y="52"/>
                  </a:cubicBezTo>
                  <a:cubicBezTo>
                    <a:pt x="103" y="52"/>
                    <a:pt x="102" y="52"/>
                    <a:pt x="100" y="52"/>
                  </a:cubicBezTo>
                  <a:cubicBezTo>
                    <a:pt x="98" y="52"/>
                    <a:pt x="97" y="51"/>
                    <a:pt x="97" y="49"/>
                  </a:cubicBezTo>
                  <a:cubicBezTo>
                    <a:pt x="97" y="47"/>
                    <a:pt x="97" y="47"/>
                    <a:pt x="96" y="46"/>
                  </a:cubicBezTo>
                  <a:cubicBezTo>
                    <a:pt x="95" y="45"/>
                    <a:pt x="93" y="44"/>
                    <a:pt x="94" y="46"/>
                  </a:cubicBezTo>
                  <a:cubicBezTo>
                    <a:pt x="95" y="48"/>
                    <a:pt x="95" y="48"/>
                    <a:pt x="93" y="48"/>
                  </a:cubicBezTo>
                  <a:cubicBezTo>
                    <a:pt x="92" y="48"/>
                    <a:pt x="91" y="48"/>
                    <a:pt x="91" y="49"/>
                  </a:cubicBezTo>
                  <a:cubicBezTo>
                    <a:pt x="92" y="51"/>
                    <a:pt x="92" y="52"/>
                    <a:pt x="90" y="52"/>
                  </a:cubicBezTo>
                  <a:cubicBezTo>
                    <a:pt x="89" y="53"/>
                    <a:pt x="89" y="54"/>
                    <a:pt x="89" y="55"/>
                  </a:cubicBezTo>
                  <a:cubicBezTo>
                    <a:pt x="90" y="57"/>
                    <a:pt x="91" y="58"/>
                    <a:pt x="89" y="57"/>
                  </a:cubicBezTo>
                  <a:cubicBezTo>
                    <a:pt x="88" y="57"/>
                    <a:pt x="88" y="58"/>
                    <a:pt x="88" y="59"/>
                  </a:cubicBezTo>
                  <a:cubicBezTo>
                    <a:pt x="88" y="60"/>
                    <a:pt x="87" y="61"/>
                    <a:pt x="86" y="61"/>
                  </a:cubicBezTo>
                  <a:cubicBezTo>
                    <a:pt x="85" y="61"/>
                    <a:pt x="86" y="58"/>
                    <a:pt x="85" y="58"/>
                  </a:cubicBezTo>
                  <a:cubicBezTo>
                    <a:pt x="84" y="58"/>
                    <a:pt x="83" y="58"/>
                    <a:pt x="82" y="57"/>
                  </a:cubicBezTo>
                  <a:cubicBezTo>
                    <a:pt x="81" y="56"/>
                    <a:pt x="80" y="54"/>
                    <a:pt x="78" y="55"/>
                  </a:cubicBezTo>
                  <a:cubicBezTo>
                    <a:pt x="77" y="57"/>
                    <a:pt x="75" y="57"/>
                    <a:pt x="74" y="58"/>
                  </a:cubicBezTo>
                  <a:cubicBezTo>
                    <a:pt x="73" y="58"/>
                    <a:pt x="73" y="60"/>
                    <a:pt x="73" y="62"/>
                  </a:cubicBezTo>
                  <a:cubicBezTo>
                    <a:pt x="73" y="63"/>
                    <a:pt x="73" y="63"/>
                    <a:pt x="72" y="64"/>
                  </a:cubicBezTo>
                  <a:cubicBezTo>
                    <a:pt x="71" y="66"/>
                    <a:pt x="71" y="66"/>
                    <a:pt x="70" y="65"/>
                  </a:cubicBezTo>
                  <a:cubicBezTo>
                    <a:pt x="69" y="63"/>
                    <a:pt x="69" y="62"/>
                    <a:pt x="67" y="62"/>
                  </a:cubicBezTo>
                  <a:cubicBezTo>
                    <a:pt x="65" y="62"/>
                    <a:pt x="65" y="60"/>
                    <a:pt x="64" y="60"/>
                  </a:cubicBezTo>
                  <a:cubicBezTo>
                    <a:pt x="62" y="60"/>
                    <a:pt x="60" y="58"/>
                    <a:pt x="59" y="59"/>
                  </a:cubicBezTo>
                  <a:cubicBezTo>
                    <a:pt x="58" y="61"/>
                    <a:pt x="56" y="61"/>
                    <a:pt x="56" y="60"/>
                  </a:cubicBezTo>
                  <a:cubicBezTo>
                    <a:pt x="55" y="59"/>
                    <a:pt x="55" y="57"/>
                    <a:pt x="55" y="57"/>
                  </a:cubicBezTo>
                  <a:cubicBezTo>
                    <a:pt x="55" y="57"/>
                    <a:pt x="53" y="60"/>
                    <a:pt x="54" y="61"/>
                  </a:cubicBezTo>
                  <a:cubicBezTo>
                    <a:pt x="55" y="62"/>
                    <a:pt x="56" y="63"/>
                    <a:pt x="55" y="64"/>
                  </a:cubicBezTo>
                  <a:cubicBezTo>
                    <a:pt x="54" y="65"/>
                    <a:pt x="52" y="64"/>
                    <a:pt x="52" y="63"/>
                  </a:cubicBezTo>
                  <a:cubicBezTo>
                    <a:pt x="52" y="61"/>
                    <a:pt x="52" y="62"/>
                    <a:pt x="50" y="62"/>
                  </a:cubicBezTo>
                  <a:cubicBezTo>
                    <a:pt x="48" y="63"/>
                    <a:pt x="47" y="63"/>
                    <a:pt x="46" y="62"/>
                  </a:cubicBezTo>
                  <a:cubicBezTo>
                    <a:pt x="45" y="61"/>
                    <a:pt x="44" y="61"/>
                    <a:pt x="44" y="62"/>
                  </a:cubicBezTo>
                  <a:cubicBezTo>
                    <a:pt x="43" y="64"/>
                    <a:pt x="45" y="64"/>
                    <a:pt x="45" y="65"/>
                  </a:cubicBezTo>
                  <a:cubicBezTo>
                    <a:pt x="45" y="66"/>
                    <a:pt x="43" y="67"/>
                    <a:pt x="42" y="67"/>
                  </a:cubicBezTo>
                  <a:cubicBezTo>
                    <a:pt x="42" y="67"/>
                    <a:pt x="41" y="69"/>
                    <a:pt x="39" y="70"/>
                  </a:cubicBezTo>
                  <a:cubicBezTo>
                    <a:pt x="38" y="71"/>
                    <a:pt x="36" y="72"/>
                    <a:pt x="38" y="75"/>
                  </a:cubicBezTo>
                  <a:cubicBezTo>
                    <a:pt x="40" y="77"/>
                    <a:pt x="41" y="77"/>
                    <a:pt x="41" y="79"/>
                  </a:cubicBezTo>
                  <a:cubicBezTo>
                    <a:pt x="41" y="80"/>
                    <a:pt x="40" y="80"/>
                    <a:pt x="37" y="81"/>
                  </a:cubicBezTo>
                  <a:cubicBezTo>
                    <a:pt x="35" y="81"/>
                    <a:pt x="34" y="81"/>
                    <a:pt x="33" y="83"/>
                  </a:cubicBezTo>
                  <a:cubicBezTo>
                    <a:pt x="32" y="84"/>
                    <a:pt x="32" y="84"/>
                    <a:pt x="30" y="84"/>
                  </a:cubicBezTo>
                  <a:cubicBezTo>
                    <a:pt x="29" y="83"/>
                    <a:pt x="28" y="84"/>
                    <a:pt x="28" y="86"/>
                  </a:cubicBezTo>
                  <a:cubicBezTo>
                    <a:pt x="28" y="87"/>
                    <a:pt x="26" y="89"/>
                    <a:pt x="28" y="90"/>
                  </a:cubicBezTo>
                  <a:cubicBezTo>
                    <a:pt x="30" y="92"/>
                    <a:pt x="30" y="95"/>
                    <a:pt x="30" y="97"/>
                  </a:cubicBezTo>
                  <a:cubicBezTo>
                    <a:pt x="29" y="99"/>
                    <a:pt x="29" y="99"/>
                    <a:pt x="27" y="99"/>
                  </a:cubicBezTo>
                  <a:cubicBezTo>
                    <a:pt x="25" y="98"/>
                    <a:pt x="23" y="97"/>
                    <a:pt x="21" y="96"/>
                  </a:cubicBezTo>
                  <a:cubicBezTo>
                    <a:pt x="19" y="95"/>
                    <a:pt x="16" y="94"/>
                    <a:pt x="14" y="93"/>
                  </a:cubicBezTo>
                  <a:cubicBezTo>
                    <a:pt x="12" y="93"/>
                    <a:pt x="10" y="92"/>
                    <a:pt x="9" y="94"/>
                  </a:cubicBezTo>
                  <a:cubicBezTo>
                    <a:pt x="9" y="96"/>
                    <a:pt x="6" y="100"/>
                    <a:pt x="5" y="102"/>
                  </a:cubicBezTo>
                  <a:cubicBezTo>
                    <a:pt x="5" y="102"/>
                    <a:pt x="5" y="102"/>
                    <a:pt x="5" y="102"/>
                  </a:cubicBezTo>
                  <a:cubicBezTo>
                    <a:pt x="5" y="103"/>
                    <a:pt x="5" y="103"/>
                    <a:pt x="5" y="103"/>
                  </a:cubicBezTo>
                  <a:cubicBezTo>
                    <a:pt x="6" y="104"/>
                    <a:pt x="6" y="104"/>
                    <a:pt x="7" y="104"/>
                  </a:cubicBezTo>
                  <a:cubicBezTo>
                    <a:pt x="8" y="104"/>
                    <a:pt x="8" y="106"/>
                    <a:pt x="8" y="107"/>
                  </a:cubicBezTo>
                  <a:cubicBezTo>
                    <a:pt x="8" y="108"/>
                    <a:pt x="8" y="109"/>
                    <a:pt x="7" y="109"/>
                  </a:cubicBezTo>
                  <a:cubicBezTo>
                    <a:pt x="6" y="109"/>
                    <a:pt x="6" y="111"/>
                    <a:pt x="7" y="112"/>
                  </a:cubicBezTo>
                  <a:cubicBezTo>
                    <a:pt x="8" y="112"/>
                    <a:pt x="9" y="112"/>
                    <a:pt x="7" y="113"/>
                  </a:cubicBezTo>
                  <a:cubicBezTo>
                    <a:pt x="6" y="114"/>
                    <a:pt x="5" y="115"/>
                    <a:pt x="6" y="116"/>
                  </a:cubicBezTo>
                  <a:cubicBezTo>
                    <a:pt x="7" y="117"/>
                    <a:pt x="6" y="117"/>
                    <a:pt x="6" y="119"/>
                  </a:cubicBezTo>
                  <a:cubicBezTo>
                    <a:pt x="6" y="120"/>
                    <a:pt x="6" y="122"/>
                    <a:pt x="4" y="121"/>
                  </a:cubicBezTo>
                  <a:cubicBezTo>
                    <a:pt x="3" y="120"/>
                    <a:pt x="1" y="118"/>
                    <a:pt x="0" y="119"/>
                  </a:cubicBezTo>
                  <a:cubicBezTo>
                    <a:pt x="0" y="120"/>
                    <a:pt x="0" y="121"/>
                    <a:pt x="0" y="123"/>
                  </a:cubicBezTo>
                  <a:cubicBezTo>
                    <a:pt x="0" y="123"/>
                    <a:pt x="0" y="124"/>
                    <a:pt x="0" y="124"/>
                  </a:cubicBezTo>
                  <a:cubicBezTo>
                    <a:pt x="6" y="124"/>
                    <a:pt x="40" y="122"/>
                    <a:pt x="42" y="122"/>
                  </a:cubicBezTo>
                  <a:cubicBezTo>
                    <a:pt x="44" y="122"/>
                    <a:pt x="46" y="121"/>
                    <a:pt x="45" y="119"/>
                  </a:cubicBezTo>
                  <a:cubicBezTo>
                    <a:pt x="44" y="116"/>
                    <a:pt x="43" y="114"/>
                    <a:pt x="43" y="114"/>
                  </a:cubicBezTo>
                  <a:cubicBezTo>
                    <a:pt x="51" y="114"/>
                    <a:pt x="51" y="114"/>
                    <a:pt x="51" y="114"/>
                  </a:cubicBezTo>
                  <a:cubicBezTo>
                    <a:pt x="51" y="115"/>
                    <a:pt x="51" y="115"/>
                    <a:pt x="51" y="115"/>
                  </a:cubicBezTo>
                  <a:cubicBezTo>
                    <a:pt x="51" y="115"/>
                    <a:pt x="87" y="111"/>
                    <a:pt x="92" y="111"/>
                  </a:cubicBezTo>
                  <a:cubicBezTo>
                    <a:pt x="98" y="111"/>
                    <a:pt x="113" y="109"/>
                    <a:pt x="119" y="109"/>
                  </a:cubicBezTo>
                  <a:cubicBezTo>
                    <a:pt x="125" y="109"/>
                    <a:pt x="131" y="108"/>
                    <a:pt x="133" y="108"/>
                  </a:cubicBezTo>
                  <a:cubicBezTo>
                    <a:pt x="135" y="107"/>
                    <a:pt x="141" y="106"/>
                    <a:pt x="145" y="106"/>
                  </a:cubicBezTo>
                  <a:cubicBezTo>
                    <a:pt x="149" y="106"/>
                    <a:pt x="178" y="104"/>
                    <a:pt x="182" y="103"/>
                  </a:cubicBezTo>
                  <a:cubicBezTo>
                    <a:pt x="187" y="102"/>
                    <a:pt x="189" y="103"/>
                    <a:pt x="190" y="103"/>
                  </a:cubicBezTo>
                  <a:cubicBezTo>
                    <a:pt x="190" y="102"/>
                    <a:pt x="192" y="100"/>
                    <a:pt x="193" y="99"/>
                  </a:cubicBezTo>
                  <a:cubicBezTo>
                    <a:pt x="194" y="99"/>
                    <a:pt x="195" y="98"/>
                    <a:pt x="196" y="99"/>
                  </a:cubicBezTo>
                  <a:cubicBezTo>
                    <a:pt x="198" y="99"/>
                    <a:pt x="199" y="97"/>
                    <a:pt x="201" y="96"/>
                  </a:cubicBezTo>
                  <a:cubicBezTo>
                    <a:pt x="204" y="95"/>
                    <a:pt x="205" y="94"/>
                    <a:pt x="206" y="94"/>
                  </a:cubicBezTo>
                  <a:cubicBezTo>
                    <a:pt x="208" y="93"/>
                    <a:pt x="208" y="92"/>
                    <a:pt x="208" y="91"/>
                  </a:cubicBezTo>
                  <a:cubicBezTo>
                    <a:pt x="208" y="89"/>
                    <a:pt x="209" y="89"/>
                    <a:pt x="210" y="89"/>
                  </a:cubicBezTo>
                  <a:cubicBezTo>
                    <a:pt x="211" y="89"/>
                    <a:pt x="212" y="88"/>
                    <a:pt x="214" y="87"/>
                  </a:cubicBezTo>
                  <a:cubicBezTo>
                    <a:pt x="215" y="85"/>
                    <a:pt x="215" y="84"/>
                    <a:pt x="215" y="83"/>
                  </a:cubicBezTo>
                  <a:cubicBezTo>
                    <a:pt x="215" y="82"/>
                    <a:pt x="216" y="81"/>
                    <a:pt x="218" y="81"/>
                  </a:cubicBezTo>
                  <a:cubicBezTo>
                    <a:pt x="219" y="80"/>
                    <a:pt x="219" y="78"/>
                    <a:pt x="219" y="77"/>
                  </a:cubicBezTo>
                  <a:cubicBezTo>
                    <a:pt x="219" y="76"/>
                    <a:pt x="220" y="74"/>
                    <a:pt x="222" y="73"/>
                  </a:cubicBezTo>
                  <a:cubicBezTo>
                    <a:pt x="225" y="71"/>
                    <a:pt x="226" y="70"/>
                    <a:pt x="228" y="69"/>
                  </a:cubicBezTo>
                  <a:cubicBezTo>
                    <a:pt x="230" y="69"/>
                    <a:pt x="230" y="68"/>
                    <a:pt x="231" y="66"/>
                  </a:cubicBezTo>
                  <a:cubicBezTo>
                    <a:pt x="233" y="65"/>
                    <a:pt x="241" y="55"/>
                    <a:pt x="241" y="55"/>
                  </a:cubicBezTo>
                  <a:cubicBezTo>
                    <a:pt x="241" y="55"/>
                    <a:pt x="240" y="55"/>
                    <a:pt x="238" y="55"/>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nvGrpSpPr>
            <p:cNvPr id="504" name="Group 503">
              <a:extLst>
                <a:ext uri="{FF2B5EF4-FFF2-40B4-BE49-F238E27FC236}">
                  <a16:creationId xmlns:a16="http://schemas.microsoft.com/office/drawing/2014/main" id="{C91ACA5D-B3F8-1F72-EEEE-26F57D1EEB3D}"/>
                </a:ext>
              </a:extLst>
            </p:cNvPr>
            <p:cNvGrpSpPr/>
            <p:nvPr/>
          </p:nvGrpSpPr>
          <p:grpSpPr bwMode="gray">
            <a:xfrm>
              <a:off x="9393019" y="2591992"/>
              <a:ext cx="832948" cy="638148"/>
              <a:chOff x="7742344" y="2359117"/>
              <a:chExt cx="900125" cy="674713"/>
            </a:xfrm>
            <a:solidFill>
              <a:schemeClr val="accent4"/>
            </a:solidFill>
          </p:grpSpPr>
          <p:sp>
            <p:nvSpPr>
              <p:cNvPr id="665" name="Freeform 411">
                <a:extLst>
                  <a:ext uri="{FF2B5EF4-FFF2-40B4-BE49-F238E27FC236}">
                    <a16:creationId xmlns:a16="http://schemas.microsoft.com/office/drawing/2014/main" id="{05724AD8-C796-DC4E-6EA3-D5A91424B09D}"/>
                  </a:ext>
                </a:extLst>
              </p:cNvPr>
              <p:cNvSpPr>
                <a:spLocks/>
              </p:cNvSpPr>
              <p:nvPr/>
            </p:nvSpPr>
            <p:spPr bwMode="gray">
              <a:xfrm>
                <a:off x="8588493" y="2903650"/>
                <a:ext cx="53976" cy="47627"/>
              </a:xfrm>
              <a:custGeom>
                <a:avLst/>
                <a:gdLst>
                  <a:gd name="T0" fmla="*/ 1 w 15"/>
                  <a:gd name="T1" fmla="*/ 11 h 13"/>
                  <a:gd name="T2" fmla="*/ 3 w 15"/>
                  <a:gd name="T3" fmla="*/ 8 h 13"/>
                  <a:gd name="T4" fmla="*/ 4 w 15"/>
                  <a:gd name="T5" fmla="*/ 6 h 13"/>
                  <a:gd name="T6" fmla="*/ 6 w 15"/>
                  <a:gd name="T7" fmla="*/ 4 h 13"/>
                  <a:gd name="T8" fmla="*/ 8 w 15"/>
                  <a:gd name="T9" fmla="*/ 4 h 13"/>
                  <a:gd name="T10" fmla="*/ 9 w 15"/>
                  <a:gd name="T11" fmla="*/ 3 h 13"/>
                  <a:gd name="T12" fmla="*/ 11 w 15"/>
                  <a:gd name="T13" fmla="*/ 4 h 13"/>
                  <a:gd name="T14" fmla="*/ 14 w 15"/>
                  <a:gd name="T15" fmla="*/ 2 h 13"/>
                  <a:gd name="T16" fmla="*/ 9 w 15"/>
                  <a:gd name="T17" fmla="*/ 7 h 13"/>
                  <a:gd name="T18" fmla="*/ 3 w 15"/>
                  <a:gd name="T19" fmla="*/ 12 h 13"/>
                  <a:gd name="T20" fmla="*/ 1 w 15"/>
                  <a:gd name="T21" fmla="*/ 12 h 13"/>
                  <a:gd name="T22" fmla="*/ 1 w 15"/>
                  <a:gd name="T23"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 h="13">
                    <a:moveTo>
                      <a:pt x="1" y="11"/>
                    </a:moveTo>
                    <a:cubicBezTo>
                      <a:pt x="2" y="10"/>
                      <a:pt x="2" y="9"/>
                      <a:pt x="3" y="8"/>
                    </a:cubicBezTo>
                    <a:cubicBezTo>
                      <a:pt x="3" y="7"/>
                      <a:pt x="3" y="6"/>
                      <a:pt x="4" y="6"/>
                    </a:cubicBezTo>
                    <a:cubicBezTo>
                      <a:pt x="5" y="6"/>
                      <a:pt x="6" y="5"/>
                      <a:pt x="6" y="4"/>
                    </a:cubicBezTo>
                    <a:cubicBezTo>
                      <a:pt x="6" y="4"/>
                      <a:pt x="7" y="4"/>
                      <a:pt x="8" y="4"/>
                    </a:cubicBezTo>
                    <a:cubicBezTo>
                      <a:pt x="8" y="4"/>
                      <a:pt x="9" y="2"/>
                      <a:pt x="9" y="3"/>
                    </a:cubicBezTo>
                    <a:cubicBezTo>
                      <a:pt x="10" y="3"/>
                      <a:pt x="11" y="4"/>
                      <a:pt x="11" y="4"/>
                    </a:cubicBezTo>
                    <a:cubicBezTo>
                      <a:pt x="12" y="3"/>
                      <a:pt x="15" y="0"/>
                      <a:pt x="14" y="2"/>
                    </a:cubicBezTo>
                    <a:cubicBezTo>
                      <a:pt x="13" y="4"/>
                      <a:pt x="10" y="6"/>
                      <a:pt x="9" y="7"/>
                    </a:cubicBezTo>
                    <a:cubicBezTo>
                      <a:pt x="7" y="9"/>
                      <a:pt x="4" y="11"/>
                      <a:pt x="3" y="12"/>
                    </a:cubicBezTo>
                    <a:cubicBezTo>
                      <a:pt x="2" y="13"/>
                      <a:pt x="1" y="12"/>
                      <a:pt x="1" y="12"/>
                    </a:cubicBezTo>
                    <a:cubicBezTo>
                      <a:pt x="1" y="12"/>
                      <a:pt x="0" y="12"/>
                      <a:pt x="1" y="1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66" name="Freeform 412">
                <a:extLst>
                  <a:ext uri="{FF2B5EF4-FFF2-40B4-BE49-F238E27FC236}">
                    <a16:creationId xmlns:a16="http://schemas.microsoft.com/office/drawing/2014/main" id="{F5A1A0A0-C092-EE58-545B-1123126E2D11}"/>
                  </a:ext>
                </a:extLst>
              </p:cNvPr>
              <p:cNvSpPr>
                <a:spLocks noEditPoints="1"/>
              </p:cNvSpPr>
              <p:nvPr/>
            </p:nvSpPr>
            <p:spPr bwMode="gray">
              <a:xfrm>
                <a:off x="7742344" y="2359117"/>
                <a:ext cx="852499" cy="674713"/>
              </a:xfrm>
              <a:custGeom>
                <a:avLst/>
                <a:gdLst>
                  <a:gd name="T0" fmla="*/ 194 w 236"/>
                  <a:gd name="T1" fmla="*/ 173 h 187"/>
                  <a:gd name="T2" fmla="*/ 198 w 236"/>
                  <a:gd name="T3" fmla="*/ 166 h 187"/>
                  <a:gd name="T4" fmla="*/ 200 w 236"/>
                  <a:gd name="T5" fmla="*/ 157 h 187"/>
                  <a:gd name="T6" fmla="*/ 192 w 236"/>
                  <a:gd name="T7" fmla="*/ 122 h 187"/>
                  <a:gd name="T8" fmla="*/ 187 w 236"/>
                  <a:gd name="T9" fmla="*/ 71 h 187"/>
                  <a:gd name="T10" fmla="*/ 180 w 236"/>
                  <a:gd name="T11" fmla="*/ 57 h 187"/>
                  <a:gd name="T12" fmla="*/ 179 w 236"/>
                  <a:gd name="T13" fmla="*/ 52 h 187"/>
                  <a:gd name="T14" fmla="*/ 175 w 236"/>
                  <a:gd name="T15" fmla="*/ 41 h 187"/>
                  <a:gd name="T16" fmla="*/ 174 w 236"/>
                  <a:gd name="T17" fmla="*/ 27 h 187"/>
                  <a:gd name="T18" fmla="*/ 170 w 236"/>
                  <a:gd name="T19" fmla="*/ 11 h 187"/>
                  <a:gd name="T20" fmla="*/ 168 w 236"/>
                  <a:gd name="T21" fmla="*/ 1 h 187"/>
                  <a:gd name="T22" fmla="*/ 131 w 236"/>
                  <a:gd name="T23" fmla="*/ 9 h 187"/>
                  <a:gd name="T24" fmla="*/ 120 w 236"/>
                  <a:gd name="T25" fmla="*/ 12 h 187"/>
                  <a:gd name="T26" fmla="*/ 103 w 236"/>
                  <a:gd name="T27" fmla="*/ 33 h 187"/>
                  <a:gd name="T28" fmla="*/ 99 w 236"/>
                  <a:gd name="T29" fmla="*/ 44 h 187"/>
                  <a:gd name="T30" fmla="*/ 91 w 236"/>
                  <a:gd name="T31" fmla="*/ 53 h 187"/>
                  <a:gd name="T32" fmla="*/ 89 w 236"/>
                  <a:gd name="T33" fmla="*/ 58 h 187"/>
                  <a:gd name="T34" fmla="*/ 91 w 236"/>
                  <a:gd name="T35" fmla="*/ 59 h 187"/>
                  <a:gd name="T36" fmla="*/ 95 w 236"/>
                  <a:gd name="T37" fmla="*/ 60 h 187"/>
                  <a:gd name="T38" fmla="*/ 96 w 236"/>
                  <a:gd name="T39" fmla="*/ 64 h 187"/>
                  <a:gd name="T40" fmla="*/ 93 w 236"/>
                  <a:gd name="T41" fmla="*/ 68 h 187"/>
                  <a:gd name="T42" fmla="*/ 93 w 236"/>
                  <a:gd name="T43" fmla="*/ 81 h 187"/>
                  <a:gd name="T44" fmla="*/ 85 w 236"/>
                  <a:gd name="T45" fmla="*/ 88 h 187"/>
                  <a:gd name="T46" fmla="*/ 74 w 236"/>
                  <a:gd name="T47" fmla="*/ 95 h 187"/>
                  <a:gd name="T48" fmla="*/ 60 w 236"/>
                  <a:gd name="T49" fmla="*/ 99 h 187"/>
                  <a:gd name="T50" fmla="*/ 54 w 236"/>
                  <a:gd name="T51" fmla="*/ 98 h 187"/>
                  <a:gd name="T52" fmla="*/ 39 w 236"/>
                  <a:gd name="T53" fmla="*/ 98 h 187"/>
                  <a:gd name="T54" fmla="*/ 14 w 236"/>
                  <a:gd name="T55" fmla="*/ 107 h 187"/>
                  <a:gd name="T56" fmla="*/ 16 w 236"/>
                  <a:gd name="T57" fmla="*/ 115 h 187"/>
                  <a:gd name="T58" fmla="*/ 22 w 236"/>
                  <a:gd name="T59" fmla="*/ 122 h 187"/>
                  <a:gd name="T60" fmla="*/ 19 w 236"/>
                  <a:gd name="T61" fmla="*/ 131 h 187"/>
                  <a:gd name="T62" fmla="*/ 9 w 236"/>
                  <a:gd name="T63" fmla="*/ 145 h 187"/>
                  <a:gd name="T64" fmla="*/ 2 w 236"/>
                  <a:gd name="T65" fmla="*/ 163 h 187"/>
                  <a:gd name="T66" fmla="*/ 139 w 236"/>
                  <a:gd name="T67" fmla="*/ 140 h 187"/>
                  <a:gd name="T68" fmla="*/ 147 w 236"/>
                  <a:gd name="T69" fmla="*/ 145 h 187"/>
                  <a:gd name="T70" fmla="*/ 155 w 236"/>
                  <a:gd name="T71" fmla="*/ 157 h 187"/>
                  <a:gd name="T72" fmla="*/ 162 w 236"/>
                  <a:gd name="T73" fmla="*/ 160 h 187"/>
                  <a:gd name="T74" fmla="*/ 187 w 236"/>
                  <a:gd name="T75" fmla="*/ 180 h 187"/>
                  <a:gd name="T76" fmla="*/ 190 w 236"/>
                  <a:gd name="T77" fmla="*/ 180 h 187"/>
                  <a:gd name="T78" fmla="*/ 229 w 236"/>
                  <a:gd name="T79" fmla="*/ 162 h 187"/>
                  <a:gd name="T80" fmla="*/ 233 w 236"/>
                  <a:gd name="T81" fmla="*/ 155 h 187"/>
                  <a:gd name="T82" fmla="*/ 221 w 236"/>
                  <a:gd name="T83" fmla="*/ 163 h 187"/>
                  <a:gd name="T84" fmla="*/ 212 w 236"/>
                  <a:gd name="T85" fmla="*/ 168 h 187"/>
                  <a:gd name="T86" fmla="*/ 201 w 236"/>
                  <a:gd name="T87" fmla="*/ 170 h 187"/>
                  <a:gd name="T88" fmla="*/ 194 w 236"/>
                  <a:gd name="T89" fmla="*/ 175 h 187"/>
                  <a:gd name="T90" fmla="*/ 190 w 236"/>
                  <a:gd name="T91" fmla="*/ 184 h 187"/>
                  <a:gd name="T92" fmla="*/ 194 w 236"/>
                  <a:gd name="T93" fmla="*/ 183 h 187"/>
                  <a:gd name="T94" fmla="*/ 200 w 236"/>
                  <a:gd name="T95" fmla="*/ 183 h 187"/>
                  <a:gd name="T96" fmla="*/ 209 w 236"/>
                  <a:gd name="T97" fmla="*/ 178 h 187"/>
                  <a:gd name="T98" fmla="*/ 215 w 236"/>
                  <a:gd name="T99" fmla="*/ 175 h 187"/>
                  <a:gd name="T100" fmla="*/ 222 w 236"/>
                  <a:gd name="T101" fmla="*/ 172 h 187"/>
                  <a:gd name="T102" fmla="*/ 226 w 236"/>
                  <a:gd name="T103" fmla="*/ 169 h 187"/>
                  <a:gd name="T104" fmla="*/ 235 w 236"/>
                  <a:gd name="T105" fmla="*/ 16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6" h="187">
                    <a:moveTo>
                      <a:pt x="192" y="177"/>
                    </a:moveTo>
                    <a:cubicBezTo>
                      <a:pt x="193" y="175"/>
                      <a:pt x="193" y="175"/>
                      <a:pt x="194" y="173"/>
                    </a:cubicBezTo>
                    <a:cubicBezTo>
                      <a:pt x="194" y="173"/>
                      <a:pt x="194" y="173"/>
                      <a:pt x="194" y="173"/>
                    </a:cubicBezTo>
                    <a:cubicBezTo>
                      <a:pt x="194" y="173"/>
                      <a:pt x="194" y="172"/>
                      <a:pt x="195" y="171"/>
                    </a:cubicBezTo>
                    <a:cubicBezTo>
                      <a:pt x="195" y="170"/>
                      <a:pt x="195" y="169"/>
                      <a:pt x="196" y="169"/>
                    </a:cubicBezTo>
                    <a:cubicBezTo>
                      <a:pt x="197" y="168"/>
                      <a:pt x="197" y="167"/>
                      <a:pt x="198" y="166"/>
                    </a:cubicBezTo>
                    <a:cubicBezTo>
                      <a:pt x="196" y="165"/>
                      <a:pt x="195" y="164"/>
                      <a:pt x="194" y="163"/>
                    </a:cubicBezTo>
                    <a:cubicBezTo>
                      <a:pt x="194" y="162"/>
                      <a:pt x="196" y="160"/>
                      <a:pt x="197" y="159"/>
                    </a:cubicBezTo>
                    <a:cubicBezTo>
                      <a:pt x="198" y="159"/>
                      <a:pt x="199" y="158"/>
                      <a:pt x="200" y="157"/>
                    </a:cubicBezTo>
                    <a:cubicBezTo>
                      <a:pt x="201" y="156"/>
                      <a:pt x="200" y="155"/>
                      <a:pt x="199" y="155"/>
                    </a:cubicBezTo>
                    <a:cubicBezTo>
                      <a:pt x="198" y="154"/>
                      <a:pt x="198" y="153"/>
                      <a:pt x="197" y="151"/>
                    </a:cubicBezTo>
                    <a:cubicBezTo>
                      <a:pt x="196" y="149"/>
                      <a:pt x="192" y="122"/>
                      <a:pt x="192" y="122"/>
                    </a:cubicBezTo>
                    <a:cubicBezTo>
                      <a:pt x="192" y="92"/>
                      <a:pt x="192" y="92"/>
                      <a:pt x="192" y="92"/>
                    </a:cubicBezTo>
                    <a:cubicBezTo>
                      <a:pt x="190" y="91"/>
                      <a:pt x="190" y="87"/>
                      <a:pt x="190" y="85"/>
                    </a:cubicBezTo>
                    <a:cubicBezTo>
                      <a:pt x="190" y="82"/>
                      <a:pt x="188" y="74"/>
                      <a:pt x="187" y="71"/>
                    </a:cubicBezTo>
                    <a:cubicBezTo>
                      <a:pt x="187" y="69"/>
                      <a:pt x="185" y="61"/>
                      <a:pt x="184" y="59"/>
                    </a:cubicBezTo>
                    <a:cubicBezTo>
                      <a:pt x="183" y="57"/>
                      <a:pt x="183" y="58"/>
                      <a:pt x="182" y="57"/>
                    </a:cubicBezTo>
                    <a:cubicBezTo>
                      <a:pt x="181" y="56"/>
                      <a:pt x="181" y="56"/>
                      <a:pt x="180" y="57"/>
                    </a:cubicBezTo>
                    <a:cubicBezTo>
                      <a:pt x="180" y="59"/>
                      <a:pt x="180" y="60"/>
                      <a:pt x="179" y="59"/>
                    </a:cubicBezTo>
                    <a:cubicBezTo>
                      <a:pt x="178" y="58"/>
                      <a:pt x="178" y="57"/>
                      <a:pt x="178" y="56"/>
                    </a:cubicBezTo>
                    <a:cubicBezTo>
                      <a:pt x="179" y="54"/>
                      <a:pt x="178" y="53"/>
                      <a:pt x="179" y="52"/>
                    </a:cubicBezTo>
                    <a:cubicBezTo>
                      <a:pt x="180" y="50"/>
                      <a:pt x="178" y="49"/>
                      <a:pt x="178" y="48"/>
                    </a:cubicBezTo>
                    <a:cubicBezTo>
                      <a:pt x="178" y="47"/>
                      <a:pt x="177" y="46"/>
                      <a:pt x="176" y="45"/>
                    </a:cubicBezTo>
                    <a:cubicBezTo>
                      <a:pt x="175" y="44"/>
                      <a:pt x="176" y="42"/>
                      <a:pt x="175" y="41"/>
                    </a:cubicBezTo>
                    <a:cubicBezTo>
                      <a:pt x="174" y="40"/>
                      <a:pt x="174" y="38"/>
                      <a:pt x="174" y="37"/>
                    </a:cubicBezTo>
                    <a:cubicBezTo>
                      <a:pt x="174" y="35"/>
                      <a:pt x="175" y="32"/>
                      <a:pt x="176" y="30"/>
                    </a:cubicBezTo>
                    <a:cubicBezTo>
                      <a:pt x="177" y="29"/>
                      <a:pt x="175" y="28"/>
                      <a:pt x="174" y="27"/>
                    </a:cubicBezTo>
                    <a:cubicBezTo>
                      <a:pt x="173" y="26"/>
                      <a:pt x="174" y="24"/>
                      <a:pt x="174" y="23"/>
                    </a:cubicBezTo>
                    <a:cubicBezTo>
                      <a:pt x="175" y="21"/>
                      <a:pt x="172" y="19"/>
                      <a:pt x="171" y="17"/>
                    </a:cubicBezTo>
                    <a:cubicBezTo>
                      <a:pt x="169" y="16"/>
                      <a:pt x="169" y="13"/>
                      <a:pt x="170" y="11"/>
                    </a:cubicBezTo>
                    <a:cubicBezTo>
                      <a:pt x="170" y="10"/>
                      <a:pt x="170" y="8"/>
                      <a:pt x="169" y="8"/>
                    </a:cubicBezTo>
                    <a:cubicBezTo>
                      <a:pt x="168" y="8"/>
                      <a:pt x="167" y="7"/>
                      <a:pt x="168" y="5"/>
                    </a:cubicBezTo>
                    <a:cubicBezTo>
                      <a:pt x="168" y="4"/>
                      <a:pt x="168" y="3"/>
                      <a:pt x="168" y="1"/>
                    </a:cubicBezTo>
                    <a:cubicBezTo>
                      <a:pt x="168" y="1"/>
                      <a:pt x="167" y="0"/>
                      <a:pt x="167" y="0"/>
                    </a:cubicBezTo>
                    <a:cubicBezTo>
                      <a:pt x="167" y="0"/>
                      <a:pt x="143" y="7"/>
                      <a:pt x="141" y="7"/>
                    </a:cubicBezTo>
                    <a:cubicBezTo>
                      <a:pt x="138" y="8"/>
                      <a:pt x="133" y="9"/>
                      <a:pt x="131" y="9"/>
                    </a:cubicBezTo>
                    <a:cubicBezTo>
                      <a:pt x="130" y="9"/>
                      <a:pt x="129" y="10"/>
                      <a:pt x="127" y="10"/>
                    </a:cubicBezTo>
                    <a:cubicBezTo>
                      <a:pt x="126" y="10"/>
                      <a:pt x="124" y="10"/>
                      <a:pt x="123" y="11"/>
                    </a:cubicBezTo>
                    <a:cubicBezTo>
                      <a:pt x="122" y="11"/>
                      <a:pt x="122" y="12"/>
                      <a:pt x="120" y="12"/>
                    </a:cubicBezTo>
                    <a:cubicBezTo>
                      <a:pt x="119" y="13"/>
                      <a:pt x="118" y="15"/>
                      <a:pt x="117" y="16"/>
                    </a:cubicBezTo>
                    <a:cubicBezTo>
                      <a:pt x="117" y="16"/>
                      <a:pt x="113" y="20"/>
                      <a:pt x="110" y="24"/>
                    </a:cubicBezTo>
                    <a:cubicBezTo>
                      <a:pt x="107" y="27"/>
                      <a:pt x="106" y="30"/>
                      <a:pt x="103" y="33"/>
                    </a:cubicBezTo>
                    <a:cubicBezTo>
                      <a:pt x="101" y="36"/>
                      <a:pt x="100" y="39"/>
                      <a:pt x="100" y="39"/>
                    </a:cubicBezTo>
                    <a:cubicBezTo>
                      <a:pt x="100" y="39"/>
                      <a:pt x="101" y="40"/>
                      <a:pt x="101" y="42"/>
                    </a:cubicBezTo>
                    <a:cubicBezTo>
                      <a:pt x="101" y="43"/>
                      <a:pt x="100" y="44"/>
                      <a:pt x="99" y="44"/>
                    </a:cubicBezTo>
                    <a:cubicBezTo>
                      <a:pt x="98" y="45"/>
                      <a:pt x="97" y="46"/>
                      <a:pt x="97" y="47"/>
                    </a:cubicBezTo>
                    <a:cubicBezTo>
                      <a:pt x="97" y="48"/>
                      <a:pt x="95" y="50"/>
                      <a:pt x="93" y="50"/>
                    </a:cubicBezTo>
                    <a:cubicBezTo>
                      <a:pt x="92" y="51"/>
                      <a:pt x="92" y="51"/>
                      <a:pt x="91" y="53"/>
                    </a:cubicBezTo>
                    <a:cubicBezTo>
                      <a:pt x="91" y="54"/>
                      <a:pt x="89" y="55"/>
                      <a:pt x="88" y="55"/>
                    </a:cubicBezTo>
                    <a:cubicBezTo>
                      <a:pt x="87" y="56"/>
                      <a:pt x="87" y="57"/>
                      <a:pt x="88" y="57"/>
                    </a:cubicBezTo>
                    <a:cubicBezTo>
                      <a:pt x="89" y="58"/>
                      <a:pt x="89" y="58"/>
                      <a:pt x="89" y="58"/>
                    </a:cubicBezTo>
                    <a:cubicBezTo>
                      <a:pt x="89" y="59"/>
                      <a:pt x="90" y="61"/>
                      <a:pt x="91" y="61"/>
                    </a:cubicBezTo>
                    <a:cubicBezTo>
                      <a:pt x="92" y="62"/>
                      <a:pt x="92" y="62"/>
                      <a:pt x="92" y="61"/>
                    </a:cubicBezTo>
                    <a:cubicBezTo>
                      <a:pt x="92" y="59"/>
                      <a:pt x="91" y="60"/>
                      <a:pt x="91" y="59"/>
                    </a:cubicBezTo>
                    <a:cubicBezTo>
                      <a:pt x="91" y="59"/>
                      <a:pt x="91" y="58"/>
                      <a:pt x="92" y="58"/>
                    </a:cubicBezTo>
                    <a:cubicBezTo>
                      <a:pt x="92" y="57"/>
                      <a:pt x="94" y="57"/>
                      <a:pt x="95" y="58"/>
                    </a:cubicBezTo>
                    <a:cubicBezTo>
                      <a:pt x="95" y="58"/>
                      <a:pt x="95" y="59"/>
                      <a:pt x="95" y="60"/>
                    </a:cubicBezTo>
                    <a:cubicBezTo>
                      <a:pt x="94" y="60"/>
                      <a:pt x="94" y="60"/>
                      <a:pt x="94" y="61"/>
                    </a:cubicBezTo>
                    <a:cubicBezTo>
                      <a:pt x="94" y="61"/>
                      <a:pt x="95" y="62"/>
                      <a:pt x="96" y="62"/>
                    </a:cubicBezTo>
                    <a:cubicBezTo>
                      <a:pt x="97" y="62"/>
                      <a:pt x="96" y="64"/>
                      <a:pt x="96" y="64"/>
                    </a:cubicBezTo>
                    <a:cubicBezTo>
                      <a:pt x="95" y="65"/>
                      <a:pt x="95" y="66"/>
                      <a:pt x="94" y="65"/>
                    </a:cubicBezTo>
                    <a:cubicBezTo>
                      <a:pt x="93" y="65"/>
                      <a:pt x="92" y="65"/>
                      <a:pt x="92" y="66"/>
                    </a:cubicBezTo>
                    <a:cubicBezTo>
                      <a:pt x="92" y="66"/>
                      <a:pt x="92" y="67"/>
                      <a:pt x="93" y="68"/>
                    </a:cubicBezTo>
                    <a:cubicBezTo>
                      <a:pt x="95" y="68"/>
                      <a:pt x="95" y="70"/>
                      <a:pt x="96" y="72"/>
                    </a:cubicBezTo>
                    <a:cubicBezTo>
                      <a:pt x="96" y="74"/>
                      <a:pt x="97" y="77"/>
                      <a:pt x="97" y="79"/>
                    </a:cubicBezTo>
                    <a:cubicBezTo>
                      <a:pt x="97" y="80"/>
                      <a:pt x="95" y="81"/>
                      <a:pt x="93" y="81"/>
                    </a:cubicBezTo>
                    <a:cubicBezTo>
                      <a:pt x="92" y="81"/>
                      <a:pt x="91" y="81"/>
                      <a:pt x="91" y="82"/>
                    </a:cubicBezTo>
                    <a:cubicBezTo>
                      <a:pt x="90" y="83"/>
                      <a:pt x="89" y="84"/>
                      <a:pt x="88" y="85"/>
                    </a:cubicBezTo>
                    <a:cubicBezTo>
                      <a:pt x="87" y="86"/>
                      <a:pt x="86" y="87"/>
                      <a:pt x="85" y="88"/>
                    </a:cubicBezTo>
                    <a:cubicBezTo>
                      <a:pt x="84" y="90"/>
                      <a:pt x="84" y="91"/>
                      <a:pt x="82" y="92"/>
                    </a:cubicBezTo>
                    <a:cubicBezTo>
                      <a:pt x="80" y="93"/>
                      <a:pt x="80" y="93"/>
                      <a:pt x="78" y="94"/>
                    </a:cubicBezTo>
                    <a:cubicBezTo>
                      <a:pt x="77" y="95"/>
                      <a:pt x="75" y="95"/>
                      <a:pt x="74" y="95"/>
                    </a:cubicBezTo>
                    <a:cubicBezTo>
                      <a:pt x="72" y="95"/>
                      <a:pt x="71" y="95"/>
                      <a:pt x="70" y="96"/>
                    </a:cubicBezTo>
                    <a:cubicBezTo>
                      <a:pt x="69" y="96"/>
                      <a:pt x="66" y="97"/>
                      <a:pt x="64" y="97"/>
                    </a:cubicBezTo>
                    <a:cubicBezTo>
                      <a:pt x="62" y="98"/>
                      <a:pt x="61" y="98"/>
                      <a:pt x="60" y="99"/>
                    </a:cubicBezTo>
                    <a:cubicBezTo>
                      <a:pt x="59" y="100"/>
                      <a:pt x="58" y="101"/>
                      <a:pt x="58" y="100"/>
                    </a:cubicBezTo>
                    <a:cubicBezTo>
                      <a:pt x="58" y="100"/>
                      <a:pt x="58" y="100"/>
                      <a:pt x="57" y="99"/>
                    </a:cubicBezTo>
                    <a:cubicBezTo>
                      <a:pt x="55" y="99"/>
                      <a:pt x="54" y="99"/>
                      <a:pt x="54" y="98"/>
                    </a:cubicBezTo>
                    <a:cubicBezTo>
                      <a:pt x="54" y="97"/>
                      <a:pt x="54" y="97"/>
                      <a:pt x="52" y="97"/>
                    </a:cubicBezTo>
                    <a:cubicBezTo>
                      <a:pt x="51" y="96"/>
                      <a:pt x="47" y="97"/>
                      <a:pt x="45" y="97"/>
                    </a:cubicBezTo>
                    <a:cubicBezTo>
                      <a:pt x="43" y="97"/>
                      <a:pt x="40" y="97"/>
                      <a:pt x="39" y="98"/>
                    </a:cubicBezTo>
                    <a:cubicBezTo>
                      <a:pt x="37" y="99"/>
                      <a:pt x="33" y="99"/>
                      <a:pt x="31" y="99"/>
                    </a:cubicBezTo>
                    <a:cubicBezTo>
                      <a:pt x="29" y="99"/>
                      <a:pt x="24" y="102"/>
                      <a:pt x="20" y="104"/>
                    </a:cubicBezTo>
                    <a:cubicBezTo>
                      <a:pt x="17" y="105"/>
                      <a:pt x="14" y="107"/>
                      <a:pt x="14" y="107"/>
                    </a:cubicBezTo>
                    <a:cubicBezTo>
                      <a:pt x="14" y="107"/>
                      <a:pt x="14" y="108"/>
                      <a:pt x="15" y="109"/>
                    </a:cubicBezTo>
                    <a:cubicBezTo>
                      <a:pt x="15" y="111"/>
                      <a:pt x="15" y="112"/>
                      <a:pt x="15" y="113"/>
                    </a:cubicBezTo>
                    <a:cubicBezTo>
                      <a:pt x="15" y="114"/>
                      <a:pt x="16" y="115"/>
                      <a:pt x="16" y="115"/>
                    </a:cubicBezTo>
                    <a:cubicBezTo>
                      <a:pt x="17" y="115"/>
                      <a:pt x="18" y="116"/>
                      <a:pt x="17" y="117"/>
                    </a:cubicBezTo>
                    <a:cubicBezTo>
                      <a:pt x="17" y="118"/>
                      <a:pt x="19" y="119"/>
                      <a:pt x="20" y="119"/>
                    </a:cubicBezTo>
                    <a:cubicBezTo>
                      <a:pt x="21" y="120"/>
                      <a:pt x="22" y="122"/>
                      <a:pt x="22" y="122"/>
                    </a:cubicBezTo>
                    <a:cubicBezTo>
                      <a:pt x="22" y="122"/>
                      <a:pt x="22" y="121"/>
                      <a:pt x="23" y="122"/>
                    </a:cubicBezTo>
                    <a:cubicBezTo>
                      <a:pt x="23" y="123"/>
                      <a:pt x="24" y="125"/>
                      <a:pt x="24" y="127"/>
                    </a:cubicBezTo>
                    <a:cubicBezTo>
                      <a:pt x="23" y="128"/>
                      <a:pt x="20" y="129"/>
                      <a:pt x="19" y="131"/>
                    </a:cubicBezTo>
                    <a:cubicBezTo>
                      <a:pt x="18" y="132"/>
                      <a:pt x="17" y="134"/>
                      <a:pt x="17" y="136"/>
                    </a:cubicBezTo>
                    <a:cubicBezTo>
                      <a:pt x="17" y="138"/>
                      <a:pt x="14" y="140"/>
                      <a:pt x="13" y="140"/>
                    </a:cubicBezTo>
                    <a:cubicBezTo>
                      <a:pt x="12" y="140"/>
                      <a:pt x="10" y="143"/>
                      <a:pt x="9" y="145"/>
                    </a:cubicBezTo>
                    <a:cubicBezTo>
                      <a:pt x="7" y="148"/>
                      <a:pt x="4" y="149"/>
                      <a:pt x="3" y="151"/>
                    </a:cubicBezTo>
                    <a:cubicBezTo>
                      <a:pt x="2" y="151"/>
                      <a:pt x="1" y="152"/>
                      <a:pt x="0" y="153"/>
                    </a:cubicBezTo>
                    <a:cubicBezTo>
                      <a:pt x="2" y="163"/>
                      <a:pt x="2" y="163"/>
                      <a:pt x="2" y="163"/>
                    </a:cubicBezTo>
                    <a:cubicBezTo>
                      <a:pt x="136" y="137"/>
                      <a:pt x="136" y="137"/>
                      <a:pt x="136" y="137"/>
                    </a:cubicBezTo>
                    <a:cubicBezTo>
                      <a:pt x="136" y="137"/>
                      <a:pt x="136" y="138"/>
                      <a:pt x="137" y="138"/>
                    </a:cubicBezTo>
                    <a:cubicBezTo>
                      <a:pt x="138" y="139"/>
                      <a:pt x="138" y="139"/>
                      <a:pt x="139" y="140"/>
                    </a:cubicBezTo>
                    <a:cubicBezTo>
                      <a:pt x="139" y="140"/>
                      <a:pt x="140" y="142"/>
                      <a:pt x="141" y="142"/>
                    </a:cubicBezTo>
                    <a:cubicBezTo>
                      <a:pt x="142" y="142"/>
                      <a:pt x="145" y="142"/>
                      <a:pt x="145" y="143"/>
                    </a:cubicBezTo>
                    <a:cubicBezTo>
                      <a:pt x="146" y="144"/>
                      <a:pt x="146" y="145"/>
                      <a:pt x="147" y="145"/>
                    </a:cubicBezTo>
                    <a:cubicBezTo>
                      <a:pt x="149" y="145"/>
                      <a:pt x="148" y="147"/>
                      <a:pt x="148" y="149"/>
                    </a:cubicBezTo>
                    <a:cubicBezTo>
                      <a:pt x="148" y="151"/>
                      <a:pt x="150" y="153"/>
                      <a:pt x="151" y="155"/>
                    </a:cubicBezTo>
                    <a:cubicBezTo>
                      <a:pt x="153" y="156"/>
                      <a:pt x="154" y="155"/>
                      <a:pt x="155" y="157"/>
                    </a:cubicBezTo>
                    <a:cubicBezTo>
                      <a:pt x="155" y="158"/>
                      <a:pt x="157" y="157"/>
                      <a:pt x="159" y="157"/>
                    </a:cubicBezTo>
                    <a:cubicBezTo>
                      <a:pt x="161" y="157"/>
                      <a:pt x="163" y="160"/>
                      <a:pt x="163" y="160"/>
                    </a:cubicBezTo>
                    <a:cubicBezTo>
                      <a:pt x="163" y="160"/>
                      <a:pt x="162" y="160"/>
                      <a:pt x="162" y="160"/>
                    </a:cubicBezTo>
                    <a:cubicBezTo>
                      <a:pt x="190" y="169"/>
                      <a:pt x="190" y="169"/>
                      <a:pt x="190" y="169"/>
                    </a:cubicBezTo>
                    <a:cubicBezTo>
                      <a:pt x="190" y="169"/>
                      <a:pt x="190" y="173"/>
                      <a:pt x="190" y="175"/>
                    </a:cubicBezTo>
                    <a:cubicBezTo>
                      <a:pt x="189" y="176"/>
                      <a:pt x="188" y="178"/>
                      <a:pt x="187" y="180"/>
                    </a:cubicBezTo>
                    <a:cubicBezTo>
                      <a:pt x="187" y="180"/>
                      <a:pt x="187" y="181"/>
                      <a:pt x="187" y="182"/>
                    </a:cubicBezTo>
                    <a:cubicBezTo>
                      <a:pt x="187" y="182"/>
                      <a:pt x="188" y="182"/>
                      <a:pt x="188" y="182"/>
                    </a:cubicBezTo>
                    <a:cubicBezTo>
                      <a:pt x="189" y="182"/>
                      <a:pt x="189" y="181"/>
                      <a:pt x="190" y="180"/>
                    </a:cubicBezTo>
                    <a:cubicBezTo>
                      <a:pt x="191" y="179"/>
                      <a:pt x="191" y="178"/>
                      <a:pt x="192" y="177"/>
                    </a:cubicBezTo>
                    <a:close/>
                    <a:moveTo>
                      <a:pt x="233" y="162"/>
                    </a:moveTo>
                    <a:cubicBezTo>
                      <a:pt x="232" y="163"/>
                      <a:pt x="230" y="163"/>
                      <a:pt x="229" y="162"/>
                    </a:cubicBezTo>
                    <a:cubicBezTo>
                      <a:pt x="229" y="162"/>
                      <a:pt x="231" y="161"/>
                      <a:pt x="232" y="160"/>
                    </a:cubicBezTo>
                    <a:cubicBezTo>
                      <a:pt x="232" y="159"/>
                      <a:pt x="234" y="155"/>
                      <a:pt x="235" y="153"/>
                    </a:cubicBezTo>
                    <a:cubicBezTo>
                      <a:pt x="236" y="151"/>
                      <a:pt x="234" y="154"/>
                      <a:pt x="233" y="155"/>
                    </a:cubicBezTo>
                    <a:cubicBezTo>
                      <a:pt x="232" y="157"/>
                      <a:pt x="230" y="159"/>
                      <a:pt x="229" y="159"/>
                    </a:cubicBezTo>
                    <a:cubicBezTo>
                      <a:pt x="229" y="160"/>
                      <a:pt x="227" y="161"/>
                      <a:pt x="226" y="161"/>
                    </a:cubicBezTo>
                    <a:cubicBezTo>
                      <a:pt x="224" y="161"/>
                      <a:pt x="222" y="162"/>
                      <a:pt x="221" y="163"/>
                    </a:cubicBezTo>
                    <a:cubicBezTo>
                      <a:pt x="219" y="163"/>
                      <a:pt x="217" y="164"/>
                      <a:pt x="216" y="163"/>
                    </a:cubicBezTo>
                    <a:cubicBezTo>
                      <a:pt x="215" y="163"/>
                      <a:pt x="214" y="164"/>
                      <a:pt x="214" y="165"/>
                    </a:cubicBezTo>
                    <a:cubicBezTo>
                      <a:pt x="214" y="166"/>
                      <a:pt x="213" y="167"/>
                      <a:pt x="212" y="168"/>
                    </a:cubicBezTo>
                    <a:cubicBezTo>
                      <a:pt x="211" y="169"/>
                      <a:pt x="209" y="169"/>
                      <a:pt x="207" y="169"/>
                    </a:cubicBezTo>
                    <a:cubicBezTo>
                      <a:pt x="205" y="169"/>
                      <a:pt x="205" y="170"/>
                      <a:pt x="204" y="171"/>
                    </a:cubicBezTo>
                    <a:cubicBezTo>
                      <a:pt x="204" y="172"/>
                      <a:pt x="203" y="171"/>
                      <a:pt x="201" y="170"/>
                    </a:cubicBezTo>
                    <a:cubicBezTo>
                      <a:pt x="200" y="170"/>
                      <a:pt x="200" y="171"/>
                      <a:pt x="200" y="172"/>
                    </a:cubicBezTo>
                    <a:cubicBezTo>
                      <a:pt x="199" y="174"/>
                      <a:pt x="198" y="174"/>
                      <a:pt x="197" y="174"/>
                    </a:cubicBezTo>
                    <a:cubicBezTo>
                      <a:pt x="196" y="174"/>
                      <a:pt x="195" y="175"/>
                      <a:pt x="194" y="175"/>
                    </a:cubicBezTo>
                    <a:cubicBezTo>
                      <a:pt x="194" y="176"/>
                      <a:pt x="193" y="177"/>
                      <a:pt x="192" y="178"/>
                    </a:cubicBezTo>
                    <a:cubicBezTo>
                      <a:pt x="192" y="179"/>
                      <a:pt x="191" y="181"/>
                      <a:pt x="190" y="181"/>
                    </a:cubicBezTo>
                    <a:cubicBezTo>
                      <a:pt x="190" y="182"/>
                      <a:pt x="189" y="183"/>
                      <a:pt x="190" y="184"/>
                    </a:cubicBezTo>
                    <a:cubicBezTo>
                      <a:pt x="190" y="185"/>
                      <a:pt x="190" y="186"/>
                      <a:pt x="191" y="186"/>
                    </a:cubicBezTo>
                    <a:cubicBezTo>
                      <a:pt x="192" y="187"/>
                      <a:pt x="192" y="186"/>
                      <a:pt x="193" y="185"/>
                    </a:cubicBezTo>
                    <a:cubicBezTo>
                      <a:pt x="194" y="185"/>
                      <a:pt x="194" y="184"/>
                      <a:pt x="194" y="183"/>
                    </a:cubicBezTo>
                    <a:cubicBezTo>
                      <a:pt x="195" y="181"/>
                      <a:pt x="196" y="182"/>
                      <a:pt x="197" y="182"/>
                    </a:cubicBezTo>
                    <a:cubicBezTo>
                      <a:pt x="198" y="182"/>
                      <a:pt x="198" y="184"/>
                      <a:pt x="198" y="184"/>
                    </a:cubicBezTo>
                    <a:cubicBezTo>
                      <a:pt x="199" y="184"/>
                      <a:pt x="199" y="184"/>
                      <a:pt x="200" y="183"/>
                    </a:cubicBezTo>
                    <a:cubicBezTo>
                      <a:pt x="200" y="183"/>
                      <a:pt x="200" y="182"/>
                      <a:pt x="201" y="183"/>
                    </a:cubicBezTo>
                    <a:cubicBezTo>
                      <a:pt x="202" y="183"/>
                      <a:pt x="203" y="182"/>
                      <a:pt x="204" y="181"/>
                    </a:cubicBezTo>
                    <a:cubicBezTo>
                      <a:pt x="205" y="180"/>
                      <a:pt x="208" y="179"/>
                      <a:pt x="209" y="178"/>
                    </a:cubicBezTo>
                    <a:cubicBezTo>
                      <a:pt x="209" y="178"/>
                      <a:pt x="210" y="178"/>
                      <a:pt x="212" y="177"/>
                    </a:cubicBezTo>
                    <a:cubicBezTo>
                      <a:pt x="213" y="176"/>
                      <a:pt x="213" y="177"/>
                      <a:pt x="213" y="176"/>
                    </a:cubicBezTo>
                    <a:cubicBezTo>
                      <a:pt x="213" y="175"/>
                      <a:pt x="214" y="175"/>
                      <a:pt x="215" y="175"/>
                    </a:cubicBezTo>
                    <a:cubicBezTo>
                      <a:pt x="216" y="174"/>
                      <a:pt x="216" y="174"/>
                      <a:pt x="217" y="174"/>
                    </a:cubicBezTo>
                    <a:cubicBezTo>
                      <a:pt x="218" y="174"/>
                      <a:pt x="219" y="174"/>
                      <a:pt x="219" y="173"/>
                    </a:cubicBezTo>
                    <a:cubicBezTo>
                      <a:pt x="220" y="172"/>
                      <a:pt x="221" y="172"/>
                      <a:pt x="222" y="172"/>
                    </a:cubicBezTo>
                    <a:cubicBezTo>
                      <a:pt x="223" y="171"/>
                      <a:pt x="223" y="171"/>
                      <a:pt x="223" y="171"/>
                    </a:cubicBezTo>
                    <a:cubicBezTo>
                      <a:pt x="224" y="171"/>
                      <a:pt x="225" y="171"/>
                      <a:pt x="225" y="170"/>
                    </a:cubicBezTo>
                    <a:cubicBezTo>
                      <a:pt x="225" y="169"/>
                      <a:pt x="225" y="169"/>
                      <a:pt x="226" y="169"/>
                    </a:cubicBezTo>
                    <a:cubicBezTo>
                      <a:pt x="226" y="168"/>
                      <a:pt x="228" y="168"/>
                      <a:pt x="228" y="167"/>
                    </a:cubicBezTo>
                    <a:cubicBezTo>
                      <a:pt x="229" y="166"/>
                      <a:pt x="230" y="167"/>
                      <a:pt x="232" y="166"/>
                    </a:cubicBezTo>
                    <a:cubicBezTo>
                      <a:pt x="233" y="166"/>
                      <a:pt x="234" y="164"/>
                      <a:pt x="235" y="163"/>
                    </a:cubicBezTo>
                    <a:cubicBezTo>
                      <a:pt x="236" y="161"/>
                      <a:pt x="234" y="162"/>
                      <a:pt x="233" y="162"/>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sp>
          <p:nvSpPr>
            <p:cNvPr id="505" name="Freeform 413">
              <a:extLst>
                <a:ext uri="{FF2B5EF4-FFF2-40B4-BE49-F238E27FC236}">
                  <a16:creationId xmlns:a16="http://schemas.microsoft.com/office/drawing/2014/main" id="{3443A0E5-8D5E-E280-E19D-914E91725981}"/>
                </a:ext>
              </a:extLst>
            </p:cNvPr>
            <p:cNvSpPr>
              <a:spLocks/>
            </p:cNvSpPr>
            <p:nvPr/>
          </p:nvSpPr>
          <p:spPr bwMode="gray">
            <a:xfrm>
              <a:off x="8241289" y="4267694"/>
              <a:ext cx="396642" cy="704216"/>
            </a:xfrm>
            <a:custGeom>
              <a:avLst/>
              <a:gdLst>
                <a:gd name="T0" fmla="*/ 114 w 119"/>
                <a:gd name="T1" fmla="*/ 4 h 206"/>
                <a:gd name="T2" fmla="*/ 39 w 119"/>
                <a:gd name="T3" fmla="*/ 5 h 206"/>
                <a:gd name="T4" fmla="*/ 37 w 119"/>
                <a:gd name="T5" fmla="*/ 12 h 206"/>
                <a:gd name="T6" fmla="*/ 34 w 119"/>
                <a:gd name="T7" fmla="*/ 14 h 206"/>
                <a:gd name="T8" fmla="*/ 32 w 119"/>
                <a:gd name="T9" fmla="*/ 16 h 206"/>
                <a:gd name="T10" fmla="*/ 32 w 119"/>
                <a:gd name="T11" fmla="*/ 20 h 206"/>
                <a:gd name="T12" fmla="*/ 31 w 119"/>
                <a:gd name="T13" fmla="*/ 27 h 206"/>
                <a:gd name="T14" fmla="*/ 25 w 119"/>
                <a:gd name="T15" fmla="*/ 33 h 206"/>
                <a:gd name="T16" fmla="*/ 22 w 119"/>
                <a:gd name="T17" fmla="*/ 39 h 206"/>
                <a:gd name="T18" fmla="*/ 19 w 119"/>
                <a:gd name="T19" fmla="*/ 43 h 206"/>
                <a:gd name="T20" fmla="*/ 16 w 119"/>
                <a:gd name="T21" fmla="*/ 48 h 206"/>
                <a:gd name="T22" fmla="*/ 16 w 119"/>
                <a:gd name="T23" fmla="*/ 55 h 206"/>
                <a:gd name="T24" fmla="*/ 14 w 119"/>
                <a:gd name="T25" fmla="*/ 57 h 206"/>
                <a:gd name="T26" fmla="*/ 16 w 119"/>
                <a:gd name="T27" fmla="*/ 63 h 206"/>
                <a:gd name="T28" fmla="*/ 13 w 119"/>
                <a:gd name="T29" fmla="*/ 64 h 206"/>
                <a:gd name="T30" fmla="*/ 14 w 119"/>
                <a:gd name="T31" fmla="*/ 70 h 206"/>
                <a:gd name="T32" fmla="*/ 17 w 119"/>
                <a:gd name="T33" fmla="*/ 78 h 206"/>
                <a:gd name="T34" fmla="*/ 14 w 119"/>
                <a:gd name="T35" fmla="*/ 85 h 206"/>
                <a:gd name="T36" fmla="*/ 12 w 119"/>
                <a:gd name="T37" fmla="*/ 92 h 206"/>
                <a:gd name="T38" fmla="*/ 17 w 119"/>
                <a:gd name="T39" fmla="*/ 95 h 206"/>
                <a:gd name="T40" fmla="*/ 18 w 119"/>
                <a:gd name="T41" fmla="*/ 103 h 206"/>
                <a:gd name="T42" fmla="*/ 18 w 119"/>
                <a:gd name="T43" fmla="*/ 106 h 206"/>
                <a:gd name="T44" fmla="*/ 19 w 119"/>
                <a:gd name="T45" fmla="*/ 110 h 206"/>
                <a:gd name="T46" fmla="*/ 16 w 119"/>
                <a:gd name="T47" fmla="*/ 111 h 206"/>
                <a:gd name="T48" fmla="*/ 21 w 119"/>
                <a:gd name="T49" fmla="*/ 117 h 206"/>
                <a:gd name="T50" fmla="*/ 22 w 119"/>
                <a:gd name="T51" fmla="*/ 122 h 206"/>
                <a:gd name="T52" fmla="*/ 16 w 119"/>
                <a:gd name="T53" fmla="*/ 126 h 206"/>
                <a:gd name="T54" fmla="*/ 19 w 119"/>
                <a:gd name="T55" fmla="*/ 129 h 206"/>
                <a:gd name="T56" fmla="*/ 18 w 119"/>
                <a:gd name="T57" fmla="*/ 133 h 206"/>
                <a:gd name="T58" fmla="*/ 11 w 119"/>
                <a:gd name="T59" fmla="*/ 139 h 206"/>
                <a:gd name="T60" fmla="*/ 8 w 119"/>
                <a:gd name="T61" fmla="*/ 149 h 206"/>
                <a:gd name="T62" fmla="*/ 8 w 119"/>
                <a:gd name="T63" fmla="*/ 151 h 206"/>
                <a:gd name="T64" fmla="*/ 6 w 119"/>
                <a:gd name="T65" fmla="*/ 159 h 206"/>
                <a:gd name="T66" fmla="*/ 4 w 119"/>
                <a:gd name="T67" fmla="*/ 161 h 206"/>
                <a:gd name="T68" fmla="*/ 1 w 119"/>
                <a:gd name="T69" fmla="*/ 167 h 206"/>
                <a:gd name="T70" fmla="*/ 1 w 119"/>
                <a:gd name="T71" fmla="*/ 175 h 206"/>
                <a:gd name="T72" fmla="*/ 67 w 119"/>
                <a:gd name="T73" fmla="*/ 180 h 206"/>
                <a:gd name="T74" fmla="*/ 69 w 119"/>
                <a:gd name="T75" fmla="*/ 191 h 206"/>
                <a:gd name="T76" fmla="*/ 76 w 119"/>
                <a:gd name="T77" fmla="*/ 203 h 206"/>
                <a:gd name="T78" fmla="*/ 82 w 119"/>
                <a:gd name="T79" fmla="*/ 205 h 206"/>
                <a:gd name="T80" fmla="*/ 84 w 119"/>
                <a:gd name="T81" fmla="*/ 199 h 206"/>
                <a:gd name="T82" fmla="*/ 88 w 119"/>
                <a:gd name="T83" fmla="*/ 198 h 206"/>
                <a:gd name="T84" fmla="*/ 98 w 119"/>
                <a:gd name="T85" fmla="*/ 194 h 206"/>
                <a:gd name="T86" fmla="*/ 108 w 119"/>
                <a:gd name="T87" fmla="*/ 197 h 206"/>
                <a:gd name="T88" fmla="*/ 114 w 119"/>
                <a:gd name="T89" fmla="*/ 196 h 206"/>
                <a:gd name="T90" fmla="*/ 115 w 119"/>
                <a:gd name="T91" fmla="*/ 163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9" h="206">
                  <a:moveTo>
                    <a:pt x="115" y="163"/>
                  </a:moveTo>
                  <a:cubicBezTo>
                    <a:pt x="114" y="155"/>
                    <a:pt x="111" y="130"/>
                    <a:pt x="111" y="127"/>
                  </a:cubicBezTo>
                  <a:cubicBezTo>
                    <a:pt x="111" y="123"/>
                    <a:pt x="114" y="4"/>
                    <a:pt x="114" y="4"/>
                  </a:cubicBezTo>
                  <a:cubicBezTo>
                    <a:pt x="114" y="4"/>
                    <a:pt x="112" y="3"/>
                    <a:pt x="112" y="2"/>
                  </a:cubicBezTo>
                  <a:cubicBezTo>
                    <a:pt x="111" y="1"/>
                    <a:pt x="111" y="0"/>
                    <a:pt x="111" y="0"/>
                  </a:cubicBezTo>
                  <a:cubicBezTo>
                    <a:pt x="39" y="5"/>
                    <a:pt x="39" y="5"/>
                    <a:pt x="39" y="5"/>
                  </a:cubicBezTo>
                  <a:cubicBezTo>
                    <a:pt x="39" y="6"/>
                    <a:pt x="42" y="8"/>
                    <a:pt x="41" y="9"/>
                  </a:cubicBezTo>
                  <a:cubicBezTo>
                    <a:pt x="41" y="10"/>
                    <a:pt x="40" y="9"/>
                    <a:pt x="39" y="10"/>
                  </a:cubicBezTo>
                  <a:cubicBezTo>
                    <a:pt x="39" y="12"/>
                    <a:pt x="38" y="12"/>
                    <a:pt x="37" y="12"/>
                  </a:cubicBezTo>
                  <a:cubicBezTo>
                    <a:pt x="36" y="12"/>
                    <a:pt x="35" y="10"/>
                    <a:pt x="34" y="10"/>
                  </a:cubicBezTo>
                  <a:cubicBezTo>
                    <a:pt x="34" y="10"/>
                    <a:pt x="33" y="11"/>
                    <a:pt x="34" y="12"/>
                  </a:cubicBezTo>
                  <a:cubicBezTo>
                    <a:pt x="34" y="13"/>
                    <a:pt x="33" y="13"/>
                    <a:pt x="34" y="14"/>
                  </a:cubicBezTo>
                  <a:cubicBezTo>
                    <a:pt x="35" y="16"/>
                    <a:pt x="35" y="17"/>
                    <a:pt x="34" y="16"/>
                  </a:cubicBezTo>
                  <a:cubicBezTo>
                    <a:pt x="34" y="16"/>
                    <a:pt x="33" y="14"/>
                    <a:pt x="32" y="14"/>
                  </a:cubicBezTo>
                  <a:cubicBezTo>
                    <a:pt x="31" y="14"/>
                    <a:pt x="31" y="15"/>
                    <a:pt x="32" y="16"/>
                  </a:cubicBezTo>
                  <a:cubicBezTo>
                    <a:pt x="32" y="17"/>
                    <a:pt x="33" y="17"/>
                    <a:pt x="34" y="18"/>
                  </a:cubicBezTo>
                  <a:cubicBezTo>
                    <a:pt x="35" y="18"/>
                    <a:pt x="35" y="19"/>
                    <a:pt x="34" y="20"/>
                  </a:cubicBezTo>
                  <a:cubicBezTo>
                    <a:pt x="33" y="21"/>
                    <a:pt x="32" y="22"/>
                    <a:pt x="32" y="20"/>
                  </a:cubicBezTo>
                  <a:cubicBezTo>
                    <a:pt x="31" y="19"/>
                    <a:pt x="30" y="20"/>
                    <a:pt x="31" y="21"/>
                  </a:cubicBezTo>
                  <a:cubicBezTo>
                    <a:pt x="31" y="23"/>
                    <a:pt x="33" y="23"/>
                    <a:pt x="32" y="24"/>
                  </a:cubicBezTo>
                  <a:cubicBezTo>
                    <a:pt x="31" y="26"/>
                    <a:pt x="31" y="26"/>
                    <a:pt x="31" y="27"/>
                  </a:cubicBezTo>
                  <a:cubicBezTo>
                    <a:pt x="32" y="29"/>
                    <a:pt x="32" y="30"/>
                    <a:pt x="30" y="30"/>
                  </a:cubicBezTo>
                  <a:cubicBezTo>
                    <a:pt x="29" y="31"/>
                    <a:pt x="27" y="31"/>
                    <a:pt x="26" y="32"/>
                  </a:cubicBezTo>
                  <a:cubicBezTo>
                    <a:pt x="26" y="32"/>
                    <a:pt x="24" y="32"/>
                    <a:pt x="25" y="33"/>
                  </a:cubicBezTo>
                  <a:cubicBezTo>
                    <a:pt x="26" y="35"/>
                    <a:pt x="26" y="36"/>
                    <a:pt x="25" y="36"/>
                  </a:cubicBezTo>
                  <a:cubicBezTo>
                    <a:pt x="24" y="36"/>
                    <a:pt x="23" y="36"/>
                    <a:pt x="23" y="37"/>
                  </a:cubicBezTo>
                  <a:cubicBezTo>
                    <a:pt x="23" y="38"/>
                    <a:pt x="21" y="39"/>
                    <a:pt x="22" y="39"/>
                  </a:cubicBezTo>
                  <a:cubicBezTo>
                    <a:pt x="23" y="40"/>
                    <a:pt x="24" y="41"/>
                    <a:pt x="23" y="41"/>
                  </a:cubicBezTo>
                  <a:cubicBezTo>
                    <a:pt x="22" y="42"/>
                    <a:pt x="21" y="40"/>
                    <a:pt x="20" y="41"/>
                  </a:cubicBezTo>
                  <a:cubicBezTo>
                    <a:pt x="19" y="42"/>
                    <a:pt x="18" y="42"/>
                    <a:pt x="19" y="43"/>
                  </a:cubicBezTo>
                  <a:cubicBezTo>
                    <a:pt x="20" y="44"/>
                    <a:pt x="21" y="43"/>
                    <a:pt x="21" y="44"/>
                  </a:cubicBezTo>
                  <a:cubicBezTo>
                    <a:pt x="21" y="46"/>
                    <a:pt x="20" y="47"/>
                    <a:pt x="19" y="47"/>
                  </a:cubicBezTo>
                  <a:cubicBezTo>
                    <a:pt x="18" y="48"/>
                    <a:pt x="17" y="49"/>
                    <a:pt x="16" y="48"/>
                  </a:cubicBezTo>
                  <a:cubicBezTo>
                    <a:pt x="15" y="48"/>
                    <a:pt x="14" y="49"/>
                    <a:pt x="16" y="50"/>
                  </a:cubicBezTo>
                  <a:cubicBezTo>
                    <a:pt x="17" y="51"/>
                    <a:pt x="18" y="51"/>
                    <a:pt x="17" y="52"/>
                  </a:cubicBezTo>
                  <a:cubicBezTo>
                    <a:pt x="16" y="53"/>
                    <a:pt x="15" y="54"/>
                    <a:pt x="16" y="55"/>
                  </a:cubicBezTo>
                  <a:cubicBezTo>
                    <a:pt x="17" y="56"/>
                    <a:pt x="19" y="56"/>
                    <a:pt x="18" y="57"/>
                  </a:cubicBezTo>
                  <a:cubicBezTo>
                    <a:pt x="18" y="59"/>
                    <a:pt x="17" y="58"/>
                    <a:pt x="16" y="57"/>
                  </a:cubicBezTo>
                  <a:cubicBezTo>
                    <a:pt x="15" y="57"/>
                    <a:pt x="14" y="57"/>
                    <a:pt x="14" y="57"/>
                  </a:cubicBezTo>
                  <a:cubicBezTo>
                    <a:pt x="14" y="58"/>
                    <a:pt x="14" y="60"/>
                    <a:pt x="14" y="60"/>
                  </a:cubicBezTo>
                  <a:cubicBezTo>
                    <a:pt x="14" y="60"/>
                    <a:pt x="15" y="60"/>
                    <a:pt x="16" y="61"/>
                  </a:cubicBezTo>
                  <a:cubicBezTo>
                    <a:pt x="17" y="61"/>
                    <a:pt x="17" y="62"/>
                    <a:pt x="16" y="63"/>
                  </a:cubicBezTo>
                  <a:cubicBezTo>
                    <a:pt x="15" y="63"/>
                    <a:pt x="14" y="63"/>
                    <a:pt x="13" y="62"/>
                  </a:cubicBezTo>
                  <a:cubicBezTo>
                    <a:pt x="12" y="60"/>
                    <a:pt x="11" y="60"/>
                    <a:pt x="11" y="61"/>
                  </a:cubicBezTo>
                  <a:cubicBezTo>
                    <a:pt x="11" y="62"/>
                    <a:pt x="12" y="63"/>
                    <a:pt x="13" y="64"/>
                  </a:cubicBezTo>
                  <a:cubicBezTo>
                    <a:pt x="14" y="64"/>
                    <a:pt x="14" y="66"/>
                    <a:pt x="13" y="66"/>
                  </a:cubicBezTo>
                  <a:cubicBezTo>
                    <a:pt x="12" y="67"/>
                    <a:pt x="9" y="65"/>
                    <a:pt x="11" y="67"/>
                  </a:cubicBezTo>
                  <a:cubicBezTo>
                    <a:pt x="12" y="68"/>
                    <a:pt x="13" y="70"/>
                    <a:pt x="14" y="70"/>
                  </a:cubicBezTo>
                  <a:cubicBezTo>
                    <a:pt x="15" y="70"/>
                    <a:pt x="15" y="73"/>
                    <a:pt x="14" y="74"/>
                  </a:cubicBezTo>
                  <a:cubicBezTo>
                    <a:pt x="14" y="75"/>
                    <a:pt x="13" y="78"/>
                    <a:pt x="14" y="78"/>
                  </a:cubicBezTo>
                  <a:cubicBezTo>
                    <a:pt x="15" y="78"/>
                    <a:pt x="17" y="78"/>
                    <a:pt x="17" y="78"/>
                  </a:cubicBezTo>
                  <a:cubicBezTo>
                    <a:pt x="17" y="78"/>
                    <a:pt x="18" y="80"/>
                    <a:pt x="17" y="81"/>
                  </a:cubicBezTo>
                  <a:cubicBezTo>
                    <a:pt x="16" y="81"/>
                    <a:pt x="17" y="81"/>
                    <a:pt x="16" y="83"/>
                  </a:cubicBezTo>
                  <a:cubicBezTo>
                    <a:pt x="16" y="85"/>
                    <a:pt x="16" y="85"/>
                    <a:pt x="14" y="85"/>
                  </a:cubicBezTo>
                  <a:cubicBezTo>
                    <a:pt x="13" y="85"/>
                    <a:pt x="12" y="84"/>
                    <a:pt x="13" y="85"/>
                  </a:cubicBezTo>
                  <a:cubicBezTo>
                    <a:pt x="15" y="87"/>
                    <a:pt x="16" y="88"/>
                    <a:pt x="15" y="89"/>
                  </a:cubicBezTo>
                  <a:cubicBezTo>
                    <a:pt x="13" y="90"/>
                    <a:pt x="12" y="91"/>
                    <a:pt x="12" y="92"/>
                  </a:cubicBezTo>
                  <a:cubicBezTo>
                    <a:pt x="12" y="93"/>
                    <a:pt x="13" y="96"/>
                    <a:pt x="14" y="95"/>
                  </a:cubicBezTo>
                  <a:cubicBezTo>
                    <a:pt x="16" y="94"/>
                    <a:pt x="16" y="90"/>
                    <a:pt x="16" y="91"/>
                  </a:cubicBezTo>
                  <a:cubicBezTo>
                    <a:pt x="16" y="92"/>
                    <a:pt x="18" y="95"/>
                    <a:pt x="17" y="95"/>
                  </a:cubicBezTo>
                  <a:cubicBezTo>
                    <a:pt x="16" y="96"/>
                    <a:pt x="14" y="97"/>
                    <a:pt x="14" y="98"/>
                  </a:cubicBezTo>
                  <a:cubicBezTo>
                    <a:pt x="14" y="100"/>
                    <a:pt x="15" y="101"/>
                    <a:pt x="16" y="101"/>
                  </a:cubicBezTo>
                  <a:cubicBezTo>
                    <a:pt x="17" y="101"/>
                    <a:pt x="18" y="102"/>
                    <a:pt x="18" y="103"/>
                  </a:cubicBezTo>
                  <a:cubicBezTo>
                    <a:pt x="18" y="103"/>
                    <a:pt x="16" y="104"/>
                    <a:pt x="15" y="105"/>
                  </a:cubicBezTo>
                  <a:cubicBezTo>
                    <a:pt x="15" y="105"/>
                    <a:pt x="14" y="107"/>
                    <a:pt x="15" y="108"/>
                  </a:cubicBezTo>
                  <a:cubicBezTo>
                    <a:pt x="17" y="108"/>
                    <a:pt x="18" y="107"/>
                    <a:pt x="18" y="106"/>
                  </a:cubicBezTo>
                  <a:cubicBezTo>
                    <a:pt x="19" y="105"/>
                    <a:pt x="20" y="104"/>
                    <a:pt x="20" y="106"/>
                  </a:cubicBezTo>
                  <a:cubicBezTo>
                    <a:pt x="20" y="107"/>
                    <a:pt x="19" y="107"/>
                    <a:pt x="18" y="108"/>
                  </a:cubicBezTo>
                  <a:cubicBezTo>
                    <a:pt x="18" y="109"/>
                    <a:pt x="19" y="110"/>
                    <a:pt x="19" y="110"/>
                  </a:cubicBezTo>
                  <a:cubicBezTo>
                    <a:pt x="20" y="110"/>
                    <a:pt x="21" y="112"/>
                    <a:pt x="20" y="112"/>
                  </a:cubicBezTo>
                  <a:cubicBezTo>
                    <a:pt x="20" y="112"/>
                    <a:pt x="18" y="112"/>
                    <a:pt x="17" y="111"/>
                  </a:cubicBezTo>
                  <a:cubicBezTo>
                    <a:pt x="17" y="110"/>
                    <a:pt x="16" y="110"/>
                    <a:pt x="16" y="111"/>
                  </a:cubicBezTo>
                  <a:cubicBezTo>
                    <a:pt x="17" y="113"/>
                    <a:pt x="17" y="113"/>
                    <a:pt x="18" y="113"/>
                  </a:cubicBezTo>
                  <a:cubicBezTo>
                    <a:pt x="19" y="113"/>
                    <a:pt x="21" y="113"/>
                    <a:pt x="21" y="114"/>
                  </a:cubicBezTo>
                  <a:cubicBezTo>
                    <a:pt x="22" y="115"/>
                    <a:pt x="20" y="116"/>
                    <a:pt x="21" y="117"/>
                  </a:cubicBezTo>
                  <a:cubicBezTo>
                    <a:pt x="22" y="117"/>
                    <a:pt x="23" y="119"/>
                    <a:pt x="24" y="118"/>
                  </a:cubicBezTo>
                  <a:cubicBezTo>
                    <a:pt x="24" y="117"/>
                    <a:pt x="26" y="118"/>
                    <a:pt x="25" y="119"/>
                  </a:cubicBezTo>
                  <a:cubicBezTo>
                    <a:pt x="23" y="121"/>
                    <a:pt x="23" y="120"/>
                    <a:pt x="22" y="122"/>
                  </a:cubicBezTo>
                  <a:cubicBezTo>
                    <a:pt x="22" y="123"/>
                    <a:pt x="22" y="123"/>
                    <a:pt x="20" y="123"/>
                  </a:cubicBezTo>
                  <a:cubicBezTo>
                    <a:pt x="19" y="124"/>
                    <a:pt x="18" y="123"/>
                    <a:pt x="17" y="124"/>
                  </a:cubicBezTo>
                  <a:cubicBezTo>
                    <a:pt x="16" y="125"/>
                    <a:pt x="15" y="125"/>
                    <a:pt x="16" y="126"/>
                  </a:cubicBezTo>
                  <a:cubicBezTo>
                    <a:pt x="16" y="128"/>
                    <a:pt x="17" y="128"/>
                    <a:pt x="18" y="127"/>
                  </a:cubicBezTo>
                  <a:cubicBezTo>
                    <a:pt x="19" y="126"/>
                    <a:pt x="21" y="126"/>
                    <a:pt x="21" y="127"/>
                  </a:cubicBezTo>
                  <a:cubicBezTo>
                    <a:pt x="21" y="127"/>
                    <a:pt x="20" y="128"/>
                    <a:pt x="19" y="129"/>
                  </a:cubicBezTo>
                  <a:cubicBezTo>
                    <a:pt x="18" y="129"/>
                    <a:pt x="16" y="129"/>
                    <a:pt x="16" y="130"/>
                  </a:cubicBezTo>
                  <a:cubicBezTo>
                    <a:pt x="16" y="130"/>
                    <a:pt x="19" y="130"/>
                    <a:pt x="19" y="131"/>
                  </a:cubicBezTo>
                  <a:cubicBezTo>
                    <a:pt x="19" y="132"/>
                    <a:pt x="20" y="133"/>
                    <a:pt x="18" y="133"/>
                  </a:cubicBezTo>
                  <a:cubicBezTo>
                    <a:pt x="17" y="133"/>
                    <a:pt x="16" y="133"/>
                    <a:pt x="16" y="135"/>
                  </a:cubicBezTo>
                  <a:cubicBezTo>
                    <a:pt x="16" y="136"/>
                    <a:pt x="15" y="136"/>
                    <a:pt x="14" y="138"/>
                  </a:cubicBezTo>
                  <a:cubicBezTo>
                    <a:pt x="13" y="139"/>
                    <a:pt x="12" y="138"/>
                    <a:pt x="11" y="139"/>
                  </a:cubicBezTo>
                  <a:cubicBezTo>
                    <a:pt x="10" y="140"/>
                    <a:pt x="9" y="141"/>
                    <a:pt x="9" y="142"/>
                  </a:cubicBezTo>
                  <a:cubicBezTo>
                    <a:pt x="9" y="143"/>
                    <a:pt x="9" y="146"/>
                    <a:pt x="9" y="147"/>
                  </a:cubicBezTo>
                  <a:cubicBezTo>
                    <a:pt x="9" y="148"/>
                    <a:pt x="9" y="149"/>
                    <a:pt x="8" y="149"/>
                  </a:cubicBezTo>
                  <a:cubicBezTo>
                    <a:pt x="7" y="148"/>
                    <a:pt x="4" y="146"/>
                    <a:pt x="4" y="148"/>
                  </a:cubicBezTo>
                  <a:cubicBezTo>
                    <a:pt x="4" y="149"/>
                    <a:pt x="4" y="150"/>
                    <a:pt x="5" y="150"/>
                  </a:cubicBezTo>
                  <a:cubicBezTo>
                    <a:pt x="6" y="150"/>
                    <a:pt x="8" y="149"/>
                    <a:pt x="8" y="151"/>
                  </a:cubicBezTo>
                  <a:cubicBezTo>
                    <a:pt x="8" y="152"/>
                    <a:pt x="7" y="152"/>
                    <a:pt x="6" y="153"/>
                  </a:cubicBezTo>
                  <a:cubicBezTo>
                    <a:pt x="5" y="153"/>
                    <a:pt x="4" y="154"/>
                    <a:pt x="5" y="155"/>
                  </a:cubicBezTo>
                  <a:cubicBezTo>
                    <a:pt x="6" y="156"/>
                    <a:pt x="7" y="158"/>
                    <a:pt x="6" y="159"/>
                  </a:cubicBezTo>
                  <a:cubicBezTo>
                    <a:pt x="6" y="160"/>
                    <a:pt x="5" y="160"/>
                    <a:pt x="4" y="159"/>
                  </a:cubicBezTo>
                  <a:cubicBezTo>
                    <a:pt x="3" y="158"/>
                    <a:pt x="4" y="157"/>
                    <a:pt x="3" y="158"/>
                  </a:cubicBezTo>
                  <a:cubicBezTo>
                    <a:pt x="3" y="160"/>
                    <a:pt x="3" y="160"/>
                    <a:pt x="4" y="161"/>
                  </a:cubicBezTo>
                  <a:cubicBezTo>
                    <a:pt x="5" y="161"/>
                    <a:pt x="5" y="163"/>
                    <a:pt x="4" y="164"/>
                  </a:cubicBezTo>
                  <a:cubicBezTo>
                    <a:pt x="3" y="165"/>
                    <a:pt x="1" y="164"/>
                    <a:pt x="1" y="165"/>
                  </a:cubicBezTo>
                  <a:cubicBezTo>
                    <a:pt x="0" y="165"/>
                    <a:pt x="1" y="166"/>
                    <a:pt x="1" y="167"/>
                  </a:cubicBezTo>
                  <a:cubicBezTo>
                    <a:pt x="2" y="168"/>
                    <a:pt x="2" y="168"/>
                    <a:pt x="1" y="169"/>
                  </a:cubicBezTo>
                  <a:cubicBezTo>
                    <a:pt x="1" y="170"/>
                    <a:pt x="2" y="170"/>
                    <a:pt x="3" y="171"/>
                  </a:cubicBezTo>
                  <a:cubicBezTo>
                    <a:pt x="3" y="172"/>
                    <a:pt x="3" y="174"/>
                    <a:pt x="1" y="175"/>
                  </a:cubicBezTo>
                  <a:cubicBezTo>
                    <a:pt x="69" y="172"/>
                    <a:pt x="69" y="172"/>
                    <a:pt x="69" y="172"/>
                  </a:cubicBezTo>
                  <a:cubicBezTo>
                    <a:pt x="69" y="172"/>
                    <a:pt x="70" y="174"/>
                    <a:pt x="69" y="175"/>
                  </a:cubicBezTo>
                  <a:cubicBezTo>
                    <a:pt x="68" y="176"/>
                    <a:pt x="67" y="179"/>
                    <a:pt x="67" y="180"/>
                  </a:cubicBezTo>
                  <a:cubicBezTo>
                    <a:pt x="67" y="181"/>
                    <a:pt x="66" y="183"/>
                    <a:pt x="66" y="184"/>
                  </a:cubicBezTo>
                  <a:cubicBezTo>
                    <a:pt x="66" y="185"/>
                    <a:pt x="66" y="187"/>
                    <a:pt x="67" y="187"/>
                  </a:cubicBezTo>
                  <a:cubicBezTo>
                    <a:pt x="68" y="188"/>
                    <a:pt x="67" y="190"/>
                    <a:pt x="69" y="191"/>
                  </a:cubicBezTo>
                  <a:cubicBezTo>
                    <a:pt x="70" y="192"/>
                    <a:pt x="71" y="193"/>
                    <a:pt x="72" y="194"/>
                  </a:cubicBezTo>
                  <a:cubicBezTo>
                    <a:pt x="73" y="195"/>
                    <a:pt x="74" y="197"/>
                    <a:pt x="74" y="198"/>
                  </a:cubicBezTo>
                  <a:cubicBezTo>
                    <a:pt x="74" y="200"/>
                    <a:pt x="75" y="202"/>
                    <a:pt x="76" y="203"/>
                  </a:cubicBezTo>
                  <a:cubicBezTo>
                    <a:pt x="76" y="203"/>
                    <a:pt x="77" y="205"/>
                    <a:pt x="77" y="206"/>
                  </a:cubicBezTo>
                  <a:cubicBezTo>
                    <a:pt x="78" y="206"/>
                    <a:pt x="78" y="206"/>
                    <a:pt x="78" y="206"/>
                  </a:cubicBezTo>
                  <a:cubicBezTo>
                    <a:pt x="79" y="206"/>
                    <a:pt x="81" y="205"/>
                    <a:pt x="82" y="205"/>
                  </a:cubicBezTo>
                  <a:cubicBezTo>
                    <a:pt x="83" y="205"/>
                    <a:pt x="82" y="203"/>
                    <a:pt x="83" y="202"/>
                  </a:cubicBezTo>
                  <a:cubicBezTo>
                    <a:pt x="83" y="201"/>
                    <a:pt x="84" y="201"/>
                    <a:pt x="85" y="200"/>
                  </a:cubicBezTo>
                  <a:cubicBezTo>
                    <a:pt x="87" y="199"/>
                    <a:pt x="84" y="199"/>
                    <a:pt x="84" y="199"/>
                  </a:cubicBezTo>
                  <a:cubicBezTo>
                    <a:pt x="83" y="198"/>
                    <a:pt x="84" y="197"/>
                    <a:pt x="85" y="197"/>
                  </a:cubicBezTo>
                  <a:cubicBezTo>
                    <a:pt x="86" y="197"/>
                    <a:pt x="90" y="195"/>
                    <a:pt x="90" y="195"/>
                  </a:cubicBezTo>
                  <a:cubicBezTo>
                    <a:pt x="90" y="196"/>
                    <a:pt x="88" y="197"/>
                    <a:pt x="88" y="198"/>
                  </a:cubicBezTo>
                  <a:cubicBezTo>
                    <a:pt x="87" y="199"/>
                    <a:pt x="87" y="200"/>
                    <a:pt x="88" y="200"/>
                  </a:cubicBezTo>
                  <a:cubicBezTo>
                    <a:pt x="89" y="200"/>
                    <a:pt x="91" y="198"/>
                    <a:pt x="93" y="197"/>
                  </a:cubicBezTo>
                  <a:cubicBezTo>
                    <a:pt x="94" y="196"/>
                    <a:pt x="97" y="195"/>
                    <a:pt x="98" y="194"/>
                  </a:cubicBezTo>
                  <a:cubicBezTo>
                    <a:pt x="99" y="193"/>
                    <a:pt x="101" y="193"/>
                    <a:pt x="102" y="193"/>
                  </a:cubicBezTo>
                  <a:cubicBezTo>
                    <a:pt x="103" y="194"/>
                    <a:pt x="105" y="196"/>
                    <a:pt x="105" y="196"/>
                  </a:cubicBezTo>
                  <a:cubicBezTo>
                    <a:pt x="106" y="197"/>
                    <a:pt x="108" y="197"/>
                    <a:pt x="108" y="197"/>
                  </a:cubicBezTo>
                  <a:cubicBezTo>
                    <a:pt x="109" y="196"/>
                    <a:pt x="110" y="196"/>
                    <a:pt x="111" y="195"/>
                  </a:cubicBezTo>
                  <a:cubicBezTo>
                    <a:pt x="112" y="195"/>
                    <a:pt x="112" y="194"/>
                    <a:pt x="113" y="194"/>
                  </a:cubicBezTo>
                  <a:cubicBezTo>
                    <a:pt x="113" y="195"/>
                    <a:pt x="114" y="195"/>
                    <a:pt x="114" y="196"/>
                  </a:cubicBezTo>
                  <a:cubicBezTo>
                    <a:pt x="115" y="197"/>
                    <a:pt x="116" y="198"/>
                    <a:pt x="116" y="197"/>
                  </a:cubicBezTo>
                  <a:cubicBezTo>
                    <a:pt x="117" y="196"/>
                    <a:pt x="118" y="195"/>
                    <a:pt x="119" y="194"/>
                  </a:cubicBezTo>
                  <a:cubicBezTo>
                    <a:pt x="118" y="187"/>
                    <a:pt x="116" y="169"/>
                    <a:pt x="115" y="163"/>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06" name="Freeform 414">
              <a:extLst>
                <a:ext uri="{FF2B5EF4-FFF2-40B4-BE49-F238E27FC236}">
                  <a16:creationId xmlns:a16="http://schemas.microsoft.com/office/drawing/2014/main" id="{B5D265B6-E87E-23D8-1703-0BA535C79379}"/>
                </a:ext>
              </a:extLst>
            </p:cNvPr>
            <p:cNvSpPr>
              <a:spLocks/>
            </p:cNvSpPr>
            <p:nvPr/>
          </p:nvSpPr>
          <p:spPr bwMode="gray">
            <a:xfrm>
              <a:off x="8611488" y="4240667"/>
              <a:ext cx="424553" cy="707219"/>
            </a:xfrm>
            <a:custGeom>
              <a:avLst/>
              <a:gdLst>
                <a:gd name="T0" fmla="*/ 38 w 127"/>
                <a:gd name="T1" fmla="*/ 184 h 207"/>
                <a:gd name="T2" fmla="*/ 35 w 127"/>
                <a:gd name="T3" fmla="*/ 177 h 207"/>
                <a:gd name="T4" fmla="*/ 127 w 127"/>
                <a:gd name="T5" fmla="*/ 165 h 207"/>
                <a:gd name="T6" fmla="*/ 122 w 127"/>
                <a:gd name="T7" fmla="*/ 157 h 207"/>
                <a:gd name="T8" fmla="*/ 122 w 127"/>
                <a:gd name="T9" fmla="*/ 148 h 207"/>
                <a:gd name="T10" fmla="*/ 121 w 127"/>
                <a:gd name="T11" fmla="*/ 138 h 207"/>
                <a:gd name="T12" fmla="*/ 118 w 127"/>
                <a:gd name="T13" fmla="*/ 131 h 207"/>
                <a:gd name="T14" fmla="*/ 120 w 127"/>
                <a:gd name="T15" fmla="*/ 120 h 207"/>
                <a:gd name="T16" fmla="*/ 125 w 127"/>
                <a:gd name="T17" fmla="*/ 113 h 207"/>
                <a:gd name="T18" fmla="*/ 121 w 127"/>
                <a:gd name="T19" fmla="*/ 108 h 207"/>
                <a:gd name="T20" fmla="*/ 119 w 127"/>
                <a:gd name="T21" fmla="*/ 100 h 207"/>
                <a:gd name="T22" fmla="*/ 111 w 127"/>
                <a:gd name="T23" fmla="*/ 85 h 207"/>
                <a:gd name="T24" fmla="*/ 45 w 127"/>
                <a:gd name="T25" fmla="*/ 4 h 207"/>
                <a:gd name="T26" fmla="*/ 1 w 127"/>
                <a:gd name="T27" fmla="*/ 10 h 207"/>
                <a:gd name="T28" fmla="*/ 0 w 127"/>
                <a:gd name="T29" fmla="*/ 135 h 207"/>
                <a:gd name="T30" fmla="*/ 8 w 127"/>
                <a:gd name="T31" fmla="*/ 202 h 207"/>
                <a:gd name="T32" fmla="*/ 11 w 127"/>
                <a:gd name="T33" fmla="*/ 201 h 207"/>
                <a:gd name="T34" fmla="*/ 15 w 127"/>
                <a:gd name="T35" fmla="*/ 203 h 207"/>
                <a:gd name="T36" fmla="*/ 18 w 127"/>
                <a:gd name="T37" fmla="*/ 202 h 207"/>
                <a:gd name="T38" fmla="*/ 19 w 127"/>
                <a:gd name="T39" fmla="*/ 193 h 207"/>
                <a:gd name="T40" fmla="*/ 19 w 127"/>
                <a:gd name="T41" fmla="*/ 186 h 207"/>
                <a:gd name="T42" fmla="*/ 21 w 127"/>
                <a:gd name="T43" fmla="*/ 183 h 207"/>
                <a:gd name="T44" fmla="*/ 24 w 127"/>
                <a:gd name="T45" fmla="*/ 183 h 207"/>
                <a:gd name="T46" fmla="*/ 23 w 127"/>
                <a:gd name="T47" fmla="*/ 189 h 207"/>
                <a:gd name="T48" fmla="*/ 24 w 127"/>
                <a:gd name="T49" fmla="*/ 196 h 207"/>
                <a:gd name="T50" fmla="*/ 27 w 127"/>
                <a:gd name="T51" fmla="*/ 200 h 207"/>
                <a:gd name="T52" fmla="*/ 31 w 127"/>
                <a:gd name="T53" fmla="*/ 203 h 207"/>
                <a:gd name="T54" fmla="*/ 30 w 127"/>
                <a:gd name="T55" fmla="*/ 206 h 207"/>
                <a:gd name="T56" fmla="*/ 32 w 127"/>
                <a:gd name="T57" fmla="*/ 206 h 207"/>
                <a:gd name="T58" fmla="*/ 37 w 127"/>
                <a:gd name="T59" fmla="*/ 204 h 207"/>
                <a:gd name="T60" fmla="*/ 37 w 127"/>
                <a:gd name="T61" fmla="*/ 201 h 207"/>
                <a:gd name="T62" fmla="*/ 40 w 127"/>
                <a:gd name="T63" fmla="*/ 200 h 207"/>
                <a:gd name="T64" fmla="*/ 42 w 127"/>
                <a:gd name="T65" fmla="*/ 194 h 207"/>
                <a:gd name="T66" fmla="*/ 41 w 127"/>
                <a:gd name="T67" fmla="*/ 186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7" h="207">
                  <a:moveTo>
                    <a:pt x="41" y="186"/>
                  </a:moveTo>
                  <a:cubicBezTo>
                    <a:pt x="39" y="185"/>
                    <a:pt x="38" y="185"/>
                    <a:pt x="38" y="184"/>
                  </a:cubicBezTo>
                  <a:cubicBezTo>
                    <a:pt x="37" y="183"/>
                    <a:pt x="37" y="183"/>
                    <a:pt x="35" y="181"/>
                  </a:cubicBezTo>
                  <a:cubicBezTo>
                    <a:pt x="33" y="180"/>
                    <a:pt x="34" y="179"/>
                    <a:pt x="35" y="177"/>
                  </a:cubicBezTo>
                  <a:cubicBezTo>
                    <a:pt x="36" y="175"/>
                    <a:pt x="34" y="174"/>
                    <a:pt x="37" y="174"/>
                  </a:cubicBezTo>
                  <a:cubicBezTo>
                    <a:pt x="39" y="173"/>
                    <a:pt x="127" y="165"/>
                    <a:pt x="127" y="165"/>
                  </a:cubicBezTo>
                  <a:cubicBezTo>
                    <a:pt x="127" y="163"/>
                    <a:pt x="126" y="160"/>
                    <a:pt x="125" y="160"/>
                  </a:cubicBezTo>
                  <a:cubicBezTo>
                    <a:pt x="123" y="159"/>
                    <a:pt x="123" y="158"/>
                    <a:pt x="122" y="157"/>
                  </a:cubicBezTo>
                  <a:cubicBezTo>
                    <a:pt x="122" y="155"/>
                    <a:pt x="122" y="155"/>
                    <a:pt x="122" y="153"/>
                  </a:cubicBezTo>
                  <a:cubicBezTo>
                    <a:pt x="123" y="151"/>
                    <a:pt x="122" y="150"/>
                    <a:pt x="122" y="148"/>
                  </a:cubicBezTo>
                  <a:cubicBezTo>
                    <a:pt x="122" y="146"/>
                    <a:pt x="123" y="144"/>
                    <a:pt x="123" y="142"/>
                  </a:cubicBezTo>
                  <a:cubicBezTo>
                    <a:pt x="122" y="140"/>
                    <a:pt x="122" y="139"/>
                    <a:pt x="121" y="138"/>
                  </a:cubicBezTo>
                  <a:cubicBezTo>
                    <a:pt x="120" y="136"/>
                    <a:pt x="120" y="137"/>
                    <a:pt x="120" y="135"/>
                  </a:cubicBezTo>
                  <a:cubicBezTo>
                    <a:pt x="120" y="134"/>
                    <a:pt x="119" y="133"/>
                    <a:pt x="118" y="131"/>
                  </a:cubicBezTo>
                  <a:cubicBezTo>
                    <a:pt x="118" y="129"/>
                    <a:pt x="119" y="128"/>
                    <a:pt x="120" y="126"/>
                  </a:cubicBezTo>
                  <a:cubicBezTo>
                    <a:pt x="121" y="124"/>
                    <a:pt x="120" y="122"/>
                    <a:pt x="120" y="120"/>
                  </a:cubicBezTo>
                  <a:cubicBezTo>
                    <a:pt x="120" y="119"/>
                    <a:pt x="120" y="118"/>
                    <a:pt x="121" y="116"/>
                  </a:cubicBezTo>
                  <a:cubicBezTo>
                    <a:pt x="122" y="115"/>
                    <a:pt x="123" y="115"/>
                    <a:pt x="125" y="113"/>
                  </a:cubicBezTo>
                  <a:cubicBezTo>
                    <a:pt x="126" y="111"/>
                    <a:pt x="125" y="111"/>
                    <a:pt x="123" y="111"/>
                  </a:cubicBezTo>
                  <a:cubicBezTo>
                    <a:pt x="122" y="110"/>
                    <a:pt x="121" y="110"/>
                    <a:pt x="121" y="108"/>
                  </a:cubicBezTo>
                  <a:cubicBezTo>
                    <a:pt x="122" y="106"/>
                    <a:pt x="122" y="105"/>
                    <a:pt x="120" y="103"/>
                  </a:cubicBezTo>
                  <a:cubicBezTo>
                    <a:pt x="119" y="101"/>
                    <a:pt x="120" y="101"/>
                    <a:pt x="119" y="100"/>
                  </a:cubicBezTo>
                  <a:cubicBezTo>
                    <a:pt x="117" y="99"/>
                    <a:pt x="116" y="97"/>
                    <a:pt x="116" y="95"/>
                  </a:cubicBezTo>
                  <a:cubicBezTo>
                    <a:pt x="116" y="92"/>
                    <a:pt x="112" y="90"/>
                    <a:pt x="111" y="85"/>
                  </a:cubicBezTo>
                  <a:cubicBezTo>
                    <a:pt x="110" y="80"/>
                    <a:pt x="88" y="0"/>
                    <a:pt x="88" y="0"/>
                  </a:cubicBezTo>
                  <a:cubicBezTo>
                    <a:pt x="88" y="0"/>
                    <a:pt x="54" y="3"/>
                    <a:pt x="45" y="4"/>
                  </a:cubicBezTo>
                  <a:cubicBezTo>
                    <a:pt x="35" y="5"/>
                    <a:pt x="0" y="8"/>
                    <a:pt x="0" y="8"/>
                  </a:cubicBezTo>
                  <a:cubicBezTo>
                    <a:pt x="0" y="8"/>
                    <a:pt x="0" y="9"/>
                    <a:pt x="1" y="10"/>
                  </a:cubicBezTo>
                  <a:cubicBezTo>
                    <a:pt x="1" y="11"/>
                    <a:pt x="3" y="12"/>
                    <a:pt x="3" y="12"/>
                  </a:cubicBezTo>
                  <a:cubicBezTo>
                    <a:pt x="3" y="12"/>
                    <a:pt x="0" y="131"/>
                    <a:pt x="0" y="135"/>
                  </a:cubicBezTo>
                  <a:cubicBezTo>
                    <a:pt x="0" y="138"/>
                    <a:pt x="3" y="163"/>
                    <a:pt x="4" y="171"/>
                  </a:cubicBezTo>
                  <a:cubicBezTo>
                    <a:pt x="5" y="177"/>
                    <a:pt x="7" y="195"/>
                    <a:pt x="8" y="202"/>
                  </a:cubicBezTo>
                  <a:cubicBezTo>
                    <a:pt x="8" y="202"/>
                    <a:pt x="8" y="202"/>
                    <a:pt x="8" y="202"/>
                  </a:cubicBezTo>
                  <a:cubicBezTo>
                    <a:pt x="8" y="202"/>
                    <a:pt x="10" y="201"/>
                    <a:pt x="11" y="201"/>
                  </a:cubicBezTo>
                  <a:cubicBezTo>
                    <a:pt x="11" y="201"/>
                    <a:pt x="12" y="202"/>
                    <a:pt x="13" y="202"/>
                  </a:cubicBezTo>
                  <a:cubicBezTo>
                    <a:pt x="14" y="202"/>
                    <a:pt x="15" y="202"/>
                    <a:pt x="15" y="203"/>
                  </a:cubicBezTo>
                  <a:cubicBezTo>
                    <a:pt x="16" y="204"/>
                    <a:pt x="16" y="204"/>
                    <a:pt x="17" y="204"/>
                  </a:cubicBezTo>
                  <a:cubicBezTo>
                    <a:pt x="18" y="204"/>
                    <a:pt x="18" y="203"/>
                    <a:pt x="18" y="202"/>
                  </a:cubicBezTo>
                  <a:cubicBezTo>
                    <a:pt x="18" y="200"/>
                    <a:pt x="18" y="198"/>
                    <a:pt x="18" y="197"/>
                  </a:cubicBezTo>
                  <a:cubicBezTo>
                    <a:pt x="18" y="195"/>
                    <a:pt x="18" y="194"/>
                    <a:pt x="19" y="193"/>
                  </a:cubicBezTo>
                  <a:cubicBezTo>
                    <a:pt x="19" y="192"/>
                    <a:pt x="19" y="192"/>
                    <a:pt x="19" y="190"/>
                  </a:cubicBezTo>
                  <a:cubicBezTo>
                    <a:pt x="19" y="189"/>
                    <a:pt x="19" y="188"/>
                    <a:pt x="19" y="186"/>
                  </a:cubicBezTo>
                  <a:cubicBezTo>
                    <a:pt x="20" y="185"/>
                    <a:pt x="20" y="185"/>
                    <a:pt x="20" y="184"/>
                  </a:cubicBezTo>
                  <a:cubicBezTo>
                    <a:pt x="20" y="183"/>
                    <a:pt x="20" y="183"/>
                    <a:pt x="21" y="183"/>
                  </a:cubicBezTo>
                  <a:cubicBezTo>
                    <a:pt x="22" y="183"/>
                    <a:pt x="22" y="182"/>
                    <a:pt x="23" y="182"/>
                  </a:cubicBezTo>
                  <a:cubicBezTo>
                    <a:pt x="23" y="181"/>
                    <a:pt x="24" y="182"/>
                    <a:pt x="24" y="183"/>
                  </a:cubicBezTo>
                  <a:cubicBezTo>
                    <a:pt x="24" y="184"/>
                    <a:pt x="24" y="185"/>
                    <a:pt x="24" y="186"/>
                  </a:cubicBezTo>
                  <a:cubicBezTo>
                    <a:pt x="23" y="187"/>
                    <a:pt x="23" y="188"/>
                    <a:pt x="23" y="189"/>
                  </a:cubicBezTo>
                  <a:cubicBezTo>
                    <a:pt x="24" y="190"/>
                    <a:pt x="24" y="191"/>
                    <a:pt x="25" y="192"/>
                  </a:cubicBezTo>
                  <a:cubicBezTo>
                    <a:pt x="25" y="193"/>
                    <a:pt x="25" y="194"/>
                    <a:pt x="24" y="196"/>
                  </a:cubicBezTo>
                  <a:cubicBezTo>
                    <a:pt x="23" y="197"/>
                    <a:pt x="25" y="198"/>
                    <a:pt x="25" y="199"/>
                  </a:cubicBezTo>
                  <a:cubicBezTo>
                    <a:pt x="25" y="200"/>
                    <a:pt x="27" y="200"/>
                    <a:pt x="27" y="200"/>
                  </a:cubicBezTo>
                  <a:cubicBezTo>
                    <a:pt x="28" y="200"/>
                    <a:pt x="29" y="201"/>
                    <a:pt x="29" y="202"/>
                  </a:cubicBezTo>
                  <a:cubicBezTo>
                    <a:pt x="29" y="203"/>
                    <a:pt x="30" y="203"/>
                    <a:pt x="31" y="203"/>
                  </a:cubicBezTo>
                  <a:cubicBezTo>
                    <a:pt x="31" y="202"/>
                    <a:pt x="32" y="202"/>
                    <a:pt x="32" y="203"/>
                  </a:cubicBezTo>
                  <a:cubicBezTo>
                    <a:pt x="32" y="205"/>
                    <a:pt x="31" y="206"/>
                    <a:pt x="30" y="206"/>
                  </a:cubicBezTo>
                  <a:cubicBezTo>
                    <a:pt x="28" y="207"/>
                    <a:pt x="27" y="207"/>
                    <a:pt x="29" y="207"/>
                  </a:cubicBezTo>
                  <a:cubicBezTo>
                    <a:pt x="30" y="207"/>
                    <a:pt x="31" y="207"/>
                    <a:pt x="32" y="206"/>
                  </a:cubicBezTo>
                  <a:cubicBezTo>
                    <a:pt x="33" y="206"/>
                    <a:pt x="35" y="206"/>
                    <a:pt x="37" y="205"/>
                  </a:cubicBezTo>
                  <a:cubicBezTo>
                    <a:pt x="38" y="205"/>
                    <a:pt x="37" y="204"/>
                    <a:pt x="37" y="204"/>
                  </a:cubicBezTo>
                  <a:cubicBezTo>
                    <a:pt x="36" y="204"/>
                    <a:pt x="36" y="203"/>
                    <a:pt x="36" y="203"/>
                  </a:cubicBezTo>
                  <a:cubicBezTo>
                    <a:pt x="36" y="202"/>
                    <a:pt x="36" y="201"/>
                    <a:pt x="37" y="201"/>
                  </a:cubicBezTo>
                  <a:cubicBezTo>
                    <a:pt x="37" y="201"/>
                    <a:pt x="38" y="202"/>
                    <a:pt x="39" y="202"/>
                  </a:cubicBezTo>
                  <a:cubicBezTo>
                    <a:pt x="40" y="202"/>
                    <a:pt x="39" y="200"/>
                    <a:pt x="40" y="200"/>
                  </a:cubicBezTo>
                  <a:cubicBezTo>
                    <a:pt x="41" y="200"/>
                    <a:pt x="41" y="200"/>
                    <a:pt x="42" y="199"/>
                  </a:cubicBezTo>
                  <a:cubicBezTo>
                    <a:pt x="43" y="197"/>
                    <a:pt x="42" y="196"/>
                    <a:pt x="42" y="194"/>
                  </a:cubicBezTo>
                  <a:cubicBezTo>
                    <a:pt x="42" y="193"/>
                    <a:pt x="42" y="192"/>
                    <a:pt x="43" y="190"/>
                  </a:cubicBezTo>
                  <a:cubicBezTo>
                    <a:pt x="44" y="188"/>
                    <a:pt x="42" y="187"/>
                    <a:pt x="41" y="186"/>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07" name="Freeform 415">
              <a:extLst>
                <a:ext uri="{FF2B5EF4-FFF2-40B4-BE49-F238E27FC236}">
                  <a16:creationId xmlns:a16="http://schemas.microsoft.com/office/drawing/2014/main" id="{276EB381-54C5-1F02-D76A-CBB3F1373078}"/>
                </a:ext>
              </a:extLst>
            </p:cNvPr>
            <p:cNvSpPr>
              <a:spLocks/>
            </p:cNvSpPr>
            <p:nvPr/>
          </p:nvSpPr>
          <p:spPr bwMode="gray">
            <a:xfrm>
              <a:off x="9162378" y="4149074"/>
              <a:ext cx="568519" cy="436944"/>
            </a:xfrm>
            <a:custGeom>
              <a:avLst/>
              <a:gdLst>
                <a:gd name="T0" fmla="*/ 87 w 170"/>
                <a:gd name="T1" fmla="*/ 12 h 128"/>
                <a:gd name="T2" fmla="*/ 81 w 170"/>
                <a:gd name="T3" fmla="*/ 1 h 128"/>
                <a:gd name="T4" fmla="*/ 76 w 170"/>
                <a:gd name="T5" fmla="*/ 0 h 128"/>
                <a:gd name="T6" fmla="*/ 35 w 170"/>
                <a:gd name="T7" fmla="*/ 4 h 128"/>
                <a:gd name="T8" fmla="*/ 20 w 170"/>
                <a:gd name="T9" fmla="*/ 11 h 128"/>
                <a:gd name="T10" fmla="*/ 10 w 170"/>
                <a:gd name="T11" fmla="*/ 15 h 128"/>
                <a:gd name="T12" fmla="*/ 5 w 170"/>
                <a:gd name="T13" fmla="*/ 22 h 128"/>
                <a:gd name="T14" fmla="*/ 2 w 170"/>
                <a:gd name="T15" fmla="*/ 31 h 128"/>
                <a:gd name="T16" fmla="*/ 11 w 170"/>
                <a:gd name="T17" fmla="*/ 36 h 128"/>
                <a:gd name="T18" fmla="*/ 20 w 170"/>
                <a:gd name="T19" fmla="*/ 40 h 128"/>
                <a:gd name="T20" fmla="*/ 25 w 170"/>
                <a:gd name="T21" fmla="*/ 48 h 128"/>
                <a:gd name="T22" fmla="*/ 33 w 170"/>
                <a:gd name="T23" fmla="*/ 58 h 128"/>
                <a:gd name="T24" fmla="*/ 46 w 170"/>
                <a:gd name="T25" fmla="*/ 66 h 128"/>
                <a:gd name="T26" fmla="*/ 56 w 170"/>
                <a:gd name="T27" fmla="*/ 74 h 128"/>
                <a:gd name="T28" fmla="*/ 59 w 170"/>
                <a:gd name="T29" fmla="*/ 80 h 128"/>
                <a:gd name="T30" fmla="*/ 63 w 170"/>
                <a:gd name="T31" fmla="*/ 84 h 128"/>
                <a:gd name="T32" fmla="*/ 74 w 170"/>
                <a:gd name="T33" fmla="*/ 91 h 128"/>
                <a:gd name="T34" fmla="*/ 77 w 170"/>
                <a:gd name="T35" fmla="*/ 97 h 128"/>
                <a:gd name="T36" fmla="*/ 80 w 170"/>
                <a:gd name="T37" fmla="*/ 106 h 128"/>
                <a:gd name="T38" fmla="*/ 87 w 170"/>
                <a:gd name="T39" fmla="*/ 110 h 128"/>
                <a:gd name="T40" fmla="*/ 92 w 170"/>
                <a:gd name="T41" fmla="*/ 118 h 128"/>
                <a:gd name="T42" fmla="*/ 94 w 170"/>
                <a:gd name="T43" fmla="*/ 126 h 128"/>
                <a:gd name="T44" fmla="*/ 102 w 170"/>
                <a:gd name="T45" fmla="*/ 128 h 128"/>
                <a:gd name="T46" fmla="*/ 104 w 170"/>
                <a:gd name="T47" fmla="*/ 125 h 128"/>
                <a:gd name="T48" fmla="*/ 107 w 170"/>
                <a:gd name="T49" fmla="*/ 123 h 128"/>
                <a:gd name="T50" fmla="*/ 107 w 170"/>
                <a:gd name="T51" fmla="*/ 119 h 128"/>
                <a:gd name="T52" fmla="*/ 103 w 170"/>
                <a:gd name="T53" fmla="*/ 115 h 128"/>
                <a:gd name="T54" fmla="*/ 100 w 170"/>
                <a:gd name="T55" fmla="*/ 108 h 128"/>
                <a:gd name="T56" fmla="*/ 103 w 170"/>
                <a:gd name="T57" fmla="*/ 111 h 128"/>
                <a:gd name="T58" fmla="*/ 108 w 170"/>
                <a:gd name="T59" fmla="*/ 117 h 128"/>
                <a:gd name="T60" fmla="*/ 114 w 170"/>
                <a:gd name="T61" fmla="*/ 115 h 128"/>
                <a:gd name="T62" fmla="*/ 114 w 170"/>
                <a:gd name="T63" fmla="*/ 113 h 128"/>
                <a:gd name="T64" fmla="*/ 113 w 170"/>
                <a:gd name="T65" fmla="*/ 112 h 128"/>
                <a:gd name="T66" fmla="*/ 113 w 170"/>
                <a:gd name="T67" fmla="*/ 109 h 128"/>
                <a:gd name="T68" fmla="*/ 110 w 170"/>
                <a:gd name="T69" fmla="*/ 106 h 128"/>
                <a:gd name="T70" fmla="*/ 115 w 170"/>
                <a:gd name="T71" fmla="*/ 107 h 128"/>
                <a:gd name="T72" fmla="*/ 116 w 170"/>
                <a:gd name="T73" fmla="*/ 104 h 128"/>
                <a:gd name="T74" fmla="*/ 118 w 170"/>
                <a:gd name="T75" fmla="*/ 107 h 128"/>
                <a:gd name="T76" fmla="*/ 127 w 170"/>
                <a:gd name="T77" fmla="*/ 100 h 128"/>
                <a:gd name="T78" fmla="*/ 129 w 170"/>
                <a:gd name="T79" fmla="*/ 98 h 128"/>
                <a:gd name="T80" fmla="*/ 133 w 170"/>
                <a:gd name="T81" fmla="*/ 94 h 128"/>
                <a:gd name="T82" fmla="*/ 129 w 170"/>
                <a:gd name="T83" fmla="*/ 91 h 128"/>
                <a:gd name="T84" fmla="*/ 131 w 170"/>
                <a:gd name="T85" fmla="*/ 89 h 128"/>
                <a:gd name="T86" fmla="*/ 134 w 170"/>
                <a:gd name="T87" fmla="*/ 92 h 128"/>
                <a:gd name="T88" fmla="*/ 138 w 170"/>
                <a:gd name="T89" fmla="*/ 88 h 128"/>
                <a:gd name="T90" fmla="*/ 140 w 170"/>
                <a:gd name="T91" fmla="*/ 84 h 128"/>
                <a:gd name="T92" fmla="*/ 143 w 170"/>
                <a:gd name="T93" fmla="*/ 79 h 128"/>
                <a:gd name="T94" fmla="*/ 147 w 170"/>
                <a:gd name="T95" fmla="*/ 78 h 128"/>
                <a:gd name="T96" fmla="*/ 149 w 170"/>
                <a:gd name="T97" fmla="*/ 74 h 128"/>
                <a:gd name="T98" fmla="*/ 151 w 170"/>
                <a:gd name="T99" fmla="*/ 72 h 128"/>
                <a:gd name="T100" fmla="*/ 152 w 170"/>
                <a:gd name="T101" fmla="*/ 70 h 128"/>
                <a:gd name="T102" fmla="*/ 148 w 170"/>
                <a:gd name="T103" fmla="*/ 67 h 128"/>
                <a:gd name="T104" fmla="*/ 150 w 170"/>
                <a:gd name="T105" fmla="*/ 63 h 128"/>
                <a:gd name="T106" fmla="*/ 152 w 170"/>
                <a:gd name="T107" fmla="*/ 67 h 128"/>
                <a:gd name="T108" fmla="*/ 154 w 170"/>
                <a:gd name="T109" fmla="*/ 60 h 128"/>
                <a:gd name="T110" fmla="*/ 160 w 170"/>
                <a:gd name="T111" fmla="*/ 47 h 128"/>
                <a:gd name="T112" fmla="*/ 170 w 170"/>
                <a:gd name="T113" fmla="*/ 3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70" h="128">
                  <a:moveTo>
                    <a:pt x="126" y="7"/>
                  </a:moveTo>
                  <a:cubicBezTo>
                    <a:pt x="87" y="12"/>
                    <a:pt x="87" y="12"/>
                    <a:pt x="87" y="12"/>
                  </a:cubicBezTo>
                  <a:cubicBezTo>
                    <a:pt x="87" y="11"/>
                    <a:pt x="87" y="8"/>
                    <a:pt x="87" y="8"/>
                  </a:cubicBezTo>
                  <a:cubicBezTo>
                    <a:pt x="81" y="1"/>
                    <a:pt x="81" y="1"/>
                    <a:pt x="81" y="1"/>
                  </a:cubicBezTo>
                  <a:cubicBezTo>
                    <a:pt x="81" y="1"/>
                    <a:pt x="79" y="4"/>
                    <a:pt x="78" y="4"/>
                  </a:cubicBezTo>
                  <a:cubicBezTo>
                    <a:pt x="76" y="4"/>
                    <a:pt x="76" y="0"/>
                    <a:pt x="76" y="0"/>
                  </a:cubicBezTo>
                  <a:cubicBezTo>
                    <a:pt x="76" y="0"/>
                    <a:pt x="66" y="1"/>
                    <a:pt x="59" y="2"/>
                  </a:cubicBezTo>
                  <a:cubicBezTo>
                    <a:pt x="52" y="2"/>
                    <a:pt x="38" y="4"/>
                    <a:pt x="35" y="4"/>
                  </a:cubicBezTo>
                  <a:cubicBezTo>
                    <a:pt x="31" y="5"/>
                    <a:pt x="31" y="5"/>
                    <a:pt x="28" y="7"/>
                  </a:cubicBezTo>
                  <a:cubicBezTo>
                    <a:pt x="25" y="8"/>
                    <a:pt x="22" y="10"/>
                    <a:pt x="20" y="11"/>
                  </a:cubicBezTo>
                  <a:cubicBezTo>
                    <a:pt x="18" y="12"/>
                    <a:pt x="18" y="12"/>
                    <a:pt x="17" y="12"/>
                  </a:cubicBezTo>
                  <a:cubicBezTo>
                    <a:pt x="16" y="13"/>
                    <a:pt x="14" y="13"/>
                    <a:pt x="10" y="15"/>
                  </a:cubicBezTo>
                  <a:cubicBezTo>
                    <a:pt x="7" y="17"/>
                    <a:pt x="8" y="17"/>
                    <a:pt x="8" y="19"/>
                  </a:cubicBezTo>
                  <a:cubicBezTo>
                    <a:pt x="7" y="20"/>
                    <a:pt x="6" y="21"/>
                    <a:pt x="5" y="22"/>
                  </a:cubicBezTo>
                  <a:cubicBezTo>
                    <a:pt x="4" y="23"/>
                    <a:pt x="2" y="25"/>
                    <a:pt x="2" y="27"/>
                  </a:cubicBezTo>
                  <a:cubicBezTo>
                    <a:pt x="1" y="29"/>
                    <a:pt x="0" y="30"/>
                    <a:pt x="2" y="31"/>
                  </a:cubicBezTo>
                  <a:cubicBezTo>
                    <a:pt x="4" y="31"/>
                    <a:pt x="4" y="33"/>
                    <a:pt x="6" y="33"/>
                  </a:cubicBezTo>
                  <a:cubicBezTo>
                    <a:pt x="7" y="33"/>
                    <a:pt x="10" y="35"/>
                    <a:pt x="11" y="36"/>
                  </a:cubicBezTo>
                  <a:cubicBezTo>
                    <a:pt x="12" y="38"/>
                    <a:pt x="14" y="38"/>
                    <a:pt x="16" y="38"/>
                  </a:cubicBezTo>
                  <a:cubicBezTo>
                    <a:pt x="19" y="38"/>
                    <a:pt x="19" y="39"/>
                    <a:pt x="20" y="40"/>
                  </a:cubicBezTo>
                  <a:cubicBezTo>
                    <a:pt x="20" y="41"/>
                    <a:pt x="21" y="41"/>
                    <a:pt x="22" y="43"/>
                  </a:cubicBezTo>
                  <a:cubicBezTo>
                    <a:pt x="23" y="45"/>
                    <a:pt x="24" y="46"/>
                    <a:pt x="25" y="48"/>
                  </a:cubicBezTo>
                  <a:cubicBezTo>
                    <a:pt x="25" y="50"/>
                    <a:pt x="27" y="51"/>
                    <a:pt x="29" y="53"/>
                  </a:cubicBezTo>
                  <a:cubicBezTo>
                    <a:pt x="31" y="55"/>
                    <a:pt x="31" y="57"/>
                    <a:pt x="33" y="58"/>
                  </a:cubicBezTo>
                  <a:cubicBezTo>
                    <a:pt x="35" y="59"/>
                    <a:pt x="39" y="61"/>
                    <a:pt x="41" y="62"/>
                  </a:cubicBezTo>
                  <a:cubicBezTo>
                    <a:pt x="43" y="63"/>
                    <a:pt x="45" y="64"/>
                    <a:pt x="46" y="66"/>
                  </a:cubicBezTo>
                  <a:cubicBezTo>
                    <a:pt x="46" y="68"/>
                    <a:pt x="48" y="71"/>
                    <a:pt x="50" y="71"/>
                  </a:cubicBezTo>
                  <a:cubicBezTo>
                    <a:pt x="52" y="71"/>
                    <a:pt x="55" y="74"/>
                    <a:pt x="56" y="74"/>
                  </a:cubicBezTo>
                  <a:cubicBezTo>
                    <a:pt x="57" y="74"/>
                    <a:pt x="57" y="75"/>
                    <a:pt x="57" y="77"/>
                  </a:cubicBezTo>
                  <a:cubicBezTo>
                    <a:pt x="56" y="78"/>
                    <a:pt x="57" y="80"/>
                    <a:pt x="59" y="80"/>
                  </a:cubicBezTo>
                  <a:cubicBezTo>
                    <a:pt x="60" y="81"/>
                    <a:pt x="61" y="80"/>
                    <a:pt x="61" y="82"/>
                  </a:cubicBezTo>
                  <a:cubicBezTo>
                    <a:pt x="61" y="83"/>
                    <a:pt x="62" y="84"/>
                    <a:pt x="63" y="84"/>
                  </a:cubicBezTo>
                  <a:cubicBezTo>
                    <a:pt x="64" y="84"/>
                    <a:pt x="65" y="86"/>
                    <a:pt x="66" y="88"/>
                  </a:cubicBezTo>
                  <a:cubicBezTo>
                    <a:pt x="68" y="89"/>
                    <a:pt x="72" y="91"/>
                    <a:pt x="74" y="91"/>
                  </a:cubicBezTo>
                  <a:cubicBezTo>
                    <a:pt x="75" y="91"/>
                    <a:pt x="76" y="92"/>
                    <a:pt x="75" y="94"/>
                  </a:cubicBezTo>
                  <a:cubicBezTo>
                    <a:pt x="74" y="96"/>
                    <a:pt x="77" y="95"/>
                    <a:pt x="77" y="97"/>
                  </a:cubicBezTo>
                  <a:cubicBezTo>
                    <a:pt x="78" y="99"/>
                    <a:pt x="79" y="100"/>
                    <a:pt x="79" y="101"/>
                  </a:cubicBezTo>
                  <a:cubicBezTo>
                    <a:pt x="80" y="102"/>
                    <a:pt x="80" y="104"/>
                    <a:pt x="80" y="106"/>
                  </a:cubicBezTo>
                  <a:cubicBezTo>
                    <a:pt x="80" y="107"/>
                    <a:pt x="81" y="109"/>
                    <a:pt x="83" y="109"/>
                  </a:cubicBezTo>
                  <a:cubicBezTo>
                    <a:pt x="85" y="110"/>
                    <a:pt x="85" y="109"/>
                    <a:pt x="87" y="110"/>
                  </a:cubicBezTo>
                  <a:cubicBezTo>
                    <a:pt x="88" y="112"/>
                    <a:pt x="89" y="112"/>
                    <a:pt x="89" y="114"/>
                  </a:cubicBezTo>
                  <a:cubicBezTo>
                    <a:pt x="89" y="115"/>
                    <a:pt x="91" y="117"/>
                    <a:pt x="92" y="118"/>
                  </a:cubicBezTo>
                  <a:cubicBezTo>
                    <a:pt x="93" y="118"/>
                    <a:pt x="92" y="121"/>
                    <a:pt x="92" y="122"/>
                  </a:cubicBezTo>
                  <a:cubicBezTo>
                    <a:pt x="93" y="123"/>
                    <a:pt x="93" y="125"/>
                    <a:pt x="94" y="126"/>
                  </a:cubicBezTo>
                  <a:cubicBezTo>
                    <a:pt x="95" y="128"/>
                    <a:pt x="95" y="128"/>
                    <a:pt x="97" y="127"/>
                  </a:cubicBezTo>
                  <a:cubicBezTo>
                    <a:pt x="98" y="127"/>
                    <a:pt x="100" y="128"/>
                    <a:pt x="102" y="128"/>
                  </a:cubicBezTo>
                  <a:cubicBezTo>
                    <a:pt x="102" y="128"/>
                    <a:pt x="102" y="128"/>
                    <a:pt x="102" y="127"/>
                  </a:cubicBezTo>
                  <a:cubicBezTo>
                    <a:pt x="103" y="126"/>
                    <a:pt x="103" y="126"/>
                    <a:pt x="104" y="125"/>
                  </a:cubicBezTo>
                  <a:cubicBezTo>
                    <a:pt x="104" y="124"/>
                    <a:pt x="104" y="124"/>
                    <a:pt x="104" y="125"/>
                  </a:cubicBezTo>
                  <a:cubicBezTo>
                    <a:pt x="104" y="126"/>
                    <a:pt x="106" y="124"/>
                    <a:pt x="107" y="123"/>
                  </a:cubicBezTo>
                  <a:cubicBezTo>
                    <a:pt x="108" y="122"/>
                    <a:pt x="108" y="120"/>
                    <a:pt x="108" y="120"/>
                  </a:cubicBezTo>
                  <a:cubicBezTo>
                    <a:pt x="109" y="119"/>
                    <a:pt x="107" y="119"/>
                    <a:pt x="107" y="119"/>
                  </a:cubicBezTo>
                  <a:cubicBezTo>
                    <a:pt x="106" y="120"/>
                    <a:pt x="105" y="118"/>
                    <a:pt x="104" y="117"/>
                  </a:cubicBezTo>
                  <a:cubicBezTo>
                    <a:pt x="103" y="117"/>
                    <a:pt x="103" y="116"/>
                    <a:pt x="103" y="115"/>
                  </a:cubicBezTo>
                  <a:cubicBezTo>
                    <a:pt x="102" y="114"/>
                    <a:pt x="101" y="113"/>
                    <a:pt x="101" y="111"/>
                  </a:cubicBezTo>
                  <a:cubicBezTo>
                    <a:pt x="100" y="110"/>
                    <a:pt x="100" y="108"/>
                    <a:pt x="100" y="108"/>
                  </a:cubicBezTo>
                  <a:cubicBezTo>
                    <a:pt x="101" y="108"/>
                    <a:pt x="102" y="108"/>
                    <a:pt x="103" y="108"/>
                  </a:cubicBezTo>
                  <a:cubicBezTo>
                    <a:pt x="103" y="109"/>
                    <a:pt x="103" y="110"/>
                    <a:pt x="103" y="111"/>
                  </a:cubicBezTo>
                  <a:cubicBezTo>
                    <a:pt x="103" y="113"/>
                    <a:pt x="104" y="114"/>
                    <a:pt x="105" y="114"/>
                  </a:cubicBezTo>
                  <a:cubicBezTo>
                    <a:pt x="106" y="115"/>
                    <a:pt x="107" y="116"/>
                    <a:pt x="108" y="117"/>
                  </a:cubicBezTo>
                  <a:cubicBezTo>
                    <a:pt x="109" y="118"/>
                    <a:pt x="111" y="117"/>
                    <a:pt x="111" y="117"/>
                  </a:cubicBezTo>
                  <a:cubicBezTo>
                    <a:pt x="112" y="117"/>
                    <a:pt x="114" y="116"/>
                    <a:pt x="114" y="115"/>
                  </a:cubicBezTo>
                  <a:cubicBezTo>
                    <a:pt x="115" y="115"/>
                    <a:pt x="116" y="113"/>
                    <a:pt x="116" y="112"/>
                  </a:cubicBezTo>
                  <a:cubicBezTo>
                    <a:pt x="116" y="111"/>
                    <a:pt x="114" y="112"/>
                    <a:pt x="114" y="113"/>
                  </a:cubicBezTo>
                  <a:cubicBezTo>
                    <a:pt x="114" y="114"/>
                    <a:pt x="112" y="114"/>
                    <a:pt x="112" y="114"/>
                  </a:cubicBezTo>
                  <a:cubicBezTo>
                    <a:pt x="111" y="114"/>
                    <a:pt x="112" y="113"/>
                    <a:pt x="113" y="112"/>
                  </a:cubicBezTo>
                  <a:cubicBezTo>
                    <a:pt x="114" y="112"/>
                    <a:pt x="115" y="111"/>
                    <a:pt x="114" y="110"/>
                  </a:cubicBezTo>
                  <a:cubicBezTo>
                    <a:pt x="114" y="109"/>
                    <a:pt x="113" y="109"/>
                    <a:pt x="113" y="109"/>
                  </a:cubicBezTo>
                  <a:cubicBezTo>
                    <a:pt x="112" y="110"/>
                    <a:pt x="110" y="109"/>
                    <a:pt x="109" y="108"/>
                  </a:cubicBezTo>
                  <a:cubicBezTo>
                    <a:pt x="109" y="108"/>
                    <a:pt x="109" y="107"/>
                    <a:pt x="110" y="106"/>
                  </a:cubicBezTo>
                  <a:cubicBezTo>
                    <a:pt x="110" y="105"/>
                    <a:pt x="111" y="106"/>
                    <a:pt x="112" y="107"/>
                  </a:cubicBezTo>
                  <a:cubicBezTo>
                    <a:pt x="113" y="107"/>
                    <a:pt x="114" y="107"/>
                    <a:pt x="115" y="107"/>
                  </a:cubicBezTo>
                  <a:cubicBezTo>
                    <a:pt x="116" y="106"/>
                    <a:pt x="115" y="105"/>
                    <a:pt x="115" y="104"/>
                  </a:cubicBezTo>
                  <a:cubicBezTo>
                    <a:pt x="115" y="103"/>
                    <a:pt x="116" y="103"/>
                    <a:pt x="116" y="104"/>
                  </a:cubicBezTo>
                  <a:cubicBezTo>
                    <a:pt x="116" y="104"/>
                    <a:pt x="115" y="105"/>
                    <a:pt x="116" y="105"/>
                  </a:cubicBezTo>
                  <a:cubicBezTo>
                    <a:pt x="117" y="105"/>
                    <a:pt x="117" y="106"/>
                    <a:pt x="118" y="107"/>
                  </a:cubicBezTo>
                  <a:cubicBezTo>
                    <a:pt x="119" y="108"/>
                    <a:pt x="120" y="105"/>
                    <a:pt x="122" y="104"/>
                  </a:cubicBezTo>
                  <a:cubicBezTo>
                    <a:pt x="123" y="103"/>
                    <a:pt x="126" y="100"/>
                    <a:pt x="127" y="100"/>
                  </a:cubicBezTo>
                  <a:cubicBezTo>
                    <a:pt x="129" y="100"/>
                    <a:pt x="129" y="100"/>
                    <a:pt x="129" y="99"/>
                  </a:cubicBezTo>
                  <a:cubicBezTo>
                    <a:pt x="128" y="99"/>
                    <a:pt x="128" y="98"/>
                    <a:pt x="129" y="98"/>
                  </a:cubicBezTo>
                  <a:cubicBezTo>
                    <a:pt x="130" y="98"/>
                    <a:pt x="131" y="98"/>
                    <a:pt x="132" y="97"/>
                  </a:cubicBezTo>
                  <a:cubicBezTo>
                    <a:pt x="133" y="97"/>
                    <a:pt x="133" y="95"/>
                    <a:pt x="133" y="94"/>
                  </a:cubicBezTo>
                  <a:cubicBezTo>
                    <a:pt x="133" y="94"/>
                    <a:pt x="132" y="94"/>
                    <a:pt x="131" y="93"/>
                  </a:cubicBezTo>
                  <a:cubicBezTo>
                    <a:pt x="130" y="92"/>
                    <a:pt x="130" y="91"/>
                    <a:pt x="129" y="91"/>
                  </a:cubicBezTo>
                  <a:cubicBezTo>
                    <a:pt x="129" y="90"/>
                    <a:pt x="129" y="88"/>
                    <a:pt x="129" y="88"/>
                  </a:cubicBezTo>
                  <a:cubicBezTo>
                    <a:pt x="129" y="87"/>
                    <a:pt x="131" y="88"/>
                    <a:pt x="131" y="89"/>
                  </a:cubicBezTo>
                  <a:cubicBezTo>
                    <a:pt x="132" y="90"/>
                    <a:pt x="132" y="91"/>
                    <a:pt x="133" y="91"/>
                  </a:cubicBezTo>
                  <a:cubicBezTo>
                    <a:pt x="133" y="92"/>
                    <a:pt x="134" y="92"/>
                    <a:pt x="134" y="92"/>
                  </a:cubicBezTo>
                  <a:cubicBezTo>
                    <a:pt x="135" y="91"/>
                    <a:pt x="136" y="91"/>
                    <a:pt x="136" y="90"/>
                  </a:cubicBezTo>
                  <a:cubicBezTo>
                    <a:pt x="137" y="90"/>
                    <a:pt x="138" y="89"/>
                    <a:pt x="138" y="88"/>
                  </a:cubicBezTo>
                  <a:cubicBezTo>
                    <a:pt x="139" y="87"/>
                    <a:pt x="140" y="87"/>
                    <a:pt x="141" y="86"/>
                  </a:cubicBezTo>
                  <a:cubicBezTo>
                    <a:pt x="142" y="85"/>
                    <a:pt x="141" y="85"/>
                    <a:pt x="140" y="84"/>
                  </a:cubicBezTo>
                  <a:cubicBezTo>
                    <a:pt x="139" y="84"/>
                    <a:pt x="140" y="82"/>
                    <a:pt x="140" y="82"/>
                  </a:cubicBezTo>
                  <a:cubicBezTo>
                    <a:pt x="141" y="81"/>
                    <a:pt x="142" y="81"/>
                    <a:pt x="143" y="79"/>
                  </a:cubicBezTo>
                  <a:cubicBezTo>
                    <a:pt x="143" y="78"/>
                    <a:pt x="144" y="79"/>
                    <a:pt x="145" y="80"/>
                  </a:cubicBezTo>
                  <a:cubicBezTo>
                    <a:pt x="146" y="80"/>
                    <a:pt x="147" y="78"/>
                    <a:pt x="147" y="78"/>
                  </a:cubicBezTo>
                  <a:cubicBezTo>
                    <a:pt x="148" y="77"/>
                    <a:pt x="149" y="76"/>
                    <a:pt x="150" y="75"/>
                  </a:cubicBezTo>
                  <a:cubicBezTo>
                    <a:pt x="151" y="75"/>
                    <a:pt x="149" y="74"/>
                    <a:pt x="149" y="74"/>
                  </a:cubicBezTo>
                  <a:cubicBezTo>
                    <a:pt x="148" y="73"/>
                    <a:pt x="149" y="72"/>
                    <a:pt x="149" y="71"/>
                  </a:cubicBezTo>
                  <a:cubicBezTo>
                    <a:pt x="149" y="70"/>
                    <a:pt x="151" y="72"/>
                    <a:pt x="151" y="72"/>
                  </a:cubicBezTo>
                  <a:cubicBezTo>
                    <a:pt x="152" y="73"/>
                    <a:pt x="153" y="73"/>
                    <a:pt x="153" y="72"/>
                  </a:cubicBezTo>
                  <a:cubicBezTo>
                    <a:pt x="153" y="71"/>
                    <a:pt x="152" y="71"/>
                    <a:pt x="152" y="70"/>
                  </a:cubicBezTo>
                  <a:cubicBezTo>
                    <a:pt x="152" y="70"/>
                    <a:pt x="151" y="70"/>
                    <a:pt x="150" y="69"/>
                  </a:cubicBezTo>
                  <a:cubicBezTo>
                    <a:pt x="150" y="69"/>
                    <a:pt x="149" y="68"/>
                    <a:pt x="148" y="67"/>
                  </a:cubicBezTo>
                  <a:cubicBezTo>
                    <a:pt x="148" y="65"/>
                    <a:pt x="149" y="63"/>
                    <a:pt x="149" y="62"/>
                  </a:cubicBezTo>
                  <a:cubicBezTo>
                    <a:pt x="149" y="61"/>
                    <a:pt x="150" y="62"/>
                    <a:pt x="150" y="63"/>
                  </a:cubicBezTo>
                  <a:cubicBezTo>
                    <a:pt x="150" y="64"/>
                    <a:pt x="150" y="65"/>
                    <a:pt x="150" y="66"/>
                  </a:cubicBezTo>
                  <a:cubicBezTo>
                    <a:pt x="149" y="67"/>
                    <a:pt x="151" y="67"/>
                    <a:pt x="152" y="67"/>
                  </a:cubicBezTo>
                  <a:cubicBezTo>
                    <a:pt x="153" y="67"/>
                    <a:pt x="153" y="66"/>
                    <a:pt x="153" y="65"/>
                  </a:cubicBezTo>
                  <a:cubicBezTo>
                    <a:pt x="153" y="63"/>
                    <a:pt x="153" y="62"/>
                    <a:pt x="154" y="60"/>
                  </a:cubicBezTo>
                  <a:cubicBezTo>
                    <a:pt x="154" y="59"/>
                    <a:pt x="155" y="56"/>
                    <a:pt x="156" y="55"/>
                  </a:cubicBezTo>
                  <a:cubicBezTo>
                    <a:pt x="157" y="53"/>
                    <a:pt x="159" y="49"/>
                    <a:pt x="160" y="47"/>
                  </a:cubicBezTo>
                  <a:cubicBezTo>
                    <a:pt x="162" y="45"/>
                    <a:pt x="164" y="43"/>
                    <a:pt x="166" y="42"/>
                  </a:cubicBezTo>
                  <a:cubicBezTo>
                    <a:pt x="166" y="41"/>
                    <a:pt x="168" y="40"/>
                    <a:pt x="170" y="39"/>
                  </a:cubicBezTo>
                  <a:lnTo>
                    <a:pt x="126" y="7"/>
                  </a:ln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08" name="Freeform 416">
              <a:extLst>
                <a:ext uri="{FF2B5EF4-FFF2-40B4-BE49-F238E27FC236}">
                  <a16:creationId xmlns:a16="http://schemas.microsoft.com/office/drawing/2014/main" id="{765D3B88-E018-01F1-C090-F3942B62A8E8}"/>
                </a:ext>
              </a:extLst>
            </p:cNvPr>
            <p:cNvSpPr>
              <a:spLocks/>
            </p:cNvSpPr>
            <p:nvPr/>
          </p:nvSpPr>
          <p:spPr bwMode="gray">
            <a:xfrm>
              <a:off x="9457657" y="4749684"/>
              <a:ext cx="8815" cy="34535"/>
            </a:xfrm>
            <a:custGeom>
              <a:avLst/>
              <a:gdLst>
                <a:gd name="T0" fmla="*/ 3 w 3"/>
                <a:gd name="T1" fmla="*/ 1 h 10"/>
                <a:gd name="T2" fmla="*/ 1 w 3"/>
                <a:gd name="T3" fmla="*/ 4 h 10"/>
                <a:gd name="T4" fmla="*/ 2 w 3"/>
                <a:gd name="T5" fmla="*/ 6 h 10"/>
                <a:gd name="T6" fmla="*/ 3 w 3"/>
                <a:gd name="T7" fmla="*/ 1 h 10"/>
              </a:gdLst>
              <a:ahLst/>
              <a:cxnLst>
                <a:cxn ang="0">
                  <a:pos x="T0" y="T1"/>
                </a:cxn>
                <a:cxn ang="0">
                  <a:pos x="T2" y="T3"/>
                </a:cxn>
                <a:cxn ang="0">
                  <a:pos x="T4" y="T5"/>
                </a:cxn>
                <a:cxn ang="0">
                  <a:pos x="T6" y="T7"/>
                </a:cxn>
              </a:cxnLst>
              <a:rect l="0" t="0" r="r" b="b"/>
              <a:pathLst>
                <a:path w="3" h="10">
                  <a:moveTo>
                    <a:pt x="3" y="1"/>
                  </a:moveTo>
                  <a:cubicBezTo>
                    <a:pt x="2" y="2"/>
                    <a:pt x="0" y="2"/>
                    <a:pt x="1" y="4"/>
                  </a:cubicBezTo>
                  <a:cubicBezTo>
                    <a:pt x="1" y="6"/>
                    <a:pt x="2" y="10"/>
                    <a:pt x="2" y="6"/>
                  </a:cubicBezTo>
                  <a:cubicBezTo>
                    <a:pt x="3" y="2"/>
                    <a:pt x="3" y="0"/>
                    <a:pt x="3" y="1"/>
                  </a:cubicBezTo>
                  <a:close/>
                </a:path>
              </a:pathLst>
            </a:custGeom>
            <a:solidFill>
              <a:srgbClr val="464646"/>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09" name="Freeform 417">
              <a:extLst>
                <a:ext uri="{FF2B5EF4-FFF2-40B4-BE49-F238E27FC236}">
                  <a16:creationId xmlns:a16="http://schemas.microsoft.com/office/drawing/2014/main" id="{2F0573DA-AE18-CF40-6C22-28116BD27969}"/>
                </a:ext>
              </a:extLst>
            </p:cNvPr>
            <p:cNvSpPr>
              <a:spLocks/>
            </p:cNvSpPr>
            <p:nvPr/>
          </p:nvSpPr>
          <p:spPr bwMode="gray">
            <a:xfrm>
              <a:off x="8905296" y="4206131"/>
              <a:ext cx="605246" cy="645656"/>
            </a:xfrm>
            <a:custGeom>
              <a:avLst/>
              <a:gdLst>
                <a:gd name="T0" fmla="*/ 179 w 181"/>
                <a:gd name="T1" fmla="*/ 111 h 189"/>
                <a:gd name="T2" fmla="*/ 171 w 181"/>
                <a:gd name="T3" fmla="*/ 109 h 189"/>
                <a:gd name="T4" fmla="*/ 169 w 181"/>
                <a:gd name="T5" fmla="*/ 101 h 189"/>
                <a:gd name="T6" fmla="*/ 164 w 181"/>
                <a:gd name="T7" fmla="*/ 93 h 189"/>
                <a:gd name="T8" fmla="*/ 157 w 181"/>
                <a:gd name="T9" fmla="*/ 89 h 189"/>
                <a:gd name="T10" fmla="*/ 154 w 181"/>
                <a:gd name="T11" fmla="*/ 80 h 189"/>
                <a:gd name="T12" fmla="*/ 151 w 181"/>
                <a:gd name="T13" fmla="*/ 74 h 189"/>
                <a:gd name="T14" fmla="*/ 140 w 181"/>
                <a:gd name="T15" fmla="*/ 67 h 189"/>
                <a:gd name="T16" fmla="*/ 136 w 181"/>
                <a:gd name="T17" fmla="*/ 63 h 189"/>
                <a:gd name="T18" fmla="*/ 133 w 181"/>
                <a:gd name="T19" fmla="*/ 57 h 189"/>
                <a:gd name="T20" fmla="*/ 123 w 181"/>
                <a:gd name="T21" fmla="*/ 49 h 189"/>
                <a:gd name="T22" fmla="*/ 110 w 181"/>
                <a:gd name="T23" fmla="*/ 41 h 189"/>
                <a:gd name="T24" fmla="*/ 102 w 181"/>
                <a:gd name="T25" fmla="*/ 31 h 189"/>
                <a:gd name="T26" fmla="*/ 97 w 181"/>
                <a:gd name="T27" fmla="*/ 23 h 189"/>
                <a:gd name="T28" fmla="*/ 88 w 181"/>
                <a:gd name="T29" fmla="*/ 19 h 189"/>
                <a:gd name="T30" fmla="*/ 79 w 181"/>
                <a:gd name="T31" fmla="*/ 14 h 189"/>
                <a:gd name="T32" fmla="*/ 82 w 181"/>
                <a:gd name="T33" fmla="*/ 5 h 189"/>
                <a:gd name="T34" fmla="*/ 85 w 181"/>
                <a:gd name="T35" fmla="*/ 0 h 189"/>
                <a:gd name="T36" fmla="*/ 23 w 181"/>
                <a:gd name="T37" fmla="*/ 95 h 189"/>
                <a:gd name="T38" fmla="*/ 31 w 181"/>
                <a:gd name="T39" fmla="*/ 110 h 189"/>
                <a:gd name="T40" fmla="*/ 33 w 181"/>
                <a:gd name="T41" fmla="*/ 118 h 189"/>
                <a:gd name="T42" fmla="*/ 37 w 181"/>
                <a:gd name="T43" fmla="*/ 123 h 189"/>
                <a:gd name="T44" fmla="*/ 32 w 181"/>
                <a:gd name="T45" fmla="*/ 130 h 189"/>
                <a:gd name="T46" fmla="*/ 30 w 181"/>
                <a:gd name="T47" fmla="*/ 141 h 189"/>
                <a:gd name="T48" fmla="*/ 33 w 181"/>
                <a:gd name="T49" fmla="*/ 148 h 189"/>
                <a:gd name="T50" fmla="*/ 34 w 181"/>
                <a:gd name="T51" fmla="*/ 158 h 189"/>
                <a:gd name="T52" fmla="*/ 34 w 181"/>
                <a:gd name="T53" fmla="*/ 167 h 189"/>
                <a:gd name="T54" fmla="*/ 39 w 181"/>
                <a:gd name="T55" fmla="*/ 175 h 189"/>
                <a:gd name="T56" fmla="*/ 44 w 181"/>
                <a:gd name="T57" fmla="*/ 184 h 189"/>
                <a:gd name="T58" fmla="*/ 141 w 181"/>
                <a:gd name="T59" fmla="*/ 180 h 189"/>
                <a:gd name="T60" fmla="*/ 143 w 181"/>
                <a:gd name="T61" fmla="*/ 187 h 189"/>
                <a:gd name="T62" fmla="*/ 148 w 181"/>
                <a:gd name="T63" fmla="*/ 182 h 189"/>
                <a:gd name="T64" fmla="*/ 146 w 181"/>
                <a:gd name="T65" fmla="*/ 173 h 189"/>
                <a:gd name="T66" fmla="*/ 152 w 181"/>
                <a:gd name="T67" fmla="*/ 168 h 189"/>
                <a:gd name="T68" fmla="*/ 164 w 181"/>
                <a:gd name="T69" fmla="*/ 170 h 189"/>
                <a:gd name="T70" fmla="*/ 165 w 181"/>
                <a:gd name="T71" fmla="*/ 167 h 189"/>
                <a:gd name="T72" fmla="*/ 166 w 181"/>
                <a:gd name="T73" fmla="*/ 160 h 189"/>
                <a:gd name="T74" fmla="*/ 165 w 181"/>
                <a:gd name="T75" fmla="*/ 158 h 189"/>
                <a:gd name="T76" fmla="*/ 163 w 181"/>
                <a:gd name="T77" fmla="*/ 154 h 189"/>
                <a:gd name="T78" fmla="*/ 164 w 181"/>
                <a:gd name="T79" fmla="*/ 152 h 189"/>
                <a:gd name="T80" fmla="*/ 166 w 181"/>
                <a:gd name="T81" fmla="*/ 150 h 189"/>
                <a:gd name="T82" fmla="*/ 169 w 181"/>
                <a:gd name="T83" fmla="*/ 149 h 189"/>
                <a:gd name="T84" fmla="*/ 169 w 181"/>
                <a:gd name="T85" fmla="*/ 145 h 189"/>
                <a:gd name="T86" fmla="*/ 166 w 181"/>
                <a:gd name="T87" fmla="*/ 143 h 189"/>
                <a:gd name="T88" fmla="*/ 168 w 181"/>
                <a:gd name="T89" fmla="*/ 141 h 189"/>
                <a:gd name="T90" fmla="*/ 170 w 181"/>
                <a:gd name="T91" fmla="*/ 140 h 189"/>
                <a:gd name="T92" fmla="*/ 171 w 181"/>
                <a:gd name="T93" fmla="*/ 134 h 189"/>
                <a:gd name="T94" fmla="*/ 168 w 181"/>
                <a:gd name="T95" fmla="*/ 136 h 189"/>
                <a:gd name="T96" fmla="*/ 170 w 181"/>
                <a:gd name="T97" fmla="*/ 133 h 189"/>
                <a:gd name="T98" fmla="*/ 173 w 181"/>
                <a:gd name="T99" fmla="*/ 131 h 189"/>
                <a:gd name="T100" fmla="*/ 172 w 181"/>
                <a:gd name="T101" fmla="*/ 128 h 189"/>
                <a:gd name="T102" fmla="*/ 170 w 181"/>
                <a:gd name="T103" fmla="*/ 128 h 189"/>
                <a:gd name="T104" fmla="*/ 172 w 181"/>
                <a:gd name="T105" fmla="*/ 126 h 189"/>
                <a:gd name="T106" fmla="*/ 176 w 181"/>
                <a:gd name="T107" fmla="*/ 122 h 189"/>
                <a:gd name="T108" fmla="*/ 176 w 181"/>
                <a:gd name="T109" fmla="*/ 119 h 189"/>
                <a:gd name="T110" fmla="*/ 177 w 181"/>
                <a:gd name="T111" fmla="*/ 117 h 189"/>
                <a:gd name="T112" fmla="*/ 179 w 181"/>
                <a:gd name="T113" fmla="*/ 115 h 189"/>
                <a:gd name="T114" fmla="*/ 179 w 181"/>
                <a:gd name="T115" fmla="*/ 112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1" h="189">
                  <a:moveTo>
                    <a:pt x="179" y="112"/>
                  </a:moveTo>
                  <a:cubicBezTo>
                    <a:pt x="179" y="112"/>
                    <a:pt x="179" y="112"/>
                    <a:pt x="179" y="111"/>
                  </a:cubicBezTo>
                  <a:cubicBezTo>
                    <a:pt x="177" y="111"/>
                    <a:pt x="175" y="110"/>
                    <a:pt x="174" y="110"/>
                  </a:cubicBezTo>
                  <a:cubicBezTo>
                    <a:pt x="172" y="111"/>
                    <a:pt x="172" y="111"/>
                    <a:pt x="171" y="109"/>
                  </a:cubicBezTo>
                  <a:cubicBezTo>
                    <a:pt x="170" y="108"/>
                    <a:pt x="170" y="106"/>
                    <a:pt x="169" y="105"/>
                  </a:cubicBezTo>
                  <a:cubicBezTo>
                    <a:pt x="169" y="104"/>
                    <a:pt x="170" y="101"/>
                    <a:pt x="169" y="101"/>
                  </a:cubicBezTo>
                  <a:cubicBezTo>
                    <a:pt x="168" y="100"/>
                    <a:pt x="166" y="98"/>
                    <a:pt x="166" y="97"/>
                  </a:cubicBezTo>
                  <a:cubicBezTo>
                    <a:pt x="166" y="95"/>
                    <a:pt x="165" y="95"/>
                    <a:pt x="164" y="93"/>
                  </a:cubicBezTo>
                  <a:cubicBezTo>
                    <a:pt x="162" y="92"/>
                    <a:pt x="162" y="93"/>
                    <a:pt x="160" y="92"/>
                  </a:cubicBezTo>
                  <a:cubicBezTo>
                    <a:pt x="158" y="92"/>
                    <a:pt x="157" y="90"/>
                    <a:pt x="157" y="89"/>
                  </a:cubicBezTo>
                  <a:cubicBezTo>
                    <a:pt x="157" y="87"/>
                    <a:pt x="157" y="85"/>
                    <a:pt x="156" y="84"/>
                  </a:cubicBezTo>
                  <a:cubicBezTo>
                    <a:pt x="156" y="83"/>
                    <a:pt x="155" y="82"/>
                    <a:pt x="154" y="80"/>
                  </a:cubicBezTo>
                  <a:cubicBezTo>
                    <a:pt x="154" y="78"/>
                    <a:pt x="151" y="79"/>
                    <a:pt x="152" y="77"/>
                  </a:cubicBezTo>
                  <a:cubicBezTo>
                    <a:pt x="153" y="75"/>
                    <a:pt x="152" y="74"/>
                    <a:pt x="151" y="74"/>
                  </a:cubicBezTo>
                  <a:cubicBezTo>
                    <a:pt x="149" y="74"/>
                    <a:pt x="145" y="72"/>
                    <a:pt x="143" y="71"/>
                  </a:cubicBezTo>
                  <a:cubicBezTo>
                    <a:pt x="142" y="69"/>
                    <a:pt x="141" y="67"/>
                    <a:pt x="140" y="67"/>
                  </a:cubicBezTo>
                  <a:cubicBezTo>
                    <a:pt x="139" y="67"/>
                    <a:pt x="138" y="66"/>
                    <a:pt x="138" y="65"/>
                  </a:cubicBezTo>
                  <a:cubicBezTo>
                    <a:pt x="138" y="63"/>
                    <a:pt x="137" y="64"/>
                    <a:pt x="136" y="63"/>
                  </a:cubicBezTo>
                  <a:cubicBezTo>
                    <a:pt x="134" y="63"/>
                    <a:pt x="133" y="61"/>
                    <a:pt x="134" y="60"/>
                  </a:cubicBezTo>
                  <a:cubicBezTo>
                    <a:pt x="134" y="58"/>
                    <a:pt x="134" y="57"/>
                    <a:pt x="133" y="57"/>
                  </a:cubicBezTo>
                  <a:cubicBezTo>
                    <a:pt x="132" y="57"/>
                    <a:pt x="129" y="54"/>
                    <a:pt x="127" y="54"/>
                  </a:cubicBezTo>
                  <a:cubicBezTo>
                    <a:pt x="125" y="54"/>
                    <a:pt x="123" y="51"/>
                    <a:pt x="123" y="49"/>
                  </a:cubicBezTo>
                  <a:cubicBezTo>
                    <a:pt x="122" y="47"/>
                    <a:pt x="120" y="46"/>
                    <a:pt x="118" y="45"/>
                  </a:cubicBezTo>
                  <a:cubicBezTo>
                    <a:pt x="116" y="44"/>
                    <a:pt x="112" y="42"/>
                    <a:pt x="110" y="41"/>
                  </a:cubicBezTo>
                  <a:cubicBezTo>
                    <a:pt x="108" y="40"/>
                    <a:pt x="108" y="38"/>
                    <a:pt x="106" y="36"/>
                  </a:cubicBezTo>
                  <a:cubicBezTo>
                    <a:pt x="104" y="34"/>
                    <a:pt x="102" y="33"/>
                    <a:pt x="102" y="31"/>
                  </a:cubicBezTo>
                  <a:cubicBezTo>
                    <a:pt x="101" y="29"/>
                    <a:pt x="100" y="28"/>
                    <a:pt x="99" y="26"/>
                  </a:cubicBezTo>
                  <a:cubicBezTo>
                    <a:pt x="98" y="24"/>
                    <a:pt x="97" y="24"/>
                    <a:pt x="97" y="23"/>
                  </a:cubicBezTo>
                  <a:cubicBezTo>
                    <a:pt x="96" y="22"/>
                    <a:pt x="96" y="21"/>
                    <a:pt x="93" y="21"/>
                  </a:cubicBezTo>
                  <a:cubicBezTo>
                    <a:pt x="91" y="21"/>
                    <a:pt x="89" y="21"/>
                    <a:pt x="88" y="19"/>
                  </a:cubicBezTo>
                  <a:cubicBezTo>
                    <a:pt x="87" y="18"/>
                    <a:pt x="84" y="16"/>
                    <a:pt x="83" y="16"/>
                  </a:cubicBezTo>
                  <a:cubicBezTo>
                    <a:pt x="81" y="16"/>
                    <a:pt x="81" y="14"/>
                    <a:pt x="79" y="14"/>
                  </a:cubicBezTo>
                  <a:cubicBezTo>
                    <a:pt x="77" y="13"/>
                    <a:pt x="78" y="12"/>
                    <a:pt x="79" y="10"/>
                  </a:cubicBezTo>
                  <a:cubicBezTo>
                    <a:pt x="79" y="8"/>
                    <a:pt x="81" y="6"/>
                    <a:pt x="82" y="5"/>
                  </a:cubicBezTo>
                  <a:cubicBezTo>
                    <a:pt x="83" y="4"/>
                    <a:pt x="84" y="3"/>
                    <a:pt x="85" y="2"/>
                  </a:cubicBezTo>
                  <a:cubicBezTo>
                    <a:pt x="85" y="1"/>
                    <a:pt x="84" y="0"/>
                    <a:pt x="85" y="0"/>
                  </a:cubicBezTo>
                  <a:cubicBezTo>
                    <a:pt x="0" y="10"/>
                    <a:pt x="0" y="10"/>
                    <a:pt x="0" y="10"/>
                  </a:cubicBezTo>
                  <a:cubicBezTo>
                    <a:pt x="0" y="10"/>
                    <a:pt x="22" y="90"/>
                    <a:pt x="23" y="95"/>
                  </a:cubicBezTo>
                  <a:cubicBezTo>
                    <a:pt x="24" y="100"/>
                    <a:pt x="28" y="102"/>
                    <a:pt x="28" y="105"/>
                  </a:cubicBezTo>
                  <a:cubicBezTo>
                    <a:pt x="28" y="107"/>
                    <a:pt x="29" y="109"/>
                    <a:pt x="31" y="110"/>
                  </a:cubicBezTo>
                  <a:cubicBezTo>
                    <a:pt x="32" y="111"/>
                    <a:pt x="31" y="111"/>
                    <a:pt x="32" y="113"/>
                  </a:cubicBezTo>
                  <a:cubicBezTo>
                    <a:pt x="34" y="115"/>
                    <a:pt x="34" y="116"/>
                    <a:pt x="33" y="118"/>
                  </a:cubicBezTo>
                  <a:cubicBezTo>
                    <a:pt x="33" y="120"/>
                    <a:pt x="34" y="120"/>
                    <a:pt x="35" y="121"/>
                  </a:cubicBezTo>
                  <a:cubicBezTo>
                    <a:pt x="37" y="121"/>
                    <a:pt x="38" y="121"/>
                    <a:pt x="37" y="123"/>
                  </a:cubicBezTo>
                  <a:cubicBezTo>
                    <a:pt x="35" y="125"/>
                    <a:pt x="34" y="125"/>
                    <a:pt x="33" y="126"/>
                  </a:cubicBezTo>
                  <a:cubicBezTo>
                    <a:pt x="32" y="128"/>
                    <a:pt x="32" y="129"/>
                    <a:pt x="32" y="130"/>
                  </a:cubicBezTo>
                  <a:cubicBezTo>
                    <a:pt x="32" y="132"/>
                    <a:pt x="33" y="134"/>
                    <a:pt x="32" y="136"/>
                  </a:cubicBezTo>
                  <a:cubicBezTo>
                    <a:pt x="31" y="138"/>
                    <a:pt x="30" y="139"/>
                    <a:pt x="30" y="141"/>
                  </a:cubicBezTo>
                  <a:cubicBezTo>
                    <a:pt x="31" y="143"/>
                    <a:pt x="32" y="144"/>
                    <a:pt x="32" y="145"/>
                  </a:cubicBezTo>
                  <a:cubicBezTo>
                    <a:pt x="32" y="147"/>
                    <a:pt x="32" y="146"/>
                    <a:pt x="33" y="148"/>
                  </a:cubicBezTo>
                  <a:cubicBezTo>
                    <a:pt x="34" y="149"/>
                    <a:pt x="34" y="150"/>
                    <a:pt x="35" y="152"/>
                  </a:cubicBezTo>
                  <a:cubicBezTo>
                    <a:pt x="35" y="154"/>
                    <a:pt x="34" y="156"/>
                    <a:pt x="34" y="158"/>
                  </a:cubicBezTo>
                  <a:cubicBezTo>
                    <a:pt x="34" y="160"/>
                    <a:pt x="35" y="161"/>
                    <a:pt x="34" y="163"/>
                  </a:cubicBezTo>
                  <a:cubicBezTo>
                    <a:pt x="34" y="165"/>
                    <a:pt x="34" y="165"/>
                    <a:pt x="34" y="167"/>
                  </a:cubicBezTo>
                  <a:cubicBezTo>
                    <a:pt x="35" y="168"/>
                    <a:pt x="35" y="169"/>
                    <a:pt x="37" y="170"/>
                  </a:cubicBezTo>
                  <a:cubicBezTo>
                    <a:pt x="38" y="170"/>
                    <a:pt x="39" y="173"/>
                    <a:pt x="39" y="175"/>
                  </a:cubicBezTo>
                  <a:cubicBezTo>
                    <a:pt x="41" y="176"/>
                    <a:pt x="42" y="178"/>
                    <a:pt x="43" y="180"/>
                  </a:cubicBezTo>
                  <a:cubicBezTo>
                    <a:pt x="43" y="182"/>
                    <a:pt x="43" y="183"/>
                    <a:pt x="44" y="184"/>
                  </a:cubicBezTo>
                  <a:cubicBezTo>
                    <a:pt x="45" y="185"/>
                    <a:pt x="46" y="187"/>
                    <a:pt x="48" y="186"/>
                  </a:cubicBezTo>
                  <a:cubicBezTo>
                    <a:pt x="50" y="186"/>
                    <a:pt x="141" y="180"/>
                    <a:pt x="141" y="180"/>
                  </a:cubicBezTo>
                  <a:cubicBezTo>
                    <a:pt x="141" y="180"/>
                    <a:pt x="141" y="181"/>
                    <a:pt x="142" y="183"/>
                  </a:cubicBezTo>
                  <a:cubicBezTo>
                    <a:pt x="144" y="185"/>
                    <a:pt x="142" y="186"/>
                    <a:pt x="143" y="187"/>
                  </a:cubicBezTo>
                  <a:cubicBezTo>
                    <a:pt x="144" y="189"/>
                    <a:pt x="146" y="188"/>
                    <a:pt x="148" y="188"/>
                  </a:cubicBezTo>
                  <a:cubicBezTo>
                    <a:pt x="150" y="187"/>
                    <a:pt x="148" y="184"/>
                    <a:pt x="148" y="182"/>
                  </a:cubicBezTo>
                  <a:cubicBezTo>
                    <a:pt x="148" y="180"/>
                    <a:pt x="149" y="179"/>
                    <a:pt x="148" y="177"/>
                  </a:cubicBezTo>
                  <a:cubicBezTo>
                    <a:pt x="147" y="176"/>
                    <a:pt x="146" y="175"/>
                    <a:pt x="146" y="173"/>
                  </a:cubicBezTo>
                  <a:cubicBezTo>
                    <a:pt x="146" y="171"/>
                    <a:pt x="148" y="170"/>
                    <a:pt x="149" y="169"/>
                  </a:cubicBezTo>
                  <a:cubicBezTo>
                    <a:pt x="151" y="168"/>
                    <a:pt x="151" y="168"/>
                    <a:pt x="152" y="168"/>
                  </a:cubicBezTo>
                  <a:cubicBezTo>
                    <a:pt x="153" y="168"/>
                    <a:pt x="155" y="169"/>
                    <a:pt x="157" y="169"/>
                  </a:cubicBezTo>
                  <a:cubicBezTo>
                    <a:pt x="160" y="170"/>
                    <a:pt x="164" y="170"/>
                    <a:pt x="164" y="170"/>
                  </a:cubicBezTo>
                  <a:cubicBezTo>
                    <a:pt x="164" y="170"/>
                    <a:pt x="166" y="170"/>
                    <a:pt x="166" y="169"/>
                  </a:cubicBezTo>
                  <a:cubicBezTo>
                    <a:pt x="166" y="168"/>
                    <a:pt x="166" y="168"/>
                    <a:pt x="165" y="167"/>
                  </a:cubicBezTo>
                  <a:cubicBezTo>
                    <a:pt x="164" y="166"/>
                    <a:pt x="163" y="165"/>
                    <a:pt x="164" y="164"/>
                  </a:cubicBezTo>
                  <a:cubicBezTo>
                    <a:pt x="164" y="163"/>
                    <a:pt x="165" y="161"/>
                    <a:pt x="166" y="160"/>
                  </a:cubicBezTo>
                  <a:cubicBezTo>
                    <a:pt x="166" y="159"/>
                    <a:pt x="165" y="160"/>
                    <a:pt x="164" y="160"/>
                  </a:cubicBezTo>
                  <a:cubicBezTo>
                    <a:pt x="163" y="160"/>
                    <a:pt x="165" y="158"/>
                    <a:pt x="165" y="158"/>
                  </a:cubicBezTo>
                  <a:cubicBezTo>
                    <a:pt x="165" y="157"/>
                    <a:pt x="165" y="157"/>
                    <a:pt x="165" y="156"/>
                  </a:cubicBezTo>
                  <a:cubicBezTo>
                    <a:pt x="165" y="155"/>
                    <a:pt x="164" y="155"/>
                    <a:pt x="163" y="154"/>
                  </a:cubicBezTo>
                  <a:cubicBezTo>
                    <a:pt x="163" y="154"/>
                    <a:pt x="162" y="153"/>
                    <a:pt x="162" y="151"/>
                  </a:cubicBezTo>
                  <a:cubicBezTo>
                    <a:pt x="162" y="149"/>
                    <a:pt x="163" y="151"/>
                    <a:pt x="164" y="152"/>
                  </a:cubicBezTo>
                  <a:cubicBezTo>
                    <a:pt x="165" y="153"/>
                    <a:pt x="165" y="151"/>
                    <a:pt x="165" y="150"/>
                  </a:cubicBezTo>
                  <a:cubicBezTo>
                    <a:pt x="164" y="149"/>
                    <a:pt x="166" y="149"/>
                    <a:pt x="166" y="150"/>
                  </a:cubicBezTo>
                  <a:cubicBezTo>
                    <a:pt x="166" y="151"/>
                    <a:pt x="166" y="152"/>
                    <a:pt x="167" y="152"/>
                  </a:cubicBezTo>
                  <a:cubicBezTo>
                    <a:pt x="167" y="152"/>
                    <a:pt x="168" y="150"/>
                    <a:pt x="169" y="149"/>
                  </a:cubicBezTo>
                  <a:cubicBezTo>
                    <a:pt x="170" y="148"/>
                    <a:pt x="170" y="148"/>
                    <a:pt x="170" y="147"/>
                  </a:cubicBezTo>
                  <a:cubicBezTo>
                    <a:pt x="170" y="146"/>
                    <a:pt x="170" y="145"/>
                    <a:pt x="169" y="145"/>
                  </a:cubicBezTo>
                  <a:cubicBezTo>
                    <a:pt x="168" y="145"/>
                    <a:pt x="167" y="145"/>
                    <a:pt x="166" y="144"/>
                  </a:cubicBezTo>
                  <a:cubicBezTo>
                    <a:pt x="164" y="144"/>
                    <a:pt x="165" y="143"/>
                    <a:pt x="166" y="143"/>
                  </a:cubicBezTo>
                  <a:cubicBezTo>
                    <a:pt x="167" y="143"/>
                    <a:pt x="168" y="143"/>
                    <a:pt x="169" y="143"/>
                  </a:cubicBezTo>
                  <a:cubicBezTo>
                    <a:pt x="170" y="144"/>
                    <a:pt x="169" y="142"/>
                    <a:pt x="168" y="141"/>
                  </a:cubicBezTo>
                  <a:cubicBezTo>
                    <a:pt x="167" y="139"/>
                    <a:pt x="168" y="139"/>
                    <a:pt x="169" y="140"/>
                  </a:cubicBezTo>
                  <a:cubicBezTo>
                    <a:pt x="169" y="140"/>
                    <a:pt x="170" y="141"/>
                    <a:pt x="170" y="140"/>
                  </a:cubicBezTo>
                  <a:cubicBezTo>
                    <a:pt x="170" y="139"/>
                    <a:pt x="171" y="138"/>
                    <a:pt x="172" y="137"/>
                  </a:cubicBezTo>
                  <a:cubicBezTo>
                    <a:pt x="172" y="136"/>
                    <a:pt x="172" y="134"/>
                    <a:pt x="171" y="134"/>
                  </a:cubicBezTo>
                  <a:cubicBezTo>
                    <a:pt x="170" y="134"/>
                    <a:pt x="170" y="135"/>
                    <a:pt x="169" y="136"/>
                  </a:cubicBezTo>
                  <a:cubicBezTo>
                    <a:pt x="169" y="137"/>
                    <a:pt x="168" y="137"/>
                    <a:pt x="168" y="136"/>
                  </a:cubicBezTo>
                  <a:cubicBezTo>
                    <a:pt x="168" y="135"/>
                    <a:pt x="167" y="134"/>
                    <a:pt x="168" y="134"/>
                  </a:cubicBezTo>
                  <a:cubicBezTo>
                    <a:pt x="168" y="134"/>
                    <a:pt x="170" y="134"/>
                    <a:pt x="170" y="133"/>
                  </a:cubicBezTo>
                  <a:cubicBezTo>
                    <a:pt x="171" y="133"/>
                    <a:pt x="172" y="133"/>
                    <a:pt x="171" y="131"/>
                  </a:cubicBezTo>
                  <a:cubicBezTo>
                    <a:pt x="171" y="130"/>
                    <a:pt x="173" y="131"/>
                    <a:pt x="173" y="131"/>
                  </a:cubicBezTo>
                  <a:cubicBezTo>
                    <a:pt x="174" y="131"/>
                    <a:pt x="173" y="129"/>
                    <a:pt x="173" y="129"/>
                  </a:cubicBezTo>
                  <a:cubicBezTo>
                    <a:pt x="173" y="128"/>
                    <a:pt x="172" y="127"/>
                    <a:pt x="172" y="128"/>
                  </a:cubicBezTo>
                  <a:cubicBezTo>
                    <a:pt x="172" y="129"/>
                    <a:pt x="170" y="129"/>
                    <a:pt x="169" y="129"/>
                  </a:cubicBezTo>
                  <a:cubicBezTo>
                    <a:pt x="168" y="129"/>
                    <a:pt x="170" y="128"/>
                    <a:pt x="170" y="128"/>
                  </a:cubicBezTo>
                  <a:cubicBezTo>
                    <a:pt x="171" y="127"/>
                    <a:pt x="170" y="127"/>
                    <a:pt x="171" y="126"/>
                  </a:cubicBezTo>
                  <a:cubicBezTo>
                    <a:pt x="172" y="126"/>
                    <a:pt x="172" y="125"/>
                    <a:pt x="172" y="126"/>
                  </a:cubicBezTo>
                  <a:cubicBezTo>
                    <a:pt x="173" y="126"/>
                    <a:pt x="173" y="126"/>
                    <a:pt x="174" y="125"/>
                  </a:cubicBezTo>
                  <a:cubicBezTo>
                    <a:pt x="174" y="125"/>
                    <a:pt x="176" y="123"/>
                    <a:pt x="176" y="122"/>
                  </a:cubicBezTo>
                  <a:cubicBezTo>
                    <a:pt x="176" y="122"/>
                    <a:pt x="174" y="121"/>
                    <a:pt x="173" y="120"/>
                  </a:cubicBezTo>
                  <a:cubicBezTo>
                    <a:pt x="172" y="119"/>
                    <a:pt x="175" y="119"/>
                    <a:pt x="176" y="119"/>
                  </a:cubicBezTo>
                  <a:cubicBezTo>
                    <a:pt x="178" y="119"/>
                    <a:pt x="178" y="119"/>
                    <a:pt x="179" y="118"/>
                  </a:cubicBezTo>
                  <a:cubicBezTo>
                    <a:pt x="179" y="117"/>
                    <a:pt x="178" y="117"/>
                    <a:pt x="177" y="117"/>
                  </a:cubicBezTo>
                  <a:cubicBezTo>
                    <a:pt x="176" y="116"/>
                    <a:pt x="176" y="116"/>
                    <a:pt x="177" y="116"/>
                  </a:cubicBezTo>
                  <a:cubicBezTo>
                    <a:pt x="177" y="116"/>
                    <a:pt x="179" y="116"/>
                    <a:pt x="179" y="115"/>
                  </a:cubicBezTo>
                  <a:cubicBezTo>
                    <a:pt x="180" y="115"/>
                    <a:pt x="181" y="115"/>
                    <a:pt x="181" y="113"/>
                  </a:cubicBezTo>
                  <a:cubicBezTo>
                    <a:pt x="181" y="112"/>
                    <a:pt x="180" y="113"/>
                    <a:pt x="179" y="112"/>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10" name="Freeform 418">
              <a:extLst>
                <a:ext uri="{FF2B5EF4-FFF2-40B4-BE49-F238E27FC236}">
                  <a16:creationId xmlns:a16="http://schemas.microsoft.com/office/drawing/2014/main" id="{53A23C4A-819A-5CEB-79F2-92C6EAD641A4}"/>
                </a:ext>
              </a:extLst>
            </p:cNvPr>
            <p:cNvSpPr>
              <a:spLocks/>
            </p:cNvSpPr>
            <p:nvPr/>
          </p:nvSpPr>
          <p:spPr bwMode="gray">
            <a:xfrm>
              <a:off x="9591339" y="5057497"/>
              <a:ext cx="26443" cy="13513"/>
            </a:xfrm>
            <a:custGeom>
              <a:avLst/>
              <a:gdLst>
                <a:gd name="T0" fmla="*/ 3 w 8"/>
                <a:gd name="T1" fmla="*/ 0 h 4"/>
                <a:gd name="T2" fmla="*/ 0 w 8"/>
                <a:gd name="T3" fmla="*/ 1 h 4"/>
                <a:gd name="T4" fmla="*/ 2 w 8"/>
                <a:gd name="T5" fmla="*/ 4 h 4"/>
                <a:gd name="T6" fmla="*/ 5 w 8"/>
                <a:gd name="T7" fmla="*/ 3 h 4"/>
                <a:gd name="T8" fmla="*/ 6 w 8"/>
                <a:gd name="T9" fmla="*/ 2 h 4"/>
                <a:gd name="T10" fmla="*/ 3 w 8"/>
                <a:gd name="T11" fmla="*/ 0 h 4"/>
              </a:gdLst>
              <a:ahLst/>
              <a:cxnLst>
                <a:cxn ang="0">
                  <a:pos x="T0" y="T1"/>
                </a:cxn>
                <a:cxn ang="0">
                  <a:pos x="T2" y="T3"/>
                </a:cxn>
                <a:cxn ang="0">
                  <a:pos x="T4" y="T5"/>
                </a:cxn>
                <a:cxn ang="0">
                  <a:pos x="T6" y="T7"/>
                </a:cxn>
                <a:cxn ang="0">
                  <a:pos x="T8" y="T9"/>
                </a:cxn>
                <a:cxn ang="0">
                  <a:pos x="T10" y="T11"/>
                </a:cxn>
              </a:cxnLst>
              <a:rect l="0" t="0" r="r" b="b"/>
              <a:pathLst>
                <a:path w="8" h="4">
                  <a:moveTo>
                    <a:pt x="3" y="0"/>
                  </a:moveTo>
                  <a:cubicBezTo>
                    <a:pt x="2" y="0"/>
                    <a:pt x="1" y="0"/>
                    <a:pt x="0" y="1"/>
                  </a:cubicBezTo>
                  <a:cubicBezTo>
                    <a:pt x="0" y="3"/>
                    <a:pt x="1" y="4"/>
                    <a:pt x="2" y="4"/>
                  </a:cubicBezTo>
                  <a:cubicBezTo>
                    <a:pt x="3" y="4"/>
                    <a:pt x="4" y="4"/>
                    <a:pt x="5" y="3"/>
                  </a:cubicBezTo>
                  <a:cubicBezTo>
                    <a:pt x="6" y="3"/>
                    <a:pt x="8" y="2"/>
                    <a:pt x="6" y="2"/>
                  </a:cubicBezTo>
                  <a:cubicBezTo>
                    <a:pt x="5" y="1"/>
                    <a:pt x="3" y="1"/>
                    <a:pt x="3" y="0"/>
                  </a:cubicBezTo>
                  <a:close/>
                </a:path>
              </a:pathLst>
            </a:custGeom>
            <a:solidFill>
              <a:srgbClr val="464646"/>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11" name="Freeform 419">
              <a:extLst>
                <a:ext uri="{FF2B5EF4-FFF2-40B4-BE49-F238E27FC236}">
                  <a16:creationId xmlns:a16="http://schemas.microsoft.com/office/drawing/2014/main" id="{6C7525CE-8CFA-D2DD-A9CD-3AC3DD5A6E9E}"/>
                </a:ext>
              </a:extLst>
            </p:cNvPr>
            <p:cNvSpPr>
              <a:spLocks/>
            </p:cNvSpPr>
            <p:nvPr/>
          </p:nvSpPr>
          <p:spPr bwMode="gray">
            <a:xfrm>
              <a:off x="9597216" y="5071010"/>
              <a:ext cx="17628" cy="33033"/>
            </a:xfrm>
            <a:custGeom>
              <a:avLst/>
              <a:gdLst>
                <a:gd name="T0" fmla="*/ 4 w 5"/>
                <a:gd name="T1" fmla="*/ 0 h 10"/>
                <a:gd name="T2" fmla="*/ 1 w 5"/>
                <a:gd name="T3" fmla="*/ 2 h 10"/>
                <a:gd name="T4" fmla="*/ 1 w 5"/>
                <a:gd name="T5" fmla="*/ 5 h 10"/>
                <a:gd name="T6" fmla="*/ 3 w 5"/>
                <a:gd name="T7" fmla="*/ 8 h 10"/>
                <a:gd name="T8" fmla="*/ 4 w 5"/>
                <a:gd name="T9" fmla="*/ 7 h 10"/>
                <a:gd name="T10" fmla="*/ 5 w 5"/>
                <a:gd name="T11" fmla="*/ 2 h 10"/>
                <a:gd name="T12" fmla="*/ 4 w 5"/>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5" h="10">
                  <a:moveTo>
                    <a:pt x="4" y="0"/>
                  </a:moveTo>
                  <a:cubicBezTo>
                    <a:pt x="3" y="1"/>
                    <a:pt x="2" y="2"/>
                    <a:pt x="1" y="2"/>
                  </a:cubicBezTo>
                  <a:cubicBezTo>
                    <a:pt x="1" y="3"/>
                    <a:pt x="0" y="4"/>
                    <a:pt x="1" y="5"/>
                  </a:cubicBezTo>
                  <a:cubicBezTo>
                    <a:pt x="2" y="6"/>
                    <a:pt x="2" y="7"/>
                    <a:pt x="3" y="8"/>
                  </a:cubicBezTo>
                  <a:cubicBezTo>
                    <a:pt x="3" y="9"/>
                    <a:pt x="4" y="10"/>
                    <a:pt x="4" y="7"/>
                  </a:cubicBezTo>
                  <a:cubicBezTo>
                    <a:pt x="4" y="4"/>
                    <a:pt x="5" y="3"/>
                    <a:pt x="5" y="2"/>
                  </a:cubicBezTo>
                  <a:cubicBezTo>
                    <a:pt x="5" y="1"/>
                    <a:pt x="4" y="0"/>
                    <a:pt x="4" y="0"/>
                  </a:cubicBezTo>
                  <a:close/>
                </a:path>
              </a:pathLst>
            </a:custGeom>
            <a:solidFill>
              <a:srgbClr val="464646"/>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12" name="Freeform 420">
              <a:extLst>
                <a:ext uri="{FF2B5EF4-FFF2-40B4-BE49-F238E27FC236}">
                  <a16:creationId xmlns:a16="http://schemas.microsoft.com/office/drawing/2014/main" id="{8E28AB26-0C01-6DFD-2E01-44A848F60C06}"/>
                </a:ext>
              </a:extLst>
            </p:cNvPr>
            <p:cNvSpPr>
              <a:spLocks/>
            </p:cNvSpPr>
            <p:nvPr/>
          </p:nvSpPr>
          <p:spPr bwMode="gray">
            <a:xfrm>
              <a:off x="9617782" y="5071010"/>
              <a:ext cx="10283" cy="27028"/>
            </a:xfrm>
            <a:custGeom>
              <a:avLst/>
              <a:gdLst>
                <a:gd name="T0" fmla="*/ 0 w 3"/>
                <a:gd name="T1" fmla="*/ 3 h 8"/>
                <a:gd name="T2" fmla="*/ 1 w 3"/>
                <a:gd name="T3" fmla="*/ 7 h 8"/>
                <a:gd name="T4" fmla="*/ 2 w 3"/>
                <a:gd name="T5" fmla="*/ 4 h 8"/>
                <a:gd name="T6" fmla="*/ 0 w 3"/>
                <a:gd name="T7" fmla="*/ 3 h 8"/>
              </a:gdLst>
              <a:ahLst/>
              <a:cxnLst>
                <a:cxn ang="0">
                  <a:pos x="T0" y="T1"/>
                </a:cxn>
                <a:cxn ang="0">
                  <a:pos x="T2" y="T3"/>
                </a:cxn>
                <a:cxn ang="0">
                  <a:pos x="T4" y="T5"/>
                </a:cxn>
                <a:cxn ang="0">
                  <a:pos x="T6" y="T7"/>
                </a:cxn>
              </a:cxnLst>
              <a:rect l="0" t="0" r="r" b="b"/>
              <a:pathLst>
                <a:path w="3" h="8">
                  <a:moveTo>
                    <a:pt x="0" y="3"/>
                  </a:moveTo>
                  <a:cubicBezTo>
                    <a:pt x="0" y="5"/>
                    <a:pt x="0" y="8"/>
                    <a:pt x="1" y="7"/>
                  </a:cubicBezTo>
                  <a:cubicBezTo>
                    <a:pt x="2" y="6"/>
                    <a:pt x="3" y="6"/>
                    <a:pt x="2" y="4"/>
                  </a:cubicBezTo>
                  <a:cubicBezTo>
                    <a:pt x="1" y="1"/>
                    <a:pt x="0" y="0"/>
                    <a:pt x="0" y="3"/>
                  </a:cubicBezTo>
                  <a:close/>
                </a:path>
              </a:pathLst>
            </a:custGeom>
            <a:solidFill>
              <a:srgbClr val="464646"/>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13" name="Freeform 421">
              <a:extLst>
                <a:ext uri="{FF2B5EF4-FFF2-40B4-BE49-F238E27FC236}">
                  <a16:creationId xmlns:a16="http://schemas.microsoft.com/office/drawing/2014/main" id="{BB9675A2-E4F4-FF0C-9194-FCE784921A85}"/>
                </a:ext>
              </a:extLst>
            </p:cNvPr>
            <p:cNvSpPr>
              <a:spLocks/>
            </p:cNvSpPr>
            <p:nvPr/>
          </p:nvSpPr>
          <p:spPr bwMode="gray">
            <a:xfrm>
              <a:off x="8721666" y="4779715"/>
              <a:ext cx="1009232" cy="785298"/>
            </a:xfrm>
            <a:custGeom>
              <a:avLst/>
              <a:gdLst>
                <a:gd name="T0" fmla="*/ 300 w 302"/>
                <a:gd name="T1" fmla="*/ 165 h 230"/>
                <a:gd name="T2" fmla="*/ 295 w 302"/>
                <a:gd name="T3" fmla="*/ 144 h 230"/>
                <a:gd name="T4" fmla="*/ 277 w 302"/>
                <a:gd name="T5" fmla="*/ 116 h 230"/>
                <a:gd name="T6" fmla="*/ 259 w 302"/>
                <a:gd name="T7" fmla="*/ 85 h 230"/>
                <a:gd name="T8" fmla="*/ 254 w 302"/>
                <a:gd name="T9" fmla="*/ 71 h 230"/>
                <a:gd name="T10" fmla="*/ 243 w 302"/>
                <a:gd name="T11" fmla="*/ 52 h 230"/>
                <a:gd name="T12" fmla="*/ 232 w 302"/>
                <a:gd name="T13" fmla="*/ 30 h 230"/>
                <a:gd name="T14" fmla="*/ 226 w 302"/>
                <a:gd name="T15" fmla="*/ 13 h 230"/>
                <a:gd name="T16" fmla="*/ 221 w 302"/>
                <a:gd name="T17" fmla="*/ 14 h 230"/>
                <a:gd name="T18" fmla="*/ 223 w 302"/>
                <a:gd name="T19" fmla="*/ 7 h 230"/>
                <a:gd name="T20" fmla="*/ 212 w 302"/>
                <a:gd name="T21" fmla="*/ 1 h 230"/>
                <a:gd name="T22" fmla="*/ 203 w 302"/>
                <a:gd name="T23" fmla="*/ 14 h 230"/>
                <a:gd name="T24" fmla="*/ 103 w 302"/>
                <a:gd name="T25" fmla="*/ 18 h 230"/>
                <a:gd name="T26" fmla="*/ 2 w 302"/>
                <a:gd name="T27" fmla="*/ 19 h 230"/>
                <a:gd name="T28" fmla="*/ 9 w 302"/>
                <a:gd name="T29" fmla="*/ 36 h 230"/>
                <a:gd name="T30" fmla="*/ 15 w 302"/>
                <a:gd name="T31" fmla="*/ 43 h 230"/>
                <a:gd name="T32" fmla="*/ 18 w 302"/>
                <a:gd name="T33" fmla="*/ 34 h 230"/>
                <a:gd name="T34" fmla="*/ 25 w 302"/>
                <a:gd name="T35" fmla="*/ 33 h 230"/>
                <a:gd name="T36" fmla="*/ 34 w 302"/>
                <a:gd name="T37" fmla="*/ 38 h 230"/>
                <a:gd name="T38" fmla="*/ 45 w 302"/>
                <a:gd name="T39" fmla="*/ 34 h 230"/>
                <a:gd name="T40" fmla="*/ 56 w 302"/>
                <a:gd name="T41" fmla="*/ 37 h 230"/>
                <a:gd name="T42" fmla="*/ 61 w 302"/>
                <a:gd name="T43" fmla="*/ 41 h 230"/>
                <a:gd name="T44" fmla="*/ 71 w 302"/>
                <a:gd name="T45" fmla="*/ 42 h 230"/>
                <a:gd name="T46" fmla="*/ 71 w 302"/>
                <a:gd name="T47" fmla="*/ 40 h 230"/>
                <a:gd name="T48" fmla="*/ 74 w 302"/>
                <a:gd name="T49" fmla="*/ 45 h 230"/>
                <a:gd name="T50" fmla="*/ 84 w 302"/>
                <a:gd name="T51" fmla="*/ 47 h 230"/>
                <a:gd name="T52" fmla="*/ 81 w 302"/>
                <a:gd name="T53" fmla="*/ 51 h 230"/>
                <a:gd name="T54" fmla="*/ 92 w 302"/>
                <a:gd name="T55" fmla="*/ 62 h 230"/>
                <a:gd name="T56" fmla="*/ 105 w 302"/>
                <a:gd name="T57" fmla="*/ 58 h 230"/>
                <a:gd name="T58" fmla="*/ 123 w 302"/>
                <a:gd name="T59" fmla="*/ 50 h 230"/>
                <a:gd name="T60" fmla="*/ 122 w 302"/>
                <a:gd name="T61" fmla="*/ 44 h 230"/>
                <a:gd name="T62" fmla="*/ 130 w 302"/>
                <a:gd name="T63" fmla="*/ 41 h 230"/>
                <a:gd name="T64" fmla="*/ 148 w 302"/>
                <a:gd name="T65" fmla="*/ 46 h 230"/>
                <a:gd name="T66" fmla="*/ 159 w 302"/>
                <a:gd name="T67" fmla="*/ 55 h 230"/>
                <a:gd name="T68" fmla="*/ 167 w 302"/>
                <a:gd name="T69" fmla="*/ 65 h 230"/>
                <a:gd name="T70" fmla="*/ 175 w 302"/>
                <a:gd name="T71" fmla="*/ 76 h 230"/>
                <a:gd name="T72" fmla="*/ 186 w 302"/>
                <a:gd name="T73" fmla="*/ 78 h 230"/>
                <a:gd name="T74" fmla="*/ 191 w 302"/>
                <a:gd name="T75" fmla="*/ 90 h 230"/>
                <a:gd name="T76" fmla="*/ 191 w 302"/>
                <a:gd name="T77" fmla="*/ 108 h 230"/>
                <a:gd name="T78" fmla="*/ 190 w 302"/>
                <a:gd name="T79" fmla="*/ 127 h 230"/>
                <a:gd name="T80" fmla="*/ 197 w 302"/>
                <a:gd name="T81" fmla="*/ 130 h 230"/>
                <a:gd name="T82" fmla="*/ 194 w 302"/>
                <a:gd name="T83" fmla="*/ 121 h 230"/>
                <a:gd name="T84" fmla="*/ 202 w 302"/>
                <a:gd name="T85" fmla="*/ 126 h 230"/>
                <a:gd name="T86" fmla="*/ 207 w 302"/>
                <a:gd name="T87" fmla="*/ 126 h 230"/>
                <a:gd name="T88" fmla="*/ 201 w 302"/>
                <a:gd name="T89" fmla="*/ 139 h 230"/>
                <a:gd name="T90" fmla="*/ 202 w 302"/>
                <a:gd name="T91" fmla="*/ 145 h 230"/>
                <a:gd name="T92" fmla="*/ 211 w 302"/>
                <a:gd name="T93" fmla="*/ 162 h 230"/>
                <a:gd name="T94" fmla="*/ 218 w 302"/>
                <a:gd name="T95" fmla="*/ 162 h 230"/>
                <a:gd name="T96" fmla="*/ 224 w 302"/>
                <a:gd name="T97" fmla="*/ 162 h 230"/>
                <a:gd name="T98" fmla="*/ 228 w 302"/>
                <a:gd name="T99" fmla="*/ 177 h 230"/>
                <a:gd name="T100" fmla="*/ 232 w 302"/>
                <a:gd name="T101" fmla="*/ 175 h 230"/>
                <a:gd name="T102" fmla="*/ 237 w 302"/>
                <a:gd name="T103" fmla="*/ 187 h 230"/>
                <a:gd name="T104" fmla="*/ 243 w 302"/>
                <a:gd name="T105" fmla="*/ 202 h 230"/>
                <a:gd name="T106" fmla="*/ 253 w 302"/>
                <a:gd name="T107" fmla="*/ 202 h 230"/>
                <a:gd name="T108" fmla="*/ 260 w 302"/>
                <a:gd name="T109" fmla="*/ 206 h 230"/>
                <a:gd name="T110" fmla="*/ 265 w 302"/>
                <a:gd name="T111" fmla="*/ 214 h 230"/>
                <a:gd name="T112" fmla="*/ 277 w 302"/>
                <a:gd name="T113" fmla="*/ 223 h 230"/>
                <a:gd name="T114" fmla="*/ 268 w 302"/>
                <a:gd name="T115" fmla="*/ 225 h 230"/>
                <a:gd name="T116" fmla="*/ 283 w 302"/>
                <a:gd name="T117" fmla="*/ 226 h 230"/>
                <a:gd name="T118" fmla="*/ 294 w 302"/>
                <a:gd name="T119" fmla="*/ 222 h 230"/>
                <a:gd name="T120" fmla="*/ 296 w 302"/>
                <a:gd name="T121" fmla="*/ 212 h 230"/>
                <a:gd name="T122" fmla="*/ 301 w 302"/>
                <a:gd name="T123" fmla="*/ 198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2" h="230">
                  <a:moveTo>
                    <a:pt x="302" y="186"/>
                  </a:moveTo>
                  <a:cubicBezTo>
                    <a:pt x="301" y="185"/>
                    <a:pt x="301" y="182"/>
                    <a:pt x="301" y="180"/>
                  </a:cubicBezTo>
                  <a:cubicBezTo>
                    <a:pt x="301" y="178"/>
                    <a:pt x="301" y="176"/>
                    <a:pt x="302" y="175"/>
                  </a:cubicBezTo>
                  <a:cubicBezTo>
                    <a:pt x="302" y="174"/>
                    <a:pt x="301" y="172"/>
                    <a:pt x="301" y="171"/>
                  </a:cubicBezTo>
                  <a:cubicBezTo>
                    <a:pt x="301" y="169"/>
                    <a:pt x="300" y="167"/>
                    <a:pt x="300" y="165"/>
                  </a:cubicBezTo>
                  <a:cubicBezTo>
                    <a:pt x="300" y="164"/>
                    <a:pt x="300" y="161"/>
                    <a:pt x="300" y="160"/>
                  </a:cubicBezTo>
                  <a:cubicBezTo>
                    <a:pt x="300" y="159"/>
                    <a:pt x="300" y="158"/>
                    <a:pt x="299" y="157"/>
                  </a:cubicBezTo>
                  <a:cubicBezTo>
                    <a:pt x="298" y="156"/>
                    <a:pt x="299" y="155"/>
                    <a:pt x="299" y="154"/>
                  </a:cubicBezTo>
                  <a:cubicBezTo>
                    <a:pt x="300" y="152"/>
                    <a:pt x="298" y="151"/>
                    <a:pt x="297" y="149"/>
                  </a:cubicBezTo>
                  <a:cubicBezTo>
                    <a:pt x="296" y="147"/>
                    <a:pt x="296" y="145"/>
                    <a:pt x="295" y="144"/>
                  </a:cubicBezTo>
                  <a:cubicBezTo>
                    <a:pt x="294" y="143"/>
                    <a:pt x="293" y="142"/>
                    <a:pt x="292" y="142"/>
                  </a:cubicBezTo>
                  <a:cubicBezTo>
                    <a:pt x="291" y="141"/>
                    <a:pt x="290" y="137"/>
                    <a:pt x="287" y="134"/>
                  </a:cubicBezTo>
                  <a:cubicBezTo>
                    <a:pt x="285" y="131"/>
                    <a:pt x="285" y="129"/>
                    <a:pt x="284" y="128"/>
                  </a:cubicBezTo>
                  <a:cubicBezTo>
                    <a:pt x="283" y="127"/>
                    <a:pt x="281" y="124"/>
                    <a:pt x="281" y="123"/>
                  </a:cubicBezTo>
                  <a:cubicBezTo>
                    <a:pt x="280" y="122"/>
                    <a:pt x="278" y="118"/>
                    <a:pt x="277" y="116"/>
                  </a:cubicBezTo>
                  <a:cubicBezTo>
                    <a:pt x="275" y="114"/>
                    <a:pt x="273" y="111"/>
                    <a:pt x="272" y="109"/>
                  </a:cubicBezTo>
                  <a:cubicBezTo>
                    <a:pt x="270" y="106"/>
                    <a:pt x="269" y="104"/>
                    <a:pt x="267" y="102"/>
                  </a:cubicBezTo>
                  <a:cubicBezTo>
                    <a:pt x="266" y="100"/>
                    <a:pt x="265" y="97"/>
                    <a:pt x="263" y="95"/>
                  </a:cubicBezTo>
                  <a:cubicBezTo>
                    <a:pt x="262" y="93"/>
                    <a:pt x="261" y="91"/>
                    <a:pt x="260" y="89"/>
                  </a:cubicBezTo>
                  <a:cubicBezTo>
                    <a:pt x="259" y="86"/>
                    <a:pt x="260" y="86"/>
                    <a:pt x="259" y="85"/>
                  </a:cubicBezTo>
                  <a:cubicBezTo>
                    <a:pt x="258" y="83"/>
                    <a:pt x="258" y="82"/>
                    <a:pt x="257" y="80"/>
                  </a:cubicBezTo>
                  <a:cubicBezTo>
                    <a:pt x="257" y="78"/>
                    <a:pt x="258" y="78"/>
                    <a:pt x="259" y="79"/>
                  </a:cubicBezTo>
                  <a:cubicBezTo>
                    <a:pt x="261" y="81"/>
                    <a:pt x="259" y="78"/>
                    <a:pt x="259" y="77"/>
                  </a:cubicBezTo>
                  <a:cubicBezTo>
                    <a:pt x="258" y="76"/>
                    <a:pt x="257" y="75"/>
                    <a:pt x="257" y="74"/>
                  </a:cubicBezTo>
                  <a:cubicBezTo>
                    <a:pt x="257" y="73"/>
                    <a:pt x="255" y="72"/>
                    <a:pt x="254" y="71"/>
                  </a:cubicBezTo>
                  <a:cubicBezTo>
                    <a:pt x="254" y="71"/>
                    <a:pt x="252" y="68"/>
                    <a:pt x="251" y="68"/>
                  </a:cubicBezTo>
                  <a:cubicBezTo>
                    <a:pt x="251" y="67"/>
                    <a:pt x="251" y="67"/>
                    <a:pt x="251" y="66"/>
                  </a:cubicBezTo>
                  <a:cubicBezTo>
                    <a:pt x="251" y="65"/>
                    <a:pt x="249" y="64"/>
                    <a:pt x="249" y="63"/>
                  </a:cubicBezTo>
                  <a:cubicBezTo>
                    <a:pt x="248" y="62"/>
                    <a:pt x="247" y="59"/>
                    <a:pt x="246" y="58"/>
                  </a:cubicBezTo>
                  <a:cubicBezTo>
                    <a:pt x="246" y="56"/>
                    <a:pt x="244" y="54"/>
                    <a:pt x="243" y="52"/>
                  </a:cubicBezTo>
                  <a:cubicBezTo>
                    <a:pt x="243" y="51"/>
                    <a:pt x="241" y="49"/>
                    <a:pt x="240" y="48"/>
                  </a:cubicBezTo>
                  <a:cubicBezTo>
                    <a:pt x="240" y="47"/>
                    <a:pt x="238" y="43"/>
                    <a:pt x="237" y="42"/>
                  </a:cubicBezTo>
                  <a:cubicBezTo>
                    <a:pt x="237" y="40"/>
                    <a:pt x="235" y="38"/>
                    <a:pt x="235" y="36"/>
                  </a:cubicBezTo>
                  <a:cubicBezTo>
                    <a:pt x="235" y="35"/>
                    <a:pt x="235" y="34"/>
                    <a:pt x="234" y="33"/>
                  </a:cubicBezTo>
                  <a:cubicBezTo>
                    <a:pt x="233" y="33"/>
                    <a:pt x="232" y="31"/>
                    <a:pt x="232" y="30"/>
                  </a:cubicBezTo>
                  <a:cubicBezTo>
                    <a:pt x="232" y="28"/>
                    <a:pt x="231" y="27"/>
                    <a:pt x="231" y="26"/>
                  </a:cubicBezTo>
                  <a:cubicBezTo>
                    <a:pt x="230" y="25"/>
                    <a:pt x="229" y="23"/>
                    <a:pt x="229" y="22"/>
                  </a:cubicBezTo>
                  <a:cubicBezTo>
                    <a:pt x="229" y="20"/>
                    <a:pt x="228" y="19"/>
                    <a:pt x="228" y="18"/>
                  </a:cubicBezTo>
                  <a:cubicBezTo>
                    <a:pt x="227" y="17"/>
                    <a:pt x="227" y="16"/>
                    <a:pt x="226" y="16"/>
                  </a:cubicBezTo>
                  <a:cubicBezTo>
                    <a:pt x="225" y="16"/>
                    <a:pt x="226" y="15"/>
                    <a:pt x="226" y="13"/>
                  </a:cubicBezTo>
                  <a:cubicBezTo>
                    <a:pt x="226" y="11"/>
                    <a:pt x="225" y="12"/>
                    <a:pt x="225" y="13"/>
                  </a:cubicBezTo>
                  <a:cubicBezTo>
                    <a:pt x="225" y="14"/>
                    <a:pt x="224" y="15"/>
                    <a:pt x="224" y="16"/>
                  </a:cubicBezTo>
                  <a:cubicBezTo>
                    <a:pt x="223" y="16"/>
                    <a:pt x="222" y="17"/>
                    <a:pt x="221" y="17"/>
                  </a:cubicBezTo>
                  <a:cubicBezTo>
                    <a:pt x="220" y="17"/>
                    <a:pt x="218" y="16"/>
                    <a:pt x="218" y="16"/>
                  </a:cubicBezTo>
                  <a:cubicBezTo>
                    <a:pt x="218" y="15"/>
                    <a:pt x="220" y="14"/>
                    <a:pt x="221" y="14"/>
                  </a:cubicBezTo>
                  <a:cubicBezTo>
                    <a:pt x="222" y="14"/>
                    <a:pt x="223" y="13"/>
                    <a:pt x="223" y="13"/>
                  </a:cubicBezTo>
                  <a:cubicBezTo>
                    <a:pt x="224" y="13"/>
                    <a:pt x="224" y="12"/>
                    <a:pt x="224" y="11"/>
                  </a:cubicBezTo>
                  <a:cubicBezTo>
                    <a:pt x="223" y="11"/>
                    <a:pt x="223" y="10"/>
                    <a:pt x="222" y="10"/>
                  </a:cubicBezTo>
                  <a:cubicBezTo>
                    <a:pt x="221" y="9"/>
                    <a:pt x="221" y="9"/>
                    <a:pt x="221" y="8"/>
                  </a:cubicBezTo>
                  <a:cubicBezTo>
                    <a:pt x="221" y="8"/>
                    <a:pt x="222" y="6"/>
                    <a:pt x="223" y="7"/>
                  </a:cubicBezTo>
                  <a:cubicBezTo>
                    <a:pt x="223" y="8"/>
                    <a:pt x="224" y="8"/>
                    <a:pt x="224" y="7"/>
                  </a:cubicBezTo>
                  <a:cubicBezTo>
                    <a:pt x="223" y="6"/>
                    <a:pt x="223" y="5"/>
                    <a:pt x="223" y="4"/>
                  </a:cubicBezTo>
                  <a:cubicBezTo>
                    <a:pt x="223" y="4"/>
                    <a:pt x="222" y="4"/>
                    <a:pt x="221" y="4"/>
                  </a:cubicBezTo>
                  <a:cubicBezTo>
                    <a:pt x="220" y="3"/>
                    <a:pt x="219" y="3"/>
                    <a:pt x="219" y="2"/>
                  </a:cubicBezTo>
                  <a:cubicBezTo>
                    <a:pt x="219" y="2"/>
                    <a:pt x="215" y="2"/>
                    <a:pt x="212" y="1"/>
                  </a:cubicBezTo>
                  <a:cubicBezTo>
                    <a:pt x="210" y="1"/>
                    <a:pt x="208" y="0"/>
                    <a:pt x="207" y="0"/>
                  </a:cubicBezTo>
                  <a:cubicBezTo>
                    <a:pt x="206" y="0"/>
                    <a:pt x="206" y="0"/>
                    <a:pt x="204" y="1"/>
                  </a:cubicBezTo>
                  <a:cubicBezTo>
                    <a:pt x="203" y="2"/>
                    <a:pt x="201" y="3"/>
                    <a:pt x="201" y="5"/>
                  </a:cubicBezTo>
                  <a:cubicBezTo>
                    <a:pt x="201" y="7"/>
                    <a:pt x="202" y="8"/>
                    <a:pt x="203" y="9"/>
                  </a:cubicBezTo>
                  <a:cubicBezTo>
                    <a:pt x="204" y="11"/>
                    <a:pt x="203" y="12"/>
                    <a:pt x="203" y="14"/>
                  </a:cubicBezTo>
                  <a:cubicBezTo>
                    <a:pt x="203" y="16"/>
                    <a:pt x="205" y="19"/>
                    <a:pt x="203" y="20"/>
                  </a:cubicBezTo>
                  <a:cubicBezTo>
                    <a:pt x="201" y="20"/>
                    <a:pt x="199" y="21"/>
                    <a:pt x="198" y="19"/>
                  </a:cubicBezTo>
                  <a:cubicBezTo>
                    <a:pt x="197" y="18"/>
                    <a:pt x="199" y="17"/>
                    <a:pt x="197" y="15"/>
                  </a:cubicBezTo>
                  <a:cubicBezTo>
                    <a:pt x="196" y="13"/>
                    <a:pt x="196" y="12"/>
                    <a:pt x="196" y="12"/>
                  </a:cubicBezTo>
                  <a:cubicBezTo>
                    <a:pt x="196" y="12"/>
                    <a:pt x="105" y="18"/>
                    <a:pt x="103" y="18"/>
                  </a:cubicBezTo>
                  <a:cubicBezTo>
                    <a:pt x="101" y="19"/>
                    <a:pt x="100" y="17"/>
                    <a:pt x="99" y="16"/>
                  </a:cubicBezTo>
                  <a:cubicBezTo>
                    <a:pt x="98" y="15"/>
                    <a:pt x="98" y="14"/>
                    <a:pt x="98" y="12"/>
                  </a:cubicBezTo>
                  <a:cubicBezTo>
                    <a:pt x="97" y="10"/>
                    <a:pt x="96" y="8"/>
                    <a:pt x="94" y="7"/>
                  </a:cubicBezTo>
                  <a:cubicBezTo>
                    <a:pt x="94" y="7"/>
                    <a:pt x="6" y="15"/>
                    <a:pt x="4" y="16"/>
                  </a:cubicBezTo>
                  <a:cubicBezTo>
                    <a:pt x="1" y="16"/>
                    <a:pt x="3" y="17"/>
                    <a:pt x="2" y="19"/>
                  </a:cubicBezTo>
                  <a:cubicBezTo>
                    <a:pt x="1" y="21"/>
                    <a:pt x="0" y="22"/>
                    <a:pt x="2" y="23"/>
                  </a:cubicBezTo>
                  <a:cubicBezTo>
                    <a:pt x="4" y="25"/>
                    <a:pt x="4" y="25"/>
                    <a:pt x="5" y="26"/>
                  </a:cubicBezTo>
                  <a:cubicBezTo>
                    <a:pt x="5" y="27"/>
                    <a:pt x="6" y="27"/>
                    <a:pt x="8" y="28"/>
                  </a:cubicBezTo>
                  <a:cubicBezTo>
                    <a:pt x="9" y="29"/>
                    <a:pt x="11" y="30"/>
                    <a:pt x="10" y="32"/>
                  </a:cubicBezTo>
                  <a:cubicBezTo>
                    <a:pt x="9" y="34"/>
                    <a:pt x="9" y="35"/>
                    <a:pt x="9" y="36"/>
                  </a:cubicBezTo>
                  <a:cubicBezTo>
                    <a:pt x="9" y="38"/>
                    <a:pt x="10" y="39"/>
                    <a:pt x="9" y="41"/>
                  </a:cubicBezTo>
                  <a:cubicBezTo>
                    <a:pt x="10" y="40"/>
                    <a:pt x="10" y="40"/>
                    <a:pt x="10" y="41"/>
                  </a:cubicBezTo>
                  <a:cubicBezTo>
                    <a:pt x="10" y="43"/>
                    <a:pt x="10" y="43"/>
                    <a:pt x="9" y="44"/>
                  </a:cubicBezTo>
                  <a:cubicBezTo>
                    <a:pt x="7" y="46"/>
                    <a:pt x="10" y="45"/>
                    <a:pt x="11" y="45"/>
                  </a:cubicBezTo>
                  <a:cubicBezTo>
                    <a:pt x="12" y="45"/>
                    <a:pt x="14" y="44"/>
                    <a:pt x="15" y="43"/>
                  </a:cubicBezTo>
                  <a:cubicBezTo>
                    <a:pt x="16" y="41"/>
                    <a:pt x="15" y="41"/>
                    <a:pt x="16" y="41"/>
                  </a:cubicBezTo>
                  <a:cubicBezTo>
                    <a:pt x="16" y="40"/>
                    <a:pt x="17" y="40"/>
                    <a:pt x="18" y="40"/>
                  </a:cubicBezTo>
                  <a:cubicBezTo>
                    <a:pt x="19" y="40"/>
                    <a:pt x="19" y="39"/>
                    <a:pt x="20" y="38"/>
                  </a:cubicBezTo>
                  <a:cubicBezTo>
                    <a:pt x="20" y="38"/>
                    <a:pt x="20" y="37"/>
                    <a:pt x="20" y="36"/>
                  </a:cubicBezTo>
                  <a:cubicBezTo>
                    <a:pt x="19" y="35"/>
                    <a:pt x="19" y="34"/>
                    <a:pt x="18" y="34"/>
                  </a:cubicBezTo>
                  <a:cubicBezTo>
                    <a:pt x="18" y="33"/>
                    <a:pt x="17" y="32"/>
                    <a:pt x="18" y="32"/>
                  </a:cubicBezTo>
                  <a:cubicBezTo>
                    <a:pt x="19" y="32"/>
                    <a:pt x="19" y="33"/>
                    <a:pt x="20" y="34"/>
                  </a:cubicBezTo>
                  <a:cubicBezTo>
                    <a:pt x="21" y="34"/>
                    <a:pt x="21" y="35"/>
                    <a:pt x="22" y="36"/>
                  </a:cubicBezTo>
                  <a:cubicBezTo>
                    <a:pt x="22" y="37"/>
                    <a:pt x="23" y="35"/>
                    <a:pt x="23" y="34"/>
                  </a:cubicBezTo>
                  <a:cubicBezTo>
                    <a:pt x="24" y="32"/>
                    <a:pt x="25" y="33"/>
                    <a:pt x="25" y="33"/>
                  </a:cubicBezTo>
                  <a:cubicBezTo>
                    <a:pt x="25" y="33"/>
                    <a:pt x="25" y="35"/>
                    <a:pt x="26" y="36"/>
                  </a:cubicBezTo>
                  <a:cubicBezTo>
                    <a:pt x="27" y="36"/>
                    <a:pt x="27" y="37"/>
                    <a:pt x="26" y="38"/>
                  </a:cubicBezTo>
                  <a:cubicBezTo>
                    <a:pt x="25" y="39"/>
                    <a:pt x="23" y="40"/>
                    <a:pt x="24" y="40"/>
                  </a:cubicBezTo>
                  <a:cubicBezTo>
                    <a:pt x="25" y="39"/>
                    <a:pt x="28" y="39"/>
                    <a:pt x="30" y="39"/>
                  </a:cubicBezTo>
                  <a:cubicBezTo>
                    <a:pt x="31" y="38"/>
                    <a:pt x="33" y="38"/>
                    <a:pt x="34" y="38"/>
                  </a:cubicBezTo>
                  <a:cubicBezTo>
                    <a:pt x="35" y="38"/>
                    <a:pt x="38" y="38"/>
                    <a:pt x="39" y="37"/>
                  </a:cubicBezTo>
                  <a:cubicBezTo>
                    <a:pt x="40" y="37"/>
                    <a:pt x="40" y="36"/>
                    <a:pt x="41" y="36"/>
                  </a:cubicBezTo>
                  <a:cubicBezTo>
                    <a:pt x="42" y="36"/>
                    <a:pt x="41" y="35"/>
                    <a:pt x="42" y="35"/>
                  </a:cubicBezTo>
                  <a:cubicBezTo>
                    <a:pt x="43" y="35"/>
                    <a:pt x="43" y="35"/>
                    <a:pt x="43" y="34"/>
                  </a:cubicBezTo>
                  <a:cubicBezTo>
                    <a:pt x="44" y="33"/>
                    <a:pt x="45" y="34"/>
                    <a:pt x="45" y="34"/>
                  </a:cubicBezTo>
                  <a:cubicBezTo>
                    <a:pt x="46" y="35"/>
                    <a:pt x="46" y="35"/>
                    <a:pt x="47" y="35"/>
                  </a:cubicBezTo>
                  <a:cubicBezTo>
                    <a:pt x="48" y="34"/>
                    <a:pt x="49" y="34"/>
                    <a:pt x="50" y="33"/>
                  </a:cubicBezTo>
                  <a:cubicBezTo>
                    <a:pt x="51" y="33"/>
                    <a:pt x="53" y="33"/>
                    <a:pt x="54" y="34"/>
                  </a:cubicBezTo>
                  <a:cubicBezTo>
                    <a:pt x="55" y="34"/>
                    <a:pt x="56" y="35"/>
                    <a:pt x="57" y="35"/>
                  </a:cubicBezTo>
                  <a:cubicBezTo>
                    <a:pt x="58" y="36"/>
                    <a:pt x="57" y="37"/>
                    <a:pt x="56" y="37"/>
                  </a:cubicBezTo>
                  <a:cubicBezTo>
                    <a:pt x="55" y="37"/>
                    <a:pt x="54" y="37"/>
                    <a:pt x="53" y="37"/>
                  </a:cubicBezTo>
                  <a:cubicBezTo>
                    <a:pt x="52" y="37"/>
                    <a:pt x="50" y="37"/>
                    <a:pt x="49" y="38"/>
                  </a:cubicBezTo>
                  <a:cubicBezTo>
                    <a:pt x="48" y="38"/>
                    <a:pt x="51" y="39"/>
                    <a:pt x="52" y="38"/>
                  </a:cubicBezTo>
                  <a:cubicBezTo>
                    <a:pt x="54" y="38"/>
                    <a:pt x="55" y="39"/>
                    <a:pt x="56" y="39"/>
                  </a:cubicBezTo>
                  <a:cubicBezTo>
                    <a:pt x="57" y="40"/>
                    <a:pt x="59" y="40"/>
                    <a:pt x="61" y="41"/>
                  </a:cubicBezTo>
                  <a:cubicBezTo>
                    <a:pt x="63" y="41"/>
                    <a:pt x="65" y="42"/>
                    <a:pt x="66" y="43"/>
                  </a:cubicBezTo>
                  <a:cubicBezTo>
                    <a:pt x="67" y="43"/>
                    <a:pt x="69" y="45"/>
                    <a:pt x="70" y="45"/>
                  </a:cubicBezTo>
                  <a:cubicBezTo>
                    <a:pt x="72" y="46"/>
                    <a:pt x="73" y="46"/>
                    <a:pt x="72" y="45"/>
                  </a:cubicBezTo>
                  <a:cubicBezTo>
                    <a:pt x="72" y="45"/>
                    <a:pt x="71" y="45"/>
                    <a:pt x="71" y="44"/>
                  </a:cubicBezTo>
                  <a:cubicBezTo>
                    <a:pt x="71" y="43"/>
                    <a:pt x="71" y="43"/>
                    <a:pt x="71" y="42"/>
                  </a:cubicBezTo>
                  <a:cubicBezTo>
                    <a:pt x="71" y="41"/>
                    <a:pt x="69" y="41"/>
                    <a:pt x="69" y="42"/>
                  </a:cubicBezTo>
                  <a:cubicBezTo>
                    <a:pt x="69" y="42"/>
                    <a:pt x="68" y="42"/>
                    <a:pt x="68" y="42"/>
                  </a:cubicBezTo>
                  <a:cubicBezTo>
                    <a:pt x="67" y="42"/>
                    <a:pt x="67" y="40"/>
                    <a:pt x="68" y="40"/>
                  </a:cubicBezTo>
                  <a:cubicBezTo>
                    <a:pt x="69" y="40"/>
                    <a:pt x="70" y="40"/>
                    <a:pt x="70" y="39"/>
                  </a:cubicBezTo>
                  <a:cubicBezTo>
                    <a:pt x="70" y="38"/>
                    <a:pt x="71" y="39"/>
                    <a:pt x="71" y="40"/>
                  </a:cubicBezTo>
                  <a:cubicBezTo>
                    <a:pt x="72" y="41"/>
                    <a:pt x="72" y="42"/>
                    <a:pt x="72" y="41"/>
                  </a:cubicBezTo>
                  <a:cubicBezTo>
                    <a:pt x="73" y="40"/>
                    <a:pt x="75" y="40"/>
                    <a:pt x="76" y="40"/>
                  </a:cubicBezTo>
                  <a:cubicBezTo>
                    <a:pt x="77" y="40"/>
                    <a:pt x="75" y="41"/>
                    <a:pt x="74" y="41"/>
                  </a:cubicBezTo>
                  <a:cubicBezTo>
                    <a:pt x="73" y="41"/>
                    <a:pt x="73" y="42"/>
                    <a:pt x="73" y="43"/>
                  </a:cubicBezTo>
                  <a:cubicBezTo>
                    <a:pt x="72" y="44"/>
                    <a:pt x="73" y="45"/>
                    <a:pt x="74" y="45"/>
                  </a:cubicBezTo>
                  <a:cubicBezTo>
                    <a:pt x="75" y="45"/>
                    <a:pt x="76" y="44"/>
                    <a:pt x="77" y="45"/>
                  </a:cubicBezTo>
                  <a:cubicBezTo>
                    <a:pt x="78" y="45"/>
                    <a:pt x="78" y="44"/>
                    <a:pt x="79" y="44"/>
                  </a:cubicBezTo>
                  <a:cubicBezTo>
                    <a:pt x="80" y="43"/>
                    <a:pt x="80" y="45"/>
                    <a:pt x="81" y="46"/>
                  </a:cubicBezTo>
                  <a:cubicBezTo>
                    <a:pt x="82" y="47"/>
                    <a:pt x="82" y="48"/>
                    <a:pt x="83" y="47"/>
                  </a:cubicBezTo>
                  <a:cubicBezTo>
                    <a:pt x="83" y="47"/>
                    <a:pt x="84" y="47"/>
                    <a:pt x="84" y="47"/>
                  </a:cubicBezTo>
                  <a:cubicBezTo>
                    <a:pt x="85" y="48"/>
                    <a:pt x="84" y="49"/>
                    <a:pt x="83" y="49"/>
                  </a:cubicBezTo>
                  <a:cubicBezTo>
                    <a:pt x="82" y="50"/>
                    <a:pt x="80" y="49"/>
                    <a:pt x="80" y="48"/>
                  </a:cubicBezTo>
                  <a:cubicBezTo>
                    <a:pt x="79" y="47"/>
                    <a:pt x="78" y="46"/>
                    <a:pt x="77" y="46"/>
                  </a:cubicBezTo>
                  <a:cubicBezTo>
                    <a:pt x="76" y="46"/>
                    <a:pt x="76" y="48"/>
                    <a:pt x="77" y="48"/>
                  </a:cubicBezTo>
                  <a:cubicBezTo>
                    <a:pt x="79" y="49"/>
                    <a:pt x="79" y="50"/>
                    <a:pt x="81" y="51"/>
                  </a:cubicBezTo>
                  <a:cubicBezTo>
                    <a:pt x="82" y="52"/>
                    <a:pt x="82" y="52"/>
                    <a:pt x="84" y="53"/>
                  </a:cubicBezTo>
                  <a:cubicBezTo>
                    <a:pt x="86" y="53"/>
                    <a:pt x="87" y="55"/>
                    <a:pt x="88" y="56"/>
                  </a:cubicBezTo>
                  <a:cubicBezTo>
                    <a:pt x="89" y="57"/>
                    <a:pt x="89" y="59"/>
                    <a:pt x="89" y="60"/>
                  </a:cubicBezTo>
                  <a:cubicBezTo>
                    <a:pt x="90" y="61"/>
                    <a:pt x="89" y="62"/>
                    <a:pt x="90" y="62"/>
                  </a:cubicBezTo>
                  <a:cubicBezTo>
                    <a:pt x="91" y="62"/>
                    <a:pt x="92" y="63"/>
                    <a:pt x="92" y="62"/>
                  </a:cubicBezTo>
                  <a:cubicBezTo>
                    <a:pt x="93" y="62"/>
                    <a:pt x="95" y="61"/>
                    <a:pt x="95" y="61"/>
                  </a:cubicBezTo>
                  <a:cubicBezTo>
                    <a:pt x="96" y="60"/>
                    <a:pt x="99" y="61"/>
                    <a:pt x="100" y="60"/>
                  </a:cubicBezTo>
                  <a:cubicBezTo>
                    <a:pt x="101" y="60"/>
                    <a:pt x="102" y="59"/>
                    <a:pt x="103" y="58"/>
                  </a:cubicBezTo>
                  <a:cubicBezTo>
                    <a:pt x="103" y="57"/>
                    <a:pt x="104" y="55"/>
                    <a:pt x="105" y="55"/>
                  </a:cubicBezTo>
                  <a:cubicBezTo>
                    <a:pt x="105" y="56"/>
                    <a:pt x="105" y="57"/>
                    <a:pt x="105" y="58"/>
                  </a:cubicBezTo>
                  <a:cubicBezTo>
                    <a:pt x="104" y="59"/>
                    <a:pt x="104" y="60"/>
                    <a:pt x="105" y="59"/>
                  </a:cubicBezTo>
                  <a:cubicBezTo>
                    <a:pt x="107" y="58"/>
                    <a:pt x="109" y="56"/>
                    <a:pt x="111" y="55"/>
                  </a:cubicBezTo>
                  <a:cubicBezTo>
                    <a:pt x="112" y="53"/>
                    <a:pt x="115" y="51"/>
                    <a:pt x="116" y="51"/>
                  </a:cubicBezTo>
                  <a:cubicBezTo>
                    <a:pt x="117" y="51"/>
                    <a:pt x="118" y="49"/>
                    <a:pt x="120" y="50"/>
                  </a:cubicBezTo>
                  <a:cubicBezTo>
                    <a:pt x="121" y="50"/>
                    <a:pt x="122" y="50"/>
                    <a:pt x="123" y="50"/>
                  </a:cubicBezTo>
                  <a:cubicBezTo>
                    <a:pt x="124" y="50"/>
                    <a:pt x="124" y="49"/>
                    <a:pt x="124" y="49"/>
                  </a:cubicBezTo>
                  <a:cubicBezTo>
                    <a:pt x="123" y="48"/>
                    <a:pt x="122" y="48"/>
                    <a:pt x="122" y="48"/>
                  </a:cubicBezTo>
                  <a:cubicBezTo>
                    <a:pt x="121" y="48"/>
                    <a:pt x="120" y="48"/>
                    <a:pt x="120" y="47"/>
                  </a:cubicBezTo>
                  <a:cubicBezTo>
                    <a:pt x="120" y="47"/>
                    <a:pt x="120" y="46"/>
                    <a:pt x="122" y="46"/>
                  </a:cubicBezTo>
                  <a:cubicBezTo>
                    <a:pt x="123" y="47"/>
                    <a:pt x="122" y="45"/>
                    <a:pt x="122" y="44"/>
                  </a:cubicBezTo>
                  <a:cubicBezTo>
                    <a:pt x="122" y="44"/>
                    <a:pt x="122" y="43"/>
                    <a:pt x="123" y="43"/>
                  </a:cubicBezTo>
                  <a:cubicBezTo>
                    <a:pt x="124" y="42"/>
                    <a:pt x="125" y="42"/>
                    <a:pt x="125" y="42"/>
                  </a:cubicBezTo>
                  <a:cubicBezTo>
                    <a:pt x="125" y="41"/>
                    <a:pt x="126" y="41"/>
                    <a:pt x="127" y="41"/>
                  </a:cubicBezTo>
                  <a:cubicBezTo>
                    <a:pt x="127" y="40"/>
                    <a:pt x="128" y="40"/>
                    <a:pt x="128" y="41"/>
                  </a:cubicBezTo>
                  <a:cubicBezTo>
                    <a:pt x="129" y="42"/>
                    <a:pt x="129" y="42"/>
                    <a:pt x="130" y="41"/>
                  </a:cubicBezTo>
                  <a:cubicBezTo>
                    <a:pt x="130" y="41"/>
                    <a:pt x="131" y="41"/>
                    <a:pt x="133" y="40"/>
                  </a:cubicBezTo>
                  <a:cubicBezTo>
                    <a:pt x="134" y="39"/>
                    <a:pt x="135" y="40"/>
                    <a:pt x="135" y="40"/>
                  </a:cubicBezTo>
                  <a:cubicBezTo>
                    <a:pt x="136" y="41"/>
                    <a:pt x="137" y="42"/>
                    <a:pt x="139" y="43"/>
                  </a:cubicBezTo>
                  <a:cubicBezTo>
                    <a:pt x="141" y="44"/>
                    <a:pt x="142" y="44"/>
                    <a:pt x="144" y="44"/>
                  </a:cubicBezTo>
                  <a:cubicBezTo>
                    <a:pt x="145" y="45"/>
                    <a:pt x="147" y="46"/>
                    <a:pt x="148" y="46"/>
                  </a:cubicBezTo>
                  <a:cubicBezTo>
                    <a:pt x="149" y="47"/>
                    <a:pt x="150" y="48"/>
                    <a:pt x="150" y="49"/>
                  </a:cubicBezTo>
                  <a:cubicBezTo>
                    <a:pt x="151" y="50"/>
                    <a:pt x="152" y="51"/>
                    <a:pt x="152" y="52"/>
                  </a:cubicBezTo>
                  <a:cubicBezTo>
                    <a:pt x="153" y="53"/>
                    <a:pt x="154" y="54"/>
                    <a:pt x="154" y="54"/>
                  </a:cubicBezTo>
                  <a:cubicBezTo>
                    <a:pt x="155" y="54"/>
                    <a:pt x="156" y="55"/>
                    <a:pt x="156" y="55"/>
                  </a:cubicBezTo>
                  <a:cubicBezTo>
                    <a:pt x="157" y="55"/>
                    <a:pt x="158" y="55"/>
                    <a:pt x="159" y="55"/>
                  </a:cubicBezTo>
                  <a:cubicBezTo>
                    <a:pt x="159" y="56"/>
                    <a:pt x="159" y="58"/>
                    <a:pt x="159" y="60"/>
                  </a:cubicBezTo>
                  <a:cubicBezTo>
                    <a:pt x="159" y="61"/>
                    <a:pt x="160" y="62"/>
                    <a:pt x="161" y="62"/>
                  </a:cubicBezTo>
                  <a:cubicBezTo>
                    <a:pt x="161" y="63"/>
                    <a:pt x="162" y="62"/>
                    <a:pt x="163" y="63"/>
                  </a:cubicBezTo>
                  <a:cubicBezTo>
                    <a:pt x="164" y="64"/>
                    <a:pt x="165" y="64"/>
                    <a:pt x="165" y="64"/>
                  </a:cubicBezTo>
                  <a:cubicBezTo>
                    <a:pt x="166" y="64"/>
                    <a:pt x="167" y="64"/>
                    <a:pt x="167" y="65"/>
                  </a:cubicBezTo>
                  <a:cubicBezTo>
                    <a:pt x="168" y="66"/>
                    <a:pt x="169" y="67"/>
                    <a:pt x="169" y="68"/>
                  </a:cubicBezTo>
                  <a:cubicBezTo>
                    <a:pt x="170" y="69"/>
                    <a:pt x="169" y="69"/>
                    <a:pt x="170" y="70"/>
                  </a:cubicBezTo>
                  <a:cubicBezTo>
                    <a:pt x="171" y="70"/>
                    <a:pt x="173" y="70"/>
                    <a:pt x="173" y="71"/>
                  </a:cubicBezTo>
                  <a:cubicBezTo>
                    <a:pt x="173" y="71"/>
                    <a:pt x="173" y="73"/>
                    <a:pt x="174" y="73"/>
                  </a:cubicBezTo>
                  <a:cubicBezTo>
                    <a:pt x="174" y="74"/>
                    <a:pt x="174" y="75"/>
                    <a:pt x="175" y="76"/>
                  </a:cubicBezTo>
                  <a:cubicBezTo>
                    <a:pt x="176" y="77"/>
                    <a:pt x="176" y="74"/>
                    <a:pt x="176" y="74"/>
                  </a:cubicBezTo>
                  <a:cubicBezTo>
                    <a:pt x="177" y="74"/>
                    <a:pt x="180" y="74"/>
                    <a:pt x="181" y="74"/>
                  </a:cubicBezTo>
                  <a:cubicBezTo>
                    <a:pt x="182" y="73"/>
                    <a:pt x="183" y="74"/>
                    <a:pt x="184" y="75"/>
                  </a:cubicBezTo>
                  <a:cubicBezTo>
                    <a:pt x="184" y="76"/>
                    <a:pt x="184" y="76"/>
                    <a:pt x="184" y="77"/>
                  </a:cubicBezTo>
                  <a:cubicBezTo>
                    <a:pt x="185" y="77"/>
                    <a:pt x="186" y="77"/>
                    <a:pt x="186" y="78"/>
                  </a:cubicBezTo>
                  <a:cubicBezTo>
                    <a:pt x="186" y="79"/>
                    <a:pt x="187" y="80"/>
                    <a:pt x="187" y="81"/>
                  </a:cubicBezTo>
                  <a:cubicBezTo>
                    <a:pt x="188" y="81"/>
                    <a:pt x="189" y="83"/>
                    <a:pt x="190" y="83"/>
                  </a:cubicBezTo>
                  <a:cubicBezTo>
                    <a:pt x="191" y="84"/>
                    <a:pt x="191" y="85"/>
                    <a:pt x="192" y="86"/>
                  </a:cubicBezTo>
                  <a:cubicBezTo>
                    <a:pt x="192" y="87"/>
                    <a:pt x="191" y="87"/>
                    <a:pt x="191" y="87"/>
                  </a:cubicBezTo>
                  <a:cubicBezTo>
                    <a:pt x="190" y="87"/>
                    <a:pt x="192" y="88"/>
                    <a:pt x="191" y="90"/>
                  </a:cubicBezTo>
                  <a:cubicBezTo>
                    <a:pt x="191" y="91"/>
                    <a:pt x="192" y="91"/>
                    <a:pt x="192" y="92"/>
                  </a:cubicBezTo>
                  <a:cubicBezTo>
                    <a:pt x="192" y="93"/>
                    <a:pt x="192" y="95"/>
                    <a:pt x="193" y="95"/>
                  </a:cubicBezTo>
                  <a:cubicBezTo>
                    <a:pt x="193" y="96"/>
                    <a:pt x="193" y="98"/>
                    <a:pt x="192" y="100"/>
                  </a:cubicBezTo>
                  <a:cubicBezTo>
                    <a:pt x="192" y="101"/>
                    <a:pt x="192" y="102"/>
                    <a:pt x="192" y="104"/>
                  </a:cubicBezTo>
                  <a:cubicBezTo>
                    <a:pt x="192" y="105"/>
                    <a:pt x="191" y="106"/>
                    <a:pt x="191" y="108"/>
                  </a:cubicBezTo>
                  <a:cubicBezTo>
                    <a:pt x="190" y="109"/>
                    <a:pt x="190" y="111"/>
                    <a:pt x="190" y="112"/>
                  </a:cubicBezTo>
                  <a:cubicBezTo>
                    <a:pt x="189" y="113"/>
                    <a:pt x="189" y="114"/>
                    <a:pt x="190" y="116"/>
                  </a:cubicBezTo>
                  <a:cubicBezTo>
                    <a:pt x="191" y="117"/>
                    <a:pt x="190" y="118"/>
                    <a:pt x="190" y="119"/>
                  </a:cubicBezTo>
                  <a:cubicBezTo>
                    <a:pt x="190" y="120"/>
                    <a:pt x="190" y="123"/>
                    <a:pt x="190" y="124"/>
                  </a:cubicBezTo>
                  <a:cubicBezTo>
                    <a:pt x="190" y="125"/>
                    <a:pt x="190" y="126"/>
                    <a:pt x="190" y="127"/>
                  </a:cubicBezTo>
                  <a:cubicBezTo>
                    <a:pt x="190" y="128"/>
                    <a:pt x="192" y="129"/>
                    <a:pt x="193" y="129"/>
                  </a:cubicBezTo>
                  <a:cubicBezTo>
                    <a:pt x="194" y="129"/>
                    <a:pt x="194" y="130"/>
                    <a:pt x="195" y="131"/>
                  </a:cubicBezTo>
                  <a:cubicBezTo>
                    <a:pt x="195" y="131"/>
                    <a:pt x="195" y="133"/>
                    <a:pt x="197" y="135"/>
                  </a:cubicBezTo>
                  <a:cubicBezTo>
                    <a:pt x="198" y="136"/>
                    <a:pt x="197" y="133"/>
                    <a:pt x="197" y="132"/>
                  </a:cubicBezTo>
                  <a:cubicBezTo>
                    <a:pt x="197" y="132"/>
                    <a:pt x="197" y="131"/>
                    <a:pt x="197" y="130"/>
                  </a:cubicBezTo>
                  <a:cubicBezTo>
                    <a:pt x="198" y="130"/>
                    <a:pt x="198" y="129"/>
                    <a:pt x="198" y="128"/>
                  </a:cubicBezTo>
                  <a:cubicBezTo>
                    <a:pt x="198" y="127"/>
                    <a:pt x="198" y="126"/>
                    <a:pt x="197" y="125"/>
                  </a:cubicBezTo>
                  <a:cubicBezTo>
                    <a:pt x="197" y="125"/>
                    <a:pt x="195" y="124"/>
                    <a:pt x="195" y="124"/>
                  </a:cubicBezTo>
                  <a:cubicBezTo>
                    <a:pt x="194" y="124"/>
                    <a:pt x="193" y="123"/>
                    <a:pt x="194" y="123"/>
                  </a:cubicBezTo>
                  <a:cubicBezTo>
                    <a:pt x="194" y="122"/>
                    <a:pt x="194" y="122"/>
                    <a:pt x="194" y="121"/>
                  </a:cubicBezTo>
                  <a:cubicBezTo>
                    <a:pt x="194" y="120"/>
                    <a:pt x="194" y="119"/>
                    <a:pt x="194" y="119"/>
                  </a:cubicBezTo>
                  <a:cubicBezTo>
                    <a:pt x="195" y="120"/>
                    <a:pt x="197" y="119"/>
                    <a:pt x="197" y="120"/>
                  </a:cubicBezTo>
                  <a:cubicBezTo>
                    <a:pt x="197" y="120"/>
                    <a:pt x="199" y="121"/>
                    <a:pt x="200" y="122"/>
                  </a:cubicBezTo>
                  <a:cubicBezTo>
                    <a:pt x="200" y="122"/>
                    <a:pt x="201" y="123"/>
                    <a:pt x="201" y="124"/>
                  </a:cubicBezTo>
                  <a:cubicBezTo>
                    <a:pt x="201" y="125"/>
                    <a:pt x="201" y="126"/>
                    <a:pt x="202" y="126"/>
                  </a:cubicBezTo>
                  <a:cubicBezTo>
                    <a:pt x="203" y="126"/>
                    <a:pt x="203" y="126"/>
                    <a:pt x="203" y="125"/>
                  </a:cubicBezTo>
                  <a:cubicBezTo>
                    <a:pt x="202" y="125"/>
                    <a:pt x="202" y="124"/>
                    <a:pt x="202" y="123"/>
                  </a:cubicBezTo>
                  <a:cubicBezTo>
                    <a:pt x="202" y="122"/>
                    <a:pt x="203" y="122"/>
                    <a:pt x="203" y="122"/>
                  </a:cubicBezTo>
                  <a:cubicBezTo>
                    <a:pt x="204" y="121"/>
                    <a:pt x="205" y="122"/>
                    <a:pt x="205" y="123"/>
                  </a:cubicBezTo>
                  <a:cubicBezTo>
                    <a:pt x="206" y="124"/>
                    <a:pt x="206" y="125"/>
                    <a:pt x="207" y="126"/>
                  </a:cubicBezTo>
                  <a:cubicBezTo>
                    <a:pt x="207" y="127"/>
                    <a:pt x="206" y="129"/>
                    <a:pt x="206" y="129"/>
                  </a:cubicBezTo>
                  <a:cubicBezTo>
                    <a:pt x="205" y="130"/>
                    <a:pt x="205" y="131"/>
                    <a:pt x="205" y="131"/>
                  </a:cubicBezTo>
                  <a:cubicBezTo>
                    <a:pt x="205" y="132"/>
                    <a:pt x="204" y="133"/>
                    <a:pt x="203" y="133"/>
                  </a:cubicBezTo>
                  <a:cubicBezTo>
                    <a:pt x="202" y="134"/>
                    <a:pt x="202" y="136"/>
                    <a:pt x="202" y="136"/>
                  </a:cubicBezTo>
                  <a:cubicBezTo>
                    <a:pt x="201" y="137"/>
                    <a:pt x="201" y="138"/>
                    <a:pt x="201" y="139"/>
                  </a:cubicBezTo>
                  <a:cubicBezTo>
                    <a:pt x="202" y="140"/>
                    <a:pt x="201" y="141"/>
                    <a:pt x="200" y="141"/>
                  </a:cubicBezTo>
                  <a:cubicBezTo>
                    <a:pt x="199" y="141"/>
                    <a:pt x="198" y="140"/>
                    <a:pt x="198" y="140"/>
                  </a:cubicBezTo>
                  <a:cubicBezTo>
                    <a:pt x="197" y="140"/>
                    <a:pt x="198" y="141"/>
                    <a:pt x="198" y="142"/>
                  </a:cubicBezTo>
                  <a:cubicBezTo>
                    <a:pt x="198" y="142"/>
                    <a:pt x="199" y="144"/>
                    <a:pt x="200" y="144"/>
                  </a:cubicBezTo>
                  <a:cubicBezTo>
                    <a:pt x="200" y="144"/>
                    <a:pt x="202" y="144"/>
                    <a:pt x="202" y="145"/>
                  </a:cubicBezTo>
                  <a:cubicBezTo>
                    <a:pt x="203" y="146"/>
                    <a:pt x="204" y="148"/>
                    <a:pt x="204" y="149"/>
                  </a:cubicBezTo>
                  <a:cubicBezTo>
                    <a:pt x="204" y="150"/>
                    <a:pt x="204" y="150"/>
                    <a:pt x="205" y="151"/>
                  </a:cubicBezTo>
                  <a:cubicBezTo>
                    <a:pt x="206" y="153"/>
                    <a:pt x="207" y="154"/>
                    <a:pt x="207" y="155"/>
                  </a:cubicBezTo>
                  <a:cubicBezTo>
                    <a:pt x="207" y="156"/>
                    <a:pt x="208" y="157"/>
                    <a:pt x="209" y="158"/>
                  </a:cubicBezTo>
                  <a:cubicBezTo>
                    <a:pt x="210" y="159"/>
                    <a:pt x="211" y="161"/>
                    <a:pt x="211" y="162"/>
                  </a:cubicBezTo>
                  <a:cubicBezTo>
                    <a:pt x="212" y="163"/>
                    <a:pt x="213" y="164"/>
                    <a:pt x="214" y="164"/>
                  </a:cubicBezTo>
                  <a:cubicBezTo>
                    <a:pt x="214" y="164"/>
                    <a:pt x="215" y="166"/>
                    <a:pt x="216" y="166"/>
                  </a:cubicBezTo>
                  <a:cubicBezTo>
                    <a:pt x="217" y="167"/>
                    <a:pt x="218" y="167"/>
                    <a:pt x="219" y="167"/>
                  </a:cubicBezTo>
                  <a:cubicBezTo>
                    <a:pt x="220" y="167"/>
                    <a:pt x="220" y="166"/>
                    <a:pt x="220" y="165"/>
                  </a:cubicBezTo>
                  <a:cubicBezTo>
                    <a:pt x="220" y="164"/>
                    <a:pt x="219" y="163"/>
                    <a:pt x="218" y="162"/>
                  </a:cubicBezTo>
                  <a:cubicBezTo>
                    <a:pt x="218" y="162"/>
                    <a:pt x="218" y="161"/>
                    <a:pt x="218" y="160"/>
                  </a:cubicBezTo>
                  <a:cubicBezTo>
                    <a:pt x="219" y="160"/>
                    <a:pt x="220" y="160"/>
                    <a:pt x="220" y="161"/>
                  </a:cubicBezTo>
                  <a:cubicBezTo>
                    <a:pt x="220" y="162"/>
                    <a:pt x="221" y="162"/>
                    <a:pt x="221" y="161"/>
                  </a:cubicBezTo>
                  <a:cubicBezTo>
                    <a:pt x="222" y="160"/>
                    <a:pt x="222" y="160"/>
                    <a:pt x="223" y="159"/>
                  </a:cubicBezTo>
                  <a:cubicBezTo>
                    <a:pt x="224" y="159"/>
                    <a:pt x="224" y="161"/>
                    <a:pt x="224" y="162"/>
                  </a:cubicBezTo>
                  <a:cubicBezTo>
                    <a:pt x="223" y="163"/>
                    <a:pt x="225" y="164"/>
                    <a:pt x="225" y="164"/>
                  </a:cubicBezTo>
                  <a:cubicBezTo>
                    <a:pt x="226" y="165"/>
                    <a:pt x="225" y="166"/>
                    <a:pt x="225" y="168"/>
                  </a:cubicBezTo>
                  <a:cubicBezTo>
                    <a:pt x="224" y="169"/>
                    <a:pt x="225" y="171"/>
                    <a:pt x="225" y="172"/>
                  </a:cubicBezTo>
                  <a:cubicBezTo>
                    <a:pt x="226" y="173"/>
                    <a:pt x="226" y="174"/>
                    <a:pt x="226" y="175"/>
                  </a:cubicBezTo>
                  <a:cubicBezTo>
                    <a:pt x="226" y="176"/>
                    <a:pt x="227" y="178"/>
                    <a:pt x="228" y="177"/>
                  </a:cubicBezTo>
                  <a:cubicBezTo>
                    <a:pt x="228" y="177"/>
                    <a:pt x="229" y="177"/>
                    <a:pt x="230" y="175"/>
                  </a:cubicBezTo>
                  <a:cubicBezTo>
                    <a:pt x="231" y="174"/>
                    <a:pt x="230" y="173"/>
                    <a:pt x="231" y="172"/>
                  </a:cubicBezTo>
                  <a:cubicBezTo>
                    <a:pt x="231" y="171"/>
                    <a:pt x="233" y="170"/>
                    <a:pt x="235" y="170"/>
                  </a:cubicBezTo>
                  <a:cubicBezTo>
                    <a:pt x="236" y="169"/>
                    <a:pt x="233" y="172"/>
                    <a:pt x="233" y="173"/>
                  </a:cubicBezTo>
                  <a:cubicBezTo>
                    <a:pt x="232" y="173"/>
                    <a:pt x="232" y="175"/>
                    <a:pt x="232" y="175"/>
                  </a:cubicBezTo>
                  <a:cubicBezTo>
                    <a:pt x="232" y="176"/>
                    <a:pt x="231" y="178"/>
                    <a:pt x="229" y="179"/>
                  </a:cubicBezTo>
                  <a:cubicBezTo>
                    <a:pt x="228" y="180"/>
                    <a:pt x="230" y="179"/>
                    <a:pt x="231" y="180"/>
                  </a:cubicBezTo>
                  <a:cubicBezTo>
                    <a:pt x="232" y="180"/>
                    <a:pt x="233" y="180"/>
                    <a:pt x="234" y="180"/>
                  </a:cubicBezTo>
                  <a:cubicBezTo>
                    <a:pt x="235" y="180"/>
                    <a:pt x="235" y="181"/>
                    <a:pt x="235" y="182"/>
                  </a:cubicBezTo>
                  <a:cubicBezTo>
                    <a:pt x="235" y="184"/>
                    <a:pt x="236" y="186"/>
                    <a:pt x="237" y="187"/>
                  </a:cubicBezTo>
                  <a:cubicBezTo>
                    <a:pt x="238" y="189"/>
                    <a:pt x="238" y="191"/>
                    <a:pt x="238" y="191"/>
                  </a:cubicBezTo>
                  <a:cubicBezTo>
                    <a:pt x="238" y="192"/>
                    <a:pt x="239" y="194"/>
                    <a:pt x="239" y="195"/>
                  </a:cubicBezTo>
                  <a:cubicBezTo>
                    <a:pt x="240" y="196"/>
                    <a:pt x="240" y="197"/>
                    <a:pt x="241" y="197"/>
                  </a:cubicBezTo>
                  <a:cubicBezTo>
                    <a:pt x="242" y="197"/>
                    <a:pt x="242" y="199"/>
                    <a:pt x="242" y="199"/>
                  </a:cubicBezTo>
                  <a:cubicBezTo>
                    <a:pt x="241" y="200"/>
                    <a:pt x="242" y="201"/>
                    <a:pt x="243" y="202"/>
                  </a:cubicBezTo>
                  <a:cubicBezTo>
                    <a:pt x="244" y="203"/>
                    <a:pt x="245" y="204"/>
                    <a:pt x="245" y="204"/>
                  </a:cubicBezTo>
                  <a:cubicBezTo>
                    <a:pt x="245" y="203"/>
                    <a:pt x="245" y="202"/>
                    <a:pt x="245" y="202"/>
                  </a:cubicBezTo>
                  <a:cubicBezTo>
                    <a:pt x="246" y="201"/>
                    <a:pt x="246" y="201"/>
                    <a:pt x="247" y="201"/>
                  </a:cubicBezTo>
                  <a:cubicBezTo>
                    <a:pt x="248" y="202"/>
                    <a:pt x="249" y="203"/>
                    <a:pt x="250" y="203"/>
                  </a:cubicBezTo>
                  <a:cubicBezTo>
                    <a:pt x="252" y="204"/>
                    <a:pt x="253" y="202"/>
                    <a:pt x="253" y="202"/>
                  </a:cubicBezTo>
                  <a:cubicBezTo>
                    <a:pt x="254" y="201"/>
                    <a:pt x="255" y="202"/>
                    <a:pt x="255" y="203"/>
                  </a:cubicBezTo>
                  <a:cubicBezTo>
                    <a:pt x="255" y="204"/>
                    <a:pt x="256" y="203"/>
                    <a:pt x="257" y="203"/>
                  </a:cubicBezTo>
                  <a:cubicBezTo>
                    <a:pt x="258" y="203"/>
                    <a:pt x="257" y="205"/>
                    <a:pt x="257" y="206"/>
                  </a:cubicBezTo>
                  <a:cubicBezTo>
                    <a:pt x="257" y="207"/>
                    <a:pt x="258" y="207"/>
                    <a:pt x="259" y="207"/>
                  </a:cubicBezTo>
                  <a:cubicBezTo>
                    <a:pt x="259" y="207"/>
                    <a:pt x="260" y="207"/>
                    <a:pt x="260" y="206"/>
                  </a:cubicBezTo>
                  <a:cubicBezTo>
                    <a:pt x="260" y="205"/>
                    <a:pt x="262" y="205"/>
                    <a:pt x="262" y="206"/>
                  </a:cubicBezTo>
                  <a:cubicBezTo>
                    <a:pt x="263" y="206"/>
                    <a:pt x="262" y="207"/>
                    <a:pt x="261" y="208"/>
                  </a:cubicBezTo>
                  <a:cubicBezTo>
                    <a:pt x="260" y="209"/>
                    <a:pt x="261" y="209"/>
                    <a:pt x="262" y="210"/>
                  </a:cubicBezTo>
                  <a:cubicBezTo>
                    <a:pt x="263" y="211"/>
                    <a:pt x="263" y="213"/>
                    <a:pt x="264" y="213"/>
                  </a:cubicBezTo>
                  <a:cubicBezTo>
                    <a:pt x="265" y="213"/>
                    <a:pt x="265" y="213"/>
                    <a:pt x="265" y="214"/>
                  </a:cubicBezTo>
                  <a:cubicBezTo>
                    <a:pt x="264" y="215"/>
                    <a:pt x="265" y="215"/>
                    <a:pt x="266" y="216"/>
                  </a:cubicBezTo>
                  <a:cubicBezTo>
                    <a:pt x="267" y="217"/>
                    <a:pt x="267" y="218"/>
                    <a:pt x="268" y="218"/>
                  </a:cubicBezTo>
                  <a:cubicBezTo>
                    <a:pt x="269" y="218"/>
                    <a:pt x="270" y="219"/>
                    <a:pt x="270" y="220"/>
                  </a:cubicBezTo>
                  <a:cubicBezTo>
                    <a:pt x="270" y="220"/>
                    <a:pt x="273" y="221"/>
                    <a:pt x="274" y="220"/>
                  </a:cubicBezTo>
                  <a:cubicBezTo>
                    <a:pt x="274" y="220"/>
                    <a:pt x="276" y="222"/>
                    <a:pt x="277" y="223"/>
                  </a:cubicBezTo>
                  <a:cubicBezTo>
                    <a:pt x="278" y="224"/>
                    <a:pt x="278" y="224"/>
                    <a:pt x="277" y="225"/>
                  </a:cubicBezTo>
                  <a:cubicBezTo>
                    <a:pt x="277" y="226"/>
                    <a:pt x="275" y="227"/>
                    <a:pt x="274" y="226"/>
                  </a:cubicBezTo>
                  <a:cubicBezTo>
                    <a:pt x="274" y="225"/>
                    <a:pt x="273" y="225"/>
                    <a:pt x="272" y="225"/>
                  </a:cubicBezTo>
                  <a:cubicBezTo>
                    <a:pt x="271" y="225"/>
                    <a:pt x="270" y="223"/>
                    <a:pt x="269" y="222"/>
                  </a:cubicBezTo>
                  <a:cubicBezTo>
                    <a:pt x="268" y="221"/>
                    <a:pt x="268" y="223"/>
                    <a:pt x="268" y="225"/>
                  </a:cubicBezTo>
                  <a:cubicBezTo>
                    <a:pt x="268" y="227"/>
                    <a:pt x="269" y="227"/>
                    <a:pt x="269" y="228"/>
                  </a:cubicBezTo>
                  <a:cubicBezTo>
                    <a:pt x="270" y="229"/>
                    <a:pt x="270" y="230"/>
                    <a:pt x="272" y="230"/>
                  </a:cubicBezTo>
                  <a:cubicBezTo>
                    <a:pt x="273" y="230"/>
                    <a:pt x="275" y="229"/>
                    <a:pt x="276" y="229"/>
                  </a:cubicBezTo>
                  <a:cubicBezTo>
                    <a:pt x="277" y="228"/>
                    <a:pt x="278" y="228"/>
                    <a:pt x="279" y="227"/>
                  </a:cubicBezTo>
                  <a:cubicBezTo>
                    <a:pt x="280" y="226"/>
                    <a:pt x="281" y="226"/>
                    <a:pt x="283" y="226"/>
                  </a:cubicBezTo>
                  <a:cubicBezTo>
                    <a:pt x="284" y="226"/>
                    <a:pt x="284" y="227"/>
                    <a:pt x="285" y="226"/>
                  </a:cubicBezTo>
                  <a:cubicBezTo>
                    <a:pt x="286" y="226"/>
                    <a:pt x="287" y="225"/>
                    <a:pt x="289" y="224"/>
                  </a:cubicBezTo>
                  <a:cubicBezTo>
                    <a:pt x="290" y="223"/>
                    <a:pt x="290" y="223"/>
                    <a:pt x="290" y="222"/>
                  </a:cubicBezTo>
                  <a:cubicBezTo>
                    <a:pt x="290" y="222"/>
                    <a:pt x="292" y="222"/>
                    <a:pt x="292" y="222"/>
                  </a:cubicBezTo>
                  <a:cubicBezTo>
                    <a:pt x="293" y="223"/>
                    <a:pt x="294" y="222"/>
                    <a:pt x="294" y="222"/>
                  </a:cubicBezTo>
                  <a:cubicBezTo>
                    <a:pt x="295" y="221"/>
                    <a:pt x="296" y="221"/>
                    <a:pt x="296" y="220"/>
                  </a:cubicBezTo>
                  <a:cubicBezTo>
                    <a:pt x="296" y="219"/>
                    <a:pt x="297" y="218"/>
                    <a:pt x="298" y="217"/>
                  </a:cubicBezTo>
                  <a:cubicBezTo>
                    <a:pt x="299" y="216"/>
                    <a:pt x="299" y="215"/>
                    <a:pt x="299" y="214"/>
                  </a:cubicBezTo>
                  <a:cubicBezTo>
                    <a:pt x="299" y="213"/>
                    <a:pt x="299" y="213"/>
                    <a:pt x="298" y="213"/>
                  </a:cubicBezTo>
                  <a:cubicBezTo>
                    <a:pt x="297" y="213"/>
                    <a:pt x="296" y="213"/>
                    <a:pt x="296" y="212"/>
                  </a:cubicBezTo>
                  <a:cubicBezTo>
                    <a:pt x="295" y="212"/>
                    <a:pt x="296" y="210"/>
                    <a:pt x="297" y="209"/>
                  </a:cubicBezTo>
                  <a:cubicBezTo>
                    <a:pt x="297" y="208"/>
                    <a:pt x="297" y="207"/>
                    <a:pt x="297" y="206"/>
                  </a:cubicBezTo>
                  <a:cubicBezTo>
                    <a:pt x="298" y="204"/>
                    <a:pt x="298" y="204"/>
                    <a:pt x="299" y="203"/>
                  </a:cubicBezTo>
                  <a:cubicBezTo>
                    <a:pt x="299" y="203"/>
                    <a:pt x="299" y="201"/>
                    <a:pt x="300" y="200"/>
                  </a:cubicBezTo>
                  <a:cubicBezTo>
                    <a:pt x="300" y="199"/>
                    <a:pt x="301" y="199"/>
                    <a:pt x="301" y="198"/>
                  </a:cubicBezTo>
                  <a:cubicBezTo>
                    <a:pt x="301" y="197"/>
                    <a:pt x="301" y="196"/>
                    <a:pt x="301" y="195"/>
                  </a:cubicBezTo>
                  <a:cubicBezTo>
                    <a:pt x="301" y="194"/>
                    <a:pt x="300" y="192"/>
                    <a:pt x="301" y="192"/>
                  </a:cubicBezTo>
                  <a:cubicBezTo>
                    <a:pt x="302" y="191"/>
                    <a:pt x="302" y="191"/>
                    <a:pt x="302" y="190"/>
                  </a:cubicBezTo>
                  <a:cubicBezTo>
                    <a:pt x="302" y="189"/>
                    <a:pt x="302" y="188"/>
                    <a:pt x="302" y="186"/>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14" name="Freeform 422">
              <a:extLst>
                <a:ext uri="{FF2B5EF4-FFF2-40B4-BE49-F238E27FC236}">
                  <a16:creationId xmlns:a16="http://schemas.microsoft.com/office/drawing/2014/main" id="{9C9C2F82-1596-7925-2AD9-CE85C7C7196C}"/>
                </a:ext>
              </a:extLst>
            </p:cNvPr>
            <p:cNvSpPr>
              <a:spLocks/>
            </p:cNvSpPr>
            <p:nvPr/>
          </p:nvSpPr>
          <p:spPr bwMode="gray">
            <a:xfrm>
              <a:off x="8370565" y="3950872"/>
              <a:ext cx="949002" cy="334840"/>
            </a:xfrm>
            <a:custGeom>
              <a:avLst/>
              <a:gdLst>
                <a:gd name="T0" fmla="*/ 284 w 284"/>
                <a:gd name="T1" fmla="*/ 1 h 98"/>
                <a:gd name="T2" fmla="*/ 268 w 284"/>
                <a:gd name="T3" fmla="*/ 3 h 98"/>
                <a:gd name="T4" fmla="*/ 209 w 284"/>
                <a:gd name="T5" fmla="*/ 11 h 98"/>
                <a:gd name="T6" fmla="*/ 160 w 284"/>
                <a:gd name="T7" fmla="*/ 16 h 98"/>
                <a:gd name="T8" fmla="*/ 119 w 284"/>
                <a:gd name="T9" fmla="*/ 19 h 98"/>
                <a:gd name="T10" fmla="*/ 78 w 284"/>
                <a:gd name="T11" fmla="*/ 22 h 98"/>
                <a:gd name="T12" fmla="*/ 72 w 284"/>
                <a:gd name="T13" fmla="*/ 27 h 98"/>
                <a:gd name="T14" fmla="*/ 27 w 284"/>
                <a:gd name="T15" fmla="*/ 32 h 98"/>
                <a:gd name="T16" fmla="*/ 23 w 284"/>
                <a:gd name="T17" fmla="*/ 33 h 98"/>
                <a:gd name="T18" fmla="*/ 20 w 284"/>
                <a:gd name="T19" fmla="*/ 32 h 98"/>
                <a:gd name="T20" fmla="*/ 22 w 284"/>
                <a:gd name="T21" fmla="*/ 37 h 98"/>
                <a:gd name="T22" fmla="*/ 21 w 284"/>
                <a:gd name="T23" fmla="*/ 41 h 98"/>
                <a:gd name="T24" fmla="*/ 18 w 284"/>
                <a:gd name="T25" fmla="*/ 45 h 98"/>
                <a:gd name="T26" fmla="*/ 19 w 284"/>
                <a:gd name="T27" fmla="*/ 50 h 98"/>
                <a:gd name="T28" fmla="*/ 18 w 284"/>
                <a:gd name="T29" fmla="*/ 56 h 98"/>
                <a:gd name="T30" fmla="*/ 17 w 284"/>
                <a:gd name="T31" fmla="*/ 59 h 98"/>
                <a:gd name="T32" fmla="*/ 18 w 284"/>
                <a:gd name="T33" fmla="*/ 62 h 98"/>
                <a:gd name="T34" fmla="*/ 12 w 284"/>
                <a:gd name="T35" fmla="*/ 66 h 98"/>
                <a:gd name="T36" fmla="*/ 13 w 284"/>
                <a:gd name="T37" fmla="*/ 69 h 98"/>
                <a:gd name="T38" fmla="*/ 11 w 284"/>
                <a:gd name="T39" fmla="*/ 73 h 98"/>
                <a:gd name="T40" fmla="*/ 8 w 284"/>
                <a:gd name="T41" fmla="*/ 74 h 98"/>
                <a:gd name="T42" fmla="*/ 8 w 284"/>
                <a:gd name="T43" fmla="*/ 80 h 98"/>
                <a:gd name="T44" fmla="*/ 5 w 284"/>
                <a:gd name="T45" fmla="*/ 82 h 98"/>
                <a:gd name="T46" fmla="*/ 4 w 284"/>
                <a:gd name="T47" fmla="*/ 86 h 98"/>
                <a:gd name="T48" fmla="*/ 7 w 284"/>
                <a:gd name="T49" fmla="*/ 92 h 98"/>
                <a:gd name="T50" fmla="*/ 3 w 284"/>
                <a:gd name="T51" fmla="*/ 96 h 98"/>
                <a:gd name="T52" fmla="*/ 72 w 284"/>
                <a:gd name="T53" fmla="*/ 93 h 98"/>
                <a:gd name="T54" fmla="*/ 160 w 284"/>
                <a:gd name="T55" fmla="*/ 85 h 98"/>
                <a:gd name="T56" fmla="*/ 203 w 284"/>
                <a:gd name="T57" fmla="*/ 74 h 98"/>
                <a:gd name="T58" fmla="*/ 207 w 284"/>
                <a:gd name="T59" fmla="*/ 68 h 98"/>
                <a:gd name="T60" fmla="*/ 212 w 284"/>
                <a:gd name="T61" fmla="*/ 66 h 98"/>
                <a:gd name="T62" fmla="*/ 216 w 284"/>
                <a:gd name="T63" fmla="*/ 58 h 98"/>
                <a:gd name="T64" fmla="*/ 227 w 284"/>
                <a:gd name="T65" fmla="*/ 53 h 98"/>
                <a:gd name="T66" fmla="*/ 235 w 284"/>
                <a:gd name="T67" fmla="*/ 46 h 98"/>
                <a:gd name="T68" fmla="*/ 245 w 284"/>
                <a:gd name="T69" fmla="*/ 41 h 98"/>
                <a:gd name="T70" fmla="*/ 249 w 284"/>
                <a:gd name="T71" fmla="*/ 34 h 98"/>
                <a:gd name="T72" fmla="*/ 254 w 284"/>
                <a:gd name="T73" fmla="*/ 28 h 98"/>
                <a:gd name="T74" fmla="*/ 262 w 284"/>
                <a:gd name="T75" fmla="*/ 27 h 98"/>
                <a:gd name="T76" fmla="*/ 273 w 284"/>
                <a:gd name="T77" fmla="*/ 23 h 98"/>
                <a:gd name="T78" fmla="*/ 282 w 284"/>
                <a:gd name="T79" fmla="*/ 12 h 98"/>
                <a:gd name="T80" fmla="*/ 283 w 284"/>
                <a:gd name="T81" fmla="*/ 5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 h="98">
                  <a:moveTo>
                    <a:pt x="283" y="5"/>
                  </a:moveTo>
                  <a:cubicBezTo>
                    <a:pt x="283" y="3"/>
                    <a:pt x="284" y="1"/>
                    <a:pt x="284" y="1"/>
                  </a:cubicBezTo>
                  <a:cubicBezTo>
                    <a:pt x="284" y="1"/>
                    <a:pt x="279" y="1"/>
                    <a:pt x="277" y="1"/>
                  </a:cubicBezTo>
                  <a:cubicBezTo>
                    <a:pt x="276" y="0"/>
                    <a:pt x="272" y="2"/>
                    <a:pt x="268" y="3"/>
                  </a:cubicBezTo>
                  <a:cubicBezTo>
                    <a:pt x="265" y="4"/>
                    <a:pt x="217" y="11"/>
                    <a:pt x="217" y="11"/>
                  </a:cubicBezTo>
                  <a:cubicBezTo>
                    <a:pt x="216" y="11"/>
                    <a:pt x="214" y="10"/>
                    <a:pt x="209" y="11"/>
                  </a:cubicBezTo>
                  <a:cubicBezTo>
                    <a:pt x="205" y="12"/>
                    <a:pt x="176" y="14"/>
                    <a:pt x="172" y="14"/>
                  </a:cubicBezTo>
                  <a:cubicBezTo>
                    <a:pt x="168" y="14"/>
                    <a:pt x="162" y="15"/>
                    <a:pt x="160" y="16"/>
                  </a:cubicBezTo>
                  <a:cubicBezTo>
                    <a:pt x="158" y="16"/>
                    <a:pt x="152" y="17"/>
                    <a:pt x="146" y="17"/>
                  </a:cubicBezTo>
                  <a:cubicBezTo>
                    <a:pt x="140" y="17"/>
                    <a:pt x="125" y="19"/>
                    <a:pt x="119" y="19"/>
                  </a:cubicBezTo>
                  <a:cubicBezTo>
                    <a:pt x="114" y="19"/>
                    <a:pt x="78" y="23"/>
                    <a:pt x="78" y="23"/>
                  </a:cubicBezTo>
                  <a:cubicBezTo>
                    <a:pt x="78" y="22"/>
                    <a:pt x="78" y="22"/>
                    <a:pt x="78" y="22"/>
                  </a:cubicBezTo>
                  <a:cubicBezTo>
                    <a:pt x="70" y="22"/>
                    <a:pt x="70" y="22"/>
                    <a:pt x="70" y="22"/>
                  </a:cubicBezTo>
                  <a:cubicBezTo>
                    <a:pt x="70" y="22"/>
                    <a:pt x="71" y="24"/>
                    <a:pt x="72" y="27"/>
                  </a:cubicBezTo>
                  <a:cubicBezTo>
                    <a:pt x="73" y="29"/>
                    <a:pt x="71" y="30"/>
                    <a:pt x="69" y="30"/>
                  </a:cubicBezTo>
                  <a:cubicBezTo>
                    <a:pt x="67" y="30"/>
                    <a:pt x="33" y="32"/>
                    <a:pt x="27" y="32"/>
                  </a:cubicBezTo>
                  <a:cubicBezTo>
                    <a:pt x="27" y="33"/>
                    <a:pt x="26" y="34"/>
                    <a:pt x="25" y="34"/>
                  </a:cubicBezTo>
                  <a:cubicBezTo>
                    <a:pt x="24" y="35"/>
                    <a:pt x="23" y="35"/>
                    <a:pt x="23" y="33"/>
                  </a:cubicBezTo>
                  <a:cubicBezTo>
                    <a:pt x="24" y="32"/>
                    <a:pt x="24" y="30"/>
                    <a:pt x="23" y="30"/>
                  </a:cubicBezTo>
                  <a:cubicBezTo>
                    <a:pt x="22" y="30"/>
                    <a:pt x="20" y="31"/>
                    <a:pt x="20" y="32"/>
                  </a:cubicBezTo>
                  <a:cubicBezTo>
                    <a:pt x="21" y="33"/>
                    <a:pt x="23" y="33"/>
                    <a:pt x="22" y="34"/>
                  </a:cubicBezTo>
                  <a:cubicBezTo>
                    <a:pt x="22" y="35"/>
                    <a:pt x="22" y="35"/>
                    <a:pt x="22" y="37"/>
                  </a:cubicBezTo>
                  <a:cubicBezTo>
                    <a:pt x="23" y="39"/>
                    <a:pt x="24" y="39"/>
                    <a:pt x="22" y="39"/>
                  </a:cubicBezTo>
                  <a:cubicBezTo>
                    <a:pt x="21" y="39"/>
                    <a:pt x="19" y="40"/>
                    <a:pt x="21" y="41"/>
                  </a:cubicBezTo>
                  <a:cubicBezTo>
                    <a:pt x="22" y="41"/>
                    <a:pt x="23" y="44"/>
                    <a:pt x="21" y="44"/>
                  </a:cubicBezTo>
                  <a:cubicBezTo>
                    <a:pt x="19" y="44"/>
                    <a:pt x="15" y="43"/>
                    <a:pt x="18" y="45"/>
                  </a:cubicBezTo>
                  <a:cubicBezTo>
                    <a:pt x="20" y="46"/>
                    <a:pt x="22" y="47"/>
                    <a:pt x="21" y="49"/>
                  </a:cubicBezTo>
                  <a:cubicBezTo>
                    <a:pt x="21" y="50"/>
                    <a:pt x="20" y="49"/>
                    <a:pt x="19" y="50"/>
                  </a:cubicBezTo>
                  <a:cubicBezTo>
                    <a:pt x="19" y="52"/>
                    <a:pt x="20" y="52"/>
                    <a:pt x="19" y="53"/>
                  </a:cubicBezTo>
                  <a:cubicBezTo>
                    <a:pt x="17" y="54"/>
                    <a:pt x="17" y="54"/>
                    <a:pt x="18" y="56"/>
                  </a:cubicBezTo>
                  <a:cubicBezTo>
                    <a:pt x="19" y="57"/>
                    <a:pt x="20" y="58"/>
                    <a:pt x="20" y="59"/>
                  </a:cubicBezTo>
                  <a:cubicBezTo>
                    <a:pt x="19" y="60"/>
                    <a:pt x="19" y="58"/>
                    <a:pt x="17" y="59"/>
                  </a:cubicBezTo>
                  <a:cubicBezTo>
                    <a:pt x="16" y="59"/>
                    <a:pt x="15" y="61"/>
                    <a:pt x="17" y="61"/>
                  </a:cubicBezTo>
                  <a:cubicBezTo>
                    <a:pt x="18" y="61"/>
                    <a:pt x="19" y="62"/>
                    <a:pt x="18" y="62"/>
                  </a:cubicBezTo>
                  <a:cubicBezTo>
                    <a:pt x="17" y="63"/>
                    <a:pt x="15" y="63"/>
                    <a:pt x="15" y="64"/>
                  </a:cubicBezTo>
                  <a:cubicBezTo>
                    <a:pt x="15" y="65"/>
                    <a:pt x="13" y="66"/>
                    <a:pt x="12" y="66"/>
                  </a:cubicBezTo>
                  <a:cubicBezTo>
                    <a:pt x="11" y="66"/>
                    <a:pt x="11" y="66"/>
                    <a:pt x="11" y="68"/>
                  </a:cubicBezTo>
                  <a:cubicBezTo>
                    <a:pt x="11" y="69"/>
                    <a:pt x="12" y="69"/>
                    <a:pt x="13" y="69"/>
                  </a:cubicBezTo>
                  <a:cubicBezTo>
                    <a:pt x="14" y="69"/>
                    <a:pt x="15" y="69"/>
                    <a:pt x="13" y="71"/>
                  </a:cubicBezTo>
                  <a:cubicBezTo>
                    <a:pt x="12" y="72"/>
                    <a:pt x="11" y="72"/>
                    <a:pt x="11" y="73"/>
                  </a:cubicBezTo>
                  <a:cubicBezTo>
                    <a:pt x="12" y="75"/>
                    <a:pt x="12" y="75"/>
                    <a:pt x="11" y="74"/>
                  </a:cubicBezTo>
                  <a:cubicBezTo>
                    <a:pt x="10" y="74"/>
                    <a:pt x="8" y="73"/>
                    <a:pt x="8" y="74"/>
                  </a:cubicBezTo>
                  <a:cubicBezTo>
                    <a:pt x="8" y="75"/>
                    <a:pt x="8" y="76"/>
                    <a:pt x="9" y="77"/>
                  </a:cubicBezTo>
                  <a:cubicBezTo>
                    <a:pt x="10" y="78"/>
                    <a:pt x="10" y="80"/>
                    <a:pt x="8" y="80"/>
                  </a:cubicBezTo>
                  <a:cubicBezTo>
                    <a:pt x="7" y="81"/>
                    <a:pt x="7" y="79"/>
                    <a:pt x="6" y="79"/>
                  </a:cubicBezTo>
                  <a:cubicBezTo>
                    <a:pt x="4" y="80"/>
                    <a:pt x="4" y="82"/>
                    <a:pt x="5" y="82"/>
                  </a:cubicBezTo>
                  <a:cubicBezTo>
                    <a:pt x="6" y="82"/>
                    <a:pt x="6" y="83"/>
                    <a:pt x="6" y="85"/>
                  </a:cubicBezTo>
                  <a:cubicBezTo>
                    <a:pt x="7" y="86"/>
                    <a:pt x="2" y="85"/>
                    <a:pt x="4" y="86"/>
                  </a:cubicBezTo>
                  <a:cubicBezTo>
                    <a:pt x="6" y="87"/>
                    <a:pt x="8" y="88"/>
                    <a:pt x="8" y="90"/>
                  </a:cubicBezTo>
                  <a:cubicBezTo>
                    <a:pt x="8" y="91"/>
                    <a:pt x="9" y="92"/>
                    <a:pt x="7" y="92"/>
                  </a:cubicBezTo>
                  <a:cubicBezTo>
                    <a:pt x="6" y="92"/>
                    <a:pt x="3" y="91"/>
                    <a:pt x="4" y="93"/>
                  </a:cubicBezTo>
                  <a:cubicBezTo>
                    <a:pt x="4" y="94"/>
                    <a:pt x="4" y="96"/>
                    <a:pt x="3" y="96"/>
                  </a:cubicBezTo>
                  <a:cubicBezTo>
                    <a:pt x="2" y="96"/>
                    <a:pt x="0" y="96"/>
                    <a:pt x="0" y="98"/>
                  </a:cubicBezTo>
                  <a:cubicBezTo>
                    <a:pt x="72" y="93"/>
                    <a:pt x="72" y="93"/>
                    <a:pt x="72" y="93"/>
                  </a:cubicBezTo>
                  <a:cubicBezTo>
                    <a:pt x="72" y="93"/>
                    <a:pt x="107" y="90"/>
                    <a:pt x="117" y="89"/>
                  </a:cubicBezTo>
                  <a:cubicBezTo>
                    <a:pt x="126" y="88"/>
                    <a:pt x="160" y="85"/>
                    <a:pt x="160" y="85"/>
                  </a:cubicBezTo>
                  <a:cubicBezTo>
                    <a:pt x="204" y="80"/>
                    <a:pt x="204" y="80"/>
                    <a:pt x="204" y="80"/>
                  </a:cubicBezTo>
                  <a:cubicBezTo>
                    <a:pt x="204" y="78"/>
                    <a:pt x="203" y="76"/>
                    <a:pt x="203" y="74"/>
                  </a:cubicBezTo>
                  <a:cubicBezTo>
                    <a:pt x="203" y="70"/>
                    <a:pt x="204" y="71"/>
                    <a:pt x="205" y="69"/>
                  </a:cubicBezTo>
                  <a:cubicBezTo>
                    <a:pt x="206" y="68"/>
                    <a:pt x="207" y="68"/>
                    <a:pt x="207" y="68"/>
                  </a:cubicBezTo>
                  <a:cubicBezTo>
                    <a:pt x="207" y="68"/>
                    <a:pt x="208" y="70"/>
                    <a:pt x="210" y="69"/>
                  </a:cubicBezTo>
                  <a:cubicBezTo>
                    <a:pt x="212" y="68"/>
                    <a:pt x="213" y="68"/>
                    <a:pt x="212" y="66"/>
                  </a:cubicBezTo>
                  <a:cubicBezTo>
                    <a:pt x="211" y="64"/>
                    <a:pt x="212" y="64"/>
                    <a:pt x="212" y="62"/>
                  </a:cubicBezTo>
                  <a:cubicBezTo>
                    <a:pt x="212" y="60"/>
                    <a:pt x="214" y="59"/>
                    <a:pt x="216" y="58"/>
                  </a:cubicBezTo>
                  <a:cubicBezTo>
                    <a:pt x="217" y="56"/>
                    <a:pt x="219" y="55"/>
                    <a:pt x="220" y="53"/>
                  </a:cubicBezTo>
                  <a:cubicBezTo>
                    <a:pt x="222" y="52"/>
                    <a:pt x="224" y="53"/>
                    <a:pt x="227" y="53"/>
                  </a:cubicBezTo>
                  <a:cubicBezTo>
                    <a:pt x="229" y="52"/>
                    <a:pt x="229" y="52"/>
                    <a:pt x="230" y="51"/>
                  </a:cubicBezTo>
                  <a:cubicBezTo>
                    <a:pt x="232" y="49"/>
                    <a:pt x="234" y="48"/>
                    <a:pt x="235" y="46"/>
                  </a:cubicBezTo>
                  <a:cubicBezTo>
                    <a:pt x="237" y="45"/>
                    <a:pt x="239" y="44"/>
                    <a:pt x="240" y="43"/>
                  </a:cubicBezTo>
                  <a:cubicBezTo>
                    <a:pt x="242" y="41"/>
                    <a:pt x="243" y="42"/>
                    <a:pt x="245" y="41"/>
                  </a:cubicBezTo>
                  <a:cubicBezTo>
                    <a:pt x="246" y="39"/>
                    <a:pt x="246" y="39"/>
                    <a:pt x="246" y="37"/>
                  </a:cubicBezTo>
                  <a:cubicBezTo>
                    <a:pt x="247" y="35"/>
                    <a:pt x="247" y="34"/>
                    <a:pt x="249" y="34"/>
                  </a:cubicBezTo>
                  <a:cubicBezTo>
                    <a:pt x="250" y="34"/>
                    <a:pt x="250" y="32"/>
                    <a:pt x="251" y="31"/>
                  </a:cubicBezTo>
                  <a:cubicBezTo>
                    <a:pt x="252" y="30"/>
                    <a:pt x="253" y="29"/>
                    <a:pt x="254" y="28"/>
                  </a:cubicBezTo>
                  <a:cubicBezTo>
                    <a:pt x="256" y="26"/>
                    <a:pt x="256" y="31"/>
                    <a:pt x="257" y="31"/>
                  </a:cubicBezTo>
                  <a:cubicBezTo>
                    <a:pt x="259" y="31"/>
                    <a:pt x="261" y="30"/>
                    <a:pt x="262" y="27"/>
                  </a:cubicBezTo>
                  <a:cubicBezTo>
                    <a:pt x="263" y="25"/>
                    <a:pt x="263" y="26"/>
                    <a:pt x="266" y="23"/>
                  </a:cubicBezTo>
                  <a:cubicBezTo>
                    <a:pt x="269" y="21"/>
                    <a:pt x="271" y="24"/>
                    <a:pt x="273" y="23"/>
                  </a:cubicBezTo>
                  <a:cubicBezTo>
                    <a:pt x="275" y="22"/>
                    <a:pt x="276" y="19"/>
                    <a:pt x="277" y="16"/>
                  </a:cubicBezTo>
                  <a:cubicBezTo>
                    <a:pt x="277" y="13"/>
                    <a:pt x="280" y="12"/>
                    <a:pt x="282" y="12"/>
                  </a:cubicBezTo>
                  <a:cubicBezTo>
                    <a:pt x="283" y="11"/>
                    <a:pt x="283" y="11"/>
                    <a:pt x="283" y="9"/>
                  </a:cubicBezTo>
                  <a:cubicBezTo>
                    <a:pt x="282" y="7"/>
                    <a:pt x="283" y="7"/>
                    <a:pt x="283" y="5"/>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15" name="Freeform 423">
              <a:extLst>
                <a:ext uri="{FF2B5EF4-FFF2-40B4-BE49-F238E27FC236}">
                  <a16:creationId xmlns:a16="http://schemas.microsoft.com/office/drawing/2014/main" id="{A8A69E13-A165-0249-2F4B-28503158BBDD}"/>
                </a:ext>
              </a:extLst>
            </p:cNvPr>
            <p:cNvSpPr>
              <a:spLocks noEditPoints="1"/>
            </p:cNvSpPr>
            <p:nvPr/>
          </p:nvSpPr>
          <p:spPr bwMode="gray">
            <a:xfrm>
              <a:off x="9049263" y="3841261"/>
              <a:ext cx="949002" cy="439947"/>
            </a:xfrm>
            <a:custGeom>
              <a:avLst/>
              <a:gdLst>
                <a:gd name="T0" fmla="*/ 268 w 284"/>
                <a:gd name="T1" fmla="*/ 1 h 129"/>
                <a:gd name="T2" fmla="*/ 284 w 284"/>
                <a:gd name="T3" fmla="*/ 35 h 129"/>
                <a:gd name="T4" fmla="*/ 280 w 284"/>
                <a:gd name="T5" fmla="*/ 25 h 129"/>
                <a:gd name="T6" fmla="*/ 274 w 284"/>
                <a:gd name="T7" fmla="*/ 30 h 129"/>
                <a:gd name="T8" fmla="*/ 273 w 284"/>
                <a:gd name="T9" fmla="*/ 36 h 129"/>
                <a:gd name="T10" fmla="*/ 270 w 284"/>
                <a:gd name="T11" fmla="*/ 28 h 129"/>
                <a:gd name="T12" fmla="*/ 263 w 284"/>
                <a:gd name="T13" fmla="*/ 27 h 129"/>
                <a:gd name="T14" fmla="*/ 255 w 284"/>
                <a:gd name="T15" fmla="*/ 29 h 129"/>
                <a:gd name="T16" fmla="*/ 247 w 284"/>
                <a:gd name="T17" fmla="*/ 26 h 129"/>
                <a:gd name="T18" fmla="*/ 247 w 284"/>
                <a:gd name="T19" fmla="*/ 21 h 129"/>
                <a:gd name="T20" fmla="*/ 252 w 284"/>
                <a:gd name="T21" fmla="*/ 26 h 129"/>
                <a:gd name="T22" fmla="*/ 261 w 284"/>
                <a:gd name="T23" fmla="*/ 22 h 129"/>
                <a:gd name="T24" fmla="*/ 259 w 284"/>
                <a:gd name="T25" fmla="*/ 20 h 129"/>
                <a:gd name="T26" fmla="*/ 264 w 284"/>
                <a:gd name="T27" fmla="*/ 19 h 129"/>
                <a:gd name="T28" fmla="*/ 266 w 284"/>
                <a:gd name="T29" fmla="*/ 16 h 129"/>
                <a:gd name="T30" fmla="*/ 268 w 284"/>
                <a:gd name="T31" fmla="*/ 14 h 129"/>
                <a:gd name="T32" fmla="*/ 272 w 284"/>
                <a:gd name="T33" fmla="*/ 13 h 129"/>
                <a:gd name="T34" fmla="*/ 277 w 284"/>
                <a:gd name="T35" fmla="*/ 17 h 129"/>
                <a:gd name="T36" fmla="*/ 269 w 284"/>
                <a:gd name="T37" fmla="*/ 7 h 129"/>
                <a:gd name="T38" fmla="*/ 266 w 284"/>
                <a:gd name="T39" fmla="*/ 1 h 129"/>
                <a:gd name="T40" fmla="*/ 106 w 284"/>
                <a:gd name="T41" fmla="*/ 31 h 129"/>
                <a:gd name="T42" fmla="*/ 79 w 284"/>
                <a:gd name="T43" fmla="*/ 44 h 129"/>
                <a:gd name="T44" fmla="*/ 59 w 284"/>
                <a:gd name="T45" fmla="*/ 59 h 129"/>
                <a:gd name="T46" fmla="*/ 46 w 284"/>
                <a:gd name="T47" fmla="*/ 66 h 129"/>
                <a:gd name="T48" fmla="*/ 32 w 284"/>
                <a:gd name="T49" fmla="*/ 78 h 129"/>
                <a:gd name="T50" fmla="*/ 13 w 284"/>
                <a:gd name="T51" fmla="*/ 90 h 129"/>
                <a:gd name="T52" fmla="*/ 4 w 284"/>
                <a:gd name="T53" fmla="*/ 100 h 129"/>
                <a:gd name="T54" fmla="*/ 42 w 284"/>
                <a:gd name="T55" fmla="*/ 107 h 129"/>
                <a:gd name="T56" fmla="*/ 54 w 284"/>
                <a:gd name="T57" fmla="*/ 101 h 129"/>
                <a:gd name="T58" fmla="*/ 110 w 284"/>
                <a:gd name="T59" fmla="*/ 90 h 129"/>
                <a:gd name="T60" fmla="*/ 121 w 284"/>
                <a:gd name="T61" fmla="*/ 102 h 129"/>
                <a:gd name="T62" fmla="*/ 211 w 284"/>
                <a:gd name="T63" fmla="*/ 126 h 129"/>
                <a:gd name="T64" fmla="*/ 222 w 284"/>
                <a:gd name="T65" fmla="*/ 119 h 129"/>
                <a:gd name="T66" fmla="*/ 222 w 284"/>
                <a:gd name="T67" fmla="*/ 112 h 129"/>
                <a:gd name="T68" fmla="*/ 227 w 284"/>
                <a:gd name="T69" fmla="*/ 107 h 129"/>
                <a:gd name="T70" fmla="*/ 238 w 284"/>
                <a:gd name="T71" fmla="*/ 92 h 129"/>
                <a:gd name="T72" fmla="*/ 245 w 284"/>
                <a:gd name="T73" fmla="*/ 86 h 129"/>
                <a:gd name="T74" fmla="*/ 251 w 284"/>
                <a:gd name="T75" fmla="*/ 83 h 129"/>
                <a:gd name="T76" fmla="*/ 261 w 284"/>
                <a:gd name="T77" fmla="*/ 82 h 129"/>
                <a:gd name="T78" fmla="*/ 264 w 284"/>
                <a:gd name="T79" fmla="*/ 80 h 129"/>
                <a:gd name="T80" fmla="*/ 270 w 284"/>
                <a:gd name="T81" fmla="*/ 73 h 129"/>
                <a:gd name="T82" fmla="*/ 267 w 284"/>
                <a:gd name="T83" fmla="*/ 70 h 129"/>
                <a:gd name="T84" fmla="*/ 264 w 284"/>
                <a:gd name="T85" fmla="*/ 65 h 129"/>
                <a:gd name="T86" fmla="*/ 261 w 284"/>
                <a:gd name="T87" fmla="*/ 72 h 129"/>
                <a:gd name="T88" fmla="*/ 252 w 284"/>
                <a:gd name="T89" fmla="*/ 74 h 129"/>
                <a:gd name="T90" fmla="*/ 245 w 284"/>
                <a:gd name="T91" fmla="*/ 67 h 129"/>
                <a:gd name="T92" fmla="*/ 254 w 284"/>
                <a:gd name="T93" fmla="*/ 72 h 129"/>
                <a:gd name="T94" fmla="*/ 260 w 284"/>
                <a:gd name="T95" fmla="*/ 66 h 129"/>
                <a:gd name="T96" fmla="*/ 256 w 284"/>
                <a:gd name="T97" fmla="*/ 65 h 129"/>
                <a:gd name="T98" fmla="*/ 261 w 284"/>
                <a:gd name="T99" fmla="*/ 59 h 129"/>
                <a:gd name="T100" fmla="*/ 256 w 284"/>
                <a:gd name="T101" fmla="*/ 57 h 129"/>
                <a:gd name="T102" fmla="*/ 246 w 284"/>
                <a:gd name="T103" fmla="*/ 54 h 129"/>
                <a:gd name="T104" fmla="*/ 245 w 284"/>
                <a:gd name="T105" fmla="*/ 52 h 129"/>
                <a:gd name="T106" fmla="*/ 258 w 284"/>
                <a:gd name="T107" fmla="*/ 53 h 129"/>
                <a:gd name="T108" fmla="*/ 258 w 284"/>
                <a:gd name="T109" fmla="*/ 47 h 129"/>
                <a:gd name="T110" fmla="*/ 259 w 284"/>
                <a:gd name="T111" fmla="*/ 51 h 129"/>
                <a:gd name="T112" fmla="*/ 264 w 284"/>
                <a:gd name="T113" fmla="*/ 51 h 129"/>
                <a:gd name="T114" fmla="*/ 270 w 284"/>
                <a:gd name="T115" fmla="*/ 52 h 129"/>
                <a:gd name="T116" fmla="*/ 276 w 284"/>
                <a:gd name="T117" fmla="*/ 48 h 129"/>
                <a:gd name="T118" fmla="*/ 280 w 284"/>
                <a:gd name="T119" fmla="*/ 39 h 129"/>
                <a:gd name="T120" fmla="*/ 282 w 284"/>
                <a:gd name="T121" fmla="*/ 3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4" h="129">
                  <a:moveTo>
                    <a:pt x="268" y="2"/>
                  </a:moveTo>
                  <a:cubicBezTo>
                    <a:pt x="268" y="3"/>
                    <a:pt x="268" y="4"/>
                    <a:pt x="269" y="4"/>
                  </a:cubicBezTo>
                  <a:cubicBezTo>
                    <a:pt x="270" y="3"/>
                    <a:pt x="271" y="4"/>
                    <a:pt x="271" y="2"/>
                  </a:cubicBezTo>
                  <a:cubicBezTo>
                    <a:pt x="271" y="1"/>
                    <a:pt x="269" y="1"/>
                    <a:pt x="268" y="1"/>
                  </a:cubicBezTo>
                  <a:cubicBezTo>
                    <a:pt x="267" y="1"/>
                    <a:pt x="268" y="0"/>
                    <a:pt x="267" y="0"/>
                  </a:cubicBezTo>
                  <a:cubicBezTo>
                    <a:pt x="266" y="1"/>
                    <a:pt x="266" y="1"/>
                    <a:pt x="266" y="1"/>
                  </a:cubicBezTo>
                  <a:cubicBezTo>
                    <a:pt x="267" y="1"/>
                    <a:pt x="267" y="1"/>
                    <a:pt x="268" y="2"/>
                  </a:cubicBezTo>
                  <a:close/>
                  <a:moveTo>
                    <a:pt x="284" y="35"/>
                  </a:moveTo>
                  <a:cubicBezTo>
                    <a:pt x="284" y="34"/>
                    <a:pt x="284" y="33"/>
                    <a:pt x="283" y="32"/>
                  </a:cubicBezTo>
                  <a:cubicBezTo>
                    <a:pt x="283" y="32"/>
                    <a:pt x="282" y="30"/>
                    <a:pt x="282" y="30"/>
                  </a:cubicBezTo>
                  <a:cubicBezTo>
                    <a:pt x="282" y="29"/>
                    <a:pt x="282" y="28"/>
                    <a:pt x="282" y="27"/>
                  </a:cubicBezTo>
                  <a:cubicBezTo>
                    <a:pt x="281" y="27"/>
                    <a:pt x="280" y="25"/>
                    <a:pt x="280" y="25"/>
                  </a:cubicBezTo>
                  <a:cubicBezTo>
                    <a:pt x="279" y="24"/>
                    <a:pt x="277" y="25"/>
                    <a:pt x="277" y="25"/>
                  </a:cubicBezTo>
                  <a:cubicBezTo>
                    <a:pt x="276" y="26"/>
                    <a:pt x="277" y="27"/>
                    <a:pt x="277" y="27"/>
                  </a:cubicBezTo>
                  <a:cubicBezTo>
                    <a:pt x="277" y="28"/>
                    <a:pt x="275" y="28"/>
                    <a:pt x="275" y="28"/>
                  </a:cubicBezTo>
                  <a:cubicBezTo>
                    <a:pt x="274" y="28"/>
                    <a:pt x="274" y="29"/>
                    <a:pt x="274" y="30"/>
                  </a:cubicBezTo>
                  <a:cubicBezTo>
                    <a:pt x="273" y="30"/>
                    <a:pt x="274" y="31"/>
                    <a:pt x="274" y="32"/>
                  </a:cubicBezTo>
                  <a:cubicBezTo>
                    <a:pt x="275" y="33"/>
                    <a:pt x="274" y="36"/>
                    <a:pt x="274" y="37"/>
                  </a:cubicBezTo>
                  <a:cubicBezTo>
                    <a:pt x="274" y="39"/>
                    <a:pt x="274" y="38"/>
                    <a:pt x="273" y="38"/>
                  </a:cubicBezTo>
                  <a:cubicBezTo>
                    <a:pt x="273" y="38"/>
                    <a:pt x="273" y="37"/>
                    <a:pt x="273" y="36"/>
                  </a:cubicBezTo>
                  <a:cubicBezTo>
                    <a:pt x="273" y="35"/>
                    <a:pt x="272" y="33"/>
                    <a:pt x="272" y="33"/>
                  </a:cubicBezTo>
                  <a:cubicBezTo>
                    <a:pt x="271" y="32"/>
                    <a:pt x="271" y="31"/>
                    <a:pt x="271" y="30"/>
                  </a:cubicBezTo>
                  <a:cubicBezTo>
                    <a:pt x="271" y="29"/>
                    <a:pt x="272" y="29"/>
                    <a:pt x="272" y="28"/>
                  </a:cubicBezTo>
                  <a:cubicBezTo>
                    <a:pt x="272" y="28"/>
                    <a:pt x="271" y="28"/>
                    <a:pt x="270" y="28"/>
                  </a:cubicBezTo>
                  <a:cubicBezTo>
                    <a:pt x="269" y="28"/>
                    <a:pt x="270" y="26"/>
                    <a:pt x="271" y="26"/>
                  </a:cubicBezTo>
                  <a:cubicBezTo>
                    <a:pt x="272" y="25"/>
                    <a:pt x="271" y="25"/>
                    <a:pt x="270" y="25"/>
                  </a:cubicBezTo>
                  <a:cubicBezTo>
                    <a:pt x="269" y="25"/>
                    <a:pt x="267" y="25"/>
                    <a:pt x="266" y="25"/>
                  </a:cubicBezTo>
                  <a:cubicBezTo>
                    <a:pt x="265" y="26"/>
                    <a:pt x="264" y="27"/>
                    <a:pt x="263" y="27"/>
                  </a:cubicBezTo>
                  <a:cubicBezTo>
                    <a:pt x="262" y="27"/>
                    <a:pt x="262" y="29"/>
                    <a:pt x="261" y="29"/>
                  </a:cubicBezTo>
                  <a:cubicBezTo>
                    <a:pt x="261" y="29"/>
                    <a:pt x="259" y="29"/>
                    <a:pt x="259" y="29"/>
                  </a:cubicBezTo>
                  <a:cubicBezTo>
                    <a:pt x="259" y="28"/>
                    <a:pt x="259" y="27"/>
                    <a:pt x="258" y="27"/>
                  </a:cubicBezTo>
                  <a:cubicBezTo>
                    <a:pt x="258" y="27"/>
                    <a:pt x="256" y="28"/>
                    <a:pt x="255" y="29"/>
                  </a:cubicBezTo>
                  <a:cubicBezTo>
                    <a:pt x="254" y="30"/>
                    <a:pt x="250" y="31"/>
                    <a:pt x="249" y="31"/>
                  </a:cubicBezTo>
                  <a:cubicBezTo>
                    <a:pt x="248" y="31"/>
                    <a:pt x="248" y="30"/>
                    <a:pt x="249" y="30"/>
                  </a:cubicBezTo>
                  <a:cubicBezTo>
                    <a:pt x="249" y="29"/>
                    <a:pt x="249" y="29"/>
                    <a:pt x="248" y="28"/>
                  </a:cubicBezTo>
                  <a:cubicBezTo>
                    <a:pt x="248" y="28"/>
                    <a:pt x="247" y="27"/>
                    <a:pt x="247" y="26"/>
                  </a:cubicBezTo>
                  <a:cubicBezTo>
                    <a:pt x="247" y="25"/>
                    <a:pt x="245" y="24"/>
                    <a:pt x="245" y="23"/>
                  </a:cubicBezTo>
                  <a:cubicBezTo>
                    <a:pt x="245" y="22"/>
                    <a:pt x="245" y="19"/>
                    <a:pt x="246" y="17"/>
                  </a:cubicBezTo>
                  <a:cubicBezTo>
                    <a:pt x="247" y="15"/>
                    <a:pt x="247" y="17"/>
                    <a:pt x="247" y="18"/>
                  </a:cubicBezTo>
                  <a:cubicBezTo>
                    <a:pt x="247" y="19"/>
                    <a:pt x="247" y="20"/>
                    <a:pt x="247" y="21"/>
                  </a:cubicBezTo>
                  <a:cubicBezTo>
                    <a:pt x="246" y="22"/>
                    <a:pt x="247" y="23"/>
                    <a:pt x="248" y="24"/>
                  </a:cubicBezTo>
                  <a:cubicBezTo>
                    <a:pt x="249" y="24"/>
                    <a:pt x="249" y="26"/>
                    <a:pt x="249" y="26"/>
                  </a:cubicBezTo>
                  <a:cubicBezTo>
                    <a:pt x="250" y="27"/>
                    <a:pt x="250" y="26"/>
                    <a:pt x="251" y="26"/>
                  </a:cubicBezTo>
                  <a:cubicBezTo>
                    <a:pt x="251" y="25"/>
                    <a:pt x="251" y="25"/>
                    <a:pt x="252" y="26"/>
                  </a:cubicBezTo>
                  <a:cubicBezTo>
                    <a:pt x="252" y="27"/>
                    <a:pt x="253" y="27"/>
                    <a:pt x="254" y="27"/>
                  </a:cubicBezTo>
                  <a:cubicBezTo>
                    <a:pt x="255" y="27"/>
                    <a:pt x="256" y="26"/>
                    <a:pt x="256" y="26"/>
                  </a:cubicBezTo>
                  <a:cubicBezTo>
                    <a:pt x="257" y="25"/>
                    <a:pt x="257" y="24"/>
                    <a:pt x="257" y="23"/>
                  </a:cubicBezTo>
                  <a:cubicBezTo>
                    <a:pt x="257" y="23"/>
                    <a:pt x="260" y="23"/>
                    <a:pt x="261" y="22"/>
                  </a:cubicBezTo>
                  <a:cubicBezTo>
                    <a:pt x="262" y="22"/>
                    <a:pt x="259" y="22"/>
                    <a:pt x="258" y="22"/>
                  </a:cubicBezTo>
                  <a:cubicBezTo>
                    <a:pt x="257" y="21"/>
                    <a:pt x="256" y="21"/>
                    <a:pt x="255" y="19"/>
                  </a:cubicBezTo>
                  <a:cubicBezTo>
                    <a:pt x="254" y="18"/>
                    <a:pt x="255" y="19"/>
                    <a:pt x="256" y="19"/>
                  </a:cubicBezTo>
                  <a:cubicBezTo>
                    <a:pt x="257" y="19"/>
                    <a:pt x="258" y="20"/>
                    <a:pt x="259" y="20"/>
                  </a:cubicBezTo>
                  <a:cubicBezTo>
                    <a:pt x="260" y="21"/>
                    <a:pt x="261" y="21"/>
                    <a:pt x="262" y="21"/>
                  </a:cubicBezTo>
                  <a:cubicBezTo>
                    <a:pt x="263" y="21"/>
                    <a:pt x="264" y="21"/>
                    <a:pt x="264" y="21"/>
                  </a:cubicBezTo>
                  <a:cubicBezTo>
                    <a:pt x="263" y="21"/>
                    <a:pt x="262" y="19"/>
                    <a:pt x="261" y="18"/>
                  </a:cubicBezTo>
                  <a:cubicBezTo>
                    <a:pt x="260" y="17"/>
                    <a:pt x="264" y="19"/>
                    <a:pt x="264" y="19"/>
                  </a:cubicBezTo>
                  <a:cubicBezTo>
                    <a:pt x="265" y="20"/>
                    <a:pt x="266" y="20"/>
                    <a:pt x="266" y="19"/>
                  </a:cubicBezTo>
                  <a:cubicBezTo>
                    <a:pt x="266" y="19"/>
                    <a:pt x="267" y="19"/>
                    <a:pt x="268" y="18"/>
                  </a:cubicBezTo>
                  <a:cubicBezTo>
                    <a:pt x="269" y="18"/>
                    <a:pt x="268" y="17"/>
                    <a:pt x="267" y="16"/>
                  </a:cubicBezTo>
                  <a:cubicBezTo>
                    <a:pt x="267" y="15"/>
                    <a:pt x="266" y="16"/>
                    <a:pt x="266" y="16"/>
                  </a:cubicBezTo>
                  <a:cubicBezTo>
                    <a:pt x="266" y="15"/>
                    <a:pt x="265" y="15"/>
                    <a:pt x="264" y="15"/>
                  </a:cubicBezTo>
                  <a:cubicBezTo>
                    <a:pt x="264" y="15"/>
                    <a:pt x="263" y="14"/>
                    <a:pt x="263" y="13"/>
                  </a:cubicBezTo>
                  <a:cubicBezTo>
                    <a:pt x="262" y="12"/>
                    <a:pt x="264" y="13"/>
                    <a:pt x="265" y="13"/>
                  </a:cubicBezTo>
                  <a:cubicBezTo>
                    <a:pt x="266" y="12"/>
                    <a:pt x="267" y="14"/>
                    <a:pt x="268" y="14"/>
                  </a:cubicBezTo>
                  <a:cubicBezTo>
                    <a:pt x="269" y="15"/>
                    <a:pt x="270" y="16"/>
                    <a:pt x="271" y="16"/>
                  </a:cubicBezTo>
                  <a:cubicBezTo>
                    <a:pt x="272" y="17"/>
                    <a:pt x="271" y="16"/>
                    <a:pt x="271" y="15"/>
                  </a:cubicBezTo>
                  <a:cubicBezTo>
                    <a:pt x="271" y="15"/>
                    <a:pt x="271" y="14"/>
                    <a:pt x="271" y="13"/>
                  </a:cubicBezTo>
                  <a:cubicBezTo>
                    <a:pt x="270" y="12"/>
                    <a:pt x="271" y="12"/>
                    <a:pt x="272" y="13"/>
                  </a:cubicBezTo>
                  <a:cubicBezTo>
                    <a:pt x="272" y="13"/>
                    <a:pt x="273" y="14"/>
                    <a:pt x="273" y="15"/>
                  </a:cubicBezTo>
                  <a:cubicBezTo>
                    <a:pt x="274" y="16"/>
                    <a:pt x="274" y="16"/>
                    <a:pt x="274" y="17"/>
                  </a:cubicBezTo>
                  <a:cubicBezTo>
                    <a:pt x="275" y="17"/>
                    <a:pt x="275" y="18"/>
                    <a:pt x="277" y="19"/>
                  </a:cubicBezTo>
                  <a:cubicBezTo>
                    <a:pt x="278" y="20"/>
                    <a:pt x="278" y="18"/>
                    <a:pt x="277" y="17"/>
                  </a:cubicBezTo>
                  <a:cubicBezTo>
                    <a:pt x="277" y="17"/>
                    <a:pt x="276" y="15"/>
                    <a:pt x="275" y="14"/>
                  </a:cubicBezTo>
                  <a:cubicBezTo>
                    <a:pt x="275" y="13"/>
                    <a:pt x="274" y="13"/>
                    <a:pt x="273" y="12"/>
                  </a:cubicBezTo>
                  <a:cubicBezTo>
                    <a:pt x="273" y="11"/>
                    <a:pt x="272" y="10"/>
                    <a:pt x="272" y="9"/>
                  </a:cubicBezTo>
                  <a:cubicBezTo>
                    <a:pt x="271" y="8"/>
                    <a:pt x="270" y="8"/>
                    <a:pt x="269" y="7"/>
                  </a:cubicBezTo>
                  <a:cubicBezTo>
                    <a:pt x="268" y="7"/>
                    <a:pt x="267" y="5"/>
                    <a:pt x="267" y="4"/>
                  </a:cubicBezTo>
                  <a:cubicBezTo>
                    <a:pt x="266" y="3"/>
                    <a:pt x="265" y="4"/>
                    <a:pt x="265" y="4"/>
                  </a:cubicBezTo>
                  <a:cubicBezTo>
                    <a:pt x="264" y="3"/>
                    <a:pt x="266" y="3"/>
                    <a:pt x="266" y="2"/>
                  </a:cubicBezTo>
                  <a:cubicBezTo>
                    <a:pt x="266" y="2"/>
                    <a:pt x="265" y="1"/>
                    <a:pt x="266" y="1"/>
                  </a:cubicBezTo>
                  <a:cubicBezTo>
                    <a:pt x="266" y="1"/>
                    <a:pt x="209" y="12"/>
                    <a:pt x="203" y="14"/>
                  </a:cubicBezTo>
                  <a:cubicBezTo>
                    <a:pt x="197" y="16"/>
                    <a:pt x="162" y="22"/>
                    <a:pt x="157" y="22"/>
                  </a:cubicBezTo>
                  <a:cubicBezTo>
                    <a:pt x="153" y="23"/>
                    <a:pt x="139" y="27"/>
                    <a:pt x="135" y="27"/>
                  </a:cubicBezTo>
                  <a:cubicBezTo>
                    <a:pt x="131" y="28"/>
                    <a:pt x="111" y="30"/>
                    <a:pt x="106" y="31"/>
                  </a:cubicBezTo>
                  <a:cubicBezTo>
                    <a:pt x="101" y="31"/>
                    <a:pt x="81" y="33"/>
                    <a:pt x="81" y="33"/>
                  </a:cubicBezTo>
                  <a:cubicBezTo>
                    <a:pt x="81" y="33"/>
                    <a:pt x="80" y="35"/>
                    <a:pt x="80" y="37"/>
                  </a:cubicBezTo>
                  <a:cubicBezTo>
                    <a:pt x="80" y="39"/>
                    <a:pt x="79" y="39"/>
                    <a:pt x="80" y="41"/>
                  </a:cubicBezTo>
                  <a:cubicBezTo>
                    <a:pt x="80" y="43"/>
                    <a:pt x="80" y="43"/>
                    <a:pt x="79" y="44"/>
                  </a:cubicBezTo>
                  <a:cubicBezTo>
                    <a:pt x="77" y="44"/>
                    <a:pt x="74" y="45"/>
                    <a:pt x="74" y="48"/>
                  </a:cubicBezTo>
                  <a:cubicBezTo>
                    <a:pt x="73" y="51"/>
                    <a:pt x="72" y="54"/>
                    <a:pt x="70" y="55"/>
                  </a:cubicBezTo>
                  <a:cubicBezTo>
                    <a:pt x="68" y="56"/>
                    <a:pt x="66" y="53"/>
                    <a:pt x="63" y="55"/>
                  </a:cubicBezTo>
                  <a:cubicBezTo>
                    <a:pt x="60" y="58"/>
                    <a:pt x="60" y="57"/>
                    <a:pt x="59" y="59"/>
                  </a:cubicBezTo>
                  <a:cubicBezTo>
                    <a:pt x="58" y="62"/>
                    <a:pt x="56" y="63"/>
                    <a:pt x="54" y="63"/>
                  </a:cubicBezTo>
                  <a:cubicBezTo>
                    <a:pt x="53" y="63"/>
                    <a:pt x="53" y="58"/>
                    <a:pt x="51" y="60"/>
                  </a:cubicBezTo>
                  <a:cubicBezTo>
                    <a:pt x="50" y="61"/>
                    <a:pt x="49" y="62"/>
                    <a:pt x="48" y="63"/>
                  </a:cubicBezTo>
                  <a:cubicBezTo>
                    <a:pt x="47" y="64"/>
                    <a:pt x="47" y="66"/>
                    <a:pt x="46" y="66"/>
                  </a:cubicBezTo>
                  <a:cubicBezTo>
                    <a:pt x="44" y="66"/>
                    <a:pt x="44" y="67"/>
                    <a:pt x="43" y="69"/>
                  </a:cubicBezTo>
                  <a:cubicBezTo>
                    <a:pt x="43" y="71"/>
                    <a:pt x="43" y="71"/>
                    <a:pt x="42" y="73"/>
                  </a:cubicBezTo>
                  <a:cubicBezTo>
                    <a:pt x="40" y="74"/>
                    <a:pt x="39" y="73"/>
                    <a:pt x="37" y="75"/>
                  </a:cubicBezTo>
                  <a:cubicBezTo>
                    <a:pt x="36" y="76"/>
                    <a:pt x="34" y="77"/>
                    <a:pt x="32" y="78"/>
                  </a:cubicBezTo>
                  <a:cubicBezTo>
                    <a:pt x="31" y="80"/>
                    <a:pt x="29" y="81"/>
                    <a:pt x="27" y="83"/>
                  </a:cubicBezTo>
                  <a:cubicBezTo>
                    <a:pt x="26" y="84"/>
                    <a:pt x="26" y="84"/>
                    <a:pt x="24" y="85"/>
                  </a:cubicBezTo>
                  <a:cubicBezTo>
                    <a:pt x="21" y="85"/>
                    <a:pt x="19" y="84"/>
                    <a:pt x="17" y="85"/>
                  </a:cubicBezTo>
                  <a:cubicBezTo>
                    <a:pt x="16" y="87"/>
                    <a:pt x="14" y="88"/>
                    <a:pt x="13" y="90"/>
                  </a:cubicBezTo>
                  <a:cubicBezTo>
                    <a:pt x="11" y="91"/>
                    <a:pt x="9" y="92"/>
                    <a:pt x="9" y="94"/>
                  </a:cubicBezTo>
                  <a:cubicBezTo>
                    <a:pt x="9" y="96"/>
                    <a:pt x="8" y="96"/>
                    <a:pt x="9" y="98"/>
                  </a:cubicBezTo>
                  <a:cubicBezTo>
                    <a:pt x="10" y="100"/>
                    <a:pt x="9" y="100"/>
                    <a:pt x="7" y="101"/>
                  </a:cubicBezTo>
                  <a:cubicBezTo>
                    <a:pt x="5" y="102"/>
                    <a:pt x="4" y="100"/>
                    <a:pt x="4" y="100"/>
                  </a:cubicBezTo>
                  <a:cubicBezTo>
                    <a:pt x="4" y="100"/>
                    <a:pt x="3" y="100"/>
                    <a:pt x="2" y="101"/>
                  </a:cubicBezTo>
                  <a:cubicBezTo>
                    <a:pt x="1" y="103"/>
                    <a:pt x="0" y="102"/>
                    <a:pt x="0" y="106"/>
                  </a:cubicBezTo>
                  <a:cubicBezTo>
                    <a:pt x="0" y="108"/>
                    <a:pt x="1" y="110"/>
                    <a:pt x="1" y="112"/>
                  </a:cubicBezTo>
                  <a:cubicBezTo>
                    <a:pt x="42" y="107"/>
                    <a:pt x="42" y="107"/>
                    <a:pt x="42" y="107"/>
                  </a:cubicBezTo>
                  <a:cubicBezTo>
                    <a:pt x="42" y="107"/>
                    <a:pt x="42" y="107"/>
                    <a:pt x="42" y="107"/>
                  </a:cubicBezTo>
                  <a:cubicBezTo>
                    <a:pt x="42" y="106"/>
                    <a:pt x="43" y="106"/>
                    <a:pt x="44" y="105"/>
                  </a:cubicBezTo>
                  <a:cubicBezTo>
                    <a:pt x="48" y="103"/>
                    <a:pt x="50" y="103"/>
                    <a:pt x="51" y="102"/>
                  </a:cubicBezTo>
                  <a:cubicBezTo>
                    <a:pt x="52" y="102"/>
                    <a:pt x="52" y="102"/>
                    <a:pt x="54" y="101"/>
                  </a:cubicBezTo>
                  <a:cubicBezTo>
                    <a:pt x="56" y="100"/>
                    <a:pt x="59" y="98"/>
                    <a:pt x="62" y="97"/>
                  </a:cubicBezTo>
                  <a:cubicBezTo>
                    <a:pt x="65" y="95"/>
                    <a:pt x="65" y="95"/>
                    <a:pt x="69" y="94"/>
                  </a:cubicBezTo>
                  <a:cubicBezTo>
                    <a:pt x="72" y="94"/>
                    <a:pt x="86" y="92"/>
                    <a:pt x="93" y="92"/>
                  </a:cubicBezTo>
                  <a:cubicBezTo>
                    <a:pt x="100" y="91"/>
                    <a:pt x="110" y="90"/>
                    <a:pt x="110" y="90"/>
                  </a:cubicBezTo>
                  <a:cubicBezTo>
                    <a:pt x="110" y="90"/>
                    <a:pt x="110" y="94"/>
                    <a:pt x="112" y="94"/>
                  </a:cubicBezTo>
                  <a:cubicBezTo>
                    <a:pt x="113" y="94"/>
                    <a:pt x="115" y="91"/>
                    <a:pt x="115" y="91"/>
                  </a:cubicBezTo>
                  <a:cubicBezTo>
                    <a:pt x="121" y="98"/>
                    <a:pt x="121" y="98"/>
                    <a:pt x="121" y="98"/>
                  </a:cubicBezTo>
                  <a:cubicBezTo>
                    <a:pt x="121" y="98"/>
                    <a:pt x="121" y="101"/>
                    <a:pt x="121" y="102"/>
                  </a:cubicBezTo>
                  <a:cubicBezTo>
                    <a:pt x="160" y="97"/>
                    <a:pt x="160" y="97"/>
                    <a:pt x="160" y="97"/>
                  </a:cubicBezTo>
                  <a:cubicBezTo>
                    <a:pt x="204" y="129"/>
                    <a:pt x="204" y="129"/>
                    <a:pt x="204" y="129"/>
                  </a:cubicBezTo>
                  <a:cubicBezTo>
                    <a:pt x="204" y="129"/>
                    <a:pt x="205" y="129"/>
                    <a:pt x="205" y="129"/>
                  </a:cubicBezTo>
                  <a:cubicBezTo>
                    <a:pt x="206" y="128"/>
                    <a:pt x="210" y="126"/>
                    <a:pt x="211" y="126"/>
                  </a:cubicBezTo>
                  <a:cubicBezTo>
                    <a:pt x="213" y="125"/>
                    <a:pt x="216" y="125"/>
                    <a:pt x="217" y="125"/>
                  </a:cubicBezTo>
                  <a:cubicBezTo>
                    <a:pt x="219" y="125"/>
                    <a:pt x="221" y="125"/>
                    <a:pt x="221" y="124"/>
                  </a:cubicBezTo>
                  <a:cubicBezTo>
                    <a:pt x="221" y="124"/>
                    <a:pt x="222" y="122"/>
                    <a:pt x="222" y="122"/>
                  </a:cubicBezTo>
                  <a:cubicBezTo>
                    <a:pt x="223" y="121"/>
                    <a:pt x="222" y="119"/>
                    <a:pt x="222" y="119"/>
                  </a:cubicBezTo>
                  <a:cubicBezTo>
                    <a:pt x="222" y="118"/>
                    <a:pt x="222" y="117"/>
                    <a:pt x="222" y="116"/>
                  </a:cubicBezTo>
                  <a:cubicBezTo>
                    <a:pt x="221" y="116"/>
                    <a:pt x="221" y="115"/>
                    <a:pt x="220" y="113"/>
                  </a:cubicBezTo>
                  <a:cubicBezTo>
                    <a:pt x="220" y="112"/>
                    <a:pt x="221" y="111"/>
                    <a:pt x="221" y="110"/>
                  </a:cubicBezTo>
                  <a:cubicBezTo>
                    <a:pt x="221" y="109"/>
                    <a:pt x="221" y="111"/>
                    <a:pt x="222" y="112"/>
                  </a:cubicBezTo>
                  <a:cubicBezTo>
                    <a:pt x="222" y="113"/>
                    <a:pt x="223" y="114"/>
                    <a:pt x="223" y="116"/>
                  </a:cubicBezTo>
                  <a:cubicBezTo>
                    <a:pt x="224" y="117"/>
                    <a:pt x="224" y="117"/>
                    <a:pt x="225" y="116"/>
                  </a:cubicBezTo>
                  <a:cubicBezTo>
                    <a:pt x="225" y="115"/>
                    <a:pt x="225" y="113"/>
                    <a:pt x="225" y="111"/>
                  </a:cubicBezTo>
                  <a:cubicBezTo>
                    <a:pt x="225" y="110"/>
                    <a:pt x="227" y="108"/>
                    <a:pt x="227" y="107"/>
                  </a:cubicBezTo>
                  <a:cubicBezTo>
                    <a:pt x="228" y="105"/>
                    <a:pt x="230" y="102"/>
                    <a:pt x="233" y="99"/>
                  </a:cubicBezTo>
                  <a:cubicBezTo>
                    <a:pt x="235" y="96"/>
                    <a:pt x="238" y="95"/>
                    <a:pt x="239" y="95"/>
                  </a:cubicBezTo>
                  <a:cubicBezTo>
                    <a:pt x="239" y="94"/>
                    <a:pt x="238" y="93"/>
                    <a:pt x="238" y="92"/>
                  </a:cubicBezTo>
                  <a:cubicBezTo>
                    <a:pt x="238" y="91"/>
                    <a:pt x="238" y="92"/>
                    <a:pt x="238" y="92"/>
                  </a:cubicBezTo>
                  <a:cubicBezTo>
                    <a:pt x="239" y="92"/>
                    <a:pt x="240" y="93"/>
                    <a:pt x="240" y="93"/>
                  </a:cubicBezTo>
                  <a:cubicBezTo>
                    <a:pt x="241" y="93"/>
                    <a:pt x="242" y="91"/>
                    <a:pt x="242" y="90"/>
                  </a:cubicBezTo>
                  <a:cubicBezTo>
                    <a:pt x="243" y="89"/>
                    <a:pt x="244" y="89"/>
                    <a:pt x="244" y="88"/>
                  </a:cubicBezTo>
                  <a:cubicBezTo>
                    <a:pt x="244" y="87"/>
                    <a:pt x="245" y="87"/>
                    <a:pt x="245" y="86"/>
                  </a:cubicBezTo>
                  <a:cubicBezTo>
                    <a:pt x="245" y="86"/>
                    <a:pt x="245" y="83"/>
                    <a:pt x="245" y="83"/>
                  </a:cubicBezTo>
                  <a:cubicBezTo>
                    <a:pt x="245" y="83"/>
                    <a:pt x="246" y="84"/>
                    <a:pt x="246" y="85"/>
                  </a:cubicBezTo>
                  <a:cubicBezTo>
                    <a:pt x="246" y="85"/>
                    <a:pt x="247" y="86"/>
                    <a:pt x="247" y="86"/>
                  </a:cubicBezTo>
                  <a:cubicBezTo>
                    <a:pt x="248" y="85"/>
                    <a:pt x="250" y="84"/>
                    <a:pt x="251" y="83"/>
                  </a:cubicBezTo>
                  <a:cubicBezTo>
                    <a:pt x="253" y="82"/>
                    <a:pt x="256" y="82"/>
                    <a:pt x="257" y="81"/>
                  </a:cubicBezTo>
                  <a:cubicBezTo>
                    <a:pt x="258" y="81"/>
                    <a:pt x="258" y="80"/>
                    <a:pt x="258" y="80"/>
                  </a:cubicBezTo>
                  <a:cubicBezTo>
                    <a:pt x="258" y="79"/>
                    <a:pt x="259" y="79"/>
                    <a:pt x="259" y="80"/>
                  </a:cubicBezTo>
                  <a:cubicBezTo>
                    <a:pt x="260" y="80"/>
                    <a:pt x="260" y="82"/>
                    <a:pt x="261" y="82"/>
                  </a:cubicBezTo>
                  <a:cubicBezTo>
                    <a:pt x="262" y="82"/>
                    <a:pt x="262" y="81"/>
                    <a:pt x="262" y="80"/>
                  </a:cubicBezTo>
                  <a:cubicBezTo>
                    <a:pt x="262" y="78"/>
                    <a:pt x="261" y="77"/>
                    <a:pt x="261" y="77"/>
                  </a:cubicBezTo>
                  <a:cubicBezTo>
                    <a:pt x="261" y="77"/>
                    <a:pt x="262" y="78"/>
                    <a:pt x="262" y="78"/>
                  </a:cubicBezTo>
                  <a:cubicBezTo>
                    <a:pt x="263" y="79"/>
                    <a:pt x="264" y="80"/>
                    <a:pt x="264" y="80"/>
                  </a:cubicBezTo>
                  <a:cubicBezTo>
                    <a:pt x="265" y="80"/>
                    <a:pt x="265" y="80"/>
                    <a:pt x="265" y="79"/>
                  </a:cubicBezTo>
                  <a:cubicBezTo>
                    <a:pt x="265" y="78"/>
                    <a:pt x="266" y="77"/>
                    <a:pt x="267" y="77"/>
                  </a:cubicBezTo>
                  <a:cubicBezTo>
                    <a:pt x="267" y="76"/>
                    <a:pt x="268" y="75"/>
                    <a:pt x="268" y="74"/>
                  </a:cubicBezTo>
                  <a:cubicBezTo>
                    <a:pt x="268" y="73"/>
                    <a:pt x="269" y="73"/>
                    <a:pt x="270" y="73"/>
                  </a:cubicBezTo>
                  <a:cubicBezTo>
                    <a:pt x="271" y="72"/>
                    <a:pt x="270" y="71"/>
                    <a:pt x="271" y="70"/>
                  </a:cubicBezTo>
                  <a:cubicBezTo>
                    <a:pt x="271" y="69"/>
                    <a:pt x="270" y="67"/>
                    <a:pt x="270" y="67"/>
                  </a:cubicBezTo>
                  <a:cubicBezTo>
                    <a:pt x="270" y="66"/>
                    <a:pt x="269" y="67"/>
                    <a:pt x="269" y="68"/>
                  </a:cubicBezTo>
                  <a:cubicBezTo>
                    <a:pt x="269" y="69"/>
                    <a:pt x="268" y="69"/>
                    <a:pt x="267" y="70"/>
                  </a:cubicBezTo>
                  <a:cubicBezTo>
                    <a:pt x="266" y="70"/>
                    <a:pt x="266" y="71"/>
                    <a:pt x="265" y="71"/>
                  </a:cubicBezTo>
                  <a:cubicBezTo>
                    <a:pt x="264" y="71"/>
                    <a:pt x="265" y="70"/>
                    <a:pt x="265" y="69"/>
                  </a:cubicBezTo>
                  <a:cubicBezTo>
                    <a:pt x="266" y="69"/>
                    <a:pt x="266" y="68"/>
                    <a:pt x="266" y="67"/>
                  </a:cubicBezTo>
                  <a:cubicBezTo>
                    <a:pt x="266" y="66"/>
                    <a:pt x="265" y="65"/>
                    <a:pt x="264" y="65"/>
                  </a:cubicBezTo>
                  <a:cubicBezTo>
                    <a:pt x="264" y="66"/>
                    <a:pt x="264" y="67"/>
                    <a:pt x="264" y="68"/>
                  </a:cubicBezTo>
                  <a:cubicBezTo>
                    <a:pt x="264" y="69"/>
                    <a:pt x="263" y="69"/>
                    <a:pt x="262" y="69"/>
                  </a:cubicBezTo>
                  <a:cubicBezTo>
                    <a:pt x="261" y="70"/>
                    <a:pt x="263" y="71"/>
                    <a:pt x="263" y="71"/>
                  </a:cubicBezTo>
                  <a:cubicBezTo>
                    <a:pt x="263" y="72"/>
                    <a:pt x="262" y="72"/>
                    <a:pt x="261" y="72"/>
                  </a:cubicBezTo>
                  <a:cubicBezTo>
                    <a:pt x="261" y="71"/>
                    <a:pt x="260" y="70"/>
                    <a:pt x="260" y="70"/>
                  </a:cubicBezTo>
                  <a:cubicBezTo>
                    <a:pt x="259" y="70"/>
                    <a:pt x="258" y="71"/>
                    <a:pt x="257" y="72"/>
                  </a:cubicBezTo>
                  <a:cubicBezTo>
                    <a:pt x="257" y="73"/>
                    <a:pt x="256" y="74"/>
                    <a:pt x="255" y="74"/>
                  </a:cubicBezTo>
                  <a:cubicBezTo>
                    <a:pt x="255" y="74"/>
                    <a:pt x="253" y="74"/>
                    <a:pt x="252" y="74"/>
                  </a:cubicBezTo>
                  <a:cubicBezTo>
                    <a:pt x="251" y="74"/>
                    <a:pt x="250" y="73"/>
                    <a:pt x="249" y="72"/>
                  </a:cubicBezTo>
                  <a:cubicBezTo>
                    <a:pt x="248" y="72"/>
                    <a:pt x="247" y="71"/>
                    <a:pt x="246" y="70"/>
                  </a:cubicBezTo>
                  <a:cubicBezTo>
                    <a:pt x="245" y="69"/>
                    <a:pt x="243" y="66"/>
                    <a:pt x="243" y="66"/>
                  </a:cubicBezTo>
                  <a:cubicBezTo>
                    <a:pt x="243" y="66"/>
                    <a:pt x="245" y="67"/>
                    <a:pt x="245" y="67"/>
                  </a:cubicBezTo>
                  <a:cubicBezTo>
                    <a:pt x="246" y="68"/>
                    <a:pt x="247" y="69"/>
                    <a:pt x="248" y="69"/>
                  </a:cubicBezTo>
                  <a:cubicBezTo>
                    <a:pt x="248" y="69"/>
                    <a:pt x="249" y="69"/>
                    <a:pt x="249" y="70"/>
                  </a:cubicBezTo>
                  <a:cubicBezTo>
                    <a:pt x="250" y="71"/>
                    <a:pt x="251" y="71"/>
                    <a:pt x="251" y="71"/>
                  </a:cubicBezTo>
                  <a:cubicBezTo>
                    <a:pt x="252" y="71"/>
                    <a:pt x="253" y="71"/>
                    <a:pt x="254" y="72"/>
                  </a:cubicBezTo>
                  <a:cubicBezTo>
                    <a:pt x="255" y="73"/>
                    <a:pt x="255" y="71"/>
                    <a:pt x="255" y="71"/>
                  </a:cubicBezTo>
                  <a:cubicBezTo>
                    <a:pt x="255" y="70"/>
                    <a:pt x="256" y="70"/>
                    <a:pt x="256" y="69"/>
                  </a:cubicBezTo>
                  <a:cubicBezTo>
                    <a:pt x="256" y="68"/>
                    <a:pt x="258" y="69"/>
                    <a:pt x="258" y="67"/>
                  </a:cubicBezTo>
                  <a:cubicBezTo>
                    <a:pt x="259" y="66"/>
                    <a:pt x="260" y="66"/>
                    <a:pt x="260" y="66"/>
                  </a:cubicBezTo>
                  <a:cubicBezTo>
                    <a:pt x="260" y="65"/>
                    <a:pt x="260" y="65"/>
                    <a:pt x="261" y="64"/>
                  </a:cubicBezTo>
                  <a:cubicBezTo>
                    <a:pt x="261" y="64"/>
                    <a:pt x="261" y="62"/>
                    <a:pt x="261" y="62"/>
                  </a:cubicBezTo>
                  <a:cubicBezTo>
                    <a:pt x="260" y="62"/>
                    <a:pt x="260" y="63"/>
                    <a:pt x="259" y="63"/>
                  </a:cubicBezTo>
                  <a:cubicBezTo>
                    <a:pt x="258" y="63"/>
                    <a:pt x="257" y="64"/>
                    <a:pt x="256" y="65"/>
                  </a:cubicBezTo>
                  <a:cubicBezTo>
                    <a:pt x="256" y="65"/>
                    <a:pt x="255" y="64"/>
                    <a:pt x="256" y="63"/>
                  </a:cubicBezTo>
                  <a:cubicBezTo>
                    <a:pt x="256" y="63"/>
                    <a:pt x="258" y="62"/>
                    <a:pt x="258" y="62"/>
                  </a:cubicBezTo>
                  <a:cubicBezTo>
                    <a:pt x="259" y="61"/>
                    <a:pt x="259" y="61"/>
                    <a:pt x="259" y="60"/>
                  </a:cubicBezTo>
                  <a:cubicBezTo>
                    <a:pt x="259" y="59"/>
                    <a:pt x="261" y="59"/>
                    <a:pt x="261" y="59"/>
                  </a:cubicBezTo>
                  <a:cubicBezTo>
                    <a:pt x="262" y="58"/>
                    <a:pt x="262" y="57"/>
                    <a:pt x="261" y="56"/>
                  </a:cubicBezTo>
                  <a:cubicBezTo>
                    <a:pt x="261" y="56"/>
                    <a:pt x="260" y="55"/>
                    <a:pt x="259" y="55"/>
                  </a:cubicBezTo>
                  <a:cubicBezTo>
                    <a:pt x="259" y="55"/>
                    <a:pt x="258" y="56"/>
                    <a:pt x="258" y="57"/>
                  </a:cubicBezTo>
                  <a:cubicBezTo>
                    <a:pt x="257" y="58"/>
                    <a:pt x="257" y="58"/>
                    <a:pt x="256" y="57"/>
                  </a:cubicBezTo>
                  <a:cubicBezTo>
                    <a:pt x="256" y="56"/>
                    <a:pt x="256" y="56"/>
                    <a:pt x="254" y="56"/>
                  </a:cubicBezTo>
                  <a:cubicBezTo>
                    <a:pt x="253" y="56"/>
                    <a:pt x="253" y="55"/>
                    <a:pt x="252" y="55"/>
                  </a:cubicBezTo>
                  <a:cubicBezTo>
                    <a:pt x="250" y="55"/>
                    <a:pt x="250" y="54"/>
                    <a:pt x="249" y="54"/>
                  </a:cubicBezTo>
                  <a:cubicBezTo>
                    <a:pt x="248" y="54"/>
                    <a:pt x="246" y="54"/>
                    <a:pt x="246" y="54"/>
                  </a:cubicBezTo>
                  <a:cubicBezTo>
                    <a:pt x="245" y="54"/>
                    <a:pt x="244" y="54"/>
                    <a:pt x="243" y="53"/>
                  </a:cubicBezTo>
                  <a:cubicBezTo>
                    <a:pt x="243" y="53"/>
                    <a:pt x="242" y="52"/>
                    <a:pt x="241" y="51"/>
                  </a:cubicBezTo>
                  <a:cubicBezTo>
                    <a:pt x="240" y="50"/>
                    <a:pt x="242" y="50"/>
                    <a:pt x="243" y="51"/>
                  </a:cubicBezTo>
                  <a:cubicBezTo>
                    <a:pt x="244" y="51"/>
                    <a:pt x="244" y="52"/>
                    <a:pt x="245" y="52"/>
                  </a:cubicBezTo>
                  <a:cubicBezTo>
                    <a:pt x="246" y="52"/>
                    <a:pt x="248" y="52"/>
                    <a:pt x="248" y="52"/>
                  </a:cubicBezTo>
                  <a:cubicBezTo>
                    <a:pt x="249" y="52"/>
                    <a:pt x="250" y="52"/>
                    <a:pt x="250" y="52"/>
                  </a:cubicBezTo>
                  <a:cubicBezTo>
                    <a:pt x="251" y="53"/>
                    <a:pt x="252" y="53"/>
                    <a:pt x="253" y="53"/>
                  </a:cubicBezTo>
                  <a:cubicBezTo>
                    <a:pt x="254" y="52"/>
                    <a:pt x="257" y="53"/>
                    <a:pt x="258" y="53"/>
                  </a:cubicBezTo>
                  <a:cubicBezTo>
                    <a:pt x="259" y="54"/>
                    <a:pt x="257" y="52"/>
                    <a:pt x="257" y="52"/>
                  </a:cubicBezTo>
                  <a:cubicBezTo>
                    <a:pt x="256" y="51"/>
                    <a:pt x="255" y="50"/>
                    <a:pt x="255" y="49"/>
                  </a:cubicBezTo>
                  <a:cubicBezTo>
                    <a:pt x="255" y="48"/>
                    <a:pt x="255" y="48"/>
                    <a:pt x="256" y="48"/>
                  </a:cubicBezTo>
                  <a:cubicBezTo>
                    <a:pt x="257" y="48"/>
                    <a:pt x="258" y="47"/>
                    <a:pt x="258" y="47"/>
                  </a:cubicBezTo>
                  <a:cubicBezTo>
                    <a:pt x="259" y="46"/>
                    <a:pt x="260" y="45"/>
                    <a:pt x="260" y="46"/>
                  </a:cubicBezTo>
                  <a:cubicBezTo>
                    <a:pt x="260" y="46"/>
                    <a:pt x="259" y="48"/>
                    <a:pt x="259" y="48"/>
                  </a:cubicBezTo>
                  <a:cubicBezTo>
                    <a:pt x="259" y="48"/>
                    <a:pt x="258" y="48"/>
                    <a:pt x="258" y="49"/>
                  </a:cubicBezTo>
                  <a:cubicBezTo>
                    <a:pt x="258" y="49"/>
                    <a:pt x="258" y="50"/>
                    <a:pt x="259" y="51"/>
                  </a:cubicBezTo>
                  <a:cubicBezTo>
                    <a:pt x="259" y="51"/>
                    <a:pt x="260" y="52"/>
                    <a:pt x="260" y="53"/>
                  </a:cubicBezTo>
                  <a:cubicBezTo>
                    <a:pt x="260" y="53"/>
                    <a:pt x="261" y="52"/>
                    <a:pt x="262" y="52"/>
                  </a:cubicBezTo>
                  <a:cubicBezTo>
                    <a:pt x="263" y="51"/>
                    <a:pt x="263" y="51"/>
                    <a:pt x="263" y="50"/>
                  </a:cubicBezTo>
                  <a:cubicBezTo>
                    <a:pt x="263" y="49"/>
                    <a:pt x="264" y="50"/>
                    <a:pt x="264" y="51"/>
                  </a:cubicBezTo>
                  <a:cubicBezTo>
                    <a:pt x="264" y="52"/>
                    <a:pt x="264" y="52"/>
                    <a:pt x="265" y="52"/>
                  </a:cubicBezTo>
                  <a:cubicBezTo>
                    <a:pt x="266" y="51"/>
                    <a:pt x="266" y="52"/>
                    <a:pt x="267" y="52"/>
                  </a:cubicBezTo>
                  <a:cubicBezTo>
                    <a:pt x="267" y="52"/>
                    <a:pt x="269" y="54"/>
                    <a:pt x="269" y="53"/>
                  </a:cubicBezTo>
                  <a:cubicBezTo>
                    <a:pt x="269" y="52"/>
                    <a:pt x="269" y="52"/>
                    <a:pt x="270" y="52"/>
                  </a:cubicBezTo>
                  <a:cubicBezTo>
                    <a:pt x="271" y="53"/>
                    <a:pt x="272" y="52"/>
                    <a:pt x="273" y="52"/>
                  </a:cubicBezTo>
                  <a:cubicBezTo>
                    <a:pt x="273" y="52"/>
                    <a:pt x="274" y="51"/>
                    <a:pt x="275" y="51"/>
                  </a:cubicBezTo>
                  <a:cubicBezTo>
                    <a:pt x="275" y="50"/>
                    <a:pt x="275" y="50"/>
                    <a:pt x="275" y="49"/>
                  </a:cubicBezTo>
                  <a:cubicBezTo>
                    <a:pt x="274" y="48"/>
                    <a:pt x="275" y="47"/>
                    <a:pt x="276" y="48"/>
                  </a:cubicBezTo>
                  <a:cubicBezTo>
                    <a:pt x="276" y="49"/>
                    <a:pt x="276" y="46"/>
                    <a:pt x="277" y="46"/>
                  </a:cubicBezTo>
                  <a:cubicBezTo>
                    <a:pt x="277" y="45"/>
                    <a:pt x="277" y="43"/>
                    <a:pt x="278" y="42"/>
                  </a:cubicBezTo>
                  <a:cubicBezTo>
                    <a:pt x="278" y="41"/>
                    <a:pt x="279" y="40"/>
                    <a:pt x="279" y="39"/>
                  </a:cubicBezTo>
                  <a:cubicBezTo>
                    <a:pt x="279" y="38"/>
                    <a:pt x="280" y="39"/>
                    <a:pt x="280" y="39"/>
                  </a:cubicBezTo>
                  <a:cubicBezTo>
                    <a:pt x="280" y="40"/>
                    <a:pt x="281" y="40"/>
                    <a:pt x="282" y="40"/>
                  </a:cubicBezTo>
                  <a:cubicBezTo>
                    <a:pt x="282" y="40"/>
                    <a:pt x="283" y="39"/>
                    <a:pt x="283" y="38"/>
                  </a:cubicBezTo>
                  <a:cubicBezTo>
                    <a:pt x="283" y="38"/>
                    <a:pt x="284" y="37"/>
                    <a:pt x="283" y="37"/>
                  </a:cubicBezTo>
                  <a:cubicBezTo>
                    <a:pt x="282" y="37"/>
                    <a:pt x="282" y="36"/>
                    <a:pt x="282" y="36"/>
                  </a:cubicBezTo>
                  <a:cubicBezTo>
                    <a:pt x="282" y="35"/>
                    <a:pt x="283" y="35"/>
                    <a:pt x="284" y="35"/>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16" name="Freeform 424">
              <a:extLst>
                <a:ext uri="{FF2B5EF4-FFF2-40B4-BE49-F238E27FC236}">
                  <a16:creationId xmlns:a16="http://schemas.microsoft.com/office/drawing/2014/main" id="{4994F014-774A-5405-21EF-C7ED417DEBD6}"/>
                </a:ext>
              </a:extLst>
            </p:cNvPr>
            <p:cNvSpPr>
              <a:spLocks/>
            </p:cNvSpPr>
            <p:nvPr/>
          </p:nvSpPr>
          <p:spPr bwMode="gray">
            <a:xfrm>
              <a:off x="9177069" y="3359271"/>
              <a:ext cx="500944" cy="509017"/>
            </a:xfrm>
            <a:custGeom>
              <a:avLst/>
              <a:gdLst>
                <a:gd name="T0" fmla="*/ 146 w 150"/>
                <a:gd name="T1" fmla="*/ 31 h 149"/>
                <a:gd name="T2" fmla="*/ 140 w 150"/>
                <a:gd name="T3" fmla="*/ 28 h 149"/>
                <a:gd name="T4" fmla="*/ 131 w 150"/>
                <a:gd name="T5" fmla="*/ 29 h 149"/>
                <a:gd name="T6" fmla="*/ 125 w 150"/>
                <a:gd name="T7" fmla="*/ 35 h 149"/>
                <a:gd name="T8" fmla="*/ 113 w 150"/>
                <a:gd name="T9" fmla="*/ 35 h 149"/>
                <a:gd name="T10" fmla="*/ 106 w 150"/>
                <a:gd name="T11" fmla="*/ 41 h 149"/>
                <a:gd name="T12" fmla="*/ 98 w 150"/>
                <a:gd name="T13" fmla="*/ 52 h 149"/>
                <a:gd name="T14" fmla="*/ 93 w 150"/>
                <a:gd name="T15" fmla="*/ 34 h 149"/>
                <a:gd name="T16" fmla="*/ 53 w 150"/>
                <a:gd name="T17" fmla="*/ 0 h 149"/>
                <a:gd name="T18" fmla="*/ 52 w 150"/>
                <a:gd name="T19" fmla="*/ 7 h 149"/>
                <a:gd name="T20" fmla="*/ 51 w 150"/>
                <a:gd name="T21" fmla="*/ 24 h 149"/>
                <a:gd name="T22" fmla="*/ 49 w 150"/>
                <a:gd name="T23" fmla="*/ 36 h 149"/>
                <a:gd name="T24" fmla="*/ 46 w 150"/>
                <a:gd name="T25" fmla="*/ 46 h 149"/>
                <a:gd name="T26" fmla="*/ 38 w 150"/>
                <a:gd name="T27" fmla="*/ 55 h 149"/>
                <a:gd name="T28" fmla="*/ 30 w 150"/>
                <a:gd name="T29" fmla="*/ 57 h 149"/>
                <a:gd name="T30" fmla="*/ 25 w 150"/>
                <a:gd name="T31" fmla="*/ 65 h 149"/>
                <a:gd name="T32" fmla="*/ 23 w 150"/>
                <a:gd name="T33" fmla="*/ 72 h 149"/>
                <a:gd name="T34" fmla="*/ 22 w 150"/>
                <a:gd name="T35" fmla="*/ 78 h 149"/>
                <a:gd name="T36" fmla="*/ 19 w 150"/>
                <a:gd name="T37" fmla="*/ 75 h 149"/>
                <a:gd name="T38" fmla="*/ 13 w 150"/>
                <a:gd name="T39" fmla="*/ 79 h 149"/>
                <a:gd name="T40" fmla="*/ 13 w 150"/>
                <a:gd name="T41" fmla="*/ 90 h 149"/>
                <a:gd name="T42" fmla="*/ 8 w 150"/>
                <a:gd name="T43" fmla="*/ 100 h 149"/>
                <a:gd name="T44" fmla="*/ 2 w 150"/>
                <a:gd name="T45" fmla="*/ 106 h 149"/>
                <a:gd name="T46" fmla="*/ 1 w 150"/>
                <a:gd name="T47" fmla="*/ 113 h 149"/>
                <a:gd name="T48" fmla="*/ 8 w 150"/>
                <a:gd name="T49" fmla="*/ 121 h 149"/>
                <a:gd name="T50" fmla="*/ 13 w 150"/>
                <a:gd name="T51" fmla="*/ 127 h 149"/>
                <a:gd name="T52" fmla="*/ 21 w 150"/>
                <a:gd name="T53" fmla="*/ 135 h 149"/>
                <a:gd name="T54" fmla="*/ 26 w 150"/>
                <a:gd name="T55" fmla="*/ 137 h 149"/>
                <a:gd name="T56" fmla="*/ 32 w 150"/>
                <a:gd name="T57" fmla="*/ 145 h 149"/>
                <a:gd name="T58" fmla="*/ 43 w 150"/>
                <a:gd name="T59" fmla="*/ 146 h 149"/>
                <a:gd name="T60" fmla="*/ 51 w 150"/>
                <a:gd name="T61" fmla="*/ 143 h 149"/>
                <a:gd name="T62" fmla="*/ 62 w 150"/>
                <a:gd name="T63" fmla="*/ 141 h 149"/>
                <a:gd name="T64" fmla="*/ 68 w 150"/>
                <a:gd name="T65" fmla="*/ 136 h 149"/>
                <a:gd name="T66" fmla="*/ 81 w 150"/>
                <a:gd name="T67" fmla="*/ 130 h 149"/>
                <a:gd name="T68" fmla="*/ 81 w 150"/>
                <a:gd name="T69" fmla="*/ 122 h 149"/>
                <a:gd name="T70" fmla="*/ 84 w 150"/>
                <a:gd name="T71" fmla="*/ 112 h 149"/>
                <a:gd name="T72" fmla="*/ 91 w 150"/>
                <a:gd name="T73" fmla="*/ 96 h 149"/>
                <a:gd name="T74" fmla="*/ 95 w 150"/>
                <a:gd name="T75" fmla="*/ 84 h 149"/>
                <a:gd name="T76" fmla="*/ 101 w 150"/>
                <a:gd name="T77" fmla="*/ 84 h 149"/>
                <a:gd name="T78" fmla="*/ 110 w 150"/>
                <a:gd name="T79" fmla="*/ 81 h 149"/>
                <a:gd name="T80" fmla="*/ 112 w 150"/>
                <a:gd name="T81" fmla="*/ 70 h 149"/>
                <a:gd name="T82" fmla="*/ 119 w 150"/>
                <a:gd name="T83" fmla="*/ 68 h 149"/>
                <a:gd name="T84" fmla="*/ 125 w 150"/>
                <a:gd name="T85" fmla="*/ 58 h 149"/>
                <a:gd name="T86" fmla="*/ 129 w 150"/>
                <a:gd name="T87" fmla="*/ 47 h 149"/>
                <a:gd name="T88" fmla="*/ 130 w 150"/>
                <a:gd name="T89" fmla="*/ 36 h 149"/>
                <a:gd name="T90" fmla="*/ 149 w 150"/>
                <a:gd name="T91" fmla="*/ 3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0" h="149">
                  <a:moveTo>
                    <a:pt x="149" y="35"/>
                  </a:moveTo>
                  <a:cubicBezTo>
                    <a:pt x="149" y="34"/>
                    <a:pt x="148" y="34"/>
                    <a:pt x="148" y="33"/>
                  </a:cubicBezTo>
                  <a:cubicBezTo>
                    <a:pt x="148" y="32"/>
                    <a:pt x="147" y="32"/>
                    <a:pt x="146" y="31"/>
                  </a:cubicBezTo>
                  <a:cubicBezTo>
                    <a:pt x="145" y="31"/>
                    <a:pt x="145" y="30"/>
                    <a:pt x="144" y="30"/>
                  </a:cubicBezTo>
                  <a:cubicBezTo>
                    <a:pt x="144" y="30"/>
                    <a:pt x="145" y="28"/>
                    <a:pt x="144" y="27"/>
                  </a:cubicBezTo>
                  <a:cubicBezTo>
                    <a:pt x="144" y="26"/>
                    <a:pt x="142" y="28"/>
                    <a:pt x="140" y="28"/>
                  </a:cubicBezTo>
                  <a:cubicBezTo>
                    <a:pt x="139" y="28"/>
                    <a:pt x="137" y="26"/>
                    <a:pt x="135" y="25"/>
                  </a:cubicBezTo>
                  <a:cubicBezTo>
                    <a:pt x="134" y="25"/>
                    <a:pt x="132" y="26"/>
                    <a:pt x="132" y="27"/>
                  </a:cubicBezTo>
                  <a:cubicBezTo>
                    <a:pt x="131" y="29"/>
                    <a:pt x="131" y="29"/>
                    <a:pt x="131" y="29"/>
                  </a:cubicBezTo>
                  <a:cubicBezTo>
                    <a:pt x="131" y="29"/>
                    <a:pt x="128" y="29"/>
                    <a:pt x="127" y="30"/>
                  </a:cubicBezTo>
                  <a:cubicBezTo>
                    <a:pt x="126" y="30"/>
                    <a:pt x="126" y="31"/>
                    <a:pt x="126" y="32"/>
                  </a:cubicBezTo>
                  <a:cubicBezTo>
                    <a:pt x="126" y="34"/>
                    <a:pt x="125" y="35"/>
                    <a:pt x="125" y="35"/>
                  </a:cubicBezTo>
                  <a:cubicBezTo>
                    <a:pt x="120" y="35"/>
                    <a:pt x="120" y="35"/>
                    <a:pt x="120" y="35"/>
                  </a:cubicBezTo>
                  <a:cubicBezTo>
                    <a:pt x="119" y="35"/>
                    <a:pt x="117" y="34"/>
                    <a:pt x="116" y="32"/>
                  </a:cubicBezTo>
                  <a:cubicBezTo>
                    <a:pt x="116" y="31"/>
                    <a:pt x="114" y="32"/>
                    <a:pt x="113" y="35"/>
                  </a:cubicBezTo>
                  <a:cubicBezTo>
                    <a:pt x="112" y="37"/>
                    <a:pt x="111" y="38"/>
                    <a:pt x="111" y="40"/>
                  </a:cubicBezTo>
                  <a:cubicBezTo>
                    <a:pt x="111" y="42"/>
                    <a:pt x="109" y="41"/>
                    <a:pt x="108" y="40"/>
                  </a:cubicBezTo>
                  <a:cubicBezTo>
                    <a:pt x="107" y="39"/>
                    <a:pt x="106" y="40"/>
                    <a:pt x="106" y="41"/>
                  </a:cubicBezTo>
                  <a:cubicBezTo>
                    <a:pt x="105" y="43"/>
                    <a:pt x="104" y="44"/>
                    <a:pt x="103" y="45"/>
                  </a:cubicBezTo>
                  <a:cubicBezTo>
                    <a:pt x="102" y="46"/>
                    <a:pt x="102" y="48"/>
                    <a:pt x="101" y="48"/>
                  </a:cubicBezTo>
                  <a:cubicBezTo>
                    <a:pt x="100" y="49"/>
                    <a:pt x="99" y="50"/>
                    <a:pt x="98" y="52"/>
                  </a:cubicBezTo>
                  <a:cubicBezTo>
                    <a:pt x="97" y="53"/>
                    <a:pt x="96" y="52"/>
                    <a:pt x="95" y="50"/>
                  </a:cubicBezTo>
                  <a:cubicBezTo>
                    <a:pt x="95" y="47"/>
                    <a:pt x="94" y="44"/>
                    <a:pt x="94" y="41"/>
                  </a:cubicBezTo>
                  <a:cubicBezTo>
                    <a:pt x="94" y="38"/>
                    <a:pt x="94" y="36"/>
                    <a:pt x="93" y="34"/>
                  </a:cubicBezTo>
                  <a:cubicBezTo>
                    <a:pt x="93" y="33"/>
                    <a:pt x="93" y="32"/>
                    <a:pt x="92" y="31"/>
                  </a:cubicBezTo>
                  <a:cubicBezTo>
                    <a:pt x="59" y="38"/>
                    <a:pt x="59" y="38"/>
                    <a:pt x="59" y="38"/>
                  </a:cubicBezTo>
                  <a:cubicBezTo>
                    <a:pt x="53" y="0"/>
                    <a:pt x="53" y="0"/>
                    <a:pt x="53" y="0"/>
                  </a:cubicBezTo>
                  <a:cubicBezTo>
                    <a:pt x="52" y="0"/>
                    <a:pt x="51" y="0"/>
                    <a:pt x="50" y="0"/>
                  </a:cubicBezTo>
                  <a:cubicBezTo>
                    <a:pt x="48" y="1"/>
                    <a:pt x="49" y="2"/>
                    <a:pt x="50" y="4"/>
                  </a:cubicBezTo>
                  <a:cubicBezTo>
                    <a:pt x="51" y="5"/>
                    <a:pt x="52" y="6"/>
                    <a:pt x="52" y="7"/>
                  </a:cubicBezTo>
                  <a:cubicBezTo>
                    <a:pt x="51" y="9"/>
                    <a:pt x="52" y="11"/>
                    <a:pt x="52" y="12"/>
                  </a:cubicBezTo>
                  <a:cubicBezTo>
                    <a:pt x="53" y="14"/>
                    <a:pt x="52" y="15"/>
                    <a:pt x="51" y="16"/>
                  </a:cubicBezTo>
                  <a:cubicBezTo>
                    <a:pt x="51" y="18"/>
                    <a:pt x="51" y="22"/>
                    <a:pt x="51" y="24"/>
                  </a:cubicBezTo>
                  <a:cubicBezTo>
                    <a:pt x="51" y="27"/>
                    <a:pt x="51" y="27"/>
                    <a:pt x="51" y="29"/>
                  </a:cubicBezTo>
                  <a:cubicBezTo>
                    <a:pt x="50" y="31"/>
                    <a:pt x="49" y="32"/>
                    <a:pt x="49" y="33"/>
                  </a:cubicBezTo>
                  <a:cubicBezTo>
                    <a:pt x="49" y="34"/>
                    <a:pt x="49" y="35"/>
                    <a:pt x="49" y="36"/>
                  </a:cubicBezTo>
                  <a:cubicBezTo>
                    <a:pt x="48" y="38"/>
                    <a:pt x="48" y="38"/>
                    <a:pt x="49" y="38"/>
                  </a:cubicBezTo>
                  <a:cubicBezTo>
                    <a:pt x="50" y="39"/>
                    <a:pt x="49" y="41"/>
                    <a:pt x="49" y="42"/>
                  </a:cubicBezTo>
                  <a:cubicBezTo>
                    <a:pt x="49" y="44"/>
                    <a:pt x="47" y="44"/>
                    <a:pt x="46" y="46"/>
                  </a:cubicBezTo>
                  <a:cubicBezTo>
                    <a:pt x="44" y="47"/>
                    <a:pt x="43" y="49"/>
                    <a:pt x="43" y="50"/>
                  </a:cubicBezTo>
                  <a:cubicBezTo>
                    <a:pt x="42" y="52"/>
                    <a:pt x="41" y="52"/>
                    <a:pt x="40" y="53"/>
                  </a:cubicBezTo>
                  <a:cubicBezTo>
                    <a:pt x="39" y="54"/>
                    <a:pt x="39" y="55"/>
                    <a:pt x="38" y="55"/>
                  </a:cubicBezTo>
                  <a:cubicBezTo>
                    <a:pt x="37" y="55"/>
                    <a:pt x="37" y="56"/>
                    <a:pt x="36" y="57"/>
                  </a:cubicBezTo>
                  <a:cubicBezTo>
                    <a:pt x="35" y="58"/>
                    <a:pt x="33" y="58"/>
                    <a:pt x="33" y="56"/>
                  </a:cubicBezTo>
                  <a:cubicBezTo>
                    <a:pt x="32" y="54"/>
                    <a:pt x="31" y="56"/>
                    <a:pt x="30" y="57"/>
                  </a:cubicBezTo>
                  <a:cubicBezTo>
                    <a:pt x="29" y="59"/>
                    <a:pt x="29" y="59"/>
                    <a:pt x="29" y="60"/>
                  </a:cubicBezTo>
                  <a:cubicBezTo>
                    <a:pt x="29" y="62"/>
                    <a:pt x="28" y="62"/>
                    <a:pt x="26" y="61"/>
                  </a:cubicBezTo>
                  <a:cubicBezTo>
                    <a:pt x="25" y="61"/>
                    <a:pt x="25" y="64"/>
                    <a:pt x="25" y="65"/>
                  </a:cubicBezTo>
                  <a:cubicBezTo>
                    <a:pt x="24" y="65"/>
                    <a:pt x="24" y="66"/>
                    <a:pt x="24" y="68"/>
                  </a:cubicBezTo>
                  <a:cubicBezTo>
                    <a:pt x="25" y="70"/>
                    <a:pt x="25" y="70"/>
                    <a:pt x="24" y="71"/>
                  </a:cubicBezTo>
                  <a:cubicBezTo>
                    <a:pt x="22" y="71"/>
                    <a:pt x="22" y="72"/>
                    <a:pt x="23" y="72"/>
                  </a:cubicBezTo>
                  <a:cubicBezTo>
                    <a:pt x="25" y="73"/>
                    <a:pt x="24" y="75"/>
                    <a:pt x="24" y="76"/>
                  </a:cubicBezTo>
                  <a:cubicBezTo>
                    <a:pt x="25" y="77"/>
                    <a:pt x="25" y="77"/>
                    <a:pt x="24" y="77"/>
                  </a:cubicBezTo>
                  <a:cubicBezTo>
                    <a:pt x="22" y="76"/>
                    <a:pt x="22" y="76"/>
                    <a:pt x="22" y="78"/>
                  </a:cubicBezTo>
                  <a:cubicBezTo>
                    <a:pt x="22" y="79"/>
                    <a:pt x="22" y="80"/>
                    <a:pt x="21" y="80"/>
                  </a:cubicBezTo>
                  <a:cubicBezTo>
                    <a:pt x="20" y="80"/>
                    <a:pt x="19" y="79"/>
                    <a:pt x="20" y="78"/>
                  </a:cubicBezTo>
                  <a:cubicBezTo>
                    <a:pt x="21" y="77"/>
                    <a:pt x="20" y="76"/>
                    <a:pt x="19" y="75"/>
                  </a:cubicBezTo>
                  <a:cubicBezTo>
                    <a:pt x="17" y="75"/>
                    <a:pt x="17" y="75"/>
                    <a:pt x="17" y="74"/>
                  </a:cubicBezTo>
                  <a:cubicBezTo>
                    <a:pt x="16" y="73"/>
                    <a:pt x="16" y="75"/>
                    <a:pt x="14" y="76"/>
                  </a:cubicBezTo>
                  <a:cubicBezTo>
                    <a:pt x="13" y="77"/>
                    <a:pt x="14" y="77"/>
                    <a:pt x="13" y="79"/>
                  </a:cubicBezTo>
                  <a:cubicBezTo>
                    <a:pt x="13" y="81"/>
                    <a:pt x="14" y="82"/>
                    <a:pt x="13" y="83"/>
                  </a:cubicBezTo>
                  <a:cubicBezTo>
                    <a:pt x="12" y="84"/>
                    <a:pt x="11" y="84"/>
                    <a:pt x="12" y="85"/>
                  </a:cubicBezTo>
                  <a:cubicBezTo>
                    <a:pt x="12" y="86"/>
                    <a:pt x="13" y="88"/>
                    <a:pt x="13" y="90"/>
                  </a:cubicBezTo>
                  <a:cubicBezTo>
                    <a:pt x="14" y="93"/>
                    <a:pt x="13" y="92"/>
                    <a:pt x="11" y="93"/>
                  </a:cubicBezTo>
                  <a:cubicBezTo>
                    <a:pt x="9" y="93"/>
                    <a:pt x="10" y="94"/>
                    <a:pt x="10" y="97"/>
                  </a:cubicBezTo>
                  <a:cubicBezTo>
                    <a:pt x="10" y="99"/>
                    <a:pt x="9" y="100"/>
                    <a:pt x="8" y="100"/>
                  </a:cubicBezTo>
                  <a:cubicBezTo>
                    <a:pt x="7" y="100"/>
                    <a:pt x="6" y="101"/>
                    <a:pt x="4" y="102"/>
                  </a:cubicBezTo>
                  <a:cubicBezTo>
                    <a:pt x="2" y="102"/>
                    <a:pt x="1" y="103"/>
                    <a:pt x="1" y="103"/>
                  </a:cubicBezTo>
                  <a:cubicBezTo>
                    <a:pt x="1" y="103"/>
                    <a:pt x="2" y="105"/>
                    <a:pt x="2" y="106"/>
                  </a:cubicBezTo>
                  <a:cubicBezTo>
                    <a:pt x="3" y="108"/>
                    <a:pt x="3" y="109"/>
                    <a:pt x="3" y="109"/>
                  </a:cubicBezTo>
                  <a:cubicBezTo>
                    <a:pt x="2" y="110"/>
                    <a:pt x="2" y="110"/>
                    <a:pt x="2" y="110"/>
                  </a:cubicBezTo>
                  <a:cubicBezTo>
                    <a:pt x="2" y="110"/>
                    <a:pt x="2" y="112"/>
                    <a:pt x="1" y="113"/>
                  </a:cubicBezTo>
                  <a:cubicBezTo>
                    <a:pt x="0" y="114"/>
                    <a:pt x="1" y="114"/>
                    <a:pt x="3" y="115"/>
                  </a:cubicBezTo>
                  <a:cubicBezTo>
                    <a:pt x="5" y="116"/>
                    <a:pt x="6" y="118"/>
                    <a:pt x="7" y="119"/>
                  </a:cubicBezTo>
                  <a:cubicBezTo>
                    <a:pt x="7" y="119"/>
                    <a:pt x="8" y="120"/>
                    <a:pt x="8" y="121"/>
                  </a:cubicBezTo>
                  <a:cubicBezTo>
                    <a:pt x="7" y="122"/>
                    <a:pt x="7" y="123"/>
                    <a:pt x="8" y="123"/>
                  </a:cubicBezTo>
                  <a:cubicBezTo>
                    <a:pt x="9" y="123"/>
                    <a:pt x="10" y="124"/>
                    <a:pt x="10" y="125"/>
                  </a:cubicBezTo>
                  <a:cubicBezTo>
                    <a:pt x="11" y="126"/>
                    <a:pt x="12" y="127"/>
                    <a:pt x="13" y="127"/>
                  </a:cubicBezTo>
                  <a:cubicBezTo>
                    <a:pt x="14" y="128"/>
                    <a:pt x="14" y="129"/>
                    <a:pt x="14" y="130"/>
                  </a:cubicBezTo>
                  <a:cubicBezTo>
                    <a:pt x="15" y="131"/>
                    <a:pt x="16" y="132"/>
                    <a:pt x="18" y="132"/>
                  </a:cubicBezTo>
                  <a:cubicBezTo>
                    <a:pt x="19" y="132"/>
                    <a:pt x="20" y="133"/>
                    <a:pt x="21" y="135"/>
                  </a:cubicBezTo>
                  <a:cubicBezTo>
                    <a:pt x="22" y="136"/>
                    <a:pt x="23" y="136"/>
                    <a:pt x="24" y="136"/>
                  </a:cubicBezTo>
                  <a:cubicBezTo>
                    <a:pt x="26" y="136"/>
                    <a:pt x="27" y="136"/>
                    <a:pt x="26" y="137"/>
                  </a:cubicBezTo>
                  <a:cubicBezTo>
                    <a:pt x="26" y="137"/>
                    <a:pt x="26" y="137"/>
                    <a:pt x="26" y="137"/>
                  </a:cubicBezTo>
                  <a:cubicBezTo>
                    <a:pt x="26" y="137"/>
                    <a:pt x="28" y="139"/>
                    <a:pt x="28" y="140"/>
                  </a:cubicBezTo>
                  <a:cubicBezTo>
                    <a:pt x="29" y="141"/>
                    <a:pt x="29" y="141"/>
                    <a:pt x="29" y="143"/>
                  </a:cubicBezTo>
                  <a:cubicBezTo>
                    <a:pt x="30" y="144"/>
                    <a:pt x="32" y="144"/>
                    <a:pt x="32" y="145"/>
                  </a:cubicBezTo>
                  <a:cubicBezTo>
                    <a:pt x="32" y="146"/>
                    <a:pt x="34" y="146"/>
                    <a:pt x="35" y="146"/>
                  </a:cubicBezTo>
                  <a:cubicBezTo>
                    <a:pt x="37" y="146"/>
                    <a:pt x="38" y="148"/>
                    <a:pt x="39" y="148"/>
                  </a:cubicBezTo>
                  <a:cubicBezTo>
                    <a:pt x="40" y="149"/>
                    <a:pt x="41" y="148"/>
                    <a:pt x="43" y="146"/>
                  </a:cubicBezTo>
                  <a:cubicBezTo>
                    <a:pt x="45" y="145"/>
                    <a:pt x="44" y="145"/>
                    <a:pt x="46" y="145"/>
                  </a:cubicBezTo>
                  <a:cubicBezTo>
                    <a:pt x="47" y="144"/>
                    <a:pt x="47" y="143"/>
                    <a:pt x="48" y="142"/>
                  </a:cubicBezTo>
                  <a:cubicBezTo>
                    <a:pt x="48" y="141"/>
                    <a:pt x="49" y="142"/>
                    <a:pt x="51" y="143"/>
                  </a:cubicBezTo>
                  <a:cubicBezTo>
                    <a:pt x="52" y="144"/>
                    <a:pt x="52" y="145"/>
                    <a:pt x="54" y="144"/>
                  </a:cubicBezTo>
                  <a:cubicBezTo>
                    <a:pt x="55" y="144"/>
                    <a:pt x="57" y="143"/>
                    <a:pt x="58" y="142"/>
                  </a:cubicBezTo>
                  <a:cubicBezTo>
                    <a:pt x="60" y="141"/>
                    <a:pt x="61" y="142"/>
                    <a:pt x="62" y="141"/>
                  </a:cubicBezTo>
                  <a:cubicBezTo>
                    <a:pt x="63" y="140"/>
                    <a:pt x="65" y="139"/>
                    <a:pt x="65" y="138"/>
                  </a:cubicBezTo>
                  <a:cubicBezTo>
                    <a:pt x="64" y="137"/>
                    <a:pt x="64" y="136"/>
                    <a:pt x="64" y="135"/>
                  </a:cubicBezTo>
                  <a:cubicBezTo>
                    <a:pt x="65" y="135"/>
                    <a:pt x="66" y="136"/>
                    <a:pt x="68" y="136"/>
                  </a:cubicBezTo>
                  <a:cubicBezTo>
                    <a:pt x="69" y="137"/>
                    <a:pt x="70" y="135"/>
                    <a:pt x="71" y="133"/>
                  </a:cubicBezTo>
                  <a:cubicBezTo>
                    <a:pt x="73" y="132"/>
                    <a:pt x="76" y="131"/>
                    <a:pt x="76" y="132"/>
                  </a:cubicBezTo>
                  <a:cubicBezTo>
                    <a:pt x="76" y="132"/>
                    <a:pt x="78" y="132"/>
                    <a:pt x="81" y="130"/>
                  </a:cubicBezTo>
                  <a:cubicBezTo>
                    <a:pt x="83" y="127"/>
                    <a:pt x="82" y="129"/>
                    <a:pt x="81" y="127"/>
                  </a:cubicBezTo>
                  <a:cubicBezTo>
                    <a:pt x="80" y="126"/>
                    <a:pt x="82" y="125"/>
                    <a:pt x="83" y="123"/>
                  </a:cubicBezTo>
                  <a:cubicBezTo>
                    <a:pt x="84" y="122"/>
                    <a:pt x="82" y="123"/>
                    <a:pt x="81" y="122"/>
                  </a:cubicBezTo>
                  <a:cubicBezTo>
                    <a:pt x="80" y="121"/>
                    <a:pt x="80" y="120"/>
                    <a:pt x="81" y="120"/>
                  </a:cubicBezTo>
                  <a:cubicBezTo>
                    <a:pt x="82" y="120"/>
                    <a:pt x="82" y="118"/>
                    <a:pt x="81" y="117"/>
                  </a:cubicBezTo>
                  <a:cubicBezTo>
                    <a:pt x="81" y="115"/>
                    <a:pt x="82" y="113"/>
                    <a:pt x="84" y="112"/>
                  </a:cubicBezTo>
                  <a:cubicBezTo>
                    <a:pt x="85" y="111"/>
                    <a:pt x="86" y="108"/>
                    <a:pt x="88" y="107"/>
                  </a:cubicBezTo>
                  <a:cubicBezTo>
                    <a:pt x="89" y="105"/>
                    <a:pt x="89" y="102"/>
                    <a:pt x="89" y="100"/>
                  </a:cubicBezTo>
                  <a:cubicBezTo>
                    <a:pt x="89" y="99"/>
                    <a:pt x="90" y="97"/>
                    <a:pt x="91" y="96"/>
                  </a:cubicBezTo>
                  <a:cubicBezTo>
                    <a:pt x="92" y="94"/>
                    <a:pt x="92" y="93"/>
                    <a:pt x="92" y="92"/>
                  </a:cubicBezTo>
                  <a:cubicBezTo>
                    <a:pt x="91" y="91"/>
                    <a:pt x="93" y="89"/>
                    <a:pt x="94" y="88"/>
                  </a:cubicBezTo>
                  <a:cubicBezTo>
                    <a:pt x="95" y="87"/>
                    <a:pt x="94" y="84"/>
                    <a:pt x="95" y="84"/>
                  </a:cubicBezTo>
                  <a:cubicBezTo>
                    <a:pt x="95" y="83"/>
                    <a:pt x="95" y="80"/>
                    <a:pt x="95" y="80"/>
                  </a:cubicBezTo>
                  <a:cubicBezTo>
                    <a:pt x="95" y="80"/>
                    <a:pt x="97" y="80"/>
                    <a:pt x="98" y="81"/>
                  </a:cubicBezTo>
                  <a:cubicBezTo>
                    <a:pt x="100" y="81"/>
                    <a:pt x="101" y="83"/>
                    <a:pt x="101" y="84"/>
                  </a:cubicBezTo>
                  <a:cubicBezTo>
                    <a:pt x="101" y="84"/>
                    <a:pt x="104" y="85"/>
                    <a:pt x="105" y="85"/>
                  </a:cubicBezTo>
                  <a:cubicBezTo>
                    <a:pt x="107" y="84"/>
                    <a:pt x="107" y="86"/>
                    <a:pt x="108" y="85"/>
                  </a:cubicBezTo>
                  <a:cubicBezTo>
                    <a:pt x="108" y="84"/>
                    <a:pt x="109" y="83"/>
                    <a:pt x="110" y="81"/>
                  </a:cubicBezTo>
                  <a:cubicBezTo>
                    <a:pt x="111" y="80"/>
                    <a:pt x="110" y="79"/>
                    <a:pt x="110" y="77"/>
                  </a:cubicBezTo>
                  <a:cubicBezTo>
                    <a:pt x="110" y="76"/>
                    <a:pt x="111" y="75"/>
                    <a:pt x="112" y="74"/>
                  </a:cubicBezTo>
                  <a:cubicBezTo>
                    <a:pt x="113" y="73"/>
                    <a:pt x="112" y="72"/>
                    <a:pt x="112" y="70"/>
                  </a:cubicBezTo>
                  <a:cubicBezTo>
                    <a:pt x="112" y="68"/>
                    <a:pt x="113" y="68"/>
                    <a:pt x="114" y="67"/>
                  </a:cubicBezTo>
                  <a:cubicBezTo>
                    <a:pt x="114" y="66"/>
                    <a:pt x="115" y="66"/>
                    <a:pt x="116" y="67"/>
                  </a:cubicBezTo>
                  <a:cubicBezTo>
                    <a:pt x="118" y="68"/>
                    <a:pt x="119" y="68"/>
                    <a:pt x="119" y="68"/>
                  </a:cubicBezTo>
                  <a:cubicBezTo>
                    <a:pt x="119" y="68"/>
                    <a:pt x="120" y="65"/>
                    <a:pt x="120" y="63"/>
                  </a:cubicBezTo>
                  <a:cubicBezTo>
                    <a:pt x="121" y="61"/>
                    <a:pt x="122" y="62"/>
                    <a:pt x="123" y="62"/>
                  </a:cubicBezTo>
                  <a:cubicBezTo>
                    <a:pt x="123" y="62"/>
                    <a:pt x="124" y="59"/>
                    <a:pt x="125" y="58"/>
                  </a:cubicBezTo>
                  <a:cubicBezTo>
                    <a:pt x="125" y="56"/>
                    <a:pt x="126" y="57"/>
                    <a:pt x="126" y="55"/>
                  </a:cubicBezTo>
                  <a:cubicBezTo>
                    <a:pt x="127" y="53"/>
                    <a:pt x="128" y="52"/>
                    <a:pt x="129" y="51"/>
                  </a:cubicBezTo>
                  <a:cubicBezTo>
                    <a:pt x="130" y="49"/>
                    <a:pt x="129" y="48"/>
                    <a:pt x="129" y="47"/>
                  </a:cubicBezTo>
                  <a:cubicBezTo>
                    <a:pt x="130" y="46"/>
                    <a:pt x="129" y="44"/>
                    <a:pt x="130" y="44"/>
                  </a:cubicBezTo>
                  <a:cubicBezTo>
                    <a:pt x="130" y="43"/>
                    <a:pt x="131" y="41"/>
                    <a:pt x="130" y="40"/>
                  </a:cubicBezTo>
                  <a:cubicBezTo>
                    <a:pt x="130" y="39"/>
                    <a:pt x="130" y="36"/>
                    <a:pt x="130" y="36"/>
                  </a:cubicBezTo>
                  <a:cubicBezTo>
                    <a:pt x="149" y="46"/>
                    <a:pt x="149" y="46"/>
                    <a:pt x="149" y="46"/>
                  </a:cubicBezTo>
                  <a:cubicBezTo>
                    <a:pt x="149" y="46"/>
                    <a:pt x="149" y="43"/>
                    <a:pt x="150" y="41"/>
                  </a:cubicBezTo>
                  <a:cubicBezTo>
                    <a:pt x="150" y="38"/>
                    <a:pt x="149" y="37"/>
                    <a:pt x="149" y="35"/>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17" name="Freeform 426">
              <a:extLst>
                <a:ext uri="{FF2B5EF4-FFF2-40B4-BE49-F238E27FC236}">
                  <a16:creationId xmlns:a16="http://schemas.microsoft.com/office/drawing/2014/main" id="{1E400F2C-F921-0E56-BA97-16CB425962C5}"/>
                </a:ext>
              </a:extLst>
            </p:cNvPr>
            <p:cNvSpPr>
              <a:spLocks noEditPoints="1"/>
            </p:cNvSpPr>
            <p:nvPr/>
          </p:nvSpPr>
          <p:spPr bwMode="gray">
            <a:xfrm>
              <a:off x="9096272" y="3482396"/>
              <a:ext cx="849107" cy="506015"/>
            </a:xfrm>
            <a:custGeom>
              <a:avLst/>
              <a:gdLst>
                <a:gd name="T0" fmla="*/ 253 w 254"/>
                <a:gd name="T1" fmla="*/ 105 h 148"/>
                <a:gd name="T2" fmla="*/ 250 w 254"/>
                <a:gd name="T3" fmla="*/ 91 h 148"/>
                <a:gd name="T4" fmla="*/ 239 w 254"/>
                <a:gd name="T5" fmla="*/ 92 h 148"/>
                <a:gd name="T6" fmla="*/ 237 w 254"/>
                <a:gd name="T7" fmla="*/ 95 h 148"/>
                <a:gd name="T8" fmla="*/ 233 w 254"/>
                <a:gd name="T9" fmla="*/ 94 h 148"/>
                <a:gd name="T10" fmla="*/ 225 w 254"/>
                <a:gd name="T11" fmla="*/ 85 h 148"/>
                <a:gd name="T12" fmla="*/ 217 w 254"/>
                <a:gd name="T13" fmla="*/ 84 h 148"/>
                <a:gd name="T14" fmla="*/ 226 w 254"/>
                <a:gd name="T15" fmla="*/ 83 h 148"/>
                <a:gd name="T16" fmla="*/ 233 w 254"/>
                <a:gd name="T17" fmla="*/ 88 h 148"/>
                <a:gd name="T18" fmla="*/ 239 w 254"/>
                <a:gd name="T19" fmla="*/ 87 h 148"/>
                <a:gd name="T20" fmla="*/ 234 w 254"/>
                <a:gd name="T21" fmla="*/ 81 h 148"/>
                <a:gd name="T22" fmla="*/ 219 w 254"/>
                <a:gd name="T23" fmla="*/ 71 h 148"/>
                <a:gd name="T24" fmla="*/ 230 w 254"/>
                <a:gd name="T25" fmla="*/ 79 h 148"/>
                <a:gd name="T26" fmla="*/ 231 w 254"/>
                <a:gd name="T27" fmla="*/ 74 h 148"/>
                <a:gd name="T28" fmla="*/ 235 w 254"/>
                <a:gd name="T29" fmla="*/ 73 h 148"/>
                <a:gd name="T30" fmla="*/ 237 w 254"/>
                <a:gd name="T31" fmla="*/ 71 h 148"/>
                <a:gd name="T32" fmla="*/ 233 w 254"/>
                <a:gd name="T33" fmla="*/ 66 h 148"/>
                <a:gd name="T34" fmla="*/ 224 w 254"/>
                <a:gd name="T35" fmla="*/ 63 h 148"/>
                <a:gd name="T36" fmla="*/ 216 w 254"/>
                <a:gd name="T37" fmla="*/ 57 h 148"/>
                <a:gd name="T38" fmla="*/ 210 w 254"/>
                <a:gd name="T39" fmla="*/ 49 h 148"/>
                <a:gd name="T40" fmla="*/ 217 w 254"/>
                <a:gd name="T41" fmla="*/ 56 h 148"/>
                <a:gd name="T42" fmla="*/ 225 w 254"/>
                <a:gd name="T43" fmla="*/ 62 h 148"/>
                <a:gd name="T44" fmla="*/ 231 w 254"/>
                <a:gd name="T45" fmla="*/ 64 h 148"/>
                <a:gd name="T46" fmla="*/ 233 w 254"/>
                <a:gd name="T47" fmla="*/ 61 h 148"/>
                <a:gd name="T48" fmla="*/ 231 w 254"/>
                <a:gd name="T49" fmla="*/ 55 h 148"/>
                <a:gd name="T50" fmla="*/ 228 w 254"/>
                <a:gd name="T51" fmla="*/ 50 h 148"/>
                <a:gd name="T52" fmla="*/ 218 w 254"/>
                <a:gd name="T53" fmla="*/ 44 h 148"/>
                <a:gd name="T54" fmla="*/ 210 w 254"/>
                <a:gd name="T55" fmla="*/ 44 h 148"/>
                <a:gd name="T56" fmla="*/ 204 w 254"/>
                <a:gd name="T57" fmla="*/ 37 h 148"/>
                <a:gd name="T58" fmla="*/ 194 w 254"/>
                <a:gd name="T59" fmla="*/ 36 h 148"/>
                <a:gd name="T60" fmla="*/ 198 w 254"/>
                <a:gd name="T61" fmla="*/ 25 h 148"/>
                <a:gd name="T62" fmla="*/ 198 w 254"/>
                <a:gd name="T63" fmla="*/ 16 h 148"/>
                <a:gd name="T64" fmla="*/ 190 w 254"/>
                <a:gd name="T65" fmla="*/ 11 h 148"/>
                <a:gd name="T66" fmla="*/ 182 w 254"/>
                <a:gd name="T67" fmla="*/ 8 h 148"/>
                <a:gd name="T68" fmla="*/ 178 w 254"/>
                <a:gd name="T69" fmla="*/ 2 h 148"/>
                <a:gd name="T70" fmla="*/ 173 w 254"/>
                <a:gd name="T71" fmla="*/ 10 h 148"/>
                <a:gd name="T72" fmla="*/ 153 w 254"/>
                <a:gd name="T73" fmla="*/ 11 h 148"/>
                <a:gd name="T74" fmla="*/ 147 w 254"/>
                <a:gd name="T75" fmla="*/ 26 h 148"/>
                <a:gd name="T76" fmla="*/ 138 w 254"/>
                <a:gd name="T77" fmla="*/ 31 h 148"/>
                <a:gd name="T78" fmla="*/ 134 w 254"/>
                <a:gd name="T79" fmla="*/ 45 h 148"/>
                <a:gd name="T80" fmla="*/ 122 w 254"/>
                <a:gd name="T81" fmla="*/ 45 h 148"/>
                <a:gd name="T82" fmla="*/ 116 w 254"/>
                <a:gd name="T83" fmla="*/ 56 h 148"/>
                <a:gd name="T84" fmla="*/ 108 w 254"/>
                <a:gd name="T85" fmla="*/ 76 h 148"/>
                <a:gd name="T86" fmla="*/ 107 w 254"/>
                <a:gd name="T87" fmla="*/ 87 h 148"/>
                <a:gd name="T88" fmla="*/ 95 w 254"/>
                <a:gd name="T89" fmla="*/ 97 h 148"/>
                <a:gd name="T90" fmla="*/ 86 w 254"/>
                <a:gd name="T91" fmla="*/ 105 h 148"/>
                <a:gd name="T92" fmla="*/ 72 w 254"/>
                <a:gd name="T93" fmla="*/ 106 h 148"/>
                <a:gd name="T94" fmla="*/ 59 w 254"/>
                <a:gd name="T95" fmla="*/ 110 h 148"/>
                <a:gd name="T96" fmla="*/ 50 w 254"/>
                <a:gd name="T97" fmla="*/ 101 h 148"/>
                <a:gd name="T98" fmla="*/ 29 w 254"/>
                <a:gd name="T99" fmla="*/ 122 h 148"/>
                <a:gd name="T100" fmla="*/ 20 w 254"/>
                <a:gd name="T101" fmla="*/ 134 h 148"/>
                <a:gd name="T102" fmla="*/ 6 w 254"/>
                <a:gd name="T103" fmla="*/ 144 h 148"/>
                <a:gd name="T104" fmla="*/ 60 w 254"/>
                <a:gd name="T105" fmla="*/ 138 h 148"/>
                <a:gd name="T106" fmla="*/ 143 w 254"/>
                <a:gd name="T107" fmla="*/ 127 h 148"/>
                <a:gd name="T108" fmla="*/ 253 w 254"/>
                <a:gd name="T109" fmla="*/ 105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4" h="148">
                  <a:moveTo>
                    <a:pt x="198" y="26"/>
                  </a:moveTo>
                  <a:cubicBezTo>
                    <a:pt x="198" y="26"/>
                    <a:pt x="198" y="26"/>
                    <a:pt x="198" y="26"/>
                  </a:cubicBezTo>
                  <a:cubicBezTo>
                    <a:pt x="198" y="26"/>
                    <a:pt x="198" y="26"/>
                    <a:pt x="198" y="26"/>
                  </a:cubicBezTo>
                  <a:close/>
                  <a:moveTo>
                    <a:pt x="253" y="105"/>
                  </a:moveTo>
                  <a:cubicBezTo>
                    <a:pt x="253" y="104"/>
                    <a:pt x="253" y="102"/>
                    <a:pt x="252" y="102"/>
                  </a:cubicBezTo>
                  <a:cubicBezTo>
                    <a:pt x="252" y="101"/>
                    <a:pt x="253" y="99"/>
                    <a:pt x="253" y="99"/>
                  </a:cubicBezTo>
                  <a:cubicBezTo>
                    <a:pt x="254" y="98"/>
                    <a:pt x="253" y="97"/>
                    <a:pt x="252" y="96"/>
                  </a:cubicBezTo>
                  <a:cubicBezTo>
                    <a:pt x="251" y="95"/>
                    <a:pt x="251" y="93"/>
                    <a:pt x="250" y="91"/>
                  </a:cubicBezTo>
                  <a:cubicBezTo>
                    <a:pt x="249" y="90"/>
                    <a:pt x="248" y="91"/>
                    <a:pt x="247" y="92"/>
                  </a:cubicBezTo>
                  <a:cubicBezTo>
                    <a:pt x="247" y="92"/>
                    <a:pt x="245" y="92"/>
                    <a:pt x="244" y="92"/>
                  </a:cubicBezTo>
                  <a:cubicBezTo>
                    <a:pt x="243" y="92"/>
                    <a:pt x="241" y="91"/>
                    <a:pt x="241" y="91"/>
                  </a:cubicBezTo>
                  <a:cubicBezTo>
                    <a:pt x="240" y="91"/>
                    <a:pt x="239" y="91"/>
                    <a:pt x="239" y="92"/>
                  </a:cubicBezTo>
                  <a:cubicBezTo>
                    <a:pt x="240" y="92"/>
                    <a:pt x="240" y="93"/>
                    <a:pt x="241" y="94"/>
                  </a:cubicBezTo>
                  <a:cubicBezTo>
                    <a:pt x="241" y="95"/>
                    <a:pt x="241" y="96"/>
                    <a:pt x="240" y="96"/>
                  </a:cubicBezTo>
                  <a:cubicBezTo>
                    <a:pt x="240" y="96"/>
                    <a:pt x="239" y="96"/>
                    <a:pt x="238" y="95"/>
                  </a:cubicBezTo>
                  <a:cubicBezTo>
                    <a:pt x="238" y="95"/>
                    <a:pt x="237" y="95"/>
                    <a:pt x="237" y="95"/>
                  </a:cubicBezTo>
                  <a:cubicBezTo>
                    <a:pt x="236" y="95"/>
                    <a:pt x="235" y="95"/>
                    <a:pt x="235" y="96"/>
                  </a:cubicBezTo>
                  <a:cubicBezTo>
                    <a:pt x="234" y="97"/>
                    <a:pt x="234" y="97"/>
                    <a:pt x="233" y="98"/>
                  </a:cubicBezTo>
                  <a:cubicBezTo>
                    <a:pt x="232" y="98"/>
                    <a:pt x="232" y="97"/>
                    <a:pt x="233" y="96"/>
                  </a:cubicBezTo>
                  <a:cubicBezTo>
                    <a:pt x="233" y="96"/>
                    <a:pt x="233" y="95"/>
                    <a:pt x="233" y="94"/>
                  </a:cubicBezTo>
                  <a:cubicBezTo>
                    <a:pt x="233" y="93"/>
                    <a:pt x="232" y="92"/>
                    <a:pt x="231" y="92"/>
                  </a:cubicBezTo>
                  <a:cubicBezTo>
                    <a:pt x="231" y="91"/>
                    <a:pt x="229" y="90"/>
                    <a:pt x="228" y="90"/>
                  </a:cubicBezTo>
                  <a:cubicBezTo>
                    <a:pt x="227" y="90"/>
                    <a:pt x="226" y="89"/>
                    <a:pt x="226" y="88"/>
                  </a:cubicBezTo>
                  <a:cubicBezTo>
                    <a:pt x="227" y="88"/>
                    <a:pt x="226" y="86"/>
                    <a:pt x="225" y="85"/>
                  </a:cubicBezTo>
                  <a:cubicBezTo>
                    <a:pt x="225" y="85"/>
                    <a:pt x="224" y="86"/>
                    <a:pt x="224" y="86"/>
                  </a:cubicBezTo>
                  <a:cubicBezTo>
                    <a:pt x="224" y="87"/>
                    <a:pt x="223" y="86"/>
                    <a:pt x="222" y="86"/>
                  </a:cubicBezTo>
                  <a:cubicBezTo>
                    <a:pt x="222" y="85"/>
                    <a:pt x="220" y="85"/>
                    <a:pt x="219" y="85"/>
                  </a:cubicBezTo>
                  <a:cubicBezTo>
                    <a:pt x="219" y="85"/>
                    <a:pt x="218" y="85"/>
                    <a:pt x="217" y="84"/>
                  </a:cubicBezTo>
                  <a:cubicBezTo>
                    <a:pt x="216" y="84"/>
                    <a:pt x="219" y="83"/>
                    <a:pt x="220" y="83"/>
                  </a:cubicBezTo>
                  <a:cubicBezTo>
                    <a:pt x="220" y="83"/>
                    <a:pt x="221" y="83"/>
                    <a:pt x="222" y="84"/>
                  </a:cubicBezTo>
                  <a:cubicBezTo>
                    <a:pt x="223" y="84"/>
                    <a:pt x="223" y="84"/>
                    <a:pt x="224" y="83"/>
                  </a:cubicBezTo>
                  <a:cubicBezTo>
                    <a:pt x="224" y="83"/>
                    <a:pt x="225" y="83"/>
                    <a:pt x="226" y="83"/>
                  </a:cubicBezTo>
                  <a:cubicBezTo>
                    <a:pt x="227" y="83"/>
                    <a:pt x="228" y="85"/>
                    <a:pt x="228" y="85"/>
                  </a:cubicBezTo>
                  <a:cubicBezTo>
                    <a:pt x="228" y="86"/>
                    <a:pt x="229" y="87"/>
                    <a:pt x="229" y="87"/>
                  </a:cubicBezTo>
                  <a:cubicBezTo>
                    <a:pt x="230" y="87"/>
                    <a:pt x="230" y="86"/>
                    <a:pt x="231" y="87"/>
                  </a:cubicBezTo>
                  <a:cubicBezTo>
                    <a:pt x="232" y="88"/>
                    <a:pt x="233" y="88"/>
                    <a:pt x="233" y="88"/>
                  </a:cubicBezTo>
                  <a:cubicBezTo>
                    <a:pt x="234" y="88"/>
                    <a:pt x="235" y="89"/>
                    <a:pt x="235" y="90"/>
                  </a:cubicBezTo>
                  <a:cubicBezTo>
                    <a:pt x="235" y="90"/>
                    <a:pt x="236" y="90"/>
                    <a:pt x="237" y="90"/>
                  </a:cubicBezTo>
                  <a:cubicBezTo>
                    <a:pt x="237" y="89"/>
                    <a:pt x="238" y="88"/>
                    <a:pt x="238" y="88"/>
                  </a:cubicBezTo>
                  <a:cubicBezTo>
                    <a:pt x="239" y="88"/>
                    <a:pt x="239" y="88"/>
                    <a:pt x="239" y="87"/>
                  </a:cubicBezTo>
                  <a:cubicBezTo>
                    <a:pt x="239" y="87"/>
                    <a:pt x="239" y="86"/>
                    <a:pt x="239" y="86"/>
                  </a:cubicBezTo>
                  <a:cubicBezTo>
                    <a:pt x="238" y="86"/>
                    <a:pt x="237" y="85"/>
                    <a:pt x="237" y="84"/>
                  </a:cubicBezTo>
                  <a:cubicBezTo>
                    <a:pt x="237" y="83"/>
                    <a:pt x="235" y="83"/>
                    <a:pt x="235" y="83"/>
                  </a:cubicBezTo>
                  <a:cubicBezTo>
                    <a:pt x="234" y="83"/>
                    <a:pt x="234" y="82"/>
                    <a:pt x="234" y="81"/>
                  </a:cubicBezTo>
                  <a:cubicBezTo>
                    <a:pt x="234" y="80"/>
                    <a:pt x="233" y="81"/>
                    <a:pt x="232" y="81"/>
                  </a:cubicBezTo>
                  <a:cubicBezTo>
                    <a:pt x="231" y="82"/>
                    <a:pt x="229" y="80"/>
                    <a:pt x="227" y="79"/>
                  </a:cubicBezTo>
                  <a:cubicBezTo>
                    <a:pt x="226" y="78"/>
                    <a:pt x="223" y="76"/>
                    <a:pt x="222" y="75"/>
                  </a:cubicBezTo>
                  <a:cubicBezTo>
                    <a:pt x="220" y="74"/>
                    <a:pt x="219" y="71"/>
                    <a:pt x="219" y="71"/>
                  </a:cubicBezTo>
                  <a:cubicBezTo>
                    <a:pt x="219" y="71"/>
                    <a:pt x="221" y="73"/>
                    <a:pt x="222" y="73"/>
                  </a:cubicBezTo>
                  <a:cubicBezTo>
                    <a:pt x="223" y="74"/>
                    <a:pt x="224" y="75"/>
                    <a:pt x="224" y="75"/>
                  </a:cubicBezTo>
                  <a:cubicBezTo>
                    <a:pt x="225" y="75"/>
                    <a:pt x="226" y="77"/>
                    <a:pt x="227" y="77"/>
                  </a:cubicBezTo>
                  <a:cubicBezTo>
                    <a:pt x="228" y="78"/>
                    <a:pt x="229" y="79"/>
                    <a:pt x="230" y="79"/>
                  </a:cubicBezTo>
                  <a:cubicBezTo>
                    <a:pt x="231" y="80"/>
                    <a:pt x="232" y="80"/>
                    <a:pt x="233" y="79"/>
                  </a:cubicBezTo>
                  <a:cubicBezTo>
                    <a:pt x="234" y="79"/>
                    <a:pt x="233" y="77"/>
                    <a:pt x="233" y="77"/>
                  </a:cubicBezTo>
                  <a:cubicBezTo>
                    <a:pt x="233" y="76"/>
                    <a:pt x="233" y="76"/>
                    <a:pt x="232" y="76"/>
                  </a:cubicBezTo>
                  <a:cubicBezTo>
                    <a:pt x="231" y="76"/>
                    <a:pt x="231" y="75"/>
                    <a:pt x="231" y="74"/>
                  </a:cubicBezTo>
                  <a:cubicBezTo>
                    <a:pt x="231" y="73"/>
                    <a:pt x="231" y="72"/>
                    <a:pt x="232" y="72"/>
                  </a:cubicBezTo>
                  <a:cubicBezTo>
                    <a:pt x="232" y="72"/>
                    <a:pt x="233" y="72"/>
                    <a:pt x="233" y="73"/>
                  </a:cubicBezTo>
                  <a:cubicBezTo>
                    <a:pt x="234" y="74"/>
                    <a:pt x="234" y="73"/>
                    <a:pt x="234" y="73"/>
                  </a:cubicBezTo>
                  <a:cubicBezTo>
                    <a:pt x="234" y="72"/>
                    <a:pt x="235" y="73"/>
                    <a:pt x="235" y="73"/>
                  </a:cubicBezTo>
                  <a:cubicBezTo>
                    <a:pt x="235" y="74"/>
                    <a:pt x="235" y="75"/>
                    <a:pt x="236" y="75"/>
                  </a:cubicBezTo>
                  <a:cubicBezTo>
                    <a:pt x="237" y="76"/>
                    <a:pt x="237" y="76"/>
                    <a:pt x="237" y="76"/>
                  </a:cubicBezTo>
                  <a:cubicBezTo>
                    <a:pt x="237" y="75"/>
                    <a:pt x="237" y="74"/>
                    <a:pt x="238" y="73"/>
                  </a:cubicBezTo>
                  <a:cubicBezTo>
                    <a:pt x="238" y="73"/>
                    <a:pt x="238" y="72"/>
                    <a:pt x="237" y="71"/>
                  </a:cubicBezTo>
                  <a:cubicBezTo>
                    <a:pt x="237" y="71"/>
                    <a:pt x="236" y="69"/>
                    <a:pt x="235" y="69"/>
                  </a:cubicBezTo>
                  <a:cubicBezTo>
                    <a:pt x="234" y="69"/>
                    <a:pt x="233" y="68"/>
                    <a:pt x="232" y="68"/>
                  </a:cubicBezTo>
                  <a:cubicBezTo>
                    <a:pt x="231" y="67"/>
                    <a:pt x="233" y="67"/>
                    <a:pt x="234" y="67"/>
                  </a:cubicBezTo>
                  <a:cubicBezTo>
                    <a:pt x="235" y="66"/>
                    <a:pt x="233" y="66"/>
                    <a:pt x="233" y="66"/>
                  </a:cubicBezTo>
                  <a:cubicBezTo>
                    <a:pt x="232" y="66"/>
                    <a:pt x="231" y="66"/>
                    <a:pt x="230" y="66"/>
                  </a:cubicBezTo>
                  <a:cubicBezTo>
                    <a:pt x="230" y="65"/>
                    <a:pt x="229" y="65"/>
                    <a:pt x="228" y="65"/>
                  </a:cubicBezTo>
                  <a:cubicBezTo>
                    <a:pt x="228" y="66"/>
                    <a:pt x="226" y="65"/>
                    <a:pt x="226" y="65"/>
                  </a:cubicBezTo>
                  <a:cubicBezTo>
                    <a:pt x="225" y="65"/>
                    <a:pt x="224" y="63"/>
                    <a:pt x="224" y="63"/>
                  </a:cubicBezTo>
                  <a:cubicBezTo>
                    <a:pt x="223" y="62"/>
                    <a:pt x="222" y="60"/>
                    <a:pt x="222" y="60"/>
                  </a:cubicBezTo>
                  <a:cubicBezTo>
                    <a:pt x="221" y="60"/>
                    <a:pt x="220" y="60"/>
                    <a:pt x="220" y="60"/>
                  </a:cubicBezTo>
                  <a:cubicBezTo>
                    <a:pt x="220" y="60"/>
                    <a:pt x="219" y="59"/>
                    <a:pt x="218" y="59"/>
                  </a:cubicBezTo>
                  <a:cubicBezTo>
                    <a:pt x="218" y="59"/>
                    <a:pt x="216" y="57"/>
                    <a:pt x="216" y="57"/>
                  </a:cubicBezTo>
                  <a:cubicBezTo>
                    <a:pt x="215" y="56"/>
                    <a:pt x="213" y="54"/>
                    <a:pt x="212" y="54"/>
                  </a:cubicBezTo>
                  <a:cubicBezTo>
                    <a:pt x="212" y="53"/>
                    <a:pt x="211" y="53"/>
                    <a:pt x="211" y="52"/>
                  </a:cubicBezTo>
                  <a:cubicBezTo>
                    <a:pt x="211" y="51"/>
                    <a:pt x="208" y="49"/>
                    <a:pt x="208" y="49"/>
                  </a:cubicBezTo>
                  <a:cubicBezTo>
                    <a:pt x="208" y="49"/>
                    <a:pt x="210" y="49"/>
                    <a:pt x="210" y="49"/>
                  </a:cubicBezTo>
                  <a:cubicBezTo>
                    <a:pt x="211" y="50"/>
                    <a:pt x="211" y="51"/>
                    <a:pt x="212" y="52"/>
                  </a:cubicBezTo>
                  <a:cubicBezTo>
                    <a:pt x="212" y="52"/>
                    <a:pt x="213" y="52"/>
                    <a:pt x="213" y="52"/>
                  </a:cubicBezTo>
                  <a:cubicBezTo>
                    <a:pt x="213" y="53"/>
                    <a:pt x="215" y="54"/>
                    <a:pt x="215" y="54"/>
                  </a:cubicBezTo>
                  <a:cubicBezTo>
                    <a:pt x="216" y="54"/>
                    <a:pt x="217" y="55"/>
                    <a:pt x="217" y="56"/>
                  </a:cubicBezTo>
                  <a:cubicBezTo>
                    <a:pt x="218" y="57"/>
                    <a:pt x="219" y="58"/>
                    <a:pt x="220" y="58"/>
                  </a:cubicBezTo>
                  <a:cubicBezTo>
                    <a:pt x="221" y="58"/>
                    <a:pt x="221" y="57"/>
                    <a:pt x="221" y="58"/>
                  </a:cubicBezTo>
                  <a:cubicBezTo>
                    <a:pt x="222" y="58"/>
                    <a:pt x="223" y="59"/>
                    <a:pt x="223" y="59"/>
                  </a:cubicBezTo>
                  <a:cubicBezTo>
                    <a:pt x="224" y="59"/>
                    <a:pt x="225" y="61"/>
                    <a:pt x="225" y="62"/>
                  </a:cubicBezTo>
                  <a:cubicBezTo>
                    <a:pt x="225" y="63"/>
                    <a:pt x="226" y="64"/>
                    <a:pt x="227" y="64"/>
                  </a:cubicBezTo>
                  <a:cubicBezTo>
                    <a:pt x="227" y="64"/>
                    <a:pt x="227" y="63"/>
                    <a:pt x="227" y="62"/>
                  </a:cubicBezTo>
                  <a:cubicBezTo>
                    <a:pt x="227" y="61"/>
                    <a:pt x="227" y="61"/>
                    <a:pt x="228" y="62"/>
                  </a:cubicBezTo>
                  <a:cubicBezTo>
                    <a:pt x="229" y="62"/>
                    <a:pt x="230" y="63"/>
                    <a:pt x="231" y="64"/>
                  </a:cubicBezTo>
                  <a:cubicBezTo>
                    <a:pt x="232" y="64"/>
                    <a:pt x="232" y="64"/>
                    <a:pt x="233" y="64"/>
                  </a:cubicBezTo>
                  <a:cubicBezTo>
                    <a:pt x="234" y="64"/>
                    <a:pt x="233" y="63"/>
                    <a:pt x="233" y="63"/>
                  </a:cubicBezTo>
                  <a:cubicBezTo>
                    <a:pt x="233" y="63"/>
                    <a:pt x="232" y="62"/>
                    <a:pt x="231" y="61"/>
                  </a:cubicBezTo>
                  <a:cubicBezTo>
                    <a:pt x="231" y="61"/>
                    <a:pt x="232" y="61"/>
                    <a:pt x="233" y="61"/>
                  </a:cubicBezTo>
                  <a:cubicBezTo>
                    <a:pt x="234" y="61"/>
                    <a:pt x="233" y="59"/>
                    <a:pt x="232" y="59"/>
                  </a:cubicBezTo>
                  <a:cubicBezTo>
                    <a:pt x="232" y="59"/>
                    <a:pt x="231" y="59"/>
                    <a:pt x="231" y="58"/>
                  </a:cubicBezTo>
                  <a:cubicBezTo>
                    <a:pt x="231" y="57"/>
                    <a:pt x="232" y="58"/>
                    <a:pt x="233" y="57"/>
                  </a:cubicBezTo>
                  <a:cubicBezTo>
                    <a:pt x="233" y="56"/>
                    <a:pt x="231" y="56"/>
                    <a:pt x="231" y="55"/>
                  </a:cubicBezTo>
                  <a:cubicBezTo>
                    <a:pt x="231" y="55"/>
                    <a:pt x="232" y="54"/>
                    <a:pt x="233" y="54"/>
                  </a:cubicBezTo>
                  <a:cubicBezTo>
                    <a:pt x="234" y="55"/>
                    <a:pt x="234" y="54"/>
                    <a:pt x="234" y="53"/>
                  </a:cubicBezTo>
                  <a:cubicBezTo>
                    <a:pt x="234" y="52"/>
                    <a:pt x="233" y="51"/>
                    <a:pt x="231" y="51"/>
                  </a:cubicBezTo>
                  <a:cubicBezTo>
                    <a:pt x="230" y="50"/>
                    <a:pt x="229" y="50"/>
                    <a:pt x="228" y="50"/>
                  </a:cubicBezTo>
                  <a:cubicBezTo>
                    <a:pt x="227" y="50"/>
                    <a:pt x="225" y="49"/>
                    <a:pt x="224" y="48"/>
                  </a:cubicBezTo>
                  <a:cubicBezTo>
                    <a:pt x="223" y="48"/>
                    <a:pt x="223" y="48"/>
                    <a:pt x="223" y="47"/>
                  </a:cubicBezTo>
                  <a:cubicBezTo>
                    <a:pt x="222" y="46"/>
                    <a:pt x="221" y="46"/>
                    <a:pt x="220" y="45"/>
                  </a:cubicBezTo>
                  <a:cubicBezTo>
                    <a:pt x="220" y="45"/>
                    <a:pt x="219" y="44"/>
                    <a:pt x="218" y="44"/>
                  </a:cubicBezTo>
                  <a:cubicBezTo>
                    <a:pt x="217" y="45"/>
                    <a:pt x="216" y="45"/>
                    <a:pt x="216" y="46"/>
                  </a:cubicBezTo>
                  <a:cubicBezTo>
                    <a:pt x="216" y="47"/>
                    <a:pt x="215" y="46"/>
                    <a:pt x="215" y="45"/>
                  </a:cubicBezTo>
                  <a:cubicBezTo>
                    <a:pt x="215" y="44"/>
                    <a:pt x="214" y="44"/>
                    <a:pt x="213" y="45"/>
                  </a:cubicBezTo>
                  <a:cubicBezTo>
                    <a:pt x="212" y="45"/>
                    <a:pt x="210" y="45"/>
                    <a:pt x="210" y="44"/>
                  </a:cubicBezTo>
                  <a:cubicBezTo>
                    <a:pt x="209" y="44"/>
                    <a:pt x="208" y="44"/>
                    <a:pt x="208" y="43"/>
                  </a:cubicBezTo>
                  <a:cubicBezTo>
                    <a:pt x="207" y="43"/>
                    <a:pt x="207" y="42"/>
                    <a:pt x="206" y="41"/>
                  </a:cubicBezTo>
                  <a:cubicBezTo>
                    <a:pt x="205" y="41"/>
                    <a:pt x="205" y="40"/>
                    <a:pt x="205" y="40"/>
                  </a:cubicBezTo>
                  <a:cubicBezTo>
                    <a:pt x="205" y="39"/>
                    <a:pt x="204" y="37"/>
                    <a:pt x="204" y="37"/>
                  </a:cubicBezTo>
                  <a:cubicBezTo>
                    <a:pt x="204" y="36"/>
                    <a:pt x="202" y="38"/>
                    <a:pt x="202" y="38"/>
                  </a:cubicBezTo>
                  <a:cubicBezTo>
                    <a:pt x="202" y="39"/>
                    <a:pt x="201" y="39"/>
                    <a:pt x="200" y="40"/>
                  </a:cubicBezTo>
                  <a:cubicBezTo>
                    <a:pt x="199" y="41"/>
                    <a:pt x="197" y="41"/>
                    <a:pt x="196" y="40"/>
                  </a:cubicBezTo>
                  <a:cubicBezTo>
                    <a:pt x="196" y="39"/>
                    <a:pt x="194" y="37"/>
                    <a:pt x="194" y="36"/>
                  </a:cubicBezTo>
                  <a:cubicBezTo>
                    <a:pt x="195" y="35"/>
                    <a:pt x="194" y="32"/>
                    <a:pt x="195" y="31"/>
                  </a:cubicBezTo>
                  <a:cubicBezTo>
                    <a:pt x="196" y="30"/>
                    <a:pt x="196" y="29"/>
                    <a:pt x="196" y="29"/>
                  </a:cubicBezTo>
                  <a:cubicBezTo>
                    <a:pt x="197" y="28"/>
                    <a:pt x="198" y="26"/>
                    <a:pt x="198" y="26"/>
                  </a:cubicBezTo>
                  <a:cubicBezTo>
                    <a:pt x="198" y="25"/>
                    <a:pt x="198" y="25"/>
                    <a:pt x="198" y="25"/>
                  </a:cubicBezTo>
                  <a:cubicBezTo>
                    <a:pt x="198" y="25"/>
                    <a:pt x="199" y="24"/>
                    <a:pt x="201" y="24"/>
                  </a:cubicBezTo>
                  <a:cubicBezTo>
                    <a:pt x="202" y="23"/>
                    <a:pt x="201" y="22"/>
                    <a:pt x="201" y="21"/>
                  </a:cubicBezTo>
                  <a:cubicBezTo>
                    <a:pt x="200" y="20"/>
                    <a:pt x="201" y="19"/>
                    <a:pt x="200" y="18"/>
                  </a:cubicBezTo>
                  <a:cubicBezTo>
                    <a:pt x="200" y="17"/>
                    <a:pt x="199" y="16"/>
                    <a:pt x="198" y="16"/>
                  </a:cubicBezTo>
                  <a:cubicBezTo>
                    <a:pt x="198" y="16"/>
                    <a:pt x="196" y="15"/>
                    <a:pt x="196" y="14"/>
                  </a:cubicBezTo>
                  <a:cubicBezTo>
                    <a:pt x="196" y="13"/>
                    <a:pt x="194" y="13"/>
                    <a:pt x="193" y="14"/>
                  </a:cubicBezTo>
                  <a:cubicBezTo>
                    <a:pt x="192" y="14"/>
                    <a:pt x="192" y="13"/>
                    <a:pt x="192" y="12"/>
                  </a:cubicBezTo>
                  <a:cubicBezTo>
                    <a:pt x="192" y="11"/>
                    <a:pt x="191" y="11"/>
                    <a:pt x="190" y="11"/>
                  </a:cubicBezTo>
                  <a:cubicBezTo>
                    <a:pt x="189" y="11"/>
                    <a:pt x="188" y="11"/>
                    <a:pt x="187" y="10"/>
                  </a:cubicBezTo>
                  <a:cubicBezTo>
                    <a:pt x="186" y="10"/>
                    <a:pt x="186" y="10"/>
                    <a:pt x="185" y="11"/>
                  </a:cubicBezTo>
                  <a:cubicBezTo>
                    <a:pt x="185" y="11"/>
                    <a:pt x="184" y="9"/>
                    <a:pt x="183" y="9"/>
                  </a:cubicBezTo>
                  <a:cubicBezTo>
                    <a:pt x="182" y="9"/>
                    <a:pt x="182" y="9"/>
                    <a:pt x="182" y="8"/>
                  </a:cubicBezTo>
                  <a:cubicBezTo>
                    <a:pt x="182" y="7"/>
                    <a:pt x="183" y="6"/>
                    <a:pt x="183" y="6"/>
                  </a:cubicBezTo>
                  <a:cubicBezTo>
                    <a:pt x="184" y="5"/>
                    <a:pt x="184" y="4"/>
                    <a:pt x="183" y="4"/>
                  </a:cubicBezTo>
                  <a:cubicBezTo>
                    <a:pt x="182" y="4"/>
                    <a:pt x="182" y="3"/>
                    <a:pt x="181" y="3"/>
                  </a:cubicBezTo>
                  <a:cubicBezTo>
                    <a:pt x="180" y="2"/>
                    <a:pt x="179" y="2"/>
                    <a:pt x="178" y="2"/>
                  </a:cubicBezTo>
                  <a:cubicBezTo>
                    <a:pt x="177" y="3"/>
                    <a:pt x="177" y="1"/>
                    <a:pt x="176" y="2"/>
                  </a:cubicBezTo>
                  <a:cubicBezTo>
                    <a:pt x="175" y="2"/>
                    <a:pt x="175" y="2"/>
                    <a:pt x="174" y="2"/>
                  </a:cubicBezTo>
                  <a:cubicBezTo>
                    <a:pt x="174" y="3"/>
                    <a:pt x="174" y="4"/>
                    <a:pt x="174" y="5"/>
                  </a:cubicBezTo>
                  <a:cubicBezTo>
                    <a:pt x="173" y="7"/>
                    <a:pt x="173" y="10"/>
                    <a:pt x="173" y="10"/>
                  </a:cubicBezTo>
                  <a:cubicBezTo>
                    <a:pt x="154" y="0"/>
                    <a:pt x="154" y="0"/>
                    <a:pt x="154" y="0"/>
                  </a:cubicBezTo>
                  <a:cubicBezTo>
                    <a:pt x="154" y="0"/>
                    <a:pt x="154" y="3"/>
                    <a:pt x="154" y="4"/>
                  </a:cubicBezTo>
                  <a:cubicBezTo>
                    <a:pt x="155" y="5"/>
                    <a:pt x="154" y="7"/>
                    <a:pt x="154" y="8"/>
                  </a:cubicBezTo>
                  <a:cubicBezTo>
                    <a:pt x="153" y="8"/>
                    <a:pt x="154" y="10"/>
                    <a:pt x="153" y="11"/>
                  </a:cubicBezTo>
                  <a:cubicBezTo>
                    <a:pt x="153" y="12"/>
                    <a:pt x="154" y="13"/>
                    <a:pt x="153" y="15"/>
                  </a:cubicBezTo>
                  <a:cubicBezTo>
                    <a:pt x="152" y="16"/>
                    <a:pt x="151" y="17"/>
                    <a:pt x="150" y="19"/>
                  </a:cubicBezTo>
                  <a:cubicBezTo>
                    <a:pt x="150" y="21"/>
                    <a:pt x="149" y="20"/>
                    <a:pt x="149" y="22"/>
                  </a:cubicBezTo>
                  <a:cubicBezTo>
                    <a:pt x="148" y="23"/>
                    <a:pt x="147" y="26"/>
                    <a:pt x="147" y="26"/>
                  </a:cubicBezTo>
                  <a:cubicBezTo>
                    <a:pt x="146" y="26"/>
                    <a:pt x="145" y="25"/>
                    <a:pt x="144" y="27"/>
                  </a:cubicBezTo>
                  <a:cubicBezTo>
                    <a:pt x="144" y="29"/>
                    <a:pt x="143" y="32"/>
                    <a:pt x="143" y="32"/>
                  </a:cubicBezTo>
                  <a:cubicBezTo>
                    <a:pt x="143" y="32"/>
                    <a:pt x="142" y="32"/>
                    <a:pt x="140" y="31"/>
                  </a:cubicBezTo>
                  <a:cubicBezTo>
                    <a:pt x="139" y="30"/>
                    <a:pt x="138" y="30"/>
                    <a:pt x="138" y="31"/>
                  </a:cubicBezTo>
                  <a:cubicBezTo>
                    <a:pt x="137" y="32"/>
                    <a:pt x="136" y="32"/>
                    <a:pt x="136" y="34"/>
                  </a:cubicBezTo>
                  <a:cubicBezTo>
                    <a:pt x="136" y="36"/>
                    <a:pt x="137" y="37"/>
                    <a:pt x="136" y="38"/>
                  </a:cubicBezTo>
                  <a:cubicBezTo>
                    <a:pt x="135" y="39"/>
                    <a:pt x="134" y="40"/>
                    <a:pt x="134" y="41"/>
                  </a:cubicBezTo>
                  <a:cubicBezTo>
                    <a:pt x="134" y="43"/>
                    <a:pt x="135" y="44"/>
                    <a:pt x="134" y="45"/>
                  </a:cubicBezTo>
                  <a:cubicBezTo>
                    <a:pt x="133" y="47"/>
                    <a:pt x="132" y="48"/>
                    <a:pt x="132" y="49"/>
                  </a:cubicBezTo>
                  <a:cubicBezTo>
                    <a:pt x="131" y="50"/>
                    <a:pt x="131" y="48"/>
                    <a:pt x="129" y="49"/>
                  </a:cubicBezTo>
                  <a:cubicBezTo>
                    <a:pt x="128" y="49"/>
                    <a:pt x="125" y="48"/>
                    <a:pt x="125" y="48"/>
                  </a:cubicBezTo>
                  <a:cubicBezTo>
                    <a:pt x="125" y="47"/>
                    <a:pt x="124" y="45"/>
                    <a:pt x="122" y="45"/>
                  </a:cubicBezTo>
                  <a:cubicBezTo>
                    <a:pt x="121" y="44"/>
                    <a:pt x="119" y="44"/>
                    <a:pt x="119" y="44"/>
                  </a:cubicBezTo>
                  <a:cubicBezTo>
                    <a:pt x="119" y="44"/>
                    <a:pt x="119" y="47"/>
                    <a:pt x="119" y="48"/>
                  </a:cubicBezTo>
                  <a:cubicBezTo>
                    <a:pt x="118" y="48"/>
                    <a:pt x="119" y="51"/>
                    <a:pt x="118" y="52"/>
                  </a:cubicBezTo>
                  <a:cubicBezTo>
                    <a:pt x="117" y="53"/>
                    <a:pt x="115" y="55"/>
                    <a:pt x="116" y="56"/>
                  </a:cubicBezTo>
                  <a:cubicBezTo>
                    <a:pt x="116" y="57"/>
                    <a:pt x="116" y="58"/>
                    <a:pt x="115" y="60"/>
                  </a:cubicBezTo>
                  <a:cubicBezTo>
                    <a:pt x="114" y="61"/>
                    <a:pt x="113" y="63"/>
                    <a:pt x="113" y="64"/>
                  </a:cubicBezTo>
                  <a:cubicBezTo>
                    <a:pt x="113" y="66"/>
                    <a:pt x="113" y="69"/>
                    <a:pt x="112" y="71"/>
                  </a:cubicBezTo>
                  <a:cubicBezTo>
                    <a:pt x="110" y="72"/>
                    <a:pt x="109" y="75"/>
                    <a:pt x="108" y="76"/>
                  </a:cubicBezTo>
                  <a:cubicBezTo>
                    <a:pt x="106" y="77"/>
                    <a:pt x="105" y="79"/>
                    <a:pt x="105" y="81"/>
                  </a:cubicBezTo>
                  <a:cubicBezTo>
                    <a:pt x="106" y="82"/>
                    <a:pt x="106" y="84"/>
                    <a:pt x="105" y="84"/>
                  </a:cubicBezTo>
                  <a:cubicBezTo>
                    <a:pt x="104" y="84"/>
                    <a:pt x="104" y="85"/>
                    <a:pt x="105" y="86"/>
                  </a:cubicBezTo>
                  <a:cubicBezTo>
                    <a:pt x="106" y="87"/>
                    <a:pt x="108" y="86"/>
                    <a:pt x="107" y="87"/>
                  </a:cubicBezTo>
                  <a:cubicBezTo>
                    <a:pt x="106" y="89"/>
                    <a:pt x="104" y="90"/>
                    <a:pt x="105" y="91"/>
                  </a:cubicBezTo>
                  <a:cubicBezTo>
                    <a:pt x="106" y="93"/>
                    <a:pt x="107" y="91"/>
                    <a:pt x="105" y="94"/>
                  </a:cubicBezTo>
                  <a:cubicBezTo>
                    <a:pt x="102" y="96"/>
                    <a:pt x="100" y="96"/>
                    <a:pt x="100" y="96"/>
                  </a:cubicBezTo>
                  <a:cubicBezTo>
                    <a:pt x="100" y="95"/>
                    <a:pt x="97" y="96"/>
                    <a:pt x="95" y="97"/>
                  </a:cubicBezTo>
                  <a:cubicBezTo>
                    <a:pt x="94" y="99"/>
                    <a:pt x="93" y="101"/>
                    <a:pt x="92" y="100"/>
                  </a:cubicBezTo>
                  <a:cubicBezTo>
                    <a:pt x="90" y="100"/>
                    <a:pt x="89" y="99"/>
                    <a:pt x="88" y="99"/>
                  </a:cubicBezTo>
                  <a:cubicBezTo>
                    <a:pt x="88" y="100"/>
                    <a:pt x="88" y="101"/>
                    <a:pt x="89" y="102"/>
                  </a:cubicBezTo>
                  <a:cubicBezTo>
                    <a:pt x="89" y="103"/>
                    <a:pt x="87" y="104"/>
                    <a:pt x="86" y="105"/>
                  </a:cubicBezTo>
                  <a:cubicBezTo>
                    <a:pt x="85" y="106"/>
                    <a:pt x="84" y="105"/>
                    <a:pt x="82" y="106"/>
                  </a:cubicBezTo>
                  <a:cubicBezTo>
                    <a:pt x="81" y="107"/>
                    <a:pt x="79" y="108"/>
                    <a:pt x="78" y="108"/>
                  </a:cubicBezTo>
                  <a:cubicBezTo>
                    <a:pt x="76" y="109"/>
                    <a:pt x="76" y="108"/>
                    <a:pt x="75" y="107"/>
                  </a:cubicBezTo>
                  <a:cubicBezTo>
                    <a:pt x="73" y="106"/>
                    <a:pt x="72" y="105"/>
                    <a:pt x="72" y="106"/>
                  </a:cubicBezTo>
                  <a:cubicBezTo>
                    <a:pt x="71" y="107"/>
                    <a:pt x="71" y="108"/>
                    <a:pt x="70" y="109"/>
                  </a:cubicBezTo>
                  <a:cubicBezTo>
                    <a:pt x="68" y="109"/>
                    <a:pt x="69" y="109"/>
                    <a:pt x="67" y="110"/>
                  </a:cubicBezTo>
                  <a:cubicBezTo>
                    <a:pt x="65" y="112"/>
                    <a:pt x="64" y="113"/>
                    <a:pt x="63" y="112"/>
                  </a:cubicBezTo>
                  <a:cubicBezTo>
                    <a:pt x="62" y="112"/>
                    <a:pt x="61" y="110"/>
                    <a:pt x="59" y="110"/>
                  </a:cubicBezTo>
                  <a:cubicBezTo>
                    <a:pt x="58" y="110"/>
                    <a:pt x="56" y="110"/>
                    <a:pt x="56" y="109"/>
                  </a:cubicBezTo>
                  <a:cubicBezTo>
                    <a:pt x="56" y="108"/>
                    <a:pt x="54" y="108"/>
                    <a:pt x="53" y="107"/>
                  </a:cubicBezTo>
                  <a:cubicBezTo>
                    <a:pt x="53" y="105"/>
                    <a:pt x="53" y="105"/>
                    <a:pt x="52" y="104"/>
                  </a:cubicBezTo>
                  <a:cubicBezTo>
                    <a:pt x="52" y="103"/>
                    <a:pt x="50" y="101"/>
                    <a:pt x="50" y="101"/>
                  </a:cubicBezTo>
                  <a:cubicBezTo>
                    <a:pt x="51" y="100"/>
                    <a:pt x="43" y="110"/>
                    <a:pt x="41" y="111"/>
                  </a:cubicBezTo>
                  <a:cubicBezTo>
                    <a:pt x="40" y="113"/>
                    <a:pt x="40" y="114"/>
                    <a:pt x="38" y="114"/>
                  </a:cubicBezTo>
                  <a:cubicBezTo>
                    <a:pt x="36" y="115"/>
                    <a:pt x="35" y="116"/>
                    <a:pt x="32" y="118"/>
                  </a:cubicBezTo>
                  <a:cubicBezTo>
                    <a:pt x="30" y="119"/>
                    <a:pt x="29" y="121"/>
                    <a:pt x="29" y="122"/>
                  </a:cubicBezTo>
                  <a:cubicBezTo>
                    <a:pt x="29" y="123"/>
                    <a:pt x="29" y="125"/>
                    <a:pt x="28" y="126"/>
                  </a:cubicBezTo>
                  <a:cubicBezTo>
                    <a:pt x="26" y="126"/>
                    <a:pt x="25" y="127"/>
                    <a:pt x="25" y="128"/>
                  </a:cubicBezTo>
                  <a:cubicBezTo>
                    <a:pt x="25" y="129"/>
                    <a:pt x="25" y="130"/>
                    <a:pt x="24" y="132"/>
                  </a:cubicBezTo>
                  <a:cubicBezTo>
                    <a:pt x="22" y="133"/>
                    <a:pt x="21" y="134"/>
                    <a:pt x="20" y="134"/>
                  </a:cubicBezTo>
                  <a:cubicBezTo>
                    <a:pt x="19" y="134"/>
                    <a:pt x="18" y="134"/>
                    <a:pt x="18" y="136"/>
                  </a:cubicBezTo>
                  <a:cubicBezTo>
                    <a:pt x="18" y="137"/>
                    <a:pt x="18" y="138"/>
                    <a:pt x="16" y="139"/>
                  </a:cubicBezTo>
                  <a:cubicBezTo>
                    <a:pt x="15" y="139"/>
                    <a:pt x="14" y="140"/>
                    <a:pt x="11" y="141"/>
                  </a:cubicBezTo>
                  <a:cubicBezTo>
                    <a:pt x="9" y="142"/>
                    <a:pt x="8" y="144"/>
                    <a:pt x="6" y="144"/>
                  </a:cubicBezTo>
                  <a:cubicBezTo>
                    <a:pt x="5" y="143"/>
                    <a:pt x="4" y="144"/>
                    <a:pt x="3" y="144"/>
                  </a:cubicBezTo>
                  <a:cubicBezTo>
                    <a:pt x="2" y="145"/>
                    <a:pt x="0" y="147"/>
                    <a:pt x="0" y="148"/>
                  </a:cubicBezTo>
                  <a:cubicBezTo>
                    <a:pt x="0" y="148"/>
                    <a:pt x="48" y="141"/>
                    <a:pt x="51" y="140"/>
                  </a:cubicBezTo>
                  <a:cubicBezTo>
                    <a:pt x="55" y="139"/>
                    <a:pt x="59" y="137"/>
                    <a:pt x="60" y="138"/>
                  </a:cubicBezTo>
                  <a:cubicBezTo>
                    <a:pt x="62" y="138"/>
                    <a:pt x="67" y="138"/>
                    <a:pt x="67" y="138"/>
                  </a:cubicBezTo>
                  <a:cubicBezTo>
                    <a:pt x="67" y="138"/>
                    <a:pt x="87" y="136"/>
                    <a:pt x="92" y="136"/>
                  </a:cubicBezTo>
                  <a:cubicBezTo>
                    <a:pt x="97" y="135"/>
                    <a:pt x="117" y="133"/>
                    <a:pt x="121" y="132"/>
                  </a:cubicBezTo>
                  <a:cubicBezTo>
                    <a:pt x="125" y="132"/>
                    <a:pt x="139" y="128"/>
                    <a:pt x="143" y="127"/>
                  </a:cubicBezTo>
                  <a:cubicBezTo>
                    <a:pt x="148" y="127"/>
                    <a:pt x="183" y="121"/>
                    <a:pt x="189" y="119"/>
                  </a:cubicBezTo>
                  <a:cubicBezTo>
                    <a:pt x="195" y="117"/>
                    <a:pt x="252" y="106"/>
                    <a:pt x="252" y="106"/>
                  </a:cubicBezTo>
                  <a:cubicBezTo>
                    <a:pt x="253" y="105"/>
                    <a:pt x="253" y="105"/>
                    <a:pt x="253" y="105"/>
                  </a:cubicBezTo>
                  <a:cubicBezTo>
                    <a:pt x="253" y="105"/>
                    <a:pt x="253" y="105"/>
                    <a:pt x="253" y="105"/>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18" name="Freeform 427">
              <a:extLst>
                <a:ext uri="{FF2B5EF4-FFF2-40B4-BE49-F238E27FC236}">
                  <a16:creationId xmlns:a16="http://schemas.microsoft.com/office/drawing/2014/main" id="{2CEF5BE3-AA9A-35D8-08F7-4E9F6EDC08A8}"/>
                </a:ext>
              </a:extLst>
            </p:cNvPr>
            <p:cNvSpPr>
              <a:spLocks noEditPoints="1"/>
            </p:cNvSpPr>
            <p:nvPr/>
          </p:nvSpPr>
          <p:spPr bwMode="gray">
            <a:xfrm>
              <a:off x="9484098" y="3393806"/>
              <a:ext cx="500944" cy="372378"/>
            </a:xfrm>
            <a:custGeom>
              <a:avLst/>
              <a:gdLst>
                <a:gd name="T0" fmla="*/ 2 w 150"/>
                <a:gd name="T1" fmla="*/ 31 h 109"/>
                <a:gd name="T2" fmla="*/ 11 w 150"/>
                <a:gd name="T3" fmla="*/ 35 h 109"/>
                <a:gd name="T4" fmla="*/ 21 w 150"/>
                <a:gd name="T5" fmla="*/ 25 h 109"/>
                <a:gd name="T6" fmla="*/ 34 w 150"/>
                <a:gd name="T7" fmla="*/ 22 h 109"/>
                <a:gd name="T8" fmla="*/ 43 w 150"/>
                <a:gd name="T9" fmla="*/ 15 h 109"/>
                <a:gd name="T10" fmla="*/ 54 w 150"/>
                <a:gd name="T11" fmla="*/ 21 h 109"/>
                <a:gd name="T12" fmla="*/ 60 w 150"/>
                <a:gd name="T13" fmla="*/ 28 h 109"/>
                <a:gd name="T14" fmla="*/ 67 w 150"/>
                <a:gd name="T15" fmla="*/ 32 h 109"/>
                <a:gd name="T16" fmla="*/ 71 w 150"/>
                <a:gd name="T17" fmla="*/ 36 h 109"/>
                <a:gd name="T18" fmla="*/ 80 w 150"/>
                <a:gd name="T19" fmla="*/ 40 h 109"/>
                <a:gd name="T20" fmla="*/ 85 w 150"/>
                <a:gd name="T21" fmla="*/ 50 h 109"/>
                <a:gd name="T22" fmla="*/ 83 w 150"/>
                <a:gd name="T23" fmla="*/ 54 h 109"/>
                <a:gd name="T24" fmla="*/ 84 w 150"/>
                <a:gd name="T25" fmla="*/ 63 h 109"/>
                <a:gd name="T26" fmla="*/ 90 w 150"/>
                <a:gd name="T27" fmla="*/ 63 h 109"/>
                <a:gd name="T28" fmla="*/ 92 w 150"/>
                <a:gd name="T29" fmla="*/ 62 h 109"/>
                <a:gd name="T30" fmla="*/ 98 w 150"/>
                <a:gd name="T31" fmla="*/ 67 h 109"/>
                <a:gd name="T32" fmla="*/ 102 w 150"/>
                <a:gd name="T33" fmla="*/ 66 h 109"/>
                <a:gd name="T34" fmla="*/ 109 w 150"/>
                <a:gd name="T35" fmla="*/ 67 h 109"/>
                <a:gd name="T36" fmla="*/ 113 w 150"/>
                <a:gd name="T37" fmla="*/ 72 h 109"/>
                <a:gd name="T38" fmla="*/ 109 w 150"/>
                <a:gd name="T39" fmla="*/ 63 h 109"/>
                <a:gd name="T40" fmla="*/ 102 w 150"/>
                <a:gd name="T41" fmla="*/ 60 h 109"/>
                <a:gd name="T42" fmla="*/ 96 w 150"/>
                <a:gd name="T43" fmla="*/ 46 h 109"/>
                <a:gd name="T44" fmla="*/ 102 w 150"/>
                <a:gd name="T45" fmla="*/ 58 h 109"/>
                <a:gd name="T46" fmla="*/ 109 w 150"/>
                <a:gd name="T47" fmla="*/ 58 h 109"/>
                <a:gd name="T48" fmla="*/ 102 w 150"/>
                <a:gd name="T49" fmla="*/ 46 h 109"/>
                <a:gd name="T50" fmla="*/ 99 w 150"/>
                <a:gd name="T51" fmla="*/ 37 h 109"/>
                <a:gd name="T52" fmla="*/ 99 w 150"/>
                <a:gd name="T53" fmla="*/ 30 h 109"/>
                <a:gd name="T54" fmla="*/ 97 w 150"/>
                <a:gd name="T55" fmla="*/ 25 h 109"/>
                <a:gd name="T56" fmla="*/ 103 w 150"/>
                <a:gd name="T57" fmla="*/ 14 h 109"/>
                <a:gd name="T58" fmla="*/ 108 w 150"/>
                <a:gd name="T59" fmla="*/ 14 h 109"/>
                <a:gd name="T60" fmla="*/ 112 w 150"/>
                <a:gd name="T61" fmla="*/ 5 h 109"/>
                <a:gd name="T62" fmla="*/ 116 w 150"/>
                <a:gd name="T63" fmla="*/ 6 h 109"/>
                <a:gd name="T64" fmla="*/ 112 w 150"/>
                <a:gd name="T65" fmla="*/ 15 h 109"/>
                <a:gd name="T66" fmla="*/ 108 w 150"/>
                <a:gd name="T67" fmla="*/ 19 h 109"/>
                <a:gd name="T68" fmla="*/ 108 w 150"/>
                <a:gd name="T69" fmla="*/ 27 h 109"/>
                <a:gd name="T70" fmla="*/ 112 w 150"/>
                <a:gd name="T71" fmla="*/ 27 h 109"/>
                <a:gd name="T72" fmla="*/ 113 w 150"/>
                <a:gd name="T73" fmla="*/ 37 h 109"/>
                <a:gd name="T74" fmla="*/ 111 w 150"/>
                <a:gd name="T75" fmla="*/ 42 h 109"/>
                <a:gd name="T76" fmla="*/ 115 w 150"/>
                <a:gd name="T77" fmla="*/ 44 h 109"/>
                <a:gd name="T78" fmla="*/ 120 w 150"/>
                <a:gd name="T79" fmla="*/ 43 h 109"/>
                <a:gd name="T80" fmla="*/ 114 w 150"/>
                <a:gd name="T81" fmla="*/ 48 h 109"/>
                <a:gd name="T82" fmla="*/ 112 w 150"/>
                <a:gd name="T83" fmla="*/ 52 h 109"/>
                <a:gd name="T84" fmla="*/ 114 w 150"/>
                <a:gd name="T85" fmla="*/ 58 h 109"/>
                <a:gd name="T86" fmla="*/ 120 w 150"/>
                <a:gd name="T87" fmla="*/ 59 h 109"/>
                <a:gd name="T88" fmla="*/ 126 w 150"/>
                <a:gd name="T89" fmla="*/ 52 h 109"/>
                <a:gd name="T90" fmla="*/ 127 w 150"/>
                <a:gd name="T91" fmla="*/ 61 h 109"/>
                <a:gd name="T92" fmla="*/ 126 w 150"/>
                <a:gd name="T93" fmla="*/ 65 h 109"/>
                <a:gd name="T94" fmla="*/ 128 w 150"/>
                <a:gd name="T95" fmla="*/ 68 h 109"/>
                <a:gd name="T96" fmla="*/ 129 w 150"/>
                <a:gd name="T97" fmla="*/ 74 h 109"/>
                <a:gd name="T98" fmla="*/ 136 w 150"/>
                <a:gd name="T99" fmla="*/ 75 h 109"/>
                <a:gd name="T100" fmla="*/ 132 w 150"/>
                <a:gd name="T101" fmla="*/ 84 h 109"/>
                <a:gd name="T102" fmla="*/ 130 w 150"/>
                <a:gd name="T103" fmla="*/ 97 h 109"/>
                <a:gd name="T104" fmla="*/ 133 w 150"/>
                <a:gd name="T105" fmla="*/ 103 h 109"/>
                <a:gd name="T106" fmla="*/ 135 w 150"/>
                <a:gd name="T107" fmla="*/ 92 h 109"/>
                <a:gd name="T108" fmla="*/ 141 w 150"/>
                <a:gd name="T109" fmla="*/ 73 h 109"/>
                <a:gd name="T110" fmla="*/ 145 w 150"/>
                <a:gd name="T111" fmla="*/ 63 h 109"/>
                <a:gd name="T112" fmla="*/ 149 w 150"/>
                <a:gd name="T113" fmla="*/ 55 h 109"/>
                <a:gd name="T114" fmla="*/ 150 w 150"/>
                <a:gd name="T115" fmla="*/ 47 h 109"/>
                <a:gd name="T116" fmla="*/ 150 w 150"/>
                <a:gd name="T117" fmla="*/ 4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0" h="109">
                  <a:moveTo>
                    <a:pt x="115" y="0"/>
                  </a:moveTo>
                  <a:cubicBezTo>
                    <a:pt x="0" y="21"/>
                    <a:pt x="0" y="21"/>
                    <a:pt x="0" y="21"/>
                  </a:cubicBezTo>
                  <a:cubicBezTo>
                    <a:pt x="1" y="22"/>
                    <a:pt x="1" y="23"/>
                    <a:pt x="1" y="24"/>
                  </a:cubicBezTo>
                  <a:cubicBezTo>
                    <a:pt x="2" y="26"/>
                    <a:pt x="2" y="28"/>
                    <a:pt x="2" y="31"/>
                  </a:cubicBezTo>
                  <a:cubicBezTo>
                    <a:pt x="2" y="34"/>
                    <a:pt x="3" y="37"/>
                    <a:pt x="3" y="40"/>
                  </a:cubicBezTo>
                  <a:cubicBezTo>
                    <a:pt x="4" y="42"/>
                    <a:pt x="5" y="43"/>
                    <a:pt x="6" y="42"/>
                  </a:cubicBezTo>
                  <a:cubicBezTo>
                    <a:pt x="7" y="40"/>
                    <a:pt x="8" y="39"/>
                    <a:pt x="9" y="38"/>
                  </a:cubicBezTo>
                  <a:cubicBezTo>
                    <a:pt x="10" y="38"/>
                    <a:pt x="10" y="36"/>
                    <a:pt x="11" y="35"/>
                  </a:cubicBezTo>
                  <a:cubicBezTo>
                    <a:pt x="12" y="34"/>
                    <a:pt x="13" y="33"/>
                    <a:pt x="14" y="31"/>
                  </a:cubicBezTo>
                  <a:cubicBezTo>
                    <a:pt x="14" y="30"/>
                    <a:pt x="15" y="29"/>
                    <a:pt x="16" y="30"/>
                  </a:cubicBezTo>
                  <a:cubicBezTo>
                    <a:pt x="17" y="31"/>
                    <a:pt x="19" y="32"/>
                    <a:pt x="19" y="30"/>
                  </a:cubicBezTo>
                  <a:cubicBezTo>
                    <a:pt x="19" y="28"/>
                    <a:pt x="20" y="27"/>
                    <a:pt x="21" y="25"/>
                  </a:cubicBezTo>
                  <a:cubicBezTo>
                    <a:pt x="22" y="22"/>
                    <a:pt x="24" y="21"/>
                    <a:pt x="24" y="22"/>
                  </a:cubicBezTo>
                  <a:cubicBezTo>
                    <a:pt x="25" y="24"/>
                    <a:pt x="27" y="25"/>
                    <a:pt x="28" y="25"/>
                  </a:cubicBezTo>
                  <a:cubicBezTo>
                    <a:pt x="33" y="25"/>
                    <a:pt x="33" y="25"/>
                    <a:pt x="33" y="25"/>
                  </a:cubicBezTo>
                  <a:cubicBezTo>
                    <a:pt x="33" y="25"/>
                    <a:pt x="34" y="24"/>
                    <a:pt x="34" y="22"/>
                  </a:cubicBezTo>
                  <a:cubicBezTo>
                    <a:pt x="34" y="21"/>
                    <a:pt x="34" y="20"/>
                    <a:pt x="35" y="20"/>
                  </a:cubicBezTo>
                  <a:cubicBezTo>
                    <a:pt x="36" y="19"/>
                    <a:pt x="39" y="19"/>
                    <a:pt x="39" y="19"/>
                  </a:cubicBezTo>
                  <a:cubicBezTo>
                    <a:pt x="39" y="19"/>
                    <a:pt x="39" y="19"/>
                    <a:pt x="40" y="17"/>
                  </a:cubicBezTo>
                  <a:cubicBezTo>
                    <a:pt x="40" y="16"/>
                    <a:pt x="42" y="15"/>
                    <a:pt x="43" y="15"/>
                  </a:cubicBezTo>
                  <a:cubicBezTo>
                    <a:pt x="45" y="16"/>
                    <a:pt x="47" y="18"/>
                    <a:pt x="48" y="18"/>
                  </a:cubicBezTo>
                  <a:cubicBezTo>
                    <a:pt x="50" y="18"/>
                    <a:pt x="52" y="16"/>
                    <a:pt x="52" y="17"/>
                  </a:cubicBezTo>
                  <a:cubicBezTo>
                    <a:pt x="53" y="18"/>
                    <a:pt x="52" y="20"/>
                    <a:pt x="52" y="20"/>
                  </a:cubicBezTo>
                  <a:cubicBezTo>
                    <a:pt x="53" y="20"/>
                    <a:pt x="53" y="21"/>
                    <a:pt x="54" y="21"/>
                  </a:cubicBezTo>
                  <a:cubicBezTo>
                    <a:pt x="55" y="22"/>
                    <a:pt x="56" y="22"/>
                    <a:pt x="56" y="23"/>
                  </a:cubicBezTo>
                  <a:cubicBezTo>
                    <a:pt x="56" y="24"/>
                    <a:pt x="57" y="24"/>
                    <a:pt x="57" y="25"/>
                  </a:cubicBezTo>
                  <a:cubicBezTo>
                    <a:pt x="57" y="26"/>
                    <a:pt x="58" y="27"/>
                    <a:pt x="58" y="28"/>
                  </a:cubicBezTo>
                  <a:cubicBezTo>
                    <a:pt x="59" y="28"/>
                    <a:pt x="59" y="28"/>
                    <a:pt x="60" y="28"/>
                  </a:cubicBezTo>
                  <a:cubicBezTo>
                    <a:pt x="61" y="27"/>
                    <a:pt x="61" y="29"/>
                    <a:pt x="62" y="28"/>
                  </a:cubicBezTo>
                  <a:cubicBezTo>
                    <a:pt x="63" y="28"/>
                    <a:pt x="64" y="28"/>
                    <a:pt x="65" y="29"/>
                  </a:cubicBezTo>
                  <a:cubicBezTo>
                    <a:pt x="66" y="29"/>
                    <a:pt x="66" y="30"/>
                    <a:pt x="67" y="30"/>
                  </a:cubicBezTo>
                  <a:cubicBezTo>
                    <a:pt x="68" y="30"/>
                    <a:pt x="68" y="31"/>
                    <a:pt x="67" y="32"/>
                  </a:cubicBezTo>
                  <a:cubicBezTo>
                    <a:pt x="67" y="32"/>
                    <a:pt x="66" y="33"/>
                    <a:pt x="66" y="34"/>
                  </a:cubicBezTo>
                  <a:cubicBezTo>
                    <a:pt x="66" y="35"/>
                    <a:pt x="66" y="35"/>
                    <a:pt x="67" y="35"/>
                  </a:cubicBezTo>
                  <a:cubicBezTo>
                    <a:pt x="68" y="35"/>
                    <a:pt x="69" y="37"/>
                    <a:pt x="69" y="37"/>
                  </a:cubicBezTo>
                  <a:cubicBezTo>
                    <a:pt x="70" y="36"/>
                    <a:pt x="70" y="36"/>
                    <a:pt x="71" y="36"/>
                  </a:cubicBezTo>
                  <a:cubicBezTo>
                    <a:pt x="72" y="37"/>
                    <a:pt x="73" y="37"/>
                    <a:pt x="74" y="37"/>
                  </a:cubicBezTo>
                  <a:cubicBezTo>
                    <a:pt x="75" y="37"/>
                    <a:pt x="76" y="37"/>
                    <a:pt x="76" y="38"/>
                  </a:cubicBezTo>
                  <a:cubicBezTo>
                    <a:pt x="76" y="39"/>
                    <a:pt x="76" y="40"/>
                    <a:pt x="77" y="40"/>
                  </a:cubicBezTo>
                  <a:cubicBezTo>
                    <a:pt x="78" y="39"/>
                    <a:pt x="80" y="39"/>
                    <a:pt x="80" y="40"/>
                  </a:cubicBezTo>
                  <a:cubicBezTo>
                    <a:pt x="80" y="41"/>
                    <a:pt x="82" y="42"/>
                    <a:pt x="82" y="42"/>
                  </a:cubicBezTo>
                  <a:cubicBezTo>
                    <a:pt x="83" y="42"/>
                    <a:pt x="84" y="43"/>
                    <a:pt x="84" y="44"/>
                  </a:cubicBezTo>
                  <a:cubicBezTo>
                    <a:pt x="85" y="45"/>
                    <a:pt x="84" y="46"/>
                    <a:pt x="85" y="47"/>
                  </a:cubicBezTo>
                  <a:cubicBezTo>
                    <a:pt x="85" y="48"/>
                    <a:pt x="86" y="49"/>
                    <a:pt x="85" y="50"/>
                  </a:cubicBezTo>
                  <a:cubicBezTo>
                    <a:pt x="83" y="50"/>
                    <a:pt x="82" y="51"/>
                    <a:pt x="82" y="51"/>
                  </a:cubicBezTo>
                  <a:cubicBezTo>
                    <a:pt x="82" y="52"/>
                    <a:pt x="82" y="52"/>
                    <a:pt x="82" y="52"/>
                  </a:cubicBezTo>
                  <a:cubicBezTo>
                    <a:pt x="82" y="52"/>
                    <a:pt x="82" y="52"/>
                    <a:pt x="82" y="52"/>
                  </a:cubicBezTo>
                  <a:cubicBezTo>
                    <a:pt x="83" y="53"/>
                    <a:pt x="83" y="54"/>
                    <a:pt x="83" y="54"/>
                  </a:cubicBezTo>
                  <a:cubicBezTo>
                    <a:pt x="83" y="55"/>
                    <a:pt x="82" y="57"/>
                    <a:pt x="81" y="57"/>
                  </a:cubicBezTo>
                  <a:cubicBezTo>
                    <a:pt x="80" y="58"/>
                    <a:pt x="80" y="60"/>
                    <a:pt x="80" y="61"/>
                  </a:cubicBezTo>
                  <a:cubicBezTo>
                    <a:pt x="80" y="63"/>
                    <a:pt x="81" y="64"/>
                    <a:pt x="83" y="64"/>
                  </a:cubicBezTo>
                  <a:cubicBezTo>
                    <a:pt x="84" y="65"/>
                    <a:pt x="84" y="63"/>
                    <a:pt x="84" y="63"/>
                  </a:cubicBezTo>
                  <a:cubicBezTo>
                    <a:pt x="85" y="62"/>
                    <a:pt x="85" y="61"/>
                    <a:pt x="86" y="61"/>
                  </a:cubicBezTo>
                  <a:cubicBezTo>
                    <a:pt x="87" y="61"/>
                    <a:pt x="87" y="60"/>
                    <a:pt x="87" y="59"/>
                  </a:cubicBezTo>
                  <a:cubicBezTo>
                    <a:pt x="87" y="58"/>
                    <a:pt x="90" y="61"/>
                    <a:pt x="90" y="61"/>
                  </a:cubicBezTo>
                  <a:cubicBezTo>
                    <a:pt x="90" y="62"/>
                    <a:pt x="90" y="63"/>
                    <a:pt x="90" y="63"/>
                  </a:cubicBezTo>
                  <a:cubicBezTo>
                    <a:pt x="90" y="64"/>
                    <a:pt x="91" y="64"/>
                    <a:pt x="92" y="65"/>
                  </a:cubicBezTo>
                  <a:cubicBezTo>
                    <a:pt x="93" y="66"/>
                    <a:pt x="93" y="66"/>
                    <a:pt x="94" y="66"/>
                  </a:cubicBezTo>
                  <a:cubicBezTo>
                    <a:pt x="95" y="67"/>
                    <a:pt x="95" y="65"/>
                    <a:pt x="95" y="64"/>
                  </a:cubicBezTo>
                  <a:cubicBezTo>
                    <a:pt x="95" y="64"/>
                    <a:pt x="93" y="63"/>
                    <a:pt x="92" y="62"/>
                  </a:cubicBezTo>
                  <a:cubicBezTo>
                    <a:pt x="92" y="61"/>
                    <a:pt x="93" y="61"/>
                    <a:pt x="94" y="62"/>
                  </a:cubicBezTo>
                  <a:cubicBezTo>
                    <a:pt x="95" y="63"/>
                    <a:pt x="96" y="63"/>
                    <a:pt x="96" y="64"/>
                  </a:cubicBezTo>
                  <a:cubicBezTo>
                    <a:pt x="96" y="64"/>
                    <a:pt x="96" y="66"/>
                    <a:pt x="97" y="66"/>
                  </a:cubicBezTo>
                  <a:cubicBezTo>
                    <a:pt x="97" y="67"/>
                    <a:pt x="98" y="68"/>
                    <a:pt x="98" y="67"/>
                  </a:cubicBezTo>
                  <a:cubicBezTo>
                    <a:pt x="99" y="67"/>
                    <a:pt x="99" y="65"/>
                    <a:pt x="99" y="64"/>
                  </a:cubicBezTo>
                  <a:cubicBezTo>
                    <a:pt x="99" y="63"/>
                    <a:pt x="100" y="65"/>
                    <a:pt x="101" y="65"/>
                  </a:cubicBezTo>
                  <a:cubicBezTo>
                    <a:pt x="102" y="65"/>
                    <a:pt x="101" y="65"/>
                    <a:pt x="102" y="64"/>
                  </a:cubicBezTo>
                  <a:cubicBezTo>
                    <a:pt x="102" y="63"/>
                    <a:pt x="102" y="66"/>
                    <a:pt x="102" y="66"/>
                  </a:cubicBezTo>
                  <a:cubicBezTo>
                    <a:pt x="101" y="67"/>
                    <a:pt x="103" y="67"/>
                    <a:pt x="104" y="67"/>
                  </a:cubicBezTo>
                  <a:cubicBezTo>
                    <a:pt x="105" y="67"/>
                    <a:pt x="106" y="68"/>
                    <a:pt x="107" y="69"/>
                  </a:cubicBezTo>
                  <a:cubicBezTo>
                    <a:pt x="107" y="70"/>
                    <a:pt x="108" y="69"/>
                    <a:pt x="108" y="68"/>
                  </a:cubicBezTo>
                  <a:cubicBezTo>
                    <a:pt x="108" y="68"/>
                    <a:pt x="109" y="68"/>
                    <a:pt x="109" y="67"/>
                  </a:cubicBezTo>
                  <a:cubicBezTo>
                    <a:pt x="110" y="67"/>
                    <a:pt x="110" y="68"/>
                    <a:pt x="110" y="69"/>
                  </a:cubicBezTo>
                  <a:cubicBezTo>
                    <a:pt x="109" y="69"/>
                    <a:pt x="110" y="70"/>
                    <a:pt x="110" y="70"/>
                  </a:cubicBezTo>
                  <a:cubicBezTo>
                    <a:pt x="111" y="71"/>
                    <a:pt x="112" y="71"/>
                    <a:pt x="113" y="72"/>
                  </a:cubicBezTo>
                  <a:cubicBezTo>
                    <a:pt x="114" y="73"/>
                    <a:pt x="114" y="72"/>
                    <a:pt x="113" y="72"/>
                  </a:cubicBezTo>
                  <a:cubicBezTo>
                    <a:pt x="113" y="71"/>
                    <a:pt x="112" y="70"/>
                    <a:pt x="112" y="69"/>
                  </a:cubicBezTo>
                  <a:cubicBezTo>
                    <a:pt x="111" y="68"/>
                    <a:pt x="112" y="69"/>
                    <a:pt x="113" y="68"/>
                  </a:cubicBezTo>
                  <a:cubicBezTo>
                    <a:pt x="113" y="68"/>
                    <a:pt x="112" y="67"/>
                    <a:pt x="111" y="66"/>
                  </a:cubicBezTo>
                  <a:cubicBezTo>
                    <a:pt x="110" y="66"/>
                    <a:pt x="109" y="64"/>
                    <a:pt x="109" y="63"/>
                  </a:cubicBezTo>
                  <a:cubicBezTo>
                    <a:pt x="108" y="63"/>
                    <a:pt x="108" y="63"/>
                    <a:pt x="108" y="63"/>
                  </a:cubicBezTo>
                  <a:cubicBezTo>
                    <a:pt x="107" y="63"/>
                    <a:pt x="106" y="63"/>
                    <a:pt x="106" y="62"/>
                  </a:cubicBezTo>
                  <a:cubicBezTo>
                    <a:pt x="105" y="62"/>
                    <a:pt x="105" y="62"/>
                    <a:pt x="104" y="61"/>
                  </a:cubicBezTo>
                  <a:cubicBezTo>
                    <a:pt x="104" y="61"/>
                    <a:pt x="103" y="60"/>
                    <a:pt x="102" y="60"/>
                  </a:cubicBezTo>
                  <a:cubicBezTo>
                    <a:pt x="102" y="60"/>
                    <a:pt x="99" y="58"/>
                    <a:pt x="99" y="58"/>
                  </a:cubicBezTo>
                  <a:cubicBezTo>
                    <a:pt x="98" y="57"/>
                    <a:pt x="97" y="55"/>
                    <a:pt x="97" y="54"/>
                  </a:cubicBezTo>
                  <a:cubicBezTo>
                    <a:pt x="97" y="53"/>
                    <a:pt x="97" y="52"/>
                    <a:pt x="96" y="50"/>
                  </a:cubicBezTo>
                  <a:cubicBezTo>
                    <a:pt x="96" y="49"/>
                    <a:pt x="96" y="46"/>
                    <a:pt x="96" y="46"/>
                  </a:cubicBezTo>
                  <a:cubicBezTo>
                    <a:pt x="96" y="46"/>
                    <a:pt x="97" y="48"/>
                    <a:pt x="97" y="49"/>
                  </a:cubicBezTo>
                  <a:cubicBezTo>
                    <a:pt x="97" y="50"/>
                    <a:pt x="98" y="51"/>
                    <a:pt x="99" y="52"/>
                  </a:cubicBezTo>
                  <a:cubicBezTo>
                    <a:pt x="99" y="53"/>
                    <a:pt x="99" y="54"/>
                    <a:pt x="99" y="55"/>
                  </a:cubicBezTo>
                  <a:cubicBezTo>
                    <a:pt x="99" y="56"/>
                    <a:pt x="101" y="57"/>
                    <a:pt x="102" y="58"/>
                  </a:cubicBezTo>
                  <a:cubicBezTo>
                    <a:pt x="103" y="58"/>
                    <a:pt x="104" y="59"/>
                    <a:pt x="105" y="59"/>
                  </a:cubicBezTo>
                  <a:cubicBezTo>
                    <a:pt x="106" y="59"/>
                    <a:pt x="106" y="61"/>
                    <a:pt x="107" y="61"/>
                  </a:cubicBezTo>
                  <a:cubicBezTo>
                    <a:pt x="108" y="61"/>
                    <a:pt x="108" y="61"/>
                    <a:pt x="109" y="61"/>
                  </a:cubicBezTo>
                  <a:cubicBezTo>
                    <a:pt x="109" y="60"/>
                    <a:pt x="109" y="59"/>
                    <a:pt x="109" y="58"/>
                  </a:cubicBezTo>
                  <a:cubicBezTo>
                    <a:pt x="108" y="58"/>
                    <a:pt x="106" y="57"/>
                    <a:pt x="106" y="56"/>
                  </a:cubicBezTo>
                  <a:cubicBezTo>
                    <a:pt x="105" y="55"/>
                    <a:pt x="103" y="54"/>
                    <a:pt x="103" y="53"/>
                  </a:cubicBezTo>
                  <a:cubicBezTo>
                    <a:pt x="103" y="53"/>
                    <a:pt x="103" y="51"/>
                    <a:pt x="102" y="50"/>
                  </a:cubicBezTo>
                  <a:cubicBezTo>
                    <a:pt x="102" y="48"/>
                    <a:pt x="102" y="47"/>
                    <a:pt x="102" y="46"/>
                  </a:cubicBezTo>
                  <a:cubicBezTo>
                    <a:pt x="102" y="45"/>
                    <a:pt x="100" y="45"/>
                    <a:pt x="100" y="44"/>
                  </a:cubicBezTo>
                  <a:cubicBezTo>
                    <a:pt x="99" y="44"/>
                    <a:pt x="100" y="43"/>
                    <a:pt x="101" y="42"/>
                  </a:cubicBezTo>
                  <a:cubicBezTo>
                    <a:pt x="102" y="41"/>
                    <a:pt x="100" y="40"/>
                    <a:pt x="100" y="40"/>
                  </a:cubicBezTo>
                  <a:cubicBezTo>
                    <a:pt x="100" y="39"/>
                    <a:pt x="100" y="38"/>
                    <a:pt x="99" y="37"/>
                  </a:cubicBezTo>
                  <a:cubicBezTo>
                    <a:pt x="98" y="37"/>
                    <a:pt x="99" y="36"/>
                    <a:pt x="99" y="36"/>
                  </a:cubicBezTo>
                  <a:cubicBezTo>
                    <a:pt x="99" y="36"/>
                    <a:pt x="100" y="34"/>
                    <a:pt x="102" y="34"/>
                  </a:cubicBezTo>
                  <a:cubicBezTo>
                    <a:pt x="103" y="33"/>
                    <a:pt x="102" y="32"/>
                    <a:pt x="100" y="32"/>
                  </a:cubicBezTo>
                  <a:cubicBezTo>
                    <a:pt x="99" y="32"/>
                    <a:pt x="99" y="31"/>
                    <a:pt x="99" y="30"/>
                  </a:cubicBezTo>
                  <a:cubicBezTo>
                    <a:pt x="98" y="30"/>
                    <a:pt x="100" y="30"/>
                    <a:pt x="100" y="29"/>
                  </a:cubicBezTo>
                  <a:cubicBezTo>
                    <a:pt x="101" y="29"/>
                    <a:pt x="101" y="29"/>
                    <a:pt x="101" y="28"/>
                  </a:cubicBezTo>
                  <a:cubicBezTo>
                    <a:pt x="100" y="27"/>
                    <a:pt x="99" y="28"/>
                    <a:pt x="98" y="27"/>
                  </a:cubicBezTo>
                  <a:cubicBezTo>
                    <a:pt x="97" y="27"/>
                    <a:pt x="97" y="26"/>
                    <a:pt x="97" y="25"/>
                  </a:cubicBezTo>
                  <a:cubicBezTo>
                    <a:pt x="98" y="24"/>
                    <a:pt x="99" y="23"/>
                    <a:pt x="100" y="23"/>
                  </a:cubicBezTo>
                  <a:cubicBezTo>
                    <a:pt x="101" y="23"/>
                    <a:pt x="100" y="22"/>
                    <a:pt x="99" y="21"/>
                  </a:cubicBezTo>
                  <a:cubicBezTo>
                    <a:pt x="99" y="20"/>
                    <a:pt x="99" y="18"/>
                    <a:pt x="100" y="17"/>
                  </a:cubicBezTo>
                  <a:cubicBezTo>
                    <a:pt x="100" y="17"/>
                    <a:pt x="102" y="15"/>
                    <a:pt x="103" y="14"/>
                  </a:cubicBezTo>
                  <a:cubicBezTo>
                    <a:pt x="104" y="13"/>
                    <a:pt x="105" y="12"/>
                    <a:pt x="105" y="13"/>
                  </a:cubicBezTo>
                  <a:cubicBezTo>
                    <a:pt x="105" y="13"/>
                    <a:pt x="105" y="15"/>
                    <a:pt x="105" y="16"/>
                  </a:cubicBezTo>
                  <a:cubicBezTo>
                    <a:pt x="105" y="18"/>
                    <a:pt x="106" y="17"/>
                    <a:pt x="106" y="16"/>
                  </a:cubicBezTo>
                  <a:cubicBezTo>
                    <a:pt x="107" y="15"/>
                    <a:pt x="108" y="14"/>
                    <a:pt x="108" y="14"/>
                  </a:cubicBezTo>
                  <a:cubicBezTo>
                    <a:pt x="109" y="13"/>
                    <a:pt x="108" y="12"/>
                    <a:pt x="108" y="11"/>
                  </a:cubicBezTo>
                  <a:cubicBezTo>
                    <a:pt x="108" y="10"/>
                    <a:pt x="108" y="9"/>
                    <a:pt x="109" y="8"/>
                  </a:cubicBezTo>
                  <a:cubicBezTo>
                    <a:pt x="109" y="7"/>
                    <a:pt x="110" y="7"/>
                    <a:pt x="111" y="6"/>
                  </a:cubicBezTo>
                  <a:cubicBezTo>
                    <a:pt x="112" y="6"/>
                    <a:pt x="112" y="5"/>
                    <a:pt x="112" y="5"/>
                  </a:cubicBezTo>
                  <a:cubicBezTo>
                    <a:pt x="112" y="6"/>
                    <a:pt x="112" y="8"/>
                    <a:pt x="112" y="9"/>
                  </a:cubicBezTo>
                  <a:cubicBezTo>
                    <a:pt x="111" y="10"/>
                    <a:pt x="113" y="9"/>
                    <a:pt x="113" y="8"/>
                  </a:cubicBezTo>
                  <a:cubicBezTo>
                    <a:pt x="114" y="8"/>
                    <a:pt x="114" y="8"/>
                    <a:pt x="115" y="6"/>
                  </a:cubicBezTo>
                  <a:cubicBezTo>
                    <a:pt x="115" y="4"/>
                    <a:pt x="116" y="5"/>
                    <a:pt x="116" y="6"/>
                  </a:cubicBezTo>
                  <a:cubicBezTo>
                    <a:pt x="116" y="7"/>
                    <a:pt x="115" y="8"/>
                    <a:pt x="115" y="9"/>
                  </a:cubicBezTo>
                  <a:cubicBezTo>
                    <a:pt x="115" y="10"/>
                    <a:pt x="115" y="11"/>
                    <a:pt x="114" y="11"/>
                  </a:cubicBezTo>
                  <a:cubicBezTo>
                    <a:pt x="113" y="11"/>
                    <a:pt x="112" y="12"/>
                    <a:pt x="112" y="13"/>
                  </a:cubicBezTo>
                  <a:cubicBezTo>
                    <a:pt x="111" y="14"/>
                    <a:pt x="111" y="15"/>
                    <a:pt x="112" y="15"/>
                  </a:cubicBezTo>
                  <a:cubicBezTo>
                    <a:pt x="113" y="15"/>
                    <a:pt x="114" y="16"/>
                    <a:pt x="114" y="16"/>
                  </a:cubicBezTo>
                  <a:cubicBezTo>
                    <a:pt x="114" y="16"/>
                    <a:pt x="113" y="16"/>
                    <a:pt x="112" y="16"/>
                  </a:cubicBezTo>
                  <a:cubicBezTo>
                    <a:pt x="112" y="16"/>
                    <a:pt x="111" y="16"/>
                    <a:pt x="110" y="16"/>
                  </a:cubicBezTo>
                  <a:cubicBezTo>
                    <a:pt x="110" y="17"/>
                    <a:pt x="109" y="18"/>
                    <a:pt x="108" y="19"/>
                  </a:cubicBezTo>
                  <a:cubicBezTo>
                    <a:pt x="107" y="19"/>
                    <a:pt x="107" y="21"/>
                    <a:pt x="107" y="21"/>
                  </a:cubicBezTo>
                  <a:cubicBezTo>
                    <a:pt x="107" y="22"/>
                    <a:pt x="107" y="24"/>
                    <a:pt x="107" y="24"/>
                  </a:cubicBezTo>
                  <a:cubicBezTo>
                    <a:pt x="106" y="25"/>
                    <a:pt x="107" y="28"/>
                    <a:pt x="107" y="29"/>
                  </a:cubicBezTo>
                  <a:cubicBezTo>
                    <a:pt x="108" y="30"/>
                    <a:pt x="108" y="28"/>
                    <a:pt x="108" y="27"/>
                  </a:cubicBezTo>
                  <a:cubicBezTo>
                    <a:pt x="109" y="26"/>
                    <a:pt x="109" y="26"/>
                    <a:pt x="110" y="25"/>
                  </a:cubicBezTo>
                  <a:cubicBezTo>
                    <a:pt x="110" y="25"/>
                    <a:pt x="112" y="23"/>
                    <a:pt x="112" y="23"/>
                  </a:cubicBezTo>
                  <a:cubicBezTo>
                    <a:pt x="112" y="23"/>
                    <a:pt x="112" y="25"/>
                    <a:pt x="112" y="26"/>
                  </a:cubicBezTo>
                  <a:cubicBezTo>
                    <a:pt x="112" y="26"/>
                    <a:pt x="111" y="27"/>
                    <a:pt x="112" y="27"/>
                  </a:cubicBezTo>
                  <a:cubicBezTo>
                    <a:pt x="112" y="28"/>
                    <a:pt x="112" y="29"/>
                    <a:pt x="112" y="30"/>
                  </a:cubicBezTo>
                  <a:cubicBezTo>
                    <a:pt x="112" y="31"/>
                    <a:pt x="110" y="31"/>
                    <a:pt x="111" y="32"/>
                  </a:cubicBezTo>
                  <a:cubicBezTo>
                    <a:pt x="111" y="33"/>
                    <a:pt x="111" y="34"/>
                    <a:pt x="112" y="34"/>
                  </a:cubicBezTo>
                  <a:cubicBezTo>
                    <a:pt x="113" y="35"/>
                    <a:pt x="114" y="36"/>
                    <a:pt x="113" y="37"/>
                  </a:cubicBezTo>
                  <a:cubicBezTo>
                    <a:pt x="113" y="37"/>
                    <a:pt x="111" y="37"/>
                    <a:pt x="111" y="38"/>
                  </a:cubicBezTo>
                  <a:cubicBezTo>
                    <a:pt x="110" y="38"/>
                    <a:pt x="112" y="39"/>
                    <a:pt x="113" y="39"/>
                  </a:cubicBezTo>
                  <a:cubicBezTo>
                    <a:pt x="114" y="39"/>
                    <a:pt x="114" y="40"/>
                    <a:pt x="113" y="40"/>
                  </a:cubicBezTo>
                  <a:cubicBezTo>
                    <a:pt x="113" y="41"/>
                    <a:pt x="112" y="42"/>
                    <a:pt x="111" y="42"/>
                  </a:cubicBezTo>
                  <a:cubicBezTo>
                    <a:pt x="110" y="42"/>
                    <a:pt x="110" y="43"/>
                    <a:pt x="111" y="44"/>
                  </a:cubicBezTo>
                  <a:cubicBezTo>
                    <a:pt x="112" y="45"/>
                    <a:pt x="112" y="45"/>
                    <a:pt x="112" y="44"/>
                  </a:cubicBezTo>
                  <a:cubicBezTo>
                    <a:pt x="112" y="43"/>
                    <a:pt x="113" y="44"/>
                    <a:pt x="113" y="45"/>
                  </a:cubicBezTo>
                  <a:cubicBezTo>
                    <a:pt x="113" y="46"/>
                    <a:pt x="114" y="45"/>
                    <a:pt x="115" y="44"/>
                  </a:cubicBezTo>
                  <a:cubicBezTo>
                    <a:pt x="115" y="44"/>
                    <a:pt x="116" y="45"/>
                    <a:pt x="116" y="46"/>
                  </a:cubicBezTo>
                  <a:cubicBezTo>
                    <a:pt x="117" y="47"/>
                    <a:pt x="118" y="47"/>
                    <a:pt x="118" y="46"/>
                  </a:cubicBezTo>
                  <a:cubicBezTo>
                    <a:pt x="119" y="46"/>
                    <a:pt x="119" y="45"/>
                    <a:pt x="118" y="44"/>
                  </a:cubicBezTo>
                  <a:cubicBezTo>
                    <a:pt x="118" y="42"/>
                    <a:pt x="120" y="43"/>
                    <a:pt x="120" y="43"/>
                  </a:cubicBezTo>
                  <a:cubicBezTo>
                    <a:pt x="120" y="43"/>
                    <a:pt x="121" y="45"/>
                    <a:pt x="121" y="45"/>
                  </a:cubicBezTo>
                  <a:cubicBezTo>
                    <a:pt x="120" y="46"/>
                    <a:pt x="121" y="47"/>
                    <a:pt x="120" y="48"/>
                  </a:cubicBezTo>
                  <a:cubicBezTo>
                    <a:pt x="120" y="48"/>
                    <a:pt x="118" y="49"/>
                    <a:pt x="118" y="49"/>
                  </a:cubicBezTo>
                  <a:cubicBezTo>
                    <a:pt x="117" y="49"/>
                    <a:pt x="115" y="48"/>
                    <a:pt x="114" y="48"/>
                  </a:cubicBezTo>
                  <a:cubicBezTo>
                    <a:pt x="112" y="48"/>
                    <a:pt x="112" y="48"/>
                    <a:pt x="111" y="49"/>
                  </a:cubicBezTo>
                  <a:cubicBezTo>
                    <a:pt x="111" y="50"/>
                    <a:pt x="113" y="50"/>
                    <a:pt x="114" y="50"/>
                  </a:cubicBezTo>
                  <a:cubicBezTo>
                    <a:pt x="115" y="49"/>
                    <a:pt x="115" y="51"/>
                    <a:pt x="114" y="51"/>
                  </a:cubicBezTo>
                  <a:cubicBezTo>
                    <a:pt x="114" y="52"/>
                    <a:pt x="112" y="51"/>
                    <a:pt x="112" y="52"/>
                  </a:cubicBezTo>
                  <a:cubicBezTo>
                    <a:pt x="112" y="53"/>
                    <a:pt x="111" y="53"/>
                    <a:pt x="110" y="53"/>
                  </a:cubicBezTo>
                  <a:cubicBezTo>
                    <a:pt x="109" y="53"/>
                    <a:pt x="109" y="54"/>
                    <a:pt x="110" y="55"/>
                  </a:cubicBezTo>
                  <a:cubicBezTo>
                    <a:pt x="111" y="56"/>
                    <a:pt x="111" y="56"/>
                    <a:pt x="112" y="57"/>
                  </a:cubicBezTo>
                  <a:cubicBezTo>
                    <a:pt x="113" y="59"/>
                    <a:pt x="114" y="58"/>
                    <a:pt x="114" y="58"/>
                  </a:cubicBezTo>
                  <a:cubicBezTo>
                    <a:pt x="114" y="57"/>
                    <a:pt x="115" y="57"/>
                    <a:pt x="116" y="58"/>
                  </a:cubicBezTo>
                  <a:cubicBezTo>
                    <a:pt x="116" y="58"/>
                    <a:pt x="117" y="59"/>
                    <a:pt x="117" y="60"/>
                  </a:cubicBezTo>
                  <a:cubicBezTo>
                    <a:pt x="117" y="61"/>
                    <a:pt x="118" y="61"/>
                    <a:pt x="119" y="61"/>
                  </a:cubicBezTo>
                  <a:cubicBezTo>
                    <a:pt x="121" y="62"/>
                    <a:pt x="119" y="60"/>
                    <a:pt x="120" y="59"/>
                  </a:cubicBezTo>
                  <a:cubicBezTo>
                    <a:pt x="120" y="59"/>
                    <a:pt x="121" y="58"/>
                    <a:pt x="121" y="57"/>
                  </a:cubicBezTo>
                  <a:cubicBezTo>
                    <a:pt x="121" y="55"/>
                    <a:pt x="122" y="57"/>
                    <a:pt x="123" y="58"/>
                  </a:cubicBezTo>
                  <a:cubicBezTo>
                    <a:pt x="124" y="59"/>
                    <a:pt x="124" y="57"/>
                    <a:pt x="125" y="56"/>
                  </a:cubicBezTo>
                  <a:cubicBezTo>
                    <a:pt x="125" y="55"/>
                    <a:pt x="126" y="52"/>
                    <a:pt x="126" y="52"/>
                  </a:cubicBezTo>
                  <a:cubicBezTo>
                    <a:pt x="126" y="52"/>
                    <a:pt x="126" y="53"/>
                    <a:pt x="126" y="54"/>
                  </a:cubicBezTo>
                  <a:cubicBezTo>
                    <a:pt x="126" y="55"/>
                    <a:pt x="126" y="56"/>
                    <a:pt x="126" y="57"/>
                  </a:cubicBezTo>
                  <a:cubicBezTo>
                    <a:pt x="125" y="57"/>
                    <a:pt x="125" y="58"/>
                    <a:pt x="125" y="59"/>
                  </a:cubicBezTo>
                  <a:cubicBezTo>
                    <a:pt x="125" y="60"/>
                    <a:pt x="126" y="60"/>
                    <a:pt x="127" y="61"/>
                  </a:cubicBezTo>
                  <a:cubicBezTo>
                    <a:pt x="127" y="61"/>
                    <a:pt x="128" y="61"/>
                    <a:pt x="128" y="62"/>
                  </a:cubicBezTo>
                  <a:cubicBezTo>
                    <a:pt x="128" y="62"/>
                    <a:pt x="126" y="63"/>
                    <a:pt x="125" y="64"/>
                  </a:cubicBezTo>
                  <a:cubicBezTo>
                    <a:pt x="124" y="64"/>
                    <a:pt x="124" y="65"/>
                    <a:pt x="125" y="66"/>
                  </a:cubicBezTo>
                  <a:cubicBezTo>
                    <a:pt x="125" y="67"/>
                    <a:pt x="126" y="66"/>
                    <a:pt x="126" y="65"/>
                  </a:cubicBezTo>
                  <a:cubicBezTo>
                    <a:pt x="127" y="65"/>
                    <a:pt x="129" y="64"/>
                    <a:pt x="129" y="64"/>
                  </a:cubicBezTo>
                  <a:cubicBezTo>
                    <a:pt x="130" y="63"/>
                    <a:pt x="131" y="64"/>
                    <a:pt x="131" y="65"/>
                  </a:cubicBezTo>
                  <a:cubicBezTo>
                    <a:pt x="130" y="65"/>
                    <a:pt x="129" y="65"/>
                    <a:pt x="129" y="66"/>
                  </a:cubicBezTo>
                  <a:cubicBezTo>
                    <a:pt x="128" y="67"/>
                    <a:pt x="127" y="68"/>
                    <a:pt x="128" y="68"/>
                  </a:cubicBezTo>
                  <a:cubicBezTo>
                    <a:pt x="129" y="68"/>
                    <a:pt x="130" y="67"/>
                    <a:pt x="131" y="66"/>
                  </a:cubicBezTo>
                  <a:cubicBezTo>
                    <a:pt x="132" y="65"/>
                    <a:pt x="130" y="68"/>
                    <a:pt x="130" y="69"/>
                  </a:cubicBezTo>
                  <a:cubicBezTo>
                    <a:pt x="129" y="70"/>
                    <a:pt x="129" y="70"/>
                    <a:pt x="128" y="72"/>
                  </a:cubicBezTo>
                  <a:cubicBezTo>
                    <a:pt x="128" y="75"/>
                    <a:pt x="129" y="74"/>
                    <a:pt x="129" y="74"/>
                  </a:cubicBezTo>
                  <a:cubicBezTo>
                    <a:pt x="130" y="73"/>
                    <a:pt x="131" y="72"/>
                    <a:pt x="131" y="71"/>
                  </a:cubicBezTo>
                  <a:cubicBezTo>
                    <a:pt x="132" y="70"/>
                    <a:pt x="134" y="70"/>
                    <a:pt x="135" y="70"/>
                  </a:cubicBezTo>
                  <a:cubicBezTo>
                    <a:pt x="136" y="70"/>
                    <a:pt x="136" y="72"/>
                    <a:pt x="135" y="73"/>
                  </a:cubicBezTo>
                  <a:cubicBezTo>
                    <a:pt x="134" y="73"/>
                    <a:pt x="136" y="74"/>
                    <a:pt x="136" y="75"/>
                  </a:cubicBezTo>
                  <a:cubicBezTo>
                    <a:pt x="136" y="75"/>
                    <a:pt x="136" y="76"/>
                    <a:pt x="136" y="77"/>
                  </a:cubicBezTo>
                  <a:cubicBezTo>
                    <a:pt x="136" y="79"/>
                    <a:pt x="135" y="79"/>
                    <a:pt x="134" y="79"/>
                  </a:cubicBezTo>
                  <a:cubicBezTo>
                    <a:pt x="133" y="79"/>
                    <a:pt x="133" y="82"/>
                    <a:pt x="133" y="83"/>
                  </a:cubicBezTo>
                  <a:cubicBezTo>
                    <a:pt x="133" y="84"/>
                    <a:pt x="133" y="85"/>
                    <a:pt x="132" y="84"/>
                  </a:cubicBezTo>
                  <a:cubicBezTo>
                    <a:pt x="131" y="84"/>
                    <a:pt x="132" y="86"/>
                    <a:pt x="132" y="87"/>
                  </a:cubicBezTo>
                  <a:cubicBezTo>
                    <a:pt x="132" y="89"/>
                    <a:pt x="132" y="90"/>
                    <a:pt x="131" y="91"/>
                  </a:cubicBezTo>
                  <a:cubicBezTo>
                    <a:pt x="130" y="91"/>
                    <a:pt x="130" y="93"/>
                    <a:pt x="130" y="95"/>
                  </a:cubicBezTo>
                  <a:cubicBezTo>
                    <a:pt x="130" y="96"/>
                    <a:pt x="130" y="96"/>
                    <a:pt x="130" y="97"/>
                  </a:cubicBezTo>
                  <a:cubicBezTo>
                    <a:pt x="130" y="98"/>
                    <a:pt x="131" y="103"/>
                    <a:pt x="131" y="103"/>
                  </a:cubicBezTo>
                  <a:cubicBezTo>
                    <a:pt x="131" y="103"/>
                    <a:pt x="131" y="103"/>
                    <a:pt x="132" y="106"/>
                  </a:cubicBezTo>
                  <a:cubicBezTo>
                    <a:pt x="133" y="109"/>
                    <a:pt x="133" y="109"/>
                    <a:pt x="133" y="107"/>
                  </a:cubicBezTo>
                  <a:cubicBezTo>
                    <a:pt x="133" y="106"/>
                    <a:pt x="133" y="104"/>
                    <a:pt x="133" y="103"/>
                  </a:cubicBezTo>
                  <a:cubicBezTo>
                    <a:pt x="133" y="102"/>
                    <a:pt x="133" y="101"/>
                    <a:pt x="133" y="99"/>
                  </a:cubicBezTo>
                  <a:cubicBezTo>
                    <a:pt x="133" y="98"/>
                    <a:pt x="134" y="96"/>
                    <a:pt x="134" y="95"/>
                  </a:cubicBezTo>
                  <a:cubicBezTo>
                    <a:pt x="135" y="95"/>
                    <a:pt x="135" y="94"/>
                    <a:pt x="135" y="94"/>
                  </a:cubicBezTo>
                  <a:cubicBezTo>
                    <a:pt x="134" y="93"/>
                    <a:pt x="135" y="92"/>
                    <a:pt x="135" y="92"/>
                  </a:cubicBezTo>
                  <a:cubicBezTo>
                    <a:pt x="136" y="91"/>
                    <a:pt x="137" y="90"/>
                    <a:pt x="137" y="88"/>
                  </a:cubicBezTo>
                  <a:cubicBezTo>
                    <a:pt x="138" y="87"/>
                    <a:pt x="139" y="83"/>
                    <a:pt x="139" y="82"/>
                  </a:cubicBezTo>
                  <a:cubicBezTo>
                    <a:pt x="139" y="81"/>
                    <a:pt x="140" y="79"/>
                    <a:pt x="141" y="77"/>
                  </a:cubicBezTo>
                  <a:cubicBezTo>
                    <a:pt x="141" y="76"/>
                    <a:pt x="141" y="74"/>
                    <a:pt x="141" y="73"/>
                  </a:cubicBezTo>
                  <a:cubicBezTo>
                    <a:pt x="142" y="72"/>
                    <a:pt x="143" y="70"/>
                    <a:pt x="143" y="69"/>
                  </a:cubicBezTo>
                  <a:cubicBezTo>
                    <a:pt x="143" y="69"/>
                    <a:pt x="143" y="68"/>
                    <a:pt x="144" y="67"/>
                  </a:cubicBezTo>
                  <a:cubicBezTo>
                    <a:pt x="144" y="66"/>
                    <a:pt x="144" y="66"/>
                    <a:pt x="144" y="65"/>
                  </a:cubicBezTo>
                  <a:cubicBezTo>
                    <a:pt x="144" y="64"/>
                    <a:pt x="145" y="63"/>
                    <a:pt x="145" y="63"/>
                  </a:cubicBezTo>
                  <a:cubicBezTo>
                    <a:pt x="145" y="63"/>
                    <a:pt x="146" y="63"/>
                    <a:pt x="146" y="62"/>
                  </a:cubicBezTo>
                  <a:cubicBezTo>
                    <a:pt x="146" y="61"/>
                    <a:pt x="146" y="59"/>
                    <a:pt x="146" y="58"/>
                  </a:cubicBezTo>
                  <a:cubicBezTo>
                    <a:pt x="146" y="57"/>
                    <a:pt x="147" y="56"/>
                    <a:pt x="148" y="56"/>
                  </a:cubicBezTo>
                  <a:cubicBezTo>
                    <a:pt x="148" y="56"/>
                    <a:pt x="149" y="56"/>
                    <a:pt x="149" y="55"/>
                  </a:cubicBezTo>
                  <a:cubicBezTo>
                    <a:pt x="149" y="54"/>
                    <a:pt x="150" y="53"/>
                    <a:pt x="150" y="52"/>
                  </a:cubicBezTo>
                  <a:cubicBezTo>
                    <a:pt x="150" y="51"/>
                    <a:pt x="149" y="51"/>
                    <a:pt x="148" y="51"/>
                  </a:cubicBezTo>
                  <a:cubicBezTo>
                    <a:pt x="148" y="50"/>
                    <a:pt x="149" y="49"/>
                    <a:pt x="150" y="49"/>
                  </a:cubicBezTo>
                  <a:cubicBezTo>
                    <a:pt x="150" y="49"/>
                    <a:pt x="150" y="48"/>
                    <a:pt x="150" y="47"/>
                  </a:cubicBezTo>
                  <a:cubicBezTo>
                    <a:pt x="130" y="51"/>
                    <a:pt x="130" y="51"/>
                    <a:pt x="130" y="51"/>
                  </a:cubicBezTo>
                  <a:lnTo>
                    <a:pt x="115" y="0"/>
                  </a:lnTo>
                  <a:close/>
                  <a:moveTo>
                    <a:pt x="150" y="47"/>
                  </a:moveTo>
                  <a:cubicBezTo>
                    <a:pt x="150" y="47"/>
                    <a:pt x="150" y="47"/>
                    <a:pt x="150" y="47"/>
                  </a:cubicBezTo>
                  <a:cubicBezTo>
                    <a:pt x="150" y="47"/>
                    <a:pt x="150" y="47"/>
                    <a:pt x="150" y="47"/>
                  </a:cubicBezTo>
                  <a:cubicBezTo>
                    <a:pt x="150" y="47"/>
                    <a:pt x="150" y="47"/>
                    <a:pt x="150" y="47"/>
                  </a:cubicBezTo>
                  <a:close/>
                </a:path>
              </a:pathLst>
            </a:custGeom>
            <a:solidFill>
              <a:srgbClr val="3D5A80"/>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nvGrpSpPr>
            <p:cNvPr id="519" name="Group 518">
              <a:extLst>
                <a:ext uri="{FF2B5EF4-FFF2-40B4-BE49-F238E27FC236}">
                  <a16:creationId xmlns:a16="http://schemas.microsoft.com/office/drawing/2014/main" id="{C72FD914-E028-03C2-4206-99D23411B9D9}"/>
                </a:ext>
              </a:extLst>
            </p:cNvPr>
            <p:cNvGrpSpPr/>
            <p:nvPr/>
          </p:nvGrpSpPr>
          <p:grpSpPr bwMode="gray">
            <a:xfrm>
              <a:off x="6048011" y="5489324"/>
              <a:ext cx="718361" cy="461576"/>
              <a:chOff x="4127560" y="5422465"/>
              <a:chExt cx="776297" cy="488024"/>
            </a:xfrm>
            <a:solidFill>
              <a:srgbClr val="A0CD4F"/>
            </a:solidFill>
          </p:grpSpPr>
          <p:sp>
            <p:nvSpPr>
              <p:cNvPr id="657" name="Freeform 428">
                <a:extLst>
                  <a:ext uri="{FF2B5EF4-FFF2-40B4-BE49-F238E27FC236}">
                    <a16:creationId xmlns:a16="http://schemas.microsoft.com/office/drawing/2014/main" id="{11B5F08C-7A70-2513-0A7A-57F18609796E}"/>
                  </a:ext>
                </a:extLst>
              </p:cNvPr>
              <p:cNvSpPr>
                <a:spLocks/>
              </p:cNvSpPr>
              <p:nvPr/>
            </p:nvSpPr>
            <p:spPr bwMode="gray">
              <a:xfrm>
                <a:off x="4724467" y="5712044"/>
                <a:ext cx="179390" cy="198445"/>
              </a:xfrm>
              <a:custGeom>
                <a:avLst/>
                <a:gdLst>
                  <a:gd name="T0" fmla="*/ 6 w 50"/>
                  <a:gd name="T1" fmla="*/ 4 h 55"/>
                  <a:gd name="T2" fmla="*/ 7 w 50"/>
                  <a:gd name="T3" fmla="*/ 0 h 55"/>
                  <a:gd name="T4" fmla="*/ 10 w 50"/>
                  <a:gd name="T5" fmla="*/ 1 h 55"/>
                  <a:gd name="T6" fmla="*/ 13 w 50"/>
                  <a:gd name="T7" fmla="*/ 3 h 55"/>
                  <a:gd name="T8" fmla="*/ 16 w 50"/>
                  <a:gd name="T9" fmla="*/ 5 h 55"/>
                  <a:gd name="T10" fmla="*/ 19 w 50"/>
                  <a:gd name="T11" fmla="*/ 5 h 55"/>
                  <a:gd name="T12" fmla="*/ 22 w 50"/>
                  <a:gd name="T13" fmla="*/ 6 h 55"/>
                  <a:gd name="T14" fmla="*/ 26 w 50"/>
                  <a:gd name="T15" fmla="*/ 8 h 55"/>
                  <a:gd name="T16" fmla="*/ 31 w 50"/>
                  <a:gd name="T17" fmla="*/ 10 h 55"/>
                  <a:gd name="T18" fmla="*/ 34 w 50"/>
                  <a:gd name="T19" fmla="*/ 13 h 55"/>
                  <a:gd name="T20" fmla="*/ 37 w 50"/>
                  <a:gd name="T21" fmla="*/ 15 h 55"/>
                  <a:gd name="T22" fmla="*/ 38 w 50"/>
                  <a:gd name="T23" fmla="*/ 19 h 55"/>
                  <a:gd name="T24" fmla="*/ 39 w 50"/>
                  <a:gd name="T25" fmla="*/ 22 h 55"/>
                  <a:gd name="T26" fmla="*/ 41 w 50"/>
                  <a:gd name="T27" fmla="*/ 22 h 55"/>
                  <a:gd name="T28" fmla="*/ 42 w 50"/>
                  <a:gd name="T29" fmla="*/ 26 h 55"/>
                  <a:gd name="T30" fmla="*/ 46 w 50"/>
                  <a:gd name="T31" fmla="*/ 28 h 55"/>
                  <a:gd name="T32" fmla="*/ 49 w 50"/>
                  <a:gd name="T33" fmla="*/ 29 h 55"/>
                  <a:gd name="T34" fmla="*/ 48 w 50"/>
                  <a:gd name="T35" fmla="*/ 32 h 55"/>
                  <a:gd name="T36" fmla="*/ 46 w 50"/>
                  <a:gd name="T37" fmla="*/ 35 h 55"/>
                  <a:gd name="T38" fmla="*/ 43 w 50"/>
                  <a:gd name="T39" fmla="*/ 38 h 55"/>
                  <a:gd name="T40" fmla="*/ 39 w 50"/>
                  <a:gd name="T41" fmla="*/ 39 h 55"/>
                  <a:gd name="T42" fmla="*/ 35 w 50"/>
                  <a:gd name="T43" fmla="*/ 41 h 55"/>
                  <a:gd name="T44" fmla="*/ 30 w 50"/>
                  <a:gd name="T45" fmla="*/ 42 h 55"/>
                  <a:gd name="T46" fmla="*/ 27 w 50"/>
                  <a:gd name="T47" fmla="*/ 44 h 55"/>
                  <a:gd name="T48" fmla="*/ 24 w 50"/>
                  <a:gd name="T49" fmla="*/ 46 h 55"/>
                  <a:gd name="T50" fmla="*/ 21 w 50"/>
                  <a:gd name="T51" fmla="*/ 49 h 55"/>
                  <a:gd name="T52" fmla="*/ 17 w 50"/>
                  <a:gd name="T53" fmla="*/ 54 h 55"/>
                  <a:gd name="T54" fmla="*/ 14 w 50"/>
                  <a:gd name="T55" fmla="*/ 55 h 55"/>
                  <a:gd name="T56" fmla="*/ 10 w 50"/>
                  <a:gd name="T57" fmla="*/ 52 h 55"/>
                  <a:gd name="T58" fmla="*/ 7 w 50"/>
                  <a:gd name="T59" fmla="*/ 50 h 55"/>
                  <a:gd name="T60" fmla="*/ 5 w 50"/>
                  <a:gd name="T61" fmla="*/ 45 h 55"/>
                  <a:gd name="T62" fmla="*/ 7 w 50"/>
                  <a:gd name="T63" fmla="*/ 37 h 55"/>
                  <a:gd name="T64" fmla="*/ 5 w 50"/>
                  <a:gd name="T65" fmla="*/ 33 h 55"/>
                  <a:gd name="T66" fmla="*/ 4 w 50"/>
                  <a:gd name="T67" fmla="*/ 29 h 55"/>
                  <a:gd name="T68" fmla="*/ 1 w 50"/>
                  <a:gd name="T69" fmla="*/ 25 h 55"/>
                  <a:gd name="T70" fmla="*/ 1 w 50"/>
                  <a:gd name="T71" fmla="*/ 19 h 55"/>
                  <a:gd name="T72" fmla="*/ 5 w 50"/>
                  <a:gd name="T73" fmla="*/ 16 h 55"/>
                  <a:gd name="T74" fmla="*/ 7 w 50"/>
                  <a:gd name="T75" fmla="*/ 13 h 55"/>
                  <a:gd name="T76" fmla="*/ 9 w 50"/>
                  <a:gd name="T77" fmla="*/ 9 h 55"/>
                  <a:gd name="T78" fmla="*/ 6 w 50"/>
                  <a:gd name="T79" fmla="*/ 4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0" h="55">
                    <a:moveTo>
                      <a:pt x="6" y="4"/>
                    </a:moveTo>
                    <a:cubicBezTo>
                      <a:pt x="6" y="2"/>
                      <a:pt x="6" y="1"/>
                      <a:pt x="7" y="0"/>
                    </a:cubicBezTo>
                    <a:cubicBezTo>
                      <a:pt x="8" y="0"/>
                      <a:pt x="9" y="0"/>
                      <a:pt x="10" y="1"/>
                    </a:cubicBezTo>
                    <a:cubicBezTo>
                      <a:pt x="12" y="1"/>
                      <a:pt x="12" y="3"/>
                      <a:pt x="13" y="3"/>
                    </a:cubicBezTo>
                    <a:cubicBezTo>
                      <a:pt x="14" y="3"/>
                      <a:pt x="15" y="4"/>
                      <a:pt x="16" y="5"/>
                    </a:cubicBezTo>
                    <a:cubicBezTo>
                      <a:pt x="17" y="5"/>
                      <a:pt x="19" y="6"/>
                      <a:pt x="19" y="5"/>
                    </a:cubicBezTo>
                    <a:cubicBezTo>
                      <a:pt x="20" y="5"/>
                      <a:pt x="22" y="6"/>
                      <a:pt x="22" y="6"/>
                    </a:cubicBezTo>
                    <a:cubicBezTo>
                      <a:pt x="23" y="7"/>
                      <a:pt x="25" y="7"/>
                      <a:pt x="26" y="8"/>
                    </a:cubicBezTo>
                    <a:cubicBezTo>
                      <a:pt x="27" y="8"/>
                      <a:pt x="29" y="10"/>
                      <a:pt x="31" y="10"/>
                    </a:cubicBezTo>
                    <a:cubicBezTo>
                      <a:pt x="32" y="11"/>
                      <a:pt x="33" y="12"/>
                      <a:pt x="34" y="13"/>
                    </a:cubicBezTo>
                    <a:cubicBezTo>
                      <a:pt x="35" y="13"/>
                      <a:pt x="36" y="14"/>
                      <a:pt x="37" y="15"/>
                    </a:cubicBezTo>
                    <a:cubicBezTo>
                      <a:pt x="37" y="16"/>
                      <a:pt x="38" y="17"/>
                      <a:pt x="38" y="19"/>
                    </a:cubicBezTo>
                    <a:cubicBezTo>
                      <a:pt x="38" y="20"/>
                      <a:pt x="37" y="21"/>
                      <a:pt x="39" y="22"/>
                    </a:cubicBezTo>
                    <a:cubicBezTo>
                      <a:pt x="40" y="22"/>
                      <a:pt x="41" y="21"/>
                      <a:pt x="41" y="22"/>
                    </a:cubicBezTo>
                    <a:cubicBezTo>
                      <a:pt x="42" y="24"/>
                      <a:pt x="42" y="25"/>
                      <a:pt x="42" y="26"/>
                    </a:cubicBezTo>
                    <a:cubicBezTo>
                      <a:pt x="43" y="26"/>
                      <a:pt x="45" y="27"/>
                      <a:pt x="46" y="28"/>
                    </a:cubicBezTo>
                    <a:cubicBezTo>
                      <a:pt x="47" y="28"/>
                      <a:pt x="48" y="28"/>
                      <a:pt x="49" y="29"/>
                    </a:cubicBezTo>
                    <a:cubicBezTo>
                      <a:pt x="49" y="30"/>
                      <a:pt x="50" y="32"/>
                      <a:pt x="48" y="32"/>
                    </a:cubicBezTo>
                    <a:cubicBezTo>
                      <a:pt x="47" y="33"/>
                      <a:pt x="46" y="34"/>
                      <a:pt x="46" y="35"/>
                    </a:cubicBezTo>
                    <a:cubicBezTo>
                      <a:pt x="45" y="36"/>
                      <a:pt x="44" y="37"/>
                      <a:pt x="43" y="38"/>
                    </a:cubicBezTo>
                    <a:cubicBezTo>
                      <a:pt x="42" y="38"/>
                      <a:pt x="40" y="38"/>
                      <a:pt x="39" y="39"/>
                    </a:cubicBezTo>
                    <a:cubicBezTo>
                      <a:pt x="38" y="40"/>
                      <a:pt x="37" y="41"/>
                      <a:pt x="35" y="41"/>
                    </a:cubicBezTo>
                    <a:cubicBezTo>
                      <a:pt x="34" y="41"/>
                      <a:pt x="31" y="40"/>
                      <a:pt x="30" y="42"/>
                    </a:cubicBezTo>
                    <a:cubicBezTo>
                      <a:pt x="29" y="43"/>
                      <a:pt x="28" y="44"/>
                      <a:pt x="27" y="44"/>
                    </a:cubicBezTo>
                    <a:cubicBezTo>
                      <a:pt x="25" y="44"/>
                      <a:pt x="25" y="46"/>
                      <a:pt x="24" y="46"/>
                    </a:cubicBezTo>
                    <a:cubicBezTo>
                      <a:pt x="23" y="46"/>
                      <a:pt x="22" y="47"/>
                      <a:pt x="21" y="49"/>
                    </a:cubicBezTo>
                    <a:cubicBezTo>
                      <a:pt x="20" y="50"/>
                      <a:pt x="18" y="53"/>
                      <a:pt x="17" y="54"/>
                    </a:cubicBezTo>
                    <a:cubicBezTo>
                      <a:pt x="17" y="55"/>
                      <a:pt x="16" y="55"/>
                      <a:pt x="14" y="55"/>
                    </a:cubicBezTo>
                    <a:cubicBezTo>
                      <a:pt x="13" y="54"/>
                      <a:pt x="12" y="52"/>
                      <a:pt x="10" y="52"/>
                    </a:cubicBezTo>
                    <a:cubicBezTo>
                      <a:pt x="9" y="52"/>
                      <a:pt x="8" y="51"/>
                      <a:pt x="7" y="50"/>
                    </a:cubicBezTo>
                    <a:cubicBezTo>
                      <a:pt x="6" y="49"/>
                      <a:pt x="5" y="47"/>
                      <a:pt x="5" y="45"/>
                    </a:cubicBezTo>
                    <a:cubicBezTo>
                      <a:pt x="6" y="43"/>
                      <a:pt x="7" y="38"/>
                      <a:pt x="7" y="37"/>
                    </a:cubicBezTo>
                    <a:cubicBezTo>
                      <a:pt x="6" y="36"/>
                      <a:pt x="5" y="34"/>
                      <a:pt x="5" y="33"/>
                    </a:cubicBezTo>
                    <a:cubicBezTo>
                      <a:pt x="5" y="32"/>
                      <a:pt x="5" y="30"/>
                      <a:pt x="4" y="29"/>
                    </a:cubicBezTo>
                    <a:cubicBezTo>
                      <a:pt x="2" y="28"/>
                      <a:pt x="2" y="26"/>
                      <a:pt x="1" y="25"/>
                    </a:cubicBezTo>
                    <a:cubicBezTo>
                      <a:pt x="0" y="23"/>
                      <a:pt x="0" y="20"/>
                      <a:pt x="1" y="19"/>
                    </a:cubicBezTo>
                    <a:cubicBezTo>
                      <a:pt x="2" y="18"/>
                      <a:pt x="4" y="17"/>
                      <a:pt x="5" y="16"/>
                    </a:cubicBezTo>
                    <a:cubicBezTo>
                      <a:pt x="6" y="15"/>
                      <a:pt x="6" y="15"/>
                      <a:pt x="7" y="13"/>
                    </a:cubicBezTo>
                    <a:cubicBezTo>
                      <a:pt x="8" y="10"/>
                      <a:pt x="10" y="9"/>
                      <a:pt x="9" y="9"/>
                    </a:cubicBezTo>
                    <a:cubicBezTo>
                      <a:pt x="7" y="8"/>
                      <a:pt x="6" y="5"/>
                      <a:pt x="6" y="4"/>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dirty="0">
                  <a:ln>
                    <a:noFill/>
                  </a:ln>
                  <a:solidFill>
                    <a:srgbClr val="0A243F"/>
                  </a:solidFill>
                  <a:effectLst/>
                  <a:uLnTx/>
                  <a:uFillTx/>
                  <a:latin typeface="Arial"/>
                  <a:ea typeface="+mn-ea"/>
                  <a:cs typeface="+mn-cs"/>
                </a:endParaRPr>
              </a:p>
            </p:txBody>
          </p:sp>
          <p:sp>
            <p:nvSpPr>
              <p:cNvPr id="658" name="Freeform 429">
                <a:extLst>
                  <a:ext uri="{FF2B5EF4-FFF2-40B4-BE49-F238E27FC236}">
                    <a16:creationId xmlns:a16="http://schemas.microsoft.com/office/drawing/2014/main" id="{C446BF88-C6CC-0E8A-8072-9B860ACDF46A}"/>
                  </a:ext>
                </a:extLst>
              </p:cNvPr>
              <p:cNvSpPr>
                <a:spLocks/>
              </p:cNvSpPr>
              <p:nvPr/>
            </p:nvSpPr>
            <p:spPr bwMode="gray">
              <a:xfrm>
                <a:off x="4633983" y="5597740"/>
                <a:ext cx="101601" cy="71440"/>
              </a:xfrm>
              <a:custGeom>
                <a:avLst/>
                <a:gdLst>
                  <a:gd name="T0" fmla="*/ 9 w 28"/>
                  <a:gd name="T1" fmla="*/ 5 h 20"/>
                  <a:gd name="T2" fmla="*/ 12 w 28"/>
                  <a:gd name="T3" fmla="*/ 4 h 20"/>
                  <a:gd name="T4" fmla="*/ 15 w 28"/>
                  <a:gd name="T5" fmla="*/ 3 h 20"/>
                  <a:gd name="T6" fmla="*/ 19 w 28"/>
                  <a:gd name="T7" fmla="*/ 5 h 20"/>
                  <a:gd name="T8" fmla="*/ 21 w 28"/>
                  <a:gd name="T9" fmla="*/ 6 h 20"/>
                  <a:gd name="T10" fmla="*/ 23 w 28"/>
                  <a:gd name="T11" fmla="*/ 8 h 20"/>
                  <a:gd name="T12" fmla="*/ 26 w 28"/>
                  <a:gd name="T13" fmla="*/ 9 h 20"/>
                  <a:gd name="T14" fmla="*/ 28 w 28"/>
                  <a:gd name="T15" fmla="*/ 13 h 20"/>
                  <a:gd name="T16" fmla="*/ 24 w 28"/>
                  <a:gd name="T17" fmla="*/ 16 h 20"/>
                  <a:gd name="T18" fmla="*/ 21 w 28"/>
                  <a:gd name="T19" fmla="*/ 16 h 20"/>
                  <a:gd name="T20" fmla="*/ 18 w 28"/>
                  <a:gd name="T21" fmla="*/ 17 h 20"/>
                  <a:gd name="T22" fmla="*/ 12 w 28"/>
                  <a:gd name="T23" fmla="*/ 19 h 20"/>
                  <a:gd name="T24" fmla="*/ 8 w 28"/>
                  <a:gd name="T25" fmla="*/ 18 h 20"/>
                  <a:gd name="T26" fmla="*/ 10 w 28"/>
                  <a:gd name="T27" fmla="*/ 15 h 20"/>
                  <a:gd name="T28" fmla="*/ 9 w 28"/>
                  <a:gd name="T29" fmla="*/ 10 h 20"/>
                  <a:gd name="T30" fmla="*/ 5 w 28"/>
                  <a:gd name="T31" fmla="*/ 10 h 20"/>
                  <a:gd name="T32" fmla="*/ 1 w 28"/>
                  <a:gd name="T33" fmla="*/ 7 h 20"/>
                  <a:gd name="T34" fmla="*/ 0 w 28"/>
                  <a:gd name="T35" fmla="*/ 2 h 20"/>
                  <a:gd name="T36" fmla="*/ 3 w 28"/>
                  <a:gd name="T37" fmla="*/ 0 h 20"/>
                  <a:gd name="T38" fmla="*/ 6 w 28"/>
                  <a:gd name="T39" fmla="*/ 2 h 20"/>
                  <a:gd name="T40" fmla="*/ 9 w 28"/>
                  <a:gd name="T41" fmla="*/ 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 h="20">
                    <a:moveTo>
                      <a:pt x="9" y="5"/>
                    </a:moveTo>
                    <a:cubicBezTo>
                      <a:pt x="10" y="5"/>
                      <a:pt x="11" y="5"/>
                      <a:pt x="12" y="4"/>
                    </a:cubicBezTo>
                    <a:cubicBezTo>
                      <a:pt x="13" y="4"/>
                      <a:pt x="15" y="3"/>
                      <a:pt x="15" y="3"/>
                    </a:cubicBezTo>
                    <a:cubicBezTo>
                      <a:pt x="16" y="3"/>
                      <a:pt x="18" y="4"/>
                      <a:pt x="19" y="5"/>
                    </a:cubicBezTo>
                    <a:cubicBezTo>
                      <a:pt x="19" y="6"/>
                      <a:pt x="20" y="6"/>
                      <a:pt x="21" y="6"/>
                    </a:cubicBezTo>
                    <a:cubicBezTo>
                      <a:pt x="22" y="7"/>
                      <a:pt x="23" y="8"/>
                      <a:pt x="23" y="8"/>
                    </a:cubicBezTo>
                    <a:cubicBezTo>
                      <a:pt x="23" y="8"/>
                      <a:pt x="25" y="9"/>
                      <a:pt x="26" y="9"/>
                    </a:cubicBezTo>
                    <a:cubicBezTo>
                      <a:pt x="27" y="10"/>
                      <a:pt x="28" y="11"/>
                      <a:pt x="28" y="13"/>
                    </a:cubicBezTo>
                    <a:cubicBezTo>
                      <a:pt x="27" y="14"/>
                      <a:pt x="27" y="14"/>
                      <a:pt x="24" y="16"/>
                    </a:cubicBezTo>
                    <a:cubicBezTo>
                      <a:pt x="21" y="18"/>
                      <a:pt x="20" y="17"/>
                      <a:pt x="21" y="16"/>
                    </a:cubicBezTo>
                    <a:cubicBezTo>
                      <a:pt x="21" y="15"/>
                      <a:pt x="20" y="16"/>
                      <a:pt x="18" y="17"/>
                    </a:cubicBezTo>
                    <a:cubicBezTo>
                      <a:pt x="16" y="18"/>
                      <a:pt x="14" y="19"/>
                      <a:pt x="12" y="19"/>
                    </a:cubicBezTo>
                    <a:cubicBezTo>
                      <a:pt x="10" y="19"/>
                      <a:pt x="7" y="20"/>
                      <a:pt x="8" y="18"/>
                    </a:cubicBezTo>
                    <a:cubicBezTo>
                      <a:pt x="10" y="17"/>
                      <a:pt x="10" y="17"/>
                      <a:pt x="10" y="15"/>
                    </a:cubicBezTo>
                    <a:cubicBezTo>
                      <a:pt x="9" y="13"/>
                      <a:pt x="10" y="10"/>
                      <a:pt x="9" y="10"/>
                    </a:cubicBezTo>
                    <a:cubicBezTo>
                      <a:pt x="8" y="10"/>
                      <a:pt x="7" y="10"/>
                      <a:pt x="5" y="10"/>
                    </a:cubicBezTo>
                    <a:cubicBezTo>
                      <a:pt x="3" y="10"/>
                      <a:pt x="1" y="8"/>
                      <a:pt x="1" y="7"/>
                    </a:cubicBezTo>
                    <a:cubicBezTo>
                      <a:pt x="0" y="5"/>
                      <a:pt x="0" y="3"/>
                      <a:pt x="0" y="2"/>
                    </a:cubicBezTo>
                    <a:cubicBezTo>
                      <a:pt x="1" y="2"/>
                      <a:pt x="2" y="0"/>
                      <a:pt x="3" y="0"/>
                    </a:cubicBezTo>
                    <a:cubicBezTo>
                      <a:pt x="4" y="0"/>
                      <a:pt x="4" y="0"/>
                      <a:pt x="6" y="2"/>
                    </a:cubicBezTo>
                    <a:cubicBezTo>
                      <a:pt x="7" y="3"/>
                      <a:pt x="9" y="5"/>
                      <a:pt x="9" y="5"/>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59" name="Freeform 430">
                <a:extLst>
                  <a:ext uri="{FF2B5EF4-FFF2-40B4-BE49-F238E27FC236}">
                    <a16:creationId xmlns:a16="http://schemas.microsoft.com/office/drawing/2014/main" id="{49B698C0-3524-6D4C-8AE8-8B43714AF681}"/>
                  </a:ext>
                </a:extLst>
              </p:cNvPr>
              <p:cNvSpPr>
                <a:spLocks/>
              </p:cNvSpPr>
              <p:nvPr/>
            </p:nvSpPr>
            <p:spPr bwMode="gray">
              <a:xfrm>
                <a:off x="4633983" y="5658067"/>
                <a:ext cx="20638" cy="19051"/>
              </a:xfrm>
              <a:custGeom>
                <a:avLst/>
                <a:gdLst>
                  <a:gd name="T0" fmla="*/ 3 w 6"/>
                  <a:gd name="T1" fmla="*/ 2 h 5"/>
                  <a:gd name="T2" fmla="*/ 0 w 6"/>
                  <a:gd name="T3" fmla="*/ 4 h 5"/>
                  <a:gd name="T4" fmla="*/ 2 w 6"/>
                  <a:gd name="T5" fmla="*/ 4 h 5"/>
                  <a:gd name="T6" fmla="*/ 4 w 6"/>
                  <a:gd name="T7" fmla="*/ 4 h 5"/>
                  <a:gd name="T8" fmla="*/ 5 w 6"/>
                  <a:gd name="T9" fmla="*/ 1 h 5"/>
                  <a:gd name="T10" fmla="*/ 3 w 6"/>
                  <a:gd name="T11" fmla="*/ 2 h 5"/>
                </a:gdLst>
                <a:ahLst/>
                <a:cxnLst>
                  <a:cxn ang="0">
                    <a:pos x="T0" y="T1"/>
                  </a:cxn>
                  <a:cxn ang="0">
                    <a:pos x="T2" y="T3"/>
                  </a:cxn>
                  <a:cxn ang="0">
                    <a:pos x="T4" y="T5"/>
                  </a:cxn>
                  <a:cxn ang="0">
                    <a:pos x="T6" y="T7"/>
                  </a:cxn>
                  <a:cxn ang="0">
                    <a:pos x="T8" y="T9"/>
                  </a:cxn>
                  <a:cxn ang="0">
                    <a:pos x="T10" y="T11"/>
                  </a:cxn>
                </a:cxnLst>
                <a:rect l="0" t="0" r="r" b="b"/>
                <a:pathLst>
                  <a:path w="6" h="5">
                    <a:moveTo>
                      <a:pt x="3" y="2"/>
                    </a:moveTo>
                    <a:cubicBezTo>
                      <a:pt x="2" y="2"/>
                      <a:pt x="0" y="2"/>
                      <a:pt x="0" y="4"/>
                    </a:cubicBezTo>
                    <a:cubicBezTo>
                      <a:pt x="0" y="5"/>
                      <a:pt x="1" y="5"/>
                      <a:pt x="2" y="4"/>
                    </a:cubicBezTo>
                    <a:cubicBezTo>
                      <a:pt x="3" y="4"/>
                      <a:pt x="3" y="5"/>
                      <a:pt x="4" y="4"/>
                    </a:cubicBezTo>
                    <a:cubicBezTo>
                      <a:pt x="5" y="3"/>
                      <a:pt x="6" y="2"/>
                      <a:pt x="5" y="1"/>
                    </a:cubicBezTo>
                    <a:cubicBezTo>
                      <a:pt x="5" y="0"/>
                      <a:pt x="4" y="2"/>
                      <a:pt x="3" y="2"/>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60" name="Freeform 431">
                <a:extLst>
                  <a:ext uri="{FF2B5EF4-FFF2-40B4-BE49-F238E27FC236}">
                    <a16:creationId xmlns:a16="http://schemas.microsoft.com/office/drawing/2014/main" id="{858A78BF-601B-821E-D269-871D51858557}"/>
                  </a:ext>
                </a:extLst>
              </p:cNvPr>
              <p:cNvSpPr>
                <a:spLocks/>
              </p:cNvSpPr>
              <p:nvPr/>
            </p:nvSpPr>
            <p:spPr bwMode="gray">
              <a:xfrm>
                <a:off x="4580007" y="5612028"/>
                <a:ext cx="34926" cy="28576"/>
              </a:xfrm>
              <a:custGeom>
                <a:avLst/>
                <a:gdLst>
                  <a:gd name="T0" fmla="*/ 8 w 10"/>
                  <a:gd name="T1" fmla="*/ 2 h 8"/>
                  <a:gd name="T2" fmla="*/ 2 w 10"/>
                  <a:gd name="T3" fmla="*/ 1 h 8"/>
                  <a:gd name="T4" fmla="*/ 1 w 10"/>
                  <a:gd name="T5" fmla="*/ 2 h 8"/>
                  <a:gd name="T6" fmla="*/ 3 w 10"/>
                  <a:gd name="T7" fmla="*/ 4 h 8"/>
                  <a:gd name="T8" fmla="*/ 4 w 10"/>
                  <a:gd name="T9" fmla="*/ 6 h 8"/>
                  <a:gd name="T10" fmla="*/ 6 w 10"/>
                  <a:gd name="T11" fmla="*/ 8 h 8"/>
                  <a:gd name="T12" fmla="*/ 9 w 10"/>
                  <a:gd name="T13" fmla="*/ 7 h 8"/>
                  <a:gd name="T14" fmla="*/ 8 w 10"/>
                  <a:gd name="T15" fmla="*/ 2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8">
                    <a:moveTo>
                      <a:pt x="8" y="2"/>
                    </a:moveTo>
                    <a:cubicBezTo>
                      <a:pt x="6" y="0"/>
                      <a:pt x="4" y="1"/>
                      <a:pt x="2" y="1"/>
                    </a:cubicBezTo>
                    <a:cubicBezTo>
                      <a:pt x="0" y="1"/>
                      <a:pt x="0" y="2"/>
                      <a:pt x="1" y="2"/>
                    </a:cubicBezTo>
                    <a:cubicBezTo>
                      <a:pt x="2" y="3"/>
                      <a:pt x="3" y="3"/>
                      <a:pt x="3" y="4"/>
                    </a:cubicBezTo>
                    <a:cubicBezTo>
                      <a:pt x="3" y="5"/>
                      <a:pt x="3" y="6"/>
                      <a:pt x="4" y="6"/>
                    </a:cubicBezTo>
                    <a:cubicBezTo>
                      <a:pt x="5" y="6"/>
                      <a:pt x="4" y="8"/>
                      <a:pt x="6" y="8"/>
                    </a:cubicBezTo>
                    <a:cubicBezTo>
                      <a:pt x="7" y="8"/>
                      <a:pt x="9" y="8"/>
                      <a:pt x="9" y="7"/>
                    </a:cubicBezTo>
                    <a:cubicBezTo>
                      <a:pt x="10" y="5"/>
                      <a:pt x="10" y="3"/>
                      <a:pt x="8" y="2"/>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61" name="Freeform 432">
                <a:extLst>
                  <a:ext uri="{FF2B5EF4-FFF2-40B4-BE49-F238E27FC236}">
                    <a16:creationId xmlns:a16="http://schemas.microsoft.com/office/drawing/2014/main" id="{07CCE7D5-9788-9B7E-3C65-FC659B99534C}"/>
                  </a:ext>
                </a:extLst>
              </p:cNvPr>
              <p:cNvSpPr>
                <a:spLocks/>
              </p:cNvSpPr>
              <p:nvPr/>
            </p:nvSpPr>
            <p:spPr bwMode="gray">
              <a:xfrm>
                <a:off x="4543494" y="5567576"/>
                <a:ext cx="90489" cy="30164"/>
              </a:xfrm>
              <a:custGeom>
                <a:avLst/>
                <a:gdLst>
                  <a:gd name="T0" fmla="*/ 9 w 25"/>
                  <a:gd name="T1" fmla="*/ 5 h 8"/>
                  <a:gd name="T2" fmla="*/ 4 w 25"/>
                  <a:gd name="T3" fmla="*/ 5 h 8"/>
                  <a:gd name="T4" fmla="*/ 1 w 25"/>
                  <a:gd name="T5" fmla="*/ 3 h 8"/>
                  <a:gd name="T6" fmla="*/ 3 w 25"/>
                  <a:gd name="T7" fmla="*/ 1 h 8"/>
                  <a:gd name="T8" fmla="*/ 5 w 25"/>
                  <a:gd name="T9" fmla="*/ 0 h 8"/>
                  <a:gd name="T10" fmla="*/ 9 w 25"/>
                  <a:gd name="T11" fmla="*/ 1 h 8"/>
                  <a:gd name="T12" fmla="*/ 13 w 25"/>
                  <a:gd name="T13" fmla="*/ 2 h 8"/>
                  <a:gd name="T14" fmla="*/ 15 w 25"/>
                  <a:gd name="T15" fmla="*/ 2 h 8"/>
                  <a:gd name="T16" fmla="*/ 19 w 25"/>
                  <a:gd name="T17" fmla="*/ 3 h 8"/>
                  <a:gd name="T18" fmla="*/ 22 w 25"/>
                  <a:gd name="T19" fmla="*/ 2 h 8"/>
                  <a:gd name="T20" fmla="*/ 23 w 25"/>
                  <a:gd name="T21" fmla="*/ 3 h 8"/>
                  <a:gd name="T22" fmla="*/ 20 w 25"/>
                  <a:gd name="T23" fmla="*/ 6 h 8"/>
                  <a:gd name="T24" fmla="*/ 17 w 25"/>
                  <a:gd name="T25" fmla="*/ 8 h 8"/>
                  <a:gd name="T26" fmla="*/ 15 w 25"/>
                  <a:gd name="T27" fmla="*/ 7 h 8"/>
                  <a:gd name="T28" fmla="*/ 12 w 25"/>
                  <a:gd name="T29" fmla="*/ 6 h 8"/>
                  <a:gd name="T30" fmla="*/ 9 w 25"/>
                  <a:gd name="T3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 h="8">
                    <a:moveTo>
                      <a:pt x="9" y="5"/>
                    </a:moveTo>
                    <a:cubicBezTo>
                      <a:pt x="7" y="5"/>
                      <a:pt x="6" y="6"/>
                      <a:pt x="4" y="5"/>
                    </a:cubicBezTo>
                    <a:cubicBezTo>
                      <a:pt x="2" y="5"/>
                      <a:pt x="0" y="4"/>
                      <a:pt x="1" y="3"/>
                    </a:cubicBezTo>
                    <a:cubicBezTo>
                      <a:pt x="3" y="2"/>
                      <a:pt x="3" y="2"/>
                      <a:pt x="3" y="1"/>
                    </a:cubicBezTo>
                    <a:cubicBezTo>
                      <a:pt x="3" y="0"/>
                      <a:pt x="4" y="0"/>
                      <a:pt x="5" y="0"/>
                    </a:cubicBezTo>
                    <a:cubicBezTo>
                      <a:pt x="6" y="0"/>
                      <a:pt x="7" y="1"/>
                      <a:pt x="9" y="1"/>
                    </a:cubicBezTo>
                    <a:cubicBezTo>
                      <a:pt x="11" y="0"/>
                      <a:pt x="12" y="2"/>
                      <a:pt x="13" y="2"/>
                    </a:cubicBezTo>
                    <a:cubicBezTo>
                      <a:pt x="14" y="1"/>
                      <a:pt x="14" y="1"/>
                      <a:pt x="15" y="2"/>
                    </a:cubicBezTo>
                    <a:cubicBezTo>
                      <a:pt x="16" y="3"/>
                      <a:pt x="18" y="3"/>
                      <a:pt x="19" y="3"/>
                    </a:cubicBezTo>
                    <a:cubicBezTo>
                      <a:pt x="20" y="2"/>
                      <a:pt x="21" y="2"/>
                      <a:pt x="22" y="2"/>
                    </a:cubicBezTo>
                    <a:cubicBezTo>
                      <a:pt x="23" y="2"/>
                      <a:pt x="25" y="2"/>
                      <a:pt x="23" y="3"/>
                    </a:cubicBezTo>
                    <a:cubicBezTo>
                      <a:pt x="22" y="5"/>
                      <a:pt x="21" y="6"/>
                      <a:pt x="20" y="6"/>
                    </a:cubicBezTo>
                    <a:cubicBezTo>
                      <a:pt x="19" y="7"/>
                      <a:pt x="18" y="8"/>
                      <a:pt x="17" y="8"/>
                    </a:cubicBezTo>
                    <a:cubicBezTo>
                      <a:pt x="17" y="7"/>
                      <a:pt x="16" y="7"/>
                      <a:pt x="15" y="7"/>
                    </a:cubicBezTo>
                    <a:cubicBezTo>
                      <a:pt x="14" y="7"/>
                      <a:pt x="13" y="6"/>
                      <a:pt x="12" y="6"/>
                    </a:cubicBezTo>
                    <a:cubicBezTo>
                      <a:pt x="12" y="5"/>
                      <a:pt x="11" y="5"/>
                      <a:pt x="9" y="5"/>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62" name="Freeform 433">
                <a:extLst>
                  <a:ext uri="{FF2B5EF4-FFF2-40B4-BE49-F238E27FC236}">
                    <a16:creationId xmlns:a16="http://schemas.microsoft.com/office/drawing/2014/main" id="{F4F28B3D-74DE-BC2D-DA69-A0323E513670}"/>
                  </a:ext>
                </a:extLst>
              </p:cNvPr>
              <p:cNvSpPr>
                <a:spLocks/>
              </p:cNvSpPr>
              <p:nvPr/>
            </p:nvSpPr>
            <p:spPr bwMode="gray">
              <a:xfrm>
                <a:off x="4406967" y="5496136"/>
                <a:ext cx="88901" cy="68264"/>
              </a:xfrm>
              <a:custGeom>
                <a:avLst/>
                <a:gdLst>
                  <a:gd name="T0" fmla="*/ 12 w 25"/>
                  <a:gd name="T1" fmla="*/ 14 h 19"/>
                  <a:gd name="T2" fmla="*/ 10 w 25"/>
                  <a:gd name="T3" fmla="*/ 16 h 19"/>
                  <a:gd name="T4" fmla="*/ 6 w 25"/>
                  <a:gd name="T5" fmla="*/ 16 h 19"/>
                  <a:gd name="T6" fmla="*/ 3 w 25"/>
                  <a:gd name="T7" fmla="*/ 10 h 19"/>
                  <a:gd name="T8" fmla="*/ 1 w 25"/>
                  <a:gd name="T9" fmla="*/ 7 h 19"/>
                  <a:gd name="T10" fmla="*/ 1 w 25"/>
                  <a:gd name="T11" fmla="*/ 4 h 19"/>
                  <a:gd name="T12" fmla="*/ 5 w 25"/>
                  <a:gd name="T13" fmla="*/ 5 h 19"/>
                  <a:gd name="T14" fmla="*/ 9 w 25"/>
                  <a:gd name="T15" fmla="*/ 3 h 19"/>
                  <a:gd name="T16" fmla="*/ 12 w 25"/>
                  <a:gd name="T17" fmla="*/ 0 h 19"/>
                  <a:gd name="T18" fmla="*/ 15 w 25"/>
                  <a:gd name="T19" fmla="*/ 3 h 19"/>
                  <a:gd name="T20" fmla="*/ 17 w 25"/>
                  <a:gd name="T21" fmla="*/ 6 h 19"/>
                  <a:gd name="T22" fmla="*/ 18 w 25"/>
                  <a:gd name="T23" fmla="*/ 9 h 19"/>
                  <a:gd name="T24" fmla="*/ 19 w 25"/>
                  <a:gd name="T25" fmla="*/ 12 h 19"/>
                  <a:gd name="T26" fmla="*/ 20 w 25"/>
                  <a:gd name="T27" fmla="*/ 10 h 19"/>
                  <a:gd name="T28" fmla="*/ 22 w 25"/>
                  <a:gd name="T29" fmla="*/ 12 h 19"/>
                  <a:gd name="T30" fmla="*/ 24 w 25"/>
                  <a:gd name="T31" fmla="*/ 15 h 19"/>
                  <a:gd name="T32" fmla="*/ 24 w 25"/>
                  <a:gd name="T33" fmla="*/ 17 h 19"/>
                  <a:gd name="T34" fmla="*/ 21 w 25"/>
                  <a:gd name="T35" fmla="*/ 17 h 19"/>
                  <a:gd name="T36" fmla="*/ 18 w 25"/>
                  <a:gd name="T37" fmla="*/ 17 h 19"/>
                  <a:gd name="T38" fmla="*/ 15 w 25"/>
                  <a:gd name="T39" fmla="*/ 16 h 19"/>
                  <a:gd name="T40" fmla="*/ 13 w 25"/>
                  <a:gd name="T41" fmla="*/ 14 h 19"/>
                  <a:gd name="T42" fmla="*/ 12 w 25"/>
                  <a:gd name="T43" fmla="*/ 1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 h="19">
                    <a:moveTo>
                      <a:pt x="12" y="14"/>
                    </a:moveTo>
                    <a:cubicBezTo>
                      <a:pt x="11" y="14"/>
                      <a:pt x="12" y="14"/>
                      <a:pt x="10" y="16"/>
                    </a:cubicBezTo>
                    <a:cubicBezTo>
                      <a:pt x="9" y="17"/>
                      <a:pt x="8" y="18"/>
                      <a:pt x="6" y="16"/>
                    </a:cubicBezTo>
                    <a:cubicBezTo>
                      <a:pt x="5" y="14"/>
                      <a:pt x="5" y="11"/>
                      <a:pt x="3" y="10"/>
                    </a:cubicBezTo>
                    <a:cubicBezTo>
                      <a:pt x="2" y="9"/>
                      <a:pt x="1" y="8"/>
                      <a:pt x="1" y="7"/>
                    </a:cubicBezTo>
                    <a:cubicBezTo>
                      <a:pt x="1" y="6"/>
                      <a:pt x="0" y="4"/>
                      <a:pt x="1" y="4"/>
                    </a:cubicBezTo>
                    <a:cubicBezTo>
                      <a:pt x="3" y="4"/>
                      <a:pt x="4" y="5"/>
                      <a:pt x="5" y="5"/>
                    </a:cubicBezTo>
                    <a:cubicBezTo>
                      <a:pt x="6" y="4"/>
                      <a:pt x="8" y="4"/>
                      <a:pt x="9" y="3"/>
                    </a:cubicBezTo>
                    <a:cubicBezTo>
                      <a:pt x="9" y="1"/>
                      <a:pt x="11" y="0"/>
                      <a:pt x="12" y="0"/>
                    </a:cubicBezTo>
                    <a:cubicBezTo>
                      <a:pt x="13" y="0"/>
                      <a:pt x="14" y="1"/>
                      <a:pt x="15" y="3"/>
                    </a:cubicBezTo>
                    <a:cubicBezTo>
                      <a:pt x="15" y="4"/>
                      <a:pt x="15" y="4"/>
                      <a:pt x="17" y="6"/>
                    </a:cubicBezTo>
                    <a:cubicBezTo>
                      <a:pt x="18" y="7"/>
                      <a:pt x="18" y="8"/>
                      <a:pt x="18" y="9"/>
                    </a:cubicBezTo>
                    <a:cubicBezTo>
                      <a:pt x="18" y="10"/>
                      <a:pt x="18" y="12"/>
                      <a:pt x="19" y="12"/>
                    </a:cubicBezTo>
                    <a:cubicBezTo>
                      <a:pt x="20" y="12"/>
                      <a:pt x="20" y="11"/>
                      <a:pt x="20" y="10"/>
                    </a:cubicBezTo>
                    <a:cubicBezTo>
                      <a:pt x="20" y="9"/>
                      <a:pt x="22" y="10"/>
                      <a:pt x="22" y="12"/>
                    </a:cubicBezTo>
                    <a:cubicBezTo>
                      <a:pt x="22" y="13"/>
                      <a:pt x="24" y="14"/>
                      <a:pt x="24" y="15"/>
                    </a:cubicBezTo>
                    <a:cubicBezTo>
                      <a:pt x="25" y="16"/>
                      <a:pt x="25" y="16"/>
                      <a:pt x="24" y="17"/>
                    </a:cubicBezTo>
                    <a:cubicBezTo>
                      <a:pt x="24" y="17"/>
                      <a:pt x="22" y="17"/>
                      <a:pt x="21" y="17"/>
                    </a:cubicBezTo>
                    <a:cubicBezTo>
                      <a:pt x="20" y="18"/>
                      <a:pt x="19" y="19"/>
                      <a:pt x="18" y="17"/>
                    </a:cubicBezTo>
                    <a:cubicBezTo>
                      <a:pt x="17" y="16"/>
                      <a:pt x="16" y="16"/>
                      <a:pt x="15" y="16"/>
                    </a:cubicBezTo>
                    <a:cubicBezTo>
                      <a:pt x="14" y="15"/>
                      <a:pt x="13" y="15"/>
                      <a:pt x="13" y="14"/>
                    </a:cubicBezTo>
                    <a:cubicBezTo>
                      <a:pt x="13" y="14"/>
                      <a:pt x="12" y="14"/>
                      <a:pt x="12" y="14"/>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63" name="Freeform 434">
                <a:extLst>
                  <a:ext uri="{FF2B5EF4-FFF2-40B4-BE49-F238E27FC236}">
                    <a16:creationId xmlns:a16="http://schemas.microsoft.com/office/drawing/2014/main" id="{F7D74375-DF08-614A-D948-2B66F0F8F9A0}"/>
                  </a:ext>
                </a:extLst>
              </p:cNvPr>
              <p:cNvSpPr>
                <a:spLocks/>
              </p:cNvSpPr>
              <p:nvPr/>
            </p:nvSpPr>
            <p:spPr bwMode="gray">
              <a:xfrm>
                <a:off x="4179648" y="5422465"/>
                <a:ext cx="82552" cy="57153"/>
              </a:xfrm>
              <a:custGeom>
                <a:avLst/>
                <a:gdLst>
                  <a:gd name="T0" fmla="*/ 12 w 23"/>
                  <a:gd name="T1" fmla="*/ 15 h 16"/>
                  <a:gd name="T2" fmla="*/ 8 w 23"/>
                  <a:gd name="T3" fmla="*/ 13 h 16"/>
                  <a:gd name="T4" fmla="*/ 5 w 23"/>
                  <a:gd name="T5" fmla="*/ 11 h 16"/>
                  <a:gd name="T6" fmla="*/ 1 w 23"/>
                  <a:gd name="T7" fmla="*/ 9 h 16"/>
                  <a:gd name="T8" fmla="*/ 3 w 23"/>
                  <a:gd name="T9" fmla="*/ 6 h 16"/>
                  <a:gd name="T10" fmla="*/ 6 w 23"/>
                  <a:gd name="T11" fmla="*/ 3 h 16"/>
                  <a:gd name="T12" fmla="*/ 9 w 23"/>
                  <a:gd name="T13" fmla="*/ 2 h 16"/>
                  <a:gd name="T14" fmla="*/ 12 w 23"/>
                  <a:gd name="T15" fmla="*/ 1 h 16"/>
                  <a:gd name="T16" fmla="*/ 15 w 23"/>
                  <a:gd name="T17" fmla="*/ 0 h 16"/>
                  <a:gd name="T18" fmla="*/ 20 w 23"/>
                  <a:gd name="T19" fmla="*/ 2 h 16"/>
                  <a:gd name="T20" fmla="*/ 21 w 23"/>
                  <a:gd name="T21" fmla="*/ 6 h 16"/>
                  <a:gd name="T22" fmla="*/ 20 w 23"/>
                  <a:gd name="T23" fmla="*/ 9 h 16"/>
                  <a:gd name="T24" fmla="*/ 19 w 23"/>
                  <a:gd name="T25" fmla="*/ 12 h 16"/>
                  <a:gd name="T26" fmla="*/ 17 w 23"/>
                  <a:gd name="T27" fmla="*/ 15 h 16"/>
                  <a:gd name="T28" fmla="*/ 15 w 23"/>
                  <a:gd name="T29" fmla="*/ 15 h 16"/>
                  <a:gd name="T30" fmla="*/ 12 w 23"/>
                  <a:gd name="T31"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 h="16">
                    <a:moveTo>
                      <a:pt x="12" y="15"/>
                    </a:moveTo>
                    <a:cubicBezTo>
                      <a:pt x="10" y="15"/>
                      <a:pt x="9" y="14"/>
                      <a:pt x="8" y="13"/>
                    </a:cubicBezTo>
                    <a:cubicBezTo>
                      <a:pt x="7" y="12"/>
                      <a:pt x="6" y="11"/>
                      <a:pt x="5" y="11"/>
                    </a:cubicBezTo>
                    <a:cubicBezTo>
                      <a:pt x="3" y="10"/>
                      <a:pt x="0" y="10"/>
                      <a:pt x="1" y="9"/>
                    </a:cubicBezTo>
                    <a:cubicBezTo>
                      <a:pt x="2" y="8"/>
                      <a:pt x="2" y="7"/>
                      <a:pt x="3" y="6"/>
                    </a:cubicBezTo>
                    <a:cubicBezTo>
                      <a:pt x="4" y="5"/>
                      <a:pt x="5" y="4"/>
                      <a:pt x="6" y="3"/>
                    </a:cubicBezTo>
                    <a:cubicBezTo>
                      <a:pt x="7" y="2"/>
                      <a:pt x="9" y="3"/>
                      <a:pt x="9" y="2"/>
                    </a:cubicBezTo>
                    <a:cubicBezTo>
                      <a:pt x="10" y="1"/>
                      <a:pt x="11" y="0"/>
                      <a:pt x="12" y="1"/>
                    </a:cubicBezTo>
                    <a:cubicBezTo>
                      <a:pt x="13" y="1"/>
                      <a:pt x="13" y="0"/>
                      <a:pt x="15" y="0"/>
                    </a:cubicBezTo>
                    <a:cubicBezTo>
                      <a:pt x="17" y="0"/>
                      <a:pt x="18" y="1"/>
                      <a:pt x="20" y="2"/>
                    </a:cubicBezTo>
                    <a:cubicBezTo>
                      <a:pt x="21" y="2"/>
                      <a:pt x="23" y="5"/>
                      <a:pt x="21" y="6"/>
                    </a:cubicBezTo>
                    <a:cubicBezTo>
                      <a:pt x="20" y="7"/>
                      <a:pt x="20" y="8"/>
                      <a:pt x="20" y="9"/>
                    </a:cubicBezTo>
                    <a:cubicBezTo>
                      <a:pt x="20" y="11"/>
                      <a:pt x="20" y="11"/>
                      <a:pt x="19" y="12"/>
                    </a:cubicBezTo>
                    <a:cubicBezTo>
                      <a:pt x="19" y="13"/>
                      <a:pt x="18" y="14"/>
                      <a:pt x="17" y="15"/>
                    </a:cubicBezTo>
                    <a:cubicBezTo>
                      <a:pt x="17" y="15"/>
                      <a:pt x="15" y="16"/>
                      <a:pt x="15" y="15"/>
                    </a:cubicBezTo>
                    <a:cubicBezTo>
                      <a:pt x="14" y="15"/>
                      <a:pt x="12" y="14"/>
                      <a:pt x="12" y="15"/>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64" name="Freeform 435">
                <a:extLst>
                  <a:ext uri="{FF2B5EF4-FFF2-40B4-BE49-F238E27FC236}">
                    <a16:creationId xmlns:a16="http://schemas.microsoft.com/office/drawing/2014/main" id="{5ADF23BD-E4EC-D8EE-59D8-A7328423376B}"/>
                  </a:ext>
                </a:extLst>
              </p:cNvPr>
              <p:cNvSpPr>
                <a:spLocks/>
              </p:cNvSpPr>
              <p:nvPr/>
            </p:nvSpPr>
            <p:spPr bwMode="gray">
              <a:xfrm>
                <a:off x="4127560" y="5442159"/>
                <a:ext cx="33338" cy="39689"/>
              </a:xfrm>
              <a:custGeom>
                <a:avLst/>
                <a:gdLst>
                  <a:gd name="T0" fmla="*/ 3 w 9"/>
                  <a:gd name="T1" fmla="*/ 5 h 11"/>
                  <a:gd name="T2" fmla="*/ 0 w 9"/>
                  <a:gd name="T3" fmla="*/ 8 h 11"/>
                  <a:gd name="T4" fmla="*/ 2 w 9"/>
                  <a:gd name="T5" fmla="*/ 11 h 11"/>
                  <a:gd name="T6" fmla="*/ 3 w 9"/>
                  <a:gd name="T7" fmla="*/ 9 h 11"/>
                  <a:gd name="T8" fmla="*/ 5 w 9"/>
                  <a:gd name="T9" fmla="*/ 7 h 11"/>
                  <a:gd name="T10" fmla="*/ 7 w 9"/>
                  <a:gd name="T11" fmla="*/ 5 h 11"/>
                  <a:gd name="T12" fmla="*/ 7 w 9"/>
                  <a:gd name="T13" fmla="*/ 1 h 11"/>
                  <a:gd name="T14" fmla="*/ 6 w 9"/>
                  <a:gd name="T15" fmla="*/ 2 h 11"/>
                  <a:gd name="T16" fmla="*/ 4 w 9"/>
                  <a:gd name="T17" fmla="*/ 4 h 11"/>
                  <a:gd name="T18" fmla="*/ 3 w 9"/>
                  <a:gd name="T19" fmla="*/ 5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11">
                    <a:moveTo>
                      <a:pt x="3" y="5"/>
                    </a:moveTo>
                    <a:cubicBezTo>
                      <a:pt x="1" y="6"/>
                      <a:pt x="1" y="7"/>
                      <a:pt x="0" y="8"/>
                    </a:cubicBezTo>
                    <a:cubicBezTo>
                      <a:pt x="0" y="10"/>
                      <a:pt x="1" y="10"/>
                      <a:pt x="2" y="11"/>
                    </a:cubicBezTo>
                    <a:cubicBezTo>
                      <a:pt x="3" y="11"/>
                      <a:pt x="3" y="10"/>
                      <a:pt x="3" y="9"/>
                    </a:cubicBezTo>
                    <a:cubicBezTo>
                      <a:pt x="3" y="7"/>
                      <a:pt x="4" y="7"/>
                      <a:pt x="5" y="7"/>
                    </a:cubicBezTo>
                    <a:cubicBezTo>
                      <a:pt x="6" y="7"/>
                      <a:pt x="7" y="7"/>
                      <a:pt x="7" y="5"/>
                    </a:cubicBezTo>
                    <a:cubicBezTo>
                      <a:pt x="7" y="4"/>
                      <a:pt x="9" y="2"/>
                      <a:pt x="7" y="1"/>
                    </a:cubicBezTo>
                    <a:cubicBezTo>
                      <a:pt x="6" y="0"/>
                      <a:pt x="6" y="1"/>
                      <a:pt x="6" y="2"/>
                    </a:cubicBezTo>
                    <a:cubicBezTo>
                      <a:pt x="5" y="3"/>
                      <a:pt x="4" y="4"/>
                      <a:pt x="4" y="4"/>
                    </a:cubicBezTo>
                    <a:lnTo>
                      <a:pt x="3" y="5"/>
                    </a:ln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grpSp>
          <p:nvGrpSpPr>
            <p:cNvPr id="520" name="Group 519">
              <a:extLst>
                <a:ext uri="{FF2B5EF4-FFF2-40B4-BE49-F238E27FC236}">
                  <a16:creationId xmlns:a16="http://schemas.microsoft.com/office/drawing/2014/main" id="{34996FC4-83C0-F571-22E9-0758DE2EA065}"/>
                </a:ext>
              </a:extLst>
            </p:cNvPr>
            <p:cNvGrpSpPr/>
            <p:nvPr/>
          </p:nvGrpSpPr>
          <p:grpSpPr bwMode="gray">
            <a:xfrm>
              <a:off x="3324403" y="4031955"/>
              <a:ext cx="2055190" cy="1636663"/>
              <a:chOff x="1184292" y="3881587"/>
              <a:chExt cx="2220943" cy="1730441"/>
            </a:xfrm>
            <a:solidFill>
              <a:schemeClr val="accent2"/>
            </a:solidFill>
          </p:grpSpPr>
          <p:sp>
            <p:nvSpPr>
              <p:cNvPr id="591" name="Freeform 436">
                <a:extLst>
                  <a:ext uri="{FF2B5EF4-FFF2-40B4-BE49-F238E27FC236}">
                    <a16:creationId xmlns:a16="http://schemas.microsoft.com/office/drawing/2014/main" id="{3F7375FA-146C-BFFE-61F2-761651DB3967}"/>
                  </a:ext>
                </a:extLst>
              </p:cNvPr>
              <p:cNvSpPr>
                <a:spLocks/>
              </p:cNvSpPr>
              <p:nvPr/>
            </p:nvSpPr>
            <p:spPr bwMode="gray">
              <a:xfrm>
                <a:off x="1509734" y="3881587"/>
                <a:ext cx="1895501" cy="1600261"/>
              </a:xfrm>
              <a:custGeom>
                <a:avLst/>
                <a:gdLst>
                  <a:gd name="T0" fmla="*/ 85 w 525"/>
                  <a:gd name="T1" fmla="*/ 28 h 443"/>
                  <a:gd name="T2" fmla="*/ 106 w 525"/>
                  <a:gd name="T3" fmla="*/ 14 h 443"/>
                  <a:gd name="T4" fmla="*/ 139 w 525"/>
                  <a:gd name="T5" fmla="*/ 12 h 443"/>
                  <a:gd name="T6" fmla="*/ 153 w 525"/>
                  <a:gd name="T7" fmla="*/ 13 h 443"/>
                  <a:gd name="T8" fmla="*/ 177 w 525"/>
                  <a:gd name="T9" fmla="*/ 22 h 443"/>
                  <a:gd name="T10" fmla="*/ 218 w 525"/>
                  <a:gd name="T11" fmla="*/ 27 h 443"/>
                  <a:gd name="T12" fmla="*/ 277 w 525"/>
                  <a:gd name="T13" fmla="*/ 32 h 443"/>
                  <a:gd name="T14" fmla="*/ 399 w 525"/>
                  <a:gd name="T15" fmla="*/ 294 h 443"/>
                  <a:gd name="T16" fmla="*/ 456 w 525"/>
                  <a:gd name="T17" fmla="*/ 318 h 443"/>
                  <a:gd name="T18" fmla="*/ 522 w 525"/>
                  <a:gd name="T19" fmla="*/ 371 h 443"/>
                  <a:gd name="T20" fmla="*/ 498 w 525"/>
                  <a:gd name="T21" fmla="*/ 364 h 443"/>
                  <a:gd name="T22" fmla="*/ 486 w 525"/>
                  <a:gd name="T23" fmla="*/ 357 h 443"/>
                  <a:gd name="T24" fmla="*/ 458 w 525"/>
                  <a:gd name="T25" fmla="*/ 339 h 443"/>
                  <a:gd name="T26" fmla="*/ 448 w 525"/>
                  <a:gd name="T27" fmla="*/ 326 h 443"/>
                  <a:gd name="T28" fmla="*/ 438 w 525"/>
                  <a:gd name="T29" fmla="*/ 319 h 443"/>
                  <a:gd name="T30" fmla="*/ 422 w 525"/>
                  <a:gd name="T31" fmla="*/ 312 h 443"/>
                  <a:gd name="T32" fmla="*/ 401 w 525"/>
                  <a:gd name="T33" fmla="*/ 308 h 443"/>
                  <a:gd name="T34" fmla="*/ 407 w 525"/>
                  <a:gd name="T35" fmla="*/ 323 h 443"/>
                  <a:gd name="T36" fmla="*/ 355 w 525"/>
                  <a:gd name="T37" fmla="*/ 304 h 443"/>
                  <a:gd name="T38" fmla="*/ 309 w 525"/>
                  <a:gd name="T39" fmla="*/ 296 h 443"/>
                  <a:gd name="T40" fmla="*/ 277 w 525"/>
                  <a:gd name="T41" fmla="*/ 294 h 443"/>
                  <a:gd name="T42" fmla="*/ 259 w 525"/>
                  <a:gd name="T43" fmla="*/ 283 h 443"/>
                  <a:gd name="T44" fmla="*/ 244 w 525"/>
                  <a:gd name="T45" fmla="*/ 278 h 443"/>
                  <a:gd name="T46" fmla="*/ 234 w 525"/>
                  <a:gd name="T47" fmla="*/ 280 h 443"/>
                  <a:gd name="T48" fmla="*/ 237 w 525"/>
                  <a:gd name="T49" fmla="*/ 293 h 443"/>
                  <a:gd name="T50" fmla="*/ 226 w 525"/>
                  <a:gd name="T51" fmla="*/ 308 h 443"/>
                  <a:gd name="T52" fmla="*/ 211 w 525"/>
                  <a:gd name="T53" fmla="*/ 323 h 443"/>
                  <a:gd name="T54" fmla="*/ 194 w 525"/>
                  <a:gd name="T55" fmla="*/ 331 h 443"/>
                  <a:gd name="T56" fmla="*/ 191 w 525"/>
                  <a:gd name="T57" fmla="*/ 309 h 443"/>
                  <a:gd name="T58" fmla="*/ 217 w 525"/>
                  <a:gd name="T59" fmla="*/ 282 h 443"/>
                  <a:gd name="T60" fmla="*/ 198 w 525"/>
                  <a:gd name="T61" fmla="*/ 278 h 443"/>
                  <a:gd name="T62" fmla="*/ 177 w 525"/>
                  <a:gd name="T63" fmla="*/ 307 h 443"/>
                  <a:gd name="T64" fmla="*/ 159 w 525"/>
                  <a:gd name="T65" fmla="*/ 327 h 443"/>
                  <a:gd name="T66" fmla="*/ 156 w 525"/>
                  <a:gd name="T67" fmla="*/ 358 h 443"/>
                  <a:gd name="T68" fmla="*/ 133 w 525"/>
                  <a:gd name="T69" fmla="*/ 377 h 443"/>
                  <a:gd name="T70" fmla="*/ 111 w 525"/>
                  <a:gd name="T71" fmla="*/ 398 h 443"/>
                  <a:gd name="T72" fmla="*/ 93 w 525"/>
                  <a:gd name="T73" fmla="*/ 415 h 443"/>
                  <a:gd name="T74" fmla="*/ 71 w 525"/>
                  <a:gd name="T75" fmla="*/ 422 h 443"/>
                  <a:gd name="T76" fmla="*/ 44 w 525"/>
                  <a:gd name="T77" fmla="*/ 425 h 443"/>
                  <a:gd name="T78" fmla="*/ 20 w 525"/>
                  <a:gd name="T79" fmla="*/ 441 h 443"/>
                  <a:gd name="T80" fmla="*/ 28 w 525"/>
                  <a:gd name="T81" fmla="*/ 424 h 443"/>
                  <a:gd name="T82" fmla="*/ 61 w 525"/>
                  <a:gd name="T83" fmla="*/ 422 h 443"/>
                  <a:gd name="T84" fmla="*/ 105 w 525"/>
                  <a:gd name="T85" fmla="*/ 376 h 443"/>
                  <a:gd name="T86" fmla="*/ 95 w 525"/>
                  <a:gd name="T87" fmla="*/ 336 h 443"/>
                  <a:gd name="T88" fmla="*/ 77 w 525"/>
                  <a:gd name="T89" fmla="*/ 338 h 443"/>
                  <a:gd name="T90" fmla="*/ 47 w 525"/>
                  <a:gd name="T91" fmla="*/ 341 h 443"/>
                  <a:gd name="T92" fmla="*/ 45 w 525"/>
                  <a:gd name="T93" fmla="*/ 300 h 443"/>
                  <a:gd name="T94" fmla="*/ 40 w 525"/>
                  <a:gd name="T95" fmla="*/ 303 h 443"/>
                  <a:gd name="T96" fmla="*/ 12 w 525"/>
                  <a:gd name="T97" fmla="*/ 290 h 443"/>
                  <a:gd name="T98" fmla="*/ 22 w 525"/>
                  <a:gd name="T99" fmla="*/ 282 h 443"/>
                  <a:gd name="T100" fmla="*/ 19 w 525"/>
                  <a:gd name="T101" fmla="*/ 275 h 443"/>
                  <a:gd name="T102" fmla="*/ 5 w 525"/>
                  <a:gd name="T103" fmla="*/ 254 h 443"/>
                  <a:gd name="T104" fmla="*/ 25 w 525"/>
                  <a:gd name="T105" fmla="*/ 227 h 443"/>
                  <a:gd name="T106" fmla="*/ 69 w 525"/>
                  <a:gd name="T107" fmla="*/ 210 h 443"/>
                  <a:gd name="T108" fmla="*/ 71 w 525"/>
                  <a:gd name="T109" fmla="*/ 175 h 443"/>
                  <a:gd name="T110" fmla="*/ 30 w 525"/>
                  <a:gd name="T111" fmla="*/ 178 h 443"/>
                  <a:gd name="T112" fmla="*/ 7 w 525"/>
                  <a:gd name="T113" fmla="*/ 136 h 443"/>
                  <a:gd name="T114" fmla="*/ 50 w 525"/>
                  <a:gd name="T115" fmla="*/ 128 h 443"/>
                  <a:gd name="T116" fmla="*/ 77 w 525"/>
                  <a:gd name="T117" fmla="*/ 131 h 443"/>
                  <a:gd name="T118" fmla="*/ 89 w 525"/>
                  <a:gd name="T119" fmla="*/ 125 h 443"/>
                  <a:gd name="T120" fmla="*/ 60 w 525"/>
                  <a:gd name="T121" fmla="*/ 110 h 443"/>
                  <a:gd name="T122" fmla="*/ 37 w 525"/>
                  <a:gd name="T123" fmla="*/ 57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25" h="443">
                    <a:moveTo>
                      <a:pt x="39" y="56"/>
                    </a:moveTo>
                    <a:cubicBezTo>
                      <a:pt x="41" y="57"/>
                      <a:pt x="43" y="58"/>
                      <a:pt x="46" y="58"/>
                    </a:cubicBezTo>
                    <a:cubicBezTo>
                      <a:pt x="49" y="58"/>
                      <a:pt x="50" y="58"/>
                      <a:pt x="52" y="58"/>
                    </a:cubicBezTo>
                    <a:cubicBezTo>
                      <a:pt x="54" y="58"/>
                      <a:pt x="57" y="58"/>
                      <a:pt x="58" y="58"/>
                    </a:cubicBezTo>
                    <a:cubicBezTo>
                      <a:pt x="59" y="57"/>
                      <a:pt x="59" y="57"/>
                      <a:pt x="60" y="57"/>
                    </a:cubicBezTo>
                    <a:cubicBezTo>
                      <a:pt x="61" y="57"/>
                      <a:pt x="62" y="55"/>
                      <a:pt x="63" y="54"/>
                    </a:cubicBezTo>
                    <a:cubicBezTo>
                      <a:pt x="64" y="54"/>
                      <a:pt x="65" y="53"/>
                      <a:pt x="66" y="52"/>
                    </a:cubicBezTo>
                    <a:cubicBezTo>
                      <a:pt x="66" y="51"/>
                      <a:pt x="67" y="50"/>
                      <a:pt x="68" y="50"/>
                    </a:cubicBezTo>
                    <a:cubicBezTo>
                      <a:pt x="69" y="50"/>
                      <a:pt x="69" y="49"/>
                      <a:pt x="70" y="48"/>
                    </a:cubicBezTo>
                    <a:cubicBezTo>
                      <a:pt x="70" y="47"/>
                      <a:pt x="71" y="46"/>
                      <a:pt x="71" y="45"/>
                    </a:cubicBezTo>
                    <a:cubicBezTo>
                      <a:pt x="71" y="44"/>
                      <a:pt x="72" y="44"/>
                      <a:pt x="71" y="43"/>
                    </a:cubicBezTo>
                    <a:cubicBezTo>
                      <a:pt x="71" y="42"/>
                      <a:pt x="71" y="42"/>
                      <a:pt x="71" y="42"/>
                    </a:cubicBezTo>
                    <a:cubicBezTo>
                      <a:pt x="72" y="41"/>
                      <a:pt x="72" y="41"/>
                      <a:pt x="72" y="41"/>
                    </a:cubicBezTo>
                    <a:cubicBezTo>
                      <a:pt x="72" y="41"/>
                      <a:pt x="72" y="40"/>
                      <a:pt x="72" y="39"/>
                    </a:cubicBezTo>
                    <a:cubicBezTo>
                      <a:pt x="72" y="39"/>
                      <a:pt x="72" y="40"/>
                      <a:pt x="73" y="39"/>
                    </a:cubicBezTo>
                    <a:cubicBezTo>
                      <a:pt x="73" y="39"/>
                      <a:pt x="73" y="38"/>
                      <a:pt x="73" y="38"/>
                    </a:cubicBezTo>
                    <a:cubicBezTo>
                      <a:pt x="72" y="37"/>
                      <a:pt x="73" y="37"/>
                      <a:pt x="74" y="36"/>
                    </a:cubicBezTo>
                    <a:cubicBezTo>
                      <a:pt x="74" y="36"/>
                      <a:pt x="75" y="35"/>
                      <a:pt x="76" y="34"/>
                    </a:cubicBezTo>
                    <a:cubicBezTo>
                      <a:pt x="77" y="33"/>
                      <a:pt x="78" y="33"/>
                      <a:pt x="78" y="32"/>
                    </a:cubicBezTo>
                    <a:cubicBezTo>
                      <a:pt x="78" y="30"/>
                      <a:pt x="79" y="31"/>
                      <a:pt x="79" y="31"/>
                    </a:cubicBezTo>
                    <a:cubicBezTo>
                      <a:pt x="80" y="31"/>
                      <a:pt x="79" y="29"/>
                      <a:pt x="80" y="29"/>
                    </a:cubicBezTo>
                    <a:cubicBezTo>
                      <a:pt x="81" y="28"/>
                      <a:pt x="83" y="26"/>
                      <a:pt x="83" y="26"/>
                    </a:cubicBezTo>
                    <a:cubicBezTo>
                      <a:pt x="84" y="25"/>
                      <a:pt x="84" y="24"/>
                      <a:pt x="85" y="24"/>
                    </a:cubicBezTo>
                    <a:cubicBezTo>
                      <a:pt x="85" y="24"/>
                      <a:pt x="85" y="25"/>
                      <a:pt x="85" y="26"/>
                    </a:cubicBezTo>
                    <a:cubicBezTo>
                      <a:pt x="84" y="26"/>
                      <a:pt x="84" y="26"/>
                      <a:pt x="85" y="27"/>
                    </a:cubicBezTo>
                    <a:cubicBezTo>
                      <a:pt x="85" y="28"/>
                      <a:pt x="85" y="28"/>
                      <a:pt x="85" y="28"/>
                    </a:cubicBezTo>
                    <a:cubicBezTo>
                      <a:pt x="86" y="28"/>
                      <a:pt x="87" y="26"/>
                      <a:pt x="88" y="26"/>
                    </a:cubicBezTo>
                    <a:cubicBezTo>
                      <a:pt x="88" y="26"/>
                      <a:pt x="91" y="26"/>
                      <a:pt x="91" y="25"/>
                    </a:cubicBezTo>
                    <a:cubicBezTo>
                      <a:pt x="92" y="25"/>
                      <a:pt x="93" y="25"/>
                      <a:pt x="93" y="25"/>
                    </a:cubicBezTo>
                    <a:cubicBezTo>
                      <a:pt x="94" y="25"/>
                      <a:pt x="96" y="23"/>
                      <a:pt x="97" y="22"/>
                    </a:cubicBezTo>
                    <a:cubicBezTo>
                      <a:pt x="98" y="22"/>
                      <a:pt x="100" y="19"/>
                      <a:pt x="101" y="19"/>
                    </a:cubicBezTo>
                    <a:cubicBezTo>
                      <a:pt x="102" y="19"/>
                      <a:pt x="102" y="19"/>
                      <a:pt x="103" y="19"/>
                    </a:cubicBezTo>
                    <a:cubicBezTo>
                      <a:pt x="103" y="19"/>
                      <a:pt x="104" y="19"/>
                      <a:pt x="104" y="19"/>
                    </a:cubicBezTo>
                    <a:cubicBezTo>
                      <a:pt x="104" y="20"/>
                      <a:pt x="103" y="20"/>
                      <a:pt x="103" y="20"/>
                    </a:cubicBezTo>
                    <a:cubicBezTo>
                      <a:pt x="102" y="21"/>
                      <a:pt x="103" y="21"/>
                      <a:pt x="102" y="22"/>
                    </a:cubicBezTo>
                    <a:cubicBezTo>
                      <a:pt x="102" y="22"/>
                      <a:pt x="104" y="21"/>
                      <a:pt x="103" y="22"/>
                    </a:cubicBezTo>
                    <a:cubicBezTo>
                      <a:pt x="103" y="23"/>
                      <a:pt x="103" y="24"/>
                      <a:pt x="102" y="25"/>
                    </a:cubicBezTo>
                    <a:cubicBezTo>
                      <a:pt x="101" y="25"/>
                      <a:pt x="101" y="26"/>
                      <a:pt x="101" y="26"/>
                    </a:cubicBezTo>
                    <a:cubicBezTo>
                      <a:pt x="101" y="26"/>
                      <a:pt x="103" y="24"/>
                      <a:pt x="103" y="25"/>
                    </a:cubicBezTo>
                    <a:cubicBezTo>
                      <a:pt x="103" y="26"/>
                      <a:pt x="103" y="27"/>
                      <a:pt x="104" y="27"/>
                    </a:cubicBezTo>
                    <a:cubicBezTo>
                      <a:pt x="104" y="28"/>
                      <a:pt x="105" y="29"/>
                      <a:pt x="104" y="29"/>
                    </a:cubicBezTo>
                    <a:cubicBezTo>
                      <a:pt x="104" y="29"/>
                      <a:pt x="105" y="28"/>
                      <a:pt x="105" y="27"/>
                    </a:cubicBezTo>
                    <a:cubicBezTo>
                      <a:pt x="104" y="26"/>
                      <a:pt x="104" y="25"/>
                      <a:pt x="104" y="24"/>
                    </a:cubicBezTo>
                    <a:cubicBezTo>
                      <a:pt x="104" y="24"/>
                      <a:pt x="104" y="23"/>
                      <a:pt x="105" y="23"/>
                    </a:cubicBezTo>
                    <a:cubicBezTo>
                      <a:pt x="105" y="22"/>
                      <a:pt x="106" y="22"/>
                      <a:pt x="106" y="22"/>
                    </a:cubicBezTo>
                    <a:cubicBezTo>
                      <a:pt x="107" y="22"/>
                      <a:pt x="107" y="22"/>
                      <a:pt x="108" y="22"/>
                    </a:cubicBezTo>
                    <a:cubicBezTo>
                      <a:pt x="108" y="21"/>
                      <a:pt x="109" y="21"/>
                      <a:pt x="109" y="21"/>
                    </a:cubicBezTo>
                    <a:cubicBezTo>
                      <a:pt x="108" y="21"/>
                      <a:pt x="108" y="21"/>
                      <a:pt x="107" y="21"/>
                    </a:cubicBezTo>
                    <a:cubicBezTo>
                      <a:pt x="106" y="21"/>
                      <a:pt x="105" y="21"/>
                      <a:pt x="105" y="21"/>
                    </a:cubicBezTo>
                    <a:cubicBezTo>
                      <a:pt x="105" y="20"/>
                      <a:pt x="105" y="19"/>
                      <a:pt x="104" y="18"/>
                    </a:cubicBezTo>
                    <a:cubicBezTo>
                      <a:pt x="104" y="18"/>
                      <a:pt x="103" y="17"/>
                      <a:pt x="104" y="17"/>
                    </a:cubicBezTo>
                    <a:cubicBezTo>
                      <a:pt x="105" y="16"/>
                      <a:pt x="105" y="15"/>
                      <a:pt x="106" y="14"/>
                    </a:cubicBezTo>
                    <a:cubicBezTo>
                      <a:pt x="108" y="13"/>
                      <a:pt x="109" y="13"/>
                      <a:pt x="110" y="12"/>
                    </a:cubicBezTo>
                    <a:cubicBezTo>
                      <a:pt x="111" y="12"/>
                      <a:pt x="111" y="11"/>
                      <a:pt x="112" y="12"/>
                    </a:cubicBezTo>
                    <a:cubicBezTo>
                      <a:pt x="112" y="13"/>
                      <a:pt x="112" y="13"/>
                      <a:pt x="111" y="13"/>
                    </a:cubicBezTo>
                    <a:cubicBezTo>
                      <a:pt x="110" y="13"/>
                      <a:pt x="110" y="14"/>
                      <a:pt x="111" y="15"/>
                    </a:cubicBezTo>
                    <a:cubicBezTo>
                      <a:pt x="112" y="15"/>
                      <a:pt x="112" y="15"/>
                      <a:pt x="113" y="14"/>
                    </a:cubicBezTo>
                    <a:cubicBezTo>
                      <a:pt x="113" y="14"/>
                      <a:pt x="113" y="13"/>
                      <a:pt x="114" y="14"/>
                    </a:cubicBezTo>
                    <a:cubicBezTo>
                      <a:pt x="115" y="14"/>
                      <a:pt x="117" y="14"/>
                      <a:pt x="118" y="14"/>
                    </a:cubicBezTo>
                    <a:cubicBezTo>
                      <a:pt x="119" y="14"/>
                      <a:pt x="119" y="13"/>
                      <a:pt x="120" y="14"/>
                    </a:cubicBezTo>
                    <a:cubicBezTo>
                      <a:pt x="121" y="14"/>
                      <a:pt x="123" y="13"/>
                      <a:pt x="125" y="12"/>
                    </a:cubicBezTo>
                    <a:cubicBezTo>
                      <a:pt x="127" y="11"/>
                      <a:pt x="129" y="9"/>
                      <a:pt x="130" y="7"/>
                    </a:cubicBezTo>
                    <a:cubicBezTo>
                      <a:pt x="131" y="5"/>
                      <a:pt x="132" y="4"/>
                      <a:pt x="133" y="3"/>
                    </a:cubicBezTo>
                    <a:cubicBezTo>
                      <a:pt x="134" y="2"/>
                      <a:pt x="135" y="0"/>
                      <a:pt x="136" y="0"/>
                    </a:cubicBezTo>
                    <a:cubicBezTo>
                      <a:pt x="136" y="0"/>
                      <a:pt x="136" y="2"/>
                      <a:pt x="136" y="2"/>
                    </a:cubicBezTo>
                    <a:cubicBezTo>
                      <a:pt x="137" y="2"/>
                      <a:pt x="137" y="2"/>
                      <a:pt x="137" y="2"/>
                    </a:cubicBezTo>
                    <a:cubicBezTo>
                      <a:pt x="138" y="3"/>
                      <a:pt x="138" y="3"/>
                      <a:pt x="139" y="3"/>
                    </a:cubicBezTo>
                    <a:cubicBezTo>
                      <a:pt x="140" y="3"/>
                      <a:pt x="140" y="3"/>
                      <a:pt x="141" y="4"/>
                    </a:cubicBezTo>
                    <a:cubicBezTo>
                      <a:pt x="141" y="4"/>
                      <a:pt x="140" y="5"/>
                      <a:pt x="140" y="5"/>
                    </a:cubicBezTo>
                    <a:cubicBezTo>
                      <a:pt x="140" y="5"/>
                      <a:pt x="142" y="5"/>
                      <a:pt x="143" y="5"/>
                    </a:cubicBezTo>
                    <a:cubicBezTo>
                      <a:pt x="144" y="5"/>
                      <a:pt x="145" y="5"/>
                      <a:pt x="145" y="5"/>
                    </a:cubicBezTo>
                    <a:cubicBezTo>
                      <a:pt x="145" y="5"/>
                      <a:pt x="145" y="6"/>
                      <a:pt x="145" y="6"/>
                    </a:cubicBezTo>
                    <a:cubicBezTo>
                      <a:pt x="145" y="7"/>
                      <a:pt x="145" y="8"/>
                      <a:pt x="145" y="8"/>
                    </a:cubicBezTo>
                    <a:cubicBezTo>
                      <a:pt x="144" y="9"/>
                      <a:pt x="144" y="9"/>
                      <a:pt x="143" y="9"/>
                    </a:cubicBezTo>
                    <a:cubicBezTo>
                      <a:pt x="143" y="10"/>
                      <a:pt x="143" y="10"/>
                      <a:pt x="142" y="10"/>
                    </a:cubicBezTo>
                    <a:cubicBezTo>
                      <a:pt x="141" y="11"/>
                      <a:pt x="141" y="12"/>
                      <a:pt x="140" y="12"/>
                    </a:cubicBezTo>
                    <a:cubicBezTo>
                      <a:pt x="140" y="11"/>
                      <a:pt x="139" y="10"/>
                      <a:pt x="139" y="11"/>
                    </a:cubicBezTo>
                    <a:cubicBezTo>
                      <a:pt x="138" y="12"/>
                      <a:pt x="138" y="12"/>
                      <a:pt x="139" y="12"/>
                    </a:cubicBezTo>
                    <a:cubicBezTo>
                      <a:pt x="140" y="12"/>
                      <a:pt x="141" y="13"/>
                      <a:pt x="141" y="13"/>
                    </a:cubicBezTo>
                    <a:cubicBezTo>
                      <a:pt x="141" y="14"/>
                      <a:pt x="140" y="15"/>
                      <a:pt x="141" y="15"/>
                    </a:cubicBezTo>
                    <a:cubicBezTo>
                      <a:pt x="141" y="16"/>
                      <a:pt x="140" y="17"/>
                      <a:pt x="141" y="17"/>
                    </a:cubicBezTo>
                    <a:cubicBezTo>
                      <a:pt x="142" y="16"/>
                      <a:pt x="142" y="16"/>
                      <a:pt x="142" y="15"/>
                    </a:cubicBezTo>
                    <a:cubicBezTo>
                      <a:pt x="142" y="14"/>
                      <a:pt x="143" y="14"/>
                      <a:pt x="143" y="14"/>
                    </a:cubicBezTo>
                    <a:cubicBezTo>
                      <a:pt x="144" y="14"/>
                      <a:pt x="144" y="15"/>
                      <a:pt x="144" y="15"/>
                    </a:cubicBezTo>
                    <a:cubicBezTo>
                      <a:pt x="145" y="14"/>
                      <a:pt x="145" y="14"/>
                      <a:pt x="145" y="14"/>
                    </a:cubicBezTo>
                    <a:cubicBezTo>
                      <a:pt x="145" y="15"/>
                      <a:pt x="146" y="16"/>
                      <a:pt x="147" y="16"/>
                    </a:cubicBezTo>
                    <a:cubicBezTo>
                      <a:pt x="147" y="15"/>
                      <a:pt x="148" y="14"/>
                      <a:pt x="147" y="14"/>
                    </a:cubicBezTo>
                    <a:cubicBezTo>
                      <a:pt x="146" y="14"/>
                      <a:pt x="145" y="14"/>
                      <a:pt x="145" y="13"/>
                    </a:cubicBezTo>
                    <a:cubicBezTo>
                      <a:pt x="145" y="12"/>
                      <a:pt x="145" y="12"/>
                      <a:pt x="146" y="11"/>
                    </a:cubicBezTo>
                    <a:cubicBezTo>
                      <a:pt x="147" y="10"/>
                      <a:pt x="147" y="10"/>
                      <a:pt x="148" y="10"/>
                    </a:cubicBezTo>
                    <a:cubicBezTo>
                      <a:pt x="148" y="11"/>
                      <a:pt x="149" y="11"/>
                      <a:pt x="149" y="12"/>
                    </a:cubicBezTo>
                    <a:cubicBezTo>
                      <a:pt x="149" y="12"/>
                      <a:pt x="149" y="13"/>
                      <a:pt x="150" y="12"/>
                    </a:cubicBezTo>
                    <a:cubicBezTo>
                      <a:pt x="150" y="12"/>
                      <a:pt x="150" y="12"/>
                      <a:pt x="151" y="13"/>
                    </a:cubicBezTo>
                    <a:cubicBezTo>
                      <a:pt x="151" y="13"/>
                      <a:pt x="151" y="12"/>
                      <a:pt x="152" y="12"/>
                    </a:cubicBezTo>
                    <a:cubicBezTo>
                      <a:pt x="152" y="11"/>
                      <a:pt x="153" y="11"/>
                      <a:pt x="152" y="10"/>
                    </a:cubicBezTo>
                    <a:cubicBezTo>
                      <a:pt x="152" y="9"/>
                      <a:pt x="152" y="8"/>
                      <a:pt x="151" y="9"/>
                    </a:cubicBezTo>
                    <a:cubicBezTo>
                      <a:pt x="151" y="9"/>
                      <a:pt x="150" y="10"/>
                      <a:pt x="150" y="10"/>
                    </a:cubicBezTo>
                    <a:cubicBezTo>
                      <a:pt x="150" y="10"/>
                      <a:pt x="150" y="11"/>
                      <a:pt x="149" y="10"/>
                    </a:cubicBezTo>
                    <a:cubicBezTo>
                      <a:pt x="148" y="9"/>
                      <a:pt x="147" y="8"/>
                      <a:pt x="148" y="8"/>
                    </a:cubicBezTo>
                    <a:cubicBezTo>
                      <a:pt x="149" y="7"/>
                      <a:pt x="149" y="8"/>
                      <a:pt x="149" y="8"/>
                    </a:cubicBezTo>
                    <a:cubicBezTo>
                      <a:pt x="150" y="9"/>
                      <a:pt x="151" y="9"/>
                      <a:pt x="151" y="8"/>
                    </a:cubicBezTo>
                    <a:cubicBezTo>
                      <a:pt x="151" y="7"/>
                      <a:pt x="150" y="6"/>
                      <a:pt x="152" y="7"/>
                    </a:cubicBezTo>
                    <a:cubicBezTo>
                      <a:pt x="153" y="8"/>
                      <a:pt x="154" y="10"/>
                      <a:pt x="154" y="11"/>
                    </a:cubicBezTo>
                    <a:cubicBezTo>
                      <a:pt x="153" y="11"/>
                      <a:pt x="154" y="12"/>
                      <a:pt x="153" y="13"/>
                    </a:cubicBezTo>
                    <a:cubicBezTo>
                      <a:pt x="152" y="13"/>
                      <a:pt x="152" y="14"/>
                      <a:pt x="153" y="14"/>
                    </a:cubicBezTo>
                    <a:cubicBezTo>
                      <a:pt x="153" y="14"/>
                      <a:pt x="154" y="14"/>
                      <a:pt x="154" y="15"/>
                    </a:cubicBezTo>
                    <a:cubicBezTo>
                      <a:pt x="154" y="15"/>
                      <a:pt x="154" y="15"/>
                      <a:pt x="155" y="15"/>
                    </a:cubicBezTo>
                    <a:cubicBezTo>
                      <a:pt x="155" y="15"/>
                      <a:pt x="156" y="14"/>
                      <a:pt x="156" y="15"/>
                    </a:cubicBezTo>
                    <a:cubicBezTo>
                      <a:pt x="156" y="16"/>
                      <a:pt x="157" y="16"/>
                      <a:pt x="158" y="16"/>
                    </a:cubicBezTo>
                    <a:cubicBezTo>
                      <a:pt x="158" y="16"/>
                      <a:pt x="158" y="16"/>
                      <a:pt x="159" y="16"/>
                    </a:cubicBezTo>
                    <a:cubicBezTo>
                      <a:pt x="159" y="17"/>
                      <a:pt x="160" y="17"/>
                      <a:pt x="160" y="16"/>
                    </a:cubicBezTo>
                    <a:cubicBezTo>
                      <a:pt x="159" y="15"/>
                      <a:pt x="159" y="15"/>
                      <a:pt x="160" y="14"/>
                    </a:cubicBezTo>
                    <a:cubicBezTo>
                      <a:pt x="160" y="13"/>
                      <a:pt x="161" y="13"/>
                      <a:pt x="162" y="13"/>
                    </a:cubicBezTo>
                    <a:cubicBezTo>
                      <a:pt x="163" y="13"/>
                      <a:pt x="164" y="13"/>
                      <a:pt x="165" y="12"/>
                    </a:cubicBezTo>
                    <a:cubicBezTo>
                      <a:pt x="166" y="12"/>
                      <a:pt x="167" y="12"/>
                      <a:pt x="167" y="13"/>
                    </a:cubicBezTo>
                    <a:cubicBezTo>
                      <a:pt x="168" y="13"/>
                      <a:pt x="169" y="13"/>
                      <a:pt x="169" y="13"/>
                    </a:cubicBezTo>
                    <a:cubicBezTo>
                      <a:pt x="169" y="14"/>
                      <a:pt x="170" y="14"/>
                      <a:pt x="170" y="14"/>
                    </a:cubicBezTo>
                    <a:cubicBezTo>
                      <a:pt x="170" y="14"/>
                      <a:pt x="171" y="14"/>
                      <a:pt x="171" y="15"/>
                    </a:cubicBezTo>
                    <a:cubicBezTo>
                      <a:pt x="171" y="15"/>
                      <a:pt x="171" y="14"/>
                      <a:pt x="172" y="15"/>
                    </a:cubicBezTo>
                    <a:cubicBezTo>
                      <a:pt x="172" y="15"/>
                      <a:pt x="173" y="16"/>
                      <a:pt x="172" y="15"/>
                    </a:cubicBezTo>
                    <a:cubicBezTo>
                      <a:pt x="172" y="14"/>
                      <a:pt x="173" y="13"/>
                      <a:pt x="174" y="14"/>
                    </a:cubicBezTo>
                    <a:cubicBezTo>
                      <a:pt x="175" y="14"/>
                      <a:pt x="176" y="15"/>
                      <a:pt x="176" y="15"/>
                    </a:cubicBezTo>
                    <a:cubicBezTo>
                      <a:pt x="175" y="16"/>
                      <a:pt x="174" y="16"/>
                      <a:pt x="174" y="16"/>
                    </a:cubicBezTo>
                    <a:cubicBezTo>
                      <a:pt x="174" y="17"/>
                      <a:pt x="174" y="18"/>
                      <a:pt x="173" y="18"/>
                    </a:cubicBezTo>
                    <a:cubicBezTo>
                      <a:pt x="173" y="19"/>
                      <a:pt x="172" y="19"/>
                      <a:pt x="173" y="20"/>
                    </a:cubicBezTo>
                    <a:cubicBezTo>
                      <a:pt x="174" y="20"/>
                      <a:pt x="175" y="21"/>
                      <a:pt x="175" y="21"/>
                    </a:cubicBezTo>
                    <a:cubicBezTo>
                      <a:pt x="176" y="21"/>
                      <a:pt x="176" y="21"/>
                      <a:pt x="175" y="21"/>
                    </a:cubicBezTo>
                    <a:cubicBezTo>
                      <a:pt x="173" y="21"/>
                      <a:pt x="172" y="22"/>
                      <a:pt x="172" y="22"/>
                    </a:cubicBezTo>
                    <a:cubicBezTo>
                      <a:pt x="172" y="22"/>
                      <a:pt x="172" y="22"/>
                      <a:pt x="174" y="22"/>
                    </a:cubicBezTo>
                    <a:cubicBezTo>
                      <a:pt x="175" y="22"/>
                      <a:pt x="176" y="22"/>
                      <a:pt x="177" y="22"/>
                    </a:cubicBezTo>
                    <a:cubicBezTo>
                      <a:pt x="178" y="22"/>
                      <a:pt x="178" y="22"/>
                      <a:pt x="179" y="22"/>
                    </a:cubicBezTo>
                    <a:cubicBezTo>
                      <a:pt x="180" y="22"/>
                      <a:pt x="181" y="22"/>
                      <a:pt x="180" y="23"/>
                    </a:cubicBezTo>
                    <a:cubicBezTo>
                      <a:pt x="179" y="24"/>
                      <a:pt x="178" y="24"/>
                      <a:pt x="178" y="25"/>
                    </a:cubicBezTo>
                    <a:cubicBezTo>
                      <a:pt x="179" y="25"/>
                      <a:pt x="180" y="25"/>
                      <a:pt x="180" y="25"/>
                    </a:cubicBezTo>
                    <a:cubicBezTo>
                      <a:pt x="181" y="25"/>
                      <a:pt x="182" y="25"/>
                      <a:pt x="183" y="25"/>
                    </a:cubicBezTo>
                    <a:cubicBezTo>
                      <a:pt x="184" y="26"/>
                      <a:pt x="184" y="26"/>
                      <a:pt x="185" y="26"/>
                    </a:cubicBezTo>
                    <a:cubicBezTo>
                      <a:pt x="186" y="27"/>
                      <a:pt x="186" y="27"/>
                      <a:pt x="186" y="26"/>
                    </a:cubicBezTo>
                    <a:cubicBezTo>
                      <a:pt x="185" y="25"/>
                      <a:pt x="186" y="25"/>
                      <a:pt x="187" y="24"/>
                    </a:cubicBezTo>
                    <a:cubicBezTo>
                      <a:pt x="188" y="24"/>
                      <a:pt x="188" y="25"/>
                      <a:pt x="189" y="24"/>
                    </a:cubicBezTo>
                    <a:cubicBezTo>
                      <a:pt x="189" y="23"/>
                      <a:pt x="190" y="23"/>
                      <a:pt x="191" y="23"/>
                    </a:cubicBezTo>
                    <a:cubicBezTo>
                      <a:pt x="192" y="23"/>
                      <a:pt x="193" y="23"/>
                      <a:pt x="192" y="24"/>
                    </a:cubicBezTo>
                    <a:cubicBezTo>
                      <a:pt x="192" y="24"/>
                      <a:pt x="192" y="26"/>
                      <a:pt x="191" y="26"/>
                    </a:cubicBezTo>
                    <a:cubicBezTo>
                      <a:pt x="190" y="26"/>
                      <a:pt x="190" y="27"/>
                      <a:pt x="190" y="27"/>
                    </a:cubicBezTo>
                    <a:cubicBezTo>
                      <a:pt x="190" y="28"/>
                      <a:pt x="190" y="28"/>
                      <a:pt x="190" y="28"/>
                    </a:cubicBezTo>
                    <a:cubicBezTo>
                      <a:pt x="190" y="28"/>
                      <a:pt x="191" y="27"/>
                      <a:pt x="192" y="26"/>
                    </a:cubicBezTo>
                    <a:cubicBezTo>
                      <a:pt x="192" y="26"/>
                      <a:pt x="193" y="25"/>
                      <a:pt x="194" y="25"/>
                    </a:cubicBezTo>
                    <a:cubicBezTo>
                      <a:pt x="195" y="25"/>
                      <a:pt x="197" y="25"/>
                      <a:pt x="197" y="24"/>
                    </a:cubicBezTo>
                    <a:cubicBezTo>
                      <a:pt x="197" y="23"/>
                      <a:pt x="198" y="23"/>
                      <a:pt x="199" y="22"/>
                    </a:cubicBezTo>
                    <a:cubicBezTo>
                      <a:pt x="200" y="22"/>
                      <a:pt x="201" y="22"/>
                      <a:pt x="202" y="22"/>
                    </a:cubicBezTo>
                    <a:cubicBezTo>
                      <a:pt x="203" y="23"/>
                      <a:pt x="205" y="23"/>
                      <a:pt x="206" y="23"/>
                    </a:cubicBezTo>
                    <a:cubicBezTo>
                      <a:pt x="206" y="24"/>
                      <a:pt x="207" y="25"/>
                      <a:pt x="208" y="24"/>
                    </a:cubicBezTo>
                    <a:cubicBezTo>
                      <a:pt x="209" y="24"/>
                      <a:pt x="210" y="25"/>
                      <a:pt x="210" y="25"/>
                    </a:cubicBezTo>
                    <a:cubicBezTo>
                      <a:pt x="211" y="26"/>
                      <a:pt x="211" y="27"/>
                      <a:pt x="211" y="27"/>
                    </a:cubicBezTo>
                    <a:cubicBezTo>
                      <a:pt x="212" y="26"/>
                      <a:pt x="212" y="26"/>
                      <a:pt x="213" y="26"/>
                    </a:cubicBezTo>
                    <a:cubicBezTo>
                      <a:pt x="214" y="25"/>
                      <a:pt x="215" y="25"/>
                      <a:pt x="215" y="26"/>
                    </a:cubicBezTo>
                    <a:cubicBezTo>
                      <a:pt x="216" y="26"/>
                      <a:pt x="218" y="27"/>
                      <a:pt x="218" y="27"/>
                    </a:cubicBezTo>
                    <a:cubicBezTo>
                      <a:pt x="218" y="28"/>
                      <a:pt x="218" y="29"/>
                      <a:pt x="219" y="29"/>
                    </a:cubicBezTo>
                    <a:cubicBezTo>
                      <a:pt x="220" y="29"/>
                      <a:pt x="221" y="29"/>
                      <a:pt x="222" y="29"/>
                    </a:cubicBezTo>
                    <a:cubicBezTo>
                      <a:pt x="223" y="29"/>
                      <a:pt x="223" y="29"/>
                      <a:pt x="224" y="29"/>
                    </a:cubicBezTo>
                    <a:cubicBezTo>
                      <a:pt x="224" y="30"/>
                      <a:pt x="225" y="30"/>
                      <a:pt x="226" y="29"/>
                    </a:cubicBezTo>
                    <a:cubicBezTo>
                      <a:pt x="227" y="29"/>
                      <a:pt x="227" y="29"/>
                      <a:pt x="229" y="28"/>
                    </a:cubicBezTo>
                    <a:cubicBezTo>
                      <a:pt x="230" y="28"/>
                      <a:pt x="231" y="28"/>
                      <a:pt x="232" y="28"/>
                    </a:cubicBezTo>
                    <a:cubicBezTo>
                      <a:pt x="233" y="29"/>
                      <a:pt x="235" y="29"/>
                      <a:pt x="235" y="28"/>
                    </a:cubicBezTo>
                    <a:cubicBezTo>
                      <a:pt x="236" y="28"/>
                      <a:pt x="237" y="28"/>
                      <a:pt x="237" y="29"/>
                    </a:cubicBezTo>
                    <a:cubicBezTo>
                      <a:pt x="238" y="29"/>
                      <a:pt x="239" y="30"/>
                      <a:pt x="240" y="31"/>
                    </a:cubicBezTo>
                    <a:cubicBezTo>
                      <a:pt x="240" y="31"/>
                      <a:pt x="241" y="31"/>
                      <a:pt x="242" y="31"/>
                    </a:cubicBezTo>
                    <a:cubicBezTo>
                      <a:pt x="242" y="32"/>
                      <a:pt x="243" y="32"/>
                      <a:pt x="244" y="32"/>
                    </a:cubicBezTo>
                    <a:cubicBezTo>
                      <a:pt x="244" y="32"/>
                      <a:pt x="244" y="33"/>
                      <a:pt x="245" y="32"/>
                    </a:cubicBezTo>
                    <a:cubicBezTo>
                      <a:pt x="246" y="32"/>
                      <a:pt x="247" y="32"/>
                      <a:pt x="248" y="32"/>
                    </a:cubicBezTo>
                    <a:cubicBezTo>
                      <a:pt x="248" y="32"/>
                      <a:pt x="249" y="31"/>
                      <a:pt x="250" y="30"/>
                    </a:cubicBezTo>
                    <a:cubicBezTo>
                      <a:pt x="251" y="30"/>
                      <a:pt x="252" y="29"/>
                      <a:pt x="253" y="29"/>
                    </a:cubicBezTo>
                    <a:cubicBezTo>
                      <a:pt x="254" y="29"/>
                      <a:pt x="255" y="28"/>
                      <a:pt x="255" y="28"/>
                    </a:cubicBezTo>
                    <a:cubicBezTo>
                      <a:pt x="256" y="27"/>
                      <a:pt x="256" y="27"/>
                      <a:pt x="257" y="27"/>
                    </a:cubicBezTo>
                    <a:cubicBezTo>
                      <a:pt x="258" y="27"/>
                      <a:pt x="259" y="27"/>
                      <a:pt x="260" y="27"/>
                    </a:cubicBezTo>
                    <a:cubicBezTo>
                      <a:pt x="260" y="26"/>
                      <a:pt x="261" y="26"/>
                      <a:pt x="262" y="26"/>
                    </a:cubicBezTo>
                    <a:cubicBezTo>
                      <a:pt x="262" y="27"/>
                      <a:pt x="263" y="27"/>
                      <a:pt x="264" y="27"/>
                    </a:cubicBezTo>
                    <a:cubicBezTo>
                      <a:pt x="265" y="27"/>
                      <a:pt x="266" y="27"/>
                      <a:pt x="267" y="28"/>
                    </a:cubicBezTo>
                    <a:cubicBezTo>
                      <a:pt x="268" y="28"/>
                      <a:pt x="269" y="29"/>
                      <a:pt x="270" y="30"/>
                    </a:cubicBezTo>
                    <a:cubicBezTo>
                      <a:pt x="270" y="30"/>
                      <a:pt x="270" y="30"/>
                      <a:pt x="271" y="31"/>
                    </a:cubicBezTo>
                    <a:cubicBezTo>
                      <a:pt x="271" y="32"/>
                      <a:pt x="271" y="31"/>
                      <a:pt x="272" y="31"/>
                    </a:cubicBezTo>
                    <a:cubicBezTo>
                      <a:pt x="273" y="31"/>
                      <a:pt x="273" y="32"/>
                      <a:pt x="274" y="32"/>
                    </a:cubicBezTo>
                    <a:cubicBezTo>
                      <a:pt x="274" y="32"/>
                      <a:pt x="276" y="32"/>
                      <a:pt x="277" y="32"/>
                    </a:cubicBezTo>
                    <a:cubicBezTo>
                      <a:pt x="278" y="33"/>
                      <a:pt x="279" y="34"/>
                      <a:pt x="280" y="34"/>
                    </a:cubicBezTo>
                    <a:cubicBezTo>
                      <a:pt x="280" y="35"/>
                      <a:pt x="280" y="36"/>
                      <a:pt x="281" y="36"/>
                    </a:cubicBezTo>
                    <a:cubicBezTo>
                      <a:pt x="282" y="36"/>
                      <a:pt x="282" y="35"/>
                      <a:pt x="282" y="35"/>
                    </a:cubicBezTo>
                    <a:cubicBezTo>
                      <a:pt x="282" y="34"/>
                      <a:pt x="283" y="34"/>
                      <a:pt x="284" y="35"/>
                    </a:cubicBezTo>
                    <a:cubicBezTo>
                      <a:pt x="302" y="122"/>
                      <a:pt x="302" y="122"/>
                      <a:pt x="302" y="122"/>
                    </a:cubicBezTo>
                    <a:cubicBezTo>
                      <a:pt x="326" y="249"/>
                      <a:pt x="326" y="249"/>
                      <a:pt x="326" y="249"/>
                    </a:cubicBezTo>
                    <a:cubicBezTo>
                      <a:pt x="334" y="286"/>
                      <a:pt x="334" y="286"/>
                      <a:pt x="334" y="286"/>
                    </a:cubicBezTo>
                    <a:cubicBezTo>
                      <a:pt x="340" y="287"/>
                      <a:pt x="340" y="287"/>
                      <a:pt x="340" y="287"/>
                    </a:cubicBezTo>
                    <a:cubicBezTo>
                      <a:pt x="340" y="287"/>
                      <a:pt x="340" y="285"/>
                      <a:pt x="341" y="285"/>
                    </a:cubicBezTo>
                    <a:cubicBezTo>
                      <a:pt x="341" y="285"/>
                      <a:pt x="346" y="286"/>
                      <a:pt x="347" y="286"/>
                    </a:cubicBezTo>
                    <a:cubicBezTo>
                      <a:pt x="347" y="287"/>
                      <a:pt x="348" y="286"/>
                      <a:pt x="349" y="284"/>
                    </a:cubicBezTo>
                    <a:cubicBezTo>
                      <a:pt x="349" y="283"/>
                      <a:pt x="350" y="282"/>
                      <a:pt x="352" y="281"/>
                    </a:cubicBezTo>
                    <a:cubicBezTo>
                      <a:pt x="353" y="281"/>
                      <a:pt x="359" y="279"/>
                      <a:pt x="359" y="279"/>
                    </a:cubicBezTo>
                    <a:cubicBezTo>
                      <a:pt x="358" y="287"/>
                      <a:pt x="358" y="287"/>
                      <a:pt x="358" y="287"/>
                    </a:cubicBezTo>
                    <a:cubicBezTo>
                      <a:pt x="358" y="287"/>
                      <a:pt x="360" y="288"/>
                      <a:pt x="360" y="288"/>
                    </a:cubicBezTo>
                    <a:cubicBezTo>
                      <a:pt x="361" y="289"/>
                      <a:pt x="365" y="290"/>
                      <a:pt x="367" y="290"/>
                    </a:cubicBezTo>
                    <a:cubicBezTo>
                      <a:pt x="367" y="290"/>
                      <a:pt x="367" y="293"/>
                      <a:pt x="370" y="294"/>
                    </a:cubicBezTo>
                    <a:cubicBezTo>
                      <a:pt x="372" y="296"/>
                      <a:pt x="385" y="304"/>
                      <a:pt x="385" y="304"/>
                    </a:cubicBezTo>
                    <a:cubicBezTo>
                      <a:pt x="385" y="304"/>
                      <a:pt x="387" y="308"/>
                      <a:pt x="388" y="309"/>
                    </a:cubicBezTo>
                    <a:cubicBezTo>
                      <a:pt x="388" y="310"/>
                      <a:pt x="389" y="312"/>
                      <a:pt x="388" y="313"/>
                    </a:cubicBezTo>
                    <a:cubicBezTo>
                      <a:pt x="388" y="313"/>
                      <a:pt x="390" y="313"/>
                      <a:pt x="391" y="311"/>
                    </a:cubicBezTo>
                    <a:cubicBezTo>
                      <a:pt x="392" y="310"/>
                      <a:pt x="392" y="309"/>
                      <a:pt x="394" y="307"/>
                    </a:cubicBezTo>
                    <a:cubicBezTo>
                      <a:pt x="395" y="305"/>
                      <a:pt x="396" y="303"/>
                      <a:pt x="397" y="303"/>
                    </a:cubicBezTo>
                    <a:cubicBezTo>
                      <a:pt x="399" y="303"/>
                      <a:pt x="399" y="303"/>
                      <a:pt x="400" y="302"/>
                    </a:cubicBezTo>
                    <a:cubicBezTo>
                      <a:pt x="400" y="300"/>
                      <a:pt x="400" y="299"/>
                      <a:pt x="400" y="297"/>
                    </a:cubicBezTo>
                    <a:cubicBezTo>
                      <a:pt x="399" y="296"/>
                      <a:pt x="399" y="294"/>
                      <a:pt x="399" y="294"/>
                    </a:cubicBezTo>
                    <a:cubicBezTo>
                      <a:pt x="399" y="294"/>
                      <a:pt x="400" y="295"/>
                      <a:pt x="401" y="294"/>
                    </a:cubicBezTo>
                    <a:cubicBezTo>
                      <a:pt x="401" y="294"/>
                      <a:pt x="402" y="293"/>
                      <a:pt x="402" y="292"/>
                    </a:cubicBezTo>
                    <a:cubicBezTo>
                      <a:pt x="402" y="291"/>
                      <a:pt x="401" y="291"/>
                      <a:pt x="400" y="290"/>
                    </a:cubicBezTo>
                    <a:cubicBezTo>
                      <a:pt x="400" y="290"/>
                      <a:pt x="401" y="289"/>
                      <a:pt x="402" y="288"/>
                    </a:cubicBezTo>
                    <a:cubicBezTo>
                      <a:pt x="404" y="288"/>
                      <a:pt x="405" y="286"/>
                      <a:pt x="406" y="285"/>
                    </a:cubicBezTo>
                    <a:cubicBezTo>
                      <a:pt x="408" y="284"/>
                      <a:pt x="410" y="282"/>
                      <a:pt x="410" y="282"/>
                    </a:cubicBezTo>
                    <a:cubicBezTo>
                      <a:pt x="410" y="282"/>
                      <a:pt x="412" y="283"/>
                      <a:pt x="413" y="283"/>
                    </a:cubicBezTo>
                    <a:cubicBezTo>
                      <a:pt x="413" y="283"/>
                      <a:pt x="414" y="284"/>
                      <a:pt x="414" y="284"/>
                    </a:cubicBezTo>
                    <a:cubicBezTo>
                      <a:pt x="415" y="285"/>
                      <a:pt x="416" y="285"/>
                      <a:pt x="416" y="285"/>
                    </a:cubicBezTo>
                    <a:cubicBezTo>
                      <a:pt x="417" y="285"/>
                      <a:pt x="418" y="287"/>
                      <a:pt x="418" y="288"/>
                    </a:cubicBezTo>
                    <a:cubicBezTo>
                      <a:pt x="418" y="289"/>
                      <a:pt x="418" y="289"/>
                      <a:pt x="418" y="289"/>
                    </a:cubicBezTo>
                    <a:cubicBezTo>
                      <a:pt x="418" y="290"/>
                      <a:pt x="417" y="290"/>
                      <a:pt x="418" y="290"/>
                    </a:cubicBezTo>
                    <a:cubicBezTo>
                      <a:pt x="419" y="291"/>
                      <a:pt x="419" y="291"/>
                      <a:pt x="419" y="292"/>
                    </a:cubicBezTo>
                    <a:cubicBezTo>
                      <a:pt x="419" y="293"/>
                      <a:pt x="420" y="294"/>
                      <a:pt x="422" y="294"/>
                    </a:cubicBezTo>
                    <a:cubicBezTo>
                      <a:pt x="423" y="293"/>
                      <a:pt x="424" y="294"/>
                      <a:pt x="424" y="294"/>
                    </a:cubicBezTo>
                    <a:cubicBezTo>
                      <a:pt x="424" y="294"/>
                      <a:pt x="425" y="296"/>
                      <a:pt x="428" y="296"/>
                    </a:cubicBezTo>
                    <a:cubicBezTo>
                      <a:pt x="430" y="298"/>
                      <a:pt x="430" y="298"/>
                      <a:pt x="430" y="298"/>
                    </a:cubicBezTo>
                    <a:cubicBezTo>
                      <a:pt x="430" y="299"/>
                      <a:pt x="430" y="299"/>
                      <a:pt x="430" y="299"/>
                    </a:cubicBezTo>
                    <a:cubicBezTo>
                      <a:pt x="430" y="299"/>
                      <a:pt x="432" y="299"/>
                      <a:pt x="432" y="300"/>
                    </a:cubicBezTo>
                    <a:cubicBezTo>
                      <a:pt x="432" y="301"/>
                      <a:pt x="434" y="302"/>
                      <a:pt x="435" y="302"/>
                    </a:cubicBezTo>
                    <a:cubicBezTo>
                      <a:pt x="437" y="303"/>
                      <a:pt x="440" y="303"/>
                      <a:pt x="440" y="303"/>
                    </a:cubicBezTo>
                    <a:cubicBezTo>
                      <a:pt x="440" y="303"/>
                      <a:pt x="442" y="305"/>
                      <a:pt x="444" y="307"/>
                    </a:cubicBezTo>
                    <a:cubicBezTo>
                      <a:pt x="447" y="308"/>
                      <a:pt x="449" y="309"/>
                      <a:pt x="449" y="309"/>
                    </a:cubicBezTo>
                    <a:cubicBezTo>
                      <a:pt x="448" y="311"/>
                      <a:pt x="448" y="311"/>
                      <a:pt x="448" y="311"/>
                    </a:cubicBezTo>
                    <a:cubicBezTo>
                      <a:pt x="448" y="311"/>
                      <a:pt x="450" y="313"/>
                      <a:pt x="451" y="314"/>
                    </a:cubicBezTo>
                    <a:cubicBezTo>
                      <a:pt x="453" y="315"/>
                      <a:pt x="455" y="317"/>
                      <a:pt x="456" y="318"/>
                    </a:cubicBezTo>
                    <a:cubicBezTo>
                      <a:pt x="456" y="319"/>
                      <a:pt x="457" y="320"/>
                      <a:pt x="459" y="321"/>
                    </a:cubicBezTo>
                    <a:cubicBezTo>
                      <a:pt x="460" y="322"/>
                      <a:pt x="462" y="323"/>
                      <a:pt x="463" y="324"/>
                    </a:cubicBezTo>
                    <a:cubicBezTo>
                      <a:pt x="464" y="325"/>
                      <a:pt x="466" y="328"/>
                      <a:pt x="468" y="330"/>
                    </a:cubicBezTo>
                    <a:cubicBezTo>
                      <a:pt x="469" y="331"/>
                      <a:pt x="472" y="332"/>
                      <a:pt x="473" y="333"/>
                    </a:cubicBezTo>
                    <a:cubicBezTo>
                      <a:pt x="474" y="334"/>
                      <a:pt x="475" y="336"/>
                      <a:pt x="475" y="337"/>
                    </a:cubicBezTo>
                    <a:cubicBezTo>
                      <a:pt x="475" y="338"/>
                      <a:pt x="474" y="340"/>
                      <a:pt x="474" y="340"/>
                    </a:cubicBezTo>
                    <a:cubicBezTo>
                      <a:pt x="474" y="340"/>
                      <a:pt x="478" y="339"/>
                      <a:pt x="480" y="339"/>
                    </a:cubicBezTo>
                    <a:cubicBezTo>
                      <a:pt x="480" y="339"/>
                      <a:pt x="480" y="342"/>
                      <a:pt x="480" y="343"/>
                    </a:cubicBezTo>
                    <a:cubicBezTo>
                      <a:pt x="480" y="344"/>
                      <a:pt x="480" y="344"/>
                      <a:pt x="481" y="345"/>
                    </a:cubicBezTo>
                    <a:cubicBezTo>
                      <a:pt x="483" y="345"/>
                      <a:pt x="484" y="345"/>
                      <a:pt x="484" y="345"/>
                    </a:cubicBezTo>
                    <a:cubicBezTo>
                      <a:pt x="484" y="347"/>
                      <a:pt x="484" y="347"/>
                      <a:pt x="484" y="347"/>
                    </a:cubicBezTo>
                    <a:cubicBezTo>
                      <a:pt x="484" y="347"/>
                      <a:pt x="486" y="348"/>
                      <a:pt x="486" y="350"/>
                    </a:cubicBezTo>
                    <a:cubicBezTo>
                      <a:pt x="490" y="348"/>
                      <a:pt x="490" y="348"/>
                      <a:pt x="490" y="348"/>
                    </a:cubicBezTo>
                    <a:cubicBezTo>
                      <a:pt x="490" y="348"/>
                      <a:pt x="492" y="350"/>
                      <a:pt x="494" y="350"/>
                    </a:cubicBezTo>
                    <a:cubicBezTo>
                      <a:pt x="496" y="350"/>
                      <a:pt x="498" y="351"/>
                      <a:pt x="499" y="351"/>
                    </a:cubicBezTo>
                    <a:cubicBezTo>
                      <a:pt x="499" y="351"/>
                      <a:pt x="501" y="351"/>
                      <a:pt x="503" y="351"/>
                    </a:cubicBezTo>
                    <a:cubicBezTo>
                      <a:pt x="504" y="351"/>
                      <a:pt x="505" y="351"/>
                      <a:pt x="506" y="352"/>
                    </a:cubicBezTo>
                    <a:cubicBezTo>
                      <a:pt x="506" y="353"/>
                      <a:pt x="508" y="353"/>
                      <a:pt x="509" y="352"/>
                    </a:cubicBezTo>
                    <a:cubicBezTo>
                      <a:pt x="511" y="355"/>
                      <a:pt x="511" y="355"/>
                      <a:pt x="511" y="355"/>
                    </a:cubicBezTo>
                    <a:cubicBezTo>
                      <a:pt x="511" y="355"/>
                      <a:pt x="512" y="355"/>
                      <a:pt x="514" y="355"/>
                    </a:cubicBezTo>
                    <a:cubicBezTo>
                      <a:pt x="515" y="353"/>
                      <a:pt x="515" y="353"/>
                      <a:pt x="515" y="353"/>
                    </a:cubicBezTo>
                    <a:cubicBezTo>
                      <a:pt x="515" y="353"/>
                      <a:pt x="517" y="355"/>
                      <a:pt x="517" y="355"/>
                    </a:cubicBezTo>
                    <a:cubicBezTo>
                      <a:pt x="518" y="356"/>
                      <a:pt x="519" y="357"/>
                      <a:pt x="519" y="359"/>
                    </a:cubicBezTo>
                    <a:cubicBezTo>
                      <a:pt x="519" y="360"/>
                      <a:pt x="518" y="362"/>
                      <a:pt x="518" y="363"/>
                    </a:cubicBezTo>
                    <a:cubicBezTo>
                      <a:pt x="519" y="364"/>
                      <a:pt x="520" y="366"/>
                      <a:pt x="520" y="367"/>
                    </a:cubicBezTo>
                    <a:cubicBezTo>
                      <a:pt x="520" y="368"/>
                      <a:pt x="521" y="369"/>
                      <a:pt x="522" y="371"/>
                    </a:cubicBezTo>
                    <a:cubicBezTo>
                      <a:pt x="524" y="373"/>
                      <a:pt x="525" y="374"/>
                      <a:pt x="525" y="374"/>
                    </a:cubicBezTo>
                    <a:cubicBezTo>
                      <a:pt x="525" y="374"/>
                      <a:pt x="525" y="375"/>
                      <a:pt x="525" y="377"/>
                    </a:cubicBezTo>
                    <a:cubicBezTo>
                      <a:pt x="524" y="378"/>
                      <a:pt x="524" y="380"/>
                      <a:pt x="524" y="381"/>
                    </a:cubicBezTo>
                    <a:cubicBezTo>
                      <a:pt x="524" y="383"/>
                      <a:pt x="524" y="384"/>
                      <a:pt x="523" y="387"/>
                    </a:cubicBezTo>
                    <a:cubicBezTo>
                      <a:pt x="522" y="389"/>
                      <a:pt x="520" y="391"/>
                      <a:pt x="520" y="391"/>
                    </a:cubicBezTo>
                    <a:cubicBezTo>
                      <a:pt x="520" y="391"/>
                      <a:pt x="520" y="392"/>
                      <a:pt x="519" y="392"/>
                    </a:cubicBezTo>
                    <a:cubicBezTo>
                      <a:pt x="519" y="392"/>
                      <a:pt x="519" y="391"/>
                      <a:pt x="519" y="391"/>
                    </a:cubicBezTo>
                    <a:cubicBezTo>
                      <a:pt x="519" y="390"/>
                      <a:pt x="518" y="390"/>
                      <a:pt x="518" y="391"/>
                    </a:cubicBezTo>
                    <a:cubicBezTo>
                      <a:pt x="518" y="392"/>
                      <a:pt x="518" y="392"/>
                      <a:pt x="517" y="392"/>
                    </a:cubicBezTo>
                    <a:cubicBezTo>
                      <a:pt x="516" y="392"/>
                      <a:pt x="516" y="392"/>
                      <a:pt x="515" y="391"/>
                    </a:cubicBezTo>
                    <a:cubicBezTo>
                      <a:pt x="515" y="390"/>
                      <a:pt x="515" y="388"/>
                      <a:pt x="514" y="388"/>
                    </a:cubicBezTo>
                    <a:cubicBezTo>
                      <a:pt x="513" y="387"/>
                      <a:pt x="512" y="386"/>
                      <a:pt x="513" y="386"/>
                    </a:cubicBezTo>
                    <a:cubicBezTo>
                      <a:pt x="513" y="385"/>
                      <a:pt x="513" y="385"/>
                      <a:pt x="513" y="385"/>
                    </a:cubicBezTo>
                    <a:cubicBezTo>
                      <a:pt x="513" y="385"/>
                      <a:pt x="512" y="385"/>
                      <a:pt x="511" y="384"/>
                    </a:cubicBezTo>
                    <a:cubicBezTo>
                      <a:pt x="510" y="384"/>
                      <a:pt x="510" y="383"/>
                      <a:pt x="510" y="382"/>
                    </a:cubicBezTo>
                    <a:cubicBezTo>
                      <a:pt x="511" y="381"/>
                      <a:pt x="511" y="381"/>
                      <a:pt x="511" y="380"/>
                    </a:cubicBezTo>
                    <a:cubicBezTo>
                      <a:pt x="511" y="379"/>
                      <a:pt x="511" y="379"/>
                      <a:pt x="512" y="379"/>
                    </a:cubicBezTo>
                    <a:cubicBezTo>
                      <a:pt x="513" y="379"/>
                      <a:pt x="513" y="379"/>
                      <a:pt x="513" y="379"/>
                    </a:cubicBezTo>
                    <a:cubicBezTo>
                      <a:pt x="513" y="379"/>
                      <a:pt x="511" y="378"/>
                      <a:pt x="511" y="377"/>
                    </a:cubicBezTo>
                    <a:cubicBezTo>
                      <a:pt x="511" y="376"/>
                      <a:pt x="510" y="375"/>
                      <a:pt x="510" y="374"/>
                    </a:cubicBezTo>
                    <a:cubicBezTo>
                      <a:pt x="510" y="373"/>
                      <a:pt x="509" y="372"/>
                      <a:pt x="509" y="371"/>
                    </a:cubicBezTo>
                    <a:cubicBezTo>
                      <a:pt x="509" y="370"/>
                      <a:pt x="507" y="368"/>
                      <a:pt x="506" y="367"/>
                    </a:cubicBezTo>
                    <a:cubicBezTo>
                      <a:pt x="505" y="366"/>
                      <a:pt x="504" y="365"/>
                      <a:pt x="503" y="365"/>
                    </a:cubicBezTo>
                    <a:cubicBezTo>
                      <a:pt x="503" y="364"/>
                      <a:pt x="502" y="364"/>
                      <a:pt x="501" y="363"/>
                    </a:cubicBezTo>
                    <a:cubicBezTo>
                      <a:pt x="501" y="362"/>
                      <a:pt x="500" y="362"/>
                      <a:pt x="500" y="363"/>
                    </a:cubicBezTo>
                    <a:cubicBezTo>
                      <a:pt x="499" y="363"/>
                      <a:pt x="499" y="365"/>
                      <a:pt x="498" y="364"/>
                    </a:cubicBezTo>
                    <a:cubicBezTo>
                      <a:pt x="498" y="364"/>
                      <a:pt x="497" y="363"/>
                      <a:pt x="496" y="365"/>
                    </a:cubicBezTo>
                    <a:cubicBezTo>
                      <a:pt x="495" y="367"/>
                      <a:pt x="494" y="368"/>
                      <a:pt x="494" y="368"/>
                    </a:cubicBezTo>
                    <a:cubicBezTo>
                      <a:pt x="493" y="369"/>
                      <a:pt x="491" y="370"/>
                      <a:pt x="492" y="370"/>
                    </a:cubicBezTo>
                    <a:cubicBezTo>
                      <a:pt x="493" y="370"/>
                      <a:pt x="494" y="369"/>
                      <a:pt x="494" y="370"/>
                    </a:cubicBezTo>
                    <a:cubicBezTo>
                      <a:pt x="494" y="371"/>
                      <a:pt x="494" y="373"/>
                      <a:pt x="495" y="374"/>
                    </a:cubicBezTo>
                    <a:cubicBezTo>
                      <a:pt x="495" y="375"/>
                      <a:pt x="495" y="375"/>
                      <a:pt x="494" y="376"/>
                    </a:cubicBezTo>
                    <a:cubicBezTo>
                      <a:pt x="494" y="376"/>
                      <a:pt x="493" y="376"/>
                      <a:pt x="493" y="376"/>
                    </a:cubicBezTo>
                    <a:cubicBezTo>
                      <a:pt x="493" y="376"/>
                      <a:pt x="494" y="377"/>
                      <a:pt x="494" y="377"/>
                    </a:cubicBezTo>
                    <a:cubicBezTo>
                      <a:pt x="494" y="378"/>
                      <a:pt x="494" y="379"/>
                      <a:pt x="493" y="379"/>
                    </a:cubicBezTo>
                    <a:cubicBezTo>
                      <a:pt x="491" y="379"/>
                      <a:pt x="491" y="379"/>
                      <a:pt x="490" y="378"/>
                    </a:cubicBezTo>
                    <a:cubicBezTo>
                      <a:pt x="489" y="376"/>
                      <a:pt x="489" y="375"/>
                      <a:pt x="488" y="375"/>
                    </a:cubicBezTo>
                    <a:cubicBezTo>
                      <a:pt x="487" y="374"/>
                      <a:pt x="487" y="374"/>
                      <a:pt x="487" y="374"/>
                    </a:cubicBezTo>
                    <a:cubicBezTo>
                      <a:pt x="487" y="374"/>
                      <a:pt x="489" y="374"/>
                      <a:pt x="489" y="374"/>
                    </a:cubicBezTo>
                    <a:cubicBezTo>
                      <a:pt x="488" y="373"/>
                      <a:pt x="488" y="372"/>
                      <a:pt x="489" y="372"/>
                    </a:cubicBezTo>
                    <a:cubicBezTo>
                      <a:pt x="490" y="372"/>
                      <a:pt x="491" y="372"/>
                      <a:pt x="491" y="372"/>
                    </a:cubicBezTo>
                    <a:cubicBezTo>
                      <a:pt x="491" y="372"/>
                      <a:pt x="489" y="371"/>
                      <a:pt x="489" y="371"/>
                    </a:cubicBezTo>
                    <a:cubicBezTo>
                      <a:pt x="490" y="370"/>
                      <a:pt x="490" y="369"/>
                      <a:pt x="489" y="369"/>
                    </a:cubicBezTo>
                    <a:cubicBezTo>
                      <a:pt x="489" y="368"/>
                      <a:pt x="489" y="368"/>
                      <a:pt x="490" y="368"/>
                    </a:cubicBezTo>
                    <a:cubicBezTo>
                      <a:pt x="490" y="368"/>
                      <a:pt x="490" y="367"/>
                      <a:pt x="490" y="366"/>
                    </a:cubicBezTo>
                    <a:cubicBezTo>
                      <a:pt x="489" y="365"/>
                      <a:pt x="489" y="364"/>
                      <a:pt x="489" y="363"/>
                    </a:cubicBezTo>
                    <a:cubicBezTo>
                      <a:pt x="489" y="362"/>
                      <a:pt x="489" y="361"/>
                      <a:pt x="490" y="361"/>
                    </a:cubicBezTo>
                    <a:cubicBezTo>
                      <a:pt x="490" y="360"/>
                      <a:pt x="491" y="360"/>
                      <a:pt x="491" y="360"/>
                    </a:cubicBezTo>
                    <a:cubicBezTo>
                      <a:pt x="492" y="360"/>
                      <a:pt x="493" y="360"/>
                      <a:pt x="493" y="360"/>
                    </a:cubicBezTo>
                    <a:cubicBezTo>
                      <a:pt x="493" y="360"/>
                      <a:pt x="492" y="359"/>
                      <a:pt x="491" y="359"/>
                    </a:cubicBezTo>
                    <a:cubicBezTo>
                      <a:pt x="489" y="360"/>
                      <a:pt x="489" y="360"/>
                      <a:pt x="488" y="359"/>
                    </a:cubicBezTo>
                    <a:cubicBezTo>
                      <a:pt x="487" y="359"/>
                      <a:pt x="487" y="357"/>
                      <a:pt x="486" y="357"/>
                    </a:cubicBezTo>
                    <a:cubicBezTo>
                      <a:pt x="486" y="357"/>
                      <a:pt x="485" y="357"/>
                      <a:pt x="484" y="357"/>
                    </a:cubicBezTo>
                    <a:cubicBezTo>
                      <a:pt x="483" y="357"/>
                      <a:pt x="483" y="356"/>
                      <a:pt x="482" y="355"/>
                    </a:cubicBezTo>
                    <a:cubicBezTo>
                      <a:pt x="482" y="355"/>
                      <a:pt x="480" y="355"/>
                      <a:pt x="480" y="354"/>
                    </a:cubicBezTo>
                    <a:cubicBezTo>
                      <a:pt x="479" y="354"/>
                      <a:pt x="479" y="352"/>
                      <a:pt x="479" y="351"/>
                    </a:cubicBezTo>
                    <a:cubicBezTo>
                      <a:pt x="479" y="351"/>
                      <a:pt x="478" y="352"/>
                      <a:pt x="478" y="353"/>
                    </a:cubicBezTo>
                    <a:cubicBezTo>
                      <a:pt x="477" y="353"/>
                      <a:pt x="475" y="353"/>
                      <a:pt x="475" y="352"/>
                    </a:cubicBezTo>
                    <a:cubicBezTo>
                      <a:pt x="476" y="351"/>
                      <a:pt x="476" y="352"/>
                      <a:pt x="477" y="351"/>
                    </a:cubicBezTo>
                    <a:cubicBezTo>
                      <a:pt x="477" y="351"/>
                      <a:pt x="476" y="351"/>
                      <a:pt x="476" y="350"/>
                    </a:cubicBezTo>
                    <a:cubicBezTo>
                      <a:pt x="475" y="350"/>
                      <a:pt x="475" y="349"/>
                      <a:pt x="475" y="349"/>
                    </a:cubicBezTo>
                    <a:cubicBezTo>
                      <a:pt x="476" y="348"/>
                      <a:pt x="476" y="347"/>
                      <a:pt x="474" y="348"/>
                    </a:cubicBezTo>
                    <a:cubicBezTo>
                      <a:pt x="473" y="348"/>
                      <a:pt x="473" y="350"/>
                      <a:pt x="472" y="349"/>
                    </a:cubicBezTo>
                    <a:cubicBezTo>
                      <a:pt x="471" y="348"/>
                      <a:pt x="471" y="348"/>
                      <a:pt x="470" y="348"/>
                    </a:cubicBezTo>
                    <a:cubicBezTo>
                      <a:pt x="470" y="347"/>
                      <a:pt x="469" y="347"/>
                      <a:pt x="468" y="347"/>
                    </a:cubicBezTo>
                    <a:cubicBezTo>
                      <a:pt x="468" y="346"/>
                      <a:pt x="467" y="345"/>
                      <a:pt x="467" y="345"/>
                    </a:cubicBezTo>
                    <a:cubicBezTo>
                      <a:pt x="467" y="345"/>
                      <a:pt x="468" y="345"/>
                      <a:pt x="469" y="345"/>
                    </a:cubicBezTo>
                    <a:cubicBezTo>
                      <a:pt x="470" y="345"/>
                      <a:pt x="470" y="345"/>
                      <a:pt x="469" y="344"/>
                    </a:cubicBezTo>
                    <a:cubicBezTo>
                      <a:pt x="469" y="343"/>
                      <a:pt x="468" y="342"/>
                      <a:pt x="468" y="342"/>
                    </a:cubicBezTo>
                    <a:cubicBezTo>
                      <a:pt x="467" y="343"/>
                      <a:pt x="467" y="344"/>
                      <a:pt x="467" y="344"/>
                    </a:cubicBezTo>
                    <a:cubicBezTo>
                      <a:pt x="466" y="344"/>
                      <a:pt x="465" y="344"/>
                      <a:pt x="464" y="344"/>
                    </a:cubicBezTo>
                    <a:cubicBezTo>
                      <a:pt x="463" y="344"/>
                      <a:pt x="463" y="344"/>
                      <a:pt x="463" y="343"/>
                    </a:cubicBezTo>
                    <a:cubicBezTo>
                      <a:pt x="463" y="342"/>
                      <a:pt x="462" y="341"/>
                      <a:pt x="462" y="342"/>
                    </a:cubicBezTo>
                    <a:cubicBezTo>
                      <a:pt x="461" y="342"/>
                      <a:pt x="461" y="344"/>
                      <a:pt x="461" y="344"/>
                    </a:cubicBezTo>
                    <a:cubicBezTo>
                      <a:pt x="460" y="344"/>
                      <a:pt x="459" y="343"/>
                      <a:pt x="458" y="343"/>
                    </a:cubicBezTo>
                    <a:cubicBezTo>
                      <a:pt x="457" y="343"/>
                      <a:pt x="458" y="343"/>
                      <a:pt x="457" y="342"/>
                    </a:cubicBezTo>
                    <a:cubicBezTo>
                      <a:pt x="457" y="341"/>
                      <a:pt x="456" y="340"/>
                      <a:pt x="457" y="340"/>
                    </a:cubicBezTo>
                    <a:cubicBezTo>
                      <a:pt x="458" y="340"/>
                      <a:pt x="458" y="340"/>
                      <a:pt x="458" y="339"/>
                    </a:cubicBezTo>
                    <a:cubicBezTo>
                      <a:pt x="459" y="339"/>
                      <a:pt x="460" y="339"/>
                      <a:pt x="460" y="339"/>
                    </a:cubicBezTo>
                    <a:cubicBezTo>
                      <a:pt x="461" y="339"/>
                      <a:pt x="460" y="338"/>
                      <a:pt x="461" y="338"/>
                    </a:cubicBezTo>
                    <a:cubicBezTo>
                      <a:pt x="461" y="338"/>
                      <a:pt x="462" y="337"/>
                      <a:pt x="461" y="337"/>
                    </a:cubicBezTo>
                    <a:cubicBezTo>
                      <a:pt x="460" y="337"/>
                      <a:pt x="459" y="338"/>
                      <a:pt x="458" y="338"/>
                    </a:cubicBezTo>
                    <a:cubicBezTo>
                      <a:pt x="457" y="338"/>
                      <a:pt x="456" y="338"/>
                      <a:pt x="457" y="337"/>
                    </a:cubicBezTo>
                    <a:cubicBezTo>
                      <a:pt x="457" y="337"/>
                      <a:pt x="457" y="337"/>
                      <a:pt x="456" y="336"/>
                    </a:cubicBezTo>
                    <a:cubicBezTo>
                      <a:pt x="455" y="335"/>
                      <a:pt x="455" y="335"/>
                      <a:pt x="455" y="334"/>
                    </a:cubicBezTo>
                    <a:cubicBezTo>
                      <a:pt x="455" y="334"/>
                      <a:pt x="455" y="332"/>
                      <a:pt x="455" y="332"/>
                    </a:cubicBezTo>
                    <a:cubicBezTo>
                      <a:pt x="455" y="332"/>
                      <a:pt x="454" y="333"/>
                      <a:pt x="453" y="333"/>
                    </a:cubicBezTo>
                    <a:cubicBezTo>
                      <a:pt x="452" y="333"/>
                      <a:pt x="452" y="333"/>
                      <a:pt x="452" y="332"/>
                    </a:cubicBezTo>
                    <a:cubicBezTo>
                      <a:pt x="451" y="331"/>
                      <a:pt x="451" y="330"/>
                      <a:pt x="451" y="330"/>
                    </a:cubicBezTo>
                    <a:cubicBezTo>
                      <a:pt x="452" y="329"/>
                      <a:pt x="452" y="329"/>
                      <a:pt x="453" y="329"/>
                    </a:cubicBezTo>
                    <a:cubicBezTo>
                      <a:pt x="453" y="330"/>
                      <a:pt x="454" y="330"/>
                      <a:pt x="455" y="330"/>
                    </a:cubicBezTo>
                    <a:cubicBezTo>
                      <a:pt x="456" y="330"/>
                      <a:pt x="457" y="331"/>
                      <a:pt x="458" y="331"/>
                    </a:cubicBezTo>
                    <a:cubicBezTo>
                      <a:pt x="458" y="331"/>
                      <a:pt x="459" y="331"/>
                      <a:pt x="460" y="332"/>
                    </a:cubicBezTo>
                    <a:cubicBezTo>
                      <a:pt x="460" y="332"/>
                      <a:pt x="459" y="330"/>
                      <a:pt x="458" y="330"/>
                    </a:cubicBezTo>
                    <a:cubicBezTo>
                      <a:pt x="457" y="329"/>
                      <a:pt x="455" y="329"/>
                      <a:pt x="455" y="328"/>
                    </a:cubicBezTo>
                    <a:cubicBezTo>
                      <a:pt x="454" y="328"/>
                      <a:pt x="454" y="328"/>
                      <a:pt x="453" y="328"/>
                    </a:cubicBezTo>
                    <a:cubicBezTo>
                      <a:pt x="452" y="328"/>
                      <a:pt x="452" y="328"/>
                      <a:pt x="451" y="327"/>
                    </a:cubicBezTo>
                    <a:cubicBezTo>
                      <a:pt x="451" y="326"/>
                      <a:pt x="450" y="324"/>
                      <a:pt x="451" y="324"/>
                    </a:cubicBezTo>
                    <a:cubicBezTo>
                      <a:pt x="451" y="324"/>
                      <a:pt x="452" y="324"/>
                      <a:pt x="453" y="324"/>
                    </a:cubicBezTo>
                    <a:cubicBezTo>
                      <a:pt x="453" y="324"/>
                      <a:pt x="454" y="324"/>
                      <a:pt x="454" y="324"/>
                    </a:cubicBezTo>
                    <a:cubicBezTo>
                      <a:pt x="454" y="324"/>
                      <a:pt x="452" y="323"/>
                      <a:pt x="451" y="323"/>
                    </a:cubicBezTo>
                    <a:cubicBezTo>
                      <a:pt x="451" y="323"/>
                      <a:pt x="450" y="324"/>
                      <a:pt x="450" y="325"/>
                    </a:cubicBezTo>
                    <a:cubicBezTo>
                      <a:pt x="450" y="326"/>
                      <a:pt x="451" y="328"/>
                      <a:pt x="450" y="328"/>
                    </a:cubicBezTo>
                    <a:cubicBezTo>
                      <a:pt x="449" y="328"/>
                      <a:pt x="449" y="327"/>
                      <a:pt x="448" y="326"/>
                    </a:cubicBezTo>
                    <a:cubicBezTo>
                      <a:pt x="448" y="326"/>
                      <a:pt x="447" y="325"/>
                      <a:pt x="447" y="324"/>
                    </a:cubicBezTo>
                    <a:cubicBezTo>
                      <a:pt x="447" y="324"/>
                      <a:pt x="447" y="323"/>
                      <a:pt x="448" y="324"/>
                    </a:cubicBezTo>
                    <a:cubicBezTo>
                      <a:pt x="448" y="324"/>
                      <a:pt x="449" y="324"/>
                      <a:pt x="449" y="323"/>
                    </a:cubicBezTo>
                    <a:cubicBezTo>
                      <a:pt x="449" y="322"/>
                      <a:pt x="448" y="322"/>
                      <a:pt x="448" y="322"/>
                    </a:cubicBezTo>
                    <a:cubicBezTo>
                      <a:pt x="448" y="322"/>
                      <a:pt x="447" y="321"/>
                      <a:pt x="447" y="321"/>
                    </a:cubicBezTo>
                    <a:cubicBezTo>
                      <a:pt x="447" y="320"/>
                      <a:pt x="448" y="317"/>
                      <a:pt x="447" y="318"/>
                    </a:cubicBezTo>
                    <a:cubicBezTo>
                      <a:pt x="446" y="319"/>
                      <a:pt x="446" y="320"/>
                      <a:pt x="446" y="321"/>
                    </a:cubicBezTo>
                    <a:cubicBezTo>
                      <a:pt x="446" y="321"/>
                      <a:pt x="447" y="322"/>
                      <a:pt x="446" y="323"/>
                    </a:cubicBezTo>
                    <a:cubicBezTo>
                      <a:pt x="446" y="323"/>
                      <a:pt x="446" y="324"/>
                      <a:pt x="445" y="323"/>
                    </a:cubicBezTo>
                    <a:cubicBezTo>
                      <a:pt x="444" y="323"/>
                      <a:pt x="443" y="322"/>
                      <a:pt x="443" y="321"/>
                    </a:cubicBezTo>
                    <a:cubicBezTo>
                      <a:pt x="442" y="321"/>
                      <a:pt x="442" y="320"/>
                      <a:pt x="441" y="319"/>
                    </a:cubicBezTo>
                    <a:cubicBezTo>
                      <a:pt x="441" y="319"/>
                      <a:pt x="441" y="318"/>
                      <a:pt x="441" y="317"/>
                    </a:cubicBezTo>
                    <a:cubicBezTo>
                      <a:pt x="441" y="316"/>
                      <a:pt x="441" y="316"/>
                      <a:pt x="442" y="316"/>
                    </a:cubicBezTo>
                    <a:cubicBezTo>
                      <a:pt x="442" y="316"/>
                      <a:pt x="443" y="315"/>
                      <a:pt x="443" y="315"/>
                    </a:cubicBezTo>
                    <a:cubicBezTo>
                      <a:pt x="444" y="314"/>
                      <a:pt x="443" y="315"/>
                      <a:pt x="442" y="314"/>
                    </a:cubicBezTo>
                    <a:cubicBezTo>
                      <a:pt x="441" y="314"/>
                      <a:pt x="441" y="314"/>
                      <a:pt x="441" y="313"/>
                    </a:cubicBezTo>
                    <a:cubicBezTo>
                      <a:pt x="441" y="313"/>
                      <a:pt x="441" y="312"/>
                      <a:pt x="441" y="311"/>
                    </a:cubicBezTo>
                    <a:cubicBezTo>
                      <a:pt x="441" y="311"/>
                      <a:pt x="441" y="310"/>
                      <a:pt x="441" y="310"/>
                    </a:cubicBezTo>
                    <a:cubicBezTo>
                      <a:pt x="442" y="309"/>
                      <a:pt x="443" y="309"/>
                      <a:pt x="443" y="309"/>
                    </a:cubicBezTo>
                    <a:cubicBezTo>
                      <a:pt x="443" y="309"/>
                      <a:pt x="441" y="309"/>
                      <a:pt x="441" y="309"/>
                    </a:cubicBezTo>
                    <a:cubicBezTo>
                      <a:pt x="441" y="308"/>
                      <a:pt x="440" y="310"/>
                      <a:pt x="440" y="311"/>
                    </a:cubicBezTo>
                    <a:cubicBezTo>
                      <a:pt x="440" y="311"/>
                      <a:pt x="440" y="313"/>
                      <a:pt x="440" y="313"/>
                    </a:cubicBezTo>
                    <a:cubicBezTo>
                      <a:pt x="440" y="314"/>
                      <a:pt x="440" y="314"/>
                      <a:pt x="440" y="315"/>
                    </a:cubicBezTo>
                    <a:cubicBezTo>
                      <a:pt x="440" y="316"/>
                      <a:pt x="439" y="316"/>
                      <a:pt x="439" y="317"/>
                    </a:cubicBezTo>
                    <a:cubicBezTo>
                      <a:pt x="440" y="317"/>
                      <a:pt x="440" y="317"/>
                      <a:pt x="440" y="318"/>
                    </a:cubicBezTo>
                    <a:cubicBezTo>
                      <a:pt x="440" y="319"/>
                      <a:pt x="439" y="319"/>
                      <a:pt x="438" y="319"/>
                    </a:cubicBezTo>
                    <a:cubicBezTo>
                      <a:pt x="437" y="319"/>
                      <a:pt x="437" y="318"/>
                      <a:pt x="436" y="318"/>
                    </a:cubicBezTo>
                    <a:cubicBezTo>
                      <a:pt x="435" y="317"/>
                      <a:pt x="434" y="316"/>
                      <a:pt x="433" y="317"/>
                    </a:cubicBezTo>
                    <a:cubicBezTo>
                      <a:pt x="432" y="317"/>
                      <a:pt x="431" y="317"/>
                      <a:pt x="430" y="316"/>
                    </a:cubicBezTo>
                    <a:cubicBezTo>
                      <a:pt x="430" y="316"/>
                      <a:pt x="430" y="315"/>
                      <a:pt x="429" y="314"/>
                    </a:cubicBezTo>
                    <a:cubicBezTo>
                      <a:pt x="428" y="313"/>
                      <a:pt x="428" y="313"/>
                      <a:pt x="427" y="312"/>
                    </a:cubicBezTo>
                    <a:cubicBezTo>
                      <a:pt x="426" y="311"/>
                      <a:pt x="425" y="310"/>
                      <a:pt x="425" y="310"/>
                    </a:cubicBezTo>
                    <a:cubicBezTo>
                      <a:pt x="426" y="309"/>
                      <a:pt x="425" y="309"/>
                      <a:pt x="425" y="308"/>
                    </a:cubicBezTo>
                    <a:cubicBezTo>
                      <a:pt x="425" y="307"/>
                      <a:pt x="423" y="305"/>
                      <a:pt x="424" y="306"/>
                    </a:cubicBezTo>
                    <a:cubicBezTo>
                      <a:pt x="424" y="307"/>
                      <a:pt x="424" y="308"/>
                      <a:pt x="423" y="308"/>
                    </a:cubicBezTo>
                    <a:cubicBezTo>
                      <a:pt x="422" y="307"/>
                      <a:pt x="422" y="306"/>
                      <a:pt x="422" y="306"/>
                    </a:cubicBezTo>
                    <a:cubicBezTo>
                      <a:pt x="421" y="305"/>
                      <a:pt x="420" y="301"/>
                      <a:pt x="419" y="300"/>
                    </a:cubicBezTo>
                    <a:cubicBezTo>
                      <a:pt x="418" y="299"/>
                      <a:pt x="417" y="298"/>
                      <a:pt x="416" y="297"/>
                    </a:cubicBezTo>
                    <a:cubicBezTo>
                      <a:pt x="415" y="296"/>
                      <a:pt x="415" y="295"/>
                      <a:pt x="415" y="294"/>
                    </a:cubicBezTo>
                    <a:cubicBezTo>
                      <a:pt x="414" y="293"/>
                      <a:pt x="414" y="289"/>
                      <a:pt x="414" y="291"/>
                    </a:cubicBezTo>
                    <a:cubicBezTo>
                      <a:pt x="414" y="292"/>
                      <a:pt x="414" y="296"/>
                      <a:pt x="413" y="295"/>
                    </a:cubicBezTo>
                    <a:cubicBezTo>
                      <a:pt x="412" y="294"/>
                      <a:pt x="410" y="293"/>
                      <a:pt x="411" y="294"/>
                    </a:cubicBezTo>
                    <a:cubicBezTo>
                      <a:pt x="412" y="295"/>
                      <a:pt x="414" y="296"/>
                      <a:pt x="414" y="296"/>
                    </a:cubicBezTo>
                    <a:cubicBezTo>
                      <a:pt x="415" y="297"/>
                      <a:pt x="414" y="297"/>
                      <a:pt x="414" y="297"/>
                    </a:cubicBezTo>
                    <a:cubicBezTo>
                      <a:pt x="413" y="297"/>
                      <a:pt x="413" y="298"/>
                      <a:pt x="414" y="298"/>
                    </a:cubicBezTo>
                    <a:cubicBezTo>
                      <a:pt x="414" y="299"/>
                      <a:pt x="415" y="300"/>
                      <a:pt x="416" y="300"/>
                    </a:cubicBezTo>
                    <a:cubicBezTo>
                      <a:pt x="416" y="300"/>
                      <a:pt x="416" y="301"/>
                      <a:pt x="416" y="302"/>
                    </a:cubicBezTo>
                    <a:cubicBezTo>
                      <a:pt x="416" y="303"/>
                      <a:pt x="417" y="303"/>
                      <a:pt x="418" y="305"/>
                    </a:cubicBezTo>
                    <a:cubicBezTo>
                      <a:pt x="419" y="306"/>
                      <a:pt x="419" y="307"/>
                      <a:pt x="420" y="307"/>
                    </a:cubicBezTo>
                    <a:cubicBezTo>
                      <a:pt x="420" y="308"/>
                      <a:pt x="421" y="309"/>
                      <a:pt x="421" y="310"/>
                    </a:cubicBezTo>
                    <a:cubicBezTo>
                      <a:pt x="421" y="310"/>
                      <a:pt x="421" y="310"/>
                      <a:pt x="422" y="311"/>
                    </a:cubicBezTo>
                    <a:cubicBezTo>
                      <a:pt x="423" y="311"/>
                      <a:pt x="423" y="312"/>
                      <a:pt x="422" y="312"/>
                    </a:cubicBezTo>
                    <a:cubicBezTo>
                      <a:pt x="422" y="312"/>
                      <a:pt x="421" y="312"/>
                      <a:pt x="422" y="313"/>
                    </a:cubicBezTo>
                    <a:cubicBezTo>
                      <a:pt x="423" y="314"/>
                      <a:pt x="425" y="316"/>
                      <a:pt x="425" y="317"/>
                    </a:cubicBezTo>
                    <a:cubicBezTo>
                      <a:pt x="426" y="318"/>
                      <a:pt x="427" y="319"/>
                      <a:pt x="427" y="320"/>
                    </a:cubicBezTo>
                    <a:cubicBezTo>
                      <a:pt x="426" y="321"/>
                      <a:pt x="426" y="321"/>
                      <a:pt x="426" y="322"/>
                    </a:cubicBezTo>
                    <a:cubicBezTo>
                      <a:pt x="427" y="323"/>
                      <a:pt x="426" y="323"/>
                      <a:pt x="425" y="323"/>
                    </a:cubicBezTo>
                    <a:cubicBezTo>
                      <a:pt x="424" y="322"/>
                      <a:pt x="423" y="321"/>
                      <a:pt x="422" y="320"/>
                    </a:cubicBezTo>
                    <a:cubicBezTo>
                      <a:pt x="421" y="319"/>
                      <a:pt x="421" y="318"/>
                      <a:pt x="420" y="318"/>
                    </a:cubicBezTo>
                    <a:cubicBezTo>
                      <a:pt x="420" y="317"/>
                      <a:pt x="418" y="316"/>
                      <a:pt x="419" y="316"/>
                    </a:cubicBezTo>
                    <a:cubicBezTo>
                      <a:pt x="419" y="317"/>
                      <a:pt x="421" y="320"/>
                      <a:pt x="420" y="319"/>
                    </a:cubicBezTo>
                    <a:cubicBezTo>
                      <a:pt x="418" y="319"/>
                      <a:pt x="418" y="319"/>
                      <a:pt x="417" y="320"/>
                    </a:cubicBezTo>
                    <a:cubicBezTo>
                      <a:pt x="416" y="320"/>
                      <a:pt x="415" y="321"/>
                      <a:pt x="415" y="321"/>
                    </a:cubicBezTo>
                    <a:cubicBezTo>
                      <a:pt x="414" y="321"/>
                      <a:pt x="415" y="320"/>
                      <a:pt x="414" y="319"/>
                    </a:cubicBezTo>
                    <a:cubicBezTo>
                      <a:pt x="414" y="318"/>
                      <a:pt x="414" y="317"/>
                      <a:pt x="414" y="317"/>
                    </a:cubicBezTo>
                    <a:cubicBezTo>
                      <a:pt x="414" y="316"/>
                      <a:pt x="414" y="316"/>
                      <a:pt x="413" y="315"/>
                    </a:cubicBezTo>
                    <a:cubicBezTo>
                      <a:pt x="412" y="314"/>
                      <a:pt x="411" y="312"/>
                      <a:pt x="410" y="312"/>
                    </a:cubicBezTo>
                    <a:cubicBezTo>
                      <a:pt x="409" y="311"/>
                      <a:pt x="408" y="311"/>
                      <a:pt x="409" y="310"/>
                    </a:cubicBezTo>
                    <a:cubicBezTo>
                      <a:pt x="410" y="309"/>
                      <a:pt x="410" y="309"/>
                      <a:pt x="409" y="308"/>
                    </a:cubicBezTo>
                    <a:cubicBezTo>
                      <a:pt x="409" y="308"/>
                      <a:pt x="409" y="308"/>
                      <a:pt x="408" y="307"/>
                    </a:cubicBezTo>
                    <a:cubicBezTo>
                      <a:pt x="408" y="306"/>
                      <a:pt x="408" y="306"/>
                      <a:pt x="407" y="305"/>
                    </a:cubicBezTo>
                    <a:cubicBezTo>
                      <a:pt x="407" y="305"/>
                      <a:pt x="405" y="304"/>
                      <a:pt x="406" y="305"/>
                    </a:cubicBezTo>
                    <a:cubicBezTo>
                      <a:pt x="406" y="306"/>
                      <a:pt x="407" y="308"/>
                      <a:pt x="408" y="309"/>
                    </a:cubicBezTo>
                    <a:cubicBezTo>
                      <a:pt x="408" y="309"/>
                      <a:pt x="408" y="311"/>
                      <a:pt x="408" y="311"/>
                    </a:cubicBezTo>
                    <a:cubicBezTo>
                      <a:pt x="408" y="312"/>
                      <a:pt x="408" y="312"/>
                      <a:pt x="407" y="312"/>
                    </a:cubicBezTo>
                    <a:cubicBezTo>
                      <a:pt x="406" y="312"/>
                      <a:pt x="404" y="312"/>
                      <a:pt x="404" y="311"/>
                    </a:cubicBezTo>
                    <a:cubicBezTo>
                      <a:pt x="403" y="311"/>
                      <a:pt x="403" y="311"/>
                      <a:pt x="403" y="310"/>
                    </a:cubicBezTo>
                    <a:cubicBezTo>
                      <a:pt x="402" y="309"/>
                      <a:pt x="401" y="307"/>
                      <a:pt x="401" y="308"/>
                    </a:cubicBezTo>
                    <a:cubicBezTo>
                      <a:pt x="401" y="309"/>
                      <a:pt x="401" y="310"/>
                      <a:pt x="401" y="308"/>
                    </a:cubicBezTo>
                    <a:cubicBezTo>
                      <a:pt x="400" y="307"/>
                      <a:pt x="398" y="306"/>
                      <a:pt x="399" y="308"/>
                    </a:cubicBezTo>
                    <a:cubicBezTo>
                      <a:pt x="400" y="309"/>
                      <a:pt x="400" y="310"/>
                      <a:pt x="399" y="310"/>
                    </a:cubicBezTo>
                    <a:cubicBezTo>
                      <a:pt x="398" y="309"/>
                      <a:pt x="397" y="309"/>
                      <a:pt x="396" y="308"/>
                    </a:cubicBezTo>
                    <a:cubicBezTo>
                      <a:pt x="395" y="308"/>
                      <a:pt x="394" y="307"/>
                      <a:pt x="394" y="308"/>
                    </a:cubicBezTo>
                    <a:cubicBezTo>
                      <a:pt x="395" y="309"/>
                      <a:pt x="397" y="310"/>
                      <a:pt x="397" y="310"/>
                    </a:cubicBezTo>
                    <a:cubicBezTo>
                      <a:pt x="397" y="311"/>
                      <a:pt x="396" y="310"/>
                      <a:pt x="396" y="311"/>
                    </a:cubicBezTo>
                    <a:cubicBezTo>
                      <a:pt x="395" y="311"/>
                      <a:pt x="395" y="312"/>
                      <a:pt x="395" y="313"/>
                    </a:cubicBezTo>
                    <a:cubicBezTo>
                      <a:pt x="394" y="314"/>
                      <a:pt x="394" y="315"/>
                      <a:pt x="395" y="313"/>
                    </a:cubicBezTo>
                    <a:cubicBezTo>
                      <a:pt x="396" y="312"/>
                      <a:pt x="396" y="312"/>
                      <a:pt x="397" y="312"/>
                    </a:cubicBezTo>
                    <a:cubicBezTo>
                      <a:pt x="397" y="312"/>
                      <a:pt x="398" y="312"/>
                      <a:pt x="399" y="312"/>
                    </a:cubicBezTo>
                    <a:cubicBezTo>
                      <a:pt x="400" y="312"/>
                      <a:pt x="402" y="312"/>
                      <a:pt x="402" y="312"/>
                    </a:cubicBezTo>
                    <a:cubicBezTo>
                      <a:pt x="402" y="312"/>
                      <a:pt x="402" y="313"/>
                      <a:pt x="402" y="313"/>
                    </a:cubicBezTo>
                    <a:cubicBezTo>
                      <a:pt x="401" y="314"/>
                      <a:pt x="402" y="314"/>
                      <a:pt x="403" y="314"/>
                    </a:cubicBezTo>
                    <a:cubicBezTo>
                      <a:pt x="404" y="314"/>
                      <a:pt x="405" y="314"/>
                      <a:pt x="406" y="315"/>
                    </a:cubicBezTo>
                    <a:cubicBezTo>
                      <a:pt x="406" y="315"/>
                      <a:pt x="406" y="316"/>
                      <a:pt x="405" y="316"/>
                    </a:cubicBezTo>
                    <a:cubicBezTo>
                      <a:pt x="405" y="316"/>
                      <a:pt x="404" y="318"/>
                      <a:pt x="405" y="318"/>
                    </a:cubicBezTo>
                    <a:cubicBezTo>
                      <a:pt x="405" y="317"/>
                      <a:pt x="407" y="317"/>
                      <a:pt x="407" y="316"/>
                    </a:cubicBezTo>
                    <a:cubicBezTo>
                      <a:pt x="407" y="316"/>
                      <a:pt x="408" y="315"/>
                      <a:pt x="408" y="316"/>
                    </a:cubicBezTo>
                    <a:cubicBezTo>
                      <a:pt x="408" y="316"/>
                      <a:pt x="410" y="317"/>
                      <a:pt x="410" y="318"/>
                    </a:cubicBezTo>
                    <a:cubicBezTo>
                      <a:pt x="410" y="318"/>
                      <a:pt x="410" y="318"/>
                      <a:pt x="411" y="319"/>
                    </a:cubicBezTo>
                    <a:cubicBezTo>
                      <a:pt x="412" y="320"/>
                      <a:pt x="412" y="321"/>
                      <a:pt x="412" y="322"/>
                    </a:cubicBezTo>
                    <a:cubicBezTo>
                      <a:pt x="412" y="322"/>
                      <a:pt x="412" y="323"/>
                      <a:pt x="411" y="323"/>
                    </a:cubicBezTo>
                    <a:cubicBezTo>
                      <a:pt x="410" y="323"/>
                      <a:pt x="410" y="325"/>
                      <a:pt x="410" y="324"/>
                    </a:cubicBezTo>
                    <a:cubicBezTo>
                      <a:pt x="409" y="324"/>
                      <a:pt x="410" y="323"/>
                      <a:pt x="409" y="323"/>
                    </a:cubicBezTo>
                    <a:cubicBezTo>
                      <a:pt x="408" y="323"/>
                      <a:pt x="407" y="322"/>
                      <a:pt x="407" y="323"/>
                    </a:cubicBezTo>
                    <a:cubicBezTo>
                      <a:pt x="408" y="324"/>
                      <a:pt x="408" y="324"/>
                      <a:pt x="408" y="324"/>
                    </a:cubicBezTo>
                    <a:cubicBezTo>
                      <a:pt x="408" y="325"/>
                      <a:pt x="408" y="325"/>
                      <a:pt x="408" y="325"/>
                    </a:cubicBezTo>
                    <a:cubicBezTo>
                      <a:pt x="407" y="325"/>
                      <a:pt x="407" y="325"/>
                      <a:pt x="406" y="325"/>
                    </a:cubicBezTo>
                    <a:cubicBezTo>
                      <a:pt x="405" y="325"/>
                      <a:pt x="404" y="324"/>
                      <a:pt x="404" y="325"/>
                    </a:cubicBezTo>
                    <a:cubicBezTo>
                      <a:pt x="405" y="325"/>
                      <a:pt x="406" y="327"/>
                      <a:pt x="406" y="327"/>
                    </a:cubicBezTo>
                    <a:cubicBezTo>
                      <a:pt x="406" y="328"/>
                      <a:pt x="405" y="329"/>
                      <a:pt x="405" y="329"/>
                    </a:cubicBezTo>
                    <a:cubicBezTo>
                      <a:pt x="404" y="328"/>
                      <a:pt x="404" y="327"/>
                      <a:pt x="404" y="327"/>
                    </a:cubicBezTo>
                    <a:cubicBezTo>
                      <a:pt x="403" y="327"/>
                      <a:pt x="402" y="327"/>
                      <a:pt x="402" y="326"/>
                    </a:cubicBezTo>
                    <a:cubicBezTo>
                      <a:pt x="401" y="325"/>
                      <a:pt x="401" y="325"/>
                      <a:pt x="400" y="325"/>
                    </a:cubicBezTo>
                    <a:cubicBezTo>
                      <a:pt x="399" y="325"/>
                      <a:pt x="398" y="325"/>
                      <a:pt x="398" y="325"/>
                    </a:cubicBezTo>
                    <a:cubicBezTo>
                      <a:pt x="398" y="326"/>
                      <a:pt x="398" y="325"/>
                      <a:pt x="396" y="324"/>
                    </a:cubicBezTo>
                    <a:cubicBezTo>
                      <a:pt x="394" y="324"/>
                      <a:pt x="393" y="323"/>
                      <a:pt x="391" y="322"/>
                    </a:cubicBezTo>
                    <a:cubicBezTo>
                      <a:pt x="390" y="322"/>
                      <a:pt x="389" y="322"/>
                      <a:pt x="390" y="321"/>
                    </a:cubicBezTo>
                    <a:cubicBezTo>
                      <a:pt x="390" y="320"/>
                      <a:pt x="391" y="318"/>
                      <a:pt x="390" y="320"/>
                    </a:cubicBezTo>
                    <a:cubicBezTo>
                      <a:pt x="389" y="321"/>
                      <a:pt x="389" y="320"/>
                      <a:pt x="387" y="319"/>
                    </a:cubicBezTo>
                    <a:cubicBezTo>
                      <a:pt x="385" y="318"/>
                      <a:pt x="384" y="318"/>
                      <a:pt x="383" y="317"/>
                    </a:cubicBezTo>
                    <a:cubicBezTo>
                      <a:pt x="383" y="316"/>
                      <a:pt x="383" y="316"/>
                      <a:pt x="383" y="315"/>
                    </a:cubicBezTo>
                    <a:cubicBezTo>
                      <a:pt x="382" y="314"/>
                      <a:pt x="382" y="315"/>
                      <a:pt x="381" y="313"/>
                    </a:cubicBezTo>
                    <a:cubicBezTo>
                      <a:pt x="380" y="312"/>
                      <a:pt x="380" y="311"/>
                      <a:pt x="380" y="312"/>
                    </a:cubicBezTo>
                    <a:cubicBezTo>
                      <a:pt x="379" y="312"/>
                      <a:pt x="379" y="313"/>
                      <a:pt x="378" y="312"/>
                    </a:cubicBezTo>
                    <a:cubicBezTo>
                      <a:pt x="377" y="312"/>
                      <a:pt x="376" y="312"/>
                      <a:pt x="376" y="312"/>
                    </a:cubicBezTo>
                    <a:cubicBezTo>
                      <a:pt x="375" y="311"/>
                      <a:pt x="375" y="311"/>
                      <a:pt x="374" y="311"/>
                    </a:cubicBezTo>
                    <a:cubicBezTo>
                      <a:pt x="373" y="311"/>
                      <a:pt x="372" y="312"/>
                      <a:pt x="371" y="311"/>
                    </a:cubicBezTo>
                    <a:cubicBezTo>
                      <a:pt x="371" y="310"/>
                      <a:pt x="368" y="309"/>
                      <a:pt x="366" y="308"/>
                    </a:cubicBezTo>
                    <a:cubicBezTo>
                      <a:pt x="363" y="307"/>
                      <a:pt x="361" y="307"/>
                      <a:pt x="359" y="307"/>
                    </a:cubicBezTo>
                    <a:cubicBezTo>
                      <a:pt x="358" y="306"/>
                      <a:pt x="356" y="305"/>
                      <a:pt x="355" y="304"/>
                    </a:cubicBezTo>
                    <a:cubicBezTo>
                      <a:pt x="354" y="304"/>
                      <a:pt x="352" y="304"/>
                      <a:pt x="353" y="303"/>
                    </a:cubicBezTo>
                    <a:cubicBezTo>
                      <a:pt x="355" y="303"/>
                      <a:pt x="355" y="303"/>
                      <a:pt x="355" y="302"/>
                    </a:cubicBezTo>
                    <a:cubicBezTo>
                      <a:pt x="356" y="301"/>
                      <a:pt x="356" y="300"/>
                      <a:pt x="356" y="299"/>
                    </a:cubicBezTo>
                    <a:cubicBezTo>
                      <a:pt x="357" y="299"/>
                      <a:pt x="357" y="298"/>
                      <a:pt x="357" y="298"/>
                    </a:cubicBezTo>
                    <a:cubicBezTo>
                      <a:pt x="357" y="298"/>
                      <a:pt x="356" y="297"/>
                      <a:pt x="355" y="296"/>
                    </a:cubicBezTo>
                    <a:cubicBezTo>
                      <a:pt x="355" y="295"/>
                      <a:pt x="354" y="294"/>
                      <a:pt x="354" y="293"/>
                    </a:cubicBezTo>
                    <a:cubicBezTo>
                      <a:pt x="355" y="292"/>
                      <a:pt x="355" y="292"/>
                      <a:pt x="355" y="291"/>
                    </a:cubicBezTo>
                    <a:cubicBezTo>
                      <a:pt x="355" y="290"/>
                      <a:pt x="355" y="288"/>
                      <a:pt x="354" y="289"/>
                    </a:cubicBezTo>
                    <a:cubicBezTo>
                      <a:pt x="353" y="291"/>
                      <a:pt x="354" y="292"/>
                      <a:pt x="353" y="292"/>
                    </a:cubicBezTo>
                    <a:cubicBezTo>
                      <a:pt x="352" y="293"/>
                      <a:pt x="352" y="294"/>
                      <a:pt x="352" y="295"/>
                    </a:cubicBezTo>
                    <a:cubicBezTo>
                      <a:pt x="352" y="296"/>
                      <a:pt x="351" y="296"/>
                      <a:pt x="350" y="297"/>
                    </a:cubicBezTo>
                    <a:cubicBezTo>
                      <a:pt x="349" y="298"/>
                      <a:pt x="348" y="299"/>
                      <a:pt x="347" y="300"/>
                    </a:cubicBezTo>
                    <a:cubicBezTo>
                      <a:pt x="346" y="301"/>
                      <a:pt x="344" y="301"/>
                      <a:pt x="342" y="301"/>
                    </a:cubicBezTo>
                    <a:cubicBezTo>
                      <a:pt x="340" y="301"/>
                      <a:pt x="338" y="301"/>
                      <a:pt x="336" y="300"/>
                    </a:cubicBezTo>
                    <a:cubicBezTo>
                      <a:pt x="334" y="300"/>
                      <a:pt x="332" y="299"/>
                      <a:pt x="331" y="299"/>
                    </a:cubicBezTo>
                    <a:cubicBezTo>
                      <a:pt x="329" y="299"/>
                      <a:pt x="329" y="298"/>
                      <a:pt x="330" y="298"/>
                    </a:cubicBezTo>
                    <a:cubicBezTo>
                      <a:pt x="331" y="297"/>
                      <a:pt x="332" y="297"/>
                      <a:pt x="332" y="296"/>
                    </a:cubicBezTo>
                    <a:cubicBezTo>
                      <a:pt x="332" y="295"/>
                      <a:pt x="331" y="295"/>
                      <a:pt x="331" y="294"/>
                    </a:cubicBezTo>
                    <a:cubicBezTo>
                      <a:pt x="331" y="293"/>
                      <a:pt x="330" y="293"/>
                      <a:pt x="330" y="293"/>
                    </a:cubicBezTo>
                    <a:cubicBezTo>
                      <a:pt x="329" y="292"/>
                      <a:pt x="329" y="291"/>
                      <a:pt x="328" y="292"/>
                    </a:cubicBezTo>
                    <a:cubicBezTo>
                      <a:pt x="328" y="293"/>
                      <a:pt x="328" y="293"/>
                      <a:pt x="328" y="294"/>
                    </a:cubicBezTo>
                    <a:cubicBezTo>
                      <a:pt x="329" y="294"/>
                      <a:pt x="330" y="295"/>
                      <a:pt x="329" y="296"/>
                    </a:cubicBezTo>
                    <a:cubicBezTo>
                      <a:pt x="328" y="296"/>
                      <a:pt x="327" y="297"/>
                      <a:pt x="326" y="297"/>
                    </a:cubicBezTo>
                    <a:cubicBezTo>
                      <a:pt x="326" y="298"/>
                      <a:pt x="325" y="298"/>
                      <a:pt x="324" y="297"/>
                    </a:cubicBezTo>
                    <a:cubicBezTo>
                      <a:pt x="324" y="297"/>
                      <a:pt x="322" y="296"/>
                      <a:pt x="318" y="296"/>
                    </a:cubicBezTo>
                    <a:cubicBezTo>
                      <a:pt x="315" y="295"/>
                      <a:pt x="311" y="296"/>
                      <a:pt x="309" y="296"/>
                    </a:cubicBezTo>
                    <a:cubicBezTo>
                      <a:pt x="307" y="297"/>
                      <a:pt x="305" y="298"/>
                      <a:pt x="303" y="298"/>
                    </a:cubicBezTo>
                    <a:cubicBezTo>
                      <a:pt x="301" y="299"/>
                      <a:pt x="298" y="300"/>
                      <a:pt x="297" y="301"/>
                    </a:cubicBezTo>
                    <a:cubicBezTo>
                      <a:pt x="296" y="301"/>
                      <a:pt x="295" y="301"/>
                      <a:pt x="295" y="301"/>
                    </a:cubicBezTo>
                    <a:cubicBezTo>
                      <a:pt x="295" y="301"/>
                      <a:pt x="294" y="300"/>
                      <a:pt x="294" y="299"/>
                    </a:cubicBezTo>
                    <a:cubicBezTo>
                      <a:pt x="293" y="299"/>
                      <a:pt x="293" y="298"/>
                      <a:pt x="292" y="298"/>
                    </a:cubicBezTo>
                    <a:cubicBezTo>
                      <a:pt x="291" y="298"/>
                      <a:pt x="291" y="297"/>
                      <a:pt x="291" y="297"/>
                    </a:cubicBezTo>
                    <a:cubicBezTo>
                      <a:pt x="292" y="296"/>
                      <a:pt x="290" y="297"/>
                      <a:pt x="290" y="297"/>
                    </a:cubicBezTo>
                    <a:cubicBezTo>
                      <a:pt x="289" y="297"/>
                      <a:pt x="288" y="298"/>
                      <a:pt x="288" y="297"/>
                    </a:cubicBezTo>
                    <a:cubicBezTo>
                      <a:pt x="287" y="297"/>
                      <a:pt x="287" y="298"/>
                      <a:pt x="286" y="297"/>
                    </a:cubicBezTo>
                    <a:cubicBezTo>
                      <a:pt x="285" y="297"/>
                      <a:pt x="284" y="296"/>
                      <a:pt x="284" y="295"/>
                    </a:cubicBezTo>
                    <a:cubicBezTo>
                      <a:pt x="283" y="295"/>
                      <a:pt x="281" y="295"/>
                      <a:pt x="281" y="294"/>
                    </a:cubicBezTo>
                    <a:cubicBezTo>
                      <a:pt x="281" y="294"/>
                      <a:pt x="281" y="294"/>
                      <a:pt x="281" y="293"/>
                    </a:cubicBezTo>
                    <a:cubicBezTo>
                      <a:pt x="281" y="292"/>
                      <a:pt x="282" y="292"/>
                      <a:pt x="282" y="292"/>
                    </a:cubicBezTo>
                    <a:cubicBezTo>
                      <a:pt x="283" y="292"/>
                      <a:pt x="282" y="291"/>
                      <a:pt x="282" y="290"/>
                    </a:cubicBezTo>
                    <a:cubicBezTo>
                      <a:pt x="282" y="290"/>
                      <a:pt x="282" y="289"/>
                      <a:pt x="281" y="290"/>
                    </a:cubicBezTo>
                    <a:cubicBezTo>
                      <a:pt x="281" y="291"/>
                      <a:pt x="280" y="290"/>
                      <a:pt x="281" y="290"/>
                    </a:cubicBezTo>
                    <a:cubicBezTo>
                      <a:pt x="281" y="289"/>
                      <a:pt x="282" y="289"/>
                      <a:pt x="282" y="288"/>
                    </a:cubicBezTo>
                    <a:cubicBezTo>
                      <a:pt x="282" y="288"/>
                      <a:pt x="282" y="287"/>
                      <a:pt x="282" y="287"/>
                    </a:cubicBezTo>
                    <a:cubicBezTo>
                      <a:pt x="282" y="286"/>
                      <a:pt x="282" y="285"/>
                      <a:pt x="282" y="285"/>
                    </a:cubicBezTo>
                    <a:cubicBezTo>
                      <a:pt x="283" y="285"/>
                      <a:pt x="284" y="284"/>
                      <a:pt x="284" y="284"/>
                    </a:cubicBezTo>
                    <a:cubicBezTo>
                      <a:pt x="284" y="284"/>
                      <a:pt x="283" y="284"/>
                      <a:pt x="283" y="284"/>
                    </a:cubicBezTo>
                    <a:cubicBezTo>
                      <a:pt x="282" y="284"/>
                      <a:pt x="281" y="285"/>
                      <a:pt x="281" y="286"/>
                    </a:cubicBezTo>
                    <a:cubicBezTo>
                      <a:pt x="281" y="287"/>
                      <a:pt x="281" y="288"/>
                      <a:pt x="280" y="288"/>
                    </a:cubicBezTo>
                    <a:cubicBezTo>
                      <a:pt x="279" y="289"/>
                      <a:pt x="279" y="290"/>
                      <a:pt x="278" y="291"/>
                    </a:cubicBezTo>
                    <a:cubicBezTo>
                      <a:pt x="278" y="292"/>
                      <a:pt x="277" y="292"/>
                      <a:pt x="277" y="293"/>
                    </a:cubicBezTo>
                    <a:cubicBezTo>
                      <a:pt x="277" y="293"/>
                      <a:pt x="277" y="295"/>
                      <a:pt x="277" y="294"/>
                    </a:cubicBezTo>
                    <a:cubicBezTo>
                      <a:pt x="276" y="294"/>
                      <a:pt x="275" y="295"/>
                      <a:pt x="274" y="294"/>
                    </a:cubicBezTo>
                    <a:cubicBezTo>
                      <a:pt x="274" y="293"/>
                      <a:pt x="273" y="292"/>
                      <a:pt x="272" y="292"/>
                    </a:cubicBezTo>
                    <a:cubicBezTo>
                      <a:pt x="272" y="292"/>
                      <a:pt x="270" y="291"/>
                      <a:pt x="270" y="291"/>
                    </a:cubicBezTo>
                    <a:cubicBezTo>
                      <a:pt x="270" y="291"/>
                      <a:pt x="269" y="292"/>
                      <a:pt x="268" y="292"/>
                    </a:cubicBezTo>
                    <a:cubicBezTo>
                      <a:pt x="267" y="292"/>
                      <a:pt x="267" y="292"/>
                      <a:pt x="268" y="291"/>
                    </a:cubicBezTo>
                    <a:cubicBezTo>
                      <a:pt x="268" y="291"/>
                      <a:pt x="269" y="290"/>
                      <a:pt x="269" y="289"/>
                    </a:cubicBezTo>
                    <a:cubicBezTo>
                      <a:pt x="270" y="288"/>
                      <a:pt x="270" y="288"/>
                      <a:pt x="270" y="287"/>
                    </a:cubicBezTo>
                    <a:cubicBezTo>
                      <a:pt x="271" y="286"/>
                      <a:pt x="271" y="286"/>
                      <a:pt x="270" y="286"/>
                    </a:cubicBezTo>
                    <a:cubicBezTo>
                      <a:pt x="269" y="287"/>
                      <a:pt x="269" y="287"/>
                      <a:pt x="268" y="287"/>
                    </a:cubicBezTo>
                    <a:cubicBezTo>
                      <a:pt x="268" y="286"/>
                      <a:pt x="267" y="285"/>
                      <a:pt x="266" y="286"/>
                    </a:cubicBezTo>
                    <a:cubicBezTo>
                      <a:pt x="265" y="287"/>
                      <a:pt x="263" y="288"/>
                      <a:pt x="263" y="288"/>
                    </a:cubicBezTo>
                    <a:cubicBezTo>
                      <a:pt x="262" y="288"/>
                      <a:pt x="262" y="287"/>
                      <a:pt x="263" y="286"/>
                    </a:cubicBezTo>
                    <a:cubicBezTo>
                      <a:pt x="263" y="286"/>
                      <a:pt x="264" y="285"/>
                      <a:pt x="264" y="284"/>
                    </a:cubicBezTo>
                    <a:cubicBezTo>
                      <a:pt x="264" y="284"/>
                      <a:pt x="264" y="283"/>
                      <a:pt x="264" y="283"/>
                    </a:cubicBezTo>
                    <a:cubicBezTo>
                      <a:pt x="264" y="283"/>
                      <a:pt x="264" y="285"/>
                      <a:pt x="263" y="285"/>
                    </a:cubicBezTo>
                    <a:cubicBezTo>
                      <a:pt x="263" y="285"/>
                      <a:pt x="262" y="286"/>
                      <a:pt x="261" y="286"/>
                    </a:cubicBezTo>
                    <a:cubicBezTo>
                      <a:pt x="261" y="285"/>
                      <a:pt x="261" y="284"/>
                      <a:pt x="261" y="284"/>
                    </a:cubicBezTo>
                    <a:cubicBezTo>
                      <a:pt x="261" y="285"/>
                      <a:pt x="260" y="287"/>
                      <a:pt x="260" y="287"/>
                    </a:cubicBezTo>
                    <a:cubicBezTo>
                      <a:pt x="259" y="287"/>
                      <a:pt x="259" y="287"/>
                      <a:pt x="259" y="287"/>
                    </a:cubicBezTo>
                    <a:cubicBezTo>
                      <a:pt x="258" y="286"/>
                      <a:pt x="258" y="287"/>
                      <a:pt x="257" y="287"/>
                    </a:cubicBezTo>
                    <a:cubicBezTo>
                      <a:pt x="257" y="287"/>
                      <a:pt x="256" y="286"/>
                      <a:pt x="256" y="286"/>
                    </a:cubicBezTo>
                    <a:cubicBezTo>
                      <a:pt x="257" y="285"/>
                      <a:pt x="257" y="285"/>
                      <a:pt x="257" y="285"/>
                    </a:cubicBezTo>
                    <a:cubicBezTo>
                      <a:pt x="258" y="285"/>
                      <a:pt x="258" y="284"/>
                      <a:pt x="259" y="284"/>
                    </a:cubicBezTo>
                    <a:cubicBezTo>
                      <a:pt x="260" y="284"/>
                      <a:pt x="261" y="284"/>
                      <a:pt x="262" y="283"/>
                    </a:cubicBezTo>
                    <a:cubicBezTo>
                      <a:pt x="262" y="282"/>
                      <a:pt x="262" y="281"/>
                      <a:pt x="262" y="281"/>
                    </a:cubicBezTo>
                    <a:cubicBezTo>
                      <a:pt x="261" y="282"/>
                      <a:pt x="260" y="283"/>
                      <a:pt x="259" y="283"/>
                    </a:cubicBezTo>
                    <a:cubicBezTo>
                      <a:pt x="258" y="283"/>
                      <a:pt x="258" y="284"/>
                      <a:pt x="257" y="283"/>
                    </a:cubicBezTo>
                    <a:cubicBezTo>
                      <a:pt x="257" y="283"/>
                      <a:pt x="257" y="282"/>
                      <a:pt x="256" y="282"/>
                    </a:cubicBezTo>
                    <a:cubicBezTo>
                      <a:pt x="255" y="282"/>
                      <a:pt x="255" y="282"/>
                      <a:pt x="255" y="281"/>
                    </a:cubicBezTo>
                    <a:cubicBezTo>
                      <a:pt x="255" y="281"/>
                      <a:pt x="256" y="280"/>
                      <a:pt x="255" y="279"/>
                    </a:cubicBezTo>
                    <a:cubicBezTo>
                      <a:pt x="255" y="279"/>
                      <a:pt x="255" y="278"/>
                      <a:pt x="256" y="278"/>
                    </a:cubicBezTo>
                    <a:cubicBezTo>
                      <a:pt x="256" y="278"/>
                      <a:pt x="257" y="277"/>
                      <a:pt x="257" y="277"/>
                    </a:cubicBezTo>
                    <a:cubicBezTo>
                      <a:pt x="257" y="276"/>
                      <a:pt x="257" y="276"/>
                      <a:pt x="258" y="276"/>
                    </a:cubicBezTo>
                    <a:cubicBezTo>
                      <a:pt x="259" y="276"/>
                      <a:pt x="259" y="275"/>
                      <a:pt x="260" y="275"/>
                    </a:cubicBezTo>
                    <a:cubicBezTo>
                      <a:pt x="261" y="275"/>
                      <a:pt x="261" y="275"/>
                      <a:pt x="260" y="274"/>
                    </a:cubicBezTo>
                    <a:cubicBezTo>
                      <a:pt x="259" y="274"/>
                      <a:pt x="258" y="274"/>
                      <a:pt x="258" y="275"/>
                    </a:cubicBezTo>
                    <a:cubicBezTo>
                      <a:pt x="257" y="275"/>
                      <a:pt x="256" y="275"/>
                      <a:pt x="256" y="275"/>
                    </a:cubicBezTo>
                    <a:cubicBezTo>
                      <a:pt x="255" y="276"/>
                      <a:pt x="255" y="277"/>
                      <a:pt x="254" y="277"/>
                    </a:cubicBezTo>
                    <a:cubicBezTo>
                      <a:pt x="254" y="278"/>
                      <a:pt x="253" y="279"/>
                      <a:pt x="253" y="279"/>
                    </a:cubicBezTo>
                    <a:cubicBezTo>
                      <a:pt x="253" y="280"/>
                      <a:pt x="252" y="280"/>
                      <a:pt x="252" y="281"/>
                    </a:cubicBezTo>
                    <a:cubicBezTo>
                      <a:pt x="251" y="281"/>
                      <a:pt x="251" y="281"/>
                      <a:pt x="251" y="280"/>
                    </a:cubicBezTo>
                    <a:cubicBezTo>
                      <a:pt x="252" y="279"/>
                      <a:pt x="252" y="279"/>
                      <a:pt x="251" y="279"/>
                    </a:cubicBezTo>
                    <a:cubicBezTo>
                      <a:pt x="250" y="279"/>
                      <a:pt x="250" y="279"/>
                      <a:pt x="250" y="280"/>
                    </a:cubicBezTo>
                    <a:cubicBezTo>
                      <a:pt x="249" y="280"/>
                      <a:pt x="249" y="281"/>
                      <a:pt x="249" y="281"/>
                    </a:cubicBezTo>
                    <a:cubicBezTo>
                      <a:pt x="249" y="280"/>
                      <a:pt x="248" y="279"/>
                      <a:pt x="248" y="279"/>
                    </a:cubicBezTo>
                    <a:cubicBezTo>
                      <a:pt x="248" y="279"/>
                      <a:pt x="247" y="280"/>
                      <a:pt x="248" y="280"/>
                    </a:cubicBezTo>
                    <a:cubicBezTo>
                      <a:pt x="248" y="281"/>
                      <a:pt x="248" y="281"/>
                      <a:pt x="247" y="282"/>
                    </a:cubicBezTo>
                    <a:cubicBezTo>
                      <a:pt x="247" y="282"/>
                      <a:pt x="246" y="283"/>
                      <a:pt x="246" y="282"/>
                    </a:cubicBezTo>
                    <a:cubicBezTo>
                      <a:pt x="245" y="282"/>
                      <a:pt x="246" y="282"/>
                      <a:pt x="246" y="281"/>
                    </a:cubicBezTo>
                    <a:cubicBezTo>
                      <a:pt x="246" y="281"/>
                      <a:pt x="245" y="280"/>
                      <a:pt x="245" y="281"/>
                    </a:cubicBezTo>
                    <a:cubicBezTo>
                      <a:pt x="245" y="281"/>
                      <a:pt x="244" y="283"/>
                      <a:pt x="244" y="282"/>
                    </a:cubicBezTo>
                    <a:cubicBezTo>
                      <a:pt x="244" y="280"/>
                      <a:pt x="244" y="279"/>
                      <a:pt x="244" y="278"/>
                    </a:cubicBezTo>
                    <a:cubicBezTo>
                      <a:pt x="244" y="278"/>
                      <a:pt x="244" y="277"/>
                      <a:pt x="244" y="276"/>
                    </a:cubicBezTo>
                    <a:cubicBezTo>
                      <a:pt x="244" y="275"/>
                      <a:pt x="243" y="276"/>
                      <a:pt x="243" y="277"/>
                    </a:cubicBezTo>
                    <a:cubicBezTo>
                      <a:pt x="243" y="278"/>
                      <a:pt x="243" y="281"/>
                      <a:pt x="243" y="281"/>
                    </a:cubicBezTo>
                    <a:cubicBezTo>
                      <a:pt x="243" y="282"/>
                      <a:pt x="244" y="284"/>
                      <a:pt x="243" y="284"/>
                    </a:cubicBezTo>
                    <a:cubicBezTo>
                      <a:pt x="243" y="284"/>
                      <a:pt x="243" y="283"/>
                      <a:pt x="243" y="283"/>
                    </a:cubicBezTo>
                    <a:cubicBezTo>
                      <a:pt x="242" y="282"/>
                      <a:pt x="242" y="282"/>
                      <a:pt x="241" y="282"/>
                    </a:cubicBezTo>
                    <a:cubicBezTo>
                      <a:pt x="241" y="281"/>
                      <a:pt x="241" y="282"/>
                      <a:pt x="241" y="283"/>
                    </a:cubicBezTo>
                    <a:cubicBezTo>
                      <a:pt x="241" y="283"/>
                      <a:pt x="241" y="283"/>
                      <a:pt x="241" y="284"/>
                    </a:cubicBezTo>
                    <a:cubicBezTo>
                      <a:pt x="242" y="285"/>
                      <a:pt x="242" y="285"/>
                      <a:pt x="241" y="285"/>
                    </a:cubicBezTo>
                    <a:cubicBezTo>
                      <a:pt x="241" y="285"/>
                      <a:pt x="240" y="285"/>
                      <a:pt x="240" y="284"/>
                    </a:cubicBezTo>
                    <a:cubicBezTo>
                      <a:pt x="239" y="284"/>
                      <a:pt x="239" y="283"/>
                      <a:pt x="239" y="283"/>
                    </a:cubicBezTo>
                    <a:cubicBezTo>
                      <a:pt x="238" y="282"/>
                      <a:pt x="237" y="282"/>
                      <a:pt x="238" y="281"/>
                    </a:cubicBezTo>
                    <a:cubicBezTo>
                      <a:pt x="238" y="281"/>
                      <a:pt x="238" y="280"/>
                      <a:pt x="239" y="279"/>
                    </a:cubicBezTo>
                    <a:cubicBezTo>
                      <a:pt x="239" y="278"/>
                      <a:pt x="238" y="278"/>
                      <a:pt x="239" y="278"/>
                    </a:cubicBezTo>
                    <a:cubicBezTo>
                      <a:pt x="240" y="277"/>
                      <a:pt x="240" y="277"/>
                      <a:pt x="240" y="277"/>
                    </a:cubicBezTo>
                    <a:cubicBezTo>
                      <a:pt x="240" y="276"/>
                      <a:pt x="240" y="276"/>
                      <a:pt x="241" y="276"/>
                    </a:cubicBezTo>
                    <a:cubicBezTo>
                      <a:pt x="241" y="275"/>
                      <a:pt x="241" y="274"/>
                      <a:pt x="241" y="273"/>
                    </a:cubicBezTo>
                    <a:cubicBezTo>
                      <a:pt x="241" y="273"/>
                      <a:pt x="241" y="272"/>
                      <a:pt x="240" y="273"/>
                    </a:cubicBezTo>
                    <a:cubicBezTo>
                      <a:pt x="240" y="275"/>
                      <a:pt x="238" y="277"/>
                      <a:pt x="238" y="277"/>
                    </a:cubicBezTo>
                    <a:cubicBezTo>
                      <a:pt x="238" y="278"/>
                      <a:pt x="237" y="279"/>
                      <a:pt x="237" y="280"/>
                    </a:cubicBezTo>
                    <a:cubicBezTo>
                      <a:pt x="237" y="280"/>
                      <a:pt x="237" y="280"/>
                      <a:pt x="236" y="279"/>
                    </a:cubicBezTo>
                    <a:cubicBezTo>
                      <a:pt x="236" y="278"/>
                      <a:pt x="236" y="277"/>
                      <a:pt x="235" y="278"/>
                    </a:cubicBezTo>
                    <a:cubicBezTo>
                      <a:pt x="235" y="278"/>
                      <a:pt x="234" y="278"/>
                      <a:pt x="234" y="279"/>
                    </a:cubicBezTo>
                    <a:cubicBezTo>
                      <a:pt x="233" y="279"/>
                      <a:pt x="233" y="279"/>
                      <a:pt x="233" y="280"/>
                    </a:cubicBezTo>
                    <a:cubicBezTo>
                      <a:pt x="232" y="281"/>
                      <a:pt x="232" y="281"/>
                      <a:pt x="232" y="281"/>
                    </a:cubicBezTo>
                    <a:cubicBezTo>
                      <a:pt x="232" y="281"/>
                      <a:pt x="233" y="281"/>
                      <a:pt x="234" y="280"/>
                    </a:cubicBezTo>
                    <a:cubicBezTo>
                      <a:pt x="235" y="279"/>
                      <a:pt x="235" y="279"/>
                      <a:pt x="235" y="279"/>
                    </a:cubicBezTo>
                    <a:cubicBezTo>
                      <a:pt x="236" y="280"/>
                      <a:pt x="236" y="281"/>
                      <a:pt x="235" y="281"/>
                    </a:cubicBezTo>
                    <a:cubicBezTo>
                      <a:pt x="235" y="282"/>
                      <a:pt x="234" y="281"/>
                      <a:pt x="234" y="282"/>
                    </a:cubicBezTo>
                    <a:cubicBezTo>
                      <a:pt x="234" y="283"/>
                      <a:pt x="235" y="284"/>
                      <a:pt x="234" y="284"/>
                    </a:cubicBezTo>
                    <a:cubicBezTo>
                      <a:pt x="234" y="285"/>
                      <a:pt x="232" y="285"/>
                      <a:pt x="232" y="285"/>
                    </a:cubicBezTo>
                    <a:cubicBezTo>
                      <a:pt x="231" y="285"/>
                      <a:pt x="231" y="285"/>
                      <a:pt x="230" y="286"/>
                    </a:cubicBezTo>
                    <a:cubicBezTo>
                      <a:pt x="229" y="286"/>
                      <a:pt x="229" y="287"/>
                      <a:pt x="230" y="287"/>
                    </a:cubicBezTo>
                    <a:cubicBezTo>
                      <a:pt x="230" y="287"/>
                      <a:pt x="230" y="288"/>
                      <a:pt x="230" y="289"/>
                    </a:cubicBezTo>
                    <a:cubicBezTo>
                      <a:pt x="230" y="289"/>
                      <a:pt x="229" y="291"/>
                      <a:pt x="230" y="290"/>
                    </a:cubicBezTo>
                    <a:cubicBezTo>
                      <a:pt x="231" y="289"/>
                      <a:pt x="231" y="288"/>
                      <a:pt x="232" y="288"/>
                    </a:cubicBezTo>
                    <a:cubicBezTo>
                      <a:pt x="233" y="287"/>
                      <a:pt x="233" y="286"/>
                      <a:pt x="234" y="287"/>
                    </a:cubicBezTo>
                    <a:cubicBezTo>
                      <a:pt x="234" y="288"/>
                      <a:pt x="234" y="289"/>
                      <a:pt x="233" y="289"/>
                    </a:cubicBezTo>
                    <a:cubicBezTo>
                      <a:pt x="233" y="290"/>
                      <a:pt x="233" y="291"/>
                      <a:pt x="233" y="291"/>
                    </a:cubicBezTo>
                    <a:cubicBezTo>
                      <a:pt x="234" y="291"/>
                      <a:pt x="234" y="290"/>
                      <a:pt x="235" y="289"/>
                    </a:cubicBezTo>
                    <a:cubicBezTo>
                      <a:pt x="235" y="288"/>
                      <a:pt x="235" y="287"/>
                      <a:pt x="235" y="287"/>
                    </a:cubicBezTo>
                    <a:cubicBezTo>
                      <a:pt x="236" y="288"/>
                      <a:pt x="237" y="287"/>
                      <a:pt x="237" y="288"/>
                    </a:cubicBezTo>
                    <a:cubicBezTo>
                      <a:pt x="237" y="289"/>
                      <a:pt x="238" y="290"/>
                      <a:pt x="237" y="290"/>
                    </a:cubicBezTo>
                    <a:cubicBezTo>
                      <a:pt x="237" y="291"/>
                      <a:pt x="236" y="291"/>
                      <a:pt x="236" y="291"/>
                    </a:cubicBezTo>
                    <a:cubicBezTo>
                      <a:pt x="235" y="292"/>
                      <a:pt x="235" y="293"/>
                      <a:pt x="235" y="293"/>
                    </a:cubicBezTo>
                    <a:cubicBezTo>
                      <a:pt x="234" y="293"/>
                      <a:pt x="234" y="293"/>
                      <a:pt x="233" y="293"/>
                    </a:cubicBezTo>
                    <a:cubicBezTo>
                      <a:pt x="232" y="293"/>
                      <a:pt x="232" y="293"/>
                      <a:pt x="231" y="294"/>
                    </a:cubicBezTo>
                    <a:cubicBezTo>
                      <a:pt x="230" y="295"/>
                      <a:pt x="229" y="297"/>
                      <a:pt x="230" y="296"/>
                    </a:cubicBezTo>
                    <a:cubicBezTo>
                      <a:pt x="231" y="295"/>
                      <a:pt x="232" y="293"/>
                      <a:pt x="233" y="294"/>
                    </a:cubicBezTo>
                    <a:cubicBezTo>
                      <a:pt x="233" y="294"/>
                      <a:pt x="234" y="294"/>
                      <a:pt x="234" y="295"/>
                    </a:cubicBezTo>
                    <a:cubicBezTo>
                      <a:pt x="235" y="296"/>
                      <a:pt x="236" y="296"/>
                      <a:pt x="236" y="295"/>
                    </a:cubicBezTo>
                    <a:cubicBezTo>
                      <a:pt x="236" y="294"/>
                      <a:pt x="236" y="294"/>
                      <a:pt x="237" y="293"/>
                    </a:cubicBezTo>
                    <a:cubicBezTo>
                      <a:pt x="237" y="292"/>
                      <a:pt x="237" y="291"/>
                      <a:pt x="238" y="292"/>
                    </a:cubicBezTo>
                    <a:cubicBezTo>
                      <a:pt x="238" y="292"/>
                      <a:pt x="239" y="293"/>
                      <a:pt x="239" y="294"/>
                    </a:cubicBezTo>
                    <a:cubicBezTo>
                      <a:pt x="240" y="294"/>
                      <a:pt x="240" y="294"/>
                      <a:pt x="240" y="295"/>
                    </a:cubicBezTo>
                    <a:cubicBezTo>
                      <a:pt x="239" y="295"/>
                      <a:pt x="241" y="295"/>
                      <a:pt x="240" y="296"/>
                    </a:cubicBezTo>
                    <a:cubicBezTo>
                      <a:pt x="239" y="297"/>
                      <a:pt x="239" y="297"/>
                      <a:pt x="238" y="297"/>
                    </a:cubicBezTo>
                    <a:cubicBezTo>
                      <a:pt x="238" y="297"/>
                      <a:pt x="237" y="297"/>
                      <a:pt x="237" y="297"/>
                    </a:cubicBezTo>
                    <a:cubicBezTo>
                      <a:pt x="237" y="298"/>
                      <a:pt x="238" y="299"/>
                      <a:pt x="237" y="298"/>
                    </a:cubicBezTo>
                    <a:cubicBezTo>
                      <a:pt x="236" y="298"/>
                      <a:pt x="237" y="298"/>
                      <a:pt x="237" y="299"/>
                    </a:cubicBezTo>
                    <a:cubicBezTo>
                      <a:pt x="237" y="300"/>
                      <a:pt x="236" y="300"/>
                      <a:pt x="236" y="301"/>
                    </a:cubicBezTo>
                    <a:cubicBezTo>
                      <a:pt x="235" y="301"/>
                      <a:pt x="235" y="300"/>
                      <a:pt x="235" y="301"/>
                    </a:cubicBezTo>
                    <a:cubicBezTo>
                      <a:pt x="235" y="302"/>
                      <a:pt x="234" y="303"/>
                      <a:pt x="234" y="303"/>
                    </a:cubicBezTo>
                    <a:cubicBezTo>
                      <a:pt x="234" y="303"/>
                      <a:pt x="235" y="302"/>
                      <a:pt x="236" y="302"/>
                    </a:cubicBezTo>
                    <a:cubicBezTo>
                      <a:pt x="237" y="301"/>
                      <a:pt x="237" y="302"/>
                      <a:pt x="237" y="302"/>
                    </a:cubicBezTo>
                    <a:cubicBezTo>
                      <a:pt x="237" y="303"/>
                      <a:pt x="238" y="304"/>
                      <a:pt x="237" y="305"/>
                    </a:cubicBezTo>
                    <a:cubicBezTo>
                      <a:pt x="236" y="305"/>
                      <a:pt x="236" y="305"/>
                      <a:pt x="236" y="304"/>
                    </a:cubicBezTo>
                    <a:cubicBezTo>
                      <a:pt x="236" y="304"/>
                      <a:pt x="235" y="304"/>
                      <a:pt x="235" y="305"/>
                    </a:cubicBezTo>
                    <a:cubicBezTo>
                      <a:pt x="235" y="305"/>
                      <a:pt x="235" y="306"/>
                      <a:pt x="235" y="307"/>
                    </a:cubicBezTo>
                    <a:cubicBezTo>
                      <a:pt x="235" y="308"/>
                      <a:pt x="235" y="308"/>
                      <a:pt x="235" y="309"/>
                    </a:cubicBezTo>
                    <a:cubicBezTo>
                      <a:pt x="235" y="309"/>
                      <a:pt x="235" y="310"/>
                      <a:pt x="234" y="310"/>
                    </a:cubicBezTo>
                    <a:cubicBezTo>
                      <a:pt x="234" y="309"/>
                      <a:pt x="233" y="308"/>
                      <a:pt x="233" y="309"/>
                    </a:cubicBezTo>
                    <a:cubicBezTo>
                      <a:pt x="233" y="310"/>
                      <a:pt x="233" y="311"/>
                      <a:pt x="232" y="311"/>
                    </a:cubicBezTo>
                    <a:cubicBezTo>
                      <a:pt x="231" y="311"/>
                      <a:pt x="231" y="310"/>
                      <a:pt x="230" y="310"/>
                    </a:cubicBezTo>
                    <a:cubicBezTo>
                      <a:pt x="230" y="310"/>
                      <a:pt x="229" y="311"/>
                      <a:pt x="229" y="310"/>
                    </a:cubicBezTo>
                    <a:cubicBezTo>
                      <a:pt x="228" y="310"/>
                      <a:pt x="227" y="309"/>
                      <a:pt x="227" y="310"/>
                    </a:cubicBezTo>
                    <a:cubicBezTo>
                      <a:pt x="227" y="310"/>
                      <a:pt x="226" y="309"/>
                      <a:pt x="226" y="310"/>
                    </a:cubicBezTo>
                    <a:cubicBezTo>
                      <a:pt x="225" y="310"/>
                      <a:pt x="226" y="309"/>
                      <a:pt x="226" y="308"/>
                    </a:cubicBezTo>
                    <a:cubicBezTo>
                      <a:pt x="226" y="308"/>
                      <a:pt x="225" y="307"/>
                      <a:pt x="225" y="308"/>
                    </a:cubicBezTo>
                    <a:cubicBezTo>
                      <a:pt x="224" y="309"/>
                      <a:pt x="224" y="310"/>
                      <a:pt x="224" y="311"/>
                    </a:cubicBezTo>
                    <a:cubicBezTo>
                      <a:pt x="224" y="312"/>
                      <a:pt x="223" y="313"/>
                      <a:pt x="223" y="312"/>
                    </a:cubicBezTo>
                    <a:cubicBezTo>
                      <a:pt x="223" y="312"/>
                      <a:pt x="223" y="310"/>
                      <a:pt x="222" y="309"/>
                    </a:cubicBezTo>
                    <a:cubicBezTo>
                      <a:pt x="222" y="308"/>
                      <a:pt x="222" y="309"/>
                      <a:pt x="222" y="307"/>
                    </a:cubicBezTo>
                    <a:cubicBezTo>
                      <a:pt x="222" y="306"/>
                      <a:pt x="221" y="306"/>
                      <a:pt x="221" y="305"/>
                    </a:cubicBezTo>
                    <a:cubicBezTo>
                      <a:pt x="221" y="305"/>
                      <a:pt x="221" y="307"/>
                      <a:pt x="220" y="307"/>
                    </a:cubicBezTo>
                    <a:cubicBezTo>
                      <a:pt x="220" y="308"/>
                      <a:pt x="221" y="309"/>
                      <a:pt x="221" y="310"/>
                    </a:cubicBezTo>
                    <a:cubicBezTo>
                      <a:pt x="221" y="311"/>
                      <a:pt x="220" y="311"/>
                      <a:pt x="220" y="312"/>
                    </a:cubicBezTo>
                    <a:cubicBezTo>
                      <a:pt x="219" y="312"/>
                      <a:pt x="219" y="314"/>
                      <a:pt x="219" y="314"/>
                    </a:cubicBezTo>
                    <a:cubicBezTo>
                      <a:pt x="219" y="315"/>
                      <a:pt x="218" y="316"/>
                      <a:pt x="218" y="315"/>
                    </a:cubicBezTo>
                    <a:cubicBezTo>
                      <a:pt x="218" y="314"/>
                      <a:pt x="218" y="313"/>
                      <a:pt x="218" y="312"/>
                    </a:cubicBezTo>
                    <a:cubicBezTo>
                      <a:pt x="217" y="311"/>
                      <a:pt x="217" y="311"/>
                      <a:pt x="217" y="311"/>
                    </a:cubicBezTo>
                    <a:cubicBezTo>
                      <a:pt x="217" y="312"/>
                      <a:pt x="217" y="313"/>
                      <a:pt x="217" y="314"/>
                    </a:cubicBezTo>
                    <a:cubicBezTo>
                      <a:pt x="216" y="314"/>
                      <a:pt x="216" y="314"/>
                      <a:pt x="216" y="315"/>
                    </a:cubicBezTo>
                    <a:cubicBezTo>
                      <a:pt x="217" y="316"/>
                      <a:pt x="217" y="317"/>
                      <a:pt x="217" y="318"/>
                    </a:cubicBezTo>
                    <a:cubicBezTo>
                      <a:pt x="217" y="319"/>
                      <a:pt x="217" y="319"/>
                      <a:pt x="216" y="318"/>
                    </a:cubicBezTo>
                    <a:cubicBezTo>
                      <a:pt x="216" y="317"/>
                      <a:pt x="216" y="317"/>
                      <a:pt x="215" y="316"/>
                    </a:cubicBezTo>
                    <a:cubicBezTo>
                      <a:pt x="214" y="315"/>
                      <a:pt x="212" y="315"/>
                      <a:pt x="213" y="316"/>
                    </a:cubicBezTo>
                    <a:cubicBezTo>
                      <a:pt x="214" y="316"/>
                      <a:pt x="215" y="317"/>
                      <a:pt x="214" y="318"/>
                    </a:cubicBezTo>
                    <a:cubicBezTo>
                      <a:pt x="214" y="319"/>
                      <a:pt x="214" y="319"/>
                      <a:pt x="214" y="320"/>
                    </a:cubicBezTo>
                    <a:cubicBezTo>
                      <a:pt x="214" y="320"/>
                      <a:pt x="213" y="320"/>
                      <a:pt x="213" y="319"/>
                    </a:cubicBezTo>
                    <a:cubicBezTo>
                      <a:pt x="212" y="318"/>
                      <a:pt x="212" y="319"/>
                      <a:pt x="212" y="320"/>
                    </a:cubicBezTo>
                    <a:cubicBezTo>
                      <a:pt x="212" y="320"/>
                      <a:pt x="213" y="321"/>
                      <a:pt x="212" y="322"/>
                    </a:cubicBezTo>
                    <a:cubicBezTo>
                      <a:pt x="212" y="322"/>
                      <a:pt x="211" y="321"/>
                      <a:pt x="211" y="322"/>
                    </a:cubicBezTo>
                    <a:cubicBezTo>
                      <a:pt x="211" y="322"/>
                      <a:pt x="211" y="323"/>
                      <a:pt x="211" y="323"/>
                    </a:cubicBezTo>
                    <a:cubicBezTo>
                      <a:pt x="210" y="323"/>
                      <a:pt x="211" y="324"/>
                      <a:pt x="210" y="324"/>
                    </a:cubicBezTo>
                    <a:cubicBezTo>
                      <a:pt x="210" y="324"/>
                      <a:pt x="210" y="325"/>
                      <a:pt x="210" y="325"/>
                    </a:cubicBezTo>
                    <a:cubicBezTo>
                      <a:pt x="209" y="326"/>
                      <a:pt x="209" y="326"/>
                      <a:pt x="209" y="327"/>
                    </a:cubicBezTo>
                    <a:cubicBezTo>
                      <a:pt x="209" y="327"/>
                      <a:pt x="208" y="326"/>
                      <a:pt x="208" y="325"/>
                    </a:cubicBezTo>
                    <a:cubicBezTo>
                      <a:pt x="209" y="324"/>
                      <a:pt x="209" y="323"/>
                      <a:pt x="209" y="321"/>
                    </a:cubicBezTo>
                    <a:cubicBezTo>
                      <a:pt x="210" y="319"/>
                      <a:pt x="210" y="317"/>
                      <a:pt x="210" y="317"/>
                    </a:cubicBezTo>
                    <a:cubicBezTo>
                      <a:pt x="210" y="317"/>
                      <a:pt x="209" y="321"/>
                      <a:pt x="208" y="322"/>
                    </a:cubicBezTo>
                    <a:cubicBezTo>
                      <a:pt x="208" y="323"/>
                      <a:pt x="207" y="324"/>
                      <a:pt x="207" y="324"/>
                    </a:cubicBezTo>
                    <a:cubicBezTo>
                      <a:pt x="207" y="325"/>
                      <a:pt x="207" y="324"/>
                      <a:pt x="207" y="324"/>
                    </a:cubicBezTo>
                    <a:cubicBezTo>
                      <a:pt x="206" y="323"/>
                      <a:pt x="206" y="323"/>
                      <a:pt x="206" y="322"/>
                    </a:cubicBezTo>
                    <a:cubicBezTo>
                      <a:pt x="207" y="322"/>
                      <a:pt x="207" y="320"/>
                      <a:pt x="206" y="321"/>
                    </a:cubicBezTo>
                    <a:cubicBezTo>
                      <a:pt x="206" y="322"/>
                      <a:pt x="205" y="322"/>
                      <a:pt x="205" y="322"/>
                    </a:cubicBezTo>
                    <a:cubicBezTo>
                      <a:pt x="204" y="323"/>
                      <a:pt x="205" y="323"/>
                      <a:pt x="205" y="324"/>
                    </a:cubicBezTo>
                    <a:cubicBezTo>
                      <a:pt x="206" y="325"/>
                      <a:pt x="206" y="325"/>
                      <a:pt x="206" y="326"/>
                    </a:cubicBezTo>
                    <a:cubicBezTo>
                      <a:pt x="205" y="326"/>
                      <a:pt x="205" y="326"/>
                      <a:pt x="204" y="326"/>
                    </a:cubicBezTo>
                    <a:cubicBezTo>
                      <a:pt x="204" y="326"/>
                      <a:pt x="204" y="327"/>
                      <a:pt x="203" y="327"/>
                    </a:cubicBezTo>
                    <a:cubicBezTo>
                      <a:pt x="203" y="328"/>
                      <a:pt x="202" y="328"/>
                      <a:pt x="202" y="329"/>
                    </a:cubicBezTo>
                    <a:cubicBezTo>
                      <a:pt x="201" y="329"/>
                      <a:pt x="202" y="330"/>
                      <a:pt x="201" y="331"/>
                    </a:cubicBezTo>
                    <a:cubicBezTo>
                      <a:pt x="201" y="332"/>
                      <a:pt x="201" y="333"/>
                      <a:pt x="200" y="332"/>
                    </a:cubicBezTo>
                    <a:cubicBezTo>
                      <a:pt x="200" y="331"/>
                      <a:pt x="200" y="331"/>
                      <a:pt x="200" y="330"/>
                    </a:cubicBezTo>
                    <a:cubicBezTo>
                      <a:pt x="199" y="330"/>
                      <a:pt x="199" y="330"/>
                      <a:pt x="199" y="330"/>
                    </a:cubicBezTo>
                    <a:cubicBezTo>
                      <a:pt x="198" y="330"/>
                      <a:pt x="196" y="330"/>
                      <a:pt x="196" y="330"/>
                    </a:cubicBezTo>
                    <a:cubicBezTo>
                      <a:pt x="196" y="330"/>
                      <a:pt x="198" y="330"/>
                      <a:pt x="198" y="331"/>
                    </a:cubicBezTo>
                    <a:cubicBezTo>
                      <a:pt x="199" y="331"/>
                      <a:pt x="199" y="332"/>
                      <a:pt x="199" y="332"/>
                    </a:cubicBezTo>
                    <a:cubicBezTo>
                      <a:pt x="198" y="333"/>
                      <a:pt x="197" y="332"/>
                      <a:pt x="197" y="332"/>
                    </a:cubicBezTo>
                    <a:cubicBezTo>
                      <a:pt x="196" y="332"/>
                      <a:pt x="195" y="331"/>
                      <a:pt x="194" y="331"/>
                    </a:cubicBezTo>
                    <a:cubicBezTo>
                      <a:pt x="194" y="332"/>
                      <a:pt x="193" y="333"/>
                      <a:pt x="192" y="333"/>
                    </a:cubicBezTo>
                    <a:cubicBezTo>
                      <a:pt x="192" y="334"/>
                      <a:pt x="191" y="334"/>
                      <a:pt x="190" y="334"/>
                    </a:cubicBezTo>
                    <a:cubicBezTo>
                      <a:pt x="189" y="334"/>
                      <a:pt x="189" y="334"/>
                      <a:pt x="189" y="333"/>
                    </a:cubicBezTo>
                    <a:cubicBezTo>
                      <a:pt x="189" y="332"/>
                      <a:pt x="189" y="333"/>
                      <a:pt x="189" y="333"/>
                    </a:cubicBezTo>
                    <a:cubicBezTo>
                      <a:pt x="188" y="333"/>
                      <a:pt x="187" y="332"/>
                      <a:pt x="187" y="332"/>
                    </a:cubicBezTo>
                    <a:cubicBezTo>
                      <a:pt x="187" y="331"/>
                      <a:pt x="186" y="331"/>
                      <a:pt x="186" y="330"/>
                    </a:cubicBezTo>
                    <a:cubicBezTo>
                      <a:pt x="187" y="329"/>
                      <a:pt x="187" y="329"/>
                      <a:pt x="188" y="329"/>
                    </a:cubicBezTo>
                    <a:cubicBezTo>
                      <a:pt x="188" y="329"/>
                      <a:pt x="187" y="327"/>
                      <a:pt x="188" y="327"/>
                    </a:cubicBezTo>
                    <a:cubicBezTo>
                      <a:pt x="189" y="326"/>
                      <a:pt x="189" y="326"/>
                      <a:pt x="189" y="326"/>
                    </a:cubicBezTo>
                    <a:cubicBezTo>
                      <a:pt x="190" y="325"/>
                      <a:pt x="190" y="327"/>
                      <a:pt x="190" y="327"/>
                    </a:cubicBezTo>
                    <a:cubicBezTo>
                      <a:pt x="190" y="327"/>
                      <a:pt x="190" y="325"/>
                      <a:pt x="191" y="325"/>
                    </a:cubicBezTo>
                    <a:cubicBezTo>
                      <a:pt x="192" y="325"/>
                      <a:pt x="194" y="326"/>
                      <a:pt x="194" y="325"/>
                    </a:cubicBezTo>
                    <a:cubicBezTo>
                      <a:pt x="194" y="324"/>
                      <a:pt x="193" y="323"/>
                      <a:pt x="194" y="323"/>
                    </a:cubicBezTo>
                    <a:cubicBezTo>
                      <a:pt x="194" y="323"/>
                      <a:pt x="195" y="323"/>
                      <a:pt x="195" y="322"/>
                    </a:cubicBezTo>
                    <a:cubicBezTo>
                      <a:pt x="196" y="322"/>
                      <a:pt x="197" y="322"/>
                      <a:pt x="197" y="322"/>
                    </a:cubicBezTo>
                    <a:cubicBezTo>
                      <a:pt x="197" y="322"/>
                      <a:pt x="197" y="320"/>
                      <a:pt x="197" y="320"/>
                    </a:cubicBezTo>
                    <a:cubicBezTo>
                      <a:pt x="198" y="320"/>
                      <a:pt x="198" y="319"/>
                      <a:pt x="198" y="319"/>
                    </a:cubicBezTo>
                    <a:cubicBezTo>
                      <a:pt x="198" y="318"/>
                      <a:pt x="199" y="318"/>
                      <a:pt x="199" y="317"/>
                    </a:cubicBezTo>
                    <a:cubicBezTo>
                      <a:pt x="200" y="316"/>
                      <a:pt x="199" y="316"/>
                      <a:pt x="198" y="316"/>
                    </a:cubicBezTo>
                    <a:cubicBezTo>
                      <a:pt x="198" y="317"/>
                      <a:pt x="196" y="319"/>
                      <a:pt x="195" y="319"/>
                    </a:cubicBezTo>
                    <a:cubicBezTo>
                      <a:pt x="195" y="319"/>
                      <a:pt x="194" y="320"/>
                      <a:pt x="194" y="320"/>
                    </a:cubicBezTo>
                    <a:cubicBezTo>
                      <a:pt x="193" y="321"/>
                      <a:pt x="193" y="321"/>
                      <a:pt x="192" y="321"/>
                    </a:cubicBezTo>
                    <a:cubicBezTo>
                      <a:pt x="191" y="320"/>
                      <a:pt x="191" y="319"/>
                      <a:pt x="189" y="319"/>
                    </a:cubicBezTo>
                    <a:cubicBezTo>
                      <a:pt x="188" y="318"/>
                      <a:pt x="187" y="317"/>
                      <a:pt x="188" y="316"/>
                    </a:cubicBezTo>
                    <a:cubicBezTo>
                      <a:pt x="188" y="315"/>
                      <a:pt x="189" y="313"/>
                      <a:pt x="189" y="312"/>
                    </a:cubicBezTo>
                    <a:cubicBezTo>
                      <a:pt x="189" y="310"/>
                      <a:pt x="190" y="310"/>
                      <a:pt x="191" y="309"/>
                    </a:cubicBezTo>
                    <a:cubicBezTo>
                      <a:pt x="191" y="307"/>
                      <a:pt x="194" y="305"/>
                      <a:pt x="194" y="303"/>
                    </a:cubicBezTo>
                    <a:cubicBezTo>
                      <a:pt x="193" y="302"/>
                      <a:pt x="194" y="300"/>
                      <a:pt x="194" y="300"/>
                    </a:cubicBezTo>
                    <a:cubicBezTo>
                      <a:pt x="195" y="300"/>
                      <a:pt x="195" y="299"/>
                      <a:pt x="195" y="297"/>
                    </a:cubicBezTo>
                    <a:cubicBezTo>
                      <a:pt x="195" y="296"/>
                      <a:pt x="195" y="295"/>
                      <a:pt x="194" y="295"/>
                    </a:cubicBezTo>
                    <a:cubicBezTo>
                      <a:pt x="194" y="294"/>
                      <a:pt x="194" y="294"/>
                      <a:pt x="194" y="293"/>
                    </a:cubicBezTo>
                    <a:cubicBezTo>
                      <a:pt x="193" y="292"/>
                      <a:pt x="193" y="291"/>
                      <a:pt x="193" y="290"/>
                    </a:cubicBezTo>
                    <a:cubicBezTo>
                      <a:pt x="194" y="290"/>
                      <a:pt x="194" y="290"/>
                      <a:pt x="195" y="290"/>
                    </a:cubicBezTo>
                    <a:cubicBezTo>
                      <a:pt x="195" y="289"/>
                      <a:pt x="195" y="289"/>
                      <a:pt x="196" y="289"/>
                    </a:cubicBezTo>
                    <a:cubicBezTo>
                      <a:pt x="197" y="289"/>
                      <a:pt x="198" y="288"/>
                      <a:pt x="199" y="287"/>
                    </a:cubicBezTo>
                    <a:cubicBezTo>
                      <a:pt x="200" y="286"/>
                      <a:pt x="203" y="284"/>
                      <a:pt x="203" y="283"/>
                    </a:cubicBezTo>
                    <a:cubicBezTo>
                      <a:pt x="204" y="283"/>
                      <a:pt x="205" y="282"/>
                      <a:pt x="205" y="282"/>
                    </a:cubicBezTo>
                    <a:cubicBezTo>
                      <a:pt x="206" y="281"/>
                      <a:pt x="207" y="281"/>
                      <a:pt x="207" y="282"/>
                    </a:cubicBezTo>
                    <a:cubicBezTo>
                      <a:pt x="207" y="283"/>
                      <a:pt x="208" y="284"/>
                      <a:pt x="209" y="284"/>
                    </a:cubicBezTo>
                    <a:cubicBezTo>
                      <a:pt x="209" y="284"/>
                      <a:pt x="211" y="285"/>
                      <a:pt x="211" y="284"/>
                    </a:cubicBezTo>
                    <a:cubicBezTo>
                      <a:pt x="212" y="284"/>
                      <a:pt x="212" y="284"/>
                      <a:pt x="213" y="283"/>
                    </a:cubicBezTo>
                    <a:cubicBezTo>
                      <a:pt x="213" y="283"/>
                      <a:pt x="214" y="283"/>
                      <a:pt x="215" y="283"/>
                    </a:cubicBezTo>
                    <a:cubicBezTo>
                      <a:pt x="215" y="283"/>
                      <a:pt x="216" y="284"/>
                      <a:pt x="216" y="284"/>
                    </a:cubicBezTo>
                    <a:cubicBezTo>
                      <a:pt x="217" y="283"/>
                      <a:pt x="218" y="284"/>
                      <a:pt x="218" y="284"/>
                    </a:cubicBezTo>
                    <a:cubicBezTo>
                      <a:pt x="219" y="284"/>
                      <a:pt x="220" y="284"/>
                      <a:pt x="221" y="284"/>
                    </a:cubicBezTo>
                    <a:cubicBezTo>
                      <a:pt x="221" y="284"/>
                      <a:pt x="223" y="285"/>
                      <a:pt x="223" y="285"/>
                    </a:cubicBezTo>
                    <a:cubicBezTo>
                      <a:pt x="223" y="285"/>
                      <a:pt x="224" y="286"/>
                      <a:pt x="224" y="286"/>
                    </a:cubicBezTo>
                    <a:cubicBezTo>
                      <a:pt x="225" y="286"/>
                      <a:pt x="226" y="286"/>
                      <a:pt x="226" y="286"/>
                    </a:cubicBezTo>
                    <a:cubicBezTo>
                      <a:pt x="226" y="286"/>
                      <a:pt x="225" y="285"/>
                      <a:pt x="224" y="284"/>
                    </a:cubicBezTo>
                    <a:cubicBezTo>
                      <a:pt x="224" y="284"/>
                      <a:pt x="223" y="282"/>
                      <a:pt x="222" y="283"/>
                    </a:cubicBezTo>
                    <a:cubicBezTo>
                      <a:pt x="221" y="283"/>
                      <a:pt x="220" y="283"/>
                      <a:pt x="219" y="283"/>
                    </a:cubicBezTo>
                    <a:cubicBezTo>
                      <a:pt x="219" y="282"/>
                      <a:pt x="218" y="282"/>
                      <a:pt x="217" y="282"/>
                    </a:cubicBezTo>
                    <a:cubicBezTo>
                      <a:pt x="216" y="282"/>
                      <a:pt x="215" y="282"/>
                      <a:pt x="215" y="281"/>
                    </a:cubicBezTo>
                    <a:cubicBezTo>
                      <a:pt x="214" y="280"/>
                      <a:pt x="213" y="280"/>
                      <a:pt x="212" y="279"/>
                    </a:cubicBezTo>
                    <a:cubicBezTo>
                      <a:pt x="211" y="278"/>
                      <a:pt x="210" y="278"/>
                      <a:pt x="211" y="277"/>
                    </a:cubicBezTo>
                    <a:cubicBezTo>
                      <a:pt x="211" y="276"/>
                      <a:pt x="212" y="277"/>
                      <a:pt x="212" y="277"/>
                    </a:cubicBezTo>
                    <a:cubicBezTo>
                      <a:pt x="213" y="277"/>
                      <a:pt x="213" y="276"/>
                      <a:pt x="213" y="275"/>
                    </a:cubicBezTo>
                    <a:cubicBezTo>
                      <a:pt x="213" y="275"/>
                      <a:pt x="213" y="274"/>
                      <a:pt x="214" y="273"/>
                    </a:cubicBezTo>
                    <a:cubicBezTo>
                      <a:pt x="214" y="273"/>
                      <a:pt x="214" y="273"/>
                      <a:pt x="215" y="272"/>
                    </a:cubicBezTo>
                    <a:cubicBezTo>
                      <a:pt x="215" y="271"/>
                      <a:pt x="216" y="271"/>
                      <a:pt x="217" y="271"/>
                    </a:cubicBezTo>
                    <a:cubicBezTo>
                      <a:pt x="217" y="270"/>
                      <a:pt x="218" y="270"/>
                      <a:pt x="218" y="269"/>
                    </a:cubicBezTo>
                    <a:cubicBezTo>
                      <a:pt x="219" y="269"/>
                      <a:pt x="220" y="269"/>
                      <a:pt x="220" y="269"/>
                    </a:cubicBezTo>
                    <a:cubicBezTo>
                      <a:pt x="221" y="269"/>
                      <a:pt x="220" y="268"/>
                      <a:pt x="219" y="268"/>
                    </a:cubicBezTo>
                    <a:cubicBezTo>
                      <a:pt x="218" y="268"/>
                      <a:pt x="216" y="268"/>
                      <a:pt x="215" y="269"/>
                    </a:cubicBezTo>
                    <a:cubicBezTo>
                      <a:pt x="214" y="270"/>
                      <a:pt x="214" y="271"/>
                      <a:pt x="213" y="271"/>
                    </a:cubicBezTo>
                    <a:cubicBezTo>
                      <a:pt x="212" y="272"/>
                      <a:pt x="212" y="272"/>
                      <a:pt x="212" y="273"/>
                    </a:cubicBezTo>
                    <a:cubicBezTo>
                      <a:pt x="212" y="274"/>
                      <a:pt x="212" y="275"/>
                      <a:pt x="212" y="275"/>
                    </a:cubicBezTo>
                    <a:cubicBezTo>
                      <a:pt x="211" y="275"/>
                      <a:pt x="208" y="275"/>
                      <a:pt x="207" y="275"/>
                    </a:cubicBezTo>
                    <a:cubicBezTo>
                      <a:pt x="206" y="276"/>
                      <a:pt x="205" y="276"/>
                      <a:pt x="204" y="276"/>
                    </a:cubicBezTo>
                    <a:cubicBezTo>
                      <a:pt x="204" y="275"/>
                      <a:pt x="203" y="274"/>
                      <a:pt x="204" y="273"/>
                    </a:cubicBezTo>
                    <a:cubicBezTo>
                      <a:pt x="204" y="272"/>
                      <a:pt x="205" y="272"/>
                      <a:pt x="205" y="271"/>
                    </a:cubicBezTo>
                    <a:cubicBezTo>
                      <a:pt x="205" y="270"/>
                      <a:pt x="204" y="270"/>
                      <a:pt x="204" y="269"/>
                    </a:cubicBezTo>
                    <a:cubicBezTo>
                      <a:pt x="204" y="268"/>
                      <a:pt x="204" y="267"/>
                      <a:pt x="204" y="267"/>
                    </a:cubicBezTo>
                    <a:cubicBezTo>
                      <a:pt x="204" y="267"/>
                      <a:pt x="203" y="268"/>
                      <a:pt x="203" y="269"/>
                    </a:cubicBezTo>
                    <a:cubicBezTo>
                      <a:pt x="203" y="270"/>
                      <a:pt x="204" y="271"/>
                      <a:pt x="203" y="271"/>
                    </a:cubicBezTo>
                    <a:cubicBezTo>
                      <a:pt x="203" y="271"/>
                      <a:pt x="202" y="273"/>
                      <a:pt x="202" y="273"/>
                    </a:cubicBezTo>
                    <a:cubicBezTo>
                      <a:pt x="202" y="274"/>
                      <a:pt x="202" y="275"/>
                      <a:pt x="202" y="276"/>
                    </a:cubicBezTo>
                    <a:cubicBezTo>
                      <a:pt x="201" y="276"/>
                      <a:pt x="199" y="277"/>
                      <a:pt x="198" y="278"/>
                    </a:cubicBezTo>
                    <a:cubicBezTo>
                      <a:pt x="197" y="279"/>
                      <a:pt x="197" y="280"/>
                      <a:pt x="196" y="281"/>
                    </a:cubicBezTo>
                    <a:cubicBezTo>
                      <a:pt x="196" y="282"/>
                      <a:pt x="196" y="282"/>
                      <a:pt x="195" y="282"/>
                    </a:cubicBezTo>
                    <a:cubicBezTo>
                      <a:pt x="194" y="282"/>
                      <a:pt x="194" y="283"/>
                      <a:pt x="193" y="283"/>
                    </a:cubicBezTo>
                    <a:cubicBezTo>
                      <a:pt x="191" y="283"/>
                      <a:pt x="191" y="283"/>
                      <a:pt x="190" y="284"/>
                    </a:cubicBezTo>
                    <a:cubicBezTo>
                      <a:pt x="188" y="286"/>
                      <a:pt x="189" y="286"/>
                      <a:pt x="188" y="287"/>
                    </a:cubicBezTo>
                    <a:cubicBezTo>
                      <a:pt x="187" y="287"/>
                      <a:pt x="187" y="288"/>
                      <a:pt x="188" y="289"/>
                    </a:cubicBezTo>
                    <a:cubicBezTo>
                      <a:pt x="188" y="289"/>
                      <a:pt x="189" y="290"/>
                      <a:pt x="189" y="290"/>
                    </a:cubicBezTo>
                    <a:cubicBezTo>
                      <a:pt x="189" y="291"/>
                      <a:pt x="189" y="291"/>
                      <a:pt x="188" y="290"/>
                    </a:cubicBezTo>
                    <a:cubicBezTo>
                      <a:pt x="187" y="290"/>
                      <a:pt x="187" y="290"/>
                      <a:pt x="187" y="290"/>
                    </a:cubicBezTo>
                    <a:cubicBezTo>
                      <a:pt x="186" y="291"/>
                      <a:pt x="185" y="292"/>
                      <a:pt x="185" y="292"/>
                    </a:cubicBezTo>
                    <a:cubicBezTo>
                      <a:pt x="184" y="292"/>
                      <a:pt x="184" y="293"/>
                      <a:pt x="184" y="294"/>
                    </a:cubicBezTo>
                    <a:cubicBezTo>
                      <a:pt x="184" y="294"/>
                      <a:pt x="183" y="295"/>
                      <a:pt x="182" y="295"/>
                    </a:cubicBezTo>
                    <a:cubicBezTo>
                      <a:pt x="182" y="296"/>
                      <a:pt x="181" y="296"/>
                      <a:pt x="181" y="297"/>
                    </a:cubicBezTo>
                    <a:cubicBezTo>
                      <a:pt x="180" y="298"/>
                      <a:pt x="181" y="299"/>
                      <a:pt x="181" y="299"/>
                    </a:cubicBezTo>
                    <a:cubicBezTo>
                      <a:pt x="182" y="299"/>
                      <a:pt x="182" y="299"/>
                      <a:pt x="182" y="300"/>
                    </a:cubicBezTo>
                    <a:cubicBezTo>
                      <a:pt x="182" y="300"/>
                      <a:pt x="182" y="301"/>
                      <a:pt x="181" y="301"/>
                    </a:cubicBezTo>
                    <a:cubicBezTo>
                      <a:pt x="181" y="301"/>
                      <a:pt x="180" y="301"/>
                      <a:pt x="180" y="302"/>
                    </a:cubicBezTo>
                    <a:cubicBezTo>
                      <a:pt x="180" y="303"/>
                      <a:pt x="180" y="303"/>
                      <a:pt x="179" y="303"/>
                    </a:cubicBezTo>
                    <a:cubicBezTo>
                      <a:pt x="179" y="304"/>
                      <a:pt x="178" y="304"/>
                      <a:pt x="178" y="305"/>
                    </a:cubicBezTo>
                    <a:cubicBezTo>
                      <a:pt x="177" y="305"/>
                      <a:pt x="177" y="304"/>
                      <a:pt x="176" y="304"/>
                    </a:cubicBezTo>
                    <a:cubicBezTo>
                      <a:pt x="175" y="305"/>
                      <a:pt x="175" y="305"/>
                      <a:pt x="174" y="304"/>
                    </a:cubicBezTo>
                    <a:cubicBezTo>
                      <a:pt x="173" y="304"/>
                      <a:pt x="173" y="303"/>
                      <a:pt x="172" y="303"/>
                    </a:cubicBezTo>
                    <a:cubicBezTo>
                      <a:pt x="172" y="303"/>
                      <a:pt x="173" y="304"/>
                      <a:pt x="173" y="304"/>
                    </a:cubicBezTo>
                    <a:cubicBezTo>
                      <a:pt x="173" y="305"/>
                      <a:pt x="173" y="305"/>
                      <a:pt x="174" y="305"/>
                    </a:cubicBezTo>
                    <a:cubicBezTo>
                      <a:pt x="175" y="306"/>
                      <a:pt x="175" y="306"/>
                      <a:pt x="176" y="306"/>
                    </a:cubicBezTo>
                    <a:cubicBezTo>
                      <a:pt x="176" y="307"/>
                      <a:pt x="177" y="308"/>
                      <a:pt x="177" y="307"/>
                    </a:cubicBezTo>
                    <a:cubicBezTo>
                      <a:pt x="177" y="307"/>
                      <a:pt x="177" y="306"/>
                      <a:pt x="178" y="306"/>
                    </a:cubicBezTo>
                    <a:cubicBezTo>
                      <a:pt x="178" y="307"/>
                      <a:pt x="178" y="308"/>
                      <a:pt x="178" y="309"/>
                    </a:cubicBezTo>
                    <a:cubicBezTo>
                      <a:pt x="177" y="309"/>
                      <a:pt x="177" y="310"/>
                      <a:pt x="177" y="311"/>
                    </a:cubicBezTo>
                    <a:cubicBezTo>
                      <a:pt x="176" y="312"/>
                      <a:pt x="177" y="312"/>
                      <a:pt x="176" y="313"/>
                    </a:cubicBezTo>
                    <a:cubicBezTo>
                      <a:pt x="176" y="313"/>
                      <a:pt x="174" y="314"/>
                      <a:pt x="173" y="314"/>
                    </a:cubicBezTo>
                    <a:cubicBezTo>
                      <a:pt x="172" y="314"/>
                      <a:pt x="171" y="314"/>
                      <a:pt x="170" y="315"/>
                    </a:cubicBezTo>
                    <a:cubicBezTo>
                      <a:pt x="169" y="315"/>
                      <a:pt x="167" y="316"/>
                      <a:pt x="168" y="316"/>
                    </a:cubicBezTo>
                    <a:cubicBezTo>
                      <a:pt x="169" y="316"/>
                      <a:pt x="170" y="316"/>
                      <a:pt x="170" y="316"/>
                    </a:cubicBezTo>
                    <a:cubicBezTo>
                      <a:pt x="171" y="316"/>
                      <a:pt x="172" y="315"/>
                      <a:pt x="172" y="316"/>
                    </a:cubicBezTo>
                    <a:cubicBezTo>
                      <a:pt x="172" y="316"/>
                      <a:pt x="172" y="318"/>
                      <a:pt x="172" y="318"/>
                    </a:cubicBezTo>
                    <a:cubicBezTo>
                      <a:pt x="171" y="319"/>
                      <a:pt x="171" y="319"/>
                      <a:pt x="171" y="320"/>
                    </a:cubicBezTo>
                    <a:cubicBezTo>
                      <a:pt x="170" y="320"/>
                      <a:pt x="170" y="321"/>
                      <a:pt x="169" y="321"/>
                    </a:cubicBezTo>
                    <a:cubicBezTo>
                      <a:pt x="169" y="321"/>
                      <a:pt x="168" y="320"/>
                      <a:pt x="168" y="321"/>
                    </a:cubicBezTo>
                    <a:cubicBezTo>
                      <a:pt x="168" y="321"/>
                      <a:pt x="167" y="321"/>
                      <a:pt x="167" y="321"/>
                    </a:cubicBezTo>
                    <a:cubicBezTo>
                      <a:pt x="166" y="320"/>
                      <a:pt x="167" y="320"/>
                      <a:pt x="167" y="319"/>
                    </a:cubicBezTo>
                    <a:cubicBezTo>
                      <a:pt x="167" y="318"/>
                      <a:pt x="166" y="317"/>
                      <a:pt x="166" y="317"/>
                    </a:cubicBezTo>
                    <a:cubicBezTo>
                      <a:pt x="166" y="316"/>
                      <a:pt x="166" y="317"/>
                      <a:pt x="166" y="318"/>
                    </a:cubicBezTo>
                    <a:cubicBezTo>
                      <a:pt x="166" y="319"/>
                      <a:pt x="166" y="321"/>
                      <a:pt x="165" y="321"/>
                    </a:cubicBezTo>
                    <a:cubicBezTo>
                      <a:pt x="164" y="321"/>
                      <a:pt x="164" y="321"/>
                      <a:pt x="164" y="320"/>
                    </a:cubicBezTo>
                    <a:cubicBezTo>
                      <a:pt x="163" y="320"/>
                      <a:pt x="163" y="321"/>
                      <a:pt x="163" y="321"/>
                    </a:cubicBezTo>
                    <a:cubicBezTo>
                      <a:pt x="163" y="321"/>
                      <a:pt x="162" y="322"/>
                      <a:pt x="163" y="322"/>
                    </a:cubicBezTo>
                    <a:cubicBezTo>
                      <a:pt x="164" y="322"/>
                      <a:pt x="164" y="323"/>
                      <a:pt x="164" y="323"/>
                    </a:cubicBezTo>
                    <a:cubicBezTo>
                      <a:pt x="164" y="324"/>
                      <a:pt x="163" y="324"/>
                      <a:pt x="163" y="324"/>
                    </a:cubicBezTo>
                    <a:cubicBezTo>
                      <a:pt x="162" y="324"/>
                      <a:pt x="161" y="324"/>
                      <a:pt x="161" y="324"/>
                    </a:cubicBezTo>
                    <a:cubicBezTo>
                      <a:pt x="162" y="325"/>
                      <a:pt x="163" y="326"/>
                      <a:pt x="162" y="326"/>
                    </a:cubicBezTo>
                    <a:cubicBezTo>
                      <a:pt x="161" y="327"/>
                      <a:pt x="160" y="326"/>
                      <a:pt x="159" y="327"/>
                    </a:cubicBezTo>
                    <a:cubicBezTo>
                      <a:pt x="159" y="328"/>
                      <a:pt x="158" y="328"/>
                      <a:pt x="157" y="328"/>
                    </a:cubicBezTo>
                    <a:cubicBezTo>
                      <a:pt x="157" y="328"/>
                      <a:pt x="156" y="329"/>
                      <a:pt x="157" y="329"/>
                    </a:cubicBezTo>
                    <a:cubicBezTo>
                      <a:pt x="157" y="329"/>
                      <a:pt x="158" y="329"/>
                      <a:pt x="158" y="330"/>
                    </a:cubicBezTo>
                    <a:cubicBezTo>
                      <a:pt x="157" y="330"/>
                      <a:pt x="156" y="331"/>
                      <a:pt x="156" y="332"/>
                    </a:cubicBezTo>
                    <a:cubicBezTo>
                      <a:pt x="156" y="333"/>
                      <a:pt x="156" y="333"/>
                      <a:pt x="155" y="334"/>
                    </a:cubicBezTo>
                    <a:cubicBezTo>
                      <a:pt x="155" y="334"/>
                      <a:pt x="154" y="335"/>
                      <a:pt x="155" y="335"/>
                    </a:cubicBezTo>
                    <a:cubicBezTo>
                      <a:pt x="156" y="335"/>
                      <a:pt x="156" y="336"/>
                      <a:pt x="156" y="337"/>
                    </a:cubicBezTo>
                    <a:cubicBezTo>
                      <a:pt x="155" y="337"/>
                      <a:pt x="155" y="339"/>
                      <a:pt x="156" y="338"/>
                    </a:cubicBezTo>
                    <a:cubicBezTo>
                      <a:pt x="157" y="337"/>
                      <a:pt x="157" y="337"/>
                      <a:pt x="158" y="337"/>
                    </a:cubicBezTo>
                    <a:cubicBezTo>
                      <a:pt x="159" y="337"/>
                      <a:pt x="160" y="338"/>
                      <a:pt x="161" y="337"/>
                    </a:cubicBezTo>
                    <a:cubicBezTo>
                      <a:pt x="161" y="336"/>
                      <a:pt x="162" y="337"/>
                      <a:pt x="163" y="337"/>
                    </a:cubicBezTo>
                    <a:cubicBezTo>
                      <a:pt x="163" y="338"/>
                      <a:pt x="164" y="339"/>
                      <a:pt x="164" y="339"/>
                    </a:cubicBezTo>
                    <a:cubicBezTo>
                      <a:pt x="165" y="339"/>
                      <a:pt x="165" y="339"/>
                      <a:pt x="166" y="339"/>
                    </a:cubicBezTo>
                    <a:cubicBezTo>
                      <a:pt x="167" y="340"/>
                      <a:pt x="168" y="341"/>
                      <a:pt x="168" y="342"/>
                    </a:cubicBezTo>
                    <a:cubicBezTo>
                      <a:pt x="167" y="343"/>
                      <a:pt x="167" y="344"/>
                      <a:pt x="167" y="345"/>
                    </a:cubicBezTo>
                    <a:cubicBezTo>
                      <a:pt x="167" y="346"/>
                      <a:pt x="166" y="346"/>
                      <a:pt x="166" y="347"/>
                    </a:cubicBezTo>
                    <a:cubicBezTo>
                      <a:pt x="165" y="347"/>
                      <a:pt x="164" y="348"/>
                      <a:pt x="163" y="349"/>
                    </a:cubicBezTo>
                    <a:cubicBezTo>
                      <a:pt x="163" y="349"/>
                      <a:pt x="162" y="349"/>
                      <a:pt x="161" y="349"/>
                    </a:cubicBezTo>
                    <a:cubicBezTo>
                      <a:pt x="160" y="349"/>
                      <a:pt x="159" y="349"/>
                      <a:pt x="160" y="350"/>
                    </a:cubicBezTo>
                    <a:cubicBezTo>
                      <a:pt x="160" y="351"/>
                      <a:pt x="160" y="353"/>
                      <a:pt x="159" y="353"/>
                    </a:cubicBezTo>
                    <a:cubicBezTo>
                      <a:pt x="158" y="353"/>
                      <a:pt x="157" y="353"/>
                      <a:pt x="157" y="354"/>
                    </a:cubicBezTo>
                    <a:cubicBezTo>
                      <a:pt x="157" y="355"/>
                      <a:pt x="158" y="355"/>
                      <a:pt x="158" y="356"/>
                    </a:cubicBezTo>
                    <a:cubicBezTo>
                      <a:pt x="157" y="356"/>
                      <a:pt x="156" y="356"/>
                      <a:pt x="156" y="356"/>
                    </a:cubicBezTo>
                    <a:cubicBezTo>
                      <a:pt x="155" y="357"/>
                      <a:pt x="155" y="357"/>
                      <a:pt x="154" y="358"/>
                    </a:cubicBezTo>
                    <a:cubicBezTo>
                      <a:pt x="154" y="358"/>
                      <a:pt x="153" y="359"/>
                      <a:pt x="154" y="358"/>
                    </a:cubicBezTo>
                    <a:cubicBezTo>
                      <a:pt x="155" y="358"/>
                      <a:pt x="156" y="358"/>
                      <a:pt x="156" y="358"/>
                    </a:cubicBezTo>
                    <a:cubicBezTo>
                      <a:pt x="156" y="359"/>
                      <a:pt x="156" y="359"/>
                      <a:pt x="156" y="359"/>
                    </a:cubicBezTo>
                    <a:cubicBezTo>
                      <a:pt x="155" y="360"/>
                      <a:pt x="156" y="360"/>
                      <a:pt x="155" y="361"/>
                    </a:cubicBezTo>
                    <a:cubicBezTo>
                      <a:pt x="154" y="361"/>
                      <a:pt x="154" y="361"/>
                      <a:pt x="154" y="362"/>
                    </a:cubicBezTo>
                    <a:cubicBezTo>
                      <a:pt x="155" y="362"/>
                      <a:pt x="155" y="363"/>
                      <a:pt x="154" y="362"/>
                    </a:cubicBezTo>
                    <a:cubicBezTo>
                      <a:pt x="153" y="362"/>
                      <a:pt x="153" y="362"/>
                      <a:pt x="153" y="363"/>
                    </a:cubicBezTo>
                    <a:cubicBezTo>
                      <a:pt x="154" y="364"/>
                      <a:pt x="153" y="364"/>
                      <a:pt x="152" y="363"/>
                    </a:cubicBezTo>
                    <a:cubicBezTo>
                      <a:pt x="152" y="362"/>
                      <a:pt x="151" y="360"/>
                      <a:pt x="151" y="361"/>
                    </a:cubicBezTo>
                    <a:cubicBezTo>
                      <a:pt x="151" y="363"/>
                      <a:pt x="151" y="364"/>
                      <a:pt x="151" y="364"/>
                    </a:cubicBezTo>
                    <a:cubicBezTo>
                      <a:pt x="150" y="364"/>
                      <a:pt x="150" y="364"/>
                      <a:pt x="150" y="365"/>
                    </a:cubicBezTo>
                    <a:cubicBezTo>
                      <a:pt x="150" y="365"/>
                      <a:pt x="150" y="366"/>
                      <a:pt x="149" y="365"/>
                    </a:cubicBezTo>
                    <a:cubicBezTo>
                      <a:pt x="148" y="365"/>
                      <a:pt x="148" y="364"/>
                      <a:pt x="148" y="365"/>
                    </a:cubicBezTo>
                    <a:cubicBezTo>
                      <a:pt x="148" y="365"/>
                      <a:pt x="147" y="366"/>
                      <a:pt x="147" y="366"/>
                    </a:cubicBezTo>
                    <a:cubicBezTo>
                      <a:pt x="146" y="366"/>
                      <a:pt x="145" y="365"/>
                      <a:pt x="144" y="365"/>
                    </a:cubicBezTo>
                    <a:cubicBezTo>
                      <a:pt x="143" y="365"/>
                      <a:pt x="143" y="367"/>
                      <a:pt x="143" y="367"/>
                    </a:cubicBezTo>
                    <a:cubicBezTo>
                      <a:pt x="142" y="367"/>
                      <a:pt x="142" y="368"/>
                      <a:pt x="142" y="368"/>
                    </a:cubicBezTo>
                    <a:cubicBezTo>
                      <a:pt x="143" y="369"/>
                      <a:pt x="143" y="370"/>
                      <a:pt x="142" y="370"/>
                    </a:cubicBezTo>
                    <a:cubicBezTo>
                      <a:pt x="141" y="370"/>
                      <a:pt x="140" y="369"/>
                      <a:pt x="140" y="370"/>
                    </a:cubicBezTo>
                    <a:cubicBezTo>
                      <a:pt x="140" y="371"/>
                      <a:pt x="139" y="371"/>
                      <a:pt x="139" y="371"/>
                    </a:cubicBezTo>
                    <a:cubicBezTo>
                      <a:pt x="139" y="371"/>
                      <a:pt x="138" y="372"/>
                      <a:pt x="139" y="372"/>
                    </a:cubicBezTo>
                    <a:cubicBezTo>
                      <a:pt x="139" y="373"/>
                      <a:pt x="140" y="373"/>
                      <a:pt x="139" y="374"/>
                    </a:cubicBezTo>
                    <a:cubicBezTo>
                      <a:pt x="139" y="374"/>
                      <a:pt x="138" y="374"/>
                      <a:pt x="137" y="374"/>
                    </a:cubicBezTo>
                    <a:cubicBezTo>
                      <a:pt x="137" y="373"/>
                      <a:pt x="137" y="373"/>
                      <a:pt x="136" y="372"/>
                    </a:cubicBezTo>
                    <a:cubicBezTo>
                      <a:pt x="136" y="372"/>
                      <a:pt x="135" y="372"/>
                      <a:pt x="135" y="372"/>
                    </a:cubicBezTo>
                    <a:cubicBezTo>
                      <a:pt x="135" y="373"/>
                      <a:pt x="134" y="374"/>
                      <a:pt x="134" y="374"/>
                    </a:cubicBezTo>
                    <a:cubicBezTo>
                      <a:pt x="135" y="374"/>
                      <a:pt x="134" y="375"/>
                      <a:pt x="134" y="375"/>
                    </a:cubicBezTo>
                    <a:cubicBezTo>
                      <a:pt x="133" y="376"/>
                      <a:pt x="133" y="376"/>
                      <a:pt x="133" y="377"/>
                    </a:cubicBezTo>
                    <a:cubicBezTo>
                      <a:pt x="133" y="378"/>
                      <a:pt x="132" y="379"/>
                      <a:pt x="132" y="378"/>
                    </a:cubicBezTo>
                    <a:cubicBezTo>
                      <a:pt x="131" y="378"/>
                      <a:pt x="131" y="378"/>
                      <a:pt x="130" y="378"/>
                    </a:cubicBezTo>
                    <a:cubicBezTo>
                      <a:pt x="129" y="378"/>
                      <a:pt x="129" y="378"/>
                      <a:pt x="128" y="377"/>
                    </a:cubicBezTo>
                    <a:cubicBezTo>
                      <a:pt x="128" y="377"/>
                      <a:pt x="128" y="379"/>
                      <a:pt x="128" y="380"/>
                    </a:cubicBezTo>
                    <a:cubicBezTo>
                      <a:pt x="128" y="380"/>
                      <a:pt x="128" y="381"/>
                      <a:pt x="128" y="381"/>
                    </a:cubicBezTo>
                    <a:cubicBezTo>
                      <a:pt x="127" y="381"/>
                      <a:pt x="127" y="380"/>
                      <a:pt x="126" y="380"/>
                    </a:cubicBezTo>
                    <a:cubicBezTo>
                      <a:pt x="126" y="380"/>
                      <a:pt x="125" y="380"/>
                      <a:pt x="125" y="381"/>
                    </a:cubicBezTo>
                    <a:cubicBezTo>
                      <a:pt x="125" y="381"/>
                      <a:pt x="124" y="381"/>
                      <a:pt x="123" y="382"/>
                    </a:cubicBezTo>
                    <a:cubicBezTo>
                      <a:pt x="122" y="383"/>
                      <a:pt x="121" y="384"/>
                      <a:pt x="120" y="384"/>
                    </a:cubicBezTo>
                    <a:cubicBezTo>
                      <a:pt x="120" y="385"/>
                      <a:pt x="121" y="386"/>
                      <a:pt x="121" y="385"/>
                    </a:cubicBezTo>
                    <a:cubicBezTo>
                      <a:pt x="122" y="385"/>
                      <a:pt x="123" y="384"/>
                      <a:pt x="123" y="384"/>
                    </a:cubicBezTo>
                    <a:cubicBezTo>
                      <a:pt x="123" y="385"/>
                      <a:pt x="123" y="386"/>
                      <a:pt x="123" y="386"/>
                    </a:cubicBezTo>
                    <a:cubicBezTo>
                      <a:pt x="123" y="387"/>
                      <a:pt x="122" y="387"/>
                      <a:pt x="123" y="388"/>
                    </a:cubicBezTo>
                    <a:cubicBezTo>
                      <a:pt x="123" y="388"/>
                      <a:pt x="123" y="388"/>
                      <a:pt x="123" y="389"/>
                    </a:cubicBezTo>
                    <a:cubicBezTo>
                      <a:pt x="123" y="389"/>
                      <a:pt x="122" y="389"/>
                      <a:pt x="122" y="390"/>
                    </a:cubicBezTo>
                    <a:cubicBezTo>
                      <a:pt x="121" y="391"/>
                      <a:pt x="121" y="392"/>
                      <a:pt x="120" y="392"/>
                    </a:cubicBezTo>
                    <a:cubicBezTo>
                      <a:pt x="120" y="392"/>
                      <a:pt x="119" y="391"/>
                      <a:pt x="119" y="392"/>
                    </a:cubicBezTo>
                    <a:cubicBezTo>
                      <a:pt x="120" y="393"/>
                      <a:pt x="120" y="394"/>
                      <a:pt x="119" y="393"/>
                    </a:cubicBezTo>
                    <a:cubicBezTo>
                      <a:pt x="118" y="393"/>
                      <a:pt x="118" y="393"/>
                      <a:pt x="118" y="392"/>
                    </a:cubicBezTo>
                    <a:cubicBezTo>
                      <a:pt x="117" y="391"/>
                      <a:pt x="116" y="391"/>
                      <a:pt x="117" y="392"/>
                    </a:cubicBezTo>
                    <a:cubicBezTo>
                      <a:pt x="117" y="393"/>
                      <a:pt x="116" y="395"/>
                      <a:pt x="116" y="395"/>
                    </a:cubicBezTo>
                    <a:cubicBezTo>
                      <a:pt x="116" y="396"/>
                      <a:pt x="116" y="396"/>
                      <a:pt x="115" y="395"/>
                    </a:cubicBezTo>
                    <a:cubicBezTo>
                      <a:pt x="115" y="394"/>
                      <a:pt x="114" y="393"/>
                      <a:pt x="114" y="394"/>
                    </a:cubicBezTo>
                    <a:cubicBezTo>
                      <a:pt x="114" y="395"/>
                      <a:pt x="114" y="395"/>
                      <a:pt x="113" y="395"/>
                    </a:cubicBezTo>
                    <a:cubicBezTo>
                      <a:pt x="112" y="396"/>
                      <a:pt x="113" y="397"/>
                      <a:pt x="112" y="397"/>
                    </a:cubicBezTo>
                    <a:cubicBezTo>
                      <a:pt x="111" y="397"/>
                      <a:pt x="111" y="396"/>
                      <a:pt x="111" y="398"/>
                    </a:cubicBezTo>
                    <a:cubicBezTo>
                      <a:pt x="111" y="399"/>
                      <a:pt x="110" y="399"/>
                      <a:pt x="110" y="399"/>
                    </a:cubicBezTo>
                    <a:cubicBezTo>
                      <a:pt x="109" y="398"/>
                      <a:pt x="109" y="398"/>
                      <a:pt x="108" y="397"/>
                    </a:cubicBezTo>
                    <a:cubicBezTo>
                      <a:pt x="108" y="396"/>
                      <a:pt x="107" y="396"/>
                      <a:pt x="106" y="396"/>
                    </a:cubicBezTo>
                    <a:cubicBezTo>
                      <a:pt x="106" y="397"/>
                      <a:pt x="106" y="397"/>
                      <a:pt x="107" y="398"/>
                    </a:cubicBezTo>
                    <a:cubicBezTo>
                      <a:pt x="107" y="398"/>
                      <a:pt x="107" y="399"/>
                      <a:pt x="107" y="399"/>
                    </a:cubicBezTo>
                    <a:cubicBezTo>
                      <a:pt x="106" y="399"/>
                      <a:pt x="105" y="399"/>
                      <a:pt x="105" y="400"/>
                    </a:cubicBezTo>
                    <a:cubicBezTo>
                      <a:pt x="105" y="401"/>
                      <a:pt x="105" y="401"/>
                      <a:pt x="106" y="401"/>
                    </a:cubicBezTo>
                    <a:cubicBezTo>
                      <a:pt x="106" y="402"/>
                      <a:pt x="107" y="402"/>
                      <a:pt x="106" y="402"/>
                    </a:cubicBezTo>
                    <a:cubicBezTo>
                      <a:pt x="105" y="403"/>
                      <a:pt x="104" y="403"/>
                      <a:pt x="103" y="403"/>
                    </a:cubicBezTo>
                    <a:cubicBezTo>
                      <a:pt x="103" y="403"/>
                      <a:pt x="102" y="402"/>
                      <a:pt x="102" y="402"/>
                    </a:cubicBezTo>
                    <a:cubicBezTo>
                      <a:pt x="102" y="401"/>
                      <a:pt x="101" y="401"/>
                      <a:pt x="101" y="401"/>
                    </a:cubicBezTo>
                    <a:cubicBezTo>
                      <a:pt x="100" y="401"/>
                      <a:pt x="100" y="401"/>
                      <a:pt x="99" y="402"/>
                    </a:cubicBezTo>
                    <a:cubicBezTo>
                      <a:pt x="98" y="402"/>
                      <a:pt x="98" y="403"/>
                      <a:pt x="98" y="403"/>
                    </a:cubicBezTo>
                    <a:cubicBezTo>
                      <a:pt x="97" y="403"/>
                      <a:pt x="96" y="403"/>
                      <a:pt x="96" y="404"/>
                    </a:cubicBezTo>
                    <a:cubicBezTo>
                      <a:pt x="96" y="404"/>
                      <a:pt x="95" y="405"/>
                      <a:pt x="95" y="405"/>
                    </a:cubicBezTo>
                    <a:cubicBezTo>
                      <a:pt x="96" y="406"/>
                      <a:pt x="96" y="406"/>
                      <a:pt x="95" y="407"/>
                    </a:cubicBezTo>
                    <a:cubicBezTo>
                      <a:pt x="94" y="407"/>
                      <a:pt x="94" y="406"/>
                      <a:pt x="93" y="406"/>
                    </a:cubicBezTo>
                    <a:cubicBezTo>
                      <a:pt x="92" y="406"/>
                      <a:pt x="91" y="407"/>
                      <a:pt x="91" y="408"/>
                    </a:cubicBezTo>
                    <a:cubicBezTo>
                      <a:pt x="90" y="409"/>
                      <a:pt x="89" y="409"/>
                      <a:pt x="90" y="410"/>
                    </a:cubicBezTo>
                    <a:cubicBezTo>
                      <a:pt x="91" y="410"/>
                      <a:pt x="91" y="410"/>
                      <a:pt x="91" y="411"/>
                    </a:cubicBezTo>
                    <a:cubicBezTo>
                      <a:pt x="92" y="411"/>
                      <a:pt x="92" y="410"/>
                      <a:pt x="92" y="410"/>
                    </a:cubicBezTo>
                    <a:cubicBezTo>
                      <a:pt x="93" y="410"/>
                      <a:pt x="93" y="411"/>
                      <a:pt x="94" y="411"/>
                    </a:cubicBezTo>
                    <a:cubicBezTo>
                      <a:pt x="94" y="411"/>
                      <a:pt x="94" y="412"/>
                      <a:pt x="93" y="412"/>
                    </a:cubicBezTo>
                    <a:cubicBezTo>
                      <a:pt x="93" y="412"/>
                      <a:pt x="91" y="412"/>
                      <a:pt x="91" y="413"/>
                    </a:cubicBezTo>
                    <a:cubicBezTo>
                      <a:pt x="91" y="413"/>
                      <a:pt x="92" y="414"/>
                      <a:pt x="92" y="414"/>
                    </a:cubicBezTo>
                    <a:cubicBezTo>
                      <a:pt x="93" y="414"/>
                      <a:pt x="94" y="415"/>
                      <a:pt x="93" y="415"/>
                    </a:cubicBezTo>
                    <a:cubicBezTo>
                      <a:pt x="92" y="416"/>
                      <a:pt x="91" y="415"/>
                      <a:pt x="91" y="415"/>
                    </a:cubicBezTo>
                    <a:cubicBezTo>
                      <a:pt x="90" y="416"/>
                      <a:pt x="90" y="417"/>
                      <a:pt x="89" y="417"/>
                    </a:cubicBezTo>
                    <a:cubicBezTo>
                      <a:pt x="88" y="417"/>
                      <a:pt x="88" y="417"/>
                      <a:pt x="88" y="416"/>
                    </a:cubicBezTo>
                    <a:cubicBezTo>
                      <a:pt x="88" y="415"/>
                      <a:pt x="87" y="415"/>
                      <a:pt x="87" y="415"/>
                    </a:cubicBezTo>
                    <a:cubicBezTo>
                      <a:pt x="86" y="416"/>
                      <a:pt x="87" y="417"/>
                      <a:pt x="87" y="417"/>
                    </a:cubicBezTo>
                    <a:cubicBezTo>
                      <a:pt x="86" y="417"/>
                      <a:pt x="87" y="419"/>
                      <a:pt x="87" y="419"/>
                    </a:cubicBezTo>
                    <a:cubicBezTo>
                      <a:pt x="86" y="419"/>
                      <a:pt x="85" y="420"/>
                      <a:pt x="85" y="419"/>
                    </a:cubicBezTo>
                    <a:cubicBezTo>
                      <a:pt x="85" y="418"/>
                      <a:pt x="85" y="419"/>
                      <a:pt x="84" y="419"/>
                    </a:cubicBezTo>
                    <a:cubicBezTo>
                      <a:pt x="84" y="419"/>
                      <a:pt x="83" y="418"/>
                      <a:pt x="83" y="419"/>
                    </a:cubicBezTo>
                    <a:cubicBezTo>
                      <a:pt x="83" y="420"/>
                      <a:pt x="83" y="420"/>
                      <a:pt x="82" y="420"/>
                    </a:cubicBezTo>
                    <a:cubicBezTo>
                      <a:pt x="81" y="420"/>
                      <a:pt x="82" y="421"/>
                      <a:pt x="81" y="421"/>
                    </a:cubicBezTo>
                    <a:cubicBezTo>
                      <a:pt x="81" y="421"/>
                      <a:pt x="81" y="421"/>
                      <a:pt x="81" y="421"/>
                    </a:cubicBezTo>
                    <a:cubicBezTo>
                      <a:pt x="81" y="421"/>
                      <a:pt x="81" y="420"/>
                      <a:pt x="80" y="420"/>
                    </a:cubicBezTo>
                    <a:cubicBezTo>
                      <a:pt x="79" y="420"/>
                      <a:pt x="79" y="421"/>
                      <a:pt x="78" y="421"/>
                    </a:cubicBezTo>
                    <a:cubicBezTo>
                      <a:pt x="77" y="421"/>
                      <a:pt x="77" y="421"/>
                      <a:pt x="76" y="422"/>
                    </a:cubicBezTo>
                    <a:cubicBezTo>
                      <a:pt x="76" y="422"/>
                      <a:pt x="75" y="421"/>
                      <a:pt x="75" y="422"/>
                    </a:cubicBezTo>
                    <a:cubicBezTo>
                      <a:pt x="75" y="423"/>
                      <a:pt x="75" y="424"/>
                      <a:pt x="74" y="423"/>
                    </a:cubicBezTo>
                    <a:cubicBezTo>
                      <a:pt x="74" y="422"/>
                      <a:pt x="74" y="422"/>
                      <a:pt x="74" y="421"/>
                    </a:cubicBezTo>
                    <a:cubicBezTo>
                      <a:pt x="74" y="420"/>
                      <a:pt x="73" y="420"/>
                      <a:pt x="73" y="420"/>
                    </a:cubicBezTo>
                    <a:cubicBezTo>
                      <a:pt x="73" y="421"/>
                      <a:pt x="73" y="422"/>
                      <a:pt x="73" y="422"/>
                    </a:cubicBezTo>
                    <a:cubicBezTo>
                      <a:pt x="73" y="423"/>
                      <a:pt x="73" y="424"/>
                      <a:pt x="73" y="425"/>
                    </a:cubicBezTo>
                    <a:cubicBezTo>
                      <a:pt x="72" y="425"/>
                      <a:pt x="73" y="427"/>
                      <a:pt x="72" y="427"/>
                    </a:cubicBezTo>
                    <a:cubicBezTo>
                      <a:pt x="72" y="427"/>
                      <a:pt x="71" y="427"/>
                      <a:pt x="71" y="427"/>
                    </a:cubicBezTo>
                    <a:cubicBezTo>
                      <a:pt x="70" y="427"/>
                      <a:pt x="70" y="426"/>
                      <a:pt x="71" y="426"/>
                    </a:cubicBezTo>
                    <a:cubicBezTo>
                      <a:pt x="71" y="425"/>
                      <a:pt x="70" y="424"/>
                      <a:pt x="71" y="424"/>
                    </a:cubicBezTo>
                    <a:cubicBezTo>
                      <a:pt x="71" y="423"/>
                      <a:pt x="71" y="422"/>
                      <a:pt x="71" y="422"/>
                    </a:cubicBezTo>
                    <a:cubicBezTo>
                      <a:pt x="70" y="421"/>
                      <a:pt x="69" y="421"/>
                      <a:pt x="69" y="421"/>
                    </a:cubicBezTo>
                    <a:cubicBezTo>
                      <a:pt x="68" y="421"/>
                      <a:pt x="68" y="423"/>
                      <a:pt x="68" y="423"/>
                    </a:cubicBezTo>
                    <a:cubicBezTo>
                      <a:pt x="67" y="422"/>
                      <a:pt x="66" y="422"/>
                      <a:pt x="66" y="422"/>
                    </a:cubicBezTo>
                    <a:cubicBezTo>
                      <a:pt x="65" y="423"/>
                      <a:pt x="65" y="423"/>
                      <a:pt x="65" y="424"/>
                    </a:cubicBezTo>
                    <a:cubicBezTo>
                      <a:pt x="65" y="424"/>
                      <a:pt x="65" y="424"/>
                      <a:pt x="64" y="424"/>
                    </a:cubicBezTo>
                    <a:cubicBezTo>
                      <a:pt x="63" y="424"/>
                      <a:pt x="63" y="425"/>
                      <a:pt x="63" y="426"/>
                    </a:cubicBezTo>
                    <a:cubicBezTo>
                      <a:pt x="63" y="426"/>
                      <a:pt x="61" y="425"/>
                      <a:pt x="61" y="425"/>
                    </a:cubicBezTo>
                    <a:cubicBezTo>
                      <a:pt x="61" y="425"/>
                      <a:pt x="61" y="426"/>
                      <a:pt x="60" y="426"/>
                    </a:cubicBezTo>
                    <a:cubicBezTo>
                      <a:pt x="60" y="426"/>
                      <a:pt x="58" y="426"/>
                      <a:pt x="59" y="426"/>
                    </a:cubicBezTo>
                    <a:cubicBezTo>
                      <a:pt x="59" y="426"/>
                      <a:pt x="59" y="427"/>
                      <a:pt x="59" y="427"/>
                    </a:cubicBezTo>
                    <a:cubicBezTo>
                      <a:pt x="58" y="428"/>
                      <a:pt x="58" y="428"/>
                      <a:pt x="58" y="429"/>
                    </a:cubicBezTo>
                    <a:cubicBezTo>
                      <a:pt x="57" y="430"/>
                      <a:pt x="56" y="431"/>
                      <a:pt x="56" y="430"/>
                    </a:cubicBezTo>
                    <a:cubicBezTo>
                      <a:pt x="56" y="429"/>
                      <a:pt x="56" y="428"/>
                      <a:pt x="56" y="427"/>
                    </a:cubicBezTo>
                    <a:cubicBezTo>
                      <a:pt x="56" y="427"/>
                      <a:pt x="55" y="428"/>
                      <a:pt x="55" y="428"/>
                    </a:cubicBezTo>
                    <a:cubicBezTo>
                      <a:pt x="54" y="428"/>
                      <a:pt x="53" y="428"/>
                      <a:pt x="53" y="429"/>
                    </a:cubicBezTo>
                    <a:cubicBezTo>
                      <a:pt x="53" y="429"/>
                      <a:pt x="55" y="429"/>
                      <a:pt x="55" y="430"/>
                    </a:cubicBezTo>
                    <a:cubicBezTo>
                      <a:pt x="54" y="431"/>
                      <a:pt x="54" y="430"/>
                      <a:pt x="53" y="430"/>
                    </a:cubicBezTo>
                    <a:cubicBezTo>
                      <a:pt x="53" y="430"/>
                      <a:pt x="52" y="430"/>
                      <a:pt x="52" y="429"/>
                    </a:cubicBezTo>
                    <a:cubicBezTo>
                      <a:pt x="52" y="428"/>
                      <a:pt x="50" y="429"/>
                      <a:pt x="50" y="429"/>
                    </a:cubicBezTo>
                    <a:cubicBezTo>
                      <a:pt x="49" y="430"/>
                      <a:pt x="47" y="431"/>
                      <a:pt x="46" y="432"/>
                    </a:cubicBezTo>
                    <a:cubicBezTo>
                      <a:pt x="45" y="432"/>
                      <a:pt x="44" y="432"/>
                      <a:pt x="44" y="432"/>
                    </a:cubicBezTo>
                    <a:cubicBezTo>
                      <a:pt x="44" y="432"/>
                      <a:pt x="43" y="432"/>
                      <a:pt x="42" y="432"/>
                    </a:cubicBezTo>
                    <a:cubicBezTo>
                      <a:pt x="41" y="432"/>
                      <a:pt x="41" y="431"/>
                      <a:pt x="41" y="431"/>
                    </a:cubicBezTo>
                    <a:cubicBezTo>
                      <a:pt x="42" y="430"/>
                      <a:pt x="42" y="429"/>
                      <a:pt x="42" y="428"/>
                    </a:cubicBezTo>
                    <a:cubicBezTo>
                      <a:pt x="42" y="428"/>
                      <a:pt x="43" y="427"/>
                      <a:pt x="43" y="426"/>
                    </a:cubicBezTo>
                    <a:cubicBezTo>
                      <a:pt x="44" y="426"/>
                      <a:pt x="45" y="425"/>
                      <a:pt x="44" y="425"/>
                    </a:cubicBezTo>
                    <a:cubicBezTo>
                      <a:pt x="43" y="424"/>
                      <a:pt x="42" y="424"/>
                      <a:pt x="41" y="425"/>
                    </a:cubicBezTo>
                    <a:cubicBezTo>
                      <a:pt x="40" y="425"/>
                      <a:pt x="39" y="426"/>
                      <a:pt x="39" y="427"/>
                    </a:cubicBezTo>
                    <a:cubicBezTo>
                      <a:pt x="38" y="428"/>
                      <a:pt x="38" y="431"/>
                      <a:pt x="37" y="432"/>
                    </a:cubicBezTo>
                    <a:cubicBezTo>
                      <a:pt x="36" y="433"/>
                      <a:pt x="35" y="434"/>
                      <a:pt x="35" y="435"/>
                    </a:cubicBezTo>
                    <a:cubicBezTo>
                      <a:pt x="35" y="435"/>
                      <a:pt x="34" y="435"/>
                      <a:pt x="34" y="434"/>
                    </a:cubicBezTo>
                    <a:cubicBezTo>
                      <a:pt x="33" y="434"/>
                      <a:pt x="33" y="434"/>
                      <a:pt x="33" y="435"/>
                    </a:cubicBezTo>
                    <a:cubicBezTo>
                      <a:pt x="33" y="436"/>
                      <a:pt x="34" y="437"/>
                      <a:pt x="34" y="438"/>
                    </a:cubicBezTo>
                    <a:cubicBezTo>
                      <a:pt x="33" y="438"/>
                      <a:pt x="32" y="438"/>
                      <a:pt x="31" y="438"/>
                    </a:cubicBezTo>
                    <a:cubicBezTo>
                      <a:pt x="31" y="438"/>
                      <a:pt x="31" y="438"/>
                      <a:pt x="31" y="437"/>
                    </a:cubicBezTo>
                    <a:cubicBezTo>
                      <a:pt x="31" y="436"/>
                      <a:pt x="32" y="436"/>
                      <a:pt x="30" y="436"/>
                    </a:cubicBezTo>
                    <a:cubicBezTo>
                      <a:pt x="29" y="437"/>
                      <a:pt x="29" y="438"/>
                      <a:pt x="29" y="438"/>
                    </a:cubicBezTo>
                    <a:cubicBezTo>
                      <a:pt x="29" y="439"/>
                      <a:pt x="29" y="439"/>
                      <a:pt x="28" y="439"/>
                    </a:cubicBezTo>
                    <a:cubicBezTo>
                      <a:pt x="28" y="440"/>
                      <a:pt x="28" y="439"/>
                      <a:pt x="27" y="439"/>
                    </a:cubicBezTo>
                    <a:cubicBezTo>
                      <a:pt x="26" y="439"/>
                      <a:pt x="25" y="438"/>
                      <a:pt x="25" y="438"/>
                    </a:cubicBezTo>
                    <a:cubicBezTo>
                      <a:pt x="25" y="437"/>
                      <a:pt x="25" y="436"/>
                      <a:pt x="26" y="437"/>
                    </a:cubicBezTo>
                    <a:cubicBezTo>
                      <a:pt x="26" y="437"/>
                      <a:pt x="28" y="437"/>
                      <a:pt x="27" y="436"/>
                    </a:cubicBezTo>
                    <a:cubicBezTo>
                      <a:pt x="26" y="436"/>
                      <a:pt x="25" y="436"/>
                      <a:pt x="25" y="435"/>
                    </a:cubicBezTo>
                    <a:cubicBezTo>
                      <a:pt x="25" y="434"/>
                      <a:pt x="26" y="433"/>
                      <a:pt x="25" y="432"/>
                    </a:cubicBezTo>
                    <a:cubicBezTo>
                      <a:pt x="24" y="432"/>
                      <a:pt x="24" y="431"/>
                      <a:pt x="24" y="431"/>
                    </a:cubicBezTo>
                    <a:cubicBezTo>
                      <a:pt x="23" y="431"/>
                      <a:pt x="22" y="432"/>
                      <a:pt x="22" y="433"/>
                    </a:cubicBezTo>
                    <a:cubicBezTo>
                      <a:pt x="22" y="433"/>
                      <a:pt x="22" y="434"/>
                      <a:pt x="23" y="434"/>
                    </a:cubicBezTo>
                    <a:cubicBezTo>
                      <a:pt x="23" y="435"/>
                      <a:pt x="24" y="436"/>
                      <a:pt x="23" y="436"/>
                    </a:cubicBezTo>
                    <a:cubicBezTo>
                      <a:pt x="23" y="436"/>
                      <a:pt x="23" y="437"/>
                      <a:pt x="23" y="438"/>
                    </a:cubicBezTo>
                    <a:cubicBezTo>
                      <a:pt x="23" y="439"/>
                      <a:pt x="24" y="441"/>
                      <a:pt x="23" y="440"/>
                    </a:cubicBezTo>
                    <a:cubicBezTo>
                      <a:pt x="22" y="439"/>
                      <a:pt x="21" y="439"/>
                      <a:pt x="21" y="440"/>
                    </a:cubicBezTo>
                    <a:cubicBezTo>
                      <a:pt x="21" y="440"/>
                      <a:pt x="20" y="441"/>
                      <a:pt x="20" y="441"/>
                    </a:cubicBezTo>
                    <a:cubicBezTo>
                      <a:pt x="19" y="441"/>
                      <a:pt x="18" y="441"/>
                      <a:pt x="18" y="440"/>
                    </a:cubicBezTo>
                    <a:cubicBezTo>
                      <a:pt x="18" y="439"/>
                      <a:pt x="17" y="438"/>
                      <a:pt x="17" y="437"/>
                    </a:cubicBezTo>
                    <a:cubicBezTo>
                      <a:pt x="16" y="436"/>
                      <a:pt x="15" y="435"/>
                      <a:pt x="15" y="435"/>
                    </a:cubicBezTo>
                    <a:cubicBezTo>
                      <a:pt x="14" y="434"/>
                      <a:pt x="14" y="435"/>
                      <a:pt x="14" y="436"/>
                    </a:cubicBezTo>
                    <a:cubicBezTo>
                      <a:pt x="14" y="436"/>
                      <a:pt x="13" y="437"/>
                      <a:pt x="13" y="437"/>
                    </a:cubicBezTo>
                    <a:cubicBezTo>
                      <a:pt x="13" y="438"/>
                      <a:pt x="14" y="438"/>
                      <a:pt x="15" y="439"/>
                    </a:cubicBezTo>
                    <a:cubicBezTo>
                      <a:pt x="15" y="439"/>
                      <a:pt x="16" y="439"/>
                      <a:pt x="16" y="440"/>
                    </a:cubicBezTo>
                    <a:cubicBezTo>
                      <a:pt x="15" y="440"/>
                      <a:pt x="14" y="440"/>
                      <a:pt x="14" y="440"/>
                    </a:cubicBezTo>
                    <a:cubicBezTo>
                      <a:pt x="13" y="441"/>
                      <a:pt x="13" y="442"/>
                      <a:pt x="13" y="442"/>
                    </a:cubicBezTo>
                    <a:cubicBezTo>
                      <a:pt x="12" y="443"/>
                      <a:pt x="11" y="443"/>
                      <a:pt x="11" y="443"/>
                    </a:cubicBezTo>
                    <a:cubicBezTo>
                      <a:pt x="10" y="442"/>
                      <a:pt x="11" y="441"/>
                      <a:pt x="11" y="440"/>
                    </a:cubicBezTo>
                    <a:cubicBezTo>
                      <a:pt x="11" y="439"/>
                      <a:pt x="11" y="439"/>
                      <a:pt x="12" y="439"/>
                    </a:cubicBezTo>
                    <a:cubicBezTo>
                      <a:pt x="13" y="440"/>
                      <a:pt x="14" y="440"/>
                      <a:pt x="13" y="439"/>
                    </a:cubicBezTo>
                    <a:cubicBezTo>
                      <a:pt x="13" y="439"/>
                      <a:pt x="13" y="438"/>
                      <a:pt x="13" y="437"/>
                    </a:cubicBezTo>
                    <a:cubicBezTo>
                      <a:pt x="13" y="436"/>
                      <a:pt x="12" y="435"/>
                      <a:pt x="13" y="434"/>
                    </a:cubicBezTo>
                    <a:cubicBezTo>
                      <a:pt x="13" y="434"/>
                      <a:pt x="15" y="433"/>
                      <a:pt x="16" y="434"/>
                    </a:cubicBezTo>
                    <a:cubicBezTo>
                      <a:pt x="16" y="434"/>
                      <a:pt x="18" y="434"/>
                      <a:pt x="18" y="434"/>
                    </a:cubicBezTo>
                    <a:cubicBezTo>
                      <a:pt x="19" y="434"/>
                      <a:pt x="20" y="434"/>
                      <a:pt x="20" y="433"/>
                    </a:cubicBezTo>
                    <a:cubicBezTo>
                      <a:pt x="20" y="432"/>
                      <a:pt x="19" y="432"/>
                      <a:pt x="20" y="432"/>
                    </a:cubicBezTo>
                    <a:cubicBezTo>
                      <a:pt x="20" y="431"/>
                      <a:pt x="21" y="430"/>
                      <a:pt x="21" y="431"/>
                    </a:cubicBezTo>
                    <a:cubicBezTo>
                      <a:pt x="22" y="431"/>
                      <a:pt x="23" y="430"/>
                      <a:pt x="23" y="430"/>
                    </a:cubicBezTo>
                    <a:cubicBezTo>
                      <a:pt x="24" y="429"/>
                      <a:pt x="24" y="429"/>
                      <a:pt x="24" y="430"/>
                    </a:cubicBezTo>
                    <a:cubicBezTo>
                      <a:pt x="25" y="430"/>
                      <a:pt x="26" y="430"/>
                      <a:pt x="26" y="429"/>
                    </a:cubicBezTo>
                    <a:cubicBezTo>
                      <a:pt x="26" y="428"/>
                      <a:pt x="26" y="427"/>
                      <a:pt x="26" y="427"/>
                    </a:cubicBezTo>
                    <a:cubicBezTo>
                      <a:pt x="25" y="427"/>
                      <a:pt x="24" y="428"/>
                      <a:pt x="25" y="427"/>
                    </a:cubicBezTo>
                    <a:cubicBezTo>
                      <a:pt x="26" y="426"/>
                      <a:pt x="28" y="425"/>
                      <a:pt x="28" y="424"/>
                    </a:cubicBezTo>
                    <a:cubicBezTo>
                      <a:pt x="29" y="424"/>
                      <a:pt x="30" y="423"/>
                      <a:pt x="30" y="422"/>
                    </a:cubicBezTo>
                    <a:cubicBezTo>
                      <a:pt x="30" y="422"/>
                      <a:pt x="32" y="421"/>
                      <a:pt x="33" y="421"/>
                    </a:cubicBezTo>
                    <a:cubicBezTo>
                      <a:pt x="33" y="420"/>
                      <a:pt x="34" y="419"/>
                      <a:pt x="35" y="419"/>
                    </a:cubicBezTo>
                    <a:cubicBezTo>
                      <a:pt x="36" y="419"/>
                      <a:pt x="37" y="418"/>
                      <a:pt x="37" y="417"/>
                    </a:cubicBezTo>
                    <a:cubicBezTo>
                      <a:pt x="38" y="417"/>
                      <a:pt x="39" y="417"/>
                      <a:pt x="40" y="417"/>
                    </a:cubicBezTo>
                    <a:cubicBezTo>
                      <a:pt x="41" y="416"/>
                      <a:pt x="42" y="416"/>
                      <a:pt x="43" y="415"/>
                    </a:cubicBezTo>
                    <a:cubicBezTo>
                      <a:pt x="44" y="415"/>
                      <a:pt x="48" y="414"/>
                      <a:pt x="46" y="415"/>
                    </a:cubicBezTo>
                    <a:cubicBezTo>
                      <a:pt x="45" y="416"/>
                      <a:pt x="46" y="416"/>
                      <a:pt x="47" y="416"/>
                    </a:cubicBezTo>
                    <a:cubicBezTo>
                      <a:pt x="48" y="416"/>
                      <a:pt x="48" y="416"/>
                      <a:pt x="49" y="416"/>
                    </a:cubicBezTo>
                    <a:cubicBezTo>
                      <a:pt x="49" y="417"/>
                      <a:pt x="49" y="417"/>
                      <a:pt x="51" y="416"/>
                    </a:cubicBezTo>
                    <a:cubicBezTo>
                      <a:pt x="52" y="416"/>
                      <a:pt x="53" y="415"/>
                      <a:pt x="53" y="416"/>
                    </a:cubicBezTo>
                    <a:cubicBezTo>
                      <a:pt x="53" y="416"/>
                      <a:pt x="52" y="416"/>
                      <a:pt x="51" y="417"/>
                    </a:cubicBezTo>
                    <a:cubicBezTo>
                      <a:pt x="51" y="417"/>
                      <a:pt x="49" y="418"/>
                      <a:pt x="50" y="418"/>
                    </a:cubicBezTo>
                    <a:cubicBezTo>
                      <a:pt x="51" y="419"/>
                      <a:pt x="51" y="419"/>
                      <a:pt x="51" y="419"/>
                    </a:cubicBezTo>
                    <a:cubicBezTo>
                      <a:pt x="51" y="420"/>
                      <a:pt x="51" y="420"/>
                      <a:pt x="52" y="421"/>
                    </a:cubicBezTo>
                    <a:cubicBezTo>
                      <a:pt x="52" y="421"/>
                      <a:pt x="52" y="422"/>
                      <a:pt x="53" y="422"/>
                    </a:cubicBezTo>
                    <a:cubicBezTo>
                      <a:pt x="53" y="423"/>
                      <a:pt x="54" y="423"/>
                      <a:pt x="54" y="423"/>
                    </a:cubicBezTo>
                    <a:cubicBezTo>
                      <a:pt x="54" y="424"/>
                      <a:pt x="56" y="424"/>
                      <a:pt x="56" y="423"/>
                    </a:cubicBezTo>
                    <a:cubicBezTo>
                      <a:pt x="55" y="422"/>
                      <a:pt x="55" y="422"/>
                      <a:pt x="54" y="421"/>
                    </a:cubicBezTo>
                    <a:cubicBezTo>
                      <a:pt x="54" y="421"/>
                      <a:pt x="54" y="420"/>
                      <a:pt x="54" y="419"/>
                    </a:cubicBezTo>
                    <a:cubicBezTo>
                      <a:pt x="54" y="419"/>
                      <a:pt x="54" y="419"/>
                      <a:pt x="55" y="419"/>
                    </a:cubicBezTo>
                    <a:cubicBezTo>
                      <a:pt x="56" y="420"/>
                      <a:pt x="57" y="420"/>
                      <a:pt x="57" y="420"/>
                    </a:cubicBezTo>
                    <a:cubicBezTo>
                      <a:pt x="58" y="420"/>
                      <a:pt x="58" y="420"/>
                      <a:pt x="58" y="421"/>
                    </a:cubicBezTo>
                    <a:cubicBezTo>
                      <a:pt x="58" y="422"/>
                      <a:pt x="59" y="422"/>
                      <a:pt x="59" y="422"/>
                    </a:cubicBezTo>
                    <a:cubicBezTo>
                      <a:pt x="60" y="422"/>
                      <a:pt x="60" y="422"/>
                      <a:pt x="61" y="422"/>
                    </a:cubicBezTo>
                    <a:cubicBezTo>
                      <a:pt x="61" y="423"/>
                      <a:pt x="62" y="423"/>
                      <a:pt x="61" y="422"/>
                    </a:cubicBezTo>
                    <a:cubicBezTo>
                      <a:pt x="61" y="421"/>
                      <a:pt x="61" y="421"/>
                      <a:pt x="61" y="421"/>
                    </a:cubicBezTo>
                    <a:cubicBezTo>
                      <a:pt x="62" y="421"/>
                      <a:pt x="62" y="421"/>
                      <a:pt x="61" y="420"/>
                    </a:cubicBezTo>
                    <a:cubicBezTo>
                      <a:pt x="60" y="419"/>
                      <a:pt x="59" y="419"/>
                      <a:pt x="58" y="418"/>
                    </a:cubicBezTo>
                    <a:cubicBezTo>
                      <a:pt x="58" y="418"/>
                      <a:pt x="58" y="417"/>
                      <a:pt x="58" y="417"/>
                    </a:cubicBezTo>
                    <a:cubicBezTo>
                      <a:pt x="58" y="416"/>
                      <a:pt x="57" y="416"/>
                      <a:pt x="58" y="415"/>
                    </a:cubicBezTo>
                    <a:cubicBezTo>
                      <a:pt x="59" y="414"/>
                      <a:pt x="59" y="413"/>
                      <a:pt x="60" y="412"/>
                    </a:cubicBezTo>
                    <a:cubicBezTo>
                      <a:pt x="60" y="410"/>
                      <a:pt x="61" y="409"/>
                      <a:pt x="62" y="408"/>
                    </a:cubicBezTo>
                    <a:cubicBezTo>
                      <a:pt x="63" y="408"/>
                      <a:pt x="64" y="406"/>
                      <a:pt x="65" y="405"/>
                    </a:cubicBezTo>
                    <a:cubicBezTo>
                      <a:pt x="66" y="405"/>
                      <a:pt x="68" y="404"/>
                      <a:pt x="69" y="403"/>
                    </a:cubicBezTo>
                    <a:cubicBezTo>
                      <a:pt x="70" y="402"/>
                      <a:pt x="72" y="401"/>
                      <a:pt x="73" y="401"/>
                    </a:cubicBezTo>
                    <a:cubicBezTo>
                      <a:pt x="74" y="400"/>
                      <a:pt x="74" y="400"/>
                      <a:pt x="76" y="400"/>
                    </a:cubicBezTo>
                    <a:cubicBezTo>
                      <a:pt x="77" y="400"/>
                      <a:pt x="78" y="399"/>
                      <a:pt x="79" y="398"/>
                    </a:cubicBezTo>
                    <a:cubicBezTo>
                      <a:pt x="79" y="398"/>
                      <a:pt x="81" y="397"/>
                      <a:pt x="82" y="396"/>
                    </a:cubicBezTo>
                    <a:cubicBezTo>
                      <a:pt x="83" y="395"/>
                      <a:pt x="84" y="394"/>
                      <a:pt x="84" y="395"/>
                    </a:cubicBezTo>
                    <a:cubicBezTo>
                      <a:pt x="84" y="396"/>
                      <a:pt x="85" y="397"/>
                      <a:pt x="86" y="397"/>
                    </a:cubicBezTo>
                    <a:cubicBezTo>
                      <a:pt x="87" y="397"/>
                      <a:pt x="88" y="396"/>
                      <a:pt x="88" y="397"/>
                    </a:cubicBezTo>
                    <a:cubicBezTo>
                      <a:pt x="88" y="397"/>
                      <a:pt x="89" y="398"/>
                      <a:pt x="88" y="396"/>
                    </a:cubicBezTo>
                    <a:cubicBezTo>
                      <a:pt x="88" y="395"/>
                      <a:pt x="88" y="395"/>
                      <a:pt x="88" y="394"/>
                    </a:cubicBezTo>
                    <a:cubicBezTo>
                      <a:pt x="88" y="393"/>
                      <a:pt x="88" y="390"/>
                      <a:pt x="90" y="387"/>
                    </a:cubicBezTo>
                    <a:cubicBezTo>
                      <a:pt x="93" y="384"/>
                      <a:pt x="95" y="382"/>
                      <a:pt x="96" y="382"/>
                    </a:cubicBezTo>
                    <a:cubicBezTo>
                      <a:pt x="97" y="382"/>
                      <a:pt x="97" y="382"/>
                      <a:pt x="98" y="381"/>
                    </a:cubicBezTo>
                    <a:cubicBezTo>
                      <a:pt x="98" y="380"/>
                      <a:pt x="99" y="380"/>
                      <a:pt x="100" y="379"/>
                    </a:cubicBezTo>
                    <a:cubicBezTo>
                      <a:pt x="100" y="378"/>
                      <a:pt x="102" y="377"/>
                      <a:pt x="103" y="376"/>
                    </a:cubicBezTo>
                    <a:cubicBezTo>
                      <a:pt x="103" y="376"/>
                      <a:pt x="104" y="377"/>
                      <a:pt x="104" y="377"/>
                    </a:cubicBezTo>
                    <a:cubicBezTo>
                      <a:pt x="104" y="378"/>
                      <a:pt x="104" y="378"/>
                      <a:pt x="105" y="378"/>
                    </a:cubicBezTo>
                    <a:cubicBezTo>
                      <a:pt x="105" y="378"/>
                      <a:pt x="105" y="377"/>
                      <a:pt x="105" y="376"/>
                    </a:cubicBezTo>
                    <a:cubicBezTo>
                      <a:pt x="105" y="375"/>
                      <a:pt x="105" y="375"/>
                      <a:pt x="105" y="375"/>
                    </a:cubicBezTo>
                    <a:cubicBezTo>
                      <a:pt x="104" y="375"/>
                      <a:pt x="104" y="374"/>
                      <a:pt x="104" y="373"/>
                    </a:cubicBezTo>
                    <a:cubicBezTo>
                      <a:pt x="104" y="372"/>
                      <a:pt x="105" y="367"/>
                      <a:pt x="105" y="366"/>
                    </a:cubicBezTo>
                    <a:cubicBezTo>
                      <a:pt x="105" y="364"/>
                      <a:pt x="106" y="362"/>
                      <a:pt x="106" y="361"/>
                    </a:cubicBezTo>
                    <a:cubicBezTo>
                      <a:pt x="107" y="360"/>
                      <a:pt x="107" y="360"/>
                      <a:pt x="108" y="360"/>
                    </a:cubicBezTo>
                    <a:cubicBezTo>
                      <a:pt x="108" y="360"/>
                      <a:pt x="109" y="359"/>
                      <a:pt x="109" y="359"/>
                    </a:cubicBezTo>
                    <a:cubicBezTo>
                      <a:pt x="109" y="358"/>
                      <a:pt x="108" y="359"/>
                      <a:pt x="108" y="358"/>
                    </a:cubicBezTo>
                    <a:cubicBezTo>
                      <a:pt x="108" y="357"/>
                      <a:pt x="107" y="356"/>
                      <a:pt x="107" y="355"/>
                    </a:cubicBezTo>
                    <a:cubicBezTo>
                      <a:pt x="108" y="354"/>
                      <a:pt x="108" y="352"/>
                      <a:pt x="108" y="351"/>
                    </a:cubicBezTo>
                    <a:cubicBezTo>
                      <a:pt x="108" y="351"/>
                      <a:pt x="110" y="351"/>
                      <a:pt x="110" y="350"/>
                    </a:cubicBezTo>
                    <a:cubicBezTo>
                      <a:pt x="111" y="349"/>
                      <a:pt x="112" y="348"/>
                      <a:pt x="113" y="347"/>
                    </a:cubicBezTo>
                    <a:cubicBezTo>
                      <a:pt x="113" y="346"/>
                      <a:pt x="115" y="345"/>
                      <a:pt x="115" y="345"/>
                    </a:cubicBezTo>
                    <a:cubicBezTo>
                      <a:pt x="115" y="345"/>
                      <a:pt x="114" y="344"/>
                      <a:pt x="115" y="343"/>
                    </a:cubicBezTo>
                    <a:cubicBezTo>
                      <a:pt x="115" y="342"/>
                      <a:pt x="115" y="341"/>
                      <a:pt x="116" y="341"/>
                    </a:cubicBezTo>
                    <a:cubicBezTo>
                      <a:pt x="116" y="340"/>
                      <a:pt x="116" y="339"/>
                      <a:pt x="116" y="339"/>
                    </a:cubicBezTo>
                    <a:cubicBezTo>
                      <a:pt x="116" y="339"/>
                      <a:pt x="115" y="338"/>
                      <a:pt x="115" y="339"/>
                    </a:cubicBezTo>
                    <a:cubicBezTo>
                      <a:pt x="115" y="340"/>
                      <a:pt x="114" y="341"/>
                      <a:pt x="114" y="341"/>
                    </a:cubicBezTo>
                    <a:cubicBezTo>
                      <a:pt x="113" y="341"/>
                      <a:pt x="110" y="343"/>
                      <a:pt x="108" y="343"/>
                    </a:cubicBezTo>
                    <a:cubicBezTo>
                      <a:pt x="107" y="344"/>
                      <a:pt x="103" y="346"/>
                      <a:pt x="102" y="346"/>
                    </a:cubicBezTo>
                    <a:cubicBezTo>
                      <a:pt x="102" y="346"/>
                      <a:pt x="100" y="347"/>
                      <a:pt x="99" y="347"/>
                    </a:cubicBezTo>
                    <a:cubicBezTo>
                      <a:pt x="99" y="347"/>
                      <a:pt x="97" y="347"/>
                      <a:pt x="97" y="346"/>
                    </a:cubicBezTo>
                    <a:cubicBezTo>
                      <a:pt x="96" y="345"/>
                      <a:pt x="96" y="343"/>
                      <a:pt x="95" y="343"/>
                    </a:cubicBezTo>
                    <a:cubicBezTo>
                      <a:pt x="94" y="342"/>
                      <a:pt x="93" y="341"/>
                      <a:pt x="94" y="341"/>
                    </a:cubicBezTo>
                    <a:cubicBezTo>
                      <a:pt x="94" y="340"/>
                      <a:pt x="94" y="339"/>
                      <a:pt x="95" y="338"/>
                    </a:cubicBezTo>
                    <a:cubicBezTo>
                      <a:pt x="95" y="338"/>
                      <a:pt x="95" y="338"/>
                      <a:pt x="96" y="337"/>
                    </a:cubicBezTo>
                    <a:cubicBezTo>
                      <a:pt x="96" y="337"/>
                      <a:pt x="95" y="336"/>
                      <a:pt x="95" y="336"/>
                    </a:cubicBezTo>
                    <a:cubicBezTo>
                      <a:pt x="96" y="336"/>
                      <a:pt x="97" y="335"/>
                      <a:pt x="97" y="336"/>
                    </a:cubicBezTo>
                    <a:cubicBezTo>
                      <a:pt x="98" y="336"/>
                      <a:pt x="99" y="337"/>
                      <a:pt x="99" y="337"/>
                    </a:cubicBezTo>
                    <a:cubicBezTo>
                      <a:pt x="100" y="337"/>
                      <a:pt x="100" y="338"/>
                      <a:pt x="100" y="338"/>
                    </a:cubicBezTo>
                    <a:cubicBezTo>
                      <a:pt x="101" y="338"/>
                      <a:pt x="101" y="340"/>
                      <a:pt x="101" y="340"/>
                    </a:cubicBezTo>
                    <a:cubicBezTo>
                      <a:pt x="101" y="340"/>
                      <a:pt x="101" y="339"/>
                      <a:pt x="101" y="338"/>
                    </a:cubicBezTo>
                    <a:cubicBezTo>
                      <a:pt x="101" y="337"/>
                      <a:pt x="100" y="336"/>
                      <a:pt x="99" y="336"/>
                    </a:cubicBezTo>
                    <a:cubicBezTo>
                      <a:pt x="99" y="336"/>
                      <a:pt x="98" y="335"/>
                      <a:pt x="97" y="335"/>
                    </a:cubicBezTo>
                    <a:cubicBezTo>
                      <a:pt x="96" y="334"/>
                      <a:pt x="95" y="333"/>
                      <a:pt x="95" y="333"/>
                    </a:cubicBezTo>
                    <a:cubicBezTo>
                      <a:pt x="95" y="333"/>
                      <a:pt x="95" y="335"/>
                      <a:pt x="95" y="335"/>
                    </a:cubicBezTo>
                    <a:cubicBezTo>
                      <a:pt x="94" y="335"/>
                      <a:pt x="95" y="336"/>
                      <a:pt x="94" y="337"/>
                    </a:cubicBezTo>
                    <a:cubicBezTo>
                      <a:pt x="93" y="337"/>
                      <a:pt x="93" y="339"/>
                      <a:pt x="92" y="339"/>
                    </a:cubicBezTo>
                    <a:cubicBezTo>
                      <a:pt x="91" y="339"/>
                      <a:pt x="91" y="340"/>
                      <a:pt x="90" y="341"/>
                    </a:cubicBezTo>
                    <a:cubicBezTo>
                      <a:pt x="90" y="341"/>
                      <a:pt x="89" y="341"/>
                      <a:pt x="89" y="342"/>
                    </a:cubicBezTo>
                    <a:cubicBezTo>
                      <a:pt x="89" y="342"/>
                      <a:pt x="88" y="343"/>
                      <a:pt x="89" y="342"/>
                    </a:cubicBezTo>
                    <a:cubicBezTo>
                      <a:pt x="90" y="342"/>
                      <a:pt x="90" y="343"/>
                      <a:pt x="90" y="343"/>
                    </a:cubicBezTo>
                    <a:cubicBezTo>
                      <a:pt x="89" y="343"/>
                      <a:pt x="89" y="344"/>
                      <a:pt x="89" y="345"/>
                    </a:cubicBezTo>
                    <a:cubicBezTo>
                      <a:pt x="89" y="345"/>
                      <a:pt x="89" y="347"/>
                      <a:pt x="90" y="348"/>
                    </a:cubicBezTo>
                    <a:cubicBezTo>
                      <a:pt x="90" y="348"/>
                      <a:pt x="90" y="348"/>
                      <a:pt x="90" y="349"/>
                    </a:cubicBezTo>
                    <a:cubicBezTo>
                      <a:pt x="90" y="350"/>
                      <a:pt x="91" y="349"/>
                      <a:pt x="91" y="350"/>
                    </a:cubicBezTo>
                    <a:cubicBezTo>
                      <a:pt x="90" y="351"/>
                      <a:pt x="89" y="353"/>
                      <a:pt x="88" y="352"/>
                    </a:cubicBezTo>
                    <a:cubicBezTo>
                      <a:pt x="86" y="352"/>
                      <a:pt x="86" y="351"/>
                      <a:pt x="85" y="350"/>
                    </a:cubicBezTo>
                    <a:cubicBezTo>
                      <a:pt x="85" y="348"/>
                      <a:pt x="83" y="345"/>
                      <a:pt x="82" y="343"/>
                    </a:cubicBezTo>
                    <a:cubicBezTo>
                      <a:pt x="81" y="341"/>
                      <a:pt x="81" y="340"/>
                      <a:pt x="80" y="340"/>
                    </a:cubicBezTo>
                    <a:cubicBezTo>
                      <a:pt x="78" y="339"/>
                      <a:pt x="79" y="339"/>
                      <a:pt x="79" y="338"/>
                    </a:cubicBezTo>
                    <a:cubicBezTo>
                      <a:pt x="79" y="337"/>
                      <a:pt x="79" y="337"/>
                      <a:pt x="79" y="337"/>
                    </a:cubicBezTo>
                    <a:cubicBezTo>
                      <a:pt x="78" y="336"/>
                      <a:pt x="77" y="338"/>
                      <a:pt x="77" y="338"/>
                    </a:cubicBezTo>
                    <a:cubicBezTo>
                      <a:pt x="76" y="339"/>
                      <a:pt x="76" y="340"/>
                      <a:pt x="76" y="340"/>
                    </a:cubicBezTo>
                    <a:cubicBezTo>
                      <a:pt x="75" y="341"/>
                      <a:pt x="75" y="341"/>
                      <a:pt x="74" y="340"/>
                    </a:cubicBezTo>
                    <a:cubicBezTo>
                      <a:pt x="73" y="339"/>
                      <a:pt x="74" y="338"/>
                      <a:pt x="73" y="338"/>
                    </a:cubicBezTo>
                    <a:cubicBezTo>
                      <a:pt x="73" y="337"/>
                      <a:pt x="72" y="338"/>
                      <a:pt x="72" y="338"/>
                    </a:cubicBezTo>
                    <a:cubicBezTo>
                      <a:pt x="72" y="339"/>
                      <a:pt x="71" y="338"/>
                      <a:pt x="71" y="338"/>
                    </a:cubicBezTo>
                    <a:cubicBezTo>
                      <a:pt x="71" y="337"/>
                      <a:pt x="71" y="337"/>
                      <a:pt x="71" y="337"/>
                    </a:cubicBezTo>
                    <a:cubicBezTo>
                      <a:pt x="70" y="337"/>
                      <a:pt x="70" y="337"/>
                      <a:pt x="70" y="336"/>
                    </a:cubicBezTo>
                    <a:cubicBezTo>
                      <a:pt x="70" y="336"/>
                      <a:pt x="69" y="336"/>
                      <a:pt x="69" y="335"/>
                    </a:cubicBezTo>
                    <a:cubicBezTo>
                      <a:pt x="70" y="335"/>
                      <a:pt x="71" y="334"/>
                      <a:pt x="70" y="334"/>
                    </a:cubicBezTo>
                    <a:cubicBezTo>
                      <a:pt x="70" y="333"/>
                      <a:pt x="69" y="332"/>
                      <a:pt x="69" y="332"/>
                    </a:cubicBezTo>
                    <a:cubicBezTo>
                      <a:pt x="69" y="332"/>
                      <a:pt x="66" y="334"/>
                      <a:pt x="65" y="335"/>
                    </a:cubicBezTo>
                    <a:cubicBezTo>
                      <a:pt x="64" y="336"/>
                      <a:pt x="63" y="336"/>
                      <a:pt x="62" y="337"/>
                    </a:cubicBezTo>
                    <a:cubicBezTo>
                      <a:pt x="62" y="338"/>
                      <a:pt x="62" y="338"/>
                      <a:pt x="62" y="338"/>
                    </a:cubicBezTo>
                    <a:cubicBezTo>
                      <a:pt x="62" y="338"/>
                      <a:pt x="62" y="337"/>
                      <a:pt x="61" y="337"/>
                    </a:cubicBezTo>
                    <a:cubicBezTo>
                      <a:pt x="60" y="337"/>
                      <a:pt x="60" y="337"/>
                      <a:pt x="59" y="337"/>
                    </a:cubicBezTo>
                    <a:cubicBezTo>
                      <a:pt x="59" y="338"/>
                      <a:pt x="56" y="339"/>
                      <a:pt x="56" y="339"/>
                    </a:cubicBezTo>
                    <a:cubicBezTo>
                      <a:pt x="55" y="339"/>
                      <a:pt x="54" y="340"/>
                      <a:pt x="54" y="341"/>
                    </a:cubicBezTo>
                    <a:cubicBezTo>
                      <a:pt x="54" y="342"/>
                      <a:pt x="54" y="342"/>
                      <a:pt x="53" y="342"/>
                    </a:cubicBezTo>
                    <a:cubicBezTo>
                      <a:pt x="52" y="343"/>
                      <a:pt x="51" y="343"/>
                      <a:pt x="51" y="343"/>
                    </a:cubicBezTo>
                    <a:cubicBezTo>
                      <a:pt x="50" y="343"/>
                      <a:pt x="49" y="344"/>
                      <a:pt x="49" y="344"/>
                    </a:cubicBezTo>
                    <a:cubicBezTo>
                      <a:pt x="48" y="345"/>
                      <a:pt x="48" y="344"/>
                      <a:pt x="48" y="344"/>
                    </a:cubicBezTo>
                    <a:cubicBezTo>
                      <a:pt x="48" y="343"/>
                      <a:pt x="47" y="342"/>
                      <a:pt x="46" y="342"/>
                    </a:cubicBezTo>
                    <a:cubicBezTo>
                      <a:pt x="45" y="342"/>
                      <a:pt x="45" y="342"/>
                      <a:pt x="43" y="342"/>
                    </a:cubicBezTo>
                    <a:cubicBezTo>
                      <a:pt x="42" y="342"/>
                      <a:pt x="41" y="341"/>
                      <a:pt x="43" y="341"/>
                    </a:cubicBezTo>
                    <a:cubicBezTo>
                      <a:pt x="44" y="340"/>
                      <a:pt x="45" y="340"/>
                      <a:pt x="45" y="340"/>
                    </a:cubicBezTo>
                    <a:cubicBezTo>
                      <a:pt x="45" y="341"/>
                      <a:pt x="46" y="341"/>
                      <a:pt x="47" y="341"/>
                    </a:cubicBezTo>
                    <a:cubicBezTo>
                      <a:pt x="47" y="340"/>
                      <a:pt x="46" y="340"/>
                      <a:pt x="47" y="339"/>
                    </a:cubicBezTo>
                    <a:cubicBezTo>
                      <a:pt x="48" y="339"/>
                      <a:pt x="49" y="338"/>
                      <a:pt x="49" y="337"/>
                    </a:cubicBezTo>
                    <a:cubicBezTo>
                      <a:pt x="49" y="336"/>
                      <a:pt x="49" y="334"/>
                      <a:pt x="49" y="333"/>
                    </a:cubicBezTo>
                    <a:cubicBezTo>
                      <a:pt x="49" y="332"/>
                      <a:pt x="48" y="331"/>
                      <a:pt x="48" y="332"/>
                    </a:cubicBezTo>
                    <a:cubicBezTo>
                      <a:pt x="49" y="332"/>
                      <a:pt x="50" y="331"/>
                      <a:pt x="51" y="330"/>
                    </a:cubicBezTo>
                    <a:cubicBezTo>
                      <a:pt x="52" y="330"/>
                      <a:pt x="53" y="329"/>
                      <a:pt x="52" y="329"/>
                    </a:cubicBezTo>
                    <a:cubicBezTo>
                      <a:pt x="50" y="329"/>
                      <a:pt x="48" y="329"/>
                      <a:pt x="48" y="329"/>
                    </a:cubicBezTo>
                    <a:cubicBezTo>
                      <a:pt x="48" y="328"/>
                      <a:pt x="48" y="328"/>
                      <a:pt x="47" y="328"/>
                    </a:cubicBezTo>
                    <a:cubicBezTo>
                      <a:pt x="46" y="328"/>
                      <a:pt x="46" y="327"/>
                      <a:pt x="46" y="326"/>
                    </a:cubicBezTo>
                    <a:cubicBezTo>
                      <a:pt x="47" y="326"/>
                      <a:pt x="47" y="325"/>
                      <a:pt x="47" y="324"/>
                    </a:cubicBezTo>
                    <a:cubicBezTo>
                      <a:pt x="47" y="323"/>
                      <a:pt x="47" y="322"/>
                      <a:pt x="48" y="321"/>
                    </a:cubicBezTo>
                    <a:cubicBezTo>
                      <a:pt x="48" y="321"/>
                      <a:pt x="49" y="321"/>
                      <a:pt x="49" y="320"/>
                    </a:cubicBezTo>
                    <a:cubicBezTo>
                      <a:pt x="50" y="319"/>
                      <a:pt x="50" y="319"/>
                      <a:pt x="51" y="319"/>
                    </a:cubicBezTo>
                    <a:cubicBezTo>
                      <a:pt x="51" y="319"/>
                      <a:pt x="52" y="319"/>
                      <a:pt x="51" y="318"/>
                    </a:cubicBezTo>
                    <a:cubicBezTo>
                      <a:pt x="50" y="316"/>
                      <a:pt x="50" y="315"/>
                      <a:pt x="50" y="313"/>
                    </a:cubicBezTo>
                    <a:cubicBezTo>
                      <a:pt x="50" y="312"/>
                      <a:pt x="49" y="313"/>
                      <a:pt x="49" y="311"/>
                    </a:cubicBezTo>
                    <a:cubicBezTo>
                      <a:pt x="49" y="310"/>
                      <a:pt x="49" y="309"/>
                      <a:pt x="48" y="309"/>
                    </a:cubicBezTo>
                    <a:cubicBezTo>
                      <a:pt x="48" y="308"/>
                      <a:pt x="47" y="307"/>
                      <a:pt x="48" y="306"/>
                    </a:cubicBezTo>
                    <a:cubicBezTo>
                      <a:pt x="48" y="305"/>
                      <a:pt x="47" y="304"/>
                      <a:pt x="47" y="304"/>
                    </a:cubicBezTo>
                    <a:cubicBezTo>
                      <a:pt x="46" y="303"/>
                      <a:pt x="46" y="301"/>
                      <a:pt x="47" y="301"/>
                    </a:cubicBezTo>
                    <a:cubicBezTo>
                      <a:pt x="47" y="301"/>
                      <a:pt x="47" y="300"/>
                      <a:pt x="47" y="299"/>
                    </a:cubicBezTo>
                    <a:cubicBezTo>
                      <a:pt x="47" y="299"/>
                      <a:pt x="47" y="299"/>
                      <a:pt x="47" y="298"/>
                    </a:cubicBezTo>
                    <a:cubicBezTo>
                      <a:pt x="48" y="298"/>
                      <a:pt x="48" y="298"/>
                      <a:pt x="48" y="298"/>
                    </a:cubicBezTo>
                    <a:cubicBezTo>
                      <a:pt x="48" y="298"/>
                      <a:pt x="47" y="298"/>
                      <a:pt x="47" y="298"/>
                    </a:cubicBezTo>
                    <a:cubicBezTo>
                      <a:pt x="46" y="298"/>
                      <a:pt x="46" y="298"/>
                      <a:pt x="46" y="299"/>
                    </a:cubicBezTo>
                    <a:cubicBezTo>
                      <a:pt x="46" y="299"/>
                      <a:pt x="45" y="300"/>
                      <a:pt x="45" y="300"/>
                    </a:cubicBezTo>
                    <a:cubicBezTo>
                      <a:pt x="45" y="299"/>
                      <a:pt x="45" y="299"/>
                      <a:pt x="45" y="299"/>
                    </a:cubicBezTo>
                    <a:cubicBezTo>
                      <a:pt x="45" y="298"/>
                      <a:pt x="45" y="298"/>
                      <a:pt x="45" y="297"/>
                    </a:cubicBezTo>
                    <a:cubicBezTo>
                      <a:pt x="44" y="296"/>
                      <a:pt x="44" y="296"/>
                      <a:pt x="45" y="295"/>
                    </a:cubicBezTo>
                    <a:cubicBezTo>
                      <a:pt x="45" y="294"/>
                      <a:pt x="46" y="294"/>
                      <a:pt x="46" y="293"/>
                    </a:cubicBezTo>
                    <a:cubicBezTo>
                      <a:pt x="47" y="292"/>
                      <a:pt x="47" y="291"/>
                      <a:pt x="47" y="291"/>
                    </a:cubicBezTo>
                    <a:cubicBezTo>
                      <a:pt x="48" y="290"/>
                      <a:pt x="48" y="289"/>
                      <a:pt x="48" y="289"/>
                    </a:cubicBezTo>
                    <a:cubicBezTo>
                      <a:pt x="48" y="288"/>
                      <a:pt x="49" y="287"/>
                      <a:pt x="50" y="287"/>
                    </a:cubicBezTo>
                    <a:cubicBezTo>
                      <a:pt x="50" y="287"/>
                      <a:pt x="51" y="287"/>
                      <a:pt x="51" y="287"/>
                    </a:cubicBezTo>
                    <a:cubicBezTo>
                      <a:pt x="52" y="287"/>
                      <a:pt x="52" y="286"/>
                      <a:pt x="52" y="286"/>
                    </a:cubicBezTo>
                    <a:cubicBezTo>
                      <a:pt x="52" y="286"/>
                      <a:pt x="52" y="286"/>
                      <a:pt x="51" y="286"/>
                    </a:cubicBezTo>
                    <a:cubicBezTo>
                      <a:pt x="50" y="286"/>
                      <a:pt x="49" y="286"/>
                      <a:pt x="49" y="286"/>
                    </a:cubicBezTo>
                    <a:cubicBezTo>
                      <a:pt x="48" y="286"/>
                      <a:pt x="48" y="287"/>
                      <a:pt x="48" y="288"/>
                    </a:cubicBezTo>
                    <a:cubicBezTo>
                      <a:pt x="47" y="288"/>
                      <a:pt x="47" y="290"/>
                      <a:pt x="46" y="290"/>
                    </a:cubicBezTo>
                    <a:cubicBezTo>
                      <a:pt x="46" y="291"/>
                      <a:pt x="46" y="292"/>
                      <a:pt x="45" y="292"/>
                    </a:cubicBezTo>
                    <a:cubicBezTo>
                      <a:pt x="45" y="292"/>
                      <a:pt x="45" y="292"/>
                      <a:pt x="45" y="293"/>
                    </a:cubicBezTo>
                    <a:cubicBezTo>
                      <a:pt x="45" y="293"/>
                      <a:pt x="45" y="293"/>
                      <a:pt x="44" y="293"/>
                    </a:cubicBezTo>
                    <a:cubicBezTo>
                      <a:pt x="44" y="293"/>
                      <a:pt x="44" y="293"/>
                      <a:pt x="44" y="293"/>
                    </a:cubicBezTo>
                    <a:cubicBezTo>
                      <a:pt x="43" y="294"/>
                      <a:pt x="42" y="294"/>
                      <a:pt x="42" y="294"/>
                    </a:cubicBezTo>
                    <a:cubicBezTo>
                      <a:pt x="43" y="295"/>
                      <a:pt x="43" y="296"/>
                      <a:pt x="42" y="296"/>
                    </a:cubicBezTo>
                    <a:cubicBezTo>
                      <a:pt x="42" y="296"/>
                      <a:pt x="42" y="296"/>
                      <a:pt x="42" y="296"/>
                    </a:cubicBezTo>
                    <a:cubicBezTo>
                      <a:pt x="42" y="296"/>
                      <a:pt x="42" y="297"/>
                      <a:pt x="43" y="297"/>
                    </a:cubicBezTo>
                    <a:cubicBezTo>
                      <a:pt x="43" y="298"/>
                      <a:pt x="44" y="299"/>
                      <a:pt x="43" y="299"/>
                    </a:cubicBezTo>
                    <a:cubicBezTo>
                      <a:pt x="43" y="299"/>
                      <a:pt x="43" y="300"/>
                      <a:pt x="43" y="301"/>
                    </a:cubicBezTo>
                    <a:cubicBezTo>
                      <a:pt x="43" y="301"/>
                      <a:pt x="43" y="302"/>
                      <a:pt x="43" y="303"/>
                    </a:cubicBezTo>
                    <a:cubicBezTo>
                      <a:pt x="42" y="304"/>
                      <a:pt x="42" y="304"/>
                      <a:pt x="41" y="304"/>
                    </a:cubicBezTo>
                    <a:cubicBezTo>
                      <a:pt x="41" y="304"/>
                      <a:pt x="40" y="303"/>
                      <a:pt x="40" y="303"/>
                    </a:cubicBezTo>
                    <a:cubicBezTo>
                      <a:pt x="39" y="303"/>
                      <a:pt x="39" y="303"/>
                      <a:pt x="39" y="303"/>
                    </a:cubicBezTo>
                    <a:cubicBezTo>
                      <a:pt x="39" y="303"/>
                      <a:pt x="39" y="304"/>
                      <a:pt x="38" y="305"/>
                    </a:cubicBezTo>
                    <a:cubicBezTo>
                      <a:pt x="37" y="305"/>
                      <a:pt x="36" y="306"/>
                      <a:pt x="34" y="306"/>
                    </a:cubicBezTo>
                    <a:cubicBezTo>
                      <a:pt x="33" y="306"/>
                      <a:pt x="32" y="307"/>
                      <a:pt x="31" y="307"/>
                    </a:cubicBezTo>
                    <a:cubicBezTo>
                      <a:pt x="31" y="306"/>
                      <a:pt x="31" y="305"/>
                      <a:pt x="31" y="305"/>
                    </a:cubicBezTo>
                    <a:cubicBezTo>
                      <a:pt x="30" y="304"/>
                      <a:pt x="30" y="305"/>
                      <a:pt x="30" y="304"/>
                    </a:cubicBezTo>
                    <a:cubicBezTo>
                      <a:pt x="29" y="304"/>
                      <a:pt x="29" y="304"/>
                      <a:pt x="29" y="304"/>
                    </a:cubicBezTo>
                    <a:cubicBezTo>
                      <a:pt x="29" y="303"/>
                      <a:pt x="29" y="303"/>
                      <a:pt x="29" y="303"/>
                    </a:cubicBezTo>
                    <a:cubicBezTo>
                      <a:pt x="28" y="302"/>
                      <a:pt x="27" y="302"/>
                      <a:pt x="27" y="303"/>
                    </a:cubicBezTo>
                    <a:cubicBezTo>
                      <a:pt x="28" y="303"/>
                      <a:pt x="28" y="304"/>
                      <a:pt x="28" y="304"/>
                    </a:cubicBezTo>
                    <a:cubicBezTo>
                      <a:pt x="27" y="304"/>
                      <a:pt x="27" y="304"/>
                      <a:pt x="26" y="305"/>
                    </a:cubicBezTo>
                    <a:cubicBezTo>
                      <a:pt x="26" y="305"/>
                      <a:pt x="25" y="305"/>
                      <a:pt x="25" y="306"/>
                    </a:cubicBezTo>
                    <a:cubicBezTo>
                      <a:pt x="26" y="306"/>
                      <a:pt x="27" y="306"/>
                      <a:pt x="27" y="306"/>
                    </a:cubicBezTo>
                    <a:cubicBezTo>
                      <a:pt x="28" y="306"/>
                      <a:pt x="28" y="306"/>
                      <a:pt x="28" y="306"/>
                    </a:cubicBezTo>
                    <a:cubicBezTo>
                      <a:pt x="28" y="305"/>
                      <a:pt x="29" y="305"/>
                      <a:pt x="29" y="306"/>
                    </a:cubicBezTo>
                    <a:cubicBezTo>
                      <a:pt x="29" y="306"/>
                      <a:pt x="30" y="307"/>
                      <a:pt x="30" y="307"/>
                    </a:cubicBezTo>
                    <a:cubicBezTo>
                      <a:pt x="30" y="307"/>
                      <a:pt x="27" y="307"/>
                      <a:pt x="25" y="307"/>
                    </a:cubicBezTo>
                    <a:cubicBezTo>
                      <a:pt x="24" y="307"/>
                      <a:pt x="22" y="306"/>
                      <a:pt x="21" y="306"/>
                    </a:cubicBezTo>
                    <a:cubicBezTo>
                      <a:pt x="21" y="305"/>
                      <a:pt x="19" y="304"/>
                      <a:pt x="19" y="303"/>
                    </a:cubicBezTo>
                    <a:cubicBezTo>
                      <a:pt x="19" y="302"/>
                      <a:pt x="19" y="301"/>
                      <a:pt x="19" y="301"/>
                    </a:cubicBezTo>
                    <a:cubicBezTo>
                      <a:pt x="20" y="301"/>
                      <a:pt x="20" y="301"/>
                      <a:pt x="20" y="300"/>
                    </a:cubicBezTo>
                    <a:cubicBezTo>
                      <a:pt x="20" y="299"/>
                      <a:pt x="19" y="299"/>
                      <a:pt x="18" y="298"/>
                    </a:cubicBezTo>
                    <a:cubicBezTo>
                      <a:pt x="18" y="298"/>
                      <a:pt x="17" y="297"/>
                      <a:pt x="17" y="297"/>
                    </a:cubicBezTo>
                    <a:cubicBezTo>
                      <a:pt x="17" y="296"/>
                      <a:pt x="16" y="294"/>
                      <a:pt x="15" y="293"/>
                    </a:cubicBezTo>
                    <a:cubicBezTo>
                      <a:pt x="15" y="293"/>
                      <a:pt x="14" y="291"/>
                      <a:pt x="14" y="291"/>
                    </a:cubicBezTo>
                    <a:cubicBezTo>
                      <a:pt x="14" y="291"/>
                      <a:pt x="14" y="291"/>
                      <a:pt x="12" y="290"/>
                    </a:cubicBezTo>
                    <a:cubicBezTo>
                      <a:pt x="10" y="289"/>
                      <a:pt x="10" y="288"/>
                      <a:pt x="9" y="287"/>
                    </a:cubicBezTo>
                    <a:cubicBezTo>
                      <a:pt x="9" y="286"/>
                      <a:pt x="8" y="286"/>
                      <a:pt x="9" y="286"/>
                    </a:cubicBezTo>
                    <a:cubicBezTo>
                      <a:pt x="10" y="286"/>
                      <a:pt x="10" y="286"/>
                      <a:pt x="11" y="285"/>
                    </a:cubicBezTo>
                    <a:cubicBezTo>
                      <a:pt x="11" y="284"/>
                      <a:pt x="11" y="284"/>
                      <a:pt x="11" y="283"/>
                    </a:cubicBezTo>
                    <a:cubicBezTo>
                      <a:pt x="10" y="283"/>
                      <a:pt x="9" y="284"/>
                      <a:pt x="8" y="284"/>
                    </a:cubicBezTo>
                    <a:cubicBezTo>
                      <a:pt x="7" y="284"/>
                      <a:pt x="7" y="284"/>
                      <a:pt x="6" y="283"/>
                    </a:cubicBezTo>
                    <a:cubicBezTo>
                      <a:pt x="6" y="283"/>
                      <a:pt x="6" y="282"/>
                      <a:pt x="6" y="282"/>
                    </a:cubicBezTo>
                    <a:cubicBezTo>
                      <a:pt x="7" y="282"/>
                      <a:pt x="8" y="282"/>
                      <a:pt x="8" y="282"/>
                    </a:cubicBezTo>
                    <a:cubicBezTo>
                      <a:pt x="8" y="281"/>
                      <a:pt x="8" y="281"/>
                      <a:pt x="9" y="281"/>
                    </a:cubicBezTo>
                    <a:cubicBezTo>
                      <a:pt x="10" y="281"/>
                      <a:pt x="10" y="280"/>
                      <a:pt x="10" y="280"/>
                    </a:cubicBezTo>
                    <a:cubicBezTo>
                      <a:pt x="11" y="279"/>
                      <a:pt x="11" y="280"/>
                      <a:pt x="12" y="280"/>
                    </a:cubicBezTo>
                    <a:cubicBezTo>
                      <a:pt x="12" y="279"/>
                      <a:pt x="12" y="279"/>
                      <a:pt x="12" y="278"/>
                    </a:cubicBezTo>
                    <a:cubicBezTo>
                      <a:pt x="12" y="278"/>
                      <a:pt x="12" y="277"/>
                      <a:pt x="13" y="277"/>
                    </a:cubicBezTo>
                    <a:cubicBezTo>
                      <a:pt x="13" y="277"/>
                      <a:pt x="14" y="276"/>
                      <a:pt x="14" y="276"/>
                    </a:cubicBezTo>
                    <a:cubicBezTo>
                      <a:pt x="15" y="275"/>
                      <a:pt x="16" y="275"/>
                      <a:pt x="16" y="275"/>
                    </a:cubicBezTo>
                    <a:cubicBezTo>
                      <a:pt x="16" y="275"/>
                      <a:pt x="17" y="274"/>
                      <a:pt x="17" y="275"/>
                    </a:cubicBezTo>
                    <a:cubicBezTo>
                      <a:pt x="16" y="275"/>
                      <a:pt x="16" y="277"/>
                      <a:pt x="17" y="277"/>
                    </a:cubicBezTo>
                    <a:cubicBezTo>
                      <a:pt x="17" y="277"/>
                      <a:pt x="18" y="277"/>
                      <a:pt x="19" y="277"/>
                    </a:cubicBezTo>
                    <a:cubicBezTo>
                      <a:pt x="19" y="277"/>
                      <a:pt x="20" y="277"/>
                      <a:pt x="20" y="278"/>
                    </a:cubicBezTo>
                    <a:cubicBezTo>
                      <a:pt x="20" y="278"/>
                      <a:pt x="21" y="278"/>
                      <a:pt x="21" y="278"/>
                    </a:cubicBezTo>
                    <a:cubicBezTo>
                      <a:pt x="22" y="278"/>
                      <a:pt x="22" y="279"/>
                      <a:pt x="22" y="280"/>
                    </a:cubicBezTo>
                    <a:cubicBezTo>
                      <a:pt x="22" y="280"/>
                      <a:pt x="22" y="281"/>
                      <a:pt x="22" y="281"/>
                    </a:cubicBezTo>
                    <a:cubicBezTo>
                      <a:pt x="21" y="281"/>
                      <a:pt x="21" y="282"/>
                      <a:pt x="20" y="282"/>
                    </a:cubicBezTo>
                    <a:cubicBezTo>
                      <a:pt x="20" y="282"/>
                      <a:pt x="19" y="284"/>
                      <a:pt x="19" y="284"/>
                    </a:cubicBezTo>
                    <a:cubicBezTo>
                      <a:pt x="19" y="284"/>
                      <a:pt x="20" y="284"/>
                      <a:pt x="20" y="283"/>
                    </a:cubicBezTo>
                    <a:cubicBezTo>
                      <a:pt x="21" y="282"/>
                      <a:pt x="22" y="282"/>
                      <a:pt x="22" y="282"/>
                    </a:cubicBezTo>
                    <a:cubicBezTo>
                      <a:pt x="23" y="282"/>
                      <a:pt x="24" y="281"/>
                      <a:pt x="24" y="281"/>
                    </a:cubicBezTo>
                    <a:cubicBezTo>
                      <a:pt x="24" y="280"/>
                      <a:pt x="25" y="280"/>
                      <a:pt x="25" y="279"/>
                    </a:cubicBezTo>
                    <a:cubicBezTo>
                      <a:pt x="26" y="279"/>
                      <a:pt x="27" y="280"/>
                      <a:pt x="28" y="280"/>
                    </a:cubicBezTo>
                    <a:cubicBezTo>
                      <a:pt x="28" y="281"/>
                      <a:pt x="28" y="281"/>
                      <a:pt x="28" y="282"/>
                    </a:cubicBezTo>
                    <a:cubicBezTo>
                      <a:pt x="27" y="282"/>
                      <a:pt x="28" y="283"/>
                      <a:pt x="27" y="283"/>
                    </a:cubicBezTo>
                    <a:cubicBezTo>
                      <a:pt x="27" y="284"/>
                      <a:pt x="27" y="285"/>
                      <a:pt x="28" y="285"/>
                    </a:cubicBezTo>
                    <a:cubicBezTo>
                      <a:pt x="29" y="285"/>
                      <a:pt x="30" y="285"/>
                      <a:pt x="31" y="284"/>
                    </a:cubicBezTo>
                    <a:cubicBezTo>
                      <a:pt x="32" y="284"/>
                      <a:pt x="33" y="283"/>
                      <a:pt x="33" y="282"/>
                    </a:cubicBezTo>
                    <a:cubicBezTo>
                      <a:pt x="32" y="281"/>
                      <a:pt x="32" y="280"/>
                      <a:pt x="32" y="280"/>
                    </a:cubicBezTo>
                    <a:cubicBezTo>
                      <a:pt x="32" y="279"/>
                      <a:pt x="32" y="279"/>
                      <a:pt x="33" y="279"/>
                    </a:cubicBezTo>
                    <a:cubicBezTo>
                      <a:pt x="33" y="279"/>
                      <a:pt x="34" y="279"/>
                      <a:pt x="33" y="278"/>
                    </a:cubicBezTo>
                    <a:cubicBezTo>
                      <a:pt x="33" y="278"/>
                      <a:pt x="32" y="278"/>
                      <a:pt x="32" y="278"/>
                    </a:cubicBezTo>
                    <a:cubicBezTo>
                      <a:pt x="32" y="277"/>
                      <a:pt x="31" y="276"/>
                      <a:pt x="31" y="276"/>
                    </a:cubicBezTo>
                    <a:cubicBezTo>
                      <a:pt x="30" y="276"/>
                      <a:pt x="29" y="276"/>
                      <a:pt x="29" y="275"/>
                    </a:cubicBezTo>
                    <a:cubicBezTo>
                      <a:pt x="29" y="275"/>
                      <a:pt x="31" y="275"/>
                      <a:pt x="30" y="274"/>
                    </a:cubicBezTo>
                    <a:cubicBezTo>
                      <a:pt x="30" y="274"/>
                      <a:pt x="29" y="274"/>
                      <a:pt x="29" y="273"/>
                    </a:cubicBezTo>
                    <a:cubicBezTo>
                      <a:pt x="29" y="273"/>
                      <a:pt x="29" y="273"/>
                      <a:pt x="28" y="273"/>
                    </a:cubicBezTo>
                    <a:cubicBezTo>
                      <a:pt x="28" y="274"/>
                      <a:pt x="28" y="274"/>
                      <a:pt x="27" y="274"/>
                    </a:cubicBezTo>
                    <a:cubicBezTo>
                      <a:pt x="27" y="273"/>
                      <a:pt x="26" y="273"/>
                      <a:pt x="26" y="272"/>
                    </a:cubicBezTo>
                    <a:cubicBezTo>
                      <a:pt x="26" y="272"/>
                      <a:pt x="25" y="272"/>
                      <a:pt x="25" y="272"/>
                    </a:cubicBezTo>
                    <a:cubicBezTo>
                      <a:pt x="25" y="273"/>
                      <a:pt x="25" y="274"/>
                      <a:pt x="24" y="274"/>
                    </a:cubicBezTo>
                    <a:cubicBezTo>
                      <a:pt x="24" y="274"/>
                      <a:pt x="23" y="274"/>
                      <a:pt x="23" y="275"/>
                    </a:cubicBezTo>
                    <a:cubicBezTo>
                      <a:pt x="24" y="275"/>
                      <a:pt x="24" y="275"/>
                      <a:pt x="24" y="276"/>
                    </a:cubicBezTo>
                    <a:cubicBezTo>
                      <a:pt x="24" y="276"/>
                      <a:pt x="24" y="276"/>
                      <a:pt x="23" y="276"/>
                    </a:cubicBezTo>
                    <a:cubicBezTo>
                      <a:pt x="22" y="276"/>
                      <a:pt x="21" y="276"/>
                      <a:pt x="20" y="276"/>
                    </a:cubicBezTo>
                    <a:cubicBezTo>
                      <a:pt x="19" y="276"/>
                      <a:pt x="18" y="276"/>
                      <a:pt x="19" y="275"/>
                    </a:cubicBezTo>
                    <a:cubicBezTo>
                      <a:pt x="19" y="274"/>
                      <a:pt x="18" y="273"/>
                      <a:pt x="17" y="274"/>
                    </a:cubicBezTo>
                    <a:cubicBezTo>
                      <a:pt x="16" y="274"/>
                      <a:pt x="15" y="274"/>
                      <a:pt x="15" y="273"/>
                    </a:cubicBezTo>
                    <a:cubicBezTo>
                      <a:pt x="15" y="273"/>
                      <a:pt x="14" y="272"/>
                      <a:pt x="13" y="273"/>
                    </a:cubicBezTo>
                    <a:cubicBezTo>
                      <a:pt x="13" y="273"/>
                      <a:pt x="11" y="273"/>
                      <a:pt x="11" y="272"/>
                    </a:cubicBezTo>
                    <a:cubicBezTo>
                      <a:pt x="11" y="272"/>
                      <a:pt x="11" y="270"/>
                      <a:pt x="12" y="271"/>
                    </a:cubicBezTo>
                    <a:cubicBezTo>
                      <a:pt x="12" y="271"/>
                      <a:pt x="13" y="271"/>
                      <a:pt x="13" y="271"/>
                    </a:cubicBezTo>
                    <a:cubicBezTo>
                      <a:pt x="14" y="270"/>
                      <a:pt x="14" y="269"/>
                      <a:pt x="15" y="269"/>
                    </a:cubicBezTo>
                    <a:cubicBezTo>
                      <a:pt x="15" y="270"/>
                      <a:pt x="17" y="269"/>
                      <a:pt x="16" y="269"/>
                    </a:cubicBezTo>
                    <a:cubicBezTo>
                      <a:pt x="15" y="268"/>
                      <a:pt x="14" y="268"/>
                      <a:pt x="14" y="268"/>
                    </a:cubicBezTo>
                    <a:cubicBezTo>
                      <a:pt x="14" y="269"/>
                      <a:pt x="13" y="270"/>
                      <a:pt x="12" y="269"/>
                    </a:cubicBezTo>
                    <a:cubicBezTo>
                      <a:pt x="12" y="268"/>
                      <a:pt x="11" y="268"/>
                      <a:pt x="12" y="267"/>
                    </a:cubicBezTo>
                    <a:cubicBezTo>
                      <a:pt x="12" y="267"/>
                      <a:pt x="12" y="267"/>
                      <a:pt x="11" y="266"/>
                    </a:cubicBezTo>
                    <a:cubicBezTo>
                      <a:pt x="10" y="266"/>
                      <a:pt x="10" y="266"/>
                      <a:pt x="10" y="265"/>
                    </a:cubicBezTo>
                    <a:cubicBezTo>
                      <a:pt x="10" y="265"/>
                      <a:pt x="10" y="265"/>
                      <a:pt x="10" y="264"/>
                    </a:cubicBezTo>
                    <a:cubicBezTo>
                      <a:pt x="11" y="264"/>
                      <a:pt x="11" y="264"/>
                      <a:pt x="11" y="264"/>
                    </a:cubicBezTo>
                    <a:cubicBezTo>
                      <a:pt x="11" y="264"/>
                      <a:pt x="9" y="264"/>
                      <a:pt x="9" y="265"/>
                    </a:cubicBezTo>
                    <a:cubicBezTo>
                      <a:pt x="9" y="265"/>
                      <a:pt x="9" y="266"/>
                      <a:pt x="9" y="266"/>
                    </a:cubicBezTo>
                    <a:cubicBezTo>
                      <a:pt x="9" y="267"/>
                      <a:pt x="9" y="269"/>
                      <a:pt x="8" y="268"/>
                    </a:cubicBezTo>
                    <a:cubicBezTo>
                      <a:pt x="8" y="268"/>
                      <a:pt x="7" y="268"/>
                      <a:pt x="6" y="267"/>
                    </a:cubicBezTo>
                    <a:cubicBezTo>
                      <a:pt x="6" y="266"/>
                      <a:pt x="6" y="265"/>
                      <a:pt x="6" y="264"/>
                    </a:cubicBezTo>
                    <a:cubicBezTo>
                      <a:pt x="6" y="263"/>
                      <a:pt x="7" y="263"/>
                      <a:pt x="6" y="262"/>
                    </a:cubicBezTo>
                    <a:cubicBezTo>
                      <a:pt x="6" y="261"/>
                      <a:pt x="6" y="262"/>
                      <a:pt x="5" y="261"/>
                    </a:cubicBezTo>
                    <a:cubicBezTo>
                      <a:pt x="5" y="261"/>
                      <a:pt x="3" y="261"/>
                      <a:pt x="3" y="260"/>
                    </a:cubicBezTo>
                    <a:cubicBezTo>
                      <a:pt x="3" y="259"/>
                      <a:pt x="3" y="258"/>
                      <a:pt x="4" y="257"/>
                    </a:cubicBezTo>
                    <a:cubicBezTo>
                      <a:pt x="5" y="257"/>
                      <a:pt x="5" y="257"/>
                      <a:pt x="5" y="256"/>
                    </a:cubicBezTo>
                    <a:cubicBezTo>
                      <a:pt x="5" y="256"/>
                      <a:pt x="6" y="255"/>
                      <a:pt x="5" y="254"/>
                    </a:cubicBezTo>
                    <a:cubicBezTo>
                      <a:pt x="4" y="254"/>
                      <a:pt x="4" y="254"/>
                      <a:pt x="3" y="254"/>
                    </a:cubicBezTo>
                    <a:cubicBezTo>
                      <a:pt x="2" y="254"/>
                      <a:pt x="1" y="254"/>
                      <a:pt x="1" y="253"/>
                    </a:cubicBezTo>
                    <a:cubicBezTo>
                      <a:pt x="1" y="252"/>
                      <a:pt x="1" y="251"/>
                      <a:pt x="2" y="251"/>
                    </a:cubicBezTo>
                    <a:cubicBezTo>
                      <a:pt x="2" y="251"/>
                      <a:pt x="4" y="251"/>
                      <a:pt x="5" y="251"/>
                    </a:cubicBezTo>
                    <a:cubicBezTo>
                      <a:pt x="5" y="251"/>
                      <a:pt x="7" y="251"/>
                      <a:pt x="7" y="251"/>
                    </a:cubicBezTo>
                    <a:cubicBezTo>
                      <a:pt x="7" y="251"/>
                      <a:pt x="5" y="250"/>
                      <a:pt x="4" y="249"/>
                    </a:cubicBezTo>
                    <a:cubicBezTo>
                      <a:pt x="3" y="248"/>
                      <a:pt x="3" y="248"/>
                      <a:pt x="3" y="247"/>
                    </a:cubicBezTo>
                    <a:cubicBezTo>
                      <a:pt x="3" y="246"/>
                      <a:pt x="3" y="247"/>
                      <a:pt x="4" y="247"/>
                    </a:cubicBezTo>
                    <a:cubicBezTo>
                      <a:pt x="5" y="246"/>
                      <a:pt x="5" y="247"/>
                      <a:pt x="6" y="247"/>
                    </a:cubicBezTo>
                    <a:cubicBezTo>
                      <a:pt x="7" y="247"/>
                      <a:pt x="8" y="247"/>
                      <a:pt x="8" y="247"/>
                    </a:cubicBezTo>
                    <a:cubicBezTo>
                      <a:pt x="8" y="247"/>
                      <a:pt x="10" y="247"/>
                      <a:pt x="10" y="246"/>
                    </a:cubicBezTo>
                    <a:cubicBezTo>
                      <a:pt x="9" y="245"/>
                      <a:pt x="9" y="244"/>
                      <a:pt x="8" y="243"/>
                    </a:cubicBezTo>
                    <a:cubicBezTo>
                      <a:pt x="8" y="242"/>
                      <a:pt x="9" y="239"/>
                      <a:pt x="10" y="238"/>
                    </a:cubicBezTo>
                    <a:cubicBezTo>
                      <a:pt x="11" y="237"/>
                      <a:pt x="12" y="236"/>
                      <a:pt x="14" y="235"/>
                    </a:cubicBezTo>
                    <a:cubicBezTo>
                      <a:pt x="16" y="233"/>
                      <a:pt x="16" y="232"/>
                      <a:pt x="17" y="231"/>
                    </a:cubicBezTo>
                    <a:cubicBezTo>
                      <a:pt x="18" y="230"/>
                      <a:pt x="19" y="229"/>
                      <a:pt x="20" y="229"/>
                    </a:cubicBezTo>
                    <a:cubicBezTo>
                      <a:pt x="20" y="229"/>
                      <a:pt x="21" y="230"/>
                      <a:pt x="21" y="230"/>
                    </a:cubicBezTo>
                    <a:cubicBezTo>
                      <a:pt x="22" y="230"/>
                      <a:pt x="22" y="229"/>
                      <a:pt x="22" y="230"/>
                    </a:cubicBezTo>
                    <a:cubicBezTo>
                      <a:pt x="22" y="231"/>
                      <a:pt x="21" y="231"/>
                      <a:pt x="22" y="231"/>
                    </a:cubicBezTo>
                    <a:cubicBezTo>
                      <a:pt x="22" y="232"/>
                      <a:pt x="23" y="232"/>
                      <a:pt x="23" y="232"/>
                    </a:cubicBezTo>
                    <a:cubicBezTo>
                      <a:pt x="23" y="233"/>
                      <a:pt x="25" y="233"/>
                      <a:pt x="25" y="233"/>
                    </a:cubicBezTo>
                    <a:cubicBezTo>
                      <a:pt x="25" y="233"/>
                      <a:pt x="25" y="233"/>
                      <a:pt x="24" y="232"/>
                    </a:cubicBezTo>
                    <a:cubicBezTo>
                      <a:pt x="24" y="231"/>
                      <a:pt x="23" y="231"/>
                      <a:pt x="23" y="231"/>
                    </a:cubicBezTo>
                    <a:cubicBezTo>
                      <a:pt x="23" y="230"/>
                      <a:pt x="23" y="230"/>
                      <a:pt x="23" y="229"/>
                    </a:cubicBezTo>
                    <a:cubicBezTo>
                      <a:pt x="22" y="229"/>
                      <a:pt x="23" y="229"/>
                      <a:pt x="23" y="229"/>
                    </a:cubicBezTo>
                    <a:cubicBezTo>
                      <a:pt x="24" y="229"/>
                      <a:pt x="25" y="228"/>
                      <a:pt x="25" y="227"/>
                    </a:cubicBezTo>
                    <a:cubicBezTo>
                      <a:pt x="26" y="227"/>
                      <a:pt x="26" y="226"/>
                      <a:pt x="26" y="226"/>
                    </a:cubicBezTo>
                    <a:cubicBezTo>
                      <a:pt x="26" y="226"/>
                      <a:pt x="24" y="228"/>
                      <a:pt x="23" y="228"/>
                    </a:cubicBezTo>
                    <a:cubicBezTo>
                      <a:pt x="22" y="228"/>
                      <a:pt x="23" y="225"/>
                      <a:pt x="23" y="224"/>
                    </a:cubicBezTo>
                    <a:cubicBezTo>
                      <a:pt x="23" y="223"/>
                      <a:pt x="24" y="220"/>
                      <a:pt x="24" y="219"/>
                    </a:cubicBezTo>
                    <a:cubicBezTo>
                      <a:pt x="25" y="218"/>
                      <a:pt x="25" y="218"/>
                      <a:pt x="26" y="217"/>
                    </a:cubicBezTo>
                    <a:cubicBezTo>
                      <a:pt x="27" y="216"/>
                      <a:pt x="28" y="216"/>
                      <a:pt x="28" y="215"/>
                    </a:cubicBezTo>
                    <a:cubicBezTo>
                      <a:pt x="28" y="214"/>
                      <a:pt x="29" y="213"/>
                      <a:pt x="29" y="213"/>
                    </a:cubicBezTo>
                    <a:cubicBezTo>
                      <a:pt x="30" y="212"/>
                      <a:pt x="31" y="212"/>
                      <a:pt x="32" y="212"/>
                    </a:cubicBezTo>
                    <a:cubicBezTo>
                      <a:pt x="33" y="211"/>
                      <a:pt x="36" y="212"/>
                      <a:pt x="36" y="212"/>
                    </a:cubicBezTo>
                    <a:cubicBezTo>
                      <a:pt x="36" y="213"/>
                      <a:pt x="37" y="213"/>
                      <a:pt x="38" y="213"/>
                    </a:cubicBezTo>
                    <a:cubicBezTo>
                      <a:pt x="39" y="213"/>
                      <a:pt x="39" y="214"/>
                      <a:pt x="39" y="214"/>
                    </a:cubicBezTo>
                    <a:cubicBezTo>
                      <a:pt x="39" y="215"/>
                      <a:pt x="40" y="215"/>
                      <a:pt x="39" y="216"/>
                    </a:cubicBezTo>
                    <a:cubicBezTo>
                      <a:pt x="39" y="216"/>
                      <a:pt x="40" y="216"/>
                      <a:pt x="41" y="216"/>
                    </a:cubicBezTo>
                    <a:cubicBezTo>
                      <a:pt x="42" y="217"/>
                      <a:pt x="43" y="218"/>
                      <a:pt x="43" y="218"/>
                    </a:cubicBezTo>
                    <a:cubicBezTo>
                      <a:pt x="43" y="219"/>
                      <a:pt x="44" y="219"/>
                      <a:pt x="45" y="219"/>
                    </a:cubicBezTo>
                    <a:cubicBezTo>
                      <a:pt x="46" y="219"/>
                      <a:pt x="48" y="218"/>
                      <a:pt x="49" y="217"/>
                    </a:cubicBezTo>
                    <a:cubicBezTo>
                      <a:pt x="50" y="216"/>
                      <a:pt x="50" y="215"/>
                      <a:pt x="50" y="215"/>
                    </a:cubicBezTo>
                    <a:cubicBezTo>
                      <a:pt x="51" y="215"/>
                      <a:pt x="52" y="215"/>
                      <a:pt x="53" y="214"/>
                    </a:cubicBezTo>
                    <a:cubicBezTo>
                      <a:pt x="53" y="213"/>
                      <a:pt x="56" y="210"/>
                      <a:pt x="56" y="209"/>
                    </a:cubicBezTo>
                    <a:cubicBezTo>
                      <a:pt x="57" y="208"/>
                      <a:pt x="58" y="208"/>
                      <a:pt x="57" y="208"/>
                    </a:cubicBezTo>
                    <a:cubicBezTo>
                      <a:pt x="57" y="207"/>
                      <a:pt x="57" y="207"/>
                      <a:pt x="58" y="207"/>
                    </a:cubicBezTo>
                    <a:cubicBezTo>
                      <a:pt x="59" y="208"/>
                      <a:pt x="61" y="209"/>
                      <a:pt x="60" y="209"/>
                    </a:cubicBezTo>
                    <a:cubicBezTo>
                      <a:pt x="60" y="210"/>
                      <a:pt x="59" y="210"/>
                      <a:pt x="60" y="210"/>
                    </a:cubicBezTo>
                    <a:cubicBezTo>
                      <a:pt x="62" y="210"/>
                      <a:pt x="63" y="210"/>
                      <a:pt x="64" y="210"/>
                    </a:cubicBezTo>
                    <a:cubicBezTo>
                      <a:pt x="65" y="210"/>
                      <a:pt x="65" y="210"/>
                      <a:pt x="66" y="210"/>
                    </a:cubicBezTo>
                    <a:cubicBezTo>
                      <a:pt x="67" y="210"/>
                      <a:pt x="67" y="211"/>
                      <a:pt x="69" y="210"/>
                    </a:cubicBezTo>
                    <a:cubicBezTo>
                      <a:pt x="70" y="210"/>
                      <a:pt x="71" y="210"/>
                      <a:pt x="72" y="209"/>
                    </a:cubicBezTo>
                    <a:cubicBezTo>
                      <a:pt x="72" y="208"/>
                      <a:pt x="73" y="207"/>
                      <a:pt x="74" y="206"/>
                    </a:cubicBezTo>
                    <a:cubicBezTo>
                      <a:pt x="75" y="206"/>
                      <a:pt x="75" y="205"/>
                      <a:pt x="76" y="204"/>
                    </a:cubicBezTo>
                    <a:cubicBezTo>
                      <a:pt x="76" y="203"/>
                      <a:pt x="77" y="202"/>
                      <a:pt x="77" y="201"/>
                    </a:cubicBezTo>
                    <a:cubicBezTo>
                      <a:pt x="77" y="199"/>
                      <a:pt x="76" y="197"/>
                      <a:pt x="76" y="195"/>
                    </a:cubicBezTo>
                    <a:cubicBezTo>
                      <a:pt x="75" y="194"/>
                      <a:pt x="76" y="192"/>
                      <a:pt x="76" y="190"/>
                    </a:cubicBezTo>
                    <a:cubicBezTo>
                      <a:pt x="76" y="189"/>
                      <a:pt x="75" y="189"/>
                      <a:pt x="74" y="188"/>
                    </a:cubicBezTo>
                    <a:cubicBezTo>
                      <a:pt x="74" y="187"/>
                      <a:pt x="74" y="187"/>
                      <a:pt x="73" y="186"/>
                    </a:cubicBezTo>
                    <a:cubicBezTo>
                      <a:pt x="73" y="185"/>
                      <a:pt x="73" y="185"/>
                      <a:pt x="72" y="185"/>
                    </a:cubicBezTo>
                    <a:cubicBezTo>
                      <a:pt x="72" y="185"/>
                      <a:pt x="71" y="184"/>
                      <a:pt x="70" y="184"/>
                    </a:cubicBezTo>
                    <a:cubicBezTo>
                      <a:pt x="70" y="185"/>
                      <a:pt x="69" y="185"/>
                      <a:pt x="70" y="184"/>
                    </a:cubicBezTo>
                    <a:cubicBezTo>
                      <a:pt x="70" y="182"/>
                      <a:pt x="71" y="182"/>
                      <a:pt x="71" y="181"/>
                    </a:cubicBezTo>
                    <a:cubicBezTo>
                      <a:pt x="72" y="181"/>
                      <a:pt x="72" y="181"/>
                      <a:pt x="73" y="182"/>
                    </a:cubicBezTo>
                    <a:cubicBezTo>
                      <a:pt x="73" y="182"/>
                      <a:pt x="75" y="183"/>
                      <a:pt x="75" y="183"/>
                    </a:cubicBezTo>
                    <a:cubicBezTo>
                      <a:pt x="76" y="183"/>
                      <a:pt x="76" y="182"/>
                      <a:pt x="75" y="182"/>
                    </a:cubicBezTo>
                    <a:cubicBezTo>
                      <a:pt x="75" y="181"/>
                      <a:pt x="76" y="181"/>
                      <a:pt x="76" y="181"/>
                    </a:cubicBezTo>
                    <a:cubicBezTo>
                      <a:pt x="77" y="181"/>
                      <a:pt x="77" y="181"/>
                      <a:pt x="78" y="180"/>
                    </a:cubicBezTo>
                    <a:cubicBezTo>
                      <a:pt x="79" y="180"/>
                      <a:pt x="79" y="179"/>
                      <a:pt x="79" y="178"/>
                    </a:cubicBezTo>
                    <a:cubicBezTo>
                      <a:pt x="79" y="178"/>
                      <a:pt x="79" y="176"/>
                      <a:pt x="79" y="175"/>
                    </a:cubicBezTo>
                    <a:cubicBezTo>
                      <a:pt x="78" y="175"/>
                      <a:pt x="77" y="174"/>
                      <a:pt x="77" y="173"/>
                    </a:cubicBezTo>
                    <a:cubicBezTo>
                      <a:pt x="77" y="172"/>
                      <a:pt x="75" y="172"/>
                      <a:pt x="76" y="172"/>
                    </a:cubicBezTo>
                    <a:cubicBezTo>
                      <a:pt x="77" y="172"/>
                      <a:pt x="77" y="171"/>
                      <a:pt x="77" y="171"/>
                    </a:cubicBezTo>
                    <a:cubicBezTo>
                      <a:pt x="77" y="171"/>
                      <a:pt x="77" y="171"/>
                      <a:pt x="76" y="170"/>
                    </a:cubicBezTo>
                    <a:cubicBezTo>
                      <a:pt x="75" y="170"/>
                      <a:pt x="75" y="171"/>
                      <a:pt x="75" y="171"/>
                    </a:cubicBezTo>
                    <a:cubicBezTo>
                      <a:pt x="74" y="172"/>
                      <a:pt x="73" y="173"/>
                      <a:pt x="73" y="174"/>
                    </a:cubicBezTo>
                    <a:cubicBezTo>
                      <a:pt x="72" y="174"/>
                      <a:pt x="72" y="175"/>
                      <a:pt x="71" y="175"/>
                    </a:cubicBezTo>
                    <a:cubicBezTo>
                      <a:pt x="70" y="175"/>
                      <a:pt x="70" y="174"/>
                      <a:pt x="68" y="174"/>
                    </a:cubicBezTo>
                    <a:cubicBezTo>
                      <a:pt x="67" y="174"/>
                      <a:pt x="66" y="174"/>
                      <a:pt x="66" y="175"/>
                    </a:cubicBezTo>
                    <a:cubicBezTo>
                      <a:pt x="66" y="175"/>
                      <a:pt x="67" y="176"/>
                      <a:pt x="66" y="176"/>
                    </a:cubicBezTo>
                    <a:cubicBezTo>
                      <a:pt x="65" y="176"/>
                      <a:pt x="63" y="176"/>
                      <a:pt x="62" y="177"/>
                    </a:cubicBezTo>
                    <a:cubicBezTo>
                      <a:pt x="62" y="178"/>
                      <a:pt x="61" y="178"/>
                      <a:pt x="60" y="179"/>
                    </a:cubicBezTo>
                    <a:cubicBezTo>
                      <a:pt x="59" y="179"/>
                      <a:pt x="58" y="180"/>
                      <a:pt x="57" y="181"/>
                    </a:cubicBezTo>
                    <a:cubicBezTo>
                      <a:pt x="57" y="182"/>
                      <a:pt x="57" y="182"/>
                      <a:pt x="57" y="183"/>
                    </a:cubicBezTo>
                    <a:cubicBezTo>
                      <a:pt x="56" y="184"/>
                      <a:pt x="56" y="184"/>
                      <a:pt x="56" y="184"/>
                    </a:cubicBezTo>
                    <a:cubicBezTo>
                      <a:pt x="55" y="184"/>
                      <a:pt x="54" y="185"/>
                      <a:pt x="54" y="184"/>
                    </a:cubicBezTo>
                    <a:cubicBezTo>
                      <a:pt x="55" y="183"/>
                      <a:pt x="54" y="182"/>
                      <a:pt x="54" y="181"/>
                    </a:cubicBezTo>
                    <a:cubicBezTo>
                      <a:pt x="54" y="180"/>
                      <a:pt x="54" y="180"/>
                      <a:pt x="54" y="179"/>
                    </a:cubicBezTo>
                    <a:cubicBezTo>
                      <a:pt x="53" y="179"/>
                      <a:pt x="53" y="178"/>
                      <a:pt x="53" y="178"/>
                    </a:cubicBezTo>
                    <a:cubicBezTo>
                      <a:pt x="52" y="177"/>
                      <a:pt x="52" y="177"/>
                      <a:pt x="52" y="176"/>
                    </a:cubicBezTo>
                    <a:cubicBezTo>
                      <a:pt x="52" y="176"/>
                      <a:pt x="51" y="175"/>
                      <a:pt x="51" y="175"/>
                    </a:cubicBezTo>
                    <a:cubicBezTo>
                      <a:pt x="50" y="176"/>
                      <a:pt x="48" y="176"/>
                      <a:pt x="49" y="177"/>
                    </a:cubicBezTo>
                    <a:cubicBezTo>
                      <a:pt x="49" y="178"/>
                      <a:pt x="50" y="178"/>
                      <a:pt x="51" y="179"/>
                    </a:cubicBezTo>
                    <a:cubicBezTo>
                      <a:pt x="51" y="179"/>
                      <a:pt x="52" y="179"/>
                      <a:pt x="52" y="180"/>
                    </a:cubicBezTo>
                    <a:cubicBezTo>
                      <a:pt x="52" y="180"/>
                      <a:pt x="51" y="180"/>
                      <a:pt x="51" y="181"/>
                    </a:cubicBezTo>
                    <a:cubicBezTo>
                      <a:pt x="51" y="182"/>
                      <a:pt x="50" y="183"/>
                      <a:pt x="50" y="181"/>
                    </a:cubicBezTo>
                    <a:cubicBezTo>
                      <a:pt x="50" y="180"/>
                      <a:pt x="49" y="179"/>
                      <a:pt x="48" y="178"/>
                    </a:cubicBezTo>
                    <a:cubicBezTo>
                      <a:pt x="47" y="178"/>
                      <a:pt x="45" y="177"/>
                      <a:pt x="44" y="177"/>
                    </a:cubicBezTo>
                    <a:cubicBezTo>
                      <a:pt x="43" y="176"/>
                      <a:pt x="42" y="177"/>
                      <a:pt x="40" y="176"/>
                    </a:cubicBezTo>
                    <a:cubicBezTo>
                      <a:pt x="38" y="176"/>
                      <a:pt x="36" y="176"/>
                      <a:pt x="35" y="176"/>
                    </a:cubicBezTo>
                    <a:cubicBezTo>
                      <a:pt x="34" y="177"/>
                      <a:pt x="33" y="176"/>
                      <a:pt x="33" y="176"/>
                    </a:cubicBezTo>
                    <a:cubicBezTo>
                      <a:pt x="32" y="176"/>
                      <a:pt x="31" y="177"/>
                      <a:pt x="31" y="177"/>
                    </a:cubicBezTo>
                    <a:cubicBezTo>
                      <a:pt x="31" y="178"/>
                      <a:pt x="31" y="177"/>
                      <a:pt x="30" y="178"/>
                    </a:cubicBezTo>
                    <a:cubicBezTo>
                      <a:pt x="29" y="178"/>
                      <a:pt x="27" y="176"/>
                      <a:pt x="26" y="176"/>
                    </a:cubicBezTo>
                    <a:cubicBezTo>
                      <a:pt x="24" y="175"/>
                      <a:pt x="23" y="174"/>
                      <a:pt x="21" y="174"/>
                    </a:cubicBezTo>
                    <a:cubicBezTo>
                      <a:pt x="20" y="173"/>
                      <a:pt x="18" y="172"/>
                      <a:pt x="17" y="172"/>
                    </a:cubicBezTo>
                    <a:cubicBezTo>
                      <a:pt x="16" y="172"/>
                      <a:pt x="14" y="170"/>
                      <a:pt x="14" y="169"/>
                    </a:cubicBezTo>
                    <a:cubicBezTo>
                      <a:pt x="14" y="167"/>
                      <a:pt x="13" y="166"/>
                      <a:pt x="14" y="165"/>
                    </a:cubicBezTo>
                    <a:cubicBezTo>
                      <a:pt x="15" y="164"/>
                      <a:pt x="15" y="163"/>
                      <a:pt x="15" y="163"/>
                    </a:cubicBezTo>
                    <a:cubicBezTo>
                      <a:pt x="15" y="162"/>
                      <a:pt x="14" y="161"/>
                      <a:pt x="13" y="160"/>
                    </a:cubicBezTo>
                    <a:cubicBezTo>
                      <a:pt x="12" y="159"/>
                      <a:pt x="13" y="158"/>
                      <a:pt x="12" y="157"/>
                    </a:cubicBezTo>
                    <a:cubicBezTo>
                      <a:pt x="11" y="156"/>
                      <a:pt x="10" y="155"/>
                      <a:pt x="11" y="153"/>
                    </a:cubicBezTo>
                    <a:cubicBezTo>
                      <a:pt x="11" y="153"/>
                      <a:pt x="12" y="156"/>
                      <a:pt x="13" y="156"/>
                    </a:cubicBezTo>
                    <a:cubicBezTo>
                      <a:pt x="14" y="156"/>
                      <a:pt x="14" y="156"/>
                      <a:pt x="15" y="156"/>
                    </a:cubicBezTo>
                    <a:cubicBezTo>
                      <a:pt x="16" y="156"/>
                      <a:pt x="16" y="155"/>
                      <a:pt x="16" y="154"/>
                    </a:cubicBezTo>
                    <a:cubicBezTo>
                      <a:pt x="16" y="154"/>
                      <a:pt x="17" y="153"/>
                      <a:pt x="18" y="153"/>
                    </a:cubicBezTo>
                    <a:cubicBezTo>
                      <a:pt x="18" y="153"/>
                      <a:pt x="17" y="150"/>
                      <a:pt x="16" y="150"/>
                    </a:cubicBezTo>
                    <a:cubicBezTo>
                      <a:pt x="14" y="150"/>
                      <a:pt x="13" y="149"/>
                      <a:pt x="12" y="149"/>
                    </a:cubicBezTo>
                    <a:cubicBezTo>
                      <a:pt x="11" y="148"/>
                      <a:pt x="9" y="147"/>
                      <a:pt x="8" y="147"/>
                    </a:cubicBezTo>
                    <a:cubicBezTo>
                      <a:pt x="7" y="147"/>
                      <a:pt x="6" y="147"/>
                      <a:pt x="5" y="145"/>
                    </a:cubicBezTo>
                    <a:cubicBezTo>
                      <a:pt x="4" y="144"/>
                      <a:pt x="3" y="143"/>
                      <a:pt x="3" y="142"/>
                    </a:cubicBezTo>
                    <a:cubicBezTo>
                      <a:pt x="2" y="141"/>
                      <a:pt x="1" y="141"/>
                      <a:pt x="0" y="140"/>
                    </a:cubicBezTo>
                    <a:cubicBezTo>
                      <a:pt x="0" y="139"/>
                      <a:pt x="0" y="138"/>
                      <a:pt x="0" y="137"/>
                    </a:cubicBezTo>
                    <a:cubicBezTo>
                      <a:pt x="1" y="137"/>
                      <a:pt x="1" y="137"/>
                      <a:pt x="1" y="138"/>
                    </a:cubicBezTo>
                    <a:cubicBezTo>
                      <a:pt x="1" y="138"/>
                      <a:pt x="1" y="139"/>
                      <a:pt x="2" y="139"/>
                    </a:cubicBezTo>
                    <a:cubicBezTo>
                      <a:pt x="3" y="139"/>
                      <a:pt x="4" y="138"/>
                      <a:pt x="4" y="138"/>
                    </a:cubicBezTo>
                    <a:cubicBezTo>
                      <a:pt x="4" y="138"/>
                      <a:pt x="5" y="138"/>
                      <a:pt x="6" y="138"/>
                    </a:cubicBezTo>
                    <a:cubicBezTo>
                      <a:pt x="7" y="138"/>
                      <a:pt x="8" y="138"/>
                      <a:pt x="8" y="137"/>
                    </a:cubicBezTo>
                    <a:cubicBezTo>
                      <a:pt x="7" y="137"/>
                      <a:pt x="6" y="136"/>
                      <a:pt x="7" y="136"/>
                    </a:cubicBezTo>
                    <a:cubicBezTo>
                      <a:pt x="8" y="136"/>
                      <a:pt x="8" y="136"/>
                      <a:pt x="8" y="135"/>
                    </a:cubicBezTo>
                    <a:cubicBezTo>
                      <a:pt x="8" y="135"/>
                      <a:pt x="8" y="135"/>
                      <a:pt x="9" y="134"/>
                    </a:cubicBezTo>
                    <a:cubicBezTo>
                      <a:pt x="10" y="134"/>
                      <a:pt x="11" y="134"/>
                      <a:pt x="11" y="134"/>
                    </a:cubicBezTo>
                    <a:cubicBezTo>
                      <a:pt x="11" y="135"/>
                      <a:pt x="12" y="135"/>
                      <a:pt x="13" y="135"/>
                    </a:cubicBezTo>
                    <a:cubicBezTo>
                      <a:pt x="15" y="134"/>
                      <a:pt x="15" y="134"/>
                      <a:pt x="15" y="134"/>
                    </a:cubicBezTo>
                    <a:cubicBezTo>
                      <a:pt x="16" y="133"/>
                      <a:pt x="14" y="133"/>
                      <a:pt x="15" y="132"/>
                    </a:cubicBezTo>
                    <a:cubicBezTo>
                      <a:pt x="16" y="132"/>
                      <a:pt x="16" y="132"/>
                      <a:pt x="17" y="131"/>
                    </a:cubicBezTo>
                    <a:cubicBezTo>
                      <a:pt x="18" y="131"/>
                      <a:pt x="20" y="130"/>
                      <a:pt x="21" y="129"/>
                    </a:cubicBezTo>
                    <a:cubicBezTo>
                      <a:pt x="22" y="129"/>
                      <a:pt x="24" y="128"/>
                      <a:pt x="24" y="129"/>
                    </a:cubicBezTo>
                    <a:cubicBezTo>
                      <a:pt x="25" y="129"/>
                      <a:pt x="24" y="131"/>
                      <a:pt x="25" y="131"/>
                    </a:cubicBezTo>
                    <a:cubicBezTo>
                      <a:pt x="26" y="131"/>
                      <a:pt x="27" y="131"/>
                      <a:pt x="27" y="131"/>
                    </a:cubicBezTo>
                    <a:cubicBezTo>
                      <a:pt x="28" y="131"/>
                      <a:pt x="30" y="132"/>
                      <a:pt x="31" y="131"/>
                    </a:cubicBezTo>
                    <a:cubicBezTo>
                      <a:pt x="32" y="131"/>
                      <a:pt x="31" y="130"/>
                      <a:pt x="31" y="130"/>
                    </a:cubicBezTo>
                    <a:cubicBezTo>
                      <a:pt x="30" y="129"/>
                      <a:pt x="30" y="129"/>
                      <a:pt x="29" y="129"/>
                    </a:cubicBezTo>
                    <a:cubicBezTo>
                      <a:pt x="28" y="128"/>
                      <a:pt x="27" y="127"/>
                      <a:pt x="28" y="127"/>
                    </a:cubicBezTo>
                    <a:cubicBezTo>
                      <a:pt x="29" y="126"/>
                      <a:pt x="31" y="125"/>
                      <a:pt x="32" y="124"/>
                    </a:cubicBezTo>
                    <a:cubicBezTo>
                      <a:pt x="34" y="124"/>
                      <a:pt x="36" y="124"/>
                      <a:pt x="36" y="124"/>
                    </a:cubicBezTo>
                    <a:cubicBezTo>
                      <a:pt x="37" y="124"/>
                      <a:pt x="38" y="124"/>
                      <a:pt x="38" y="124"/>
                    </a:cubicBezTo>
                    <a:cubicBezTo>
                      <a:pt x="38" y="125"/>
                      <a:pt x="38" y="125"/>
                      <a:pt x="39" y="124"/>
                    </a:cubicBezTo>
                    <a:cubicBezTo>
                      <a:pt x="39" y="123"/>
                      <a:pt x="41" y="123"/>
                      <a:pt x="42" y="122"/>
                    </a:cubicBezTo>
                    <a:cubicBezTo>
                      <a:pt x="43" y="121"/>
                      <a:pt x="45" y="121"/>
                      <a:pt x="45" y="121"/>
                    </a:cubicBezTo>
                    <a:cubicBezTo>
                      <a:pt x="46" y="121"/>
                      <a:pt x="50" y="121"/>
                      <a:pt x="51" y="121"/>
                    </a:cubicBezTo>
                    <a:cubicBezTo>
                      <a:pt x="52" y="121"/>
                      <a:pt x="52" y="122"/>
                      <a:pt x="51" y="122"/>
                    </a:cubicBezTo>
                    <a:cubicBezTo>
                      <a:pt x="51" y="122"/>
                      <a:pt x="52" y="123"/>
                      <a:pt x="52" y="124"/>
                    </a:cubicBezTo>
                    <a:cubicBezTo>
                      <a:pt x="52" y="124"/>
                      <a:pt x="52" y="125"/>
                      <a:pt x="51" y="125"/>
                    </a:cubicBezTo>
                    <a:cubicBezTo>
                      <a:pt x="51" y="126"/>
                      <a:pt x="50" y="127"/>
                      <a:pt x="50" y="128"/>
                    </a:cubicBezTo>
                    <a:cubicBezTo>
                      <a:pt x="50" y="129"/>
                      <a:pt x="50" y="130"/>
                      <a:pt x="50" y="131"/>
                    </a:cubicBezTo>
                    <a:cubicBezTo>
                      <a:pt x="49" y="131"/>
                      <a:pt x="48" y="131"/>
                      <a:pt x="48" y="131"/>
                    </a:cubicBezTo>
                    <a:cubicBezTo>
                      <a:pt x="47" y="132"/>
                      <a:pt x="47" y="132"/>
                      <a:pt x="48" y="132"/>
                    </a:cubicBezTo>
                    <a:cubicBezTo>
                      <a:pt x="49" y="132"/>
                      <a:pt x="49" y="132"/>
                      <a:pt x="49" y="133"/>
                    </a:cubicBezTo>
                    <a:cubicBezTo>
                      <a:pt x="49" y="134"/>
                      <a:pt x="50" y="136"/>
                      <a:pt x="51" y="136"/>
                    </a:cubicBezTo>
                    <a:cubicBezTo>
                      <a:pt x="52" y="136"/>
                      <a:pt x="53" y="136"/>
                      <a:pt x="54" y="136"/>
                    </a:cubicBezTo>
                    <a:cubicBezTo>
                      <a:pt x="55" y="136"/>
                      <a:pt x="55" y="137"/>
                      <a:pt x="56" y="137"/>
                    </a:cubicBezTo>
                    <a:cubicBezTo>
                      <a:pt x="57" y="137"/>
                      <a:pt x="58" y="137"/>
                      <a:pt x="59" y="137"/>
                    </a:cubicBezTo>
                    <a:cubicBezTo>
                      <a:pt x="59" y="136"/>
                      <a:pt x="60" y="137"/>
                      <a:pt x="60" y="137"/>
                    </a:cubicBezTo>
                    <a:cubicBezTo>
                      <a:pt x="61" y="137"/>
                      <a:pt x="62" y="137"/>
                      <a:pt x="62" y="138"/>
                    </a:cubicBezTo>
                    <a:cubicBezTo>
                      <a:pt x="62" y="138"/>
                      <a:pt x="62" y="139"/>
                      <a:pt x="63" y="138"/>
                    </a:cubicBezTo>
                    <a:cubicBezTo>
                      <a:pt x="64" y="138"/>
                      <a:pt x="65" y="139"/>
                      <a:pt x="65" y="139"/>
                    </a:cubicBezTo>
                    <a:cubicBezTo>
                      <a:pt x="66" y="139"/>
                      <a:pt x="67" y="139"/>
                      <a:pt x="67" y="139"/>
                    </a:cubicBezTo>
                    <a:cubicBezTo>
                      <a:pt x="68" y="138"/>
                      <a:pt x="69" y="138"/>
                      <a:pt x="70" y="139"/>
                    </a:cubicBezTo>
                    <a:cubicBezTo>
                      <a:pt x="70" y="139"/>
                      <a:pt x="70" y="140"/>
                      <a:pt x="70" y="141"/>
                    </a:cubicBezTo>
                    <a:cubicBezTo>
                      <a:pt x="70" y="141"/>
                      <a:pt x="71" y="141"/>
                      <a:pt x="71" y="141"/>
                    </a:cubicBezTo>
                    <a:cubicBezTo>
                      <a:pt x="72" y="141"/>
                      <a:pt x="72" y="139"/>
                      <a:pt x="72" y="139"/>
                    </a:cubicBezTo>
                    <a:cubicBezTo>
                      <a:pt x="73" y="138"/>
                      <a:pt x="74" y="137"/>
                      <a:pt x="74" y="136"/>
                    </a:cubicBezTo>
                    <a:cubicBezTo>
                      <a:pt x="75" y="135"/>
                      <a:pt x="75" y="134"/>
                      <a:pt x="76" y="134"/>
                    </a:cubicBezTo>
                    <a:cubicBezTo>
                      <a:pt x="77" y="134"/>
                      <a:pt x="77" y="135"/>
                      <a:pt x="78" y="135"/>
                    </a:cubicBezTo>
                    <a:cubicBezTo>
                      <a:pt x="78" y="136"/>
                      <a:pt x="79" y="136"/>
                      <a:pt x="80" y="136"/>
                    </a:cubicBezTo>
                    <a:cubicBezTo>
                      <a:pt x="80" y="135"/>
                      <a:pt x="80" y="136"/>
                      <a:pt x="80" y="136"/>
                    </a:cubicBezTo>
                    <a:cubicBezTo>
                      <a:pt x="80" y="137"/>
                      <a:pt x="81" y="138"/>
                      <a:pt x="80" y="138"/>
                    </a:cubicBezTo>
                    <a:cubicBezTo>
                      <a:pt x="80" y="138"/>
                      <a:pt x="81" y="137"/>
                      <a:pt x="81" y="136"/>
                    </a:cubicBezTo>
                    <a:cubicBezTo>
                      <a:pt x="82" y="135"/>
                      <a:pt x="81" y="134"/>
                      <a:pt x="81" y="133"/>
                    </a:cubicBezTo>
                    <a:cubicBezTo>
                      <a:pt x="80" y="132"/>
                      <a:pt x="79" y="132"/>
                      <a:pt x="77" y="131"/>
                    </a:cubicBezTo>
                    <a:cubicBezTo>
                      <a:pt x="76" y="130"/>
                      <a:pt x="74" y="130"/>
                      <a:pt x="73" y="130"/>
                    </a:cubicBezTo>
                    <a:cubicBezTo>
                      <a:pt x="72" y="131"/>
                      <a:pt x="71" y="132"/>
                      <a:pt x="72" y="130"/>
                    </a:cubicBezTo>
                    <a:cubicBezTo>
                      <a:pt x="72" y="129"/>
                      <a:pt x="72" y="127"/>
                      <a:pt x="72" y="126"/>
                    </a:cubicBezTo>
                    <a:cubicBezTo>
                      <a:pt x="72" y="126"/>
                      <a:pt x="72" y="125"/>
                      <a:pt x="71" y="124"/>
                    </a:cubicBezTo>
                    <a:cubicBezTo>
                      <a:pt x="70" y="123"/>
                      <a:pt x="70" y="122"/>
                      <a:pt x="70" y="121"/>
                    </a:cubicBezTo>
                    <a:cubicBezTo>
                      <a:pt x="69" y="121"/>
                      <a:pt x="69" y="120"/>
                      <a:pt x="68" y="120"/>
                    </a:cubicBezTo>
                    <a:cubicBezTo>
                      <a:pt x="67" y="120"/>
                      <a:pt x="67" y="119"/>
                      <a:pt x="66" y="118"/>
                    </a:cubicBezTo>
                    <a:cubicBezTo>
                      <a:pt x="66" y="118"/>
                      <a:pt x="65" y="115"/>
                      <a:pt x="66" y="115"/>
                    </a:cubicBezTo>
                    <a:cubicBezTo>
                      <a:pt x="67" y="115"/>
                      <a:pt x="68" y="114"/>
                      <a:pt x="68" y="114"/>
                    </a:cubicBezTo>
                    <a:cubicBezTo>
                      <a:pt x="68" y="115"/>
                      <a:pt x="68" y="115"/>
                      <a:pt x="69" y="115"/>
                    </a:cubicBezTo>
                    <a:cubicBezTo>
                      <a:pt x="69" y="114"/>
                      <a:pt x="70" y="114"/>
                      <a:pt x="70" y="116"/>
                    </a:cubicBezTo>
                    <a:cubicBezTo>
                      <a:pt x="70" y="117"/>
                      <a:pt x="70" y="118"/>
                      <a:pt x="71" y="119"/>
                    </a:cubicBezTo>
                    <a:cubicBezTo>
                      <a:pt x="72" y="119"/>
                      <a:pt x="72" y="119"/>
                      <a:pt x="72" y="120"/>
                    </a:cubicBezTo>
                    <a:cubicBezTo>
                      <a:pt x="71" y="121"/>
                      <a:pt x="71" y="121"/>
                      <a:pt x="71" y="122"/>
                    </a:cubicBezTo>
                    <a:cubicBezTo>
                      <a:pt x="71" y="123"/>
                      <a:pt x="72" y="125"/>
                      <a:pt x="73" y="127"/>
                    </a:cubicBezTo>
                    <a:cubicBezTo>
                      <a:pt x="75" y="129"/>
                      <a:pt x="76" y="129"/>
                      <a:pt x="77" y="129"/>
                    </a:cubicBezTo>
                    <a:cubicBezTo>
                      <a:pt x="78" y="128"/>
                      <a:pt x="78" y="128"/>
                      <a:pt x="79" y="128"/>
                    </a:cubicBezTo>
                    <a:cubicBezTo>
                      <a:pt x="80" y="127"/>
                      <a:pt x="80" y="127"/>
                      <a:pt x="80" y="127"/>
                    </a:cubicBezTo>
                    <a:cubicBezTo>
                      <a:pt x="80" y="128"/>
                      <a:pt x="82" y="128"/>
                      <a:pt x="82" y="129"/>
                    </a:cubicBezTo>
                    <a:cubicBezTo>
                      <a:pt x="82" y="130"/>
                      <a:pt x="82" y="130"/>
                      <a:pt x="83" y="131"/>
                    </a:cubicBezTo>
                    <a:cubicBezTo>
                      <a:pt x="83" y="131"/>
                      <a:pt x="84" y="132"/>
                      <a:pt x="85" y="132"/>
                    </a:cubicBezTo>
                    <a:cubicBezTo>
                      <a:pt x="85" y="132"/>
                      <a:pt x="87" y="132"/>
                      <a:pt x="89" y="132"/>
                    </a:cubicBezTo>
                    <a:cubicBezTo>
                      <a:pt x="90" y="132"/>
                      <a:pt x="90" y="132"/>
                      <a:pt x="90" y="131"/>
                    </a:cubicBezTo>
                    <a:cubicBezTo>
                      <a:pt x="90" y="130"/>
                      <a:pt x="91" y="128"/>
                      <a:pt x="90" y="127"/>
                    </a:cubicBezTo>
                    <a:cubicBezTo>
                      <a:pt x="90" y="126"/>
                      <a:pt x="90" y="126"/>
                      <a:pt x="90" y="126"/>
                    </a:cubicBezTo>
                    <a:cubicBezTo>
                      <a:pt x="91" y="125"/>
                      <a:pt x="89" y="125"/>
                      <a:pt x="89" y="125"/>
                    </a:cubicBezTo>
                    <a:cubicBezTo>
                      <a:pt x="88" y="125"/>
                      <a:pt x="88" y="126"/>
                      <a:pt x="88" y="126"/>
                    </a:cubicBezTo>
                    <a:cubicBezTo>
                      <a:pt x="87" y="127"/>
                      <a:pt x="87" y="127"/>
                      <a:pt x="86" y="126"/>
                    </a:cubicBezTo>
                    <a:cubicBezTo>
                      <a:pt x="86" y="126"/>
                      <a:pt x="85" y="124"/>
                      <a:pt x="84" y="124"/>
                    </a:cubicBezTo>
                    <a:cubicBezTo>
                      <a:pt x="83" y="124"/>
                      <a:pt x="82" y="124"/>
                      <a:pt x="82" y="124"/>
                    </a:cubicBezTo>
                    <a:cubicBezTo>
                      <a:pt x="81" y="124"/>
                      <a:pt x="80" y="125"/>
                      <a:pt x="80" y="126"/>
                    </a:cubicBezTo>
                    <a:cubicBezTo>
                      <a:pt x="80" y="126"/>
                      <a:pt x="79" y="127"/>
                      <a:pt x="78" y="127"/>
                    </a:cubicBezTo>
                    <a:cubicBezTo>
                      <a:pt x="77" y="127"/>
                      <a:pt x="77" y="126"/>
                      <a:pt x="76" y="126"/>
                    </a:cubicBezTo>
                    <a:cubicBezTo>
                      <a:pt x="76" y="125"/>
                      <a:pt x="75" y="124"/>
                      <a:pt x="74" y="123"/>
                    </a:cubicBezTo>
                    <a:cubicBezTo>
                      <a:pt x="74" y="122"/>
                      <a:pt x="73" y="122"/>
                      <a:pt x="73" y="121"/>
                    </a:cubicBezTo>
                    <a:cubicBezTo>
                      <a:pt x="73" y="120"/>
                      <a:pt x="74" y="120"/>
                      <a:pt x="74" y="119"/>
                    </a:cubicBezTo>
                    <a:cubicBezTo>
                      <a:pt x="74" y="118"/>
                      <a:pt x="75" y="117"/>
                      <a:pt x="75" y="116"/>
                    </a:cubicBezTo>
                    <a:cubicBezTo>
                      <a:pt x="75" y="116"/>
                      <a:pt x="75" y="116"/>
                      <a:pt x="76" y="115"/>
                    </a:cubicBezTo>
                    <a:cubicBezTo>
                      <a:pt x="76" y="115"/>
                      <a:pt x="77" y="115"/>
                      <a:pt x="76" y="116"/>
                    </a:cubicBezTo>
                    <a:cubicBezTo>
                      <a:pt x="76" y="117"/>
                      <a:pt x="76" y="118"/>
                      <a:pt x="76" y="117"/>
                    </a:cubicBezTo>
                    <a:cubicBezTo>
                      <a:pt x="77" y="117"/>
                      <a:pt x="77" y="116"/>
                      <a:pt x="77" y="116"/>
                    </a:cubicBezTo>
                    <a:cubicBezTo>
                      <a:pt x="78" y="116"/>
                      <a:pt x="78" y="115"/>
                      <a:pt x="78" y="115"/>
                    </a:cubicBezTo>
                    <a:cubicBezTo>
                      <a:pt x="78" y="114"/>
                      <a:pt x="76" y="114"/>
                      <a:pt x="76" y="113"/>
                    </a:cubicBezTo>
                    <a:cubicBezTo>
                      <a:pt x="75" y="112"/>
                      <a:pt x="75" y="112"/>
                      <a:pt x="74" y="112"/>
                    </a:cubicBezTo>
                    <a:cubicBezTo>
                      <a:pt x="72" y="112"/>
                      <a:pt x="72" y="113"/>
                      <a:pt x="70" y="113"/>
                    </a:cubicBezTo>
                    <a:cubicBezTo>
                      <a:pt x="69" y="113"/>
                      <a:pt x="68" y="113"/>
                      <a:pt x="68" y="113"/>
                    </a:cubicBezTo>
                    <a:cubicBezTo>
                      <a:pt x="68" y="111"/>
                      <a:pt x="68" y="111"/>
                      <a:pt x="68" y="111"/>
                    </a:cubicBezTo>
                    <a:cubicBezTo>
                      <a:pt x="68" y="111"/>
                      <a:pt x="68" y="112"/>
                      <a:pt x="67" y="112"/>
                    </a:cubicBezTo>
                    <a:cubicBezTo>
                      <a:pt x="66" y="112"/>
                      <a:pt x="66" y="111"/>
                      <a:pt x="66" y="111"/>
                    </a:cubicBezTo>
                    <a:cubicBezTo>
                      <a:pt x="65" y="111"/>
                      <a:pt x="64" y="111"/>
                      <a:pt x="64" y="111"/>
                    </a:cubicBezTo>
                    <a:cubicBezTo>
                      <a:pt x="63" y="111"/>
                      <a:pt x="64" y="113"/>
                      <a:pt x="63" y="112"/>
                    </a:cubicBezTo>
                    <a:cubicBezTo>
                      <a:pt x="61" y="111"/>
                      <a:pt x="60" y="110"/>
                      <a:pt x="60" y="110"/>
                    </a:cubicBezTo>
                    <a:cubicBezTo>
                      <a:pt x="59" y="109"/>
                      <a:pt x="58" y="109"/>
                      <a:pt x="57" y="109"/>
                    </a:cubicBezTo>
                    <a:cubicBezTo>
                      <a:pt x="56" y="108"/>
                      <a:pt x="55" y="108"/>
                      <a:pt x="55" y="107"/>
                    </a:cubicBezTo>
                    <a:cubicBezTo>
                      <a:pt x="55" y="107"/>
                      <a:pt x="56" y="108"/>
                      <a:pt x="57" y="108"/>
                    </a:cubicBezTo>
                    <a:cubicBezTo>
                      <a:pt x="58" y="108"/>
                      <a:pt x="57" y="107"/>
                      <a:pt x="56" y="106"/>
                    </a:cubicBezTo>
                    <a:cubicBezTo>
                      <a:pt x="56" y="106"/>
                      <a:pt x="55" y="106"/>
                      <a:pt x="55" y="106"/>
                    </a:cubicBezTo>
                    <a:cubicBezTo>
                      <a:pt x="55" y="106"/>
                      <a:pt x="55" y="104"/>
                      <a:pt x="55" y="103"/>
                    </a:cubicBezTo>
                    <a:cubicBezTo>
                      <a:pt x="55" y="102"/>
                      <a:pt x="55" y="101"/>
                      <a:pt x="55" y="100"/>
                    </a:cubicBezTo>
                    <a:cubicBezTo>
                      <a:pt x="56" y="100"/>
                      <a:pt x="55" y="99"/>
                      <a:pt x="55" y="99"/>
                    </a:cubicBezTo>
                    <a:cubicBezTo>
                      <a:pt x="55" y="99"/>
                      <a:pt x="54" y="96"/>
                      <a:pt x="53" y="94"/>
                    </a:cubicBezTo>
                    <a:cubicBezTo>
                      <a:pt x="52" y="93"/>
                      <a:pt x="52" y="92"/>
                      <a:pt x="51" y="91"/>
                    </a:cubicBezTo>
                    <a:cubicBezTo>
                      <a:pt x="51" y="91"/>
                      <a:pt x="51" y="90"/>
                      <a:pt x="50" y="91"/>
                    </a:cubicBezTo>
                    <a:cubicBezTo>
                      <a:pt x="49" y="91"/>
                      <a:pt x="49" y="90"/>
                      <a:pt x="49" y="89"/>
                    </a:cubicBezTo>
                    <a:cubicBezTo>
                      <a:pt x="48" y="88"/>
                      <a:pt x="47" y="86"/>
                      <a:pt x="47" y="87"/>
                    </a:cubicBezTo>
                    <a:cubicBezTo>
                      <a:pt x="47" y="87"/>
                      <a:pt x="46" y="85"/>
                      <a:pt x="45" y="85"/>
                    </a:cubicBezTo>
                    <a:cubicBezTo>
                      <a:pt x="44" y="84"/>
                      <a:pt x="44" y="82"/>
                      <a:pt x="43" y="81"/>
                    </a:cubicBezTo>
                    <a:cubicBezTo>
                      <a:pt x="42" y="81"/>
                      <a:pt x="40" y="79"/>
                      <a:pt x="39" y="78"/>
                    </a:cubicBezTo>
                    <a:cubicBezTo>
                      <a:pt x="38" y="78"/>
                      <a:pt x="36" y="77"/>
                      <a:pt x="36" y="75"/>
                    </a:cubicBezTo>
                    <a:cubicBezTo>
                      <a:pt x="36" y="74"/>
                      <a:pt x="35" y="72"/>
                      <a:pt x="35" y="72"/>
                    </a:cubicBezTo>
                    <a:cubicBezTo>
                      <a:pt x="35" y="71"/>
                      <a:pt x="33" y="70"/>
                      <a:pt x="33" y="70"/>
                    </a:cubicBezTo>
                    <a:cubicBezTo>
                      <a:pt x="32" y="70"/>
                      <a:pt x="30" y="70"/>
                      <a:pt x="30" y="69"/>
                    </a:cubicBezTo>
                    <a:cubicBezTo>
                      <a:pt x="29" y="69"/>
                      <a:pt x="28" y="69"/>
                      <a:pt x="28" y="69"/>
                    </a:cubicBezTo>
                    <a:cubicBezTo>
                      <a:pt x="28" y="69"/>
                      <a:pt x="30" y="68"/>
                      <a:pt x="32" y="68"/>
                    </a:cubicBezTo>
                    <a:cubicBezTo>
                      <a:pt x="33" y="68"/>
                      <a:pt x="34" y="68"/>
                      <a:pt x="34" y="67"/>
                    </a:cubicBezTo>
                    <a:cubicBezTo>
                      <a:pt x="34" y="66"/>
                      <a:pt x="36" y="65"/>
                      <a:pt x="36" y="64"/>
                    </a:cubicBezTo>
                    <a:cubicBezTo>
                      <a:pt x="36" y="63"/>
                      <a:pt x="36" y="62"/>
                      <a:pt x="37" y="61"/>
                    </a:cubicBezTo>
                    <a:cubicBezTo>
                      <a:pt x="37" y="59"/>
                      <a:pt x="37" y="57"/>
                      <a:pt x="37" y="57"/>
                    </a:cubicBezTo>
                    <a:cubicBezTo>
                      <a:pt x="37" y="56"/>
                      <a:pt x="38" y="56"/>
                      <a:pt x="39" y="56"/>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92" name="Freeform 438">
                <a:extLst>
                  <a:ext uri="{FF2B5EF4-FFF2-40B4-BE49-F238E27FC236}">
                    <a16:creationId xmlns:a16="http://schemas.microsoft.com/office/drawing/2014/main" id="{D6B8E7B5-15C2-7FF6-1CB8-A0C7F80884E5}"/>
                  </a:ext>
                </a:extLst>
              </p:cNvPr>
              <p:cNvSpPr>
                <a:spLocks/>
              </p:cNvSpPr>
              <p:nvPr/>
            </p:nvSpPr>
            <p:spPr bwMode="gray">
              <a:xfrm>
                <a:off x="1701824" y="4618215"/>
                <a:ext cx="14288" cy="11113"/>
              </a:xfrm>
              <a:custGeom>
                <a:avLst/>
                <a:gdLst>
                  <a:gd name="T0" fmla="*/ 3 w 4"/>
                  <a:gd name="T1" fmla="*/ 0 h 3"/>
                  <a:gd name="T2" fmla="*/ 1 w 4"/>
                  <a:gd name="T3" fmla="*/ 1 h 3"/>
                  <a:gd name="T4" fmla="*/ 0 w 4"/>
                  <a:gd name="T5" fmla="*/ 2 h 3"/>
                  <a:gd name="T6" fmla="*/ 3 w 4"/>
                  <a:gd name="T7" fmla="*/ 3 h 3"/>
                  <a:gd name="T8" fmla="*/ 4 w 4"/>
                  <a:gd name="T9" fmla="*/ 2 h 3"/>
                  <a:gd name="T10" fmla="*/ 3 w 4"/>
                  <a:gd name="T11" fmla="*/ 0 h 3"/>
                </a:gdLst>
                <a:ahLst/>
                <a:cxnLst>
                  <a:cxn ang="0">
                    <a:pos x="T0" y="T1"/>
                  </a:cxn>
                  <a:cxn ang="0">
                    <a:pos x="T2" y="T3"/>
                  </a:cxn>
                  <a:cxn ang="0">
                    <a:pos x="T4" y="T5"/>
                  </a:cxn>
                  <a:cxn ang="0">
                    <a:pos x="T6" y="T7"/>
                  </a:cxn>
                  <a:cxn ang="0">
                    <a:pos x="T8" y="T9"/>
                  </a:cxn>
                  <a:cxn ang="0">
                    <a:pos x="T10" y="T11"/>
                  </a:cxn>
                </a:cxnLst>
                <a:rect l="0" t="0" r="r" b="b"/>
                <a:pathLst>
                  <a:path w="4" h="3">
                    <a:moveTo>
                      <a:pt x="3" y="0"/>
                    </a:moveTo>
                    <a:cubicBezTo>
                      <a:pt x="2" y="0"/>
                      <a:pt x="2" y="0"/>
                      <a:pt x="1" y="1"/>
                    </a:cubicBezTo>
                    <a:cubicBezTo>
                      <a:pt x="0" y="1"/>
                      <a:pt x="0" y="2"/>
                      <a:pt x="0" y="2"/>
                    </a:cubicBezTo>
                    <a:cubicBezTo>
                      <a:pt x="1" y="3"/>
                      <a:pt x="2" y="3"/>
                      <a:pt x="3" y="3"/>
                    </a:cubicBezTo>
                    <a:cubicBezTo>
                      <a:pt x="4" y="3"/>
                      <a:pt x="4" y="3"/>
                      <a:pt x="4" y="2"/>
                    </a:cubicBezTo>
                    <a:cubicBezTo>
                      <a:pt x="4" y="0"/>
                      <a:pt x="4" y="0"/>
                      <a:pt x="3"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93" name="Freeform 439">
                <a:extLst>
                  <a:ext uri="{FF2B5EF4-FFF2-40B4-BE49-F238E27FC236}">
                    <a16:creationId xmlns:a16="http://schemas.microsoft.com/office/drawing/2014/main" id="{14EF8E9E-752C-FAA4-4A0C-CBB3020CB838}"/>
                  </a:ext>
                </a:extLst>
              </p:cNvPr>
              <p:cNvSpPr>
                <a:spLocks/>
              </p:cNvSpPr>
              <p:nvPr/>
            </p:nvSpPr>
            <p:spPr bwMode="gray">
              <a:xfrm>
                <a:off x="1597048" y="4875400"/>
                <a:ext cx="11113" cy="11113"/>
              </a:xfrm>
              <a:custGeom>
                <a:avLst/>
                <a:gdLst>
                  <a:gd name="T0" fmla="*/ 3 w 3"/>
                  <a:gd name="T1" fmla="*/ 0 h 3"/>
                  <a:gd name="T2" fmla="*/ 2 w 3"/>
                  <a:gd name="T3" fmla="*/ 1 h 3"/>
                  <a:gd name="T4" fmla="*/ 1 w 3"/>
                  <a:gd name="T5" fmla="*/ 2 h 3"/>
                  <a:gd name="T6" fmla="*/ 3 w 3"/>
                  <a:gd name="T7" fmla="*/ 2 h 3"/>
                  <a:gd name="T8" fmla="*/ 3 w 3"/>
                  <a:gd name="T9" fmla="*/ 0 h 3"/>
                </a:gdLst>
                <a:ahLst/>
                <a:cxnLst>
                  <a:cxn ang="0">
                    <a:pos x="T0" y="T1"/>
                  </a:cxn>
                  <a:cxn ang="0">
                    <a:pos x="T2" y="T3"/>
                  </a:cxn>
                  <a:cxn ang="0">
                    <a:pos x="T4" y="T5"/>
                  </a:cxn>
                  <a:cxn ang="0">
                    <a:pos x="T6" y="T7"/>
                  </a:cxn>
                  <a:cxn ang="0">
                    <a:pos x="T8" y="T9"/>
                  </a:cxn>
                </a:cxnLst>
                <a:rect l="0" t="0" r="r" b="b"/>
                <a:pathLst>
                  <a:path w="3" h="3">
                    <a:moveTo>
                      <a:pt x="3" y="0"/>
                    </a:moveTo>
                    <a:cubicBezTo>
                      <a:pt x="2" y="1"/>
                      <a:pt x="3" y="1"/>
                      <a:pt x="2" y="1"/>
                    </a:cubicBezTo>
                    <a:cubicBezTo>
                      <a:pt x="1" y="1"/>
                      <a:pt x="0" y="2"/>
                      <a:pt x="1" y="2"/>
                    </a:cubicBezTo>
                    <a:cubicBezTo>
                      <a:pt x="2" y="2"/>
                      <a:pt x="2" y="3"/>
                      <a:pt x="3" y="2"/>
                    </a:cubicBezTo>
                    <a:cubicBezTo>
                      <a:pt x="3" y="1"/>
                      <a:pt x="3" y="0"/>
                      <a:pt x="3"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94" name="Freeform 440">
                <a:extLst>
                  <a:ext uri="{FF2B5EF4-FFF2-40B4-BE49-F238E27FC236}">
                    <a16:creationId xmlns:a16="http://schemas.microsoft.com/office/drawing/2014/main" id="{62A9FE5B-AC05-CD32-6D63-93A97C02BBBB}"/>
                  </a:ext>
                </a:extLst>
              </p:cNvPr>
              <p:cNvSpPr>
                <a:spLocks/>
              </p:cNvSpPr>
              <p:nvPr/>
            </p:nvSpPr>
            <p:spPr bwMode="gray">
              <a:xfrm>
                <a:off x="1608160" y="4881750"/>
                <a:ext cx="14288" cy="11113"/>
              </a:xfrm>
              <a:custGeom>
                <a:avLst/>
                <a:gdLst>
                  <a:gd name="T0" fmla="*/ 1 w 4"/>
                  <a:gd name="T1" fmla="*/ 0 h 3"/>
                  <a:gd name="T2" fmla="*/ 1 w 4"/>
                  <a:gd name="T3" fmla="*/ 0 h 3"/>
                  <a:gd name="T4" fmla="*/ 3 w 4"/>
                  <a:gd name="T5" fmla="*/ 2 h 3"/>
                  <a:gd name="T6" fmla="*/ 4 w 4"/>
                  <a:gd name="T7" fmla="*/ 2 h 3"/>
                  <a:gd name="T8" fmla="*/ 3 w 4"/>
                  <a:gd name="T9" fmla="*/ 0 h 3"/>
                  <a:gd name="T10" fmla="*/ 1 w 4"/>
                  <a:gd name="T11" fmla="*/ 0 h 3"/>
                </a:gdLst>
                <a:ahLst/>
                <a:cxnLst>
                  <a:cxn ang="0">
                    <a:pos x="T0" y="T1"/>
                  </a:cxn>
                  <a:cxn ang="0">
                    <a:pos x="T2" y="T3"/>
                  </a:cxn>
                  <a:cxn ang="0">
                    <a:pos x="T4" y="T5"/>
                  </a:cxn>
                  <a:cxn ang="0">
                    <a:pos x="T6" y="T7"/>
                  </a:cxn>
                  <a:cxn ang="0">
                    <a:pos x="T8" y="T9"/>
                  </a:cxn>
                  <a:cxn ang="0">
                    <a:pos x="T10" y="T11"/>
                  </a:cxn>
                </a:cxnLst>
                <a:rect l="0" t="0" r="r" b="b"/>
                <a:pathLst>
                  <a:path w="4" h="3">
                    <a:moveTo>
                      <a:pt x="1" y="0"/>
                    </a:moveTo>
                    <a:cubicBezTo>
                      <a:pt x="1" y="0"/>
                      <a:pt x="0" y="0"/>
                      <a:pt x="1" y="0"/>
                    </a:cubicBezTo>
                    <a:cubicBezTo>
                      <a:pt x="2" y="1"/>
                      <a:pt x="2" y="1"/>
                      <a:pt x="3" y="2"/>
                    </a:cubicBezTo>
                    <a:cubicBezTo>
                      <a:pt x="3" y="2"/>
                      <a:pt x="4" y="3"/>
                      <a:pt x="4" y="2"/>
                    </a:cubicBezTo>
                    <a:cubicBezTo>
                      <a:pt x="3" y="1"/>
                      <a:pt x="3" y="1"/>
                      <a:pt x="3" y="0"/>
                    </a:cubicBezTo>
                    <a:cubicBezTo>
                      <a:pt x="2" y="0"/>
                      <a:pt x="2" y="0"/>
                      <a:pt x="1"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95" name="Freeform 441">
                <a:extLst>
                  <a:ext uri="{FF2B5EF4-FFF2-40B4-BE49-F238E27FC236}">
                    <a16:creationId xmlns:a16="http://schemas.microsoft.com/office/drawing/2014/main" id="{5D8AECE4-11B4-5E86-80C6-35A9A197D833}"/>
                  </a:ext>
                </a:extLst>
              </p:cNvPr>
              <p:cNvSpPr>
                <a:spLocks/>
              </p:cNvSpPr>
              <p:nvPr/>
            </p:nvSpPr>
            <p:spPr bwMode="gray">
              <a:xfrm>
                <a:off x="1427183" y="4907151"/>
                <a:ext cx="85726" cy="65090"/>
              </a:xfrm>
              <a:custGeom>
                <a:avLst/>
                <a:gdLst>
                  <a:gd name="T0" fmla="*/ 19 w 24"/>
                  <a:gd name="T1" fmla="*/ 3 h 18"/>
                  <a:gd name="T2" fmla="*/ 19 w 24"/>
                  <a:gd name="T3" fmla="*/ 0 h 18"/>
                  <a:gd name="T4" fmla="*/ 18 w 24"/>
                  <a:gd name="T5" fmla="*/ 1 h 18"/>
                  <a:gd name="T6" fmla="*/ 15 w 24"/>
                  <a:gd name="T7" fmla="*/ 1 h 18"/>
                  <a:gd name="T8" fmla="*/ 14 w 24"/>
                  <a:gd name="T9" fmla="*/ 0 h 18"/>
                  <a:gd name="T10" fmla="*/ 12 w 24"/>
                  <a:gd name="T11" fmla="*/ 1 h 18"/>
                  <a:gd name="T12" fmla="*/ 12 w 24"/>
                  <a:gd name="T13" fmla="*/ 2 h 18"/>
                  <a:gd name="T14" fmla="*/ 9 w 24"/>
                  <a:gd name="T15" fmla="*/ 2 h 18"/>
                  <a:gd name="T16" fmla="*/ 8 w 24"/>
                  <a:gd name="T17" fmla="*/ 4 h 18"/>
                  <a:gd name="T18" fmla="*/ 7 w 24"/>
                  <a:gd name="T19" fmla="*/ 4 h 18"/>
                  <a:gd name="T20" fmla="*/ 4 w 24"/>
                  <a:gd name="T21" fmla="*/ 3 h 18"/>
                  <a:gd name="T22" fmla="*/ 1 w 24"/>
                  <a:gd name="T23" fmla="*/ 2 h 18"/>
                  <a:gd name="T24" fmla="*/ 0 w 24"/>
                  <a:gd name="T25" fmla="*/ 3 h 18"/>
                  <a:gd name="T26" fmla="*/ 1 w 24"/>
                  <a:gd name="T27" fmla="*/ 6 h 18"/>
                  <a:gd name="T28" fmla="*/ 2 w 24"/>
                  <a:gd name="T29" fmla="*/ 7 h 18"/>
                  <a:gd name="T30" fmla="*/ 3 w 24"/>
                  <a:gd name="T31" fmla="*/ 9 h 18"/>
                  <a:gd name="T32" fmla="*/ 5 w 24"/>
                  <a:gd name="T33" fmla="*/ 10 h 18"/>
                  <a:gd name="T34" fmla="*/ 8 w 24"/>
                  <a:gd name="T35" fmla="*/ 14 h 18"/>
                  <a:gd name="T36" fmla="*/ 11 w 24"/>
                  <a:gd name="T37" fmla="*/ 14 h 18"/>
                  <a:gd name="T38" fmla="*/ 13 w 24"/>
                  <a:gd name="T39" fmla="*/ 14 h 18"/>
                  <a:gd name="T40" fmla="*/ 13 w 24"/>
                  <a:gd name="T41" fmla="*/ 15 h 18"/>
                  <a:gd name="T42" fmla="*/ 14 w 24"/>
                  <a:gd name="T43" fmla="*/ 18 h 18"/>
                  <a:gd name="T44" fmla="*/ 16 w 24"/>
                  <a:gd name="T45" fmla="*/ 17 h 18"/>
                  <a:gd name="T46" fmla="*/ 17 w 24"/>
                  <a:gd name="T47" fmla="*/ 16 h 18"/>
                  <a:gd name="T48" fmla="*/ 19 w 24"/>
                  <a:gd name="T49" fmla="*/ 16 h 18"/>
                  <a:gd name="T50" fmla="*/ 20 w 24"/>
                  <a:gd name="T51" fmla="*/ 15 h 18"/>
                  <a:gd name="T52" fmla="*/ 21 w 24"/>
                  <a:gd name="T53" fmla="*/ 15 h 18"/>
                  <a:gd name="T54" fmla="*/ 23 w 24"/>
                  <a:gd name="T55" fmla="*/ 15 h 18"/>
                  <a:gd name="T56" fmla="*/ 23 w 24"/>
                  <a:gd name="T57" fmla="*/ 14 h 18"/>
                  <a:gd name="T58" fmla="*/ 23 w 24"/>
                  <a:gd name="T59" fmla="*/ 12 h 18"/>
                  <a:gd name="T60" fmla="*/ 23 w 24"/>
                  <a:gd name="T61" fmla="*/ 10 h 18"/>
                  <a:gd name="T62" fmla="*/ 23 w 24"/>
                  <a:gd name="T63" fmla="*/ 9 h 18"/>
                  <a:gd name="T64" fmla="*/ 23 w 24"/>
                  <a:gd name="T65" fmla="*/ 8 h 18"/>
                  <a:gd name="T66" fmla="*/ 23 w 24"/>
                  <a:gd name="T67" fmla="*/ 6 h 18"/>
                  <a:gd name="T68" fmla="*/ 23 w 24"/>
                  <a:gd name="T69" fmla="*/ 4 h 18"/>
                  <a:gd name="T70" fmla="*/ 21 w 24"/>
                  <a:gd name="T71" fmla="*/ 3 h 18"/>
                  <a:gd name="T72" fmla="*/ 19 w 24"/>
                  <a:gd name="T73" fmla="*/ 3 h 18"/>
                  <a:gd name="T74" fmla="*/ 19 w 24"/>
                  <a:gd name="T75"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4" h="18">
                    <a:moveTo>
                      <a:pt x="19" y="3"/>
                    </a:moveTo>
                    <a:cubicBezTo>
                      <a:pt x="19" y="3"/>
                      <a:pt x="19" y="1"/>
                      <a:pt x="19" y="0"/>
                    </a:cubicBezTo>
                    <a:cubicBezTo>
                      <a:pt x="18" y="0"/>
                      <a:pt x="18" y="1"/>
                      <a:pt x="18" y="1"/>
                    </a:cubicBezTo>
                    <a:cubicBezTo>
                      <a:pt x="17" y="1"/>
                      <a:pt x="16" y="2"/>
                      <a:pt x="15" y="1"/>
                    </a:cubicBezTo>
                    <a:cubicBezTo>
                      <a:pt x="15" y="1"/>
                      <a:pt x="14" y="1"/>
                      <a:pt x="14" y="0"/>
                    </a:cubicBezTo>
                    <a:cubicBezTo>
                      <a:pt x="13" y="0"/>
                      <a:pt x="12" y="0"/>
                      <a:pt x="12" y="1"/>
                    </a:cubicBezTo>
                    <a:cubicBezTo>
                      <a:pt x="12" y="2"/>
                      <a:pt x="12" y="2"/>
                      <a:pt x="12" y="2"/>
                    </a:cubicBezTo>
                    <a:cubicBezTo>
                      <a:pt x="11" y="1"/>
                      <a:pt x="10" y="2"/>
                      <a:pt x="9" y="2"/>
                    </a:cubicBezTo>
                    <a:cubicBezTo>
                      <a:pt x="8" y="2"/>
                      <a:pt x="9" y="3"/>
                      <a:pt x="8" y="4"/>
                    </a:cubicBezTo>
                    <a:cubicBezTo>
                      <a:pt x="8" y="4"/>
                      <a:pt x="8" y="5"/>
                      <a:pt x="7" y="4"/>
                    </a:cubicBezTo>
                    <a:cubicBezTo>
                      <a:pt x="6" y="3"/>
                      <a:pt x="5" y="3"/>
                      <a:pt x="4" y="3"/>
                    </a:cubicBezTo>
                    <a:cubicBezTo>
                      <a:pt x="3" y="3"/>
                      <a:pt x="2" y="2"/>
                      <a:pt x="1" y="2"/>
                    </a:cubicBezTo>
                    <a:cubicBezTo>
                      <a:pt x="1" y="2"/>
                      <a:pt x="0" y="2"/>
                      <a:pt x="0" y="3"/>
                    </a:cubicBezTo>
                    <a:cubicBezTo>
                      <a:pt x="0" y="4"/>
                      <a:pt x="1" y="5"/>
                      <a:pt x="1" y="6"/>
                    </a:cubicBezTo>
                    <a:cubicBezTo>
                      <a:pt x="0" y="7"/>
                      <a:pt x="1" y="7"/>
                      <a:pt x="2" y="7"/>
                    </a:cubicBezTo>
                    <a:cubicBezTo>
                      <a:pt x="2" y="7"/>
                      <a:pt x="2" y="8"/>
                      <a:pt x="3" y="9"/>
                    </a:cubicBezTo>
                    <a:cubicBezTo>
                      <a:pt x="3" y="9"/>
                      <a:pt x="4" y="9"/>
                      <a:pt x="5" y="10"/>
                    </a:cubicBezTo>
                    <a:cubicBezTo>
                      <a:pt x="6" y="11"/>
                      <a:pt x="8" y="13"/>
                      <a:pt x="8" y="14"/>
                    </a:cubicBezTo>
                    <a:cubicBezTo>
                      <a:pt x="9" y="14"/>
                      <a:pt x="10" y="15"/>
                      <a:pt x="11" y="14"/>
                    </a:cubicBezTo>
                    <a:cubicBezTo>
                      <a:pt x="11" y="14"/>
                      <a:pt x="12" y="14"/>
                      <a:pt x="13" y="14"/>
                    </a:cubicBezTo>
                    <a:cubicBezTo>
                      <a:pt x="13" y="15"/>
                      <a:pt x="13" y="15"/>
                      <a:pt x="13" y="15"/>
                    </a:cubicBezTo>
                    <a:cubicBezTo>
                      <a:pt x="14" y="16"/>
                      <a:pt x="14" y="18"/>
                      <a:pt x="14" y="18"/>
                    </a:cubicBezTo>
                    <a:cubicBezTo>
                      <a:pt x="14" y="18"/>
                      <a:pt x="16" y="18"/>
                      <a:pt x="16" y="17"/>
                    </a:cubicBezTo>
                    <a:cubicBezTo>
                      <a:pt x="15" y="17"/>
                      <a:pt x="16" y="16"/>
                      <a:pt x="17" y="16"/>
                    </a:cubicBezTo>
                    <a:cubicBezTo>
                      <a:pt x="17" y="15"/>
                      <a:pt x="18" y="15"/>
                      <a:pt x="19" y="16"/>
                    </a:cubicBezTo>
                    <a:cubicBezTo>
                      <a:pt x="19" y="16"/>
                      <a:pt x="20" y="16"/>
                      <a:pt x="20" y="15"/>
                    </a:cubicBezTo>
                    <a:cubicBezTo>
                      <a:pt x="20" y="15"/>
                      <a:pt x="21" y="15"/>
                      <a:pt x="21" y="15"/>
                    </a:cubicBezTo>
                    <a:cubicBezTo>
                      <a:pt x="22" y="15"/>
                      <a:pt x="23" y="16"/>
                      <a:pt x="23" y="15"/>
                    </a:cubicBezTo>
                    <a:cubicBezTo>
                      <a:pt x="24" y="15"/>
                      <a:pt x="23" y="14"/>
                      <a:pt x="23" y="14"/>
                    </a:cubicBezTo>
                    <a:cubicBezTo>
                      <a:pt x="23" y="13"/>
                      <a:pt x="23" y="12"/>
                      <a:pt x="23" y="12"/>
                    </a:cubicBezTo>
                    <a:cubicBezTo>
                      <a:pt x="22" y="11"/>
                      <a:pt x="22" y="10"/>
                      <a:pt x="23" y="10"/>
                    </a:cubicBezTo>
                    <a:cubicBezTo>
                      <a:pt x="23" y="10"/>
                      <a:pt x="24" y="9"/>
                      <a:pt x="23" y="9"/>
                    </a:cubicBezTo>
                    <a:cubicBezTo>
                      <a:pt x="22" y="8"/>
                      <a:pt x="23" y="8"/>
                      <a:pt x="23" y="8"/>
                    </a:cubicBezTo>
                    <a:cubicBezTo>
                      <a:pt x="23" y="7"/>
                      <a:pt x="23" y="6"/>
                      <a:pt x="23" y="6"/>
                    </a:cubicBezTo>
                    <a:cubicBezTo>
                      <a:pt x="24" y="5"/>
                      <a:pt x="24" y="5"/>
                      <a:pt x="23" y="4"/>
                    </a:cubicBezTo>
                    <a:cubicBezTo>
                      <a:pt x="22" y="3"/>
                      <a:pt x="22" y="3"/>
                      <a:pt x="21" y="3"/>
                    </a:cubicBezTo>
                    <a:cubicBezTo>
                      <a:pt x="20" y="4"/>
                      <a:pt x="20" y="4"/>
                      <a:pt x="19" y="3"/>
                    </a:cubicBezTo>
                    <a:cubicBezTo>
                      <a:pt x="19" y="3"/>
                      <a:pt x="19" y="2"/>
                      <a:pt x="19" y="3"/>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96" name="Freeform 442">
                <a:extLst>
                  <a:ext uri="{FF2B5EF4-FFF2-40B4-BE49-F238E27FC236}">
                    <a16:creationId xmlns:a16="http://schemas.microsoft.com/office/drawing/2014/main" id="{BE9A7923-0914-E765-954A-3ACD8AFC3EC4}"/>
                  </a:ext>
                </a:extLst>
              </p:cNvPr>
              <p:cNvSpPr>
                <a:spLocks/>
              </p:cNvSpPr>
              <p:nvPr/>
            </p:nvSpPr>
            <p:spPr bwMode="gray">
              <a:xfrm>
                <a:off x="1716112" y="5105596"/>
                <a:ext cx="25400" cy="22226"/>
              </a:xfrm>
              <a:custGeom>
                <a:avLst/>
                <a:gdLst>
                  <a:gd name="T0" fmla="*/ 3 w 7"/>
                  <a:gd name="T1" fmla="*/ 2 h 6"/>
                  <a:gd name="T2" fmla="*/ 1 w 7"/>
                  <a:gd name="T3" fmla="*/ 3 h 6"/>
                  <a:gd name="T4" fmla="*/ 1 w 7"/>
                  <a:gd name="T5" fmla="*/ 6 h 6"/>
                  <a:gd name="T6" fmla="*/ 4 w 7"/>
                  <a:gd name="T7" fmla="*/ 5 h 6"/>
                  <a:gd name="T8" fmla="*/ 6 w 7"/>
                  <a:gd name="T9" fmla="*/ 1 h 6"/>
                  <a:gd name="T10" fmla="*/ 5 w 7"/>
                  <a:gd name="T11" fmla="*/ 1 h 6"/>
                  <a:gd name="T12" fmla="*/ 3 w 7"/>
                  <a:gd name="T13" fmla="*/ 2 h 6"/>
                </a:gdLst>
                <a:ahLst/>
                <a:cxnLst>
                  <a:cxn ang="0">
                    <a:pos x="T0" y="T1"/>
                  </a:cxn>
                  <a:cxn ang="0">
                    <a:pos x="T2" y="T3"/>
                  </a:cxn>
                  <a:cxn ang="0">
                    <a:pos x="T4" y="T5"/>
                  </a:cxn>
                  <a:cxn ang="0">
                    <a:pos x="T6" y="T7"/>
                  </a:cxn>
                  <a:cxn ang="0">
                    <a:pos x="T8" y="T9"/>
                  </a:cxn>
                  <a:cxn ang="0">
                    <a:pos x="T10" y="T11"/>
                  </a:cxn>
                  <a:cxn ang="0">
                    <a:pos x="T12" y="T13"/>
                  </a:cxn>
                </a:cxnLst>
                <a:rect l="0" t="0" r="r" b="b"/>
                <a:pathLst>
                  <a:path w="7" h="6">
                    <a:moveTo>
                      <a:pt x="3" y="2"/>
                    </a:moveTo>
                    <a:cubicBezTo>
                      <a:pt x="1" y="2"/>
                      <a:pt x="1" y="3"/>
                      <a:pt x="1" y="3"/>
                    </a:cubicBezTo>
                    <a:cubicBezTo>
                      <a:pt x="0" y="4"/>
                      <a:pt x="0" y="6"/>
                      <a:pt x="1" y="6"/>
                    </a:cubicBezTo>
                    <a:cubicBezTo>
                      <a:pt x="2" y="6"/>
                      <a:pt x="3" y="6"/>
                      <a:pt x="4" y="5"/>
                    </a:cubicBezTo>
                    <a:cubicBezTo>
                      <a:pt x="4" y="4"/>
                      <a:pt x="5" y="2"/>
                      <a:pt x="6" y="1"/>
                    </a:cubicBezTo>
                    <a:cubicBezTo>
                      <a:pt x="6" y="0"/>
                      <a:pt x="7" y="0"/>
                      <a:pt x="5" y="1"/>
                    </a:cubicBezTo>
                    <a:cubicBezTo>
                      <a:pt x="4" y="1"/>
                      <a:pt x="3" y="1"/>
                      <a:pt x="3" y="2"/>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97" name="Freeform 443">
                <a:extLst>
                  <a:ext uri="{FF2B5EF4-FFF2-40B4-BE49-F238E27FC236}">
                    <a16:creationId xmlns:a16="http://schemas.microsoft.com/office/drawing/2014/main" id="{9F861CD2-DD32-CD30-3920-0F25F5E4C24F}"/>
                  </a:ext>
                </a:extLst>
              </p:cNvPr>
              <p:cNvSpPr>
                <a:spLocks/>
              </p:cNvSpPr>
              <p:nvPr/>
            </p:nvSpPr>
            <p:spPr bwMode="gray">
              <a:xfrm>
                <a:off x="1184292" y="5553288"/>
                <a:ext cx="87314" cy="58740"/>
              </a:xfrm>
              <a:custGeom>
                <a:avLst/>
                <a:gdLst>
                  <a:gd name="T0" fmla="*/ 1 w 24"/>
                  <a:gd name="T1" fmla="*/ 15 h 16"/>
                  <a:gd name="T2" fmla="*/ 2 w 24"/>
                  <a:gd name="T3" fmla="*/ 15 h 16"/>
                  <a:gd name="T4" fmla="*/ 4 w 24"/>
                  <a:gd name="T5" fmla="*/ 15 h 16"/>
                  <a:gd name="T6" fmla="*/ 6 w 24"/>
                  <a:gd name="T7" fmla="*/ 14 h 16"/>
                  <a:gd name="T8" fmla="*/ 8 w 24"/>
                  <a:gd name="T9" fmla="*/ 13 h 16"/>
                  <a:gd name="T10" fmla="*/ 11 w 24"/>
                  <a:gd name="T11" fmla="*/ 12 h 16"/>
                  <a:gd name="T12" fmla="*/ 14 w 24"/>
                  <a:gd name="T13" fmla="*/ 9 h 16"/>
                  <a:gd name="T14" fmla="*/ 16 w 24"/>
                  <a:gd name="T15" fmla="*/ 8 h 16"/>
                  <a:gd name="T16" fmla="*/ 20 w 24"/>
                  <a:gd name="T17" fmla="*/ 6 h 16"/>
                  <a:gd name="T18" fmla="*/ 22 w 24"/>
                  <a:gd name="T19" fmla="*/ 6 h 16"/>
                  <a:gd name="T20" fmla="*/ 23 w 24"/>
                  <a:gd name="T21" fmla="*/ 4 h 16"/>
                  <a:gd name="T22" fmla="*/ 24 w 24"/>
                  <a:gd name="T23" fmla="*/ 3 h 16"/>
                  <a:gd name="T24" fmla="*/ 23 w 24"/>
                  <a:gd name="T25" fmla="*/ 2 h 16"/>
                  <a:gd name="T26" fmla="*/ 20 w 24"/>
                  <a:gd name="T27" fmla="*/ 0 h 16"/>
                  <a:gd name="T28" fmla="*/ 17 w 24"/>
                  <a:gd name="T29" fmla="*/ 1 h 16"/>
                  <a:gd name="T30" fmla="*/ 14 w 24"/>
                  <a:gd name="T31" fmla="*/ 2 h 16"/>
                  <a:gd name="T32" fmla="*/ 13 w 24"/>
                  <a:gd name="T33" fmla="*/ 4 h 16"/>
                  <a:gd name="T34" fmla="*/ 13 w 24"/>
                  <a:gd name="T35" fmla="*/ 6 h 16"/>
                  <a:gd name="T36" fmla="*/ 13 w 24"/>
                  <a:gd name="T37" fmla="*/ 7 h 16"/>
                  <a:gd name="T38" fmla="*/ 11 w 24"/>
                  <a:gd name="T39" fmla="*/ 7 h 16"/>
                  <a:gd name="T40" fmla="*/ 10 w 24"/>
                  <a:gd name="T41" fmla="*/ 6 h 16"/>
                  <a:gd name="T42" fmla="*/ 8 w 24"/>
                  <a:gd name="T43" fmla="*/ 7 h 16"/>
                  <a:gd name="T44" fmla="*/ 5 w 24"/>
                  <a:gd name="T45" fmla="*/ 9 h 16"/>
                  <a:gd name="T46" fmla="*/ 5 w 24"/>
                  <a:gd name="T47" fmla="*/ 11 h 16"/>
                  <a:gd name="T48" fmla="*/ 4 w 24"/>
                  <a:gd name="T49" fmla="*/ 12 h 16"/>
                  <a:gd name="T50" fmla="*/ 2 w 24"/>
                  <a:gd name="T51" fmla="*/ 14 h 16"/>
                  <a:gd name="T52" fmla="*/ 1 w 24"/>
                  <a:gd name="T53"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 h="16">
                    <a:moveTo>
                      <a:pt x="1" y="15"/>
                    </a:moveTo>
                    <a:cubicBezTo>
                      <a:pt x="0" y="15"/>
                      <a:pt x="1" y="16"/>
                      <a:pt x="2" y="15"/>
                    </a:cubicBezTo>
                    <a:cubicBezTo>
                      <a:pt x="3" y="15"/>
                      <a:pt x="4" y="15"/>
                      <a:pt x="4" y="15"/>
                    </a:cubicBezTo>
                    <a:cubicBezTo>
                      <a:pt x="5" y="15"/>
                      <a:pt x="5" y="13"/>
                      <a:pt x="6" y="14"/>
                    </a:cubicBezTo>
                    <a:cubicBezTo>
                      <a:pt x="7" y="14"/>
                      <a:pt x="7" y="13"/>
                      <a:pt x="8" y="13"/>
                    </a:cubicBezTo>
                    <a:cubicBezTo>
                      <a:pt x="10" y="13"/>
                      <a:pt x="10" y="12"/>
                      <a:pt x="11" y="12"/>
                    </a:cubicBezTo>
                    <a:cubicBezTo>
                      <a:pt x="12" y="11"/>
                      <a:pt x="13" y="9"/>
                      <a:pt x="14" y="9"/>
                    </a:cubicBezTo>
                    <a:cubicBezTo>
                      <a:pt x="14" y="8"/>
                      <a:pt x="15" y="8"/>
                      <a:pt x="16" y="8"/>
                    </a:cubicBezTo>
                    <a:cubicBezTo>
                      <a:pt x="18" y="8"/>
                      <a:pt x="19" y="7"/>
                      <a:pt x="20" y="6"/>
                    </a:cubicBezTo>
                    <a:cubicBezTo>
                      <a:pt x="21" y="6"/>
                      <a:pt x="21" y="6"/>
                      <a:pt x="22" y="6"/>
                    </a:cubicBezTo>
                    <a:cubicBezTo>
                      <a:pt x="23" y="6"/>
                      <a:pt x="23" y="5"/>
                      <a:pt x="23" y="4"/>
                    </a:cubicBezTo>
                    <a:cubicBezTo>
                      <a:pt x="22" y="4"/>
                      <a:pt x="23" y="4"/>
                      <a:pt x="24" y="3"/>
                    </a:cubicBezTo>
                    <a:cubicBezTo>
                      <a:pt x="24" y="2"/>
                      <a:pt x="24" y="3"/>
                      <a:pt x="23" y="2"/>
                    </a:cubicBezTo>
                    <a:cubicBezTo>
                      <a:pt x="22" y="2"/>
                      <a:pt x="21" y="1"/>
                      <a:pt x="20" y="0"/>
                    </a:cubicBezTo>
                    <a:cubicBezTo>
                      <a:pt x="20" y="0"/>
                      <a:pt x="18" y="0"/>
                      <a:pt x="17" y="1"/>
                    </a:cubicBezTo>
                    <a:cubicBezTo>
                      <a:pt x="16" y="1"/>
                      <a:pt x="14" y="2"/>
                      <a:pt x="14" y="2"/>
                    </a:cubicBezTo>
                    <a:cubicBezTo>
                      <a:pt x="14" y="3"/>
                      <a:pt x="13" y="4"/>
                      <a:pt x="13" y="4"/>
                    </a:cubicBezTo>
                    <a:cubicBezTo>
                      <a:pt x="13" y="5"/>
                      <a:pt x="13" y="5"/>
                      <a:pt x="13" y="6"/>
                    </a:cubicBezTo>
                    <a:cubicBezTo>
                      <a:pt x="14" y="6"/>
                      <a:pt x="14" y="7"/>
                      <a:pt x="13" y="7"/>
                    </a:cubicBezTo>
                    <a:cubicBezTo>
                      <a:pt x="12" y="7"/>
                      <a:pt x="12" y="6"/>
                      <a:pt x="11" y="7"/>
                    </a:cubicBezTo>
                    <a:cubicBezTo>
                      <a:pt x="11" y="7"/>
                      <a:pt x="10" y="7"/>
                      <a:pt x="10" y="6"/>
                    </a:cubicBezTo>
                    <a:cubicBezTo>
                      <a:pt x="9" y="6"/>
                      <a:pt x="8" y="7"/>
                      <a:pt x="8" y="7"/>
                    </a:cubicBezTo>
                    <a:cubicBezTo>
                      <a:pt x="7" y="8"/>
                      <a:pt x="5" y="8"/>
                      <a:pt x="5" y="9"/>
                    </a:cubicBezTo>
                    <a:cubicBezTo>
                      <a:pt x="6" y="10"/>
                      <a:pt x="6" y="11"/>
                      <a:pt x="5" y="11"/>
                    </a:cubicBezTo>
                    <a:cubicBezTo>
                      <a:pt x="4" y="12"/>
                      <a:pt x="4" y="11"/>
                      <a:pt x="4" y="12"/>
                    </a:cubicBezTo>
                    <a:cubicBezTo>
                      <a:pt x="4" y="13"/>
                      <a:pt x="3" y="14"/>
                      <a:pt x="2" y="14"/>
                    </a:cubicBezTo>
                    <a:cubicBezTo>
                      <a:pt x="2" y="14"/>
                      <a:pt x="2" y="15"/>
                      <a:pt x="1" y="15"/>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98" name="Freeform 444">
                <a:extLst>
                  <a:ext uri="{FF2B5EF4-FFF2-40B4-BE49-F238E27FC236}">
                    <a16:creationId xmlns:a16="http://schemas.microsoft.com/office/drawing/2014/main" id="{6A6C8F0F-EC55-5667-F5DE-0466965065C6}"/>
                  </a:ext>
                </a:extLst>
              </p:cNvPr>
              <p:cNvSpPr>
                <a:spLocks/>
              </p:cNvSpPr>
              <p:nvPr/>
            </p:nvSpPr>
            <p:spPr bwMode="gray">
              <a:xfrm>
                <a:off x="1260493" y="5524712"/>
                <a:ext cx="115889" cy="65090"/>
              </a:xfrm>
              <a:custGeom>
                <a:avLst/>
                <a:gdLst>
                  <a:gd name="T0" fmla="*/ 3 w 32"/>
                  <a:gd name="T1" fmla="*/ 15 h 18"/>
                  <a:gd name="T2" fmla="*/ 3 w 32"/>
                  <a:gd name="T3" fmla="*/ 17 h 18"/>
                  <a:gd name="T4" fmla="*/ 6 w 32"/>
                  <a:gd name="T5" fmla="*/ 17 h 18"/>
                  <a:gd name="T6" fmla="*/ 9 w 32"/>
                  <a:gd name="T7" fmla="*/ 16 h 18"/>
                  <a:gd name="T8" fmla="*/ 13 w 32"/>
                  <a:gd name="T9" fmla="*/ 15 h 18"/>
                  <a:gd name="T10" fmla="*/ 15 w 32"/>
                  <a:gd name="T11" fmla="*/ 15 h 18"/>
                  <a:gd name="T12" fmla="*/ 18 w 32"/>
                  <a:gd name="T13" fmla="*/ 15 h 18"/>
                  <a:gd name="T14" fmla="*/ 19 w 32"/>
                  <a:gd name="T15" fmla="*/ 12 h 18"/>
                  <a:gd name="T16" fmla="*/ 21 w 32"/>
                  <a:gd name="T17" fmla="*/ 13 h 18"/>
                  <a:gd name="T18" fmla="*/ 23 w 32"/>
                  <a:gd name="T19" fmla="*/ 12 h 18"/>
                  <a:gd name="T20" fmla="*/ 26 w 32"/>
                  <a:gd name="T21" fmla="*/ 11 h 18"/>
                  <a:gd name="T22" fmla="*/ 30 w 32"/>
                  <a:gd name="T23" fmla="*/ 10 h 18"/>
                  <a:gd name="T24" fmla="*/ 31 w 32"/>
                  <a:gd name="T25" fmla="*/ 7 h 18"/>
                  <a:gd name="T26" fmla="*/ 28 w 32"/>
                  <a:gd name="T27" fmla="*/ 8 h 18"/>
                  <a:gd name="T28" fmla="*/ 26 w 32"/>
                  <a:gd name="T29" fmla="*/ 9 h 18"/>
                  <a:gd name="T30" fmla="*/ 24 w 32"/>
                  <a:gd name="T31" fmla="*/ 8 h 18"/>
                  <a:gd name="T32" fmla="*/ 28 w 32"/>
                  <a:gd name="T33" fmla="*/ 6 h 18"/>
                  <a:gd name="T34" fmla="*/ 30 w 32"/>
                  <a:gd name="T35" fmla="*/ 4 h 18"/>
                  <a:gd name="T36" fmla="*/ 28 w 32"/>
                  <a:gd name="T37" fmla="*/ 3 h 18"/>
                  <a:gd name="T38" fmla="*/ 26 w 32"/>
                  <a:gd name="T39" fmla="*/ 4 h 18"/>
                  <a:gd name="T40" fmla="*/ 23 w 32"/>
                  <a:gd name="T41" fmla="*/ 6 h 18"/>
                  <a:gd name="T42" fmla="*/ 24 w 32"/>
                  <a:gd name="T43" fmla="*/ 2 h 18"/>
                  <a:gd name="T44" fmla="*/ 22 w 32"/>
                  <a:gd name="T45" fmla="*/ 0 h 18"/>
                  <a:gd name="T46" fmla="*/ 16 w 32"/>
                  <a:gd name="T47" fmla="*/ 2 h 18"/>
                  <a:gd name="T48" fmla="*/ 16 w 32"/>
                  <a:gd name="T49" fmla="*/ 6 h 18"/>
                  <a:gd name="T50" fmla="*/ 18 w 32"/>
                  <a:gd name="T51" fmla="*/ 6 h 18"/>
                  <a:gd name="T52" fmla="*/ 21 w 32"/>
                  <a:gd name="T53" fmla="*/ 8 h 18"/>
                  <a:gd name="T54" fmla="*/ 20 w 32"/>
                  <a:gd name="T55" fmla="*/ 9 h 18"/>
                  <a:gd name="T56" fmla="*/ 18 w 32"/>
                  <a:gd name="T57" fmla="*/ 9 h 18"/>
                  <a:gd name="T58" fmla="*/ 15 w 32"/>
                  <a:gd name="T59" fmla="*/ 8 h 18"/>
                  <a:gd name="T60" fmla="*/ 15 w 32"/>
                  <a:gd name="T61" fmla="*/ 10 h 18"/>
                  <a:gd name="T62" fmla="*/ 14 w 32"/>
                  <a:gd name="T63" fmla="*/ 11 h 18"/>
                  <a:gd name="T64" fmla="*/ 13 w 32"/>
                  <a:gd name="T65" fmla="*/ 13 h 18"/>
                  <a:gd name="T66" fmla="*/ 11 w 32"/>
                  <a:gd name="T67" fmla="*/ 14 h 18"/>
                  <a:gd name="T68" fmla="*/ 8 w 32"/>
                  <a:gd name="T69" fmla="*/ 13 h 18"/>
                  <a:gd name="T70" fmla="*/ 6 w 32"/>
                  <a:gd name="T71"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2" h="18">
                    <a:moveTo>
                      <a:pt x="4" y="14"/>
                    </a:moveTo>
                    <a:cubicBezTo>
                      <a:pt x="4" y="14"/>
                      <a:pt x="4" y="14"/>
                      <a:pt x="3" y="15"/>
                    </a:cubicBezTo>
                    <a:cubicBezTo>
                      <a:pt x="2" y="15"/>
                      <a:pt x="0" y="16"/>
                      <a:pt x="1" y="16"/>
                    </a:cubicBezTo>
                    <a:cubicBezTo>
                      <a:pt x="2" y="17"/>
                      <a:pt x="3" y="17"/>
                      <a:pt x="3" y="17"/>
                    </a:cubicBezTo>
                    <a:cubicBezTo>
                      <a:pt x="3" y="18"/>
                      <a:pt x="4" y="18"/>
                      <a:pt x="4" y="18"/>
                    </a:cubicBezTo>
                    <a:cubicBezTo>
                      <a:pt x="5" y="17"/>
                      <a:pt x="5" y="17"/>
                      <a:pt x="6" y="17"/>
                    </a:cubicBezTo>
                    <a:cubicBezTo>
                      <a:pt x="6" y="18"/>
                      <a:pt x="6" y="18"/>
                      <a:pt x="7" y="17"/>
                    </a:cubicBezTo>
                    <a:cubicBezTo>
                      <a:pt x="8" y="17"/>
                      <a:pt x="8" y="16"/>
                      <a:pt x="9" y="16"/>
                    </a:cubicBezTo>
                    <a:cubicBezTo>
                      <a:pt x="9" y="17"/>
                      <a:pt x="10" y="16"/>
                      <a:pt x="11" y="16"/>
                    </a:cubicBezTo>
                    <a:cubicBezTo>
                      <a:pt x="11" y="16"/>
                      <a:pt x="12" y="15"/>
                      <a:pt x="13" y="15"/>
                    </a:cubicBezTo>
                    <a:cubicBezTo>
                      <a:pt x="13" y="15"/>
                      <a:pt x="14" y="15"/>
                      <a:pt x="14" y="15"/>
                    </a:cubicBezTo>
                    <a:cubicBezTo>
                      <a:pt x="15" y="14"/>
                      <a:pt x="15" y="14"/>
                      <a:pt x="15" y="15"/>
                    </a:cubicBezTo>
                    <a:cubicBezTo>
                      <a:pt x="16" y="15"/>
                      <a:pt x="16" y="14"/>
                      <a:pt x="16" y="15"/>
                    </a:cubicBezTo>
                    <a:cubicBezTo>
                      <a:pt x="17" y="15"/>
                      <a:pt x="18" y="15"/>
                      <a:pt x="18" y="15"/>
                    </a:cubicBezTo>
                    <a:cubicBezTo>
                      <a:pt x="19" y="15"/>
                      <a:pt x="19" y="15"/>
                      <a:pt x="19" y="14"/>
                    </a:cubicBezTo>
                    <a:cubicBezTo>
                      <a:pt x="19" y="14"/>
                      <a:pt x="19" y="12"/>
                      <a:pt x="19" y="12"/>
                    </a:cubicBezTo>
                    <a:cubicBezTo>
                      <a:pt x="19" y="12"/>
                      <a:pt x="20" y="14"/>
                      <a:pt x="20" y="15"/>
                    </a:cubicBezTo>
                    <a:cubicBezTo>
                      <a:pt x="21" y="15"/>
                      <a:pt x="21" y="13"/>
                      <a:pt x="21" y="13"/>
                    </a:cubicBezTo>
                    <a:cubicBezTo>
                      <a:pt x="21" y="13"/>
                      <a:pt x="21" y="12"/>
                      <a:pt x="22" y="12"/>
                    </a:cubicBezTo>
                    <a:cubicBezTo>
                      <a:pt x="22" y="13"/>
                      <a:pt x="23" y="12"/>
                      <a:pt x="23" y="12"/>
                    </a:cubicBezTo>
                    <a:cubicBezTo>
                      <a:pt x="23" y="11"/>
                      <a:pt x="24" y="10"/>
                      <a:pt x="25" y="11"/>
                    </a:cubicBezTo>
                    <a:cubicBezTo>
                      <a:pt x="25" y="11"/>
                      <a:pt x="26" y="11"/>
                      <a:pt x="26" y="11"/>
                    </a:cubicBezTo>
                    <a:cubicBezTo>
                      <a:pt x="27" y="11"/>
                      <a:pt x="28" y="10"/>
                      <a:pt x="28" y="10"/>
                    </a:cubicBezTo>
                    <a:cubicBezTo>
                      <a:pt x="28" y="10"/>
                      <a:pt x="29" y="10"/>
                      <a:pt x="30" y="10"/>
                    </a:cubicBezTo>
                    <a:cubicBezTo>
                      <a:pt x="30" y="9"/>
                      <a:pt x="30" y="9"/>
                      <a:pt x="31" y="8"/>
                    </a:cubicBezTo>
                    <a:cubicBezTo>
                      <a:pt x="31" y="8"/>
                      <a:pt x="32" y="6"/>
                      <a:pt x="31" y="7"/>
                    </a:cubicBezTo>
                    <a:cubicBezTo>
                      <a:pt x="31" y="7"/>
                      <a:pt x="30" y="8"/>
                      <a:pt x="30" y="8"/>
                    </a:cubicBezTo>
                    <a:cubicBezTo>
                      <a:pt x="29" y="8"/>
                      <a:pt x="28" y="8"/>
                      <a:pt x="28" y="8"/>
                    </a:cubicBezTo>
                    <a:cubicBezTo>
                      <a:pt x="28" y="9"/>
                      <a:pt x="28" y="10"/>
                      <a:pt x="27" y="9"/>
                    </a:cubicBezTo>
                    <a:cubicBezTo>
                      <a:pt x="27" y="9"/>
                      <a:pt x="26" y="8"/>
                      <a:pt x="26" y="9"/>
                    </a:cubicBezTo>
                    <a:cubicBezTo>
                      <a:pt x="25" y="9"/>
                      <a:pt x="25" y="9"/>
                      <a:pt x="24" y="9"/>
                    </a:cubicBezTo>
                    <a:cubicBezTo>
                      <a:pt x="23" y="9"/>
                      <a:pt x="24" y="8"/>
                      <a:pt x="24" y="8"/>
                    </a:cubicBezTo>
                    <a:cubicBezTo>
                      <a:pt x="25" y="8"/>
                      <a:pt x="26" y="7"/>
                      <a:pt x="26" y="7"/>
                    </a:cubicBezTo>
                    <a:cubicBezTo>
                      <a:pt x="26" y="7"/>
                      <a:pt x="27" y="6"/>
                      <a:pt x="28" y="6"/>
                    </a:cubicBezTo>
                    <a:cubicBezTo>
                      <a:pt x="28" y="6"/>
                      <a:pt x="29" y="6"/>
                      <a:pt x="30" y="5"/>
                    </a:cubicBezTo>
                    <a:cubicBezTo>
                      <a:pt x="30" y="5"/>
                      <a:pt x="30" y="5"/>
                      <a:pt x="30" y="4"/>
                    </a:cubicBezTo>
                    <a:cubicBezTo>
                      <a:pt x="30" y="3"/>
                      <a:pt x="30" y="2"/>
                      <a:pt x="29" y="3"/>
                    </a:cubicBezTo>
                    <a:cubicBezTo>
                      <a:pt x="29" y="4"/>
                      <a:pt x="28" y="3"/>
                      <a:pt x="28" y="3"/>
                    </a:cubicBezTo>
                    <a:cubicBezTo>
                      <a:pt x="28" y="2"/>
                      <a:pt x="28" y="1"/>
                      <a:pt x="28" y="2"/>
                    </a:cubicBezTo>
                    <a:cubicBezTo>
                      <a:pt x="27" y="4"/>
                      <a:pt x="27" y="4"/>
                      <a:pt x="26" y="4"/>
                    </a:cubicBezTo>
                    <a:cubicBezTo>
                      <a:pt x="26" y="5"/>
                      <a:pt x="25" y="5"/>
                      <a:pt x="25" y="5"/>
                    </a:cubicBezTo>
                    <a:cubicBezTo>
                      <a:pt x="24" y="6"/>
                      <a:pt x="23" y="6"/>
                      <a:pt x="23" y="6"/>
                    </a:cubicBezTo>
                    <a:cubicBezTo>
                      <a:pt x="23" y="5"/>
                      <a:pt x="23" y="5"/>
                      <a:pt x="23" y="4"/>
                    </a:cubicBezTo>
                    <a:cubicBezTo>
                      <a:pt x="23" y="3"/>
                      <a:pt x="24" y="3"/>
                      <a:pt x="24" y="2"/>
                    </a:cubicBezTo>
                    <a:cubicBezTo>
                      <a:pt x="25" y="2"/>
                      <a:pt x="25" y="1"/>
                      <a:pt x="24" y="1"/>
                    </a:cubicBezTo>
                    <a:cubicBezTo>
                      <a:pt x="23" y="0"/>
                      <a:pt x="23" y="1"/>
                      <a:pt x="22" y="0"/>
                    </a:cubicBezTo>
                    <a:cubicBezTo>
                      <a:pt x="21" y="0"/>
                      <a:pt x="20" y="1"/>
                      <a:pt x="19" y="1"/>
                    </a:cubicBezTo>
                    <a:cubicBezTo>
                      <a:pt x="18" y="1"/>
                      <a:pt x="17" y="2"/>
                      <a:pt x="16" y="2"/>
                    </a:cubicBezTo>
                    <a:cubicBezTo>
                      <a:pt x="15" y="3"/>
                      <a:pt x="15" y="4"/>
                      <a:pt x="15" y="4"/>
                    </a:cubicBezTo>
                    <a:cubicBezTo>
                      <a:pt x="16" y="5"/>
                      <a:pt x="16" y="5"/>
                      <a:pt x="16" y="6"/>
                    </a:cubicBezTo>
                    <a:cubicBezTo>
                      <a:pt x="16" y="6"/>
                      <a:pt x="17" y="7"/>
                      <a:pt x="17" y="6"/>
                    </a:cubicBezTo>
                    <a:cubicBezTo>
                      <a:pt x="17" y="6"/>
                      <a:pt x="18" y="5"/>
                      <a:pt x="18" y="6"/>
                    </a:cubicBezTo>
                    <a:cubicBezTo>
                      <a:pt x="18" y="7"/>
                      <a:pt x="18" y="7"/>
                      <a:pt x="19" y="7"/>
                    </a:cubicBezTo>
                    <a:cubicBezTo>
                      <a:pt x="20" y="7"/>
                      <a:pt x="20" y="8"/>
                      <a:pt x="21" y="8"/>
                    </a:cubicBezTo>
                    <a:cubicBezTo>
                      <a:pt x="21" y="8"/>
                      <a:pt x="21" y="8"/>
                      <a:pt x="21" y="9"/>
                    </a:cubicBezTo>
                    <a:cubicBezTo>
                      <a:pt x="20" y="9"/>
                      <a:pt x="20" y="9"/>
                      <a:pt x="20" y="9"/>
                    </a:cubicBezTo>
                    <a:cubicBezTo>
                      <a:pt x="20" y="10"/>
                      <a:pt x="20" y="11"/>
                      <a:pt x="19" y="10"/>
                    </a:cubicBezTo>
                    <a:cubicBezTo>
                      <a:pt x="19" y="10"/>
                      <a:pt x="18" y="10"/>
                      <a:pt x="18" y="9"/>
                    </a:cubicBezTo>
                    <a:cubicBezTo>
                      <a:pt x="18" y="8"/>
                      <a:pt x="17" y="7"/>
                      <a:pt x="17" y="8"/>
                    </a:cubicBezTo>
                    <a:cubicBezTo>
                      <a:pt x="16" y="8"/>
                      <a:pt x="15" y="8"/>
                      <a:pt x="15" y="8"/>
                    </a:cubicBezTo>
                    <a:cubicBezTo>
                      <a:pt x="16" y="9"/>
                      <a:pt x="16" y="10"/>
                      <a:pt x="16" y="10"/>
                    </a:cubicBezTo>
                    <a:cubicBezTo>
                      <a:pt x="16" y="10"/>
                      <a:pt x="16" y="10"/>
                      <a:pt x="15" y="10"/>
                    </a:cubicBezTo>
                    <a:cubicBezTo>
                      <a:pt x="14" y="9"/>
                      <a:pt x="14" y="9"/>
                      <a:pt x="14" y="10"/>
                    </a:cubicBezTo>
                    <a:cubicBezTo>
                      <a:pt x="14" y="10"/>
                      <a:pt x="13" y="11"/>
                      <a:pt x="14" y="11"/>
                    </a:cubicBezTo>
                    <a:cubicBezTo>
                      <a:pt x="15" y="12"/>
                      <a:pt x="15" y="13"/>
                      <a:pt x="14" y="13"/>
                    </a:cubicBezTo>
                    <a:cubicBezTo>
                      <a:pt x="14" y="13"/>
                      <a:pt x="13" y="13"/>
                      <a:pt x="13" y="13"/>
                    </a:cubicBezTo>
                    <a:cubicBezTo>
                      <a:pt x="13" y="14"/>
                      <a:pt x="12" y="14"/>
                      <a:pt x="12" y="14"/>
                    </a:cubicBezTo>
                    <a:cubicBezTo>
                      <a:pt x="11" y="13"/>
                      <a:pt x="11" y="13"/>
                      <a:pt x="11" y="14"/>
                    </a:cubicBezTo>
                    <a:cubicBezTo>
                      <a:pt x="10" y="15"/>
                      <a:pt x="10" y="15"/>
                      <a:pt x="9" y="14"/>
                    </a:cubicBezTo>
                    <a:cubicBezTo>
                      <a:pt x="9" y="14"/>
                      <a:pt x="8" y="13"/>
                      <a:pt x="8" y="13"/>
                    </a:cubicBezTo>
                    <a:cubicBezTo>
                      <a:pt x="7" y="14"/>
                      <a:pt x="8" y="15"/>
                      <a:pt x="7" y="15"/>
                    </a:cubicBezTo>
                    <a:cubicBezTo>
                      <a:pt x="6" y="15"/>
                      <a:pt x="6" y="14"/>
                      <a:pt x="6" y="14"/>
                    </a:cubicBezTo>
                    <a:cubicBezTo>
                      <a:pt x="5" y="15"/>
                      <a:pt x="4" y="14"/>
                      <a:pt x="4" y="14"/>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99" name="Freeform 445">
                <a:extLst>
                  <a:ext uri="{FF2B5EF4-FFF2-40B4-BE49-F238E27FC236}">
                    <a16:creationId xmlns:a16="http://schemas.microsoft.com/office/drawing/2014/main" id="{5BD4C655-C921-8B24-E47D-F1103C561840}"/>
                  </a:ext>
                </a:extLst>
              </p:cNvPr>
              <p:cNvSpPr>
                <a:spLocks/>
              </p:cNvSpPr>
              <p:nvPr/>
            </p:nvSpPr>
            <p:spPr bwMode="gray">
              <a:xfrm>
                <a:off x="1373207" y="5532650"/>
                <a:ext cx="6350" cy="6350"/>
              </a:xfrm>
              <a:custGeom>
                <a:avLst/>
                <a:gdLst>
                  <a:gd name="T0" fmla="*/ 1 w 2"/>
                  <a:gd name="T1" fmla="*/ 1 h 2"/>
                  <a:gd name="T2" fmla="*/ 0 w 2"/>
                  <a:gd name="T3" fmla="*/ 1 h 2"/>
                  <a:gd name="T4" fmla="*/ 1 w 2"/>
                  <a:gd name="T5" fmla="*/ 1 h 2"/>
                </a:gdLst>
                <a:ahLst/>
                <a:cxnLst>
                  <a:cxn ang="0">
                    <a:pos x="T0" y="T1"/>
                  </a:cxn>
                  <a:cxn ang="0">
                    <a:pos x="T2" y="T3"/>
                  </a:cxn>
                  <a:cxn ang="0">
                    <a:pos x="T4" y="T5"/>
                  </a:cxn>
                </a:cxnLst>
                <a:rect l="0" t="0" r="r" b="b"/>
                <a:pathLst>
                  <a:path w="2" h="2">
                    <a:moveTo>
                      <a:pt x="1" y="1"/>
                    </a:moveTo>
                    <a:cubicBezTo>
                      <a:pt x="0" y="0"/>
                      <a:pt x="0" y="1"/>
                      <a:pt x="0" y="1"/>
                    </a:cubicBezTo>
                    <a:cubicBezTo>
                      <a:pt x="1" y="2"/>
                      <a:pt x="2" y="1"/>
                      <a:pt x="1"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0" name="Freeform 446">
                <a:extLst>
                  <a:ext uri="{FF2B5EF4-FFF2-40B4-BE49-F238E27FC236}">
                    <a16:creationId xmlns:a16="http://schemas.microsoft.com/office/drawing/2014/main" id="{67FA7788-5D25-02C5-9A7E-D22047210146}"/>
                  </a:ext>
                </a:extLst>
              </p:cNvPr>
              <p:cNvSpPr>
                <a:spLocks/>
              </p:cNvSpPr>
              <p:nvPr/>
            </p:nvSpPr>
            <p:spPr bwMode="gray">
              <a:xfrm>
                <a:off x="1376382" y="5510424"/>
                <a:ext cx="47626" cy="25401"/>
              </a:xfrm>
              <a:custGeom>
                <a:avLst/>
                <a:gdLst>
                  <a:gd name="T0" fmla="*/ 2 w 13"/>
                  <a:gd name="T1" fmla="*/ 3 h 7"/>
                  <a:gd name="T2" fmla="*/ 1 w 13"/>
                  <a:gd name="T3" fmla="*/ 4 h 7"/>
                  <a:gd name="T4" fmla="*/ 2 w 13"/>
                  <a:gd name="T5" fmla="*/ 5 h 7"/>
                  <a:gd name="T6" fmla="*/ 3 w 13"/>
                  <a:gd name="T7" fmla="*/ 5 h 7"/>
                  <a:gd name="T8" fmla="*/ 4 w 13"/>
                  <a:gd name="T9" fmla="*/ 6 h 7"/>
                  <a:gd name="T10" fmla="*/ 6 w 13"/>
                  <a:gd name="T11" fmla="*/ 6 h 7"/>
                  <a:gd name="T12" fmla="*/ 8 w 13"/>
                  <a:gd name="T13" fmla="*/ 5 h 7"/>
                  <a:gd name="T14" fmla="*/ 8 w 13"/>
                  <a:gd name="T15" fmla="*/ 6 h 7"/>
                  <a:gd name="T16" fmla="*/ 10 w 13"/>
                  <a:gd name="T17" fmla="*/ 5 h 7"/>
                  <a:gd name="T18" fmla="*/ 11 w 13"/>
                  <a:gd name="T19" fmla="*/ 4 h 7"/>
                  <a:gd name="T20" fmla="*/ 12 w 13"/>
                  <a:gd name="T21" fmla="*/ 3 h 7"/>
                  <a:gd name="T22" fmla="*/ 12 w 13"/>
                  <a:gd name="T23" fmla="*/ 3 h 7"/>
                  <a:gd name="T24" fmla="*/ 11 w 13"/>
                  <a:gd name="T25" fmla="*/ 2 h 7"/>
                  <a:gd name="T26" fmla="*/ 11 w 13"/>
                  <a:gd name="T27" fmla="*/ 0 h 7"/>
                  <a:gd name="T28" fmla="*/ 9 w 13"/>
                  <a:gd name="T29" fmla="*/ 1 h 7"/>
                  <a:gd name="T30" fmla="*/ 8 w 13"/>
                  <a:gd name="T31" fmla="*/ 1 h 7"/>
                  <a:gd name="T32" fmla="*/ 10 w 13"/>
                  <a:gd name="T33" fmla="*/ 2 h 7"/>
                  <a:gd name="T34" fmla="*/ 9 w 13"/>
                  <a:gd name="T35" fmla="*/ 3 h 7"/>
                  <a:gd name="T36" fmla="*/ 9 w 13"/>
                  <a:gd name="T37" fmla="*/ 4 h 7"/>
                  <a:gd name="T38" fmla="*/ 7 w 13"/>
                  <a:gd name="T39" fmla="*/ 5 h 7"/>
                  <a:gd name="T40" fmla="*/ 6 w 13"/>
                  <a:gd name="T41" fmla="*/ 5 h 7"/>
                  <a:gd name="T42" fmla="*/ 6 w 13"/>
                  <a:gd name="T43" fmla="*/ 3 h 7"/>
                  <a:gd name="T44" fmla="*/ 5 w 13"/>
                  <a:gd name="T45" fmla="*/ 2 h 7"/>
                  <a:gd name="T46" fmla="*/ 4 w 13"/>
                  <a:gd name="T47" fmla="*/ 1 h 7"/>
                  <a:gd name="T48" fmla="*/ 3 w 13"/>
                  <a:gd name="T49" fmla="*/ 2 h 7"/>
                  <a:gd name="T50" fmla="*/ 2 w 13"/>
                  <a:gd name="T51"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 h="7">
                    <a:moveTo>
                      <a:pt x="2" y="3"/>
                    </a:moveTo>
                    <a:cubicBezTo>
                      <a:pt x="1" y="3"/>
                      <a:pt x="0" y="3"/>
                      <a:pt x="1" y="4"/>
                    </a:cubicBezTo>
                    <a:cubicBezTo>
                      <a:pt x="1" y="4"/>
                      <a:pt x="2" y="5"/>
                      <a:pt x="2" y="5"/>
                    </a:cubicBezTo>
                    <a:cubicBezTo>
                      <a:pt x="2" y="6"/>
                      <a:pt x="3" y="5"/>
                      <a:pt x="3" y="5"/>
                    </a:cubicBezTo>
                    <a:cubicBezTo>
                      <a:pt x="3" y="6"/>
                      <a:pt x="4" y="7"/>
                      <a:pt x="4" y="6"/>
                    </a:cubicBezTo>
                    <a:cubicBezTo>
                      <a:pt x="5" y="6"/>
                      <a:pt x="5" y="6"/>
                      <a:pt x="6" y="6"/>
                    </a:cubicBezTo>
                    <a:cubicBezTo>
                      <a:pt x="6" y="5"/>
                      <a:pt x="7" y="5"/>
                      <a:pt x="8" y="5"/>
                    </a:cubicBezTo>
                    <a:cubicBezTo>
                      <a:pt x="8" y="5"/>
                      <a:pt x="8" y="5"/>
                      <a:pt x="8" y="6"/>
                    </a:cubicBezTo>
                    <a:cubicBezTo>
                      <a:pt x="9" y="6"/>
                      <a:pt x="10" y="6"/>
                      <a:pt x="10" y="5"/>
                    </a:cubicBezTo>
                    <a:cubicBezTo>
                      <a:pt x="10" y="4"/>
                      <a:pt x="11" y="5"/>
                      <a:pt x="11" y="4"/>
                    </a:cubicBezTo>
                    <a:cubicBezTo>
                      <a:pt x="11" y="4"/>
                      <a:pt x="12" y="4"/>
                      <a:pt x="12" y="3"/>
                    </a:cubicBezTo>
                    <a:cubicBezTo>
                      <a:pt x="13" y="3"/>
                      <a:pt x="13" y="3"/>
                      <a:pt x="12" y="3"/>
                    </a:cubicBezTo>
                    <a:cubicBezTo>
                      <a:pt x="11" y="3"/>
                      <a:pt x="10" y="2"/>
                      <a:pt x="11" y="2"/>
                    </a:cubicBezTo>
                    <a:cubicBezTo>
                      <a:pt x="11" y="1"/>
                      <a:pt x="12" y="1"/>
                      <a:pt x="11" y="0"/>
                    </a:cubicBezTo>
                    <a:cubicBezTo>
                      <a:pt x="10" y="0"/>
                      <a:pt x="9" y="0"/>
                      <a:pt x="9" y="1"/>
                    </a:cubicBezTo>
                    <a:cubicBezTo>
                      <a:pt x="9" y="1"/>
                      <a:pt x="7" y="1"/>
                      <a:pt x="8" y="1"/>
                    </a:cubicBezTo>
                    <a:cubicBezTo>
                      <a:pt x="9" y="2"/>
                      <a:pt x="10" y="1"/>
                      <a:pt x="10" y="2"/>
                    </a:cubicBezTo>
                    <a:cubicBezTo>
                      <a:pt x="10" y="3"/>
                      <a:pt x="9" y="2"/>
                      <a:pt x="9" y="3"/>
                    </a:cubicBezTo>
                    <a:cubicBezTo>
                      <a:pt x="9" y="4"/>
                      <a:pt x="10" y="4"/>
                      <a:pt x="9" y="4"/>
                    </a:cubicBezTo>
                    <a:cubicBezTo>
                      <a:pt x="9" y="5"/>
                      <a:pt x="7" y="5"/>
                      <a:pt x="7" y="5"/>
                    </a:cubicBezTo>
                    <a:cubicBezTo>
                      <a:pt x="7" y="5"/>
                      <a:pt x="6" y="5"/>
                      <a:pt x="6" y="5"/>
                    </a:cubicBezTo>
                    <a:cubicBezTo>
                      <a:pt x="6" y="4"/>
                      <a:pt x="7" y="3"/>
                      <a:pt x="6" y="3"/>
                    </a:cubicBezTo>
                    <a:cubicBezTo>
                      <a:pt x="5" y="3"/>
                      <a:pt x="5" y="3"/>
                      <a:pt x="5" y="2"/>
                    </a:cubicBezTo>
                    <a:cubicBezTo>
                      <a:pt x="5" y="1"/>
                      <a:pt x="4" y="2"/>
                      <a:pt x="4" y="1"/>
                    </a:cubicBezTo>
                    <a:cubicBezTo>
                      <a:pt x="4" y="1"/>
                      <a:pt x="4" y="1"/>
                      <a:pt x="3" y="2"/>
                    </a:cubicBezTo>
                    <a:cubicBezTo>
                      <a:pt x="2" y="2"/>
                      <a:pt x="2" y="2"/>
                      <a:pt x="2" y="3"/>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1" name="Freeform 447">
                <a:extLst>
                  <a:ext uri="{FF2B5EF4-FFF2-40B4-BE49-F238E27FC236}">
                    <a16:creationId xmlns:a16="http://schemas.microsoft.com/office/drawing/2014/main" id="{AF5853AC-07D4-855D-56DC-B9903B8A99DF}"/>
                  </a:ext>
                </a:extLst>
              </p:cNvPr>
              <p:cNvSpPr>
                <a:spLocks/>
              </p:cNvSpPr>
              <p:nvPr/>
            </p:nvSpPr>
            <p:spPr bwMode="gray">
              <a:xfrm>
                <a:off x="1430358" y="5532650"/>
                <a:ext cx="17463" cy="9525"/>
              </a:xfrm>
              <a:custGeom>
                <a:avLst/>
                <a:gdLst>
                  <a:gd name="T0" fmla="*/ 2 w 5"/>
                  <a:gd name="T1" fmla="*/ 0 h 3"/>
                  <a:gd name="T2" fmla="*/ 1 w 5"/>
                  <a:gd name="T3" fmla="*/ 1 h 3"/>
                  <a:gd name="T4" fmla="*/ 4 w 5"/>
                  <a:gd name="T5" fmla="*/ 2 h 3"/>
                  <a:gd name="T6" fmla="*/ 5 w 5"/>
                  <a:gd name="T7" fmla="*/ 0 h 3"/>
                  <a:gd name="T8" fmla="*/ 2 w 5"/>
                  <a:gd name="T9" fmla="*/ 0 h 3"/>
                </a:gdLst>
                <a:ahLst/>
                <a:cxnLst>
                  <a:cxn ang="0">
                    <a:pos x="T0" y="T1"/>
                  </a:cxn>
                  <a:cxn ang="0">
                    <a:pos x="T2" y="T3"/>
                  </a:cxn>
                  <a:cxn ang="0">
                    <a:pos x="T4" y="T5"/>
                  </a:cxn>
                  <a:cxn ang="0">
                    <a:pos x="T6" y="T7"/>
                  </a:cxn>
                  <a:cxn ang="0">
                    <a:pos x="T8" y="T9"/>
                  </a:cxn>
                </a:cxnLst>
                <a:rect l="0" t="0" r="r" b="b"/>
                <a:pathLst>
                  <a:path w="5" h="3">
                    <a:moveTo>
                      <a:pt x="2" y="0"/>
                    </a:moveTo>
                    <a:cubicBezTo>
                      <a:pt x="1" y="0"/>
                      <a:pt x="0" y="0"/>
                      <a:pt x="1" y="1"/>
                    </a:cubicBezTo>
                    <a:cubicBezTo>
                      <a:pt x="2" y="2"/>
                      <a:pt x="3" y="3"/>
                      <a:pt x="4" y="2"/>
                    </a:cubicBezTo>
                    <a:cubicBezTo>
                      <a:pt x="5" y="1"/>
                      <a:pt x="5" y="0"/>
                      <a:pt x="5" y="0"/>
                    </a:cubicBezTo>
                    <a:cubicBezTo>
                      <a:pt x="4" y="0"/>
                      <a:pt x="2" y="0"/>
                      <a:pt x="2" y="0"/>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2" name="Freeform 448">
                <a:extLst>
                  <a:ext uri="{FF2B5EF4-FFF2-40B4-BE49-F238E27FC236}">
                    <a16:creationId xmlns:a16="http://schemas.microsoft.com/office/drawing/2014/main" id="{4A8E4A48-C213-0B61-18F2-CAF499B78531}"/>
                  </a:ext>
                </a:extLst>
              </p:cNvPr>
              <p:cNvSpPr>
                <a:spLocks/>
              </p:cNvSpPr>
              <p:nvPr/>
            </p:nvSpPr>
            <p:spPr bwMode="gray">
              <a:xfrm>
                <a:off x="1452583" y="5453272"/>
                <a:ext cx="93664" cy="60327"/>
              </a:xfrm>
              <a:custGeom>
                <a:avLst/>
                <a:gdLst>
                  <a:gd name="T0" fmla="*/ 3 w 26"/>
                  <a:gd name="T1" fmla="*/ 9 h 17"/>
                  <a:gd name="T2" fmla="*/ 1 w 26"/>
                  <a:gd name="T3" fmla="*/ 10 h 17"/>
                  <a:gd name="T4" fmla="*/ 1 w 26"/>
                  <a:gd name="T5" fmla="*/ 14 h 17"/>
                  <a:gd name="T6" fmla="*/ 5 w 26"/>
                  <a:gd name="T7" fmla="*/ 16 h 17"/>
                  <a:gd name="T8" fmla="*/ 9 w 26"/>
                  <a:gd name="T9" fmla="*/ 16 h 17"/>
                  <a:gd name="T10" fmla="*/ 11 w 26"/>
                  <a:gd name="T11" fmla="*/ 13 h 17"/>
                  <a:gd name="T12" fmla="*/ 16 w 26"/>
                  <a:gd name="T13" fmla="*/ 12 h 17"/>
                  <a:gd name="T14" fmla="*/ 20 w 26"/>
                  <a:gd name="T15" fmla="*/ 12 h 17"/>
                  <a:gd name="T16" fmla="*/ 23 w 26"/>
                  <a:gd name="T17" fmla="*/ 12 h 17"/>
                  <a:gd name="T18" fmla="*/ 25 w 26"/>
                  <a:gd name="T19" fmla="*/ 12 h 17"/>
                  <a:gd name="T20" fmla="*/ 26 w 26"/>
                  <a:gd name="T21" fmla="*/ 10 h 17"/>
                  <a:gd name="T22" fmla="*/ 26 w 26"/>
                  <a:gd name="T23" fmla="*/ 8 h 17"/>
                  <a:gd name="T24" fmla="*/ 25 w 26"/>
                  <a:gd name="T25" fmla="*/ 6 h 17"/>
                  <a:gd name="T26" fmla="*/ 25 w 26"/>
                  <a:gd name="T27" fmla="*/ 3 h 17"/>
                  <a:gd name="T28" fmla="*/ 24 w 26"/>
                  <a:gd name="T29" fmla="*/ 1 h 17"/>
                  <a:gd name="T30" fmla="*/ 23 w 26"/>
                  <a:gd name="T31" fmla="*/ 1 h 17"/>
                  <a:gd name="T32" fmla="*/ 21 w 26"/>
                  <a:gd name="T33" fmla="*/ 1 h 17"/>
                  <a:gd name="T34" fmla="*/ 18 w 26"/>
                  <a:gd name="T35" fmla="*/ 1 h 17"/>
                  <a:gd name="T36" fmla="*/ 16 w 26"/>
                  <a:gd name="T37" fmla="*/ 2 h 17"/>
                  <a:gd name="T38" fmla="*/ 14 w 26"/>
                  <a:gd name="T39" fmla="*/ 3 h 17"/>
                  <a:gd name="T40" fmla="*/ 11 w 26"/>
                  <a:gd name="T41" fmla="*/ 3 h 17"/>
                  <a:gd name="T42" fmla="*/ 8 w 26"/>
                  <a:gd name="T43" fmla="*/ 3 h 17"/>
                  <a:gd name="T44" fmla="*/ 6 w 26"/>
                  <a:gd name="T45" fmla="*/ 7 h 17"/>
                  <a:gd name="T46" fmla="*/ 3 w 26"/>
                  <a:gd name="T47" fmla="*/ 9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 h="17">
                    <a:moveTo>
                      <a:pt x="3" y="9"/>
                    </a:moveTo>
                    <a:cubicBezTo>
                      <a:pt x="2" y="10"/>
                      <a:pt x="1" y="9"/>
                      <a:pt x="1" y="10"/>
                    </a:cubicBezTo>
                    <a:cubicBezTo>
                      <a:pt x="0" y="12"/>
                      <a:pt x="1" y="14"/>
                      <a:pt x="1" y="14"/>
                    </a:cubicBezTo>
                    <a:cubicBezTo>
                      <a:pt x="2" y="15"/>
                      <a:pt x="3" y="16"/>
                      <a:pt x="5" y="16"/>
                    </a:cubicBezTo>
                    <a:cubicBezTo>
                      <a:pt x="6" y="16"/>
                      <a:pt x="8" y="17"/>
                      <a:pt x="9" y="16"/>
                    </a:cubicBezTo>
                    <a:cubicBezTo>
                      <a:pt x="10" y="15"/>
                      <a:pt x="9" y="13"/>
                      <a:pt x="11" y="13"/>
                    </a:cubicBezTo>
                    <a:cubicBezTo>
                      <a:pt x="12" y="12"/>
                      <a:pt x="15" y="12"/>
                      <a:pt x="16" y="12"/>
                    </a:cubicBezTo>
                    <a:cubicBezTo>
                      <a:pt x="17" y="12"/>
                      <a:pt x="19" y="11"/>
                      <a:pt x="20" y="12"/>
                    </a:cubicBezTo>
                    <a:cubicBezTo>
                      <a:pt x="20" y="12"/>
                      <a:pt x="22" y="13"/>
                      <a:pt x="23" y="12"/>
                    </a:cubicBezTo>
                    <a:cubicBezTo>
                      <a:pt x="24" y="12"/>
                      <a:pt x="24" y="13"/>
                      <a:pt x="25" y="12"/>
                    </a:cubicBezTo>
                    <a:cubicBezTo>
                      <a:pt x="25" y="11"/>
                      <a:pt x="25" y="10"/>
                      <a:pt x="26" y="10"/>
                    </a:cubicBezTo>
                    <a:cubicBezTo>
                      <a:pt x="26" y="10"/>
                      <a:pt x="26" y="8"/>
                      <a:pt x="26" y="8"/>
                    </a:cubicBezTo>
                    <a:cubicBezTo>
                      <a:pt x="25" y="7"/>
                      <a:pt x="25" y="7"/>
                      <a:pt x="25" y="6"/>
                    </a:cubicBezTo>
                    <a:cubicBezTo>
                      <a:pt x="26" y="5"/>
                      <a:pt x="26" y="4"/>
                      <a:pt x="25" y="3"/>
                    </a:cubicBezTo>
                    <a:cubicBezTo>
                      <a:pt x="25" y="2"/>
                      <a:pt x="25" y="2"/>
                      <a:pt x="24" y="1"/>
                    </a:cubicBezTo>
                    <a:cubicBezTo>
                      <a:pt x="24" y="1"/>
                      <a:pt x="24" y="1"/>
                      <a:pt x="23" y="1"/>
                    </a:cubicBezTo>
                    <a:cubicBezTo>
                      <a:pt x="22" y="1"/>
                      <a:pt x="22" y="1"/>
                      <a:pt x="21" y="1"/>
                    </a:cubicBezTo>
                    <a:cubicBezTo>
                      <a:pt x="20" y="1"/>
                      <a:pt x="19" y="0"/>
                      <a:pt x="18" y="1"/>
                    </a:cubicBezTo>
                    <a:cubicBezTo>
                      <a:pt x="18" y="1"/>
                      <a:pt x="17" y="2"/>
                      <a:pt x="16" y="2"/>
                    </a:cubicBezTo>
                    <a:cubicBezTo>
                      <a:pt x="15" y="2"/>
                      <a:pt x="15" y="2"/>
                      <a:pt x="14" y="3"/>
                    </a:cubicBezTo>
                    <a:cubicBezTo>
                      <a:pt x="13" y="3"/>
                      <a:pt x="12" y="4"/>
                      <a:pt x="11" y="3"/>
                    </a:cubicBezTo>
                    <a:cubicBezTo>
                      <a:pt x="11" y="3"/>
                      <a:pt x="9" y="2"/>
                      <a:pt x="8" y="3"/>
                    </a:cubicBezTo>
                    <a:cubicBezTo>
                      <a:pt x="8" y="4"/>
                      <a:pt x="7" y="6"/>
                      <a:pt x="6" y="7"/>
                    </a:cubicBezTo>
                    <a:cubicBezTo>
                      <a:pt x="5" y="8"/>
                      <a:pt x="4" y="9"/>
                      <a:pt x="3" y="9"/>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3" name="Freeform 449">
                <a:extLst>
                  <a:ext uri="{FF2B5EF4-FFF2-40B4-BE49-F238E27FC236}">
                    <a16:creationId xmlns:a16="http://schemas.microsoft.com/office/drawing/2014/main" id="{8CEA8DF2-FA9E-6175-EDE7-D84FEF2F187D}"/>
                  </a:ext>
                </a:extLst>
              </p:cNvPr>
              <p:cNvSpPr>
                <a:spLocks/>
              </p:cNvSpPr>
              <p:nvPr/>
            </p:nvSpPr>
            <p:spPr bwMode="gray">
              <a:xfrm>
                <a:off x="1546247" y="5488198"/>
                <a:ext cx="17463" cy="7938"/>
              </a:xfrm>
              <a:custGeom>
                <a:avLst/>
                <a:gdLst>
                  <a:gd name="T0" fmla="*/ 2 w 5"/>
                  <a:gd name="T1" fmla="*/ 0 h 2"/>
                  <a:gd name="T2" fmla="*/ 1 w 5"/>
                  <a:gd name="T3" fmla="*/ 0 h 2"/>
                  <a:gd name="T4" fmla="*/ 2 w 5"/>
                  <a:gd name="T5" fmla="*/ 1 h 2"/>
                  <a:gd name="T6" fmla="*/ 4 w 5"/>
                  <a:gd name="T7" fmla="*/ 1 h 2"/>
                  <a:gd name="T8" fmla="*/ 2 w 5"/>
                  <a:gd name="T9" fmla="*/ 0 h 2"/>
                </a:gdLst>
                <a:ahLst/>
                <a:cxnLst>
                  <a:cxn ang="0">
                    <a:pos x="T0" y="T1"/>
                  </a:cxn>
                  <a:cxn ang="0">
                    <a:pos x="T2" y="T3"/>
                  </a:cxn>
                  <a:cxn ang="0">
                    <a:pos x="T4" y="T5"/>
                  </a:cxn>
                  <a:cxn ang="0">
                    <a:pos x="T6" y="T7"/>
                  </a:cxn>
                  <a:cxn ang="0">
                    <a:pos x="T8" y="T9"/>
                  </a:cxn>
                </a:cxnLst>
                <a:rect l="0" t="0" r="r" b="b"/>
                <a:pathLst>
                  <a:path w="5" h="2">
                    <a:moveTo>
                      <a:pt x="2" y="0"/>
                    </a:moveTo>
                    <a:cubicBezTo>
                      <a:pt x="1" y="0"/>
                      <a:pt x="0" y="0"/>
                      <a:pt x="1" y="0"/>
                    </a:cubicBezTo>
                    <a:cubicBezTo>
                      <a:pt x="1" y="1"/>
                      <a:pt x="1" y="1"/>
                      <a:pt x="2" y="1"/>
                    </a:cubicBezTo>
                    <a:cubicBezTo>
                      <a:pt x="3" y="2"/>
                      <a:pt x="5" y="2"/>
                      <a:pt x="4" y="1"/>
                    </a:cubicBezTo>
                    <a:cubicBezTo>
                      <a:pt x="4" y="0"/>
                      <a:pt x="3" y="0"/>
                      <a:pt x="2"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4" name="Freeform 450">
                <a:extLst>
                  <a:ext uri="{FF2B5EF4-FFF2-40B4-BE49-F238E27FC236}">
                    <a16:creationId xmlns:a16="http://schemas.microsoft.com/office/drawing/2014/main" id="{301FAA0A-1B50-F9A0-5418-3DF4916638C8}"/>
                  </a:ext>
                </a:extLst>
              </p:cNvPr>
              <p:cNvSpPr>
                <a:spLocks/>
              </p:cNvSpPr>
              <p:nvPr/>
            </p:nvSpPr>
            <p:spPr bwMode="gray">
              <a:xfrm>
                <a:off x="1600223" y="5470735"/>
                <a:ext cx="14288" cy="17463"/>
              </a:xfrm>
              <a:custGeom>
                <a:avLst/>
                <a:gdLst>
                  <a:gd name="T0" fmla="*/ 1 w 4"/>
                  <a:gd name="T1" fmla="*/ 1 h 5"/>
                  <a:gd name="T2" fmla="*/ 0 w 4"/>
                  <a:gd name="T3" fmla="*/ 2 h 5"/>
                  <a:gd name="T4" fmla="*/ 2 w 4"/>
                  <a:gd name="T5" fmla="*/ 4 h 5"/>
                  <a:gd name="T6" fmla="*/ 3 w 4"/>
                  <a:gd name="T7" fmla="*/ 1 h 5"/>
                  <a:gd name="T8" fmla="*/ 1 w 4"/>
                  <a:gd name="T9" fmla="*/ 1 h 5"/>
                </a:gdLst>
                <a:ahLst/>
                <a:cxnLst>
                  <a:cxn ang="0">
                    <a:pos x="T0" y="T1"/>
                  </a:cxn>
                  <a:cxn ang="0">
                    <a:pos x="T2" y="T3"/>
                  </a:cxn>
                  <a:cxn ang="0">
                    <a:pos x="T4" y="T5"/>
                  </a:cxn>
                  <a:cxn ang="0">
                    <a:pos x="T6" y="T7"/>
                  </a:cxn>
                  <a:cxn ang="0">
                    <a:pos x="T8" y="T9"/>
                  </a:cxn>
                </a:cxnLst>
                <a:rect l="0" t="0" r="r" b="b"/>
                <a:pathLst>
                  <a:path w="4" h="5">
                    <a:moveTo>
                      <a:pt x="1" y="1"/>
                    </a:moveTo>
                    <a:cubicBezTo>
                      <a:pt x="1" y="1"/>
                      <a:pt x="0" y="1"/>
                      <a:pt x="0" y="2"/>
                    </a:cubicBezTo>
                    <a:cubicBezTo>
                      <a:pt x="1" y="3"/>
                      <a:pt x="1" y="5"/>
                      <a:pt x="2" y="4"/>
                    </a:cubicBezTo>
                    <a:cubicBezTo>
                      <a:pt x="3" y="3"/>
                      <a:pt x="4" y="1"/>
                      <a:pt x="3" y="1"/>
                    </a:cubicBezTo>
                    <a:cubicBezTo>
                      <a:pt x="3" y="1"/>
                      <a:pt x="2" y="0"/>
                      <a:pt x="1" y="1"/>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5" name="Freeform 451">
                <a:extLst>
                  <a:ext uri="{FF2B5EF4-FFF2-40B4-BE49-F238E27FC236}">
                    <a16:creationId xmlns:a16="http://schemas.microsoft.com/office/drawing/2014/main" id="{F4F384F8-DDFF-4D92-BD80-541FF2F80039}"/>
                  </a:ext>
                </a:extLst>
              </p:cNvPr>
              <p:cNvSpPr>
                <a:spLocks/>
              </p:cNvSpPr>
              <p:nvPr/>
            </p:nvSpPr>
            <p:spPr bwMode="gray">
              <a:xfrm>
                <a:off x="1636736" y="5456447"/>
                <a:ext cx="6350" cy="6350"/>
              </a:xfrm>
              <a:custGeom>
                <a:avLst/>
                <a:gdLst>
                  <a:gd name="T0" fmla="*/ 1 w 2"/>
                  <a:gd name="T1" fmla="*/ 1 h 2"/>
                  <a:gd name="T2" fmla="*/ 0 w 2"/>
                  <a:gd name="T3" fmla="*/ 1 h 2"/>
                  <a:gd name="T4" fmla="*/ 1 w 2"/>
                  <a:gd name="T5" fmla="*/ 2 h 2"/>
                  <a:gd name="T6" fmla="*/ 1 w 2"/>
                  <a:gd name="T7" fmla="*/ 1 h 2"/>
                </a:gdLst>
                <a:ahLst/>
                <a:cxnLst>
                  <a:cxn ang="0">
                    <a:pos x="T0" y="T1"/>
                  </a:cxn>
                  <a:cxn ang="0">
                    <a:pos x="T2" y="T3"/>
                  </a:cxn>
                  <a:cxn ang="0">
                    <a:pos x="T4" y="T5"/>
                  </a:cxn>
                  <a:cxn ang="0">
                    <a:pos x="T6" y="T7"/>
                  </a:cxn>
                </a:cxnLst>
                <a:rect l="0" t="0" r="r" b="b"/>
                <a:pathLst>
                  <a:path w="2" h="2">
                    <a:moveTo>
                      <a:pt x="1" y="1"/>
                    </a:moveTo>
                    <a:cubicBezTo>
                      <a:pt x="1" y="0"/>
                      <a:pt x="0" y="0"/>
                      <a:pt x="0" y="1"/>
                    </a:cubicBezTo>
                    <a:cubicBezTo>
                      <a:pt x="0" y="2"/>
                      <a:pt x="1" y="2"/>
                      <a:pt x="1" y="2"/>
                    </a:cubicBezTo>
                    <a:cubicBezTo>
                      <a:pt x="1" y="1"/>
                      <a:pt x="2" y="1"/>
                      <a:pt x="1"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6" name="Freeform 452">
                <a:extLst>
                  <a:ext uri="{FF2B5EF4-FFF2-40B4-BE49-F238E27FC236}">
                    <a16:creationId xmlns:a16="http://schemas.microsoft.com/office/drawing/2014/main" id="{00F3FC12-681A-DE23-A282-4879FD68EBFE}"/>
                  </a:ext>
                </a:extLst>
              </p:cNvPr>
              <p:cNvSpPr>
                <a:spLocks/>
              </p:cNvSpPr>
              <p:nvPr/>
            </p:nvSpPr>
            <p:spPr bwMode="gray">
              <a:xfrm>
                <a:off x="1639911" y="5459622"/>
                <a:ext cx="11113" cy="11113"/>
              </a:xfrm>
              <a:custGeom>
                <a:avLst/>
                <a:gdLst>
                  <a:gd name="T0" fmla="*/ 1 w 3"/>
                  <a:gd name="T1" fmla="*/ 0 h 3"/>
                  <a:gd name="T2" fmla="*/ 3 w 3"/>
                  <a:gd name="T3" fmla="*/ 2 h 3"/>
                  <a:gd name="T4" fmla="*/ 1 w 3"/>
                  <a:gd name="T5" fmla="*/ 3 h 3"/>
                  <a:gd name="T6" fmla="*/ 0 w 3"/>
                  <a:gd name="T7" fmla="*/ 2 h 3"/>
                  <a:gd name="T8" fmla="*/ 1 w 3"/>
                  <a:gd name="T9" fmla="*/ 0 h 3"/>
                </a:gdLst>
                <a:ahLst/>
                <a:cxnLst>
                  <a:cxn ang="0">
                    <a:pos x="T0" y="T1"/>
                  </a:cxn>
                  <a:cxn ang="0">
                    <a:pos x="T2" y="T3"/>
                  </a:cxn>
                  <a:cxn ang="0">
                    <a:pos x="T4" y="T5"/>
                  </a:cxn>
                  <a:cxn ang="0">
                    <a:pos x="T6" y="T7"/>
                  </a:cxn>
                  <a:cxn ang="0">
                    <a:pos x="T8" y="T9"/>
                  </a:cxn>
                </a:cxnLst>
                <a:rect l="0" t="0" r="r" b="b"/>
                <a:pathLst>
                  <a:path w="3" h="3">
                    <a:moveTo>
                      <a:pt x="1" y="0"/>
                    </a:moveTo>
                    <a:cubicBezTo>
                      <a:pt x="2" y="0"/>
                      <a:pt x="3" y="1"/>
                      <a:pt x="3" y="2"/>
                    </a:cubicBezTo>
                    <a:cubicBezTo>
                      <a:pt x="2" y="2"/>
                      <a:pt x="1" y="3"/>
                      <a:pt x="1" y="3"/>
                    </a:cubicBezTo>
                    <a:cubicBezTo>
                      <a:pt x="0" y="3"/>
                      <a:pt x="0" y="3"/>
                      <a:pt x="0" y="2"/>
                    </a:cubicBezTo>
                    <a:cubicBezTo>
                      <a:pt x="0" y="1"/>
                      <a:pt x="1" y="0"/>
                      <a:pt x="1" y="0"/>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7" name="Freeform 453">
                <a:extLst>
                  <a:ext uri="{FF2B5EF4-FFF2-40B4-BE49-F238E27FC236}">
                    <a16:creationId xmlns:a16="http://schemas.microsoft.com/office/drawing/2014/main" id="{BE2E1184-0DC0-60AD-859C-85771DBC9786}"/>
                  </a:ext>
                </a:extLst>
              </p:cNvPr>
              <p:cNvSpPr>
                <a:spLocks/>
              </p:cNvSpPr>
              <p:nvPr/>
            </p:nvSpPr>
            <p:spPr bwMode="gray">
              <a:xfrm>
                <a:off x="1643086" y="5453272"/>
                <a:ext cx="11113" cy="3175"/>
              </a:xfrm>
              <a:custGeom>
                <a:avLst/>
                <a:gdLst>
                  <a:gd name="T0" fmla="*/ 2 w 3"/>
                  <a:gd name="T1" fmla="*/ 0 h 1"/>
                  <a:gd name="T2" fmla="*/ 2 w 3"/>
                  <a:gd name="T3" fmla="*/ 1 h 1"/>
                  <a:gd name="T4" fmla="*/ 2 w 3"/>
                  <a:gd name="T5" fmla="*/ 0 h 1"/>
                </a:gdLst>
                <a:ahLst/>
                <a:cxnLst>
                  <a:cxn ang="0">
                    <a:pos x="T0" y="T1"/>
                  </a:cxn>
                  <a:cxn ang="0">
                    <a:pos x="T2" y="T3"/>
                  </a:cxn>
                  <a:cxn ang="0">
                    <a:pos x="T4" y="T5"/>
                  </a:cxn>
                </a:cxnLst>
                <a:rect l="0" t="0" r="r" b="b"/>
                <a:pathLst>
                  <a:path w="3" h="1">
                    <a:moveTo>
                      <a:pt x="2" y="0"/>
                    </a:moveTo>
                    <a:cubicBezTo>
                      <a:pt x="1" y="0"/>
                      <a:pt x="0" y="1"/>
                      <a:pt x="2" y="1"/>
                    </a:cubicBezTo>
                    <a:cubicBezTo>
                      <a:pt x="3" y="1"/>
                      <a:pt x="2" y="0"/>
                      <a:pt x="2"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8" name="Freeform 454">
                <a:extLst>
                  <a:ext uri="{FF2B5EF4-FFF2-40B4-BE49-F238E27FC236}">
                    <a16:creationId xmlns:a16="http://schemas.microsoft.com/office/drawing/2014/main" id="{114B69A1-C0E3-2CF7-4D5C-4F60C25537B5}"/>
                  </a:ext>
                </a:extLst>
              </p:cNvPr>
              <p:cNvSpPr>
                <a:spLocks/>
              </p:cNvSpPr>
              <p:nvPr/>
            </p:nvSpPr>
            <p:spPr bwMode="gray">
              <a:xfrm>
                <a:off x="1657374" y="5456447"/>
                <a:ext cx="11113" cy="6350"/>
              </a:xfrm>
              <a:custGeom>
                <a:avLst/>
                <a:gdLst>
                  <a:gd name="T0" fmla="*/ 2 w 3"/>
                  <a:gd name="T1" fmla="*/ 0 h 2"/>
                  <a:gd name="T2" fmla="*/ 1 w 3"/>
                  <a:gd name="T3" fmla="*/ 1 h 2"/>
                  <a:gd name="T4" fmla="*/ 2 w 3"/>
                  <a:gd name="T5" fmla="*/ 1 h 2"/>
                  <a:gd name="T6" fmla="*/ 2 w 3"/>
                  <a:gd name="T7" fmla="*/ 0 h 2"/>
                </a:gdLst>
                <a:ahLst/>
                <a:cxnLst>
                  <a:cxn ang="0">
                    <a:pos x="T0" y="T1"/>
                  </a:cxn>
                  <a:cxn ang="0">
                    <a:pos x="T2" y="T3"/>
                  </a:cxn>
                  <a:cxn ang="0">
                    <a:pos x="T4" y="T5"/>
                  </a:cxn>
                  <a:cxn ang="0">
                    <a:pos x="T6" y="T7"/>
                  </a:cxn>
                </a:cxnLst>
                <a:rect l="0" t="0" r="r" b="b"/>
                <a:pathLst>
                  <a:path w="3" h="2">
                    <a:moveTo>
                      <a:pt x="2" y="0"/>
                    </a:moveTo>
                    <a:cubicBezTo>
                      <a:pt x="1" y="0"/>
                      <a:pt x="0" y="0"/>
                      <a:pt x="1" y="1"/>
                    </a:cubicBezTo>
                    <a:cubicBezTo>
                      <a:pt x="1" y="1"/>
                      <a:pt x="3" y="2"/>
                      <a:pt x="2" y="1"/>
                    </a:cubicBezTo>
                    <a:cubicBezTo>
                      <a:pt x="2" y="0"/>
                      <a:pt x="2" y="0"/>
                      <a:pt x="2" y="0"/>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09" name="Freeform 455">
                <a:extLst>
                  <a:ext uri="{FF2B5EF4-FFF2-40B4-BE49-F238E27FC236}">
                    <a16:creationId xmlns:a16="http://schemas.microsoft.com/office/drawing/2014/main" id="{178DA3A2-4F01-1FC2-4B32-E54C125FDAA0}"/>
                  </a:ext>
                </a:extLst>
              </p:cNvPr>
              <p:cNvSpPr>
                <a:spLocks/>
              </p:cNvSpPr>
              <p:nvPr/>
            </p:nvSpPr>
            <p:spPr bwMode="gray">
              <a:xfrm>
                <a:off x="1693887" y="5442159"/>
                <a:ext cx="22225" cy="28576"/>
              </a:xfrm>
              <a:custGeom>
                <a:avLst/>
                <a:gdLst>
                  <a:gd name="T0" fmla="*/ 3 w 6"/>
                  <a:gd name="T1" fmla="*/ 2 h 8"/>
                  <a:gd name="T2" fmla="*/ 2 w 6"/>
                  <a:gd name="T3" fmla="*/ 0 h 8"/>
                  <a:gd name="T4" fmla="*/ 0 w 6"/>
                  <a:gd name="T5" fmla="*/ 2 h 8"/>
                  <a:gd name="T6" fmla="*/ 0 w 6"/>
                  <a:gd name="T7" fmla="*/ 5 h 8"/>
                  <a:gd name="T8" fmla="*/ 0 w 6"/>
                  <a:gd name="T9" fmla="*/ 7 h 8"/>
                  <a:gd name="T10" fmla="*/ 1 w 6"/>
                  <a:gd name="T11" fmla="*/ 6 h 8"/>
                  <a:gd name="T12" fmla="*/ 3 w 6"/>
                  <a:gd name="T13" fmla="*/ 6 h 8"/>
                  <a:gd name="T14" fmla="*/ 4 w 6"/>
                  <a:gd name="T15" fmla="*/ 7 h 8"/>
                  <a:gd name="T16" fmla="*/ 5 w 6"/>
                  <a:gd name="T17" fmla="*/ 7 h 8"/>
                  <a:gd name="T18" fmla="*/ 5 w 6"/>
                  <a:gd name="T19" fmla="*/ 5 h 8"/>
                  <a:gd name="T20" fmla="*/ 4 w 6"/>
                  <a:gd name="T21" fmla="*/ 4 h 8"/>
                  <a:gd name="T22" fmla="*/ 4 w 6"/>
                  <a:gd name="T23" fmla="*/ 2 h 8"/>
                  <a:gd name="T24" fmla="*/ 3 w 6"/>
                  <a:gd name="T25"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 h="8">
                    <a:moveTo>
                      <a:pt x="3" y="2"/>
                    </a:moveTo>
                    <a:cubicBezTo>
                      <a:pt x="3" y="1"/>
                      <a:pt x="3" y="0"/>
                      <a:pt x="2" y="0"/>
                    </a:cubicBezTo>
                    <a:cubicBezTo>
                      <a:pt x="1" y="0"/>
                      <a:pt x="0" y="1"/>
                      <a:pt x="0" y="2"/>
                    </a:cubicBezTo>
                    <a:cubicBezTo>
                      <a:pt x="0" y="3"/>
                      <a:pt x="0" y="4"/>
                      <a:pt x="0" y="5"/>
                    </a:cubicBezTo>
                    <a:cubicBezTo>
                      <a:pt x="0" y="5"/>
                      <a:pt x="1" y="7"/>
                      <a:pt x="0" y="7"/>
                    </a:cubicBezTo>
                    <a:cubicBezTo>
                      <a:pt x="0" y="8"/>
                      <a:pt x="0" y="6"/>
                      <a:pt x="1" y="6"/>
                    </a:cubicBezTo>
                    <a:cubicBezTo>
                      <a:pt x="2" y="5"/>
                      <a:pt x="2" y="5"/>
                      <a:pt x="3" y="6"/>
                    </a:cubicBezTo>
                    <a:cubicBezTo>
                      <a:pt x="3" y="7"/>
                      <a:pt x="3" y="7"/>
                      <a:pt x="4" y="7"/>
                    </a:cubicBezTo>
                    <a:cubicBezTo>
                      <a:pt x="5" y="7"/>
                      <a:pt x="5" y="7"/>
                      <a:pt x="5" y="7"/>
                    </a:cubicBezTo>
                    <a:cubicBezTo>
                      <a:pt x="6" y="6"/>
                      <a:pt x="6" y="5"/>
                      <a:pt x="5" y="5"/>
                    </a:cubicBezTo>
                    <a:cubicBezTo>
                      <a:pt x="4" y="4"/>
                      <a:pt x="4" y="4"/>
                      <a:pt x="4" y="4"/>
                    </a:cubicBezTo>
                    <a:cubicBezTo>
                      <a:pt x="5" y="3"/>
                      <a:pt x="5" y="2"/>
                      <a:pt x="4" y="2"/>
                    </a:cubicBezTo>
                    <a:cubicBezTo>
                      <a:pt x="3" y="2"/>
                      <a:pt x="3" y="2"/>
                      <a:pt x="3" y="2"/>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0" name="Freeform 456">
                <a:extLst>
                  <a:ext uri="{FF2B5EF4-FFF2-40B4-BE49-F238E27FC236}">
                    <a16:creationId xmlns:a16="http://schemas.microsoft.com/office/drawing/2014/main" id="{5CB7EF06-95B7-BFD5-451C-7D82F1DD535A}"/>
                  </a:ext>
                </a:extLst>
              </p:cNvPr>
              <p:cNvSpPr>
                <a:spLocks/>
              </p:cNvSpPr>
              <p:nvPr/>
            </p:nvSpPr>
            <p:spPr bwMode="gray">
              <a:xfrm>
                <a:off x="1712937" y="5445334"/>
                <a:ext cx="14288" cy="11113"/>
              </a:xfrm>
              <a:custGeom>
                <a:avLst/>
                <a:gdLst>
                  <a:gd name="T0" fmla="*/ 2 w 4"/>
                  <a:gd name="T1" fmla="*/ 1 h 3"/>
                  <a:gd name="T2" fmla="*/ 1 w 4"/>
                  <a:gd name="T3" fmla="*/ 2 h 3"/>
                  <a:gd name="T4" fmla="*/ 2 w 4"/>
                  <a:gd name="T5" fmla="*/ 3 h 3"/>
                  <a:gd name="T6" fmla="*/ 3 w 4"/>
                  <a:gd name="T7" fmla="*/ 2 h 3"/>
                  <a:gd name="T8" fmla="*/ 3 w 4"/>
                  <a:gd name="T9" fmla="*/ 0 h 3"/>
                  <a:gd name="T10" fmla="*/ 2 w 4"/>
                  <a:gd name="T11" fmla="*/ 1 h 3"/>
                </a:gdLst>
                <a:ahLst/>
                <a:cxnLst>
                  <a:cxn ang="0">
                    <a:pos x="T0" y="T1"/>
                  </a:cxn>
                  <a:cxn ang="0">
                    <a:pos x="T2" y="T3"/>
                  </a:cxn>
                  <a:cxn ang="0">
                    <a:pos x="T4" y="T5"/>
                  </a:cxn>
                  <a:cxn ang="0">
                    <a:pos x="T6" y="T7"/>
                  </a:cxn>
                  <a:cxn ang="0">
                    <a:pos x="T8" y="T9"/>
                  </a:cxn>
                  <a:cxn ang="0">
                    <a:pos x="T10" y="T11"/>
                  </a:cxn>
                </a:cxnLst>
                <a:rect l="0" t="0" r="r" b="b"/>
                <a:pathLst>
                  <a:path w="4" h="3">
                    <a:moveTo>
                      <a:pt x="2" y="1"/>
                    </a:moveTo>
                    <a:cubicBezTo>
                      <a:pt x="1" y="1"/>
                      <a:pt x="0" y="2"/>
                      <a:pt x="1" y="2"/>
                    </a:cubicBezTo>
                    <a:cubicBezTo>
                      <a:pt x="1" y="3"/>
                      <a:pt x="2" y="2"/>
                      <a:pt x="2" y="3"/>
                    </a:cubicBezTo>
                    <a:cubicBezTo>
                      <a:pt x="3" y="3"/>
                      <a:pt x="4" y="3"/>
                      <a:pt x="3" y="2"/>
                    </a:cubicBezTo>
                    <a:cubicBezTo>
                      <a:pt x="3" y="1"/>
                      <a:pt x="4" y="0"/>
                      <a:pt x="3" y="0"/>
                    </a:cubicBezTo>
                    <a:cubicBezTo>
                      <a:pt x="3" y="1"/>
                      <a:pt x="2" y="1"/>
                      <a:pt x="2" y="1"/>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1" name="Freeform 457">
                <a:extLst>
                  <a:ext uri="{FF2B5EF4-FFF2-40B4-BE49-F238E27FC236}">
                    <a16:creationId xmlns:a16="http://schemas.microsoft.com/office/drawing/2014/main" id="{164F9BFB-A8C4-35ED-A4B8-8AEB7F893C16}"/>
                  </a:ext>
                </a:extLst>
              </p:cNvPr>
              <p:cNvSpPr>
                <a:spLocks/>
              </p:cNvSpPr>
              <p:nvPr/>
            </p:nvSpPr>
            <p:spPr bwMode="gray">
              <a:xfrm>
                <a:off x="1722462" y="5438984"/>
                <a:ext cx="11113" cy="6350"/>
              </a:xfrm>
              <a:custGeom>
                <a:avLst/>
                <a:gdLst>
                  <a:gd name="T0" fmla="*/ 2 w 3"/>
                  <a:gd name="T1" fmla="*/ 0 h 2"/>
                  <a:gd name="T2" fmla="*/ 0 w 3"/>
                  <a:gd name="T3" fmla="*/ 1 h 2"/>
                  <a:gd name="T4" fmla="*/ 2 w 3"/>
                  <a:gd name="T5" fmla="*/ 2 h 2"/>
                  <a:gd name="T6" fmla="*/ 3 w 3"/>
                  <a:gd name="T7" fmla="*/ 1 h 2"/>
                  <a:gd name="T8" fmla="*/ 3 w 3"/>
                  <a:gd name="T9" fmla="*/ 0 h 2"/>
                  <a:gd name="T10" fmla="*/ 2 w 3"/>
                  <a:gd name="T11" fmla="*/ 0 h 2"/>
                </a:gdLst>
                <a:ahLst/>
                <a:cxnLst>
                  <a:cxn ang="0">
                    <a:pos x="T0" y="T1"/>
                  </a:cxn>
                  <a:cxn ang="0">
                    <a:pos x="T2" y="T3"/>
                  </a:cxn>
                  <a:cxn ang="0">
                    <a:pos x="T4" y="T5"/>
                  </a:cxn>
                  <a:cxn ang="0">
                    <a:pos x="T6" y="T7"/>
                  </a:cxn>
                  <a:cxn ang="0">
                    <a:pos x="T8" y="T9"/>
                  </a:cxn>
                  <a:cxn ang="0">
                    <a:pos x="T10" y="T11"/>
                  </a:cxn>
                </a:cxnLst>
                <a:rect l="0" t="0" r="r" b="b"/>
                <a:pathLst>
                  <a:path w="3" h="2">
                    <a:moveTo>
                      <a:pt x="2" y="0"/>
                    </a:moveTo>
                    <a:cubicBezTo>
                      <a:pt x="1" y="0"/>
                      <a:pt x="0" y="0"/>
                      <a:pt x="0" y="1"/>
                    </a:cubicBezTo>
                    <a:cubicBezTo>
                      <a:pt x="0" y="2"/>
                      <a:pt x="1" y="1"/>
                      <a:pt x="2" y="2"/>
                    </a:cubicBezTo>
                    <a:cubicBezTo>
                      <a:pt x="3" y="2"/>
                      <a:pt x="3" y="2"/>
                      <a:pt x="3" y="1"/>
                    </a:cubicBezTo>
                    <a:cubicBezTo>
                      <a:pt x="3" y="1"/>
                      <a:pt x="3" y="1"/>
                      <a:pt x="3" y="0"/>
                    </a:cubicBezTo>
                    <a:cubicBezTo>
                      <a:pt x="2" y="0"/>
                      <a:pt x="2" y="0"/>
                      <a:pt x="2"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2" name="Freeform 458">
                <a:extLst>
                  <a:ext uri="{FF2B5EF4-FFF2-40B4-BE49-F238E27FC236}">
                    <a16:creationId xmlns:a16="http://schemas.microsoft.com/office/drawing/2014/main" id="{19609B53-F06E-BD2B-A5B3-01351651EB87}"/>
                  </a:ext>
                </a:extLst>
              </p:cNvPr>
              <p:cNvSpPr>
                <a:spLocks/>
              </p:cNvSpPr>
              <p:nvPr/>
            </p:nvSpPr>
            <p:spPr bwMode="gray">
              <a:xfrm>
                <a:off x="1730400" y="5462797"/>
                <a:ext cx="22225" cy="30164"/>
              </a:xfrm>
              <a:custGeom>
                <a:avLst/>
                <a:gdLst>
                  <a:gd name="T0" fmla="*/ 4 w 6"/>
                  <a:gd name="T1" fmla="*/ 0 h 8"/>
                  <a:gd name="T2" fmla="*/ 3 w 6"/>
                  <a:gd name="T3" fmla="*/ 1 h 8"/>
                  <a:gd name="T4" fmla="*/ 3 w 6"/>
                  <a:gd name="T5" fmla="*/ 1 h 8"/>
                  <a:gd name="T6" fmla="*/ 2 w 6"/>
                  <a:gd name="T7" fmla="*/ 3 h 8"/>
                  <a:gd name="T8" fmla="*/ 1 w 6"/>
                  <a:gd name="T9" fmla="*/ 2 h 8"/>
                  <a:gd name="T10" fmla="*/ 1 w 6"/>
                  <a:gd name="T11" fmla="*/ 3 h 8"/>
                  <a:gd name="T12" fmla="*/ 1 w 6"/>
                  <a:gd name="T13" fmla="*/ 4 h 8"/>
                  <a:gd name="T14" fmla="*/ 1 w 6"/>
                  <a:gd name="T15" fmla="*/ 5 h 8"/>
                  <a:gd name="T16" fmla="*/ 0 w 6"/>
                  <a:gd name="T17" fmla="*/ 7 h 8"/>
                  <a:gd name="T18" fmla="*/ 1 w 6"/>
                  <a:gd name="T19" fmla="*/ 7 h 8"/>
                  <a:gd name="T20" fmla="*/ 3 w 6"/>
                  <a:gd name="T21" fmla="*/ 5 h 8"/>
                  <a:gd name="T22" fmla="*/ 4 w 6"/>
                  <a:gd name="T23" fmla="*/ 4 h 8"/>
                  <a:gd name="T24" fmla="*/ 4 w 6"/>
                  <a:gd name="T25" fmla="*/ 3 h 8"/>
                  <a:gd name="T26" fmla="*/ 6 w 6"/>
                  <a:gd name="T27" fmla="*/ 2 h 8"/>
                  <a:gd name="T28" fmla="*/ 5 w 6"/>
                  <a:gd name="T29" fmla="*/ 2 h 8"/>
                  <a:gd name="T30" fmla="*/ 4 w 6"/>
                  <a:gd name="T31" fmla="*/ 1 h 8"/>
                  <a:gd name="T32" fmla="*/ 4 w 6"/>
                  <a:gd name="T33"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 h="8">
                    <a:moveTo>
                      <a:pt x="4" y="0"/>
                    </a:moveTo>
                    <a:cubicBezTo>
                      <a:pt x="4" y="1"/>
                      <a:pt x="4" y="2"/>
                      <a:pt x="3" y="1"/>
                    </a:cubicBezTo>
                    <a:cubicBezTo>
                      <a:pt x="3" y="1"/>
                      <a:pt x="2" y="0"/>
                      <a:pt x="3" y="1"/>
                    </a:cubicBezTo>
                    <a:cubicBezTo>
                      <a:pt x="3" y="2"/>
                      <a:pt x="3" y="4"/>
                      <a:pt x="2" y="3"/>
                    </a:cubicBezTo>
                    <a:cubicBezTo>
                      <a:pt x="2" y="2"/>
                      <a:pt x="1" y="1"/>
                      <a:pt x="1" y="2"/>
                    </a:cubicBezTo>
                    <a:cubicBezTo>
                      <a:pt x="1" y="3"/>
                      <a:pt x="2" y="3"/>
                      <a:pt x="1" y="3"/>
                    </a:cubicBezTo>
                    <a:cubicBezTo>
                      <a:pt x="0" y="3"/>
                      <a:pt x="0" y="4"/>
                      <a:pt x="1" y="4"/>
                    </a:cubicBezTo>
                    <a:cubicBezTo>
                      <a:pt x="1" y="5"/>
                      <a:pt x="1" y="5"/>
                      <a:pt x="1" y="5"/>
                    </a:cubicBezTo>
                    <a:cubicBezTo>
                      <a:pt x="1" y="6"/>
                      <a:pt x="0" y="6"/>
                      <a:pt x="0" y="7"/>
                    </a:cubicBezTo>
                    <a:cubicBezTo>
                      <a:pt x="0" y="7"/>
                      <a:pt x="0" y="8"/>
                      <a:pt x="1" y="7"/>
                    </a:cubicBezTo>
                    <a:cubicBezTo>
                      <a:pt x="1" y="6"/>
                      <a:pt x="2" y="5"/>
                      <a:pt x="3" y="5"/>
                    </a:cubicBezTo>
                    <a:cubicBezTo>
                      <a:pt x="3" y="5"/>
                      <a:pt x="4" y="4"/>
                      <a:pt x="4" y="4"/>
                    </a:cubicBezTo>
                    <a:cubicBezTo>
                      <a:pt x="4" y="3"/>
                      <a:pt x="4" y="3"/>
                      <a:pt x="4" y="3"/>
                    </a:cubicBezTo>
                    <a:cubicBezTo>
                      <a:pt x="5" y="3"/>
                      <a:pt x="5" y="3"/>
                      <a:pt x="6" y="2"/>
                    </a:cubicBezTo>
                    <a:cubicBezTo>
                      <a:pt x="6" y="1"/>
                      <a:pt x="6" y="1"/>
                      <a:pt x="5" y="2"/>
                    </a:cubicBezTo>
                    <a:cubicBezTo>
                      <a:pt x="5" y="2"/>
                      <a:pt x="4" y="2"/>
                      <a:pt x="4" y="1"/>
                    </a:cubicBezTo>
                    <a:cubicBezTo>
                      <a:pt x="5" y="0"/>
                      <a:pt x="4" y="0"/>
                      <a:pt x="4"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3" name="Freeform 459">
                <a:extLst>
                  <a:ext uri="{FF2B5EF4-FFF2-40B4-BE49-F238E27FC236}">
                    <a16:creationId xmlns:a16="http://schemas.microsoft.com/office/drawing/2014/main" id="{CD8DF165-8160-9A22-F125-439942BD2421}"/>
                  </a:ext>
                </a:extLst>
              </p:cNvPr>
              <p:cNvSpPr>
                <a:spLocks/>
              </p:cNvSpPr>
              <p:nvPr/>
            </p:nvSpPr>
            <p:spPr bwMode="gray">
              <a:xfrm>
                <a:off x="1857401" y="5337380"/>
                <a:ext cx="17463" cy="14288"/>
              </a:xfrm>
              <a:custGeom>
                <a:avLst/>
                <a:gdLst>
                  <a:gd name="T0" fmla="*/ 1 w 5"/>
                  <a:gd name="T1" fmla="*/ 1 h 4"/>
                  <a:gd name="T2" fmla="*/ 2 w 5"/>
                  <a:gd name="T3" fmla="*/ 1 h 4"/>
                  <a:gd name="T4" fmla="*/ 4 w 5"/>
                  <a:gd name="T5" fmla="*/ 1 h 4"/>
                  <a:gd name="T6" fmla="*/ 4 w 5"/>
                  <a:gd name="T7" fmla="*/ 2 h 4"/>
                  <a:gd name="T8" fmla="*/ 3 w 5"/>
                  <a:gd name="T9" fmla="*/ 3 h 4"/>
                  <a:gd name="T10" fmla="*/ 1 w 5"/>
                  <a:gd name="T11" fmla="*/ 2 h 4"/>
                  <a:gd name="T12" fmla="*/ 1 w 5"/>
                  <a:gd name="T13" fmla="*/ 1 h 4"/>
                </a:gdLst>
                <a:ahLst/>
                <a:cxnLst>
                  <a:cxn ang="0">
                    <a:pos x="T0" y="T1"/>
                  </a:cxn>
                  <a:cxn ang="0">
                    <a:pos x="T2" y="T3"/>
                  </a:cxn>
                  <a:cxn ang="0">
                    <a:pos x="T4" y="T5"/>
                  </a:cxn>
                  <a:cxn ang="0">
                    <a:pos x="T6" y="T7"/>
                  </a:cxn>
                  <a:cxn ang="0">
                    <a:pos x="T8" y="T9"/>
                  </a:cxn>
                  <a:cxn ang="0">
                    <a:pos x="T10" y="T11"/>
                  </a:cxn>
                  <a:cxn ang="0">
                    <a:pos x="T12" y="T13"/>
                  </a:cxn>
                </a:cxnLst>
                <a:rect l="0" t="0" r="r" b="b"/>
                <a:pathLst>
                  <a:path w="5" h="4">
                    <a:moveTo>
                      <a:pt x="1" y="1"/>
                    </a:moveTo>
                    <a:cubicBezTo>
                      <a:pt x="1" y="1"/>
                      <a:pt x="2" y="1"/>
                      <a:pt x="2" y="1"/>
                    </a:cubicBezTo>
                    <a:cubicBezTo>
                      <a:pt x="3" y="0"/>
                      <a:pt x="3" y="1"/>
                      <a:pt x="4" y="1"/>
                    </a:cubicBezTo>
                    <a:cubicBezTo>
                      <a:pt x="4" y="1"/>
                      <a:pt x="5" y="1"/>
                      <a:pt x="4" y="2"/>
                    </a:cubicBezTo>
                    <a:cubicBezTo>
                      <a:pt x="4" y="3"/>
                      <a:pt x="4" y="4"/>
                      <a:pt x="3" y="3"/>
                    </a:cubicBezTo>
                    <a:cubicBezTo>
                      <a:pt x="2" y="3"/>
                      <a:pt x="1" y="2"/>
                      <a:pt x="1" y="2"/>
                    </a:cubicBezTo>
                    <a:cubicBezTo>
                      <a:pt x="0" y="2"/>
                      <a:pt x="0" y="1"/>
                      <a:pt x="1"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4" name="Freeform 460">
                <a:extLst>
                  <a:ext uri="{FF2B5EF4-FFF2-40B4-BE49-F238E27FC236}">
                    <a16:creationId xmlns:a16="http://schemas.microsoft.com/office/drawing/2014/main" id="{9C880F6B-29A6-3A68-EE94-9349A8887C76}"/>
                  </a:ext>
                </a:extLst>
              </p:cNvPr>
              <p:cNvSpPr>
                <a:spLocks/>
              </p:cNvSpPr>
              <p:nvPr/>
            </p:nvSpPr>
            <p:spPr bwMode="gray">
              <a:xfrm>
                <a:off x="2036791" y="5340555"/>
                <a:ext cx="19050" cy="25401"/>
              </a:xfrm>
              <a:custGeom>
                <a:avLst/>
                <a:gdLst>
                  <a:gd name="T0" fmla="*/ 2 w 5"/>
                  <a:gd name="T1" fmla="*/ 2 h 7"/>
                  <a:gd name="T2" fmla="*/ 0 w 5"/>
                  <a:gd name="T3" fmla="*/ 5 h 7"/>
                  <a:gd name="T4" fmla="*/ 2 w 5"/>
                  <a:gd name="T5" fmla="*/ 6 h 7"/>
                  <a:gd name="T6" fmla="*/ 3 w 5"/>
                  <a:gd name="T7" fmla="*/ 4 h 7"/>
                  <a:gd name="T8" fmla="*/ 5 w 5"/>
                  <a:gd name="T9" fmla="*/ 3 h 7"/>
                  <a:gd name="T10" fmla="*/ 4 w 5"/>
                  <a:gd name="T11" fmla="*/ 1 h 7"/>
                  <a:gd name="T12" fmla="*/ 3 w 5"/>
                  <a:gd name="T13" fmla="*/ 1 h 7"/>
                  <a:gd name="T14" fmla="*/ 2 w 5"/>
                  <a:gd name="T15" fmla="*/ 2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7">
                    <a:moveTo>
                      <a:pt x="2" y="2"/>
                    </a:moveTo>
                    <a:cubicBezTo>
                      <a:pt x="1" y="4"/>
                      <a:pt x="0" y="5"/>
                      <a:pt x="0" y="5"/>
                    </a:cubicBezTo>
                    <a:cubicBezTo>
                      <a:pt x="0" y="6"/>
                      <a:pt x="1" y="7"/>
                      <a:pt x="2" y="6"/>
                    </a:cubicBezTo>
                    <a:cubicBezTo>
                      <a:pt x="2" y="5"/>
                      <a:pt x="2" y="4"/>
                      <a:pt x="3" y="4"/>
                    </a:cubicBezTo>
                    <a:cubicBezTo>
                      <a:pt x="4" y="4"/>
                      <a:pt x="5" y="3"/>
                      <a:pt x="5" y="3"/>
                    </a:cubicBezTo>
                    <a:cubicBezTo>
                      <a:pt x="4" y="2"/>
                      <a:pt x="4" y="2"/>
                      <a:pt x="4" y="1"/>
                    </a:cubicBezTo>
                    <a:cubicBezTo>
                      <a:pt x="4" y="0"/>
                      <a:pt x="4" y="1"/>
                      <a:pt x="3" y="1"/>
                    </a:cubicBezTo>
                    <a:cubicBezTo>
                      <a:pt x="2" y="2"/>
                      <a:pt x="2" y="2"/>
                      <a:pt x="2" y="2"/>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5" name="Freeform 461">
                <a:extLst>
                  <a:ext uri="{FF2B5EF4-FFF2-40B4-BE49-F238E27FC236}">
                    <a16:creationId xmlns:a16="http://schemas.microsoft.com/office/drawing/2014/main" id="{628CFFA4-7E34-78B7-E4F8-5B0BC73A5F51}"/>
                  </a:ext>
                </a:extLst>
              </p:cNvPr>
              <p:cNvSpPr>
                <a:spLocks/>
              </p:cNvSpPr>
              <p:nvPr/>
            </p:nvSpPr>
            <p:spPr bwMode="gray">
              <a:xfrm>
                <a:off x="2059016" y="5340555"/>
                <a:ext cx="17463" cy="14288"/>
              </a:xfrm>
              <a:custGeom>
                <a:avLst/>
                <a:gdLst>
                  <a:gd name="T0" fmla="*/ 2 w 5"/>
                  <a:gd name="T1" fmla="*/ 1 h 4"/>
                  <a:gd name="T2" fmla="*/ 1 w 5"/>
                  <a:gd name="T3" fmla="*/ 3 h 4"/>
                  <a:gd name="T4" fmla="*/ 3 w 5"/>
                  <a:gd name="T5" fmla="*/ 4 h 4"/>
                  <a:gd name="T6" fmla="*/ 5 w 5"/>
                  <a:gd name="T7" fmla="*/ 2 h 4"/>
                  <a:gd name="T8" fmla="*/ 4 w 5"/>
                  <a:gd name="T9" fmla="*/ 0 h 4"/>
                  <a:gd name="T10" fmla="*/ 2 w 5"/>
                  <a:gd name="T11" fmla="*/ 1 h 4"/>
                </a:gdLst>
                <a:ahLst/>
                <a:cxnLst>
                  <a:cxn ang="0">
                    <a:pos x="T0" y="T1"/>
                  </a:cxn>
                  <a:cxn ang="0">
                    <a:pos x="T2" y="T3"/>
                  </a:cxn>
                  <a:cxn ang="0">
                    <a:pos x="T4" y="T5"/>
                  </a:cxn>
                  <a:cxn ang="0">
                    <a:pos x="T6" y="T7"/>
                  </a:cxn>
                  <a:cxn ang="0">
                    <a:pos x="T8" y="T9"/>
                  </a:cxn>
                  <a:cxn ang="0">
                    <a:pos x="T10" y="T11"/>
                  </a:cxn>
                </a:cxnLst>
                <a:rect l="0" t="0" r="r" b="b"/>
                <a:pathLst>
                  <a:path w="5" h="4">
                    <a:moveTo>
                      <a:pt x="2" y="1"/>
                    </a:moveTo>
                    <a:cubicBezTo>
                      <a:pt x="1" y="1"/>
                      <a:pt x="0" y="2"/>
                      <a:pt x="1" y="3"/>
                    </a:cubicBezTo>
                    <a:cubicBezTo>
                      <a:pt x="1" y="3"/>
                      <a:pt x="2" y="4"/>
                      <a:pt x="3" y="4"/>
                    </a:cubicBezTo>
                    <a:cubicBezTo>
                      <a:pt x="4" y="3"/>
                      <a:pt x="5" y="3"/>
                      <a:pt x="5" y="2"/>
                    </a:cubicBezTo>
                    <a:cubicBezTo>
                      <a:pt x="5" y="1"/>
                      <a:pt x="5" y="0"/>
                      <a:pt x="4" y="0"/>
                    </a:cubicBezTo>
                    <a:cubicBezTo>
                      <a:pt x="3" y="1"/>
                      <a:pt x="2" y="1"/>
                      <a:pt x="2" y="1"/>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6" name="Freeform 462">
                <a:extLst>
                  <a:ext uri="{FF2B5EF4-FFF2-40B4-BE49-F238E27FC236}">
                    <a16:creationId xmlns:a16="http://schemas.microsoft.com/office/drawing/2014/main" id="{A341127B-1215-6E70-9DCE-7CAFDA94D43D}"/>
                  </a:ext>
                </a:extLst>
              </p:cNvPr>
              <p:cNvSpPr>
                <a:spLocks/>
              </p:cNvSpPr>
              <p:nvPr/>
            </p:nvSpPr>
            <p:spPr bwMode="gray">
              <a:xfrm>
                <a:off x="2076479" y="5343730"/>
                <a:ext cx="11113" cy="11113"/>
              </a:xfrm>
              <a:custGeom>
                <a:avLst/>
                <a:gdLst>
                  <a:gd name="T0" fmla="*/ 1 w 3"/>
                  <a:gd name="T1" fmla="*/ 1 h 3"/>
                  <a:gd name="T2" fmla="*/ 3 w 3"/>
                  <a:gd name="T3" fmla="*/ 1 h 3"/>
                  <a:gd name="T4" fmla="*/ 2 w 3"/>
                  <a:gd name="T5" fmla="*/ 2 h 3"/>
                  <a:gd name="T6" fmla="*/ 0 w 3"/>
                  <a:gd name="T7" fmla="*/ 2 h 3"/>
                  <a:gd name="T8" fmla="*/ 1 w 3"/>
                  <a:gd name="T9" fmla="*/ 1 h 3"/>
                </a:gdLst>
                <a:ahLst/>
                <a:cxnLst>
                  <a:cxn ang="0">
                    <a:pos x="T0" y="T1"/>
                  </a:cxn>
                  <a:cxn ang="0">
                    <a:pos x="T2" y="T3"/>
                  </a:cxn>
                  <a:cxn ang="0">
                    <a:pos x="T4" y="T5"/>
                  </a:cxn>
                  <a:cxn ang="0">
                    <a:pos x="T6" y="T7"/>
                  </a:cxn>
                  <a:cxn ang="0">
                    <a:pos x="T8" y="T9"/>
                  </a:cxn>
                </a:cxnLst>
                <a:rect l="0" t="0" r="r" b="b"/>
                <a:pathLst>
                  <a:path w="3" h="3">
                    <a:moveTo>
                      <a:pt x="1" y="1"/>
                    </a:moveTo>
                    <a:cubicBezTo>
                      <a:pt x="2" y="1"/>
                      <a:pt x="3" y="0"/>
                      <a:pt x="3" y="1"/>
                    </a:cubicBezTo>
                    <a:cubicBezTo>
                      <a:pt x="3" y="2"/>
                      <a:pt x="3" y="2"/>
                      <a:pt x="2" y="2"/>
                    </a:cubicBezTo>
                    <a:cubicBezTo>
                      <a:pt x="0" y="2"/>
                      <a:pt x="0" y="3"/>
                      <a:pt x="0" y="2"/>
                    </a:cubicBezTo>
                    <a:cubicBezTo>
                      <a:pt x="0" y="1"/>
                      <a:pt x="1" y="1"/>
                      <a:pt x="1" y="1"/>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7" name="Freeform 463">
                <a:extLst>
                  <a:ext uri="{FF2B5EF4-FFF2-40B4-BE49-F238E27FC236}">
                    <a16:creationId xmlns:a16="http://schemas.microsoft.com/office/drawing/2014/main" id="{090D1EDD-B7C0-B2C1-5DF1-92AFA4A39EBB}"/>
                  </a:ext>
                </a:extLst>
              </p:cNvPr>
              <p:cNvSpPr>
                <a:spLocks/>
              </p:cNvSpPr>
              <p:nvPr/>
            </p:nvSpPr>
            <p:spPr bwMode="gray">
              <a:xfrm>
                <a:off x="2036791" y="5204025"/>
                <a:ext cx="141289" cy="125417"/>
              </a:xfrm>
              <a:custGeom>
                <a:avLst/>
                <a:gdLst>
                  <a:gd name="T0" fmla="*/ 2 w 39"/>
                  <a:gd name="T1" fmla="*/ 20 h 35"/>
                  <a:gd name="T2" fmla="*/ 2 w 39"/>
                  <a:gd name="T3" fmla="*/ 17 h 35"/>
                  <a:gd name="T4" fmla="*/ 4 w 39"/>
                  <a:gd name="T5" fmla="*/ 13 h 35"/>
                  <a:gd name="T6" fmla="*/ 10 w 39"/>
                  <a:gd name="T7" fmla="*/ 10 h 35"/>
                  <a:gd name="T8" fmla="*/ 11 w 39"/>
                  <a:gd name="T9" fmla="*/ 13 h 35"/>
                  <a:gd name="T10" fmla="*/ 14 w 39"/>
                  <a:gd name="T11" fmla="*/ 17 h 35"/>
                  <a:gd name="T12" fmla="*/ 15 w 39"/>
                  <a:gd name="T13" fmla="*/ 17 h 35"/>
                  <a:gd name="T14" fmla="*/ 16 w 39"/>
                  <a:gd name="T15" fmla="*/ 13 h 35"/>
                  <a:gd name="T16" fmla="*/ 17 w 39"/>
                  <a:gd name="T17" fmla="*/ 10 h 35"/>
                  <a:gd name="T18" fmla="*/ 17 w 39"/>
                  <a:gd name="T19" fmla="*/ 8 h 35"/>
                  <a:gd name="T20" fmla="*/ 14 w 39"/>
                  <a:gd name="T21" fmla="*/ 8 h 35"/>
                  <a:gd name="T22" fmla="*/ 16 w 39"/>
                  <a:gd name="T23" fmla="*/ 3 h 35"/>
                  <a:gd name="T24" fmla="*/ 19 w 39"/>
                  <a:gd name="T25" fmla="*/ 9 h 35"/>
                  <a:gd name="T26" fmla="*/ 20 w 39"/>
                  <a:gd name="T27" fmla="*/ 7 h 35"/>
                  <a:gd name="T28" fmla="*/ 20 w 39"/>
                  <a:gd name="T29" fmla="*/ 5 h 35"/>
                  <a:gd name="T30" fmla="*/ 24 w 39"/>
                  <a:gd name="T31" fmla="*/ 6 h 35"/>
                  <a:gd name="T32" fmla="*/ 19 w 39"/>
                  <a:gd name="T33" fmla="*/ 2 h 35"/>
                  <a:gd name="T34" fmla="*/ 25 w 39"/>
                  <a:gd name="T35" fmla="*/ 4 h 35"/>
                  <a:gd name="T36" fmla="*/ 23 w 39"/>
                  <a:gd name="T37" fmla="*/ 1 h 35"/>
                  <a:gd name="T38" fmla="*/ 28 w 39"/>
                  <a:gd name="T39" fmla="*/ 2 h 35"/>
                  <a:gd name="T40" fmla="*/ 28 w 39"/>
                  <a:gd name="T41" fmla="*/ 7 h 35"/>
                  <a:gd name="T42" fmla="*/ 31 w 39"/>
                  <a:gd name="T43" fmla="*/ 5 h 35"/>
                  <a:gd name="T44" fmla="*/ 34 w 39"/>
                  <a:gd name="T45" fmla="*/ 2 h 35"/>
                  <a:gd name="T46" fmla="*/ 36 w 39"/>
                  <a:gd name="T47" fmla="*/ 3 h 35"/>
                  <a:gd name="T48" fmla="*/ 35 w 39"/>
                  <a:gd name="T49" fmla="*/ 6 h 35"/>
                  <a:gd name="T50" fmla="*/ 35 w 39"/>
                  <a:gd name="T51" fmla="*/ 9 h 35"/>
                  <a:gd name="T52" fmla="*/ 39 w 39"/>
                  <a:gd name="T53" fmla="*/ 10 h 35"/>
                  <a:gd name="T54" fmla="*/ 36 w 39"/>
                  <a:gd name="T55" fmla="*/ 16 h 35"/>
                  <a:gd name="T56" fmla="*/ 33 w 39"/>
                  <a:gd name="T57" fmla="*/ 15 h 35"/>
                  <a:gd name="T58" fmla="*/ 29 w 39"/>
                  <a:gd name="T59" fmla="*/ 14 h 35"/>
                  <a:gd name="T60" fmla="*/ 30 w 39"/>
                  <a:gd name="T61" fmla="*/ 15 h 35"/>
                  <a:gd name="T62" fmla="*/ 32 w 39"/>
                  <a:gd name="T63" fmla="*/ 19 h 35"/>
                  <a:gd name="T64" fmla="*/ 29 w 39"/>
                  <a:gd name="T65" fmla="*/ 20 h 35"/>
                  <a:gd name="T66" fmla="*/ 25 w 39"/>
                  <a:gd name="T67" fmla="*/ 18 h 35"/>
                  <a:gd name="T68" fmla="*/ 27 w 39"/>
                  <a:gd name="T69" fmla="*/ 21 h 35"/>
                  <a:gd name="T70" fmla="*/ 24 w 39"/>
                  <a:gd name="T71" fmla="*/ 23 h 35"/>
                  <a:gd name="T72" fmla="*/ 29 w 39"/>
                  <a:gd name="T73" fmla="*/ 23 h 35"/>
                  <a:gd name="T74" fmla="*/ 24 w 39"/>
                  <a:gd name="T75" fmla="*/ 26 h 35"/>
                  <a:gd name="T76" fmla="*/ 22 w 39"/>
                  <a:gd name="T77" fmla="*/ 24 h 35"/>
                  <a:gd name="T78" fmla="*/ 21 w 39"/>
                  <a:gd name="T79" fmla="*/ 24 h 35"/>
                  <a:gd name="T80" fmla="*/ 19 w 39"/>
                  <a:gd name="T81" fmla="*/ 25 h 35"/>
                  <a:gd name="T82" fmla="*/ 17 w 39"/>
                  <a:gd name="T83" fmla="*/ 26 h 35"/>
                  <a:gd name="T84" fmla="*/ 17 w 39"/>
                  <a:gd name="T85" fmla="*/ 30 h 35"/>
                  <a:gd name="T86" fmla="*/ 14 w 39"/>
                  <a:gd name="T87" fmla="*/ 33 h 35"/>
                  <a:gd name="T88" fmla="*/ 10 w 39"/>
                  <a:gd name="T89" fmla="*/ 34 h 35"/>
                  <a:gd name="T90" fmla="*/ 14 w 39"/>
                  <a:gd name="T91" fmla="*/ 29 h 35"/>
                  <a:gd name="T92" fmla="*/ 13 w 39"/>
                  <a:gd name="T93" fmla="*/ 27 h 35"/>
                  <a:gd name="T94" fmla="*/ 14 w 39"/>
                  <a:gd name="T95" fmla="*/ 24 h 35"/>
                  <a:gd name="T96" fmla="*/ 10 w 39"/>
                  <a:gd name="T97" fmla="*/ 27 h 35"/>
                  <a:gd name="T98" fmla="*/ 9 w 39"/>
                  <a:gd name="T99" fmla="*/ 30 h 35"/>
                  <a:gd name="T100" fmla="*/ 7 w 39"/>
                  <a:gd name="T101" fmla="*/ 2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9" h="35">
                    <a:moveTo>
                      <a:pt x="4" y="25"/>
                    </a:moveTo>
                    <a:cubicBezTo>
                      <a:pt x="4" y="23"/>
                      <a:pt x="4" y="21"/>
                      <a:pt x="3" y="21"/>
                    </a:cubicBezTo>
                    <a:cubicBezTo>
                      <a:pt x="3" y="20"/>
                      <a:pt x="2" y="20"/>
                      <a:pt x="2" y="20"/>
                    </a:cubicBezTo>
                    <a:cubicBezTo>
                      <a:pt x="1" y="20"/>
                      <a:pt x="1" y="19"/>
                      <a:pt x="1" y="19"/>
                    </a:cubicBezTo>
                    <a:cubicBezTo>
                      <a:pt x="1" y="18"/>
                      <a:pt x="0" y="18"/>
                      <a:pt x="1" y="18"/>
                    </a:cubicBezTo>
                    <a:cubicBezTo>
                      <a:pt x="1" y="18"/>
                      <a:pt x="2" y="18"/>
                      <a:pt x="2" y="17"/>
                    </a:cubicBezTo>
                    <a:cubicBezTo>
                      <a:pt x="2" y="16"/>
                      <a:pt x="2" y="16"/>
                      <a:pt x="2" y="15"/>
                    </a:cubicBezTo>
                    <a:cubicBezTo>
                      <a:pt x="2" y="14"/>
                      <a:pt x="3" y="13"/>
                      <a:pt x="3" y="13"/>
                    </a:cubicBezTo>
                    <a:cubicBezTo>
                      <a:pt x="4" y="13"/>
                      <a:pt x="4" y="14"/>
                      <a:pt x="4" y="13"/>
                    </a:cubicBezTo>
                    <a:cubicBezTo>
                      <a:pt x="4" y="12"/>
                      <a:pt x="4" y="12"/>
                      <a:pt x="5" y="12"/>
                    </a:cubicBezTo>
                    <a:cubicBezTo>
                      <a:pt x="6" y="12"/>
                      <a:pt x="7" y="11"/>
                      <a:pt x="7" y="10"/>
                    </a:cubicBezTo>
                    <a:cubicBezTo>
                      <a:pt x="7" y="10"/>
                      <a:pt x="9" y="10"/>
                      <a:pt x="10" y="10"/>
                    </a:cubicBezTo>
                    <a:cubicBezTo>
                      <a:pt x="10" y="10"/>
                      <a:pt x="11" y="9"/>
                      <a:pt x="12" y="10"/>
                    </a:cubicBezTo>
                    <a:cubicBezTo>
                      <a:pt x="12" y="11"/>
                      <a:pt x="12" y="12"/>
                      <a:pt x="12" y="12"/>
                    </a:cubicBezTo>
                    <a:cubicBezTo>
                      <a:pt x="12" y="13"/>
                      <a:pt x="11" y="13"/>
                      <a:pt x="11" y="13"/>
                    </a:cubicBezTo>
                    <a:cubicBezTo>
                      <a:pt x="11" y="13"/>
                      <a:pt x="13" y="13"/>
                      <a:pt x="13" y="14"/>
                    </a:cubicBezTo>
                    <a:cubicBezTo>
                      <a:pt x="13" y="14"/>
                      <a:pt x="14" y="15"/>
                      <a:pt x="14" y="16"/>
                    </a:cubicBezTo>
                    <a:cubicBezTo>
                      <a:pt x="14" y="16"/>
                      <a:pt x="14" y="16"/>
                      <a:pt x="14" y="17"/>
                    </a:cubicBezTo>
                    <a:cubicBezTo>
                      <a:pt x="15" y="18"/>
                      <a:pt x="15" y="19"/>
                      <a:pt x="15" y="19"/>
                    </a:cubicBezTo>
                    <a:cubicBezTo>
                      <a:pt x="15" y="19"/>
                      <a:pt x="16" y="20"/>
                      <a:pt x="16" y="20"/>
                    </a:cubicBezTo>
                    <a:cubicBezTo>
                      <a:pt x="16" y="20"/>
                      <a:pt x="16" y="18"/>
                      <a:pt x="15" y="17"/>
                    </a:cubicBezTo>
                    <a:cubicBezTo>
                      <a:pt x="15" y="16"/>
                      <a:pt x="15" y="15"/>
                      <a:pt x="15" y="14"/>
                    </a:cubicBezTo>
                    <a:cubicBezTo>
                      <a:pt x="14" y="13"/>
                      <a:pt x="14" y="12"/>
                      <a:pt x="14" y="12"/>
                    </a:cubicBezTo>
                    <a:cubicBezTo>
                      <a:pt x="15" y="13"/>
                      <a:pt x="16" y="14"/>
                      <a:pt x="16" y="13"/>
                    </a:cubicBezTo>
                    <a:cubicBezTo>
                      <a:pt x="17" y="13"/>
                      <a:pt x="17" y="13"/>
                      <a:pt x="16" y="12"/>
                    </a:cubicBezTo>
                    <a:cubicBezTo>
                      <a:pt x="15" y="12"/>
                      <a:pt x="13" y="10"/>
                      <a:pt x="14" y="10"/>
                    </a:cubicBezTo>
                    <a:cubicBezTo>
                      <a:pt x="15" y="10"/>
                      <a:pt x="16" y="10"/>
                      <a:pt x="17" y="10"/>
                    </a:cubicBezTo>
                    <a:cubicBezTo>
                      <a:pt x="17" y="11"/>
                      <a:pt x="18" y="12"/>
                      <a:pt x="18" y="11"/>
                    </a:cubicBezTo>
                    <a:cubicBezTo>
                      <a:pt x="18" y="11"/>
                      <a:pt x="19" y="11"/>
                      <a:pt x="18" y="10"/>
                    </a:cubicBezTo>
                    <a:cubicBezTo>
                      <a:pt x="17" y="9"/>
                      <a:pt x="17" y="9"/>
                      <a:pt x="17" y="8"/>
                    </a:cubicBezTo>
                    <a:cubicBezTo>
                      <a:pt x="17" y="8"/>
                      <a:pt x="16" y="6"/>
                      <a:pt x="16" y="8"/>
                    </a:cubicBezTo>
                    <a:cubicBezTo>
                      <a:pt x="16" y="9"/>
                      <a:pt x="16" y="9"/>
                      <a:pt x="15" y="9"/>
                    </a:cubicBezTo>
                    <a:cubicBezTo>
                      <a:pt x="15" y="8"/>
                      <a:pt x="14" y="8"/>
                      <a:pt x="14" y="8"/>
                    </a:cubicBezTo>
                    <a:cubicBezTo>
                      <a:pt x="13" y="8"/>
                      <a:pt x="13" y="8"/>
                      <a:pt x="13" y="7"/>
                    </a:cubicBezTo>
                    <a:cubicBezTo>
                      <a:pt x="13" y="6"/>
                      <a:pt x="13" y="5"/>
                      <a:pt x="14" y="5"/>
                    </a:cubicBezTo>
                    <a:cubicBezTo>
                      <a:pt x="14" y="4"/>
                      <a:pt x="15" y="3"/>
                      <a:pt x="16" y="3"/>
                    </a:cubicBezTo>
                    <a:cubicBezTo>
                      <a:pt x="17" y="3"/>
                      <a:pt x="17" y="4"/>
                      <a:pt x="17" y="4"/>
                    </a:cubicBezTo>
                    <a:cubicBezTo>
                      <a:pt x="18" y="5"/>
                      <a:pt x="19" y="5"/>
                      <a:pt x="18" y="6"/>
                    </a:cubicBezTo>
                    <a:cubicBezTo>
                      <a:pt x="18" y="7"/>
                      <a:pt x="19" y="8"/>
                      <a:pt x="19" y="9"/>
                    </a:cubicBezTo>
                    <a:cubicBezTo>
                      <a:pt x="19" y="10"/>
                      <a:pt x="19" y="11"/>
                      <a:pt x="20" y="10"/>
                    </a:cubicBezTo>
                    <a:cubicBezTo>
                      <a:pt x="20" y="9"/>
                      <a:pt x="20" y="8"/>
                      <a:pt x="20" y="7"/>
                    </a:cubicBezTo>
                    <a:cubicBezTo>
                      <a:pt x="19" y="7"/>
                      <a:pt x="20" y="6"/>
                      <a:pt x="20" y="7"/>
                    </a:cubicBezTo>
                    <a:cubicBezTo>
                      <a:pt x="21" y="8"/>
                      <a:pt x="21" y="8"/>
                      <a:pt x="22" y="8"/>
                    </a:cubicBezTo>
                    <a:cubicBezTo>
                      <a:pt x="22" y="8"/>
                      <a:pt x="23" y="7"/>
                      <a:pt x="22" y="7"/>
                    </a:cubicBezTo>
                    <a:cubicBezTo>
                      <a:pt x="21" y="6"/>
                      <a:pt x="19" y="4"/>
                      <a:pt x="20" y="5"/>
                    </a:cubicBezTo>
                    <a:cubicBezTo>
                      <a:pt x="21" y="5"/>
                      <a:pt x="22" y="6"/>
                      <a:pt x="23" y="6"/>
                    </a:cubicBezTo>
                    <a:cubicBezTo>
                      <a:pt x="23" y="6"/>
                      <a:pt x="23" y="7"/>
                      <a:pt x="23" y="7"/>
                    </a:cubicBezTo>
                    <a:cubicBezTo>
                      <a:pt x="24" y="8"/>
                      <a:pt x="24" y="7"/>
                      <a:pt x="24" y="6"/>
                    </a:cubicBezTo>
                    <a:cubicBezTo>
                      <a:pt x="23" y="5"/>
                      <a:pt x="23" y="5"/>
                      <a:pt x="22" y="5"/>
                    </a:cubicBezTo>
                    <a:cubicBezTo>
                      <a:pt x="22" y="4"/>
                      <a:pt x="21" y="4"/>
                      <a:pt x="20" y="3"/>
                    </a:cubicBezTo>
                    <a:cubicBezTo>
                      <a:pt x="20" y="3"/>
                      <a:pt x="18" y="2"/>
                      <a:pt x="19" y="2"/>
                    </a:cubicBezTo>
                    <a:cubicBezTo>
                      <a:pt x="19" y="1"/>
                      <a:pt x="20" y="1"/>
                      <a:pt x="21" y="2"/>
                    </a:cubicBezTo>
                    <a:cubicBezTo>
                      <a:pt x="22" y="2"/>
                      <a:pt x="23" y="4"/>
                      <a:pt x="23" y="4"/>
                    </a:cubicBezTo>
                    <a:cubicBezTo>
                      <a:pt x="24" y="4"/>
                      <a:pt x="24" y="4"/>
                      <a:pt x="25" y="4"/>
                    </a:cubicBezTo>
                    <a:cubicBezTo>
                      <a:pt x="25" y="4"/>
                      <a:pt x="25" y="3"/>
                      <a:pt x="24" y="3"/>
                    </a:cubicBezTo>
                    <a:cubicBezTo>
                      <a:pt x="24" y="2"/>
                      <a:pt x="23" y="2"/>
                      <a:pt x="22" y="1"/>
                    </a:cubicBezTo>
                    <a:cubicBezTo>
                      <a:pt x="22" y="1"/>
                      <a:pt x="23" y="0"/>
                      <a:pt x="23" y="1"/>
                    </a:cubicBezTo>
                    <a:cubicBezTo>
                      <a:pt x="24" y="1"/>
                      <a:pt x="26" y="2"/>
                      <a:pt x="26" y="2"/>
                    </a:cubicBezTo>
                    <a:cubicBezTo>
                      <a:pt x="26" y="3"/>
                      <a:pt x="27" y="3"/>
                      <a:pt x="27" y="2"/>
                    </a:cubicBezTo>
                    <a:cubicBezTo>
                      <a:pt x="27" y="2"/>
                      <a:pt x="27" y="2"/>
                      <a:pt x="28" y="2"/>
                    </a:cubicBezTo>
                    <a:cubicBezTo>
                      <a:pt x="29" y="2"/>
                      <a:pt x="30" y="2"/>
                      <a:pt x="30" y="3"/>
                    </a:cubicBezTo>
                    <a:cubicBezTo>
                      <a:pt x="29" y="4"/>
                      <a:pt x="28" y="4"/>
                      <a:pt x="28" y="5"/>
                    </a:cubicBezTo>
                    <a:cubicBezTo>
                      <a:pt x="28" y="6"/>
                      <a:pt x="27" y="7"/>
                      <a:pt x="28" y="7"/>
                    </a:cubicBezTo>
                    <a:cubicBezTo>
                      <a:pt x="28" y="7"/>
                      <a:pt x="29" y="8"/>
                      <a:pt x="29" y="7"/>
                    </a:cubicBezTo>
                    <a:cubicBezTo>
                      <a:pt x="29" y="6"/>
                      <a:pt x="29" y="4"/>
                      <a:pt x="29" y="4"/>
                    </a:cubicBezTo>
                    <a:cubicBezTo>
                      <a:pt x="30" y="4"/>
                      <a:pt x="30" y="5"/>
                      <a:pt x="31" y="5"/>
                    </a:cubicBezTo>
                    <a:cubicBezTo>
                      <a:pt x="31" y="4"/>
                      <a:pt x="32" y="3"/>
                      <a:pt x="32" y="3"/>
                    </a:cubicBezTo>
                    <a:cubicBezTo>
                      <a:pt x="32" y="2"/>
                      <a:pt x="32" y="2"/>
                      <a:pt x="33" y="2"/>
                    </a:cubicBezTo>
                    <a:cubicBezTo>
                      <a:pt x="33" y="2"/>
                      <a:pt x="34" y="3"/>
                      <a:pt x="34" y="2"/>
                    </a:cubicBezTo>
                    <a:cubicBezTo>
                      <a:pt x="34" y="1"/>
                      <a:pt x="35" y="1"/>
                      <a:pt x="35" y="1"/>
                    </a:cubicBezTo>
                    <a:cubicBezTo>
                      <a:pt x="35" y="1"/>
                      <a:pt x="36" y="2"/>
                      <a:pt x="36" y="2"/>
                    </a:cubicBezTo>
                    <a:cubicBezTo>
                      <a:pt x="37" y="2"/>
                      <a:pt x="38" y="3"/>
                      <a:pt x="36" y="3"/>
                    </a:cubicBezTo>
                    <a:cubicBezTo>
                      <a:pt x="35" y="3"/>
                      <a:pt x="34" y="3"/>
                      <a:pt x="34" y="3"/>
                    </a:cubicBezTo>
                    <a:cubicBezTo>
                      <a:pt x="35" y="4"/>
                      <a:pt x="35" y="4"/>
                      <a:pt x="36" y="5"/>
                    </a:cubicBezTo>
                    <a:cubicBezTo>
                      <a:pt x="36" y="5"/>
                      <a:pt x="35" y="6"/>
                      <a:pt x="35" y="6"/>
                    </a:cubicBezTo>
                    <a:cubicBezTo>
                      <a:pt x="34" y="7"/>
                      <a:pt x="33" y="8"/>
                      <a:pt x="33" y="8"/>
                    </a:cubicBezTo>
                    <a:cubicBezTo>
                      <a:pt x="33" y="8"/>
                      <a:pt x="35" y="7"/>
                      <a:pt x="34" y="8"/>
                    </a:cubicBezTo>
                    <a:cubicBezTo>
                      <a:pt x="34" y="9"/>
                      <a:pt x="34" y="9"/>
                      <a:pt x="35" y="9"/>
                    </a:cubicBezTo>
                    <a:cubicBezTo>
                      <a:pt x="36" y="9"/>
                      <a:pt x="35" y="10"/>
                      <a:pt x="35" y="10"/>
                    </a:cubicBezTo>
                    <a:cubicBezTo>
                      <a:pt x="35" y="10"/>
                      <a:pt x="36" y="11"/>
                      <a:pt x="37" y="10"/>
                    </a:cubicBezTo>
                    <a:cubicBezTo>
                      <a:pt x="37" y="10"/>
                      <a:pt x="38" y="10"/>
                      <a:pt x="39" y="10"/>
                    </a:cubicBezTo>
                    <a:cubicBezTo>
                      <a:pt x="39" y="10"/>
                      <a:pt x="39" y="11"/>
                      <a:pt x="38" y="12"/>
                    </a:cubicBezTo>
                    <a:cubicBezTo>
                      <a:pt x="38" y="12"/>
                      <a:pt x="37" y="14"/>
                      <a:pt x="37" y="14"/>
                    </a:cubicBezTo>
                    <a:cubicBezTo>
                      <a:pt x="37" y="15"/>
                      <a:pt x="37" y="16"/>
                      <a:pt x="36" y="16"/>
                    </a:cubicBezTo>
                    <a:cubicBezTo>
                      <a:pt x="35" y="16"/>
                      <a:pt x="35" y="15"/>
                      <a:pt x="35" y="15"/>
                    </a:cubicBezTo>
                    <a:cubicBezTo>
                      <a:pt x="35" y="14"/>
                      <a:pt x="34" y="15"/>
                      <a:pt x="34" y="15"/>
                    </a:cubicBezTo>
                    <a:cubicBezTo>
                      <a:pt x="34" y="15"/>
                      <a:pt x="33" y="15"/>
                      <a:pt x="33" y="15"/>
                    </a:cubicBezTo>
                    <a:cubicBezTo>
                      <a:pt x="33" y="15"/>
                      <a:pt x="32" y="15"/>
                      <a:pt x="32" y="14"/>
                    </a:cubicBezTo>
                    <a:cubicBezTo>
                      <a:pt x="31" y="14"/>
                      <a:pt x="31" y="14"/>
                      <a:pt x="30" y="14"/>
                    </a:cubicBezTo>
                    <a:cubicBezTo>
                      <a:pt x="30" y="14"/>
                      <a:pt x="30" y="14"/>
                      <a:pt x="29" y="14"/>
                    </a:cubicBezTo>
                    <a:cubicBezTo>
                      <a:pt x="29" y="13"/>
                      <a:pt x="29" y="14"/>
                      <a:pt x="28" y="14"/>
                    </a:cubicBezTo>
                    <a:cubicBezTo>
                      <a:pt x="27" y="14"/>
                      <a:pt x="26" y="15"/>
                      <a:pt x="27" y="15"/>
                    </a:cubicBezTo>
                    <a:cubicBezTo>
                      <a:pt x="28" y="15"/>
                      <a:pt x="30" y="15"/>
                      <a:pt x="30" y="15"/>
                    </a:cubicBezTo>
                    <a:cubicBezTo>
                      <a:pt x="30" y="16"/>
                      <a:pt x="31" y="16"/>
                      <a:pt x="32" y="16"/>
                    </a:cubicBezTo>
                    <a:cubicBezTo>
                      <a:pt x="33" y="17"/>
                      <a:pt x="33" y="17"/>
                      <a:pt x="32" y="18"/>
                    </a:cubicBezTo>
                    <a:cubicBezTo>
                      <a:pt x="32" y="18"/>
                      <a:pt x="32" y="19"/>
                      <a:pt x="32" y="19"/>
                    </a:cubicBezTo>
                    <a:cubicBezTo>
                      <a:pt x="32" y="19"/>
                      <a:pt x="32" y="20"/>
                      <a:pt x="31" y="20"/>
                    </a:cubicBezTo>
                    <a:cubicBezTo>
                      <a:pt x="31" y="19"/>
                      <a:pt x="30" y="19"/>
                      <a:pt x="30" y="20"/>
                    </a:cubicBezTo>
                    <a:cubicBezTo>
                      <a:pt x="30" y="20"/>
                      <a:pt x="29" y="20"/>
                      <a:pt x="29" y="20"/>
                    </a:cubicBezTo>
                    <a:cubicBezTo>
                      <a:pt x="28" y="19"/>
                      <a:pt x="28" y="18"/>
                      <a:pt x="28" y="18"/>
                    </a:cubicBezTo>
                    <a:cubicBezTo>
                      <a:pt x="27" y="18"/>
                      <a:pt x="26" y="19"/>
                      <a:pt x="26" y="19"/>
                    </a:cubicBezTo>
                    <a:cubicBezTo>
                      <a:pt x="25" y="19"/>
                      <a:pt x="25" y="18"/>
                      <a:pt x="25" y="18"/>
                    </a:cubicBezTo>
                    <a:cubicBezTo>
                      <a:pt x="25" y="18"/>
                      <a:pt x="24" y="20"/>
                      <a:pt x="25" y="20"/>
                    </a:cubicBezTo>
                    <a:cubicBezTo>
                      <a:pt x="25" y="20"/>
                      <a:pt x="27" y="20"/>
                      <a:pt x="27" y="20"/>
                    </a:cubicBezTo>
                    <a:cubicBezTo>
                      <a:pt x="28" y="20"/>
                      <a:pt x="28" y="20"/>
                      <a:pt x="27" y="21"/>
                    </a:cubicBezTo>
                    <a:cubicBezTo>
                      <a:pt x="26" y="22"/>
                      <a:pt x="25" y="22"/>
                      <a:pt x="25" y="22"/>
                    </a:cubicBezTo>
                    <a:cubicBezTo>
                      <a:pt x="24" y="22"/>
                      <a:pt x="22" y="22"/>
                      <a:pt x="23" y="22"/>
                    </a:cubicBezTo>
                    <a:cubicBezTo>
                      <a:pt x="24" y="22"/>
                      <a:pt x="24" y="23"/>
                      <a:pt x="24" y="23"/>
                    </a:cubicBezTo>
                    <a:cubicBezTo>
                      <a:pt x="24" y="24"/>
                      <a:pt x="25" y="24"/>
                      <a:pt x="25" y="24"/>
                    </a:cubicBezTo>
                    <a:cubicBezTo>
                      <a:pt x="26" y="23"/>
                      <a:pt x="26" y="23"/>
                      <a:pt x="27" y="23"/>
                    </a:cubicBezTo>
                    <a:cubicBezTo>
                      <a:pt x="28" y="23"/>
                      <a:pt x="29" y="23"/>
                      <a:pt x="29" y="23"/>
                    </a:cubicBezTo>
                    <a:cubicBezTo>
                      <a:pt x="29" y="24"/>
                      <a:pt x="28" y="24"/>
                      <a:pt x="28" y="24"/>
                    </a:cubicBezTo>
                    <a:cubicBezTo>
                      <a:pt x="27" y="24"/>
                      <a:pt x="26" y="25"/>
                      <a:pt x="26" y="25"/>
                    </a:cubicBezTo>
                    <a:cubicBezTo>
                      <a:pt x="25" y="25"/>
                      <a:pt x="24" y="25"/>
                      <a:pt x="24" y="26"/>
                    </a:cubicBezTo>
                    <a:cubicBezTo>
                      <a:pt x="24" y="26"/>
                      <a:pt x="23" y="27"/>
                      <a:pt x="23" y="28"/>
                    </a:cubicBezTo>
                    <a:cubicBezTo>
                      <a:pt x="22" y="28"/>
                      <a:pt x="22" y="27"/>
                      <a:pt x="22" y="26"/>
                    </a:cubicBezTo>
                    <a:cubicBezTo>
                      <a:pt x="22" y="25"/>
                      <a:pt x="21" y="24"/>
                      <a:pt x="22" y="24"/>
                    </a:cubicBezTo>
                    <a:cubicBezTo>
                      <a:pt x="22" y="24"/>
                      <a:pt x="22" y="23"/>
                      <a:pt x="22" y="23"/>
                    </a:cubicBezTo>
                    <a:cubicBezTo>
                      <a:pt x="23" y="22"/>
                      <a:pt x="22" y="21"/>
                      <a:pt x="22" y="22"/>
                    </a:cubicBezTo>
                    <a:cubicBezTo>
                      <a:pt x="21" y="22"/>
                      <a:pt x="21" y="23"/>
                      <a:pt x="21" y="24"/>
                    </a:cubicBezTo>
                    <a:cubicBezTo>
                      <a:pt x="21" y="24"/>
                      <a:pt x="20" y="25"/>
                      <a:pt x="20" y="24"/>
                    </a:cubicBezTo>
                    <a:cubicBezTo>
                      <a:pt x="20" y="23"/>
                      <a:pt x="19" y="22"/>
                      <a:pt x="19" y="23"/>
                    </a:cubicBezTo>
                    <a:cubicBezTo>
                      <a:pt x="19" y="24"/>
                      <a:pt x="19" y="24"/>
                      <a:pt x="19" y="25"/>
                    </a:cubicBezTo>
                    <a:cubicBezTo>
                      <a:pt x="20" y="25"/>
                      <a:pt x="20" y="27"/>
                      <a:pt x="19" y="26"/>
                    </a:cubicBezTo>
                    <a:cubicBezTo>
                      <a:pt x="18" y="25"/>
                      <a:pt x="18" y="25"/>
                      <a:pt x="17" y="25"/>
                    </a:cubicBezTo>
                    <a:cubicBezTo>
                      <a:pt x="17" y="26"/>
                      <a:pt x="16" y="26"/>
                      <a:pt x="17" y="26"/>
                    </a:cubicBezTo>
                    <a:cubicBezTo>
                      <a:pt x="18" y="26"/>
                      <a:pt x="19" y="27"/>
                      <a:pt x="18" y="27"/>
                    </a:cubicBezTo>
                    <a:cubicBezTo>
                      <a:pt x="18" y="27"/>
                      <a:pt x="19" y="28"/>
                      <a:pt x="19" y="29"/>
                    </a:cubicBezTo>
                    <a:cubicBezTo>
                      <a:pt x="18" y="29"/>
                      <a:pt x="18" y="30"/>
                      <a:pt x="17" y="30"/>
                    </a:cubicBezTo>
                    <a:cubicBezTo>
                      <a:pt x="17" y="29"/>
                      <a:pt x="17" y="30"/>
                      <a:pt x="16" y="31"/>
                    </a:cubicBezTo>
                    <a:cubicBezTo>
                      <a:pt x="16" y="32"/>
                      <a:pt x="15" y="31"/>
                      <a:pt x="15" y="31"/>
                    </a:cubicBezTo>
                    <a:cubicBezTo>
                      <a:pt x="15" y="31"/>
                      <a:pt x="15" y="32"/>
                      <a:pt x="14" y="33"/>
                    </a:cubicBezTo>
                    <a:cubicBezTo>
                      <a:pt x="14" y="34"/>
                      <a:pt x="13" y="35"/>
                      <a:pt x="13" y="35"/>
                    </a:cubicBezTo>
                    <a:cubicBezTo>
                      <a:pt x="12" y="35"/>
                      <a:pt x="12" y="34"/>
                      <a:pt x="11" y="34"/>
                    </a:cubicBezTo>
                    <a:cubicBezTo>
                      <a:pt x="11" y="35"/>
                      <a:pt x="10" y="35"/>
                      <a:pt x="10" y="34"/>
                    </a:cubicBezTo>
                    <a:cubicBezTo>
                      <a:pt x="11" y="33"/>
                      <a:pt x="11" y="32"/>
                      <a:pt x="11" y="32"/>
                    </a:cubicBezTo>
                    <a:cubicBezTo>
                      <a:pt x="12" y="32"/>
                      <a:pt x="12" y="30"/>
                      <a:pt x="13" y="30"/>
                    </a:cubicBezTo>
                    <a:cubicBezTo>
                      <a:pt x="13" y="30"/>
                      <a:pt x="14" y="30"/>
                      <a:pt x="14" y="29"/>
                    </a:cubicBezTo>
                    <a:cubicBezTo>
                      <a:pt x="14" y="28"/>
                      <a:pt x="15" y="27"/>
                      <a:pt x="15" y="27"/>
                    </a:cubicBezTo>
                    <a:cubicBezTo>
                      <a:pt x="15" y="27"/>
                      <a:pt x="14" y="29"/>
                      <a:pt x="13" y="29"/>
                    </a:cubicBezTo>
                    <a:cubicBezTo>
                      <a:pt x="12" y="29"/>
                      <a:pt x="12" y="27"/>
                      <a:pt x="13" y="27"/>
                    </a:cubicBezTo>
                    <a:cubicBezTo>
                      <a:pt x="13" y="26"/>
                      <a:pt x="14" y="25"/>
                      <a:pt x="14" y="25"/>
                    </a:cubicBezTo>
                    <a:cubicBezTo>
                      <a:pt x="15" y="25"/>
                      <a:pt x="16" y="24"/>
                      <a:pt x="16" y="24"/>
                    </a:cubicBezTo>
                    <a:cubicBezTo>
                      <a:pt x="15" y="23"/>
                      <a:pt x="15" y="24"/>
                      <a:pt x="14" y="24"/>
                    </a:cubicBezTo>
                    <a:cubicBezTo>
                      <a:pt x="14" y="25"/>
                      <a:pt x="12" y="26"/>
                      <a:pt x="12" y="27"/>
                    </a:cubicBezTo>
                    <a:cubicBezTo>
                      <a:pt x="12" y="27"/>
                      <a:pt x="12" y="28"/>
                      <a:pt x="11" y="28"/>
                    </a:cubicBezTo>
                    <a:cubicBezTo>
                      <a:pt x="11" y="28"/>
                      <a:pt x="10" y="28"/>
                      <a:pt x="10" y="27"/>
                    </a:cubicBezTo>
                    <a:cubicBezTo>
                      <a:pt x="10" y="27"/>
                      <a:pt x="10" y="26"/>
                      <a:pt x="10" y="27"/>
                    </a:cubicBezTo>
                    <a:cubicBezTo>
                      <a:pt x="10" y="28"/>
                      <a:pt x="10" y="30"/>
                      <a:pt x="10" y="30"/>
                    </a:cubicBezTo>
                    <a:cubicBezTo>
                      <a:pt x="9" y="30"/>
                      <a:pt x="9" y="30"/>
                      <a:pt x="9" y="30"/>
                    </a:cubicBezTo>
                    <a:cubicBezTo>
                      <a:pt x="9" y="30"/>
                      <a:pt x="9" y="31"/>
                      <a:pt x="8" y="32"/>
                    </a:cubicBezTo>
                    <a:cubicBezTo>
                      <a:pt x="8" y="32"/>
                      <a:pt x="8" y="32"/>
                      <a:pt x="8" y="31"/>
                    </a:cubicBezTo>
                    <a:cubicBezTo>
                      <a:pt x="8" y="30"/>
                      <a:pt x="8" y="30"/>
                      <a:pt x="7" y="29"/>
                    </a:cubicBezTo>
                    <a:cubicBezTo>
                      <a:pt x="6" y="29"/>
                      <a:pt x="5" y="29"/>
                      <a:pt x="4" y="28"/>
                    </a:cubicBezTo>
                    <a:cubicBezTo>
                      <a:pt x="4" y="27"/>
                      <a:pt x="4" y="25"/>
                      <a:pt x="4" y="25"/>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8" name="Freeform 464">
                <a:extLst>
                  <a:ext uri="{FF2B5EF4-FFF2-40B4-BE49-F238E27FC236}">
                    <a16:creationId xmlns:a16="http://schemas.microsoft.com/office/drawing/2014/main" id="{7D344DCB-E0EB-71CF-1F3A-C74FC7076655}"/>
                  </a:ext>
                </a:extLst>
              </p:cNvPr>
              <p:cNvSpPr>
                <a:spLocks/>
              </p:cNvSpPr>
              <p:nvPr/>
            </p:nvSpPr>
            <p:spPr bwMode="gray">
              <a:xfrm>
                <a:off x="2112992" y="5153223"/>
                <a:ext cx="76201" cy="53977"/>
              </a:xfrm>
              <a:custGeom>
                <a:avLst/>
                <a:gdLst>
                  <a:gd name="T0" fmla="*/ 5 w 21"/>
                  <a:gd name="T1" fmla="*/ 15 h 15"/>
                  <a:gd name="T2" fmla="*/ 3 w 21"/>
                  <a:gd name="T3" fmla="*/ 13 h 15"/>
                  <a:gd name="T4" fmla="*/ 0 w 21"/>
                  <a:gd name="T5" fmla="*/ 12 h 15"/>
                  <a:gd name="T6" fmla="*/ 2 w 21"/>
                  <a:gd name="T7" fmla="*/ 10 h 15"/>
                  <a:gd name="T8" fmla="*/ 3 w 21"/>
                  <a:gd name="T9" fmla="*/ 12 h 15"/>
                  <a:gd name="T10" fmla="*/ 5 w 21"/>
                  <a:gd name="T11" fmla="*/ 13 h 15"/>
                  <a:gd name="T12" fmla="*/ 5 w 21"/>
                  <a:gd name="T13" fmla="*/ 11 h 15"/>
                  <a:gd name="T14" fmla="*/ 3 w 21"/>
                  <a:gd name="T15" fmla="*/ 9 h 15"/>
                  <a:gd name="T16" fmla="*/ 4 w 21"/>
                  <a:gd name="T17" fmla="*/ 9 h 15"/>
                  <a:gd name="T18" fmla="*/ 6 w 21"/>
                  <a:gd name="T19" fmla="*/ 9 h 15"/>
                  <a:gd name="T20" fmla="*/ 6 w 21"/>
                  <a:gd name="T21" fmla="*/ 9 h 15"/>
                  <a:gd name="T22" fmla="*/ 4 w 21"/>
                  <a:gd name="T23" fmla="*/ 7 h 15"/>
                  <a:gd name="T24" fmla="*/ 5 w 21"/>
                  <a:gd name="T25" fmla="*/ 6 h 15"/>
                  <a:gd name="T26" fmla="*/ 7 w 21"/>
                  <a:gd name="T27" fmla="*/ 6 h 15"/>
                  <a:gd name="T28" fmla="*/ 8 w 21"/>
                  <a:gd name="T29" fmla="*/ 6 h 15"/>
                  <a:gd name="T30" fmla="*/ 7 w 21"/>
                  <a:gd name="T31" fmla="*/ 5 h 15"/>
                  <a:gd name="T32" fmla="*/ 9 w 21"/>
                  <a:gd name="T33" fmla="*/ 6 h 15"/>
                  <a:gd name="T34" fmla="*/ 9 w 21"/>
                  <a:gd name="T35" fmla="*/ 4 h 15"/>
                  <a:gd name="T36" fmla="*/ 8 w 21"/>
                  <a:gd name="T37" fmla="*/ 3 h 15"/>
                  <a:gd name="T38" fmla="*/ 9 w 21"/>
                  <a:gd name="T39" fmla="*/ 1 h 15"/>
                  <a:gd name="T40" fmla="*/ 11 w 21"/>
                  <a:gd name="T41" fmla="*/ 1 h 15"/>
                  <a:gd name="T42" fmla="*/ 12 w 21"/>
                  <a:gd name="T43" fmla="*/ 1 h 15"/>
                  <a:gd name="T44" fmla="*/ 12 w 21"/>
                  <a:gd name="T45" fmla="*/ 3 h 15"/>
                  <a:gd name="T46" fmla="*/ 13 w 21"/>
                  <a:gd name="T47" fmla="*/ 4 h 15"/>
                  <a:gd name="T48" fmla="*/ 14 w 21"/>
                  <a:gd name="T49" fmla="*/ 5 h 15"/>
                  <a:gd name="T50" fmla="*/ 15 w 21"/>
                  <a:gd name="T51" fmla="*/ 4 h 15"/>
                  <a:gd name="T52" fmla="*/ 16 w 21"/>
                  <a:gd name="T53" fmla="*/ 3 h 15"/>
                  <a:gd name="T54" fmla="*/ 17 w 21"/>
                  <a:gd name="T55" fmla="*/ 4 h 15"/>
                  <a:gd name="T56" fmla="*/ 18 w 21"/>
                  <a:gd name="T57" fmla="*/ 3 h 15"/>
                  <a:gd name="T58" fmla="*/ 18 w 21"/>
                  <a:gd name="T59" fmla="*/ 5 h 15"/>
                  <a:gd name="T60" fmla="*/ 18 w 21"/>
                  <a:gd name="T61" fmla="*/ 8 h 15"/>
                  <a:gd name="T62" fmla="*/ 19 w 21"/>
                  <a:gd name="T63" fmla="*/ 6 h 15"/>
                  <a:gd name="T64" fmla="*/ 20 w 21"/>
                  <a:gd name="T65" fmla="*/ 5 h 15"/>
                  <a:gd name="T66" fmla="*/ 20 w 21"/>
                  <a:gd name="T67" fmla="*/ 8 h 15"/>
                  <a:gd name="T68" fmla="*/ 19 w 21"/>
                  <a:gd name="T69" fmla="*/ 9 h 15"/>
                  <a:gd name="T70" fmla="*/ 18 w 21"/>
                  <a:gd name="T71" fmla="*/ 9 h 15"/>
                  <a:gd name="T72" fmla="*/ 17 w 21"/>
                  <a:gd name="T73" fmla="*/ 8 h 15"/>
                  <a:gd name="T74" fmla="*/ 16 w 21"/>
                  <a:gd name="T75" fmla="*/ 7 h 15"/>
                  <a:gd name="T76" fmla="*/ 16 w 21"/>
                  <a:gd name="T77" fmla="*/ 9 h 15"/>
                  <a:gd name="T78" fmla="*/ 15 w 21"/>
                  <a:gd name="T79" fmla="*/ 10 h 15"/>
                  <a:gd name="T80" fmla="*/ 16 w 21"/>
                  <a:gd name="T81" fmla="*/ 11 h 15"/>
                  <a:gd name="T82" fmla="*/ 13 w 21"/>
                  <a:gd name="T83" fmla="*/ 11 h 15"/>
                  <a:gd name="T84" fmla="*/ 12 w 21"/>
                  <a:gd name="T85" fmla="*/ 11 h 15"/>
                  <a:gd name="T86" fmla="*/ 11 w 21"/>
                  <a:gd name="T87" fmla="*/ 10 h 15"/>
                  <a:gd name="T88" fmla="*/ 10 w 21"/>
                  <a:gd name="T89" fmla="*/ 13 h 15"/>
                  <a:gd name="T90" fmla="*/ 9 w 21"/>
                  <a:gd name="T91" fmla="*/ 13 h 15"/>
                  <a:gd name="T92" fmla="*/ 8 w 21"/>
                  <a:gd name="T93" fmla="*/ 14 h 15"/>
                  <a:gd name="T94" fmla="*/ 6 w 21"/>
                  <a:gd name="T95" fmla="*/ 13 h 15"/>
                  <a:gd name="T96" fmla="*/ 6 w 21"/>
                  <a:gd name="T97" fmla="*/ 14 h 15"/>
                  <a:gd name="T98" fmla="*/ 5 w 21"/>
                  <a:gd name="T99"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 h="15">
                    <a:moveTo>
                      <a:pt x="5" y="15"/>
                    </a:moveTo>
                    <a:cubicBezTo>
                      <a:pt x="4" y="14"/>
                      <a:pt x="4" y="13"/>
                      <a:pt x="3" y="13"/>
                    </a:cubicBezTo>
                    <a:cubicBezTo>
                      <a:pt x="1" y="13"/>
                      <a:pt x="0" y="13"/>
                      <a:pt x="0" y="12"/>
                    </a:cubicBezTo>
                    <a:cubicBezTo>
                      <a:pt x="1" y="11"/>
                      <a:pt x="1" y="10"/>
                      <a:pt x="2" y="10"/>
                    </a:cubicBezTo>
                    <a:cubicBezTo>
                      <a:pt x="2" y="11"/>
                      <a:pt x="3" y="12"/>
                      <a:pt x="3" y="12"/>
                    </a:cubicBezTo>
                    <a:cubicBezTo>
                      <a:pt x="4" y="12"/>
                      <a:pt x="4" y="13"/>
                      <a:pt x="5" y="13"/>
                    </a:cubicBezTo>
                    <a:cubicBezTo>
                      <a:pt x="5" y="13"/>
                      <a:pt x="5" y="12"/>
                      <a:pt x="5" y="11"/>
                    </a:cubicBezTo>
                    <a:cubicBezTo>
                      <a:pt x="4" y="11"/>
                      <a:pt x="3" y="10"/>
                      <a:pt x="3" y="9"/>
                    </a:cubicBezTo>
                    <a:cubicBezTo>
                      <a:pt x="3" y="9"/>
                      <a:pt x="3" y="9"/>
                      <a:pt x="4" y="9"/>
                    </a:cubicBezTo>
                    <a:cubicBezTo>
                      <a:pt x="4" y="9"/>
                      <a:pt x="5" y="9"/>
                      <a:pt x="6" y="9"/>
                    </a:cubicBezTo>
                    <a:cubicBezTo>
                      <a:pt x="7" y="9"/>
                      <a:pt x="7" y="10"/>
                      <a:pt x="6" y="9"/>
                    </a:cubicBezTo>
                    <a:cubicBezTo>
                      <a:pt x="6" y="8"/>
                      <a:pt x="5" y="8"/>
                      <a:pt x="4" y="7"/>
                    </a:cubicBezTo>
                    <a:cubicBezTo>
                      <a:pt x="4" y="7"/>
                      <a:pt x="4" y="6"/>
                      <a:pt x="5" y="6"/>
                    </a:cubicBezTo>
                    <a:cubicBezTo>
                      <a:pt x="5" y="6"/>
                      <a:pt x="6" y="6"/>
                      <a:pt x="7" y="6"/>
                    </a:cubicBezTo>
                    <a:cubicBezTo>
                      <a:pt x="7" y="6"/>
                      <a:pt x="8" y="6"/>
                      <a:pt x="8" y="6"/>
                    </a:cubicBezTo>
                    <a:cubicBezTo>
                      <a:pt x="8" y="6"/>
                      <a:pt x="6" y="4"/>
                      <a:pt x="7" y="5"/>
                    </a:cubicBezTo>
                    <a:cubicBezTo>
                      <a:pt x="7" y="5"/>
                      <a:pt x="9" y="6"/>
                      <a:pt x="9" y="6"/>
                    </a:cubicBezTo>
                    <a:cubicBezTo>
                      <a:pt x="9" y="5"/>
                      <a:pt x="9" y="4"/>
                      <a:pt x="9" y="4"/>
                    </a:cubicBezTo>
                    <a:cubicBezTo>
                      <a:pt x="8" y="4"/>
                      <a:pt x="7" y="3"/>
                      <a:pt x="8" y="3"/>
                    </a:cubicBezTo>
                    <a:cubicBezTo>
                      <a:pt x="8" y="2"/>
                      <a:pt x="9" y="2"/>
                      <a:pt x="9" y="1"/>
                    </a:cubicBezTo>
                    <a:cubicBezTo>
                      <a:pt x="10" y="1"/>
                      <a:pt x="10" y="0"/>
                      <a:pt x="11" y="1"/>
                    </a:cubicBezTo>
                    <a:cubicBezTo>
                      <a:pt x="11" y="1"/>
                      <a:pt x="12" y="1"/>
                      <a:pt x="12" y="1"/>
                    </a:cubicBezTo>
                    <a:cubicBezTo>
                      <a:pt x="13" y="1"/>
                      <a:pt x="12" y="3"/>
                      <a:pt x="12" y="3"/>
                    </a:cubicBezTo>
                    <a:cubicBezTo>
                      <a:pt x="12" y="4"/>
                      <a:pt x="12" y="5"/>
                      <a:pt x="13" y="4"/>
                    </a:cubicBezTo>
                    <a:cubicBezTo>
                      <a:pt x="13" y="4"/>
                      <a:pt x="14" y="4"/>
                      <a:pt x="14" y="5"/>
                    </a:cubicBezTo>
                    <a:cubicBezTo>
                      <a:pt x="14" y="5"/>
                      <a:pt x="14" y="4"/>
                      <a:pt x="15" y="4"/>
                    </a:cubicBezTo>
                    <a:cubicBezTo>
                      <a:pt x="15" y="3"/>
                      <a:pt x="16" y="2"/>
                      <a:pt x="16" y="3"/>
                    </a:cubicBezTo>
                    <a:cubicBezTo>
                      <a:pt x="16" y="4"/>
                      <a:pt x="16" y="4"/>
                      <a:pt x="17" y="4"/>
                    </a:cubicBezTo>
                    <a:cubicBezTo>
                      <a:pt x="17" y="4"/>
                      <a:pt x="18" y="3"/>
                      <a:pt x="18" y="3"/>
                    </a:cubicBezTo>
                    <a:cubicBezTo>
                      <a:pt x="19" y="4"/>
                      <a:pt x="19" y="4"/>
                      <a:pt x="18" y="5"/>
                    </a:cubicBezTo>
                    <a:cubicBezTo>
                      <a:pt x="18" y="6"/>
                      <a:pt x="17" y="7"/>
                      <a:pt x="18" y="8"/>
                    </a:cubicBezTo>
                    <a:cubicBezTo>
                      <a:pt x="18" y="8"/>
                      <a:pt x="19" y="6"/>
                      <a:pt x="19" y="6"/>
                    </a:cubicBezTo>
                    <a:cubicBezTo>
                      <a:pt x="19" y="6"/>
                      <a:pt x="20" y="4"/>
                      <a:pt x="20" y="5"/>
                    </a:cubicBezTo>
                    <a:cubicBezTo>
                      <a:pt x="20" y="6"/>
                      <a:pt x="21" y="8"/>
                      <a:pt x="20" y="8"/>
                    </a:cubicBezTo>
                    <a:cubicBezTo>
                      <a:pt x="20" y="8"/>
                      <a:pt x="19" y="9"/>
                      <a:pt x="19" y="9"/>
                    </a:cubicBezTo>
                    <a:cubicBezTo>
                      <a:pt x="19" y="10"/>
                      <a:pt x="19" y="10"/>
                      <a:pt x="18" y="9"/>
                    </a:cubicBezTo>
                    <a:cubicBezTo>
                      <a:pt x="18" y="9"/>
                      <a:pt x="17" y="9"/>
                      <a:pt x="17" y="8"/>
                    </a:cubicBezTo>
                    <a:cubicBezTo>
                      <a:pt x="17" y="7"/>
                      <a:pt x="16" y="7"/>
                      <a:pt x="16" y="7"/>
                    </a:cubicBezTo>
                    <a:cubicBezTo>
                      <a:pt x="15" y="8"/>
                      <a:pt x="16" y="9"/>
                      <a:pt x="16" y="9"/>
                    </a:cubicBezTo>
                    <a:cubicBezTo>
                      <a:pt x="15" y="9"/>
                      <a:pt x="15" y="9"/>
                      <a:pt x="15" y="10"/>
                    </a:cubicBezTo>
                    <a:cubicBezTo>
                      <a:pt x="16" y="10"/>
                      <a:pt x="16" y="11"/>
                      <a:pt x="16" y="11"/>
                    </a:cubicBezTo>
                    <a:cubicBezTo>
                      <a:pt x="15" y="11"/>
                      <a:pt x="14" y="10"/>
                      <a:pt x="13" y="11"/>
                    </a:cubicBezTo>
                    <a:cubicBezTo>
                      <a:pt x="13" y="11"/>
                      <a:pt x="12" y="12"/>
                      <a:pt x="12" y="11"/>
                    </a:cubicBezTo>
                    <a:cubicBezTo>
                      <a:pt x="12" y="10"/>
                      <a:pt x="12" y="8"/>
                      <a:pt x="11" y="10"/>
                    </a:cubicBezTo>
                    <a:cubicBezTo>
                      <a:pt x="11" y="12"/>
                      <a:pt x="10" y="13"/>
                      <a:pt x="10" y="13"/>
                    </a:cubicBezTo>
                    <a:cubicBezTo>
                      <a:pt x="9" y="12"/>
                      <a:pt x="9" y="12"/>
                      <a:pt x="9" y="13"/>
                    </a:cubicBezTo>
                    <a:cubicBezTo>
                      <a:pt x="9" y="13"/>
                      <a:pt x="10" y="14"/>
                      <a:pt x="8" y="14"/>
                    </a:cubicBezTo>
                    <a:cubicBezTo>
                      <a:pt x="7" y="14"/>
                      <a:pt x="7" y="13"/>
                      <a:pt x="6" y="13"/>
                    </a:cubicBezTo>
                    <a:cubicBezTo>
                      <a:pt x="5" y="13"/>
                      <a:pt x="5" y="13"/>
                      <a:pt x="6" y="14"/>
                    </a:cubicBezTo>
                    <a:cubicBezTo>
                      <a:pt x="6" y="14"/>
                      <a:pt x="5" y="15"/>
                      <a:pt x="5" y="15"/>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19" name="Freeform 465">
                <a:extLst>
                  <a:ext uri="{FF2B5EF4-FFF2-40B4-BE49-F238E27FC236}">
                    <a16:creationId xmlns:a16="http://schemas.microsoft.com/office/drawing/2014/main" id="{4604C653-5F7D-3CBC-8346-52009D363403}"/>
                  </a:ext>
                </a:extLst>
              </p:cNvPr>
              <p:cNvSpPr>
                <a:spLocks/>
              </p:cNvSpPr>
              <p:nvPr/>
            </p:nvSpPr>
            <p:spPr bwMode="gray">
              <a:xfrm>
                <a:off x="2149505" y="5138935"/>
                <a:ext cx="17463" cy="17463"/>
              </a:xfrm>
              <a:custGeom>
                <a:avLst/>
                <a:gdLst>
                  <a:gd name="T0" fmla="*/ 2 w 5"/>
                  <a:gd name="T1" fmla="*/ 4 h 5"/>
                  <a:gd name="T2" fmla="*/ 1 w 5"/>
                  <a:gd name="T3" fmla="*/ 3 h 5"/>
                  <a:gd name="T4" fmla="*/ 3 w 5"/>
                  <a:gd name="T5" fmla="*/ 1 h 5"/>
                  <a:gd name="T6" fmla="*/ 5 w 5"/>
                  <a:gd name="T7" fmla="*/ 0 h 5"/>
                  <a:gd name="T8" fmla="*/ 4 w 5"/>
                  <a:gd name="T9" fmla="*/ 3 h 5"/>
                  <a:gd name="T10" fmla="*/ 4 w 5"/>
                  <a:gd name="T11" fmla="*/ 4 h 5"/>
                  <a:gd name="T12" fmla="*/ 2 w 5"/>
                  <a:gd name="T13" fmla="*/ 4 h 5"/>
                </a:gdLst>
                <a:ahLst/>
                <a:cxnLst>
                  <a:cxn ang="0">
                    <a:pos x="T0" y="T1"/>
                  </a:cxn>
                  <a:cxn ang="0">
                    <a:pos x="T2" y="T3"/>
                  </a:cxn>
                  <a:cxn ang="0">
                    <a:pos x="T4" y="T5"/>
                  </a:cxn>
                  <a:cxn ang="0">
                    <a:pos x="T6" y="T7"/>
                  </a:cxn>
                  <a:cxn ang="0">
                    <a:pos x="T8" y="T9"/>
                  </a:cxn>
                  <a:cxn ang="0">
                    <a:pos x="T10" y="T11"/>
                  </a:cxn>
                  <a:cxn ang="0">
                    <a:pos x="T12" y="T13"/>
                  </a:cxn>
                </a:cxnLst>
                <a:rect l="0" t="0" r="r" b="b"/>
                <a:pathLst>
                  <a:path w="5" h="5">
                    <a:moveTo>
                      <a:pt x="2" y="4"/>
                    </a:moveTo>
                    <a:cubicBezTo>
                      <a:pt x="1" y="4"/>
                      <a:pt x="0" y="4"/>
                      <a:pt x="1" y="3"/>
                    </a:cubicBezTo>
                    <a:cubicBezTo>
                      <a:pt x="2" y="2"/>
                      <a:pt x="2" y="2"/>
                      <a:pt x="3" y="1"/>
                    </a:cubicBezTo>
                    <a:cubicBezTo>
                      <a:pt x="3" y="0"/>
                      <a:pt x="5" y="0"/>
                      <a:pt x="5" y="0"/>
                    </a:cubicBezTo>
                    <a:cubicBezTo>
                      <a:pt x="5" y="1"/>
                      <a:pt x="4" y="2"/>
                      <a:pt x="4" y="3"/>
                    </a:cubicBezTo>
                    <a:cubicBezTo>
                      <a:pt x="5" y="3"/>
                      <a:pt x="4" y="4"/>
                      <a:pt x="4" y="4"/>
                    </a:cubicBezTo>
                    <a:cubicBezTo>
                      <a:pt x="3" y="5"/>
                      <a:pt x="3" y="5"/>
                      <a:pt x="2" y="4"/>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0" name="Freeform 466">
                <a:extLst>
                  <a:ext uri="{FF2B5EF4-FFF2-40B4-BE49-F238E27FC236}">
                    <a16:creationId xmlns:a16="http://schemas.microsoft.com/office/drawing/2014/main" id="{2BCEC183-47D0-E55C-48EA-E1B173DB96AB}"/>
                  </a:ext>
                </a:extLst>
              </p:cNvPr>
              <p:cNvSpPr>
                <a:spLocks/>
              </p:cNvSpPr>
              <p:nvPr/>
            </p:nvSpPr>
            <p:spPr bwMode="gray">
              <a:xfrm>
                <a:off x="2189193" y="5178624"/>
                <a:ext cx="6350" cy="11113"/>
              </a:xfrm>
              <a:custGeom>
                <a:avLst/>
                <a:gdLst>
                  <a:gd name="T0" fmla="*/ 2 w 2"/>
                  <a:gd name="T1" fmla="*/ 0 h 3"/>
                  <a:gd name="T2" fmla="*/ 1 w 2"/>
                  <a:gd name="T3" fmla="*/ 2 h 3"/>
                  <a:gd name="T4" fmla="*/ 2 w 2"/>
                  <a:gd name="T5" fmla="*/ 1 h 3"/>
                  <a:gd name="T6" fmla="*/ 2 w 2"/>
                  <a:gd name="T7" fmla="*/ 0 h 3"/>
                </a:gdLst>
                <a:ahLst/>
                <a:cxnLst>
                  <a:cxn ang="0">
                    <a:pos x="T0" y="T1"/>
                  </a:cxn>
                  <a:cxn ang="0">
                    <a:pos x="T2" y="T3"/>
                  </a:cxn>
                  <a:cxn ang="0">
                    <a:pos x="T4" y="T5"/>
                  </a:cxn>
                  <a:cxn ang="0">
                    <a:pos x="T6" y="T7"/>
                  </a:cxn>
                </a:cxnLst>
                <a:rect l="0" t="0" r="r" b="b"/>
                <a:pathLst>
                  <a:path w="2" h="3">
                    <a:moveTo>
                      <a:pt x="2" y="0"/>
                    </a:moveTo>
                    <a:cubicBezTo>
                      <a:pt x="1" y="0"/>
                      <a:pt x="0" y="1"/>
                      <a:pt x="1" y="2"/>
                    </a:cubicBezTo>
                    <a:cubicBezTo>
                      <a:pt x="1" y="3"/>
                      <a:pt x="1" y="2"/>
                      <a:pt x="2" y="1"/>
                    </a:cubicBezTo>
                    <a:cubicBezTo>
                      <a:pt x="2" y="0"/>
                      <a:pt x="2" y="0"/>
                      <a:pt x="2"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1" name="Freeform 467">
                <a:extLst>
                  <a:ext uri="{FF2B5EF4-FFF2-40B4-BE49-F238E27FC236}">
                    <a16:creationId xmlns:a16="http://schemas.microsoft.com/office/drawing/2014/main" id="{A3BAD377-477E-5593-9F37-C728F52DD625}"/>
                  </a:ext>
                </a:extLst>
              </p:cNvPr>
              <p:cNvSpPr>
                <a:spLocks/>
              </p:cNvSpPr>
              <p:nvPr/>
            </p:nvSpPr>
            <p:spPr bwMode="gray">
              <a:xfrm>
                <a:off x="2101880" y="5062732"/>
                <a:ext cx="14288" cy="11113"/>
              </a:xfrm>
              <a:custGeom>
                <a:avLst/>
                <a:gdLst>
                  <a:gd name="T0" fmla="*/ 1 w 4"/>
                  <a:gd name="T1" fmla="*/ 1 h 3"/>
                  <a:gd name="T2" fmla="*/ 0 w 4"/>
                  <a:gd name="T3" fmla="*/ 3 h 3"/>
                  <a:gd name="T4" fmla="*/ 2 w 4"/>
                  <a:gd name="T5" fmla="*/ 3 h 3"/>
                  <a:gd name="T6" fmla="*/ 3 w 4"/>
                  <a:gd name="T7" fmla="*/ 1 h 3"/>
                  <a:gd name="T8" fmla="*/ 1 w 4"/>
                  <a:gd name="T9" fmla="*/ 1 h 3"/>
                </a:gdLst>
                <a:ahLst/>
                <a:cxnLst>
                  <a:cxn ang="0">
                    <a:pos x="T0" y="T1"/>
                  </a:cxn>
                  <a:cxn ang="0">
                    <a:pos x="T2" y="T3"/>
                  </a:cxn>
                  <a:cxn ang="0">
                    <a:pos x="T4" y="T5"/>
                  </a:cxn>
                  <a:cxn ang="0">
                    <a:pos x="T6" y="T7"/>
                  </a:cxn>
                  <a:cxn ang="0">
                    <a:pos x="T8" y="T9"/>
                  </a:cxn>
                </a:cxnLst>
                <a:rect l="0" t="0" r="r" b="b"/>
                <a:pathLst>
                  <a:path w="4" h="3">
                    <a:moveTo>
                      <a:pt x="1" y="1"/>
                    </a:moveTo>
                    <a:cubicBezTo>
                      <a:pt x="1" y="1"/>
                      <a:pt x="0" y="2"/>
                      <a:pt x="0" y="3"/>
                    </a:cubicBezTo>
                    <a:cubicBezTo>
                      <a:pt x="0" y="3"/>
                      <a:pt x="2" y="3"/>
                      <a:pt x="2" y="3"/>
                    </a:cubicBezTo>
                    <a:cubicBezTo>
                      <a:pt x="3" y="3"/>
                      <a:pt x="4" y="2"/>
                      <a:pt x="3" y="1"/>
                    </a:cubicBezTo>
                    <a:cubicBezTo>
                      <a:pt x="3" y="0"/>
                      <a:pt x="2" y="0"/>
                      <a:pt x="1"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2" name="Freeform 468">
                <a:extLst>
                  <a:ext uri="{FF2B5EF4-FFF2-40B4-BE49-F238E27FC236}">
                    <a16:creationId xmlns:a16="http://schemas.microsoft.com/office/drawing/2014/main" id="{4842CBEB-8FF0-4952-8B39-F9E7DFDB2ED5}"/>
                  </a:ext>
                </a:extLst>
              </p:cNvPr>
              <p:cNvSpPr>
                <a:spLocks/>
              </p:cNvSpPr>
              <p:nvPr/>
            </p:nvSpPr>
            <p:spPr bwMode="gray">
              <a:xfrm>
                <a:off x="2243169" y="5059557"/>
                <a:ext cx="11113" cy="14288"/>
              </a:xfrm>
              <a:custGeom>
                <a:avLst/>
                <a:gdLst>
                  <a:gd name="T0" fmla="*/ 2 w 3"/>
                  <a:gd name="T1" fmla="*/ 1 h 4"/>
                  <a:gd name="T2" fmla="*/ 0 w 3"/>
                  <a:gd name="T3" fmla="*/ 3 h 4"/>
                  <a:gd name="T4" fmla="*/ 2 w 3"/>
                  <a:gd name="T5" fmla="*/ 3 h 4"/>
                  <a:gd name="T6" fmla="*/ 2 w 3"/>
                  <a:gd name="T7" fmla="*/ 1 h 4"/>
                </a:gdLst>
                <a:ahLst/>
                <a:cxnLst>
                  <a:cxn ang="0">
                    <a:pos x="T0" y="T1"/>
                  </a:cxn>
                  <a:cxn ang="0">
                    <a:pos x="T2" y="T3"/>
                  </a:cxn>
                  <a:cxn ang="0">
                    <a:pos x="T4" y="T5"/>
                  </a:cxn>
                  <a:cxn ang="0">
                    <a:pos x="T6" y="T7"/>
                  </a:cxn>
                </a:cxnLst>
                <a:rect l="0" t="0" r="r" b="b"/>
                <a:pathLst>
                  <a:path w="3" h="4">
                    <a:moveTo>
                      <a:pt x="2" y="1"/>
                    </a:moveTo>
                    <a:cubicBezTo>
                      <a:pt x="1" y="1"/>
                      <a:pt x="1" y="2"/>
                      <a:pt x="0" y="3"/>
                    </a:cubicBezTo>
                    <a:cubicBezTo>
                      <a:pt x="0" y="3"/>
                      <a:pt x="1" y="4"/>
                      <a:pt x="2" y="3"/>
                    </a:cubicBezTo>
                    <a:cubicBezTo>
                      <a:pt x="2" y="2"/>
                      <a:pt x="3" y="0"/>
                      <a:pt x="2"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3" name="Freeform 469">
                <a:extLst>
                  <a:ext uri="{FF2B5EF4-FFF2-40B4-BE49-F238E27FC236}">
                    <a16:creationId xmlns:a16="http://schemas.microsoft.com/office/drawing/2014/main" id="{3F4B333C-F509-0CB4-0384-E86300FC279D}"/>
                  </a:ext>
                </a:extLst>
              </p:cNvPr>
              <p:cNvSpPr>
                <a:spLocks/>
              </p:cNvSpPr>
              <p:nvPr/>
            </p:nvSpPr>
            <p:spPr bwMode="gray">
              <a:xfrm>
                <a:off x="2365408" y="4980179"/>
                <a:ext cx="7938" cy="11113"/>
              </a:xfrm>
              <a:custGeom>
                <a:avLst/>
                <a:gdLst>
                  <a:gd name="T0" fmla="*/ 1 w 2"/>
                  <a:gd name="T1" fmla="*/ 1 h 3"/>
                  <a:gd name="T2" fmla="*/ 0 w 2"/>
                  <a:gd name="T3" fmla="*/ 3 h 3"/>
                  <a:gd name="T4" fmla="*/ 2 w 2"/>
                  <a:gd name="T5" fmla="*/ 2 h 3"/>
                  <a:gd name="T6" fmla="*/ 1 w 2"/>
                  <a:gd name="T7" fmla="*/ 1 h 3"/>
                </a:gdLst>
                <a:ahLst/>
                <a:cxnLst>
                  <a:cxn ang="0">
                    <a:pos x="T0" y="T1"/>
                  </a:cxn>
                  <a:cxn ang="0">
                    <a:pos x="T2" y="T3"/>
                  </a:cxn>
                  <a:cxn ang="0">
                    <a:pos x="T4" y="T5"/>
                  </a:cxn>
                  <a:cxn ang="0">
                    <a:pos x="T6" y="T7"/>
                  </a:cxn>
                </a:cxnLst>
                <a:rect l="0" t="0" r="r" b="b"/>
                <a:pathLst>
                  <a:path w="2" h="3">
                    <a:moveTo>
                      <a:pt x="1" y="1"/>
                    </a:moveTo>
                    <a:cubicBezTo>
                      <a:pt x="0" y="1"/>
                      <a:pt x="0" y="2"/>
                      <a:pt x="0" y="3"/>
                    </a:cubicBezTo>
                    <a:cubicBezTo>
                      <a:pt x="1" y="3"/>
                      <a:pt x="1" y="3"/>
                      <a:pt x="2" y="2"/>
                    </a:cubicBezTo>
                    <a:cubicBezTo>
                      <a:pt x="2" y="0"/>
                      <a:pt x="1" y="0"/>
                      <a:pt x="1"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4" name="Freeform 470">
                <a:extLst>
                  <a:ext uri="{FF2B5EF4-FFF2-40B4-BE49-F238E27FC236}">
                    <a16:creationId xmlns:a16="http://schemas.microsoft.com/office/drawing/2014/main" id="{05FF2C3C-ECD0-DD77-E9C3-2D216C31B466}"/>
                  </a:ext>
                </a:extLst>
              </p:cNvPr>
              <p:cNvSpPr>
                <a:spLocks/>
              </p:cNvSpPr>
              <p:nvPr/>
            </p:nvSpPr>
            <p:spPr bwMode="gray">
              <a:xfrm>
                <a:off x="2373346" y="4980179"/>
                <a:ext cx="11113" cy="6350"/>
              </a:xfrm>
              <a:custGeom>
                <a:avLst/>
                <a:gdLst>
                  <a:gd name="T0" fmla="*/ 2 w 3"/>
                  <a:gd name="T1" fmla="*/ 0 h 2"/>
                  <a:gd name="T2" fmla="*/ 1 w 3"/>
                  <a:gd name="T3" fmla="*/ 2 h 2"/>
                  <a:gd name="T4" fmla="*/ 2 w 3"/>
                  <a:gd name="T5" fmla="*/ 1 h 2"/>
                  <a:gd name="T6" fmla="*/ 2 w 3"/>
                  <a:gd name="T7" fmla="*/ 0 h 2"/>
                </a:gdLst>
                <a:ahLst/>
                <a:cxnLst>
                  <a:cxn ang="0">
                    <a:pos x="T0" y="T1"/>
                  </a:cxn>
                  <a:cxn ang="0">
                    <a:pos x="T2" y="T3"/>
                  </a:cxn>
                  <a:cxn ang="0">
                    <a:pos x="T4" y="T5"/>
                  </a:cxn>
                  <a:cxn ang="0">
                    <a:pos x="T6" y="T7"/>
                  </a:cxn>
                </a:cxnLst>
                <a:rect l="0" t="0" r="r" b="b"/>
                <a:pathLst>
                  <a:path w="3" h="2">
                    <a:moveTo>
                      <a:pt x="2" y="0"/>
                    </a:moveTo>
                    <a:cubicBezTo>
                      <a:pt x="1" y="1"/>
                      <a:pt x="0" y="2"/>
                      <a:pt x="1" y="2"/>
                    </a:cubicBezTo>
                    <a:cubicBezTo>
                      <a:pt x="2" y="2"/>
                      <a:pt x="2" y="1"/>
                      <a:pt x="2" y="1"/>
                    </a:cubicBezTo>
                    <a:cubicBezTo>
                      <a:pt x="3" y="0"/>
                      <a:pt x="2" y="0"/>
                      <a:pt x="2"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5" name="Freeform 471">
                <a:extLst>
                  <a:ext uri="{FF2B5EF4-FFF2-40B4-BE49-F238E27FC236}">
                    <a16:creationId xmlns:a16="http://schemas.microsoft.com/office/drawing/2014/main" id="{2D813636-C318-3028-220D-29968D10AB9C}"/>
                  </a:ext>
                </a:extLst>
              </p:cNvPr>
              <p:cNvSpPr>
                <a:spLocks/>
              </p:cNvSpPr>
              <p:nvPr/>
            </p:nvSpPr>
            <p:spPr bwMode="gray">
              <a:xfrm>
                <a:off x="2373346" y="4983354"/>
                <a:ext cx="14288" cy="14288"/>
              </a:xfrm>
              <a:custGeom>
                <a:avLst/>
                <a:gdLst>
                  <a:gd name="T0" fmla="*/ 2 w 4"/>
                  <a:gd name="T1" fmla="*/ 1 h 4"/>
                  <a:gd name="T2" fmla="*/ 2 w 4"/>
                  <a:gd name="T3" fmla="*/ 4 h 4"/>
                  <a:gd name="T4" fmla="*/ 4 w 4"/>
                  <a:gd name="T5" fmla="*/ 0 h 4"/>
                  <a:gd name="T6" fmla="*/ 2 w 4"/>
                  <a:gd name="T7" fmla="*/ 1 h 4"/>
                </a:gdLst>
                <a:ahLst/>
                <a:cxnLst>
                  <a:cxn ang="0">
                    <a:pos x="T0" y="T1"/>
                  </a:cxn>
                  <a:cxn ang="0">
                    <a:pos x="T2" y="T3"/>
                  </a:cxn>
                  <a:cxn ang="0">
                    <a:pos x="T4" y="T5"/>
                  </a:cxn>
                  <a:cxn ang="0">
                    <a:pos x="T6" y="T7"/>
                  </a:cxn>
                </a:cxnLst>
                <a:rect l="0" t="0" r="r" b="b"/>
                <a:pathLst>
                  <a:path w="4" h="4">
                    <a:moveTo>
                      <a:pt x="2" y="1"/>
                    </a:moveTo>
                    <a:cubicBezTo>
                      <a:pt x="2" y="2"/>
                      <a:pt x="0" y="4"/>
                      <a:pt x="2" y="4"/>
                    </a:cubicBezTo>
                    <a:cubicBezTo>
                      <a:pt x="3" y="3"/>
                      <a:pt x="4" y="1"/>
                      <a:pt x="4" y="0"/>
                    </a:cubicBezTo>
                    <a:cubicBezTo>
                      <a:pt x="3" y="0"/>
                      <a:pt x="3" y="1"/>
                      <a:pt x="2"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6" name="Freeform 472">
                <a:extLst>
                  <a:ext uri="{FF2B5EF4-FFF2-40B4-BE49-F238E27FC236}">
                    <a16:creationId xmlns:a16="http://schemas.microsoft.com/office/drawing/2014/main" id="{50227B06-CA61-4A69-7068-25BB549E50B1}"/>
                  </a:ext>
                </a:extLst>
              </p:cNvPr>
              <p:cNvSpPr>
                <a:spLocks/>
              </p:cNvSpPr>
              <p:nvPr/>
            </p:nvSpPr>
            <p:spPr bwMode="gray">
              <a:xfrm>
                <a:off x="2376521" y="4932552"/>
                <a:ext cx="17463" cy="42864"/>
              </a:xfrm>
              <a:custGeom>
                <a:avLst/>
                <a:gdLst>
                  <a:gd name="T0" fmla="*/ 2 w 5"/>
                  <a:gd name="T1" fmla="*/ 8 h 12"/>
                  <a:gd name="T2" fmla="*/ 1 w 5"/>
                  <a:gd name="T3" fmla="*/ 10 h 12"/>
                  <a:gd name="T4" fmla="*/ 3 w 5"/>
                  <a:gd name="T5" fmla="*/ 11 h 12"/>
                  <a:gd name="T6" fmla="*/ 4 w 5"/>
                  <a:gd name="T7" fmla="*/ 11 h 12"/>
                  <a:gd name="T8" fmla="*/ 4 w 5"/>
                  <a:gd name="T9" fmla="*/ 8 h 12"/>
                  <a:gd name="T10" fmla="*/ 4 w 5"/>
                  <a:gd name="T11" fmla="*/ 6 h 12"/>
                  <a:gd name="T12" fmla="*/ 4 w 5"/>
                  <a:gd name="T13" fmla="*/ 5 h 12"/>
                  <a:gd name="T14" fmla="*/ 5 w 5"/>
                  <a:gd name="T15" fmla="*/ 2 h 12"/>
                  <a:gd name="T16" fmla="*/ 4 w 5"/>
                  <a:gd name="T17" fmla="*/ 1 h 12"/>
                  <a:gd name="T18" fmla="*/ 3 w 5"/>
                  <a:gd name="T19" fmla="*/ 4 h 12"/>
                  <a:gd name="T20" fmla="*/ 1 w 5"/>
                  <a:gd name="T21" fmla="*/ 5 h 12"/>
                  <a:gd name="T22" fmla="*/ 2 w 5"/>
                  <a:gd name="T23" fmla="*/ 6 h 12"/>
                  <a:gd name="T24" fmla="*/ 3 w 5"/>
                  <a:gd name="T25" fmla="*/ 8 h 12"/>
                  <a:gd name="T26" fmla="*/ 2 w 5"/>
                  <a:gd name="T27"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12">
                    <a:moveTo>
                      <a:pt x="2" y="8"/>
                    </a:moveTo>
                    <a:cubicBezTo>
                      <a:pt x="1" y="9"/>
                      <a:pt x="0" y="10"/>
                      <a:pt x="1" y="10"/>
                    </a:cubicBezTo>
                    <a:cubicBezTo>
                      <a:pt x="1" y="10"/>
                      <a:pt x="2" y="10"/>
                      <a:pt x="3" y="11"/>
                    </a:cubicBezTo>
                    <a:cubicBezTo>
                      <a:pt x="3" y="12"/>
                      <a:pt x="4" y="12"/>
                      <a:pt x="4" y="11"/>
                    </a:cubicBezTo>
                    <a:cubicBezTo>
                      <a:pt x="3" y="10"/>
                      <a:pt x="3" y="9"/>
                      <a:pt x="4" y="8"/>
                    </a:cubicBezTo>
                    <a:cubicBezTo>
                      <a:pt x="4" y="7"/>
                      <a:pt x="5" y="6"/>
                      <a:pt x="4" y="6"/>
                    </a:cubicBezTo>
                    <a:cubicBezTo>
                      <a:pt x="3" y="6"/>
                      <a:pt x="3" y="5"/>
                      <a:pt x="4" y="5"/>
                    </a:cubicBezTo>
                    <a:cubicBezTo>
                      <a:pt x="4" y="4"/>
                      <a:pt x="4" y="4"/>
                      <a:pt x="5" y="2"/>
                    </a:cubicBezTo>
                    <a:cubicBezTo>
                      <a:pt x="5" y="1"/>
                      <a:pt x="5" y="0"/>
                      <a:pt x="4" y="1"/>
                    </a:cubicBezTo>
                    <a:cubicBezTo>
                      <a:pt x="3" y="3"/>
                      <a:pt x="3" y="5"/>
                      <a:pt x="3" y="4"/>
                    </a:cubicBezTo>
                    <a:cubicBezTo>
                      <a:pt x="2" y="4"/>
                      <a:pt x="1" y="5"/>
                      <a:pt x="1" y="5"/>
                    </a:cubicBezTo>
                    <a:cubicBezTo>
                      <a:pt x="1" y="6"/>
                      <a:pt x="2" y="6"/>
                      <a:pt x="2" y="6"/>
                    </a:cubicBezTo>
                    <a:cubicBezTo>
                      <a:pt x="3" y="7"/>
                      <a:pt x="3" y="7"/>
                      <a:pt x="3" y="8"/>
                    </a:cubicBezTo>
                    <a:cubicBezTo>
                      <a:pt x="2" y="9"/>
                      <a:pt x="2" y="8"/>
                      <a:pt x="2" y="8"/>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7" name="Freeform 473">
                <a:extLst>
                  <a:ext uri="{FF2B5EF4-FFF2-40B4-BE49-F238E27FC236}">
                    <a16:creationId xmlns:a16="http://schemas.microsoft.com/office/drawing/2014/main" id="{0EB555C3-0F4A-4FF7-A79C-0B38F1634CEA}"/>
                  </a:ext>
                </a:extLst>
              </p:cNvPr>
              <p:cNvSpPr>
                <a:spLocks/>
              </p:cNvSpPr>
              <p:nvPr/>
            </p:nvSpPr>
            <p:spPr bwMode="gray">
              <a:xfrm>
                <a:off x="2365408" y="4954778"/>
                <a:ext cx="11113" cy="11113"/>
              </a:xfrm>
              <a:custGeom>
                <a:avLst/>
                <a:gdLst>
                  <a:gd name="T0" fmla="*/ 2 w 3"/>
                  <a:gd name="T1" fmla="*/ 0 h 3"/>
                  <a:gd name="T2" fmla="*/ 1 w 3"/>
                  <a:gd name="T3" fmla="*/ 1 h 3"/>
                  <a:gd name="T4" fmla="*/ 1 w 3"/>
                  <a:gd name="T5" fmla="*/ 3 h 3"/>
                  <a:gd name="T6" fmla="*/ 3 w 3"/>
                  <a:gd name="T7" fmla="*/ 2 h 3"/>
                  <a:gd name="T8" fmla="*/ 2 w 3"/>
                  <a:gd name="T9" fmla="*/ 0 h 3"/>
                </a:gdLst>
                <a:ahLst/>
                <a:cxnLst>
                  <a:cxn ang="0">
                    <a:pos x="T0" y="T1"/>
                  </a:cxn>
                  <a:cxn ang="0">
                    <a:pos x="T2" y="T3"/>
                  </a:cxn>
                  <a:cxn ang="0">
                    <a:pos x="T4" y="T5"/>
                  </a:cxn>
                  <a:cxn ang="0">
                    <a:pos x="T6" y="T7"/>
                  </a:cxn>
                  <a:cxn ang="0">
                    <a:pos x="T8" y="T9"/>
                  </a:cxn>
                </a:cxnLst>
                <a:rect l="0" t="0" r="r" b="b"/>
                <a:pathLst>
                  <a:path w="3" h="3">
                    <a:moveTo>
                      <a:pt x="2" y="0"/>
                    </a:moveTo>
                    <a:cubicBezTo>
                      <a:pt x="2" y="1"/>
                      <a:pt x="2" y="1"/>
                      <a:pt x="1" y="1"/>
                    </a:cubicBezTo>
                    <a:cubicBezTo>
                      <a:pt x="1" y="2"/>
                      <a:pt x="0" y="3"/>
                      <a:pt x="1" y="3"/>
                    </a:cubicBezTo>
                    <a:cubicBezTo>
                      <a:pt x="2" y="3"/>
                      <a:pt x="2" y="3"/>
                      <a:pt x="3" y="2"/>
                    </a:cubicBezTo>
                    <a:cubicBezTo>
                      <a:pt x="3" y="1"/>
                      <a:pt x="3" y="0"/>
                      <a:pt x="2"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8" name="Freeform 474">
                <a:extLst>
                  <a:ext uri="{FF2B5EF4-FFF2-40B4-BE49-F238E27FC236}">
                    <a16:creationId xmlns:a16="http://schemas.microsoft.com/office/drawing/2014/main" id="{BD60976A-25DE-7DC8-DAE7-8FAA891B8E21}"/>
                  </a:ext>
                </a:extLst>
              </p:cNvPr>
              <p:cNvSpPr>
                <a:spLocks/>
              </p:cNvSpPr>
              <p:nvPr/>
            </p:nvSpPr>
            <p:spPr bwMode="gray">
              <a:xfrm>
                <a:off x="2384458" y="4946840"/>
                <a:ext cx="46038" cy="68265"/>
              </a:xfrm>
              <a:custGeom>
                <a:avLst/>
                <a:gdLst>
                  <a:gd name="T0" fmla="*/ 8 w 13"/>
                  <a:gd name="T1" fmla="*/ 3 h 19"/>
                  <a:gd name="T2" fmla="*/ 9 w 13"/>
                  <a:gd name="T3" fmla="*/ 5 h 19"/>
                  <a:gd name="T4" fmla="*/ 8 w 13"/>
                  <a:gd name="T5" fmla="*/ 6 h 19"/>
                  <a:gd name="T6" fmla="*/ 7 w 13"/>
                  <a:gd name="T7" fmla="*/ 7 h 19"/>
                  <a:gd name="T8" fmla="*/ 5 w 13"/>
                  <a:gd name="T9" fmla="*/ 10 h 19"/>
                  <a:gd name="T10" fmla="*/ 3 w 13"/>
                  <a:gd name="T11" fmla="*/ 12 h 19"/>
                  <a:gd name="T12" fmla="*/ 2 w 13"/>
                  <a:gd name="T13" fmla="*/ 13 h 19"/>
                  <a:gd name="T14" fmla="*/ 1 w 13"/>
                  <a:gd name="T15" fmla="*/ 15 h 19"/>
                  <a:gd name="T16" fmla="*/ 2 w 13"/>
                  <a:gd name="T17" fmla="*/ 16 h 19"/>
                  <a:gd name="T18" fmla="*/ 0 w 13"/>
                  <a:gd name="T19" fmla="*/ 17 h 19"/>
                  <a:gd name="T20" fmla="*/ 1 w 13"/>
                  <a:gd name="T21" fmla="*/ 19 h 19"/>
                  <a:gd name="T22" fmla="*/ 3 w 13"/>
                  <a:gd name="T23" fmla="*/ 18 h 19"/>
                  <a:gd name="T24" fmla="*/ 4 w 13"/>
                  <a:gd name="T25" fmla="*/ 16 h 19"/>
                  <a:gd name="T26" fmla="*/ 6 w 13"/>
                  <a:gd name="T27" fmla="*/ 16 h 19"/>
                  <a:gd name="T28" fmla="*/ 6 w 13"/>
                  <a:gd name="T29" fmla="*/ 14 h 19"/>
                  <a:gd name="T30" fmla="*/ 6 w 13"/>
                  <a:gd name="T31" fmla="*/ 13 h 19"/>
                  <a:gd name="T32" fmla="*/ 7 w 13"/>
                  <a:gd name="T33" fmla="*/ 12 h 19"/>
                  <a:gd name="T34" fmla="*/ 8 w 13"/>
                  <a:gd name="T35" fmla="*/ 9 h 19"/>
                  <a:gd name="T36" fmla="*/ 11 w 13"/>
                  <a:gd name="T37" fmla="*/ 5 h 19"/>
                  <a:gd name="T38" fmla="*/ 12 w 13"/>
                  <a:gd name="T39" fmla="*/ 3 h 19"/>
                  <a:gd name="T40" fmla="*/ 10 w 13"/>
                  <a:gd name="T41" fmla="*/ 4 h 19"/>
                  <a:gd name="T42" fmla="*/ 10 w 13"/>
                  <a:gd name="T43" fmla="*/ 2 h 19"/>
                  <a:gd name="T44" fmla="*/ 9 w 13"/>
                  <a:gd name="T45" fmla="*/ 1 h 19"/>
                  <a:gd name="T46" fmla="*/ 8 w 13"/>
                  <a:gd name="T47"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 h="19">
                    <a:moveTo>
                      <a:pt x="8" y="3"/>
                    </a:moveTo>
                    <a:cubicBezTo>
                      <a:pt x="9" y="3"/>
                      <a:pt x="8" y="4"/>
                      <a:pt x="9" y="5"/>
                    </a:cubicBezTo>
                    <a:cubicBezTo>
                      <a:pt x="9" y="6"/>
                      <a:pt x="8" y="6"/>
                      <a:pt x="8" y="6"/>
                    </a:cubicBezTo>
                    <a:cubicBezTo>
                      <a:pt x="7" y="6"/>
                      <a:pt x="7" y="7"/>
                      <a:pt x="7" y="7"/>
                    </a:cubicBezTo>
                    <a:cubicBezTo>
                      <a:pt x="7" y="8"/>
                      <a:pt x="6" y="9"/>
                      <a:pt x="5" y="10"/>
                    </a:cubicBezTo>
                    <a:cubicBezTo>
                      <a:pt x="5" y="10"/>
                      <a:pt x="3" y="12"/>
                      <a:pt x="3" y="12"/>
                    </a:cubicBezTo>
                    <a:cubicBezTo>
                      <a:pt x="2" y="13"/>
                      <a:pt x="3" y="13"/>
                      <a:pt x="2" y="13"/>
                    </a:cubicBezTo>
                    <a:cubicBezTo>
                      <a:pt x="2" y="14"/>
                      <a:pt x="1" y="15"/>
                      <a:pt x="1" y="15"/>
                    </a:cubicBezTo>
                    <a:cubicBezTo>
                      <a:pt x="1" y="15"/>
                      <a:pt x="2" y="15"/>
                      <a:pt x="2" y="16"/>
                    </a:cubicBezTo>
                    <a:cubicBezTo>
                      <a:pt x="1" y="16"/>
                      <a:pt x="0" y="16"/>
                      <a:pt x="0" y="17"/>
                    </a:cubicBezTo>
                    <a:cubicBezTo>
                      <a:pt x="0" y="18"/>
                      <a:pt x="0" y="19"/>
                      <a:pt x="1" y="19"/>
                    </a:cubicBezTo>
                    <a:cubicBezTo>
                      <a:pt x="2" y="18"/>
                      <a:pt x="2" y="17"/>
                      <a:pt x="3" y="18"/>
                    </a:cubicBezTo>
                    <a:cubicBezTo>
                      <a:pt x="4" y="18"/>
                      <a:pt x="3" y="16"/>
                      <a:pt x="4" y="16"/>
                    </a:cubicBezTo>
                    <a:cubicBezTo>
                      <a:pt x="5" y="16"/>
                      <a:pt x="6" y="17"/>
                      <a:pt x="6" y="16"/>
                    </a:cubicBezTo>
                    <a:cubicBezTo>
                      <a:pt x="7" y="15"/>
                      <a:pt x="6" y="15"/>
                      <a:pt x="6" y="14"/>
                    </a:cubicBezTo>
                    <a:cubicBezTo>
                      <a:pt x="5" y="14"/>
                      <a:pt x="5" y="13"/>
                      <a:pt x="6" y="13"/>
                    </a:cubicBezTo>
                    <a:cubicBezTo>
                      <a:pt x="6" y="13"/>
                      <a:pt x="7" y="13"/>
                      <a:pt x="7" y="12"/>
                    </a:cubicBezTo>
                    <a:cubicBezTo>
                      <a:pt x="7" y="11"/>
                      <a:pt x="7" y="10"/>
                      <a:pt x="8" y="9"/>
                    </a:cubicBezTo>
                    <a:cubicBezTo>
                      <a:pt x="9" y="7"/>
                      <a:pt x="11" y="6"/>
                      <a:pt x="11" y="5"/>
                    </a:cubicBezTo>
                    <a:cubicBezTo>
                      <a:pt x="12" y="3"/>
                      <a:pt x="13" y="2"/>
                      <a:pt x="12" y="3"/>
                    </a:cubicBezTo>
                    <a:cubicBezTo>
                      <a:pt x="11" y="4"/>
                      <a:pt x="9" y="5"/>
                      <a:pt x="10" y="4"/>
                    </a:cubicBezTo>
                    <a:cubicBezTo>
                      <a:pt x="11" y="3"/>
                      <a:pt x="11" y="2"/>
                      <a:pt x="10" y="2"/>
                    </a:cubicBezTo>
                    <a:cubicBezTo>
                      <a:pt x="10" y="2"/>
                      <a:pt x="10" y="0"/>
                      <a:pt x="9" y="1"/>
                    </a:cubicBezTo>
                    <a:cubicBezTo>
                      <a:pt x="9" y="2"/>
                      <a:pt x="8" y="3"/>
                      <a:pt x="8" y="3"/>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29" name="Freeform 475">
                <a:extLst>
                  <a:ext uri="{FF2B5EF4-FFF2-40B4-BE49-F238E27FC236}">
                    <a16:creationId xmlns:a16="http://schemas.microsoft.com/office/drawing/2014/main" id="{0704A27F-6796-E59A-97EA-C9064BB11102}"/>
                  </a:ext>
                </a:extLst>
              </p:cNvPr>
              <p:cNvSpPr>
                <a:spLocks/>
              </p:cNvSpPr>
              <p:nvPr/>
            </p:nvSpPr>
            <p:spPr bwMode="gray">
              <a:xfrm>
                <a:off x="2365408" y="4900801"/>
                <a:ext cx="7938" cy="17463"/>
              </a:xfrm>
              <a:custGeom>
                <a:avLst/>
                <a:gdLst>
                  <a:gd name="T0" fmla="*/ 1 w 2"/>
                  <a:gd name="T1" fmla="*/ 0 h 5"/>
                  <a:gd name="T2" fmla="*/ 0 w 2"/>
                  <a:gd name="T3" fmla="*/ 3 h 5"/>
                  <a:gd name="T4" fmla="*/ 1 w 2"/>
                  <a:gd name="T5" fmla="*/ 4 h 5"/>
                  <a:gd name="T6" fmla="*/ 2 w 2"/>
                  <a:gd name="T7" fmla="*/ 3 h 5"/>
                  <a:gd name="T8" fmla="*/ 1 w 2"/>
                  <a:gd name="T9" fmla="*/ 0 h 5"/>
                </a:gdLst>
                <a:ahLst/>
                <a:cxnLst>
                  <a:cxn ang="0">
                    <a:pos x="T0" y="T1"/>
                  </a:cxn>
                  <a:cxn ang="0">
                    <a:pos x="T2" y="T3"/>
                  </a:cxn>
                  <a:cxn ang="0">
                    <a:pos x="T4" y="T5"/>
                  </a:cxn>
                  <a:cxn ang="0">
                    <a:pos x="T6" y="T7"/>
                  </a:cxn>
                  <a:cxn ang="0">
                    <a:pos x="T8" y="T9"/>
                  </a:cxn>
                </a:cxnLst>
                <a:rect l="0" t="0" r="r" b="b"/>
                <a:pathLst>
                  <a:path w="2" h="5">
                    <a:moveTo>
                      <a:pt x="1" y="0"/>
                    </a:moveTo>
                    <a:cubicBezTo>
                      <a:pt x="0" y="1"/>
                      <a:pt x="0" y="3"/>
                      <a:pt x="0" y="3"/>
                    </a:cubicBezTo>
                    <a:cubicBezTo>
                      <a:pt x="0" y="4"/>
                      <a:pt x="0" y="5"/>
                      <a:pt x="1" y="4"/>
                    </a:cubicBezTo>
                    <a:cubicBezTo>
                      <a:pt x="1" y="4"/>
                      <a:pt x="2" y="4"/>
                      <a:pt x="2" y="3"/>
                    </a:cubicBezTo>
                    <a:cubicBezTo>
                      <a:pt x="1" y="2"/>
                      <a:pt x="1" y="0"/>
                      <a:pt x="1"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0" name="Freeform 476">
                <a:extLst>
                  <a:ext uri="{FF2B5EF4-FFF2-40B4-BE49-F238E27FC236}">
                    <a16:creationId xmlns:a16="http://schemas.microsoft.com/office/drawing/2014/main" id="{A2E180A7-538B-98BB-29B4-A530FAE4A4F9}"/>
                  </a:ext>
                </a:extLst>
              </p:cNvPr>
              <p:cNvSpPr>
                <a:spLocks/>
              </p:cNvSpPr>
              <p:nvPr/>
            </p:nvSpPr>
            <p:spPr bwMode="gray">
              <a:xfrm>
                <a:off x="2433672" y="4935727"/>
                <a:ext cx="36513" cy="30164"/>
              </a:xfrm>
              <a:custGeom>
                <a:avLst/>
                <a:gdLst>
                  <a:gd name="T0" fmla="*/ 3 w 10"/>
                  <a:gd name="T1" fmla="*/ 1 h 8"/>
                  <a:gd name="T2" fmla="*/ 1 w 10"/>
                  <a:gd name="T3" fmla="*/ 2 h 8"/>
                  <a:gd name="T4" fmla="*/ 1 w 10"/>
                  <a:gd name="T5" fmla="*/ 5 h 8"/>
                  <a:gd name="T6" fmla="*/ 3 w 10"/>
                  <a:gd name="T7" fmla="*/ 4 h 8"/>
                  <a:gd name="T8" fmla="*/ 3 w 10"/>
                  <a:gd name="T9" fmla="*/ 5 h 8"/>
                  <a:gd name="T10" fmla="*/ 1 w 10"/>
                  <a:gd name="T11" fmla="*/ 7 h 8"/>
                  <a:gd name="T12" fmla="*/ 3 w 10"/>
                  <a:gd name="T13" fmla="*/ 7 h 8"/>
                  <a:gd name="T14" fmla="*/ 6 w 10"/>
                  <a:gd name="T15" fmla="*/ 4 h 8"/>
                  <a:gd name="T16" fmla="*/ 8 w 10"/>
                  <a:gd name="T17" fmla="*/ 3 h 8"/>
                  <a:gd name="T18" fmla="*/ 9 w 10"/>
                  <a:gd name="T19" fmla="*/ 1 h 8"/>
                  <a:gd name="T20" fmla="*/ 6 w 10"/>
                  <a:gd name="T21" fmla="*/ 2 h 8"/>
                  <a:gd name="T22" fmla="*/ 5 w 10"/>
                  <a:gd name="T23" fmla="*/ 1 h 8"/>
                  <a:gd name="T24" fmla="*/ 4 w 10"/>
                  <a:gd name="T25" fmla="*/ 1 h 8"/>
                  <a:gd name="T26" fmla="*/ 3 w 10"/>
                  <a:gd name="T27"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 h="8">
                    <a:moveTo>
                      <a:pt x="3" y="1"/>
                    </a:moveTo>
                    <a:cubicBezTo>
                      <a:pt x="2" y="1"/>
                      <a:pt x="2" y="1"/>
                      <a:pt x="1" y="2"/>
                    </a:cubicBezTo>
                    <a:cubicBezTo>
                      <a:pt x="1" y="3"/>
                      <a:pt x="0" y="5"/>
                      <a:pt x="1" y="5"/>
                    </a:cubicBezTo>
                    <a:cubicBezTo>
                      <a:pt x="2" y="5"/>
                      <a:pt x="2" y="4"/>
                      <a:pt x="3" y="4"/>
                    </a:cubicBezTo>
                    <a:cubicBezTo>
                      <a:pt x="4" y="4"/>
                      <a:pt x="4" y="4"/>
                      <a:pt x="3" y="5"/>
                    </a:cubicBezTo>
                    <a:cubicBezTo>
                      <a:pt x="2" y="6"/>
                      <a:pt x="1" y="6"/>
                      <a:pt x="1" y="7"/>
                    </a:cubicBezTo>
                    <a:cubicBezTo>
                      <a:pt x="2" y="7"/>
                      <a:pt x="2" y="8"/>
                      <a:pt x="3" y="7"/>
                    </a:cubicBezTo>
                    <a:cubicBezTo>
                      <a:pt x="4" y="6"/>
                      <a:pt x="6" y="4"/>
                      <a:pt x="6" y="4"/>
                    </a:cubicBezTo>
                    <a:cubicBezTo>
                      <a:pt x="7" y="4"/>
                      <a:pt x="8" y="4"/>
                      <a:pt x="8" y="3"/>
                    </a:cubicBezTo>
                    <a:cubicBezTo>
                      <a:pt x="8" y="2"/>
                      <a:pt x="10" y="1"/>
                      <a:pt x="9" y="1"/>
                    </a:cubicBezTo>
                    <a:cubicBezTo>
                      <a:pt x="8" y="2"/>
                      <a:pt x="6" y="2"/>
                      <a:pt x="6" y="2"/>
                    </a:cubicBezTo>
                    <a:cubicBezTo>
                      <a:pt x="5" y="2"/>
                      <a:pt x="5" y="1"/>
                      <a:pt x="5" y="1"/>
                    </a:cubicBezTo>
                    <a:cubicBezTo>
                      <a:pt x="5" y="0"/>
                      <a:pt x="4" y="1"/>
                      <a:pt x="4" y="1"/>
                    </a:cubicBezTo>
                    <a:cubicBezTo>
                      <a:pt x="4" y="1"/>
                      <a:pt x="3" y="1"/>
                      <a:pt x="3" y="1"/>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1" name="Freeform 477">
                <a:extLst>
                  <a:ext uri="{FF2B5EF4-FFF2-40B4-BE49-F238E27FC236}">
                    <a16:creationId xmlns:a16="http://schemas.microsoft.com/office/drawing/2014/main" id="{79025046-49F7-3C5B-7E39-B885353D3085}"/>
                  </a:ext>
                </a:extLst>
              </p:cNvPr>
              <p:cNvSpPr>
                <a:spLocks/>
              </p:cNvSpPr>
              <p:nvPr/>
            </p:nvSpPr>
            <p:spPr bwMode="gray">
              <a:xfrm>
                <a:off x="2452722" y="4921439"/>
                <a:ext cx="28575" cy="19051"/>
              </a:xfrm>
              <a:custGeom>
                <a:avLst/>
                <a:gdLst>
                  <a:gd name="T0" fmla="*/ 1 w 8"/>
                  <a:gd name="T1" fmla="*/ 3 h 5"/>
                  <a:gd name="T2" fmla="*/ 4 w 8"/>
                  <a:gd name="T3" fmla="*/ 3 h 5"/>
                  <a:gd name="T4" fmla="*/ 6 w 8"/>
                  <a:gd name="T5" fmla="*/ 1 h 5"/>
                  <a:gd name="T6" fmla="*/ 7 w 8"/>
                  <a:gd name="T7" fmla="*/ 2 h 5"/>
                  <a:gd name="T8" fmla="*/ 4 w 8"/>
                  <a:gd name="T9" fmla="*/ 4 h 5"/>
                  <a:gd name="T10" fmla="*/ 1 w 8"/>
                  <a:gd name="T11" fmla="*/ 5 h 5"/>
                  <a:gd name="T12" fmla="*/ 1 w 8"/>
                  <a:gd name="T13" fmla="*/ 3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1" y="3"/>
                    </a:moveTo>
                    <a:cubicBezTo>
                      <a:pt x="2" y="3"/>
                      <a:pt x="3" y="3"/>
                      <a:pt x="4" y="3"/>
                    </a:cubicBezTo>
                    <a:cubicBezTo>
                      <a:pt x="4" y="2"/>
                      <a:pt x="5" y="1"/>
                      <a:pt x="6" y="1"/>
                    </a:cubicBezTo>
                    <a:cubicBezTo>
                      <a:pt x="7" y="0"/>
                      <a:pt x="8" y="1"/>
                      <a:pt x="7" y="2"/>
                    </a:cubicBezTo>
                    <a:cubicBezTo>
                      <a:pt x="5" y="3"/>
                      <a:pt x="4" y="4"/>
                      <a:pt x="4" y="4"/>
                    </a:cubicBezTo>
                    <a:cubicBezTo>
                      <a:pt x="3" y="5"/>
                      <a:pt x="1" y="5"/>
                      <a:pt x="1" y="5"/>
                    </a:cubicBezTo>
                    <a:cubicBezTo>
                      <a:pt x="0" y="5"/>
                      <a:pt x="0" y="3"/>
                      <a:pt x="1" y="3"/>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2" name="Freeform 478">
                <a:extLst>
                  <a:ext uri="{FF2B5EF4-FFF2-40B4-BE49-F238E27FC236}">
                    <a16:creationId xmlns:a16="http://schemas.microsoft.com/office/drawing/2014/main" id="{9D14B593-1266-BC94-48C6-E08D4B3C704E}"/>
                  </a:ext>
                </a:extLst>
              </p:cNvPr>
              <p:cNvSpPr>
                <a:spLocks/>
              </p:cNvSpPr>
              <p:nvPr/>
            </p:nvSpPr>
            <p:spPr bwMode="gray">
              <a:xfrm>
                <a:off x="3016292" y="5037331"/>
                <a:ext cx="14288" cy="7938"/>
              </a:xfrm>
              <a:custGeom>
                <a:avLst/>
                <a:gdLst>
                  <a:gd name="T0" fmla="*/ 1 w 4"/>
                  <a:gd name="T1" fmla="*/ 0 h 2"/>
                  <a:gd name="T2" fmla="*/ 1 w 4"/>
                  <a:gd name="T3" fmla="*/ 2 h 2"/>
                  <a:gd name="T4" fmla="*/ 3 w 4"/>
                  <a:gd name="T5" fmla="*/ 1 h 2"/>
                  <a:gd name="T6" fmla="*/ 1 w 4"/>
                  <a:gd name="T7" fmla="*/ 0 h 2"/>
                </a:gdLst>
                <a:ahLst/>
                <a:cxnLst>
                  <a:cxn ang="0">
                    <a:pos x="T0" y="T1"/>
                  </a:cxn>
                  <a:cxn ang="0">
                    <a:pos x="T2" y="T3"/>
                  </a:cxn>
                  <a:cxn ang="0">
                    <a:pos x="T4" y="T5"/>
                  </a:cxn>
                  <a:cxn ang="0">
                    <a:pos x="T6" y="T7"/>
                  </a:cxn>
                </a:cxnLst>
                <a:rect l="0" t="0" r="r" b="b"/>
                <a:pathLst>
                  <a:path w="4" h="2">
                    <a:moveTo>
                      <a:pt x="1" y="0"/>
                    </a:moveTo>
                    <a:cubicBezTo>
                      <a:pt x="0" y="0"/>
                      <a:pt x="0" y="2"/>
                      <a:pt x="1" y="2"/>
                    </a:cubicBezTo>
                    <a:cubicBezTo>
                      <a:pt x="1" y="2"/>
                      <a:pt x="4" y="1"/>
                      <a:pt x="3" y="1"/>
                    </a:cubicBezTo>
                    <a:cubicBezTo>
                      <a:pt x="2" y="0"/>
                      <a:pt x="1" y="0"/>
                      <a:pt x="1"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3" name="Freeform 479">
                <a:extLst>
                  <a:ext uri="{FF2B5EF4-FFF2-40B4-BE49-F238E27FC236}">
                    <a16:creationId xmlns:a16="http://schemas.microsoft.com/office/drawing/2014/main" id="{8E06C2F3-E493-876B-70A3-E589790FDD02}"/>
                  </a:ext>
                </a:extLst>
              </p:cNvPr>
              <p:cNvSpPr>
                <a:spLocks/>
              </p:cNvSpPr>
              <p:nvPr/>
            </p:nvSpPr>
            <p:spPr bwMode="gray">
              <a:xfrm>
                <a:off x="2982954" y="5048444"/>
                <a:ext cx="149227" cy="187332"/>
              </a:xfrm>
              <a:custGeom>
                <a:avLst/>
                <a:gdLst>
                  <a:gd name="T0" fmla="*/ 11 w 41"/>
                  <a:gd name="T1" fmla="*/ 1 h 52"/>
                  <a:gd name="T2" fmla="*/ 12 w 41"/>
                  <a:gd name="T3" fmla="*/ 6 h 52"/>
                  <a:gd name="T4" fmla="*/ 14 w 41"/>
                  <a:gd name="T5" fmla="*/ 5 h 52"/>
                  <a:gd name="T6" fmla="*/ 21 w 41"/>
                  <a:gd name="T7" fmla="*/ 4 h 52"/>
                  <a:gd name="T8" fmla="*/ 22 w 41"/>
                  <a:gd name="T9" fmla="*/ 8 h 52"/>
                  <a:gd name="T10" fmla="*/ 23 w 41"/>
                  <a:gd name="T11" fmla="*/ 9 h 52"/>
                  <a:gd name="T12" fmla="*/ 19 w 41"/>
                  <a:gd name="T13" fmla="*/ 11 h 52"/>
                  <a:gd name="T14" fmla="*/ 11 w 41"/>
                  <a:gd name="T15" fmla="*/ 9 h 52"/>
                  <a:gd name="T16" fmla="*/ 19 w 41"/>
                  <a:gd name="T17" fmla="*/ 13 h 52"/>
                  <a:gd name="T18" fmla="*/ 24 w 41"/>
                  <a:gd name="T19" fmla="*/ 11 h 52"/>
                  <a:gd name="T20" fmla="*/ 28 w 41"/>
                  <a:gd name="T21" fmla="*/ 17 h 52"/>
                  <a:gd name="T22" fmla="*/ 19 w 41"/>
                  <a:gd name="T23" fmla="*/ 17 h 52"/>
                  <a:gd name="T24" fmla="*/ 15 w 41"/>
                  <a:gd name="T25" fmla="*/ 16 h 52"/>
                  <a:gd name="T26" fmla="*/ 20 w 41"/>
                  <a:gd name="T27" fmla="*/ 18 h 52"/>
                  <a:gd name="T28" fmla="*/ 22 w 41"/>
                  <a:gd name="T29" fmla="*/ 20 h 52"/>
                  <a:gd name="T30" fmla="*/ 28 w 41"/>
                  <a:gd name="T31" fmla="*/ 20 h 52"/>
                  <a:gd name="T32" fmla="*/ 27 w 41"/>
                  <a:gd name="T33" fmla="*/ 21 h 52"/>
                  <a:gd name="T34" fmla="*/ 32 w 41"/>
                  <a:gd name="T35" fmla="*/ 28 h 52"/>
                  <a:gd name="T36" fmla="*/ 38 w 41"/>
                  <a:gd name="T37" fmla="*/ 41 h 52"/>
                  <a:gd name="T38" fmla="*/ 39 w 41"/>
                  <a:gd name="T39" fmla="*/ 45 h 52"/>
                  <a:gd name="T40" fmla="*/ 41 w 41"/>
                  <a:gd name="T41" fmla="*/ 50 h 52"/>
                  <a:gd name="T42" fmla="*/ 38 w 41"/>
                  <a:gd name="T43" fmla="*/ 49 h 52"/>
                  <a:gd name="T44" fmla="*/ 33 w 41"/>
                  <a:gd name="T45" fmla="*/ 44 h 52"/>
                  <a:gd name="T46" fmla="*/ 33 w 41"/>
                  <a:gd name="T47" fmla="*/ 40 h 52"/>
                  <a:gd name="T48" fmla="*/ 31 w 41"/>
                  <a:gd name="T49" fmla="*/ 39 h 52"/>
                  <a:gd name="T50" fmla="*/ 28 w 41"/>
                  <a:gd name="T51" fmla="*/ 37 h 52"/>
                  <a:gd name="T52" fmla="*/ 25 w 41"/>
                  <a:gd name="T53" fmla="*/ 35 h 52"/>
                  <a:gd name="T54" fmla="*/ 26 w 41"/>
                  <a:gd name="T55" fmla="*/ 31 h 52"/>
                  <a:gd name="T56" fmla="*/ 24 w 41"/>
                  <a:gd name="T57" fmla="*/ 28 h 52"/>
                  <a:gd name="T58" fmla="*/ 22 w 41"/>
                  <a:gd name="T59" fmla="*/ 27 h 52"/>
                  <a:gd name="T60" fmla="*/ 20 w 41"/>
                  <a:gd name="T61" fmla="*/ 28 h 52"/>
                  <a:gd name="T62" fmla="*/ 22 w 41"/>
                  <a:gd name="T63" fmla="*/ 32 h 52"/>
                  <a:gd name="T64" fmla="*/ 17 w 41"/>
                  <a:gd name="T65" fmla="*/ 34 h 52"/>
                  <a:gd name="T66" fmla="*/ 16 w 41"/>
                  <a:gd name="T67" fmla="*/ 28 h 52"/>
                  <a:gd name="T68" fmla="*/ 18 w 41"/>
                  <a:gd name="T69" fmla="*/ 25 h 52"/>
                  <a:gd name="T70" fmla="*/ 11 w 41"/>
                  <a:gd name="T71" fmla="*/ 22 h 52"/>
                  <a:gd name="T72" fmla="*/ 10 w 41"/>
                  <a:gd name="T73" fmla="*/ 19 h 52"/>
                  <a:gd name="T74" fmla="*/ 6 w 41"/>
                  <a:gd name="T75" fmla="*/ 16 h 52"/>
                  <a:gd name="T76" fmla="*/ 0 w 41"/>
                  <a:gd name="T77" fmla="*/ 11 h 52"/>
                  <a:gd name="T78" fmla="*/ 2 w 41"/>
                  <a:gd name="T79" fmla="*/ 7 h 52"/>
                  <a:gd name="T80" fmla="*/ 4 w 41"/>
                  <a:gd name="T81" fmla="*/ 6 h 52"/>
                  <a:gd name="T82" fmla="*/ 5 w 41"/>
                  <a:gd name="T83" fmla="*/ 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1" h="52">
                    <a:moveTo>
                      <a:pt x="7" y="2"/>
                    </a:moveTo>
                    <a:cubicBezTo>
                      <a:pt x="7" y="1"/>
                      <a:pt x="8" y="0"/>
                      <a:pt x="9" y="1"/>
                    </a:cubicBezTo>
                    <a:cubicBezTo>
                      <a:pt x="10" y="1"/>
                      <a:pt x="10" y="2"/>
                      <a:pt x="11" y="1"/>
                    </a:cubicBezTo>
                    <a:cubicBezTo>
                      <a:pt x="12" y="1"/>
                      <a:pt x="13" y="2"/>
                      <a:pt x="13" y="3"/>
                    </a:cubicBezTo>
                    <a:cubicBezTo>
                      <a:pt x="14" y="3"/>
                      <a:pt x="14" y="3"/>
                      <a:pt x="14" y="4"/>
                    </a:cubicBezTo>
                    <a:cubicBezTo>
                      <a:pt x="13" y="5"/>
                      <a:pt x="12" y="6"/>
                      <a:pt x="12" y="6"/>
                    </a:cubicBezTo>
                    <a:cubicBezTo>
                      <a:pt x="12" y="7"/>
                      <a:pt x="13" y="8"/>
                      <a:pt x="13" y="8"/>
                    </a:cubicBezTo>
                    <a:cubicBezTo>
                      <a:pt x="13" y="9"/>
                      <a:pt x="13" y="9"/>
                      <a:pt x="14" y="8"/>
                    </a:cubicBezTo>
                    <a:cubicBezTo>
                      <a:pt x="14" y="6"/>
                      <a:pt x="14" y="6"/>
                      <a:pt x="14" y="5"/>
                    </a:cubicBezTo>
                    <a:cubicBezTo>
                      <a:pt x="15" y="4"/>
                      <a:pt x="15" y="2"/>
                      <a:pt x="16" y="3"/>
                    </a:cubicBezTo>
                    <a:cubicBezTo>
                      <a:pt x="16" y="3"/>
                      <a:pt x="18" y="4"/>
                      <a:pt x="19" y="3"/>
                    </a:cubicBezTo>
                    <a:cubicBezTo>
                      <a:pt x="20" y="3"/>
                      <a:pt x="20" y="4"/>
                      <a:pt x="21" y="4"/>
                    </a:cubicBezTo>
                    <a:cubicBezTo>
                      <a:pt x="22" y="4"/>
                      <a:pt x="23" y="3"/>
                      <a:pt x="23" y="4"/>
                    </a:cubicBezTo>
                    <a:cubicBezTo>
                      <a:pt x="23" y="5"/>
                      <a:pt x="23" y="5"/>
                      <a:pt x="23" y="6"/>
                    </a:cubicBezTo>
                    <a:cubicBezTo>
                      <a:pt x="24" y="7"/>
                      <a:pt x="23" y="8"/>
                      <a:pt x="22" y="8"/>
                    </a:cubicBezTo>
                    <a:cubicBezTo>
                      <a:pt x="21" y="7"/>
                      <a:pt x="19" y="7"/>
                      <a:pt x="19" y="7"/>
                    </a:cubicBezTo>
                    <a:cubicBezTo>
                      <a:pt x="19" y="7"/>
                      <a:pt x="20" y="9"/>
                      <a:pt x="21" y="9"/>
                    </a:cubicBezTo>
                    <a:cubicBezTo>
                      <a:pt x="22" y="9"/>
                      <a:pt x="23" y="8"/>
                      <a:pt x="23" y="9"/>
                    </a:cubicBezTo>
                    <a:cubicBezTo>
                      <a:pt x="24" y="10"/>
                      <a:pt x="24" y="10"/>
                      <a:pt x="23" y="11"/>
                    </a:cubicBezTo>
                    <a:cubicBezTo>
                      <a:pt x="22" y="11"/>
                      <a:pt x="22" y="11"/>
                      <a:pt x="21" y="11"/>
                    </a:cubicBezTo>
                    <a:cubicBezTo>
                      <a:pt x="20" y="12"/>
                      <a:pt x="20" y="11"/>
                      <a:pt x="19" y="11"/>
                    </a:cubicBezTo>
                    <a:cubicBezTo>
                      <a:pt x="18" y="10"/>
                      <a:pt x="17" y="10"/>
                      <a:pt x="16" y="10"/>
                    </a:cubicBezTo>
                    <a:cubicBezTo>
                      <a:pt x="15" y="10"/>
                      <a:pt x="14" y="10"/>
                      <a:pt x="13" y="9"/>
                    </a:cubicBezTo>
                    <a:cubicBezTo>
                      <a:pt x="13" y="9"/>
                      <a:pt x="11" y="9"/>
                      <a:pt x="11" y="9"/>
                    </a:cubicBezTo>
                    <a:cubicBezTo>
                      <a:pt x="11" y="9"/>
                      <a:pt x="14" y="10"/>
                      <a:pt x="15" y="11"/>
                    </a:cubicBezTo>
                    <a:cubicBezTo>
                      <a:pt x="16" y="11"/>
                      <a:pt x="18" y="11"/>
                      <a:pt x="18" y="12"/>
                    </a:cubicBezTo>
                    <a:cubicBezTo>
                      <a:pt x="18" y="13"/>
                      <a:pt x="19" y="14"/>
                      <a:pt x="19" y="13"/>
                    </a:cubicBezTo>
                    <a:cubicBezTo>
                      <a:pt x="19" y="13"/>
                      <a:pt x="20" y="13"/>
                      <a:pt x="21" y="13"/>
                    </a:cubicBezTo>
                    <a:cubicBezTo>
                      <a:pt x="21" y="13"/>
                      <a:pt x="22" y="13"/>
                      <a:pt x="22" y="12"/>
                    </a:cubicBezTo>
                    <a:cubicBezTo>
                      <a:pt x="23" y="12"/>
                      <a:pt x="23" y="12"/>
                      <a:pt x="24" y="11"/>
                    </a:cubicBezTo>
                    <a:cubicBezTo>
                      <a:pt x="25" y="11"/>
                      <a:pt x="25" y="10"/>
                      <a:pt x="25" y="11"/>
                    </a:cubicBezTo>
                    <a:cubicBezTo>
                      <a:pt x="26" y="12"/>
                      <a:pt x="26" y="13"/>
                      <a:pt x="27" y="14"/>
                    </a:cubicBezTo>
                    <a:cubicBezTo>
                      <a:pt x="27" y="15"/>
                      <a:pt x="28" y="16"/>
                      <a:pt x="28" y="17"/>
                    </a:cubicBezTo>
                    <a:cubicBezTo>
                      <a:pt x="28" y="18"/>
                      <a:pt x="27" y="18"/>
                      <a:pt x="26" y="19"/>
                    </a:cubicBezTo>
                    <a:cubicBezTo>
                      <a:pt x="26" y="19"/>
                      <a:pt x="25" y="19"/>
                      <a:pt x="23" y="18"/>
                    </a:cubicBezTo>
                    <a:cubicBezTo>
                      <a:pt x="22" y="18"/>
                      <a:pt x="20" y="17"/>
                      <a:pt x="19" y="17"/>
                    </a:cubicBezTo>
                    <a:cubicBezTo>
                      <a:pt x="18" y="16"/>
                      <a:pt x="17" y="16"/>
                      <a:pt x="16" y="15"/>
                    </a:cubicBezTo>
                    <a:cubicBezTo>
                      <a:pt x="15" y="15"/>
                      <a:pt x="12" y="14"/>
                      <a:pt x="12" y="14"/>
                    </a:cubicBezTo>
                    <a:cubicBezTo>
                      <a:pt x="12" y="14"/>
                      <a:pt x="16" y="16"/>
                      <a:pt x="15" y="16"/>
                    </a:cubicBezTo>
                    <a:cubicBezTo>
                      <a:pt x="15" y="17"/>
                      <a:pt x="16" y="18"/>
                      <a:pt x="16" y="18"/>
                    </a:cubicBezTo>
                    <a:cubicBezTo>
                      <a:pt x="17" y="18"/>
                      <a:pt x="18" y="19"/>
                      <a:pt x="18" y="19"/>
                    </a:cubicBezTo>
                    <a:cubicBezTo>
                      <a:pt x="18" y="19"/>
                      <a:pt x="19" y="17"/>
                      <a:pt x="20" y="18"/>
                    </a:cubicBezTo>
                    <a:cubicBezTo>
                      <a:pt x="21" y="18"/>
                      <a:pt x="23" y="19"/>
                      <a:pt x="22" y="20"/>
                    </a:cubicBezTo>
                    <a:cubicBezTo>
                      <a:pt x="22" y="20"/>
                      <a:pt x="20" y="19"/>
                      <a:pt x="20" y="20"/>
                    </a:cubicBezTo>
                    <a:cubicBezTo>
                      <a:pt x="21" y="21"/>
                      <a:pt x="21" y="21"/>
                      <a:pt x="22" y="20"/>
                    </a:cubicBezTo>
                    <a:cubicBezTo>
                      <a:pt x="23" y="20"/>
                      <a:pt x="24" y="20"/>
                      <a:pt x="25" y="20"/>
                    </a:cubicBezTo>
                    <a:cubicBezTo>
                      <a:pt x="26" y="21"/>
                      <a:pt x="27" y="21"/>
                      <a:pt x="27" y="21"/>
                    </a:cubicBezTo>
                    <a:cubicBezTo>
                      <a:pt x="26" y="20"/>
                      <a:pt x="28" y="20"/>
                      <a:pt x="28" y="20"/>
                    </a:cubicBezTo>
                    <a:cubicBezTo>
                      <a:pt x="29" y="20"/>
                      <a:pt x="29" y="20"/>
                      <a:pt x="30" y="21"/>
                    </a:cubicBezTo>
                    <a:cubicBezTo>
                      <a:pt x="30" y="22"/>
                      <a:pt x="30" y="22"/>
                      <a:pt x="29" y="22"/>
                    </a:cubicBezTo>
                    <a:cubicBezTo>
                      <a:pt x="28" y="22"/>
                      <a:pt x="27" y="21"/>
                      <a:pt x="27" y="21"/>
                    </a:cubicBezTo>
                    <a:cubicBezTo>
                      <a:pt x="27" y="22"/>
                      <a:pt x="27" y="23"/>
                      <a:pt x="28" y="23"/>
                    </a:cubicBezTo>
                    <a:cubicBezTo>
                      <a:pt x="29" y="24"/>
                      <a:pt x="30" y="24"/>
                      <a:pt x="30" y="24"/>
                    </a:cubicBezTo>
                    <a:cubicBezTo>
                      <a:pt x="30" y="25"/>
                      <a:pt x="32" y="27"/>
                      <a:pt x="32" y="28"/>
                    </a:cubicBezTo>
                    <a:cubicBezTo>
                      <a:pt x="33" y="29"/>
                      <a:pt x="33" y="31"/>
                      <a:pt x="34" y="32"/>
                    </a:cubicBezTo>
                    <a:cubicBezTo>
                      <a:pt x="35" y="33"/>
                      <a:pt x="36" y="35"/>
                      <a:pt x="37" y="36"/>
                    </a:cubicBezTo>
                    <a:cubicBezTo>
                      <a:pt x="38" y="38"/>
                      <a:pt x="38" y="40"/>
                      <a:pt x="38" y="41"/>
                    </a:cubicBezTo>
                    <a:cubicBezTo>
                      <a:pt x="38" y="41"/>
                      <a:pt x="37" y="41"/>
                      <a:pt x="38" y="42"/>
                    </a:cubicBezTo>
                    <a:cubicBezTo>
                      <a:pt x="38" y="42"/>
                      <a:pt x="39" y="43"/>
                      <a:pt x="39" y="43"/>
                    </a:cubicBezTo>
                    <a:cubicBezTo>
                      <a:pt x="39" y="44"/>
                      <a:pt x="39" y="44"/>
                      <a:pt x="39" y="45"/>
                    </a:cubicBezTo>
                    <a:cubicBezTo>
                      <a:pt x="40" y="46"/>
                      <a:pt x="40" y="46"/>
                      <a:pt x="40" y="47"/>
                    </a:cubicBezTo>
                    <a:cubicBezTo>
                      <a:pt x="39" y="47"/>
                      <a:pt x="41" y="47"/>
                      <a:pt x="40" y="48"/>
                    </a:cubicBezTo>
                    <a:cubicBezTo>
                      <a:pt x="40" y="48"/>
                      <a:pt x="41" y="49"/>
                      <a:pt x="41" y="50"/>
                    </a:cubicBezTo>
                    <a:cubicBezTo>
                      <a:pt x="41" y="51"/>
                      <a:pt x="41" y="52"/>
                      <a:pt x="41" y="52"/>
                    </a:cubicBezTo>
                    <a:cubicBezTo>
                      <a:pt x="40" y="52"/>
                      <a:pt x="40" y="50"/>
                      <a:pt x="40" y="50"/>
                    </a:cubicBezTo>
                    <a:cubicBezTo>
                      <a:pt x="39" y="51"/>
                      <a:pt x="38" y="50"/>
                      <a:pt x="38" y="49"/>
                    </a:cubicBezTo>
                    <a:cubicBezTo>
                      <a:pt x="37" y="49"/>
                      <a:pt x="37" y="49"/>
                      <a:pt x="37" y="48"/>
                    </a:cubicBezTo>
                    <a:cubicBezTo>
                      <a:pt x="36" y="48"/>
                      <a:pt x="35" y="47"/>
                      <a:pt x="35" y="46"/>
                    </a:cubicBezTo>
                    <a:cubicBezTo>
                      <a:pt x="34" y="45"/>
                      <a:pt x="33" y="44"/>
                      <a:pt x="33" y="44"/>
                    </a:cubicBezTo>
                    <a:cubicBezTo>
                      <a:pt x="32" y="43"/>
                      <a:pt x="32" y="42"/>
                      <a:pt x="32" y="42"/>
                    </a:cubicBezTo>
                    <a:cubicBezTo>
                      <a:pt x="33" y="42"/>
                      <a:pt x="33" y="41"/>
                      <a:pt x="34" y="41"/>
                    </a:cubicBezTo>
                    <a:cubicBezTo>
                      <a:pt x="34" y="40"/>
                      <a:pt x="33" y="41"/>
                      <a:pt x="33" y="40"/>
                    </a:cubicBezTo>
                    <a:cubicBezTo>
                      <a:pt x="32" y="40"/>
                      <a:pt x="32" y="41"/>
                      <a:pt x="31" y="42"/>
                    </a:cubicBezTo>
                    <a:cubicBezTo>
                      <a:pt x="31" y="42"/>
                      <a:pt x="31" y="42"/>
                      <a:pt x="31" y="42"/>
                    </a:cubicBezTo>
                    <a:cubicBezTo>
                      <a:pt x="30" y="41"/>
                      <a:pt x="30" y="40"/>
                      <a:pt x="31" y="39"/>
                    </a:cubicBezTo>
                    <a:cubicBezTo>
                      <a:pt x="31" y="39"/>
                      <a:pt x="31" y="36"/>
                      <a:pt x="31" y="37"/>
                    </a:cubicBezTo>
                    <a:cubicBezTo>
                      <a:pt x="30" y="39"/>
                      <a:pt x="29" y="40"/>
                      <a:pt x="29" y="40"/>
                    </a:cubicBezTo>
                    <a:cubicBezTo>
                      <a:pt x="29" y="39"/>
                      <a:pt x="29" y="37"/>
                      <a:pt x="28" y="37"/>
                    </a:cubicBezTo>
                    <a:cubicBezTo>
                      <a:pt x="28" y="36"/>
                      <a:pt x="28" y="38"/>
                      <a:pt x="27" y="38"/>
                    </a:cubicBezTo>
                    <a:cubicBezTo>
                      <a:pt x="27" y="38"/>
                      <a:pt x="26" y="37"/>
                      <a:pt x="25" y="37"/>
                    </a:cubicBezTo>
                    <a:cubicBezTo>
                      <a:pt x="25" y="36"/>
                      <a:pt x="25" y="36"/>
                      <a:pt x="25" y="35"/>
                    </a:cubicBezTo>
                    <a:cubicBezTo>
                      <a:pt x="25" y="35"/>
                      <a:pt x="24" y="34"/>
                      <a:pt x="25" y="33"/>
                    </a:cubicBezTo>
                    <a:cubicBezTo>
                      <a:pt x="25" y="33"/>
                      <a:pt x="25" y="32"/>
                      <a:pt x="26" y="32"/>
                    </a:cubicBezTo>
                    <a:cubicBezTo>
                      <a:pt x="26" y="32"/>
                      <a:pt x="27" y="31"/>
                      <a:pt x="26" y="31"/>
                    </a:cubicBezTo>
                    <a:cubicBezTo>
                      <a:pt x="26" y="31"/>
                      <a:pt x="25" y="31"/>
                      <a:pt x="25" y="31"/>
                    </a:cubicBezTo>
                    <a:cubicBezTo>
                      <a:pt x="24" y="31"/>
                      <a:pt x="23" y="30"/>
                      <a:pt x="23" y="30"/>
                    </a:cubicBezTo>
                    <a:cubicBezTo>
                      <a:pt x="23" y="29"/>
                      <a:pt x="23" y="29"/>
                      <a:pt x="24" y="28"/>
                    </a:cubicBezTo>
                    <a:cubicBezTo>
                      <a:pt x="24" y="28"/>
                      <a:pt x="25" y="28"/>
                      <a:pt x="24" y="28"/>
                    </a:cubicBezTo>
                    <a:cubicBezTo>
                      <a:pt x="23" y="28"/>
                      <a:pt x="23" y="28"/>
                      <a:pt x="23" y="28"/>
                    </a:cubicBezTo>
                    <a:cubicBezTo>
                      <a:pt x="23" y="27"/>
                      <a:pt x="22" y="26"/>
                      <a:pt x="22" y="27"/>
                    </a:cubicBezTo>
                    <a:cubicBezTo>
                      <a:pt x="22" y="28"/>
                      <a:pt x="21" y="30"/>
                      <a:pt x="21" y="29"/>
                    </a:cubicBezTo>
                    <a:cubicBezTo>
                      <a:pt x="20" y="29"/>
                      <a:pt x="21" y="28"/>
                      <a:pt x="20" y="27"/>
                    </a:cubicBezTo>
                    <a:cubicBezTo>
                      <a:pt x="20" y="27"/>
                      <a:pt x="20" y="28"/>
                      <a:pt x="20" y="28"/>
                    </a:cubicBezTo>
                    <a:cubicBezTo>
                      <a:pt x="19" y="29"/>
                      <a:pt x="19" y="30"/>
                      <a:pt x="20" y="30"/>
                    </a:cubicBezTo>
                    <a:cubicBezTo>
                      <a:pt x="21" y="30"/>
                      <a:pt x="22" y="30"/>
                      <a:pt x="22" y="31"/>
                    </a:cubicBezTo>
                    <a:cubicBezTo>
                      <a:pt x="23" y="31"/>
                      <a:pt x="23" y="31"/>
                      <a:pt x="22" y="32"/>
                    </a:cubicBezTo>
                    <a:cubicBezTo>
                      <a:pt x="22" y="32"/>
                      <a:pt x="21" y="32"/>
                      <a:pt x="21" y="33"/>
                    </a:cubicBezTo>
                    <a:cubicBezTo>
                      <a:pt x="20" y="33"/>
                      <a:pt x="19" y="34"/>
                      <a:pt x="19" y="34"/>
                    </a:cubicBezTo>
                    <a:cubicBezTo>
                      <a:pt x="18" y="35"/>
                      <a:pt x="18" y="35"/>
                      <a:pt x="17" y="34"/>
                    </a:cubicBezTo>
                    <a:cubicBezTo>
                      <a:pt x="17" y="33"/>
                      <a:pt x="17" y="32"/>
                      <a:pt x="17" y="32"/>
                    </a:cubicBezTo>
                    <a:cubicBezTo>
                      <a:pt x="18" y="31"/>
                      <a:pt x="19" y="30"/>
                      <a:pt x="18" y="30"/>
                    </a:cubicBezTo>
                    <a:cubicBezTo>
                      <a:pt x="17" y="30"/>
                      <a:pt x="17" y="29"/>
                      <a:pt x="16" y="28"/>
                    </a:cubicBezTo>
                    <a:cubicBezTo>
                      <a:pt x="15" y="28"/>
                      <a:pt x="15" y="26"/>
                      <a:pt x="15" y="26"/>
                    </a:cubicBezTo>
                    <a:cubicBezTo>
                      <a:pt x="16" y="25"/>
                      <a:pt x="17" y="25"/>
                      <a:pt x="17" y="25"/>
                    </a:cubicBezTo>
                    <a:cubicBezTo>
                      <a:pt x="18" y="26"/>
                      <a:pt x="18" y="25"/>
                      <a:pt x="18" y="25"/>
                    </a:cubicBezTo>
                    <a:cubicBezTo>
                      <a:pt x="17" y="24"/>
                      <a:pt x="17" y="24"/>
                      <a:pt x="16" y="24"/>
                    </a:cubicBezTo>
                    <a:cubicBezTo>
                      <a:pt x="16" y="25"/>
                      <a:pt x="14" y="24"/>
                      <a:pt x="14" y="24"/>
                    </a:cubicBezTo>
                    <a:cubicBezTo>
                      <a:pt x="13" y="23"/>
                      <a:pt x="12" y="22"/>
                      <a:pt x="11" y="22"/>
                    </a:cubicBezTo>
                    <a:cubicBezTo>
                      <a:pt x="11" y="22"/>
                      <a:pt x="10" y="21"/>
                      <a:pt x="11" y="21"/>
                    </a:cubicBezTo>
                    <a:cubicBezTo>
                      <a:pt x="12" y="22"/>
                      <a:pt x="13" y="21"/>
                      <a:pt x="11" y="21"/>
                    </a:cubicBezTo>
                    <a:cubicBezTo>
                      <a:pt x="10" y="20"/>
                      <a:pt x="10" y="20"/>
                      <a:pt x="10" y="19"/>
                    </a:cubicBezTo>
                    <a:cubicBezTo>
                      <a:pt x="9" y="19"/>
                      <a:pt x="9" y="18"/>
                      <a:pt x="8" y="19"/>
                    </a:cubicBezTo>
                    <a:cubicBezTo>
                      <a:pt x="8" y="19"/>
                      <a:pt x="7" y="18"/>
                      <a:pt x="7" y="18"/>
                    </a:cubicBezTo>
                    <a:cubicBezTo>
                      <a:pt x="8" y="17"/>
                      <a:pt x="7" y="16"/>
                      <a:pt x="6" y="16"/>
                    </a:cubicBezTo>
                    <a:cubicBezTo>
                      <a:pt x="5" y="16"/>
                      <a:pt x="4" y="15"/>
                      <a:pt x="3" y="14"/>
                    </a:cubicBezTo>
                    <a:cubicBezTo>
                      <a:pt x="2" y="14"/>
                      <a:pt x="1" y="13"/>
                      <a:pt x="1" y="13"/>
                    </a:cubicBezTo>
                    <a:cubicBezTo>
                      <a:pt x="0" y="12"/>
                      <a:pt x="1" y="12"/>
                      <a:pt x="0" y="11"/>
                    </a:cubicBezTo>
                    <a:cubicBezTo>
                      <a:pt x="0" y="10"/>
                      <a:pt x="0" y="9"/>
                      <a:pt x="0" y="9"/>
                    </a:cubicBezTo>
                    <a:cubicBezTo>
                      <a:pt x="0" y="8"/>
                      <a:pt x="1" y="9"/>
                      <a:pt x="2" y="9"/>
                    </a:cubicBezTo>
                    <a:cubicBezTo>
                      <a:pt x="2" y="9"/>
                      <a:pt x="1" y="6"/>
                      <a:pt x="2" y="7"/>
                    </a:cubicBezTo>
                    <a:cubicBezTo>
                      <a:pt x="3" y="7"/>
                      <a:pt x="3" y="7"/>
                      <a:pt x="3" y="6"/>
                    </a:cubicBezTo>
                    <a:cubicBezTo>
                      <a:pt x="2" y="5"/>
                      <a:pt x="1" y="4"/>
                      <a:pt x="2" y="4"/>
                    </a:cubicBezTo>
                    <a:cubicBezTo>
                      <a:pt x="3" y="5"/>
                      <a:pt x="4" y="6"/>
                      <a:pt x="4" y="6"/>
                    </a:cubicBezTo>
                    <a:cubicBezTo>
                      <a:pt x="4" y="7"/>
                      <a:pt x="5" y="8"/>
                      <a:pt x="6" y="7"/>
                    </a:cubicBezTo>
                    <a:cubicBezTo>
                      <a:pt x="6" y="7"/>
                      <a:pt x="6" y="7"/>
                      <a:pt x="5" y="6"/>
                    </a:cubicBezTo>
                    <a:cubicBezTo>
                      <a:pt x="5" y="5"/>
                      <a:pt x="4" y="4"/>
                      <a:pt x="5" y="4"/>
                    </a:cubicBezTo>
                    <a:cubicBezTo>
                      <a:pt x="5" y="3"/>
                      <a:pt x="5" y="3"/>
                      <a:pt x="6" y="4"/>
                    </a:cubicBezTo>
                    <a:cubicBezTo>
                      <a:pt x="7" y="4"/>
                      <a:pt x="7" y="4"/>
                      <a:pt x="7" y="2"/>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4" name="Freeform 480">
                <a:extLst>
                  <a:ext uri="{FF2B5EF4-FFF2-40B4-BE49-F238E27FC236}">
                    <a16:creationId xmlns:a16="http://schemas.microsoft.com/office/drawing/2014/main" id="{8885C86F-38E6-BB19-3B23-C43CECC8BCFB}"/>
                  </a:ext>
                </a:extLst>
              </p:cNvPr>
              <p:cNvSpPr>
                <a:spLocks/>
              </p:cNvSpPr>
              <p:nvPr/>
            </p:nvSpPr>
            <p:spPr bwMode="gray">
              <a:xfrm>
                <a:off x="3055980" y="5026218"/>
                <a:ext cx="82551" cy="123830"/>
              </a:xfrm>
              <a:custGeom>
                <a:avLst/>
                <a:gdLst>
                  <a:gd name="T0" fmla="*/ 3 w 23"/>
                  <a:gd name="T1" fmla="*/ 2 h 34"/>
                  <a:gd name="T2" fmla="*/ 5 w 23"/>
                  <a:gd name="T3" fmla="*/ 5 h 34"/>
                  <a:gd name="T4" fmla="*/ 9 w 23"/>
                  <a:gd name="T5" fmla="*/ 4 h 34"/>
                  <a:gd name="T6" fmla="*/ 12 w 23"/>
                  <a:gd name="T7" fmla="*/ 4 h 34"/>
                  <a:gd name="T8" fmla="*/ 16 w 23"/>
                  <a:gd name="T9" fmla="*/ 8 h 34"/>
                  <a:gd name="T10" fmla="*/ 19 w 23"/>
                  <a:gd name="T11" fmla="*/ 12 h 34"/>
                  <a:gd name="T12" fmla="*/ 22 w 23"/>
                  <a:gd name="T13" fmla="*/ 16 h 34"/>
                  <a:gd name="T14" fmla="*/ 19 w 23"/>
                  <a:gd name="T15" fmla="*/ 14 h 34"/>
                  <a:gd name="T16" fmla="*/ 15 w 23"/>
                  <a:gd name="T17" fmla="*/ 10 h 34"/>
                  <a:gd name="T18" fmla="*/ 12 w 23"/>
                  <a:gd name="T19" fmla="*/ 6 h 34"/>
                  <a:gd name="T20" fmla="*/ 12 w 23"/>
                  <a:gd name="T21" fmla="*/ 9 h 34"/>
                  <a:gd name="T22" fmla="*/ 14 w 23"/>
                  <a:gd name="T23" fmla="*/ 12 h 34"/>
                  <a:gd name="T24" fmla="*/ 17 w 23"/>
                  <a:gd name="T25" fmla="*/ 16 h 34"/>
                  <a:gd name="T26" fmla="*/ 21 w 23"/>
                  <a:gd name="T27" fmla="*/ 19 h 34"/>
                  <a:gd name="T28" fmla="*/ 19 w 23"/>
                  <a:gd name="T29" fmla="*/ 20 h 34"/>
                  <a:gd name="T30" fmla="*/ 22 w 23"/>
                  <a:gd name="T31" fmla="*/ 22 h 34"/>
                  <a:gd name="T32" fmla="*/ 21 w 23"/>
                  <a:gd name="T33" fmla="*/ 24 h 34"/>
                  <a:gd name="T34" fmla="*/ 19 w 23"/>
                  <a:gd name="T35" fmla="*/ 25 h 34"/>
                  <a:gd name="T36" fmla="*/ 20 w 23"/>
                  <a:gd name="T37" fmla="*/ 27 h 34"/>
                  <a:gd name="T38" fmla="*/ 18 w 23"/>
                  <a:gd name="T39" fmla="*/ 30 h 34"/>
                  <a:gd name="T40" fmla="*/ 17 w 23"/>
                  <a:gd name="T41" fmla="*/ 32 h 34"/>
                  <a:gd name="T42" fmla="*/ 14 w 23"/>
                  <a:gd name="T43" fmla="*/ 32 h 34"/>
                  <a:gd name="T44" fmla="*/ 14 w 23"/>
                  <a:gd name="T45" fmla="*/ 30 h 34"/>
                  <a:gd name="T46" fmla="*/ 14 w 23"/>
                  <a:gd name="T47" fmla="*/ 27 h 34"/>
                  <a:gd name="T48" fmla="*/ 13 w 23"/>
                  <a:gd name="T49" fmla="*/ 25 h 34"/>
                  <a:gd name="T50" fmla="*/ 17 w 23"/>
                  <a:gd name="T51" fmla="*/ 25 h 34"/>
                  <a:gd name="T52" fmla="*/ 13 w 23"/>
                  <a:gd name="T53" fmla="*/ 22 h 34"/>
                  <a:gd name="T54" fmla="*/ 12 w 23"/>
                  <a:gd name="T55" fmla="*/ 21 h 34"/>
                  <a:gd name="T56" fmla="*/ 8 w 23"/>
                  <a:gd name="T57" fmla="*/ 17 h 34"/>
                  <a:gd name="T58" fmla="*/ 6 w 23"/>
                  <a:gd name="T59" fmla="*/ 12 h 34"/>
                  <a:gd name="T60" fmla="*/ 4 w 23"/>
                  <a:gd name="T61" fmla="*/ 7 h 34"/>
                  <a:gd name="T62" fmla="*/ 2 w 23"/>
                  <a:gd name="T63" fmla="*/ 4 h 34"/>
                  <a:gd name="T64" fmla="*/ 0 w 23"/>
                  <a:gd name="T65" fmla="*/ 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 h="34">
                    <a:moveTo>
                      <a:pt x="0" y="1"/>
                    </a:moveTo>
                    <a:cubicBezTo>
                      <a:pt x="1" y="0"/>
                      <a:pt x="2" y="1"/>
                      <a:pt x="3" y="2"/>
                    </a:cubicBezTo>
                    <a:cubicBezTo>
                      <a:pt x="3" y="2"/>
                      <a:pt x="3" y="3"/>
                      <a:pt x="4" y="3"/>
                    </a:cubicBezTo>
                    <a:cubicBezTo>
                      <a:pt x="4" y="3"/>
                      <a:pt x="5" y="4"/>
                      <a:pt x="5" y="5"/>
                    </a:cubicBezTo>
                    <a:cubicBezTo>
                      <a:pt x="5" y="5"/>
                      <a:pt x="5" y="5"/>
                      <a:pt x="6" y="5"/>
                    </a:cubicBezTo>
                    <a:cubicBezTo>
                      <a:pt x="6" y="4"/>
                      <a:pt x="8" y="4"/>
                      <a:pt x="9" y="4"/>
                    </a:cubicBezTo>
                    <a:cubicBezTo>
                      <a:pt x="9" y="4"/>
                      <a:pt x="11" y="4"/>
                      <a:pt x="11" y="3"/>
                    </a:cubicBezTo>
                    <a:cubicBezTo>
                      <a:pt x="11" y="3"/>
                      <a:pt x="12" y="3"/>
                      <a:pt x="12" y="4"/>
                    </a:cubicBezTo>
                    <a:cubicBezTo>
                      <a:pt x="12" y="4"/>
                      <a:pt x="13" y="6"/>
                      <a:pt x="14" y="6"/>
                    </a:cubicBezTo>
                    <a:cubicBezTo>
                      <a:pt x="14" y="7"/>
                      <a:pt x="15" y="8"/>
                      <a:pt x="16" y="8"/>
                    </a:cubicBezTo>
                    <a:cubicBezTo>
                      <a:pt x="16" y="8"/>
                      <a:pt x="16" y="9"/>
                      <a:pt x="17" y="9"/>
                    </a:cubicBezTo>
                    <a:cubicBezTo>
                      <a:pt x="18" y="10"/>
                      <a:pt x="19" y="11"/>
                      <a:pt x="19" y="12"/>
                    </a:cubicBezTo>
                    <a:cubicBezTo>
                      <a:pt x="19" y="12"/>
                      <a:pt x="19" y="13"/>
                      <a:pt x="20" y="14"/>
                    </a:cubicBezTo>
                    <a:cubicBezTo>
                      <a:pt x="20" y="15"/>
                      <a:pt x="21" y="15"/>
                      <a:pt x="22" y="16"/>
                    </a:cubicBezTo>
                    <a:cubicBezTo>
                      <a:pt x="22" y="16"/>
                      <a:pt x="22" y="18"/>
                      <a:pt x="21" y="17"/>
                    </a:cubicBezTo>
                    <a:cubicBezTo>
                      <a:pt x="20" y="16"/>
                      <a:pt x="20" y="15"/>
                      <a:pt x="19" y="14"/>
                    </a:cubicBezTo>
                    <a:cubicBezTo>
                      <a:pt x="18" y="14"/>
                      <a:pt x="18" y="13"/>
                      <a:pt x="17" y="12"/>
                    </a:cubicBezTo>
                    <a:cubicBezTo>
                      <a:pt x="17" y="11"/>
                      <a:pt x="16" y="11"/>
                      <a:pt x="15" y="10"/>
                    </a:cubicBezTo>
                    <a:cubicBezTo>
                      <a:pt x="15" y="10"/>
                      <a:pt x="14" y="9"/>
                      <a:pt x="14" y="8"/>
                    </a:cubicBezTo>
                    <a:cubicBezTo>
                      <a:pt x="13" y="7"/>
                      <a:pt x="12" y="6"/>
                      <a:pt x="12" y="6"/>
                    </a:cubicBezTo>
                    <a:cubicBezTo>
                      <a:pt x="11" y="5"/>
                      <a:pt x="11" y="6"/>
                      <a:pt x="11" y="7"/>
                    </a:cubicBezTo>
                    <a:cubicBezTo>
                      <a:pt x="11" y="8"/>
                      <a:pt x="11" y="8"/>
                      <a:pt x="12" y="9"/>
                    </a:cubicBezTo>
                    <a:cubicBezTo>
                      <a:pt x="12" y="9"/>
                      <a:pt x="13" y="11"/>
                      <a:pt x="13" y="11"/>
                    </a:cubicBezTo>
                    <a:cubicBezTo>
                      <a:pt x="13" y="12"/>
                      <a:pt x="13" y="12"/>
                      <a:pt x="14" y="12"/>
                    </a:cubicBezTo>
                    <a:cubicBezTo>
                      <a:pt x="15" y="12"/>
                      <a:pt x="16" y="13"/>
                      <a:pt x="16" y="14"/>
                    </a:cubicBezTo>
                    <a:cubicBezTo>
                      <a:pt x="16" y="15"/>
                      <a:pt x="17" y="16"/>
                      <a:pt x="17" y="16"/>
                    </a:cubicBezTo>
                    <a:cubicBezTo>
                      <a:pt x="18" y="16"/>
                      <a:pt x="19" y="16"/>
                      <a:pt x="20" y="17"/>
                    </a:cubicBezTo>
                    <a:cubicBezTo>
                      <a:pt x="20" y="18"/>
                      <a:pt x="21" y="18"/>
                      <a:pt x="21" y="19"/>
                    </a:cubicBezTo>
                    <a:cubicBezTo>
                      <a:pt x="22" y="20"/>
                      <a:pt x="22" y="20"/>
                      <a:pt x="21" y="20"/>
                    </a:cubicBezTo>
                    <a:cubicBezTo>
                      <a:pt x="20" y="20"/>
                      <a:pt x="19" y="20"/>
                      <a:pt x="19" y="20"/>
                    </a:cubicBezTo>
                    <a:cubicBezTo>
                      <a:pt x="20" y="21"/>
                      <a:pt x="21" y="21"/>
                      <a:pt x="21" y="22"/>
                    </a:cubicBezTo>
                    <a:cubicBezTo>
                      <a:pt x="21" y="22"/>
                      <a:pt x="22" y="21"/>
                      <a:pt x="22" y="22"/>
                    </a:cubicBezTo>
                    <a:cubicBezTo>
                      <a:pt x="23" y="23"/>
                      <a:pt x="23" y="23"/>
                      <a:pt x="22" y="24"/>
                    </a:cubicBezTo>
                    <a:cubicBezTo>
                      <a:pt x="22" y="24"/>
                      <a:pt x="22" y="24"/>
                      <a:pt x="21" y="24"/>
                    </a:cubicBezTo>
                    <a:cubicBezTo>
                      <a:pt x="20" y="24"/>
                      <a:pt x="18" y="23"/>
                      <a:pt x="18" y="23"/>
                    </a:cubicBezTo>
                    <a:cubicBezTo>
                      <a:pt x="18" y="23"/>
                      <a:pt x="19" y="24"/>
                      <a:pt x="19" y="25"/>
                    </a:cubicBezTo>
                    <a:cubicBezTo>
                      <a:pt x="19" y="26"/>
                      <a:pt x="20" y="26"/>
                      <a:pt x="21" y="26"/>
                    </a:cubicBezTo>
                    <a:cubicBezTo>
                      <a:pt x="21" y="26"/>
                      <a:pt x="20" y="26"/>
                      <a:pt x="20" y="27"/>
                    </a:cubicBezTo>
                    <a:cubicBezTo>
                      <a:pt x="20" y="28"/>
                      <a:pt x="20" y="29"/>
                      <a:pt x="20" y="29"/>
                    </a:cubicBezTo>
                    <a:cubicBezTo>
                      <a:pt x="19" y="29"/>
                      <a:pt x="18" y="29"/>
                      <a:pt x="18" y="30"/>
                    </a:cubicBezTo>
                    <a:cubicBezTo>
                      <a:pt x="18" y="30"/>
                      <a:pt x="19" y="31"/>
                      <a:pt x="18" y="31"/>
                    </a:cubicBezTo>
                    <a:cubicBezTo>
                      <a:pt x="18" y="31"/>
                      <a:pt x="17" y="32"/>
                      <a:pt x="17" y="32"/>
                    </a:cubicBezTo>
                    <a:cubicBezTo>
                      <a:pt x="17" y="33"/>
                      <a:pt x="17" y="34"/>
                      <a:pt x="16" y="34"/>
                    </a:cubicBezTo>
                    <a:cubicBezTo>
                      <a:pt x="15" y="34"/>
                      <a:pt x="14" y="33"/>
                      <a:pt x="14" y="32"/>
                    </a:cubicBezTo>
                    <a:cubicBezTo>
                      <a:pt x="14" y="31"/>
                      <a:pt x="14" y="31"/>
                      <a:pt x="13" y="31"/>
                    </a:cubicBezTo>
                    <a:cubicBezTo>
                      <a:pt x="13" y="30"/>
                      <a:pt x="13" y="29"/>
                      <a:pt x="14" y="30"/>
                    </a:cubicBezTo>
                    <a:cubicBezTo>
                      <a:pt x="14" y="30"/>
                      <a:pt x="15" y="29"/>
                      <a:pt x="15" y="29"/>
                    </a:cubicBezTo>
                    <a:cubicBezTo>
                      <a:pt x="14" y="29"/>
                      <a:pt x="13" y="28"/>
                      <a:pt x="14" y="27"/>
                    </a:cubicBezTo>
                    <a:cubicBezTo>
                      <a:pt x="14" y="27"/>
                      <a:pt x="15" y="26"/>
                      <a:pt x="14" y="26"/>
                    </a:cubicBezTo>
                    <a:cubicBezTo>
                      <a:pt x="14" y="26"/>
                      <a:pt x="13" y="26"/>
                      <a:pt x="13" y="25"/>
                    </a:cubicBezTo>
                    <a:cubicBezTo>
                      <a:pt x="14" y="25"/>
                      <a:pt x="15" y="25"/>
                      <a:pt x="15" y="25"/>
                    </a:cubicBezTo>
                    <a:cubicBezTo>
                      <a:pt x="16" y="26"/>
                      <a:pt x="18" y="26"/>
                      <a:pt x="17" y="25"/>
                    </a:cubicBezTo>
                    <a:cubicBezTo>
                      <a:pt x="16" y="25"/>
                      <a:pt x="15" y="25"/>
                      <a:pt x="14" y="24"/>
                    </a:cubicBezTo>
                    <a:cubicBezTo>
                      <a:pt x="13" y="24"/>
                      <a:pt x="12" y="23"/>
                      <a:pt x="13" y="22"/>
                    </a:cubicBezTo>
                    <a:cubicBezTo>
                      <a:pt x="13" y="22"/>
                      <a:pt x="14" y="20"/>
                      <a:pt x="14" y="20"/>
                    </a:cubicBezTo>
                    <a:cubicBezTo>
                      <a:pt x="13" y="21"/>
                      <a:pt x="12" y="21"/>
                      <a:pt x="12" y="21"/>
                    </a:cubicBezTo>
                    <a:cubicBezTo>
                      <a:pt x="11" y="22"/>
                      <a:pt x="10" y="21"/>
                      <a:pt x="10" y="20"/>
                    </a:cubicBezTo>
                    <a:cubicBezTo>
                      <a:pt x="9" y="19"/>
                      <a:pt x="9" y="18"/>
                      <a:pt x="8" y="17"/>
                    </a:cubicBezTo>
                    <a:cubicBezTo>
                      <a:pt x="8" y="17"/>
                      <a:pt x="7" y="16"/>
                      <a:pt x="7" y="15"/>
                    </a:cubicBezTo>
                    <a:cubicBezTo>
                      <a:pt x="7" y="14"/>
                      <a:pt x="7" y="13"/>
                      <a:pt x="6" y="12"/>
                    </a:cubicBezTo>
                    <a:cubicBezTo>
                      <a:pt x="5" y="11"/>
                      <a:pt x="5" y="10"/>
                      <a:pt x="5" y="9"/>
                    </a:cubicBezTo>
                    <a:cubicBezTo>
                      <a:pt x="4" y="8"/>
                      <a:pt x="4" y="8"/>
                      <a:pt x="4" y="7"/>
                    </a:cubicBezTo>
                    <a:cubicBezTo>
                      <a:pt x="4" y="7"/>
                      <a:pt x="4" y="6"/>
                      <a:pt x="3" y="6"/>
                    </a:cubicBezTo>
                    <a:cubicBezTo>
                      <a:pt x="2" y="5"/>
                      <a:pt x="2" y="4"/>
                      <a:pt x="2" y="4"/>
                    </a:cubicBezTo>
                    <a:cubicBezTo>
                      <a:pt x="2" y="3"/>
                      <a:pt x="1" y="1"/>
                      <a:pt x="1" y="1"/>
                    </a:cubicBezTo>
                    <a:cubicBezTo>
                      <a:pt x="1" y="1"/>
                      <a:pt x="0" y="1"/>
                      <a:pt x="0" y="1"/>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5" name="Freeform 481">
                <a:extLst>
                  <a:ext uri="{FF2B5EF4-FFF2-40B4-BE49-F238E27FC236}">
                    <a16:creationId xmlns:a16="http://schemas.microsoft.com/office/drawing/2014/main" id="{37F4E1CA-C742-7D99-9D5E-0F3DE814B237}"/>
                  </a:ext>
                </a:extLst>
              </p:cNvPr>
              <p:cNvSpPr>
                <a:spLocks/>
              </p:cNvSpPr>
              <p:nvPr/>
            </p:nvSpPr>
            <p:spPr bwMode="gray">
              <a:xfrm>
                <a:off x="3070268" y="5026218"/>
                <a:ext cx="25400" cy="11113"/>
              </a:xfrm>
              <a:custGeom>
                <a:avLst/>
                <a:gdLst>
                  <a:gd name="T0" fmla="*/ 3 w 7"/>
                  <a:gd name="T1" fmla="*/ 0 h 3"/>
                  <a:gd name="T2" fmla="*/ 0 w 7"/>
                  <a:gd name="T3" fmla="*/ 1 h 3"/>
                  <a:gd name="T4" fmla="*/ 1 w 7"/>
                  <a:gd name="T5" fmla="*/ 3 h 3"/>
                  <a:gd name="T6" fmla="*/ 3 w 7"/>
                  <a:gd name="T7" fmla="*/ 3 h 3"/>
                  <a:gd name="T8" fmla="*/ 5 w 7"/>
                  <a:gd name="T9" fmla="*/ 3 h 3"/>
                  <a:gd name="T10" fmla="*/ 5 w 7"/>
                  <a:gd name="T11" fmla="*/ 2 h 3"/>
                  <a:gd name="T12" fmla="*/ 3 w 7"/>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7" h="3">
                    <a:moveTo>
                      <a:pt x="3" y="0"/>
                    </a:moveTo>
                    <a:cubicBezTo>
                      <a:pt x="2" y="0"/>
                      <a:pt x="1" y="1"/>
                      <a:pt x="0" y="1"/>
                    </a:cubicBezTo>
                    <a:cubicBezTo>
                      <a:pt x="0" y="2"/>
                      <a:pt x="1" y="2"/>
                      <a:pt x="1" y="3"/>
                    </a:cubicBezTo>
                    <a:cubicBezTo>
                      <a:pt x="2" y="3"/>
                      <a:pt x="3" y="3"/>
                      <a:pt x="3" y="3"/>
                    </a:cubicBezTo>
                    <a:cubicBezTo>
                      <a:pt x="4" y="3"/>
                      <a:pt x="4" y="2"/>
                      <a:pt x="5" y="3"/>
                    </a:cubicBezTo>
                    <a:cubicBezTo>
                      <a:pt x="5" y="3"/>
                      <a:pt x="7" y="3"/>
                      <a:pt x="5" y="2"/>
                    </a:cubicBezTo>
                    <a:cubicBezTo>
                      <a:pt x="4" y="1"/>
                      <a:pt x="3" y="0"/>
                      <a:pt x="3"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6" name="Freeform 482">
                <a:extLst>
                  <a:ext uri="{FF2B5EF4-FFF2-40B4-BE49-F238E27FC236}">
                    <a16:creationId xmlns:a16="http://schemas.microsoft.com/office/drawing/2014/main" id="{57B7D8BD-1D33-A5CD-5409-18498CFAC571}"/>
                  </a:ext>
                </a:extLst>
              </p:cNvPr>
              <p:cNvSpPr>
                <a:spLocks/>
              </p:cNvSpPr>
              <p:nvPr/>
            </p:nvSpPr>
            <p:spPr bwMode="gray">
              <a:xfrm>
                <a:off x="3138531" y="5130997"/>
                <a:ext cx="90489" cy="61915"/>
              </a:xfrm>
              <a:custGeom>
                <a:avLst/>
                <a:gdLst>
                  <a:gd name="T0" fmla="*/ 4 w 25"/>
                  <a:gd name="T1" fmla="*/ 1 h 17"/>
                  <a:gd name="T2" fmla="*/ 1 w 25"/>
                  <a:gd name="T3" fmla="*/ 2 h 17"/>
                  <a:gd name="T4" fmla="*/ 0 w 25"/>
                  <a:gd name="T5" fmla="*/ 3 h 17"/>
                  <a:gd name="T6" fmla="*/ 3 w 25"/>
                  <a:gd name="T7" fmla="*/ 5 h 17"/>
                  <a:gd name="T8" fmla="*/ 5 w 25"/>
                  <a:gd name="T9" fmla="*/ 5 h 17"/>
                  <a:gd name="T10" fmla="*/ 5 w 25"/>
                  <a:gd name="T11" fmla="*/ 6 h 17"/>
                  <a:gd name="T12" fmla="*/ 5 w 25"/>
                  <a:gd name="T13" fmla="*/ 7 h 17"/>
                  <a:gd name="T14" fmla="*/ 6 w 25"/>
                  <a:gd name="T15" fmla="*/ 7 h 17"/>
                  <a:gd name="T16" fmla="*/ 7 w 25"/>
                  <a:gd name="T17" fmla="*/ 7 h 17"/>
                  <a:gd name="T18" fmla="*/ 8 w 25"/>
                  <a:gd name="T19" fmla="*/ 9 h 17"/>
                  <a:gd name="T20" fmla="*/ 8 w 25"/>
                  <a:gd name="T21" fmla="*/ 11 h 17"/>
                  <a:gd name="T22" fmla="*/ 9 w 25"/>
                  <a:gd name="T23" fmla="*/ 13 h 17"/>
                  <a:gd name="T24" fmla="*/ 10 w 25"/>
                  <a:gd name="T25" fmla="*/ 16 h 17"/>
                  <a:gd name="T26" fmla="*/ 12 w 25"/>
                  <a:gd name="T27" fmla="*/ 17 h 17"/>
                  <a:gd name="T28" fmla="*/ 13 w 25"/>
                  <a:gd name="T29" fmla="*/ 15 h 17"/>
                  <a:gd name="T30" fmla="*/ 14 w 25"/>
                  <a:gd name="T31" fmla="*/ 14 h 17"/>
                  <a:gd name="T32" fmla="*/ 15 w 25"/>
                  <a:gd name="T33" fmla="*/ 14 h 17"/>
                  <a:gd name="T34" fmla="*/ 16 w 25"/>
                  <a:gd name="T35" fmla="*/ 14 h 17"/>
                  <a:gd name="T36" fmla="*/ 17 w 25"/>
                  <a:gd name="T37" fmla="*/ 12 h 17"/>
                  <a:gd name="T38" fmla="*/ 17 w 25"/>
                  <a:gd name="T39" fmla="*/ 10 h 17"/>
                  <a:gd name="T40" fmla="*/ 16 w 25"/>
                  <a:gd name="T41" fmla="*/ 9 h 17"/>
                  <a:gd name="T42" fmla="*/ 14 w 25"/>
                  <a:gd name="T43" fmla="*/ 8 h 17"/>
                  <a:gd name="T44" fmla="*/ 13 w 25"/>
                  <a:gd name="T45" fmla="*/ 7 h 17"/>
                  <a:gd name="T46" fmla="*/ 12 w 25"/>
                  <a:gd name="T47" fmla="*/ 6 h 17"/>
                  <a:gd name="T48" fmla="*/ 13 w 25"/>
                  <a:gd name="T49" fmla="*/ 6 h 17"/>
                  <a:gd name="T50" fmla="*/ 14 w 25"/>
                  <a:gd name="T51" fmla="*/ 7 h 17"/>
                  <a:gd name="T52" fmla="*/ 17 w 25"/>
                  <a:gd name="T53" fmla="*/ 8 h 17"/>
                  <a:gd name="T54" fmla="*/ 19 w 25"/>
                  <a:gd name="T55" fmla="*/ 9 h 17"/>
                  <a:gd name="T56" fmla="*/ 19 w 25"/>
                  <a:gd name="T57" fmla="*/ 10 h 17"/>
                  <a:gd name="T58" fmla="*/ 20 w 25"/>
                  <a:gd name="T59" fmla="*/ 12 h 17"/>
                  <a:gd name="T60" fmla="*/ 22 w 25"/>
                  <a:gd name="T61" fmla="*/ 12 h 17"/>
                  <a:gd name="T62" fmla="*/ 23 w 25"/>
                  <a:gd name="T63" fmla="*/ 10 h 17"/>
                  <a:gd name="T64" fmla="*/ 24 w 25"/>
                  <a:gd name="T65" fmla="*/ 8 h 17"/>
                  <a:gd name="T66" fmla="*/ 24 w 25"/>
                  <a:gd name="T67" fmla="*/ 7 h 17"/>
                  <a:gd name="T68" fmla="*/ 22 w 25"/>
                  <a:gd name="T69" fmla="*/ 6 h 17"/>
                  <a:gd name="T70" fmla="*/ 20 w 25"/>
                  <a:gd name="T71" fmla="*/ 5 h 17"/>
                  <a:gd name="T72" fmla="*/ 19 w 25"/>
                  <a:gd name="T73" fmla="*/ 4 h 17"/>
                  <a:gd name="T74" fmla="*/ 18 w 25"/>
                  <a:gd name="T75" fmla="*/ 6 h 17"/>
                  <a:gd name="T76" fmla="*/ 19 w 25"/>
                  <a:gd name="T77" fmla="*/ 8 h 17"/>
                  <a:gd name="T78" fmla="*/ 17 w 25"/>
                  <a:gd name="T79" fmla="*/ 5 h 17"/>
                  <a:gd name="T80" fmla="*/ 17 w 25"/>
                  <a:gd name="T81" fmla="*/ 3 h 17"/>
                  <a:gd name="T82" fmla="*/ 16 w 25"/>
                  <a:gd name="T83" fmla="*/ 1 h 17"/>
                  <a:gd name="T84" fmla="*/ 13 w 25"/>
                  <a:gd name="T85" fmla="*/ 0 h 17"/>
                  <a:gd name="T86" fmla="*/ 10 w 25"/>
                  <a:gd name="T87" fmla="*/ 1 h 17"/>
                  <a:gd name="T88" fmla="*/ 6 w 25"/>
                  <a:gd name="T89" fmla="*/ 1 h 17"/>
                  <a:gd name="T90" fmla="*/ 4 w 25"/>
                  <a:gd name="T91" fmla="*/ 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5" h="17">
                    <a:moveTo>
                      <a:pt x="4" y="1"/>
                    </a:moveTo>
                    <a:cubicBezTo>
                      <a:pt x="3" y="1"/>
                      <a:pt x="2" y="1"/>
                      <a:pt x="1" y="2"/>
                    </a:cubicBezTo>
                    <a:cubicBezTo>
                      <a:pt x="1" y="2"/>
                      <a:pt x="0" y="3"/>
                      <a:pt x="0" y="3"/>
                    </a:cubicBezTo>
                    <a:cubicBezTo>
                      <a:pt x="1" y="4"/>
                      <a:pt x="2" y="4"/>
                      <a:pt x="3" y="5"/>
                    </a:cubicBezTo>
                    <a:cubicBezTo>
                      <a:pt x="3" y="5"/>
                      <a:pt x="4" y="6"/>
                      <a:pt x="5" y="5"/>
                    </a:cubicBezTo>
                    <a:cubicBezTo>
                      <a:pt x="5" y="5"/>
                      <a:pt x="5" y="6"/>
                      <a:pt x="5" y="6"/>
                    </a:cubicBezTo>
                    <a:cubicBezTo>
                      <a:pt x="5" y="7"/>
                      <a:pt x="5" y="7"/>
                      <a:pt x="5" y="7"/>
                    </a:cubicBezTo>
                    <a:cubicBezTo>
                      <a:pt x="6" y="8"/>
                      <a:pt x="6" y="7"/>
                      <a:pt x="6" y="7"/>
                    </a:cubicBezTo>
                    <a:cubicBezTo>
                      <a:pt x="6" y="6"/>
                      <a:pt x="7" y="7"/>
                      <a:pt x="7" y="7"/>
                    </a:cubicBezTo>
                    <a:cubicBezTo>
                      <a:pt x="7" y="8"/>
                      <a:pt x="7" y="9"/>
                      <a:pt x="8" y="9"/>
                    </a:cubicBezTo>
                    <a:cubicBezTo>
                      <a:pt x="8" y="10"/>
                      <a:pt x="7" y="11"/>
                      <a:pt x="8" y="11"/>
                    </a:cubicBezTo>
                    <a:cubicBezTo>
                      <a:pt x="8" y="12"/>
                      <a:pt x="9" y="12"/>
                      <a:pt x="9" y="13"/>
                    </a:cubicBezTo>
                    <a:cubicBezTo>
                      <a:pt x="10" y="14"/>
                      <a:pt x="10" y="15"/>
                      <a:pt x="10" y="16"/>
                    </a:cubicBezTo>
                    <a:cubicBezTo>
                      <a:pt x="10" y="16"/>
                      <a:pt x="11" y="17"/>
                      <a:pt x="12" y="17"/>
                    </a:cubicBezTo>
                    <a:cubicBezTo>
                      <a:pt x="12" y="16"/>
                      <a:pt x="14" y="16"/>
                      <a:pt x="13" y="15"/>
                    </a:cubicBezTo>
                    <a:cubicBezTo>
                      <a:pt x="13" y="14"/>
                      <a:pt x="13" y="14"/>
                      <a:pt x="14" y="14"/>
                    </a:cubicBezTo>
                    <a:cubicBezTo>
                      <a:pt x="14" y="14"/>
                      <a:pt x="15" y="15"/>
                      <a:pt x="15" y="14"/>
                    </a:cubicBezTo>
                    <a:cubicBezTo>
                      <a:pt x="16" y="14"/>
                      <a:pt x="16" y="15"/>
                      <a:pt x="16" y="14"/>
                    </a:cubicBezTo>
                    <a:cubicBezTo>
                      <a:pt x="17" y="14"/>
                      <a:pt x="17" y="13"/>
                      <a:pt x="17" y="12"/>
                    </a:cubicBezTo>
                    <a:cubicBezTo>
                      <a:pt x="17" y="11"/>
                      <a:pt x="17" y="11"/>
                      <a:pt x="17" y="10"/>
                    </a:cubicBezTo>
                    <a:cubicBezTo>
                      <a:pt x="16" y="10"/>
                      <a:pt x="17" y="9"/>
                      <a:pt x="16" y="9"/>
                    </a:cubicBezTo>
                    <a:cubicBezTo>
                      <a:pt x="15" y="9"/>
                      <a:pt x="14" y="9"/>
                      <a:pt x="14" y="8"/>
                    </a:cubicBezTo>
                    <a:cubicBezTo>
                      <a:pt x="14" y="8"/>
                      <a:pt x="13" y="8"/>
                      <a:pt x="13" y="7"/>
                    </a:cubicBezTo>
                    <a:cubicBezTo>
                      <a:pt x="13" y="7"/>
                      <a:pt x="12" y="6"/>
                      <a:pt x="12" y="6"/>
                    </a:cubicBezTo>
                    <a:cubicBezTo>
                      <a:pt x="11" y="5"/>
                      <a:pt x="12" y="6"/>
                      <a:pt x="13" y="6"/>
                    </a:cubicBezTo>
                    <a:cubicBezTo>
                      <a:pt x="14" y="6"/>
                      <a:pt x="14" y="6"/>
                      <a:pt x="14" y="7"/>
                    </a:cubicBezTo>
                    <a:cubicBezTo>
                      <a:pt x="15" y="8"/>
                      <a:pt x="16" y="8"/>
                      <a:pt x="17" y="8"/>
                    </a:cubicBezTo>
                    <a:cubicBezTo>
                      <a:pt x="17" y="9"/>
                      <a:pt x="19" y="10"/>
                      <a:pt x="19" y="9"/>
                    </a:cubicBezTo>
                    <a:cubicBezTo>
                      <a:pt x="19" y="8"/>
                      <a:pt x="19" y="9"/>
                      <a:pt x="19" y="10"/>
                    </a:cubicBezTo>
                    <a:cubicBezTo>
                      <a:pt x="20" y="10"/>
                      <a:pt x="20" y="12"/>
                      <a:pt x="20" y="12"/>
                    </a:cubicBezTo>
                    <a:cubicBezTo>
                      <a:pt x="21" y="12"/>
                      <a:pt x="22" y="12"/>
                      <a:pt x="22" y="12"/>
                    </a:cubicBezTo>
                    <a:cubicBezTo>
                      <a:pt x="23" y="11"/>
                      <a:pt x="22" y="10"/>
                      <a:pt x="23" y="10"/>
                    </a:cubicBezTo>
                    <a:cubicBezTo>
                      <a:pt x="23" y="10"/>
                      <a:pt x="24" y="9"/>
                      <a:pt x="24" y="8"/>
                    </a:cubicBezTo>
                    <a:cubicBezTo>
                      <a:pt x="25" y="7"/>
                      <a:pt x="24" y="7"/>
                      <a:pt x="24" y="7"/>
                    </a:cubicBezTo>
                    <a:cubicBezTo>
                      <a:pt x="23" y="7"/>
                      <a:pt x="23" y="6"/>
                      <a:pt x="22" y="6"/>
                    </a:cubicBezTo>
                    <a:cubicBezTo>
                      <a:pt x="21" y="6"/>
                      <a:pt x="21" y="5"/>
                      <a:pt x="20" y="5"/>
                    </a:cubicBezTo>
                    <a:cubicBezTo>
                      <a:pt x="20" y="4"/>
                      <a:pt x="19" y="3"/>
                      <a:pt x="19" y="4"/>
                    </a:cubicBezTo>
                    <a:cubicBezTo>
                      <a:pt x="19" y="5"/>
                      <a:pt x="19" y="5"/>
                      <a:pt x="18" y="6"/>
                    </a:cubicBezTo>
                    <a:cubicBezTo>
                      <a:pt x="18" y="7"/>
                      <a:pt x="19" y="8"/>
                      <a:pt x="19" y="8"/>
                    </a:cubicBezTo>
                    <a:cubicBezTo>
                      <a:pt x="19" y="8"/>
                      <a:pt x="18" y="6"/>
                      <a:pt x="17" y="5"/>
                    </a:cubicBezTo>
                    <a:cubicBezTo>
                      <a:pt x="17" y="4"/>
                      <a:pt x="17" y="4"/>
                      <a:pt x="17" y="3"/>
                    </a:cubicBezTo>
                    <a:cubicBezTo>
                      <a:pt x="17" y="2"/>
                      <a:pt x="16" y="1"/>
                      <a:pt x="16" y="1"/>
                    </a:cubicBezTo>
                    <a:cubicBezTo>
                      <a:pt x="15" y="1"/>
                      <a:pt x="14" y="0"/>
                      <a:pt x="13" y="0"/>
                    </a:cubicBezTo>
                    <a:cubicBezTo>
                      <a:pt x="13" y="0"/>
                      <a:pt x="11" y="1"/>
                      <a:pt x="10" y="1"/>
                    </a:cubicBezTo>
                    <a:cubicBezTo>
                      <a:pt x="8" y="1"/>
                      <a:pt x="7" y="1"/>
                      <a:pt x="6" y="1"/>
                    </a:cubicBezTo>
                    <a:cubicBezTo>
                      <a:pt x="5" y="1"/>
                      <a:pt x="4" y="1"/>
                      <a:pt x="4" y="1"/>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7" name="Freeform 483">
                <a:extLst>
                  <a:ext uri="{FF2B5EF4-FFF2-40B4-BE49-F238E27FC236}">
                    <a16:creationId xmlns:a16="http://schemas.microsoft.com/office/drawing/2014/main" id="{A62E36B3-8585-2953-9783-17D4C865CF5A}"/>
                  </a:ext>
                </a:extLst>
              </p:cNvPr>
              <p:cNvSpPr>
                <a:spLocks/>
              </p:cNvSpPr>
              <p:nvPr/>
            </p:nvSpPr>
            <p:spPr bwMode="gray">
              <a:xfrm>
                <a:off x="3124244" y="5153223"/>
                <a:ext cx="47626" cy="79378"/>
              </a:xfrm>
              <a:custGeom>
                <a:avLst/>
                <a:gdLst>
                  <a:gd name="T0" fmla="*/ 9 w 13"/>
                  <a:gd name="T1" fmla="*/ 3 h 22"/>
                  <a:gd name="T2" fmla="*/ 10 w 13"/>
                  <a:gd name="T3" fmla="*/ 3 h 22"/>
                  <a:gd name="T4" fmla="*/ 11 w 13"/>
                  <a:gd name="T5" fmla="*/ 5 h 22"/>
                  <a:gd name="T6" fmla="*/ 12 w 13"/>
                  <a:gd name="T7" fmla="*/ 7 h 22"/>
                  <a:gd name="T8" fmla="*/ 11 w 13"/>
                  <a:gd name="T9" fmla="*/ 7 h 22"/>
                  <a:gd name="T10" fmla="*/ 10 w 13"/>
                  <a:gd name="T11" fmla="*/ 8 h 22"/>
                  <a:gd name="T12" fmla="*/ 10 w 13"/>
                  <a:gd name="T13" fmla="*/ 10 h 22"/>
                  <a:gd name="T14" fmla="*/ 9 w 13"/>
                  <a:gd name="T15" fmla="*/ 11 h 22"/>
                  <a:gd name="T16" fmla="*/ 11 w 13"/>
                  <a:gd name="T17" fmla="*/ 12 h 22"/>
                  <a:gd name="T18" fmla="*/ 12 w 13"/>
                  <a:gd name="T19" fmla="*/ 14 h 22"/>
                  <a:gd name="T20" fmla="*/ 13 w 13"/>
                  <a:gd name="T21" fmla="*/ 16 h 22"/>
                  <a:gd name="T22" fmla="*/ 11 w 13"/>
                  <a:gd name="T23" fmla="*/ 15 h 22"/>
                  <a:gd name="T24" fmla="*/ 10 w 13"/>
                  <a:gd name="T25" fmla="*/ 15 h 22"/>
                  <a:gd name="T26" fmla="*/ 11 w 13"/>
                  <a:gd name="T27" fmla="*/ 17 h 22"/>
                  <a:gd name="T28" fmla="*/ 13 w 13"/>
                  <a:gd name="T29" fmla="*/ 17 h 22"/>
                  <a:gd name="T30" fmla="*/ 12 w 13"/>
                  <a:gd name="T31" fmla="*/ 18 h 22"/>
                  <a:gd name="T32" fmla="*/ 13 w 13"/>
                  <a:gd name="T33" fmla="*/ 19 h 22"/>
                  <a:gd name="T34" fmla="*/ 13 w 13"/>
                  <a:gd name="T35" fmla="*/ 21 h 22"/>
                  <a:gd name="T36" fmla="*/ 12 w 13"/>
                  <a:gd name="T37" fmla="*/ 21 h 22"/>
                  <a:gd name="T38" fmla="*/ 11 w 13"/>
                  <a:gd name="T39" fmla="*/ 19 h 22"/>
                  <a:gd name="T40" fmla="*/ 10 w 13"/>
                  <a:gd name="T41" fmla="*/ 17 h 22"/>
                  <a:gd name="T42" fmla="*/ 9 w 13"/>
                  <a:gd name="T43" fmla="*/ 16 h 22"/>
                  <a:gd name="T44" fmla="*/ 9 w 13"/>
                  <a:gd name="T45" fmla="*/ 19 h 22"/>
                  <a:gd name="T46" fmla="*/ 10 w 13"/>
                  <a:gd name="T47" fmla="*/ 20 h 22"/>
                  <a:gd name="T48" fmla="*/ 8 w 13"/>
                  <a:gd name="T49" fmla="*/ 20 h 22"/>
                  <a:gd name="T50" fmla="*/ 7 w 13"/>
                  <a:gd name="T51" fmla="*/ 19 h 22"/>
                  <a:gd name="T52" fmla="*/ 8 w 13"/>
                  <a:gd name="T53" fmla="*/ 17 h 22"/>
                  <a:gd name="T54" fmla="*/ 7 w 13"/>
                  <a:gd name="T55" fmla="*/ 16 h 22"/>
                  <a:gd name="T56" fmla="*/ 6 w 13"/>
                  <a:gd name="T57" fmla="*/ 15 h 22"/>
                  <a:gd name="T58" fmla="*/ 8 w 13"/>
                  <a:gd name="T59" fmla="*/ 14 h 22"/>
                  <a:gd name="T60" fmla="*/ 9 w 13"/>
                  <a:gd name="T61" fmla="*/ 14 h 22"/>
                  <a:gd name="T62" fmla="*/ 9 w 13"/>
                  <a:gd name="T63" fmla="*/ 13 h 22"/>
                  <a:gd name="T64" fmla="*/ 9 w 13"/>
                  <a:gd name="T65" fmla="*/ 11 h 22"/>
                  <a:gd name="T66" fmla="*/ 8 w 13"/>
                  <a:gd name="T67" fmla="*/ 10 h 22"/>
                  <a:gd name="T68" fmla="*/ 7 w 13"/>
                  <a:gd name="T69" fmla="*/ 11 h 22"/>
                  <a:gd name="T70" fmla="*/ 6 w 13"/>
                  <a:gd name="T71" fmla="*/ 11 h 22"/>
                  <a:gd name="T72" fmla="*/ 4 w 13"/>
                  <a:gd name="T73" fmla="*/ 10 h 22"/>
                  <a:gd name="T74" fmla="*/ 5 w 13"/>
                  <a:gd name="T75" fmla="*/ 9 h 22"/>
                  <a:gd name="T76" fmla="*/ 5 w 13"/>
                  <a:gd name="T77" fmla="*/ 7 h 22"/>
                  <a:gd name="T78" fmla="*/ 3 w 13"/>
                  <a:gd name="T79" fmla="*/ 8 h 22"/>
                  <a:gd name="T80" fmla="*/ 1 w 13"/>
                  <a:gd name="T81" fmla="*/ 6 h 22"/>
                  <a:gd name="T82" fmla="*/ 0 w 13"/>
                  <a:gd name="T83" fmla="*/ 4 h 22"/>
                  <a:gd name="T84" fmla="*/ 1 w 13"/>
                  <a:gd name="T85" fmla="*/ 3 h 22"/>
                  <a:gd name="T86" fmla="*/ 2 w 13"/>
                  <a:gd name="T87" fmla="*/ 4 h 22"/>
                  <a:gd name="T88" fmla="*/ 2 w 13"/>
                  <a:gd name="T89" fmla="*/ 2 h 22"/>
                  <a:gd name="T90" fmla="*/ 4 w 13"/>
                  <a:gd name="T91" fmla="*/ 3 h 22"/>
                  <a:gd name="T92" fmla="*/ 4 w 13"/>
                  <a:gd name="T93" fmla="*/ 2 h 22"/>
                  <a:gd name="T94" fmla="*/ 3 w 13"/>
                  <a:gd name="T95" fmla="*/ 1 h 22"/>
                  <a:gd name="T96" fmla="*/ 5 w 13"/>
                  <a:gd name="T97" fmla="*/ 1 h 22"/>
                  <a:gd name="T98" fmla="*/ 7 w 13"/>
                  <a:gd name="T99" fmla="*/ 3 h 22"/>
                  <a:gd name="T100" fmla="*/ 8 w 13"/>
                  <a:gd name="T101" fmla="*/ 4 h 22"/>
                  <a:gd name="T102" fmla="*/ 9 w 13"/>
                  <a:gd name="T103" fmla="*/ 5 h 22"/>
                  <a:gd name="T104" fmla="*/ 9 w 13"/>
                  <a:gd name="T105" fmla="*/ 3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 h="22">
                    <a:moveTo>
                      <a:pt x="9" y="3"/>
                    </a:moveTo>
                    <a:cubicBezTo>
                      <a:pt x="10" y="2"/>
                      <a:pt x="10" y="2"/>
                      <a:pt x="10" y="3"/>
                    </a:cubicBezTo>
                    <a:cubicBezTo>
                      <a:pt x="10" y="4"/>
                      <a:pt x="10" y="5"/>
                      <a:pt x="11" y="5"/>
                    </a:cubicBezTo>
                    <a:cubicBezTo>
                      <a:pt x="12" y="5"/>
                      <a:pt x="12" y="6"/>
                      <a:pt x="12" y="7"/>
                    </a:cubicBezTo>
                    <a:cubicBezTo>
                      <a:pt x="12" y="8"/>
                      <a:pt x="12" y="8"/>
                      <a:pt x="11" y="7"/>
                    </a:cubicBezTo>
                    <a:cubicBezTo>
                      <a:pt x="10" y="7"/>
                      <a:pt x="9" y="7"/>
                      <a:pt x="10" y="8"/>
                    </a:cubicBezTo>
                    <a:cubicBezTo>
                      <a:pt x="10" y="9"/>
                      <a:pt x="11" y="9"/>
                      <a:pt x="10" y="10"/>
                    </a:cubicBezTo>
                    <a:cubicBezTo>
                      <a:pt x="10" y="10"/>
                      <a:pt x="8" y="11"/>
                      <a:pt x="9" y="11"/>
                    </a:cubicBezTo>
                    <a:cubicBezTo>
                      <a:pt x="10" y="11"/>
                      <a:pt x="11" y="11"/>
                      <a:pt x="11" y="12"/>
                    </a:cubicBezTo>
                    <a:cubicBezTo>
                      <a:pt x="11" y="13"/>
                      <a:pt x="12" y="14"/>
                      <a:pt x="12" y="14"/>
                    </a:cubicBezTo>
                    <a:cubicBezTo>
                      <a:pt x="13" y="14"/>
                      <a:pt x="13" y="15"/>
                      <a:pt x="13" y="16"/>
                    </a:cubicBezTo>
                    <a:cubicBezTo>
                      <a:pt x="12" y="16"/>
                      <a:pt x="12" y="15"/>
                      <a:pt x="11" y="15"/>
                    </a:cubicBezTo>
                    <a:cubicBezTo>
                      <a:pt x="11" y="15"/>
                      <a:pt x="10" y="15"/>
                      <a:pt x="10" y="15"/>
                    </a:cubicBezTo>
                    <a:cubicBezTo>
                      <a:pt x="10" y="16"/>
                      <a:pt x="10" y="17"/>
                      <a:pt x="11" y="17"/>
                    </a:cubicBezTo>
                    <a:cubicBezTo>
                      <a:pt x="12" y="17"/>
                      <a:pt x="12" y="16"/>
                      <a:pt x="13" y="17"/>
                    </a:cubicBezTo>
                    <a:cubicBezTo>
                      <a:pt x="13" y="18"/>
                      <a:pt x="13" y="18"/>
                      <a:pt x="12" y="18"/>
                    </a:cubicBezTo>
                    <a:cubicBezTo>
                      <a:pt x="12" y="18"/>
                      <a:pt x="12" y="19"/>
                      <a:pt x="13" y="19"/>
                    </a:cubicBezTo>
                    <a:cubicBezTo>
                      <a:pt x="13" y="20"/>
                      <a:pt x="13" y="21"/>
                      <a:pt x="13" y="21"/>
                    </a:cubicBezTo>
                    <a:cubicBezTo>
                      <a:pt x="13" y="22"/>
                      <a:pt x="13" y="22"/>
                      <a:pt x="12" y="21"/>
                    </a:cubicBezTo>
                    <a:cubicBezTo>
                      <a:pt x="11" y="21"/>
                      <a:pt x="12" y="19"/>
                      <a:pt x="11" y="19"/>
                    </a:cubicBezTo>
                    <a:cubicBezTo>
                      <a:pt x="11" y="18"/>
                      <a:pt x="10" y="18"/>
                      <a:pt x="10" y="17"/>
                    </a:cubicBezTo>
                    <a:cubicBezTo>
                      <a:pt x="10" y="16"/>
                      <a:pt x="9" y="15"/>
                      <a:pt x="9" y="16"/>
                    </a:cubicBezTo>
                    <a:cubicBezTo>
                      <a:pt x="9" y="17"/>
                      <a:pt x="9" y="18"/>
                      <a:pt x="9" y="19"/>
                    </a:cubicBezTo>
                    <a:cubicBezTo>
                      <a:pt x="10" y="19"/>
                      <a:pt x="10" y="20"/>
                      <a:pt x="10" y="20"/>
                    </a:cubicBezTo>
                    <a:cubicBezTo>
                      <a:pt x="9" y="20"/>
                      <a:pt x="9" y="20"/>
                      <a:pt x="8" y="20"/>
                    </a:cubicBezTo>
                    <a:cubicBezTo>
                      <a:pt x="8" y="20"/>
                      <a:pt x="7" y="19"/>
                      <a:pt x="7" y="19"/>
                    </a:cubicBezTo>
                    <a:cubicBezTo>
                      <a:pt x="7" y="18"/>
                      <a:pt x="8" y="18"/>
                      <a:pt x="8" y="17"/>
                    </a:cubicBezTo>
                    <a:cubicBezTo>
                      <a:pt x="8" y="16"/>
                      <a:pt x="7" y="15"/>
                      <a:pt x="7" y="16"/>
                    </a:cubicBezTo>
                    <a:cubicBezTo>
                      <a:pt x="6" y="16"/>
                      <a:pt x="7" y="16"/>
                      <a:pt x="6" y="15"/>
                    </a:cubicBezTo>
                    <a:cubicBezTo>
                      <a:pt x="6" y="13"/>
                      <a:pt x="7" y="14"/>
                      <a:pt x="8" y="14"/>
                    </a:cubicBezTo>
                    <a:cubicBezTo>
                      <a:pt x="8" y="14"/>
                      <a:pt x="9" y="14"/>
                      <a:pt x="9" y="14"/>
                    </a:cubicBezTo>
                    <a:cubicBezTo>
                      <a:pt x="9" y="14"/>
                      <a:pt x="10" y="13"/>
                      <a:pt x="9" y="13"/>
                    </a:cubicBezTo>
                    <a:cubicBezTo>
                      <a:pt x="9" y="12"/>
                      <a:pt x="8" y="12"/>
                      <a:pt x="9" y="11"/>
                    </a:cubicBezTo>
                    <a:cubicBezTo>
                      <a:pt x="9" y="10"/>
                      <a:pt x="8" y="10"/>
                      <a:pt x="8" y="10"/>
                    </a:cubicBezTo>
                    <a:cubicBezTo>
                      <a:pt x="7" y="10"/>
                      <a:pt x="7" y="11"/>
                      <a:pt x="7" y="11"/>
                    </a:cubicBezTo>
                    <a:cubicBezTo>
                      <a:pt x="7" y="12"/>
                      <a:pt x="7" y="11"/>
                      <a:pt x="6" y="11"/>
                    </a:cubicBezTo>
                    <a:cubicBezTo>
                      <a:pt x="5" y="11"/>
                      <a:pt x="4" y="10"/>
                      <a:pt x="4" y="10"/>
                    </a:cubicBezTo>
                    <a:cubicBezTo>
                      <a:pt x="4" y="10"/>
                      <a:pt x="4" y="9"/>
                      <a:pt x="5" y="9"/>
                    </a:cubicBezTo>
                    <a:cubicBezTo>
                      <a:pt x="5" y="9"/>
                      <a:pt x="5" y="7"/>
                      <a:pt x="5" y="7"/>
                    </a:cubicBezTo>
                    <a:cubicBezTo>
                      <a:pt x="5" y="7"/>
                      <a:pt x="4" y="8"/>
                      <a:pt x="3" y="8"/>
                    </a:cubicBezTo>
                    <a:cubicBezTo>
                      <a:pt x="2" y="8"/>
                      <a:pt x="2" y="7"/>
                      <a:pt x="1" y="6"/>
                    </a:cubicBezTo>
                    <a:cubicBezTo>
                      <a:pt x="1" y="5"/>
                      <a:pt x="1" y="4"/>
                      <a:pt x="0" y="4"/>
                    </a:cubicBezTo>
                    <a:cubicBezTo>
                      <a:pt x="0" y="3"/>
                      <a:pt x="1" y="3"/>
                      <a:pt x="1" y="3"/>
                    </a:cubicBezTo>
                    <a:cubicBezTo>
                      <a:pt x="1" y="4"/>
                      <a:pt x="3" y="4"/>
                      <a:pt x="2" y="4"/>
                    </a:cubicBezTo>
                    <a:cubicBezTo>
                      <a:pt x="2" y="3"/>
                      <a:pt x="1" y="2"/>
                      <a:pt x="2" y="2"/>
                    </a:cubicBezTo>
                    <a:cubicBezTo>
                      <a:pt x="2" y="2"/>
                      <a:pt x="3" y="2"/>
                      <a:pt x="4" y="3"/>
                    </a:cubicBezTo>
                    <a:cubicBezTo>
                      <a:pt x="4" y="3"/>
                      <a:pt x="5" y="2"/>
                      <a:pt x="4" y="2"/>
                    </a:cubicBezTo>
                    <a:cubicBezTo>
                      <a:pt x="4" y="1"/>
                      <a:pt x="1" y="0"/>
                      <a:pt x="3" y="1"/>
                    </a:cubicBezTo>
                    <a:cubicBezTo>
                      <a:pt x="4" y="1"/>
                      <a:pt x="5" y="1"/>
                      <a:pt x="5" y="1"/>
                    </a:cubicBezTo>
                    <a:cubicBezTo>
                      <a:pt x="6" y="1"/>
                      <a:pt x="6" y="2"/>
                      <a:pt x="7" y="3"/>
                    </a:cubicBezTo>
                    <a:cubicBezTo>
                      <a:pt x="7" y="3"/>
                      <a:pt x="8" y="4"/>
                      <a:pt x="8" y="4"/>
                    </a:cubicBezTo>
                    <a:cubicBezTo>
                      <a:pt x="8" y="5"/>
                      <a:pt x="8" y="5"/>
                      <a:pt x="9" y="5"/>
                    </a:cubicBezTo>
                    <a:cubicBezTo>
                      <a:pt x="9" y="5"/>
                      <a:pt x="9" y="3"/>
                      <a:pt x="9" y="3"/>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8" name="Freeform 484">
                <a:extLst>
                  <a:ext uri="{FF2B5EF4-FFF2-40B4-BE49-F238E27FC236}">
                    <a16:creationId xmlns:a16="http://schemas.microsoft.com/office/drawing/2014/main" id="{F1D4B27F-4293-7830-AF31-5E569CFD653C}"/>
                  </a:ext>
                </a:extLst>
              </p:cNvPr>
              <p:cNvSpPr>
                <a:spLocks/>
              </p:cNvSpPr>
              <p:nvPr/>
            </p:nvSpPr>
            <p:spPr bwMode="gray">
              <a:xfrm>
                <a:off x="3152819" y="5229426"/>
                <a:ext cx="14288" cy="14288"/>
              </a:xfrm>
              <a:custGeom>
                <a:avLst/>
                <a:gdLst>
                  <a:gd name="T0" fmla="*/ 1 w 4"/>
                  <a:gd name="T1" fmla="*/ 0 h 4"/>
                  <a:gd name="T2" fmla="*/ 1 w 4"/>
                  <a:gd name="T3" fmla="*/ 1 h 4"/>
                  <a:gd name="T4" fmla="*/ 2 w 4"/>
                  <a:gd name="T5" fmla="*/ 2 h 4"/>
                  <a:gd name="T6" fmla="*/ 3 w 4"/>
                  <a:gd name="T7" fmla="*/ 3 h 4"/>
                  <a:gd name="T8" fmla="*/ 3 w 4"/>
                  <a:gd name="T9" fmla="*/ 2 h 4"/>
                  <a:gd name="T10" fmla="*/ 3 w 4"/>
                  <a:gd name="T11" fmla="*/ 0 h 4"/>
                  <a:gd name="T12" fmla="*/ 1 w 4"/>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4" h="4">
                    <a:moveTo>
                      <a:pt x="1" y="0"/>
                    </a:moveTo>
                    <a:cubicBezTo>
                      <a:pt x="0" y="0"/>
                      <a:pt x="0" y="1"/>
                      <a:pt x="1" y="1"/>
                    </a:cubicBezTo>
                    <a:cubicBezTo>
                      <a:pt x="1" y="2"/>
                      <a:pt x="1" y="2"/>
                      <a:pt x="2" y="2"/>
                    </a:cubicBezTo>
                    <a:cubicBezTo>
                      <a:pt x="2" y="3"/>
                      <a:pt x="3" y="3"/>
                      <a:pt x="3" y="3"/>
                    </a:cubicBezTo>
                    <a:cubicBezTo>
                      <a:pt x="4" y="4"/>
                      <a:pt x="3" y="3"/>
                      <a:pt x="3" y="2"/>
                    </a:cubicBezTo>
                    <a:cubicBezTo>
                      <a:pt x="2" y="1"/>
                      <a:pt x="3" y="0"/>
                      <a:pt x="3" y="0"/>
                    </a:cubicBezTo>
                    <a:cubicBezTo>
                      <a:pt x="2" y="0"/>
                      <a:pt x="1" y="0"/>
                      <a:pt x="1"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39" name="Freeform 485">
                <a:extLst>
                  <a:ext uri="{FF2B5EF4-FFF2-40B4-BE49-F238E27FC236}">
                    <a16:creationId xmlns:a16="http://schemas.microsoft.com/office/drawing/2014/main" id="{5AFF0FFF-C99A-F312-289C-2CEA79B69AEB}"/>
                  </a:ext>
                </a:extLst>
              </p:cNvPr>
              <p:cNvSpPr>
                <a:spLocks/>
              </p:cNvSpPr>
              <p:nvPr/>
            </p:nvSpPr>
            <p:spPr bwMode="gray">
              <a:xfrm>
                <a:off x="3152819" y="5243714"/>
                <a:ext cx="14288" cy="17463"/>
              </a:xfrm>
              <a:custGeom>
                <a:avLst/>
                <a:gdLst>
                  <a:gd name="T0" fmla="*/ 4 w 4"/>
                  <a:gd name="T1" fmla="*/ 1 h 5"/>
                  <a:gd name="T2" fmla="*/ 2 w 4"/>
                  <a:gd name="T3" fmla="*/ 3 h 5"/>
                  <a:gd name="T4" fmla="*/ 1 w 4"/>
                  <a:gd name="T5" fmla="*/ 3 h 5"/>
                  <a:gd name="T6" fmla="*/ 1 w 4"/>
                  <a:gd name="T7" fmla="*/ 4 h 5"/>
                  <a:gd name="T8" fmla="*/ 2 w 4"/>
                  <a:gd name="T9" fmla="*/ 5 h 5"/>
                  <a:gd name="T10" fmla="*/ 4 w 4"/>
                  <a:gd name="T11" fmla="*/ 3 h 5"/>
                  <a:gd name="T12" fmla="*/ 4 w 4"/>
                  <a:gd name="T13" fmla="*/ 1 h 5"/>
                </a:gdLst>
                <a:ahLst/>
                <a:cxnLst>
                  <a:cxn ang="0">
                    <a:pos x="T0" y="T1"/>
                  </a:cxn>
                  <a:cxn ang="0">
                    <a:pos x="T2" y="T3"/>
                  </a:cxn>
                  <a:cxn ang="0">
                    <a:pos x="T4" y="T5"/>
                  </a:cxn>
                  <a:cxn ang="0">
                    <a:pos x="T6" y="T7"/>
                  </a:cxn>
                  <a:cxn ang="0">
                    <a:pos x="T8" y="T9"/>
                  </a:cxn>
                  <a:cxn ang="0">
                    <a:pos x="T10" y="T11"/>
                  </a:cxn>
                  <a:cxn ang="0">
                    <a:pos x="T12" y="T13"/>
                  </a:cxn>
                </a:cxnLst>
                <a:rect l="0" t="0" r="r" b="b"/>
                <a:pathLst>
                  <a:path w="4" h="5">
                    <a:moveTo>
                      <a:pt x="4" y="1"/>
                    </a:moveTo>
                    <a:cubicBezTo>
                      <a:pt x="3" y="1"/>
                      <a:pt x="3" y="3"/>
                      <a:pt x="2" y="3"/>
                    </a:cubicBezTo>
                    <a:cubicBezTo>
                      <a:pt x="2" y="3"/>
                      <a:pt x="1" y="2"/>
                      <a:pt x="1" y="3"/>
                    </a:cubicBezTo>
                    <a:cubicBezTo>
                      <a:pt x="0" y="3"/>
                      <a:pt x="1" y="3"/>
                      <a:pt x="1" y="4"/>
                    </a:cubicBezTo>
                    <a:cubicBezTo>
                      <a:pt x="1" y="5"/>
                      <a:pt x="2" y="5"/>
                      <a:pt x="2" y="5"/>
                    </a:cubicBezTo>
                    <a:cubicBezTo>
                      <a:pt x="3" y="4"/>
                      <a:pt x="3" y="3"/>
                      <a:pt x="4" y="3"/>
                    </a:cubicBezTo>
                    <a:cubicBezTo>
                      <a:pt x="4" y="2"/>
                      <a:pt x="4" y="0"/>
                      <a:pt x="4"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0" name="Freeform 486">
                <a:extLst>
                  <a:ext uri="{FF2B5EF4-FFF2-40B4-BE49-F238E27FC236}">
                    <a16:creationId xmlns:a16="http://schemas.microsoft.com/office/drawing/2014/main" id="{B4805A4F-1915-FCB2-A859-05D839959443}"/>
                  </a:ext>
                </a:extLst>
              </p:cNvPr>
              <p:cNvSpPr>
                <a:spLocks/>
              </p:cNvSpPr>
              <p:nvPr/>
            </p:nvSpPr>
            <p:spPr bwMode="gray">
              <a:xfrm>
                <a:off x="3178219" y="5243714"/>
                <a:ext cx="3175" cy="11113"/>
              </a:xfrm>
              <a:custGeom>
                <a:avLst/>
                <a:gdLst>
                  <a:gd name="T0" fmla="*/ 1 w 1"/>
                  <a:gd name="T1" fmla="*/ 0 h 3"/>
                  <a:gd name="T2" fmla="*/ 0 w 1"/>
                  <a:gd name="T3" fmla="*/ 2 h 3"/>
                  <a:gd name="T4" fmla="*/ 1 w 1"/>
                  <a:gd name="T5" fmla="*/ 1 h 3"/>
                  <a:gd name="T6" fmla="*/ 1 w 1"/>
                  <a:gd name="T7" fmla="*/ 0 h 3"/>
                </a:gdLst>
                <a:ahLst/>
                <a:cxnLst>
                  <a:cxn ang="0">
                    <a:pos x="T0" y="T1"/>
                  </a:cxn>
                  <a:cxn ang="0">
                    <a:pos x="T2" y="T3"/>
                  </a:cxn>
                  <a:cxn ang="0">
                    <a:pos x="T4" y="T5"/>
                  </a:cxn>
                  <a:cxn ang="0">
                    <a:pos x="T6" y="T7"/>
                  </a:cxn>
                </a:cxnLst>
                <a:rect l="0" t="0" r="r" b="b"/>
                <a:pathLst>
                  <a:path w="1" h="3">
                    <a:moveTo>
                      <a:pt x="1" y="0"/>
                    </a:moveTo>
                    <a:cubicBezTo>
                      <a:pt x="0" y="0"/>
                      <a:pt x="0" y="1"/>
                      <a:pt x="0" y="2"/>
                    </a:cubicBezTo>
                    <a:cubicBezTo>
                      <a:pt x="1" y="3"/>
                      <a:pt x="1" y="2"/>
                      <a:pt x="1" y="1"/>
                    </a:cubicBezTo>
                    <a:cubicBezTo>
                      <a:pt x="1" y="0"/>
                      <a:pt x="1" y="0"/>
                      <a:pt x="1"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1" name="Freeform 487">
                <a:extLst>
                  <a:ext uri="{FF2B5EF4-FFF2-40B4-BE49-F238E27FC236}">
                    <a16:creationId xmlns:a16="http://schemas.microsoft.com/office/drawing/2014/main" id="{54944A27-9341-C56E-062A-D4BF6754BC85}"/>
                  </a:ext>
                </a:extLst>
              </p:cNvPr>
              <p:cNvSpPr>
                <a:spLocks/>
              </p:cNvSpPr>
              <p:nvPr/>
            </p:nvSpPr>
            <p:spPr bwMode="gray">
              <a:xfrm>
                <a:off x="3211557" y="5175449"/>
                <a:ext cx="20638" cy="23813"/>
              </a:xfrm>
              <a:custGeom>
                <a:avLst/>
                <a:gdLst>
                  <a:gd name="T0" fmla="*/ 3 w 6"/>
                  <a:gd name="T1" fmla="*/ 1 h 7"/>
                  <a:gd name="T2" fmla="*/ 0 w 6"/>
                  <a:gd name="T3" fmla="*/ 2 h 7"/>
                  <a:gd name="T4" fmla="*/ 0 w 6"/>
                  <a:gd name="T5" fmla="*/ 4 h 7"/>
                  <a:gd name="T6" fmla="*/ 1 w 6"/>
                  <a:gd name="T7" fmla="*/ 5 h 7"/>
                  <a:gd name="T8" fmla="*/ 3 w 6"/>
                  <a:gd name="T9" fmla="*/ 6 h 7"/>
                  <a:gd name="T10" fmla="*/ 4 w 6"/>
                  <a:gd name="T11" fmla="*/ 6 h 7"/>
                  <a:gd name="T12" fmla="*/ 6 w 6"/>
                  <a:gd name="T13" fmla="*/ 5 h 7"/>
                  <a:gd name="T14" fmla="*/ 6 w 6"/>
                  <a:gd name="T15" fmla="*/ 3 h 7"/>
                  <a:gd name="T16" fmla="*/ 5 w 6"/>
                  <a:gd name="T17" fmla="*/ 1 h 7"/>
                  <a:gd name="T18" fmla="*/ 4 w 6"/>
                  <a:gd name="T19" fmla="*/ 0 h 7"/>
                  <a:gd name="T20" fmla="*/ 3 w 6"/>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7">
                    <a:moveTo>
                      <a:pt x="3" y="1"/>
                    </a:moveTo>
                    <a:cubicBezTo>
                      <a:pt x="2" y="1"/>
                      <a:pt x="1" y="1"/>
                      <a:pt x="0" y="2"/>
                    </a:cubicBezTo>
                    <a:cubicBezTo>
                      <a:pt x="0" y="2"/>
                      <a:pt x="0" y="4"/>
                      <a:pt x="0" y="4"/>
                    </a:cubicBezTo>
                    <a:cubicBezTo>
                      <a:pt x="0" y="5"/>
                      <a:pt x="0" y="5"/>
                      <a:pt x="1" y="5"/>
                    </a:cubicBezTo>
                    <a:cubicBezTo>
                      <a:pt x="2" y="5"/>
                      <a:pt x="2" y="6"/>
                      <a:pt x="3" y="6"/>
                    </a:cubicBezTo>
                    <a:cubicBezTo>
                      <a:pt x="3" y="7"/>
                      <a:pt x="4" y="6"/>
                      <a:pt x="4" y="6"/>
                    </a:cubicBezTo>
                    <a:cubicBezTo>
                      <a:pt x="5" y="6"/>
                      <a:pt x="6" y="6"/>
                      <a:pt x="6" y="5"/>
                    </a:cubicBezTo>
                    <a:cubicBezTo>
                      <a:pt x="6" y="5"/>
                      <a:pt x="6" y="4"/>
                      <a:pt x="6" y="3"/>
                    </a:cubicBezTo>
                    <a:cubicBezTo>
                      <a:pt x="5" y="3"/>
                      <a:pt x="6" y="1"/>
                      <a:pt x="5" y="1"/>
                    </a:cubicBezTo>
                    <a:cubicBezTo>
                      <a:pt x="5" y="0"/>
                      <a:pt x="4" y="0"/>
                      <a:pt x="4" y="0"/>
                    </a:cubicBezTo>
                    <a:cubicBezTo>
                      <a:pt x="3" y="0"/>
                      <a:pt x="3" y="1"/>
                      <a:pt x="3" y="1"/>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2" name="Freeform 488">
                <a:extLst>
                  <a:ext uri="{FF2B5EF4-FFF2-40B4-BE49-F238E27FC236}">
                    <a16:creationId xmlns:a16="http://schemas.microsoft.com/office/drawing/2014/main" id="{1956F4B4-37FE-03AF-0FBC-5C53AE876EC8}"/>
                  </a:ext>
                </a:extLst>
              </p:cNvPr>
              <p:cNvSpPr>
                <a:spLocks/>
              </p:cNvSpPr>
              <p:nvPr/>
            </p:nvSpPr>
            <p:spPr bwMode="gray">
              <a:xfrm>
                <a:off x="3240133" y="5167511"/>
                <a:ext cx="31750" cy="28576"/>
              </a:xfrm>
              <a:custGeom>
                <a:avLst/>
                <a:gdLst>
                  <a:gd name="T0" fmla="*/ 0 w 9"/>
                  <a:gd name="T1" fmla="*/ 0 h 8"/>
                  <a:gd name="T2" fmla="*/ 3 w 9"/>
                  <a:gd name="T3" fmla="*/ 1 h 8"/>
                  <a:gd name="T4" fmla="*/ 5 w 9"/>
                  <a:gd name="T5" fmla="*/ 2 h 8"/>
                  <a:gd name="T6" fmla="*/ 7 w 9"/>
                  <a:gd name="T7" fmla="*/ 2 h 8"/>
                  <a:gd name="T8" fmla="*/ 9 w 9"/>
                  <a:gd name="T9" fmla="*/ 4 h 8"/>
                  <a:gd name="T10" fmla="*/ 9 w 9"/>
                  <a:gd name="T11" fmla="*/ 5 h 8"/>
                  <a:gd name="T12" fmla="*/ 8 w 9"/>
                  <a:gd name="T13" fmla="*/ 7 h 8"/>
                  <a:gd name="T14" fmla="*/ 6 w 9"/>
                  <a:gd name="T15" fmla="*/ 6 h 8"/>
                  <a:gd name="T16" fmla="*/ 3 w 9"/>
                  <a:gd name="T17" fmla="*/ 5 h 8"/>
                  <a:gd name="T18" fmla="*/ 2 w 9"/>
                  <a:gd name="T19" fmla="*/ 3 h 8"/>
                  <a:gd name="T20" fmla="*/ 2 w 9"/>
                  <a:gd name="T21" fmla="*/ 2 h 8"/>
                  <a:gd name="T22" fmla="*/ 0 w 9"/>
                  <a:gd name="T23"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0" y="0"/>
                    </a:moveTo>
                    <a:cubicBezTo>
                      <a:pt x="0" y="0"/>
                      <a:pt x="2" y="0"/>
                      <a:pt x="3" y="1"/>
                    </a:cubicBezTo>
                    <a:cubicBezTo>
                      <a:pt x="3" y="1"/>
                      <a:pt x="4" y="2"/>
                      <a:pt x="5" y="2"/>
                    </a:cubicBezTo>
                    <a:cubicBezTo>
                      <a:pt x="6" y="2"/>
                      <a:pt x="7" y="1"/>
                      <a:pt x="7" y="2"/>
                    </a:cubicBezTo>
                    <a:cubicBezTo>
                      <a:pt x="8" y="3"/>
                      <a:pt x="8" y="4"/>
                      <a:pt x="9" y="4"/>
                    </a:cubicBezTo>
                    <a:cubicBezTo>
                      <a:pt x="9" y="4"/>
                      <a:pt x="9" y="5"/>
                      <a:pt x="9" y="5"/>
                    </a:cubicBezTo>
                    <a:cubicBezTo>
                      <a:pt x="9" y="6"/>
                      <a:pt x="8" y="8"/>
                      <a:pt x="8" y="7"/>
                    </a:cubicBezTo>
                    <a:cubicBezTo>
                      <a:pt x="7" y="7"/>
                      <a:pt x="6" y="6"/>
                      <a:pt x="6" y="6"/>
                    </a:cubicBezTo>
                    <a:cubicBezTo>
                      <a:pt x="5" y="6"/>
                      <a:pt x="4" y="6"/>
                      <a:pt x="3" y="5"/>
                    </a:cubicBezTo>
                    <a:cubicBezTo>
                      <a:pt x="2" y="5"/>
                      <a:pt x="3" y="4"/>
                      <a:pt x="2" y="3"/>
                    </a:cubicBezTo>
                    <a:cubicBezTo>
                      <a:pt x="2" y="3"/>
                      <a:pt x="2" y="2"/>
                      <a:pt x="2" y="2"/>
                    </a:cubicBezTo>
                    <a:cubicBezTo>
                      <a:pt x="1" y="1"/>
                      <a:pt x="1" y="0"/>
                      <a:pt x="0" y="0"/>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3" name="Freeform 489">
                <a:extLst>
                  <a:ext uri="{FF2B5EF4-FFF2-40B4-BE49-F238E27FC236}">
                    <a16:creationId xmlns:a16="http://schemas.microsoft.com/office/drawing/2014/main" id="{37FF4132-9991-3FE0-5466-41E62E28986F}"/>
                  </a:ext>
                </a:extLst>
              </p:cNvPr>
              <p:cNvSpPr>
                <a:spLocks/>
              </p:cNvSpPr>
              <p:nvPr/>
            </p:nvSpPr>
            <p:spPr bwMode="gray">
              <a:xfrm>
                <a:off x="3235370" y="5170686"/>
                <a:ext cx="4763" cy="11113"/>
              </a:xfrm>
              <a:custGeom>
                <a:avLst/>
                <a:gdLst>
                  <a:gd name="T0" fmla="*/ 1 w 1"/>
                  <a:gd name="T1" fmla="*/ 0 h 3"/>
                  <a:gd name="T2" fmla="*/ 0 w 1"/>
                  <a:gd name="T3" fmla="*/ 2 h 3"/>
                  <a:gd name="T4" fmla="*/ 1 w 1"/>
                  <a:gd name="T5" fmla="*/ 2 h 3"/>
                  <a:gd name="T6" fmla="*/ 1 w 1"/>
                  <a:gd name="T7" fmla="*/ 0 h 3"/>
                </a:gdLst>
                <a:ahLst/>
                <a:cxnLst>
                  <a:cxn ang="0">
                    <a:pos x="T0" y="T1"/>
                  </a:cxn>
                  <a:cxn ang="0">
                    <a:pos x="T2" y="T3"/>
                  </a:cxn>
                  <a:cxn ang="0">
                    <a:pos x="T4" y="T5"/>
                  </a:cxn>
                  <a:cxn ang="0">
                    <a:pos x="T6" y="T7"/>
                  </a:cxn>
                </a:cxnLst>
                <a:rect l="0" t="0" r="r" b="b"/>
                <a:pathLst>
                  <a:path w="1" h="3">
                    <a:moveTo>
                      <a:pt x="1" y="0"/>
                    </a:moveTo>
                    <a:cubicBezTo>
                      <a:pt x="0" y="1"/>
                      <a:pt x="0" y="1"/>
                      <a:pt x="0" y="2"/>
                    </a:cubicBezTo>
                    <a:cubicBezTo>
                      <a:pt x="0" y="2"/>
                      <a:pt x="1" y="3"/>
                      <a:pt x="1" y="2"/>
                    </a:cubicBezTo>
                    <a:cubicBezTo>
                      <a:pt x="1" y="2"/>
                      <a:pt x="1" y="0"/>
                      <a:pt x="1"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4" name="Freeform 490">
                <a:extLst>
                  <a:ext uri="{FF2B5EF4-FFF2-40B4-BE49-F238E27FC236}">
                    <a16:creationId xmlns:a16="http://schemas.microsoft.com/office/drawing/2014/main" id="{699C0F9A-918B-E8A0-C429-DDCC723AF271}"/>
                  </a:ext>
                </a:extLst>
              </p:cNvPr>
              <p:cNvSpPr>
                <a:spLocks/>
              </p:cNvSpPr>
              <p:nvPr/>
            </p:nvSpPr>
            <p:spPr bwMode="gray">
              <a:xfrm>
                <a:off x="3235370" y="5181799"/>
                <a:ext cx="36513" cy="39689"/>
              </a:xfrm>
              <a:custGeom>
                <a:avLst/>
                <a:gdLst>
                  <a:gd name="T0" fmla="*/ 2 w 10"/>
                  <a:gd name="T1" fmla="*/ 0 h 11"/>
                  <a:gd name="T2" fmla="*/ 1 w 10"/>
                  <a:gd name="T3" fmla="*/ 1 h 11"/>
                  <a:gd name="T4" fmla="*/ 0 w 10"/>
                  <a:gd name="T5" fmla="*/ 4 h 11"/>
                  <a:gd name="T6" fmla="*/ 0 w 10"/>
                  <a:gd name="T7" fmla="*/ 6 h 11"/>
                  <a:gd name="T8" fmla="*/ 1 w 10"/>
                  <a:gd name="T9" fmla="*/ 8 h 11"/>
                  <a:gd name="T10" fmla="*/ 2 w 10"/>
                  <a:gd name="T11" fmla="*/ 8 h 11"/>
                  <a:gd name="T12" fmla="*/ 4 w 10"/>
                  <a:gd name="T13" fmla="*/ 6 h 11"/>
                  <a:gd name="T14" fmla="*/ 4 w 10"/>
                  <a:gd name="T15" fmla="*/ 8 h 11"/>
                  <a:gd name="T16" fmla="*/ 5 w 10"/>
                  <a:gd name="T17" fmla="*/ 9 h 11"/>
                  <a:gd name="T18" fmla="*/ 6 w 10"/>
                  <a:gd name="T19" fmla="*/ 10 h 11"/>
                  <a:gd name="T20" fmla="*/ 7 w 10"/>
                  <a:gd name="T21" fmla="*/ 11 h 11"/>
                  <a:gd name="T22" fmla="*/ 8 w 10"/>
                  <a:gd name="T23" fmla="*/ 9 h 11"/>
                  <a:gd name="T24" fmla="*/ 9 w 10"/>
                  <a:gd name="T25" fmla="*/ 9 h 11"/>
                  <a:gd name="T26" fmla="*/ 9 w 10"/>
                  <a:gd name="T27" fmla="*/ 7 h 11"/>
                  <a:gd name="T28" fmla="*/ 8 w 10"/>
                  <a:gd name="T29" fmla="*/ 5 h 11"/>
                  <a:gd name="T30" fmla="*/ 9 w 10"/>
                  <a:gd name="T31" fmla="*/ 4 h 11"/>
                  <a:gd name="T32" fmla="*/ 7 w 10"/>
                  <a:gd name="T33" fmla="*/ 4 h 11"/>
                  <a:gd name="T34" fmla="*/ 4 w 10"/>
                  <a:gd name="T35" fmla="*/ 3 h 11"/>
                  <a:gd name="T36" fmla="*/ 3 w 10"/>
                  <a:gd name="T37" fmla="*/ 4 h 11"/>
                  <a:gd name="T38" fmla="*/ 3 w 10"/>
                  <a:gd name="T39" fmla="*/ 3 h 11"/>
                  <a:gd name="T40" fmla="*/ 3 w 10"/>
                  <a:gd name="T41" fmla="*/ 1 h 11"/>
                  <a:gd name="T42" fmla="*/ 2 w 10"/>
                  <a:gd name="T43"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 h="11">
                    <a:moveTo>
                      <a:pt x="2" y="0"/>
                    </a:moveTo>
                    <a:cubicBezTo>
                      <a:pt x="2" y="0"/>
                      <a:pt x="1" y="0"/>
                      <a:pt x="1" y="1"/>
                    </a:cubicBezTo>
                    <a:cubicBezTo>
                      <a:pt x="1" y="2"/>
                      <a:pt x="0" y="3"/>
                      <a:pt x="0" y="4"/>
                    </a:cubicBezTo>
                    <a:cubicBezTo>
                      <a:pt x="0" y="4"/>
                      <a:pt x="0" y="5"/>
                      <a:pt x="0" y="6"/>
                    </a:cubicBezTo>
                    <a:cubicBezTo>
                      <a:pt x="0" y="6"/>
                      <a:pt x="0" y="7"/>
                      <a:pt x="1" y="8"/>
                    </a:cubicBezTo>
                    <a:cubicBezTo>
                      <a:pt x="1" y="8"/>
                      <a:pt x="1" y="8"/>
                      <a:pt x="2" y="8"/>
                    </a:cubicBezTo>
                    <a:cubicBezTo>
                      <a:pt x="3" y="7"/>
                      <a:pt x="3" y="7"/>
                      <a:pt x="4" y="6"/>
                    </a:cubicBezTo>
                    <a:cubicBezTo>
                      <a:pt x="4" y="6"/>
                      <a:pt x="4" y="8"/>
                      <a:pt x="4" y="8"/>
                    </a:cubicBezTo>
                    <a:cubicBezTo>
                      <a:pt x="5" y="8"/>
                      <a:pt x="6" y="8"/>
                      <a:pt x="5" y="9"/>
                    </a:cubicBezTo>
                    <a:cubicBezTo>
                      <a:pt x="5" y="10"/>
                      <a:pt x="5" y="10"/>
                      <a:pt x="6" y="10"/>
                    </a:cubicBezTo>
                    <a:cubicBezTo>
                      <a:pt x="7" y="10"/>
                      <a:pt x="7" y="11"/>
                      <a:pt x="7" y="11"/>
                    </a:cubicBezTo>
                    <a:cubicBezTo>
                      <a:pt x="7" y="11"/>
                      <a:pt x="8" y="10"/>
                      <a:pt x="8" y="9"/>
                    </a:cubicBezTo>
                    <a:cubicBezTo>
                      <a:pt x="8" y="9"/>
                      <a:pt x="9" y="8"/>
                      <a:pt x="9" y="9"/>
                    </a:cubicBezTo>
                    <a:cubicBezTo>
                      <a:pt x="10" y="9"/>
                      <a:pt x="10" y="8"/>
                      <a:pt x="9" y="7"/>
                    </a:cubicBezTo>
                    <a:cubicBezTo>
                      <a:pt x="8" y="6"/>
                      <a:pt x="7" y="5"/>
                      <a:pt x="8" y="5"/>
                    </a:cubicBezTo>
                    <a:cubicBezTo>
                      <a:pt x="9" y="5"/>
                      <a:pt x="9" y="5"/>
                      <a:pt x="9" y="4"/>
                    </a:cubicBezTo>
                    <a:cubicBezTo>
                      <a:pt x="8" y="4"/>
                      <a:pt x="8" y="4"/>
                      <a:pt x="7" y="4"/>
                    </a:cubicBezTo>
                    <a:cubicBezTo>
                      <a:pt x="6" y="3"/>
                      <a:pt x="5" y="3"/>
                      <a:pt x="4" y="3"/>
                    </a:cubicBezTo>
                    <a:cubicBezTo>
                      <a:pt x="4" y="4"/>
                      <a:pt x="3" y="4"/>
                      <a:pt x="3" y="4"/>
                    </a:cubicBezTo>
                    <a:cubicBezTo>
                      <a:pt x="2" y="4"/>
                      <a:pt x="3" y="4"/>
                      <a:pt x="3" y="3"/>
                    </a:cubicBezTo>
                    <a:cubicBezTo>
                      <a:pt x="3" y="2"/>
                      <a:pt x="3" y="1"/>
                      <a:pt x="3" y="1"/>
                    </a:cubicBezTo>
                    <a:cubicBezTo>
                      <a:pt x="2" y="0"/>
                      <a:pt x="2" y="0"/>
                      <a:pt x="2" y="0"/>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5" name="Freeform 491">
                <a:extLst>
                  <a:ext uri="{FF2B5EF4-FFF2-40B4-BE49-F238E27FC236}">
                    <a16:creationId xmlns:a16="http://schemas.microsoft.com/office/drawing/2014/main" id="{D3061821-AA15-541A-4BA7-2FD6CE004DBD}"/>
                  </a:ext>
                </a:extLst>
              </p:cNvPr>
              <p:cNvSpPr>
                <a:spLocks/>
              </p:cNvSpPr>
              <p:nvPr/>
            </p:nvSpPr>
            <p:spPr bwMode="gray">
              <a:xfrm>
                <a:off x="3181394" y="5196087"/>
                <a:ext cx="138114" cy="138118"/>
              </a:xfrm>
              <a:custGeom>
                <a:avLst/>
                <a:gdLst>
                  <a:gd name="T0" fmla="*/ 0 w 38"/>
                  <a:gd name="T1" fmla="*/ 2 h 38"/>
                  <a:gd name="T2" fmla="*/ 2 w 38"/>
                  <a:gd name="T3" fmla="*/ 5 h 38"/>
                  <a:gd name="T4" fmla="*/ 4 w 38"/>
                  <a:gd name="T5" fmla="*/ 6 h 38"/>
                  <a:gd name="T6" fmla="*/ 2 w 38"/>
                  <a:gd name="T7" fmla="*/ 8 h 38"/>
                  <a:gd name="T8" fmla="*/ 0 w 38"/>
                  <a:gd name="T9" fmla="*/ 13 h 38"/>
                  <a:gd name="T10" fmla="*/ 3 w 38"/>
                  <a:gd name="T11" fmla="*/ 11 h 38"/>
                  <a:gd name="T12" fmla="*/ 5 w 38"/>
                  <a:gd name="T13" fmla="*/ 8 h 38"/>
                  <a:gd name="T14" fmla="*/ 8 w 38"/>
                  <a:gd name="T15" fmla="*/ 10 h 38"/>
                  <a:gd name="T16" fmla="*/ 9 w 38"/>
                  <a:gd name="T17" fmla="*/ 13 h 38"/>
                  <a:gd name="T18" fmla="*/ 11 w 38"/>
                  <a:gd name="T19" fmla="*/ 12 h 38"/>
                  <a:gd name="T20" fmla="*/ 10 w 38"/>
                  <a:gd name="T21" fmla="*/ 15 h 38"/>
                  <a:gd name="T22" fmla="*/ 9 w 38"/>
                  <a:gd name="T23" fmla="*/ 18 h 38"/>
                  <a:gd name="T24" fmla="*/ 12 w 38"/>
                  <a:gd name="T25" fmla="*/ 19 h 38"/>
                  <a:gd name="T26" fmla="*/ 14 w 38"/>
                  <a:gd name="T27" fmla="*/ 18 h 38"/>
                  <a:gd name="T28" fmla="*/ 15 w 38"/>
                  <a:gd name="T29" fmla="*/ 22 h 38"/>
                  <a:gd name="T30" fmla="*/ 17 w 38"/>
                  <a:gd name="T31" fmla="*/ 23 h 38"/>
                  <a:gd name="T32" fmla="*/ 17 w 38"/>
                  <a:gd name="T33" fmla="*/ 24 h 38"/>
                  <a:gd name="T34" fmla="*/ 13 w 38"/>
                  <a:gd name="T35" fmla="*/ 25 h 38"/>
                  <a:gd name="T36" fmla="*/ 15 w 38"/>
                  <a:gd name="T37" fmla="*/ 27 h 38"/>
                  <a:gd name="T38" fmla="*/ 19 w 38"/>
                  <a:gd name="T39" fmla="*/ 26 h 38"/>
                  <a:gd name="T40" fmla="*/ 20 w 38"/>
                  <a:gd name="T41" fmla="*/ 26 h 38"/>
                  <a:gd name="T42" fmla="*/ 23 w 38"/>
                  <a:gd name="T43" fmla="*/ 27 h 38"/>
                  <a:gd name="T44" fmla="*/ 23 w 38"/>
                  <a:gd name="T45" fmla="*/ 25 h 38"/>
                  <a:gd name="T46" fmla="*/ 26 w 38"/>
                  <a:gd name="T47" fmla="*/ 28 h 38"/>
                  <a:gd name="T48" fmla="*/ 28 w 38"/>
                  <a:gd name="T49" fmla="*/ 30 h 38"/>
                  <a:gd name="T50" fmla="*/ 28 w 38"/>
                  <a:gd name="T51" fmla="*/ 33 h 38"/>
                  <a:gd name="T52" fmla="*/ 31 w 38"/>
                  <a:gd name="T53" fmla="*/ 33 h 38"/>
                  <a:gd name="T54" fmla="*/ 31 w 38"/>
                  <a:gd name="T55" fmla="*/ 36 h 38"/>
                  <a:gd name="T56" fmla="*/ 34 w 38"/>
                  <a:gd name="T57" fmla="*/ 37 h 38"/>
                  <a:gd name="T58" fmla="*/ 36 w 38"/>
                  <a:gd name="T59" fmla="*/ 36 h 38"/>
                  <a:gd name="T60" fmla="*/ 37 w 38"/>
                  <a:gd name="T61" fmla="*/ 34 h 38"/>
                  <a:gd name="T62" fmla="*/ 35 w 38"/>
                  <a:gd name="T63" fmla="*/ 32 h 38"/>
                  <a:gd name="T64" fmla="*/ 35 w 38"/>
                  <a:gd name="T65" fmla="*/ 29 h 38"/>
                  <a:gd name="T66" fmla="*/ 32 w 38"/>
                  <a:gd name="T67" fmla="*/ 30 h 38"/>
                  <a:gd name="T68" fmla="*/ 34 w 38"/>
                  <a:gd name="T69" fmla="*/ 27 h 38"/>
                  <a:gd name="T70" fmla="*/ 34 w 38"/>
                  <a:gd name="T71" fmla="*/ 23 h 38"/>
                  <a:gd name="T72" fmla="*/ 32 w 38"/>
                  <a:gd name="T73" fmla="*/ 24 h 38"/>
                  <a:gd name="T74" fmla="*/ 29 w 38"/>
                  <a:gd name="T75" fmla="*/ 24 h 38"/>
                  <a:gd name="T76" fmla="*/ 31 w 38"/>
                  <a:gd name="T77" fmla="*/ 22 h 38"/>
                  <a:gd name="T78" fmla="*/ 27 w 38"/>
                  <a:gd name="T79" fmla="*/ 19 h 38"/>
                  <a:gd name="T80" fmla="*/ 25 w 38"/>
                  <a:gd name="T81" fmla="*/ 20 h 38"/>
                  <a:gd name="T82" fmla="*/ 25 w 38"/>
                  <a:gd name="T83" fmla="*/ 18 h 38"/>
                  <a:gd name="T84" fmla="*/ 22 w 38"/>
                  <a:gd name="T85" fmla="*/ 20 h 38"/>
                  <a:gd name="T86" fmla="*/ 22 w 38"/>
                  <a:gd name="T87" fmla="*/ 17 h 38"/>
                  <a:gd name="T88" fmla="*/ 24 w 38"/>
                  <a:gd name="T89" fmla="*/ 16 h 38"/>
                  <a:gd name="T90" fmla="*/ 28 w 38"/>
                  <a:gd name="T91" fmla="*/ 17 h 38"/>
                  <a:gd name="T92" fmla="*/ 24 w 38"/>
                  <a:gd name="T93" fmla="*/ 13 h 38"/>
                  <a:gd name="T94" fmla="*/ 22 w 38"/>
                  <a:gd name="T95" fmla="*/ 11 h 38"/>
                  <a:gd name="T96" fmla="*/ 17 w 38"/>
                  <a:gd name="T97" fmla="*/ 7 h 38"/>
                  <a:gd name="T98" fmla="*/ 11 w 38"/>
                  <a:gd name="T99" fmla="*/ 5 h 38"/>
                  <a:gd name="T100" fmla="*/ 9 w 38"/>
                  <a:gd name="T101" fmla="*/ 5 h 38"/>
                  <a:gd name="T102" fmla="*/ 9 w 38"/>
                  <a:gd name="T103" fmla="*/ 2 h 38"/>
                  <a:gd name="T104" fmla="*/ 6 w 38"/>
                  <a:gd name="T105" fmla="*/ 0 h 38"/>
                  <a:gd name="T106" fmla="*/ 4 w 38"/>
                  <a:gd name="T107" fmla="*/ 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8" h="38">
                    <a:moveTo>
                      <a:pt x="2" y="1"/>
                    </a:moveTo>
                    <a:cubicBezTo>
                      <a:pt x="1" y="1"/>
                      <a:pt x="0" y="1"/>
                      <a:pt x="0" y="2"/>
                    </a:cubicBezTo>
                    <a:cubicBezTo>
                      <a:pt x="0" y="3"/>
                      <a:pt x="1" y="4"/>
                      <a:pt x="1" y="4"/>
                    </a:cubicBezTo>
                    <a:cubicBezTo>
                      <a:pt x="1" y="5"/>
                      <a:pt x="1" y="6"/>
                      <a:pt x="2" y="5"/>
                    </a:cubicBezTo>
                    <a:cubicBezTo>
                      <a:pt x="2" y="5"/>
                      <a:pt x="2" y="5"/>
                      <a:pt x="3" y="5"/>
                    </a:cubicBezTo>
                    <a:cubicBezTo>
                      <a:pt x="4" y="5"/>
                      <a:pt x="4" y="6"/>
                      <a:pt x="4" y="6"/>
                    </a:cubicBezTo>
                    <a:cubicBezTo>
                      <a:pt x="4" y="6"/>
                      <a:pt x="4" y="7"/>
                      <a:pt x="4" y="7"/>
                    </a:cubicBezTo>
                    <a:cubicBezTo>
                      <a:pt x="3" y="8"/>
                      <a:pt x="2" y="8"/>
                      <a:pt x="2" y="8"/>
                    </a:cubicBezTo>
                    <a:cubicBezTo>
                      <a:pt x="1" y="8"/>
                      <a:pt x="1" y="9"/>
                      <a:pt x="1" y="10"/>
                    </a:cubicBezTo>
                    <a:cubicBezTo>
                      <a:pt x="1" y="11"/>
                      <a:pt x="0" y="12"/>
                      <a:pt x="0" y="13"/>
                    </a:cubicBezTo>
                    <a:cubicBezTo>
                      <a:pt x="1" y="13"/>
                      <a:pt x="1" y="13"/>
                      <a:pt x="2" y="13"/>
                    </a:cubicBezTo>
                    <a:cubicBezTo>
                      <a:pt x="3" y="13"/>
                      <a:pt x="3" y="11"/>
                      <a:pt x="3" y="11"/>
                    </a:cubicBezTo>
                    <a:cubicBezTo>
                      <a:pt x="4" y="11"/>
                      <a:pt x="4" y="10"/>
                      <a:pt x="4" y="9"/>
                    </a:cubicBezTo>
                    <a:cubicBezTo>
                      <a:pt x="4" y="9"/>
                      <a:pt x="5" y="9"/>
                      <a:pt x="5" y="8"/>
                    </a:cubicBezTo>
                    <a:cubicBezTo>
                      <a:pt x="6" y="8"/>
                      <a:pt x="7" y="8"/>
                      <a:pt x="7" y="9"/>
                    </a:cubicBezTo>
                    <a:cubicBezTo>
                      <a:pt x="6" y="9"/>
                      <a:pt x="8" y="10"/>
                      <a:pt x="8" y="10"/>
                    </a:cubicBezTo>
                    <a:cubicBezTo>
                      <a:pt x="9" y="10"/>
                      <a:pt x="9" y="12"/>
                      <a:pt x="9" y="12"/>
                    </a:cubicBezTo>
                    <a:cubicBezTo>
                      <a:pt x="9" y="12"/>
                      <a:pt x="9" y="13"/>
                      <a:pt x="9" y="13"/>
                    </a:cubicBezTo>
                    <a:cubicBezTo>
                      <a:pt x="10" y="14"/>
                      <a:pt x="10" y="12"/>
                      <a:pt x="10" y="12"/>
                    </a:cubicBezTo>
                    <a:cubicBezTo>
                      <a:pt x="10" y="11"/>
                      <a:pt x="11" y="11"/>
                      <a:pt x="11" y="12"/>
                    </a:cubicBezTo>
                    <a:cubicBezTo>
                      <a:pt x="11" y="12"/>
                      <a:pt x="11" y="13"/>
                      <a:pt x="11" y="14"/>
                    </a:cubicBezTo>
                    <a:cubicBezTo>
                      <a:pt x="11" y="14"/>
                      <a:pt x="10" y="15"/>
                      <a:pt x="10" y="15"/>
                    </a:cubicBezTo>
                    <a:cubicBezTo>
                      <a:pt x="10" y="15"/>
                      <a:pt x="9" y="16"/>
                      <a:pt x="9" y="16"/>
                    </a:cubicBezTo>
                    <a:cubicBezTo>
                      <a:pt x="8" y="17"/>
                      <a:pt x="8" y="17"/>
                      <a:pt x="9" y="18"/>
                    </a:cubicBezTo>
                    <a:cubicBezTo>
                      <a:pt x="9" y="19"/>
                      <a:pt x="10" y="19"/>
                      <a:pt x="10" y="19"/>
                    </a:cubicBezTo>
                    <a:cubicBezTo>
                      <a:pt x="11" y="20"/>
                      <a:pt x="12" y="20"/>
                      <a:pt x="12" y="19"/>
                    </a:cubicBezTo>
                    <a:cubicBezTo>
                      <a:pt x="13" y="19"/>
                      <a:pt x="13" y="18"/>
                      <a:pt x="13" y="17"/>
                    </a:cubicBezTo>
                    <a:cubicBezTo>
                      <a:pt x="14" y="17"/>
                      <a:pt x="15" y="18"/>
                      <a:pt x="14" y="18"/>
                    </a:cubicBezTo>
                    <a:cubicBezTo>
                      <a:pt x="14" y="19"/>
                      <a:pt x="14" y="20"/>
                      <a:pt x="14" y="21"/>
                    </a:cubicBezTo>
                    <a:cubicBezTo>
                      <a:pt x="14" y="22"/>
                      <a:pt x="15" y="22"/>
                      <a:pt x="15" y="22"/>
                    </a:cubicBezTo>
                    <a:cubicBezTo>
                      <a:pt x="16" y="22"/>
                      <a:pt x="16" y="22"/>
                      <a:pt x="16" y="23"/>
                    </a:cubicBezTo>
                    <a:cubicBezTo>
                      <a:pt x="16" y="23"/>
                      <a:pt x="16" y="23"/>
                      <a:pt x="17" y="23"/>
                    </a:cubicBezTo>
                    <a:cubicBezTo>
                      <a:pt x="18" y="23"/>
                      <a:pt x="20" y="23"/>
                      <a:pt x="19" y="24"/>
                    </a:cubicBezTo>
                    <a:cubicBezTo>
                      <a:pt x="17" y="24"/>
                      <a:pt x="17" y="24"/>
                      <a:pt x="17" y="24"/>
                    </a:cubicBezTo>
                    <a:cubicBezTo>
                      <a:pt x="16" y="24"/>
                      <a:pt x="16" y="24"/>
                      <a:pt x="15" y="24"/>
                    </a:cubicBezTo>
                    <a:cubicBezTo>
                      <a:pt x="14" y="25"/>
                      <a:pt x="13" y="25"/>
                      <a:pt x="13" y="25"/>
                    </a:cubicBezTo>
                    <a:cubicBezTo>
                      <a:pt x="13" y="26"/>
                      <a:pt x="14" y="26"/>
                      <a:pt x="14" y="27"/>
                    </a:cubicBezTo>
                    <a:cubicBezTo>
                      <a:pt x="14" y="27"/>
                      <a:pt x="14" y="27"/>
                      <a:pt x="15" y="27"/>
                    </a:cubicBezTo>
                    <a:cubicBezTo>
                      <a:pt x="16" y="27"/>
                      <a:pt x="16" y="27"/>
                      <a:pt x="17" y="26"/>
                    </a:cubicBezTo>
                    <a:cubicBezTo>
                      <a:pt x="18" y="26"/>
                      <a:pt x="19" y="26"/>
                      <a:pt x="19" y="26"/>
                    </a:cubicBezTo>
                    <a:cubicBezTo>
                      <a:pt x="19" y="27"/>
                      <a:pt x="17" y="28"/>
                      <a:pt x="18" y="28"/>
                    </a:cubicBezTo>
                    <a:cubicBezTo>
                      <a:pt x="19" y="27"/>
                      <a:pt x="20" y="27"/>
                      <a:pt x="20" y="26"/>
                    </a:cubicBezTo>
                    <a:cubicBezTo>
                      <a:pt x="20" y="26"/>
                      <a:pt x="21" y="25"/>
                      <a:pt x="21" y="26"/>
                    </a:cubicBezTo>
                    <a:cubicBezTo>
                      <a:pt x="21" y="27"/>
                      <a:pt x="22" y="27"/>
                      <a:pt x="23" y="27"/>
                    </a:cubicBezTo>
                    <a:cubicBezTo>
                      <a:pt x="24" y="28"/>
                      <a:pt x="25" y="28"/>
                      <a:pt x="24" y="27"/>
                    </a:cubicBezTo>
                    <a:cubicBezTo>
                      <a:pt x="23" y="26"/>
                      <a:pt x="23" y="25"/>
                      <a:pt x="23" y="25"/>
                    </a:cubicBezTo>
                    <a:cubicBezTo>
                      <a:pt x="23" y="25"/>
                      <a:pt x="24" y="26"/>
                      <a:pt x="25" y="27"/>
                    </a:cubicBezTo>
                    <a:cubicBezTo>
                      <a:pt x="25" y="27"/>
                      <a:pt x="25" y="28"/>
                      <a:pt x="26" y="28"/>
                    </a:cubicBezTo>
                    <a:cubicBezTo>
                      <a:pt x="26" y="28"/>
                      <a:pt x="26" y="29"/>
                      <a:pt x="27" y="29"/>
                    </a:cubicBezTo>
                    <a:cubicBezTo>
                      <a:pt x="28" y="29"/>
                      <a:pt x="28" y="30"/>
                      <a:pt x="28" y="30"/>
                    </a:cubicBezTo>
                    <a:cubicBezTo>
                      <a:pt x="27" y="31"/>
                      <a:pt x="26" y="31"/>
                      <a:pt x="26" y="31"/>
                    </a:cubicBezTo>
                    <a:cubicBezTo>
                      <a:pt x="27" y="32"/>
                      <a:pt x="27" y="33"/>
                      <a:pt x="28" y="33"/>
                    </a:cubicBezTo>
                    <a:cubicBezTo>
                      <a:pt x="28" y="33"/>
                      <a:pt x="28" y="33"/>
                      <a:pt x="29" y="33"/>
                    </a:cubicBezTo>
                    <a:cubicBezTo>
                      <a:pt x="29" y="33"/>
                      <a:pt x="30" y="33"/>
                      <a:pt x="31" y="33"/>
                    </a:cubicBezTo>
                    <a:cubicBezTo>
                      <a:pt x="31" y="33"/>
                      <a:pt x="32" y="34"/>
                      <a:pt x="31" y="35"/>
                    </a:cubicBezTo>
                    <a:cubicBezTo>
                      <a:pt x="31" y="35"/>
                      <a:pt x="30" y="36"/>
                      <a:pt x="31" y="36"/>
                    </a:cubicBezTo>
                    <a:cubicBezTo>
                      <a:pt x="32" y="36"/>
                      <a:pt x="32" y="35"/>
                      <a:pt x="33" y="36"/>
                    </a:cubicBezTo>
                    <a:cubicBezTo>
                      <a:pt x="33" y="37"/>
                      <a:pt x="33" y="38"/>
                      <a:pt x="34" y="37"/>
                    </a:cubicBezTo>
                    <a:cubicBezTo>
                      <a:pt x="34" y="36"/>
                      <a:pt x="35" y="37"/>
                      <a:pt x="35" y="37"/>
                    </a:cubicBezTo>
                    <a:cubicBezTo>
                      <a:pt x="36" y="37"/>
                      <a:pt x="36" y="37"/>
                      <a:pt x="36" y="36"/>
                    </a:cubicBezTo>
                    <a:cubicBezTo>
                      <a:pt x="37" y="36"/>
                      <a:pt x="38" y="36"/>
                      <a:pt x="37" y="35"/>
                    </a:cubicBezTo>
                    <a:cubicBezTo>
                      <a:pt x="37" y="35"/>
                      <a:pt x="37" y="34"/>
                      <a:pt x="37" y="34"/>
                    </a:cubicBezTo>
                    <a:cubicBezTo>
                      <a:pt x="37" y="33"/>
                      <a:pt x="37" y="32"/>
                      <a:pt x="37" y="32"/>
                    </a:cubicBezTo>
                    <a:cubicBezTo>
                      <a:pt x="36" y="32"/>
                      <a:pt x="35" y="32"/>
                      <a:pt x="35" y="32"/>
                    </a:cubicBezTo>
                    <a:cubicBezTo>
                      <a:pt x="36" y="31"/>
                      <a:pt x="36" y="31"/>
                      <a:pt x="36" y="30"/>
                    </a:cubicBezTo>
                    <a:cubicBezTo>
                      <a:pt x="36" y="29"/>
                      <a:pt x="36" y="29"/>
                      <a:pt x="35" y="29"/>
                    </a:cubicBezTo>
                    <a:cubicBezTo>
                      <a:pt x="35" y="29"/>
                      <a:pt x="34" y="30"/>
                      <a:pt x="33" y="30"/>
                    </a:cubicBezTo>
                    <a:cubicBezTo>
                      <a:pt x="32" y="30"/>
                      <a:pt x="31" y="31"/>
                      <a:pt x="32" y="30"/>
                    </a:cubicBezTo>
                    <a:cubicBezTo>
                      <a:pt x="32" y="29"/>
                      <a:pt x="32" y="29"/>
                      <a:pt x="33" y="28"/>
                    </a:cubicBezTo>
                    <a:cubicBezTo>
                      <a:pt x="33" y="27"/>
                      <a:pt x="34" y="27"/>
                      <a:pt x="34" y="27"/>
                    </a:cubicBezTo>
                    <a:cubicBezTo>
                      <a:pt x="35" y="26"/>
                      <a:pt x="34" y="26"/>
                      <a:pt x="34" y="26"/>
                    </a:cubicBezTo>
                    <a:cubicBezTo>
                      <a:pt x="34" y="25"/>
                      <a:pt x="34" y="24"/>
                      <a:pt x="34" y="23"/>
                    </a:cubicBezTo>
                    <a:cubicBezTo>
                      <a:pt x="33" y="23"/>
                      <a:pt x="32" y="21"/>
                      <a:pt x="32" y="22"/>
                    </a:cubicBezTo>
                    <a:cubicBezTo>
                      <a:pt x="32" y="24"/>
                      <a:pt x="32" y="24"/>
                      <a:pt x="32" y="24"/>
                    </a:cubicBezTo>
                    <a:cubicBezTo>
                      <a:pt x="31" y="24"/>
                      <a:pt x="31" y="24"/>
                      <a:pt x="30" y="24"/>
                    </a:cubicBezTo>
                    <a:cubicBezTo>
                      <a:pt x="30" y="25"/>
                      <a:pt x="30" y="24"/>
                      <a:pt x="29" y="24"/>
                    </a:cubicBezTo>
                    <a:cubicBezTo>
                      <a:pt x="29" y="24"/>
                      <a:pt x="28" y="23"/>
                      <a:pt x="29" y="23"/>
                    </a:cubicBezTo>
                    <a:cubicBezTo>
                      <a:pt x="30" y="23"/>
                      <a:pt x="32" y="23"/>
                      <a:pt x="31" y="22"/>
                    </a:cubicBezTo>
                    <a:cubicBezTo>
                      <a:pt x="31" y="21"/>
                      <a:pt x="30" y="21"/>
                      <a:pt x="29" y="20"/>
                    </a:cubicBezTo>
                    <a:cubicBezTo>
                      <a:pt x="29" y="20"/>
                      <a:pt x="28" y="19"/>
                      <a:pt x="27" y="19"/>
                    </a:cubicBezTo>
                    <a:cubicBezTo>
                      <a:pt x="27" y="19"/>
                      <a:pt x="27" y="19"/>
                      <a:pt x="26" y="20"/>
                    </a:cubicBezTo>
                    <a:cubicBezTo>
                      <a:pt x="26" y="20"/>
                      <a:pt x="25" y="20"/>
                      <a:pt x="25" y="20"/>
                    </a:cubicBezTo>
                    <a:cubicBezTo>
                      <a:pt x="24" y="20"/>
                      <a:pt x="24" y="20"/>
                      <a:pt x="24" y="20"/>
                    </a:cubicBezTo>
                    <a:cubicBezTo>
                      <a:pt x="25" y="19"/>
                      <a:pt x="26" y="18"/>
                      <a:pt x="25" y="18"/>
                    </a:cubicBezTo>
                    <a:cubicBezTo>
                      <a:pt x="24" y="18"/>
                      <a:pt x="24" y="17"/>
                      <a:pt x="23" y="18"/>
                    </a:cubicBezTo>
                    <a:cubicBezTo>
                      <a:pt x="23" y="19"/>
                      <a:pt x="22" y="20"/>
                      <a:pt x="22" y="20"/>
                    </a:cubicBezTo>
                    <a:cubicBezTo>
                      <a:pt x="21" y="20"/>
                      <a:pt x="21" y="20"/>
                      <a:pt x="21" y="19"/>
                    </a:cubicBezTo>
                    <a:cubicBezTo>
                      <a:pt x="22" y="19"/>
                      <a:pt x="22" y="18"/>
                      <a:pt x="22" y="17"/>
                    </a:cubicBezTo>
                    <a:cubicBezTo>
                      <a:pt x="22" y="17"/>
                      <a:pt x="21" y="15"/>
                      <a:pt x="22" y="16"/>
                    </a:cubicBezTo>
                    <a:cubicBezTo>
                      <a:pt x="23" y="16"/>
                      <a:pt x="23" y="16"/>
                      <a:pt x="24" y="16"/>
                    </a:cubicBezTo>
                    <a:cubicBezTo>
                      <a:pt x="25" y="17"/>
                      <a:pt x="26" y="16"/>
                      <a:pt x="27" y="16"/>
                    </a:cubicBezTo>
                    <a:cubicBezTo>
                      <a:pt x="27" y="17"/>
                      <a:pt x="29" y="17"/>
                      <a:pt x="28" y="17"/>
                    </a:cubicBezTo>
                    <a:cubicBezTo>
                      <a:pt x="27" y="16"/>
                      <a:pt x="26" y="16"/>
                      <a:pt x="25" y="15"/>
                    </a:cubicBezTo>
                    <a:cubicBezTo>
                      <a:pt x="25" y="14"/>
                      <a:pt x="24" y="13"/>
                      <a:pt x="24" y="13"/>
                    </a:cubicBezTo>
                    <a:cubicBezTo>
                      <a:pt x="23" y="14"/>
                      <a:pt x="23" y="14"/>
                      <a:pt x="22" y="14"/>
                    </a:cubicBezTo>
                    <a:cubicBezTo>
                      <a:pt x="22" y="13"/>
                      <a:pt x="22" y="12"/>
                      <a:pt x="22" y="11"/>
                    </a:cubicBezTo>
                    <a:cubicBezTo>
                      <a:pt x="21" y="11"/>
                      <a:pt x="21" y="10"/>
                      <a:pt x="21" y="10"/>
                    </a:cubicBezTo>
                    <a:cubicBezTo>
                      <a:pt x="20" y="9"/>
                      <a:pt x="18" y="8"/>
                      <a:pt x="17" y="7"/>
                    </a:cubicBezTo>
                    <a:cubicBezTo>
                      <a:pt x="16" y="7"/>
                      <a:pt x="15" y="6"/>
                      <a:pt x="13" y="6"/>
                    </a:cubicBezTo>
                    <a:cubicBezTo>
                      <a:pt x="12" y="6"/>
                      <a:pt x="12" y="6"/>
                      <a:pt x="11" y="5"/>
                    </a:cubicBezTo>
                    <a:cubicBezTo>
                      <a:pt x="11" y="5"/>
                      <a:pt x="10" y="5"/>
                      <a:pt x="10" y="6"/>
                    </a:cubicBezTo>
                    <a:cubicBezTo>
                      <a:pt x="10" y="7"/>
                      <a:pt x="9" y="6"/>
                      <a:pt x="9" y="5"/>
                    </a:cubicBezTo>
                    <a:cubicBezTo>
                      <a:pt x="8" y="5"/>
                      <a:pt x="9" y="5"/>
                      <a:pt x="9" y="4"/>
                    </a:cubicBezTo>
                    <a:cubicBezTo>
                      <a:pt x="9" y="3"/>
                      <a:pt x="9" y="3"/>
                      <a:pt x="9" y="2"/>
                    </a:cubicBezTo>
                    <a:cubicBezTo>
                      <a:pt x="9" y="1"/>
                      <a:pt x="8" y="2"/>
                      <a:pt x="8" y="1"/>
                    </a:cubicBezTo>
                    <a:cubicBezTo>
                      <a:pt x="7" y="1"/>
                      <a:pt x="7" y="0"/>
                      <a:pt x="6" y="0"/>
                    </a:cubicBezTo>
                    <a:cubicBezTo>
                      <a:pt x="6" y="0"/>
                      <a:pt x="5" y="0"/>
                      <a:pt x="5" y="1"/>
                    </a:cubicBezTo>
                    <a:cubicBezTo>
                      <a:pt x="5" y="1"/>
                      <a:pt x="4" y="1"/>
                      <a:pt x="4" y="1"/>
                    </a:cubicBezTo>
                    <a:cubicBezTo>
                      <a:pt x="4" y="0"/>
                      <a:pt x="3" y="0"/>
                      <a:pt x="2" y="1"/>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6" name="Freeform 492">
                <a:extLst>
                  <a:ext uri="{FF2B5EF4-FFF2-40B4-BE49-F238E27FC236}">
                    <a16:creationId xmlns:a16="http://schemas.microsoft.com/office/drawing/2014/main" id="{14A209CA-8568-1978-959F-CE7EEEE669FF}"/>
                  </a:ext>
                </a:extLst>
              </p:cNvPr>
              <p:cNvSpPr>
                <a:spLocks/>
              </p:cNvSpPr>
              <p:nvPr/>
            </p:nvSpPr>
            <p:spPr bwMode="gray">
              <a:xfrm>
                <a:off x="3192507" y="5246889"/>
                <a:ext cx="22225" cy="14288"/>
              </a:xfrm>
              <a:custGeom>
                <a:avLst/>
                <a:gdLst>
                  <a:gd name="T0" fmla="*/ 5 w 6"/>
                  <a:gd name="T1" fmla="*/ 0 h 4"/>
                  <a:gd name="T2" fmla="*/ 5 w 6"/>
                  <a:gd name="T3" fmla="*/ 2 h 4"/>
                  <a:gd name="T4" fmla="*/ 4 w 6"/>
                  <a:gd name="T5" fmla="*/ 2 h 4"/>
                  <a:gd name="T6" fmla="*/ 3 w 6"/>
                  <a:gd name="T7" fmla="*/ 4 h 4"/>
                  <a:gd name="T8" fmla="*/ 1 w 6"/>
                  <a:gd name="T9" fmla="*/ 3 h 4"/>
                  <a:gd name="T10" fmla="*/ 1 w 6"/>
                  <a:gd name="T11" fmla="*/ 1 h 4"/>
                  <a:gd name="T12" fmla="*/ 2 w 6"/>
                  <a:gd name="T13" fmla="*/ 0 h 4"/>
                  <a:gd name="T14" fmla="*/ 4 w 6"/>
                  <a:gd name="T15" fmla="*/ 1 h 4"/>
                  <a:gd name="T16" fmla="*/ 5 w 6"/>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4">
                    <a:moveTo>
                      <a:pt x="5" y="0"/>
                    </a:moveTo>
                    <a:cubicBezTo>
                      <a:pt x="6" y="0"/>
                      <a:pt x="6" y="2"/>
                      <a:pt x="5" y="2"/>
                    </a:cubicBezTo>
                    <a:cubicBezTo>
                      <a:pt x="5" y="2"/>
                      <a:pt x="3" y="2"/>
                      <a:pt x="4" y="2"/>
                    </a:cubicBezTo>
                    <a:cubicBezTo>
                      <a:pt x="4" y="3"/>
                      <a:pt x="4" y="4"/>
                      <a:pt x="3" y="4"/>
                    </a:cubicBezTo>
                    <a:cubicBezTo>
                      <a:pt x="2" y="4"/>
                      <a:pt x="1" y="4"/>
                      <a:pt x="1" y="3"/>
                    </a:cubicBezTo>
                    <a:cubicBezTo>
                      <a:pt x="0" y="2"/>
                      <a:pt x="0" y="1"/>
                      <a:pt x="1" y="1"/>
                    </a:cubicBezTo>
                    <a:cubicBezTo>
                      <a:pt x="1" y="1"/>
                      <a:pt x="2" y="0"/>
                      <a:pt x="2" y="0"/>
                    </a:cubicBezTo>
                    <a:cubicBezTo>
                      <a:pt x="3" y="1"/>
                      <a:pt x="4" y="1"/>
                      <a:pt x="4" y="1"/>
                    </a:cubicBezTo>
                    <a:cubicBezTo>
                      <a:pt x="5" y="0"/>
                      <a:pt x="5" y="0"/>
                      <a:pt x="5" y="0"/>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7" name="Freeform 493">
                <a:extLst>
                  <a:ext uri="{FF2B5EF4-FFF2-40B4-BE49-F238E27FC236}">
                    <a16:creationId xmlns:a16="http://schemas.microsoft.com/office/drawing/2014/main" id="{02979D73-C058-5084-5C00-75F0D7511C45}"/>
                  </a:ext>
                </a:extLst>
              </p:cNvPr>
              <p:cNvSpPr>
                <a:spLocks/>
              </p:cNvSpPr>
              <p:nvPr/>
            </p:nvSpPr>
            <p:spPr bwMode="gray">
              <a:xfrm>
                <a:off x="3195682" y="5275465"/>
                <a:ext cx="11113" cy="14288"/>
              </a:xfrm>
              <a:custGeom>
                <a:avLst/>
                <a:gdLst>
                  <a:gd name="T0" fmla="*/ 2 w 3"/>
                  <a:gd name="T1" fmla="*/ 0 h 4"/>
                  <a:gd name="T2" fmla="*/ 1 w 3"/>
                  <a:gd name="T3" fmla="*/ 1 h 4"/>
                  <a:gd name="T4" fmla="*/ 1 w 3"/>
                  <a:gd name="T5" fmla="*/ 3 h 4"/>
                  <a:gd name="T6" fmla="*/ 2 w 3"/>
                  <a:gd name="T7" fmla="*/ 3 h 4"/>
                  <a:gd name="T8" fmla="*/ 3 w 3"/>
                  <a:gd name="T9" fmla="*/ 2 h 4"/>
                  <a:gd name="T10" fmla="*/ 2 w 3"/>
                  <a:gd name="T11" fmla="*/ 0 h 4"/>
                </a:gdLst>
                <a:ahLst/>
                <a:cxnLst>
                  <a:cxn ang="0">
                    <a:pos x="T0" y="T1"/>
                  </a:cxn>
                  <a:cxn ang="0">
                    <a:pos x="T2" y="T3"/>
                  </a:cxn>
                  <a:cxn ang="0">
                    <a:pos x="T4" y="T5"/>
                  </a:cxn>
                  <a:cxn ang="0">
                    <a:pos x="T6" y="T7"/>
                  </a:cxn>
                  <a:cxn ang="0">
                    <a:pos x="T8" y="T9"/>
                  </a:cxn>
                  <a:cxn ang="0">
                    <a:pos x="T10" y="T11"/>
                  </a:cxn>
                </a:cxnLst>
                <a:rect l="0" t="0" r="r" b="b"/>
                <a:pathLst>
                  <a:path w="3" h="4">
                    <a:moveTo>
                      <a:pt x="2" y="0"/>
                    </a:moveTo>
                    <a:cubicBezTo>
                      <a:pt x="2" y="1"/>
                      <a:pt x="0" y="1"/>
                      <a:pt x="1" y="1"/>
                    </a:cubicBezTo>
                    <a:cubicBezTo>
                      <a:pt x="1" y="2"/>
                      <a:pt x="1" y="3"/>
                      <a:pt x="1" y="3"/>
                    </a:cubicBezTo>
                    <a:cubicBezTo>
                      <a:pt x="0" y="4"/>
                      <a:pt x="1" y="3"/>
                      <a:pt x="2" y="3"/>
                    </a:cubicBezTo>
                    <a:cubicBezTo>
                      <a:pt x="3" y="3"/>
                      <a:pt x="3" y="2"/>
                      <a:pt x="3" y="2"/>
                    </a:cubicBezTo>
                    <a:cubicBezTo>
                      <a:pt x="3" y="1"/>
                      <a:pt x="3" y="0"/>
                      <a:pt x="2"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8" name="Freeform 494">
                <a:extLst>
                  <a:ext uri="{FF2B5EF4-FFF2-40B4-BE49-F238E27FC236}">
                    <a16:creationId xmlns:a16="http://schemas.microsoft.com/office/drawing/2014/main" id="{3338A798-0990-F036-2372-6FE919C6029D}"/>
                  </a:ext>
                </a:extLst>
              </p:cNvPr>
              <p:cNvSpPr>
                <a:spLocks/>
              </p:cNvSpPr>
              <p:nvPr/>
            </p:nvSpPr>
            <p:spPr bwMode="gray">
              <a:xfrm>
                <a:off x="3214732" y="5269115"/>
                <a:ext cx="11113" cy="9525"/>
              </a:xfrm>
              <a:custGeom>
                <a:avLst/>
                <a:gdLst>
                  <a:gd name="T0" fmla="*/ 2 w 3"/>
                  <a:gd name="T1" fmla="*/ 1 h 3"/>
                  <a:gd name="T2" fmla="*/ 0 w 3"/>
                  <a:gd name="T3" fmla="*/ 1 h 3"/>
                  <a:gd name="T4" fmla="*/ 2 w 3"/>
                  <a:gd name="T5" fmla="*/ 3 h 3"/>
                  <a:gd name="T6" fmla="*/ 2 w 3"/>
                  <a:gd name="T7" fmla="*/ 1 h 3"/>
                </a:gdLst>
                <a:ahLst/>
                <a:cxnLst>
                  <a:cxn ang="0">
                    <a:pos x="T0" y="T1"/>
                  </a:cxn>
                  <a:cxn ang="0">
                    <a:pos x="T2" y="T3"/>
                  </a:cxn>
                  <a:cxn ang="0">
                    <a:pos x="T4" y="T5"/>
                  </a:cxn>
                  <a:cxn ang="0">
                    <a:pos x="T6" y="T7"/>
                  </a:cxn>
                </a:cxnLst>
                <a:rect l="0" t="0" r="r" b="b"/>
                <a:pathLst>
                  <a:path w="3" h="3">
                    <a:moveTo>
                      <a:pt x="2" y="1"/>
                    </a:moveTo>
                    <a:cubicBezTo>
                      <a:pt x="1" y="0"/>
                      <a:pt x="0" y="1"/>
                      <a:pt x="0" y="1"/>
                    </a:cubicBezTo>
                    <a:cubicBezTo>
                      <a:pt x="0" y="2"/>
                      <a:pt x="1" y="3"/>
                      <a:pt x="2" y="3"/>
                    </a:cubicBezTo>
                    <a:cubicBezTo>
                      <a:pt x="3" y="3"/>
                      <a:pt x="3" y="1"/>
                      <a:pt x="2"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49" name="Freeform 495">
                <a:extLst>
                  <a:ext uri="{FF2B5EF4-FFF2-40B4-BE49-F238E27FC236}">
                    <a16:creationId xmlns:a16="http://schemas.microsoft.com/office/drawing/2014/main" id="{F2FF75BE-04DF-1324-3661-F3176E3081A1}"/>
                  </a:ext>
                </a:extLst>
              </p:cNvPr>
              <p:cNvSpPr>
                <a:spLocks/>
              </p:cNvSpPr>
              <p:nvPr/>
            </p:nvSpPr>
            <p:spPr bwMode="gray">
              <a:xfrm>
                <a:off x="3206795" y="5275465"/>
                <a:ext cx="11113" cy="11113"/>
              </a:xfrm>
              <a:custGeom>
                <a:avLst/>
                <a:gdLst>
                  <a:gd name="T0" fmla="*/ 2 w 3"/>
                  <a:gd name="T1" fmla="*/ 1 h 3"/>
                  <a:gd name="T2" fmla="*/ 1 w 3"/>
                  <a:gd name="T3" fmla="*/ 1 h 3"/>
                  <a:gd name="T4" fmla="*/ 1 w 3"/>
                  <a:gd name="T5" fmla="*/ 3 h 3"/>
                  <a:gd name="T6" fmla="*/ 3 w 3"/>
                  <a:gd name="T7" fmla="*/ 2 h 3"/>
                  <a:gd name="T8" fmla="*/ 2 w 3"/>
                  <a:gd name="T9" fmla="*/ 1 h 3"/>
                </a:gdLst>
                <a:ahLst/>
                <a:cxnLst>
                  <a:cxn ang="0">
                    <a:pos x="T0" y="T1"/>
                  </a:cxn>
                  <a:cxn ang="0">
                    <a:pos x="T2" y="T3"/>
                  </a:cxn>
                  <a:cxn ang="0">
                    <a:pos x="T4" y="T5"/>
                  </a:cxn>
                  <a:cxn ang="0">
                    <a:pos x="T6" y="T7"/>
                  </a:cxn>
                  <a:cxn ang="0">
                    <a:pos x="T8" y="T9"/>
                  </a:cxn>
                </a:cxnLst>
                <a:rect l="0" t="0" r="r" b="b"/>
                <a:pathLst>
                  <a:path w="3" h="3">
                    <a:moveTo>
                      <a:pt x="2" y="1"/>
                    </a:moveTo>
                    <a:cubicBezTo>
                      <a:pt x="1" y="1"/>
                      <a:pt x="1" y="1"/>
                      <a:pt x="1" y="1"/>
                    </a:cubicBezTo>
                    <a:cubicBezTo>
                      <a:pt x="1" y="2"/>
                      <a:pt x="0" y="3"/>
                      <a:pt x="1" y="3"/>
                    </a:cubicBezTo>
                    <a:cubicBezTo>
                      <a:pt x="2" y="3"/>
                      <a:pt x="3" y="3"/>
                      <a:pt x="3" y="2"/>
                    </a:cubicBezTo>
                    <a:cubicBezTo>
                      <a:pt x="3" y="2"/>
                      <a:pt x="3" y="0"/>
                      <a:pt x="2"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50" name="Freeform 496">
                <a:extLst>
                  <a:ext uri="{FF2B5EF4-FFF2-40B4-BE49-F238E27FC236}">
                    <a16:creationId xmlns:a16="http://schemas.microsoft.com/office/drawing/2014/main" id="{8062E0EB-353A-6420-0860-E2820DDC44D4}"/>
                  </a:ext>
                </a:extLst>
              </p:cNvPr>
              <p:cNvSpPr>
                <a:spLocks/>
              </p:cNvSpPr>
              <p:nvPr/>
            </p:nvSpPr>
            <p:spPr bwMode="gray">
              <a:xfrm>
                <a:off x="3206795" y="5283403"/>
                <a:ext cx="19050" cy="25401"/>
              </a:xfrm>
              <a:custGeom>
                <a:avLst/>
                <a:gdLst>
                  <a:gd name="T0" fmla="*/ 1 w 5"/>
                  <a:gd name="T1" fmla="*/ 1 h 7"/>
                  <a:gd name="T2" fmla="*/ 1 w 5"/>
                  <a:gd name="T3" fmla="*/ 3 h 7"/>
                  <a:gd name="T4" fmla="*/ 1 w 5"/>
                  <a:gd name="T5" fmla="*/ 5 h 7"/>
                  <a:gd name="T6" fmla="*/ 2 w 5"/>
                  <a:gd name="T7" fmla="*/ 5 h 7"/>
                  <a:gd name="T8" fmla="*/ 3 w 5"/>
                  <a:gd name="T9" fmla="*/ 2 h 7"/>
                  <a:gd name="T10" fmla="*/ 4 w 5"/>
                  <a:gd name="T11" fmla="*/ 1 h 7"/>
                  <a:gd name="T12" fmla="*/ 1 w 5"/>
                  <a:gd name="T13" fmla="*/ 1 h 7"/>
                  <a:gd name="T14" fmla="*/ 1 w 5"/>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7">
                    <a:moveTo>
                      <a:pt x="1" y="1"/>
                    </a:moveTo>
                    <a:cubicBezTo>
                      <a:pt x="0" y="2"/>
                      <a:pt x="1" y="2"/>
                      <a:pt x="1" y="3"/>
                    </a:cubicBezTo>
                    <a:cubicBezTo>
                      <a:pt x="1" y="4"/>
                      <a:pt x="1" y="5"/>
                      <a:pt x="1" y="5"/>
                    </a:cubicBezTo>
                    <a:cubicBezTo>
                      <a:pt x="1" y="6"/>
                      <a:pt x="2" y="7"/>
                      <a:pt x="2" y="5"/>
                    </a:cubicBezTo>
                    <a:cubicBezTo>
                      <a:pt x="2" y="4"/>
                      <a:pt x="2" y="3"/>
                      <a:pt x="3" y="2"/>
                    </a:cubicBezTo>
                    <a:cubicBezTo>
                      <a:pt x="4" y="2"/>
                      <a:pt x="5" y="0"/>
                      <a:pt x="4" y="1"/>
                    </a:cubicBezTo>
                    <a:cubicBezTo>
                      <a:pt x="3" y="1"/>
                      <a:pt x="2" y="1"/>
                      <a:pt x="1" y="1"/>
                    </a:cubicBezTo>
                    <a:cubicBezTo>
                      <a:pt x="1" y="1"/>
                      <a:pt x="1" y="1"/>
                      <a:pt x="1"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51" name="Freeform 497">
                <a:extLst>
                  <a:ext uri="{FF2B5EF4-FFF2-40B4-BE49-F238E27FC236}">
                    <a16:creationId xmlns:a16="http://schemas.microsoft.com/office/drawing/2014/main" id="{420FD00A-79DE-F66C-53C7-352B2D9B6384}"/>
                  </a:ext>
                </a:extLst>
              </p:cNvPr>
              <p:cNvSpPr>
                <a:spLocks/>
              </p:cNvSpPr>
              <p:nvPr/>
            </p:nvSpPr>
            <p:spPr bwMode="gray">
              <a:xfrm>
                <a:off x="3217907" y="5289753"/>
                <a:ext cx="17463" cy="14288"/>
              </a:xfrm>
              <a:custGeom>
                <a:avLst/>
                <a:gdLst>
                  <a:gd name="T0" fmla="*/ 3 w 5"/>
                  <a:gd name="T1" fmla="*/ 1 h 4"/>
                  <a:gd name="T2" fmla="*/ 2 w 5"/>
                  <a:gd name="T3" fmla="*/ 0 h 4"/>
                  <a:gd name="T4" fmla="*/ 1 w 5"/>
                  <a:gd name="T5" fmla="*/ 2 h 4"/>
                  <a:gd name="T6" fmla="*/ 2 w 5"/>
                  <a:gd name="T7" fmla="*/ 3 h 4"/>
                  <a:gd name="T8" fmla="*/ 2 w 5"/>
                  <a:gd name="T9" fmla="*/ 4 h 4"/>
                  <a:gd name="T10" fmla="*/ 3 w 5"/>
                  <a:gd name="T11" fmla="*/ 3 h 4"/>
                  <a:gd name="T12" fmla="*/ 5 w 5"/>
                  <a:gd name="T13" fmla="*/ 3 h 4"/>
                  <a:gd name="T14" fmla="*/ 4 w 5"/>
                  <a:gd name="T15" fmla="*/ 1 h 4"/>
                  <a:gd name="T16" fmla="*/ 3 w 5"/>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4">
                    <a:moveTo>
                      <a:pt x="3" y="1"/>
                    </a:moveTo>
                    <a:cubicBezTo>
                      <a:pt x="3" y="0"/>
                      <a:pt x="2" y="0"/>
                      <a:pt x="2" y="0"/>
                    </a:cubicBezTo>
                    <a:cubicBezTo>
                      <a:pt x="1" y="0"/>
                      <a:pt x="0" y="1"/>
                      <a:pt x="1" y="2"/>
                    </a:cubicBezTo>
                    <a:cubicBezTo>
                      <a:pt x="1" y="2"/>
                      <a:pt x="2" y="2"/>
                      <a:pt x="2" y="3"/>
                    </a:cubicBezTo>
                    <a:cubicBezTo>
                      <a:pt x="1" y="3"/>
                      <a:pt x="1" y="4"/>
                      <a:pt x="2" y="4"/>
                    </a:cubicBezTo>
                    <a:cubicBezTo>
                      <a:pt x="3" y="4"/>
                      <a:pt x="3" y="3"/>
                      <a:pt x="3" y="3"/>
                    </a:cubicBezTo>
                    <a:cubicBezTo>
                      <a:pt x="4" y="4"/>
                      <a:pt x="4" y="3"/>
                      <a:pt x="5" y="3"/>
                    </a:cubicBezTo>
                    <a:cubicBezTo>
                      <a:pt x="5" y="2"/>
                      <a:pt x="5" y="1"/>
                      <a:pt x="4" y="1"/>
                    </a:cubicBezTo>
                    <a:cubicBezTo>
                      <a:pt x="4" y="1"/>
                      <a:pt x="3" y="1"/>
                      <a:pt x="3" y="1"/>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52" name="Freeform 498">
                <a:extLst>
                  <a:ext uri="{FF2B5EF4-FFF2-40B4-BE49-F238E27FC236}">
                    <a16:creationId xmlns:a16="http://schemas.microsoft.com/office/drawing/2014/main" id="{4327A9AD-70BF-8206-A769-4D3D9F723200}"/>
                  </a:ext>
                </a:extLst>
              </p:cNvPr>
              <p:cNvSpPr>
                <a:spLocks/>
              </p:cNvSpPr>
              <p:nvPr/>
            </p:nvSpPr>
            <p:spPr bwMode="gray">
              <a:xfrm>
                <a:off x="3235370" y="5294516"/>
                <a:ext cx="47626" cy="49214"/>
              </a:xfrm>
              <a:custGeom>
                <a:avLst/>
                <a:gdLst>
                  <a:gd name="T0" fmla="*/ 1 w 13"/>
                  <a:gd name="T1" fmla="*/ 1 h 14"/>
                  <a:gd name="T2" fmla="*/ 2 w 13"/>
                  <a:gd name="T3" fmla="*/ 2 h 14"/>
                  <a:gd name="T4" fmla="*/ 4 w 13"/>
                  <a:gd name="T5" fmla="*/ 3 h 14"/>
                  <a:gd name="T6" fmla="*/ 4 w 13"/>
                  <a:gd name="T7" fmla="*/ 4 h 14"/>
                  <a:gd name="T8" fmla="*/ 4 w 13"/>
                  <a:gd name="T9" fmla="*/ 6 h 14"/>
                  <a:gd name="T10" fmla="*/ 6 w 13"/>
                  <a:gd name="T11" fmla="*/ 6 h 14"/>
                  <a:gd name="T12" fmla="*/ 7 w 13"/>
                  <a:gd name="T13" fmla="*/ 8 h 14"/>
                  <a:gd name="T14" fmla="*/ 9 w 13"/>
                  <a:gd name="T15" fmla="*/ 9 h 14"/>
                  <a:gd name="T16" fmla="*/ 10 w 13"/>
                  <a:gd name="T17" fmla="*/ 9 h 14"/>
                  <a:gd name="T18" fmla="*/ 9 w 13"/>
                  <a:gd name="T19" fmla="*/ 7 h 14"/>
                  <a:gd name="T20" fmla="*/ 12 w 13"/>
                  <a:gd name="T21" fmla="*/ 7 h 14"/>
                  <a:gd name="T22" fmla="*/ 12 w 13"/>
                  <a:gd name="T23" fmla="*/ 9 h 14"/>
                  <a:gd name="T24" fmla="*/ 12 w 13"/>
                  <a:gd name="T25" fmla="*/ 11 h 14"/>
                  <a:gd name="T26" fmla="*/ 10 w 13"/>
                  <a:gd name="T27" fmla="*/ 10 h 14"/>
                  <a:gd name="T28" fmla="*/ 12 w 13"/>
                  <a:gd name="T29" fmla="*/ 12 h 14"/>
                  <a:gd name="T30" fmla="*/ 12 w 13"/>
                  <a:gd name="T31" fmla="*/ 14 h 14"/>
                  <a:gd name="T32" fmla="*/ 10 w 13"/>
                  <a:gd name="T33" fmla="*/ 14 h 14"/>
                  <a:gd name="T34" fmla="*/ 8 w 13"/>
                  <a:gd name="T35" fmla="*/ 12 h 14"/>
                  <a:gd name="T36" fmla="*/ 7 w 13"/>
                  <a:gd name="T37" fmla="*/ 11 h 14"/>
                  <a:gd name="T38" fmla="*/ 6 w 13"/>
                  <a:gd name="T39" fmla="*/ 10 h 14"/>
                  <a:gd name="T40" fmla="*/ 5 w 13"/>
                  <a:gd name="T41" fmla="*/ 8 h 14"/>
                  <a:gd name="T42" fmla="*/ 3 w 13"/>
                  <a:gd name="T43" fmla="*/ 8 h 14"/>
                  <a:gd name="T44" fmla="*/ 2 w 13"/>
                  <a:gd name="T45" fmla="*/ 6 h 14"/>
                  <a:gd name="T46" fmla="*/ 1 w 13"/>
                  <a:gd name="T47" fmla="*/ 5 h 14"/>
                  <a:gd name="T48" fmla="*/ 1 w 13"/>
                  <a:gd name="T49" fmla="*/ 3 h 14"/>
                  <a:gd name="T50" fmla="*/ 1 w 13"/>
                  <a:gd name="T51" fmla="*/ 2 h 14"/>
                  <a:gd name="T52" fmla="*/ 1 w 13"/>
                  <a:gd name="T53" fmla="*/ 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 h="14">
                    <a:moveTo>
                      <a:pt x="1" y="1"/>
                    </a:moveTo>
                    <a:cubicBezTo>
                      <a:pt x="1" y="0"/>
                      <a:pt x="1" y="1"/>
                      <a:pt x="2" y="2"/>
                    </a:cubicBezTo>
                    <a:cubicBezTo>
                      <a:pt x="3" y="2"/>
                      <a:pt x="3" y="3"/>
                      <a:pt x="4" y="3"/>
                    </a:cubicBezTo>
                    <a:cubicBezTo>
                      <a:pt x="4" y="3"/>
                      <a:pt x="5" y="4"/>
                      <a:pt x="4" y="4"/>
                    </a:cubicBezTo>
                    <a:cubicBezTo>
                      <a:pt x="4" y="5"/>
                      <a:pt x="4" y="6"/>
                      <a:pt x="4" y="6"/>
                    </a:cubicBezTo>
                    <a:cubicBezTo>
                      <a:pt x="5" y="6"/>
                      <a:pt x="5" y="5"/>
                      <a:pt x="6" y="6"/>
                    </a:cubicBezTo>
                    <a:cubicBezTo>
                      <a:pt x="6" y="7"/>
                      <a:pt x="7" y="8"/>
                      <a:pt x="7" y="8"/>
                    </a:cubicBezTo>
                    <a:cubicBezTo>
                      <a:pt x="8" y="8"/>
                      <a:pt x="9" y="8"/>
                      <a:pt x="9" y="9"/>
                    </a:cubicBezTo>
                    <a:cubicBezTo>
                      <a:pt x="9" y="9"/>
                      <a:pt x="10" y="10"/>
                      <a:pt x="10" y="9"/>
                    </a:cubicBezTo>
                    <a:cubicBezTo>
                      <a:pt x="10" y="9"/>
                      <a:pt x="8" y="8"/>
                      <a:pt x="9" y="7"/>
                    </a:cubicBezTo>
                    <a:cubicBezTo>
                      <a:pt x="10" y="7"/>
                      <a:pt x="12" y="7"/>
                      <a:pt x="12" y="7"/>
                    </a:cubicBezTo>
                    <a:cubicBezTo>
                      <a:pt x="12" y="8"/>
                      <a:pt x="11" y="8"/>
                      <a:pt x="12" y="9"/>
                    </a:cubicBezTo>
                    <a:cubicBezTo>
                      <a:pt x="12" y="10"/>
                      <a:pt x="13" y="12"/>
                      <a:pt x="12" y="11"/>
                    </a:cubicBezTo>
                    <a:cubicBezTo>
                      <a:pt x="11" y="10"/>
                      <a:pt x="9" y="9"/>
                      <a:pt x="10" y="10"/>
                    </a:cubicBezTo>
                    <a:cubicBezTo>
                      <a:pt x="11" y="11"/>
                      <a:pt x="11" y="12"/>
                      <a:pt x="12" y="12"/>
                    </a:cubicBezTo>
                    <a:cubicBezTo>
                      <a:pt x="12" y="13"/>
                      <a:pt x="13" y="14"/>
                      <a:pt x="12" y="14"/>
                    </a:cubicBezTo>
                    <a:cubicBezTo>
                      <a:pt x="11" y="14"/>
                      <a:pt x="10" y="14"/>
                      <a:pt x="10" y="14"/>
                    </a:cubicBezTo>
                    <a:cubicBezTo>
                      <a:pt x="9" y="13"/>
                      <a:pt x="9" y="12"/>
                      <a:pt x="8" y="12"/>
                    </a:cubicBezTo>
                    <a:cubicBezTo>
                      <a:pt x="7" y="12"/>
                      <a:pt x="7" y="11"/>
                      <a:pt x="7" y="11"/>
                    </a:cubicBezTo>
                    <a:cubicBezTo>
                      <a:pt x="7" y="10"/>
                      <a:pt x="7" y="11"/>
                      <a:pt x="6" y="10"/>
                    </a:cubicBezTo>
                    <a:cubicBezTo>
                      <a:pt x="5" y="9"/>
                      <a:pt x="5" y="8"/>
                      <a:pt x="5" y="8"/>
                    </a:cubicBezTo>
                    <a:cubicBezTo>
                      <a:pt x="4" y="8"/>
                      <a:pt x="3" y="8"/>
                      <a:pt x="3" y="8"/>
                    </a:cubicBezTo>
                    <a:cubicBezTo>
                      <a:pt x="3" y="7"/>
                      <a:pt x="2" y="7"/>
                      <a:pt x="2" y="6"/>
                    </a:cubicBezTo>
                    <a:cubicBezTo>
                      <a:pt x="1" y="6"/>
                      <a:pt x="1" y="5"/>
                      <a:pt x="1" y="5"/>
                    </a:cubicBezTo>
                    <a:cubicBezTo>
                      <a:pt x="1" y="4"/>
                      <a:pt x="1" y="4"/>
                      <a:pt x="1" y="3"/>
                    </a:cubicBezTo>
                    <a:cubicBezTo>
                      <a:pt x="1" y="3"/>
                      <a:pt x="0" y="2"/>
                      <a:pt x="1" y="2"/>
                    </a:cubicBezTo>
                    <a:cubicBezTo>
                      <a:pt x="1" y="1"/>
                      <a:pt x="0" y="1"/>
                      <a:pt x="1" y="1"/>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53" name="Freeform 499">
                <a:extLst>
                  <a:ext uri="{FF2B5EF4-FFF2-40B4-BE49-F238E27FC236}">
                    <a16:creationId xmlns:a16="http://schemas.microsoft.com/office/drawing/2014/main" id="{F0B4018D-E5B2-8817-0E44-A62FAA075899}"/>
                  </a:ext>
                </a:extLst>
              </p:cNvPr>
              <p:cNvSpPr>
                <a:spLocks/>
              </p:cNvSpPr>
              <p:nvPr/>
            </p:nvSpPr>
            <p:spPr bwMode="gray">
              <a:xfrm>
                <a:off x="3257595" y="5297691"/>
                <a:ext cx="14288" cy="14288"/>
              </a:xfrm>
              <a:custGeom>
                <a:avLst/>
                <a:gdLst>
                  <a:gd name="T0" fmla="*/ 0 w 4"/>
                  <a:gd name="T1" fmla="*/ 0 h 4"/>
                  <a:gd name="T2" fmla="*/ 1 w 4"/>
                  <a:gd name="T3" fmla="*/ 2 h 4"/>
                  <a:gd name="T4" fmla="*/ 2 w 4"/>
                  <a:gd name="T5" fmla="*/ 4 h 4"/>
                  <a:gd name="T6" fmla="*/ 3 w 4"/>
                  <a:gd name="T7" fmla="*/ 3 h 4"/>
                  <a:gd name="T8" fmla="*/ 2 w 4"/>
                  <a:gd name="T9" fmla="*/ 1 h 4"/>
                  <a:gd name="T10" fmla="*/ 0 w 4"/>
                  <a:gd name="T11" fmla="*/ 0 h 4"/>
                </a:gdLst>
                <a:ahLst/>
                <a:cxnLst>
                  <a:cxn ang="0">
                    <a:pos x="T0" y="T1"/>
                  </a:cxn>
                  <a:cxn ang="0">
                    <a:pos x="T2" y="T3"/>
                  </a:cxn>
                  <a:cxn ang="0">
                    <a:pos x="T4" y="T5"/>
                  </a:cxn>
                  <a:cxn ang="0">
                    <a:pos x="T6" y="T7"/>
                  </a:cxn>
                  <a:cxn ang="0">
                    <a:pos x="T8" y="T9"/>
                  </a:cxn>
                  <a:cxn ang="0">
                    <a:pos x="T10" y="T11"/>
                  </a:cxn>
                </a:cxnLst>
                <a:rect l="0" t="0" r="r" b="b"/>
                <a:pathLst>
                  <a:path w="4" h="4">
                    <a:moveTo>
                      <a:pt x="0" y="0"/>
                    </a:moveTo>
                    <a:cubicBezTo>
                      <a:pt x="0" y="0"/>
                      <a:pt x="0" y="2"/>
                      <a:pt x="1" y="2"/>
                    </a:cubicBezTo>
                    <a:cubicBezTo>
                      <a:pt x="1" y="3"/>
                      <a:pt x="0" y="4"/>
                      <a:pt x="2" y="4"/>
                    </a:cubicBezTo>
                    <a:cubicBezTo>
                      <a:pt x="3" y="4"/>
                      <a:pt x="4" y="4"/>
                      <a:pt x="3" y="3"/>
                    </a:cubicBezTo>
                    <a:cubicBezTo>
                      <a:pt x="3" y="2"/>
                      <a:pt x="2" y="1"/>
                      <a:pt x="2" y="1"/>
                    </a:cubicBezTo>
                    <a:cubicBezTo>
                      <a:pt x="1" y="0"/>
                      <a:pt x="1" y="0"/>
                      <a:pt x="0" y="0"/>
                    </a:cubicBezTo>
                    <a:close/>
                  </a:path>
                </a:pathLst>
              </a:custGeom>
              <a:grp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54" name="Freeform 500">
                <a:extLst>
                  <a:ext uri="{FF2B5EF4-FFF2-40B4-BE49-F238E27FC236}">
                    <a16:creationId xmlns:a16="http://schemas.microsoft.com/office/drawing/2014/main" id="{6C1621D4-50BC-7294-FE8D-8E7B051F8D36}"/>
                  </a:ext>
                </a:extLst>
              </p:cNvPr>
              <p:cNvSpPr>
                <a:spLocks/>
              </p:cNvSpPr>
              <p:nvPr/>
            </p:nvSpPr>
            <p:spPr bwMode="gray">
              <a:xfrm>
                <a:off x="3297283" y="5196087"/>
                <a:ext cx="53976" cy="87316"/>
              </a:xfrm>
              <a:custGeom>
                <a:avLst/>
                <a:gdLst>
                  <a:gd name="T0" fmla="*/ 3 w 15"/>
                  <a:gd name="T1" fmla="*/ 1 h 24"/>
                  <a:gd name="T2" fmla="*/ 2 w 15"/>
                  <a:gd name="T3" fmla="*/ 3 h 24"/>
                  <a:gd name="T4" fmla="*/ 2 w 15"/>
                  <a:gd name="T5" fmla="*/ 4 h 24"/>
                  <a:gd name="T6" fmla="*/ 3 w 15"/>
                  <a:gd name="T7" fmla="*/ 5 h 24"/>
                  <a:gd name="T8" fmla="*/ 1 w 15"/>
                  <a:gd name="T9" fmla="*/ 6 h 24"/>
                  <a:gd name="T10" fmla="*/ 3 w 15"/>
                  <a:gd name="T11" fmla="*/ 6 h 24"/>
                  <a:gd name="T12" fmla="*/ 1 w 15"/>
                  <a:gd name="T13" fmla="*/ 7 h 24"/>
                  <a:gd name="T14" fmla="*/ 1 w 15"/>
                  <a:gd name="T15" fmla="*/ 9 h 24"/>
                  <a:gd name="T16" fmla="*/ 2 w 15"/>
                  <a:gd name="T17" fmla="*/ 11 h 24"/>
                  <a:gd name="T18" fmla="*/ 3 w 15"/>
                  <a:gd name="T19" fmla="*/ 12 h 24"/>
                  <a:gd name="T20" fmla="*/ 3 w 15"/>
                  <a:gd name="T21" fmla="*/ 14 h 24"/>
                  <a:gd name="T22" fmla="*/ 1 w 15"/>
                  <a:gd name="T23" fmla="*/ 15 h 24"/>
                  <a:gd name="T24" fmla="*/ 2 w 15"/>
                  <a:gd name="T25" fmla="*/ 18 h 24"/>
                  <a:gd name="T26" fmla="*/ 3 w 15"/>
                  <a:gd name="T27" fmla="*/ 21 h 24"/>
                  <a:gd name="T28" fmla="*/ 5 w 15"/>
                  <a:gd name="T29" fmla="*/ 24 h 24"/>
                  <a:gd name="T30" fmla="*/ 5 w 15"/>
                  <a:gd name="T31" fmla="*/ 21 h 24"/>
                  <a:gd name="T32" fmla="*/ 5 w 15"/>
                  <a:gd name="T33" fmla="*/ 19 h 24"/>
                  <a:gd name="T34" fmla="*/ 7 w 15"/>
                  <a:gd name="T35" fmla="*/ 18 h 24"/>
                  <a:gd name="T36" fmla="*/ 7 w 15"/>
                  <a:gd name="T37" fmla="*/ 17 h 24"/>
                  <a:gd name="T38" fmla="*/ 6 w 15"/>
                  <a:gd name="T39" fmla="*/ 14 h 24"/>
                  <a:gd name="T40" fmla="*/ 6 w 15"/>
                  <a:gd name="T41" fmla="*/ 13 h 24"/>
                  <a:gd name="T42" fmla="*/ 8 w 15"/>
                  <a:gd name="T43" fmla="*/ 15 h 24"/>
                  <a:gd name="T44" fmla="*/ 9 w 15"/>
                  <a:gd name="T45" fmla="*/ 14 h 24"/>
                  <a:gd name="T46" fmla="*/ 8 w 15"/>
                  <a:gd name="T47" fmla="*/ 11 h 24"/>
                  <a:gd name="T48" fmla="*/ 10 w 15"/>
                  <a:gd name="T49" fmla="*/ 14 h 24"/>
                  <a:gd name="T50" fmla="*/ 9 w 15"/>
                  <a:gd name="T51" fmla="*/ 15 h 24"/>
                  <a:gd name="T52" fmla="*/ 9 w 15"/>
                  <a:gd name="T53" fmla="*/ 17 h 24"/>
                  <a:gd name="T54" fmla="*/ 9 w 15"/>
                  <a:gd name="T55" fmla="*/ 19 h 24"/>
                  <a:gd name="T56" fmla="*/ 11 w 15"/>
                  <a:gd name="T57" fmla="*/ 17 h 24"/>
                  <a:gd name="T58" fmla="*/ 11 w 15"/>
                  <a:gd name="T59" fmla="*/ 14 h 24"/>
                  <a:gd name="T60" fmla="*/ 12 w 15"/>
                  <a:gd name="T61" fmla="*/ 15 h 24"/>
                  <a:gd name="T62" fmla="*/ 12 w 15"/>
                  <a:gd name="T63" fmla="*/ 17 h 24"/>
                  <a:gd name="T64" fmla="*/ 12 w 15"/>
                  <a:gd name="T65" fmla="*/ 19 h 24"/>
                  <a:gd name="T66" fmla="*/ 14 w 15"/>
                  <a:gd name="T67" fmla="*/ 18 h 24"/>
                  <a:gd name="T68" fmla="*/ 15 w 15"/>
                  <a:gd name="T69" fmla="*/ 15 h 24"/>
                  <a:gd name="T70" fmla="*/ 14 w 15"/>
                  <a:gd name="T71" fmla="*/ 13 h 24"/>
                  <a:gd name="T72" fmla="*/ 14 w 15"/>
                  <a:gd name="T73" fmla="*/ 12 h 24"/>
                  <a:gd name="T74" fmla="*/ 12 w 15"/>
                  <a:gd name="T75" fmla="*/ 7 h 24"/>
                  <a:gd name="T76" fmla="*/ 11 w 15"/>
                  <a:gd name="T77" fmla="*/ 4 h 24"/>
                  <a:gd name="T78" fmla="*/ 9 w 15"/>
                  <a:gd name="T79" fmla="*/ 2 h 24"/>
                  <a:gd name="T80" fmla="*/ 6 w 15"/>
                  <a:gd name="T81" fmla="*/ 0 h 24"/>
                  <a:gd name="T82" fmla="*/ 5 w 15"/>
                  <a:gd name="T83" fmla="*/ 0 h 24"/>
                  <a:gd name="T84" fmla="*/ 3 w 15"/>
                  <a:gd name="T85" fmla="*/ 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5" h="24">
                    <a:moveTo>
                      <a:pt x="3" y="1"/>
                    </a:moveTo>
                    <a:cubicBezTo>
                      <a:pt x="2" y="2"/>
                      <a:pt x="2" y="2"/>
                      <a:pt x="2" y="3"/>
                    </a:cubicBezTo>
                    <a:cubicBezTo>
                      <a:pt x="1" y="3"/>
                      <a:pt x="0" y="4"/>
                      <a:pt x="2" y="4"/>
                    </a:cubicBezTo>
                    <a:cubicBezTo>
                      <a:pt x="3" y="4"/>
                      <a:pt x="3" y="4"/>
                      <a:pt x="3" y="5"/>
                    </a:cubicBezTo>
                    <a:cubicBezTo>
                      <a:pt x="2" y="5"/>
                      <a:pt x="0" y="5"/>
                      <a:pt x="1" y="6"/>
                    </a:cubicBezTo>
                    <a:cubicBezTo>
                      <a:pt x="2" y="6"/>
                      <a:pt x="4" y="5"/>
                      <a:pt x="3" y="6"/>
                    </a:cubicBezTo>
                    <a:cubicBezTo>
                      <a:pt x="3" y="6"/>
                      <a:pt x="2" y="7"/>
                      <a:pt x="1" y="7"/>
                    </a:cubicBezTo>
                    <a:cubicBezTo>
                      <a:pt x="1" y="8"/>
                      <a:pt x="1" y="8"/>
                      <a:pt x="1" y="9"/>
                    </a:cubicBezTo>
                    <a:cubicBezTo>
                      <a:pt x="2" y="10"/>
                      <a:pt x="1" y="11"/>
                      <a:pt x="2" y="11"/>
                    </a:cubicBezTo>
                    <a:cubicBezTo>
                      <a:pt x="3" y="11"/>
                      <a:pt x="3" y="11"/>
                      <a:pt x="3" y="12"/>
                    </a:cubicBezTo>
                    <a:cubicBezTo>
                      <a:pt x="4" y="12"/>
                      <a:pt x="4" y="13"/>
                      <a:pt x="3" y="14"/>
                    </a:cubicBezTo>
                    <a:cubicBezTo>
                      <a:pt x="2" y="14"/>
                      <a:pt x="1" y="13"/>
                      <a:pt x="1" y="15"/>
                    </a:cubicBezTo>
                    <a:cubicBezTo>
                      <a:pt x="2" y="16"/>
                      <a:pt x="2" y="17"/>
                      <a:pt x="2" y="18"/>
                    </a:cubicBezTo>
                    <a:cubicBezTo>
                      <a:pt x="2" y="19"/>
                      <a:pt x="3" y="20"/>
                      <a:pt x="3" y="21"/>
                    </a:cubicBezTo>
                    <a:cubicBezTo>
                      <a:pt x="4" y="22"/>
                      <a:pt x="4" y="23"/>
                      <a:pt x="5" y="24"/>
                    </a:cubicBezTo>
                    <a:cubicBezTo>
                      <a:pt x="6" y="24"/>
                      <a:pt x="6" y="23"/>
                      <a:pt x="5" y="21"/>
                    </a:cubicBezTo>
                    <a:cubicBezTo>
                      <a:pt x="5" y="20"/>
                      <a:pt x="4" y="19"/>
                      <a:pt x="5" y="19"/>
                    </a:cubicBezTo>
                    <a:cubicBezTo>
                      <a:pt x="6" y="18"/>
                      <a:pt x="6" y="18"/>
                      <a:pt x="7" y="18"/>
                    </a:cubicBezTo>
                    <a:cubicBezTo>
                      <a:pt x="7" y="18"/>
                      <a:pt x="8" y="18"/>
                      <a:pt x="7" y="17"/>
                    </a:cubicBezTo>
                    <a:cubicBezTo>
                      <a:pt x="7" y="16"/>
                      <a:pt x="6" y="15"/>
                      <a:pt x="6" y="14"/>
                    </a:cubicBezTo>
                    <a:cubicBezTo>
                      <a:pt x="6" y="13"/>
                      <a:pt x="6" y="11"/>
                      <a:pt x="6" y="13"/>
                    </a:cubicBezTo>
                    <a:cubicBezTo>
                      <a:pt x="7" y="14"/>
                      <a:pt x="7" y="14"/>
                      <a:pt x="8" y="15"/>
                    </a:cubicBezTo>
                    <a:cubicBezTo>
                      <a:pt x="8" y="15"/>
                      <a:pt x="9" y="15"/>
                      <a:pt x="9" y="14"/>
                    </a:cubicBezTo>
                    <a:cubicBezTo>
                      <a:pt x="8" y="13"/>
                      <a:pt x="8" y="11"/>
                      <a:pt x="8" y="11"/>
                    </a:cubicBezTo>
                    <a:cubicBezTo>
                      <a:pt x="9" y="12"/>
                      <a:pt x="10" y="13"/>
                      <a:pt x="10" y="14"/>
                    </a:cubicBezTo>
                    <a:cubicBezTo>
                      <a:pt x="10" y="15"/>
                      <a:pt x="9" y="15"/>
                      <a:pt x="9" y="15"/>
                    </a:cubicBezTo>
                    <a:cubicBezTo>
                      <a:pt x="9" y="16"/>
                      <a:pt x="9" y="16"/>
                      <a:pt x="9" y="17"/>
                    </a:cubicBezTo>
                    <a:cubicBezTo>
                      <a:pt x="9" y="18"/>
                      <a:pt x="8" y="19"/>
                      <a:pt x="9" y="19"/>
                    </a:cubicBezTo>
                    <a:cubicBezTo>
                      <a:pt x="10" y="18"/>
                      <a:pt x="11" y="18"/>
                      <a:pt x="11" y="17"/>
                    </a:cubicBezTo>
                    <a:cubicBezTo>
                      <a:pt x="10" y="16"/>
                      <a:pt x="10" y="15"/>
                      <a:pt x="11" y="14"/>
                    </a:cubicBezTo>
                    <a:cubicBezTo>
                      <a:pt x="11" y="14"/>
                      <a:pt x="11" y="14"/>
                      <a:pt x="12" y="15"/>
                    </a:cubicBezTo>
                    <a:cubicBezTo>
                      <a:pt x="12" y="16"/>
                      <a:pt x="12" y="17"/>
                      <a:pt x="12" y="17"/>
                    </a:cubicBezTo>
                    <a:cubicBezTo>
                      <a:pt x="12" y="18"/>
                      <a:pt x="11" y="19"/>
                      <a:pt x="12" y="19"/>
                    </a:cubicBezTo>
                    <a:cubicBezTo>
                      <a:pt x="13" y="19"/>
                      <a:pt x="14" y="19"/>
                      <a:pt x="14" y="18"/>
                    </a:cubicBezTo>
                    <a:cubicBezTo>
                      <a:pt x="14" y="17"/>
                      <a:pt x="15" y="16"/>
                      <a:pt x="15" y="15"/>
                    </a:cubicBezTo>
                    <a:cubicBezTo>
                      <a:pt x="14" y="14"/>
                      <a:pt x="13" y="13"/>
                      <a:pt x="14" y="13"/>
                    </a:cubicBezTo>
                    <a:cubicBezTo>
                      <a:pt x="15" y="13"/>
                      <a:pt x="15" y="14"/>
                      <a:pt x="14" y="12"/>
                    </a:cubicBezTo>
                    <a:cubicBezTo>
                      <a:pt x="13" y="10"/>
                      <a:pt x="13" y="9"/>
                      <a:pt x="12" y="7"/>
                    </a:cubicBezTo>
                    <a:cubicBezTo>
                      <a:pt x="12" y="6"/>
                      <a:pt x="12" y="5"/>
                      <a:pt x="11" y="4"/>
                    </a:cubicBezTo>
                    <a:cubicBezTo>
                      <a:pt x="10" y="4"/>
                      <a:pt x="9" y="3"/>
                      <a:pt x="9" y="2"/>
                    </a:cubicBezTo>
                    <a:cubicBezTo>
                      <a:pt x="8" y="1"/>
                      <a:pt x="7" y="0"/>
                      <a:pt x="6" y="0"/>
                    </a:cubicBezTo>
                    <a:cubicBezTo>
                      <a:pt x="5" y="0"/>
                      <a:pt x="5" y="0"/>
                      <a:pt x="5" y="0"/>
                    </a:cubicBezTo>
                    <a:cubicBezTo>
                      <a:pt x="4" y="1"/>
                      <a:pt x="4" y="1"/>
                      <a:pt x="3" y="1"/>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55" name="Freeform 501">
                <a:extLst>
                  <a:ext uri="{FF2B5EF4-FFF2-40B4-BE49-F238E27FC236}">
                    <a16:creationId xmlns:a16="http://schemas.microsoft.com/office/drawing/2014/main" id="{F863655E-03D8-7252-C25B-E27ED983B5E8}"/>
                  </a:ext>
                </a:extLst>
              </p:cNvPr>
              <p:cNvSpPr>
                <a:spLocks/>
              </p:cNvSpPr>
              <p:nvPr/>
            </p:nvSpPr>
            <p:spPr bwMode="gray">
              <a:xfrm>
                <a:off x="3319509" y="5264352"/>
                <a:ext cx="25400" cy="22226"/>
              </a:xfrm>
              <a:custGeom>
                <a:avLst/>
                <a:gdLst>
                  <a:gd name="T0" fmla="*/ 1 w 7"/>
                  <a:gd name="T1" fmla="*/ 1 h 6"/>
                  <a:gd name="T2" fmla="*/ 2 w 7"/>
                  <a:gd name="T3" fmla="*/ 1 h 6"/>
                  <a:gd name="T4" fmla="*/ 5 w 7"/>
                  <a:gd name="T5" fmla="*/ 2 h 6"/>
                  <a:gd name="T6" fmla="*/ 6 w 7"/>
                  <a:gd name="T7" fmla="*/ 4 h 6"/>
                  <a:gd name="T8" fmla="*/ 6 w 7"/>
                  <a:gd name="T9" fmla="*/ 6 h 6"/>
                  <a:gd name="T10" fmla="*/ 3 w 7"/>
                  <a:gd name="T11" fmla="*/ 6 h 6"/>
                  <a:gd name="T12" fmla="*/ 2 w 7"/>
                  <a:gd name="T13" fmla="*/ 4 h 6"/>
                  <a:gd name="T14" fmla="*/ 2 w 7"/>
                  <a:gd name="T15" fmla="*/ 2 h 6"/>
                  <a:gd name="T16" fmla="*/ 1 w 7"/>
                  <a:gd name="T1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6">
                    <a:moveTo>
                      <a:pt x="1" y="1"/>
                    </a:moveTo>
                    <a:cubicBezTo>
                      <a:pt x="1" y="0"/>
                      <a:pt x="2" y="0"/>
                      <a:pt x="2" y="1"/>
                    </a:cubicBezTo>
                    <a:cubicBezTo>
                      <a:pt x="3" y="1"/>
                      <a:pt x="4" y="1"/>
                      <a:pt x="5" y="2"/>
                    </a:cubicBezTo>
                    <a:cubicBezTo>
                      <a:pt x="5" y="3"/>
                      <a:pt x="5" y="3"/>
                      <a:pt x="6" y="4"/>
                    </a:cubicBezTo>
                    <a:cubicBezTo>
                      <a:pt x="6" y="5"/>
                      <a:pt x="7" y="6"/>
                      <a:pt x="6" y="6"/>
                    </a:cubicBezTo>
                    <a:cubicBezTo>
                      <a:pt x="5" y="6"/>
                      <a:pt x="4" y="6"/>
                      <a:pt x="3" y="6"/>
                    </a:cubicBezTo>
                    <a:cubicBezTo>
                      <a:pt x="2" y="6"/>
                      <a:pt x="2" y="5"/>
                      <a:pt x="2" y="4"/>
                    </a:cubicBezTo>
                    <a:cubicBezTo>
                      <a:pt x="3" y="4"/>
                      <a:pt x="3" y="3"/>
                      <a:pt x="2" y="2"/>
                    </a:cubicBezTo>
                    <a:cubicBezTo>
                      <a:pt x="2" y="2"/>
                      <a:pt x="0" y="1"/>
                      <a:pt x="1" y="1"/>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656" name="Freeform 502">
                <a:extLst>
                  <a:ext uri="{FF2B5EF4-FFF2-40B4-BE49-F238E27FC236}">
                    <a16:creationId xmlns:a16="http://schemas.microsoft.com/office/drawing/2014/main" id="{B1B9A31A-EBDE-7956-3B3B-86339C222B91}"/>
                  </a:ext>
                </a:extLst>
              </p:cNvPr>
              <p:cNvSpPr>
                <a:spLocks/>
              </p:cNvSpPr>
              <p:nvPr/>
            </p:nvSpPr>
            <p:spPr bwMode="gray">
              <a:xfrm>
                <a:off x="3336971" y="5283403"/>
                <a:ext cx="19050" cy="17463"/>
              </a:xfrm>
              <a:custGeom>
                <a:avLst/>
                <a:gdLst>
                  <a:gd name="T0" fmla="*/ 2 w 5"/>
                  <a:gd name="T1" fmla="*/ 2 h 5"/>
                  <a:gd name="T2" fmla="*/ 0 w 5"/>
                  <a:gd name="T3" fmla="*/ 4 h 5"/>
                  <a:gd name="T4" fmla="*/ 2 w 5"/>
                  <a:gd name="T5" fmla="*/ 5 h 5"/>
                  <a:gd name="T6" fmla="*/ 4 w 5"/>
                  <a:gd name="T7" fmla="*/ 4 h 5"/>
                  <a:gd name="T8" fmla="*/ 4 w 5"/>
                  <a:gd name="T9" fmla="*/ 2 h 5"/>
                  <a:gd name="T10" fmla="*/ 3 w 5"/>
                  <a:gd name="T11" fmla="*/ 0 h 5"/>
                  <a:gd name="T12" fmla="*/ 2 w 5"/>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5" h="5">
                    <a:moveTo>
                      <a:pt x="2" y="2"/>
                    </a:moveTo>
                    <a:cubicBezTo>
                      <a:pt x="1" y="2"/>
                      <a:pt x="0" y="3"/>
                      <a:pt x="0" y="4"/>
                    </a:cubicBezTo>
                    <a:cubicBezTo>
                      <a:pt x="0" y="4"/>
                      <a:pt x="1" y="5"/>
                      <a:pt x="2" y="5"/>
                    </a:cubicBezTo>
                    <a:cubicBezTo>
                      <a:pt x="3" y="5"/>
                      <a:pt x="3" y="5"/>
                      <a:pt x="4" y="4"/>
                    </a:cubicBezTo>
                    <a:cubicBezTo>
                      <a:pt x="5" y="4"/>
                      <a:pt x="5" y="3"/>
                      <a:pt x="4" y="2"/>
                    </a:cubicBezTo>
                    <a:cubicBezTo>
                      <a:pt x="4" y="2"/>
                      <a:pt x="4" y="0"/>
                      <a:pt x="3" y="0"/>
                    </a:cubicBezTo>
                    <a:cubicBezTo>
                      <a:pt x="3" y="1"/>
                      <a:pt x="3" y="2"/>
                      <a:pt x="2" y="2"/>
                    </a:cubicBezTo>
                    <a:close/>
                  </a:path>
                </a:pathLst>
              </a:custGeom>
              <a:solidFill>
                <a:schemeClr val="accent1"/>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grpSp>
        <p:sp>
          <p:nvSpPr>
            <p:cNvPr id="521" name="TextBox 520">
              <a:extLst>
                <a:ext uri="{FF2B5EF4-FFF2-40B4-BE49-F238E27FC236}">
                  <a16:creationId xmlns:a16="http://schemas.microsoft.com/office/drawing/2014/main" id="{CDBB00D0-3FD8-FF00-AFD1-D13795A986F8}"/>
                </a:ext>
              </a:extLst>
            </p:cNvPr>
            <p:cNvSpPr txBox="1"/>
            <p:nvPr/>
          </p:nvSpPr>
          <p:spPr bwMode="gray">
            <a:xfrm>
              <a:off x="6284759" y="4157893"/>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58</a:t>
              </a:r>
            </a:p>
          </p:txBody>
        </p:sp>
        <p:sp>
          <p:nvSpPr>
            <p:cNvPr id="522" name="TextBox 521">
              <a:extLst>
                <a:ext uri="{FF2B5EF4-FFF2-40B4-BE49-F238E27FC236}">
                  <a16:creationId xmlns:a16="http://schemas.microsoft.com/office/drawing/2014/main" id="{A22CAC0D-D241-AA15-635C-280F4E2C17D2}"/>
                </a:ext>
              </a:extLst>
            </p:cNvPr>
            <p:cNvSpPr txBox="1"/>
            <p:nvPr/>
          </p:nvSpPr>
          <p:spPr bwMode="gray">
            <a:xfrm>
              <a:off x="7310343" y="4099551"/>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56</a:t>
              </a:r>
            </a:p>
          </p:txBody>
        </p:sp>
        <p:sp>
          <p:nvSpPr>
            <p:cNvPr id="523" name="TextBox 522">
              <a:extLst>
                <a:ext uri="{FF2B5EF4-FFF2-40B4-BE49-F238E27FC236}">
                  <a16:creationId xmlns:a16="http://schemas.microsoft.com/office/drawing/2014/main" id="{880B9D87-C65C-F41A-2D2E-7798AECFD49C}"/>
                </a:ext>
              </a:extLst>
            </p:cNvPr>
            <p:cNvSpPr txBox="1"/>
            <p:nvPr/>
          </p:nvSpPr>
          <p:spPr bwMode="gray">
            <a:xfrm>
              <a:off x="8169504" y="4418406"/>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62</a:t>
              </a:r>
            </a:p>
          </p:txBody>
        </p:sp>
        <p:sp>
          <p:nvSpPr>
            <p:cNvPr id="524" name="Freeform 425">
              <a:extLst>
                <a:ext uri="{FF2B5EF4-FFF2-40B4-BE49-F238E27FC236}">
                  <a16:creationId xmlns:a16="http://schemas.microsoft.com/office/drawing/2014/main" id="{FFB88C0B-E35B-754F-DC34-32EBB0F90984}"/>
                </a:ext>
              </a:extLst>
            </p:cNvPr>
            <p:cNvSpPr>
              <a:spLocks/>
            </p:cNvSpPr>
            <p:nvPr/>
          </p:nvSpPr>
          <p:spPr bwMode="gray">
            <a:xfrm>
              <a:off x="9868862" y="3366731"/>
              <a:ext cx="116180" cy="198522"/>
            </a:xfrm>
            <a:custGeom>
              <a:avLst/>
              <a:gdLst>
                <a:gd name="T0" fmla="*/ 50 w 52"/>
                <a:gd name="T1" fmla="*/ 32 h 126"/>
                <a:gd name="T2" fmla="*/ 44 w 52"/>
                <a:gd name="T3" fmla="*/ 33 h 126"/>
                <a:gd name="T4" fmla="*/ 43 w 52"/>
                <a:gd name="T5" fmla="*/ 31 h 126"/>
                <a:gd name="T6" fmla="*/ 45 w 52"/>
                <a:gd name="T7" fmla="*/ 27 h 126"/>
                <a:gd name="T8" fmla="*/ 43 w 52"/>
                <a:gd name="T9" fmla="*/ 24 h 126"/>
                <a:gd name="T10" fmla="*/ 45 w 52"/>
                <a:gd name="T11" fmla="*/ 20 h 126"/>
                <a:gd name="T12" fmla="*/ 48 w 52"/>
                <a:gd name="T13" fmla="*/ 9 h 126"/>
                <a:gd name="T14" fmla="*/ 21 w 52"/>
                <a:gd name="T15" fmla="*/ 0 h 126"/>
                <a:gd name="T16" fmla="*/ 16 w 52"/>
                <a:gd name="T17" fmla="*/ 5 h 126"/>
                <a:gd name="T18" fmla="*/ 14 w 52"/>
                <a:gd name="T19" fmla="*/ 13 h 126"/>
                <a:gd name="T20" fmla="*/ 12 w 52"/>
                <a:gd name="T21" fmla="*/ 21 h 126"/>
                <a:gd name="T22" fmla="*/ 11 w 52"/>
                <a:gd name="T23" fmla="*/ 27 h 126"/>
                <a:gd name="T24" fmla="*/ 13 w 52"/>
                <a:gd name="T25" fmla="*/ 35 h 126"/>
                <a:gd name="T26" fmla="*/ 19 w 52"/>
                <a:gd name="T27" fmla="*/ 40 h 126"/>
                <a:gd name="T28" fmla="*/ 28 w 52"/>
                <a:gd name="T29" fmla="*/ 47 h 126"/>
                <a:gd name="T30" fmla="*/ 27 w 52"/>
                <a:gd name="T31" fmla="*/ 52 h 126"/>
                <a:gd name="T32" fmla="*/ 20 w 52"/>
                <a:gd name="T33" fmla="*/ 59 h 126"/>
                <a:gd name="T34" fmla="*/ 15 w 52"/>
                <a:gd name="T35" fmla="*/ 66 h 126"/>
                <a:gd name="T36" fmla="*/ 8 w 52"/>
                <a:gd name="T37" fmla="*/ 67 h 126"/>
                <a:gd name="T38" fmla="*/ 0 w 52"/>
                <a:gd name="T39" fmla="*/ 75 h 126"/>
                <a:gd name="T40" fmla="*/ 35 w 52"/>
                <a:gd name="T41" fmla="*/ 122 h 126"/>
                <a:gd name="T42" fmla="*/ 34 w 52"/>
                <a:gd name="T43" fmla="*/ 115 h 126"/>
                <a:gd name="T44" fmla="*/ 33 w 52"/>
                <a:gd name="T45" fmla="*/ 117 h 126"/>
                <a:gd name="T46" fmla="*/ 30 w 52"/>
                <a:gd name="T47" fmla="*/ 116 h 126"/>
                <a:gd name="T48" fmla="*/ 31 w 52"/>
                <a:gd name="T49" fmla="*/ 113 h 126"/>
                <a:gd name="T50" fmla="*/ 32 w 52"/>
                <a:gd name="T51" fmla="*/ 108 h 126"/>
                <a:gd name="T52" fmla="*/ 26 w 52"/>
                <a:gd name="T53" fmla="*/ 107 h 126"/>
                <a:gd name="T54" fmla="*/ 22 w 52"/>
                <a:gd name="T55" fmla="*/ 101 h 126"/>
                <a:gd name="T56" fmla="*/ 19 w 52"/>
                <a:gd name="T57" fmla="*/ 98 h 126"/>
                <a:gd name="T58" fmla="*/ 17 w 52"/>
                <a:gd name="T59" fmla="*/ 91 h 126"/>
                <a:gd name="T60" fmla="*/ 12 w 52"/>
                <a:gd name="T61" fmla="*/ 87 h 126"/>
                <a:gd name="T62" fmla="*/ 9 w 52"/>
                <a:gd name="T63" fmla="*/ 80 h 126"/>
                <a:gd name="T64" fmla="*/ 8 w 52"/>
                <a:gd name="T65" fmla="*/ 75 h 126"/>
                <a:gd name="T66" fmla="*/ 10 w 52"/>
                <a:gd name="T67" fmla="*/ 73 h 126"/>
                <a:gd name="T68" fmla="*/ 10 w 52"/>
                <a:gd name="T69" fmla="*/ 79 h 126"/>
                <a:gd name="T70" fmla="*/ 14 w 52"/>
                <a:gd name="T71" fmla="*/ 85 h 126"/>
                <a:gd name="T72" fmla="*/ 19 w 52"/>
                <a:gd name="T73" fmla="*/ 87 h 126"/>
                <a:gd name="T74" fmla="*/ 22 w 52"/>
                <a:gd name="T75" fmla="*/ 89 h 126"/>
                <a:gd name="T76" fmla="*/ 25 w 52"/>
                <a:gd name="T77" fmla="*/ 92 h 126"/>
                <a:gd name="T78" fmla="*/ 29 w 52"/>
                <a:gd name="T79" fmla="*/ 90 h 126"/>
                <a:gd name="T80" fmla="*/ 34 w 52"/>
                <a:gd name="T81" fmla="*/ 91 h 126"/>
                <a:gd name="T82" fmla="*/ 33 w 52"/>
                <a:gd name="T83" fmla="*/ 99 h 126"/>
                <a:gd name="T84" fmla="*/ 37 w 52"/>
                <a:gd name="T85" fmla="*/ 99 h 126"/>
                <a:gd name="T86" fmla="*/ 38 w 52"/>
                <a:gd name="T87" fmla="*/ 95 h 126"/>
                <a:gd name="T88" fmla="*/ 40 w 52"/>
                <a:gd name="T89" fmla="*/ 92 h 126"/>
                <a:gd name="T90" fmla="*/ 42 w 52"/>
                <a:gd name="T91" fmla="*/ 87 h 126"/>
                <a:gd name="T92" fmla="*/ 42 w 52"/>
                <a:gd name="T93" fmla="*/ 83 h 126"/>
                <a:gd name="T94" fmla="*/ 44 w 52"/>
                <a:gd name="T95" fmla="*/ 80 h 126"/>
                <a:gd name="T96" fmla="*/ 46 w 52"/>
                <a:gd name="T97" fmla="*/ 79 h 126"/>
                <a:gd name="T98" fmla="*/ 46 w 52"/>
                <a:gd name="T99" fmla="*/ 75 h 126"/>
                <a:gd name="T100" fmla="*/ 45 w 52"/>
                <a:gd name="T101" fmla="*/ 72 h 126"/>
                <a:gd name="T102" fmla="*/ 48 w 52"/>
                <a:gd name="T103" fmla="*/ 69 h 126"/>
                <a:gd name="T104" fmla="*/ 50 w 52"/>
                <a:gd name="T105" fmla="*/ 61 h 126"/>
                <a:gd name="T106" fmla="*/ 51 w 52"/>
                <a:gd name="T107" fmla="*/ 54 h 126"/>
                <a:gd name="T108" fmla="*/ 51 w 52"/>
                <a:gd name="T109" fmla="*/ 48 h 126"/>
                <a:gd name="T110" fmla="*/ 52 w 52"/>
                <a:gd name="T111" fmla="*/ 42 h 126"/>
                <a:gd name="T112" fmla="*/ 51 w 52"/>
                <a:gd name="T113" fmla="*/ 32 h 126"/>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3077 w 10000"/>
                <a:gd name="connsiteY26" fmla="*/ 2937 h 10000"/>
                <a:gd name="connsiteX27" fmla="*/ 3654 w 10000"/>
                <a:gd name="connsiteY27" fmla="*/ 3175 h 10000"/>
                <a:gd name="connsiteX28" fmla="*/ 4423 w 10000"/>
                <a:gd name="connsiteY28" fmla="*/ 3413 h 10000"/>
                <a:gd name="connsiteX29" fmla="*/ 5385 w 10000"/>
                <a:gd name="connsiteY29" fmla="*/ 3730 h 10000"/>
                <a:gd name="connsiteX30" fmla="*/ 5769 w 10000"/>
                <a:gd name="connsiteY30" fmla="*/ 3968 h 10000"/>
                <a:gd name="connsiteX31" fmla="*/ 5192 w 10000"/>
                <a:gd name="connsiteY31" fmla="*/ 4127 h 10000"/>
                <a:gd name="connsiteX32" fmla="*/ 4423 w 10000"/>
                <a:gd name="connsiteY32" fmla="*/ 4444 h 10000"/>
                <a:gd name="connsiteX33" fmla="*/ 3846 w 10000"/>
                <a:gd name="connsiteY33" fmla="*/ 4683 h 10000"/>
                <a:gd name="connsiteX34" fmla="*/ 3846 w 10000"/>
                <a:gd name="connsiteY34" fmla="*/ 4921 h 10000"/>
                <a:gd name="connsiteX35" fmla="*/ 2885 w 10000"/>
                <a:gd name="connsiteY35" fmla="*/ 5238 h 10000"/>
                <a:gd name="connsiteX36" fmla="*/ 2500 w 10000"/>
                <a:gd name="connsiteY36" fmla="*/ 5397 h 10000"/>
                <a:gd name="connsiteX37" fmla="*/ 1538 w 10000"/>
                <a:gd name="connsiteY37" fmla="*/ 5317 h 10000"/>
                <a:gd name="connsiteX38" fmla="*/ 577 w 10000"/>
                <a:gd name="connsiteY38" fmla="*/ 5556 h 10000"/>
                <a:gd name="connsiteX39" fmla="*/ 0 w 10000"/>
                <a:gd name="connsiteY39" fmla="*/ 5952 h 10000"/>
                <a:gd name="connsiteX40" fmla="*/ 2885 w 10000"/>
                <a:gd name="connsiteY40" fmla="*/ 10000 h 10000"/>
                <a:gd name="connsiteX41" fmla="*/ 6731 w 10000"/>
                <a:gd name="connsiteY41" fmla="*/ 9683 h 10000"/>
                <a:gd name="connsiteX42" fmla="*/ 6731 w 10000"/>
                <a:gd name="connsiteY42" fmla="*/ 9286 h 10000"/>
                <a:gd name="connsiteX43" fmla="*/ 6538 w 10000"/>
                <a:gd name="connsiteY43" fmla="*/ 9127 h 10000"/>
                <a:gd name="connsiteX44" fmla="*/ 6538 w 10000"/>
                <a:gd name="connsiteY44" fmla="*/ 9127 h 10000"/>
                <a:gd name="connsiteX45" fmla="*/ 6346 w 10000"/>
                <a:gd name="connsiteY45" fmla="*/ 9286 h 10000"/>
                <a:gd name="connsiteX46" fmla="*/ 5962 w 10000"/>
                <a:gd name="connsiteY46" fmla="*/ 9286 h 10000"/>
                <a:gd name="connsiteX47" fmla="*/ 5769 w 10000"/>
                <a:gd name="connsiteY47" fmla="*/ 9206 h 10000"/>
                <a:gd name="connsiteX48" fmla="*/ 5962 w 10000"/>
                <a:gd name="connsiteY48" fmla="*/ 9048 h 10000"/>
                <a:gd name="connsiteX49" fmla="*/ 5962 w 10000"/>
                <a:gd name="connsiteY49" fmla="*/ 8968 h 10000"/>
                <a:gd name="connsiteX50" fmla="*/ 6154 w 10000"/>
                <a:gd name="connsiteY50" fmla="*/ 8810 h 10000"/>
                <a:gd name="connsiteX51" fmla="*/ 6154 w 10000"/>
                <a:gd name="connsiteY51" fmla="*/ 8571 h 10000"/>
                <a:gd name="connsiteX52" fmla="*/ 5577 w 10000"/>
                <a:gd name="connsiteY52" fmla="*/ 8571 h 10000"/>
                <a:gd name="connsiteX53" fmla="*/ 5000 w 10000"/>
                <a:gd name="connsiteY53" fmla="*/ 8492 h 10000"/>
                <a:gd name="connsiteX54" fmla="*/ 4615 w 10000"/>
                <a:gd name="connsiteY54" fmla="*/ 8254 h 10000"/>
                <a:gd name="connsiteX55" fmla="*/ 4231 w 10000"/>
                <a:gd name="connsiteY55" fmla="*/ 8016 h 10000"/>
                <a:gd name="connsiteX56" fmla="*/ 3846 w 10000"/>
                <a:gd name="connsiteY56" fmla="*/ 7857 h 10000"/>
                <a:gd name="connsiteX57" fmla="*/ 3654 w 10000"/>
                <a:gd name="connsiteY57" fmla="*/ 7778 h 10000"/>
                <a:gd name="connsiteX58" fmla="*/ 3462 w 10000"/>
                <a:gd name="connsiteY58" fmla="*/ 7460 h 10000"/>
                <a:gd name="connsiteX59" fmla="*/ 3269 w 10000"/>
                <a:gd name="connsiteY59" fmla="*/ 7222 h 10000"/>
                <a:gd name="connsiteX60" fmla="*/ 2692 w 10000"/>
                <a:gd name="connsiteY60" fmla="*/ 6984 h 10000"/>
                <a:gd name="connsiteX61" fmla="*/ 2308 w 10000"/>
                <a:gd name="connsiteY61" fmla="*/ 6905 h 10000"/>
                <a:gd name="connsiteX62" fmla="*/ 1923 w 10000"/>
                <a:gd name="connsiteY62" fmla="*/ 6746 h 10000"/>
                <a:gd name="connsiteX63" fmla="*/ 1731 w 10000"/>
                <a:gd name="connsiteY63" fmla="*/ 6349 h 10000"/>
                <a:gd name="connsiteX64" fmla="*/ 1346 w 10000"/>
                <a:gd name="connsiteY64" fmla="*/ 6190 h 10000"/>
                <a:gd name="connsiteX65" fmla="*/ 1538 w 10000"/>
                <a:gd name="connsiteY65" fmla="*/ 5952 h 10000"/>
                <a:gd name="connsiteX66" fmla="*/ 1923 w 10000"/>
                <a:gd name="connsiteY66" fmla="*/ 5635 h 10000"/>
                <a:gd name="connsiteX67" fmla="*/ 1923 w 10000"/>
                <a:gd name="connsiteY67" fmla="*/ 5794 h 10000"/>
                <a:gd name="connsiteX68" fmla="*/ 1731 w 10000"/>
                <a:gd name="connsiteY68" fmla="*/ 6032 h 10000"/>
                <a:gd name="connsiteX69" fmla="*/ 2115 w 10000"/>
                <a:gd name="connsiteY69" fmla="*/ 6587 h 10000"/>
                <a:gd name="connsiteX70" fmla="*/ 2692 w 10000"/>
                <a:gd name="connsiteY70" fmla="*/ 6746 h 10000"/>
                <a:gd name="connsiteX71" fmla="*/ 3077 w 10000"/>
                <a:gd name="connsiteY71" fmla="*/ 6825 h 10000"/>
                <a:gd name="connsiteX72" fmla="*/ 3654 w 10000"/>
                <a:gd name="connsiteY72" fmla="*/ 6905 h 10000"/>
                <a:gd name="connsiteX73" fmla="*/ 3846 w 10000"/>
                <a:gd name="connsiteY73" fmla="*/ 7063 h 10000"/>
                <a:gd name="connsiteX74" fmla="*/ 4231 w 10000"/>
                <a:gd name="connsiteY74" fmla="*/ 7063 h 10000"/>
                <a:gd name="connsiteX75" fmla="*/ 4615 w 10000"/>
                <a:gd name="connsiteY75" fmla="*/ 7143 h 10000"/>
                <a:gd name="connsiteX76" fmla="*/ 4808 w 10000"/>
                <a:gd name="connsiteY76" fmla="*/ 7302 h 10000"/>
                <a:gd name="connsiteX77" fmla="*/ 5192 w 10000"/>
                <a:gd name="connsiteY77" fmla="*/ 7222 h 10000"/>
                <a:gd name="connsiteX78" fmla="*/ 5577 w 10000"/>
                <a:gd name="connsiteY78" fmla="*/ 7143 h 10000"/>
                <a:gd name="connsiteX79" fmla="*/ 5962 w 10000"/>
                <a:gd name="connsiteY79" fmla="*/ 7222 h 10000"/>
                <a:gd name="connsiteX80" fmla="*/ 6538 w 10000"/>
                <a:gd name="connsiteY80" fmla="*/ 7222 h 10000"/>
                <a:gd name="connsiteX81" fmla="*/ 6538 w 10000"/>
                <a:gd name="connsiteY81" fmla="*/ 7460 h 10000"/>
                <a:gd name="connsiteX82" fmla="*/ 6346 w 10000"/>
                <a:gd name="connsiteY82" fmla="*/ 7857 h 10000"/>
                <a:gd name="connsiteX83" fmla="*/ 6538 w 10000"/>
                <a:gd name="connsiteY83" fmla="*/ 8016 h 10000"/>
                <a:gd name="connsiteX84" fmla="*/ 7115 w 10000"/>
                <a:gd name="connsiteY84" fmla="*/ 7857 h 10000"/>
                <a:gd name="connsiteX85" fmla="*/ 7308 w 10000"/>
                <a:gd name="connsiteY85" fmla="*/ 7698 h 10000"/>
                <a:gd name="connsiteX86" fmla="*/ 7308 w 10000"/>
                <a:gd name="connsiteY86" fmla="*/ 7540 h 10000"/>
                <a:gd name="connsiteX87" fmla="*/ 7692 w 10000"/>
                <a:gd name="connsiteY87" fmla="*/ 7460 h 10000"/>
                <a:gd name="connsiteX88" fmla="*/ 7692 w 10000"/>
                <a:gd name="connsiteY88" fmla="*/ 7302 h 10000"/>
                <a:gd name="connsiteX89" fmla="*/ 7885 w 10000"/>
                <a:gd name="connsiteY89" fmla="*/ 7143 h 10000"/>
                <a:gd name="connsiteX90" fmla="*/ 8077 w 10000"/>
                <a:gd name="connsiteY90" fmla="*/ 6905 h 10000"/>
                <a:gd name="connsiteX91" fmla="*/ 7692 w 10000"/>
                <a:gd name="connsiteY91" fmla="*/ 6667 h 10000"/>
                <a:gd name="connsiteX92" fmla="*/ 8077 w 10000"/>
                <a:gd name="connsiteY92" fmla="*/ 6587 h 10000"/>
                <a:gd name="connsiteX93" fmla="*/ 8269 w 10000"/>
                <a:gd name="connsiteY93" fmla="*/ 6429 h 10000"/>
                <a:gd name="connsiteX94" fmla="*/ 8462 w 10000"/>
                <a:gd name="connsiteY94" fmla="*/ 6349 h 10000"/>
                <a:gd name="connsiteX95" fmla="*/ 8846 w 10000"/>
                <a:gd name="connsiteY95" fmla="*/ 6349 h 10000"/>
                <a:gd name="connsiteX96" fmla="*/ 8846 w 10000"/>
                <a:gd name="connsiteY96" fmla="*/ 6270 h 10000"/>
                <a:gd name="connsiteX97" fmla="*/ 8654 w 10000"/>
                <a:gd name="connsiteY97" fmla="*/ 6190 h 10000"/>
                <a:gd name="connsiteX98" fmla="*/ 8846 w 10000"/>
                <a:gd name="connsiteY98" fmla="*/ 5952 h 10000"/>
                <a:gd name="connsiteX99" fmla="*/ 8654 w 10000"/>
                <a:gd name="connsiteY99" fmla="*/ 5794 h 10000"/>
                <a:gd name="connsiteX100" fmla="*/ 8654 w 10000"/>
                <a:gd name="connsiteY100" fmla="*/ 5714 h 10000"/>
                <a:gd name="connsiteX101" fmla="*/ 9038 w 10000"/>
                <a:gd name="connsiteY101" fmla="*/ 5714 h 10000"/>
                <a:gd name="connsiteX102" fmla="*/ 9231 w 10000"/>
                <a:gd name="connsiteY102" fmla="*/ 5476 h 10000"/>
                <a:gd name="connsiteX103" fmla="*/ 9808 w 10000"/>
                <a:gd name="connsiteY103" fmla="*/ 5159 h 10000"/>
                <a:gd name="connsiteX104" fmla="*/ 9615 w 10000"/>
                <a:gd name="connsiteY104" fmla="*/ 4841 h 10000"/>
                <a:gd name="connsiteX105" fmla="*/ 9808 w 10000"/>
                <a:gd name="connsiteY105" fmla="*/ 4603 h 10000"/>
                <a:gd name="connsiteX106" fmla="*/ 9808 w 10000"/>
                <a:gd name="connsiteY106" fmla="*/ 4286 h 10000"/>
                <a:gd name="connsiteX107" fmla="*/ 9808 w 10000"/>
                <a:gd name="connsiteY107" fmla="*/ 4048 h 10000"/>
                <a:gd name="connsiteX108" fmla="*/ 9808 w 10000"/>
                <a:gd name="connsiteY108" fmla="*/ 3810 h 10000"/>
                <a:gd name="connsiteX109" fmla="*/ 9808 w 10000"/>
                <a:gd name="connsiteY109" fmla="*/ 3571 h 10000"/>
                <a:gd name="connsiteX110" fmla="*/ 10000 w 10000"/>
                <a:gd name="connsiteY110" fmla="*/ 3333 h 10000"/>
                <a:gd name="connsiteX111" fmla="*/ 10000 w 10000"/>
                <a:gd name="connsiteY111" fmla="*/ 2937 h 10000"/>
                <a:gd name="connsiteX112" fmla="*/ 9808 w 10000"/>
                <a:gd name="connsiteY112"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3077 w 10000"/>
                <a:gd name="connsiteY26" fmla="*/ 2937 h 10000"/>
                <a:gd name="connsiteX27" fmla="*/ 3654 w 10000"/>
                <a:gd name="connsiteY27" fmla="*/ 3175 h 10000"/>
                <a:gd name="connsiteX28" fmla="*/ 4423 w 10000"/>
                <a:gd name="connsiteY28" fmla="*/ 3413 h 10000"/>
                <a:gd name="connsiteX29" fmla="*/ 5385 w 10000"/>
                <a:gd name="connsiteY29" fmla="*/ 3730 h 10000"/>
                <a:gd name="connsiteX30" fmla="*/ 5769 w 10000"/>
                <a:gd name="connsiteY30" fmla="*/ 3968 h 10000"/>
                <a:gd name="connsiteX31" fmla="*/ 5192 w 10000"/>
                <a:gd name="connsiteY31" fmla="*/ 4127 h 10000"/>
                <a:gd name="connsiteX32" fmla="*/ 4423 w 10000"/>
                <a:gd name="connsiteY32" fmla="*/ 4444 h 10000"/>
                <a:gd name="connsiteX33" fmla="*/ 3846 w 10000"/>
                <a:gd name="connsiteY33" fmla="*/ 4683 h 10000"/>
                <a:gd name="connsiteX34" fmla="*/ 2885 w 10000"/>
                <a:gd name="connsiteY34" fmla="*/ 5238 h 10000"/>
                <a:gd name="connsiteX35" fmla="*/ 2500 w 10000"/>
                <a:gd name="connsiteY35" fmla="*/ 5397 h 10000"/>
                <a:gd name="connsiteX36" fmla="*/ 1538 w 10000"/>
                <a:gd name="connsiteY36" fmla="*/ 5317 h 10000"/>
                <a:gd name="connsiteX37" fmla="*/ 577 w 10000"/>
                <a:gd name="connsiteY37" fmla="*/ 5556 h 10000"/>
                <a:gd name="connsiteX38" fmla="*/ 0 w 10000"/>
                <a:gd name="connsiteY38" fmla="*/ 5952 h 10000"/>
                <a:gd name="connsiteX39" fmla="*/ 2885 w 10000"/>
                <a:gd name="connsiteY39" fmla="*/ 10000 h 10000"/>
                <a:gd name="connsiteX40" fmla="*/ 6731 w 10000"/>
                <a:gd name="connsiteY40" fmla="*/ 9683 h 10000"/>
                <a:gd name="connsiteX41" fmla="*/ 6731 w 10000"/>
                <a:gd name="connsiteY41" fmla="*/ 9286 h 10000"/>
                <a:gd name="connsiteX42" fmla="*/ 6538 w 10000"/>
                <a:gd name="connsiteY42" fmla="*/ 9127 h 10000"/>
                <a:gd name="connsiteX43" fmla="*/ 6538 w 10000"/>
                <a:gd name="connsiteY43" fmla="*/ 9127 h 10000"/>
                <a:gd name="connsiteX44" fmla="*/ 6346 w 10000"/>
                <a:gd name="connsiteY44" fmla="*/ 9286 h 10000"/>
                <a:gd name="connsiteX45" fmla="*/ 5962 w 10000"/>
                <a:gd name="connsiteY45" fmla="*/ 9286 h 10000"/>
                <a:gd name="connsiteX46" fmla="*/ 5769 w 10000"/>
                <a:gd name="connsiteY46" fmla="*/ 9206 h 10000"/>
                <a:gd name="connsiteX47" fmla="*/ 5962 w 10000"/>
                <a:gd name="connsiteY47" fmla="*/ 9048 h 10000"/>
                <a:gd name="connsiteX48" fmla="*/ 5962 w 10000"/>
                <a:gd name="connsiteY48" fmla="*/ 8968 h 10000"/>
                <a:gd name="connsiteX49" fmla="*/ 6154 w 10000"/>
                <a:gd name="connsiteY49" fmla="*/ 8810 h 10000"/>
                <a:gd name="connsiteX50" fmla="*/ 6154 w 10000"/>
                <a:gd name="connsiteY50" fmla="*/ 8571 h 10000"/>
                <a:gd name="connsiteX51" fmla="*/ 5577 w 10000"/>
                <a:gd name="connsiteY51" fmla="*/ 8571 h 10000"/>
                <a:gd name="connsiteX52" fmla="*/ 5000 w 10000"/>
                <a:gd name="connsiteY52" fmla="*/ 8492 h 10000"/>
                <a:gd name="connsiteX53" fmla="*/ 4615 w 10000"/>
                <a:gd name="connsiteY53" fmla="*/ 8254 h 10000"/>
                <a:gd name="connsiteX54" fmla="*/ 4231 w 10000"/>
                <a:gd name="connsiteY54" fmla="*/ 8016 h 10000"/>
                <a:gd name="connsiteX55" fmla="*/ 3846 w 10000"/>
                <a:gd name="connsiteY55" fmla="*/ 7857 h 10000"/>
                <a:gd name="connsiteX56" fmla="*/ 3654 w 10000"/>
                <a:gd name="connsiteY56" fmla="*/ 7778 h 10000"/>
                <a:gd name="connsiteX57" fmla="*/ 3462 w 10000"/>
                <a:gd name="connsiteY57" fmla="*/ 7460 h 10000"/>
                <a:gd name="connsiteX58" fmla="*/ 3269 w 10000"/>
                <a:gd name="connsiteY58" fmla="*/ 7222 h 10000"/>
                <a:gd name="connsiteX59" fmla="*/ 2692 w 10000"/>
                <a:gd name="connsiteY59" fmla="*/ 6984 h 10000"/>
                <a:gd name="connsiteX60" fmla="*/ 2308 w 10000"/>
                <a:gd name="connsiteY60" fmla="*/ 6905 h 10000"/>
                <a:gd name="connsiteX61" fmla="*/ 1923 w 10000"/>
                <a:gd name="connsiteY61" fmla="*/ 6746 h 10000"/>
                <a:gd name="connsiteX62" fmla="*/ 1731 w 10000"/>
                <a:gd name="connsiteY62" fmla="*/ 6349 h 10000"/>
                <a:gd name="connsiteX63" fmla="*/ 1346 w 10000"/>
                <a:gd name="connsiteY63" fmla="*/ 6190 h 10000"/>
                <a:gd name="connsiteX64" fmla="*/ 1538 w 10000"/>
                <a:gd name="connsiteY64" fmla="*/ 5952 h 10000"/>
                <a:gd name="connsiteX65" fmla="*/ 1923 w 10000"/>
                <a:gd name="connsiteY65" fmla="*/ 5635 h 10000"/>
                <a:gd name="connsiteX66" fmla="*/ 1923 w 10000"/>
                <a:gd name="connsiteY66" fmla="*/ 5794 h 10000"/>
                <a:gd name="connsiteX67" fmla="*/ 1731 w 10000"/>
                <a:gd name="connsiteY67" fmla="*/ 6032 h 10000"/>
                <a:gd name="connsiteX68" fmla="*/ 2115 w 10000"/>
                <a:gd name="connsiteY68" fmla="*/ 6587 h 10000"/>
                <a:gd name="connsiteX69" fmla="*/ 2692 w 10000"/>
                <a:gd name="connsiteY69" fmla="*/ 6746 h 10000"/>
                <a:gd name="connsiteX70" fmla="*/ 3077 w 10000"/>
                <a:gd name="connsiteY70" fmla="*/ 6825 h 10000"/>
                <a:gd name="connsiteX71" fmla="*/ 3654 w 10000"/>
                <a:gd name="connsiteY71" fmla="*/ 6905 h 10000"/>
                <a:gd name="connsiteX72" fmla="*/ 3846 w 10000"/>
                <a:gd name="connsiteY72" fmla="*/ 7063 h 10000"/>
                <a:gd name="connsiteX73" fmla="*/ 4231 w 10000"/>
                <a:gd name="connsiteY73" fmla="*/ 7063 h 10000"/>
                <a:gd name="connsiteX74" fmla="*/ 4615 w 10000"/>
                <a:gd name="connsiteY74" fmla="*/ 7143 h 10000"/>
                <a:gd name="connsiteX75" fmla="*/ 4808 w 10000"/>
                <a:gd name="connsiteY75" fmla="*/ 7302 h 10000"/>
                <a:gd name="connsiteX76" fmla="*/ 5192 w 10000"/>
                <a:gd name="connsiteY76" fmla="*/ 7222 h 10000"/>
                <a:gd name="connsiteX77" fmla="*/ 5577 w 10000"/>
                <a:gd name="connsiteY77" fmla="*/ 7143 h 10000"/>
                <a:gd name="connsiteX78" fmla="*/ 5962 w 10000"/>
                <a:gd name="connsiteY78" fmla="*/ 7222 h 10000"/>
                <a:gd name="connsiteX79" fmla="*/ 6538 w 10000"/>
                <a:gd name="connsiteY79" fmla="*/ 7222 h 10000"/>
                <a:gd name="connsiteX80" fmla="*/ 6538 w 10000"/>
                <a:gd name="connsiteY80" fmla="*/ 7460 h 10000"/>
                <a:gd name="connsiteX81" fmla="*/ 6346 w 10000"/>
                <a:gd name="connsiteY81" fmla="*/ 7857 h 10000"/>
                <a:gd name="connsiteX82" fmla="*/ 6538 w 10000"/>
                <a:gd name="connsiteY82" fmla="*/ 8016 h 10000"/>
                <a:gd name="connsiteX83" fmla="*/ 7115 w 10000"/>
                <a:gd name="connsiteY83" fmla="*/ 7857 h 10000"/>
                <a:gd name="connsiteX84" fmla="*/ 7308 w 10000"/>
                <a:gd name="connsiteY84" fmla="*/ 7698 h 10000"/>
                <a:gd name="connsiteX85" fmla="*/ 7308 w 10000"/>
                <a:gd name="connsiteY85" fmla="*/ 7540 h 10000"/>
                <a:gd name="connsiteX86" fmla="*/ 7692 w 10000"/>
                <a:gd name="connsiteY86" fmla="*/ 7460 h 10000"/>
                <a:gd name="connsiteX87" fmla="*/ 7692 w 10000"/>
                <a:gd name="connsiteY87" fmla="*/ 7302 h 10000"/>
                <a:gd name="connsiteX88" fmla="*/ 7885 w 10000"/>
                <a:gd name="connsiteY88" fmla="*/ 7143 h 10000"/>
                <a:gd name="connsiteX89" fmla="*/ 8077 w 10000"/>
                <a:gd name="connsiteY89" fmla="*/ 6905 h 10000"/>
                <a:gd name="connsiteX90" fmla="*/ 7692 w 10000"/>
                <a:gd name="connsiteY90" fmla="*/ 6667 h 10000"/>
                <a:gd name="connsiteX91" fmla="*/ 8077 w 10000"/>
                <a:gd name="connsiteY91" fmla="*/ 6587 h 10000"/>
                <a:gd name="connsiteX92" fmla="*/ 8269 w 10000"/>
                <a:gd name="connsiteY92" fmla="*/ 6429 h 10000"/>
                <a:gd name="connsiteX93" fmla="*/ 8462 w 10000"/>
                <a:gd name="connsiteY93" fmla="*/ 6349 h 10000"/>
                <a:gd name="connsiteX94" fmla="*/ 8846 w 10000"/>
                <a:gd name="connsiteY94" fmla="*/ 6349 h 10000"/>
                <a:gd name="connsiteX95" fmla="*/ 8846 w 10000"/>
                <a:gd name="connsiteY95" fmla="*/ 6270 h 10000"/>
                <a:gd name="connsiteX96" fmla="*/ 8654 w 10000"/>
                <a:gd name="connsiteY96" fmla="*/ 6190 h 10000"/>
                <a:gd name="connsiteX97" fmla="*/ 8846 w 10000"/>
                <a:gd name="connsiteY97" fmla="*/ 5952 h 10000"/>
                <a:gd name="connsiteX98" fmla="*/ 8654 w 10000"/>
                <a:gd name="connsiteY98" fmla="*/ 5794 h 10000"/>
                <a:gd name="connsiteX99" fmla="*/ 8654 w 10000"/>
                <a:gd name="connsiteY99" fmla="*/ 5714 h 10000"/>
                <a:gd name="connsiteX100" fmla="*/ 9038 w 10000"/>
                <a:gd name="connsiteY100" fmla="*/ 5714 h 10000"/>
                <a:gd name="connsiteX101" fmla="*/ 9231 w 10000"/>
                <a:gd name="connsiteY101" fmla="*/ 5476 h 10000"/>
                <a:gd name="connsiteX102" fmla="*/ 9808 w 10000"/>
                <a:gd name="connsiteY102" fmla="*/ 5159 h 10000"/>
                <a:gd name="connsiteX103" fmla="*/ 9615 w 10000"/>
                <a:gd name="connsiteY103" fmla="*/ 4841 h 10000"/>
                <a:gd name="connsiteX104" fmla="*/ 9808 w 10000"/>
                <a:gd name="connsiteY104" fmla="*/ 4603 h 10000"/>
                <a:gd name="connsiteX105" fmla="*/ 9808 w 10000"/>
                <a:gd name="connsiteY105" fmla="*/ 4286 h 10000"/>
                <a:gd name="connsiteX106" fmla="*/ 9808 w 10000"/>
                <a:gd name="connsiteY106" fmla="*/ 4048 h 10000"/>
                <a:gd name="connsiteX107" fmla="*/ 9808 w 10000"/>
                <a:gd name="connsiteY107" fmla="*/ 3810 h 10000"/>
                <a:gd name="connsiteX108" fmla="*/ 9808 w 10000"/>
                <a:gd name="connsiteY108" fmla="*/ 3571 h 10000"/>
                <a:gd name="connsiteX109" fmla="*/ 10000 w 10000"/>
                <a:gd name="connsiteY109" fmla="*/ 3333 h 10000"/>
                <a:gd name="connsiteX110" fmla="*/ 10000 w 10000"/>
                <a:gd name="connsiteY110" fmla="*/ 2937 h 10000"/>
                <a:gd name="connsiteX111" fmla="*/ 9808 w 10000"/>
                <a:gd name="connsiteY111"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3077 w 10000"/>
                <a:gd name="connsiteY26" fmla="*/ 2937 h 10000"/>
                <a:gd name="connsiteX27" fmla="*/ 3654 w 10000"/>
                <a:gd name="connsiteY27" fmla="*/ 3175 h 10000"/>
                <a:gd name="connsiteX28" fmla="*/ 4423 w 10000"/>
                <a:gd name="connsiteY28" fmla="*/ 3413 h 10000"/>
                <a:gd name="connsiteX29" fmla="*/ 5385 w 10000"/>
                <a:gd name="connsiteY29" fmla="*/ 3730 h 10000"/>
                <a:gd name="connsiteX30" fmla="*/ 5769 w 10000"/>
                <a:gd name="connsiteY30" fmla="*/ 3968 h 10000"/>
                <a:gd name="connsiteX31" fmla="*/ 5192 w 10000"/>
                <a:gd name="connsiteY31" fmla="*/ 4127 h 10000"/>
                <a:gd name="connsiteX32" fmla="*/ 4423 w 10000"/>
                <a:gd name="connsiteY32" fmla="*/ 4444 h 10000"/>
                <a:gd name="connsiteX33" fmla="*/ 2885 w 10000"/>
                <a:gd name="connsiteY33" fmla="*/ 5238 h 10000"/>
                <a:gd name="connsiteX34" fmla="*/ 2500 w 10000"/>
                <a:gd name="connsiteY34" fmla="*/ 5397 h 10000"/>
                <a:gd name="connsiteX35" fmla="*/ 1538 w 10000"/>
                <a:gd name="connsiteY35" fmla="*/ 5317 h 10000"/>
                <a:gd name="connsiteX36" fmla="*/ 577 w 10000"/>
                <a:gd name="connsiteY36" fmla="*/ 5556 h 10000"/>
                <a:gd name="connsiteX37" fmla="*/ 0 w 10000"/>
                <a:gd name="connsiteY37" fmla="*/ 5952 h 10000"/>
                <a:gd name="connsiteX38" fmla="*/ 2885 w 10000"/>
                <a:gd name="connsiteY38" fmla="*/ 10000 h 10000"/>
                <a:gd name="connsiteX39" fmla="*/ 6731 w 10000"/>
                <a:gd name="connsiteY39" fmla="*/ 9683 h 10000"/>
                <a:gd name="connsiteX40" fmla="*/ 6731 w 10000"/>
                <a:gd name="connsiteY40" fmla="*/ 9286 h 10000"/>
                <a:gd name="connsiteX41" fmla="*/ 6538 w 10000"/>
                <a:gd name="connsiteY41" fmla="*/ 9127 h 10000"/>
                <a:gd name="connsiteX42" fmla="*/ 6538 w 10000"/>
                <a:gd name="connsiteY42" fmla="*/ 9127 h 10000"/>
                <a:gd name="connsiteX43" fmla="*/ 6346 w 10000"/>
                <a:gd name="connsiteY43" fmla="*/ 9286 h 10000"/>
                <a:gd name="connsiteX44" fmla="*/ 5962 w 10000"/>
                <a:gd name="connsiteY44" fmla="*/ 9286 h 10000"/>
                <a:gd name="connsiteX45" fmla="*/ 5769 w 10000"/>
                <a:gd name="connsiteY45" fmla="*/ 9206 h 10000"/>
                <a:gd name="connsiteX46" fmla="*/ 5962 w 10000"/>
                <a:gd name="connsiteY46" fmla="*/ 9048 h 10000"/>
                <a:gd name="connsiteX47" fmla="*/ 5962 w 10000"/>
                <a:gd name="connsiteY47" fmla="*/ 8968 h 10000"/>
                <a:gd name="connsiteX48" fmla="*/ 6154 w 10000"/>
                <a:gd name="connsiteY48" fmla="*/ 8810 h 10000"/>
                <a:gd name="connsiteX49" fmla="*/ 6154 w 10000"/>
                <a:gd name="connsiteY49" fmla="*/ 8571 h 10000"/>
                <a:gd name="connsiteX50" fmla="*/ 5577 w 10000"/>
                <a:gd name="connsiteY50" fmla="*/ 8571 h 10000"/>
                <a:gd name="connsiteX51" fmla="*/ 5000 w 10000"/>
                <a:gd name="connsiteY51" fmla="*/ 8492 h 10000"/>
                <a:gd name="connsiteX52" fmla="*/ 4615 w 10000"/>
                <a:gd name="connsiteY52" fmla="*/ 8254 h 10000"/>
                <a:gd name="connsiteX53" fmla="*/ 4231 w 10000"/>
                <a:gd name="connsiteY53" fmla="*/ 8016 h 10000"/>
                <a:gd name="connsiteX54" fmla="*/ 3846 w 10000"/>
                <a:gd name="connsiteY54" fmla="*/ 7857 h 10000"/>
                <a:gd name="connsiteX55" fmla="*/ 3654 w 10000"/>
                <a:gd name="connsiteY55" fmla="*/ 7778 h 10000"/>
                <a:gd name="connsiteX56" fmla="*/ 3462 w 10000"/>
                <a:gd name="connsiteY56" fmla="*/ 7460 h 10000"/>
                <a:gd name="connsiteX57" fmla="*/ 3269 w 10000"/>
                <a:gd name="connsiteY57" fmla="*/ 7222 h 10000"/>
                <a:gd name="connsiteX58" fmla="*/ 2692 w 10000"/>
                <a:gd name="connsiteY58" fmla="*/ 6984 h 10000"/>
                <a:gd name="connsiteX59" fmla="*/ 2308 w 10000"/>
                <a:gd name="connsiteY59" fmla="*/ 6905 h 10000"/>
                <a:gd name="connsiteX60" fmla="*/ 1923 w 10000"/>
                <a:gd name="connsiteY60" fmla="*/ 6746 h 10000"/>
                <a:gd name="connsiteX61" fmla="*/ 1731 w 10000"/>
                <a:gd name="connsiteY61" fmla="*/ 6349 h 10000"/>
                <a:gd name="connsiteX62" fmla="*/ 1346 w 10000"/>
                <a:gd name="connsiteY62" fmla="*/ 6190 h 10000"/>
                <a:gd name="connsiteX63" fmla="*/ 1538 w 10000"/>
                <a:gd name="connsiteY63" fmla="*/ 5952 h 10000"/>
                <a:gd name="connsiteX64" fmla="*/ 1923 w 10000"/>
                <a:gd name="connsiteY64" fmla="*/ 5635 h 10000"/>
                <a:gd name="connsiteX65" fmla="*/ 1923 w 10000"/>
                <a:gd name="connsiteY65" fmla="*/ 5794 h 10000"/>
                <a:gd name="connsiteX66" fmla="*/ 1731 w 10000"/>
                <a:gd name="connsiteY66" fmla="*/ 6032 h 10000"/>
                <a:gd name="connsiteX67" fmla="*/ 2115 w 10000"/>
                <a:gd name="connsiteY67" fmla="*/ 6587 h 10000"/>
                <a:gd name="connsiteX68" fmla="*/ 2692 w 10000"/>
                <a:gd name="connsiteY68" fmla="*/ 6746 h 10000"/>
                <a:gd name="connsiteX69" fmla="*/ 3077 w 10000"/>
                <a:gd name="connsiteY69" fmla="*/ 6825 h 10000"/>
                <a:gd name="connsiteX70" fmla="*/ 3654 w 10000"/>
                <a:gd name="connsiteY70" fmla="*/ 6905 h 10000"/>
                <a:gd name="connsiteX71" fmla="*/ 3846 w 10000"/>
                <a:gd name="connsiteY71" fmla="*/ 7063 h 10000"/>
                <a:gd name="connsiteX72" fmla="*/ 4231 w 10000"/>
                <a:gd name="connsiteY72" fmla="*/ 7063 h 10000"/>
                <a:gd name="connsiteX73" fmla="*/ 4615 w 10000"/>
                <a:gd name="connsiteY73" fmla="*/ 7143 h 10000"/>
                <a:gd name="connsiteX74" fmla="*/ 4808 w 10000"/>
                <a:gd name="connsiteY74" fmla="*/ 7302 h 10000"/>
                <a:gd name="connsiteX75" fmla="*/ 5192 w 10000"/>
                <a:gd name="connsiteY75" fmla="*/ 7222 h 10000"/>
                <a:gd name="connsiteX76" fmla="*/ 5577 w 10000"/>
                <a:gd name="connsiteY76" fmla="*/ 7143 h 10000"/>
                <a:gd name="connsiteX77" fmla="*/ 5962 w 10000"/>
                <a:gd name="connsiteY77" fmla="*/ 7222 h 10000"/>
                <a:gd name="connsiteX78" fmla="*/ 6538 w 10000"/>
                <a:gd name="connsiteY78" fmla="*/ 7222 h 10000"/>
                <a:gd name="connsiteX79" fmla="*/ 6538 w 10000"/>
                <a:gd name="connsiteY79" fmla="*/ 7460 h 10000"/>
                <a:gd name="connsiteX80" fmla="*/ 6346 w 10000"/>
                <a:gd name="connsiteY80" fmla="*/ 7857 h 10000"/>
                <a:gd name="connsiteX81" fmla="*/ 6538 w 10000"/>
                <a:gd name="connsiteY81" fmla="*/ 8016 h 10000"/>
                <a:gd name="connsiteX82" fmla="*/ 7115 w 10000"/>
                <a:gd name="connsiteY82" fmla="*/ 7857 h 10000"/>
                <a:gd name="connsiteX83" fmla="*/ 7308 w 10000"/>
                <a:gd name="connsiteY83" fmla="*/ 7698 h 10000"/>
                <a:gd name="connsiteX84" fmla="*/ 7308 w 10000"/>
                <a:gd name="connsiteY84" fmla="*/ 7540 h 10000"/>
                <a:gd name="connsiteX85" fmla="*/ 7692 w 10000"/>
                <a:gd name="connsiteY85" fmla="*/ 7460 h 10000"/>
                <a:gd name="connsiteX86" fmla="*/ 7692 w 10000"/>
                <a:gd name="connsiteY86" fmla="*/ 7302 h 10000"/>
                <a:gd name="connsiteX87" fmla="*/ 7885 w 10000"/>
                <a:gd name="connsiteY87" fmla="*/ 7143 h 10000"/>
                <a:gd name="connsiteX88" fmla="*/ 8077 w 10000"/>
                <a:gd name="connsiteY88" fmla="*/ 6905 h 10000"/>
                <a:gd name="connsiteX89" fmla="*/ 7692 w 10000"/>
                <a:gd name="connsiteY89" fmla="*/ 6667 h 10000"/>
                <a:gd name="connsiteX90" fmla="*/ 8077 w 10000"/>
                <a:gd name="connsiteY90" fmla="*/ 6587 h 10000"/>
                <a:gd name="connsiteX91" fmla="*/ 8269 w 10000"/>
                <a:gd name="connsiteY91" fmla="*/ 6429 h 10000"/>
                <a:gd name="connsiteX92" fmla="*/ 8462 w 10000"/>
                <a:gd name="connsiteY92" fmla="*/ 6349 h 10000"/>
                <a:gd name="connsiteX93" fmla="*/ 8846 w 10000"/>
                <a:gd name="connsiteY93" fmla="*/ 6349 h 10000"/>
                <a:gd name="connsiteX94" fmla="*/ 8846 w 10000"/>
                <a:gd name="connsiteY94" fmla="*/ 6270 h 10000"/>
                <a:gd name="connsiteX95" fmla="*/ 8654 w 10000"/>
                <a:gd name="connsiteY95" fmla="*/ 6190 h 10000"/>
                <a:gd name="connsiteX96" fmla="*/ 8846 w 10000"/>
                <a:gd name="connsiteY96" fmla="*/ 5952 h 10000"/>
                <a:gd name="connsiteX97" fmla="*/ 8654 w 10000"/>
                <a:gd name="connsiteY97" fmla="*/ 5794 h 10000"/>
                <a:gd name="connsiteX98" fmla="*/ 8654 w 10000"/>
                <a:gd name="connsiteY98" fmla="*/ 5714 h 10000"/>
                <a:gd name="connsiteX99" fmla="*/ 9038 w 10000"/>
                <a:gd name="connsiteY99" fmla="*/ 5714 h 10000"/>
                <a:gd name="connsiteX100" fmla="*/ 9231 w 10000"/>
                <a:gd name="connsiteY100" fmla="*/ 5476 h 10000"/>
                <a:gd name="connsiteX101" fmla="*/ 9808 w 10000"/>
                <a:gd name="connsiteY101" fmla="*/ 5159 h 10000"/>
                <a:gd name="connsiteX102" fmla="*/ 9615 w 10000"/>
                <a:gd name="connsiteY102" fmla="*/ 4841 h 10000"/>
                <a:gd name="connsiteX103" fmla="*/ 9808 w 10000"/>
                <a:gd name="connsiteY103" fmla="*/ 4603 h 10000"/>
                <a:gd name="connsiteX104" fmla="*/ 9808 w 10000"/>
                <a:gd name="connsiteY104" fmla="*/ 4286 h 10000"/>
                <a:gd name="connsiteX105" fmla="*/ 9808 w 10000"/>
                <a:gd name="connsiteY105" fmla="*/ 4048 h 10000"/>
                <a:gd name="connsiteX106" fmla="*/ 9808 w 10000"/>
                <a:gd name="connsiteY106" fmla="*/ 3810 h 10000"/>
                <a:gd name="connsiteX107" fmla="*/ 9808 w 10000"/>
                <a:gd name="connsiteY107" fmla="*/ 3571 h 10000"/>
                <a:gd name="connsiteX108" fmla="*/ 10000 w 10000"/>
                <a:gd name="connsiteY108" fmla="*/ 3333 h 10000"/>
                <a:gd name="connsiteX109" fmla="*/ 10000 w 10000"/>
                <a:gd name="connsiteY109" fmla="*/ 2937 h 10000"/>
                <a:gd name="connsiteX110" fmla="*/ 9808 w 10000"/>
                <a:gd name="connsiteY110"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3077 w 10000"/>
                <a:gd name="connsiteY26" fmla="*/ 2937 h 10000"/>
                <a:gd name="connsiteX27" fmla="*/ 3654 w 10000"/>
                <a:gd name="connsiteY27" fmla="*/ 3175 h 10000"/>
                <a:gd name="connsiteX28" fmla="*/ 4423 w 10000"/>
                <a:gd name="connsiteY28" fmla="*/ 3413 h 10000"/>
                <a:gd name="connsiteX29" fmla="*/ 5385 w 10000"/>
                <a:gd name="connsiteY29" fmla="*/ 3730 h 10000"/>
                <a:gd name="connsiteX30" fmla="*/ 5769 w 10000"/>
                <a:gd name="connsiteY30" fmla="*/ 3968 h 10000"/>
                <a:gd name="connsiteX31" fmla="*/ 5192 w 10000"/>
                <a:gd name="connsiteY31" fmla="*/ 4127 h 10000"/>
                <a:gd name="connsiteX32" fmla="*/ 2885 w 10000"/>
                <a:gd name="connsiteY32" fmla="*/ 5238 h 10000"/>
                <a:gd name="connsiteX33" fmla="*/ 2500 w 10000"/>
                <a:gd name="connsiteY33" fmla="*/ 5397 h 10000"/>
                <a:gd name="connsiteX34" fmla="*/ 1538 w 10000"/>
                <a:gd name="connsiteY34" fmla="*/ 5317 h 10000"/>
                <a:gd name="connsiteX35" fmla="*/ 577 w 10000"/>
                <a:gd name="connsiteY35" fmla="*/ 5556 h 10000"/>
                <a:gd name="connsiteX36" fmla="*/ 0 w 10000"/>
                <a:gd name="connsiteY36" fmla="*/ 5952 h 10000"/>
                <a:gd name="connsiteX37" fmla="*/ 2885 w 10000"/>
                <a:gd name="connsiteY37" fmla="*/ 10000 h 10000"/>
                <a:gd name="connsiteX38" fmla="*/ 6731 w 10000"/>
                <a:gd name="connsiteY38" fmla="*/ 9683 h 10000"/>
                <a:gd name="connsiteX39" fmla="*/ 6731 w 10000"/>
                <a:gd name="connsiteY39" fmla="*/ 9286 h 10000"/>
                <a:gd name="connsiteX40" fmla="*/ 6538 w 10000"/>
                <a:gd name="connsiteY40" fmla="*/ 9127 h 10000"/>
                <a:gd name="connsiteX41" fmla="*/ 6538 w 10000"/>
                <a:gd name="connsiteY41" fmla="*/ 9127 h 10000"/>
                <a:gd name="connsiteX42" fmla="*/ 6346 w 10000"/>
                <a:gd name="connsiteY42" fmla="*/ 9286 h 10000"/>
                <a:gd name="connsiteX43" fmla="*/ 5962 w 10000"/>
                <a:gd name="connsiteY43" fmla="*/ 9286 h 10000"/>
                <a:gd name="connsiteX44" fmla="*/ 5769 w 10000"/>
                <a:gd name="connsiteY44" fmla="*/ 9206 h 10000"/>
                <a:gd name="connsiteX45" fmla="*/ 5962 w 10000"/>
                <a:gd name="connsiteY45" fmla="*/ 9048 h 10000"/>
                <a:gd name="connsiteX46" fmla="*/ 5962 w 10000"/>
                <a:gd name="connsiteY46" fmla="*/ 8968 h 10000"/>
                <a:gd name="connsiteX47" fmla="*/ 6154 w 10000"/>
                <a:gd name="connsiteY47" fmla="*/ 8810 h 10000"/>
                <a:gd name="connsiteX48" fmla="*/ 6154 w 10000"/>
                <a:gd name="connsiteY48" fmla="*/ 8571 h 10000"/>
                <a:gd name="connsiteX49" fmla="*/ 5577 w 10000"/>
                <a:gd name="connsiteY49" fmla="*/ 8571 h 10000"/>
                <a:gd name="connsiteX50" fmla="*/ 5000 w 10000"/>
                <a:gd name="connsiteY50" fmla="*/ 8492 h 10000"/>
                <a:gd name="connsiteX51" fmla="*/ 4615 w 10000"/>
                <a:gd name="connsiteY51" fmla="*/ 8254 h 10000"/>
                <a:gd name="connsiteX52" fmla="*/ 4231 w 10000"/>
                <a:gd name="connsiteY52" fmla="*/ 8016 h 10000"/>
                <a:gd name="connsiteX53" fmla="*/ 3846 w 10000"/>
                <a:gd name="connsiteY53" fmla="*/ 7857 h 10000"/>
                <a:gd name="connsiteX54" fmla="*/ 3654 w 10000"/>
                <a:gd name="connsiteY54" fmla="*/ 7778 h 10000"/>
                <a:gd name="connsiteX55" fmla="*/ 3462 w 10000"/>
                <a:gd name="connsiteY55" fmla="*/ 7460 h 10000"/>
                <a:gd name="connsiteX56" fmla="*/ 3269 w 10000"/>
                <a:gd name="connsiteY56" fmla="*/ 7222 h 10000"/>
                <a:gd name="connsiteX57" fmla="*/ 2692 w 10000"/>
                <a:gd name="connsiteY57" fmla="*/ 6984 h 10000"/>
                <a:gd name="connsiteX58" fmla="*/ 2308 w 10000"/>
                <a:gd name="connsiteY58" fmla="*/ 6905 h 10000"/>
                <a:gd name="connsiteX59" fmla="*/ 1923 w 10000"/>
                <a:gd name="connsiteY59" fmla="*/ 6746 h 10000"/>
                <a:gd name="connsiteX60" fmla="*/ 1731 w 10000"/>
                <a:gd name="connsiteY60" fmla="*/ 6349 h 10000"/>
                <a:gd name="connsiteX61" fmla="*/ 1346 w 10000"/>
                <a:gd name="connsiteY61" fmla="*/ 6190 h 10000"/>
                <a:gd name="connsiteX62" fmla="*/ 1538 w 10000"/>
                <a:gd name="connsiteY62" fmla="*/ 5952 h 10000"/>
                <a:gd name="connsiteX63" fmla="*/ 1923 w 10000"/>
                <a:gd name="connsiteY63" fmla="*/ 5635 h 10000"/>
                <a:gd name="connsiteX64" fmla="*/ 1923 w 10000"/>
                <a:gd name="connsiteY64" fmla="*/ 5794 h 10000"/>
                <a:gd name="connsiteX65" fmla="*/ 1731 w 10000"/>
                <a:gd name="connsiteY65" fmla="*/ 6032 h 10000"/>
                <a:gd name="connsiteX66" fmla="*/ 2115 w 10000"/>
                <a:gd name="connsiteY66" fmla="*/ 6587 h 10000"/>
                <a:gd name="connsiteX67" fmla="*/ 2692 w 10000"/>
                <a:gd name="connsiteY67" fmla="*/ 6746 h 10000"/>
                <a:gd name="connsiteX68" fmla="*/ 3077 w 10000"/>
                <a:gd name="connsiteY68" fmla="*/ 6825 h 10000"/>
                <a:gd name="connsiteX69" fmla="*/ 3654 w 10000"/>
                <a:gd name="connsiteY69" fmla="*/ 6905 h 10000"/>
                <a:gd name="connsiteX70" fmla="*/ 3846 w 10000"/>
                <a:gd name="connsiteY70" fmla="*/ 7063 h 10000"/>
                <a:gd name="connsiteX71" fmla="*/ 4231 w 10000"/>
                <a:gd name="connsiteY71" fmla="*/ 7063 h 10000"/>
                <a:gd name="connsiteX72" fmla="*/ 4615 w 10000"/>
                <a:gd name="connsiteY72" fmla="*/ 7143 h 10000"/>
                <a:gd name="connsiteX73" fmla="*/ 4808 w 10000"/>
                <a:gd name="connsiteY73" fmla="*/ 7302 h 10000"/>
                <a:gd name="connsiteX74" fmla="*/ 5192 w 10000"/>
                <a:gd name="connsiteY74" fmla="*/ 7222 h 10000"/>
                <a:gd name="connsiteX75" fmla="*/ 5577 w 10000"/>
                <a:gd name="connsiteY75" fmla="*/ 7143 h 10000"/>
                <a:gd name="connsiteX76" fmla="*/ 5962 w 10000"/>
                <a:gd name="connsiteY76" fmla="*/ 7222 h 10000"/>
                <a:gd name="connsiteX77" fmla="*/ 6538 w 10000"/>
                <a:gd name="connsiteY77" fmla="*/ 7222 h 10000"/>
                <a:gd name="connsiteX78" fmla="*/ 6538 w 10000"/>
                <a:gd name="connsiteY78" fmla="*/ 7460 h 10000"/>
                <a:gd name="connsiteX79" fmla="*/ 6346 w 10000"/>
                <a:gd name="connsiteY79" fmla="*/ 7857 h 10000"/>
                <a:gd name="connsiteX80" fmla="*/ 6538 w 10000"/>
                <a:gd name="connsiteY80" fmla="*/ 8016 h 10000"/>
                <a:gd name="connsiteX81" fmla="*/ 7115 w 10000"/>
                <a:gd name="connsiteY81" fmla="*/ 7857 h 10000"/>
                <a:gd name="connsiteX82" fmla="*/ 7308 w 10000"/>
                <a:gd name="connsiteY82" fmla="*/ 7698 h 10000"/>
                <a:gd name="connsiteX83" fmla="*/ 7308 w 10000"/>
                <a:gd name="connsiteY83" fmla="*/ 7540 h 10000"/>
                <a:gd name="connsiteX84" fmla="*/ 7692 w 10000"/>
                <a:gd name="connsiteY84" fmla="*/ 7460 h 10000"/>
                <a:gd name="connsiteX85" fmla="*/ 7692 w 10000"/>
                <a:gd name="connsiteY85" fmla="*/ 7302 h 10000"/>
                <a:gd name="connsiteX86" fmla="*/ 7885 w 10000"/>
                <a:gd name="connsiteY86" fmla="*/ 7143 h 10000"/>
                <a:gd name="connsiteX87" fmla="*/ 8077 w 10000"/>
                <a:gd name="connsiteY87" fmla="*/ 6905 h 10000"/>
                <a:gd name="connsiteX88" fmla="*/ 7692 w 10000"/>
                <a:gd name="connsiteY88" fmla="*/ 6667 h 10000"/>
                <a:gd name="connsiteX89" fmla="*/ 8077 w 10000"/>
                <a:gd name="connsiteY89" fmla="*/ 6587 h 10000"/>
                <a:gd name="connsiteX90" fmla="*/ 8269 w 10000"/>
                <a:gd name="connsiteY90" fmla="*/ 6429 h 10000"/>
                <a:gd name="connsiteX91" fmla="*/ 8462 w 10000"/>
                <a:gd name="connsiteY91" fmla="*/ 6349 h 10000"/>
                <a:gd name="connsiteX92" fmla="*/ 8846 w 10000"/>
                <a:gd name="connsiteY92" fmla="*/ 6349 h 10000"/>
                <a:gd name="connsiteX93" fmla="*/ 8846 w 10000"/>
                <a:gd name="connsiteY93" fmla="*/ 6270 h 10000"/>
                <a:gd name="connsiteX94" fmla="*/ 8654 w 10000"/>
                <a:gd name="connsiteY94" fmla="*/ 6190 h 10000"/>
                <a:gd name="connsiteX95" fmla="*/ 8846 w 10000"/>
                <a:gd name="connsiteY95" fmla="*/ 5952 h 10000"/>
                <a:gd name="connsiteX96" fmla="*/ 8654 w 10000"/>
                <a:gd name="connsiteY96" fmla="*/ 5794 h 10000"/>
                <a:gd name="connsiteX97" fmla="*/ 8654 w 10000"/>
                <a:gd name="connsiteY97" fmla="*/ 5714 h 10000"/>
                <a:gd name="connsiteX98" fmla="*/ 9038 w 10000"/>
                <a:gd name="connsiteY98" fmla="*/ 5714 h 10000"/>
                <a:gd name="connsiteX99" fmla="*/ 9231 w 10000"/>
                <a:gd name="connsiteY99" fmla="*/ 5476 h 10000"/>
                <a:gd name="connsiteX100" fmla="*/ 9808 w 10000"/>
                <a:gd name="connsiteY100" fmla="*/ 5159 h 10000"/>
                <a:gd name="connsiteX101" fmla="*/ 9615 w 10000"/>
                <a:gd name="connsiteY101" fmla="*/ 4841 h 10000"/>
                <a:gd name="connsiteX102" fmla="*/ 9808 w 10000"/>
                <a:gd name="connsiteY102" fmla="*/ 4603 h 10000"/>
                <a:gd name="connsiteX103" fmla="*/ 9808 w 10000"/>
                <a:gd name="connsiteY103" fmla="*/ 4286 h 10000"/>
                <a:gd name="connsiteX104" fmla="*/ 9808 w 10000"/>
                <a:gd name="connsiteY104" fmla="*/ 4048 h 10000"/>
                <a:gd name="connsiteX105" fmla="*/ 9808 w 10000"/>
                <a:gd name="connsiteY105" fmla="*/ 3810 h 10000"/>
                <a:gd name="connsiteX106" fmla="*/ 9808 w 10000"/>
                <a:gd name="connsiteY106" fmla="*/ 3571 h 10000"/>
                <a:gd name="connsiteX107" fmla="*/ 10000 w 10000"/>
                <a:gd name="connsiteY107" fmla="*/ 3333 h 10000"/>
                <a:gd name="connsiteX108" fmla="*/ 10000 w 10000"/>
                <a:gd name="connsiteY108" fmla="*/ 2937 h 10000"/>
                <a:gd name="connsiteX109" fmla="*/ 9808 w 10000"/>
                <a:gd name="connsiteY109"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3077 w 10000"/>
                <a:gd name="connsiteY26" fmla="*/ 2937 h 10000"/>
                <a:gd name="connsiteX27" fmla="*/ 3654 w 10000"/>
                <a:gd name="connsiteY27" fmla="*/ 3175 h 10000"/>
                <a:gd name="connsiteX28" fmla="*/ 4423 w 10000"/>
                <a:gd name="connsiteY28" fmla="*/ 3413 h 10000"/>
                <a:gd name="connsiteX29" fmla="*/ 5385 w 10000"/>
                <a:gd name="connsiteY29" fmla="*/ 3730 h 10000"/>
                <a:gd name="connsiteX30" fmla="*/ 5769 w 10000"/>
                <a:gd name="connsiteY30" fmla="*/ 3968 h 10000"/>
                <a:gd name="connsiteX31" fmla="*/ 2885 w 10000"/>
                <a:gd name="connsiteY31" fmla="*/ 5238 h 10000"/>
                <a:gd name="connsiteX32" fmla="*/ 2500 w 10000"/>
                <a:gd name="connsiteY32" fmla="*/ 5397 h 10000"/>
                <a:gd name="connsiteX33" fmla="*/ 1538 w 10000"/>
                <a:gd name="connsiteY33" fmla="*/ 5317 h 10000"/>
                <a:gd name="connsiteX34" fmla="*/ 577 w 10000"/>
                <a:gd name="connsiteY34" fmla="*/ 5556 h 10000"/>
                <a:gd name="connsiteX35" fmla="*/ 0 w 10000"/>
                <a:gd name="connsiteY35" fmla="*/ 5952 h 10000"/>
                <a:gd name="connsiteX36" fmla="*/ 2885 w 10000"/>
                <a:gd name="connsiteY36" fmla="*/ 10000 h 10000"/>
                <a:gd name="connsiteX37" fmla="*/ 6731 w 10000"/>
                <a:gd name="connsiteY37" fmla="*/ 9683 h 10000"/>
                <a:gd name="connsiteX38" fmla="*/ 6731 w 10000"/>
                <a:gd name="connsiteY38" fmla="*/ 9286 h 10000"/>
                <a:gd name="connsiteX39" fmla="*/ 6538 w 10000"/>
                <a:gd name="connsiteY39" fmla="*/ 9127 h 10000"/>
                <a:gd name="connsiteX40" fmla="*/ 6538 w 10000"/>
                <a:gd name="connsiteY40" fmla="*/ 9127 h 10000"/>
                <a:gd name="connsiteX41" fmla="*/ 6346 w 10000"/>
                <a:gd name="connsiteY41" fmla="*/ 9286 h 10000"/>
                <a:gd name="connsiteX42" fmla="*/ 5962 w 10000"/>
                <a:gd name="connsiteY42" fmla="*/ 9286 h 10000"/>
                <a:gd name="connsiteX43" fmla="*/ 5769 w 10000"/>
                <a:gd name="connsiteY43" fmla="*/ 9206 h 10000"/>
                <a:gd name="connsiteX44" fmla="*/ 5962 w 10000"/>
                <a:gd name="connsiteY44" fmla="*/ 9048 h 10000"/>
                <a:gd name="connsiteX45" fmla="*/ 5962 w 10000"/>
                <a:gd name="connsiteY45" fmla="*/ 8968 h 10000"/>
                <a:gd name="connsiteX46" fmla="*/ 6154 w 10000"/>
                <a:gd name="connsiteY46" fmla="*/ 8810 h 10000"/>
                <a:gd name="connsiteX47" fmla="*/ 6154 w 10000"/>
                <a:gd name="connsiteY47" fmla="*/ 8571 h 10000"/>
                <a:gd name="connsiteX48" fmla="*/ 5577 w 10000"/>
                <a:gd name="connsiteY48" fmla="*/ 8571 h 10000"/>
                <a:gd name="connsiteX49" fmla="*/ 5000 w 10000"/>
                <a:gd name="connsiteY49" fmla="*/ 8492 h 10000"/>
                <a:gd name="connsiteX50" fmla="*/ 4615 w 10000"/>
                <a:gd name="connsiteY50" fmla="*/ 8254 h 10000"/>
                <a:gd name="connsiteX51" fmla="*/ 4231 w 10000"/>
                <a:gd name="connsiteY51" fmla="*/ 8016 h 10000"/>
                <a:gd name="connsiteX52" fmla="*/ 3846 w 10000"/>
                <a:gd name="connsiteY52" fmla="*/ 7857 h 10000"/>
                <a:gd name="connsiteX53" fmla="*/ 3654 w 10000"/>
                <a:gd name="connsiteY53" fmla="*/ 7778 h 10000"/>
                <a:gd name="connsiteX54" fmla="*/ 3462 w 10000"/>
                <a:gd name="connsiteY54" fmla="*/ 7460 h 10000"/>
                <a:gd name="connsiteX55" fmla="*/ 3269 w 10000"/>
                <a:gd name="connsiteY55" fmla="*/ 7222 h 10000"/>
                <a:gd name="connsiteX56" fmla="*/ 2692 w 10000"/>
                <a:gd name="connsiteY56" fmla="*/ 6984 h 10000"/>
                <a:gd name="connsiteX57" fmla="*/ 2308 w 10000"/>
                <a:gd name="connsiteY57" fmla="*/ 6905 h 10000"/>
                <a:gd name="connsiteX58" fmla="*/ 1923 w 10000"/>
                <a:gd name="connsiteY58" fmla="*/ 6746 h 10000"/>
                <a:gd name="connsiteX59" fmla="*/ 1731 w 10000"/>
                <a:gd name="connsiteY59" fmla="*/ 6349 h 10000"/>
                <a:gd name="connsiteX60" fmla="*/ 1346 w 10000"/>
                <a:gd name="connsiteY60" fmla="*/ 6190 h 10000"/>
                <a:gd name="connsiteX61" fmla="*/ 1538 w 10000"/>
                <a:gd name="connsiteY61" fmla="*/ 5952 h 10000"/>
                <a:gd name="connsiteX62" fmla="*/ 1923 w 10000"/>
                <a:gd name="connsiteY62" fmla="*/ 5635 h 10000"/>
                <a:gd name="connsiteX63" fmla="*/ 1923 w 10000"/>
                <a:gd name="connsiteY63" fmla="*/ 5794 h 10000"/>
                <a:gd name="connsiteX64" fmla="*/ 1731 w 10000"/>
                <a:gd name="connsiteY64" fmla="*/ 6032 h 10000"/>
                <a:gd name="connsiteX65" fmla="*/ 2115 w 10000"/>
                <a:gd name="connsiteY65" fmla="*/ 6587 h 10000"/>
                <a:gd name="connsiteX66" fmla="*/ 2692 w 10000"/>
                <a:gd name="connsiteY66" fmla="*/ 6746 h 10000"/>
                <a:gd name="connsiteX67" fmla="*/ 3077 w 10000"/>
                <a:gd name="connsiteY67" fmla="*/ 6825 h 10000"/>
                <a:gd name="connsiteX68" fmla="*/ 3654 w 10000"/>
                <a:gd name="connsiteY68" fmla="*/ 6905 h 10000"/>
                <a:gd name="connsiteX69" fmla="*/ 3846 w 10000"/>
                <a:gd name="connsiteY69" fmla="*/ 7063 h 10000"/>
                <a:gd name="connsiteX70" fmla="*/ 4231 w 10000"/>
                <a:gd name="connsiteY70" fmla="*/ 7063 h 10000"/>
                <a:gd name="connsiteX71" fmla="*/ 4615 w 10000"/>
                <a:gd name="connsiteY71" fmla="*/ 7143 h 10000"/>
                <a:gd name="connsiteX72" fmla="*/ 4808 w 10000"/>
                <a:gd name="connsiteY72" fmla="*/ 7302 h 10000"/>
                <a:gd name="connsiteX73" fmla="*/ 5192 w 10000"/>
                <a:gd name="connsiteY73" fmla="*/ 7222 h 10000"/>
                <a:gd name="connsiteX74" fmla="*/ 5577 w 10000"/>
                <a:gd name="connsiteY74" fmla="*/ 7143 h 10000"/>
                <a:gd name="connsiteX75" fmla="*/ 5962 w 10000"/>
                <a:gd name="connsiteY75" fmla="*/ 7222 h 10000"/>
                <a:gd name="connsiteX76" fmla="*/ 6538 w 10000"/>
                <a:gd name="connsiteY76" fmla="*/ 7222 h 10000"/>
                <a:gd name="connsiteX77" fmla="*/ 6538 w 10000"/>
                <a:gd name="connsiteY77" fmla="*/ 7460 h 10000"/>
                <a:gd name="connsiteX78" fmla="*/ 6346 w 10000"/>
                <a:gd name="connsiteY78" fmla="*/ 7857 h 10000"/>
                <a:gd name="connsiteX79" fmla="*/ 6538 w 10000"/>
                <a:gd name="connsiteY79" fmla="*/ 8016 h 10000"/>
                <a:gd name="connsiteX80" fmla="*/ 7115 w 10000"/>
                <a:gd name="connsiteY80" fmla="*/ 7857 h 10000"/>
                <a:gd name="connsiteX81" fmla="*/ 7308 w 10000"/>
                <a:gd name="connsiteY81" fmla="*/ 7698 h 10000"/>
                <a:gd name="connsiteX82" fmla="*/ 7308 w 10000"/>
                <a:gd name="connsiteY82" fmla="*/ 7540 h 10000"/>
                <a:gd name="connsiteX83" fmla="*/ 7692 w 10000"/>
                <a:gd name="connsiteY83" fmla="*/ 7460 h 10000"/>
                <a:gd name="connsiteX84" fmla="*/ 7692 w 10000"/>
                <a:gd name="connsiteY84" fmla="*/ 7302 h 10000"/>
                <a:gd name="connsiteX85" fmla="*/ 7885 w 10000"/>
                <a:gd name="connsiteY85" fmla="*/ 7143 h 10000"/>
                <a:gd name="connsiteX86" fmla="*/ 8077 w 10000"/>
                <a:gd name="connsiteY86" fmla="*/ 6905 h 10000"/>
                <a:gd name="connsiteX87" fmla="*/ 7692 w 10000"/>
                <a:gd name="connsiteY87" fmla="*/ 6667 h 10000"/>
                <a:gd name="connsiteX88" fmla="*/ 8077 w 10000"/>
                <a:gd name="connsiteY88" fmla="*/ 6587 h 10000"/>
                <a:gd name="connsiteX89" fmla="*/ 8269 w 10000"/>
                <a:gd name="connsiteY89" fmla="*/ 6429 h 10000"/>
                <a:gd name="connsiteX90" fmla="*/ 8462 w 10000"/>
                <a:gd name="connsiteY90" fmla="*/ 6349 h 10000"/>
                <a:gd name="connsiteX91" fmla="*/ 8846 w 10000"/>
                <a:gd name="connsiteY91" fmla="*/ 6349 h 10000"/>
                <a:gd name="connsiteX92" fmla="*/ 8846 w 10000"/>
                <a:gd name="connsiteY92" fmla="*/ 6270 h 10000"/>
                <a:gd name="connsiteX93" fmla="*/ 8654 w 10000"/>
                <a:gd name="connsiteY93" fmla="*/ 6190 h 10000"/>
                <a:gd name="connsiteX94" fmla="*/ 8846 w 10000"/>
                <a:gd name="connsiteY94" fmla="*/ 5952 h 10000"/>
                <a:gd name="connsiteX95" fmla="*/ 8654 w 10000"/>
                <a:gd name="connsiteY95" fmla="*/ 5794 h 10000"/>
                <a:gd name="connsiteX96" fmla="*/ 8654 w 10000"/>
                <a:gd name="connsiteY96" fmla="*/ 5714 h 10000"/>
                <a:gd name="connsiteX97" fmla="*/ 9038 w 10000"/>
                <a:gd name="connsiteY97" fmla="*/ 5714 h 10000"/>
                <a:gd name="connsiteX98" fmla="*/ 9231 w 10000"/>
                <a:gd name="connsiteY98" fmla="*/ 5476 h 10000"/>
                <a:gd name="connsiteX99" fmla="*/ 9808 w 10000"/>
                <a:gd name="connsiteY99" fmla="*/ 5159 h 10000"/>
                <a:gd name="connsiteX100" fmla="*/ 9615 w 10000"/>
                <a:gd name="connsiteY100" fmla="*/ 4841 h 10000"/>
                <a:gd name="connsiteX101" fmla="*/ 9808 w 10000"/>
                <a:gd name="connsiteY101" fmla="*/ 4603 h 10000"/>
                <a:gd name="connsiteX102" fmla="*/ 9808 w 10000"/>
                <a:gd name="connsiteY102" fmla="*/ 4286 h 10000"/>
                <a:gd name="connsiteX103" fmla="*/ 9808 w 10000"/>
                <a:gd name="connsiteY103" fmla="*/ 4048 h 10000"/>
                <a:gd name="connsiteX104" fmla="*/ 9808 w 10000"/>
                <a:gd name="connsiteY104" fmla="*/ 3810 h 10000"/>
                <a:gd name="connsiteX105" fmla="*/ 9808 w 10000"/>
                <a:gd name="connsiteY105" fmla="*/ 3571 h 10000"/>
                <a:gd name="connsiteX106" fmla="*/ 10000 w 10000"/>
                <a:gd name="connsiteY106" fmla="*/ 3333 h 10000"/>
                <a:gd name="connsiteX107" fmla="*/ 10000 w 10000"/>
                <a:gd name="connsiteY107" fmla="*/ 2937 h 10000"/>
                <a:gd name="connsiteX108" fmla="*/ 9808 w 10000"/>
                <a:gd name="connsiteY108"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3077 w 10000"/>
                <a:gd name="connsiteY26" fmla="*/ 2937 h 10000"/>
                <a:gd name="connsiteX27" fmla="*/ 3654 w 10000"/>
                <a:gd name="connsiteY27" fmla="*/ 3175 h 10000"/>
                <a:gd name="connsiteX28" fmla="*/ 4423 w 10000"/>
                <a:gd name="connsiteY28" fmla="*/ 3413 h 10000"/>
                <a:gd name="connsiteX29" fmla="*/ 5385 w 10000"/>
                <a:gd name="connsiteY29" fmla="*/ 3730 h 10000"/>
                <a:gd name="connsiteX30" fmla="*/ 2885 w 10000"/>
                <a:gd name="connsiteY30" fmla="*/ 5238 h 10000"/>
                <a:gd name="connsiteX31" fmla="*/ 2500 w 10000"/>
                <a:gd name="connsiteY31" fmla="*/ 5397 h 10000"/>
                <a:gd name="connsiteX32" fmla="*/ 1538 w 10000"/>
                <a:gd name="connsiteY32" fmla="*/ 5317 h 10000"/>
                <a:gd name="connsiteX33" fmla="*/ 577 w 10000"/>
                <a:gd name="connsiteY33" fmla="*/ 5556 h 10000"/>
                <a:gd name="connsiteX34" fmla="*/ 0 w 10000"/>
                <a:gd name="connsiteY34" fmla="*/ 5952 h 10000"/>
                <a:gd name="connsiteX35" fmla="*/ 2885 w 10000"/>
                <a:gd name="connsiteY35" fmla="*/ 10000 h 10000"/>
                <a:gd name="connsiteX36" fmla="*/ 6731 w 10000"/>
                <a:gd name="connsiteY36" fmla="*/ 9683 h 10000"/>
                <a:gd name="connsiteX37" fmla="*/ 6731 w 10000"/>
                <a:gd name="connsiteY37" fmla="*/ 9286 h 10000"/>
                <a:gd name="connsiteX38" fmla="*/ 6538 w 10000"/>
                <a:gd name="connsiteY38" fmla="*/ 9127 h 10000"/>
                <a:gd name="connsiteX39" fmla="*/ 6538 w 10000"/>
                <a:gd name="connsiteY39" fmla="*/ 9127 h 10000"/>
                <a:gd name="connsiteX40" fmla="*/ 6346 w 10000"/>
                <a:gd name="connsiteY40" fmla="*/ 9286 h 10000"/>
                <a:gd name="connsiteX41" fmla="*/ 5962 w 10000"/>
                <a:gd name="connsiteY41" fmla="*/ 9286 h 10000"/>
                <a:gd name="connsiteX42" fmla="*/ 5769 w 10000"/>
                <a:gd name="connsiteY42" fmla="*/ 9206 h 10000"/>
                <a:gd name="connsiteX43" fmla="*/ 5962 w 10000"/>
                <a:gd name="connsiteY43" fmla="*/ 9048 h 10000"/>
                <a:gd name="connsiteX44" fmla="*/ 5962 w 10000"/>
                <a:gd name="connsiteY44" fmla="*/ 8968 h 10000"/>
                <a:gd name="connsiteX45" fmla="*/ 6154 w 10000"/>
                <a:gd name="connsiteY45" fmla="*/ 8810 h 10000"/>
                <a:gd name="connsiteX46" fmla="*/ 6154 w 10000"/>
                <a:gd name="connsiteY46" fmla="*/ 8571 h 10000"/>
                <a:gd name="connsiteX47" fmla="*/ 5577 w 10000"/>
                <a:gd name="connsiteY47" fmla="*/ 8571 h 10000"/>
                <a:gd name="connsiteX48" fmla="*/ 5000 w 10000"/>
                <a:gd name="connsiteY48" fmla="*/ 8492 h 10000"/>
                <a:gd name="connsiteX49" fmla="*/ 4615 w 10000"/>
                <a:gd name="connsiteY49" fmla="*/ 8254 h 10000"/>
                <a:gd name="connsiteX50" fmla="*/ 4231 w 10000"/>
                <a:gd name="connsiteY50" fmla="*/ 8016 h 10000"/>
                <a:gd name="connsiteX51" fmla="*/ 3846 w 10000"/>
                <a:gd name="connsiteY51" fmla="*/ 7857 h 10000"/>
                <a:gd name="connsiteX52" fmla="*/ 3654 w 10000"/>
                <a:gd name="connsiteY52" fmla="*/ 7778 h 10000"/>
                <a:gd name="connsiteX53" fmla="*/ 3462 w 10000"/>
                <a:gd name="connsiteY53" fmla="*/ 7460 h 10000"/>
                <a:gd name="connsiteX54" fmla="*/ 3269 w 10000"/>
                <a:gd name="connsiteY54" fmla="*/ 7222 h 10000"/>
                <a:gd name="connsiteX55" fmla="*/ 2692 w 10000"/>
                <a:gd name="connsiteY55" fmla="*/ 6984 h 10000"/>
                <a:gd name="connsiteX56" fmla="*/ 2308 w 10000"/>
                <a:gd name="connsiteY56" fmla="*/ 6905 h 10000"/>
                <a:gd name="connsiteX57" fmla="*/ 1923 w 10000"/>
                <a:gd name="connsiteY57" fmla="*/ 6746 h 10000"/>
                <a:gd name="connsiteX58" fmla="*/ 1731 w 10000"/>
                <a:gd name="connsiteY58" fmla="*/ 6349 h 10000"/>
                <a:gd name="connsiteX59" fmla="*/ 1346 w 10000"/>
                <a:gd name="connsiteY59" fmla="*/ 6190 h 10000"/>
                <a:gd name="connsiteX60" fmla="*/ 1538 w 10000"/>
                <a:gd name="connsiteY60" fmla="*/ 5952 h 10000"/>
                <a:gd name="connsiteX61" fmla="*/ 1923 w 10000"/>
                <a:gd name="connsiteY61" fmla="*/ 5635 h 10000"/>
                <a:gd name="connsiteX62" fmla="*/ 1923 w 10000"/>
                <a:gd name="connsiteY62" fmla="*/ 5794 h 10000"/>
                <a:gd name="connsiteX63" fmla="*/ 1731 w 10000"/>
                <a:gd name="connsiteY63" fmla="*/ 6032 h 10000"/>
                <a:gd name="connsiteX64" fmla="*/ 2115 w 10000"/>
                <a:gd name="connsiteY64" fmla="*/ 6587 h 10000"/>
                <a:gd name="connsiteX65" fmla="*/ 2692 w 10000"/>
                <a:gd name="connsiteY65" fmla="*/ 6746 h 10000"/>
                <a:gd name="connsiteX66" fmla="*/ 3077 w 10000"/>
                <a:gd name="connsiteY66" fmla="*/ 6825 h 10000"/>
                <a:gd name="connsiteX67" fmla="*/ 3654 w 10000"/>
                <a:gd name="connsiteY67" fmla="*/ 6905 h 10000"/>
                <a:gd name="connsiteX68" fmla="*/ 3846 w 10000"/>
                <a:gd name="connsiteY68" fmla="*/ 7063 h 10000"/>
                <a:gd name="connsiteX69" fmla="*/ 4231 w 10000"/>
                <a:gd name="connsiteY69" fmla="*/ 7063 h 10000"/>
                <a:gd name="connsiteX70" fmla="*/ 4615 w 10000"/>
                <a:gd name="connsiteY70" fmla="*/ 7143 h 10000"/>
                <a:gd name="connsiteX71" fmla="*/ 4808 w 10000"/>
                <a:gd name="connsiteY71" fmla="*/ 7302 h 10000"/>
                <a:gd name="connsiteX72" fmla="*/ 5192 w 10000"/>
                <a:gd name="connsiteY72" fmla="*/ 7222 h 10000"/>
                <a:gd name="connsiteX73" fmla="*/ 5577 w 10000"/>
                <a:gd name="connsiteY73" fmla="*/ 7143 h 10000"/>
                <a:gd name="connsiteX74" fmla="*/ 5962 w 10000"/>
                <a:gd name="connsiteY74" fmla="*/ 7222 h 10000"/>
                <a:gd name="connsiteX75" fmla="*/ 6538 w 10000"/>
                <a:gd name="connsiteY75" fmla="*/ 7222 h 10000"/>
                <a:gd name="connsiteX76" fmla="*/ 6538 w 10000"/>
                <a:gd name="connsiteY76" fmla="*/ 7460 h 10000"/>
                <a:gd name="connsiteX77" fmla="*/ 6346 w 10000"/>
                <a:gd name="connsiteY77" fmla="*/ 7857 h 10000"/>
                <a:gd name="connsiteX78" fmla="*/ 6538 w 10000"/>
                <a:gd name="connsiteY78" fmla="*/ 8016 h 10000"/>
                <a:gd name="connsiteX79" fmla="*/ 7115 w 10000"/>
                <a:gd name="connsiteY79" fmla="*/ 7857 h 10000"/>
                <a:gd name="connsiteX80" fmla="*/ 7308 w 10000"/>
                <a:gd name="connsiteY80" fmla="*/ 7698 h 10000"/>
                <a:gd name="connsiteX81" fmla="*/ 7308 w 10000"/>
                <a:gd name="connsiteY81" fmla="*/ 7540 h 10000"/>
                <a:gd name="connsiteX82" fmla="*/ 7692 w 10000"/>
                <a:gd name="connsiteY82" fmla="*/ 7460 h 10000"/>
                <a:gd name="connsiteX83" fmla="*/ 7692 w 10000"/>
                <a:gd name="connsiteY83" fmla="*/ 7302 h 10000"/>
                <a:gd name="connsiteX84" fmla="*/ 7885 w 10000"/>
                <a:gd name="connsiteY84" fmla="*/ 7143 h 10000"/>
                <a:gd name="connsiteX85" fmla="*/ 8077 w 10000"/>
                <a:gd name="connsiteY85" fmla="*/ 6905 h 10000"/>
                <a:gd name="connsiteX86" fmla="*/ 7692 w 10000"/>
                <a:gd name="connsiteY86" fmla="*/ 6667 h 10000"/>
                <a:gd name="connsiteX87" fmla="*/ 8077 w 10000"/>
                <a:gd name="connsiteY87" fmla="*/ 6587 h 10000"/>
                <a:gd name="connsiteX88" fmla="*/ 8269 w 10000"/>
                <a:gd name="connsiteY88" fmla="*/ 6429 h 10000"/>
                <a:gd name="connsiteX89" fmla="*/ 8462 w 10000"/>
                <a:gd name="connsiteY89" fmla="*/ 6349 h 10000"/>
                <a:gd name="connsiteX90" fmla="*/ 8846 w 10000"/>
                <a:gd name="connsiteY90" fmla="*/ 6349 h 10000"/>
                <a:gd name="connsiteX91" fmla="*/ 8846 w 10000"/>
                <a:gd name="connsiteY91" fmla="*/ 6270 h 10000"/>
                <a:gd name="connsiteX92" fmla="*/ 8654 w 10000"/>
                <a:gd name="connsiteY92" fmla="*/ 6190 h 10000"/>
                <a:gd name="connsiteX93" fmla="*/ 8846 w 10000"/>
                <a:gd name="connsiteY93" fmla="*/ 5952 h 10000"/>
                <a:gd name="connsiteX94" fmla="*/ 8654 w 10000"/>
                <a:gd name="connsiteY94" fmla="*/ 5794 h 10000"/>
                <a:gd name="connsiteX95" fmla="*/ 8654 w 10000"/>
                <a:gd name="connsiteY95" fmla="*/ 5714 h 10000"/>
                <a:gd name="connsiteX96" fmla="*/ 9038 w 10000"/>
                <a:gd name="connsiteY96" fmla="*/ 5714 h 10000"/>
                <a:gd name="connsiteX97" fmla="*/ 9231 w 10000"/>
                <a:gd name="connsiteY97" fmla="*/ 5476 h 10000"/>
                <a:gd name="connsiteX98" fmla="*/ 9808 w 10000"/>
                <a:gd name="connsiteY98" fmla="*/ 5159 h 10000"/>
                <a:gd name="connsiteX99" fmla="*/ 9615 w 10000"/>
                <a:gd name="connsiteY99" fmla="*/ 4841 h 10000"/>
                <a:gd name="connsiteX100" fmla="*/ 9808 w 10000"/>
                <a:gd name="connsiteY100" fmla="*/ 4603 h 10000"/>
                <a:gd name="connsiteX101" fmla="*/ 9808 w 10000"/>
                <a:gd name="connsiteY101" fmla="*/ 4286 h 10000"/>
                <a:gd name="connsiteX102" fmla="*/ 9808 w 10000"/>
                <a:gd name="connsiteY102" fmla="*/ 4048 h 10000"/>
                <a:gd name="connsiteX103" fmla="*/ 9808 w 10000"/>
                <a:gd name="connsiteY103" fmla="*/ 3810 h 10000"/>
                <a:gd name="connsiteX104" fmla="*/ 9808 w 10000"/>
                <a:gd name="connsiteY104" fmla="*/ 3571 h 10000"/>
                <a:gd name="connsiteX105" fmla="*/ 10000 w 10000"/>
                <a:gd name="connsiteY105" fmla="*/ 3333 h 10000"/>
                <a:gd name="connsiteX106" fmla="*/ 10000 w 10000"/>
                <a:gd name="connsiteY106" fmla="*/ 2937 h 10000"/>
                <a:gd name="connsiteX107" fmla="*/ 9808 w 10000"/>
                <a:gd name="connsiteY107"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3077 w 10000"/>
                <a:gd name="connsiteY26" fmla="*/ 2937 h 10000"/>
                <a:gd name="connsiteX27" fmla="*/ 3654 w 10000"/>
                <a:gd name="connsiteY27" fmla="*/ 3175 h 10000"/>
                <a:gd name="connsiteX28" fmla="*/ 4423 w 10000"/>
                <a:gd name="connsiteY28" fmla="*/ 3413 h 10000"/>
                <a:gd name="connsiteX29" fmla="*/ 2885 w 10000"/>
                <a:gd name="connsiteY29" fmla="*/ 5238 h 10000"/>
                <a:gd name="connsiteX30" fmla="*/ 2500 w 10000"/>
                <a:gd name="connsiteY30" fmla="*/ 5397 h 10000"/>
                <a:gd name="connsiteX31" fmla="*/ 1538 w 10000"/>
                <a:gd name="connsiteY31" fmla="*/ 5317 h 10000"/>
                <a:gd name="connsiteX32" fmla="*/ 577 w 10000"/>
                <a:gd name="connsiteY32" fmla="*/ 5556 h 10000"/>
                <a:gd name="connsiteX33" fmla="*/ 0 w 10000"/>
                <a:gd name="connsiteY33" fmla="*/ 5952 h 10000"/>
                <a:gd name="connsiteX34" fmla="*/ 2885 w 10000"/>
                <a:gd name="connsiteY34" fmla="*/ 10000 h 10000"/>
                <a:gd name="connsiteX35" fmla="*/ 6731 w 10000"/>
                <a:gd name="connsiteY35" fmla="*/ 9683 h 10000"/>
                <a:gd name="connsiteX36" fmla="*/ 6731 w 10000"/>
                <a:gd name="connsiteY36" fmla="*/ 9286 h 10000"/>
                <a:gd name="connsiteX37" fmla="*/ 6538 w 10000"/>
                <a:gd name="connsiteY37" fmla="*/ 9127 h 10000"/>
                <a:gd name="connsiteX38" fmla="*/ 6538 w 10000"/>
                <a:gd name="connsiteY38" fmla="*/ 9127 h 10000"/>
                <a:gd name="connsiteX39" fmla="*/ 6346 w 10000"/>
                <a:gd name="connsiteY39" fmla="*/ 9286 h 10000"/>
                <a:gd name="connsiteX40" fmla="*/ 5962 w 10000"/>
                <a:gd name="connsiteY40" fmla="*/ 9286 h 10000"/>
                <a:gd name="connsiteX41" fmla="*/ 5769 w 10000"/>
                <a:gd name="connsiteY41" fmla="*/ 9206 h 10000"/>
                <a:gd name="connsiteX42" fmla="*/ 5962 w 10000"/>
                <a:gd name="connsiteY42" fmla="*/ 9048 h 10000"/>
                <a:gd name="connsiteX43" fmla="*/ 5962 w 10000"/>
                <a:gd name="connsiteY43" fmla="*/ 8968 h 10000"/>
                <a:gd name="connsiteX44" fmla="*/ 6154 w 10000"/>
                <a:gd name="connsiteY44" fmla="*/ 8810 h 10000"/>
                <a:gd name="connsiteX45" fmla="*/ 6154 w 10000"/>
                <a:gd name="connsiteY45" fmla="*/ 8571 h 10000"/>
                <a:gd name="connsiteX46" fmla="*/ 5577 w 10000"/>
                <a:gd name="connsiteY46" fmla="*/ 8571 h 10000"/>
                <a:gd name="connsiteX47" fmla="*/ 5000 w 10000"/>
                <a:gd name="connsiteY47" fmla="*/ 8492 h 10000"/>
                <a:gd name="connsiteX48" fmla="*/ 4615 w 10000"/>
                <a:gd name="connsiteY48" fmla="*/ 8254 h 10000"/>
                <a:gd name="connsiteX49" fmla="*/ 4231 w 10000"/>
                <a:gd name="connsiteY49" fmla="*/ 8016 h 10000"/>
                <a:gd name="connsiteX50" fmla="*/ 3846 w 10000"/>
                <a:gd name="connsiteY50" fmla="*/ 7857 h 10000"/>
                <a:gd name="connsiteX51" fmla="*/ 3654 w 10000"/>
                <a:gd name="connsiteY51" fmla="*/ 7778 h 10000"/>
                <a:gd name="connsiteX52" fmla="*/ 3462 w 10000"/>
                <a:gd name="connsiteY52" fmla="*/ 7460 h 10000"/>
                <a:gd name="connsiteX53" fmla="*/ 3269 w 10000"/>
                <a:gd name="connsiteY53" fmla="*/ 7222 h 10000"/>
                <a:gd name="connsiteX54" fmla="*/ 2692 w 10000"/>
                <a:gd name="connsiteY54" fmla="*/ 6984 h 10000"/>
                <a:gd name="connsiteX55" fmla="*/ 2308 w 10000"/>
                <a:gd name="connsiteY55" fmla="*/ 6905 h 10000"/>
                <a:gd name="connsiteX56" fmla="*/ 1923 w 10000"/>
                <a:gd name="connsiteY56" fmla="*/ 6746 h 10000"/>
                <a:gd name="connsiteX57" fmla="*/ 1731 w 10000"/>
                <a:gd name="connsiteY57" fmla="*/ 6349 h 10000"/>
                <a:gd name="connsiteX58" fmla="*/ 1346 w 10000"/>
                <a:gd name="connsiteY58" fmla="*/ 6190 h 10000"/>
                <a:gd name="connsiteX59" fmla="*/ 1538 w 10000"/>
                <a:gd name="connsiteY59" fmla="*/ 5952 h 10000"/>
                <a:gd name="connsiteX60" fmla="*/ 1923 w 10000"/>
                <a:gd name="connsiteY60" fmla="*/ 5635 h 10000"/>
                <a:gd name="connsiteX61" fmla="*/ 1923 w 10000"/>
                <a:gd name="connsiteY61" fmla="*/ 5794 h 10000"/>
                <a:gd name="connsiteX62" fmla="*/ 1731 w 10000"/>
                <a:gd name="connsiteY62" fmla="*/ 6032 h 10000"/>
                <a:gd name="connsiteX63" fmla="*/ 2115 w 10000"/>
                <a:gd name="connsiteY63" fmla="*/ 6587 h 10000"/>
                <a:gd name="connsiteX64" fmla="*/ 2692 w 10000"/>
                <a:gd name="connsiteY64" fmla="*/ 6746 h 10000"/>
                <a:gd name="connsiteX65" fmla="*/ 3077 w 10000"/>
                <a:gd name="connsiteY65" fmla="*/ 6825 h 10000"/>
                <a:gd name="connsiteX66" fmla="*/ 3654 w 10000"/>
                <a:gd name="connsiteY66" fmla="*/ 6905 h 10000"/>
                <a:gd name="connsiteX67" fmla="*/ 3846 w 10000"/>
                <a:gd name="connsiteY67" fmla="*/ 7063 h 10000"/>
                <a:gd name="connsiteX68" fmla="*/ 4231 w 10000"/>
                <a:gd name="connsiteY68" fmla="*/ 7063 h 10000"/>
                <a:gd name="connsiteX69" fmla="*/ 4615 w 10000"/>
                <a:gd name="connsiteY69" fmla="*/ 7143 h 10000"/>
                <a:gd name="connsiteX70" fmla="*/ 4808 w 10000"/>
                <a:gd name="connsiteY70" fmla="*/ 7302 h 10000"/>
                <a:gd name="connsiteX71" fmla="*/ 5192 w 10000"/>
                <a:gd name="connsiteY71" fmla="*/ 7222 h 10000"/>
                <a:gd name="connsiteX72" fmla="*/ 5577 w 10000"/>
                <a:gd name="connsiteY72" fmla="*/ 7143 h 10000"/>
                <a:gd name="connsiteX73" fmla="*/ 5962 w 10000"/>
                <a:gd name="connsiteY73" fmla="*/ 7222 h 10000"/>
                <a:gd name="connsiteX74" fmla="*/ 6538 w 10000"/>
                <a:gd name="connsiteY74" fmla="*/ 7222 h 10000"/>
                <a:gd name="connsiteX75" fmla="*/ 6538 w 10000"/>
                <a:gd name="connsiteY75" fmla="*/ 7460 h 10000"/>
                <a:gd name="connsiteX76" fmla="*/ 6346 w 10000"/>
                <a:gd name="connsiteY76" fmla="*/ 7857 h 10000"/>
                <a:gd name="connsiteX77" fmla="*/ 6538 w 10000"/>
                <a:gd name="connsiteY77" fmla="*/ 8016 h 10000"/>
                <a:gd name="connsiteX78" fmla="*/ 7115 w 10000"/>
                <a:gd name="connsiteY78" fmla="*/ 7857 h 10000"/>
                <a:gd name="connsiteX79" fmla="*/ 7308 w 10000"/>
                <a:gd name="connsiteY79" fmla="*/ 7698 h 10000"/>
                <a:gd name="connsiteX80" fmla="*/ 7308 w 10000"/>
                <a:gd name="connsiteY80" fmla="*/ 7540 h 10000"/>
                <a:gd name="connsiteX81" fmla="*/ 7692 w 10000"/>
                <a:gd name="connsiteY81" fmla="*/ 7460 h 10000"/>
                <a:gd name="connsiteX82" fmla="*/ 7692 w 10000"/>
                <a:gd name="connsiteY82" fmla="*/ 7302 h 10000"/>
                <a:gd name="connsiteX83" fmla="*/ 7885 w 10000"/>
                <a:gd name="connsiteY83" fmla="*/ 7143 h 10000"/>
                <a:gd name="connsiteX84" fmla="*/ 8077 w 10000"/>
                <a:gd name="connsiteY84" fmla="*/ 6905 h 10000"/>
                <a:gd name="connsiteX85" fmla="*/ 7692 w 10000"/>
                <a:gd name="connsiteY85" fmla="*/ 6667 h 10000"/>
                <a:gd name="connsiteX86" fmla="*/ 8077 w 10000"/>
                <a:gd name="connsiteY86" fmla="*/ 6587 h 10000"/>
                <a:gd name="connsiteX87" fmla="*/ 8269 w 10000"/>
                <a:gd name="connsiteY87" fmla="*/ 6429 h 10000"/>
                <a:gd name="connsiteX88" fmla="*/ 8462 w 10000"/>
                <a:gd name="connsiteY88" fmla="*/ 6349 h 10000"/>
                <a:gd name="connsiteX89" fmla="*/ 8846 w 10000"/>
                <a:gd name="connsiteY89" fmla="*/ 6349 h 10000"/>
                <a:gd name="connsiteX90" fmla="*/ 8846 w 10000"/>
                <a:gd name="connsiteY90" fmla="*/ 6270 h 10000"/>
                <a:gd name="connsiteX91" fmla="*/ 8654 w 10000"/>
                <a:gd name="connsiteY91" fmla="*/ 6190 h 10000"/>
                <a:gd name="connsiteX92" fmla="*/ 8846 w 10000"/>
                <a:gd name="connsiteY92" fmla="*/ 5952 h 10000"/>
                <a:gd name="connsiteX93" fmla="*/ 8654 w 10000"/>
                <a:gd name="connsiteY93" fmla="*/ 5794 h 10000"/>
                <a:gd name="connsiteX94" fmla="*/ 8654 w 10000"/>
                <a:gd name="connsiteY94" fmla="*/ 5714 h 10000"/>
                <a:gd name="connsiteX95" fmla="*/ 9038 w 10000"/>
                <a:gd name="connsiteY95" fmla="*/ 5714 h 10000"/>
                <a:gd name="connsiteX96" fmla="*/ 9231 w 10000"/>
                <a:gd name="connsiteY96" fmla="*/ 5476 h 10000"/>
                <a:gd name="connsiteX97" fmla="*/ 9808 w 10000"/>
                <a:gd name="connsiteY97" fmla="*/ 5159 h 10000"/>
                <a:gd name="connsiteX98" fmla="*/ 9615 w 10000"/>
                <a:gd name="connsiteY98" fmla="*/ 4841 h 10000"/>
                <a:gd name="connsiteX99" fmla="*/ 9808 w 10000"/>
                <a:gd name="connsiteY99" fmla="*/ 4603 h 10000"/>
                <a:gd name="connsiteX100" fmla="*/ 9808 w 10000"/>
                <a:gd name="connsiteY100" fmla="*/ 4286 h 10000"/>
                <a:gd name="connsiteX101" fmla="*/ 9808 w 10000"/>
                <a:gd name="connsiteY101" fmla="*/ 4048 h 10000"/>
                <a:gd name="connsiteX102" fmla="*/ 9808 w 10000"/>
                <a:gd name="connsiteY102" fmla="*/ 3810 h 10000"/>
                <a:gd name="connsiteX103" fmla="*/ 9808 w 10000"/>
                <a:gd name="connsiteY103" fmla="*/ 3571 h 10000"/>
                <a:gd name="connsiteX104" fmla="*/ 10000 w 10000"/>
                <a:gd name="connsiteY104" fmla="*/ 3333 h 10000"/>
                <a:gd name="connsiteX105" fmla="*/ 10000 w 10000"/>
                <a:gd name="connsiteY105" fmla="*/ 2937 h 10000"/>
                <a:gd name="connsiteX106" fmla="*/ 9808 w 10000"/>
                <a:gd name="connsiteY106"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3077 w 10000"/>
                <a:gd name="connsiteY26" fmla="*/ 2937 h 10000"/>
                <a:gd name="connsiteX27" fmla="*/ 3654 w 10000"/>
                <a:gd name="connsiteY27" fmla="*/ 3175 h 10000"/>
                <a:gd name="connsiteX28" fmla="*/ 2885 w 10000"/>
                <a:gd name="connsiteY28" fmla="*/ 5238 h 10000"/>
                <a:gd name="connsiteX29" fmla="*/ 2500 w 10000"/>
                <a:gd name="connsiteY29" fmla="*/ 5397 h 10000"/>
                <a:gd name="connsiteX30" fmla="*/ 1538 w 10000"/>
                <a:gd name="connsiteY30" fmla="*/ 5317 h 10000"/>
                <a:gd name="connsiteX31" fmla="*/ 577 w 10000"/>
                <a:gd name="connsiteY31" fmla="*/ 5556 h 10000"/>
                <a:gd name="connsiteX32" fmla="*/ 0 w 10000"/>
                <a:gd name="connsiteY32" fmla="*/ 5952 h 10000"/>
                <a:gd name="connsiteX33" fmla="*/ 2885 w 10000"/>
                <a:gd name="connsiteY33" fmla="*/ 10000 h 10000"/>
                <a:gd name="connsiteX34" fmla="*/ 6731 w 10000"/>
                <a:gd name="connsiteY34" fmla="*/ 9683 h 10000"/>
                <a:gd name="connsiteX35" fmla="*/ 6731 w 10000"/>
                <a:gd name="connsiteY35" fmla="*/ 9286 h 10000"/>
                <a:gd name="connsiteX36" fmla="*/ 6538 w 10000"/>
                <a:gd name="connsiteY36" fmla="*/ 9127 h 10000"/>
                <a:gd name="connsiteX37" fmla="*/ 6538 w 10000"/>
                <a:gd name="connsiteY37" fmla="*/ 9127 h 10000"/>
                <a:gd name="connsiteX38" fmla="*/ 6346 w 10000"/>
                <a:gd name="connsiteY38" fmla="*/ 9286 h 10000"/>
                <a:gd name="connsiteX39" fmla="*/ 5962 w 10000"/>
                <a:gd name="connsiteY39" fmla="*/ 9286 h 10000"/>
                <a:gd name="connsiteX40" fmla="*/ 5769 w 10000"/>
                <a:gd name="connsiteY40" fmla="*/ 9206 h 10000"/>
                <a:gd name="connsiteX41" fmla="*/ 5962 w 10000"/>
                <a:gd name="connsiteY41" fmla="*/ 9048 h 10000"/>
                <a:gd name="connsiteX42" fmla="*/ 5962 w 10000"/>
                <a:gd name="connsiteY42" fmla="*/ 8968 h 10000"/>
                <a:gd name="connsiteX43" fmla="*/ 6154 w 10000"/>
                <a:gd name="connsiteY43" fmla="*/ 8810 h 10000"/>
                <a:gd name="connsiteX44" fmla="*/ 6154 w 10000"/>
                <a:gd name="connsiteY44" fmla="*/ 8571 h 10000"/>
                <a:gd name="connsiteX45" fmla="*/ 5577 w 10000"/>
                <a:gd name="connsiteY45" fmla="*/ 8571 h 10000"/>
                <a:gd name="connsiteX46" fmla="*/ 5000 w 10000"/>
                <a:gd name="connsiteY46" fmla="*/ 8492 h 10000"/>
                <a:gd name="connsiteX47" fmla="*/ 4615 w 10000"/>
                <a:gd name="connsiteY47" fmla="*/ 8254 h 10000"/>
                <a:gd name="connsiteX48" fmla="*/ 4231 w 10000"/>
                <a:gd name="connsiteY48" fmla="*/ 8016 h 10000"/>
                <a:gd name="connsiteX49" fmla="*/ 3846 w 10000"/>
                <a:gd name="connsiteY49" fmla="*/ 7857 h 10000"/>
                <a:gd name="connsiteX50" fmla="*/ 3654 w 10000"/>
                <a:gd name="connsiteY50" fmla="*/ 7778 h 10000"/>
                <a:gd name="connsiteX51" fmla="*/ 3462 w 10000"/>
                <a:gd name="connsiteY51" fmla="*/ 7460 h 10000"/>
                <a:gd name="connsiteX52" fmla="*/ 3269 w 10000"/>
                <a:gd name="connsiteY52" fmla="*/ 7222 h 10000"/>
                <a:gd name="connsiteX53" fmla="*/ 2692 w 10000"/>
                <a:gd name="connsiteY53" fmla="*/ 6984 h 10000"/>
                <a:gd name="connsiteX54" fmla="*/ 2308 w 10000"/>
                <a:gd name="connsiteY54" fmla="*/ 6905 h 10000"/>
                <a:gd name="connsiteX55" fmla="*/ 1923 w 10000"/>
                <a:gd name="connsiteY55" fmla="*/ 6746 h 10000"/>
                <a:gd name="connsiteX56" fmla="*/ 1731 w 10000"/>
                <a:gd name="connsiteY56" fmla="*/ 6349 h 10000"/>
                <a:gd name="connsiteX57" fmla="*/ 1346 w 10000"/>
                <a:gd name="connsiteY57" fmla="*/ 6190 h 10000"/>
                <a:gd name="connsiteX58" fmla="*/ 1538 w 10000"/>
                <a:gd name="connsiteY58" fmla="*/ 5952 h 10000"/>
                <a:gd name="connsiteX59" fmla="*/ 1923 w 10000"/>
                <a:gd name="connsiteY59" fmla="*/ 5635 h 10000"/>
                <a:gd name="connsiteX60" fmla="*/ 1923 w 10000"/>
                <a:gd name="connsiteY60" fmla="*/ 5794 h 10000"/>
                <a:gd name="connsiteX61" fmla="*/ 1731 w 10000"/>
                <a:gd name="connsiteY61" fmla="*/ 6032 h 10000"/>
                <a:gd name="connsiteX62" fmla="*/ 2115 w 10000"/>
                <a:gd name="connsiteY62" fmla="*/ 6587 h 10000"/>
                <a:gd name="connsiteX63" fmla="*/ 2692 w 10000"/>
                <a:gd name="connsiteY63" fmla="*/ 6746 h 10000"/>
                <a:gd name="connsiteX64" fmla="*/ 3077 w 10000"/>
                <a:gd name="connsiteY64" fmla="*/ 6825 h 10000"/>
                <a:gd name="connsiteX65" fmla="*/ 3654 w 10000"/>
                <a:gd name="connsiteY65" fmla="*/ 6905 h 10000"/>
                <a:gd name="connsiteX66" fmla="*/ 3846 w 10000"/>
                <a:gd name="connsiteY66" fmla="*/ 7063 h 10000"/>
                <a:gd name="connsiteX67" fmla="*/ 4231 w 10000"/>
                <a:gd name="connsiteY67" fmla="*/ 7063 h 10000"/>
                <a:gd name="connsiteX68" fmla="*/ 4615 w 10000"/>
                <a:gd name="connsiteY68" fmla="*/ 7143 h 10000"/>
                <a:gd name="connsiteX69" fmla="*/ 4808 w 10000"/>
                <a:gd name="connsiteY69" fmla="*/ 7302 h 10000"/>
                <a:gd name="connsiteX70" fmla="*/ 5192 w 10000"/>
                <a:gd name="connsiteY70" fmla="*/ 7222 h 10000"/>
                <a:gd name="connsiteX71" fmla="*/ 5577 w 10000"/>
                <a:gd name="connsiteY71" fmla="*/ 7143 h 10000"/>
                <a:gd name="connsiteX72" fmla="*/ 5962 w 10000"/>
                <a:gd name="connsiteY72" fmla="*/ 7222 h 10000"/>
                <a:gd name="connsiteX73" fmla="*/ 6538 w 10000"/>
                <a:gd name="connsiteY73" fmla="*/ 7222 h 10000"/>
                <a:gd name="connsiteX74" fmla="*/ 6538 w 10000"/>
                <a:gd name="connsiteY74" fmla="*/ 7460 h 10000"/>
                <a:gd name="connsiteX75" fmla="*/ 6346 w 10000"/>
                <a:gd name="connsiteY75" fmla="*/ 7857 h 10000"/>
                <a:gd name="connsiteX76" fmla="*/ 6538 w 10000"/>
                <a:gd name="connsiteY76" fmla="*/ 8016 h 10000"/>
                <a:gd name="connsiteX77" fmla="*/ 7115 w 10000"/>
                <a:gd name="connsiteY77" fmla="*/ 7857 h 10000"/>
                <a:gd name="connsiteX78" fmla="*/ 7308 w 10000"/>
                <a:gd name="connsiteY78" fmla="*/ 7698 h 10000"/>
                <a:gd name="connsiteX79" fmla="*/ 7308 w 10000"/>
                <a:gd name="connsiteY79" fmla="*/ 7540 h 10000"/>
                <a:gd name="connsiteX80" fmla="*/ 7692 w 10000"/>
                <a:gd name="connsiteY80" fmla="*/ 7460 h 10000"/>
                <a:gd name="connsiteX81" fmla="*/ 7692 w 10000"/>
                <a:gd name="connsiteY81" fmla="*/ 7302 h 10000"/>
                <a:gd name="connsiteX82" fmla="*/ 7885 w 10000"/>
                <a:gd name="connsiteY82" fmla="*/ 7143 h 10000"/>
                <a:gd name="connsiteX83" fmla="*/ 8077 w 10000"/>
                <a:gd name="connsiteY83" fmla="*/ 6905 h 10000"/>
                <a:gd name="connsiteX84" fmla="*/ 7692 w 10000"/>
                <a:gd name="connsiteY84" fmla="*/ 6667 h 10000"/>
                <a:gd name="connsiteX85" fmla="*/ 8077 w 10000"/>
                <a:gd name="connsiteY85" fmla="*/ 6587 h 10000"/>
                <a:gd name="connsiteX86" fmla="*/ 8269 w 10000"/>
                <a:gd name="connsiteY86" fmla="*/ 6429 h 10000"/>
                <a:gd name="connsiteX87" fmla="*/ 8462 w 10000"/>
                <a:gd name="connsiteY87" fmla="*/ 6349 h 10000"/>
                <a:gd name="connsiteX88" fmla="*/ 8846 w 10000"/>
                <a:gd name="connsiteY88" fmla="*/ 6349 h 10000"/>
                <a:gd name="connsiteX89" fmla="*/ 8846 w 10000"/>
                <a:gd name="connsiteY89" fmla="*/ 6270 h 10000"/>
                <a:gd name="connsiteX90" fmla="*/ 8654 w 10000"/>
                <a:gd name="connsiteY90" fmla="*/ 6190 h 10000"/>
                <a:gd name="connsiteX91" fmla="*/ 8846 w 10000"/>
                <a:gd name="connsiteY91" fmla="*/ 5952 h 10000"/>
                <a:gd name="connsiteX92" fmla="*/ 8654 w 10000"/>
                <a:gd name="connsiteY92" fmla="*/ 5794 h 10000"/>
                <a:gd name="connsiteX93" fmla="*/ 8654 w 10000"/>
                <a:gd name="connsiteY93" fmla="*/ 5714 h 10000"/>
                <a:gd name="connsiteX94" fmla="*/ 9038 w 10000"/>
                <a:gd name="connsiteY94" fmla="*/ 5714 h 10000"/>
                <a:gd name="connsiteX95" fmla="*/ 9231 w 10000"/>
                <a:gd name="connsiteY95" fmla="*/ 5476 h 10000"/>
                <a:gd name="connsiteX96" fmla="*/ 9808 w 10000"/>
                <a:gd name="connsiteY96" fmla="*/ 5159 h 10000"/>
                <a:gd name="connsiteX97" fmla="*/ 9615 w 10000"/>
                <a:gd name="connsiteY97" fmla="*/ 4841 h 10000"/>
                <a:gd name="connsiteX98" fmla="*/ 9808 w 10000"/>
                <a:gd name="connsiteY98" fmla="*/ 4603 h 10000"/>
                <a:gd name="connsiteX99" fmla="*/ 9808 w 10000"/>
                <a:gd name="connsiteY99" fmla="*/ 4286 h 10000"/>
                <a:gd name="connsiteX100" fmla="*/ 9808 w 10000"/>
                <a:gd name="connsiteY100" fmla="*/ 4048 h 10000"/>
                <a:gd name="connsiteX101" fmla="*/ 9808 w 10000"/>
                <a:gd name="connsiteY101" fmla="*/ 3810 h 10000"/>
                <a:gd name="connsiteX102" fmla="*/ 9808 w 10000"/>
                <a:gd name="connsiteY102" fmla="*/ 3571 h 10000"/>
                <a:gd name="connsiteX103" fmla="*/ 10000 w 10000"/>
                <a:gd name="connsiteY103" fmla="*/ 3333 h 10000"/>
                <a:gd name="connsiteX104" fmla="*/ 10000 w 10000"/>
                <a:gd name="connsiteY104" fmla="*/ 2937 h 10000"/>
                <a:gd name="connsiteX105" fmla="*/ 9808 w 10000"/>
                <a:gd name="connsiteY105"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3077 w 10000"/>
                <a:gd name="connsiteY26" fmla="*/ 2937 h 10000"/>
                <a:gd name="connsiteX27" fmla="*/ 2885 w 10000"/>
                <a:gd name="connsiteY27" fmla="*/ 5238 h 10000"/>
                <a:gd name="connsiteX28" fmla="*/ 2500 w 10000"/>
                <a:gd name="connsiteY28" fmla="*/ 5397 h 10000"/>
                <a:gd name="connsiteX29" fmla="*/ 1538 w 10000"/>
                <a:gd name="connsiteY29" fmla="*/ 5317 h 10000"/>
                <a:gd name="connsiteX30" fmla="*/ 577 w 10000"/>
                <a:gd name="connsiteY30" fmla="*/ 5556 h 10000"/>
                <a:gd name="connsiteX31" fmla="*/ 0 w 10000"/>
                <a:gd name="connsiteY31" fmla="*/ 5952 h 10000"/>
                <a:gd name="connsiteX32" fmla="*/ 2885 w 10000"/>
                <a:gd name="connsiteY32" fmla="*/ 10000 h 10000"/>
                <a:gd name="connsiteX33" fmla="*/ 6731 w 10000"/>
                <a:gd name="connsiteY33" fmla="*/ 9683 h 10000"/>
                <a:gd name="connsiteX34" fmla="*/ 6731 w 10000"/>
                <a:gd name="connsiteY34" fmla="*/ 9286 h 10000"/>
                <a:gd name="connsiteX35" fmla="*/ 6538 w 10000"/>
                <a:gd name="connsiteY35" fmla="*/ 9127 h 10000"/>
                <a:gd name="connsiteX36" fmla="*/ 6538 w 10000"/>
                <a:gd name="connsiteY36" fmla="*/ 9127 h 10000"/>
                <a:gd name="connsiteX37" fmla="*/ 6346 w 10000"/>
                <a:gd name="connsiteY37" fmla="*/ 9286 h 10000"/>
                <a:gd name="connsiteX38" fmla="*/ 5962 w 10000"/>
                <a:gd name="connsiteY38" fmla="*/ 9286 h 10000"/>
                <a:gd name="connsiteX39" fmla="*/ 5769 w 10000"/>
                <a:gd name="connsiteY39" fmla="*/ 9206 h 10000"/>
                <a:gd name="connsiteX40" fmla="*/ 5962 w 10000"/>
                <a:gd name="connsiteY40" fmla="*/ 9048 h 10000"/>
                <a:gd name="connsiteX41" fmla="*/ 5962 w 10000"/>
                <a:gd name="connsiteY41" fmla="*/ 8968 h 10000"/>
                <a:gd name="connsiteX42" fmla="*/ 6154 w 10000"/>
                <a:gd name="connsiteY42" fmla="*/ 8810 h 10000"/>
                <a:gd name="connsiteX43" fmla="*/ 6154 w 10000"/>
                <a:gd name="connsiteY43" fmla="*/ 8571 h 10000"/>
                <a:gd name="connsiteX44" fmla="*/ 5577 w 10000"/>
                <a:gd name="connsiteY44" fmla="*/ 8571 h 10000"/>
                <a:gd name="connsiteX45" fmla="*/ 5000 w 10000"/>
                <a:gd name="connsiteY45" fmla="*/ 8492 h 10000"/>
                <a:gd name="connsiteX46" fmla="*/ 4615 w 10000"/>
                <a:gd name="connsiteY46" fmla="*/ 8254 h 10000"/>
                <a:gd name="connsiteX47" fmla="*/ 4231 w 10000"/>
                <a:gd name="connsiteY47" fmla="*/ 8016 h 10000"/>
                <a:gd name="connsiteX48" fmla="*/ 3846 w 10000"/>
                <a:gd name="connsiteY48" fmla="*/ 7857 h 10000"/>
                <a:gd name="connsiteX49" fmla="*/ 3654 w 10000"/>
                <a:gd name="connsiteY49" fmla="*/ 7778 h 10000"/>
                <a:gd name="connsiteX50" fmla="*/ 3462 w 10000"/>
                <a:gd name="connsiteY50" fmla="*/ 7460 h 10000"/>
                <a:gd name="connsiteX51" fmla="*/ 3269 w 10000"/>
                <a:gd name="connsiteY51" fmla="*/ 7222 h 10000"/>
                <a:gd name="connsiteX52" fmla="*/ 2692 w 10000"/>
                <a:gd name="connsiteY52" fmla="*/ 6984 h 10000"/>
                <a:gd name="connsiteX53" fmla="*/ 2308 w 10000"/>
                <a:gd name="connsiteY53" fmla="*/ 6905 h 10000"/>
                <a:gd name="connsiteX54" fmla="*/ 1923 w 10000"/>
                <a:gd name="connsiteY54" fmla="*/ 6746 h 10000"/>
                <a:gd name="connsiteX55" fmla="*/ 1731 w 10000"/>
                <a:gd name="connsiteY55" fmla="*/ 6349 h 10000"/>
                <a:gd name="connsiteX56" fmla="*/ 1346 w 10000"/>
                <a:gd name="connsiteY56" fmla="*/ 6190 h 10000"/>
                <a:gd name="connsiteX57" fmla="*/ 1538 w 10000"/>
                <a:gd name="connsiteY57" fmla="*/ 5952 h 10000"/>
                <a:gd name="connsiteX58" fmla="*/ 1923 w 10000"/>
                <a:gd name="connsiteY58" fmla="*/ 5635 h 10000"/>
                <a:gd name="connsiteX59" fmla="*/ 1923 w 10000"/>
                <a:gd name="connsiteY59" fmla="*/ 5794 h 10000"/>
                <a:gd name="connsiteX60" fmla="*/ 1731 w 10000"/>
                <a:gd name="connsiteY60" fmla="*/ 6032 h 10000"/>
                <a:gd name="connsiteX61" fmla="*/ 2115 w 10000"/>
                <a:gd name="connsiteY61" fmla="*/ 6587 h 10000"/>
                <a:gd name="connsiteX62" fmla="*/ 2692 w 10000"/>
                <a:gd name="connsiteY62" fmla="*/ 6746 h 10000"/>
                <a:gd name="connsiteX63" fmla="*/ 3077 w 10000"/>
                <a:gd name="connsiteY63" fmla="*/ 6825 h 10000"/>
                <a:gd name="connsiteX64" fmla="*/ 3654 w 10000"/>
                <a:gd name="connsiteY64" fmla="*/ 6905 h 10000"/>
                <a:gd name="connsiteX65" fmla="*/ 3846 w 10000"/>
                <a:gd name="connsiteY65" fmla="*/ 7063 h 10000"/>
                <a:gd name="connsiteX66" fmla="*/ 4231 w 10000"/>
                <a:gd name="connsiteY66" fmla="*/ 7063 h 10000"/>
                <a:gd name="connsiteX67" fmla="*/ 4615 w 10000"/>
                <a:gd name="connsiteY67" fmla="*/ 7143 h 10000"/>
                <a:gd name="connsiteX68" fmla="*/ 4808 w 10000"/>
                <a:gd name="connsiteY68" fmla="*/ 7302 h 10000"/>
                <a:gd name="connsiteX69" fmla="*/ 5192 w 10000"/>
                <a:gd name="connsiteY69" fmla="*/ 7222 h 10000"/>
                <a:gd name="connsiteX70" fmla="*/ 5577 w 10000"/>
                <a:gd name="connsiteY70" fmla="*/ 7143 h 10000"/>
                <a:gd name="connsiteX71" fmla="*/ 5962 w 10000"/>
                <a:gd name="connsiteY71" fmla="*/ 7222 h 10000"/>
                <a:gd name="connsiteX72" fmla="*/ 6538 w 10000"/>
                <a:gd name="connsiteY72" fmla="*/ 7222 h 10000"/>
                <a:gd name="connsiteX73" fmla="*/ 6538 w 10000"/>
                <a:gd name="connsiteY73" fmla="*/ 7460 h 10000"/>
                <a:gd name="connsiteX74" fmla="*/ 6346 w 10000"/>
                <a:gd name="connsiteY74" fmla="*/ 7857 h 10000"/>
                <a:gd name="connsiteX75" fmla="*/ 6538 w 10000"/>
                <a:gd name="connsiteY75" fmla="*/ 8016 h 10000"/>
                <a:gd name="connsiteX76" fmla="*/ 7115 w 10000"/>
                <a:gd name="connsiteY76" fmla="*/ 7857 h 10000"/>
                <a:gd name="connsiteX77" fmla="*/ 7308 w 10000"/>
                <a:gd name="connsiteY77" fmla="*/ 7698 h 10000"/>
                <a:gd name="connsiteX78" fmla="*/ 7308 w 10000"/>
                <a:gd name="connsiteY78" fmla="*/ 7540 h 10000"/>
                <a:gd name="connsiteX79" fmla="*/ 7692 w 10000"/>
                <a:gd name="connsiteY79" fmla="*/ 7460 h 10000"/>
                <a:gd name="connsiteX80" fmla="*/ 7692 w 10000"/>
                <a:gd name="connsiteY80" fmla="*/ 7302 h 10000"/>
                <a:gd name="connsiteX81" fmla="*/ 7885 w 10000"/>
                <a:gd name="connsiteY81" fmla="*/ 7143 h 10000"/>
                <a:gd name="connsiteX82" fmla="*/ 8077 w 10000"/>
                <a:gd name="connsiteY82" fmla="*/ 6905 h 10000"/>
                <a:gd name="connsiteX83" fmla="*/ 7692 w 10000"/>
                <a:gd name="connsiteY83" fmla="*/ 6667 h 10000"/>
                <a:gd name="connsiteX84" fmla="*/ 8077 w 10000"/>
                <a:gd name="connsiteY84" fmla="*/ 6587 h 10000"/>
                <a:gd name="connsiteX85" fmla="*/ 8269 w 10000"/>
                <a:gd name="connsiteY85" fmla="*/ 6429 h 10000"/>
                <a:gd name="connsiteX86" fmla="*/ 8462 w 10000"/>
                <a:gd name="connsiteY86" fmla="*/ 6349 h 10000"/>
                <a:gd name="connsiteX87" fmla="*/ 8846 w 10000"/>
                <a:gd name="connsiteY87" fmla="*/ 6349 h 10000"/>
                <a:gd name="connsiteX88" fmla="*/ 8846 w 10000"/>
                <a:gd name="connsiteY88" fmla="*/ 6270 h 10000"/>
                <a:gd name="connsiteX89" fmla="*/ 8654 w 10000"/>
                <a:gd name="connsiteY89" fmla="*/ 6190 h 10000"/>
                <a:gd name="connsiteX90" fmla="*/ 8846 w 10000"/>
                <a:gd name="connsiteY90" fmla="*/ 5952 h 10000"/>
                <a:gd name="connsiteX91" fmla="*/ 8654 w 10000"/>
                <a:gd name="connsiteY91" fmla="*/ 5794 h 10000"/>
                <a:gd name="connsiteX92" fmla="*/ 8654 w 10000"/>
                <a:gd name="connsiteY92" fmla="*/ 5714 h 10000"/>
                <a:gd name="connsiteX93" fmla="*/ 9038 w 10000"/>
                <a:gd name="connsiteY93" fmla="*/ 5714 h 10000"/>
                <a:gd name="connsiteX94" fmla="*/ 9231 w 10000"/>
                <a:gd name="connsiteY94" fmla="*/ 5476 h 10000"/>
                <a:gd name="connsiteX95" fmla="*/ 9808 w 10000"/>
                <a:gd name="connsiteY95" fmla="*/ 5159 h 10000"/>
                <a:gd name="connsiteX96" fmla="*/ 9615 w 10000"/>
                <a:gd name="connsiteY96" fmla="*/ 4841 h 10000"/>
                <a:gd name="connsiteX97" fmla="*/ 9808 w 10000"/>
                <a:gd name="connsiteY97" fmla="*/ 4603 h 10000"/>
                <a:gd name="connsiteX98" fmla="*/ 9808 w 10000"/>
                <a:gd name="connsiteY98" fmla="*/ 4286 h 10000"/>
                <a:gd name="connsiteX99" fmla="*/ 9808 w 10000"/>
                <a:gd name="connsiteY99" fmla="*/ 4048 h 10000"/>
                <a:gd name="connsiteX100" fmla="*/ 9808 w 10000"/>
                <a:gd name="connsiteY100" fmla="*/ 3810 h 10000"/>
                <a:gd name="connsiteX101" fmla="*/ 9808 w 10000"/>
                <a:gd name="connsiteY101" fmla="*/ 3571 h 10000"/>
                <a:gd name="connsiteX102" fmla="*/ 10000 w 10000"/>
                <a:gd name="connsiteY102" fmla="*/ 3333 h 10000"/>
                <a:gd name="connsiteX103" fmla="*/ 10000 w 10000"/>
                <a:gd name="connsiteY103" fmla="*/ 2937 h 10000"/>
                <a:gd name="connsiteX104" fmla="*/ 9808 w 10000"/>
                <a:gd name="connsiteY104"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500 w 10000"/>
                <a:gd name="connsiteY25" fmla="*/ 2778 h 10000"/>
                <a:gd name="connsiteX26" fmla="*/ 2885 w 10000"/>
                <a:gd name="connsiteY26" fmla="*/ 5238 h 10000"/>
                <a:gd name="connsiteX27" fmla="*/ 2500 w 10000"/>
                <a:gd name="connsiteY27" fmla="*/ 5397 h 10000"/>
                <a:gd name="connsiteX28" fmla="*/ 1538 w 10000"/>
                <a:gd name="connsiteY28" fmla="*/ 5317 h 10000"/>
                <a:gd name="connsiteX29" fmla="*/ 577 w 10000"/>
                <a:gd name="connsiteY29" fmla="*/ 5556 h 10000"/>
                <a:gd name="connsiteX30" fmla="*/ 0 w 10000"/>
                <a:gd name="connsiteY30" fmla="*/ 5952 h 10000"/>
                <a:gd name="connsiteX31" fmla="*/ 2885 w 10000"/>
                <a:gd name="connsiteY31" fmla="*/ 10000 h 10000"/>
                <a:gd name="connsiteX32" fmla="*/ 6731 w 10000"/>
                <a:gd name="connsiteY32" fmla="*/ 9683 h 10000"/>
                <a:gd name="connsiteX33" fmla="*/ 6731 w 10000"/>
                <a:gd name="connsiteY33" fmla="*/ 9286 h 10000"/>
                <a:gd name="connsiteX34" fmla="*/ 6538 w 10000"/>
                <a:gd name="connsiteY34" fmla="*/ 9127 h 10000"/>
                <a:gd name="connsiteX35" fmla="*/ 6538 w 10000"/>
                <a:gd name="connsiteY35" fmla="*/ 9127 h 10000"/>
                <a:gd name="connsiteX36" fmla="*/ 6346 w 10000"/>
                <a:gd name="connsiteY36" fmla="*/ 9286 h 10000"/>
                <a:gd name="connsiteX37" fmla="*/ 5962 w 10000"/>
                <a:gd name="connsiteY37" fmla="*/ 9286 h 10000"/>
                <a:gd name="connsiteX38" fmla="*/ 5769 w 10000"/>
                <a:gd name="connsiteY38" fmla="*/ 9206 h 10000"/>
                <a:gd name="connsiteX39" fmla="*/ 5962 w 10000"/>
                <a:gd name="connsiteY39" fmla="*/ 9048 h 10000"/>
                <a:gd name="connsiteX40" fmla="*/ 5962 w 10000"/>
                <a:gd name="connsiteY40" fmla="*/ 8968 h 10000"/>
                <a:gd name="connsiteX41" fmla="*/ 6154 w 10000"/>
                <a:gd name="connsiteY41" fmla="*/ 8810 h 10000"/>
                <a:gd name="connsiteX42" fmla="*/ 6154 w 10000"/>
                <a:gd name="connsiteY42" fmla="*/ 8571 h 10000"/>
                <a:gd name="connsiteX43" fmla="*/ 5577 w 10000"/>
                <a:gd name="connsiteY43" fmla="*/ 8571 h 10000"/>
                <a:gd name="connsiteX44" fmla="*/ 5000 w 10000"/>
                <a:gd name="connsiteY44" fmla="*/ 8492 h 10000"/>
                <a:gd name="connsiteX45" fmla="*/ 4615 w 10000"/>
                <a:gd name="connsiteY45" fmla="*/ 8254 h 10000"/>
                <a:gd name="connsiteX46" fmla="*/ 4231 w 10000"/>
                <a:gd name="connsiteY46" fmla="*/ 8016 h 10000"/>
                <a:gd name="connsiteX47" fmla="*/ 3846 w 10000"/>
                <a:gd name="connsiteY47" fmla="*/ 7857 h 10000"/>
                <a:gd name="connsiteX48" fmla="*/ 3654 w 10000"/>
                <a:gd name="connsiteY48" fmla="*/ 7778 h 10000"/>
                <a:gd name="connsiteX49" fmla="*/ 3462 w 10000"/>
                <a:gd name="connsiteY49" fmla="*/ 7460 h 10000"/>
                <a:gd name="connsiteX50" fmla="*/ 3269 w 10000"/>
                <a:gd name="connsiteY50" fmla="*/ 7222 h 10000"/>
                <a:gd name="connsiteX51" fmla="*/ 2692 w 10000"/>
                <a:gd name="connsiteY51" fmla="*/ 6984 h 10000"/>
                <a:gd name="connsiteX52" fmla="*/ 2308 w 10000"/>
                <a:gd name="connsiteY52" fmla="*/ 6905 h 10000"/>
                <a:gd name="connsiteX53" fmla="*/ 1923 w 10000"/>
                <a:gd name="connsiteY53" fmla="*/ 6746 h 10000"/>
                <a:gd name="connsiteX54" fmla="*/ 1731 w 10000"/>
                <a:gd name="connsiteY54" fmla="*/ 6349 h 10000"/>
                <a:gd name="connsiteX55" fmla="*/ 1346 w 10000"/>
                <a:gd name="connsiteY55" fmla="*/ 6190 h 10000"/>
                <a:gd name="connsiteX56" fmla="*/ 1538 w 10000"/>
                <a:gd name="connsiteY56" fmla="*/ 5952 h 10000"/>
                <a:gd name="connsiteX57" fmla="*/ 1923 w 10000"/>
                <a:gd name="connsiteY57" fmla="*/ 5635 h 10000"/>
                <a:gd name="connsiteX58" fmla="*/ 1923 w 10000"/>
                <a:gd name="connsiteY58" fmla="*/ 5794 h 10000"/>
                <a:gd name="connsiteX59" fmla="*/ 1731 w 10000"/>
                <a:gd name="connsiteY59" fmla="*/ 6032 h 10000"/>
                <a:gd name="connsiteX60" fmla="*/ 2115 w 10000"/>
                <a:gd name="connsiteY60" fmla="*/ 6587 h 10000"/>
                <a:gd name="connsiteX61" fmla="*/ 2692 w 10000"/>
                <a:gd name="connsiteY61" fmla="*/ 6746 h 10000"/>
                <a:gd name="connsiteX62" fmla="*/ 3077 w 10000"/>
                <a:gd name="connsiteY62" fmla="*/ 6825 h 10000"/>
                <a:gd name="connsiteX63" fmla="*/ 3654 w 10000"/>
                <a:gd name="connsiteY63" fmla="*/ 6905 h 10000"/>
                <a:gd name="connsiteX64" fmla="*/ 3846 w 10000"/>
                <a:gd name="connsiteY64" fmla="*/ 7063 h 10000"/>
                <a:gd name="connsiteX65" fmla="*/ 4231 w 10000"/>
                <a:gd name="connsiteY65" fmla="*/ 7063 h 10000"/>
                <a:gd name="connsiteX66" fmla="*/ 4615 w 10000"/>
                <a:gd name="connsiteY66" fmla="*/ 7143 h 10000"/>
                <a:gd name="connsiteX67" fmla="*/ 4808 w 10000"/>
                <a:gd name="connsiteY67" fmla="*/ 7302 h 10000"/>
                <a:gd name="connsiteX68" fmla="*/ 5192 w 10000"/>
                <a:gd name="connsiteY68" fmla="*/ 7222 h 10000"/>
                <a:gd name="connsiteX69" fmla="*/ 5577 w 10000"/>
                <a:gd name="connsiteY69" fmla="*/ 7143 h 10000"/>
                <a:gd name="connsiteX70" fmla="*/ 5962 w 10000"/>
                <a:gd name="connsiteY70" fmla="*/ 7222 h 10000"/>
                <a:gd name="connsiteX71" fmla="*/ 6538 w 10000"/>
                <a:gd name="connsiteY71" fmla="*/ 7222 h 10000"/>
                <a:gd name="connsiteX72" fmla="*/ 6538 w 10000"/>
                <a:gd name="connsiteY72" fmla="*/ 7460 h 10000"/>
                <a:gd name="connsiteX73" fmla="*/ 6346 w 10000"/>
                <a:gd name="connsiteY73" fmla="*/ 7857 h 10000"/>
                <a:gd name="connsiteX74" fmla="*/ 6538 w 10000"/>
                <a:gd name="connsiteY74" fmla="*/ 8016 h 10000"/>
                <a:gd name="connsiteX75" fmla="*/ 7115 w 10000"/>
                <a:gd name="connsiteY75" fmla="*/ 7857 h 10000"/>
                <a:gd name="connsiteX76" fmla="*/ 7308 w 10000"/>
                <a:gd name="connsiteY76" fmla="*/ 7698 h 10000"/>
                <a:gd name="connsiteX77" fmla="*/ 7308 w 10000"/>
                <a:gd name="connsiteY77" fmla="*/ 7540 h 10000"/>
                <a:gd name="connsiteX78" fmla="*/ 7692 w 10000"/>
                <a:gd name="connsiteY78" fmla="*/ 7460 h 10000"/>
                <a:gd name="connsiteX79" fmla="*/ 7692 w 10000"/>
                <a:gd name="connsiteY79" fmla="*/ 7302 h 10000"/>
                <a:gd name="connsiteX80" fmla="*/ 7885 w 10000"/>
                <a:gd name="connsiteY80" fmla="*/ 7143 h 10000"/>
                <a:gd name="connsiteX81" fmla="*/ 8077 w 10000"/>
                <a:gd name="connsiteY81" fmla="*/ 6905 h 10000"/>
                <a:gd name="connsiteX82" fmla="*/ 7692 w 10000"/>
                <a:gd name="connsiteY82" fmla="*/ 6667 h 10000"/>
                <a:gd name="connsiteX83" fmla="*/ 8077 w 10000"/>
                <a:gd name="connsiteY83" fmla="*/ 6587 h 10000"/>
                <a:gd name="connsiteX84" fmla="*/ 8269 w 10000"/>
                <a:gd name="connsiteY84" fmla="*/ 6429 h 10000"/>
                <a:gd name="connsiteX85" fmla="*/ 8462 w 10000"/>
                <a:gd name="connsiteY85" fmla="*/ 6349 h 10000"/>
                <a:gd name="connsiteX86" fmla="*/ 8846 w 10000"/>
                <a:gd name="connsiteY86" fmla="*/ 6349 h 10000"/>
                <a:gd name="connsiteX87" fmla="*/ 8846 w 10000"/>
                <a:gd name="connsiteY87" fmla="*/ 6270 h 10000"/>
                <a:gd name="connsiteX88" fmla="*/ 8654 w 10000"/>
                <a:gd name="connsiteY88" fmla="*/ 6190 h 10000"/>
                <a:gd name="connsiteX89" fmla="*/ 8846 w 10000"/>
                <a:gd name="connsiteY89" fmla="*/ 5952 h 10000"/>
                <a:gd name="connsiteX90" fmla="*/ 8654 w 10000"/>
                <a:gd name="connsiteY90" fmla="*/ 5794 h 10000"/>
                <a:gd name="connsiteX91" fmla="*/ 8654 w 10000"/>
                <a:gd name="connsiteY91" fmla="*/ 5714 h 10000"/>
                <a:gd name="connsiteX92" fmla="*/ 9038 w 10000"/>
                <a:gd name="connsiteY92" fmla="*/ 5714 h 10000"/>
                <a:gd name="connsiteX93" fmla="*/ 9231 w 10000"/>
                <a:gd name="connsiteY93" fmla="*/ 5476 h 10000"/>
                <a:gd name="connsiteX94" fmla="*/ 9808 w 10000"/>
                <a:gd name="connsiteY94" fmla="*/ 5159 h 10000"/>
                <a:gd name="connsiteX95" fmla="*/ 9615 w 10000"/>
                <a:gd name="connsiteY95" fmla="*/ 4841 h 10000"/>
                <a:gd name="connsiteX96" fmla="*/ 9808 w 10000"/>
                <a:gd name="connsiteY96" fmla="*/ 4603 h 10000"/>
                <a:gd name="connsiteX97" fmla="*/ 9808 w 10000"/>
                <a:gd name="connsiteY97" fmla="*/ 4286 h 10000"/>
                <a:gd name="connsiteX98" fmla="*/ 9808 w 10000"/>
                <a:gd name="connsiteY98" fmla="*/ 4048 h 10000"/>
                <a:gd name="connsiteX99" fmla="*/ 9808 w 10000"/>
                <a:gd name="connsiteY99" fmla="*/ 3810 h 10000"/>
                <a:gd name="connsiteX100" fmla="*/ 9808 w 10000"/>
                <a:gd name="connsiteY100" fmla="*/ 3571 h 10000"/>
                <a:gd name="connsiteX101" fmla="*/ 10000 w 10000"/>
                <a:gd name="connsiteY101" fmla="*/ 3333 h 10000"/>
                <a:gd name="connsiteX102" fmla="*/ 10000 w 10000"/>
                <a:gd name="connsiteY102" fmla="*/ 2937 h 10000"/>
                <a:gd name="connsiteX103" fmla="*/ 9808 w 10000"/>
                <a:gd name="connsiteY103"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1923 w 10000"/>
                <a:gd name="connsiteY24" fmla="*/ 2460 h 10000"/>
                <a:gd name="connsiteX25" fmla="*/ 2885 w 10000"/>
                <a:gd name="connsiteY25" fmla="*/ 5238 h 10000"/>
                <a:gd name="connsiteX26" fmla="*/ 2500 w 10000"/>
                <a:gd name="connsiteY26" fmla="*/ 5397 h 10000"/>
                <a:gd name="connsiteX27" fmla="*/ 1538 w 10000"/>
                <a:gd name="connsiteY27" fmla="*/ 5317 h 10000"/>
                <a:gd name="connsiteX28" fmla="*/ 577 w 10000"/>
                <a:gd name="connsiteY28" fmla="*/ 5556 h 10000"/>
                <a:gd name="connsiteX29" fmla="*/ 0 w 10000"/>
                <a:gd name="connsiteY29" fmla="*/ 5952 h 10000"/>
                <a:gd name="connsiteX30" fmla="*/ 2885 w 10000"/>
                <a:gd name="connsiteY30" fmla="*/ 10000 h 10000"/>
                <a:gd name="connsiteX31" fmla="*/ 6731 w 10000"/>
                <a:gd name="connsiteY31" fmla="*/ 9683 h 10000"/>
                <a:gd name="connsiteX32" fmla="*/ 6731 w 10000"/>
                <a:gd name="connsiteY32" fmla="*/ 9286 h 10000"/>
                <a:gd name="connsiteX33" fmla="*/ 6538 w 10000"/>
                <a:gd name="connsiteY33" fmla="*/ 9127 h 10000"/>
                <a:gd name="connsiteX34" fmla="*/ 6538 w 10000"/>
                <a:gd name="connsiteY34" fmla="*/ 9127 h 10000"/>
                <a:gd name="connsiteX35" fmla="*/ 6346 w 10000"/>
                <a:gd name="connsiteY35" fmla="*/ 9286 h 10000"/>
                <a:gd name="connsiteX36" fmla="*/ 5962 w 10000"/>
                <a:gd name="connsiteY36" fmla="*/ 9286 h 10000"/>
                <a:gd name="connsiteX37" fmla="*/ 5769 w 10000"/>
                <a:gd name="connsiteY37" fmla="*/ 9206 h 10000"/>
                <a:gd name="connsiteX38" fmla="*/ 5962 w 10000"/>
                <a:gd name="connsiteY38" fmla="*/ 9048 h 10000"/>
                <a:gd name="connsiteX39" fmla="*/ 5962 w 10000"/>
                <a:gd name="connsiteY39" fmla="*/ 8968 h 10000"/>
                <a:gd name="connsiteX40" fmla="*/ 6154 w 10000"/>
                <a:gd name="connsiteY40" fmla="*/ 8810 h 10000"/>
                <a:gd name="connsiteX41" fmla="*/ 6154 w 10000"/>
                <a:gd name="connsiteY41" fmla="*/ 8571 h 10000"/>
                <a:gd name="connsiteX42" fmla="*/ 5577 w 10000"/>
                <a:gd name="connsiteY42" fmla="*/ 8571 h 10000"/>
                <a:gd name="connsiteX43" fmla="*/ 5000 w 10000"/>
                <a:gd name="connsiteY43" fmla="*/ 8492 h 10000"/>
                <a:gd name="connsiteX44" fmla="*/ 4615 w 10000"/>
                <a:gd name="connsiteY44" fmla="*/ 8254 h 10000"/>
                <a:gd name="connsiteX45" fmla="*/ 4231 w 10000"/>
                <a:gd name="connsiteY45" fmla="*/ 8016 h 10000"/>
                <a:gd name="connsiteX46" fmla="*/ 3846 w 10000"/>
                <a:gd name="connsiteY46" fmla="*/ 7857 h 10000"/>
                <a:gd name="connsiteX47" fmla="*/ 3654 w 10000"/>
                <a:gd name="connsiteY47" fmla="*/ 7778 h 10000"/>
                <a:gd name="connsiteX48" fmla="*/ 3462 w 10000"/>
                <a:gd name="connsiteY48" fmla="*/ 7460 h 10000"/>
                <a:gd name="connsiteX49" fmla="*/ 3269 w 10000"/>
                <a:gd name="connsiteY49" fmla="*/ 7222 h 10000"/>
                <a:gd name="connsiteX50" fmla="*/ 2692 w 10000"/>
                <a:gd name="connsiteY50" fmla="*/ 6984 h 10000"/>
                <a:gd name="connsiteX51" fmla="*/ 2308 w 10000"/>
                <a:gd name="connsiteY51" fmla="*/ 6905 h 10000"/>
                <a:gd name="connsiteX52" fmla="*/ 1923 w 10000"/>
                <a:gd name="connsiteY52" fmla="*/ 6746 h 10000"/>
                <a:gd name="connsiteX53" fmla="*/ 1731 w 10000"/>
                <a:gd name="connsiteY53" fmla="*/ 6349 h 10000"/>
                <a:gd name="connsiteX54" fmla="*/ 1346 w 10000"/>
                <a:gd name="connsiteY54" fmla="*/ 6190 h 10000"/>
                <a:gd name="connsiteX55" fmla="*/ 1538 w 10000"/>
                <a:gd name="connsiteY55" fmla="*/ 5952 h 10000"/>
                <a:gd name="connsiteX56" fmla="*/ 1923 w 10000"/>
                <a:gd name="connsiteY56" fmla="*/ 5635 h 10000"/>
                <a:gd name="connsiteX57" fmla="*/ 1923 w 10000"/>
                <a:gd name="connsiteY57" fmla="*/ 5794 h 10000"/>
                <a:gd name="connsiteX58" fmla="*/ 1731 w 10000"/>
                <a:gd name="connsiteY58" fmla="*/ 6032 h 10000"/>
                <a:gd name="connsiteX59" fmla="*/ 2115 w 10000"/>
                <a:gd name="connsiteY59" fmla="*/ 6587 h 10000"/>
                <a:gd name="connsiteX60" fmla="*/ 2692 w 10000"/>
                <a:gd name="connsiteY60" fmla="*/ 6746 h 10000"/>
                <a:gd name="connsiteX61" fmla="*/ 3077 w 10000"/>
                <a:gd name="connsiteY61" fmla="*/ 6825 h 10000"/>
                <a:gd name="connsiteX62" fmla="*/ 3654 w 10000"/>
                <a:gd name="connsiteY62" fmla="*/ 6905 h 10000"/>
                <a:gd name="connsiteX63" fmla="*/ 3846 w 10000"/>
                <a:gd name="connsiteY63" fmla="*/ 7063 h 10000"/>
                <a:gd name="connsiteX64" fmla="*/ 4231 w 10000"/>
                <a:gd name="connsiteY64" fmla="*/ 7063 h 10000"/>
                <a:gd name="connsiteX65" fmla="*/ 4615 w 10000"/>
                <a:gd name="connsiteY65" fmla="*/ 7143 h 10000"/>
                <a:gd name="connsiteX66" fmla="*/ 4808 w 10000"/>
                <a:gd name="connsiteY66" fmla="*/ 7302 h 10000"/>
                <a:gd name="connsiteX67" fmla="*/ 5192 w 10000"/>
                <a:gd name="connsiteY67" fmla="*/ 7222 h 10000"/>
                <a:gd name="connsiteX68" fmla="*/ 5577 w 10000"/>
                <a:gd name="connsiteY68" fmla="*/ 7143 h 10000"/>
                <a:gd name="connsiteX69" fmla="*/ 5962 w 10000"/>
                <a:gd name="connsiteY69" fmla="*/ 7222 h 10000"/>
                <a:gd name="connsiteX70" fmla="*/ 6538 w 10000"/>
                <a:gd name="connsiteY70" fmla="*/ 7222 h 10000"/>
                <a:gd name="connsiteX71" fmla="*/ 6538 w 10000"/>
                <a:gd name="connsiteY71" fmla="*/ 7460 h 10000"/>
                <a:gd name="connsiteX72" fmla="*/ 6346 w 10000"/>
                <a:gd name="connsiteY72" fmla="*/ 7857 h 10000"/>
                <a:gd name="connsiteX73" fmla="*/ 6538 w 10000"/>
                <a:gd name="connsiteY73" fmla="*/ 8016 h 10000"/>
                <a:gd name="connsiteX74" fmla="*/ 7115 w 10000"/>
                <a:gd name="connsiteY74" fmla="*/ 7857 h 10000"/>
                <a:gd name="connsiteX75" fmla="*/ 7308 w 10000"/>
                <a:gd name="connsiteY75" fmla="*/ 7698 h 10000"/>
                <a:gd name="connsiteX76" fmla="*/ 7308 w 10000"/>
                <a:gd name="connsiteY76" fmla="*/ 7540 h 10000"/>
                <a:gd name="connsiteX77" fmla="*/ 7692 w 10000"/>
                <a:gd name="connsiteY77" fmla="*/ 7460 h 10000"/>
                <a:gd name="connsiteX78" fmla="*/ 7692 w 10000"/>
                <a:gd name="connsiteY78" fmla="*/ 7302 h 10000"/>
                <a:gd name="connsiteX79" fmla="*/ 7885 w 10000"/>
                <a:gd name="connsiteY79" fmla="*/ 7143 h 10000"/>
                <a:gd name="connsiteX80" fmla="*/ 8077 w 10000"/>
                <a:gd name="connsiteY80" fmla="*/ 6905 h 10000"/>
                <a:gd name="connsiteX81" fmla="*/ 7692 w 10000"/>
                <a:gd name="connsiteY81" fmla="*/ 6667 h 10000"/>
                <a:gd name="connsiteX82" fmla="*/ 8077 w 10000"/>
                <a:gd name="connsiteY82" fmla="*/ 6587 h 10000"/>
                <a:gd name="connsiteX83" fmla="*/ 8269 w 10000"/>
                <a:gd name="connsiteY83" fmla="*/ 6429 h 10000"/>
                <a:gd name="connsiteX84" fmla="*/ 8462 w 10000"/>
                <a:gd name="connsiteY84" fmla="*/ 6349 h 10000"/>
                <a:gd name="connsiteX85" fmla="*/ 8846 w 10000"/>
                <a:gd name="connsiteY85" fmla="*/ 6349 h 10000"/>
                <a:gd name="connsiteX86" fmla="*/ 8846 w 10000"/>
                <a:gd name="connsiteY86" fmla="*/ 6270 h 10000"/>
                <a:gd name="connsiteX87" fmla="*/ 8654 w 10000"/>
                <a:gd name="connsiteY87" fmla="*/ 6190 h 10000"/>
                <a:gd name="connsiteX88" fmla="*/ 8846 w 10000"/>
                <a:gd name="connsiteY88" fmla="*/ 5952 h 10000"/>
                <a:gd name="connsiteX89" fmla="*/ 8654 w 10000"/>
                <a:gd name="connsiteY89" fmla="*/ 5794 h 10000"/>
                <a:gd name="connsiteX90" fmla="*/ 8654 w 10000"/>
                <a:gd name="connsiteY90" fmla="*/ 5714 h 10000"/>
                <a:gd name="connsiteX91" fmla="*/ 9038 w 10000"/>
                <a:gd name="connsiteY91" fmla="*/ 5714 h 10000"/>
                <a:gd name="connsiteX92" fmla="*/ 9231 w 10000"/>
                <a:gd name="connsiteY92" fmla="*/ 5476 h 10000"/>
                <a:gd name="connsiteX93" fmla="*/ 9808 w 10000"/>
                <a:gd name="connsiteY93" fmla="*/ 5159 h 10000"/>
                <a:gd name="connsiteX94" fmla="*/ 9615 w 10000"/>
                <a:gd name="connsiteY94" fmla="*/ 4841 h 10000"/>
                <a:gd name="connsiteX95" fmla="*/ 9808 w 10000"/>
                <a:gd name="connsiteY95" fmla="*/ 4603 h 10000"/>
                <a:gd name="connsiteX96" fmla="*/ 9808 w 10000"/>
                <a:gd name="connsiteY96" fmla="*/ 4286 h 10000"/>
                <a:gd name="connsiteX97" fmla="*/ 9808 w 10000"/>
                <a:gd name="connsiteY97" fmla="*/ 4048 h 10000"/>
                <a:gd name="connsiteX98" fmla="*/ 9808 w 10000"/>
                <a:gd name="connsiteY98" fmla="*/ 3810 h 10000"/>
                <a:gd name="connsiteX99" fmla="*/ 9808 w 10000"/>
                <a:gd name="connsiteY99" fmla="*/ 3571 h 10000"/>
                <a:gd name="connsiteX100" fmla="*/ 10000 w 10000"/>
                <a:gd name="connsiteY100" fmla="*/ 3333 h 10000"/>
                <a:gd name="connsiteX101" fmla="*/ 10000 w 10000"/>
                <a:gd name="connsiteY101" fmla="*/ 2937 h 10000"/>
                <a:gd name="connsiteX102" fmla="*/ 9808 w 10000"/>
                <a:gd name="connsiteY102"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115 w 10000"/>
                <a:gd name="connsiteY23" fmla="*/ 2143 h 10000"/>
                <a:gd name="connsiteX24" fmla="*/ 2885 w 10000"/>
                <a:gd name="connsiteY24" fmla="*/ 5238 h 10000"/>
                <a:gd name="connsiteX25" fmla="*/ 2500 w 10000"/>
                <a:gd name="connsiteY25" fmla="*/ 5397 h 10000"/>
                <a:gd name="connsiteX26" fmla="*/ 1538 w 10000"/>
                <a:gd name="connsiteY26" fmla="*/ 5317 h 10000"/>
                <a:gd name="connsiteX27" fmla="*/ 577 w 10000"/>
                <a:gd name="connsiteY27" fmla="*/ 5556 h 10000"/>
                <a:gd name="connsiteX28" fmla="*/ 0 w 10000"/>
                <a:gd name="connsiteY28" fmla="*/ 5952 h 10000"/>
                <a:gd name="connsiteX29" fmla="*/ 2885 w 10000"/>
                <a:gd name="connsiteY29" fmla="*/ 10000 h 10000"/>
                <a:gd name="connsiteX30" fmla="*/ 6731 w 10000"/>
                <a:gd name="connsiteY30" fmla="*/ 9683 h 10000"/>
                <a:gd name="connsiteX31" fmla="*/ 6731 w 10000"/>
                <a:gd name="connsiteY31" fmla="*/ 9286 h 10000"/>
                <a:gd name="connsiteX32" fmla="*/ 6538 w 10000"/>
                <a:gd name="connsiteY32" fmla="*/ 9127 h 10000"/>
                <a:gd name="connsiteX33" fmla="*/ 6538 w 10000"/>
                <a:gd name="connsiteY33" fmla="*/ 9127 h 10000"/>
                <a:gd name="connsiteX34" fmla="*/ 6346 w 10000"/>
                <a:gd name="connsiteY34" fmla="*/ 9286 h 10000"/>
                <a:gd name="connsiteX35" fmla="*/ 5962 w 10000"/>
                <a:gd name="connsiteY35" fmla="*/ 9286 h 10000"/>
                <a:gd name="connsiteX36" fmla="*/ 5769 w 10000"/>
                <a:gd name="connsiteY36" fmla="*/ 9206 h 10000"/>
                <a:gd name="connsiteX37" fmla="*/ 5962 w 10000"/>
                <a:gd name="connsiteY37" fmla="*/ 9048 h 10000"/>
                <a:gd name="connsiteX38" fmla="*/ 5962 w 10000"/>
                <a:gd name="connsiteY38" fmla="*/ 8968 h 10000"/>
                <a:gd name="connsiteX39" fmla="*/ 6154 w 10000"/>
                <a:gd name="connsiteY39" fmla="*/ 8810 h 10000"/>
                <a:gd name="connsiteX40" fmla="*/ 6154 w 10000"/>
                <a:gd name="connsiteY40" fmla="*/ 8571 h 10000"/>
                <a:gd name="connsiteX41" fmla="*/ 5577 w 10000"/>
                <a:gd name="connsiteY41" fmla="*/ 8571 h 10000"/>
                <a:gd name="connsiteX42" fmla="*/ 5000 w 10000"/>
                <a:gd name="connsiteY42" fmla="*/ 8492 h 10000"/>
                <a:gd name="connsiteX43" fmla="*/ 4615 w 10000"/>
                <a:gd name="connsiteY43" fmla="*/ 8254 h 10000"/>
                <a:gd name="connsiteX44" fmla="*/ 4231 w 10000"/>
                <a:gd name="connsiteY44" fmla="*/ 8016 h 10000"/>
                <a:gd name="connsiteX45" fmla="*/ 3846 w 10000"/>
                <a:gd name="connsiteY45" fmla="*/ 7857 h 10000"/>
                <a:gd name="connsiteX46" fmla="*/ 3654 w 10000"/>
                <a:gd name="connsiteY46" fmla="*/ 7778 h 10000"/>
                <a:gd name="connsiteX47" fmla="*/ 3462 w 10000"/>
                <a:gd name="connsiteY47" fmla="*/ 7460 h 10000"/>
                <a:gd name="connsiteX48" fmla="*/ 3269 w 10000"/>
                <a:gd name="connsiteY48" fmla="*/ 7222 h 10000"/>
                <a:gd name="connsiteX49" fmla="*/ 2692 w 10000"/>
                <a:gd name="connsiteY49" fmla="*/ 6984 h 10000"/>
                <a:gd name="connsiteX50" fmla="*/ 2308 w 10000"/>
                <a:gd name="connsiteY50" fmla="*/ 6905 h 10000"/>
                <a:gd name="connsiteX51" fmla="*/ 1923 w 10000"/>
                <a:gd name="connsiteY51" fmla="*/ 6746 h 10000"/>
                <a:gd name="connsiteX52" fmla="*/ 1731 w 10000"/>
                <a:gd name="connsiteY52" fmla="*/ 6349 h 10000"/>
                <a:gd name="connsiteX53" fmla="*/ 1346 w 10000"/>
                <a:gd name="connsiteY53" fmla="*/ 6190 h 10000"/>
                <a:gd name="connsiteX54" fmla="*/ 1538 w 10000"/>
                <a:gd name="connsiteY54" fmla="*/ 5952 h 10000"/>
                <a:gd name="connsiteX55" fmla="*/ 1923 w 10000"/>
                <a:gd name="connsiteY55" fmla="*/ 5635 h 10000"/>
                <a:gd name="connsiteX56" fmla="*/ 1923 w 10000"/>
                <a:gd name="connsiteY56" fmla="*/ 5794 h 10000"/>
                <a:gd name="connsiteX57" fmla="*/ 1731 w 10000"/>
                <a:gd name="connsiteY57" fmla="*/ 6032 h 10000"/>
                <a:gd name="connsiteX58" fmla="*/ 2115 w 10000"/>
                <a:gd name="connsiteY58" fmla="*/ 6587 h 10000"/>
                <a:gd name="connsiteX59" fmla="*/ 2692 w 10000"/>
                <a:gd name="connsiteY59" fmla="*/ 6746 h 10000"/>
                <a:gd name="connsiteX60" fmla="*/ 3077 w 10000"/>
                <a:gd name="connsiteY60" fmla="*/ 6825 h 10000"/>
                <a:gd name="connsiteX61" fmla="*/ 3654 w 10000"/>
                <a:gd name="connsiteY61" fmla="*/ 6905 h 10000"/>
                <a:gd name="connsiteX62" fmla="*/ 3846 w 10000"/>
                <a:gd name="connsiteY62" fmla="*/ 7063 h 10000"/>
                <a:gd name="connsiteX63" fmla="*/ 4231 w 10000"/>
                <a:gd name="connsiteY63" fmla="*/ 7063 h 10000"/>
                <a:gd name="connsiteX64" fmla="*/ 4615 w 10000"/>
                <a:gd name="connsiteY64" fmla="*/ 7143 h 10000"/>
                <a:gd name="connsiteX65" fmla="*/ 4808 w 10000"/>
                <a:gd name="connsiteY65" fmla="*/ 7302 h 10000"/>
                <a:gd name="connsiteX66" fmla="*/ 5192 w 10000"/>
                <a:gd name="connsiteY66" fmla="*/ 7222 h 10000"/>
                <a:gd name="connsiteX67" fmla="*/ 5577 w 10000"/>
                <a:gd name="connsiteY67" fmla="*/ 7143 h 10000"/>
                <a:gd name="connsiteX68" fmla="*/ 5962 w 10000"/>
                <a:gd name="connsiteY68" fmla="*/ 7222 h 10000"/>
                <a:gd name="connsiteX69" fmla="*/ 6538 w 10000"/>
                <a:gd name="connsiteY69" fmla="*/ 7222 h 10000"/>
                <a:gd name="connsiteX70" fmla="*/ 6538 w 10000"/>
                <a:gd name="connsiteY70" fmla="*/ 7460 h 10000"/>
                <a:gd name="connsiteX71" fmla="*/ 6346 w 10000"/>
                <a:gd name="connsiteY71" fmla="*/ 7857 h 10000"/>
                <a:gd name="connsiteX72" fmla="*/ 6538 w 10000"/>
                <a:gd name="connsiteY72" fmla="*/ 8016 h 10000"/>
                <a:gd name="connsiteX73" fmla="*/ 7115 w 10000"/>
                <a:gd name="connsiteY73" fmla="*/ 7857 h 10000"/>
                <a:gd name="connsiteX74" fmla="*/ 7308 w 10000"/>
                <a:gd name="connsiteY74" fmla="*/ 7698 h 10000"/>
                <a:gd name="connsiteX75" fmla="*/ 7308 w 10000"/>
                <a:gd name="connsiteY75" fmla="*/ 7540 h 10000"/>
                <a:gd name="connsiteX76" fmla="*/ 7692 w 10000"/>
                <a:gd name="connsiteY76" fmla="*/ 7460 h 10000"/>
                <a:gd name="connsiteX77" fmla="*/ 7692 w 10000"/>
                <a:gd name="connsiteY77" fmla="*/ 7302 h 10000"/>
                <a:gd name="connsiteX78" fmla="*/ 7885 w 10000"/>
                <a:gd name="connsiteY78" fmla="*/ 7143 h 10000"/>
                <a:gd name="connsiteX79" fmla="*/ 8077 w 10000"/>
                <a:gd name="connsiteY79" fmla="*/ 6905 h 10000"/>
                <a:gd name="connsiteX80" fmla="*/ 7692 w 10000"/>
                <a:gd name="connsiteY80" fmla="*/ 6667 h 10000"/>
                <a:gd name="connsiteX81" fmla="*/ 8077 w 10000"/>
                <a:gd name="connsiteY81" fmla="*/ 6587 h 10000"/>
                <a:gd name="connsiteX82" fmla="*/ 8269 w 10000"/>
                <a:gd name="connsiteY82" fmla="*/ 6429 h 10000"/>
                <a:gd name="connsiteX83" fmla="*/ 8462 w 10000"/>
                <a:gd name="connsiteY83" fmla="*/ 6349 h 10000"/>
                <a:gd name="connsiteX84" fmla="*/ 8846 w 10000"/>
                <a:gd name="connsiteY84" fmla="*/ 6349 h 10000"/>
                <a:gd name="connsiteX85" fmla="*/ 8846 w 10000"/>
                <a:gd name="connsiteY85" fmla="*/ 6270 h 10000"/>
                <a:gd name="connsiteX86" fmla="*/ 8654 w 10000"/>
                <a:gd name="connsiteY86" fmla="*/ 6190 h 10000"/>
                <a:gd name="connsiteX87" fmla="*/ 8846 w 10000"/>
                <a:gd name="connsiteY87" fmla="*/ 5952 h 10000"/>
                <a:gd name="connsiteX88" fmla="*/ 8654 w 10000"/>
                <a:gd name="connsiteY88" fmla="*/ 5794 h 10000"/>
                <a:gd name="connsiteX89" fmla="*/ 8654 w 10000"/>
                <a:gd name="connsiteY89" fmla="*/ 5714 h 10000"/>
                <a:gd name="connsiteX90" fmla="*/ 9038 w 10000"/>
                <a:gd name="connsiteY90" fmla="*/ 5714 h 10000"/>
                <a:gd name="connsiteX91" fmla="*/ 9231 w 10000"/>
                <a:gd name="connsiteY91" fmla="*/ 5476 h 10000"/>
                <a:gd name="connsiteX92" fmla="*/ 9808 w 10000"/>
                <a:gd name="connsiteY92" fmla="*/ 5159 h 10000"/>
                <a:gd name="connsiteX93" fmla="*/ 9615 w 10000"/>
                <a:gd name="connsiteY93" fmla="*/ 4841 h 10000"/>
                <a:gd name="connsiteX94" fmla="*/ 9808 w 10000"/>
                <a:gd name="connsiteY94" fmla="*/ 4603 h 10000"/>
                <a:gd name="connsiteX95" fmla="*/ 9808 w 10000"/>
                <a:gd name="connsiteY95" fmla="*/ 4286 h 10000"/>
                <a:gd name="connsiteX96" fmla="*/ 9808 w 10000"/>
                <a:gd name="connsiteY96" fmla="*/ 4048 h 10000"/>
                <a:gd name="connsiteX97" fmla="*/ 9808 w 10000"/>
                <a:gd name="connsiteY97" fmla="*/ 3810 h 10000"/>
                <a:gd name="connsiteX98" fmla="*/ 9808 w 10000"/>
                <a:gd name="connsiteY98" fmla="*/ 3571 h 10000"/>
                <a:gd name="connsiteX99" fmla="*/ 10000 w 10000"/>
                <a:gd name="connsiteY99" fmla="*/ 3333 h 10000"/>
                <a:gd name="connsiteX100" fmla="*/ 10000 w 10000"/>
                <a:gd name="connsiteY100" fmla="*/ 2937 h 10000"/>
                <a:gd name="connsiteX101" fmla="*/ 9808 w 10000"/>
                <a:gd name="connsiteY101"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500 w 10000"/>
                <a:gd name="connsiteY22" fmla="*/ 1825 h 10000"/>
                <a:gd name="connsiteX23" fmla="*/ 2885 w 10000"/>
                <a:gd name="connsiteY23" fmla="*/ 5238 h 10000"/>
                <a:gd name="connsiteX24" fmla="*/ 2500 w 10000"/>
                <a:gd name="connsiteY24" fmla="*/ 5397 h 10000"/>
                <a:gd name="connsiteX25" fmla="*/ 1538 w 10000"/>
                <a:gd name="connsiteY25" fmla="*/ 5317 h 10000"/>
                <a:gd name="connsiteX26" fmla="*/ 577 w 10000"/>
                <a:gd name="connsiteY26" fmla="*/ 5556 h 10000"/>
                <a:gd name="connsiteX27" fmla="*/ 0 w 10000"/>
                <a:gd name="connsiteY27" fmla="*/ 5952 h 10000"/>
                <a:gd name="connsiteX28" fmla="*/ 2885 w 10000"/>
                <a:gd name="connsiteY28" fmla="*/ 10000 h 10000"/>
                <a:gd name="connsiteX29" fmla="*/ 6731 w 10000"/>
                <a:gd name="connsiteY29" fmla="*/ 9683 h 10000"/>
                <a:gd name="connsiteX30" fmla="*/ 6731 w 10000"/>
                <a:gd name="connsiteY30" fmla="*/ 9286 h 10000"/>
                <a:gd name="connsiteX31" fmla="*/ 6538 w 10000"/>
                <a:gd name="connsiteY31" fmla="*/ 9127 h 10000"/>
                <a:gd name="connsiteX32" fmla="*/ 6538 w 10000"/>
                <a:gd name="connsiteY32" fmla="*/ 9127 h 10000"/>
                <a:gd name="connsiteX33" fmla="*/ 6346 w 10000"/>
                <a:gd name="connsiteY33" fmla="*/ 9286 h 10000"/>
                <a:gd name="connsiteX34" fmla="*/ 5962 w 10000"/>
                <a:gd name="connsiteY34" fmla="*/ 9286 h 10000"/>
                <a:gd name="connsiteX35" fmla="*/ 5769 w 10000"/>
                <a:gd name="connsiteY35" fmla="*/ 9206 h 10000"/>
                <a:gd name="connsiteX36" fmla="*/ 5962 w 10000"/>
                <a:gd name="connsiteY36" fmla="*/ 9048 h 10000"/>
                <a:gd name="connsiteX37" fmla="*/ 5962 w 10000"/>
                <a:gd name="connsiteY37" fmla="*/ 8968 h 10000"/>
                <a:gd name="connsiteX38" fmla="*/ 6154 w 10000"/>
                <a:gd name="connsiteY38" fmla="*/ 8810 h 10000"/>
                <a:gd name="connsiteX39" fmla="*/ 6154 w 10000"/>
                <a:gd name="connsiteY39" fmla="*/ 8571 h 10000"/>
                <a:gd name="connsiteX40" fmla="*/ 5577 w 10000"/>
                <a:gd name="connsiteY40" fmla="*/ 8571 h 10000"/>
                <a:gd name="connsiteX41" fmla="*/ 5000 w 10000"/>
                <a:gd name="connsiteY41" fmla="*/ 8492 h 10000"/>
                <a:gd name="connsiteX42" fmla="*/ 4615 w 10000"/>
                <a:gd name="connsiteY42" fmla="*/ 8254 h 10000"/>
                <a:gd name="connsiteX43" fmla="*/ 4231 w 10000"/>
                <a:gd name="connsiteY43" fmla="*/ 8016 h 10000"/>
                <a:gd name="connsiteX44" fmla="*/ 3846 w 10000"/>
                <a:gd name="connsiteY44" fmla="*/ 7857 h 10000"/>
                <a:gd name="connsiteX45" fmla="*/ 3654 w 10000"/>
                <a:gd name="connsiteY45" fmla="*/ 7778 h 10000"/>
                <a:gd name="connsiteX46" fmla="*/ 3462 w 10000"/>
                <a:gd name="connsiteY46" fmla="*/ 7460 h 10000"/>
                <a:gd name="connsiteX47" fmla="*/ 3269 w 10000"/>
                <a:gd name="connsiteY47" fmla="*/ 7222 h 10000"/>
                <a:gd name="connsiteX48" fmla="*/ 2692 w 10000"/>
                <a:gd name="connsiteY48" fmla="*/ 6984 h 10000"/>
                <a:gd name="connsiteX49" fmla="*/ 2308 w 10000"/>
                <a:gd name="connsiteY49" fmla="*/ 6905 h 10000"/>
                <a:gd name="connsiteX50" fmla="*/ 1923 w 10000"/>
                <a:gd name="connsiteY50" fmla="*/ 6746 h 10000"/>
                <a:gd name="connsiteX51" fmla="*/ 1731 w 10000"/>
                <a:gd name="connsiteY51" fmla="*/ 6349 h 10000"/>
                <a:gd name="connsiteX52" fmla="*/ 1346 w 10000"/>
                <a:gd name="connsiteY52" fmla="*/ 6190 h 10000"/>
                <a:gd name="connsiteX53" fmla="*/ 1538 w 10000"/>
                <a:gd name="connsiteY53" fmla="*/ 5952 h 10000"/>
                <a:gd name="connsiteX54" fmla="*/ 1923 w 10000"/>
                <a:gd name="connsiteY54" fmla="*/ 5635 h 10000"/>
                <a:gd name="connsiteX55" fmla="*/ 1923 w 10000"/>
                <a:gd name="connsiteY55" fmla="*/ 5794 h 10000"/>
                <a:gd name="connsiteX56" fmla="*/ 1731 w 10000"/>
                <a:gd name="connsiteY56" fmla="*/ 6032 h 10000"/>
                <a:gd name="connsiteX57" fmla="*/ 2115 w 10000"/>
                <a:gd name="connsiteY57" fmla="*/ 6587 h 10000"/>
                <a:gd name="connsiteX58" fmla="*/ 2692 w 10000"/>
                <a:gd name="connsiteY58" fmla="*/ 6746 h 10000"/>
                <a:gd name="connsiteX59" fmla="*/ 3077 w 10000"/>
                <a:gd name="connsiteY59" fmla="*/ 6825 h 10000"/>
                <a:gd name="connsiteX60" fmla="*/ 3654 w 10000"/>
                <a:gd name="connsiteY60" fmla="*/ 6905 h 10000"/>
                <a:gd name="connsiteX61" fmla="*/ 3846 w 10000"/>
                <a:gd name="connsiteY61" fmla="*/ 7063 h 10000"/>
                <a:gd name="connsiteX62" fmla="*/ 4231 w 10000"/>
                <a:gd name="connsiteY62" fmla="*/ 7063 h 10000"/>
                <a:gd name="connsiteX63" fmla="*/ 4615 w 10000"/>
                <a:gd name="connsiteY63" fmla="*/ 7143 h 10000"/>
                <a:gd name="connsiteX64" fmla="*/ 4808 w 10000"/>
                <a:gd name="connsiteY64" fmla="*/ 7302 h 10000"/>
                <a:gd name="connsiteX65" fmla="*/ 5192 w 10000"/>
                <a:gd name="connsiteY65" fmla="*/ 7222 h 10000"/>
                <a:gd name="connsiteX66" fmla="*/ 5577 w 10000"/>
                <a:gd name="connsiteY66" fmla="*/ 7143 h 10000"/>
                <a:gd name="connsiteX67" fmla="*/ 5962 w 10000"/>
                <a:gd name="connsiteY67" fmla="*/ 7222 h 10000"/>
                <a:gd name="connsiteX68" fmla="*/ 6538 w 10000"/>
                <a:gd name="connsiteY68" fmla="*/ 7222 h 10000"/>
                <a:gd name="connsiteX69" fmla="*/ 6538 w 10000"/>
                <a:gd name="connsiteY69" fmla="*/ 7460 h 10000"/>
                <a:gd name="connsiteX70" fmla="*/ 6346 w 10000"/>
                <a:gd name="connsiteY70" fmla="*/ 7857 h 10000"/>
                <a:gd name="connsiteX71" fmla="*/ 6538 w 10000"/>
                <a:gd name="connsiteY71" fmla="*/ 8016 h 10000"/>
                <a:gd name="connsiteX72" fmla="*/ 7115 w 10000"/>
                <a:gd name="connsiteY72" fmla="*/ 7857 h 10000"/>
                <a:gd name="connsiteX73" fmla="*/ 7308 w 10000"/>
                <a:gd name="connsiteY73" fmla="*/ 7698 h 10000"/>
                <a:gd name="connsiteX74" fmla="*/ 7308 w 10000"/>
                <a:gd name="connsiteY74" fmla="*/ 7540 h 10000"/>
                <a:gd name="connsiteX75" fmla="*/ 7692 w 10000"/>
                <a:gd name="connsiteY75" fmla="*/ 7460 h 10000"/>
                <a:gd name="connsiteX76" fmla="*/ 7692 w 10000"/>
                <a:gd name="connsiteY76" fmla="*/ 7302 h 10000"/>
                <a:gd name="connsiteX77" fmla="*/ 7885 w 10000"/>
                <a:gd name="connsiteY77" fmla="*/ 7143 h 10000"/>
                <a:gd name="connsiteX78" fmla="*/ 8077 w 10000"/>
                <a:gd name="connsiteY78" fmla="*/ 6905 h 10000"/>
                <a:gd name="connsiteX79" fmla="*/ 7692 w 10000"/>
                <a:gd name="connsiteY79" fmla="*/ 6667 h 10000"/>
                <a:gd name="connsiteX80" fmla="*/ 8077 w 10000"/>
                <a:gd name="connsiteY80" fmla="*/ 6587 h 10000"/>
                <a:gd name="connsiteX81" fmla="*/ 8269 w 10000"/>
                <a:gd name="connsiteY81" fmla="*/ 6429 h 10000"/>
                <a:gd name="connsiteX82" fmla="*/ 8462 w 10000"/>
                <a:gd name="connsiteY82" fmla="*/ 6349 h 10000"/>
                <a:gd name="connsiteX83" fmla="*/ 8846 w 10000"/>
                <a:gd name="connsiteY83" fmla="*/ 6349 h 10000"/>
                <a:gd name="connsiteX84" fmla="*/ 8846 w 10000"/>
                <a:gd name="connsiteY84" fmla="*/ 6270 h 10000"/>
                <a:gd name="connsiteX85" fmla="*/ 8654 w 10000"/>
                <a:gd name="connsiteY85" fmla="*/ 6190 h 10000"/>
                <a:gd name="connsiteX86" fmla="*/ 8846 w 10000"/>
                <a:gd name="connsiteY86" fmla="*/ 5952 h 10000"/>
                <a:gd name="connsiteX87" fmla="*/ 8654 w 10000"/>
                <a:gd name="connsiteY87" fmla="*/ 5794 h 10000"/>
                <a:gd name="connsiteX88" fmla="*/ 8654 w 10000"/>
                <a:gd name="connsiteY88" fmla="*/ 5714 h 10000"/>
                <a:gd name="connsiteX89" fmla="*/ 9038 w 10000"/>
                <a:gd name="connsiteY89" fmla="*/ 5714 h 10000"/>
                <a:gd name="connsiteX90" fmla="*/ 9231 w 10000"/>
                <a:gd name="connsiteY90" fmla="*/ 5476 h 10000"/>
                <a:gd name="connsiteX91" fmla="*/ 9808 w 10000"/>
                <a:gd name="connsiteY91" fmla="*/ 5159 h 10000"/>
                <a:gd name="connsiteX92" fmla="*/ 9615 w 10000"/>
                <a:gd name="connsiteY92" fmla="*/ 4841 h 10000"/>
                <a:gd name="connsiteX93" fmla="*/ 9808 w 10000"/>
                <a:gd name="connsiteY93" fmla="*/ 4603 h 10000"/>
                <a:gd name="connsiteX94" fmla="*/ 9808 w 10000"/>
                <a:gd name="connsiteY94" fmla="*/ 4286 h 10000"/>
                <a:gd name="connsiteX95" fmla="*/ 9808 w 10000"/>
                <a:gd name="connsiteY95" fmla="*/ 4048 h 10000"/>
                <a:gd name="connsiteX96" fmla="*/ 9808 w 10000"/>
                <a:gd name="connsiteY96" fmla="*/ 3810 h 10000"/>
                <a:gd name="connsiteX97" fmla="*/ 9808 w 10000"/>
                <a:gd name="connsiteY97" fmla="*/ 3571 h 10000"/>
                <a:gd name="connsiteX98" fmla="*/ 10000 w 10000"/>
                <a:gd name="connsiteY98" fmla="*/ 3333 h 10000"/>
                <a:gd name="connsiteX99" fmla="*/ 10000 w 10000"/>
                <a:gd name="connsiteY99" fmla="*/ 2937 h 10000"/>
                <a:gd name="connsiteX100" fmla="*/ 9808 w 10000"/>
                <a:gd name="connsiteY100"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308 w 10000"/>
                <a:gd name="connsiteY21" fmla="*/ 1667 h 10000"/>
                <a:gd name="connsiteX22" fmla="*/ 2885 w 10000"/>
                <a:gd name="connsiteY22" fmla="*/ 5238 h 10000"/>
                <a:gd name="connsiteX23" fmla="*/ 2500 w 10000"/>
                <a:gd name="connsiteY23" fmla="*/ 5397 h 10000"/>
                <a:gd name="connsiteX24" fmla="*/ 1538 w 10000"/>
                <a:gd name="connsiteY24" fmla="*/ 5317 h 10000"/>
                <a:gd name="connsiteX25" fmla="*/ 577 w 10000"/>
                <a:gd name="connsiteY25" fmla="*/ 5556 h 10000"/>
                <a:gd name="connsiteX26" fmla="*/ 0 w 10000"/>
                <a:gd name="connsiteY26" fmla="*/ 5952 h 10000"/>
                <a:gd name="connsiteX27" fmla="*/ 2885 w 10000"/>
                <a:gd name="connsiteY27" fmla="*/ 10000 h 10000"/>
                <a:gd name="connsiteX28" fmla="*/ 6731 w 10000"/>
                <a:gd name="connsiteY28" fmla="*/ 9683 h 10000"/>
                <a:gd name="connsiteX29" fmla="*/ 6731 w 10000"/>
                <a:gd name="connsiteY29" fmla="*/ 9286 h 10000"/>
                <a:gd name="connsiteX30" fmla="*/ 6538 w 10000"/>
                <a:gd name="connsiteY30" fmla="*/ 9127 h 10000"/>
                <a:gd name="connsiteX31" fmla="*/ 6538 w 10000"/>
                <a:gd name="connsiteY31" fmla="*/ 9127 h 10000"/>
                <a:gd name="connsiteX32" fmla="*/ 6346 w 10000"/>
                <a:gd name="connsiteY32" fmla="*/ 9286 h 10000"/>
                <a:gd name="connsiteX33" fmla="*/ 5962 w 10000"/>
                <a:gd name="connsiteY33" fmla="*/ 9286 h 10000"/>
                <a:gd name="connsiteX34" fmla="*/ 5769 w 10000"/>
                <a:gd name="connsiteY34" fmla="*/ 9206 h 10000"/>
                <a:gd name="connsiteX35" fmla="*/ 5962 w 10000"/>
                <a:gd name="connsiteY35" fmla="*/ 9048 h 10000"/>
                <a:gd name="connsiteX36" fmla="*/ 5962 w 10000"/>
                <a:gd name="connsiteY36" fmla="*/ 8968 h 10000"/>
                <a:gd name="connsiteX37" fmla="*/ 6154 w 10000"/>
                <a:gd name="connsiteY37" fmla="*/ 8810 h 10000"/>
                <a:gd name="connsiteX38" fmla="*/ 6154 w 10000"/>
                <a:gd name="connsiteY38" fmla="*/ 8571 h 10000"/>
                <a:gd name="connsiteX39" fmla="*/ 5577 w 10000"/>
                <a:gd name="connsiteY39" fmla="*/ 8571 h 10000"/>
                <a:gd name="connsiteX40" fmla="*/ 5000 w 10000"/>
                <a:gd name="connsiteY40" fmla="*/ 8492 h 10000"/>
                <a:gd name="connsiteX41" fmla="*/ 4615 w 10000"/>
                <a:gd name="connsiteY41" fmla="*/ 8254 h 10000"/>
                <a:gd name="connsiteX42" fmla="*/ 4231 w 10000"/>
                <a:gd name="connsiteY42" fmla="*/ 8016 h 10000"/>
                <a:gd name="connsiteX43" fmla="*/ 3846 w 10000"/>
                <a:gd name="connsiteY43" fmla="*/ 7857 h 10000"/>
                <a:gd name="connsiteX44" fmla="*/ 3654 w 10000"/>
                <a:gd name="connsiteY44" fmla="*/ 7778 h 10000"/>
                <a:gd name="connsiteX45" fmla="*/ 3462 w 10000"/>
                <a:gd name="connsiteY45" fmla="*/ 7460 h 10000"/>
                <a:gd name="connsiteX46" fmla="*/ 3269 w 10000"/>
                <a:gd name="connsiteY46" fmla="*/ 7222 h 10000"/>
                <a:gd name="connsiteX47" fmla="*/ 2692 w 10000"/>
                <a:gd name="connsiteY47" fmla="*/ 6984 h 10000"/>
                <a:gd name="connsiteX48" fmla="*/ 2308 w 10000"/>
                <a:gd name="connsiteY48" fmla="*/ 6905 h 10000"/>
                <a:gd name="connsiteX49" fmla="*/ 1923 w 10000"/>
                <a:gd name="connsiteY49" fmla="*/ 6746 h 10000"/>
                <a:gd name="connsiteX50" fmla="*/ 1731 w 10000"/>
                <a:gd name="connsiteY50" fmla="*/ 6349 h 10000"/>
                <a:gd name="connsiteX51" fmla="*/ 1346 w 10000"/>
                <a:gd name="connsiteY51" fmla="*/ 6190 h 10000"/>
                <a:gd name="connsiteX52" fmla="*/ 1538 w 10000"/>
                <a:gd name="connsiteY52" fmla="*/ 5952 h 10000"/>
                <a:gd name="connsiteX53" fmla="*/ 1923 w 10000"/>
                <a:gd name="connsiteY53" fmla="*/ 5635 h 10000"/>
                <a:gd name="connsiteX54" fmla="*/ 1923 w 10000"/>
                <a:gd name="connsiteY54" fmla="*/ 5794 h 10000"/>
                <a:gd name="connsiteX55" fmla="*/ 1731 w 10000"/>
                <a:gd name="connsiteY55" fmla="*/ 6032 h 10000"/>
                <a:gd name="connsiteX56" fmla="*/ 2115 w 10000"/>
                <a:gd name="connsiteY56" fmla="*/ 6587 h 10000"/>
                <a:gd name="connsiteX57" fmla="*/ 2692 w 10000"/>
                <a:gd name="connsiteY57" fmla="*/ 6746 h 10000"/>
                <a:gd name="connsiteX58" fmla="*/ 3077 w 10000"/>
                <a:gd name="connsiteY58" fmla="*/ 6825 h 10000"/>
                <a:gd name="connsiteX59" fmla="*/ 3654 w 10000"/>
                <a:gd name="connsiteY59" fmla="*/ 6905 h 10000"/>
                <a:gd name="connsiteX60" fmla="*/ 3846 w 10000"/>
                <a:gd name="connsiteY60" fmla="*/ 7063 h 10000"/>
                <a:gd name="connsiteX61" fmla="*/ 4231 w 10000"/>
                <a:gd name="connsiteY61" fmla="*/ 7063 h 10000"/>
                <a:gd name="connsiteX62" fmla="*/ 4615 w 10000"/>
                <a:gd name="connsiteY62" fmla="*/ 7143 h 10000"/>
                <a:gd name="connsiteX63" fmla="*/ 4808 w 10000"/>
                <a:gd name="connsiteY63" fmla="*/ 7302 h 10000"/>
                <a:gd name="connsiteX64" fmla="*/ 5192 w 10000"/>
                <a:gd name="connsiteY64" fmla="*/ 7222 h 10000"/>
                <a:gd name="connsiteX65" fmla="*/ 5577 w 10000"/>
                <a:gd name="connsiteY65" fmla="*/ 7143 h 10000"/>
                <a:gd name="connsiteX66" fmla="*/ 5962 w 10000"/>
                <a:gd name="connsiteY66" fmla="*/ 7222 h 10000"/>
                <a:gd name="connsiteX67" fmla="*/ 6538 w 10000"/>
                <a:gd name="connsiteY67" fmla="*/ 7222 h 10000"/>
                <a:gd name="connsiteX68" fmla="*/ 6538 w 10000"/>
                <a:gd name="connsiteY68" fmla="*/ 7460 h 10000"/>
                <a:gd name="connsiteX69" fmla="*/ 6346 w 10000"/>
                <a:gd name="connsiteY69" fmla="*/ 7857 h 10000"/>
                <a:gd name="connsiteX70" fmla="*/ 6538 w 10000"/>
                <a:gd name="connsiteY70" fmla="*/ 8016 h 10000"/>
                <a:gd name="connsiteX71" fmla="*/ 7115 w 10000"/>
                <a:gd name="connsiteY71" fmla="*/ 7857 h 10000"/>
                <a:gd name="connsiteX72" fmla="*/ 7308 w 10000"/>
                <a:gd name="connsiteY72" fmla="*/ 7698 h 10000"/>
                <a:gd name="connsiteX73" fmla="*/ 7308 w 10000"/>
                <a:gd name="connsiteY73" fmla="*/ 7540 h 10000"/>
                <a:gd name="connsiteX74" fmla="*/ 7692 w 10000"/>
                <a:gd name="connsiteY74" fmla="*/ 7460 h 10000"/>
                <a:gd name="connsiteX75" fmla="*/ 7692 w 10000"/>
                <a:gd name="connsiteY75" fmla="*/ 7302 h 10000"/>
                <a:gd name="connsiteX76" fmla="*/ 7885 w 10000"/>
                <a:gd name="connsiteY76" fmla="*/ 7143 h 10000"/>
                <a:gd name="connsiteX77" fmla="*/ 8077 w 10000"/>
                <a:gd name="connsiteY77" fmla="*/ 6905 h 10000"/>
                <a:gd name="connsiteX78" fmla="*/ 7692 w 10000"/>
                <a:gd name="connsiteY78" fmla="*/ 6667 h 10000"/>
                <a:gd name="connsiteX79" fmla="*/ 8077 w 10000"/>
                <a:gd name="connsiteY79" fmla="*/ 6587 h 10000"/>
                <a:gd name="connsiteX80" fmla="*/ 8269 w 10000"/>
                <a:gd name="connsiteY80" fmla="*/ 6429 h 10000"/>
                <a:gd name="connsiteX81" fmla="*/ 8462 w 10000"/>
                <a:gd name="connsiteY81" fmla="*/ 6349 h 10000"/>
                <a:gd name="connsiteX82" fmla="*/ 8846 w 10000"/>
                <a:gd name="connsiteY82" fmla="*/ 6349 h 10000"/>
                <a:gd name="connsiteX83" fmla="*/ 8846 w 10000"/>
                <a:gd name="connsiteY83" fmla="*/ 6270 h 10000"/>
                <a:gd name="connsiteX84" fmla="*/ 8654 w 10000"/>
                <a:gd name="connsiteY84" fmla="*/ 6190 h 10000"/>
                <a:gd name="connsiteX85" fmla="*/ 8846 w 10000"/>
                <a:gd name="connsiteY85" fmla="*/ 5952 h 10000"/>
                <a:gd name="connsiteX86" fmla="*/ 8654 w 10000"/>
                <a:gd name="connsiteY86" fmla="*/ 5794 h 10000"/>
                <a:gd name="connsiteX87" fmla="*/ 8654 w 10000"/>
                <a:gd name="connsiteY87" fmla="*/ 5714 h 10000"/>
                <a:gd name="connsiteX88" fmla="*/ 9038 w 10000"/>
                <a:gd name="connsiteY88" fmla="*/ 5714 h 10000"/>
                <a:gd name="connsiteX89" fmla="*/ 9231 w 10000"/>
                <a:gd name="connsiteY89" fmla="*/ 5476 h 10000"/>
                <a:gd name="connsiteX90" fmla="*/ 9808 w 10000"/>
                <a:gd name="connsiteY90" fmla="*/ 5159 h 10000"/>
                <a:gd name="connsiteX91" fmla="*/ 9615 w 10000"/>
                <a:gd name="connsiteY91" fmla="*/ 4841 h 10000"/>
                <a:gd name="connsiteX92" fmla="*/ 9808 w 10000"/>
                <a:gd name="connsiteY92" fmla="*/ 4603 h 10000"/>
                <a:gd name="connsiteX93" fmla="*/ 9808 w 10000"/>
                <a:gd name="connsiteY93" fmla="*/ 4286 h 10000"/>
                <a:gd name="connsiteX94" fmla="*/ 9808 w 10000"/>
                <a:gd name="connsiteY94" fmla="*/ 4048 h 10000"/>
                <a:gd name="connsiteX95" fmla="*/ 9808 w 10000"/>
                <a:gd name="connsiteY95" fmla="*/ 3810 h 10000"/>
                <a:gd name="connsiteX96" fmla="*/ 9808 w 10000"/>
                <a:gd name="connsiteY96" fmla="*/ 3571 h 10000"/>
                <a:gd name="connsiteX97" fmla="*/ 10000 w 10000"/>
                <a:gd name="connsiteY97" fmla="*/ 3333 h 10000"/>
                <a:gd name="connsiteX98" fmla="*/ 10000 w 10000"/>
                <a:gd name="connsiteY98" fmla="*/ 2937 h 10000"/>
                <a:gd name="connsiteX99" fmla="*/ 9808 w 10000"/>
                <a:gd name="connsiteY99"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115 w 10000"/>
                <a:gd name="connsiteY20" fmla="*/ 1270 h 10000"/>
                <a:gd name="connsiteX21" fmla="*/ 2885 w 10000"/>
                <a:gd name="connsiteY21" fmla="*/ 5238 h 10000"/>
                <a:gd name="connsiteX22" fmla="*/ 2500 w 10000"/>
                <a:gd name="connsiteY22" fmla="*/ 5397 h 10000"/>
                <a:gd name="connsiteX23" fmla="*/ 1538 w 10000"/>
                <a:gd name="connsiteY23" fmla="*/ 5317 h 10000"/>
                <a:gd name="connsiteX24" fmla="*/ 577 w 10000"/>
                <a:gd name="connsiteY24" fmla="*/ 5556 h 10000"/>
                <a:gd name="connsiteX25" fmla="*/ 0 w 10000"/>
                <a:gd name="connsiteY25" fmla="*/ 5952 h 10000"/>
                <a:gd name="connsiteX26" fmla="*/ 2885 w 10000"/>
                <a:gd name="connsiteY26" fmla="*/ 10000 h 10000"/>
                <a:gd name="connsiteX27" fmla="*/ 6731 w 10000"/>
                <a:gd name="connsiteY27" fmla="*/ 9683 h 10000"/>
                <a:gd name="connsiteX28" fmla="*/ 6731 w 10000"/>
                <a:gd name="connsiteY28" fmla="*/ 9286 h 10000"/>
                <a:gd name="connsiteX29" fmla="*/ 6538 w 10000"/>
                <a:gd name="connsiteY29" fmla="*/ 9127 h 10000"/>
                <a:gd name="connsiteX30" fmla="*/ 6538 w 10000"/>
                <a:gd name="connsiteY30" fmla="*/ 9127 h 10000"/>
                <a:gd name="connsiteX31" fmla="*/ 6346 w 10000"/>
                <a:gd name="connsiteY31" fmla="*/ 9286 h 10000"/>
                <a:gd name="connsiteX32" fmla="*/ 5962 w 10000"/>
                <a:gd name="connsiteY32" fmla="*/ 9286 h 10000"/>
                <a:gd name="connsiteX33" fmla="*/ 5769 w 10000"/>
                <a:gd name="connsiteY33" fmla="*/ 9206 h 10000"/>
                <a:gd name="connsiteX34" fmla="*/ 5962 w 10000"/>
                <a:gd name="connsiteY34" fmla="*/ 9048 h 10000"/>
                <a:gd name="connsiteX35" fmla="*/ 5962 w 10000"/>
                <a:gd name="connsiteY35" fmla="*/ 8968 h 10000"/>
                <a:gd name="connsiteX36" fmla="*/ 6154 w 10000"/>
                <a:gd name="connsiteY36" fmla="*/ 8810 h 10000"/>
                <a:gd name="connsiteX37" fmla="*/ 6154 w 10000"/>
                <a:gd name="connsiteY37" fmla="*/ 8571 h 10000"/>
                <a:gd name="connsiteX38" fmla="*/ 5577 w 10000"/>
                <a:gd name="connsiteY38" fmla="*/ 8571 h 10000"/>
                <a:gd name="connsiteX39" fmla="*/ 5000 w 10000"/>
                <a:gd name="connsiteY39" fmla="*/ 8492 h 10000"/>
                <a:gd name="connsiteX40" fmla="*/ 4615 w 10000"/>
                <a:gd name="connsiteY40" fmla="*/ 8254 h 10000"/>
                <a:gd name="connsiteX41" fmla="*/ 4231 w 10000"/>
                <a:gd name="connsiteY41" fmla="*/ 8016 h 10000"/>
                <a:gd name="connsiteX42" fmla="*/ 3846 w 10000"/>
                <a:gd name="connsiteY42" fmla="*/ 7857 h 10000"/>
                <a:gd name="connsiteX43" fmla="*/ 3654 w 10000"/>
                <a:gd name="connsiteY43" fmla="*/ 7778 h 10000"/>
                <a:gd name="connsiteX44" fmla="*/ 3462 w 10000"/>
                <a:gd name="connsiteY44" fmla="*/ 7460 h 10000"/>
                <a:gd name="connsiteX45" fmla="*/ 3269 w 10000"/>
                <a:gd name="connsiteY45" fmla="*/ 7222 h 10000"/>
                <a:gd name="connsiteX46" fmla="*/ 2692 w 10000"/>
                <a:gd name="connsiteY46" fmla="*/ 6984 h 10000"/>
                <a:gd name="connsiteX47" fmla="*/ 2308 w 10000"/>
                <a:gd name="connsiteY47" fmla="*/ 6905 h 10000"/>
                <a:gd name="connsiteX48" fmla="*/ 1923 w 10000"/>
                <a:gd name="connsiteY48" fmla="*/ 6746 h 10000"/>
                <a:gd name="connsiteX49" fmla="*/ 1731 w 10000"/>
                <a:gd name="connsiteY49" fmla="*/ 6349 h 10000"/>
                <a:gd name="connsiteX50" fmla="*/ 1346 w 10000"/>
                <a:gd name="connsiteY50" fmla="*/ 6190 h 10000"/>
                <a:gd name="connsiteX51" fmla="*/ 1538 w 10000"/>
                <a:gd name="connsiteY51" fmla="*/ 5952 h 10000"/>
                <a:gd name="connsiteX52" fmla="*/ 1923 w 10000"/>
                <a:gd name="connsiteY52" fmla="*/ 5635 h 10000"/>
                <a:gd name="connsiteX53" fmla="*/ 1923 w 10000"/>
                <a:gd name="connsiteY53" fmla="*/ 5794 h 10000"/>
                <a:gd name="connsiteX54" fmla="*/ 1731 w 10000"/>
                <a:gd name="connsiteY54" fmla="*/ 6032 h 10000"/>
                <a:gd name="connsiteX55" fmla="*/ 2115 w 10000"/>
                <a:gd name="connsiteY55" fmla="*/ 6587 h 10000"/>
                <a:gd name="connsiteX56" fmla="*/ 2692 w 10000"/>
                <a:gd name="connsiteY56" fmla="*/ 6746 h 10000"/>
                <a:gd name="connsiteX57" fmla="*/ 3077 w 10000"/>
                <a:gd name="connsiteY57" fmla="*/ 6825 h 10000"/>
                <a:gd name="connsiteX58" fmla="*/ 3654 w 10000"/>
                <a:gd name="connsiteY58" fmla="*/ 6905 h 10000"/>
                <a:gd name="connsiteX59" fmla="*/ 3846 w 10000"/>
                <a:gd name="connsiteY59" fmla="*/ 7063 h 10000"/>
                <a:gd name="connsiteX60" fmla="*/ 4231 w 10000"/>
                <a:gd name="connsiteY60" fmla="*/ 7063 h 10000"/>
                <a:gd name="connsiteX61" fmla="*/ 4615 w 10000"/>
                <a:gd name="connsiteY61" fmla="*/ 7143 h 10000"/>
                <a:gd name="connsiteX62" fmla="*/ 4808 w 10000"/>
                <a:gd name="connsiteY62" fmla="*/ 7302 h 10000"/>
                <a:gd name="connsiteX63" fmla="*/ 5192 w 10000"/>
                <a:gd name="connsiteY63" fmla="*/ 7222 h 10000"/>
                <a:gd name="connsiteX64" fmla="*/ 5577 w 10000"/>
                <a:gd name="connsiteY64" fmla="*/ 7143 h 10000"/>
                <a:gd name="connsiteX65" fmla="*/ 5962 w 10000"/>
                <a:gd name="connsiteY65" fmla="*/ 7222 h 10000"/>
                <a:gd name="connsiteX66" fmla="*/ 6538 w 10000"/>
                <a:gd name="connsiteY66" fmla="*/ 7222 h 10000"/>
                <a:gd name="connsiteX67" fmla="*/ 6538 w 10000"/>
                <a:gd name="connsiteY67" fmla="*/ 7460 h 10000"/>
                <a:gd name="connsiteX68" fmla="*/ 6346 w 10000"/>
                <a:gd name="connsiteY68" fmla="*/ 7857 h 10000"/>
                <a:gd name="connsiteX69" fmla="*/ 6538 w 10000"/>
                <a:gd name="connsiteY69" fmla="*/ 8016 h 10000"/>
                <a:gd name="connsiteX70" fmla="*/ 7115 w 10000"/>
                <a:gd name="connsiteY70" fmla="*/ 7857 h 10000"/>
                <a:gd name="connsiteX71" fmla="*/ 7308 w 10000"/>
                <a:gd name="connsiteY71" fmla="*/ 7698 h 10000"/>
                <a:gd name="connsiteX72" fmla="*/ 7308 w 10000"/>
                <a:gd name="connsiteY72" fmla="*/ 7540 h 10000"/>
                <a:gd name="connsiteX73" fmla="*/ 7692 w 10000"/>
                <a:gd name="connsiteY73" fmla="*/ 7460 h 10000"/>
                <a:gd name="connsiteX74" fmla="*/ 7692 w 10000"/>
                <a:gd name="connsiteY74" fmla="*/ 7302 h 10000"/>
                <a:gd name="connsiteX75" fmla="*/ 7885 w 10000"/>
                <a:gd name="connsiteY75" fmla="*/ 7143 h 10000"/>
                <a:gd name="connsiteX76" fmla="*/ 8077 w 10000"/>
                <a:gd name="connsiteY76" fmla="*/ 6905 h 10000"/>
                <a:gd name="connsiteX77" fmla="*/ 7692 w 10000"/>
                <a:gd name="connsiteY77" fmla="*/ 6667 h 10000"/>
                <a:gd name="connsiteX78" fmla="*/ 8077 w 10000"/>
                <a:gd name="connsiteY78" fmla="*/ 6587 h 10000"/>
                <a:gd name="connsiteX79" fmla="*/ 8269 w 10000"/>
                <a:gd name="connsiteY79" fmla="*/ 6429 h 10000"/>
                <a:gd name="connsiteX80" fmla="*/ 8462 w 10000"/>
                <a:gd name="connsiteY80" fmla="*/ 6349 h 10000"/>
                <a:gd name="connsiteX81" fmla="*/ 8846 w 10000"/>
                <a:gd name="connsiteY81" fmla="*/ 6349 h 10000"/>
                <a:gd name="connsiteX82" fmla="*/ 8846 w 10000"/>
                <a:gd name="connsiteY82" fmla="*/ 6270 h 10000"/>
                <a:gd name="connsiteX83" fmla="*/ 8654 w 10000"/>
                <a:gd name="connsiteY83" fmla="*/ 6190 h 10000"/>
                <a:gd name="connsiteX84" fmla="*/ 8846 w 10000"/>
                <a:gd name="connsiteY84" fmla="*/ 5952 h 10000"/>
                <a:gd name="connsiteX85" fmla="*/ 8654 w 10000"/>
                <a:gd name="connsiteY85" fmla="*/ 5794 h 10000"/>
                <a:gd name="connsiteX86" fmla="*/ 8654 w 10000"/>
                <a:gd name="connsiteY86" fmla="*/ 5714 h 10000"/>
                <a:gd name="connsiteX87" fmla="*/ 9038 w 10000"/>
                <a:gd name="connsiteY87" fmla="*/ 5714 h 10000"/>
                <a:gd name="connsiteX88" fmla="*/ 9231 w 10000"/>
                <a:gd name="connsiteY88" fmla="*/ 5476 h 10000"/>
                <a:gd name="connsiteX89" fmla="*/ 9808 w 10000"/>
                <a:gd name="connsiteY89" fmla="*/ 5159 h 10000"/>
                <a:gd name="connsiteX90" fmla="*/ 9615 w 10000"/>
                <a:gd name="connsiteY90" fmla="*/ 4841 h 10000"/>
                <a:gd name="connsiteX91" fmla="*/ 9808 w 10000"/>
                <a:gd name="connsiteY91" fmla="*/ 4603 h 10000"/>
                <a:gd name="connsiteX92" fmla="*/ 9808 w 10000"/>
                <a:gd name="connsiteY92" fmla="*/ 4286 h 10000"/>
                <a:gd name="connsiteX93" fmla="*/ 9808 w 10000"/>
                <a:gd name="connsiteY93" fmla="*/ 4048 h 10000"/>
                <a:gd name="connsiteX94" fmla="*/ 9808 w 10000"/>
                <a:gd name="connsiteY94" fmla="*/ 3810 h 10000"/>
                <a:gd name="connsiteX95" fmla="*/ 9808 w 10000"/>
                <a:gd name="connsiteY95" fmla="*/ 3571 h 10000"/>
                <a:gd name="connsiteX96" fmla="*/ 10000 w 10000"/>
                <a:gd name="connsiteY96" fmla="*/ 3333 h 10000"/>
                <a:gd name="connsiteX97" fmla="*/ 10000 w 10000"/>
                <a:gd name="connsiteY97" fmla="*/ 2937 h 10000"/>
                <a:gd name="connsiteX98" fmla="*/ 9808 w 10000"/>
                <a:gd name="connsiteY98"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692 w 10000"/>
                <a:gd name="connsiteY19" fmla="*/ 1032 h 10000"/>
                <a:gd name="connsiteX20" fmla="*/ 2885 w 10000"/>
                <a:gd name="connsiteY20" fmla="*/ 5238 h 10000"/>
                <a:gd name="connsiteX21" fmla="*/ 2500 w 10000"/>
                <a:gd name="connsiteY21" fmla="*/ 5397 h 10000"/>
                <a:gd name="connsiteX22" fmla="*/ 1538 w 10000"/>
                <a:gd name="connsiteY22" fmla="*/ 5317 h 10000"/>
                <a:gd name="connsiteX23" fmla="*/ 577 w 10000"/>
                <a:gd name="connsiteY23" fmla="*/ 5556 h 10000"/>
                <a:gd name="connsiteX24" fmla="*/ 0 w 10000"/>
                <a:gd name="connsiteY24" fmla="*/ 5952 h 10000"/>
                <a:gd name="connsiteX25" fmla="*/ 2885 w 10000"/>
                <a:gd name="connsiteY25" fmla="*/ 10000 h 10000"/>
                <a:gd name="connsiteX26" fmla="*/ 6731 w 10000"/>
                <a:gd name="connsiteY26" fmla="*/ 9683 h 10000"/>
                <a:gd name="connsiteX27" fmla="*/ 6731 w 10000"/>
                <a:gd name="connsiteY27" fmla="*/ 9286 h 10000"/>
                <a:gd name="connsiteX28" fmla="*/ 6538 w 10000"/>
                <a:gd name="connsiteY28" fmla="*/ 9127 h 10000"/>
                <a:gd name="connsiteX29" fmla="*/ 6538 w 10000"/>
                <a:gd name="connsiteY29" fmla="*/ 9127 h 10000"/>
                <a:gd name="connsiteX30" fmla="*/ 6346 w 10000"/>
                <a:gd name="connsiteY30" fmla="*/ 9286 h 10000"/>
                <a:gd name="connsiteX31" fmla="*/ 5962 w 10000"/>
                <a:gd name="connsiteY31" fmla="*/ 9286 h 10000"/>
                <a:gd name="connsiteX32" fmla="*/ 5769 w 10000"/>
                <a:gd name="connsiteY32" fmla="*/ 9206 h 10000"/>
                <a:gd name="connsiteX33" fmla="*/ 5962 w 10000"/>
                <a:gd name="connsiteY33" fmla="*/ 9048 h 10000"/>
                <a:gd name="connsiteX34" fmla="*/ 5962 w 10000"/>
                <a:gd name="connsiteY34" fmla="*/ 8968 h 10000"/>
                <a:gd name="connsiteX35" fmla="*/ 6154 w 10000"/>
                <a:gd name="connsiteY35" fmla="*/ 8810 h 10000"/>
                <a:gd name="connsiteX36" fmla="*/ 6154 w 10000"/>
                <a:gd name="connsiteY36" fmla="*/ 8571 h 10000"/>
                <a:gd name="connsiteX37" fmla="*/ 5577 w 10000"/>
                <a:gd name="connsiteY37" fmla="*/ 8571 h 10000"/>
                <a:gd name="connsiteX38" fmla="*/ 5000 w 10000"/>
                <a:gd name="connsiteY38" fmla="*/ 8492 h 10000"/>
                <a:gd name="connsiteX39" fmla="*/ 4615 w 10000"/>
                <a:gd name="connsiteY39" fmla="*/ 8254 h 10000"/>
                <a:gd name="connsiteX40" fmla="*/ 4231 w 10000"/>
                <a:gd name="connsiteY40" fmla="*/ 8016 h 10000"/>
                <a:gd name="connsiteX41" fmla="*/ 3846 w 10000"/>
                <a:gd name="connsiteY41" fmla="*/ 7857 h 10000"/>
                <a:gd name="connsiteX42" fmla="*/ 3654 w 10000"/>
                <a:gd name="connsiteY42" fmla="*/ 7778 h 10000"/>
                <a:gd name="connsiteX43" fmla="*/ 3462 w 10000"/>
                <a:gd name="connsiteY43" fmla="*/ 7460 h 10000"/>
                <a:gd name="connsiteX44" fmla="*/ 3269 w 10000"/>
                <a:gd name="connsiteY44" fmla="*/ 7222 h 10000"/>
                <a:gd name="connsiteX45" fmla="*/ 2692 w 10000"/>
                <a:gd name="connsiteY45" fmla="*/ 6984 h 10000"/>
                <a:gd name="connsiteX46" fmla="*/ 2308 w 10000"/>
                <a:gd name="connsiteY46" fmla="*/ 6905 h 10000"/>
                <a:gd name="connsiteX47" fmla="*/ 1923 w 10000"/>
                <a:gd name="connsiteY47" fmla="*/ 6746 h 10000"/>
                <a:gd name="connsiteX48" fmla="*/ 1731 w 10000"/>
                <a:gd name="connsiteY48" fmla="*/ 6349 h 10000"/>
                <a:gd name="connsiteX49" fmla="*/ 1346 w 10000"/>
                <a:gd name="connsiteY49" fmla="*/ 6190 h 10000"/>
                <a:gd name="connsiteX50" fmla="*/ 1538 w 10000"/>
                <a:gd name="connsiteY50" fmla="*/ 5952 h 10000"/>
                <a:gd name="connsiteX51" fmla="*/ 1923 w 10000"/>
                <a:gd name="connsiteY51" fmla="*/ 5635 h 10000"/>
                <a:gd name="connsiteX52" fmla="*/ 1923 w 10000"/>
                <a:gd name="connsiteY52" fmla="*/ 5794 h 10000"/>
                <a:gd name="connsiteX53" fmla="*/ 1731 w 10000"/>
                <a:gd name="connsiteY53" fmla="*/ 6032 h 10000"/>
                <a:gd name="connsiteX54" fmla="*/ 2115 w 10000"/>
                <a:gd name="connsiteY54" fmla="*/ 6587 h 10000"/>
                <a:gd name="connsiteX55" fmla="*/ 2692 w 10000"/>
                <a:gd name="connsiteY55" fmla="*/ 6746 h 10000"/>
                <a:gd name="connsiteX56" fmla="*/ 3077 w 10000"/>
                <a:gd name="connsiteY56" fmla="*/ 6825 h 10000"/>
                <a:gd name="connsiteX57" fmla="*/ 3654 w 10000"/>
                <a:gd name="connsiteY57" fmla="*/ 6905 h 10000"/>
                <a:gd name="connsiteX58" fmla="*/ 3846 w 10000"/>
                <a:gd name="connsiteY58" fmla="*/ 7063 h 10000"/>
                <a:gd name="connsiteX59" fmla="*/ 4231 w 10000"/>
                <a:gd name="connsiteY59" fmla="*/ 7063 h 10000"/>
                <a:gd name="connsiteX60" fmla="*/ 4615 w 10000"/>
                <a:gd name="connsiteY60" fmla="*/ 7143 h 10000"/>
                <a:gd name="connsiteX61" fmla="*/ 4808 w 10000"/>
                <a:gd name="connsiteY61" fmla="*/ 7302 h 10000"/>
                <a:gd name="connsiteX62" fmla="*/ 5192 w 10000"/>
                <a:gd name="connsiteY62" fmla="*/ 7222 h 10000"/>
                <a:gd name="connsiteX63" fmla="*/ 5577 w 10000"/>
                <a:gd name="connsiteY63" fmla="*/ 7143 h 10000"/>
                <a:gd name="connsiteX64" fmla="*/ 5962 w 10000"/>
                <a:gd name="connsiteY64" fmla="*/ 7222 h 10000"/>
                <a:gd name="connsiteX65" fmla="*/ 6538 w 10000"/>
                <a:gd name="connsiteY65" fmla="*/ 7222 h 10000"/>
                <a:gd name="connsiteX66" fmla="*/ 6538 w 10000"/>
                <a:gd name="connsiteY66" fmla="*/ 7460 h 10000"/>
                <a:gd name="connsiteX67" fmla="*/ 6346 w 10000"/>
                <a:gd name="connsiteY67" fmla="*/ 7857 h 10000"/>
                <a:gd name="connsiteX68" fmla="*/ 6538 w 10000"/>
                <a:gd name="connsiteY68" fmla="*/ 8016 h 10000"/>
                <a:gd name="connsiteX69" fmla="*/ 7115 w 10000"/>
                <a:gd name="connsiteY69" fmla="*/ 7857 h 10000"/>
                <a:gd name="connsiteX70" fmla="*/ 7308 w 10000"/>
                <a:gd name="connsiteY70" fmla="*/ 7698 h 10000"/>
                <a:gd name="connsiteX71" fmla="*/ 7308 w 10000"/>
                <a:gd name="connsiteY71" fmla="*/ 7540 h 10000"/>
                <a:gd name="connsiteX72" fmla="*/ 7692 w 10000"/>
                <a:gd name="connsiteY72" fmla="*/ 7460 h 10000"/>
                <a:gd name="connsiteX73" fmla="*/ 7692 w 10000"/>
                <a:gd name="connsiteY73" fmla="*/ 7302 h 10000"/>
                <a:gd name="connsiteX74" fmla="*/ 7885 w 10000"/>
                <a:gd name="connsiteY74" fmla="*/ 7143 h 10000"/>
                <a:gd name="connsiteX75" fmla="*/ 8077 w 10000"/>
                <a:gd name="connsiteY75" fmla="*/ 6905 h 10000"/>
                <a:gd name="connsiteX76" fmla="*/ 7692 w 10000"/>
                <a:gd name="connsiteY76" fmla="*/ 6667 h 10000"/>
                <a:gd name="connsiteX77" fmla="*/ 8077 w 10000"/>
                <a:gd name="connsiteY77" fmla="*/ 6587 h 10000"/>
                <a:gd name="connsiteX78" fmla="*/ 8269 w 10000"/>
                <a:gd name="connsiteY78" fmla="*/ 6429 h 10000"/>
                <a:gd name="connsiteX79" fmla="*/ 8462 w 10000"/>
                <a:gd name="connsiteY79" fmla="*/ 6349 h 10000"/>
                <a:gd name="connsiteX80" fmla="*/ 8846 w 10000"/>
                <a:gd name="connsiteY80" fmla="*/ 6349 h 10000"/>
                <a:gd name="connsiteX81" fmla="*/ 8846 w 10000"/>
                <a:gd name="connsiteY81" fmla="*/ 6270 h 10000"/>
                <a:gd name="connsiteX82" fmla="*/ 8654 w 10000"/>
                <a:gd name="connsiteY82" fmla="*/ 6190 h 10000"/>
                <a:gd name="connsiteX83" fmla="*/ 8846 w 10000"/>
                <a:gd name="connsiteY83" fmla="*/ 5952 h 10000"/>
                <a:gd name="connsiteX84" fmla="*/ 8654 w 10000"/>
                <a:gd name="connsiteY84" fmla="*/ 5794 h 10000"/>
                <a:gd name="connsiteX85" fmla="*/ 8654 w 10000"/>
                <a:gd name="connsiteY85" fmla="*/ 5714 h 10000"/>
                <a:gd name="connsiteX86" fmla="*/ 9038 w 10000"/>
                <a:gd name="connsiteY86" fmla="*/ 5714 h 10000"/>
                <a:gd name="connsiteX87" fmla="*/ 9231 w 10000"/>
                <a:gd name="connsiteY87" fmla="*/ 5476 h 10000"/>
                <a:gd name="connsiteX88" fmla="*/ 9808 w 10000"/>
                <a:gd name="connsiteY88" fmla="*/ 5159 h 10000"/>
                <a:gd name="connsiteX89" fmla="*/ 9615 w 10000"/>
                <a:gd name="connsiteY89" fmla="*/ 4841 h 10000"/>
                <a:gd name="connsiteX90" fmla="*/ 9808 w 10000"/>
                <a:gd name="connsiteY90" fmla="*/ 4603 h 10000"/>
                <a:gd name="connsiteX91" fmla="*/ 9808 w 10000"/>
                <a:gd name="connsiteY91" fmla="*/ 4286 h 10000"/>
                <a:gd name="connsiteX92" fmla="*/ 9808 w 10000"/>
                <a:gd name="connsiteY92" fmla="*/ 4048 h 10000"/>
                <a:gd name="connsiteX93" fmla="*/ 9808 w 10000"/>
                <a:gd name="connsiteY93" fmla="*/ 3810 h 10000"/>
                <a:gd name="connsiteX94" fmla="*/ 9808 w 10000"/>
                <a:gd name="connsiteY94" fmla="*/ 3571 h 10000"/>
                <a:gd name="connsiteX95" fmla="*/ 10000 w 10000"/>
                <a:gd name="connsiteY95" fmla="*/ 3333 h 10000"/>
                <a:gd name="connsiteX96" fmla="*/ 10000 w 10000"/>
                <a:gd name="connsiteY96" fmla="*/ 2937 h 10000"/>
                <a:gd name="connsiteX97" fmla="*/ 9808 w 10000"/>
                <a:gd name="connsiteY97"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3077 w 10000"/>
                <a:gd name="connsiteY17" fmla="*/ 397 h 10000"/>
                <a:gd name="connsiteX18" fmla="*/ 2885 w 10000"/>
                <a:gd name="connsiteY18" fmla="*/ 714 h 10000"/>
                <a:gd name="connsiteX19" fmla="*/ 2885 w 10000"/>
                <a:gd name="connsiteY19" fmla="*/ 5238 h 10000"/>
                <a:gd name="connsiteX20" fmla="*/ 2500 w 10000"/>
                <a:gd name="connsiteY20" fmla="*/ 5397 h 10000"/>
                <a:gd name="connsiteX21" fmla="*/ 1538 w 10000"/>
                <a:gd name="connsiteY21" fmla="*/ 5317 h 10000"/>
                <a:gd name="connsiteX22" fmla="*/ 577 w 10000"/>
                <a:gd name="connsiteY22" fmla="*/ 5556 h 10000"/>
                <a:gd name="connsiteX23" fmla="*/ 0 w 10000"/>
                <a:gd name="connsiteY23" fmla="*/ 5952 h 10000"/>
                <a:gd name="connsiteX24" fmla="*/ 2885 w 10000"/>
                <a:gd name="connsiteY24" fmla="*/ 10000 h 10000"/>
                <a:gd name="connsiteX25" fmla="*/ 6731 w 10000"/>
                <a:gd name="connsiteY25" fmla="*/ 9683 h 10000"/>
                <a:gd name="connsiteX26" fmla="*/ 6731 w 10000"/>
                <a:gd name="connsiteY26" fmla="*/ 9286 h 10000"/>
                <a:gd name="connsiteX27" fmla="*/ 6538 w 10000"/>
                <a:gd name="connsiteY27" fmla="*/ 9127 h 10000"/>
                <a:gd name="connsiteX28" fmla="*/ 6538 w 10000"/>
                <a:gd name="connsiteY28" fmla="*/ 9127 h 10000"/>
                <a:gd name="connsiteX29" fmla="*/ 6346 w 10000"/>
                <a:gd name="connsiteY29" fmla="*/ 9286 h 10000"/>
                <a:gd name="connsiteX30" fmla="*/ 5962 w 10000"/>
                <a:gd name="connsiteY30" fmla="*/ 9286 h 10000"/>
                <a:gd name="connsiteX31" fmla="*/ 5769 w 10000"/>
                <a:gd name="connsiteY31" fmla="*/ 9206 h 10000"/>
                <a:gd name="connsiteX32" fmla="*/ 5962 w 10000"/>
                <a:gd name="connsiteY32" fmla="*/ 9048 h 10000"/>
                <a:gd name="connsiteX33" fmla="*/ 5962 w 10000"/>
                <a:gd name="connsiteY33" fmla="*/ 8968 h 10000"/>
                <a:gd name="connsiteX34" fmla="*/ 6154 w 10000"/>
                <a:gd name="connsiteY34" fmla="*/ 8810 h 10000"/>
                <a:gd name="connsiteX35" fmla="*/ 6154 w 10000"/>
                <a:gd name="connsiteY35" fmla="*/ 8571 h 10000"/>
                <a:gd name="connsiteX36" fmla="*/ 5577 w 10000"/>
                <a:gd name="connsiteY36" fmla="*/ 8571 h 10000"/>
                <a:gd name="connsiteX37" fmla="*/ 5000 w 10000"/>
                <a:gd name="connsiteY37" fmla="*/ 8492 h 10000"/>
                <a:gd name="connsiteX38" fmla="*/ 4615 w 10000"/>
                <a:gd name="connsiteY38" fmla="*/ 8254 h 10000"/>
                <a:gd name="connsiteX39" fmla="*/ 4231 w 10000"/>
                <a:gd name="connsiteY39" fmla="*/ 8016 h 10000"/>
                <a:gd name="connsiteX40" fmla="*/ 3846 w 10000"/>
                <a:gd name="connsiteY40" fmla="*/ 7857 h 10000"/>
                <a:gd name="connsiteX41" fmla="*/ 3654 w 10000"/>
                <a:gd name="connsiteY41" fmla="*/ 7778 h 10000"/>
                <a:gd name="connsiteX42" fmla="*/ 3462 w 10000"/>
                <a:gd name="connsiteY42" fmla="*/ 7460 h 10000"/>
                <a:gd name="connsiteX43" fmla="*/ 3269 w 10000"/>
                <a:gd name="connsiteY43" fmla="*/ 7222 h 10000"/>
                <a:gd name="connsiteX44" fmla="*/ 2692 w 10000"/>
                <a:gd name="connsiteY44" fmla="*/ 6984 h 10000"/>
                <a:gd name="connsiteX45" fmla="*/ 2308 w 10000"/>
                <a:gd name="connsiteY45" fmla="*/ 6905 h 10000"/>
                <a:gd name="connsiteX46" fmla="*/ 1923 w 10000"/>
                <a:gd name="connsiteY46" fmla="*/ 6746 h 10000"/>
                <a:gd name="connsiteX47" fmla="*/ 1731 w 10000"/>
                <a:gd name="connsiteY47" fmla="*/ 6349 h 10000"/>
                <a:gd name="connsiteX48" fmla="*/ 1346 w 10000"/>
                <a:gd name="connsiteY48" fmla="*/ 6190 h 10000"/>
                <a:gd name="connsiteX49" fmla="*/ 1538 w 10000"/>
                <a:gd name="connsiteY49" fmla="*/ 5952 h 10000"/>
                <a:gd name="connsiteX50" fmla="*/ 1923 w 10000"/>
                <a:gd name="connsiteY50" fmla="*/ 5635 h 10000"/>
                <a:gd name="connsiteX51" fmla="*/ 1923 w 10000"/>
                <a:gd name="connsiteY51" fmla="*/ 5794 h 10000"/>
                <a:gd name="connsiteX52" fmla="*/ 1731 w 10000"/>
                <a:gd name="connsiteY52" fmla="*/ 6032 h 10000"/>
                <a:gd name="connsiteX53" fmla="*/ 2115 w 10000"/>
                <a:gd name="connsiteY53" fmla="*/ 6587 h 10000"/>
                <a:gd name="connsiteX54" fmla="*/ 2692 w 10000"/>
                <a:gd name="connsiteY54" fmla="*/ 6746 h 10000"/>
                <a:gd name="connsiteX55" fmla="*/ 3077 w 10000"/>
                <a:gd name="connsiteY55" fmla="*/ 6825 h 10000"/>
                <a:gd name="connsiteX56" fmla="*/ 3654 w 10000"/>
                <a:gd name="connsiteY56" fmla="*/ 6905 h 10000"/>
                <a:gd name="connsiteX57" fmla="*/ 3846 w 10000"/>
                <a:gd name="connsiteY57" fmla="*/ 7063 h 10000"/>
                <a:gd name="connsiteX58" fmla="*/ 4231 w 10000"/>
                <a:gd name="connsiteY58" fmla="*/ 7063 h 10000"/>
                <a:gd name="connsiteX59" fmla="*/ 4615 w 10000"/>
                <a:gd name="connsiteY59" fmla="*/ 7143 h 10000"/>
                <a:gd name="connsiteX60" fmla="*/ 4808 w 10000"/>
                <a:gd name="connsiteY60" fmla="*/ 7302 h 10000"/>
                <a:gd name="connsiteX61" fmla="*/ 5192 w 10000"/>
                <a:gd name="connsiteY61" fmla="*/ 7222 h 10000"/>
                <a:gd name="connsiteX62" fmla="*/ 5577 w 10000"/>
                <a:gd name="connsiteY62" fmla="*/ 7143 h 10000"/>
                <a:gd name="connsiteX63" fmla="*/ 5962 w 10000"/>
                <a:gd name="connsiteY63" fmla="*/ 7222 h 10000"/>
                <a:gd name="connsiteX64" fmla="*/ 6538 w 10000"/>
                <a:gd name="connsiteY64" fmla="*/ 7222 h 10000"/>
                <a:gd name="connsiteX65" fmla="*/ 6538 w 10000"/>
                <a:gd name="connsiteY65" fmla="*/ 7460 h 10000"/>
                <a:gd name="connsiteX66" fmla="*/ 6346 w 10000"/>
                <a:gd name="connsiteY66" fmla="*/ 7857 h 10000"/>
                <a:gd name="connsiteX67" fmla="*/ 6538 w 10000"/>
                <a:gd name="connsiteY67" fmla="*/ 8016 h 10000"/>
                <a:gd name="connsiteX68" fmla="*/ 7115 w 10000"/>
                <a:gd name="connsiteY68" fmla="*/ 7857 h 10000"/>
                <a:gd name="connsiteX69" fmla="*/ 7308 w 10000"/>
                <a:gd name="connsiteY69" fmla="*/ 7698 h 10000"/>
                <a:gd name="connsiteX70" fmla="*/ 7308 w 10000"/>
                <a:gd name="connsiteY70" fmla="*/ 7540 h 10000"/>
                <a:gd name="connsiteX71" fmla="*/ 7692 w 10000"/>
                <a:gd name="connsiteY71" fmla="*/ 7460 h 10000"/>
                <a:gd name="connsiteX72" fmla="*/ 7692 w 10000"/>
                <a:gd name="connsiteY72" fmla="*/ 7302 h 10000"/>
                <a:gd name="connsiteX73" fmla="*/ 7885 w 10000"/>
                <a:gd name="connsiteY73" fmla="*/ 7143 h 10000"/>
                <a:gd name="connsiteX74" fmla="*/ 8077 w 10000"/>
                <a:gd name="connsiteY74" fmla="*/ 6905 h 10000"/>
                <a:gd name="connsiteX75" fmla="*/ 7692 w 10000"/>
                <a:gd name="connsiteY75" fmla="*/ 6667 h 10000"/>
                <a:gd name="connsiteX76" fmla="*/ 8077 w 10000"/>
                <a:gd name="connsiteY76" fmla="*/ 6587 h 10000"/>
                <a:gd name="connsiteX77" fmla="*/ 8269 w 10000"/>
                <a:gd name="connsiteY77" fmla="*/ 6429 h 10000"/>
                <a:gd name="connsiteX78" fmla="*/ 8462 w 10000"/>
                <a:gd name="connsiteY78" fmla="*/ 6349 h 10000"/>
                <a:gd name="connsiteX79" fmla="*/ 8846 w 10000"/>
                <a:gd name="connsiteY79" fmla="*/ 6349 h 10000"/>
                <a:gd name="connsiteX80" fmla="*/ 8846 w 10000"/>
                <a:gd name="connsiteY80" fmla="*/ 6270 h 10000"/>
                <a:gd name="connsiteX81" fmla="*/ 8654 w 10000"/>
                <a:gd name="connsiteY81" fmla="*/ 6190 h 10000"/>
                <a:gd name="connsiteX82" fmla="*/ 8846 w 10000"/>
                <a:gd name="connsiteY82" fmla="*/ 5952 h 10000"/>
                <a:gd name="connsiteX83" fmla="*/ 8654 w 10000"/>
                <a:gd name="connsiteY83" fmla="*/ 5794 h 10000"/>
                <a:gd name="connsiteX84" fmla="*/ 8654 w 10000"/>
                <a:gd name="connsiteY84" fmla="*/ 5714 h 10000"/>
                <a:gd name="connsiteX85" fmla="*/ 9038 w 10000"/>
                <a:gd name="connsiteY85" fmla="*/ 5714 h 10000"/>
                <a:gd name="connsiteX86" fmla="*/ 9231 w 10000"/>
                <a:gd name="connsiteY86" fmla="*/ 5476 h 10000"/>
                <a:gd name="connsiteX87" fmla="*/ 9808 w 10000"/>
                <a:gd name="connsiteY87" fmla="*/ 5159 h 10000"/>
                <a:gd name="connsiteX88" fmla="*/ 9615 w 10000"/>
                <a:gd name="connsiteY88" fmla="*/ 4841 h 10000"/>
                <a:gd name="connsiteX89" fmla="*/ 9808 w 10000"/>
                <a:gd name="connsiteY89" fmla="*/ 4603 h 10000"/>
                <a:gd name="connsiteX90" fmla="*/ 9808 w 10000"/>
                <a:gd name="connsiteY90" fmla="*/ 4286 h 10000"/>
                <a:gd name="connsiteX91" fmla="*/ 9808 w 10000"/>
                <a:gd name="connsiteY91" fmla="*/ 4048 h 10000"/>
                <a:gd name="connsiteX92" fmla="*/ 9808 w 10000"/>
                <a:gd name="connsiteY92" fmla="*/ 3810 h 10000"/>
                <a:gd name="connsiteX93" fmla="*/ 9808 w 10000"/>
                <a:gd name="connsiteY93" fmla="*/ 3571 h 10000"/>
                <a:gd name="connsiteX94" fmla="*/ 10000 w 10000"/>
                <a:gd name="connsiteY94" fmla="*/ 3333 h 10000"/>
                <a:gd name="connsiteX95" fmla="*/ 10000 w 10000"/>
                <a:gd name="connsiteY95" fmla="*/ 2937 h 10000"/>
                <a:gd name="connsiteX96" fmla="*/ 9808 w 10000"/>
                <a:gd name="connsiteY96" fmla="*/ 2540 h 10000"/>
                <a:gd name="connsiteX0" fmla="*/ 9808 w 10000"/>
                <a:gd name="connsiteY0" fmla="*/ 2604 h 10064"/>
                <a:gd name="connsiteX1" fmla="*/ 9615 w 10000"/>
                <a:gd name="connsiteY1" fmla="*/ 2604 h 10064"/>
                <a:gd name="connsiteX2" fmla="*/ 9038 w 10000"/>
                <a:gd name="connsiteY2" fmla="*/ 2683 h 10064"/>
                <a:gd name="connsiteX3" fmla="*/ 8462 w 10000"/>
                <a:gd name="connsiteY3" fmla="*/ 2683 h 10064"/>
                <a:gd name="connsiteX4" fmla="*/ 7885 w 10000"/>
                <a:gd name="connsiteY4" fmla="*/ 2604 h 10064"/>
                <a:gd name="connsiteX5" fmla="*/ 8269 w 10000"/>
                <a:gd name="connsiteY5" fmla="*/ 2524 h 10064"/>
                <a:gd name="connsiteX6" fmla="*/ 8462 w 10000"/>
                <a:gd name="connsiteY6" fmla="*/ 2286 h 10064"/>
                <a:gd name="connsiteX7" fmla="*/ 8654 w 10000"/>
                <a:gd name="connsiteY7" fmla="*/ 2207 h 10064"/>
                <a:gd name="connsiteX8" fmla="*/ 8269 w 10000"/>
                <a:gd name="connsiteY8" fmla="*/ 2127 h 10064"/>
                <a:gd name="connsiteX9" fmla="*/ 8269 w 10000"/>
                <a:gd name="connsiteY9" fmla="*/ 1969 h 10064"/>
                <a:gd name="connsiteX10" fmla="*/ 8654 w 10000"/>
                <a:gd name="connsiteY10" fmla="*/ 1810 h 10064"/>
                <a:gd name="connsiteX11" fmla="*/ 8654 w 10000"/>
                <a:gd name="connsiteY11" fmla="*/ 1651 h 10064"/>
                <a:gd name="connsiteX12" fmla="*/ 9231 w 10000"/>
                <a:gd name="connsiteY12" fmla="*/ 1254 h 10064"/>
                <a:gd name="connsiteX13" fmla="*/ 9231 w 10000"/>
                <a:gd name="connsiteY13" fmla="*/ 778 h 10064"/>
                <a:gd name="connsiteX14" fmla="*/ 3846 w 10000"/>
                <a:gd name="connsiteY14" fmla="*/ 64 h 10064"/>
                <a:gd name="connsiteX15" fmla="*/ 4038 w 10000"/>
                <a:gd name="connsiteY15" fmla="*/ 64 h 10064"/>
                <a:gd name="connsiteX16" fmla="*/ 3462 w 10000"/>
                <a:gd name="connsiteY16" fmla="*/ 143 h 10064"/>
                <a:gd name="connsiteX17" fmla="*/ 3077 w 10000"/>
                <a:gd name="connsiteY17" fmla="*/ 461 h 10064"/>
                <a:gd name="connsiteX18" fmla="*/ 2885 w 10000"/>
                <a:gd name="connsiteY18" fmla="*/ 5302 h 10064"/>
                <a:gd name="connsiteX19" fmla="*/ 2500 w 10000"/>
                <a:gd name="connsiteY19" fmla="*/ 5461 h 10064"/>
                <a:gd name="connsiteX20" fmla="*/ 1538 w 10000"/>
                <a:gd name="connsiteY20" fmla="*/ 5381 h 10064"/>
                <a:gd name="connsiteX21" fmla="*/ 577 w 10000"/>
                <a:gd name="connsiteY21" fmla="*/ 5620 h 10064"/>
                <a:gd name="connsiteX22" fmla="*/ 0 w 10000"/>
                <a:gd name="connsiteY22" fmla="*/ 6016 h 10064"/>
                <a:gd name="connsiteX23" fmla="*/ 2885 w 10000"/>
                <a:gd name="connsiteY23" fmla="*/ 10064 h 10064"/>
                <a:gd name="connsiteX24" fmla="*/ 6731 w 10000"/>
                <a:gd name="connsiteY24" fmla="*/ 9747 h 10064"/>
                <a:gd name="connsiteX25" fmla="*/ 6731 w 10000"/>
                <a:gd name="connsiteY25" fmla="*/ 9350 h 10064"/>
                <a:gd name="connsiteX26" fmla="*/ 6538 w 10000"/>
                <a:gd name="connsiteY26" fmla="*/ 9191 h 10064"/>
                <a:gd name="connsiteX27" fmla="*/ 6538 w 10000"/>
                <a:gd name="connsiteY27" fmla="*/ 9191 h 10064"/>
                <a:gd name="connsiteX28" fmla="*/ 6346 w 10000"/>
                <a:gd name="connsiteY28" fmla="*/ 9350 h 10064"/>
                <a:gd name="connsiteX29" fmla="*/ 5962 w 10000"/>
                <a:gd name="connsiteY29" fmla="*/ 9350 h 10064"/>
                <a:gd name="connsiteX30" fmla="*/ 5769 w 10000"/>
                <a:gd name="connsiteY30" fmla="*/ 9270 h 10064"/>
                <a:gd name="connsiteX31" fmla="*/ 5962 w 10000"/>
                <a:gd name="connsiteY31" fmla="*/ 9112 h 10064"/>
                <a:gd name="connsiteX32" fmla="*/ 5962 w 10000"/>
                <a:gd name="connsiteY32" fmla="*/ 9032 h 10064"/>
                <a:gd name="connsiteX33" fmla="*/ 6154 w 10000"/>
                <a:gd name="connsiteY33" fmla="*/ 8874 h 10064"/>
                <a:gd name="connsiteX34" fmla="*/ 6154 w 10000"/>
                <a:gd name="connsiteY34" fmla="*/ 8635 h 10064"/>
                <a:gd name="connsiteX35" fmla="*/ 5577 w 10000"/>
                <a:gd name="connsiteY35" fmla="*/ 8635 h 10064"/>
                <a:gd name="connsiteX36" fmla="*/ 5000 w 10000"/>
                <a:gd name="connsiteY36" fmla="*/ 8556 h 10064"/>
                <a:gd name="connsiteX37" fmla="*/ 4615 w 10000"/>
                <a:gd name="connsiteY37" fmla="*/ 8318 h 10064"/>
                <a:gd name="connsiteX38" fmla="*/ 4231 w 10000"/>
                <a:gd name="connsiteY38" fmla="*/ 8080 h 10064"/>
                <a:gd name="connsiteX39" fmla="*/ 3846 w 10000"/>
                <a:gd name="connsiteY39" fmla="*/ 7921 h 10064"/>
                <a:gd name="connsiteX40" fmla="*/ 3654 w 10000"/>
                <a:gd name="connsiteY40" fmla="*/ 7842 h 10064"/>
                <a:gd name="connsiteX41" fmla="*/ 3462 w 10000"/>
                <a:gd name="connsiteY41" fmla="*/ 7524 h 10064"/>
                <a:gd name="connsiteX42" fmla="*/ 3269 w 10000"/>
                <a:gd name="connsiteY42" fmla="*/ 7286 h 10064"/>
                <a:gd name="connsiteX43" fmla="*/ 2692 w 10000"/>
                <a:gd name="connsiteY43" fmla="*/ 7048 h 10064"/>
                <a:gd name="connsiteX44" fmla="*/ 2308 w 10000"/>
                <a:gd name="connsiteY44" fmla="*/ 6969 h 10064"/>
                <a:gd name="connsiteX45" fmla="*/ 1923 w 10000"/>
                <a:gd name="connsiteY45" fmla="*/ 6810 h 10064"/>
                <a:gd name="connsiteX46" fmla="*/ 1731 w 10000"/>
                <a:gd name="connsiteY46" fmla="*/ 6413 h 10064"/>
                <a:gd name="connsiteX47" fmla="*/ 1346 w 10000"/>
                <a:gd name="connsiteY47" fmla="*/ 6254 h 10064"/>
                <a:gd name="connsiteX48" fmla="*/ 1538 w 10000"/>
                <a:gd name="connsiteY48" fmla="*/ 6016 h 10064"/>
                <a:gd name="connsiteX49" fmla="*/ 1923 w 10000"/>
                <a:gd name="connsiteY49" fmla="*/ 5699 h 10064"/>
                <a:gd name="connsiteX50" fmla="*/ 1923 w 10000"/>
                <a:gd name="connsiteY50" fmla="*/ 5858 h 10064"/>
                <a:gd name="connsiteX51" fmla="*/ 1731 w 10000"/>
                <a:gd name="connsiteY51" fmla="*/ 6096 h 10064"/>
                <a:gd name="connsiteX52" fmla="*/ 2115 w 10000"/>
                <a:gd name="connsiteY52" fmla="*/ 6651 h 10064"/>
                <a:gd name="connsiteX53" fmla="*/ 2692 w 10000"/>
                <a:gd name="connsiteY53" fmla="*/ 6810 h 10064"/>
                <a:gd name="connsiteX54" fmla="*/ 3077 w 10000"/>
                <a:gd name="connsiteY54" fmla="*/ 6889 h 10064"/>
                <a:gd name="connsiteX55" fmla="*/ 3654 w 10000"/>
                <a:gd name="connsiteY55" fmla="*/ 6969 h 10064"/>
                <a:gd name="connsiteX56" fmla="*/ 3846 w 10000"/>
                <a:gd name="connsiteY56" fmla="*/ 7127 h 10064"/>
                <a:gd name="connsiteX57" fmla="*/ 4231 w 10000"/>
                <a:gd name="connsiteY57" fmla="*/ 7127 h 10064"/>
                <a:gd name="connsiteX58" fmla="*/ 4615 w 10000"/>
                <a:gd name="connsiteY58" fmla="*/ 7207 h 10064"/>
                <a:gd name="connsiteX59" fmla="*/ 4808 w 10000"/>
                <a:gd name="connsiteY59" fmla="*/ 7366 h 10064"/>
                <a:gd name="connsiteX60" fmla="*/ 5192 w 10000"/>
                <a:gd name="connsiteY60" fmla="*/ 7286 h 10064"/>
                <a:gd name="connsiteX61" fmla="*/ 5577 w 10000"/>
                <a:gd name="connsiteY61" fmla="*/ 7207 h 10064"/>
                <a:gd name="connsiteX62" fmla="*/ 5962 w 10000"/>
                <a:gd name="connsiteY62" fmla="*/ 7286 h 10064"/>
                <a:gd name="connsiteX63" fmla="*/ 6538 w 10000"/>
                <a:gd name="connsiteY63" fmla="*/ 7286 h 10064"/>
                <a:gd name="connsiteX64" fmla="*/ 6538 w 10000"/>
                <a:gd name="connsiteY64" fmla="*/ 7524 h 10064"/>
                <a:gd name="connsiteX65" fmla="*/ 6346 w 10000"/>
                <a:gd name="connsiteY65" fmla="*/ 7921 h 10064"/>
                <a:gd name="connsiteX66" fmla="*/ 6538 w 10000"/>
                <a:gd name="connsiteY66" fmla="*/ 8080 h 10064"/>
                <a:gd name="connsiteX67" fmla="*/ 7115 w 10000"/>
                <a:gd name="connsiteY67" fmla="*/ 7921 h 10064"/>
                <a:gd name="connsiteX68" fmla="*/ 7308 w 10000"/>
                <a:gd name="connsiteY68" fmla="*/ 7762 h 10064"/>
                <a:gd name="connsiteX69" fmla="*/ 7308 w 10000"/>
                <a:gd name="connsiteY69" fmla="*/ 7604 h 10064"/>
                <a:gd name="connsiteX70" fmla="*/ 7692 w 10000"/>
                <a:gd name="connsiteY70" fmla="*/ 7524 h 10064"/>
                <a:gd name="connsiteX71" fmla="*/ 7692 w 10000"/>
                <a:gd name="connsiteY71" fmla="*/ 7366 h 10064"/>
                <a:gd name="connsiteX72" fmla="*/ 7885 w 10000"/>
                <a:gd name="connsiteY72" fmla="*/ 7207 h 10064"/>
                <a:gd name="connsiteX73" fmla="*/ 8077 w 10000"/>
                <a:gd name="connsiteY73" fmla="*/ 6969 h 10064"/>
                <a:gd name="connsiteX74" fmla="*/ 7692 w 10000"/>
                <a:gd name="connsiteY74" fmla="*/ 6731 h 10064"/>
                <a:gd name="connsiteX75" fmla="*/ 8077 w 10000"/>
                <a:gd name="connsiteY75" fmla="*/ 6651 h 10064"/>
                <a:gd name="connsiteX76" fmla="*/ 8269 w 10000"/>
                <a:gd name="connsiteY76" fmla="*/ 6493 h 10064"/>
                <a:gd name="connsiteX77" fmla="*/ 8462 w 10000"/>
                <a:gd name="connsiteY77" fmla="*/ 6413 h 10064"/>
                <a:gd name="connsiteX78" fmla="*/ 8846 w 10000"/>
                <a:gd name="connsiteY78" fmla="*/ 6413 h 10064"/>
                <a:gd name="connsiteX79" fmla="*/ 8846 w 10000"/>
                <a:gd name="connsiteY79" fmla="*/ 6334 h 10064"/>
                <a:gd name="connsiteX80" fmla="*/ 8654 w 10000"/>
                <a:gd name="connsiteY80" fmla="*/ 6254 h 10064"/>
                <a:gd name="connsiteX81" fmla="*/ 8846 w 10000"/>
                <a:gd name="connsiteY81" fmla="*/ 6016 h 10064"/>
                <a:gd name="connsiteX82" fmla="*/ 8654 w 10000"/>
                <a:gd name="connsiteY82" fmla="*/ 5858 h 10064"/>
                <a:gd name="connsiteX83" fmla="*/ 8654 w 10000"/>
                <a:gd name="connsiteY83" fmla="*/ 5778 h 10064"/>
                <a:gd name="connsiteX84" fmla="*/ 9038 w 10000"/>
                <a:gd name="connsiteY84" fmla="*/ 5778 h 10064"/>
                <a:gd name="connsiteX85" fmla="*/ 9231 w 10000"/>
                <a:gd name="connsiteY85" fmla="*/ 5540 h 10064"/>
                <a:gd name="connsiteX86" fmla="*/ 9808 w 10000"/>
                <a:gd name="connsiteY86" fmla="*/ 5223 h 10064"/>
                <a:gd name="connsiteX87" fmla="*/ 9615 w 10000"/>
                <a:gd name="connsiteY87" fmla="*/ 4905 h 10064"/>
                <a:gd name="connsiteX88" fmla="*/ 9808 w 10000"/>
                <a:gd name="connsiteY88" fmla="*/ 4667 h 10064"/>
                <a:gd name="connsiteX89" fmla="*/ 9808 w 10000"/>
                <a:gd name="connsiteY89" fmla="*/ 4350 h 10064"/>
                <a:gd name="connsiteX90" fmla="*/ 9808 w 10000"/>
                <a:gd name="connsiteY90" fmla="*/ 4112 h 10064"/>
                <a:gd name="connsiteX91" fmla="*/ 9808 w 10000"/>
                <a:gd name="connsiteY91" fmla="*/ 3874 h 10064"/>
                <a:gd name="connsiteX92" fmla="*/ 9808 w 10000"/>
                <a:gd name="connsiteY92" fmla="*/ 3635 h 10064"/>
                <a:gd name="connsiteX93" fmla="*/ 10000 w 10000"/>
                <a:gd name="connsiteY93" fmla="*/ 3397 h 10064"/>
                <a:gd name="connsiteX94" fmla="*/ 10000 w 10000"/>
                <a:gd name="connsiteY94" fmla="*/ 3001 h 10064"/>
                <a:gd name="connsiteX95" fmla="*/ 9808 w 10000"/>
                <a:gd name="connsiteY95" fmla="*/ 2604 h 10064"/>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3462 w 10000"/>
                <a:gd name="connsiteY16" fmla="*/ 79 h 10000"/>
                <a:gd name="connsiteX17" fmla="*/ 2885 w 10000"/>
                <a:gd name="connsiteY17" fmla="*/ 5238 h 10000"/>
                <a:gd name="connsiteX18" fmla="*/ 2500 w 10000"/>
                <a:gd name="connsiteY18" fmla="*/ 5397 h 10000"/>
                <a:gd name="connsiteX19" fmla="*/ 1538 w 10000"/>
                <a:gd name="connsiteY19" fmla="*/ 5317 h 10000"/>
                <a:gd name="connsiteX20" fmla="*/ 577 w 10000"/>
                <a:gd name="connsiteY20" fmla="*/ 5556 h 10000"/>
                <a:gd name="connsiteX21" fmla="*/ 0 w 10000"/>
                <a:gd name="connsiteY21" fmla="*/ 5952 h 10000"/>
                <a:gd name="connsiteX22" fmla="*/ 2885 w 10000"/>
                <a:gd name="connsiteY22" fmla="*/ 10000 h 10000"/>
                <a:gd name="connsiteX23" fmla="*/ 6731 w 10000"/>
                <a:gd name="connsiteY23" fmla="*/ 9683 h 10000"/>
                <a:gd name="connsiteX24" fmla="*/ 6731 w 10000"/>
                <a:gd name="connsiteY24" fmla="*/ 9286 h 10000"/>
                <a:gd name="connsiteX25" fmla="*/ 6538 w 10000"/>
                <a:gd name="connsiteY25" fmla="*/ 9127 h 10000"/>
                <a:gd name="connsiteX26" fmla="*/ 6538 w 10000"/>
                <a:gd name="connsiteY26" fmla="*/ 9127 h 10000"/>
                <a:gd name="connsiteX27" fmla="*/ 6346 w 10000"/>
                <a:gd name="connsiteY27" fmla="*/ 9286 h 10000"/>
                <a:gd name="connsiteX28" fmla="*/ 5962 w 10000"/>
                <a:gd name="connsiteY28" fmla="*/ 9286 h 10000"/>
                <a:gd name="connsiteX29" fmla="*/ 5769 w 10000"/>
                <a:gd name="connsiteY29" fmla="*/ 9206 h 10000"/>
                <a:gd name="connsiteX30" fmla="*/ 5962 w 10000"/>
                <a:gd name="connsiteY30" fmla="*/ 9048 h 10000"/>
                <a:gd name="connsiteX31" fmla="*/ 5962 w 10000"/>
                <a:gd name="connsiteY31" fmla="*/ 8968 h 10000"/>
                <a:gd name="connsiteX32" fmla="*/ 6154 w 10000"/>
                <a:gd name="connsiteY32" fmla="*/ 8810 h 10000"/>
                <a:gd name="connsiteX33" fmla="*/ 6154 w 10000"/>
                <a:gd name="connsiteY33" fmla="*/ 8571 h 10000"/>
                <a:gd name="connsiteX34" fmla="*/ 5577 w 10000"/>
                <a:gd name="connsiteY34" fmla="*/ 8571 h 10000"/>
                <a:gd name="connsiteX35" fmla="*/ 5000 w 10000"/>
                <a:gd name="connsiteY35" fmla="*/ 8492 h 10000"/>
                <a:gd name="connsiteX36" fmla="*/ 4615 w 10000"/>
                <a:gd name="connsiteY36" fmla="*/ 8254 h 10000"/>
                <a:gd name="connsiteX37" fmla="*/ 4231 w 10000"/>
                <a:gd name="connsiteY37" fmla="*/ 8016 h 10000"/>
                <a:gd name="connsiteX38" fmla="*/ 3846 w 10000"/>
                <a:gd name="connsiteY38" fmla="*/ 7857 h 10000"/>
                <a:gd name="connsiteX39" fmla="*/ 3654 w 10000"/>
                <a:gd name="connsiteY39" fmla="*/ 7778 h 10000"/>
                <a:gd name="connsiteX40" fmla="*/ 3462 w 10000"/>
                <a:gd name="connsiteY40" fmla="*/ 7460 h 10000"/>
                <a:gd name="connsiteX41" fmla="*/ 3269 w 10000"/>
                <a:gd name="connsiteY41" fmla="*/ 7222 h 10000"/>
                <a:gd name="connsiteX42" fmla="*/ 2692 w 10000"/>
                <a:gd name="connsiteY42" fmla="*/ 6984 h 10000"/>
                <a:gd name="connsiteX43" fmla="*/ 2308 w 10000"/>
                <a:gd name="connsiteY43" fmla="*/ 6905 h 10000"/>
                <a:gd name="connsiteX44" fmla="*/ 1923 w 10000"/>
                <a:gd name="connsiteY44" fmla="*/ 6746 h 10000"/>
                <a:gd name="connsiteX45" fmla="*/ 1731 w 10000"/>
                <a:gd name="connsiteY45" fmla="*/ 6349 h 10000"/>
                <a:gd name="connsiteX46" fmla="*/ 1346 w 10000"/>
                <a:gd name="connsiteY46" fmla="*/ 6190 h 10000"/>
                <a:gd name="connsiteX47" fmla="*/ 1538 w 10000"/>
                <a:gd name="connsiteY47" fmla="*/ 5952 h 10000"/>
                <a:gd name="connsiteX48" fmla="*/ 1923 w 10000"/>
                <a:gd name="connsiteY48" fmla="*/ 5635 h 10000"/>
                <a:gd name="connsiteX49" fmla="*/ 1923 w 10000"/>
                <a:gd name="connsiteY49" fmla="*/ 5794 h 10000"/>
                <a:gd name="connsiteX50" fmla="*/ 1731 w 10000"/>
                <a:gd name="connsiteY50" fmla="*/ 6032 h 10000"/>
                <a:gd name="connsiteX51" fmla="*/ 2115 w 10000"/>
                <a:gd name="connsiteY51" fmla="*/ 6587 h 10000"/>
                <a:gd name="connsiteX52" fmla="*/ 2692 w 10000"/>
                <a:gd name="connsiteY52" fmla="*/ 6746 h 10000"/>
                <a:gd name="connsiteX53" fmla="*/ 3077 w 10000"/>
                <a:gd name="connsiteY53" fmla="*/ 6825 h 10000"/>
                <a:gd name="connsiteX54" fmla="*/ 3654 w 10000"/>
                <a:gd name="connsiteY54" fmla="*/ 6905 h 10000"/>
                <a:gd name="connsiteX55" fmla="*/ 3846 w 10000"/>
                <a:gd name="connsiteY55" fmla="*/ 7063 h 10000"/>
                <a:gd name="connsiteX56" fmla="*/ 4231 w 10000"/>
                <a:gd name="connsiteY56" fmla="*/ 7063 h 10000"/>
                <a:gd name="connsiteX57" fmla="*/ 4615 w 10000"/>
                <a:gd name="connsiteY57" fmla="*/ 7143 h 10000"/>
                <a:gd name="connsiteX58" fmla="*/ 4808 w 10000"/>
                <a:gd name="connsiteY58" fmla="*/ 7302 h 10000"/>
                <a:gd name="connsiteX59" fmla="*/ 5192 w 10000"/>
                <a:gd name="connsiteY59" fmla="*/ 7222 h 10000"/>
                <a:gd name="connsiteX60" fmla="*/ 5577 w 10000"/>
                <a:gd name="connsiteY60" fmla="*/ 7143 h 10000"/>
                <a:gd name="connsiteX61" fmla="*/ 5962 w 10000"/>
                <a:gd name="connsiteY61" fmla="*/ 7222 h 10000"/>
                <a:gd name="connsiteX62" fmla="*/ 6538 w 10000"/>
                <a:gd name="connsiteY62" fmla="*/ 7222 h 10000"/>
                <a:gd name="connsiteX63" fmla="*/ 6538 w 10000"/>
                <a:gd name="connsiteY63" fmla="*/ 7460 h 10000"/>
                <a:gd name="connsiteX64" fmla="*/ 6346 w 10000"/>
                <a:gd name="connsiteY64" fmla="*/ 7857 h 10000"/>
                <a:gd name="connsiteX65" fmla="*/ 6538 w 10000"/>
                <a:gd name="connsiteY65" fmla="*/ 8016 h 10000"/>
                <a:gd name="connsiteX66" fmla="*/ 7115 w 10000"/>
                <a:gd name="connsiteY66" fmla="*/ 7857 h 10000"/>
                <a:gd name="connsiteX67" fmla="*/ 7308 w 10000"/>
                <a:gd name="connsiteY67" fmla="*/ 7698 h 10000"/>
                <a:gd name="connsiteX68" fmla="*/ 7308 w 10000"/>
                <a:gd name="connsiteY68" fmla="*/ 7540 h 10000"/>
                <a:gd name="connsiteX69" fmla="*/ 7692 w 10000"/>
                <a:gd name="connsiteY69" fmla="*/ 7460 h 10000"/>
                <a:gd name="connsiteX70" fmla="*/ 7692 w 10000"/>
                <a:gd name="connsiteY70" fmla="*/ 7302 h 10000"/>
                <a:gd name="connsiteX71" fmla="*/ 7885 w 10000"/>
                <a:gd name="connsiteY71" fmla="*/ 7143 h 10000"/>
                <a:gd name="connsiteX72" fmla="*/ 8077 w 10000"/>
                <a:gd name="connsiteY72" fmla="*/ 6905 h 10000"/>
                <a:gd name="connsiteX73" fmla="*/ 7692 w 10000"/>
                <a:gd name="connsiteY73" fmla="*/ 6667 h 10000"/>
                <a:gd name="connsiteX74" fmla="*/ 8077 w 10000"/>
                <a:gd name="connsiteY74" fmla="*/ 6587 h 10000"/>
                <a:gd name="connsiteX75" fmla="*/ 8269 w 10000"/>
                <a:gd name="connsiteY75" fmla="*/ 6429 h 10000"/>
                <a:gd name="connsiteX76" fmla="*/ 8462 w 10000"/>
                <a:gd name="connsiteY76" fmla="*/ 6349 h 10000"/>
                <a:gd name="connsiteX77" fmla="*/ 8846 w 10000"/>
                <a:gd name="connsiteY77" fmla="*/ 6349 h 10000"/>
                <a:gd name="connsiteX78" fmla="*/ 8846 w 10000"/>
                <a:gd name="connsiteY78" fmla="*/ 6270 h 10000"/>
                <a:gd name="connsiteX79" fmla="*/ 8654 w 10000"/>
                <a:gd name="connsiteY79" fmla="*/ 6190 h 10000"/>
                <a:gd name="connsiteX80" fmla="*/ 8846 w 10000"/>
                <a:gd name="connsiteY80" fmla="*/ 5952 h 10000"/>
                <a:gd name="connsiteX81" fmla="*/ 8654 w 10000"/>
                <a:gd name="connsiteY81" fmla="*/ 5794 h 10000"/>
                <a:gd name="connsiteX82" fmla="*/ 8654 w 10000"/>
                <a:gd name="connsiteY82" fmla="*/ 5714 h 10000"/>
                <a:gd name="connsiteX83" fmla="*/ 9038 w 10000"/>
                <a:gd name="connsiteY83" fmla="*/ 5714 h 10000"/>
                <a:gd name="connsiteX84" fmla="*/ 9231 w 10000"/>
                <a:gd name="connsiteY84" fmla="*/ 5476 h 10000"/>
                <a:gd name="connsiteX85" fmla="*/ 9808 w 10000"/>
                <a:gd name="connsiteY85" fmla="*/ 5159 h 10000"/>
                <a:gd name="connsiteX86" fmla="*/ 9615 w 10000"/>
                <a:gd name="connsiteY86" fmla="*/ 4841 h 10000"/>
                <a:gd name="connsiteX87" fmla="*/ 9808 w 10000"/>
                <a:gd name="connsiteY87" fmla="*/ 4603 h 10000"/>
                <a:gd name="connsiteX88" fmla="*/ 9808 w 10000"/>
                <a:gd name="connsiteY88" fmla="*/ 4286 h 10000"/>
                <a:gd name="connsiteX89" fmla="*/ 9808 w 10000"/>
                <a:gd name="connsiteY89" fmla="*/ 4048 h 10000"/>
                <a:gd name="connsiteX90" fmla="*/ 9808 w 10000"/>
                <a:gd name="connsiteY90" fmla="*/ 3810 h 10000"/>
                <a:gd name="connsiteX91" fmla="*/ 9808 w 10000"/>
                <a:gd name="connsiteY91" fmla="*/ 3571 h 10000"/>
                <a:gd name="connsiteX92" fmla="*/ 10000 w 10000"/>
                <a:gd name="connsiteY92" fmla="*/ 3333 h 10000"/>
                <a:gd name="connsiteX93" fmla="*/ 10000 w 10000"/>
                <a:gd name="connsiteY93" fmla="*/ 2937 h 10000"/>
                <a:gd name="connsiteX94" fmla="*/ 9808 w 10000"/>
                <a:gd name="connsiteY94"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3846 w 10000"/>
                <a:gd name="connsiteY14" fmla="*/ 0 h 10000"/>
                <a:gd name="connsiteX15" fmla="*/ 4038 w 10000"/>
                <a:gd name="connsiteY15" fmla="*/ 0 h 10000"/>
                <a:gd name="connsiteX16" fmla="*/ 2885 w 10000"/>
                <a:gd name="connsiteY16" fmla="*/ 5238 h 10000"/>
                <a:gd name="connsiteX17" fmla="*/ 2500 w 10000"/>
                <a:gd name="connsiteY17" fmla="*/ 5397 h 10000"/>
                <a:gd name="connsiteX18" fmla="*/ 1538 w 10000"/>
                <a:gd name="connsiteY18" fmla="*/ 5317 h 10000"/>
                <a:gd name="connsiteX19" fmla="*/ 577 w 10000"/>
                <a:gd name="connsiteY19" fmla="*/ 5556 h 10000"/>
                <a:gd name="connsiteX20" fmla="*/ 0 w 10000"/>
                <a:gd name="connsiteY20" fmla="*/ 5952 h 10000"/>
                <a:gd name="connsiteX21" fmla="*/ 2885 w 10000"/>
                <a:gd name="connsiteY21" fmla="*/ 10000 h 10000"/>
                <a:gd name="connsiteX22" fmla="*/ 6731 w 10000"/>
                <a:gd name="connsiteY22" fmla="*/ 9683 h 10000"/>
                <a:gd name="connsiteX23" fmla="*/ 6731 w 10000"/>
                <a:gd name="connsiteY23" fmla="*/ 9286 h 10000"/>
                <a:gd name="connsiteX24" fmla="*/ 6538 w 10000"/>
                <a:gd name="connsiteY24" fmla="*/ 9127 h 10000"/>
                <a:gd name="connsiteX25" fmla="*/ 6538 w 10000"/>
                <a:gd name="connsiteY25" fmla="*/ 9127 h 10000"/>
                <a:gd name="connsiteX26" fmla="*/ 6346 w 10000"/>
                <a:gd name="connsiteY26" fmla="*/ 9286 h 10000"/>
                <a:gd name="connsiteX27" fmla="*/ 5962 w 10000"/>
                <a:gd name="connsiteY27" fmla="*/ 9286 h 10000"/>
                <a:gd name="connsiteX28" fmla="*/ 5769 w 10000"/>
                <a:gd name="connsiteY28" fmla="*/ 9206 h 10000"/>
                <a:gd name="connsiteX29" fmla="*/ 5962 w 10000"/>
                <a:gd name="connsiteY29" fmla="*/ 9048 h 10000"/>
                <a:gd name="connsiteX30" fmla="*/ 5962 w 10000"/>
                <a:gd name="connsiteY30" fmla="*/ 8968 h 10000"/>
                <a:gd name="connsiteX31" fmla="*/ 6154 w 10000"/>
                <a:gd name="connsiteY31" fmla="*/ 8810 h 10000"/>
                <a:gd name="connsiteX32" fmla="*/ 6154 w 10000"/>
                <a:gd name="connsiteY32" fmla="*/ 8571 h 10000"/>
                <a:gd name="connsiteX33" fmla="*/ 5577 w 10000"/>
                <a:gd name="connsiteY33" fmla="*/ 8571 h 10000"/>
                <a:gd name="connsiteX34" fmla="*/ 5000 w 10000"/>
                <a:gd name="connsiteY34" fmla="*/ 8492 h 10000"/>
                <a:gd name="connsiteX35" fmla="*/ 4615 w 10000"/>
                <a:gd name="connsiteY35" fmla="*/ 8254 h 10000"/>
                <a:gd name="connsiteX36" fmla="*/ 4231 w 10000"/>
                <a:gd name="connsiteY36" fmla="*/ 8016 h 10000"/>
                <a:gd name="connsiteX37" fmla="*/ 3846 w 10000"/>
                <a:gd name="connsiteY37" fmla="*/ 7857 h 10000"/>
                <a:gd name="connsiteX38" fmla="*/ 3654 w 10000"/>
                <a:gd name="connsiteY38" fmla="*/ 7778 h 10000"/>
                <a:gd name="connsiteX39" fmla="*/ 3462 w 10000"/>
                <a:gd name="connsiteY39" fmla="*/ 7460 h 10000"/>
                <a:gd name="connsiteX40" fmla="*/ 3269 w 10000"/>
                <a:gd name="connsiteY40" fmla="*/ 7222 h 10000"/>
                <a:gd name="connsiteX41" fmla="*/ 2692 w 10000"/>
                <a:gd name="connsiteY41" fmla="*/ 6984 h 10000"/>
                <a:gd name="connsiteX42" fmla="*/ 2308 w 10000"/>
                <a:gd name="connsiteY42" fmla="*/ 6905 h 10000"/>
                <a:gd name="connsiteX43" fmla="*/ 1923 w 10000"/>
                <a:gd name="connsiteY43" fmla="*/ 6746 h 10000"/>
                <a:gd name="connsiteX44" fmla="*/ 1731 w 10000"/>
                <a:gd name="connsiteY44" fmla="*/ 6349 h 10000"/>
                <a:gd name="connsiteX45" fmla="*/ 1346 w 10000"/>
                <a:gd name="connsiteY45" fmla="*/ 6190 h 10000"/>
                <a:gd name="connsiteX46" fmla="*/ 1538 w 10000"/>
                <a:gd name="connsiteY46" fmla="*/ 5952 h 10000"/>
                <a:gd name="connsiteX47" fmla="*/ 1923 w 10000"/>
                <a:gd name="connsiteY47" fmla="*/ 5635 h 10000"/>
                <a:gd name="connsiteX48" fmla="*/ 1923 w 10000"/>
                <a:gd name="connsiteY48" fmla="*/ 5794 h 10000"/>
                <a:gd name="connsiteX49" fmla="*/ 1731 w 10000"/>
                <a:gd name="connsiteY49" fmla="*/ 6032 h 10000"/>
                <a:gd name="connsiteX50" fmla="*/ 2115 w 10000"/>
                <a:gd name="connsiteY50" fmla="*/ 6587 h 10000"/>
                <a:gd name="connsiteX51" fmla="*/ 2692 w 10000"/>
                <a:gd name="connsiteY51" fmla="*/ 6746 h 10000"/>
                <a:gd name="connsiteX52" fmla="*/ 3077 w 10000"/>
                <a:gd name="connsiteY52" fmla="*/ 6825 h 10000"/>
                <a:gd name="connsiteX53" fmla="*/ 3654 w 10000"/>
                <a:gd name="connsiteY53" fmla="*/ 6905 h 10000"/>
                <a:gd name="connsiteX54" fmla="*/ 3846 w 10000"/>
                <a:gd name="connsiteY54" fmla="*/ 7063 h 10000"/>
                <a:gd name="connsiteX55" fmla="*/ 4231 w 10000"/>
                <a:gd name="connsiteY55" fmla="*/ 7063 h 10000"/>
                <a:gd name="connsiteX56" fmla="*/ 4615 w 10000"/>
                <a:gd name="connsiteY56" fmla="*/ 7143 h 10000"/>
                <a:gd name="connsiteX57" fmla="*/ 4808 w 10000"/>
                <a:gd name="connsiteY57" fmla="*/ 7302 h 10000"/>
                <a:gd name="connsiteX58" fmla="*/ 5192 w 10000"/>
                <a:gd name="connsiteY58" fmla="*/ 7222 h 10000"/>
                <a:gd name="connsiteX59" fmla="*/ 5577 w 10000"/>
                <a:gd name="connsiteY59" fmla="*/ 7143 h 10000"/>
                <a:gd name="connsiteX60" fmla="*/ 5962 w 10000"/>
                <a:gd name="connsiteY60" fmla="*/ 7222 h 10000"/>
                <a:gd name="connsiteX61" fmla="*/ 6538 w 10000"/>
                <a:gd name="connsiteY61" fmla="*/ 7222 h 10000"/>
                <a:gd name="connsiteX62" fmla="*/ 6538 w 10000"/>
                <a:gd name="connsiteY62" fmla="*/ 7460 h 10000"/>
                <a:gd name="connsiteX63" fmla="*/ 6346 w 10000"/>
                <a:gd name="connsiteY63" fmla="*/ 7857 h 10000"/>
                <a:gd name="connsiteX64" fmla="*/ 6538 w 10000"/>
                <a:gd name="connsiteY64" fmla="*/ 8016 h 10000"/>
                <a:gd name="connsiteX65" fmla="*/ 7115 w 10000"/>
                <a:gd name="connsiteY65" fmla="*/ 7857 h 10000"/>
                <a:gd name="connsiteX66" fmla="*/ 7308 w 10000"/>
                <a:gd name="connsiteY66" fmla="*/ 7698 h 10000"/>
                <a:gd name="connsiteX67" fmla="*/ 7308 w 10000"/>
                <a:gd name="connsiteY67" fmla="*/ 7540 h 10000"/>
                <a:gd name="connsiteX68" fmla="*/ 7692 w 10000"/>
                <a:gd name="connsiteY68" fmla="*/ 7460 h 10000"/>
                <a:gd name="connsiteX69" fmla="*/ 7692 w 10000"/>
                <a:gd name="connsiteY69" fmla="*/ 7302 h 10000"/>
                <a:gd name="connsiteX70" fmla="*/ 7885 w 10000"/>
                <a:gd name="connsiteY70" fmla="*/ 7143 h 10000"/>
                <a:gd name="connsiteX71" fmla="*/ 8077 w 10000"/>
                <a:gd name="connsiteY71" fmla="*/ 6905 h 10000"/>
                <a:gd name="connsiteX72" fmla="*/ 7692 w 10000"/>
                <a:gd name="connsiteY72" fmla="*/ 6667 h 10000"/>
                <a:gd name="connsiteX73" fmla="*/ 8077 w 10000"/>
                <a:gd name="connsiteY73" fmla="*/ 6587 h 10000"/>
                <a:gd name="connsiteX74" fmla="*/ 8269 w 10000"/>
                <a:gd name="connsiteY74" fmla="*/ 6429 h 10000"/>
                <a:gd name="connsiteX75" fmla="*/ 8462 w 10000"/>
                <a:gd name="connsiteY75" fmla="*/ 6349 h 10000"/>
                <a:gd name="connsiteX76" fmla="*/ 8846 w 10000"/>
                <a:gd name="connsiteY76" fmla="*/ 6349 h 10000"/>
                <a:gd name="connsiteX77" fmla="*/ 8846 w 10000"/>
                <a:gd name="connsiteY77" fmla="*/ 6270 h 10000"/>
                <a:gd name="connsiteX78" fmla="*/ 8654 w 10000"/>
                <a:gd name="connsiteY78" fmla="*/ 6190 h 10000"/>
                <a:gd name="connsiteX79" fmla="*/ 8846 w 10000"/>
                <a:gd name="connsiteY79" fmla="*/ 5952 h 10000"/>
                <a:gd name="connsiteX80" fmla="*/ 8654 w 10000"/>
                <a:gd name="connsiteY80" fmla="*/ 5794 h 10000"/>
                <a:gd name="connsiteX81" fmla="*/ 8654 w 10000"/>
                <a:gd name="connsiteY81" fmla="*/ 5714 h 10000"/>
                <a:gd name="connsiteX82" fmla="*/ 9038 w 10000"/>
                <a:gd name="connsiteY82" fmla="*/ 5714 h 10000"/>
                <a:gd name="connsiteX83" fmla="*/ 9231 w 10000"/>
                <a:gd name="connsiteY83" fmla="*/ 5476 h 10000"/>
                <a:gd name="connsiteX84" fmla="*/ 9808 w 10000"/>
                <a:gd name="connsiteY84" fmla="*/ 5159 h 10000"/>
                <a:gd name="connsiteX85" fmla="*/ 9615 w 10000"/>
                <a:gd name="connsiteY85" fmla="*/ 4841 h 10000"/>
                <a:gd name="connsiteX86" fmla="*/ 9808 w 10000"/>
                <a:gd name="connsiteY86" fmla="*/ 4603 h 10000"/>
                <a:gd name="connsiteX87" fmla="*/ 9808 w 10000"/>
                <a:gd name="connsiteY87" fmla="*/ 4286 h 10000"/>
                <a:gd name="connsiteX88" fmla="*/ 9808 w 10000"/>
                <a:gd name="connsiteY88" fmla="*/ 4048 h 10000"/>
                <a:gd name="connsiteX89" fmla="*/ 9808 w 10000"/>
                <a:gd name="connsiteY89" fmla="*/ 3810 h 10000"/>
                <a:gd name="connsiteX90" fmla="*/ 9808 w 10000"/>
                <a:gd name="connsiteY90" fmla="*/ 3571 h 10000"/>
                <a:gd name="connsiteX91" fmla="*/ 10000 w 10000"/>
                <a:gd name="connsiteY91" fmla="*/ 3333 h 10000"/>
                <a:gd name="connsiteX92" fmla="*/ 10000 w 10000"/>
                <a:gd name="connsiteY92" fmla="*/ 2937 h 10000"/>
                <a:gd name="connsiteX93" fmla="*/ 9808 w 10000"/>
                <a:gd name="connsiteY93" fmla="*/ 2540 h 10000"/>
                <a:gd name="connsiteX0" fmla="*/ 9808 w 10000"/>
                <a:gd name="connsiteY0" fmla="*/ 2540 h 10000"/>
                <a:gd name="connsiteX1" fmla="*/ 9615 w 10000"/>
                <a:gd name="connsiteY1" fmla="*/ 2540 h 10000"/>
                <a:gd name="connsiteX2" fmla="*/ 9038 w 10000"/>
                <a:gd name="connsiteY2" fmla="*/ 2619 h 10000"/>
                <a:gd name="connsiteX3" fmla="*/ 8462 w 10000"/>
                <a:gd name="connsiteY3" fmla="*/ 2619 h 10000"/>
                <a:gd name="connsiteX4" fmla="*/ 7885 w 10000"/>
                <a:gd name="connsiteY4" fmla="*/ 2540 h 10000"/>
                <a:gd name="connsiteX5" fmla="*/ 8269 w 10000"/>
                <a:gd name="connsiteY5" fmla="*/ 2460 h 10000"/>
                <a:gd name="connsiteX6" fmla="*/ 8462 w 10000"/>
                <a:gd name="connsiteY6" fmla="*/ 2222 h 10000"/>
                <a:gd name="connsiteX7" fmla="*/ 8654 w 10000"/>
                <a:gd name="connsiteY7" fmla="*/ 2143 h 10000"/>
                <a:gd name="connsiteX8" fmla="*/ 8269 w 10000"/>
                <a:gd name="connsiteY8" fmla="*/ 2063 h 10000"/>
                <a:gd name="connsiteX9" fmla="*/ 8269 w 10000"/>
                <a:gd name="connsiteY9" fmla="*/ 1905 h 10000"/>
                <a:gd name="connsiteX10" fmla="*/ 8654 w 10000"/>
                <a:gd name="connsiteY10" fmla="*/ 1746 h 10000"/>
                <a:gd name="connsiteX11" fmla="*/ 8654 w 10000"/>
                <a:gd name="connsiteY11" fmla="*/ 1587 h 10000"/>
                <a:gd name="connsiteX12" fmla="*/ 9231 w 10000"/>
                <a:gd name="connsiteY12" fmla="*/ 1190 h 10000"/>
                <a:gd name="connsiteX13" fmla="*/ 9231 w 10000"/>
                <a:gd name="connsiteY13" fmla="*/ 714 h 10000"/>
                <a:gd name="connsiteX14" fmla="*/ 4038 w 10000"/>
                <a:gd name="connsiteY14" fmla="*/ 0 h 10000"/>
                <a:gd name="connsiteX15" fmla="*/ 2885 w 10000"/>
                <a:gd name="connsiteY15" fmla="*/ 5238 h 10000"/>
                <a:gd name="connsiteX16" fmla="*/ 2500 w 10000"/>
                <a:gd name="connsiteY16" fmla="*/ 5397 h 10000"/>
                <a:gd name="connsiteX17" fmla="*/ 1538 w 10000"/>
                <a:gd name="connsiteY17" fmla="*/ 5317 h 10000"/>
                <a:gd name="connsiteX18" fmla="*/ 577 w 10000"/>
                <a:gd name="connsiteY18" fmla="*/ 5556 h 10000"/>
                <a:gd name="connsiteX19" fmla="*/ 0 w 10000"/>
                <a:gd name="connsiteY19" fmla="*/ 5952 h 10000"/>
                <a:gd name="connsiteX20" fmla="*/ 2885 w 10000"/>
                <a:gd name="connsiteY20" fmla="*/ 10000 h 10000"/>
                <a:gd name="connsiteX21" fmla="*/ 6731 w 10000"/>
                <a:gd name="connsiteY21" fmla="*/ 9683 h 10000"/>
                <a:gd name="connsiteX22" fmla="*/ 6731 w 10000"/>
                <a:gd name="connsiteY22" fmla="*/ 9286 h 10000"/>
                <a:gd name="connsiteX23" fmla="*/ 6538 w 10000"/>
                <a:gd name="connsiteY23" fmla="*/ 9127 h 10000"/>
                <a:gd name="connsiteX24" fmla="*/ 6538 w 10000"/>
                <a:gd name="connsiteY24" fmla="*/ 9127 h 10000"/>
                <a:gd name="connsiteX25" fmla="*/ 6346 w 10000"/>
                <a:gd name="connsiteY25" fmla="*/ 9286 h 10000"/>
                <a:gd name="connsiteX26" fmla="*/ 5962 w 10000"/>
                <a:gd name="connsiteY26" fmla="*/ 9286 h 10000"/>
                <a:gd name="connsiteX27" fmla="*/ 5769 w 10000"/>
                <a:gd name="connsiteY27" fmla="*/ 9206 h 10000"/>
                <a:gd name="connsiteX28" fmla="*/ 5962 w 10000"/>
                <a:gd name="connsiteY28" fmla="*/ 9048 h 10000"/>
                <a:gd name="connsiteX29" fmla="*/ 5962 w 10000"/>
                <a:gd name="connsiteY29" fmla="*/ 8968 h 10000"/>
                <a:gd name="connsiteX30" fmla="*/ 6154 w 10000"/>
                <a:gd name="connsiteY30" fmla="*/ 8810 h 10000"/>
                <a:gd name="connsiteX31" fmla="*/ 6154 w 10000"/>
                <a:gd name="connsiteY31" fmla="*/ 8571 h 10000"/>
                <a:gd name="connsiteX32" fmla="*/ 5577 w 10000"/>
                <a:gd name="connsiteY32" fmla="*/ 8571 h 10000"/>
                <a:gd name="connsiteX33" fmla="*/ 5000 w 10000"/>
                <a:gd name="connsiteY33" fmla="*/ 8492 h 10000"/>
                <a:gd name="connsiteX34" fmla="*/ 4615 w 10000"/>
                <a:gd name="connsiteY34" fmla="*/ 8254 h 10000"/>
                <a:gd name="connsiteX35" fmla="*/ 4231 w 10000"/>
                <a:gd name="connsiteY35" fmla="*/ 8016 h 10000"/>
                <a:gd name="connsiteX36" fmla="*/ 3846 w 10000"/>
                <a:gd name="connsiteY36" fmla="*/ 7857 h 10000"/>
                <a:gd name="connsiteX37" fmla="*/ 3654 w 10000"/>
                <a:gd name="connsiteY37" fmla="*/ 7778 h 10000"/>
                <a:gd name="connsiteX38" fmla="*/ 3462 w 10000"/>
                <a:gd name="connsiteY38" fmla="*/ 7460 h 10000"/>
                <a:gd name="connsiteX39" fmla="*/ 3269 w 10000"/>
                <a:gd name="connsiteY39" fmla="*/ 7222 h 10000"/>
                <a:gd name="connsiteX40" fmla="*/ 2692 w 10000"/>
                <a:gd name="connsiteY40" fmla="*/ 6984 h 10000"/>
                <a:gd name="connsiteX41" fmla="*/ 2308 w 10000"/>
                <a:gd name="connsiteY41" fmla="*/ 6905 h 10000"/>
                <a:gd name="connsiteX42" fmla="*/ 1923 w 10000"/>
                <a:gd name="connsiteY42" fmla="*/ 6746 h 10000"/>
                <a:gd name="connsiteX43" fmla="*/ 1731 w 10000"/>
                <a:gd name="connsiteY43" fmla="*/ 6349 h 10000"/>
                <a:gd name="connsiteX44" fmla="*/ 1346 w 10000"/>
                <a:gd name="connsiteY44" fmla="*/ 6190 h 10000"/>
                <a:gd name="connsiteX45" fmla="*/ 1538 w 10000"/>
                <a:gd name="connsiteY45" fmla="*/ 5952 h 10000"/>
                <a:gd name="connsiteX46" fmla="*/ 1923 w 10000"/>
                <a:gd name="connsiteY46" fmla="*/ 5635 h 10000"/>
                <a:gd name="connsiteX47" fmla="*/ 1923 w 10000"/>
                <a:gd name="connsiteY47" fmla="*/ 5794 h 10000"/>
                <a:gd name="connsiteX48" fmla="*/ 1731 w 10000"/>
                <a:gd name="connsiteY48" fmla="*/ 6032 h 10000"/>
                <a:gd name="connsiteX49" fmla="*/ 2115 w 10000"/>
                <a:gd name="connsiteY49" fmla="*/ 6587 h 10000"/>
                <a:gd name="connsiteX50" fmla="*/ 2692 w 10000"/>
                <a:gd name="connsiteY50" fmla="*/ 6746 h 10000"/>
                <a:gd name="connsiteX51" fmla="*/ 3077 w 10000"/>
                <a:gd name="connsiteY51" fmla="*/ 6825 h 10000"/>
                <a:gd name="connsiteX52" fmla="*/ 3654 w 10000"/>
                <a:gd name="connsiteY52" fmla="*/ 6905 h 10000"/>
                <a:gd name="connsiteX53" fmla="*/ 3846 w 10000"/>
                <a:gd name="connsiteY53" fmla="*/ 7063 h 10000"/>
                <a:gd name="connsiteX54" fmla="*/ 4231 w 10000"/>
                <a:gd name="connsiteY54" fmla="*/ 7063 h 10000"/>
                <a:gd name="connsiteX55" fmla="*/ 4615 w 10000"/>
                <a:gd name="connsiteY55" fmla="*/ 7143 h 10000"/>
                <a:gd name="connsiteX56" fmla="*/ 4808 w 10000"/>
                <a:gd name="connsiteY56" fmla="*/ 7302 h 10000"/>
                <a:gd name="connsiteX57" fmla="*/ 5192 w 10000"/>
                <a:gd name="connsiteY57" fmla="*/ 7222 h 10000"/>
                <a:gd name="connsiteX58" fmla="*/ 5577 w 10000"/>
                <a:gd name="connsiteY58" fmla="*/ 7143 h 10000"/>
                <a:gd name="connsiteX59" fmla="*/ 5962 w 10000"/>
                <a:gd name="connsiteY59" fmla="*/ 7222 h 10000"/>
                <a:gd name="connsiteX60" fmla="*/ 6538 w 10000"/>
                <a:gd name="connsiteY60" fmla="*/ 7222 h 10000"/>
                <a:gd name="connsiteX61" fmla="*/ 6538 w 10000"/>
                <a:gd name="connsiteY61" fmla="*/ 7460 h 10000"/>
                <a:gd name="connsiteX62" fmla="*/ 6346 w 10000"/>
                <a:gd name="connsiteY62" fmla="*/ 7857 h 10000"/>
                <a:gd name="connsiteX63" fmla="*/ 6538 w 10000"/>
                <a:gd name="connsiteY63" fmla="*/ 8016 h 10000"/>
                <a:gd name="connsiteX64" fmla="*/ 7115 w 10000"/>
                <a:gd name="connsiteY64" fmla="*/ 7857 h 10000"/>
                <a:gd name="connsiteX65" fmla="*/ 7308 w 10000"/>
                <a:gd name="connsiteY65" fmla="*/ 7698 h 10000"/>
                <a:gd name="connsiteX66" fmla="*/ 7308 w 10000"/>
                <a:gd name="connsiteY66" fmla="*/ 7540 h 10000"/>
                <a:gd name="connsiteX67" fmla="*/ 7692 w 10000"/>
                <a:gd name="connsiteY67" fmla="*/ 7460 h 10000"/>
                <a:gd name="connsiteX68" fmla="*/ 7692 w 10000"/>
                <a:gd name="connsiteY68" fmla="*/ 7302 h 10000"/>
                <a:gd name="connsiteX69" fmla="*/ 7885 w 10000"/>
                <a:gd name="connsiteY69" fmla="*/ 7143 h 10000"/>
                <a:gd name="connsiteX70" fmla="*/ 8077 w 10000"/>
                <a:gd name="connsiteY70" fmla="*/ 6905 h 10000"/>
                <a:gd name="connsiteX71" fmla="*/ 7692 w 10000"/>
                <a:gd name="connsiteY71" fmla="*/ 6667 h 10000"/>
                <a:gd name="connsiteX72" fmla="*/ 8077 w 10000"/>
                <a:gd name="connsiteY72" fmla="*/ 6587 h 10000"/>
                <a:gd name="connsiteX73" fmla="*/ 8269 w 10000"/>
                <a:gd name="connsiteY73" fmla="*/ 6429 h 10000"/>
                <a:gd name="connsiteX74" fmla="*/ 8462 w 10000"/>
                <a:gd name="connsiteY74" fmla="*/ 6349 h 10000"/>
                <a:gd name="connsiteX75" fmla="*/ 8846 w 10000"/>
                <a:gd name="connsiteY75" fmla="*/ 6349 h 10000"/>
                <a:gd name="connsiteX76" fmla="*/ 8846 w 10000"/>
                <a:gd name="connsiteY76" fmla="*/ 6270 h 10000"/>
                <a:gd name="connsiteX77" fmla="*/ 8654 w 10000"/>
                <a:gd name="connsiteY77" fmla="*/ 6190 h 10000"/>
                <a:gd name="connsiteX78" fmla="*/ 8846 w 10000"/>
                <a:gd name="connsiteY78" fmla="*/ 5952 h 10000"/>
                <a:gd name="connsiteX79" fmla="*/ 8654 w 10000"/>
                <a:gd name="connsiteY79" fmla="*/ 5794 h 10000"/>
                <a:gd name="connsiteX80" fmla="*/ 8654 w 10000"/>
                <a:gd name="connsiteY80" fmla="*/ 5714 h 10000"/>
                <a:gd name="connsiteX81" fmla="*/ 9038 w 10000"/>
                <a:gd name="connsiteY81" fmla="*/ 5714 h 10000"/>
                <a:gd name="connsiteX82" fmla="*/ 9231 w 10000"/>
                <a:gd name="connsiteY82" fmla="*/ 5476 h 10000"/>
                <a:gd name="connsiteX83" fmla="*/ 9808 w 10000"/>
                <a:gd name="connsiteY83" fmla="*/ 5159 h 10000"/>
                <a:gd name="connsiteX84" fmla="*/ 9615 w 10000"/>
                <a:gd name="connsiteY84" fmla="*/ 4841 h 10000"/>
                <a:gd name="connsiteX85" fmla="*/ 9808 w 10000"/>
                <a:gd name="connsiteY85" fmla="*/ 4603 h 10000"/>
                <a:gd name="connsiteX86" fmla="*/ 9808 w 10000"/>
                <a:gd name="connsiteY86" fmla="*/ 4286 h 10000"/>
                <a:gd name="connsiteX87" fmla="*/ 9808 w 10000"/>
                <a:gd name="connsiteY87" fmla="*/ 4048 h 10000"/>
                <a:gd name="connsiteX88" fmla="*/ 9808 w 10000"/>
                <a:gd name="connsiteY88" fmla="*/ 3810 h 10000"/>
                <a:gd name="connsiteX89" fmla="*/ 9808 w 10000"/>
                <a:gd name="connsiteY89" fmla="*/ 3571 h 10000"/>
                <a:gd name="connsiteX90" fmla="*/ 10000 w 10000"/>
                <a:gd name="connsiteY90" fmla="*/ 3333 h 10000"/>
                <a:gd name="connsiteX91" fmla="*/ 10000 w 10000"/>
                <a:gd name="connsiteY91" fmla="*/ 2937 h 10000"/>
                <a:gd name="connsiteX92" fmla="*/ 9808 w 10000"/>
                <a:gd name="connsiteY92" fmla="*/ 2540 h 10000"/>
                <a:gd name="connsiteX0" fmla="*/ 9808 w 10000"/>
                <a:gd name="connsiteY0" fmla="*/ 1826 h 9286"/>
                <a:gd name="connsiteX1" fmla="*/ 9615 w 10000"/>
                <a:gd name="connsiteY1" fmla="*/ 1826 h 9286"/>
                <a:gd name="connsiteX2" fmla="*/ 9038 w 10000"/>
                <a:gd name="connsiteY2" fmla="*/ 1905 h 9286"/>
                <a:gd name="connsiteX3" fmla="*/ 8462 w 10000"/>
                <a:gd name="connsiteY3" fmla="*/ 1905 h 9286"/>
                <a:gd name="connsiteX4" fmla="*/ 7885 w 10000"/>
                <a:gd name="connsiteY4" fmla="*/ 1826 h 9286"/>
                <a:gd name="connsiteX5" fmla="*/ 8269 w 10000"/>
                <a:gd name="connsiteY5" fmla="*/ 1746 h 9286"/>
                <a:gd name="connsiteX6" fmla="*/ 8462 w 10000"/>
                <a:gd name="connsiteY6" fmla="*/ 1508 h 9286"/>
                <a:gd name="connsiteX7" fmla="*/ 8654 w 10000"/>
                <a:gd name="connsiteY7" fmla="*/ 1429 h 9286"/>
                <a:gd name="connsiteX8" fmla="*/ 8269 w 10000"/>
                <a:gd name="connsiteY8" fmla="*/ 1349 h 9286"/>
                <a:gd name="connsiteX9" fmla="*/ 8269 w 10000"/>
                <a:gd name="connsiteY9" fmla="*/ 1191 h 9286"/>
                <a:gd name="connsiteX10" fmla="*/ 8654 w 10000"/>
                <a:gd name="connsiteY10" fmla="*/ 1032 h 9286"/>
                <a:gd name="connsiteX11" fmla="*/ 8654 w 10000"/>
                <a:gd name="connsiteY11" fmla="*/ 873 h 9286"/>
                <a:gd name="connsiteX12" fmla="*/ 9231 w 10000"/>
                <a:gd name="connsiteY12" fmla="*/ 476 h 9286"/>
                <a:gd name="connsiteX13" fmla="*/ 9231 w 10000"/>
                <a:gd name="connsiteY13" fmla="*/ 0 h 9286"/>
                <a:gd name="connsiteX14" fmla="*/ 2885 w 10000"/>
                <a:gd name="connsiteY14" fmla="*/ 4524 h 9286"/>
                <a:gd name="connsiteX15" fmla="*/ 2500 w 10000"/>
                <a:gd name="connsiteY15" fmla="*/ 4683 h 9286"/>
                <a:gd name="connsiteX16" fmla="*/ 1538 w 10000"/>
                <a:gd name="connsiteY16" fmla="*/ 4603 h 9286"/>
                <a:gd name="connsiteX17" fmla="*/ 577 w 10000"/>
                <a:gd name="connsiteY17" fmla="*/ 4842 h 9286"/>
                <a:gd name="connsiteX18" fmla="*/ 0 w 10000"/>
                <a:gd name="connsiteY18" fmla="*/ 5238 h 9286"/>
                <a:gd name="connsiteX19" fmla="*/ 2885 w 10000"/>
                <a:gd name="connsiteY19" fmla="*/ 9286 h 9286"/>
                <a:gd name="connsiteX20" fmla="*/ 6731 w 10000"/>
                <a:gd name="connsiteY20" fmla="*/ 8969 h 9286"/>
                <a:gd name="connsiteX21" fmla="*/ 6731 w 10000"/>
                <a:gd name="connsiteY21" fmla="*/ 8572 h 9286"/>
                <a:gd name="connsiteX22" fmla="*/ 6538 w 10000"/>
                <a:gd name="connsiteY22" fmla="*/ 8413 h 9286"/>
                <a:gd name="connsiteX23" fmla="*/ 6538 w 10000"/>
                <a:gd name="connsiteY23" fmla="*/ 8413 h 9286"/>
                <a:gd name="connsiteX24" fmla="*/ 6346 w 10000"/>
                <a:gd name="connsiteY24" fmla="*/ 8572 h 9286"/>
                <a:gd name="connsiteX25" fmla="*/ 5962 w 10000"/>
                <a:gd name="connsiteY25" fmla="*/ 8572 h 9286"/>
                <a:gd name="connsiteX26" fmla="*/ 5769 w 10000"/>
                <a:gd name="connsiteY26" fmla="*/ 8492 h 9286"/>
                <a:gd name="connsiteX27" fmla="*/ 5962 w 10000"/>
                <a:gd name="connsiteY27" fmla="*/ 8334 h 9286"/>
                <a:gd name="connsiteX28" fmla="*/ 5962 w 10000"/>
                <a:gd name="connsiteY28" fmla="*/ 8254 h 9286"/>
                <a:gd name="connsiteX29" fmla="*/ 6154 w 10000"/>
                <a:gd name="connsiteY29" fmla="*/ 8096 h 9286"/>
                <a:gd name="connsiteX30" fmla="*/ 6154 w 10000"/>
                <a:gd name="connsiteY30" fmla="*/ 7857 h 9286"/>
                <a:gd name="connsiteX31" fmla="*/ 5577 w 10000"/>
                <a:gd name="connsiteY31" fmla="*/ 7857 h 9286"/>
                <a:gd name="connsiteX32" fmla="*/ 5000 w 10000"/>
                <a:gd name="connsiteY32" fmla="*/ 7778 h 9286"/>
                <a:gd name="connsiteX33" fmla="*/ 4615 w 10000"/>
                <a:gd name="connsiteY33" fmla="*/ 7540 h 9286"/>
                <a:gd name="connsiteX34" fmla="*/ 4231 w 10000"/>
                <a:gd name="connsiteY34" fmla="*/ 7302 h 9286"/>
                <a:gd name="connsiteX35" fmla="*/ 3846 w 10000"/>
                <a:gd name="connsiteY35" fmla="*/ 7143 h 9286"/>
                <a:gd name="connsiteX36" fmla="*/ 3654 w 10000"/>
                <a:gd name="connsiteY36" fmla="*/ 7064 h 9286"/>
                <a:gd name="connsiteX37" fmla="*/ 3462 w 10000"/>
                <a:gd name="connsiteY37" fmla="*/ 6746 h 9286"/>
                <a:gd name="connsiteX38" fmla="*/ 3269 w 10000"/>
                <a:gd name="connsiteY38" fmla="*/ 6508 h 9286"/>
                <a:gd name="connsiteX39" fmla="*/ 2692 w 10000"/>
                <a:gd name="connsiteY39" fmla="*/ 6270 h 9286"/>
                <a:gd name="connsiteX40" fmla="*/ 2308 w 10000"/>
                <a:gd name="connsiteY40" fmla="*/ 6191 h 9286"/>
                <a:gd name="connsiteX41" fmla="*/ 1923 w 10000"/>
                <a:gd name="connsiteY41" fmla="*/ 6032 h 9286"/>
                <a:gd name="connsiteX42" fmla="*/ 1731 w 10000"/>
                <a:gd name="connsiteY42" fmla="*/ 5635 h 9286"/>
                <a:gd name="connsiteX43" fmla="*/ 1346 w 10000"/>
                <a:gd name="connsiteY43" fmla="*/ 5476 h 9286"/>
                <a:gd name="connsiteX44" fmla="*/ 1538 w 10000"/>
                <a:gd name="connsiteY44" fmla="*/ 5238 h 9286"/>
                <a:gd name="connsiteX45" fmla="*/ 1923 w 10000"/>
                <a:gd name="connsiteY45" fmla="*/ 4921 h 9286"/>
                <a:gd name="connsiteX46" fmla="*/ 1923 w 10000"/>
                <a:gd name="connsiteY46" fmla="*/ 5080 h 9286"/>
                <a:gd name="connsiteX47" fmla="*/ 1731 w 10000"/>
                <a:gd name="connsiteY47" fmla="*/ 5318 h 9286"/>
                <a:gd name="connsiteX48" fmla="*/ 2115 w 10000"/>
                <a:gd name="connsiteY48" fmla="*/ 5873 h 9286"/>
                <a:gd name="connsiteX49" fmla="*/ 2692 w 10000"/>
                <a:gd name="connsiteY49" fmla="*/ 6032 h 9286"/>
                <a:gd name="connsiteX50" fmla="*/ 3077 w 10000"/>
                <a:gd name="connsiteY50" fmla="*/ 6111 h 9286"/>
                <a:gd name="connsiteX51" fmla="*/ 3654 w 10000"/>
                <a:gd name="connsiteY51" fmla="*/ 6191 h 9286"/>
                <a:gd name="connsiteX52" fmla="*/ 3846 w 10000"/>
                <a:gd name="connsiteY52" fmla="*/ 6349 h 9286"/>
                <a:gd name="connsiteX53" fmla="*/ 4231 w 10000"/>
                <a:gd name="connsiteY53" fmla="*/ 6349 h 9286"/>
                <a:gd name="connsiteX54" fmla="*/ 4615 w 10000"/>
                <a:gd name="connsiteY54" fmla="*/ 6429 h 9286"/>
                <a:gd name="connsiteX55" fmla="*/ 4808 w 10000"/>
                <a:gd name="connsiteY55" fmla="*/ 6588 h 9286"/>
                <a:gd name="connsiteX56" fmla="*/ 5192 w 10000"/>
                <a:gd name="connsiteY56" fmla="*/ 6508 h 9286"/>
                <a:gd name="connsiteX57" fmla="*/ 5577 w 10000"/>
                <a:gd name="connsiteY57" fmla="*/ 6429 h 9286"/>
                <a:gd name="connsiteX58" fmla="*/ 5962 w 10000"/>
                <a:gd name="connsiteY58" fmla="*/ 6508 h 9286"/>
                <a:gd name="connsiteX59" fmla="*/ 6538 w 10000"/>
                <a:gd name="connsiteY59" fmla="*/ 6508 h 9286"/>
                <a:gd name="connsiteX60" fmla="*/ 6538 w 10000"/>
                <a:gd name="connsiteY60" fmla="*/ 6746 h 9286"/>
                <a:gd name="connsiteX61" fmla="*/ 6346 w 10000"/>
                <a:gd name="connsiteY61" fmla="*/ 7143 h 9286"/>
                <a:gd name="connsiteX62" fmla="*/ 6538 w 10000"/>
                <a:gd name="connsiteY62" fmla="*/ 7302 h 9286"/>
                <a:gd name="connsiteX63" fmla="*/ 7115 w 10000"/>
                <a:gd name="connsiteY63" fmla="*/ 7143 h 9286"/>
                <a:gd name="connsiteX64" fmla="*/ 7308 w 10000"/>
                <a:gd name="connsiteY64" fmla="*/ 6984 h 9286"/>
                <a:gd name="connsiteX65" fmla="*/ 7308 w 10000"/>
                <a:gd name="connsiteY65" fmla="*/ 6826 h 9286"/>
                <a:gd name="connsiteX66" fmla="*/ 7692 w 10000"/>
                <a:gd name="connsiteY66" fmla="*/ 6746 h 9286"/>
                <a:gd name="connsiteX67" fmla="*/ 7692 w 10000"/>
                <a:gd name="connsiteY67" fmla="*/ 6588 h 9286"/>
                <a:gd name="connsiteX68" fmla="*/ 7885 w 10000"/>
                <a:gd name="connsiteY68" fmla="*/ 6429 h 9286"/>
                <a:gd name="connsiteX69" fmla="*/ 8077 w 10000"/>
                <a:gd name="connsiteY69" fmla="*/ 6191 h 9286"/>
                <a:gd name="connsiteX70" fmla="*/ 7692 w 10000"/>
                <a:gd name="connsiteY70" fmla="*/ 5953 h 9286"/>
                <a:gd name="connsiteX71" fmla="*/ 8077 w 10000"/>
                <a:gd name="connsiteY71" fmla="*/ 5873 h 9286"/>
                <a:gd name="connsiteX72" fmla="*/ 8269 w 10000"/>
                <a:gd name="connsiteY72" fmla="*/ 5715 h 9286"/>
                <a:gd name="connsiteX73" fmla="*/ 8462 w 10000"/>
                <a:gd name="connsiteY73" fmla="*/ 5635 h 9286"/>
                <a:gd name="connsiteX74" fmla="*/ 8846 w 10000"/>
                <a:gd name="connsiteY74" fmla="*/ 5635 h 9286"/>
                <a:gd name="connsiteX75" fmla="*/ 8846 w 10000"/>
                <a:gd name="connsiteY75" fmla="*/ 5556 h 9286"/>
                <a:gd name="connsiteX76" fmla="*/ 8654 w 10000"/>
                <a:gd name="connsiteY76" fmla="*/ 5476 h 9286"/>
                <a:gd name="connsiteX77" fmla="*/ 8846 w 10000"/>
                <a:gd name="connsiteY77" fmla="*/ 5238 h 9286"/>
                <a:gd name="connsiteX78" fmla="*/ 8654 w 10000"/>
                <a:gd name="connsiteY78" fmla="*/ 5080 h 9286"/>
                <a:gd name="connsiteX79" fmla="*/ 8654 w 10000"/>
                <a:gd name="connsiteY79" fmla="*/ 5000 h 9286"/>
                <a:gd name="connsiteX80" fmla="*/ 9038 w 10000"/>
                <a:gd name="connsiteY80" fmla="*/ 5000 h 9286"/>
                <a:gd name="connsiteX81" fmla="*/ 9231 w 10000"/>
                <a:gd name="connsiteY81" fmla="*/ 4762 h 9286"/>
                <a:gd name="connsiteX82" fmla="*/ 9808 w 10000"/>
                <a:gd name="connsiteY82" fmla="*/ 4445 h 9286"/>
                <a:gd name="connsiteX83" fmla="*/ 9615 w 10000"/>
                <a:gd name="connsiteY83" fmla="*/ 4127 h 9286"/>
                <a:gd name="connsiteX84" fmla="*/ 9808 w 10000"/>
                <a:gd name="connsiteY84" fmla="*/ 3889 h 9286"/>
                <a:gd name="connsiteX85" fmla="*/ 9808 w 10000"/>
                <a:gd name="connsiteY85" fmla="*/ 3572 h 9286"/>
                <a:gd name="connsiteX86" fmla="*/ 9808 w 10000"/>
                <a:gd name="connsiteY86" fmla="*/ 3334 h 9286"/>
                <a:gd name="connsiteX87" fmla="*/ 9808 w 10000"/>
                <a:gd name="connsiteY87" fmla="*/ 3096 h 9286"/>
                <a:gd name="connsiteX88" fmla="*/ 9808 w 10000"/>
                <a:gd name="connsiteY88" fmla="*/ 2857 h 9286"/>
                <a:gd name="connsiteX89" fmla="*/ 10000 w 10000"/>
                <a:gd name="connsiteY89" fmla="*/ 2619 h 9286"/>
                <a:gd name="connsiteX90" fmla="*/ 10000 w 10000"/>
                <a:gd name="connsiteY90" fmla="*/ 2223 h 9286"/>
                <a:gd name="connsiteX91" fmla="*/ 9808 w 10000"/>
                <a:gd name="connsiteY91" fmla="*/ 1826 h 9286"/>
                <a:gd name="connsiteX0" fmla="*/ 9808 w 10000"/>
                <a:gd name="connsiteY0" fmla="*/ 1453 h 9487"/>
                <a:gd name="connsiteX1" fmla="*/ 9615 w 10000"/>
                <a:gd name="connsiteY1" fmla="*/ 1453 h 9487"/>
                <a:gd name="connsiteX2" fmla="*/ 9038 w 10000"/>
                <a:gd name="connsiteY2" fmla="*/ 1538 h 9487"/>
                <a:gd name="connsiteX3" fmla="*/ 8462 w 10000"/>
                <a:gd name="connsiteY3" fmla="*/ 1538 h 9487"/>
                <a:gd name="connsiteX4" fmla="*/ 7885 w 10000"/>
                <a:gd name="connsiteY4" fmla="*/ 1453 h 9487"/>
                <a:gd name="connsiteX5" fmla="*/ 8269 w 10000"/>
                <a:gd name="connsiteY5" fmla="*/ 1367 h 9487"/>
                <a:gd name="connsiteX6" fmla="*/ 8462 w 10000"/>
                <a:gd name="connsiteY6" fmla="*/ 1111 h 9487"/>
                <a:gd name="connsiteX7" fmla="*/ 8654 w 10000"/>
                <a:gd name="connsiteY7" fmla="*/ 1026 h 9487"/>
                <a:gd name="connsiteX8" fmla="*/ 8269 w 10000"/>
                <a:gd name="connsiteY8" fmla="*/ 940 h 9487"/>
                <a:gd name="connsiteX9" fmla="*/ 8269 w 10000"/>
                <a:gd name="connsiteY9" fmla="*/ 770 h 9487"/>
                <a:gd name="connsiteX10" fmla="*/ 8654 w 10000"/>
                <a:gd name="connsiteY10" fmla="*/ 598 h 9487"/>
                <a:gd name="connsiteX11" fmla="*/ 8654 w 10000"/>
                <a:gd name="connsiteY11" fmla="*/ 427 h 9487"/>
                <a:gd name="connsiteX12" fmla="*/ 9231 w 10000"/>
                <a:gd name="connsiteY12" fmla="*/ 0 h 9487"/>
                <a:gd name="connsiteX13" fmla="*/ 2885 w 10000"/>
                <a:gd name="connsiteY13" fmla="*/ 4359 h 9487"/>
                <a:gd name="connsiteX14" fmla="*/ 2500 w 10000"/>
                <a:gd name="connsiteY14" fmla="*/ 4530 h 9487"/>
                <a:gd name="connsiteX15" fmla="*/ 1538 w 10000"/>
                <a:gd name="connsiteY15" fmla="*/ 4444 h 9487"/>
                <a:gd name="connsiteX16" fmla="*/ 577 w 10000"/>
                <a:gd name="connsiteY16" fmla="*/ 4701 h 9487"/>
                <a:gd name="connsiteX17" fmla="*/ 0 w 10000"/>
                <a:gd name="connsiteY17" fmla="*/ 5128 h 9487"/>
                <a:gd name="connsiteX18" fmla="*/ 2885 w 10000"/>
                <a:gd name="connsiteY18" fmla="*/ 9487 h 9487"/>
                <a:gd name="connsiteX19" fmla="*/ 6731 w 10000"/>
                <a:gd name="connsiteY19" fmla="*/ 9146 h 9487"/>
                <a:gd name="connsiteX20" fmla="*/ 6731 w 10000"/>
                <a:gd name="connsiteY20" fmla="*/ 8718 h 9487"/>
                <a:gd name="connsiteX21" fmla="*/ 6538 w 10000"/>
                <a:gd name="connsiteY21" fmla="*/ 8547 h 9487"/>
                <a:gd name="connsiteX22" fmla="*/ 6538 w 10000"/>
                <a:gd name="connsiteY22" fmla="*/ 8547 h 9487"/>
                <a:gd name="connsiteX23" fmla="*/ 6346 w 10000"/>
                <a:gd name="connsiteY23" fmla="*/ 8718 h 9487"/>
                <a:gd name="connsiteX24" fmla="*/ 5962 w 10000"/>
                <a:gd name="connsiteY24" fmla="*/ 8718 h 9487"/>
                <a:gd name="connsiteX25" fmla="*/ 5769 w 10000"/>
                <a:gd name="connsiteY25" fmla="*/ 8632 h 9487"/>
                <a:gd name="connsiteX26" fmla="*/ 5962 w 10000"/>
                <a:gd name="connsiteY26" fmla="*/ 8462 h 9487"/>
                <a:gd name="connsiteX27" fmla="*/ 5962 w 10000"/>
                <a:gd name="connsiteY27" fmla="*/ 8376 h 9487"/>
                <a:gd name="connsiteX28" fmla="*/ 6154 w 10000"/>
                <a:gd name="connsiteY28" fmla="*/ 8206 h 9487"/>
                <a:gd name="connsiteX29" fmla="*/ 6154 w 10000"/>
                <a:gd name="connsiteY29" fmla="*/ 7948 h 9487"/>
                <a:gd name="connsiteX30" fmla="*/ 5577 w 10000"/>
                <a:gd name="connsiteY30" fmla="*/ 7948 h 9487"/>
                <a:gd name="connsiteX31" fmla="*/ 5000 w 10000"/>
                <a:gd name="connsiteY31" fmla="*/ 7863 h 9487"/>
                <a:gd name="connsiteX32" fmla="*/ 4615 w 10000"/>
                <a:gd name="connsiteY32" fmla="*/ 7607 h 9487"/>
                <a:gd name="connsiteX33" fmla="*/ 4231 w 10000"/>
                <a:gd name="connsiteY33" fmla="*/ 7350 h 9487"/>
                <a:gd name="connsiteX34" fmla="*/ 3846 w 10000"/>
                <a:gd name="connsiteY34" fmla="*/ 7179 h 9487"/>
                <a:gd name="connsiteX35" fmla="*/ 3654 w 10000"/>
                <a:gd name="connsiteY35" fmla="*/ 7094 h 9487"/>
                <a:gd name="connsiteX36" fmla="*/ 3462 w 10000"/>
                <a:gd name="connsiteY36" fmla="*/ 6752 h 9487"/>
                <a:gd name="connsiteX37" fmla="*/ 3269 w 10000"/>
                <a:gd name="connsiteY37" fmla="*/ 6495 h 9487"/>
                <a:gd name="connsiteX38" fmla="*/ 2692 w 10000"/>
                <a:gd name="connsiteY38" fmla="*/ 6239 h 9487"/>
                <a:gd name="connsiteX39" fmla="*/ 2308 w 10000"/>
                <a:gd name="connsiteY39" fmla="*/ 6154 h 9487"/>
                <a:gd name="connsiteX40" fmla="*/ 1923 w 10000"/>
                <a:gd name="connsiteY40" fmla="*/ 5983 h 9487"/>
                <a:gd name="connsiteX41" fmla="*/ 1731 w 10000"/>
                <a:gd name="connsiteY41" fmla="*/ 5555 h 9487"/>
                <a:gd name="connsiteX42" fmla="*/ 1346 w 10000"/>
                <a:gd name="connsiteY42" fmla="*/ 5384 h 9487"/>
                <a:gd name="connsiteX43" fmla="*/ 1538 w 10000"/>
                <a:gd name="connsiteY43" fmla="*/ 5128 h 9487"/>
                <a:gd name="connsiteX44" fmla="*/ 1923 w 10000"/>
                <a:gd name="connsiteY44" fmla="*/ 4786 h 9487"/>
                <a:gd name="connsiteX45" fmla="*/ 1923 w 10000"/>
                <a:gd name="connsiteY45" fmla="*/ 4958 h 9487"/>
                <a:gd name="connsiteX46" fmla="*/ 1731 w 10000"/>
                <a:gd name="connsiteY46" fmla="*/ 5214 h 9487"/>
                <a:gd name="connsiteX47" fmla="*/ 2115 w 10000"/>
                <a:gd name="connsiteY47" fmla="*/ 5812 h 9487"/>
                <a:gd name="connsiteX48" fmla="*/ 2692 w 10000"/>
                <a:gd name="connsiteY48" fmla="*/ 5983 h 9487"/>
                <a:gd name="connsiteX49" fmla="*/ 3077 w 10000"/>
                <a:gd name="connsiteY49" fmla="*/ 6068 h 9487"/>
                <a:gd name="connsiteX50" fmla="*/ 3654 w 10000"/>
                <a:gd name="connsiteY50" fmla="*/ 6154 h 9487"/>
                <a:gd name="connsiteX51" fmla="*/ 3846 w 10000"/>
                <a:gd name="connsiteY51" fmla="*/ 6324 h 9487"/>
                <a:gd name="connsiteX52" fmla="*/ 4231 w 10000"/>
                <a:gd name="connsiteY52" fmla="*/ 6324 h 9487"/>
                <a:gd name="connsiteX53" fmla="*/ 4615 w 10000"/>
                <a:gd name="connsiteY53" fmla="*/ 6410 h 9487"/>
                <a:gd name="connsiteX54" fmla="*/ 4808 w 10000"/>
                <a:gd name="connsiteY54" fmla="*/ 6582 h 9487"/>
                <a:gd name="connsiteX55" fmla="*/ 5192 w 10000"/>
                <a:gd name="connsiteY55" fmla="*/ 6495 h 9487"/>
                <a:gd name="connsiteX56" fmla="*/ 5577 w 10000"/>
                <a:gd name="connsiteY56" fmla="*/ 6410 h 9487"/>
                <a:gd name="connsiteX57" fmla="*/ 5962 w 10000"/>
                <a:gd name="connsiteY57" fmla="*/ 6495 h 9487"/>
                <a:gd name="connsiteX58" fmla="*/ 6538 w 10000"/>
                <a:gd name="connsiteY58" fmla="*/ 6495 h 9487"/>
                <a:gd name="connsiteX59" fmla="*/ 6538 w 10000"/>
                <a:gd name="connsiteY59" fmla="*/ 6752 h 9487"/>
                <a:gd name="connsiteX60" fmla="*/ 6346 w 10000"/>
                <a:gd name="connsiteY60" fmla="*/ 7179 h 9487"/>
                <a:gd name="connsiteX61" fmla="*/ 6538 w 10000"/>
                <a:gd name="connsiteY61" fmla="*/ 7350 h 9487"/>
                <a:gd name="connsiteX62" fmla="*/ 7115 w 10000"/>
                <a:gd name="connsiteY62" fmla="*/ 7179 h 9487"/>
                <a:gd name="connsiteX63" fmla="*/ 7308 w 10000"/>
                <a:gd name="connsiteY63" fmla="*/ 7008 h 9487"/>
                <a:gd name="connsiteX64" fmla="*/ 7308 w 10000"/>
                <a:gd name="connsiteY64" fmla="*/ 6838 h 9487"/>
                <a:gd name="connsiteX65" fmla="*/ 7692 w 10000"/>
                <a:gd name="connsiteY65" fmla="*/ 6752 h 9487"/>
                <a:gd name="connsiteX66" fmla="*/ 7692 w 10000"/>
                <a:gd name="connsiteY66" fmla="*/ 6582 h 9487"/>
                <a:gd name="connsiteX67" fmla="*/ 7885 w 10000"/>
                <a:gd name="connsiteY67" fmla="*/ 6410 h 9487"/>
                <a:gd name="connsiteX68" fmla="*/ 8077 w 10000"/>
                <a:gd name="connsiteY68" fmla="*/ 6154 h 9487"/>
                <a:gd name="connsiteX69" fmla="*/ 7692 w 10000"/>
                <a:gd name="connsiteY69" fmla="*/ 5898 h 9487"/>
                <a:gd name="connsiteX70" fmla="*/ 8077 w 10000"/>
                <a:gd name="connsiteY70" fmla="*/ 5812 h 9487"/>
                <a:gd name="connsiteX71" fmla="*/ 8269 w 10000"/>
                <a:gd name="connsiteY71" fmla="*/ 5641 h 9487"/>
                <a:gd name="connsiteX72" fmla="*/ 8462 w 10000"/>
                <a:gd name="connsiteY72" fmla="*/ 5555 h 9487"/>
                <a:gd name="connsiteX73" fmla="*/ 8846 w 10000"/>
                <a:gd name="connsiteY73" fmla="*/ 5555 h 9487"/>
                <a:gd name="connsiteX74" fmla="*/ 8846 w 10000"/>
                <a:gd name="connsiteY74" fmla="*/ 5470 h 9487"/>
                <a:gd name="connsiteX75" fmla="*/ 8654 w 10000"/>
                <a:gd name="connsiteY75" fmla="*/ 5384 h 9487"/>
                <a:gd name="connsiteX76" fmla="*/ 8846 w 10000"/>
                <a:gd name="connsiteY76" fmla="*/ 5128 h 9487"/>
                <a:gd name="connsiteX77" fmla="*/ 8654 w 10000"/>
                <a:gd name="connsiteY77" fmla="*/ 4958 h 9487"/>
                <a:gd name="connsiteX78" fmla="*/ 8654 w 10000"/>
                <a:gd name="connsiteY78" fmla="*/ 4871 h 9487"/>
                <a:gd name="connsiteX79" fmla="*/ 9038 w 10000"/>
                <a:gd name="connsiteY79" fmla="*/ 4871 h 9487"/>
                <a:gd name="connsiteX80" fmla="*/ 9231 w 10000"/>
                <a:gd name="connsiteY80" fmla="*/ 4615 h 9487"/>
                <a:gd name="connsiteX81" fmla="*/ 9808 w 10000"/>
                <a:gd name="connsiteY81" fmla="*/ 4274 h 9487"/>
                <a:gd name="connsiteX82" fmla="*/ 9615 w 10000"/>
                <a:gd name="connsiteY82" fmla="*/ 3931 h 9487"/>
                <a:gd name="connsiteX83" fmla="*/ 9808 w 10000"/>
                <a:gd name="connsiteY83" fmla="*/ 3675 h 9487"/>
                <a:gd name="connsiteX84" fmla="*/ 9808 w 10000"/>
                <a:gd name="connsiteY84" fmla="*/ 3334 h 9487"/>
                <a:gd name="connsiteX85" fmla="*/ 9808 w 10000"/>
                <a:gd name="connsiteY85" fmla="*/ 3077 h 9487"/>
                <a:gd name="connsiteX86" fmla="*/ 9808 w 10000"/>
                <a:gd name="connsiteY86" fmla="*/ 2821 h 9487"/>
                <a:gd name="connsiteX87" fmla="*/ 9808 w 10000"/>
                <a:gd name="connsiteY87" fmla="*/ 2564 h 9487"/>
                <a:gd name="connsiteX88" fmla="*/ 10000 w 10000"/>
                <a:gd name="connsiteY88" fmla="*/ 2307 h 9487"/>
                <a:gd name="connsiteX89" fmla="*/ 10000 w 10000"/>
                <a:gd name="connsiteY89" fmla="*/ 1881 h 9487"/>
                <a:gd name="connsiteX90" fmla="*/ 9808 w 10000"/>
                <a:gd name="connsiteY90" fmla="*/ 1453 h 9487"/>
                <a:gd name="connsiteX0" fmla="*/ 9808 w 10000"/>
                <a:gd name="connsiteY0" fmla="*/ 1082 h 9550"/>
                <a:gd name="connsiteX1" fmla="*/ 9615 w 10000"/>
                <a:gd name="connsiteY1" fmla="*/ 1082 h 9550"/>
                <a:gd name="connsiteX2" fmla="*/ 9038 w 10000"/>
                <a:gd name="connsiteY2" fmla="*/ 1171 h 9550"/>
                <a:gd name="connsiteX3" fmla="*/ 8462 w 10000"/>
                <a:gd name="connsiteY3" fmla="*/ 1171 h 9550"/>
                <a:gd name="connsiteX4" fmla="*/ 7885 w 10000"/>
                <a:gd name="connsiteY4" fmla="*/ 1082 h 9550"/>
                <a:gd name="connsiteX5" fmla="*/ 8269 w 10000"/>
                <a:gd name="connsiteY5" fmla="*/ 991 h 9550"/>
                <a:gd name="connsiteX6" fmla="*/ 8462 w 10000"/>
                <a:gd name="connsiteY6" fmla="*/ 721 h 9550"/>
                <a:gd name="connsiteX7" fmla="*/ 8654 w 10000"/>
                <a:gd name="connsiteY7" fmla="*/ 631 h 9550"/>
                <a:gd name="connsiteX8" fmla="*/ 8269 w 10000"/>
                <a:gd name="connsiteY8" fmla="*/ 541 h 9550"/>
                <a:gd name="connsiteX9" fmla="*/ 8269 w 10000"/>
                <a:gd name="connsiteY9" fmla="*/ 362 h 9550"/>
                <a:gd name="connsiteX10" fmla="*/ 8654 w 10000"/>
                <a:gd name="connsiteY10" fmla="*/ 180 h 9550"/>
                <a:gd name="connsiteX11" fmla="*/ 8654 w 10000"/>
                <a:gd name="connsiteY11" fmla="*/ 0 h 9550"/>
                <a:gd name="connsiteX12" fmla="*/ 2885 w 10000"/>
                <a:gd name="connsiteY12" fmla="*/ 4145 h 9550"/>
                <a:gd name="connsiteX13" fmla="*/ 2500 w 10000"/>
                <a:gd name="connsiteY13" fmla="*/ 4325 h 9550"/>
                <a:gd name="connsiteX14" fmla="*/ 1538 w 10000"/>
                <a:gd name="connsiteY14" fmla="*/ 4234 h 9550"/>
                <a:gd name="connsiteX15" fmla="*/ 577 w 10000"/>
                <a:gd name="connsiteY15" fmla="*/ 4505 h 9550"/>
                <a:gd name="connsiteX16" fmla="*/ 0 w 10000"/>
                <a:gd name="connsiteY16" fmla="*/ 4955 h 9550"/>
                <a:gd name="connsiteX17" fmla="*/ 2885 w 10000"/>
                <a:gd name="connsiteY17" fmla="*/ 9550 h 9550"/>
                <a:gd name="connsiteX18" fmla="*/ 6731 w 10000"/>
                <a:gd name="connsiteY18" fmla="*/ 9191 h 9550"/>
                <a:gd name="connsiteX19" fmla="*/ 6731 w 10000"/>
                <a:gd name="connsiteY19" fmla="*/ 8739 h 9550"/>
                <a:gd name="connsiteX20" fmla="*/ 6538 w 10000"/>
                <a:gd name="connsiteY20" fmla="*/ 8559 h 9550"/>
                <a:gd name="connsiteX21" fmla="*/ 6538 w 10000"/>
                <a:gd name="connsiteY21" fmla="*/ 8559 h 9550"/>
                <a:gd name="connsiteX22" fmla="*/ 6346 w 10000"/>
                <a:gd name="connsiteY22" fmla="*/ 8739 h 9550"/>
                <a:gd name="connsiteX23" fmla="*/ 5962 w 10000"/>
                <a:gd name="connsiteY23" fmla="*/ 8739 h 9550"/>
                <a:gd name="connsiteX24" fmla="*/ 5769 w 10000"/>
                <a:gd name="connsiteY24" fmla="*/ 8649 h 9550"/>
                <a:gd name="connsiteX25" fmla="*/ 5962 w 10000"/>
                <a:gd name="connsiteY25" fmla="*/ 8470 h 9550"/>
                <a:gd name="connsiteX26" fmla="*/ 5962 w 10000"/>
                <a:gd name="connsiteY26" fmla="*/ 8379 h 9550"/>
                <a:gd name="connsiteX27" fmla="*/ 6154 w 10000"/>
                <a:gd name="connsiteY27" fmla="*/ 8200 h 9550"/>
                <a:gd name="connsiteX28" fmla="*/ 6154 w 10000"/>
                <a:gd name="connsiteY28" fmla="*/ 7928 h 9550"/>
                <a:gd name="connsiteX29" fmla="*/ 5577 w 10000"/>
                <a:gd name="connsiteY29" fmla="*/ 7928 h 9550"/>
                <a:gd name="connsiteX30" fmla="*/ 5000 w 10000"/>
                <a:gd name="connsiteY30" fmla="*/ 7838 h 9550"/>
                <a:gd name="connsiteX31" fmla="*/ 4615 w 10000"/>
                <a:gd name="connsiteY31" fmla="*/ 7568 h 9550"/>
                <a:gd name="connsiteX32" fmla="*/ 4231 w 10000"/>
                <a:gd name="connsiteY32" fmla="*/ 7297 h 9550"/>
                <a:gd name="connsiteX33" fmla="*/ 3846 w 10000"/>
                <a:gd name="connsiteY33" fmla="*/ 7117 h 9550"/>
                <a:gd name="connsiteX34" fmla="*/ 3654 w 10000"/>
                <a:gd name="connsiteY34" fmla="*/ 7028 h 9550"/>
                <a:gd name="connsiteX35" fmla="*/ 3462 w 10000"/>
                <a:gd name="connsiteY35" fmla="*/ 6667 h 9550"/>
                <a:gd name="connsiteX36" fmla="*/ 3269 w 10000"/>
                <a:gd name="connsiteY36" fmla="*/ 6396 h 9550"/>
                <a:gd name="connsiteX37" fmla="*/ 2692 w 10000"/>
                <a:gd name="connsiteY37" fmla="*/ 6126 h 9550"/>
                <a:gd name="connsiteX38" fmla="*/ 2308 w 10000"/>
                <a:gd name="connsiteY38" fmla="*/ 6037 h 9550"/>
                <a:gd name="connsiteX39" fmla="*/ 1923 w 10000"/>
                <a:gd name="connsiteY39" fmla="*/ 5857 h 9550"/>
                <a:gd name="connsiteX40" fmla="*/ 1731 w 10000"/>
                <a:gd name="connsiteY40" fmla="*/ 5405 h 9550"/>
                <a:gd name="connsiteX41" fmla="*/ 1346 w 10000"/>
                <a:gd name="connsiteY41" fmla="*/ 5225 h 9550"/>
                <a:gd name="connsiteX42" fmla="*/ 1538 w 10000"/>
                <a:gd name="connsiteY42" fmla="*/ 4955 h 9550"/>
                <a:gd name="connsiteX43" fmla="*/ 1923 w 10000"/>
                <a:gd name="connsiteY43" fmla="*/ 4595 h 9550"/>
                <a:gd name="connsiteX44" fmla="*/ 1923 w 10000"/>
                <a:gd name="connsiteY44" fmla="*/ 4776 h 9550"/>
                <a:gd name="connsiteX45" fmla="*/ 1731 w 10000"/>
                <a:gd name="connsiteY45" fmla="*/ 5046 h 9550"/>
                <a:gd name="connsiteX46" fmla="*/ 2115 w 10000"/>
                <a:gd name="connsiteY46" fmla="*/ 5676 h 9550"/>
                <a:gd name="connsiteX47" fmla="*/ 2692 w 10000"/>
                <a:gd name="connsiteY47" fmla="*/ 5857 h 9550"/>
                <a:gd name="connsiteX48" fmla="*/ 3077 w 10000"/>
                <a:gd name="connsiteY48" fmla="*/ 5946 h 9550"/>
                <a:gd name="connsiteX49" fmla="*/ 3654 w 10000"/>
                <a:gd name="connsiteY49" fmla="*/ 6037 h 9550"/>
                <a:gd name="connsiteX50" fmla="*/ 3846 w 10000"/>
                <a:gd name="connsiteY50" fmla="*/ 6216 h 9550"/>
                <a:gd name="connsiteX51" fmla="*/ 4231 w 10000"/>
                <a:gd name="connsiteY51" fmla="*/ 6216 h 9550"/>
                <a:gd name="connsiteX52" fmla="*/ 4615 w 10000"/>
                <a:gd name="connsiteY52" fmla="*/ 6307 h 9550"/>
                <a:gd name="connsiteX53" fmla="*/ 4808 w 10000"/>
                <a:gd name="connsiteY53" fmla="*/ 6488 h 9550"/>
                <a:gd name="connsiteX54" fmla="*/ 5192 w 10000"/>
                <a:gd name="connsiteY54" fmla="*/ 6396 h 9550"/>
                <a:gd name="connsiteX55" fmla="*/ 5577 w 10000"/>
                <a:gd name="connsiteY55" fmla="*/ 6307 h 9550"/>
                <a:gd name="connsiteX56" fmla="*/ 5962 w 10000"/>
                <a:gd name="connsiteY56" fmla="*/ 6396 h 9550"/>
                <a:gd name="connsiteX57" fmla="*/ 6538 w 10000"/>
                <a:gd name="connsiteY57" fmla="*/ 6396 h 9550"/>
                <a:gd name="connsiteX58" fmla="*/ 6538 w 10000"/>
                <a:gd name="connsiteY58" fmla="*/ 6667 h 9550"/>
                <a:gd name="connsiteX59" fmla="*/ 6346 w 10000"/>
                <a:gd name="connsiteY59" fmla="*/ 7117 h 9550"/>
                <a:gd name="connsiteX60" fmla="*/ 6538 w 10000"/>
                <a:gd name="connsiteY60" fmla="*/ 7297 h 9550"/>
                <a:gd name="connsiteX61" fmla="*/ 7115 w 10000"/>
                <a:gd name="connsiteY61" fmla="*/ 7117 h 9550"/>
                <a:gd name="connsiteX62" fmla="*/ 7308 w 10000"/>
                <a:gd name="connsiteY62" fmla="*/ 6937 h 9550"/>
                <a:gd name="connsiteX63" fmla="*/ 7308 w 10000"/>
                <a:gd name="connsiteY63" fmla="*/ 6758 h 9550"/>
                <a:gd name="connsiteX64" fmla="*/ 7692 w 10000"/>
                <a:gd name="connsiteY64" fmla="*/ 6667 h 9550"/>
                <a:gd name="connsiteX65" fmla="*/ 7692 w 10000"/>
                <a:gd name="connsiteY65" fmla="*/ 6488 h 9550"/>
                <a:gd name="connsiteX66" fmla="*/ 7885 w 10000"/>
                <a:gd name="connsiteY66" fmla="*/ 6307 h 9550"/>
                <a:gd name="connsiteX67" fmla="*/ 8077 w 10000"/>
                <a:gd name="connsiteY67" fmla="*/ 6037 h 9550"/>
                <a:gd name="connsiteX68" fmla="*/ 7692 w 10000"/>
                <a:gd name="connsiteY68" fmla="*/ 5767 h 9550"/>
                <a:gd name="connsiteX69" fmla="*/ 8077 w 10000"/>
                <a:gd name="connsiteY69" fmla="*/ 5676 h 9550"/>
                <a:gd name="connsiteX70" fmla="*/ 8269 w 10000"/>
                <a:gd name="connsiteY70" fmla="*/ 5496 h 9550"/>
                <a:gd name="connsiteX71" fmla="*/ 8462 w 10000"/>
                <a:gd name="connsiteY71" fmla="*/ 5405 h 9550"/>
                <a:gd name="connsiteX72" fmla="*/ 8846 w 10000"/>
                <a:gd name="connsiteY72" fmla="*/ 5405 h 9550"/>
                <a:gd name="connsiteX73" fmla="*/ 8846 w 10000"/>
                <a:gd name="connsiteY73" fmla="*/ 5316 h 9550"/>
                <a:gd name="connsiteX74" fmla="*/ 8654 w 10000"/>
                <a:gd name="connsiteY74" fmla="*/ 5225 h 9550"/>
                <a:gd name="connsiteX75" fmla="*/ 8846 w 10000"/>
                <a:gd name="connsiteY75" fmla="*/ 4955 h 9550"/>
                <a:gd name="connsiteX76" fmla="*/ 8654 w 10000"/>
                <a:gd name="connsiteY76" fmla="*/ 4776 h 9550"/>
                <a:gd name="connsiteX77" fmla="*/ 8654 w 10000"/>
                <a:gd name="connsiteY77" fmla="*/ 4684 h 9550"/>
                <a:gd name="connsiteX78" fmla="*/ 9038 w 10000"/>
                <a:gd name="connsiteY78" fmla="*/ 4684 h 9550"/>
                <a:gd name="connsiteX79" fmla="*/ 9231 w 10000"/>
                <a:gd name="connsiteY79" fmla="*/ 4415 h 9550"/>
                <a:gd name="connsiteX80" fmla="*/ 9808 w 10000"/>
                <a:gd name="connsiteY80" fmla="*/ 4055 h 9550"/>
                <a:gd name="connsiteX81" fmla="*/ 9615 w 10000"/>
                <a:gd name="connsiteY81" fmla="*/ 3694 h 9550"/>
                <a:gd name="connsiteX82" fmla="*/ 9808 w 10000"/>
                <a:gd name="connsiteY82" fmla="*/ 3424 h 9550"/>
                <a:gd name="connsiteX83" fmla="*/ 9808 w 10000"/>
                <a:gd name="connsiteY83" fmla="*/ 3064 h 9550"/>
                <a:gd name="connsiteX84" fmla="*/ 9808 w 10000"/>
                <a:gd name="connsiteY84" fmla="*/ 2793 h 9550"/>
                <a:gd name="connsiteX85" fmla="*/ 9808 w 10000"/>
                <a:gd name="connsiteY85" fmla="*/ 2524 h 9550"/>
                <a:gd name="connsiteX86" fmla="*/ 9808 w 10000"/>
                <a:gd name="connsiteY86" fmla="*/ 2253 h 9550"/>
                <a:gd name="connsiteX87" fmla="*/ 10000 w 10000"/>
                <a:gd name="connsiteY87" fmla="*/ 1982 h 9550"/>
                <a:gd name="connsiteX88" fmla="*/ 10000 w 10000"/>
                <a:gd name="connsiteY88" fmla="*/ 1533 h 9550"/>
                <a:gd name="connsiteX89" fmla="*/ 9808 w 10000"/>
                <a:gd name="connsiteY89" fmla="*/ 1082 h 9550"/>
                <a:gd name="connsiteX0" fmla="*/ 9808 w 10000"/>
                <a:gd name="connsiteY0" fmla="*/ 945 h 9812"/>
                <a:gd name="connsiteX1" fmla="*/ 9615 w 10000"/>
                <a:gd name="connsiteY1" fmla="*/ 945 h 9812"/>
                <a:gd name="connsiteX2" fmla="*/ 9038 w 10000"/>
                <a:gd name="connsiteY2" fmla="*/ 1038 h 9812"/>
                <a:gd name="connsiteX3" fmla="*/ 8462 w 10000"/>
                <a:gd name="connsiteY3" fmla="*/ 1038 h 9812"/>
                <a:gd name="connsiteX4" fmla="*/ 7885 w 10000"/>
                <a:gd name="connsiteY4" fmla="*/ 945 h 9812"/>
                <a:gd name="connsiteX5" fmla="*/ 8269 w 10000"/>
                <a:gd name="connsiteY5" fmla="*/ 850 h 9812"/>
                <a:gd name="connsiteX6" fmla="*/ 8462 w 10000"/>
                <a:gd name="connsiteY6" fmla="*/ 567 h 9812"/>
                <a:gd name="connsiteX7" fmla="*/ 8654 w 10000"/>
                <a:gd name="connsiteY7" fmla="*/ 473 h 9812"/>
                <a:gd name="connsiteX8" fmla="*/ 8269 w 10000"/>
                <a:gd name="connsiteY8" fmla="*/ 378 h 9812"/>
                <a:gd name="connsiteX9" fmla="*/ 8269 w 10000"/>
                <a:gd name="connsiteY9" fmla="*/ 191 h 9812"/>
                <a:gd name="connsiteX10" fmla="*/ 8654 w 10000"/>
                <a:gd name="connsiteY10" fmla="*/ 0 h 9812"/>
                <a:gd name="connsiteX11" fmla="*/ 2885 w 10000"/>
                <a:gd name="connsiteY11" fmla="*/ 4152 h 9812"/>
                <a:gd name="connsiteX12" fmla="*/ 2500 w 10000"/>
                <a:gd name="connsiteY12" fmla="*/ 4341 h 9812"/>
                <a:gd name="connsiteX13" fmla="*/ 1538 w 10000"/>
                <a:gd name="connsiteY13" fmla="*/ 4246 h 9812"/>
                <a:gd name="connsiteX14" fmla="*/ 577 w 10000"/>
                <a:gd name="connsiteY14" fmla="*/ 4529 h 9812"/>
                <a:gd name="connsiteX15" fmla="*/ 0 w 10000"/>
                <a:gd name="connsiteY15" fmla="*/ 5000 h 9812"/>
                <a:gd name="connsiteX16" fmla="*/ 2885 w 10000"/>
                <a:gd name="connsiteY16" fmla="*/ 9812 h 9812"/>
                <a:gd name="connsiteX17" fmla="*/ 6731 w 10000"/>
                <a:gd name="connsiteY17" fmla="*/ 9436 h 9812"/>
                <a:gd name="connsiteX18" fmla="*/ 6731 w 10000"/>
                <a:gd name="connsiteY18" fmla="*/ 8963 h 9812"/>
                <a:gd name="connsiteX19" fmla="*/ 6538 w 10000"/>
                <a:gd name="connsiteY19" fmla="*/ 8774 h 9812"/>
                <a:gd name="connsiteX20" fmla="*/ 6538 w 10000"/>
                <a:gd name="connsiteY20" fmla="*/ 8774 h 9812"/>
                <a:gd name="connsiteX21" fmla="*/ 6346 w 10000"/>
                <a:gd name="connsiteY21" fmla="*/ 8963 h 9812"/>
                <a:gd name="connsiteX22" fmla="*/ 5962 w 10000"/>
                <a:gd name="connsiteY22" fmla="*/ 8963 h 9812"/>
                <a:gd name="connsiteX23" fmla="*/ 5769 w 10000"/>
                <a:gd name="connsiteY23" fmla="*/ 8869 h 9812"/>
                <a:gd name="connsiteX24" fmla="*/ 5962 w 10000"/>
                <a:gd name="connsiteY24" fmla="*/ 8681 h 9812"/>
                <a:gd name="connsiteX25" fmla="*/ 5962 w 10000"/>
                <a:gd name="connsiteY25" fmla="*/ 8586 h 9812"/>
                <a:gd name="connsiteX26" fmla="*/ 6154 w 10000"/>
                <a:gd name="connsiteY26" fmla="*/ 8398 h 9812"/>
                <a:gd name="connsiteX27" fmla="*/ 6154 w 10000"/>
                <a:gd name="connsiteY27" fmla="*/ 8114 h 9812"/>
                <a:gd name="connsiteX28" fmla="*/ 5577 w 10000"/>
                <a:gd name="connsiteY28" fmla="*/ 8114 h 9812"/>
                <a:gd name="connsiteX29" fmla="*/ 5000 w 10000"/>
                <a:gd name="connsiteY29" fmla="*/ 8019 h 9812"/>
                <a:gd name="connsiteX30" fmla="*/ 4615 w 10000"/>
                <a:gd name="connsiteY30" fmla="*/ 7737 h 9812"/>
                <a:gd name="connsiteX31" fmla="*/ 4231 w 10000"/>
                <a:gd name="connsiteY31" fmla="*/ 7453 h 9812"/>
                <a:gd name="connsiteX32" fmla="*/ 3846 w 10000"/>
                <a:gd name="connsiteY32" fmla="*/ 7264 h 9812"/>
                <a:gd name="connsiteX33" fmla="*/ 3654 w 10000"/>
                <a:gd name="connsiteY33" fmla="*/ 7171 h 9812"/>
                <a:gd name="connsiteX34" fmla="*/ 3462 w 10000"/>
                <a:gd name="connsiteY34" fmla="*/ 6793 h 9812"/>
                <a:gd name="connsiteX35" fmla="*/ 3269 w 10000"/>
                <a:gd name="connsiteY35" fmla="*/ 6509 h 9812"/>
                <a:gd name="connsiteX36" fmla="*/ 2692 w 10000"/>
                <a:gd name="connsiteY36" fmla="*/ 6227 h 9812"/>
                <a:gd name="connsiteX37" fmla="*/ 2308 w 10000"/>
                <a:gd name="connsiteY37" fmla="*/ 6133 h 9812"/>
                <a:gd name="connsiteX38" fmla="*/ 1923 w 10000"/>
                <a:gd name="connsiteY38" fmla="*/ 5945 h 9812"/>
                <a:gd name="connsiteX39" fmla="*/ 1731 w 10000"/>
                <a:gd name="connsiteY39" fmla="*/ 5472 h 9812"/>
                <a:gd name="connsiteX40" fmla="*/ 1346 w 10000"/>
                <a:gd name="connsiteY40" fmla="*/ 5283 h 9812"/>
                <a:gd name="connsiteX41" fmla="*/ 1538 w 10000"/>
                <a:gd name="connsiteY41" fmla="*/ 5000 h 9812"/>
                <a:gd name="connsiteX42" fmla="*/ 1923 w 10000"/>
                <a:gd name="connsiteY42" fmla="*/ 4624 h 9812"/>
                <a:gd name="connsiteX43" fmla="*/ 1923 w 10000"/>
                <a:gd name="connsiteY43" fmla="*/ 4813 h 9812"/>
                <a:gd name="connsiteX44" fmla="*/ 1731 w 10000"/>
                <a:gd name="connsiteY44" fmla="*/ 5096 h 9812"/>
                <a:gd name="connsiteX45" fmla="*/ 2115 w 10000"/>
                <a:gd name="connsiteY45" fmla="*/ 5755 h 9812"/>
                <a:gd name="connsiteX46" fmla="*/ 2692 w 10000"/>
                <a:gd name="connsiteY46" fmla="*/ 5945 h 9812"/>
                <a:gd name="connsiteX47" fmla="*/ 3077 w 10000"/>
                <a:gd name="connsiteY47" fmla="*/ 6038 h 9812"/>
                <a:gd name="connsiteX48" fmla="*/ 3654 w 10000"/>
                <a:gd name="connsiteY48" fmla="*/ 6133 h 9812"/>
                <a:gd name="connsiteX49" fmla="*/ 3846 w 10000"/>
                <a:gd name="connsiteY49" fmla="*/ 6321 h 9812"/>
                <a:gd name="connsiteX50" fmla="*/ 4231 w 10000"/>
                <a:gd name="connsiteY50" fmla="*/ 6321 h 9812"/>
                <a:gd name="connsiteX51" fmla="*/ 4615 w 10000"/>
                <a:gd name="connsiteY51" fmla="*/ 6416 h 9812"/>
                <a:gd name="connsiteX52" fmla="*/ 4808 w 10000"/>
                <a:gd name="connsiteY52" fmla="*/ 6606 h 9812"/>
                <a:gd name="connsiteX53" fmla="*/ 5192 w 10000"/>
                <a:gd name="connsiteY53" fmla="*/ 6509 h 9812"/>
                <a:gd name="connsiteX54" fmla="*/ 5577 w 10000"/>
                <a:gd name="connsiteY54" fmla="*/ 6416 h 9812"/>
                <a:gd name="connsiteX55" fmla="*/ 5962 w 10000"/>
                <a:gd name="connsiteY55" fmla="*/ 6509 h 9812"/>
                <a:gd name="connsiteX56" fmla="*/ 6538 w 10000"/>
                <a:gd name="connsiteY56" fmla="*/ 6509 h 9812"/>
                <a:gd name="connsiteX57" fmla="*/ 6538 w 10000"/>
                <a:gd name="connsiteY57" fmla="*/ 6793 h 9812"/>
                <a:gd name="connsiteX58" fmla="*/ 6346 w 10000"/>
                <a:gd name="connsiteY58" fmla="*/ 7264 h 9812"/>
                <a:gd name="connsiteX59" fmla="*/ 6538 w 10000"/>
                <a:gd name="connsiteY59" fmla="*/ 7453 h 9812"/>
                <a:gd name="connsiteX60" fmla="*/ 7115 w 10000"/>
                <a:gd name="connsiteY60" fmla="*/ 7264 h 9812"/>
                <a:gd name="connsiteX61" fmla="*/ 7308 w 10000"/>
                <a:gd name="connsiteY61" fmla="*/ 7076 h 9812"/>
                <a:gd name="connsiteX62" fmla="*/ 7308 w 10000"/>
                <a:gd name="connsiteY62" fmla="*/ 6888 h 9812"/>
                <a:gd name="connsiteX63" fmla="*/ 7692 w 10000"/>
                <a:gd name="connsiteY63" fmla="*/ 6793 h 9812"/>
                <a:gd name="connsiteX64" fmla="*/ 7692 w 10000"/>
                <a:gd name="connsiteY64" fmla="*/ 6606 h 9812"/>
                <a:gd name="connsiteX65" fmla="*/ 7885 w 10000"/>
                <a:gd name="connsiteY65" fmla="*/ 6416 h 9812"/>
                <a:gd name="connsiteX66" fmla="*/ 8077 w 10000"/>
                <a:gd name="connsiteY66" fmla="*/ 6133 h 9812"/>
                <a:gd name="connsiteX67" fmla="*/ 7692 w 10000"/>
                <a:gd name="connsiteY67" fmla="*/ 5851 h 9812"/>
                <a:gd name="connsiteX68" fmla="*/ 8077 w 10000"/>
                <a:gd name="connsiteY68" fmla="*/ 5755 h 9812"/>
                <a:gd name="connsiteX69" fmla="*/ 8269 w 10000"/>
                <a:gd name="connsiteY69" fmla="*/ 5567 h 9812"/>
                <a:gd name="connsiteX70" fmla="*/ 8462 w 10000"/>
                <a:gd name="connsiteY70" fmla="*/ 5472 h 9812"/>
                <a:gd name="connsiteX71" fmla="*/ 8846 w 10000"/>
                <a:gd name="connsiteY71" fmla="*/ 5472 h 9812"/>
                <a:gd name="connsiteX72" fmla="*/ 8846 w 10000"/>
                <a:gd name="connsiteY72" fmla="*/ 5378 h 9812"/>
                <a:gd name="connsiteX73" fmla="*/ 8654 w 10000"/>
                <a:gd name="connsiteY73" fmla="*/ 5283 h 9812"/>
                <a:gd name="connsiteX74" fmla="*/ 8846 w 10000"/>
                <a:gd name="connsiteY74" fmla="*/ 5000 h 9812"/>
                <a:gd name="connsiteX75" fmla="*/ 8654 w 10000"/>
                <a:gd name="connsiteY75" fmla="*/ 4813 h 9812"/>
                <a:gd name="connsiteX76" fmla="*/ 8654 w 10000"/>
                <a:gd name="connsiteY76" fmla="*/ 4717 h 9812"/>
                <a:gd name="connsiteX77" fmla="*/ 9038 w 10000"/>
                <a:gd name="connsiteY77" fmla="*/ 4717 h 9812"/>
                <a:gd name="connsiteX78" fmla="*/ 9231 w 10000"/>
                <a:gd name="connsiteY78" fmla="*/ 4435 h 9812"/>
                <a:gd name="connsiteX79" fmla="*/ 9808 w 10000"/>
                <a:gd name="connsiteY79" fmla="*/ 4058 h 9812"/>
                <a:gd name="connsiteX80" fmla="*/ 9615 w 10000"/>
                <a:gd name="connsiteY80" fmla="*/ 3680 h 9812"/>
                <a:gd name="connsiteX81" fmla="*/ 9808 w 10000"/>
                <a:gd name="connsiteY81" fmla="*/ 3397 h 9812"/>
                <a:gd name="connsiteX82" fmla="*/ 9808 w 10000"/>
                <a:gd name="connsiteY82" fmla="*/ 3020 h 9812"/>
                <a:gd name="connsiteX83" fmla="*/ 9808 w 10000"/>
                <a:gd name="connsiteY83" fmla="*/ 2737 h 9812"/>
                <a:gd name="connsiteX84" fmla="*/ 9808 w 10000"/>
                <a:gd name="connsiteY84" fmla="*/ 2455 h 9812"/>
                <a:gd name="connsiteX85" fmla="*/ 9808 w 10000"/>
                <a:gd name="connsiteY85" fmla="*/ 2171 h 9812"/>
                <a:gd name="connsiteX86" fmla="*/ 10000 w 10000"/>
                <a:gd name="connsiteY86" fmla="*/ 1887 h 9812"/>
                <a:gd name="connsiteX87" fmla="*/ 10000 w 10000"/>
                <a:gd name="connsiteY87" fmla="*/ 1417 h 9812"/>
                <a:gd name="connsiteX88" fmla="*/ 9808 w 10000"/>
                <a:gd name="connsiteY88" fmla="*/ 945 h 9812"/>
                <a:gd name="connsiteX0" fmla="*/ 9808 w 10000"/>
                <a:gd name="connsiteY0" fmla="*/ 768 h 9805"/>
                <a:gd name="connsiteX1" fmla="*/ 9615 w 10000"/>
                <a:gd name="connsiteY1" fmla="*/ 768 h 9805"/>
                <a:gd name="connsiteX2" fmla="*/ 9038 w 10000"/>
                <a:gd name="connsiteY2" fmla="*/ 863 h 9805"/>
                <a:gd name="connsiteX3" fmla="*/ 8462 w 10000"/>
                <a:gd name="connsiteY3" fmla="*/ 863 h 9805"/>
                <a:gd name="connsiteX4" fmla="*/ 7885 w 10000"/>
                <a:gd name="connsiteY4" fmla="*/ 768 h 9805"/>
                <a:gd name="connsiteX5" fmla="*/ 8269 w 10000"/>
                <a:gd name="connsiteY5" fmla="*/ 671 h 9805"/>
                <a:gd name="connsiteX6" fmla="*/ 8462 w 10000"/>
                <a:gd name="connsiteY6" fmla="*/ 383 h 9805"/>
                <a:gd name="connsiteX7" fmla="*/ 8654 w 10000"/>
                <a:gd name="connsiteY7" fmla="*/ 287 h 9805"/>
                <a:gd name="connsiteX8" fmla="*/ 8269 w 10000"/>
                <a:gd name="connsiteY8" fmla="*/ 190 h 9805"/>
                <a:gd name="connsiteX9" fmla="*/ 8269 w 10000"/>
                <a:gd name="connsiteY9" fmla="*/ 0 h 9805"/>
                <a:gd name="connsiteX10" fmla="*/ 2885 w 10000"/>
                <a:gd name="connsiteY10" fmla="*/ 4037 h 9805"/>
                <a:gd name="connsiteX11" fmla="*/ 2500 w 10000"/>
                <a:gd name="connsiteY11" fmla="*/ 4229 h 9805"/>
                <a:gd name="connsiteX12" fmla="*/ 1538 w 10000"/>
                <a:gd name="connsiteY12" fmla="*/ 4132 h 9805"/>
                <a:gd name="connsiteX13" fmla="*/ 577 w 10000"/>
                <a:gd name="connsiteY13" fmla="*/ 4421 h 9805"/>
                <a:gd name="connsiteX14" fmla="*/ 0 w 10000"/>
                <a:gd name="connsiteY14" fmla="*/ 4901 h 9805"/>
                <a:gd name="connsiteX15" fmla="*/ 2885 w 10000"/>
                <a:gd name="connsiteY15" fmla="*/ 9805 h 9805"/>
                <a:gd name="connsiteX16" fmla="*/ 6731 w 10000"/>
                <a:gd name="connsiteY16" fmla="*/ 9422 h 9805"/>
                <a:gd name="connsiteX17" fmla="*/ 6731 w 10000"/>
                <a:gd name="connsiteY17" fmla="*/ 8940 h 9805"/>
                <a:gd name="connsiteX18" fmla="*/ 6538 w 10000"/>
                <a:gd name="connsiteY18" fmla="*/ 8747 h 9805"/>
                <a:gd name="connsiteX19" fmla="*/ 6538 w 10000"/>
                <a:gd name="connsiteY19" fmla="*/ 8747 h 9805"/>
                <a:gd name="connsiteX20" fmla="*/ 6346 w 10000"/>
                <a:gd name="connsiteY20" fmla="*/ 8940 h 9805"/>
                <a:gd name="connsiteX21" fmla="*/ 5962 w 10000"/>
                <a:gd name="connsiteY21" fmla="*/ 8940 h 9805"/>
                <a:gd name="connsiteX22" fmla="*/ 5769 w 10000"/>
                <a:gd name="connsiteY22" fmla="*/ 8844 h 9805"/>
                <a:gd name="connsiteX23" fmla="*/ 5962 w 10000"/>
                <a:gd name="connsiteY23" fmla="*/ 8652 h 9805"/>
                <a:gd name="connsiteX24" fmla="*/ 5962 w 10000"/>
                <a:gd name="connsiteY24" fmla="*/ 8556 h 9805"/>
                <a:gd name="connsiteX25" fmla="*/ 6154 w 10000"/>
                <a:gd name="connsiteY25" fmla="*/ 8364 h 9805"/>
                <a:gd name="connsiteX26" fmla="*/ 6154 w 10000"/>
                <a:gd name="connsiteY26" fmla="*/ 8074 h 9805"/>
                <a:gd name="connsiteX27" fmla="*/ 5577 w 10000"/>
                <a:gd name="connsiteY27" fmla="*/ 8074 h 9805"/>
                <a:gd name="connsiteX28" fmla="*/ 5000 w 10000"/>
                <a:gd name="connsiteY28" fmla="*/ 7978 h 9805"/>
                <a:gd name="connsiteX29" fmla="*/ 4615 w 10000"/>
                <a:gd name="connsiteY29" fmla="*/ 7690 h 9805"/>
                <a:gd name="connsiteX30" fmla="*/ 4231 w 10000"/>
                <a:gd name="connsiteY30" fmla="*/ 7401 h 9805"/>
                <a:gd name="connsiteX31" fmla="*/ 3846 w 10000"/>
                <a:gd name="connsiteY31" fmla="*/ 7208 h 9805"/>
                <a:gd name="connsiteX32" fmla="*/ 3654 w 10000"/>
                <a:gd name="connsiteY32" fmla="*/ 7113 h 9805"/>
                <a:gd name="connsiteX33" fmla="*/ 3462 w 10000"/>
                <a:gd name="connsiteY33" fmla="*/ 6728 h 9805"/>
                <a:gd name="connsiteX34" fmla="*/ 3269 w 10000"/>
                <a:gd name="connsiteY34" fmla="*/ 6439 h 9805"/>
                <a:gd name="connsiteX35" fmla="*/ 2692 w 10000"/>
                <a:gd name="connsiteY35" fmla="*/ 6151 h 9805"/>
                <a:gd name="connsiteX36" fmla="*/ 2308 w 10000"/>
                <a:gd name="connsiteY36" fmla="*/ 6056 h 9805"/>
                <a:gd name="connsiteX37" fmla="*/ 1923 w 10000"/>
                <a:gd name="connsiteY37" fmla="*/ 5864 h 9805"/>
                <a:gd name="connsiteX38" fmla="*/ 1731 w 10000"/>
                <a:gd name="connsiteY38" fmla="*/ 5382 h 9805"/>
                <a:gd name="connsiteX39" fmla="*/ 1346 w 10000"/>
                <a:gd name="connsiteY39" fmla="*/ 5189 h 9805"/>
                <a:gd name="connsiteX40" fmla="*/ 1538 w 10000"/>
                <a:gd name="connsiteY40" fmla="*/ 4901 h 9805"/>
                <a:gd name="connsiteX41" fmla="*/ 1923 w 10000"/>
                <a:gd name="connsiteY41" fmla="*/ 4518 h 9805"/>
                <a:gd name="connsiteX42" fmla="*/ 1923 w 10000"/>
                <a:gd name="connsiteY42" fmla="*/ 4710 h 9805"/>
                <a:gd name="connsiteX43" fmla="*/ 1731 w 10000"/>
                <a:gd name="connsiteY43" fmla="*/ 4999 h 9805"/>
                <a:gd name="connsiteX44" fmla="*/ 2115 w 10000"/>
                <a:gd name="connsiteY44" fmla="*/ 5670 h 9805"/>
                <a:gd name="connsiteX45" fmla="*/ 2692 w 10000"/>
                <a:gd name="connsiteY45" fmla="*/ 5864 h 9805"/>
                <a:gd name="connsiteX46" fmla="*/ 3077 w 10000"/>
                <a:gd name="connsiteY46" fmla="*/ 5959 h 9805"/>
                <a:gd name="connsiteX47" fmla="*/ 3654 w 10000"/>
                <a:gd name="connsiteY47" fmla="*/ 6056 h 9805"/>
                <a:gd name="connsiteX48" fmla="*/ 3846 w 10000"/>
                <a:gd name="connsiteY48" fmla="*/ 6247 h 9805"/>
                <a:gd name="connsiteX49" fmla="*/ 4231 w 10000"/>
                <a:gd name="connsiteY49" fmla="*/ 6247 h 9805"/>
                <a:gd name="connsiteX50" fmla="*/ 4615 w 10000"/>
                <a:gd name="connsiteY50" fmla="*/ 6344 h 9805"/>
                <a:gd name="connsiteX51" fmla="*/ 4808 w 10000"/>
                <a:gd name="connsiteY51" fmla="*/ 6538 h 9805"/>
                <a:gd name="connsiteX52" fmla="*/ 5192 w 10000"/>
                <a:gd name="connsiteY52" fmla="*/ 6439 h 9805"/>
                <a:gd name="connsiteX53" fmla="*/ 5577 w 10000"/>
                <a:gd name="connsiteY53" fmla="*/ 6344 h 9805"/>
                <a:gd name="connsiteX54" fmla="*/ 5962 w 10000"/>
                <a:gd name="connsiteY54" fmla="*/ 6439 h 9805"/>
                <a:gd name="connsiteX55" fmla="*/ 6538 w 10000"/>
                <a:gd name="connsiteY55" fmla="*/ 6439 h 9805"/>
                <a:gd name="connsiteX56" fmla="*/ 6538 w 10000"/>
                <a:gd name="connsiteY56" fmla="*/ 6728 h 9805"/>
                <a:gd name="connsiteX57" fmla="*/ 6346 w 10000"/>
                <a:gd name="connsiteY57" fmla="*/ 7208 h 9805"/>
                <a:gd name="connsiteX58" fmla="*/ 6538 w 10000"/>
                <a:gd name="connsiteY58" fmla="*/ 7401 h 9805"/>
                <a:gd name="connsiteX59" fmla="*/ 7115 w 10000"/>
                <a:gd name="connsiteY59" fmla="*/ 7208 h 9805"/>
                <a:gd name="connsiteX60" fmla="*/ 7308 w 10000"/>
                <a:gd name="connsiteY60" fmla="*/ 7017 h 9805"/>
                <a:gd name="connsiteX61" fmla="*/ 7308 w 10000"/>
                <a:gd name="connsiteY61" fmla="*/ 6825 h 9805"/>
                <a:gd name="connsiteX62" fmla="*/ 7692 w 10000"/>
                <a:gd name="connsiteY62" fmla="*/ 6728 h 9805"/>
                <a:gd name="connsiteX63" fmla="*/ 7692 w 10000"/>
                <a:gd name="connsiteY63" fmla="*/ 6538 h 9805"/>
                <a:gd name="connsiteX64" fmla="*/ 7885 w 10000"/>
                <a:gd name="connsiteY64" fmla="*/ 6344 h 9805"/>
                <a:gd name="connsiteX65" fmla="*/ 8077 w 10000"/>
                <a:gd name="connsiteY65" fmla="*/ 6056 h 9805"/>
                <a:gd name="connsiteX66" fmla="*/ 7692 w 10000"/>
                <a:gd name="connsiteY66" fmla="*/ 5768 h 9805"/>
                <a:gd name="connsiteX67" fmla="*/ 8077 w 10000"/>
                <a:gd name="connsiteY67" fmla="*/ 5670 h 9805"/>
                <a:gd name="connsiteX68" fmla="*/ 8269 w 10000"/>
                <a:gd name="connsiteY68" fmla="*/ 5479 h 9805"/>
                <a:gd name="connsiteX69" fmla="*/ 8462 w 10000"/>
                <a:gd name="connsiteY69" fmla="*/ 5382 h 9805"/>
                <a:gd name="connsiteX70" fmla="*/ 8846 w 10000"/>
                <a:gd name="connsiteY70" fmla="*/ 5382 h 9805"/>
                <a:gd name="connsiteX71" fmla="*/ 8846 w 10000"/>
                <a:gd name="connsiteY71" fmla="*/ 5286 h 9805"/>
                <a:gd name="connsiteX72" fmla="*/ 8654 w 10000"/>
                <a:gd name="connsiteY72" fmla="*/ 5189 h 9805"/>
                <a:gd name="connsiteX73" fmla="*/ 8846 w 10000"/>
                <a:gd name="connsiteY73" fmla="*/ 4901 h 9805"/>
                <a:gd name="connsiteX74" fmla="*/ 8654 w 10000"/>
                <a:gd name="connsiteY74" fmla="*/ 4710 h 9805"/>
                <a:gd name="connsiteX75" fmla="*/ 8654 w 10000"/>
                <a:gd name="connsiteY75" fmla="*/ 4612 h 9805"/>
                <a:gd name="connsiteX76" fmla="*/ 9038 w 10000"/>
                <a:gd name="connsiteY76" fmla="*/ 4612 h 9805"/>
                <a:gd name="connsiteX77" fmla="*/ 9231 w 10000"/>
                <a:gd name="connsiteY77" fmla="*/ 4325 h 9805"/>
                <a:gd name="connsiteX78" fmla="*/ 9808 w 10000"/>
                <a:gd name="connsiteY78" fmla="*/ 3941 h 9805"/>
                <a:gd name="connsiteX79" fmla="*/ 9615 w 10000"/>
                <a:gd name="connsiteY79" fmla="*/ 3556 h 9805"/>
                <a:gd name="connsiteX80" fmla="*/ 9808 w 10000"/>
                <a:gd name="connsiteY80" fmla="*/ 3267 h 9805"/>
                <a:gd name="connsiteX81" fmla="*/ 9808 w 10000"/>
                <a:gd name="connsiteY81" fmla="*/ 2883 h 9805"/>
                <a:gd name="connsiteX82" fmla="*/ 9808 w 10000"/>
                <a:gd name="connsiteY82" fmla="*/ 2594 h 9805"/>
                <a:gd name="connsiteX83" fmla="*/ 9808 w 10000"/>
                <a:gd name="connsiteY83" fmla="*/ 2307 h 9805"/>
                <a:gd name="connsiteX84" fmla="*/ 9808 w 10000"/>
                <a:gd name="connsiteY84" fmla="*/ 2018 h 9805"/>
                <a:gd name="connsiteX85" fmla="*/ 10000 w 10000"/>
                <a:gd name="connsiteY85" fmla="*/ 1728 h 9805"/>
                <a:gd name="connsiteX86" fmla="*/ 10000 w 10000"/>
                <a:gd name="connsiteY86" fmla="*/ 1249 h 9805"/>
                <a:gd name="connsiteX87" fmla="*/ 9808 w 10000"/>
                <a:gd name="connsiteY87" fmla="*/ 768 h 9805"/>
                <a:gd name="connsiteX0" fmla="*/ 9808 w 10000"/>
                <a:gd name="connsiteY0" fmla="*/ 589 h 9806"/>
                <a:gd name="connsiteX1" fmla="*/ 9615 w 10000"/>
                <a:gd name="connsiteY1" fmla="*/ 589 h 9806"/>
                <a:gd name="connsiteX2" fmla="*/ 9038 w 10000"/>
                <a:gd name="connsiteY2" fmla="*/ 686 h 9806"/>
                <a:gd name="connsiteX3" fmla="*/ 8462 w 10000"/>
                <a:gd name="connsiteY3" fmla="*/ 686 h 9806"/>
                <a:gd name="connsiteX4" fmla="*/ 7885 w 10000"/>
                <a:gd name="connsiteY4" fmla="*/ 589 h 9806"/>
                <a:gd name="connsiteX5" fmla="*/ 8269 w 10000"/>
                <a:gd name="connsiteY5" fmla="*/ 490 h 9806"/>
                <a:gd name="connsiteX6" fmla="*/ 8462 w 10000"/>
                <a:gd name="connsiteY6" fmla="*/ 197 h 9806"/>
                <a:gd name="connsiteX7" fmla="*/ 8654 w 10000"/>
                <a:gd name="connsiteY7" fmla="*/ 99 h 9806"/>
                <a:gd name="connsiteX8" fmla="*/ 8269 w 10000"/>
                <a:gd name="connsiteY8" fmla="*/ 0 h 9806"/>
                <a:gd name="connsiteX9" fmla="*/ 2885 w 10000"/>
                <a:gd name="connsiteY9" fmla="*/ 3923 h 9806"/>
                <a:gd name="connsiteX10" fmla="*/ 2500 w 10000"/>
                <a:gd name="connsiteY10" fmla="*/ 4119 h 9806"/>
                <a:gd name="connsiteX11" fmla="*/ 1538 w 10000"/>
                <a:gd name="connsiteY11" fmla="*/ 4020 h 9806"/>
                <a:gd name="connsiteX12" fmla="*/ 577 w 10000"/>
                <a:gd name="connsiteY12" fmla="*/ 4315 h 9806"/>
                <a:gd name="connsiteX13" fmla="*/ 0 w 10000"/>
                <a:gd name="connsiteY13" fmla="*/ 4804 h 9806"/>
                <a:gd name="connsiteX14" fmla="*/ 2885 w 10000"/>
                <a:gd name="connsiteY14" fmla="*/ 9806 h 9806"/>
                <a:gd name="connsiteX15" fmla="*/ 6731 w 10000"/>
                <a:gd name="connsiteY15" fmla="*/ 9415 h 9806"/>
                <a:gd name="connsiteX16" fmla="*/ 6731 w 10000"/>
                <a:gd name="connsiteY16" fmla="*/ 8924 h 9806"/>
                <a:gd name="connsiteX17" fmla="*/ 6538 w 10000"/>
                <a:gd name="connsiteY17" fmla="*/ 8727 h 9806"/>
                <a:gd name="connsiteX18" fmla="*/ 6538 w 10000"/>
                <a:gd name="connsiteY18" fmla="*/ 8727 h 9806"/>
                <a:gd name="connsiteX19" fmla="*/ 6346 w 10000"/>
                <a:gd name="connsiteY19" fmla="*/ 8924 h 9806"/>
                <a:gd name="connsiteX20" fmla="*/ 5962 w 10000"/>
                <a:gd name="connsiteY20" fmla="*/ 8924 h 9806"/>
                <a:gd name="connsiteX21" fmla="*/ 5769 w 10000"/>
                <a:gd name="connsiteY21" fmla="*/ 8826 h 9806"/>
                <a:gd name="connsiteX22" fmla="*/ 5962 w 10000"/>
                <a:gd name="connsiteY22" fmla="*/ 8630 h 9806"/>
                <a:gd name="connsiteX23" fmla="*/ 5962 w 10000"/>
                <a:gd name="connsiteY23" fmla="*/ 8532 h 9806"/>
                <a:gd name="connsiteX24" fmla="*/ 6154 w 10000"/>
                <a:gd name="connsiteY24" fmla="*/ 8336 h 9806"/>
                <a:gd name="connsiteX25" fmla="*/ 6154 w 10000"/>
                <a:gd name="connsiteY25" fmla="*/ 8041 h 9806"/>
                <a:gd name="connsiteX26" fmla="*/ 5577 w 10000"/>
                <a:gd name="connsiteY26" fmla="*/ 8041 h 9806"/>
                <a:gd name="connsiteX27" fmla="*/ 5000 w 10000"/>
                <a:gd name="connsiteY27" fmla="*/ 7943 h 9806"/>
                <a:gd name="connsiteX28" fmla="*/ 4615 w 10000"/>
                <a:gd name="connsiteY28" fmla="*/ 7649 h 9806"/>
                <a:gd name="connsiteX29" fmla="*/ 4231 w 10000"/>
                <a:gd name="connsiteY29" fmla="*/ 7354 h 9806"/>
                <a:gd name="connsiteX30" fmla="*/ 3846 w 10000"/>
                <a:gd name="connsiteY30" fmla="*/ 7157 h 9806"/>
                <a:gd name="connsiteX31" fmla="*/ 3654 w 10000"/>
                <a:gd name="connsiteY31" fmla="*/ 7060 h 9806"/>
                <a:gd name="connsiteX32" fmla="*/ 3462 w 10000"/>
                <a:gd name="connsiteY32" fmla="*/ 6668 h 9806"/>
                <a:gd name="connsiteX33" fmla="*/ 3269 w 10000"/>
                <a:gd name="connsiteY33" fmla="*/ 6373 h 9806"/>
                <a:gd name="connsiteX34" fmla="*/ 2692 w 10000"/>
                <a:gd name="connsiteY34" fmla="*/ 6079 h 9806"/>
                <a:gd name="connsiteX35" fmla="*/ 2308 w 10000"/>
                <a:gd name="connsiteY35" fmla="*/ 5982 h 9806"/>
                <a:gd name="connsiteX36" fmla="*/ 1923 w 10000"/>
                <a:gd name="connsiteY36" fmla="*/ 5787 h 9806"/>
                <a:gd name="connsiteX37" fmla="*/ 1731 w 10000"/>
                <a:gd name="connsiteY37" fmla="*/ 5295 h 9806"/>
                <a:gd name="connsiteX38" fmla="*/ 1346 w 10000"/>
                <a:gd name="connsiteY38" fmla="*/ 5098 h 9806"/>
                <a:gd name="connsiteX39" fmla="*/ 1538 w 10000"/>
                <a:gd name="connsiteY39" fmla="*/ 4804 h 9806"/>
                <a:gd name="connsiteX40" fmla="*/ 1923 w 10000"/>
                <a:gd name="connsiteY40" fmla="*/ 4414 h 9806"/>
                <a:gd name="connsiteX41" fmla="*/ 1923 w 10000"/>
                <a:gd name="connsiteY41" fmla="*/ 4610 h 9806"/>
                <a:gd name="connsiteX42" fmla="*/ 1731 w 10000"/>
                <a:gd name="connsiteY42" fmla="*/ 4904 h 9806"/>
                <a:gd name="connsiteX43" fmla="*/ 2115 w 10000"/>
                <a:gd name="connsiteY43" fmla="*/ 5589 h 9806"/>
                <a:gd name="connsiteX44" fmla="*/ 2692 w 10000"/>
                <a:gd name="connsiteY44" fmla="*/ 5787 h 9806"/>
                <a:gd name="connsiteX45" fmla="*/ 3077 w 10000"/>
                <a:gd name="connsiteY45" fmla="*/ 5884 h 9806"/>
                <a:gd name="connsiteX46" fmla="*/ 3654 w 10000"/>
                <a:gd name="connsiteY46" fmla="*/ 5982 h 9806"/>
                <a:gd name="connsiteX47" fmla="*/ 3846 w 10000"/>
                <a:gd name="connsiteY47" fmla="*/ 6177 h 9806"/>
                <a:gd name="connsiteX48" fmla="*/ 4231 w 10000"/>
                <a:gd name="connsiteY48" fmla="*/ 6177 h 9806"/>
                <a:gd name="connsiteX49" fmla="*/ 4615 w 10000"/>
                <a:gd name="connsiteY49" fmla="*/ 6276 h 9806"/>
                <a:gd name="connsiteX50" fmla="*/ 4808 w 10000"/>
                <a:gd name="connsiteY50" fmla="*/ 6474 h 9806"/>
                <a:gd name="connsiteX51" fmla="*/ 5192 w 10000"/>
                <a:gd name="connsiteY51" fmla="*/ 6373 h 9806"/>
                <a:gd name="connsiteX52" fmla="*/ 5577 w 10000"/>
                <a:gd name="connsiteY52" fmla="*/ 6276 h 9806"/>
                <a:gd name="connsiteX53" fmla="*/ 5962 w 10000"/>
                <a:gd name="connsiteY53" fmla="*/ 6373 h 9806"/>
                <a:gd name="connsiteX54" fmla="*/ 6538 w 10000"/>
                <a:gd name="connsiteY54" fmla="*/ 6373 h 9806"/>
                <a:gd name="connsiteX55" fmla="*/ 6538 w 10000"/>
                <a:gd name="connsiteY55" fmla="*/ 6668 h 9806"/>
                <a:gd name="connsiteX56" fmla="*/ 6346 w 10000"/>
                <a:gd name="connsiteY56" fmla="*/ 7157 h 9806"/>
                <a:gd name="connsiteX57" fmla="*/ 6538 w 10000"/>
                <a:gd name="connsiteY57" fmla="*/ 7354 h 9806"/>
                <a:gd name="connsiteX58" fmla="*/ 7115 w 10000"/>
                <a:gd name="connsiteY58" fmla="*/ 7157 h 9806"/>
                <a:gd name="connsiteX59" fmla="*/ 7308 w 10000"/>
                <a:gd name="connsiteY59" fmla="*/ 6963 h 9806"/>
                <a:gd name="connsiteX60" fmla="*/ 7308 w 10000"/>
                <a:gd name="connsiteY60" fmla="*/ 6767 h 9806"/>
                <a:gd name="connsiteX61" fmla="*/ 7692 w 10000"/>
                <a:gd name="connsiteY61" fmla="*/ 6668 h 9806"/>
                <a:gd name="connsiteX62" fmla="*/ 7692 w 10000"/>
                <a:gd name="connsiteY62" fmla="*/ 6474 h 9806"/>
                <a:gd name="connsiteX63" fmla="*/ 7885 w 10000"/>
                <a:gd name="connsiteY63" fmla="*/ 6276 h 9806"/>
                <a:gd name="connsiteX64" fmla="*/ 8077 w 10000"/>
                <a:gd name="connsiteY64" fmla="*/ 5982 h 9806"/>
                <a:gd name="connsiteX65" fmla="*/ 7692 w 10000"/>
                <a:gd name="connsiteY65" fmla="*/ 5689 h 9806"/>
                <a:gd name="connsiteX66" fmla="*/ 8077 w 10000"/>
                <a:gd name="connsiteY66" fmla="*/ 5589 h 9806"/>
                <a:gd name="connsiteX67" fmla="*/ 8269 w 10000"/>
                <a:gd name="connsiteY67" fmla="*/ 5394 h 9806"/>
                <a:gd name="connsiteX68" fmla="*/ 8462 w 10000"/>
                <a:gd name="connsiteY68" fmla="*/ 5295 h 9806"/>
                <a:gd name="connsiteX69" fmla="*/ 8846 w 10000"/>
                <a:gd name="connsiteY69" fmla="*/ 5295 h 9806"/>
                <a:gd name="connsiteX70" fmla="*/ 8846 w 10000"/>
                <a:gd name="connsiteY70" fmla="*/ 5197 h 9806"/>
                <a:gd name="connsiteX71" fmla="*/ 8654 w 10000"/>
                <a:gd name="connsiteY71" fmla="*/ 5098 h 9806"/>
                <a:gd name="connsiteX72" fmla="*/ 8846 w 10000"/>
                <a:gd name="connsiteY72" fmla="*/ 4804 h 9806"/>
                <a:gd name="connsiteX73" fmla="*/ 8654 w 10000"/>
                <a:gd name="connsiteY73" fmla="*/ 4610 h 9806"/>
                <a:gd name="connsiteX74" fmla="*/ 8654 w 10000"/>
                <a:gd name="connsiteY74" fmla="*/ 4510 h 9806"/>
                <a:gd name="connsiteX75" fmla="*/ 9038 w 10000"/>
                <a:gd name="connsiteY75" fmla="*/ 4510 h 9806"/>
                <a:gd name="connsiteX76" fmla="*/ 9231 w 10000"/>
                <a:gd name="connsiteY76" fmla="*/ 4217 h 9806"/>
                <a:gd name="connsiteX77" fmla="*/ 9808 w 10000"/>
                <a:gd name="connsiteY77" fmla="*/ 3825 h 9806"/>
                <a:gd name="connsiteX78" fmla="*/ 9615 w 10000"/>
                <a:gd name="connsiteY78" fmla="*/ 3433 h 9806"/>
                <a:gd name="connsiteX79" fmla="*/ 9808 w 10000"/>
                <a:gd name="connsiteY79" fmla="*/ 3138 h 9806"/>
                <a:gd name="connsiteX80" fmla="*/ 9808 w 10000"/>
                <a:gd name="connsiteY80" fmla="*/ 2746 h 9806"/>
                <a:gd name="connsiteX81" fmla="*/ 9808 w 10000"/>
                <a:gd name="connsiteY81" fmla="*/ 2452 h 9806"/>
                <a:gd name="connsiteX82" fmla="*/ 9808 w 10000"/>
                <a:gd name="connsiteY82" fmla="*/ 2159 h 9806"/>
                <a:gd name="connsiteX83" fmla="*/ 9808 w 10000"/>
                <a:gd name="connsiteY83" fmla="*/ 1864 h 9806"/>
                <a:gd name="connsiteX84" fmla="*/ 10000 w 10000"/>
                <a:gd name="connsiteY84" fmla="*/ 1568 h 9806"/>
                <a:gd name="connsiteX85" fmla="*/ 10000 w 10000"/>
                <a:gd name="connsiteY85" fmla="*/ 1080 h 9806"/>
                <a:gd name="connsiteX86" fmla="*/ 9808 w 10000"/>
                <a:gd name="connsiteY86" fmla="*/ 589 h 9806"/>
                <a:gd name="connsiteX0" fmla="*/ 9808 w 10000"/>
                <a:gd name="connsiteY0" fmla="*/ 500 h 9899"/>
                <a:gd name="connsiteX1" fmla="*/ 9615 w 10000"/>
                <a:gd name="connsiteY1" fmla="*/ 500 h 9899"/>
                <a:gd name="connsiteX2" fmla="*/ 9038 w 10000"/>
                <a:gd name="connsiteY2" fmla="*/ 599 h 9899"/>
                <a:gd name="connsiteX3" fmla="*/ 8462 w 10000"/>
                <a:gd name="connsiteY3" fmla="*/ 599 h 9899"/>
                <a:gd name="connsiteX4" fmla="*/ 7885 w 10000"/>
                <a:gd name="connsiteY4" fmla="*/ 500 h 9899"/>
                <a:gd name="connsiteX5" fmla="*/ 8269 w 10000"/>
                <a:gd name="connsiteY5" fmla="*/ 399 h 9899"/>
                <a:gd name="connsiteX6" fmla="*/ 8462 w 10000"/>
                <a:gd name="connsiteY6" fmla="*/ 100 h 9899"/>
                <a:gd name="connsiteX7" fmla="*/ 8654 w 10000"/>
                <a:gd name="connsiteY7" fmla="*/ 0 h 9899"/>
                <a:gd name="connsiteX8" fmla="*/ 2885 w 10000"/>
                <a:gd name="connsiteY8" fmla="*/ 3900 h 9899"/>
                <a:gd name="connsiteX9" fmla="*/ 2500 w 10000"/>
                <a:gd name="connsiteY9" fmla="*/ 4099 h 9899"/>
                <a:gd name="connsiteX10" fmla="*/ 1538 w 10000"/>
                <a:gd name="connsiteY10" fmla="*/ 3999 h 9899"/>
                <a:gd name="connsiteX11" fmla="*/ 577 w 10000"/>
                <a:gd name="connsiteY11" fmla="*/ 4299 h 9899"/>
                <a:gd name="connsiteX12" fmla="*/ 0 w 10000"/>
                <a:gd name="connsiteY12" fmla="*/ 4798 h 9899"/>
                <a:gd name="connsiteX13" fmla="*/ 2885 w 10000"/>
                <a:gd name="connsiteY13" fmla="*/ 9899 h 9899"/>
                <a:gd name="connsiteX14" fmla="*/ 6731 w 10000"/>
                <a:gd name="connsiteY14" fmla="*/ 9500 h 9899"/>
                <a:gd name="connsiteX15" fmla="*/ 6731 w 10000"/>
                <a:gd name="connsiteY15" fmla="*/ 9000 h 9899"/>
                <a:gd name="connsiteX16" fmla="*/ 6538 w 10000"/>
                <a:gd name="connsiteY16" fmla="*/ 8799 h 9899"/>
                <a:gd name="connsiteX17" fmla="*/ 6538 w 10000"/>
                <a:gd name="connsiteY17" fmla="*/ 8799 h 9899"/>
                <a:gd name="connsiteX18" fmla="*/ 6346 w 10000"/>
                <a:gd name="connsiteY18" fmla="*/ 9000 h 9899"/>
                <a:gd name="connsiteX19" fmla="*/ 5962 w 10000"/>
                <a:gd name="connsiteY19" fmla="*/ 9000 h 9899"/>
                <a:gd name="connsiteX20" fmla="*/ 5769 w 10000"/>
                <a:gd name="connsiteY20" fmla="*/ 8900 h 9899"/>
                <a:gd name="connsiteX21" fmla="*/ 5962 w 10000"/>
                <a:gd name="connsiteY21" fmla="*/ 8700 h 9899"/>
                <a:gd name="connsiteX22" fmla="*/ 5962 w 10000"/>
                <a:gd name="connsiteY22" fmla="*/ 8600 h 9899"/>
                <a:gd name="connsiteX23" fmla="*/ 6154 w 10000"/>
                <a:gd name="connsiteY23" fmla="*/ 8400 h 9899"/>
                <a:gd name="connsiteX24" fmla="*/ 6154 w 10000"/>
                <a:gd name="connsiteY24" fmla="*/ 8099 h 9899"/>
                <a:gd name="connsiteX25" fmla="*/ 5577 w 10000"/>
                <a:gd name="connsiteY25" fmla="*/ 8099 h 9899"/>
                <a:gd name="connsiteX26" fmla="*/ 5000 w 10000"/>
                <a:gd name="connsiteY26" fmla="*/ 7999 h 9899"/>
                <a:gd name="connsiteX27" fmla="*/ 4615 w 10000"/>
                <a:gd name="connsiteY27" fmla="*/ 7699 h 9899"/>
                <a:gd name="connsiteX28" fmla="*/ 4231 w 10000"/>
                <a:gd name="connsiteY28" fmla="*/ 7398 h 9899"/>
                <a:gd name="connsiteX29" fmla="*/ 3846 w 10000"/>
                <a:gd name="connsiteY29" fmla="*/ 7198 h 9899"/>
                <a:gd name="connsiteX30" fmla="*/ 3654 w 10000"/>
                <a:gd name="connsiteY30" fmla="*/ 7099 h 9899"/>
                <a:gd name="connsiteX31" fmla="*/ 3462 w 10000"/>
                <a:gd name="connsiteY31" fmla="*/ 6699 h 9899"/>
                <a:gd name="connsiteX32" fmla="*/ 3269 w 10000"/>
                <a:gd name="connsiteY32" fmla="*/ 6398 h 9899"/>
                <a:gd name="connsiteX33" fmla="*/ 2692 w 10000"/>
                <a:gd name="connsiteY33" fmla="*/ 6098 h 9899"/>
                <a:gd name="connsiteX34" fmla="*/ 2308 w 10000"/>
                <a:gd name="connsiteY34" fmla="*/ 5999 h 9899"/>
                <a:gd name="connsiteX35" fmla="*/ 1923 w 10000"/>
                <a:gd name="connsiteY35" fmla="*/ 5800 h 9899"/>
                <a:gd name="connsiteX36" fmla="*/ 1731 w 10000"/>
                <a:gd name="connsiteY36" fmla="*/ 5299 h 9899"/>
                <a:gd name="connsiteX37" fmla="*/ 1346 w 10000"/>
                <a:gd name="connsiteY37" fmla="*/ 5098 h 9899"/>
                <a:gd name="connsiteX38" fmla="*/ 1538 w 10000"/>
                <a:gd name="connsiteY38" fmla="*/ 4798 h 9899"/>
                <a:gd name="connsiteX39" fmla="*/ 1923 w 10000"/>
                <a:gd name="connsiteY39" fmla="*/ 4400 h 9899"/>
                <a:gd name="connsiteX40" fmla="*/ 1923 w 10000"/>
                <a:gd name="connsiteY40" fmla="*/ 4600 h 9899"/>
                <a:gd name="connsiteX41" fmla="*/ 1731 w 10000"/>
                <a:gd name="connsiteY41" fmla="*/ 4900 h 9899"/>
                <a:gd name="connsiteX42" fmla="*/ 2115 w 10000"/>
                <a:gd name="connsiteY42" fmla="*/ 5599 h 9899"/>
                <a:gd name="connsiteX43" fmla="*/ 2692 w 10000"/>
                <a:gd name="connsiteY43" fmla="*/ 5800 h 9899"/>
                <a:gd name="connsiteX44" fmla="*/ 3077 w 10000"/>
                <a:gd name="connsiteY44" fmla="*/ 5899 h 9899"/>
                <a:gd name="connsiteX45" fmla="*/ 3654 w 10000"/>
                <a:gd name="connsiteY45" fmla="*/ 5999 h 9899"/>
                <a:gd name="connsiteX46" fmla="*/ 3846 w 10000"/>
                <a:gd name="connsiteY46" fmla="*/ 6198 h 9899"/>
                <a:gd name="connsiteX47" fmla="*/ 4231 w 10000"/>
                <a:gd name="connsiteY47" fmla="*/ 6198 h 9899"/>
                <a:gd name="connsiteX48" fmla="*/ 4615 w 10000"/>
                <a:gd name="connsiteY48" fmla="*/ 6299 h 9899"/>
                <a:gd name="connsiteX49" fmla="*/ 4808 w 10000"/>
                <a:gd name="connsiteY49" fmla="*/ 6501 h 9899"/>
                <a:gd name="connsiteX50" fmla="*/ 5192 w 10000"/>
                <a:gd name="connsiteY50" fmla="*/ 6398 h 9899"/>
                <a:gd name="connsiteX51" fmla="*/ 5577 w 10000"/>
                <a:gd name="connsiteY51" fmla="*/ 6299 h 9899"/>
                <a:gd name="connsiteX52" fmla="*/ 5962 w 10000"/>
                <a:gd name="connsiteY52" fmla="*/ 6398 h 9899"/>
                <a:gd name="connsiteX53" fmla="*/ 6538 w 10000"/>
                <a:gd name="connsiteY53" fmla="*/ 6398 h 9899"/>
                <a:gd name="connsiteX54" fmla="*/ 6538 w 10000"/>
                <a:gd name="connsiteY54" fmla="*/ 6699 h 9899"/>
                <a:gd name="connsiteX55" fmla="*/ 6346 w 10000"/>
                <a:gd name="connsiteY55" fmla="*/ 7198 h 9899"/>
                <a:gd name="connsiteX56" fmla="*/ 6538 w 10000"/>
                <a:gd name="connsiteY56" fmla="*/ 7398 h 9899"/>
                <a:gd name="connsiteX57" fmla="*/ 7115 w 10000"/>
                <a:gd name="connsiteY57" fmla="*/ 7198 h 9899"/>
                <a:gd name="connsiteX58" fmla="*/ 7308 w 10000"/>
                <a:gd name="connsiteY58" fmla="*/ 7000 h 9899"/>
                <a:gd name="connsiteX59" fmla="*/ 7308 w 10000"/>
                <a:gd name="connsiteY59" fmla="*/ 6800 h 9899"/>
                <a:gd name="connsiteX60" fmla="*/ 7692 w 10000"/>
                <a:gd name="connsiteY60" fmla="*/ 6699 h 9899"/>
                <a:gd name="connsiteX61" fmla="*/ 7692 w 10000"/>
                <a:gd name="connsiteY61" fmla="*/ 6501 h 9899"/>
                <a:gd name="connsiteX62" fmla="*/ 7885 w 10000"/>
                <a:gd name="connsiteY62" fmla="*/ 6299 h 9899"/>
                <a:gd name="connsiteX63" fmla="*/ 8077 w 10000"/>
                <a:gd name="connsiteY63" fmla="*/ 5999 h 9899"/>
                <a:gd name="connsiteX64" fmla="*/ 7692 w 10000"/>
                <a:gd name="connsiteY64" fmla="*/ 5701 h 9899"/>
                <a:gd name="connsiteX65" fmla="*/ 8077 w 10000"/>
                <a:gd name="connsiteY65" fmla="*/ 5599 h 9899"/>
                <a:gd name="connsiteX66" fmla="*/ 8269 w 10000"/>
                <a:gd name="connsiteY66" fmla="*/ 5400 h 9899"/>
                <a:gd name="connsiteX67" fmla="*/ 8462 w 10000"/>
                <a:gd name="connsiteY67" fmla="*/ 5299 h 9899"/>
                <a:gd name="connsiteX68" fmla="*/ 8846 w 10000"/>
                <a:gd name="connsiteY68" fmla="*/ 5299 h 9899"/>
                <a:gd name="connsiteX69" fmla="*/ 8846 w 10000"/>
                <a:gd name="connsiteY69" fmla="*/ 5199 h 9899"/>
                <a:gd name="connsiteX70" fmla="*/ 8654 w 10000"/>
                <a:gd name="connsiteY70" fmla="*/ 5098 h 9899"/>
                <a:gd name="connsiteX71" fmla="*/ 8846 w 10000"/>
                <a:gd name="connsiteY71" fmla="*/ 4798 h 9899"/>
                <a:gd name="connsiteX72" fmla="*/ 8654 w 10000"/>
                <a:gd name="connsiteY72" fmla="*/ 4600 h 9899"/>
                <a:gd name="connsiteX73" fmla="*/ 8654 w 10000"/>
                <a:gd name="connsiteY73" fmla="*/ 4498 h 9899"/>
                <a:gd name="connsiteX74" fmla="*/ 9038 w 10000"/>
                <a:gd name="connsiteY74" fmla="*/ 4498 h 9899"/>
                <a:gd name="connsiteX75" fmla="*/ 9231 w 10000"/>
                <a:gd name="connsiteY75" fmla="*/ 4199 h 9899"/>
                <a:gd name="connsiteX76" fmla="*/ 9808 w 10000"/>
                <a:gd name="connsiteY76" fmla="*/ 3800 h 9899"/>
                <a:gd name="connsiteX77" fmla="*/ 9615 w 10000"/>
                <a:gd name="connsiteY77" fmla="*/ 3400 h 9899"/>
                <a:gd name="connsiteX78" fmla="*/ 9808 w 10000"/>
                <a:gd name="connsiteY78" fmla="*/ 3099 h 9899"/>
                <a:gd name="connsiteX79" fmla="*/ 9808 w 10000"/>
                <a:gd name="connsiteY79" fmla="*/ 2699 h 9899"/>
                <a:gd name="connsiteX80" fmla="*/ 9808 w 10000"/>
                <a:gd name="connsiteY80" fmla="*/ 2400 h 9899"/>
                <a:gd name="connsiteX81" fmla="*/ 9808 w 10000"/>
                <a:gd name="connsiteY81" fmla="*/ 2101 h 9899"/>
                <a:gd name="connsiteX82" fmla="*/ 9808 w 10000"/>
                <a:gd name="connsiteY82" fmla="*/ 1800 h 9899"/>
                <a:gd name="connsiteX83" fmla="*/ 10000 w 10000"/>
                <a:gd name="connsiteY83" fmla="*/ 1498 h 9899"/>
                <a:gd name="connsiteX84" fmla="*/ 10000 w 10000"/>
                <a:gd name="connsiteY84" fmla="*/ 1000 h 9899"/>
                <a:gd name="connsiteX85" fmla="*/ 9808 w 10000"/>
                <a:gd name="connsiteY85" fmla="*/ 500 h 9899"/>
                <a:gd name="connsiteX0" fmla="*/ 9808 w 10000"/>
                <a:gd name="connsiteY0" fmla="*/ 620 h 10115"/>
                <a:gd name="connsiteX1" fmla="*/ 9615 w 10000"/>
                <a:gd name="connsiteY1" fmla="*/ 620 h 10115"/>
                <a:gd name="connsiteX2" fmla="*/ 9038 w 10000"/>
                <a:gd name="connsiteY2" fmla="*/ 720 h 10115"/>
                <a:gd name="connsiteX3" fmla="*/ 8462 w 10000"/>
                <a:gd name="connsiteY3" fmla="*/ 720 h 10115"/>
                <a:gd name="connsiteX4" fmla="*/ 7885 w 10000"/>
                <a:gd name="connsiteY4" fmla="*/ 620 h 10115"/>
                <a:gd name="connsiteX5" fmla="*/ 8269 w 10000"/>
                <a:gd name="connsiteY5" fmla="*/ 518 h 10115"/>
                <a:gd name="connsiteX6" fmla="*/ 8462 w 10000"/>
                <a:gd name="connsiteY6" fmla="*/ 216 h 10115"/>
                <a:gd name="connsiteX7" fmla="*/ 2885 w 10000"/>
                <a:gd name="connsiteY7" fmla="*/ 4055 h 10115"/>
                <a:gd name="connsiteX8" fmla="*/ 2500 w 10000"/>
                <a:gd name="connsiteY8" fmla="*/ 4256 h 10115"/>
                <a:gd name="connsiteX9" fmla="*/ 1538 w 10000"/>
                <a:gd name="connsiteY9" fmla="*/ 4155 h 10115"/>
                <a:gd name="connsiteX10" fmla="*/ 577 w 10000"/>
                <a:gd name="connsiteY10" fmla="*/ 4458 h 10115"/>
                <a:gd name="connsiteX11" fmla="*/ 0 w 10000"/>
                <a:gd name="connsiteY11" fmla="*/ 4962 h 10115"/>
                <a:gd name="connsiteX12" fmla="*/ 2885 w 10000"/>
                <a:gd name="connsiteY12" fmla="*/ 10115 h 10115"/>
                <a:gd name="connsiteX13" fmla="*/ 6731 w 10000"/>
                <a:gd name="connsiteY13" fmla="*/ 9712 h 10115"/>
                <a:gd name="connsiteX14" fmla="*/ 6731 w 10000"/>
                <a:gd name="connsiteY14" fmla="*/ 9207 h 10115"/>
                <a:gd name="connsiteX15" fmla="*/ 6538 w 10000"/>
                <a:gd name="connsiteY15" fmla="*/ 9004 h 10115"/>
                <a:gd name="connsiteX16" fmla="*/ 6538 w 10000"/>
                <a:gd name="connsiteY16" fmla="*/ 9004 h 10115"/>
                <a:gd name="connsiteX17" fmla="*/ 6346 w 10000"/>
                <a:gd name="connsiteY17" fmla="*/ 9207 h 10115"/>
                <a:gd name="connsiteX18" fmla="*/ 5962 w 10000"/>
                <a:gd name="connsiteY18" fmla="*/ 9207 h 10115"/>
                <a:gd name="connsiteX19" fmla="*/ 5769 w 10000"/>
                <a:gd name="connsiteY19" fmla="*/ 9106 h 10115"/>
                <a:gd name="connsiteX20" fmla="*/ 5962 w 10000"/>
                <a:gd name="connsiteY20" fmla="*/ 8904 h 10115"/>
                <a:gd name="connsiteX21" fmla="*/ 5962 w 10000"/>
                <a:gd name="connsiteY21" fmla="*/ 8803 h 10115"/>
                <a:gd name="connsiteX22" fmla="*/ 6154 w 10000"/>
                <a:gd name="connsiteY22" fmla="*/ 8601 h 10115"/>
                <a:gd name="connsiteX23" fmla="*/ 6154 w 10000"/>
                <a:gd name="connsiteY23" fmla="*/ 8297 h 10115"/>
                <a:gd name="connsiteX24" fmla="*/ 5577 w 10000"/>
                <a:gd name="connsiteY24" fmla="*/ 8297 h 10115"/>
                <a:gd name="connsiteX25" fmla="*/ 5000 w 10000"/>
                <a:gd name="connsiteY25" fmla="*/ 8196 h 10115"/>
                <a:gd name="connsiteX26" fmla="*/ 4615 w 10000"/>
                <a:gd name="connsiteY26" fmla="*/ 7893 h 10115"/>
                <a:gd name="connsiteX27" fmla="*/ 4231 w 10000"/>
                <a:gd name="connsiteY27" fmla="*/ 7588 h 10115"/>
                <a:gd name="connsiteX28" fmla="*/ 3846 w 10000"/>
                <a:gd name="connsiteY28" fmla="*/ 7386 h 10115"/>
                <a:gd name="connsiteX29" fmla="*/ 3654 w 10000"/>
                <a:gd name="connsiteY29" fmla="*/ 7286 h 10115"/>
                <a:gd name="connsiteX30" fmla="*/ 3462 w 10000"/>
                <a:gd name="connsiteY30" fmla="*/ 6882 h 10115"/>
                <a:gd name="connsiteX31" fmla="*/ 3269 w 10000"/>
                <a:gd name="connsiteY31" fmla="*/ 6578 h 10115"/>
                <a:gd name="connsiteX32" fmla="*/ 2692 w 10000"/>
                <a:gd name="connsiteY32" fmla="*/ 6275 h 10115"/>
                <a:gd name="connsiteX33" fmla="*/ 2308 w 10000"/>
                <a:gd name="connsiteY33" fmla="*/ 6175 h 10115"/>
                <a:gd name="connsiteX34" fmla="*/ 1923 w 10000"/>
                <a:gd name="connsiteY34" fmla="*/ 5974 h 10115"/>
                <a:gd name="connsiteX35" fmla="*/ 1731 w 10000"/>
                <a:gd name="connsiteY35" fmla="*/ 5468 h 10115"/>
                <a:gd name="connsiteX36" fmla="*/ 1346 w 10000"/>
                <a:gd name="connsiteY36" fmla="*/ 5265 h 10115"/>
                <a:gd name="connsiteX37" fmla="*/ 1538 w 10000"/>
                <a:gd name="connsiteY37" fmla="*/ 4962 h 10115"/>
                <a:gd name="connsiteX38" fmla="*/ 1923 w 10000"/>
                <a:gd name="connsiteY38" fmla="*/ 4560 h 10115"/>
                <a:gd name="connsiteX39" fmla="*/ 1923 w 10000"/>
                <a:gd name="connsiteY39" fmla="*/ 4762 h 10115"/>
                <a:gd name="connsiteX40" fmla="*/ 1731 w 10000"/>
                <a:gd name="connsiteY40" fmla="*/ 5065 h 10115"/>
                <a:gd name="connsiteX41" fmla="*/ 2115 w 10000"/>
                <a:gd name="connsiteY41" fmla="*/ 5771 h 10115"/>
                <a:gd name="connsiteX42" fmla="*/ 2692 w 10000"/>
                <a:gd name="connsiteY42" fmla="*/ 5974 h 10115"/>
                <a:gd name="connsiteX43" fmla="*/ 3077 w 10000"/>
                <a:gd name="connsiteY43" fmla="*/ 6074 h 10115"/>
                <a:gd name="connsiteX44" fmla="*/ 3654 w 10000"/>
                <a:gd name="connsiteY44" fmla="*/ 6175 h 10115"/>
                <a:gd name="connsiteX45" fmla="*/ 3846 w 10000"/>
                <a:gd name="connsiteY45" fmla="*/ 6376 h 10115"/>
                <a:gd name="connsiteX46" fmla="*/ 4231 w 10000"/>
                <a:gd name="connsiteY46" fmla="*/ 6376 h 10115"/>
                <a:gd name="connsiteX47" fmla="*/ 4615 w 10000"/>
                <a:gd name="connsiteY47" fmla="*/ 6478 h 10115"/>
                <a:gd name="connsiteX48" fmla="*/ 4808 w 10000"/>
                <a:gd name="connsiteY48" fmla="*/ 6682 h 10115"/>
                <a:gd name="connsiteX49" fmla="*/ 5192 w 10000"/>
                <a:gd name="connsiteY49" fmla="*/ 6578 h 10115"/>
                <a:gd name="connsiteX50" fmla="*/ 5577 w 10000"/>
                <a:gd name="connsiteY50" fmla="*/ 6478 h 10115"/>
                <a:gd name="connsiteX51" fmla="*/ 5962 w 10000"/>
                <a:gd name="connsiteY51" fmla="*/ 6578 h 10115"/>
                <a:gd name="connsiteX52" fmla="*/ 6538 w 10000"/>
                <a:gd name="connsiteY52" fmla="*/ 6578 h 10115"/>
                <a:gd name="connsiteX53" fmla="*/ 6538 w 10000"/>
                <a:gd name="connsiteY53" fmla="*/ 6882 h 10115"/>
                <a:gd name="connsiteX54" fmla="*/ 6346 w 10000"/>
                <a:gd name="connsiteY54" fmla="*/ 7386 h 10115"/>
                <a:gd name="connsiteX55" fmla="*/ 6538 w 10000"/>
                <a:gd name="connsiteY55" fmla="*/ 7588 h 10115"/>
                <a:gd name="connsiteX56" fmla="*/ 7115 w 10000"/>
                <a:gd name="connsiteY56" fmla="*/ 7386 h 10115"/>
                <a:gd name="connsiteX57" fmla="*/ 7308 w 10000"/>
                <a:gd name="connsiteY57" fmla="*/ 7186 h 10115"/>
                <a:gd name="connsiteX58" fmla="*/ 7308 w 10000"/>
                <a:gd name="connsiteY58" fmla="*/ 6984 h 10115"/>
                <a:gd name="connsiteX59" fmla="*/ 7692 w 10000"/>
                <a:gd name="connsiteY59" fmla="*/ 6882 h 10115"/>
                <a:gd name="connsiteX60" fmla="*/ 7692 w 10000"/>
                <a:gd name="connsiteY60" fmla="*/ 6682 h 10115"/>
                <a:gd name="connsiteX61" fmla="*/ 7885 w 10000"/>
                <a:gd name="connsiteY61" fmla="*/ 6478 h 10115"/>
                <a:gd name="connsiteX62" fmla="*/ 8077 w 10000"/>
                <a:gd name="connsiteY62" fmla="*/ 6175 h 10115"/>
                <a:gd name="connsiteX63" fmla="*/ 7692 w 10000"/>
                <a:gd name="connsiteY63" fmla="*/ 5874 h 10115"/>
                <a:gd name="connsiteX64" fmla="*/ 8077 w 10000"/>
                <a:gd name="connsiteY64" fmla="*/ 5771 h 10115"/>
                <a:gd name="connsiteX65" fmla="*/ 8269 w 10000"/>
                <a:gd name="connsiteY65" fmla="*/ 5570 h 10115"/>
                <a:gd name="connsiteX66" fmla="*/ 8462 w 10000"/>
                <a:gd name="connsiteY66" fmla="*/ 5468 h 10115"/>
                <a:gd name="connsiteX67" fmla="*/ 8846 w 10000"/>
                <a:gd name="connsiteY67" fmla="*/ 5468 h 10115"/>
                <a:gd name="connsiteX68" fmla="*/ 8846 w 10000"/>
                <a:gd name="connsiteY68" fmla="*/ 5367 h 10115"/>
                <a:gd name="connsiteX69" fmla="*/ 8654 w 10000"/>
                <a:gd name="connsiteY69" fmla="*/ 5265 h 10115"/>
                <a:gd name="connsiteX70" fmla="*/ 8846 w 10000"/>
                <a:gd name="connsiteY70" fmla="*/ 4962 h 10115"/>
                <a:gd name="connsiteX71" fmla="*/ 8654 w 10000"/>
                <a:gd name="connsiteY71" fmla="*/ 4762 h 10115"/>
                <a:gd name="connsiteX72" fmla="*/ 8654 w 10000"/>
                <a:gd name="connsiteY72" fmla="*/ 4659 h 10115"/>
                <a:gd name="connsiteX73" fmla="*/ 9038 w 10000"/>
                <a:gd name="connsiteY73" fmla="*/ 4659 h 10115"/>
                <a:gd name="connsiteX74" fmla="*/ 9231 w 10000"/>
                <a:gd name="connsiteY74" fmla="*/ 4357 h 10115"/>
                <a:gd name="connsiteX75" fmla="*/ 9808 w 10000"/>
                <a:gd name="connsiteY75" fmla="*/ 3954 h 10115"/>
                <a:gd name="connsiteX76" fmla="*/ 9615 w 10000"/>
                <a:gd name="connsiteY76" fmla="*/ 3550 h 10115"/>
                <a:gd name="connsiteX77" fmla="*/ 9808 w 10000"/>
                <a:gd name="connsiteY77" fmla="*/ 3246 h 10115"/>
                <a:gd name="connsiteX78" fmla="*/ 9808 w 10000"/>
                <a:gd name="connsiteY78" fmla="*/ 2842 h 10115"/>
                <a:gd name="connsiteX79" fmla="*/ 9808 w 10000"/>
                <a:gd name="connsiteY79" fmla="*/ 2539 h 10115"/>
                <a:gd name="connsiteX80" fmla="*/ 9808 w 10000"/>
                <a:gd name="connsiteY80" fmla="*/ 2237 h 10115"/>
                <a:gd name="connsiteX81" fmla="*/ 9808 w 10000"/>
                <a:gd name="connsiteY81" fmla="*/ 1933 h 10115"/>
                <a:gd name="connsiteX82" fmla="*/ 10000 w 10000"/>
                <a:gd name="connsiteY82" fmla="*/ 1628 h 10115"/>
                <a:gd name="connsiteX83" fmla="*/ 10000 w 10000"/>
                <a:gd name="connsiteY83" fmla="*/ 1125 h 10115"/>
                <a:gd name="connsiteX84" fmla="*/ 9808 w 10000"/>
                <a:gd name="connsiteY84" fmla="*/ 620 h 10115"/>
                <a:gd name="connsiteX0" fmla="*/ 9808 w 10000"/>
                <a:gd name="connsiteY0" fmla="*/ 102 h 9597"/>
                <a:gd name="connsiteX1" fmla="*/ 9615 w 10000"/>
                <a:gd name="connsiteY1" fmla="*/ 102 h 9597"/>
                <a:gd name="connsiteX2" fmla="*/ 9038 w 10000"/>
                <a:gd name="connsiteY2" fmla="*/ 202 h 9597"/>
                <a:gd name="connsiteX3" fmla="*/ 8462 w 10000"/>
                <a:gd name="connsiteY3" fmla="*/ 202 h 9597"/>
                <a:gd name="connsiteX4" fmla="*/ 7885 w 10000"/>
                <a:gd name="connsiteY4" fmla="*/ 102 h 9597"/>
                <a:gd name="connsiteX5" fmla="*/ 8269 w 10000"/>
                <a:gd name="connsiteY5" fmla="*/ 0 h 9597"/>
                <a:gd name="connsiteX6" fmla="*/ 2885 w 10000"/>
                <a:gd name="connsiteY6" fmla="*/ 3537 h 9597"/>
                <a:gd name="connsiteX7" fmla="*/ 2500 w 10000"/>
                <a:gd name="connsiteY7" fmla="*/ 3738 h 9597"/>
                <a:gd name="connsiteX8" fmla="*/ 1538 w 10000"/>
                <a:gd name="connsiteY8" fmla="*/ 3637 h 9597"/>
                <a:gd name="connsiteX9" fmla="*/ 577 w 10000"/>
                <a:gd name="connsiteY9" fmla="*/ 3940 h 9597"/>
                <a:gd name="connsiteX10" fmla="*/ 0 w 10000"/>
                <a:gd name="connsiteY10" fmla="*/ 4444 h 9597"/>
                <a:gd name="connsiteX11" fmla="*/ 2885 w 10000"/>
                <a:gd name="connsiteY11" fmla="*/ 9597 h 9597"/>
                <a:gd name="connsiteX12" fmla="*/ 6731 w 10000"/>
                <a:gd name="connsiteY12" fmla="*/ 9194 h 9597"/>
                <a:gd name="connsiteX13" fmla="*/ 6731 w 10000"/>
                <a:gd name="connsiteY13" fmla="*/ 8689 h 9597"/>
                <a:gd name="connsiteX14" fmla="*/ 6538 w 10000"/>
                <a:gd name="connsiteY14" fmla="*/ 8486 h 9597"/>
                <a:gd name="connsiteX15" fmla="*/ 6538 w 10000"/>
                <a:gd name="connsiteY15" fmla="*/ 8486 h 9597"/>
                <a:gd name="connsiteX16" fmla="*/ 6346 w 10000"/>
                <a:gd name="connsiteY16" fmla="*/ 8689 h 9597"/>
                <a:gd name="connsiteX17" fmla="*/ 5962 w 10000"/>
                <a:gd name="connsiteY17" fmla="*/ 8689 h 9597"/>
                <a:gd name="connsiteX18" fmla="*/ 5769 w 10000"/>
                <a:gd name="connsiteY18" fmla="*/ 8588 h 9597"/>
                <a:gd name="connsiteX19" fmla="*/ 5962 w 10000"/>
                <a:gd name="connsiteY19" fmla="*/ 8386 h 9597"/>
                <a:gd name="connsiteX20" fmla="*/ 5962 w 10000"/>
                <a:gd name="connsiteY20" fmla="*/ 8285 h 9597"/>
                <a:gd name="connsiteX21" fmla="*/ 6154 w 10000"/>
                <a:gd name="connsiteY21" fmla="*/ 8083 h 9597"/>
                <a:gd name="connsiteX22" fmla="*/ 6154 w 10000"/>
                <a:gd name="connsiteY22" fmla="*/ 7779 h 9597"/>
                <a:gd name="connsiteX23" fmla="*/ 5577 w 10000"/>
                <a:gd name="connsiteY23" fmla="*/ 7779 h 9597"/>
                <a:gd name="connsiteX24" fmla="*/ 5000 w 10000"/>
                <a:gd name="connsiteY24" fmla="*/ 7678 h 9597"/>
                <a:gd name="connsiteX25" fmla="*/ 4615 w 10000"/>
                <a:gd name="connsiteY25" fmla="*/ 7375 h 9597"/>
                <a:gd name="connsiteX26" fmla="*/ 4231 w 10000"/>
                <a:gd name="connsiteY26" fmla="*/ 7070 h 9597"/>
                <a:gd name="connsiteX27" fmla="*/ 3846 w 10000"/>
                <a:gd name="connsiteY27" fmla="*/ 6868 h 9597"/>
                <a:gd name="connsiteX28" fmla="*/ 3654 w 10000"/>
                <a:gd name="connsiteY28" fmla="*/ 6768 h 9597"/>
                <a:gd name="connsiteX29" fmla="*/ 3462 w 10000"/>
                <a:gd name="connsiteY29" fmla="*/ 6364 h 9597"/>
                <a:gd name="connsiteX30" fmla="*/ 3269 w 10000"/>
                <a:gd name="connsiteY30" fmla="*/ 6060 h 9597"/>
                <a:gd name="connsiteX31" fmla="*/ 2692 w 10000"/>
                <a:gd name="connsiteY31" fmla="*/ 5757 h 9597"/>
                <a:gd name="connsiteX32" fmla="*/ 2308 w 10000"/>
                <a:gd name="connsiteY32" fmla="*/ 5657 h 9597"/>
                <a:gd name="connsiteX33" fmla="*/ 1923 w 10000"/>
                <a:gd name="connsiteY33" fmla="*/ 5456 h 9597"/>
                <a:gd name="connsiteX34" fmla="*/ 1731 w 10000"/>
                <a:gd name="connsiteY34" fmla="*/ 4950 h 9597"/>
                <a:gd name="connsiteX35" fmla="*/ 1346 w 10000"/>
                <a:gd name="connsiteY35" fmla="*/ 4747 h 9597"/>
                <a:gd name="connsiteX36" fmla="*/ 1538 w 10000"/>
                <a:gd name="connsiteY36" fmla="*/ 4444 h 9597"/>
                <a:gd name="connsiteX37" fmla="*/ 1923 w 10000"/>
                <a:gd name="connsiteY37" fmla="*/ 4042 h 9597"/>
                <a:gd name="connsiteX38" fmla="*/ 1923 w 10000"/>
                <a:gd name="connsiteY38" fmla="*/ 4244 h 9597"/>
                <a:gd name="connsiteX39" fmla="*/ 1731 w 10000"/>
                <a:gd name="connsiteY39" fmla="*/ 4547 h 9597"/>
                <a:gd name="connsiteX40" fmla="*/ 2115 w 10000"/>
                <a:gd name="connsiteY40" fmla="*/ 5253 h 9597"/>
                <a:gd name="connsiteX41" fmla="*/ 2692 w 10000"/>
                <a:gd name="connsiteY41" fmla="*/ 5456 h 9597"/>
                <a:gd name="connsiteX42" fmla="*/ 3077 w 10000"/>
                <a:gd name="connsiteY42" fmla="*/ 5556 h 9597"/>
                <a:gd name="connsiteX43" fmla="*/ 3654 w 10000"/>
                <a:gd name="connsiteY43" fmla="*/ 5657 h 9597"/>
                <a:gd name="connsiteX44" fmla="*/ 3846 w 10000"/>
                <a:gd name="connsiteY44" fmla="*/ 5858 h 9597"/>
                <a:gd name="connsiteX45" fmla="*/ 4231 w 10000"/>
                <a:gd name="connsiteY45" fmla="*/ 5858 h 9597"/>
                <a:gd name="connsiteX46" fmla="*/ 4615 w 10000"/>
                <a:gd name="connsiteY46" fmla="*/ 5960 h 9597"/>
                <a:gd name="connsiteX47" fmla="*/ 4808 w 10000"/>
                <a:gd name="connsiteY47" fmla="*/ 6164 h 9597"/>
                <a:gd name="connsiteX48" fmla="*/ 5192 w 10000"/>
                <a:gd name="connsiteY48" fmla="*/ 6060 h 9597"/>
                <a:gd name="connsiteX49" fmla="*/ 5577 w 10000"/>
                <a:gd name="connsiteY49" fmla="*/ 5960 h 9597"/>
                <a:gd name="connsiteX50" fmla="*/ 5962 w 10000"/>
                <a:gd name="connsiteY50" fmla="*/ 6060 h 9597"/>
                <a:gd name="connsiteX51" fmla="*/ 6538 w 10000"/>
                <a:gd name="connsiteY51" fmla="*/ 6060 h 9597"/>
                <a:gd name="connsiteX52" fmla="*/ 6538 w 10000"/>
                <a:gd name="connsiteY52" fmla="*/ 6364 h 9597"/>
                <a:gd name="connsiteX53" fmla="*/ 6346 w 10000"/>
                <a:gd name="connsiteY53" fmla="*/ 6868 h 9597"/>
                <a:gd name="connsiteX54" fmla="*/ 6538 w 10000"/>
                <a:gd name="connsiteY54" fmla="*/ 7070 h 9597"/>
                <a:gd name="connsiteX55" fmla="*/ 7115 w 10000"/>
                <a:gd name="connsiteY55" fmla="*/ 6868 h 9597"/>
                <a:gd name="connsiteX56" fmla="*/ 7308 w 10000"/>
                <a:gd name="connsiteY56" fmla="*/ 6668 h 9597"/>
                <a:gd name="connsiteX57" fmla="*/ 7308 w 10000"/>
                <a:gd name="connsiteY57" fmla="*/ 6466 h 9597"/>
                <a:gd name="connsiteX58" fmla="*/ 7692 w 10000"/>
                <a:gd name="connsiteY58" fmla="*/ 6364 h 9597"/>
                <a:gd name="connsiteX59" fmla="*/ 7692 w 10000"/>
                <a:gd name="connsiteY59" fmla="*/ 6164 h 9597"/>
                <a:gd name="connsiteX60" fmla="*/ 7885 w 10000"/>
                <a:gd name="connsiteY60" fmla="*/ 5960 h 9597"/>
                <a:gd name="connsiteX61" fmla="*/ 8077 w 10000"/>
                <a:gd name="connsiteY61" fmla="*/ 5657 h 9597"/>
                <a:gd name="connsiteX62" fmla="*/ 7692 w 10000"/>
                <a:gd name="connsiteY62" fmla="*/ 5356 h 9597"/>
                <a:gd name="connsiteX63" fmla="*/ 8077 w 10000"/>
                <a:gd name="connsiteY63" fmla="*/ 5253 h 9597"/>
                <a:gd name="connsiteX64" fmla="*/ 8269 w 10000"/>
                <a:gd name="connsiteY64" fmla="*/ 5052 h 9597"/>
                <a:gd name="connsiteX65" fmla="*/ 8462 w 10000"/>
                <a:gd name="connsiteY65" fmla="*/ 4950 h 9597"/>
                <a:gd name="connsiteX66" fmla="*/ 8846 w 10000"/>
                <a:gd name="connsiteY66" fmla="*/ 4950 h 9597"/>
                <a:gd name="connsiteX67" fmla="*/ 8846 w 10000"/>
                <a:gd name="connsiteY67" fmla="*/ 4849 h 9597"/>
                <a:gd name="connsiteX68" fmla="*/ 8654 w 10000"/>
                <a:gd name="connsiteY68" fmla="*/ 4747 h 9597"/>
                <a:gd name="connsiteX69" fmla="*/ 8846 w 10000"/>
                <a:gd name="connsiteY69" fmla="*/ 4444 h 9597"/>
                <a:gd name="connsiteX70" fmla="*/ 8654 w 10000"/>
                <a:gd name="connsiteY70" fmla="*/ 4244 h 9597"/>
                <a:gd name="connsiteX71" fmla="*/ 8654 w 10000"/>
                <a:gd name="connsiteY71" fmla="*/ 4141 h 9597"/>
                <a:gd name="connsiteX72" fmla="*/ 9038 w 10000"/>
                <a:gd name="connsiteY72" fmla="*/ 4141 h 9597"/>
                <a:gd name="connsiteX73" fmla="*/ 9231 w 10000"/>
                <a:gd name="connsiteY73" fmla="*/ 3839 h 9597"/>
                <a:gd name="connsiteX74" fmla="*/ 9808 w 10000"/>
                <a:gd name="connsiteY74" fmla="*/ 3436 h 9597"/>
                <a:gd name="connsiteX75" fmla="*/ 9615 w 10000"/>
                <a:gd name="connsiteY75" fmla="*/ 3032 h 9597"/>
                <a:gd name="connsiteX76" fmla="*/ 9808 w 10000"/>
                <a:gd name="connsiteY76" fmla="*/ 2728 h 9597"/>
                <a:gd name="connsiteX77" fmla="*/ 9808 w 10000"/>
                <a:gd name="connsiteY77" fmla="*/ 2324 h 9597"/>
                <a:gd name="connsiteX78" fmla="*/ 9808 w 10000"/>
                <a:gd name="connsiteY78" fmla="*/ 2021 h 9597"/>
                <a:gd name="connsiteX79" fmla="*/ 9808 w 10000"/>
                <a:gd name="connsiteY79" fmla="*/ 1719 h 9597"/>
                <a:gd name="connsiteX80" fmla="*/ 9808 w 10000"/>
                <a:gd name="connsiteY80" fmla="*/ 1415 h 9597"/>
                <a:gd name="connsiteX81" fmla="*/ 10000 w 10000"/>
                <a:gd name="connsiteY81" fmla="*/ 1110 h 9597"/>
                <a:gd name="connsiteX82" fmla="*/ 10000 w 10000"/>
                <a:gd name="connsiteY82" fmla="*/ 607 h 9597"/>
                <a:gd name="connsiteX83" fmla="*/ 9808 w 10000"/>
                <a:gd name="connsiteY83" fmla="*/ 102 h 9597"/>
                <a:gd name="connsiteX0" fmla="*/ 9808 w 10000"/>
                <a:gd name="connsiteY0" fmla="*/ 48 h 9942"/>
                <a:gd name="connsiteX1" fmla="*/ 9615 w 10000"/>
                <a:gd name="connsiteY1" fmla="*/ 48 h 9942"/>
                <a:gd name="connsiteX2" fmla="*/ 9038 w 10000"/>
                <a:gd name="connsiteY2" fmla="*/ 152 h 9942"/>
                <a:gd name="connsiteX3" fmla="*/ 8462 w 10000"/>
                <a:gd name="connsiteY3" fmla="*/ 152 h 9942"/>
                <a:gd name="connsiteX4" fmla="*/ 7885 w 10000"/>
                <a:gd name="connsiteY4" fmla="*/ 48 h 9942"/>
                <a:gd name="connsiteX5" fmla="*/ 2885 w 10000"/>
                <a:gd name="connsiteY5" fmla="*/ 3628 h 9942"/>
                <a:gd name="connsiteX6" fmla="*/ 2500 w 10000"/>
                <a:gd name="connsiteY6" fmla="*/ 3837 h 9942"/>
                <a:gd name="connsiteX7" fmla="*/ 1538 w 10000"/>
                <a:gd name="connsiteY7" fmla="*/ 3732 h 9942"/>
                <a:gd name="connsiteX8" fmla="*/ 577 w 10000"/>
                <a:gd name="connsiteY8" fmla="*/ 4047 h 9942"/>
                <a:gd name="connsiteX9" fmla="*/ 0 w 10000"/>
                <a:gd name="connsiteY9" fmla="*/ 4573 h 9942"/>
                <a:gd name="connsiteX10" fmla="*/ 2885 w 10000"/>
                <a:gd name="connsiteY10" fmla="*/ 9942 h 9942"/>
                <a:gd name="connsiteX11" fmla="*/ 6731 w 10000"/>
                <a:gd name="connsiteY11" fmla="*/ 9522 h 9942"/>
                <a:gd name="connsiteX12" fmla="*/ 6731 w 10000"/>
                <a:gd name="connsiteY12" fmla="*/ 8996 h 9942"/>
                <a:gd name="connsiteX13" fmla="*/ 6538 w 10000"/>
                <a:gd name="connsiteY13" fmla="*/ 8784 h 9942"/>
                <a:gd name="connsiteX14" fmla="*/ 6538 w 10000"/>
                <a:gd name="connsiteY14" fmla="*/ 8784 h 9942"/>
                <a:gd name="connsiteX15" fmla="*/ 6346 w 10000"/>
                <a:gd name="connsiteY15" fmla="*/ 8996 h 9942"/>
                <a:gd name="connsiteX16" fmla="*/ 5962 w 10000"/>
                <a:gd name="connsiteY16" fmla="*/ 8996 h 9942"/>
                <a:gd name="connsiteX17" fmla="*/ 5769 w 10000"/>
                <a:gd name="connsiteY17" fmla="*/ 8891 h 9942"/>
                <a:gd name="connsiteX18" fmla="*/ 5962 w 10000"/>
                <a:gd name="connsiteY18" fmla="*/ 8680 h 9942"/>
                <a:gd name="connsiteX19" fmla="*/ 5962 w 10000"/>
                <a:gd name="connsiteY19" fmla="*/ 8575 h 9942"/>
                <a:gd name="connsiteX20" fmla="*/ 6154 w 10000"/>
                <a:gd name="connsiteY20" fmla="*/ 8364 h 9942"/>
                <a:gd name="connsiteX21" fmla="*/ 6154 w 10000"/>
                <a:gd name="connsiteY21" fmla="*/ 8048 h 9942"/>
                <a:gd name="connsiteX22" fmla="*/ 5577 w 10000"/>
                <a:gd name="connsiteY22" fmla="*/ 8048 h 9942"/>
                <a:gd name="connsiteX23" fmla="*/ 5000 w 10000"/>
                <a:gd name="connsiteY23" fmla="*/ 7942 h 9942"/>
                <a:gd name="connsiteX24" fmla="*/ 4615 w 10000"/>
                <a:gd name="connsiteY24" fmla="*/ 7627 h 9942"/>
                <a:gd name="connsiteX25" fmla="*/ 4231 w 10000"/>
                <a:gd name="connsiteY25" fmla="*/ 7309 h 9942"/>
                <a:gd name="connsiteX26" fmla="*/ 3846 w 10000"/>
                <a:gd name="connsiteY26" fmla="*/ 7098 h 9942"/>
                <a:gd name="connsiteX27" fmla="*/ 3654 w 10000"/>
                <a:gd name="connsiteY27" fmla="*/ 6994 h 9942"/>
                <a:gd name="connsiteX28" fmla="*/ 3462 w 10000"/>
                <a:gd name="connsiteY28" fmla="*/ 6573 h 9942"/>
                <a:gd name="connsiteX29" fmla="*/ 3269 w 10000"/>
                <a:gd name="connsiteY29" fmla="*/ 6256 h 9942"/>
                <a:gd name="connsiteX30" fmla="*/ 2692 w 10000"/>
                <a:gd name="connsiteY30" fmla="*/ 5941 h 9942"/>
                <a:gd name="connsiteX31" fmla="*/ 2308 w 10000"/>
                <a:gd name="connsiteY31" fmla="*/ 5837 h 9942"/>
                <a:gd name="connsiteX32" fmla="*/ 1923 w 10000"/>
                <a:gd name="connsiteY32" fmla="*/ 5627 h 9942"/>
                <a:gd name="connsiteX33" fmla="*/ 1731 w 10000"/>
                <a:gd name="connsiteY33" fmla="*/ 5100 h 9942"/>
                <a:gd name="connsiteX34" fmla="*/ 1346 w 10000"/>
                <a:gd name="connsiteY34" fmla="*/ 4888 h 9942"/>
                <a:gd name="connsiteX35" fmla="*/ 1538 w 10000"/>
                <a:gd name="connsiteY35" fmla="*/ 4573 h 9942"/>
                <a:gd name="connsiteX36" fmla="*/ 1923 w 10000"/>
                <a:gd name="connsiteY36" fmla="*/ 4154 h 9942"/>
                <a:gd name="connsiteX37" fmla="*/ 1923 w 10000"/>
                <a:gd name="connsiteY37" fmla="*/ 4364 h 9942"/>
                <a:gd name="connsiteX38" fmla="*/ 1731 w 10000"/>
                <a:gd name="connsiteY38" fmla="*/ 4680 h 9942"/>
                <a:gd name="connsiteX39" fmla="*/ 2115 w 10000"/>
                <a:gd name="connsiteY39" fmla="*/ 5416 h 9942"/>
                <a:gd name="connsiteX40" fmla="*/ 2692 w 10000"/>
                <a:gd name="connsiteY40" fmla="*/ 5627 h 9942"/>
                <a:gd name="connsiteX41" fmla="*/ 3077 w 10000"/>
                <a:gd name="connsiteY41" fmla="*/ 5731 h 9942"/>
                <a:gd name="connsiteX42" fmla="*/ 3654 w 10000"/>
                <a:gd name="connsiteY42" fmla="*/ 5837 h 9942"/>
                <a:gd name="connsiteX43" fmla="*/ 3846 w 10000"/>
                <a:gd name="connsiteY43" fmla="*/ 6046 h 9942"/>
                <a:gd name="connsiteX44" fmla="*/ 4231 w 10000"/>
                <a:gd name="connsiteY44" fmla="*/ 6046 h 9942"/>
                <a:gd name="connsiteX45" fmla="*/ 4615 w 10000"/>
                <a:gd name="connsiteY45" fmla="*/ 6152 h 9942"/>
                <a:gd name="connsiteX46" fmla="*/ 4808 w 10000"/>
                <a:gd name="connsiteY46" fmla="*/ 6365 h 9942"/>
                <a:gd name="connsiteX47" fmla="*/ 5192 w 10000"/>
                <a:gd name="connsiteY47" fmla="*/ 6256 h 9942"/>
                <a:gd name="connsiteX48" fmla="*/ 5577 w 10000"/>
                <a:gd name="connsiteY48" fmla="*/ 6152 h 9942"/>
                <a:gd name="connsiteX49" fmla="*/ 5962 w 10000"/>
                <a:gd name="connsiteY49" fmla="*/ 6256 h 9942"/>
                <a:gd name="connsiteX50" fmla="*/ 6538 w 10000"/>
                <a:gd name="connsiteY50" fmla="*/ 6256 h 9942"/>
                <a:gd name="connsiteX51" fmla="*/ 6538 w 10000"/>
                <a:gd name="connsiteY51" fmla="*/ 6573 h 9942"/>
                <a:gd name="connsiteX52" fmla="*/ 6346 w 10000"/>
                <a:gd name="connsiteY52" fmla="*/ 7098 h 9942"/>
                <a:gd name="connsiteX53" fmla="*/ 6538 w 10000"/>
                <a:gd name="connsiteY53" fmla="*/ 7309 h 9942"/>
                <a:gd name="connsiteX54" fmla="*/ 7115 w 10000"/>
                <a:gd name="connsiteY54" fmla="*/ 7098 h 9942"/>
                <a:gd name="connsiteX55" fmla="*/ 7308 w 10000"/>
                <a:gd name="connsiteY55" fmla="*/ 6890 h 9942"/>
                <a:gd name="connsiteX56" fmla="*/ 7308 w 10000"/>
                <a:gd name="connsiteY56" fmla="*/ 6680 h 9942"/>
                <a:gd name="connsiteX57" fmla="*/ 7692 w 10000"/>
                <a:gd name="connsiteY57" fmla="*/ 6573 h 9942"/>
                <a:gd name="connsiteX58" fmla="*/ 7692 w 10000"/>
                <a:gd name="connsiteY58" fmla="*/ 6365 h 9942"/>
                <a:gd name="connsiteX59" fmla="*/ 7885 w 10000"/>
                <a:gd name="connsiteY59" fmla="*/ 6152 h 9942"/>
                <a:gd name="connsiteX60" fmla="*/ 8077 w 10000"/>
                <a:gd name="connsiteY60" fmla="*/ 5837 h 9942"/>
                <a:gd name="connsiteX61" fmla="*/ 7692 w 10000"/>
                <a:gd name="connsiteY61" fmla="*/ 5523 h 9942"/>
                <a:gd name="connsiteX62" fmla="*/ 8077 w 10000"/>
                <a:gd name="connsiteY62" fmla="*/ 5416 h 9942"/>
                <a:gd name="connsiteX63" fmla="*/ 8269 w 10000"/>
                <a:gd name="connsiteY63" fmla="*/ 5206 h 9942"/>
                <a:gd name="connsiteX64" fmla="*/ 8462 w 10000"/>
                <a:gd name="connsiteY64" fmla="*/ 5100 h 9942"/>
                <a:gd name="connsiteX65" fmla="*/ 8846 w 10000"/>
                <a:gd name="connsiteY65" fmla="*/ 5100 h 9942"/>
                <a:gd name="connsiteX66" fmla="*/ 8846 w 10000"/>
                <a:gd name="connsiteY66" fmla="*/ 4995 h 9942"/>
                <a:gd name="connsiteX67" fmla="*/ 8654 w 10000"/>
                <a:gd name="connsiteY67" fmla="*/ 4888 h 9942"/>
                <a:gd name="connsiteX68" fmla="*/ 8846 w 10000"/>
                <a:gd name="connsiteY68" fmla="*/ 4573 h 9942"/>
                <a:gd name="connsiteX69" fmla="*/ 8654 w 10000"/>
                <a:gd name="connsiteY69" fmla="*/ 4364 h 9942"/>
                <a:gd name="connsiteX70" fmla="*/ 8654 w 10000"/>
                <a:gd name="connsiteY70" fmla="*/ 4257 h 9942"/>
                <a:gd name="connsiteX71" fmla="*/ 9038 w 10000"/>
                <a:gd name="connsiteY71" fmla="*/ 4257 h 9942"/>
                <a:gd name="connsiteX72" fmla="*/ 9231 w 10000"/>
                <a:gd name="connsiteY72" fmla="*/ 3942 h 9942"/>
                <a:gd name="connsiteX73" fmla="*/ 9808 w 10000"/>
                <a:gd name="connsiteY73" fmla="*/ 3522 h 9942"/>
                <a:gd name="connsiteX74" fmla="*/ 9615 w 10000"/>
                <a:gd name="connsiteY74" fmla="*/ 3101 h 9942"/>
                <a:gd name="connsiteX75" fmla="*/ 9808 w 10000"/>
                <a:gd name="connsiteY75" fmla="*/ 2785 h 9942"/>
                <a:gd name="connsiteX76" fmla="*/ 9808 w 10000"/>
                <a:gd name="connsiteY76" fmla="*/ 2364 h 9942"/>
                <a:gd name="connsiteX77" fmla="*/ 9808 w 10000"/>
                <a:gd name="connsiteY77" fmla="*/ 2048 h 9942"/>
                <a:gd name="connsiteX78" fmla="*/ 9808 w 10000"/>
                <a:gd name="connsiteY78" fmla="*/ 1733 h 9942"/>
                <a:gd name="connsiteX79" fmla="*/ 9808 w 10000"/>
                <a:gd name="connsiteY79" fmla="*/ 1416 h 9942"/>
                <a:gd name="connsiteX80" fmla="*/ 10000 w 10000"/>
                <a:gd name="connsiteY80" fmla="*/ 1099 h 9942"/>
                <a:gd name="connsiteX81" fmla="*/ 10000 w 10000"/>
                <a:gd name="connsiteY81" fmla="*/ 574 h 9942"/>
                <a:gd name="connsiteX82" fmla="*/ 9808 w 10000"/>
                <a:gd name="connsiteY82" fmla="*/ 48 h 9942"/>
                <a:gd name="connsiteX0" fmla="*/ 9808 w 10000"/>
                <a:gd name="connsiteY0" fmla="*/ 48 h 10000"/>
                <a:gd name="connsiteX1" fmla="*/ 9615 w 10000"/>
                <a:gd name="connsiteY1" fmla="*/ 48 h 10000"/>
                <a:gd name="connsiteX2" fmla="*/ 9038 w 10000"/>
                <a:gd name="connsiteY2" fmla="*/ 153 h 10000"/>
                <a:gd name="connsiteX3" fmla="*/ 8462 w 10000"/>
                <a:gd name="connsiteY3" fmla="*/ 153 h 10000"/>
                <a:gd name="connsiteX4" fmla="*/ 2885 w 10000"/>
                <a:gd name="connsiteY4" fmla="*/ 3649 h 10000"/>
                <a:gd name="connsiteX5" fmla="*/ 2500 w 10000"/>
                <a:gd name="connsiteY5" fmla="*/ 3859 h 10000"/>
                <a:gd name="connsiteX6" fmla="*/ 1538 w 10000"/>
                <a:gd name="connsiteY6" fmla="*/ 3754 h 10000"/>
                <a:gd name="connsiteX7" fmla="*/ 577 w 10000"/>
                <a:gd name="connsiteY7" fmla="*/ 4071 h 10000"/>
                <a:gd name="connsiteX8" fmla="*/ 0 w 10000"/>
                <a:gd name="connsiteY8" fmla="*/ 4600 h 10000"/>
                <a:gd name="connsiteX9" fmla="*/ 2885 w 10000"/>
                <a:gd name="connsiteY9" fmla="*/ 10000 h 10000"/>
                <a:gd name="connsiteX10" fmla="*/ 6731 w 10000"/>
                <a:gd name="connsiteY10" fmla="*/ 9578 h 10000"/>
                <a:gd name="connsiteX11" fmla="*/ 6731 w 10000"/>
                <a:gd name="connsiteY11" fmla="*/ 9048 h 10000"/>
                <a:gd name="connsiteX12" fmla="*/ 6538 w 10000"/>
                <a:gd name="connsiteY12" fmla="*/ 8835 h 10000"/>
                <a:gd name="connsiteX13" fmla="*/ 6538 w 10000"/>
                <a:gd name="connsiteY13" fmla="*/ 8835 h 10000"/>
                <a:gd name="connsiteX14" fmla="*/ 6346 w 10000"/>
                <a:gd name="connsiteY14" fmla="*/ 9048 h 10000"/>
                <a:gd name="connsiteX15" fmla="*/ 5962 w 10000"/>
                <a:gd name="connsiteY15" fmla="*/ 9048 h 10000"/>
                <a:gd name="connsiteX16" fmla="*/ 5769 w 10000"/>
                <a:gd name="connsiteY16" fmla="*/ 8943 h 10000"/>
                <a:gd name="connsiteX17" fmla="*/ 5962 w 10000"/>
                <a:gd name="connsiteY17" fmla="*/ 8731 h 10000"/>
                <a:gd name="connsiteX18" fmla="*/ 5962 w 10000"/>
                <a:gd name="connsiteY18" fmla="*/ 8625 h 10000"/>
                <a:gd name="connsiteX19" fmla="*/ 6154 w 10000"/>
                <a:gd name="connsiteY19" fmla="*/ 8413 h 10000"/>
                <a:gd name="connsiteX20" fmla="*/ 6154 w 10000"/>
                <a:gd name="connsiteY20" fmla="*/ 8095 h 10000"/>
                <a:gd name="connsiteX21" fmla="*/ 5577 w 10000"/>
                <a:gd name="connsiteY21" fmla="*/ 8095 h 10000"/>
                <a:gd name="connsiteX22" fmla="*/ 5000 w 10000"/>
                <a:gd name="connsiteY22" fmla="*/ 7988 h 10000"/>
                <a:gd name="connsiteX23" fmla="*/ 4615 w 10000"/>
                <a:gd name="connsiteY23" fmla="*/ 7671 h 10000"/>
                <a:gd name="connsiteX24" fmla="*/ 4231 w 10000"/>
                <a:gd name="connsiteY24" fmla="*/ 7352 h 10000"/>
                <a:gd name="connsiteX25" fmla="*/ 3846 w 10000"/>
                <a:gd name="connsiteY25" fmla="*/ 7139 h 10000"/>
                <a:gd name="connsiteX26" fmla="*/ 3654 w 10000"/>
                <a:gd name="connsiteY26" fmla="*/ 7035 h 10000"/>
                <a:gd name="connsiteX27" fmla="*/ 3462 w 10000"/>
                <a:gd name="connsiteY27" fmla="*/ 6611 h 10000"/>
                <a:gd name="connsiteX28" fmla="*/ 3269 w 10000"/>
                <a:gd name="connsiteY28" fmla="*/ 6292 h 10000"/>
                <a:gd name="connsiteX29" fmla="*/ 2692 w 10000"/>
                <a:gd name="connsiteY29" fmla="*/ 5976 h 10000"/>
                <a:gd name="connsiteX30" fmla="*/ 2308 w 10000"/>
                <a:gd name="connsiteY30" fmla="*/ 5871 h 10000"/>
                <a:gd name="connsiteX31" fmla="*/ 1923 w 10000"/>
                <a:gd name="connsiteY31" fmla="*/ 5660 h 10000"/>
                <a:gd name="connsiteX32" fmla="*/ 1731 w 10000"/>
                <a:gd name="connsiteY32" fmla="*/ 5130 h 10000"/>
                <a:gd name="connsiteX33" fmla="*/ 1346 w 10000"/>
                <a:gd name="connsiteY33" fmla="*/ 4917 h 10000"/>
                <a:gd name="connsiteX34" fmla="*/ 1538 w 10000"/>
                <a:gd name="connsiteY34" fmla="*/ 4600 h 10000"/>
                <a:gd name="connsiteX35" fmla="*/ 1923 w 10000"/>
                <a:gd name="connsiteY35" fmla="*/ 4178 h 10000"/>
                <a:gd name="connsiteX36" fmla="*/ 1923 w 10000"/>
                <a:gd name="connsiteY36" fmla="*/ 4389 h 10000"/>
                <a:gd name="connsiteX37" fmla="*/ 1731 w 10000"/>
                <a:gd name="connsiteY37" fmla="*/ 4707 h 10000"/>
                <a:gd name="connsiteX38" fmla="*/ 2115 w 10000"/>
                <a:gd name="connsiteY38" fmla="*/ 5448 h 10000"/>
                <a:gd name="connsiteX39" fmla="*/ 2692 w 10000"/>
                <a:gd name="connsiteY39" fmla="*/ 5660 h 10000"/>
                <a:gd name="connsiteX40" fmla="*/ 3077 w 10000"/>
                <a:gd name="connsiteY40" fmla="*/ 5764 h 10000"/>
                <a:gd name="connsiteX41" fmla="*/ 3654 w 10000"/>
                <a:gd name="connsiteY41" fmla="*/ 5871 h 10000"/>
                <a:gd name="connsiteX42" fmla="*/ 3846 w 10000"/>
                <a:gd name="connsiteY42" fmla="*/ 6081 h 10000"/>
                <a:gd name="connsiteX43" fmla="*/ 4231 w 10000"/>
                <a:gd name="connsiteY43" fmla="*/ 6081 h 10000"/>
                <a:gd name="connsiteX44" fmla="*/ 4615 w 10000"/>
                <a:gd name="connsiteY44" fmla="*/ 6188 h 10000"/>
                <a:gd name="connsiteX45" fmla="*/ 4808 w 10000"/>
                <a:gd name="connsiteY45" fmla="*/ 6402 h 10000"/>
                <a:gd name="connsiteX46" fmla="*/ 5192 w 10000"/>
                <a:gd name="connsiteY46" fmla="*/ 6292 h 10000"/>
                <a:gd name="connsiteX47" fmla="*/ 5577 w 10000"/>
                <a:gd name="connsiteY47" fmla="*/ 6188 h 10000"/>
                <a:gd name="connsiteX48" fmla="*/ 5962 w 10000"/>
                <a:gd name="connsiteY48" fmla="*/ 6292 h 10000"/>
                <a:gd name="connsiteX49" fmla="*/ 6538 w 10000"/>
                <a:gd name="connsiteY49" fmla="*/ 6292 h 10000"/>
                <a:gd name="connsiteX50" fmla="*/ 6538 w 10000"/>
                <a:gd name="connsiteY50" fmla="*/ 6611 h 10000"/>
                <a:gd name="connsiteX51" fmla="*/ 6346 w 10000"/>
                <a:gd name="connsiteY51" fmla="*/ 7139 h 10000"/>
                <a:gd name="connsiteX52" fmla="*/ 6538 w 10000"/>
                <a:gd name="connsiteY52" fmla="*/ 7352 h 10000"/>
                <a:gd name="connsiteX53" fmla="*/ 7115 w 10000"/>
                <a:gd name="connsiteY53" fmla="*/ 7139 h 10000"/>
                <a:gd name="connsiteX54" fmla="*/ 7308 w 10000"/>
                <a:gd name="connsiteY54" fmla="*/ 6930 h 10000"/>
                <a:gd name="connsiteX55" fmla="*/ 7308 w 10000"/>
                <a:gd name="connsiteY55" fmla="*/ 6719 h 10000"/>
                <a:gd name="connsiteX56" fmla="*/ 7692 w 10000"/>
                <a:gd name="connsiteY56" fmla="*/ 6611 h 10000"/>
                <a:gd name="connsiteX57" fmla="*/ 7692 w 10000"/>
                <a:gd name="connsiteY57" fmla="*/ 6402 h 10000"/>
                <a:gd name="connsiteX58" fmla="*/ 7885 w 10000"/>
                <a:gd name="connsiteY58" fmla="*/ 6188 h 10000"/>
                <a:gd name="connsiteX59" fmla="*/ 8077 w 10000"/>
                <a:gd name="connsiteY59" fmla="*/ 5871 h 10000"/>
                <a:gd name="connsiteX60" fmla="*/ 7692 w 10000"/>
                <a:gd name="connsiteY60" fmla="*/ 5555 h 10000"/>
                <a:gd name="connsiteX61" fmla="*/ 8077 w 10000"/>
                <a:gd name="connsiteY61" fmla="*/ 5448 h 10000"/>
                <a:gd name="connsiteX62" fmla="*/ 8269 w 10000"/>
                <a:gd name="connsiteY62" fmla="*/ 5236 h 10000"/>
                <a:gd name="connsiteX63" fmla="*/ 8462 w 10000"/>
                <a:gd name="connsiteY63" fmla="*/ 5130 h 10000"/>
                <a:gd name="connsiteX64" fmla="*/ 8846 w 10000"/>
                <a:gd name="connsiteY64" fmla="*/ 5130 h 10000"/>
                <a:gd name="connsiteX65" fmla="*/ 8846 w 10000"/>
                <a:gd name="connsiteY65" fmla="*/ 5024 h 10000"/>
                <a:gd name="connsiteX66" fmla="*/ 8654 w 10000"/>
                <a:gd name="connsiteY66" fmla="*/ 4917 h 10000"/>
                <a:gd name="connsiteX67" fmla="*/ 8846 w 10000"/>
                <a:gd name="connsiteY67" fmla="*/ 4600 h 10000"/>
                <a:gd name="connsiteX68" fmla="*/ 8654 w 10000"/>
                <a:gd name="connsiteY68" fmla="*/ 4389 h 10000"/>
                <a:gd name="connsiteX69" fmla="*/ 8654 w 10000"/>
                <a:gd name="connsiteY69" fmla="*/ 4282 h 10000"/>
                <a:gd name="connsiteX70" fmla="*/ 9038 w 10000"/>
                <a:gd name="connsiteY70" fmla="*/ 4282 h 10000"/>
                <a:gd name="connsiteX71" fmla="*/ 9231 w 10000"/>
                <a:gd name="connsiteY71" fmla="*/ 3965 h 10000"/>
                <a:gd name="connsiteX72" fmla="*/ 9808 w 10000"/>
                <a:gd name="connsiteY72" fmla="*/ 3543 h 10000"/>
                <a:gd name="connsiteX73" fmla="*/ 9615 w 10000"/>
                <a:gd name="connsiteY73" fmla="*/ 3119 h 10000"/>
                <a:gd name="connsiteX74" fmla="*/ 9808 w 10000"/>
                <a:gd name="connsiteY74" fmla="*/ 2801 h 10000"/>
                <a:gd name="connsiteX75" fmla="*/ 9808 w 10000"/>
                <a:gd name="connsiteY75" fmla="*/ 2378 h 10000"/>
                <a:gd name="connsiteX76" fmla="*/ 9808 w 10000"/>
                <a:gd name="connsiteY76" fmla="*/ 2060 h 10000"/>
                <a:gd name="connsiteX77" fmla="*/ 9808 w 10000"/>
                <a:gd name="connsiteY77" fmla="*/ 1743 h 10000"/>
                <a:gd name="connsiteX78" fmla="*/ 9808 w 10000"/>
                <a:gd name="connsiteY78" fmla="*/ 1424 h 10000"/>
                <a:gd name="connsiteX79" fmla="*/ 10000 w 10000"/>
                <a:gd name="connsiteY79" fmla="*/ 1105 h 10000"/>
                <a:gd name="connsiteX80" fmla="*/ 10000 w 10000"/>
                <a:gd name="connsiteY80" fmla="*/ 577 h 10000"/>
                <a:gd name="connsiteX81" fmla="*/ 9808 w 10000"/>
                <a:gd name="connsiteY81" fmla="*/ 48 h 10000"/>
                <a:gd name="connsiteX0" fmla="*/ 9808 w 10000"/>
                <a:gd name="connsiteY0" fmla="*/ 48 h 10000"/>
                <a:gd name="connsiteX1" fmla="*/ 9615 w 10000"/>
                <a:gd name="connsiteY1" fmla="*/ 48 h 10000"/>
                <a:gd name="connsiteX2" fmla="*/ 9038 w 10000"/>
                <a:gd name="connsiteY2" fmla="*/ 153 h 10000"/>
                <a:gd name="connsiteX3" fmla="*/ 2885 w 10000"/>
                <a:gd name="connsiteY3" fmla="*/ 3649 h 10000"/>
                <a:gd name="connsiteX4" fmla="*/ 2500 w 10000"/>
                <a:gd name="connsiteY4" fmla="*/ 3859 h 10000"/>
                <a:gd name="connsiteX5" fmla="*/ 1538 w 10000"/>
                <a:gd name="connsiteY5" fmla="*/ 3754 h 10000"/>
                <a:gd name="connsiteX6" fmla="*/ 577 w 10000"/>
                <a:gd name="connsiteY6" fmla="*/ 4071 h 10000"/>
                <a:gd name="connsiteX7" fmla="*/ 0 w 10000"/>
                <a:gd name="connsiteY7" fmla="*/ 4600 h 10000"/>
                <a:gd name="connsiteX8" fmla="*/ 2885 w 10000"/>
                <a:gd name="connsiteY8" fmla="*/ 10000 h 10000"/>
                <a:gd name="connsiteX9" fmla="*/ 6731 w 10000"/>
                <a:gd name="connsiteY9" fmla="*/ 9578 h 10000"/>
                <a:gd name="connsiteX10" fmla="*/ 6731 w 10000"/>
                <a:gd name="connsiteY10" fmla="*/ 9048 h 10000"/>
                <a:gd name="connsiteX11" fmla="*/ 6538 w 10000"/>
                <a:gd name="connsiteY11" fmla="*/ 8835 h 10000"/>
                <a:gd name="connsiteX12" fmla="*/ 6538 w 10000"/>
                <a:gd name="connsiteY12" fmla="*/ 8835 h 10000"/>
                <a:gd name="connsiteX13" fmla="*/ 6346 w 10000"/>
                <a:gd name="connsiteY13" fmla="*/ 9048 h 10000"/>
                <a:gd name="connsiteX14" fmla="*/ 5962 w 10000"/>
                <a:gd name="connsiteY14" fmla="*/ 9048 h 10000"/>
                <a:gd name="connsiteX15" fmla="*/ 5769 w 10000"/>
                <a:gd name="connsiteY15" fmla="*/ 8943 h 10000"/>
                <a:gd name="connsiteX16" fmla="*/ 5962 w 10000"/>
                <a:gd name="connsiteY16" fmla="*/ 8731 h 10000"/>
                <a:gd name="connsiteX17" fmla="*/ 5962 w 10000"/>
                <a:gd name="connsiteY17" fmla="*/ 8625 h 10000"/>
                <a:gd name="connsiteX18" fmla="*/ 6154 w 10000"/>
                <a:gd name="connsiteY18" fmla="*/ 8413 h 10000"/>
                <a:gd name="connsiteX19" fmla="*/ 6154 w 10000"/>
                <a:gd name="connsiteY19" fmla="*/ 8095 h 10000"/>
                <a:gd name="connsiteX20" fmla="*/ 5577 w 10000"/>
                <a:gd name="connsiteY20" fmla="*/ 8095 h 10000"/>
                <a:gd name="connsiteX21" fmla="*/ 5000 w 10000"/>
                <a:gd name="connsiteY21" fmla="*/ 7988 h 10000"/>
                <a:gd name="connsiteX22" fmla="*/ 4615 w 10000"/>
                <a:gd name="connsiteY22" fmla="*/ 7671 h 10000"/>
                <a:gd name="connsiteX23" fmla="*/ 4231 w 10000"/>
                <a:gd name="connsiteY23" fmla="*/ 7352 h 10000"/>
                <a:gd name="connsiteX24" fmla="*/ 3846 w 10000"/>
                <a:gd name="connsiteY24" fmla="*/ 7139 h 10000"/>
                <a:gd name="connsiteX25" fmla="*/ 3654 w 10000"/>
                <a:gd name="connsiteY25" fmla="*/ 7035 h 10000"/>
                <a:gd name="connsiteX26" fmla="*/ 3462 w 10000"/>
                <a:gd name="connsiteY26" fmla="*/ 6611 h 10000"/>
                <a:gd name="connsiteX27" fmla="*/ 3269 w 10000"/>
                <a:gd name="connsiteY27" fmla="*/ 6292 h 10000"/>
                <a:gd name="connsiteX28" fmla="*/ 2692 w 10000"/>
                <a:gd name="connsiteY28" fmla="*/ 5976 h 10000"/>
                <a:gd name="connsiteX29" fmla="*/ 2308 w 10000"/>
                <a:gd name="connsiteY29" fmla="*/ 5871 h 10000"/>
                <a:gd name="connsiteX30" fmla="*/ 1923 w 10000"/>
                <a:gd name="connsiteY30" fmla="*/ 5660 h 10000"/>
                <a:gd name="connsiteX31" fmla="*/ 1731 w 10000"/>
                <a:gd name="connsiteY31" fmla="*/ 5130 h 10000"/>
                <a:gd name="connsiteX32" fmla="*/ 1346 w 10000"/>
                <a:gd name="connsiteY32" fmla="*/ 4917 h 10000"/>
                <a:gd name="connsiteX33" fmla="*/ 1538 w 10000"/>
                <a:gd name="connsiteY33" fmla="*/ 4600 h 10000"/>
                <a:gd name="connsiteX34" fmla="*/ 1923 w 10000"/>
                <a:gd name="connsiteY34" fmla="*/ 4178 h 10000"/>
                <a:gd name="connsiteX35" fmla="*/ 1923 w 10000"/>
                <a:gd name="connsiteY35" fmla="*/ 4389 h 10000"/>
                <a:gd name="connsiteX36" fmla="*/ 1731 w 10000"/>
                <a:gd name="connsiteY36" fmla="*/ 4707 h 10000"/>
                <a:gd name="connsiteX37" fmla="*/ 2115 w 10000"/>
                <a:gd name="connsiteY37" fmla="*/ 5448 h 10000"/>
                <a:gd name="connsiteX38" fmla="*/ 2692 w 10000"/>
                <a:gd name="connsiteY38" fmla="*/ 5660 h 10000"/>
                <a:gd name="connsiteX39" fmla="*/ 3077 w 10000"/>
                <a:gd name="connsiteY39" fmla="*/ 5764 h 10000"/>
                <a:gd name="connsiteX40" fmla="*/ 3654 w 10000"/>
                <a:gd name="connsiteY40" fmla="*/ 5871 h 10000"/>
                <a:gd name="connsiteX41" fmla="*/ 3846 w 10000"/>
                <a:gd name="connsiteY41" fmla="*/ 6081 h 10000"/>
                <a:gd name="connsiteX42" fmla="*/ 4231 w 10000"/>
                <a:gd name="connsiteY42" fmla="*/ 6081 h 10000"/>
                <a:gd name="connsiteX43" fmla="*/ 4615 w 10000"/>
                <a:gd name="connsiteY43" fmla="*/ 6188 h 10000"/>
                <a:gd name="connsiteX44" fmla="*/ 4808 w 10000"/>
                <a:gd name="connsiteY44" fmla="*/ 6402 h 10000"/>
                <a:gd name="connsiteX45" fmla="*/ 5192 w 10000"/>
                <a:gd name="connsiteY45" fmla="*/ 6292 h 10000"/>
                <a:gd name="connsiteX46" fmla="*/ 5577 w 10000"/>
                <a:gd name="connsiteY46" fmla="*/ 6188 h 10000"/>
                <a:gd name="connsiteX47" fmla="*/ 5962 w 10000"/>
                <a:gd name="connsiteY47" fmla="*/ 6292 h 10000"/>
                <a:gd name="connsiteX48" fmla="*/ 6538 w 10000"/>
                <a:gd name="connsiteY48" fmla="*/ 6292 h 10000"/>
                <a:gd name="connsiteX49" fmla="*/ 6538 w 10000"/>
                <a:gd name="connsiteY49" fmla="*/ 6611 h 10000"/>
                <a:gd name="connsiteX50" fmla="*/ 6346 w 10000"/>
                <a:gd name="connsiteY50" fmla="*/ 7139 h 10000"/>
                <a:gd name="connsiteX51" fmla="*/ 6538 w 10000"/>
                <a:gd name="connsiteY51" fmla="*/ 7352 h 10000"/>
                <a:gd name="connsiteX52" fmla="*/ 7115 w 10000"/>
                <a:gd name="connsiteY52" fmla="*/ 7139 h 10000"/>
                <a:gd name="connsiteX53" fmla="*/ 7308 w 10000"/>
                <a:gd name="connsiteY53" fmla="*/ 6930 h 10000"/>
                <a:gd name="connsiteX54" fmla="*/ 7308 w 10000"/>
                <a:gd name="connsiteY54" fmla="*/ 6719 h 10000"/>
                <a:gd name="connsiteX55" fmla="*/ 7692 w 10000"/>
                <a:gd name="connsiteY55" fmla="*/ 6611 h 10000"/>
                <a:gd name="connsiteX56" fmla="*/ 7692 w 10000"/>
                <a:gd name="connsiteY56" fmla="*/ 6402 h 10000"/>
                <a:gd name="connsiteX57" fmla="*/ 7885 w 10000"/>
                <a:gd name="connsiteY57" fmla="*/ 6188 h 10000"/>
                <a:gd name="connsiteX58" fmla="*/ 8077 w 10000"/>
                <a:gd name="connsiteY58" fmla="*/ 5871 h 10000"/>
                <a:gd name="connsiteX59" fmla="*/ 7692 w 10000"/>
                <a:gd name="connsiteY59" fmla="*/ 5555 h 10000"/>
                <a:gd name="connsiteX60" fmla="*/ 8077 w 10000"/>
                <a:gd name="connsiteY60" fmla="*/ 5448 h 10000"/>
                <a:gd name="connsiteX61" fmla="*/ 8269 w 10000"/>
                <a:gd name="connsiteY61" fmla="*/ 5236 h 10000"/>
                <a:gd name="connsiteX62" fmla="*/ 8462 w 10000"/>
                <a:gd name="connsiteY62" fmla="*/ 5130 h 10000"/>
                <a:gd name="connsiteX63" fmla="*/ 8846 w 10000"/>
                <a:gd name="connsiteY63" fmla="*/ 5130 h 10000"/>
                <a:gd name="connsiteX64" fmla="*/ 8846 w 10000"/>
                <a:gd name="connsiteY64" fmla="*/ 5024 h 10000"/>
                <a:gd name="connsiteX65" fmla="*/ 8654 w 10000"/>
                <a:gd name="connsiteY65" fmla="*/ 4917 h 10000"/>
                <a:gd name="connsiteX66" fmla="*/ 8846 w 10000"/>
                <a:gd name="connsiteY66" fmla="*/ 4600 h 10000"/>
                <a:gd name="connsiteX67" fmla="*/ 8654 w 10000"/>
                <a:gd name="connsiteY67" fmla="*/ 4389 h 10000"/>
                <a:gd name="connsiteX68" fmla="*/ 8654 w 10000"/>
                <a:gd name="connsiteY68" fmla="*/ 4282 h 10000"/>
                <a:gd name="connsiteX69" fmla="*/ 9038 w 10000"/>
                <a:gd name="connsiteY69" fmla="*/ 4282 h 10000"/>
                <a:gd name="connsiteX70" fmla="*/ 9231 w 10000"/>
                <a:gd name="connsiteY70" fmla="*/ 3965 h 10000"/>
                <a:gd name="connsiteX71" fmla="*/ 9808 w 10000"/>
                <a:gd name="connsiteY71" fmla="*/ 3543 h 10000"/>
                <a:gd name="connsiteX72" fmla="*/ 9615 w 10000"/>
                <a:gd name="connsiteY72" fmla="*/ 3119 h 10000"/>
                <a:gd name="connsiteX73" fmla="*/ 9808 w 10000"/>
                <a:gd name="connsiteY73" fmla="*/ 2801 h 10000"/>
                <a:gd name="connsiteX74" fmla="*/ 9808 w 10000"/>
                <a:gd name="connsiteY74" fmla="*/ 2378 h 10000"/>
                <a:gd name="connsiteX75" fmla="*/ 9808 w 10000"/>
                <a:gd name="connsiteY75" fmla="*/ 2060 h 10000"/>
                <a:gd name="connsiteX76" fmla="*/ 9808 w 10000"/>
                <a:gd name="connsiteY76" fmla="*/ 1743 h 10000"/>
                <a:gd name="connsiteX77" fmla="*/ 9808 w 10000"/>
                <a:gd name="connsiteY77" fmla="*/ 1424 h 10000"/>
                <a:gd name="connsiteX78" fmla="*/ 10000 w 10000"/>
                <a:gd name="connsiteY78" fmla="*/ 1105 h 10000"/>
                <a:gd name="connsiteX79" fmla="*/ 10000 w 10000"/>
                <a:gd name="connsiteY79" fmla="*/ 577 h 10000"/>
                <a:gd name="connsiteX80" fmla="*/ 9808 w 10000"/>
                <a:gd name="connsiteY80" fmla="*/ 48 h 10000"/>
                <a:gd name="connsiteX0" fmla="*/ 9808 w 10000"/>
                <a:gd name="connsiteY0" fmla="*/ 48 h 10000"/>
                <a:gd name="connsiteX1" fmla="*/ 9615 w 10000"/>
                <a:gd name="connsiteY1" fmla="*/ 48 h 10000"/>
                <a:gd name="connsiteX2" fmla="*/ 2885 w 10000"/>
                <a:gd name="connsiteY2" fmla="*/ 3649 h 10000"/>
                <a:gd name="connsiteX3" fmla="*/ 2500 w 10000"/>
                <a:gd name="connsiteY3" fmla="*/ 3859 h 10000"/>
                <a:gd name="connsiteX4" fmla="*/ 1538 w 10000"/>
                <a:gd name="connsiteY4" fmla="*/ 3754 h 10000"/>
                <a:gd name="connsiteX5" fmla="*/ 577 w 10000"/>
                <a:gd name="connsiteY5" fmla="*/ 4071 h 10000"/>
                <a:gd name="connsiteX6" fmla="*/ 0 w 10000"/>
                <a:gd name="connsiteY6" fmla="*/ 4600 h 10000"/>
                <a:gd name="connsiteX7" fmla="*/ 2885 w 10000"/>
                <a:gd name="connsiteY7" fmla="*/ 10000 h 10000"/>
                <a:gd name="connsiteX8" fmla="*/ 6731 w 10000"/>
                <a:gd name="connsiteY8" fmla="*/ 9578 h 10000"/>
                <a:gd name="connsiteX9" fmla="*/ 6731 w 10000"/>
                <a:gd name="connsiteY9" fmla="*/ 9048 h 10000"/>
                <a:gd name="connsiteX10" fmla="*/ 6538 w 10000"/>
                <a:gd name="connsiteY10" fmla="*/ 8835 h 10000"/>
                <a:gd name="connsiteX11" fmla="*/ 6538 w 10000"/>
                <a:gd name="connsiteY11" fmla="*/ 8835 h 10000"/>
                <a:gd name="connsiteX12" fmla="*/ 6346 w 10000"/>
                <a:gd name="connsiteY12" fmla="*/ 9048 h 10000"/>
                <a:gd name="connsiteX13" fmla="*/ 5962 w 10000"/>
                <a:gd name="connsiteY13" fmla="*/ 9048 h 10000"/>
                <a:gd name="connsiteX14" fmla="*/ 5769 w 10000"/>
                <a:gd name="connsiteY14" fmla="*/ 8943 h 10000"/>
                <a:gd name="connsiteX15" fmla="*/ 5962 w 10000"/>
                <a:gd name="connsiteY15" fmla="*/ 8731 h 10000"/>
                <a:gd name="connsiteX16" fmla="*/ 5962 w 10000"/>
                <a:gd name="connsiteY16" fmla="*/ 8625 h 10000"/>
                <a:gd name="connsiteX17" fmla="*/ 6154 w 10000"/>
                <a:gd name="connsiteY17" fmla="*/ 8413 h 10000"/>
                <a:gd name="connsiteX18" fmla="*/ 6154 w 10000"/>
                <a:gd name="connsiteY18" fmla="*/ 8095 h 10000"/>
                <a:gd name="connsiteX19" fmla="*/ 5577 w 10000"/>
                <a:gd name="connsiteY19" fmla="*/ 8095 h 10000"/>
                <a:gd name="connsiteX20" fmla="*/ 5000 w 10000"/>
                <a:gd name="connsiteY20" fmla="*/ 7988 h 10000"/>
                <a:gd name="connsiteX21" fmla="*/ 4615 w 10000"/>
                <a:gd name="connsiteY21" fmla="*/ 7671 h 10000"/>
                <a:gd name="connsiteX22" fmla="*/ 4231 w 10000"/>
                <a:gd name="connsiteY22" fmla="*/ 7352 h 10000"/>
                <a:gd name="connsiteX23" fmla="*/ 3846 w 10000"/>
                <a:gd name="connsiteY23" fmla="*/ 7139 h 10000"/>
                <a:gd name="connsiteX24" fmla="*/ 3654 w 10000"/>
                <a:gd name="connsiteY24" fmla="*/ 7035 h 10000"/>
                <a:gd name="connsiteX25" fmla="*/ 3462 w 10000"/>
                <a:gd name="connsiteY25" fmla="*/ 6611 h 10000"/>
                <a:gd name="connsiteX26" fmla="*/ 3269 w 10000"/>
                <a:gd name="connsiteY26" fmla="*/ 6292 h 10000"/>
                <a:gd name="connsiteX27" fmla="*/ 2692 w 10000"/>
                <a:gd name="connsiteY27" fmla="*/ 5976 h 10000"/>
                <a:gd name="connsiteX28" fmla="*/ 2308 w 10000"/>
                <a:gd name="connsiteY28" fmla="*/ 5871 h 10000"/>
                <a:gd name="connsiteX29" fmla="*/ 1923 w 10000"/>
                <a:gd name="connsiteY29" fmla="*/ 5660 h 10000"/>
                <a:gd name="connsiteX30" fmla="*/ 1731 w 10000"/>
                <a:gd name="connsiteY30" fmla="*/ 5130 h 10000"/>
                <a:gd name="connsiteX31" fmla="*/ 1346 w 10000"/>
                <a:gd name="connsiteY31" fmla="*/ 4917 h 10000"/>
                <a:gd name="connsiteX32" fmla="*/ 1538 w 10000"/>
                <a:gd name="connsiteY32" fmla="*/ 4600 h 10000"/>
                <a:gd name="connsiteX33" fmla="*/ 1923 w 10000"/>
                <a:gd name="connsiteY33" fmla="*/ 4178 h 10000"/>
                <a:gd name="connsiteX34" fmla="*/ 1923 w 10000"/>
                <a:gd name="connsiteY34" fmla="*/ 4389 h 10000"/>
                <a:gd name="connsiteX35" fmla="*/ 1731 w 10000"/>
                <a:gd name="connsiteY35" fmla="*/ 4707 h 10000"/>
                <a:gd name="connsiteX36" fmla="*/ 2115 w 10000"/>
                <a:gd name="connsiteY36" fmla="*/ 5448 h 10000"/>
                <a:gd name="connsiteX37" fmla="*/ 2692 w 10000"/>
                <a:gd name="connsiteY37" fmla="*/ 5660 h 10000"/>
                <a:gd name="connsiteX38" fmla="*/ 3077 w 10000"/>
                <a:gd name="connsiteY38" fmla="*/ 5764 h 10000"/>
                <a:gd name="connsiteX39" fmla="*/ 3654 w 10000"/>
                <a:gd name="connsiteY39" fmla="*/ 5871 h 10000"/>
                <a:gd name="connsiteX40" fmla="*/ 3846 w 10000"/>
                <a:gd name="connsiteY40" fmla="*/ 6081 h 10000"/>
                <a:gd name="connsiteX41" fmla="*/ 4231 w 10000"/>
                <a:gd name="connsiteY41" fmla="*/ 6081 h 10000"/>
                <a:gd name="connsiteX42" fmla="*/ 4615 w 10000"/>
                <a:gd name="connsiteY42" fmla="*/ 6188 h 10000"/>
                <a:gd name="connsiteX43" fmla="*/ 4808 w 10000"/>
                <a:gd name="connsiteY43" fmla="*/ 6402 h 10000"/>
                <a:gd name="connsiteX44" fmla="*/ 5192 w 10000"/>
                <a:gd name="connsiteY44" fmla="*/ 6292 h 10000"/>
                <a:gd name="connsiteX45" fmla="*/ 5577 w 10000"/>
                <a:gd name="connsiteY45" fmla="*/ 6188 h 10000"/>
                <a:gd name="connsiteX46" fmla="*/ 5962 w 10000"/>
                <a:gd name="connsiteY46" fmla="*/ 6292 h 10000"/>
                <a:gd name="connsiteX47" fmla="*/ 6538 w 10000"/>
                <a:gd name="connsiteY47" fmla="*/ 6292 h 10000"/>
                <a:gd name="connsiteX48" fmla="*/ 6538 w 10000"/>
                <a:gd name="connsiteY48" fmla="*/ 6611 h 10000"/>
                <a:gd name="connsiteX49" fmla="*/ 6346 w 10000"/>
                <a:gd name="connsiteY49" fmla="*/ 7139 h 10000"/>
                <a:gd name="connsiteX50" fmla="*/ 6538 w 10000"/>
                <a:gd name="connsiteY50" fmla="*/ 7352 h 10000"/>
                <a:gd name="connsiteX51" fmla="*/ 7115 w 10000"/>
                <a:gd name="connsiteY51" fmla="*/ 7139 h 10000"/>
                <a:gd name="connsiteX52" fmla="*/ 7308 w 10000"/>
                <a:gd name="connsiteY52" fmla="*/ 6930 h 10000"/>
                <a:gd name="connsiteX53" fmla="*/ 7308 w 10000"/>
                <a:gd name="connsiteY53" fmla="*/ 6719 h 10000"/>
                <a:gd name="connsiteX54" fmla="*/ 7692 w 10000"/>
                <a:gd name="connsiteY54" fmla="*/ 6611 h 10000"/>
                <a:gd name="connsiteX55" fmla="*/ 7692 w 10000"/>
                <a:gd name="connsiteY55" fmla="*/ 6402 h 10000"/>
                <a:gd name="connsiteX56" fmla="*/ 7885 w 10000"/>
                <a:gd name="connsiteY56" fmla="*/ 6188 h 10000"/>
                <a:gd name="connsiteX57" fmla="*/ 8077 w 10000"/>
                <a:gd name="connsiteY57" fmla="*/ 5871 h 10000"/>
                <a:gd name="connsiteX58" fmla="*/ 7692 w 10000"/>
                <a:gd name="connsiteY58" fmla="*/ 5555 h 10000"/>
                <a:gd name="connsiteX59" fmla="*/ 8077 w 10000"/>
                <a:gd name="connsiteY59" fmla="*/ 5448 h 10000"/>
                <a:gd name="connsiteX60" fmla="*/ 8269 w 10000"/>
                <a:gd name="connsiteY60" fmla="*/ 5236 h 10000"/>
                <a:gd name="connsiteX61" fmla="*/ 8462 w 10000"/>
                <a:gd name="connsiteY61" fmla="*/ 5130 h 10000"/>
                <a:gd name="connsiteX62" fmla="*/ 8846 w 10000"/>
                <a:gd name="connsiteY62" fmla="*/ 5130 h 10000"/>
                <a:gd name="connsiteX63" fmla="*/ 8846 w 10000"/>
                <a:gd name="connsiteY63" fmla="*/ 5024 h 10000"/>
                <a:gd name="connsiteX64" fmla="*/ 8654 w 10000"/>
                <a:gd name="connsiteY64" fmla="*/ 4917 h 10000"/>
                <a:gd name="connsiteX65" fmla="*/ 8846 w 10000"/>
                <a:gd name="connsiteY65" fmla="*/ 4600 h 10000"/>
                <a:gd name="connsiteX66" fmla="*/ 8654 w 10000"/>
                <a:gd name="connsiteY66" fmla="*/ 4389 h 10000"/>
                <a:gd name="connsiteX67" fmla="*/ 8654 w 10000"/>
                <a:gd name="connsiteY67" fmla="*/ 4282 h 10000"/>
                <a:gd name="connsiteX68" fmla="*/ 9038 w 10000"/>
                <a:gd name="connsiteY68" fmla="*/ 4282 h 10000"/>
                <a:gd name="connsiteX69" fmla="*/ 9231 w 10000"/>
                <a:gd name="connsiteY69" fmla="*/ 3965 h 10000"/>
                <a:gd name="connsiteX70" fmla="*/ 9808 w 10000"/>
                <a:gd name="connsiteY70" fmla="*/ 3543 h 10000"/>
                <a:gd name="connsiteX71" fmla="*/ 9615 w 10000"/>
                <a:gd name="connsiteY71" fmla="*/ 3119 h 10000"/>
                <a:gd name="connsiteX72" fmla="*/ 9808 w 10000"/>
                <a:gd name="connsiteY72" fmla="*/ 2801 h 10000"/>
                <a:gd name="connsiteX73" fmla="*/ 9808 w 10000"/>
                <a:gd name="connsiteY73" fmla="*/ 2378 h 10000"/>
                <a:gd name="connsiteX74" fmla="*/ 9808 w 10000"/>
                <a:gd name="connsiteY74" fmla="*/ 2060 h 10000"/>
                <a:gd name="connsiteX75" fmla="*/ 9808 w 10000"/>
                <a:gd name="connsiteY75" fmla="*/ 1743 h 10000"/>
                <a:gd name="connsiteX76" fmla="*/ 9808 w 10000"/>
                <a:gd name="connsiteY76" fmla="*/ 1424 h 10000"/>
                <a:gd name="connsiteX77" fmla="*/ 10000 w 10000"/>
                <a:gd name="connsiteY77" fmla="*/ 1105 h 10000"/>
                <a:gd name="connsiteX78" fmla="*/ 10000 w 10000"/>
                <a:gd name="connsiteY78" fmla="*/ 577 h 10000"/>
                <a:gd name="connsiteX79" fmla="*/ 9808 w 10000"/>
                <a:gd name="connsiteY79" fmla="*/ 48 h 10000"/>
                <a:gd name="connsiteX0" fmla="*/ 9808 w 10000"/>
                <a:gd name="connsiteY0" fmla="*/ 0 h 9952"/>
                <a:gd name="connsiteX1" fmla="*/ 2885 w 10000"/>
                <a:gd name="connsiteY1" fmla="*/ 3601 h 9952"/>
                <a:gd name="connsiteX2" fmla="*/ 2500 w 10000"/>
                <a:gd name="connsiteY2" fmla="*/ 3811 h 9952"/>
                <a:gd name="connsiteX3" fmla="*/ 1538 w 10000"/>
                <a:gd name="connsiteY3" fmla="*/ 3706 h 9952"/>
                <a:gd name="connsiteX4" fmla="*/ 577 w 10000"/>
                <a:gd name="connsiteY4" fmla="*/ 4023 h 9952"/>
                <a:gd name="connsiteX5" fmla="*/ 0 w 10000"/>
                <a:gd name="connsiteY5" fmla="*/ 4552 h 9952"/>
                <a:gd name="connsiteX6" fmla="*/ 2885 w 10000"/>
                <a:gd name="connsiteY6" fmla="*/ 9952 h 9952"/>
                <a:gd name="connsiteX7" fmla="*/ 6731 w 10000"/>
                <a:gd name="connsiteY7" fmla="*/ 9530 h 9952"/>
                <a:gd name="connsiteX8" fmla="*/ 6731 w 10000"/>
                <a:gd name="connsiteY8" fmla="*/ 9000 h 9952"/>
                <a:gd name="connsiteX9" fmla="*/ 6538 w 10000"/>
                <a:gd name="connsiteY9" fmla="*/ 8787 h 9952"/>
                <a:gd name="connsiteX10" fmla="*/ 6538 w 10000"/>
                <a:gd name="connsiteY10" fmla="*/ 8787 h 9952"/>
                <a:gd name="connsiteX11" fmla="*/ 6346 w 10000"/>
                <a:gd name="connsiteY11" fmla="*/ 9000 h 9952"/>
                <a:gd name="connsiteX12" fmla="*/ 5962 w 10000"/>
                <a:gd name="connsiteY12" fmla="*/ 9000 h 9952"/>
                <a:gd name="connsiteX13" fmla="*/ 5769 w 10000"/>
                <a:gd name="connsiteY13" fmla="*/ 8895 h 9952"/>
                <a:gd name="connsiteX14" fmla="*/ 5962 w 10000"/>
                <a:gd name="connsiteY14" fmla="*/ 8683 h 9952"/>
                <a:gd name="connsiteX15" fmla="*/ 5962 w 10000"/>
                <a:gd name="connsiteY15" fmla="*/ 8577 h 9952"/>
                <a:gd name="connsiteX16" fmla="*/ 6154 w 10000"/>
                <a:gd name="connsiteY16" fmla="*/ 8365 h 9952"/>
                <a:gd name="connsiteX17" fmla="*/ 6154 w 10000"/>
                <a:gd name="connsiteY17" fmla="*/ 8047 h 9952"/>
                <a:gd name="connsiteX18" fmla="*/ 5577 w 10000"/>
                <a:gd name="connsiteY18" fmla="*/ 8047 h 9952"/>
                <a:gd name="connsiteX19" fmla="*/ 5000 w 10000"/>
                <a:gd name="connsiteY19" fmla="*/ 7940 h 9952"/>
                <a:gd name="connsiteX20" fmla="*/ 4615 w 10000"/>
                <a:gd name="connsiteY20" fmla="*/ 7623 h 9952"/>
                <a:gd name="connsiteX21" fmla="*/ 4231 w 10000"/>
                <a:gd name="connsiteY21" fmla="*/ 7304 h 9952"/>
                <a:gd name="connsiteX22" fmla="*/ 3846 w 10000"/>
                <a:gd name="connsiteY22" fmla="*/ 7091 h 9952"/>
                <a:gd name="connsiteX23" fmla="*/ 3654 w 10000"/>
                <a:gd name="connsiteY23" fmla="*/ 6987 h 9952"/>
                <a:gd name="connsiteX24" fmla="*/ 3462 w 10000"/>
                <a:gd name="connsiteY24" fmla="*/ 6563 h 9952"/>
                <a:gd name="connsiteX25" fmla="*/ 3269 w 10000"/>
                <a:gd name="connsiteY25" fmla="*/ 6244 h 9952"/>
                <a:gd name="connsiteX26" fmla="*/ 2692 w 10000"/>
                <a:gd name="connsiteY26" fmla="*/ 5928 h 9952"/>
                <a:gd name="connsiteX27" fmla="*/ 2308 w 10000"/>
                <a:gd name="connsiteY27" fmla="*/ 5823 h 9952"/>
                <a:gd name="connsiteX28" fmla="*/ 1923 w 10000"/>
                <a:gd name="connsiteY28" fmla="*/ 5612 h 9952"/>
                <a:gd name="connsiteX29" fmla="*/ 1731 w 10000"/>
                <a:gd name="connsiteY29" fmla="*/ 5082 h 9952"/>
                <a:gd name="connsiteX30" fmla="*/ 1346 w 10000"/>
                <a:gd name="connsiteY30" fmla="*/ 4869 h 9952"/>
                <a:gd name="connsiteX31" fmla="*/ 1538 w 10000"/>
                <a:gd name="connsiteY31" fmla="*/ 4552 h 9952"/>
                <a:gd name="connsiteX32" fmla="*/ 1923 w 10000"/>
                <a:gd name="connsiteY32" fmla="*/ 4130 h 9952"/>
                <a:gd name="connsiteX33" fmla="*/ 1923 w 10000"/>
                <a:gd name="connsiteY33" fmla="*/ 4341 h 9952"/>
                <a:gd name="connsiteX34" fmla="*/ 1731 w 10000"/>
                <a:gd name="connsiteY34" fmla="*/ 4659 h 9952"/>
                <a:gd name="connsiteX35" fmla="*/ 2115 w 10000"/>
                <a:gd name="connsiteY35" fmla="*/ 5400 h 9952"/>
                <a:gd name="connsiteX36" fmla="*/ 2692 w 10000"/>
                <a:gd name="connsiteY36" fmla="*/ 5612 h 9952"/>
                <a:gd name="connsiteX37" fmla="*/ 3077 w 10000"/>
                <a:gd name="connsiteY37" fmla="*/ 5716 h 9952"/>
                <a:gd name="connsiteX38" fmla="*/ 3654 w 10000"/>
                <a:gd name="connsiteY38" fmla="*/ 5823 h 9952"/>
                <a:gd name="connsiteX39" fmla="*/ 3846 w 10000"/>
                <a:gd name="connsiteY39" fmla="*/ 6033 h 9952"/>
                <a:gd name="connsiteX40" fmla="*/ 4231 w 10000"/>
                <a:gd name="connsiteY40" fmla="*/ 6033 h 9952"/>
                <a:gd name="connsiteX41" fmla="*/ 4615 w 10000"/>
                <a:gd name="connsiteY41" fmla="*/ 6140 h 9952"/>
                <a:gd name="connsiteX42" fmla="*/ 4808 w 10000"/>
                <a:gd name="connsiteY42" fmla="*/ 6354 h 9952"/>
                <a:gd name="connsiteX43" fmla="*/ 5192 w 10000"/>
                <a:gd name="connsiteY43" fmla="*/ 6244 h 9952"/>
                <a:gd name="connsiteX44" fmla="*/ 5577 w 10000"/>
                <a:gd name="connsiteY44" fmla="*/ 6140 h 9952"/>
                <a:gd name="connsiteX45" fmla="*/ 5962 w 10000"/>
                <a:gd name="connsiteY45" fmla="*/ 6244 h 9952"/>
                <a:gd name="connsiteX46" fmla="*/ 6538 w 10000"/>
                <a:gd name="connsiteY46" fmla="*/ 6244 h 9952"/>
                <a:gd name="connsiteX47" fmla="*/ 6538 w 10000"/>
                <a:gd name="connsiteY47" fmla="*/ 6563 h 9952"/>
                <a:gd name="connsiteX48" fmla="*/ 6346 w 10000"/>
                <a:gd name="connsiteY48" fmla="*/ 7091 h 9952"/>
                <a:gd name="connsiteX49" fmla="*/ 6538 w 10000"/>
                <a:gd name="connsiteY49" fmla="*/ 7304 h 9952"/>
                <a:gd name="connsiteX50" fmla="*/ 7115 w 10000"/>
                <a:gd name="connsiteY50" fmla="*/ 7091 h 9952"/>
                <a:gd name="connsiteX51" fmla="*/ 7308 w 10000"/>
                <a:gd name="connsiteY51" fmla="*/ 6882 h 9952"/>
                <a:gd name="connsiteX52" fmla="*/ 7308 w 10000"/>
                <a:gd name="connsiteY52" fmla="*/ 6671 h 9952"/>
                <a:gd name="connsiteX53" fmla="*/ 7692 w 10000"/>
                <a:gd name="connsiteY53" fmla="*/ 6563 h 9952"/>
                <a:gd name="connsiteX54" fmla="*/ 7692 w 10000"/>
                <a:gd name="connsiteY54" fmla="*/ 6354 h 9952"/>
                <a:gd name="connsiteX55" fmla="*/ 7885 w 10000"/>
                <a:gd name="connsiteY55" fmla="*/ 6140 h 9952"/>
                <a:gd name="connsiteX56" fmla="*/ 8077 w 10000"/>
                <a:gd name="connsiteY56" fmla="*/ 5823 h 9952"/>
                <a:gd name="connsiteX57" fmla="*/ 7692 w 10000"/>
                <a:gd name="connsiteY57" fmla="*/ 5507 h 9952"/>
                <a:gd name="connsiteX58" fmla="*/ 8077 w 10000"/>
                <a:gd name="connsiteY58" fmla="*/ 5400 h 9952"/>
                <a:gd name="connsiteX59" fmla="*/ 8269 w 10000"/>
                <a:gd name="connsiteY59" fmla="*/ 5188 h 9952"/>
                <a:gd name="connsiteX60" fmla="*/ 8462 w 10000"/>
                <a:gd name="connsiteY60" fmla="*/ 5082 h 9952"/>
                <a:gd name="connsiteX61" fmla="*/ 8846 w 10000"/>
                <a:gd name="connsiteY61" fmla="*/ 5082 h 9952"/>
                <a:gd name="connsiteX62" fmla="*/ 8846 w 10000"/>
                <a:gd name="connsiteY62" fmla="*/ 4976 h 9952"/>
                <a:gd name="connsiteX63" fmla="*/ 8654 w 10000"/>
                <a:gd name="connsiteY63" fmla="*/ 4869 h 9952"/>
                <a:gd name="connsiteX64" fmla="*/ 8846 w 10000"/>
                <a:gd name="connsiteY64" fmla="*/ 4552 h 9952"/>
                <a:gd name="connsiteX65" fmla="*/ 8654 w 10000"/>
                <a:gd name="connsiteY65" fmla="*/ 4341 h 9952"/>
                <a:gd name="connsiteX66" fmla="*/ 8654 w 10000"/>
                <a:gd name="connsiteY66" fmla="*/ 4234 h 9952"/>
                <a:gd name="connsiteX67" fmla="*/ 9038 w 10000"/>
                <a:gd name="connsiteY67" fmla="*/ 4234 h 9952"/>
                <a:gd name="connsiteX68" fmla="*/ 9231 w 10000"/>
                <a:gd name="connsiteY68" fmla="*/ 3917 h 9952"/>
                <a:gd name="connsiteX69" fmla="*/ 9808 w 10000"/>
                <a:gd name="connsiteY69" fmla="*/ 3495 h 9952"/>
                <a:gd name="connsiteX70" fmla="*/ 9615 w 10000"/>
                <a:gd name="connsiteY70" fmla="*/ 3071 h 9952"/>
                <a:gd name="connsiteX71" fmla="*/ 9808 w 10000"/>
                <a:gd name="connsiteY71" fmla="*/ 2753 h 9952"/>
                <a:gd name="connsiteX72" fmla="*/ 9808 w 10000"/>
                <a:gd name="connsiteY72" fmla="*/ 2330 h 9952"/>
                <a:gd name="connsiteX73" fmla="*/ 9808 w 10000"/>
                <a:gd name="connsiteY73" fmla="*/ 2012 h 9952"/>
                <a:gd name="connsiteX74" fmla="*/ 9808 w 10000"/>
                <a:gd name="connsiteY74" fmla="*/ 1695 h 9952"/>
                <a:gd name="connsiteX75" fmla="*/ 9808 w 10000"/>
                <a:gd name="connsiteY75" fmla="*/ 1376 h 9952"/>
                <a:gd name="connsiteX76" fmla="*/ 10000 w 10000"/>
                <a:gd name="connsiteY76" fmla="*/ 1057 h 9952"/>
                <a:gd name="connsiteX77" fmla="*/ 10000 w 10000"/>
                <a:gd name="connsiteY77" fmla="*/ 529 h 9952"/>
                <a:gd name="connsiteX78" fmla="*/ 9808 w 10000"/>
                <a:gd name="connsiteY78" fmla="*/ 0 h 9952"/>
                <a:gd name="connsiteX0" fmla="*/ 10000 w 10000"/>
                <a:gd name="connsiteY0" fmla="*/ 0 h 9468"/>
                <a:gd name="connsiteX1" fmla="*/ 2885 w 10000"/>
                <a:gd name="connsiteY1" fmla="*/ 3086 h 9468"/>
                <a:gd name="connsiteX2" fmla="*/ 2500 w 10000"/>
                <a:gd name="connsiteY2" fmla="*/ 3297 h 9468"/>
                <a:gd name="connsiteX3" fmla="*/ 1538 w 10000"/>
                <a:gd name="connsiteY3" fmla="*/ 3192 h 9468"/>
                <a:gd name="connsiteX4" fmla="*/ 577 w 10000"/>
                <a:gd name="connsiteY4" fmla="*/ 3510 h 9468"/>
                <a:gd name="connsiteX5" fmla="*/ 0 w 10000"/>
                <a:gd name="connsiteY5" fmla="*/ 4042 h 9468"/>
                <a:gd name="connsiteX6" fmla="*/ 2885 w 10000"/>
                <a:gd name="connsiteY6" fmla="*/ 9468 h 9468"/>
                <a:gd name="connsiteX7" fmla="*/ 6731 w 10000"/>
                <a:gd name="connsiteY7" fmla="*/ 9044 h 9468"/>
                <a:gd name="connsiteX8" fmla="*/ 6731 w 10000"/>
                <a:gd name="connsiteY8" fmla="*/ 8511 h 9468"/>
                <a:gd name="connsiteX9" fmla="*/ 6538 w 10000"/>
                <a:gd name="connsiteY9" fmla="*/ 8297 h 9468"/>
                <a:gd name="connsiteX10" fmla="*/ 6538 w 10000"/>
                <a:gd name="connsiteY10" fmla="*/ 8297 h 9468"/>
                <a:gd name="connsiteX11" fmla="*/ 6346 w 10000"/>
                <a:gd name="connsiteY11" fmla="*/ 8511 h 9468"/>
                <a:gd name="connsiteX12" fmla="*/ 5962 w 10000"/>
                <a:gd name="connsiteY12" fmla="*/ 8511 h 9468"/>
                <a:gd name="connsiteX13" fmla="*/ 5769 w 10000"/>
                <a:gd name="connsiteY13" fmla="*/ 8406 h 9468"/>
                <a:gd name="connsiteX14" fmla="*/ 5962 w 10000"/>
                <a:gd name="connsiteY14" fmla="*/ 8193 h 9468"/>
                <a:gd name="connsiteX15" fmla="*/ 5962 w 10000"/>
                <a:gd name="connsiteY15" fmla="*/ 8086 h 9468"/>
                <a:gd name="connsiteX16" fmla="*/ 6154 w 10000"/>
                <a:gd name="connsiteY16" fmla="*/ 7873 h 9468"/>
                <a:gd name="connsiteX17" fmla="*/ 6154 w 10000"/>
                <a:gd name="connsiteY17" fmla="*/ 7554 h 9468"/>
                <a:gd name="connsiteX18" fmla="*/ 5577 w 10000"/>
                <a:gd name="connsiteY18" fmla="*/ 7554 h 9468"/>
                <a:gd name="connsiteX19" fmla="*/ 5000 w 10000"/>
                <a:gd name="connsiteY19" fmla="*/ 7446 h 9468"/>
                <a:gd name="connsiteX20" fmla="*/ 4615 w 10000"/>
                <a:gd name="connsiteY20" fmla="*/ 7128 h 9468"/>
                <a:gd name="connsiteX21" fmla="*/ 4231 w 10000"/>
                <a:gd name="connsiteY21" fmla="*/ 6807 h 9468"/>
                <a:gd name="connsiteX22" fmla="*/ 3846 w 10000"/>
                <a:gd name="connsiteY22" fmla="*/ 6593 h 9468"/>
                <a:gd name="connsiteX23" fmla="*/ 3654 w 10000"/>
                <a:gd name="connsiteY23" fmla="*/ 6489 h 9468"/>
                <a:gd name="connsiteX24" fmla="*/ 3462 w 10000"/>
                <a:gd name="connsiteY24" fmla="*/ 6063 h 9468"/>
                <a:gd name="connsiteX25" fmla="*/ 3269 w 10000"/>
                <a:gd name="connsiteY25" fmla="*/ 5742 h 9468"/>
                <a:gd name="connsiteX26" fmla="*/ 2692 w 10000"/>
                <a:gd name="connsiteY26" fmla="*/ 5425 h 9468"/>
                <a:gd name="connsiteX27" fmla="*/ 2308 w 10000"/>
                <a:gd name="connsiteY27" fmla="*/ 5319 h 9468"/>
                <a:gd name="connsiteX28" fmla="*/ 1923 w 10000"/>
                <a:gd name="connsiteY28" fmla="*/ 5107 h 9468"/>
                <a:gd name="connsiteX29" fmla="*/ 1731 w 10000"/>
                <a:gd name="connsiteY29" fmla="*/ 4575 h 9468"/>
                <a:gd name="connsiteX30" fmla="*/ 1346 w 10000"/>
                <a:gd name="connsiteY30" fmla="*/ 4360 h 9468"/>
                <a:gd name="connsiteX31" fmla="*/ 1538 w 10000"/>
                <a:gd name="connsiteY31" fmla="*/ 4042 h 9468"/>
                <a:gd name="connsiteX32" fmla="*/ 1923 w 10000"/>
                <a:gd name="connsiteY32" fmla="*/ 3618 h 9468"/>
                <a:gd name="connsiteX33" fmla="*/ 1923 w 10000"/>
                <a:gd name="connsiteY33" fmla="*/ 3830 h 9468"/>
                <a:gd name="connsiteX34" fmla="*/ 1731 w 10000"/>
                <a:gd name="connsiteY34" fmla="*/ 4149 h 9468"/>
                <a:gd name="connsiteX35" fmla="*/ 2115 w 10000"/>
                <a:gd name="connsiteY35" fmla="*/ 4894 h 9468"/>
                <a:gd name="connsiteX36" fmla="*/ 2692 w 10000"/>
                <a:gd name="connsiteY36" fmla="*/ 5107 h 9468"/>
                <a:gd name="connsiteX37" fmla="*/ 3077 w 10000"/>
                <a:gd name="connsiteY37" fmla="*/ 5212 h 9468"/>
                <a:gd name="connsiteX38" fmla="*/ 3654 w 10000"/>
                <a:gd name="connsiteY38" fmla="*/ 5319 h 9468"/>
                <a:gd name="connsiteX39" fmla="*/ 3846 w 10000"/>
                <a:gd name="connsiteY39" fmla="*/ 5530 h 9468"/>
                <a:gd name="connsiteX40" fmla="*/ 4231 w 10000"/>
                <a:gd name="connsiteY40" fmla="*/ 5530 h 9468"/>
                <a:gd name="connsiteX41" fmla="*/ 4615 w 10000"/>
                <a:gd name="connsiteY41" fmla="*/ 5638 h 9468"/>
                <a:gd name="connsiteX42" fmla="*/ 4808 w 10000"/>
                <a:gd name="connsiteY42" fmla="*/ 5853 h 9468"/>
                <a:gd name="connsiteX43" fmla="*/ 5192 w 10000"/>
                <a:gd name="connsiteY43" fmla="*/ 5742 h 9468"/>
                <a:gd name="connsiteX44" fmla="*/ 5577 w 10000"/>
                <a:gd name="connsiteY44" fmla="*/ 5638 h 9468"/>
                <a:gd name="connsiteX45" fmla="*/ 5962 w 10000"/>
                <a:gd name="connsiteY45" fmla="*/ 5742 h 9468"/>
                <a:gd name="connsiteX46" fmla="*/ 6538 w 10000"/>
                <a:gd name="connsiteY46" fmla="*/ 5742 h 9468"/>
                <a:gd name="connsiteX47" fmla="*/ 6538 w 10000"/>
                <a:gd name="connsiteY47" fmla="*/ 6063 h 9468"/>
                <a:gd name="connsiteX48" fmla="*/ 6346 w 10000"/>
                <a:gd name="connsiteY48" fmla="*/ 6593 h 9468"/>
                <a:gd name="connsiteX49" fmla="*/ 6538 w 10000"/>
                <a:gd name="connsiteY49" fmla="*/ 6807 h 9468"/>
                <a:gd name="connsiteX50" fmla="*/ 7115 w 10000"/>
                <a:gd name="connsiteY50" fmla="*/ 6593 h 9468"/>
                <a:gd name="connsiteX51" fmla="*/ 7308 w 10000"/>
                <a:gd name="connsiteY51" fmla="*/ 6383 h 9468"/>
                <a:gd name="connsiteX52" fmla="*/ 7308 w 10000"/>
                <a:gd name="connsiteY52" fmla="*/ 6171 h 9468"/>
                <a:gd name="connsiteX53" fmla="*/ 7692 w 10000"/>
                <a:gd name="connsiteY53" fmla="*/ 6063 h 9468"/>
                <a:gd name="connsiteX54" fmla="*/ 7692 w 10000"/>
                <a:gd name="connsiteY54" fmla="*/ 5853 h 9468"/>
                <a:gd name="connsiteX55" fmla="*/ 7885 w 10000"/>
                <a:gd name="connsiteY55" fmla="*/ 5638 h 9468"/>
                <a:gd name="connsiteX56" fmla="*/ 8077 w 10000"/>
                <a:gd name="connsiteY56" fmla="*/ 5319 h 9468"/>
                <a:gd name="connsiteX57" fmla="*/ 7692 w 10000"/>
                <a:gd name="connsiteY57" fmla="*/ 5002 h 9468"/>
                <a:gd name="connsiteX58" fmla="*/ 8077 w 10000"/>
                <a:gd name="connsiteY58" fmla="*/ 4894 h 9468"/>
                <a:gd name="connsiteX59" fmla="*/ 8269 w 10000"/>
                <a:gd name="connsiteY59" fmla="*/ 4681 h 9468"/>
                <a:gd name="connsiteX60" fmla="*/ 8462 w 10000"/>
                <a:gd name="connsiteY60" fmla="*/ 4575 h 9468"/>
                <a:gd name="connsiteX61" fmla="*/ 8846 w 10000"/>
                <a:gd name="connsiteY61" fmla="*/ 4575 h 9468"/>
                <a:gd name="connsiteX62" fmla="*/ 8846 w 10000"/>
                <a:gd name="connsiteY62" fmla="*/ 4468 h 9468"/>
                <a:gd name="connsiteX63" fmla="*/ 8654 w 10000"/>
                <a:gd name="connsiteY63" fmla="*/ 4360 h 9468"/>
                <a:gd name="connsiteX64" fmla="*/ 8846 w 10000"/>
                <a:gd name="connsiteY64" fmla="*/ 4042 h 9468"/>
                <a:gd name="connsiteX65" fmla="*/ 8654 w 10000"/>
                <a:gd name="connsiteY65" fmla="*/ 3830 h 9468"/>
                <a:gd name="connsiteX66" fmla="*/ 8654 w 10000"/>
                <a:gd name="connsiteY66" fmla="*/ 3722 h 9468"/>
                <a:gd name="connsiteX67" fmla="*/ 9038 w 10000"/>
                <a:gd name="connsiteY67" fmla="*/ 3722 h 9468"/>
                <a:gd name="connsiteX68" fmla="*/ 9231 w 10000"/>
                <a:gd name="connsiteY68" fmla="*/ 3404 h 9468"/>
                <a:gd name="connsiteX69" fmla="*/ 9808 w 10000"/>
                <a:gd name="connsiteY69" fmla="*/ 2980 h 9468"/>
                <a:gd name="connsiteX70" fmla="*/ 9615 w 10000"/>
                <a:gd name="connsiteY70" fmla="*/ 2554 h 9468"/>
                <a:gd name="connsiteX71" fmla="*/ 9808 w 10000"/>
                <a:gd name="connsiteY71" fmla="*/ 2234 h 9468"/>
                <a:gd name="connsiteX72" fmla="*/ 9808 w 10000"/>
                <a:gd name="connsiteY72" fmla="*/ 1809 h 9468"/>
                <a:gd name="connsiteX73" fmla="*/ 9808 w 10000"/>
                <a:gd name="connsiteY73" fmla="*/ 1490 h 9468"/>
                <a:gd name="connsiteX74" fmla="*/ 9808 w 10000"/>
                <a:gd name="connsiteY74" fmla="*/ 1171 h 9468"/>
                <a:gd name="connsiteX75" fmla="*/ 9808 w 10000"/>
                <a:gd name="connsiteY75" fmla="*/ 851 h 9468"/>
                <a:gd name="connsiteX76" fmla="*/ 10000 w 10000"/>
                <a:gd name="connsiteY76" fmla="*/ 530 h 9468"/>
                <a:gd name="connsiteX77" fmla="*/ 10000 w 10000"/>
                <a:gd name="connsiteY77" fmla="*/ 0 h 9468"/>
                <a:gd name="connsiteX0" fmla="*/ 10000 w 10000"/>
                <a:gd name="connsiteY0" fmla="*/ 0 h 9440"/>
                <a:gd name="connsiteX1" fmla="*/ 2885 w 10000"/>
                <a:gd name="connsiteY1" fmla="*/ 2699 h 9440"/>
                <a:gd name="connsiteX2" fmla="*/ 2500 w 10000"/>
                <a:gd name="connsiteY2" fmla="*/ 2922 h 9440"/>
                <a:gd name="connsiteX3" fmla="*/ 1538 w 10000"/>
                <a:gd name="connsiteY3" fmla="*/ 2811 h 9440"/>
                <a:gd name="connsiteX4" fmla="*/ 577 w 10000"/>
                <a:gd name="connsiteY4" fmla="*/ 3147 h 9440"/>
                <a:gd name="connsiteX5" fmla="*/ 0 w 10000"/>
                <a:gd name="connsiteY5" fmla="*/ 3709 h 9440"/>
                <a:gd name="connsiteX6" fmla="*/ 2885 w 10000"/>
                <a:gd name="connsiteY6" fmla="*/ 9440 h 9440"/>
                <a:gd name="connsiteX7" fmla="*/ 6731 w 10000"/>
                <a:gd name="connsiteY7" fmla="*/ 8992 h 9440"/>
                <a:gd name="connsiteX8" fmla="*/ 6731 w 10000"/>
                <a:gd name="connsiteY8" fmla="*/ 8429 h 9440"/>
                <a:gd name="connsiteX9" fmla="*/ 6538 w 10000"/>
                <a:gd name="connsiteY9" fmla="*/ 8203 h 9440"/>
                <a:gd name="connsiteX10" fmla="*/ 6538 w 10000"/>
                <a:gd name="connsiteY10" fmla="*/ 8203 h 9440"/>
                <a:gd name="connsiteX11" fmla="*/ 6346 w 10000"/>
                <a:gd name="connsiteY11" fmla="*/ 8429 h 9440"/>
                <a:gd name="connsiteX12" fmla="*/ 5962 w 10000"/>
                <a:gd name="connsiteY12" fmla="*/ 8429 h 9440"/>
                <a:gd name="connsiteX13" fmla="*/ 5769 w 10000"/>
                <a:gd name="connsiteY13" fmla="*/ 8318 h 9440"/>
                <a:gd name="connsiteX14" fmla="*/ 5962 w 10000"/>
                <a:gd name="connsiteY14" fmla="*/ 8093 h 9440"/>
                <a:gd name="connsiteX15" fmla="*/ 5962 w 10000"/>
                <a:gd name="connsiteY15" fmla="*/ 7980 h 9440"/>
                <a:gd name="connsiteX16" fmla="*/ 6154 w 10000"/>
                <a:gd name="connsiteY16" fmla="*/ 7755 h 9440"/>
                <a:gd name="connsiteX17" fmla="*/ 6154 w 10000"/>
                <a:gd name="connsiteY17" fmla="*/ 7418 h 9440"/>
                <a:gd name="connsiteX18" fmla="*/ 5577 w 10000"/>
                <a:gd name="connsiteY18" fmla="*/ 7418 h 9440"/>
                <a:gd name="connsiteX19" fmla="*/ 5000 w 10000"/>
                <a:gd name="connsiteY19" fmla="*/ 7304 h 9440"/>
                <a:gd name="connsiteX20" fmla="*/ 4615 w 10000"/>
                <a:gd name="connsiteY20" fmla="*/ 6969 h 9440"/>
                <a:gd name="connsiteX21" fmla="*/ 4231 w 10000"/>
                <a:gd name="connsiteY21" fmla="*/ 6629 h 9440"/>
                <a:gd name="connsiteX22" fmla="*/ 3846 w 10000"/>
                <a:gd name="connsiteY22" fmla="*/ 6403 h 9440"/>
                <a:gd name="connsiteX23" fmla="*/ 3654 w 10000"/>
                <a:gd name="connsiteY23" fmla="*/ 6294 h 9440"/>
                <a:gd name="connsiteX24" fmla="*/ 3462 w 10000"/>
                <a:gd name="connsiteY24" fmla="*/ 5844 h 9440"/>
                <a:gd name="connsiteX25" fmla="*/ 3269 w 10000"/>
                <a:gd name="connsiteY25" fmla="*/ 5505 h 9440"/>
                <a:gd name="connsiteX26" fmla="*/ 2692 w 10000"/>
                <a:gd name="connsiteY26" fmla="*/ 5170 h 9440"/>
                <a:gd name="connsiteX27" fmla="*/ 2308 w 10000"/>
                <a:gd name="connsiteY27" fmla="*/ 5058 h 9440"/>
                <a:gd name="connsiteX28" fmla="*/ 1923 w 10000"/>
                <a:gd name="connsiteY28" fmla="*/ 4834 h 9440"/>
                <a:gd name="connsiteX29" fmla="*/ 1731 w 10000"/>
                <a:gd name="connsiteY29" fmla="*/ 4272 h 9440"/>
                <a:gd name="connsiteX30" fmla="*/ 1346 w 10000"/>
                <a:gd name="connsiteY30" fmla="*/ 4045 h 9440"/>
                <a:gd name="connsiteX31" fmla="*/ 1538 w 10000"/>
                <a:gd name="connsiteY31" fmla="*/ 3709 h 9440"/>
                <a:gd name="connsiteX32" fmla="*/ 1923 w 10000"/>
                <a:gd name="connsiteY32" fmla="*/ 3261 h 9440"/>
                <a:gd name="connsiteX33" fmla="*/ 1923 w 10000"/>
                <a:gd name="connsiteY33" fmla="*/ 3485 h 9440"/>
                <a:gd name="connsiteX34" fmla="*/ 1731 w 10000"/>
                <a:gd name="connsiteY34" fmla="*/ 3822 h 9440"/>
                <a:gd name="connsiteX35" fmla="*/ 2115 w 10000"/>
                <a:gd name="connsiteY35" fmla="*/ 4609 h 9440"/>
                <a:gd name="connsiteX36" fmla="*/ 2692 w 10000"/>
                <a:gd name="connsiteY36" fmla="*/ 4834 h 9440"/>
                <a:gd name="connsiteX37" fmla="*/ 3077 w 10000"/>
                <a:gd name="connsiteY37" fmla="*/ 4945 h 9440"/>
                <a:gd name="connsiteX38" fmla="*/ 3654 w 10000"/>
                <a:gd name="connsiteY38" fmla="*/ 5058 h 9440"/>
                <a:gd name="connsiteX39" fmla="*/ 3846 w 10000"/>
                <a:gd name="connsiteY39" fmla="*/ 5281 h 9440"/>
                <a:gd name="connsiteX40" fmla="*/ 4231 w 10000"/>
                <a:gd name="connsiteY40" fmla="*/ 5281 h 9440"/>
                <a:gd name="connsiteX41" fmla="*/ 4615 w 10000"/>
                <a:gd name="connsiteY41" fmla="*/ 5395 h 9440"/>
                <a:gd name="connsiteX42" fmla="*/ 4808 w 10000"/>
                <a:gd name="connsiteY42" fmla="*/ 5622 h 9440"/>
                <a:gd name="connsiteX43" fmla="*/ 5192 w 10000"/>
                <a:gd name="connsiteY43" fmla="*/ 5505 h 9440"/>
                <a:gd name="connsiteX44" fmla="*/ 5577 w 10000"/>
                <a:gd name="connsiteY44" fmla="*/ 5395 h 9440"/>
                <a:gd name="connsiteX45" fmla="*/ 5962 w 10000"/>
                <a:gd name="connsiteY45" fmla="*/ 5505 h 9440"/>
                <a:gd name="connsiteX46" fmla="*/ 6538 w 10000"/>
                <a:gd name="connsiteY46" fmla="*/ 5505 h 9440"/>
                <a:gd name="connsiteX47" fmla="*/ 6538 w 10000"/>
                <a:gd name="connsiteY47" fmla="*/ 5844 h 9440"/>
                <a:gd name="connsiteX48" fmla="*/ 6346 w 10000"/>
                <a:gd name="connsiteY48" fmla="*/ 6403 h 9440"/>
                <a:gd name="connsiteX49" fmla="*/ 6538 w 10000"/>
                <a:gd name="connsiteY49" fmla="*/ 6629 h 9440"/>
                <a:gd name="connsiteX50" fmla="*/ 7115 w 10000"/>
                <a:gd name="connsiteY50" fmla="*/ 6403 h 9440"/>
                <a:gd name="connsiteX51" fmla="*/ 7308 w 10000"/>
                <a:gd name="connsiteY51" fmla="*/ 6182 h 9440"/>
                <a:gd name="connsiteX52" fmla="*/ 7308 w 10000"/>
                <a:gd name="connsiteY52" fmla="*/ 5958 h 9440"/>
                <a:gd name="connsiteX53" fmla="*/ 7692 w 10000"/>
                <a:gd name="connsiteY53" fmla="*/ 5844 h 9440"/>
                <a:gd name="connsiteX54" fmla="*/ 7692 w 10000"/>
                <a:gd name="connsiteY54" fmla="*/ 5622 h 9440"/>
                <a:gd name="connsiteX55" fmla="*/ 7885 w 10000"/>
                <a:gd name="connsiteY55" fmla="*/ 5395 h 9440"/>
                <a:gd name="connsiteX56" fmla="*/ 8077 w 10000"/>
                <a:gd name="connsiteY56" fmla="*/ 5058 h 9440"/>
                <a:gd name="connsiteX57" fmla="*/ 7692 w 10000"/>
                <a:gd name="connsiteY57" fmla="*/ 4723 h 9440"/>
                <a:gd name="connsiteX58" fmla="*/ 8077 w 10000"/>
                <a:gd name="connsiteY58" fmla="*/ 4609 h 9440"/>
                <a:gd name="connsiteX59" fmla="*/ 8269 w 10000"/>
                <a:gd name="connsiteY59" fmla="*/ 4384 h 9440"/>
                <a:gd name="connsiteX60" fmla="*/ 8462 w 10000"/>
                <a:gd name="connsiteY60" fmla="*/ 4272 h 9440"/>
                <a:gd name="connsiteX61" fmla="*/ 8846 w 10000"/>
                <a:gd name="connsiteY61" fmla="*/ 4272 h 9440"/>
                <a:gd name="connsiteX62" fmla="*/ 8846 w 10000"/>
                <a:gd name="connsiteY62" fmla="*/ 4159 h 9440"/>
                <a:gd name="connsiteX63" fmla="*/ 8654 w 10000"/>
                <a:gd name="connsiteY63" fmla="*/ 4045 h 9440"/>
                <a:gd name="connsiteX64" fmla="*/ 8846 w 10000"/>
                <a:gd name="connsiteY64" fmla="*/ 3709 h 9440"/>
                <a:gd name="connsiteX65" fmla="*/ 8654 w 10000"/>
                <a:gd name="connsiteY65" fmla="*/ 3485 h 9440"/>
                <a:gd name="connsiteX66" fmla="*/ 8654 w 10000"/>
                <a:gd name="connsiteY66" fmla="*/ 3371 h 9440"/>
                <a:gd name="connsiteX67" fmla="*/ 9038 w 10000"/>
                <a:gd name="connsiteY67" fmla="*/ 3371 h 9440"/>
                <a:gd name="connsiteX68" fmla="*/ 9231 w 10000"/>
                <a:gd name="connsiteY68" fmla="*/ 3035 h 9440"/>
                <a:gd name="connsiteX69" fmla="*/ 9808 w 10000"/>
                <a:gd name="connsiteY69" fmla="*/ 2587 h 9440"/>
                <a:gd name="connsiteX70" fmla="*/ 9615 w 10000"/>
                <a:gd name="connsiteY70" fmla="*/ 2138 h 9440"/>
                <a:gd name="connsiteX71" fmla="*/ 9808 w 10000"/>
                <a:gd name="connsiteY71" fmla="*/ 1800 h 9440"/>
                <a:gd name="connsiteX72" fmla="*/ 9808 w 10000"/>
                <a:gd name="connsiteY72" fmla="*/ 1351 h 9440"/>
                <a:gd name="connsiteX73" fmla="*/ 9808 w 10000"/>
                <a:gd name="connsiteY73" fmla="*/ 1014 h 9440"/>
                <a:gd name="connsiteX74" fmla="*/ 9808 w 10000"/>
                <a:gd name="connsiteY74" fmla="*/ 677 h 9440"/>
                <a:gd name="connsiteX75" fmla="*/ 9808 w 10000"/>
                <a:gd name="connsiteY75" fmla="*/ 339 h 9440"/>
                <a:gd name="connsiteX76" fmla="*/ 10000 w 10000"/>
                <a:gd name="connsiteY76" fmla="*/ 0 h 9440"/>
                <a:gd name="connsiteX0" fmla="*/ 9808 w 9887"/>
                <a:gd name="connsiteY0" fmla="*/ 0 h 9641"/>
                <a:gd name="connsiteX1" fmla="*/ 2885 w 9887"/>
                <a:gd name="connsiteY1" fmla="*/ 2500 h 9641"/>
                <a:gd name="connsiteX2" fmla="*/ 2500 w 9887"/>
                <a:gd name="connsiteY2" fmla="*/ 2736 h 9641"/>
                <a:gd name="connsiteX3" fmla="*/ 1538 w 9887"/>
                <a:gd name="connsiteY3" fmla="*/ 2619 h 9641"/>
                <a:gd name="connsiteX4" fmla="*/ 577 w 9887"/>
                <a:gd name="connsiteY4" fmla="*/ 2975 h 9641"/>
                <a:gd name="connsiteX5" fmla="*/ 0 w 9887"/>
                <a:gd name="connsiteY5" fmla="*/ 3570 h 9641"/>
                <a:gd name="connsiteX6" fmla="*/ 2885 w 9887"/>
                <a:gd name="connsiteY6" fmla="*/ 9641 h 9641"/>
                <a:gd name="connsiteX7" fmla="*/ 6731 w 9887"/>
                <a:gd name="connsiteY7" fmla="*/ 9166 h 9641"/>
                <a:gd name="connsiteX8" fmla="*/ 6731 w 9887"/>
                <a:gd name="connsiteY8" fmla="*/ 8570 h 9641"/>
                <a:gd name="connsiteX9" fmla="*/ 6538 w 9887"/>
                <a:gd name="connsiteY9" fmla="*/ 8331 h 9641"/>
                <a:gd name="connsiteX10" fmla="*/ 6538 w 9887"/>
                <a:gd name="connsiteY10" fmla="*/ 8331 h 9641"/>
                <a:gd name="connsiteX11" fmla="*/ 6346 w 9887"/>
                <a:gd name="connsiteY11" fmla="*/ 8570 h 9641"/>
                <a:gd name="connsiteX12" fmla="*/ 5962 w 9887"/>
                <a:gd name="connsiteY12" fmla="*/ 8570 h 9641"/>
                <a:gd name="connsiteX13" fmla="*/ 5769 w 9887"/>
                <a:gd name="connsiteY13" fmla="*/ 8452 h 9641"/>
                <a:gd name="connsiteX14" fmla="*/ 5962 w 9887"/>
                <a:gd name="connsiteY14" fmla="*/ 8214 h 9641"/>
                <a:gd name="connsiteX15" fmla="*/ 5962 w 9887"/>
                <a:gd name="connsiteY15" fmla="*/ 8094 h 9641"/>
                <a:gd name="connsiteX16" fmla="*/ 6154 w 9887"/>
                <a:gd name="connsiteY16" fmla="*/ 7856 h 9641"/>
                <a:gd name="connsiteX17" fmla="*/ 6154 w 9887"/>
                <a:gd name="connsiteY17" fmla="*/ 7499 h 9641"/>
                <a:gd name="connsiteX18" fmla="*/ 5577 w 9887"/>
                <a:gd name="connsiteY18" fmla="*/ 7499 h 9641"/>
                <a:gd name="connsiteX19" fmla="*/ 5000 w 9887"/>
                <a:gd name="connsiteY19" fmla="*/ 7378 h 9641"/>
                <a:gd name="connsiteX20" fmla="*/ 4615 w 9887"/>
                <a:gd name="connsiteY20" fmla="*/ 7023 h 9641"/>
                <a:gd name="connsiteX21" fmla="*/ 4231 w 9887"/>
                <a:gd name="connsiteY21" fmla="*/ 6663 h 9641"/>
                <a:gd name="connsiteX22" fmla="*/ 3846 w 9887"/>
                <a:gd name="connsiteY22" fmla="*/ 6424 h 9641"/>
                <a:gd name="connsiteX23" fmla="*/ 3654 w 9887"/>
                <a:gd name="connsiteY23" fmla="*/ 6308 h 9641"/>
                <a:gd name="connsiteX24" fmla="*/ 3462 w 9887"/>
                <a:gd name="connsiteY24" fmla="*/ 5832 h 9641"/>
                <a:gd name="connsiteX25" fmla="*/ 3269 w 9887"/>
                <a:gd name="connsiteY25" fmla="*/ 5473 h 9641"/>
                <a:gd name="connsiteX26" fmla="*/ 2692 w 9887"/>
                <a:gd name="connsiteY26" fmla="*/ 5118 h 9641"/>
                <a:gd name="connsiteX27" fmla="*/ 2308 w 9887"/>
                <a:gd name="connsiteY27" fmla="*/ 4999 h 9641"/>
                <a:gd name="connsiteX28" fmla="*/ 1923 w 9887"/>
                <a:gd name="connsiteY28" fmla="*/ 4762 h 9641"/>
                <a:gd name="connsiteX29" fmla="*/ 1731 w 9887"/>
                <a:gd name="connsiteY29" fmla="*/ 4166 h 9641"/>
                <a:gd name="connsiteX30" fmla="*/ 1346 w 9887"/>
                <a:gd name="connsiteY30" fmla="*/ 3926 h 9641"/>
                <a:gd name="connsiteX31" fmla="*/ 1538 w 9887"/>
                <a:gd name="connsiteY31" fmla="*/ 3570 h 9641"/>
                <a:gd name="connsiteX32" fmla="*/ 1923 w 9887"/>
                <a:gd name="connsiteY32" fmla="*/ 3095 h 9641"/>
                <a:gd name="connsiteX33" fmla="*/ 1923 w 9887"/>
                <a:gd name="connsiteY33" fmla="*/ 3333 h 9641"/>
                <a:gd name="connsiteX34" fmla="*/ 1731 w 9887"/>
                <a:gd name="connsiteY34" fmla="*/ 3690 h 9641"/>
                <a:gd name="connsiteX35" fmla="*/ 2115 w 9887"/>
                <a:gd name="connsiteY35" fmla="*/ 4523 h 9641"/>
                <a:gd name="connsiteX36" fmla="*/ 2692 w 9887"/>
                <a:gd name="connsiteY36" fmla="*/ 4762 h 9641"/>
                <a:gd name="connsiteX37" fmla="*/ 3077 w 9887"/>
                <a:gd name="connsiteY37" fmla="*/ 4879 h 9641"/>
                <a:gd name="connsiteX38" fmla="*/ 3654 w 9887"/>
                <a:gd name="connsiteY38" fmla="*/ 4999 h 9641"/>
                <a:gd name="connsiteX39" fmla="*/ 3846 w 9887"/>
                <a:gd name="connsiteY39" fmla="*/ 5235 h 9641"/>
                <a:gd name="connsiteX40" fmla="*/ 4231 w 9887"/>
                <a:gd name="connsiteY40" fmla="*/ 5235 h 9641"/>
                <a:gd name="connsiteX41" fmla="*/ 4615 w 9887"/>
                <a:gd name="connsiteY41" fmla="*/ 5356 h 9641"/>
                <a:gd name="connsiteX42" fmla="*/ 4808 w 9887"/>
                <a:gd name="connsiteY42" fmla="*/ 5597 h 9641"/>
                <a:gd name="connsiteX43" fmla="*/ 5192 w 9887"/>
                <a:gd name="connsiteY43" fmla="*/ 5473 h 9641"/>
                <a:gd name="connsiteX44" fmla="*/ 5577 w 9887"/>
                <a:gd name="connsiteY44" fmla="*/ 5356 h 9641"/>
                <a:gd name="connsiteX45" fmla="*/ 5962 w 9887"/>
                <a:gd name="connsiteY45" fmla="*/ 5473 h 9641"/>
                <a:gd name="connsiteX46" fmla="*/ 6538 w 9887"/>
                <a:gd name="connsiteY46" fmla="*/ 5473 h 9641"/>
                <a:gd name="connsiteX47" fmla="*/ 6538 w 9887"/>
                <a:gd name="connsiteY47" fmla="*/ 5832 h 9641"/>
                <a:gd name="connsiteX48" fmla="*/ 6346 w 9887"/>
                <a:gd name="connsiteY48" fmla="*/ 6424 h 9641"/>
                <a:gd name="connsiteX49" fmla="*/ 6538 w 9887"/>
                <a:gd name="connsiteY49" fmla="*/ 6663 h 9641"/>
                <a:gd name="connsiteX50" fmla="*/ 7115 w 9887"/>
                <a:gd name="connsiteY50" fmla="*/ 6424 h 9641"/>
                <a:gd name="connsiteX51" fmla="*/ 7308 w 9887"/>
                <a:gd name="connsiteY51" fmla="*/ 6190 h 9641"/>
                <a:gd name="connsiteX52" fmla="*/ 7308 w 9887"/>
                <a:gd name="connsiteY52" fmla="*/ 5952 h 9641"/>
                <a:gd name="connsiteX53" fmla="*/ 7692 w 9887"/>
                <a:gd name="connsiteY53" fmla="*/ 5832 h 9641"/>
                <a:gd name="connsiteX54" fmla="*/ 7692 w 9887"/>
                <a:gd name="connsiteY54" fmla="*/ 5597 h 9641"/>
                <a:gd name="connsiteX55" fmla="*/ 7885 w 9887"/>
                <a:gd name="connsiteY55" fmla="*/ 5356 h 9641"/>
                <a:gd name="connsiteX56" fmla="*/ 8077 w 9887"/>
                <a:gd name="connsiteY56" fmla="*/ 4999 h 9641"/>
                <a:gd name="connsiteX57" fmla="*/ 7692 w 9887"/>
                <a:gd name="connsiteY57" fmla="*/ 4644 h 9641"/>
                <a:gd name="connsiteX58" fmla="*/ 8077 w 9887"/>
                <a:gd name="connsiteY58" fmla="*/ 4523 h 9641"/>
                <a:gd name="connsiteX59" fmla="*/ 8269 w 9887"/>
                <a:gd name="connsiteY59" fmla="*/ 4285 h 9641"/>
                <a:gd name="connsiteX60" fmla="*/ 8462 w 9887"/>
                <a:gd name="connsiteY60" fmla="*/ 4166 h 9641"/>
                <a:gd name="connsiteX61" fmla="*/ 8846 w 9887"/>
                <a:gd name="connsiteY61" fmla="*/ 4166 h 9641"/>
                <a:gd name="connsiteX62" fmla="*/ 8846 w 9887"/>
                <a:gd name="connsiteY62" fmla="*/ 4047 h 9641"/>
                <a:gd name="connsiteX63" fmla="*/ 8654 w 9887"/>
                <a:gd name="connsiteY63" fmla="*/ 3926 h 9641"/>
                <a:gd name="connsiteX64" fmla="*/ 8846 w 9887"/>
                <a:gd name="connsiteY64" fmla="*/ 3570 h 9641"/>
                <a:gd name="connsiteX65" fmla="*/ 8654 w 9887"/>
                <a:gd name="connsiteY65" fmla="*/ 3333 h 9641"/>
                <a:gd name="connsiteX66" fmla="*/ 8654 w 9887"/>
                <a:gd name="connsiteY66" fmla="*/ 3212 h 9641"/>
                <a:gd name="connsiteX67" fmla="*/ 9038 w 9887"/>
                <a:gd name="connsiteY67" fmla="*/ 3212 h 9641"/>
                <a:gd name="connsiteX68" fmla="*/ 9231 w 9887"/>
                <a:gd name="connsiteY68" fmla="*/ 2856 h 9641"/>
                <a:gd name="connsiteX69" fmla="*/ 9808 w 9887"/>
                <a:gd name="connsiteY69" fmla="*/ 2381 h 9641"/>
                <a:gd name="connsiteX70" fmla="*/ 9615 w 9887"/>
                <a:gd name="connsiteY70" fmla="*/ 1906 h 9641"/>
                <a:gd name="connsiteX71" fmla="*/ 9808 w 9887"/>
                <a:gd name="connsiteY71" fmla="*/ 1548 h 9641"/>
                <a:gd name="connsiteX72" fmla="*/ 9808 w 9887"/>
                <a:gd name="connsiteY72" fmla="*/ 1072 h 9641"/>
                <a:gd name="connsiteX73" fmla="*/ 9808 w 9887"/>
                <a:gd name="connsiteY73" fmla="*/ 715 h 9641"/>
                <a:gd name="connsiteX74" fmla="*/ 9808 w 9887"/>
                <a:gd name="connsiteY74" fmla="*/ 358 h 9641"/>
                <a:gd name="connsiteX75" fmla="*/ 9808 w 9887"/>
                <a:gd name="connsiteY75" fmla="*/ 0 h 9641"/>
                <a:gd name="connsiteX0" fmla="*/ 9920 w 10000"/>
                <a:gd name="connsiteY0" fmla="*/ 0 h 9629"/>
                <a:gd name="connsiteX1" fmla="*/ 2918 w 10000"/>
                <a:gd name="connsiteY1" fmla="*/ 2222 h 9629"/>
                <a:gd name="connsiteX2" fmla="*/ 2529 w 10000"/>
                <a:gd name="connsiteY2" fmla="*/ 2467 h 9629"/>
                <a:gd name="connsiteX3" fmla="*/ 1556 w 10000"/>
                <a:gd name="connsiteY3" fmla="*/ 2346 h 9629"/>
                <a:gd name="connsiteX4" fmla="*/ 584 w 10000"/>
                <a:gd name="connsiteY4" fmla="*/ 2715 h 9629"/>
                <a:gd name="connsiteX5" fmla="*/ 0 w 10000"/>
                <a:gd name="connsiteY5" fmla="*/ 3332 h 9629"/>
                <a:gd name="connsiteX6" fmla="*/ 2918 w 10000"/>
                <a:gd name="connsiteY6" fmla="*/ 9629 h 9629"/>
                <a:gd name="connsiteX7" fmla="*/ 6808 w 10000"/>
                <a:gd name="connsiteY7" fmla="*/ 9136 h 9629"/>
                <a:gd name="connsiteX8" fmla="*/ 6808 w 10000"/>
                <a:gd name="connsiteY8" fmla="*/ 8518 h 9629"/>
                <a:gd name="connsiteX9" fmla="*/ 6613 w 10000"/>
                <a:gd name="connsiteY9" fmla="*/ 8270 h 9629"/>
                <a:gd name="connsiteX10" fmla="*/ 6613 w 10000"/>
                <a:gd name="connsiteY10" fmla="*/ 8270 h 9629"/>
                <a:gd name="connsiteX11" fmla="*/ 6419 w 10000"/>
                <a:gd name="connsiteY11" fmla="*/ 8518 h 9629"/>
                <a:gd name="connsiteX12" fmla="*/ 6030 w 10000"/>
                <a:gd name="connsiteY12" fmla="*/ 8518 h 9629"/>
                <a:gd name="connsiteX13" fmla="*/ 5835 w 10000"/>
                <a:gd name="connsiteY13" fmla="*/ 8396 h 9629"/>
                <a:gd name="connsiteX14" fmla="*/ 6030 w 10000"/>
                <a:gd name="connsiteY14" fmla="*/ 8149 h 9629"/>
                <a:gd name="connsiteX15" fmla="*/ 6030 w 10000"/>
                <a:gd name="connsiteY15" fmla="*/ 8024 h 9629"/>
                <a:gd name="connsiteX16" fmla="*/ 6224 w 10000"/>
                <a:gd name="connsiteY16" fmla="*/ 7778 h 9629"/>
                <a:gd name="connsiteX17" fmla="*/ 6224 w 10000"/>
                <a:gd name="connsiteY17" fmla="*/ 7407 h 9629"/>
                <a:gd name="connsiteX18" fmla="*/ 5641 w 10000"/>
                <a:gd name="connsiteY18" fmla="*/ 7407 h 9629"/>
                <a:gd name="connsiteX19" fmla="*/ 5057 w 10000"/>
                <a:gd name="connsiteY19" fmla="*/ 7282 h 9629"/>
                <a:gd name="connsiteX20" fmla="*/ 4668 w 10000"/>
                <a:gd name="connsiteY20" fmla="*/ 6914 h 9629"/>
                <a:gd name="connsiteX21" fmla="*/ 4279 w 10000"/>
                <a:gd name="connsiteY21" fmla="*/ 6540 h 9629"/>
                <a:gd name="connsiteX22" fmla="*/ 3890 w 10000"/>
                <a:gd name="connsiteY22" fmla="*/ 6292 h 9629"/>
                <a:gd name="connsiteX23" fmla="*/ 3696 w 10000"/>
                <a:gd name="connsiteY23" fmla="*/ 6172 h 9629"/>
                <a:gd name="connsiteX24" fmla="*/ 3502 w 10000"/>
                <a:gd name="connsiteY24" fmla="*/ 5678 h 9629"/>
                <a:gd name="connsiteX25" fmla="*/ 3306 w 10000"/>
                <a:gd name="connsiteY25" fmla="*/ 5306 h 9629"/>
                <a:gd name="connsiteX26" fmla="*/ 2723 w 10000"/>
                <a:gd name="connsiteY26" fmla="*/ 4938 h 9629"/>
                <a:gd name="connsiteX27" fmla="*/ 2334 w 10000"/>
                <a:gd name="connsiteY27" fmla="*/ 4814 h 9629"/>
                <a:gd name="connsiteX28" fmla="*/ 1945 w 10000"/>
                <a:gd name="connsiteY28" fmla="*/ 4568 h 9629"/>
                <a:gd name="connsiteX29" fmla="*/ 1751 w 10000"/>
                <a:gd name="connsiteY29" fmla="*/ 3950 h 9629"/>
                <a:gd name="connsiteX30" fmla="*/ 1361 w 10000"/>
                <a:gd name="connsiteY30" fmla="*/ 3701 h 9629"/>
                <a:gd name="connsiteX31" fmla="*/ 1556 w 10000"/>
                <a:gd name="connsiteY31" fmla="*/ 3332 h 9629"/>
                <a:gd name="connsiteX32" fmla="*/ 1945 w 10000"/>
                <a:gd name="connsiteY32" fmla="*/ 2839 h 9629"/>
                <a:gd name="connsiteX33" fmla="*/ 1945 w 10000"/>
                <a:gd name="connsiteY33" fmla="*/ 3086 h 9629"/>
                <a:gd name="connsiteX34" fmla="*/ 1751 w 10000"/>
                <a:gd name="connsiteY34" fmla="*/ 3456 h 9629"/>
                <a:gd name="connsiteX35" fmla="*/ 2139 w 10000"/>
                <a:gd name="connsiteY35" fmla="*/ 4320 h 9629"/>
                <a:gd name="connsiteX36" fmla="*/ 2723 w 10000"/>
                <a:gd name="connsiteY36" fmla="*/ 4568 h 9629"/>
                <a:gd name="connsiteX37" fmla="*/ 3112 w 10000"/>
                <a:gd name="connsiteY37" fmla="*/ 4690 h 9629"/>
                <a:gd name="connsiteX38" fmla="*/ 3696 w 10000"/>
                <a:gd name="connsiteY38" fmla="*/ 4814 h 9629"/>
                <a:gd name="connsiteX39" fmla="*/ 3890 w 10000"/>
                <a:gd name="connsiteY39" fmla="*/ 5059 h 9629"/>
                <a:gd name="connsiteX40" fmla="*/ 4279 w 10000"/>
                <a:gd name="connsiteY40" fmla="*/ 5059 h 9629"/>
                <a:gd name="connsiteX41" fmla="*/ 4668 w 10000"/>
                <a:gd name="connsiteY41" fmla="*/ 5184 h 9629"/>
                <a:gd name="connsiteX42" fmla="*/ 4863 w 10000"/>
                <a:gd name="connsiteY42" fmla="*/ 5434 h 9629"/>
                <a:gd name="connsiteX43" fmla="*/ 5251 w 10000"/>
                <a:gd name="connsiteY43" fmla="*/ 5306 h 9629"/>
                <a:gd name="connsiteX44" fmla="*/ 5641 w 10000"/>
                <a:gd name="connsiteY44" fmla="*/ 5184 h 9629"/>
                <a:gd name="connsiteX45" fmla="*/ 6030 w 10000"/>
                <a:gd name="connsiteY45" fmla="*/ 5306 h 9629"/>
                <a:gd name="connsiteX46" fmla="*/ 6613 w 10000"/>
                <a:gd name="connsiteY46" fmla="*/ 5306 h 9629"/>
                <a:gd name="connsiteX47" fmla="*/ 6613 w 10000"/>
                <a:gd name="connsiteY47" fmla="*/ 5678 h 9629"/>
                <a:gd name="connsiteX48" fmla="*/ 6419 w 10000"/>
                <a:gd name="connsiteY48" fmla="*/ 6292 h 9629"/>
                <a:gd name="connsiteX49" fmla="*/ 6613 w 10000"/>
                <a:gd name="connsiteY49" fmla="*/ 6540 h 9629"/>
                <a:gd name="connsiteX50" fmla="*/ 7196 w 10000"/>
                <a:gd name="connsiteY50" fmla="*/ 6292 h 9629"/>
                <a:gd name="connsiteX51" fmla="*/ 7392 w 10000"/>
                <a:gd name="connsiteY51" fmla="*/ 6049 h 9629"/>
                <a:gd name="connsiteX52" fmla="*/ 7392 w 10000"/>
                <a:gd name="connsiteY52" fmla="*/ 5803 h 9629"/>
                <a:gd name="connsiteX53" fmla="*/ 7780 w 10000"/>
                <a:gd name="connsiteY53" fmla="*/ 5678 h 9629"/>
                <a:gd name="connsiteX54" fmla="*/ 7780 w 10000"/>
                <a:gd name="connsiteY54" fmla="*/ 5434 h 9629"/>
                <a:gd name="connsiteX55" fmla="*/ 7975 w 10000"/>
                <a:gd name="connsiteY55" fmla="*/ 5184 h 9629"/>
                <a:gd name="connsiteX56" fmla="*/ 8169 w 10000"/>
                <a:gd name="connsiteY56" fmla="*/ 4814 h 9629"/>
                <a:gd name="connsiteX57" fmla="*/ 7780 w 10000"/>
                <a:gd name="connsiteY57" fmla="*/ 4446 h 9629"/>
                <a:gd name="connsiteX58" fmla="*/ 8169 w 10000"/>
                <a:gd name="connsiteY58" fmla="*/ 4320 h 9629"/>
                <a:gd name="connsiteX59" fmla="*/ 8364 w 10000"/>
                <a:gd name="connsiteY59" fmla="*/ 4074 h 9629"/>
                <a:gd name="connsiteX60" fmla="*/ 8559 w 10000"/>
                <a:gd name="connsiteY60" fmla="*/ 3950 h 9629"/>
                <a:gd name="connsiteX61" fmla="*/ 8947 w 10000"/>
                <a:gd name="connsiteY61" fmla="*/ 3950 h 9629"/>
                <a:gd name="connsiteX62" fmla="*/ 8947 w 10000"/>
                <a:gd name="connsiteY62" fmla="*/ 3827 h 9629"/>
                <a:gd name="connsiteX63" fmla="*/ 8753 w 10000"/>
                <a:gd name="connsiteY63" fmla="*/ 3701 h 9629"/>
                <a:gd name="connsiteX64" fmla="*/ 8947 w 10000"/>
                <a:gd name="connsiteY64" fmla="*/ 3332 h 9629"/>
                <a:gd name="connsiteX65" fmla="*/ 8753 w 10000"/>
                <a:gd name="connsiteY65" fmla="*/ 3086 h 9629"/>
                <a:gd name="connsiteX66" fmla="*/ 8753 w 10000"/>
                <a:gd name="connsiteY66" fmla="*/ 2961 h 9629"/>
                <a:gd name="connsiteX67" fmla="*/ 9141 w 10000"/>
                <a:gd name="connsiteY67" fmla="*/ 2961 h 9629"/>
                <a:gd name="connsiteX68" fmla="*/ 9337 w 10000"/>
                <a:gd name="connsiteY68" fmla="*/ 2591 h 9629"/>
                <a:gd name="connsiteX69" fmla="*/ 9920 w 10000"/>
                <a:gd name="connsiteY69" fmla="*/ 2099 h 9629"/>
                <a:gd name="connsiteX70" fmla="*/ 9725 w 10000"/>
                <a:gd name="connsiteY70" fmla="*/ 1606 h 9629"/>
                <a:gd name="connsiteX71" fmla="*/ 9920 w 10000"/>
                <a:gd name="connsiteY71" fmla="*/ 1235 h 9629"/>
                <a:gd name="connsiteX72" fmla="*/ 9920 w 10000"/>
                <a:gd name="connsiteY72" fmla="*/ 741 h 9629"/>
                <a:gd name="connsiteX73" fmla="*/ 9920 w 10000"/>
                <a:gd name="connsiteY73" fmla="*/ 371 h 9629"/>
                <a:gd name="connsiteX74" fmla="*/ 9920 w 10000"/>
                <a:gd name="connsiteY74" fmla="*/ 0 h 9629"/>
                <a:gd name="connsiteX0" fmla="*/ 9920 w 10000"/>
                <a:gd name="connsiteY0" fmla="*/ 0 h 9615"/>
                <a:gd name="connsiteX1" fmla="*/ 2918 w 10000"/>
                <a:gd name="connsiteY1" fmla="*/ 1923 h 9615"/>
                <a:gd name="connsiteX2" fmla="*/ 2529 w 10000"/>
                <a:gd name="connsiteY2" fmla="*/ 2177 h 9615"/>
                <a:gd name="connsiteX3" fmla="*/ 1556 w 10000"/>
                <a:gd name="connsiteY3" fmla="*/ 2051 h 9615"/>
                <a:gd name="connsiteX4" fmla="*/ 584 w 10000"/>
                <a:gd name="connsiteY4" fmla="*/ 2435 h 9615"/>
                <a:gd name="connsiteX5" fmla="*/ 0 w 10000"/>
                <a:gd name="connsiteY5" fmla="*/ 3075 h 9615"/>
                <a:gd name="connsiteX6" fmla="*/ 2918 w 10000"/>
                <a:gd name="connsiteY6" fmla="*/ 9615 h 9615"/>
                <a:gd name="connsiteX7" fmla="*/ 6808 w 10000"/>
                <a:gd name="connsiteY7" fmla="*/ 9103 h 9615"/>
                <a:gd name="connsiteX8" fmla="*/ 6808 w 10000"/>
                <a:gd name="connsiteY8" fmla="*/ 8461 h 9615"/>
                <a:gd name="connsiteX9" fmla="*/ 6613 w 10000"/>
                <a:gd name="connsiteY9" fmla="*/ 8204 h 9615"/>
                <a:gd name="connsiteX10" fmla="*/ 6613 w 10000"/>
                <a:gd name="connsiteY10" fmla="*/ 8204 h 9615"/>
                <a:gd name="connsiteX11" fmla="*/ 6419 w 10000"/>
                <a:gd name="connsiteY11" fmla="*/ 8461 h 9615"/>
                <a:gd name="connsiteX12" fmla="*/ 6030 w 10000"/>
                <a:gd name="connsiteY12" fmla="*/ 8461 h 9615"/>
                <a:gd name="connsiteX13" fmla="*/ 5835 w 10000"/>
                <a:gd name="connsiteY13" fmla="*/ 8334 h 9615"/>
                <a:gd name="connsiteX14" fmla="*/ 6030 w 10000"/>
                <a:gd name="connsiteY14" fmla="*/ 8078 h 9615"/>
                <a:gd name="connsiteX15" fmla="*/ 6030 w 10000"/>
                <a:gd name="connsiteY15" fmla="*/ 7948 h 9615"/>
                <a:gd name="connsiteX16" fmla="*/ 6224 w 10000"/>
                <a:gd name="connsiteY16" fmla="*/ 7693 h 9615"/>
                <a:gd name="connsiteX17" fmla="*/ 6224 w 10000"/>
                <a:gd name="connsiteY17" fmla="*/ 7307 h 9615"/>
                <a:gd name="connsiteX18" fmla="*/ 5641 w 10000"/>
                <a:gd name="connsiteY18" fmla="*/ 7307 h 9615"/>
                <a:gd name="connsiteX19" fmla="*/ 5057 w 10000"/>
                <a:gd name="connsiteY19" fmla="*/ 7178 h 9615"/>
                <a:gd name="connsiteX20" fmla="*/ 4668 w 10000"/>
                <a:gd name="connsiteY20" fmla="*/ 6795 h 9615"/>
                <a:gd name="connsiteX21" fmla="*/ 4279 w 10000"/>
                <a:gd name="connsiteY21" fmla="*/ 6407 h 9615"/>
                <a:gd name="connsiteX22" fmla="*/ 3890 w 10000"/>
                <a:gd name="connsiteY22" fmla="*/ 6149 h 9615"/>
                <a:gd name="connsiteX23" fmla="*/ 3696 w 10000"/>
                <a:gd name="connsiteY23" fmla="*/ 6025 h 9615"/>
                <a:gd name="connsiteX24" fmla="*/ 3502 w 10000"/>
                <a:gd name="connsiteY24" fmla="*/ 5512 h 9615"/>
                <a:gd name="connsiteX25" fmla="*/ 3306 w 10000"/>
                <a:gd name="connsiteY25" fmla="*/ 5125 h 9615"/>
                <a:gd name="connsiteX26" fmla="*/ 2723 w 10000"/>
                <a:gd name="connsiteY26" fmla="*/ 4743 h 9615"/>
                <a:gd name="connsiteX27" fmla="*/ 2334 w 10000"/>
                <a:gd name="connsiteY27" fmla="*/ 4614 h 9615"/>
                <a:gd name="connsiteX28" fmla="*/ 1945 w 10000"/>
                <a:gd name="connsiteY28" fmla="*/ 4359 h 9615"/>
                <a:gd name="connsiteX29" fmla="*/ 1751 w 10000"/>
                <a:gd name="connsiteY29" fmla="*/ 3717 h 9615"/>
                <a:gd name="connsiteX30" fmla="*/ 1361 w 10000"/>
                <a:gd name="connsiteY30" fmla="*/ 3459 h 9615"/>
                <a:gd name="connsiteX31" fmla="*/ 1556 w 10000"/>
                <a:gd name="connsiteY31" fmla="*/ 3075 h 9615"/>
                <a:gd name="connsiteX32" fmla="*/ 1945 w 10000"/>
                <a:gd name="connsiteY32" fmla="*/ 2563 h 9615"/>
                <a:gd name="connsiteX33" fmla="*/ 1945 w 10000"/>
                <a:gd name="connsiteY33" fmla="*/ 2820 h 9615"/>
                <a:gd name="connsiteX34" fmla="*/ 1751 w 10000"/>
                <a:gd name="connsiteY34" fmla="*/ 3204 h 9615"/>
                <a:gd name="connsiteX35" fmla="*/ 2139 w 10000"/>
                <a:gd name="connsiteY35" fmla="*/ 4101 h 9615"/>
                <a:gd name="connsiteX36" fmla="*/ 2723 w 10000"/>
                <a:gd name="connsiteY36" fmla="*/ 4359 h 9615"/>
                <a:gd name="connsiteX37" fmla="*/ 3112 w 10000"/>
                <a:gd name="connsiteY37" fmla="*/ 4486 h 9615"/>
                <a:gd name="connsiteX38" fmla="*/ 3696 w 10000"/>
                <a:gd name="connsiteY38" fmla="*/ 4614 h 9615"/>
                <a:gd name="connsiteX39" fmla="*/ 3890 w 10000"/>
                <a:gd name="connsiteY39" fmla="*/ 4869 h 9615"/>
                <a:gd name="connsiteX40" fmla="*/ 4279 w 10000"/>
                <a:gd name="connsiteY40" fmla="*/ 4869 h 9615"/>
                <a:gd name="connsiteX41" fmla="*/ 4668 w 10000"/>
                <a:gd name="connsiteY41" fmla="*/ 4999 h 9615"/>
                <a:gd name="connsiteX42" fmla="*/ 4863 w 10000"/>
                <a:gd name="connsiteY42" fmla="*/ 5258 h 9615"/>
                <a:gd name="connsiteX43" fmla="*/ 5251 w 10000"/>
                <a:gd name="connsiteY43" fmla="*/ 5125 h 9615"/>
                <a:gd name="connsiteX44" fmla="*/ 5641 w 10000"/>
                <a:gd name="connsiteY44" fmla="*/ 4999 h 9615"/>
                <a:gd name="connsiteX45" fmla="*/ 6030 w 10000"/>
                <a:gd name="connsiteY45" fmla="*/ 5125 h 9615"/>
                <a:gd name="connsiteX46" fmla="*/ 6613 w 10000"/>
                <a:gd name="connsiteY46" fmla="*/ 5125 h 9615"/>
                <a:gd name="connsiteX47" fmla="*/ 6613 w 10000"/>
                <a:gd name="connsiteY47" fmla="*/ 5512 h 9615"/>
                <a:gd name="connsiteX48" fmla="*/ 6419 w 10000"/>
                <a:gd name="connsiteY48" fmla="*/ 6149 h 9615"/>
                <a:gd name="connsiteX49" fmla="*/ 6613 w 10000"/>
                <a:gd name="connsiteY49" fmla="*/ 6407 h 9615"/>
                <a:gd name="connsiteX50" fmla="*/ 7196 w 10000"/>
                <a:gd name="connsiteY50" fmla="*/ 6149 h 9615"/>
                <a:gd name="connsiteX51" fmla="*/ 7392 w 10000"/>
                <a:gd name="connsiteY51" fmla="*/ 5897 h 9615"/>
                <a:gd name="connsiteX52" fmla="*/ 7392 w 10000"/>
                <a:gd name="connsiteY52" fmla="*/ 5642 h 9615"/>
                <a:gd name="connsiteX53" fmla="*/ 7780 w 10000"/>
                <a:gd name="connsiteY53" fmla="*/ 5512 h 9615"/>
                <a:gd name="connsiteX54" fmla="*/ 7780 w 10000"/>
                <a:gd name="connsiteY54" fmla="*/ 5258 h 9615"/>
                <a:gd name="connsiteX55" fmla="*/ 7975 w 10000"/>
                <a:gd name="connsiteY55" fmla="*/ 4999 h 9615"/>
                <a:gd name="connsiteX56" fmla="*/ 8169 w 10000"/>
                <a:gd name="connsiteY56" fmla="*/ 4614 h 9615"/>
                <a:gd name="connsiteX57" fmla="*/ 7780 w 10000"/>
                <a:gd name="connsiteY57" fmla="*/ 4232 h 9615"/>
                <a:gd name="connsiteX58" fmla="*/ 8169 w 10000"/>
                <a:gd name="connsiteY58" fmla="*/ 4101 h 9615"/>
                <a:gd name="connsiteX59" fmla="*/ 8364 w 10000"/>
                <a:gd name="connsiteY59" fmla="*/ 3846 h 9615"/>
                <a:gd name="connsiteX60" fmla="*/ 8559 w 10000"/>
                <a:gd name="connsiteY60" fmla="*/ 3717 h 9615"/>
                <a:gd name="connsiteX61" fmla="*/ 8947 w 10000"/>
                <a:gd name="connsiteY61" fmla="*/ 3717 h 9615"/>
                <a:gd name="connsiteX62" fmla="*/ 8947 w 10000"/>
                <a:gd name="connsiteY62" fmla="*/ 3589 h 9615"/>
                <a:gd name="connsiteX63" fmla="*/ 8753 w 10000"/>
                <a:gd name="connsiteY63" fmla="*/ 3459 h 9615"/>
                <a:gd name="connsiteX64" fmla="*/ 8947 w 10000"/>
                <a:gd name="connsiteY64" fmla="*/ 3075 h 9615"/>
                <a:gd name="connsiteX65" fmla="*/ 8753 w 10000"/>
                <a:gd name="connsiteY65" fmla="*/ 2820 h 9615"/>
                <a:gd name="connsiteX66" fmla="*/ 8753 w 10000"/>
                <a:gd name="connsiteY66" fmla="*/ 2690 h 9615"/>
                <a:gd name="connsiteX67" fmla="*/ 9141 w 10000"/>
                <a:gd name="connsiteY67" fmla="*/ 2690 h 9615"/>
                <a:gd name="connsiteX68" fmla="*/ 9337 w 10000"/>
                <a:gd name="connsiteY68" fmla="*/ 2306 h 9615"/>
                <a:gd name="connsiteX69" fmla="*/ 9920 w 10000"/>
                <a:gd name="connsiteY69" fmla="*/ 1795 h 9615"/>
                <a:gd name="connsiteX70" fmla="*/ 9725 w 10000"/>
                <a:gd name="connsiteY70" fmla="*/ 1283 h 9615"/>
                <a:gd name="connsiteX71" fmla="*/ 9920 w 10000"/>
                <a:gd name="connsiteY71" fmla="*/ 898 h 9615"/>
                <a:gd name="connsiteX72" fmla="*/ 9920 w 10000"/>
                <a:gd name="connsiteY72" fmla="*/ 385 h 9615"/>
                <a:gd name="connsiteX73" fmla="*/ 9920 w 10000"/>
                <a:gd name="connsiteY73" fmla="*/ 0 h 9615"/>
                <a:gd name="connsiteX0" fmla="*/ 9920 w 10000"/>
                <a:gd name="connsiteY0" fmla="*/ 0 h 9600"/>
                <a:gd name="connsiteX1" fmla="*/ 2918 w 10000"/>
                <a:gd name="connsiteY1" fmla="*/ 1600 h 9600"/>
                <a:gd name="connsiteX2" fmla="*/ 2529 w 10000"/>
                <a:gd name="connsiteY2" fmla="*/ 1864 h 9600"/>
                <a:gd name="connsiteX3" fmla="*/ 1556 w 10000"/>
                <a:gd name="connsiteY3" fmla="*/ 1733 h 9600"/>
                <a:gd name="connsiteX4" fmla="*/ 584 w 10000"/>
                <a:gd name="connsiteY4" fmla="*/ 2133 h 9600"/>
                <a:gd name="connsiteX5" fmla="*/ 0 w 10000"/>
                <a:gd name="connsiteY5" fmla="*/ 2798 h 9600"/>
                <a:gd name="connsiteX6" fmla="*/ 2918 w 10000"/>
                <a:gd name="connsiteY6" fmla="*/ 9600 h 9600"/>
                <a:gd name="connsiteX7" fmla="*/ 6808 w 10000"/>
                <a:gd name="connsiteY7" fmla="*/ 9067 h 9600"/>
                <a:gd name="connsiteX8" fmla="*/ 6808 w 10000"/>
                <a:gd name="connsiteY8" fmla="*/ 8400 h 9600"/>
                <a:gd name="connsiteX9" fmla="*/ 6613 w 10000"/>
                <a:gd name="connsiteY9" fmla="*/ 8133 h 9600"/>
                <a:gd name="connsiteX10" fmla="*/ 6613 w 10000"/>
                <a:gd name="connsiteY10" fmla="*/ 8133 h 9600"/>
                <a:gd name="connsiteX11" fmla="*/ 6419 w 10000"/>
                <a:gd name="connsiteY11" fmla="*/ 8400 h 9600"/>
                <a:gd name="connsiteX12" fmla="*/ 6030 w 10000"/>
                <a:gd name="connsiteY12" fmla="*/ 8400 h 9600"/>
                <a:gd name="connsiteX13" fmla="*/ 5835 w 10000"/>
                <a:gd name="connsiteY13" fmla="*/ 8268 h 9600"/>
                <a:gd name="connsiteX14" fmla="*/ 6030 w 10000"/>
                <a:gd name="connsiteY14" fmla="*/ 8001 h 9600"/>
                <a:gd name="connsiteX15" fmla="*/ 6030 w 10000"/>
                <a:gd name="connsiteY15" fmla="*/ 7866 h 9600"/>
                <a:gd name="connsiteX16" fmla="*/ 6224 w 10000"/>
                <a:gd name="connsiteY16" fmla="*/ 7601 h 9600"/>
                <a:gd name="connsiteX17" fmla="*/ 6224 w 10000"/>
                <a:gd name="connsiteY17" fmla="*/ 7200 h 9600"/>
                <a:gd name="connsiteX18" fmla="*/ 5641 w 10000"/>
                <a:gd name="connsiteY18" fmla="*/ 7200 h 9600"/>
                <a:gd name="connsiteX19" fmla="*/ 5057 w 10000"/>
                <a:gd name="connsiteY19" fmla="*/ 7065 h 9600"/>
                <a:gd name="connsiteX20" fmla="*/ 4668 w 10000"/>
                <a:gd name="connsiteY20" fmla="*/ 6667 h 9600"/>
                <a:gd name="connsiteX21" fmla="*/ 4279 w 10000"/>
                <a:gd name="connsiteY21" fmla="*/ 6264 h 9600"/>
                <a:gd name="connsiteX22" fmla="*/ 3890 w 10000"/>
                <a:gd name="connsiteY22" fmla="*/ 5995 h 9600"/>
                <a:gd name="connsiteX23" fmla="*/ 3696 w 10000"/>
                <a:gd name="connsiteY23" fmla="*/ 5866 h 9600"/>
                <a:gd name="connsiteX24" fmla="*/ 3502 w 10000"/>
                <a:gd name="connsiteY24" fmla="*/ 5333 h 9600"/>
                <a:gd name="connsiteX25" fmla="*/ 3306 w 10000"/>
                <a:gd name="connsiteY25" fmla="*/ 4930 h 9600"/>
                <a:gd name="connsiteX26" fmla="*/ 2723 w 10000"/>
                <a:gd name="connsiteY26" fmla="*/ 4533 h 9600"/>
                <a:gd name="connsiteX27" fmla="*/ 2334 w 10000"/>
                <a:gd name="connsiteY27" fmla="*/ 4399 h 9600"/>
                <a:gd name="connsiteX28" fmla="*/ 1945 w 10000"/>
                <a:gd name="connsiteY28" fmla="*/ 4134 h 9600"/>
                <a:gd name="connsiteX29" fmla="*/ 1751 w 10000"/>
                <a:gd name="connsiteY29" fmla="*/ 3466 h 9600"/>
                <a:gd name="connsiteX30" fmla="*/ 1361 w 10000"/>
                <a:gd name="connsiteY30" fmla="*/ 3198 h 9600"/>
                <a:gd name="connsiteX31" fmla="*/ 1556 w 10000"/>
                <a:gd name="connsiteY31" fmla="*/ 2798 h 9600"/>
                <a:gd name="connsiteX32" fmla="*/ 1945 w 10000"/>
                <a:gd name="connsiteY32" fmla="*/ 2266 h 9600"/>
                <a:gd name="connsiteX33" fmla="*/ 1945 w 10000"/>
                <a:gd name="connsiteY33" fmla="*/ 2533 h 9600"/>
                <a:gd name="connsiteX34" fmla="*/ 1751 w 10000"/>
                <a:gd name="connsiteY34" fmla="*/ 2932 h 9600"/>
                <a:gd name="connsiteX35" fmla="*/ 2139 w 10000"/>
                <a:gd name="connsiteY35" fmla="*/ 3865 h 9600"/>
                <a:gd name="connsiteX36" fmla="*/ 2723 w 10000"/>
                <a:gd name="connsiteY36" fmla="*/ 4134 h 9600"/>
                <a:gd name="connsiteX37" fmla="*/ 3112 w 10000"/>
                <a:gd name="connsiteY37" fmla="*/ 4266 h 9600"/>
                <a:gd name="connsiteX38" fmla="*/ 3696 w 10000"/>
                <a:gd name="connsiteY38" fmla="*/ 4399 h 9600"/>
                <a:gd name="connsiteX39" fmla="*/ 3890 w 10000"/>
                <a:gd name="connsiteY39" fmla="*/ 4664 h 9600"/>
                <a:gd name="connsiteX40" fmla="*/ 4279 w 10000"/>
                <a:gd name="connsiteY40" fmla="*/ 4664 h 9600"/>
                <a:gd name="connsiteX41" fmla="*/ 4668 w 10000"/>
                <a:gd name="connsiteY41" fmla="*/ 4799 h 9600"/>
                <a:gd name="connsiteX42" fmla="*/ 4863 w 10000"/>
                <a:gd name="connsiteY42" fmla="*/ 5069 h 9600"/>
                <a:gd name="connsiteX43" fmla="*/ 5251 w 10000"/>
                <a:gd name="connsiteY43" fmla="*/ 4930 h 9600"/>
                <a:gd name="connsiteX44" fmla="*/ 5641 w 10000"/>
                <a:gd name="connsiteY44" fmla="*/ 4799 h 9600"/>
                <a:gd name="connsiteX45" fmla="*/ 6030 w 10000"/>
                <a:gd name="connsiteY45" fmla="*/ 4930 h 9600"/>
                <a:gd name="connsiteX46" fmla="*/ 6613 w 10000"/>
                <a:gd name="connsiteY46" fmla="*/ 4930 h 9600"/>
                <a:gd name="connsiteX47" fmla="*/ 6613 w 10000"/>
                <a:gd name="connsiteY47" fmla="*/ 5333 h 9600"/>
                <a:gd name="connsiteX48" fmla="*/ 6419 w 10000"/>
                <a:gd name="connsiteY48" fmla="*/ 5995 h 9600"/>
                <a:gd name="connsiteX49" fmla="*/ 6613 w 10000"/>
                <a:gd name="connsiteY49" fmla="*/ 6264 h 9600"/>
                <a:gd name="connsiteX50" fmla="*/ 7196 w 10000"/>
                <a:gd name="connsiteY50" fmla="*/ 5995 h 9600"/>
                <a:gd name="connsiteX51" fmla="*/ 7392 w 10000"/>
                <a:gd name="connsiteY51" fmla="*/ 5733 h 9600"/>
                <a:gd name="connsiteX52" fmla="*/ 7392 w 10000"/>
                <a:gd name="connsiteY52" fmla="*/ 5468 h 9600"/>
                <a:gd name="connsiteX53" fmla="*/ 7780 w 10000"/>
                <a:gd name="connsiteY53" fmla="*/ 5333 h 9600"/>
                <a:gd name="connsiteX54" fmla="*/ 7780 w 10000"/>
                <a:gd name="connsiteY54" fmla="*/ 5069 h 9600"/>
                <a:gd name="connsiteX55" fmla="*/ 7975 w 10000"/>
                <a:gd name="connsiteY55" fmla="*/ 4799 h 9600"/>
                <a:gd name="connsiteX56" fmla="*/ 8169 w 10000"/>
                <a:gd name="connsiteY56" fmla="*/ 4399 h 9600"/>
                <a:gd name="connsiteX57" fmla="*/ 7780 w 10000"/>
                <a:gd name="connsiteY57" fmla="*/ 4001 h 9600"/>
                <a:gd name="connsiteX58" fmla="*/ 8169 w 10000"/>
                <a:gd name="connsiteY58" fmla="*/ 3865 h 9600"/>
                <a:gd name="connsiteX59" fmla="*/ 8364 w 10000"/>
                <a:gd name="connsiteY59" fmla="*/ 3600 h 9600"/>
                <a:gd name="connsiteX60" fmla="*/ 8559 w 10000"/>
                <a:gd name="connsiteY60" fmla="*/ 3466 h 9600"/>
                <a:gd name="connsiteX61" fmla="*/ 8947 w 10000"/>
                <a:gd name="connsiteY61" fmla="*/ 3466 h 9600"/>
                <a:gd name="connsiteX62" fmla="*/ 8947 w 10000"/>
                <a:gd name="connsiteY62" fmla="*/ 3333 h 9600"/>
                <a:gd name="connsiteX63" fmla="*/ 8753 w 10000"/>
                <a:gd name="connsiteY63" fmla="*/ 3198 h 9600"/>
                <a:gd name="connsiteX64" fmla="*/ 8947 w 10000"/>
                <a:gd name="connsiteY64" fmla="*/ 2798 h 9600"/>
                <a:gd name="connsiteX65" fmla="*/ 8753 w 10000"/>
                <a:gd name="connsiteY65" fmla="*/ 2533 h 9600"/>
                <a:gd name="connsiteX66" fmla="*/ 8753 w 10000"/>
                <a:gd name="connsiteY66" fmla="*/ 2398 h 9600"/>
                <a:gd name="connsiteX67" fmla="*/ 9141 w 10000"/>
                <a:gd name="connsiteY67" fmla="*/ 2398 h 9600"/>
                <a:gd name="connsiteX68" fmla="*/ 9337 w 10000"/>
                <a:gd name="connsiteY68" fmla="*/ 1998 h 9600"/>
                <a:gd name="connsiteX69" fmla="*/ 9920 w 10000"/>
                <a:gd name="connsiteY69" fmla="*/ 1467 h 9600"/>
                <a:gd name="connsiteX70" fmla="*/ 9725 w 10000"/>
                <a:gd name="connsiteY70" fmla="*/ 934 h 9600"/>
                <a:gd name="connsiteX71" fmla="*/ 9920 w 10000"/>
                <a:gd name="connsiteY71" fmla="*/ 534 h 9600"/>
                <a:gd name="connsiteX72" fmla="*/ 9920 w 10000"/>
                <a:gd name="connsiteY72" fmla="*/ 0 h 9600"/>
                <a:gd name="connsiteX0" fmla="*/ 9920 w 10000"/>
                <a:gd name="connsiteY0" fmla="*/ 0 h 9444"/>
                <a:gd name="connsiteX1" fmla="*/ 2918 w 10000"/>
                <a:gd name="connsiteY1" fmla="*/ 1111 h 9444"/>
                <a:gd name="connsiteX2" fmla="*/ 2529 w 10000"/>
                <a:gd name="connsiteY2" fmla="*/ 1386 h 9444"/>
                <a:gd name="connsiteX3" fmla="*/ 1556 w 10000"/>
                <a:gd name="connsiteY3" fmla="*/ 1249 h 9444"/>
                <a:gd name="connsiteX4" fmla="*/ 584 w 10000"/>
                <a:gd name="connsiteY4" fmla="*/ 1666 h 9444"/>
                <a:gd name="connsiteX5" fmla="*/ 0 w 10000"/>
                <a:gd name="connsiteY5" fmla="*/ 2359 h 9444"/>
                <a:gd name="connsiteX6" fmla="*/ 2918 w 10000"/>
                <a:gd name="connsiteY6" fmla="*/ 9444 h 9444"/>
                <a:gd name="connsiteX7" fmla="*/ 6808 w 10000"/>
                <a:gd name="connsiteY7" fmla="*/ 8889 h 9444"/>
                <a:gd name="connsiteX8" fmla="*/ 6808 w 10000"/>
                <a:gd name="connsiteY8" fmla="*/ 8194 h 9444"/>
                <a:gd name="connsiteX9" fmla="*/ 6613 w 10000"/>
                <a:gd name="connsiteY9" fmla="*/ 7916 h 9444"/>
                <a:gd name="connsiteX10" fmla="*/ 6613 w 10000"/>
                <a:gd name="connsiteY10" fmla="*/ 7916 h 9444"/>
                <a:gd name="connsiteX11" fmla="*/ 6419 w 10000"/>
                <a:gd name="connsiteY11" fmla="*/ 8194 h 9444"/>
                <a:gd name="connsiteX12" fmla="*/ 6030 w 10000"/>
                <a:gd name="connsiteY12" fmla="*/ 8194 h 9444"/>
                <a:gd name="connsiteX13" fmla="*/ 5835 w 10000"/>
                <a:gd name="connsiteY13" fmla="*/ 8057 h 9444"/>
                <a:gd name="connsiteX14" fmla="*/ 6030 w 10000"/>
                <a:gd name="connsiteY14" fmla="*/ 7778 h 9444"/>
                <a:gd name="connsiteX15" fmla="*/ 6030 w 10000"/>
                <a:gd name="connsiteY15" fmla="*/ 7638 h 9444"/>
                <a:gd name="connsiteX16" fmla="*/ 6224 w 10000"/>
                <a:gd name="connsiteY16" fmla="*/ 7362 h 9444"/>
                <a:gd name="connsiteX17" fmla="*/ 6224 w 10000"/>
                <a:gd name="connsiteY17" fmla="*/ 6944 h 9444"/>
                <a:gd name="connsiteX18" fmla="*/ 5641 w 10000"/>
                <a:gd name="connsiteY18" fmla="*/ 6944 h 9444"/>
                <a:gd name="connsiteX19" fmla="*/ 5057 w 10000"/>
                <a:gd name="connsiteY19" fmla="*/ 6803 h 9444"/>
                <a:gd name="connsiteX20" fmla="*/ 4668 w 10000"/>
                <a:gd name="connsiteY20" fmla="*/ 6389 h 9444"/>
                <a:gd name="connsiteX21" fmla="*/ 4279 w 10000"/>
                <a:gd name="connsiteY21" fmla="*/ 5969 h 9444"/>
                <a:gd name="connsiteX22" fmla="*/ 3890 w 10000"/>
                <a:gd name="connsiteY22" fmla="*/ 5689 h 9444"/>
                <a:gd name="connsiteX23" fmla="*/ 3696 w 10000"/>
                <a:gd name="connsiteY23" fmla="*/ 5554 h 9444"/>
                <a:gd name="connsiteX24" fmla="*/ 3502 w 10000"/>
                <a:gd name="connsiteY24" fmla="*/ 4999 h 9444"/>
                <a:gd name="connsiteX25" fmla="*/ 3306 w 10000"/>
                <a:gd name="connsiteY25" fmla="*/ 4579 h 9444"/>
                <a:gd name="connsiteX26" fmla="*/ 2723 w 10000"/>
                <a:gd name="connsiteY26" fmla="*/ 4166 h 9444"/>
                <a:gd name="connsiteX27" fmla="*/ 2334 w 10000"/>
                <a:gd name="connsiteY27" fmla="*/ 4026 h 9444"/>
                <a:gd name="connsiteX28" fmla="*/ 1945 w 10000"/>
                <a:gd name="connsiteY28" fmla="*/ 3750 h 9444"/>
                <a:gd name="connsiteX29" fmla="*/ 1751 w 10000"/>
                <a:gd name="connsiteY29" fmla="*/ 3054 h 9444"/>
                <a:gd name="connsiteX30" fmla="*/ 1361 w 10000"/>
                <a:gd name="connsiteY30" fmla="*/ 2775 h 9444"/>
                <a:gd name="connsiteX31" fmla="*/ 1556 w 10000"/>
                <a:gd name="connsiteY31" fmla="*/ 2359 h 9444"/>
                <a:gd name="connsiteX32" fmla="*/ 1945 w 10000"/>
                <a:gd name="connsiteY32" fmla="*/ 1804 h 9444"/>
                <a:gd name="connsiteX33" fmla="*/ 1945 w 10000"/>
                <a:gd name="connsiteY33" fmla="*/ 2083 h 9444"/>
                <a:gd name="connsiteX34" fmla="*/ 1751 w 10000"/>
                <a:gd name="connsiteY34" fmla="*/ 2498 h 9444"/>
                <a:gd name="connsiteX35" fmla="*/ 2139 w 10000"/>
                <a:gd name="connsiteY35" fmla="*/ 3470 h 9444"/>
                <a:gd name="connsiteX36" fmla="*/ 2723 w 10000"/>
                <a:gd name="connsiteY36" fmla="*/ 3750 h 9444"/>
                <a:gd name="connsiteX37" fmla="*/ 3112 w 10000"/>
                <a:gd name="connsiteY37" fmla="*/ 3888 h 9444"/>
                <a:gd name="connsiteX38" fmla="*/ 3696 w 10000"/>
                <a:gd name="connsiteY38" fmla="*/ 4026 h 9444"/>
                <a:gd name="connsiteX39" fmla="*/ 3890 w 10000"/>
                <a:gd name="connsiteY39" fmla="*/ 4302 h 9444"/>
                <a:gd name="connsiteX40" fmla="*/ 4279 w 10000"/>
                <a:gd name="connsiteY40" fmla="*/ 4302 h 9444"/>
                <a:gd name="connsiteX41" fmla="*/ 4668 w 10000"/>
                <a:gd name="connsiteY41" fmla="*/ 4443 h 9444"/>
                <a:gd name="connsiteX42" fmla="*/ 4863 w 10000"/>
                <a:gd name="connsiteY42" fmla="*/ 4724 h 9444"/>
                <a:gd name="connsiteX43" fmla="*/ 5251 w 10000"/>
                <a:gd name="connsiteY43" fmla="*/ 4579 h 9444"/>
                <a:gd name="connsiteX44" fmla="*/ 5641 w 10000"/>
                <a:gd name="connsiteY44" fmla="*/ 4443 h 9444"/>
                <a:gd name="connsiteX45" fmla="*/ 6030 w 10000"/>
                <a:gd name="connsiteY45" fmla="*/ 4579 h 9444"/>
                <a:gd name="connsiteX46" fmla="*/ 6613 w 10000"/>
                <a:gd name="connsiteY46" fmla="*/ 4579 h 9444"/>
                <a:gd name="connsiteX47" fmla="*/ 6613 w 10000"/>
                <a:gd name="connsiteY47" fmla="*/ 4999 h 9444"/>
                <a:gd name="connsiteX48" fmla="*/ 6419 w 10000"/>
                <a:gd name="connsiteY48" fmla="*/ 5689 h 9444"/>
                <a:gd name="connsiteX49" fmla="*/ 6613 w 10000"/>
                <a:gd name="connsiteY49" fmla="*/ 5969 h 9444"/>
                <a:gd name="connsiteX50" fmla="*/ 7196 w 10000"/>
                <a:gd name="connsiteY50" fmla="*/ 5689 h 9444"/>
                <a:gd name="connsiteX51" fmla="*/ 7392 w 10000"/>
                <a:gd name="connsiteY51" fmla="*/ 5416 h 9444"/>
                <a:gd name="connsiteX52" fmla="*/ 7392 w 10000"/>
                <a:gd name="connsiteY52" fmla="*/ 5140 h 9444"/>
                <a:gd name="connsiteX53" fmla="*/ 7780 w 10000"/>
                <a:gd name="connsiteY53" fmla="*/ 4999 h 9444"/>
                <a:gd name="connsiteX54" fmla="*/ 7780 w 10000"/>
                <a:gd name="connsiteY54" fmla="*/ 4724 h 9444"/>
                <a:gd name="connsiteX55" fmla="*/ 7975 w 10000"/>
                <a:gd name="connsiteY55" fmla="*/ 4443 h 9444"/>
                <a:gd name="connsiteX56" fmla="*/ 8169 w 10000"/>
                <a:gd name="connsiteY56" fmla="*/ 4026 h 9444"/>
                <a:gd name="connsiteX57" fmla="*/ 7780 w 10000"/>
                <a:gd name="connsiteY57" fmla="*/ 3612 h 9444"/>
                <a:gd name="connsiteX58" fmla="*/ 8169 w 10000"/>
                <a:gd name="connsiteY58" fmla="*/ 3470 h 9444"/>
                <a:gd name="connsiteX59" fmla="*/ 8364 w 10000"/>
                <a:gd name="connsiteY59" fmla="*/ 3194 h 9444"/>
                <a:gd name="connsiteX60" fmla="*/ 8559 w 10000"/>
                <a:gd name="connsiteY60" fmla="*/ 3054 h 9444"/>
                <a:gd name="connsiteX61" fmla="*/ 8947 w 10000"/>
                <a:gd name="connsiteY61" fmla="*/ 3054 h 9444"/>
                <a:gd name="connsiteX62" fmla="*/ 8947 w 10000"/>
                <a:gd name="connsiteY62" fmla="*/ 2916 h 9444"/>
                <a:gd name="connsiteX63" fmla="*/ 8753 w 10000"/>
                <a:gd name="connsiteY63" fmla="*/ 2775 h 9444"/>
                <a:gd name="connsiteX64" fmla="*/ 8947 w 10000"/>
                <a:gd name="connsiteY64" fmla="*/ 2359 h 9444"/>
                <a:gd name="connsiteX65" fmla="*/ 8753 w 10000"/>
                <a:gd name="connsiteY65" fmla="*/ 2083 h 9444"/>
                <a:gd name="connsiteX66" fmla="*/ 8753 w 10000"/>
                <a:gd name="connsiteY66" fmla="*/ 1942 h 9444"/>
                <a:gd name="connsiteX67" fmla="*/ 9141 w 10000"/>
                <a:gd name="connsiteY67" fmla="*/ 1942 h 9444"/>
                <a:gd name="connsiteX68" fmla="*/ 9337 w 10000"/>
                <a:gd name="connsiteY68" fmla="*/ 1525 h 9444"/>
                <a:gd name="connsiteX69" fmla="*/ 9920 w 10000"/>
                <a:gd name="connsiteY69" fmla="*/ 972 h 9444"/>
                <a:gd name="connsiteX70" fmla="*/ 9725 w 10000"/>
                <a:gd name="connsiteY70" fmla="*/ 417 h 9444"/>
                <a:gd name="connsiteX71" fmla="*/ 9920 w 10000"/>
                <a:gd name="connsiteY71" fmla="*/ 0 h 9444"/>
                <a:gd name="connsiteX0" fmla="*/ 9725 w 10000"/>
                <a:gd name="connsiteY0" fmla="*/ 0 h 9558"/>
                <a:gd name="connsiteX1" fmla="*/ 2918 w 10000"/>
                <a:gd name="connsiteY1" fmla="*/ 734 h 9558"/>
                <a:gd name="connsiteX2" fmla="*/ 2529 w 10000"/>
                <a:gd name="connsiteY2" fmla="*/ 1026 h 9558"/>
                <a:gd name="connsiteX3" fmla="*/ 1556 w 10000"/>
                <a:gd name="connsiteY3" fmla="*/ 881 h 9558"/>
                <a:gd name="connsiteX4" fmla="*/ 584 w 10000"/>
                <a:gd name="connsiteY4" fmla="*/ 1322 h 9558"/>
                <a:gd name="connsiteX5" fmla="*/ 0 w 10000"/>
                <a:gd name="connsiteY5" fmla="*/ 2056 h 9558"/>
                <a:gd name="connsiteX6" fmla="*/ 2918 w 10000"/>
                <a:gd name="connsiteY6" fmla="*/ 9558 h 9558"/>
                <a:gd name="connsiteX7" fmla="*/ 6808 w 10000"/>
                <a:gd name="connsiteY7" fmla="*/ 8970 h 9558"/>
                <a:gd name="connsiteX8" fmla="*/ 6808 w 10000"/>
                <a:gd name="connsiteY8" fmla="*/ 8234 h 9558"/>
                <a:gd name="connsiteX9" fmla="*/ 6613 w 10000"/>
                <a:gd name="connsiteY9" fmla="*/ 7940 h 9558"/>
                <a:gd name="connsiteX10" fmla="*/ 6613 w 10000"/>
                <a:gd name="connsiteY10" fmla="*/ 7940 h 9558"/>
                <a:gd name="connsiteX11" fmla="*/ 6419 w 10000"/>
                <a:gd name="connsiteY11" fmla="*/ 8234 h 9558"/>
                <a:gd name="connsiteX12" fmla="*/ 6030 w 10000"/>
                <a:gd name="connsiteY12" fmla="*/ 8234 h 9558"/>
                <a:gd name="connsiteX13" fmla="*/ 5835 w 10000"/>
                <a:gd name="connsiteY13" fmla="*/ 8089 h 9558"/>
                <a:gd name="connsiteX14" fmla="*/ 6030 w 10000"/>
                <a:gd name="connsiteY14" fmla="*/ 7794 h 9558"/>
                <a:gd name="connsiteX15" fmla="*/ 6030 w 10000"/>
                <a:gd name="connsiteY15" fmla="*/ 7646 h 9558"/>
                <a:gd name="connsiteX16" fmla="*/ 6224 w 10000"/>
                <a:gd name="connsiteY16" fmla="*/ 7353 h 9558"/>
                <a:gd name="connsiteX17" fmla="*/ 6224 w 10000"/>
                <a:gd name="connsiteY17" fmla="*/ 6911 h 9558"/>
                <a:gd name="connsiteX18" fmla="*/ 5641 w 10000"/>
                <a:gd name="connsiteY18" fmla="*/ 6911 h 9558"/>
                <a:gd name="connsiteX19" fmla="*/ 5057 w 10000"/>
                <a:gd name="connsiteY19" fmla="*/ 6762 h 9558"/>
                <a:gd name="connsiteX20" fmla="*/ 4668 w 10000"/>
                <a:gd name="connsiteY20" fmla="*/ 6323 h 9558"/>
                <a:gd name="connsiteX21" fmla="*/ 4279 w 10000"/>
                <a:gd name="connsiteY21" fmla="*/ 5878 h 9558"/>
                <a:gd name="connsiteX22" fmla="*/ 3890 w 10000"/>
                <a:gd name="connsiteY22" fmla="*/ 5582 h 9558"/>
                <a:gd name="connsiteX23" fmla="*/ 3696 w 10000"/>
                <a:gd name="connsiteY23" fmla="*/ 5439 h 9558"/>
                <a:gd name="connsiteX24" fmla="*/ 3502 w 10000"/>
                <a:gd name="connsiteY24" fmla="*/ 4851 h 9558"/>
                <a:gd name="connsiteX25" fmla="*/ 3306 w 10000"/>
                <a:gd name="connsiteY25" fmla="*/ 4407 h 9558"/>
                <a:gd name="connsiteX26" fmla="*/ 2723 w 10000"/>
                <a:gd name="connsiteY26" fmla="*/ 3969 h 9558"/>
                <a:gd name="connsiteX27" fmla="*/ 2334 w 10000"/>
                <a:gd name="connsiteY27" fmla="*/ 3821 h 9558"/>
                <a:gd name="connsiteX28" fmla="*/ 1945 w 10000"/>
                <a:gd name="connsiteY28" fmla="*/ 3529 h 9558"/>
                <a:gd name="connsiteX29" fmla="*/ 1751 w 10000"/>
                <a:gd name="connsiteY29" fmla="*/ 2792 h 9558"/>
                <a:gd name="connsiteX30" fmla="*/ 1361 w 10000"/>
                <a:gd name="connsiteY30" fmla="*/ 2496 h 9558"/>
                <a:gd name="connsiteX31" fmla="*/ 1556 w 10000"/>
                <a:gd name="connsiteY31" fmla="*/ 2056 h 9558"/>
                <a:gd name="connsiteX32" fmla="*/ 1945 w 10000"/>
                <a:gd name="connsiteY32" fmla="*/ 1468 h 9558"/>
                <a:gd name="connsiteX33" fmla="*/ 1945 w 10000"/>
                <a:gd name="connsiteY33" fmla="*/ 1764 h 9558"/>
                <a:gd name="connsiteX34" fmla="*/ 1751 w 10000"/>
                <a:gd name="connsiteY34" fmla="*/ 2203 h 9558"/>
                <a:gd name="connsiteX35" fmla="*/ 2139 w 10000"/>
                <a:gd name="connsiteY35" fmla="*/ 3232 h 9558"/>
                <a:gd name="connsiteX36" fmla="*/ 2723 w 10000"/>
                <a:gd name="connsiteY36" fmla="*/ 3529 h 9558"/>
                <a:gd name="connsiteX37" fmla="*/ 3112 w 10000"/>
                <a:gd name="connsiteY37" fmla="*/ 3675 h 9558"/>
                <a:gd name="connsiteX38" fmla="*/ 3696 w 10000"/>
                <a:gd name="connsiteY38" fmla="*/ 3821 h 9558"/>
                <a:gd name="connsiteX39" fmla="*/ 3890 w 10000"/>
                <a:gd name="connsiteY39" fmla="*/ 4113 h 9558"/>
                <a:gd name="connsiteX40" fmla="*/ 4279 w 10000"/>
                <a:gd name="connsiteY40" fmla="*/ 4113 h 9558"/>
                <a:gd name="connsiteX41" fmla="*/ 4668 w 10000"/>
                <a:gd name="connsiteY41" fmla="*/ 4263 h 9558"/>
                <a:gd name="connsiteX42" fmla="*/ 4863 w 10000"/>
                <a:gd name="connsiteY42" fmla="*/ 4560 h 9558"/>
                <a:gd name="connsiteX43" fmla="*/ 5251 w 10000"/>
                <a:gd name="connsiteY43" fmla="*/ 4407 h 9558"/>
                <a:gd name="connsiteX44" fmla="*/ 5641 w 10000"/>
                <a:gd name="connsiteY44" fmla="*/ 4263 h 9558"/>
                <a:gd name="connsiteX45" fmla="*/ 6030 w 10000"/>
                <a:gd name="connsiteY45" fmla="*/ 4407 h 9558"/>
                <a:gd name="connsiteX46" fmla="*/ 6613 w 10000"/>
                <a:gd name="connsiteY46" fmla="*/ 4407 h 9558"/>
                <a:gd name="connsiteX47" fmla="*/ 6613 w 10000"/>
                <a:gd name="connsiteY47" fmla="*/ 4851 h 9558"/>
                <a:gd name="connsiteX48" fmla="*/ 6419 w 10000"/>
                <a:gd name="connsiteY48" fmla="*/ 5582 h 9558"/>
                <a:gd name="connsiteX49" fmla="*/ 6613 w 10000"/>
                <a:gd name="connsiteY49" fmla="*/ 5878 h 9558"/>
                <a:gd name="connsiteX50" fmla="*/ 7196 w 10000"/>
                <a:gd name="connsiteY50" fmla="*/ 5582 h 9558"/>
                <a:gd name="connsiteX51" fmla="*/ 7392 w 10000"/>
                <a:gd name="connsiteY51" fmla="*/ 5293 h 9558"/>
                <a:gd name="connsiteX52" fmla="*/ 7392 w 10000"/>
                <a:gd name="connsiteY52" fmla="*/ 5001 h 9558"/>
                <a:gd name="connsiteX53" fmla="*/ 7780 w 10000"/>
                <a:gd name="connsiteY53" fmla="*/ 4851 h 9558"/>
                <a:gd name="connsiteX54" fmla="*/ 7780 w 10000"/>
                <a:gd name="connsiteY54" fmla="*/ 4560 h 9558"/>
                <a:gd name="connsiteX55" fmla="*/ 7975 w 10000"/>
                <a:gd name="connsiteY55" fmla="*/ 4263 h 9558"/>
                <a:gd name="connsiteX56" fmla="*/ 8169 w 10000"/>
                <a:gd name="connsiteY56" fmla="*/ 3821 h 9558"/>
                <a:gd name="connsiteX57" fmla="*/ 7780 w 10000"/>
                <a:gd name="connsiteY57" fmla="*/ 3383 h 9558"/>
                <a:gd name="connsiteX58" fmla="*/ 8169 w 10000"/>
                <a:gd name="connsiteY58" fmla="*/ 3232 h 9558"/>
                <a:gd name="connsiteX59" fmla="*/ 8364 w 10000"/>
                <a:gd name="connsiteY59" fmla="*/ 2940 h 9558"/>
                <a:gd name="connsiteX60" fmla="*/ 8559 w 10000"/>
                <a:gd name="connsiteY60" fmla="*/ 2792 h 9558"/>
                <a:gd name="connsiteX61" fmla="*/ 8947 w 10000"/>
                <a:gd name="connsiteY61" fmla="*/ 2792 h 9558"/>
                <a:gd name="connsiteX62" fmla="*/ 8947 w 10000"/>
                <a:gd name="connsiteY62" fmla="*/ 2646 h 9558"/>
                <a:gd name="connsiteX63" fmla="*/ 8753 w 10000"/>
                <a:gd name="connsiteY63" fmla="*/ 2496 h 9558"/>
                <a:gd name="connsiteX64" fmla="*/ 8947 w 10000"/>
                <a:gd name="connsiteY64" fmla="*/ 2056 h 9558"/>
                <a:gd name="connsiteX65" fmla="*/ 8753 w 10000"/>
                <a:gd name="connsiteY65" fmla="*/ 1764 h 9558"/>
                <a:gd name="connsiteX66" fmla="*/ 8753 w 10000"/>
                <a:gd name="connsiteY66" fmla="*/ 1614 h 9558"/>
                <a:gd name="connsiteX67" fmla="*/ 9141 w 10000"/>
                <a:gd name="connsiteY67" fmla="*/ 1614 h 9558"/>
                <a:gd name="connsiteX68" fmla="*/ 9337 w 10000"/>
                <a:gd name="connsiteY68" fmla="*/ 1173 h 9558"/>
                <a:gd name="connsiteX69" fmla="*/ 9920 w 10000"/>
                <a:gd name="connsiteY69" fmla="*/ 587 h 9558"/>
                <a:gd name="connsiteX70" fmla="*/ 9725 w 10000"/>
                <a:gd name="connsiteY70" fmla="*/ 0 h 9558"/>
                <a:gd name="connsiteX0" fmla="*/ 9920 w 9920"/>
                <a:gd name="connsiteY0" fmla="*/ 21 h 9407"/>
                <a:gd name="connsiteX1" fmla="*/ 2918 w 9920"/>
                <a:gd name="connsiteY1" fmla="*/ 175 h 9407"/>
                <a:gd name="connsiteX2" fmla="*/ 2529 w 9920"/>
                <a:gd name="connsiteY2" fmla="*/ 480 h 9407"/>
                <a:gd name="connsiteX3" fmla="*/ 1556 w 9920"/>
                <a:gd name="connsiteY3" fmla="*/ 329 h 9407"/>
                <a:gd name="connsiteX4" fmla="*/ 584 w 9920"/>
                <a:gd name="connsiteY4" fmla="*/ 790 h 9407"/>
                <a:gd name="connsiteX5" fmla="*/ 0 w 9920"/>
                <a:gd name="connsiteY5" fmla="*/ 1558 h 9407"/>
                <a:gd name="connsiteX6" fmla="*/ 2918 w 9920"/>
                <a:gd name="connsiteY6" fmla="*/ 9407 h 9407"/>
                <a:gd name="connsiteX7" fmla="*/ 6808 w 9920"/>
                <a:gd name="connsiteY7" fmla="*/ 8792 h 9407"/>
                <a:gd name="connsiteX8" fmla="*/ 6808 w 9920"/>
                <a:gd name="connsiteY8" fmla="*/ 8022 h 9407"/>
                <a:gd name="connsiteX9" fmla="*/ 6613 w 9920"/>
                <a:gd name="connsiteY9" fmla="*/ 7714 h 9407"/>
                <a:gd name="connsiteX10" fmla="*/ 6613 w 9920"/>
                <a:gd name="connsiteY10" fmla="*/ 7714 h 9407"/>
                <a:gd name="connsiteX11" fmla="*/ 6419 w 9920"/>
                <a:gd name="connsiteY11" fmla="*/ 8022 h 9407"/>
                <a:gd name="connsiteX12" fmla="*/ 6030 w 9920"/>
                <a:gd name="connsiteY12" fmla="*/ 8022 h 9407"/>
                <a:gd name="connsiteX13" fmla="*/ 5835 w 9920"/>
                <a:gd name="connsiteY13" fmla="*/ 7870 h 9407"/>
                <a:gd name="connsiteX14" fmla="*/ 6030 w 9920"/>
                <a:gd name="connsiteY14" fmla="*/ 7561 h 9407"/>
                <a:gd name="connsiteX15" fmla="*/ 6030 w 9920"/>
                <a:gd name="connsiteY15" fmla="*/ 7407 h 9407"/>
                <a:gd name="connsiteX16" fmla="*/ 6224 w 9920"/>
                <a:gd name="connsiteY16" fmla="*/ 7100 h 9407"/>
                <a:gd name="connsiteX17" fmla="*/ 6224 w 9920"/>
                <a:gd name="connsiteY17" fmla="*/ 6638 h 9407"/>
                <a:gd name="connsiteX18" fmla="*/ 5641 w 9920"/>
                <a:gd name="connsiteY18" fmla="*/ 6638 h 9407"/>
                <a:gd name="connsiteX19" fmla="*/ 5057 w 9920"/>
                <a:gd name="connsiteY19" fmla="*/ 6482 h 9407"/>
                <a:gd name="connsiteX20" fmla="*/ 4668 w 9920"/>
                <a:gd name="connsiteY20" fmla="*/ 6022 h 9407"/>
                <a:gd name="connsiteX21" fmla="*/ 4279 w 9920"/>
                <a:gd name="connsiteY21" fmla="*/ 5557 h 9407"/>
                <a:gd name="connsiteX22" fmla="*/ 3890 w 9920"/>
                <a:gd name="connsiteY22" fmla="*/ 5247 h 9407"/>
                <a:gd name="connsiteX23" fmla="*/ 3696 w 9920"/>
                <a:gd name="connsiteY23" fmla="*/ 5098 h 9407"/>
                <a:gd name="connsiteX24" fmla="*/ 3502 w 9920"/>
                <a:gd name="connsiteY24" fmla="*/ 4482 h 9407"/>
                <a:gd name="connsiteX25" fmla="*/ 3306 w 9920"/>
                <a:gd name="connsiteY25" fmla="*/ 4018 h 9407"/>
                <a:gd name="connsiteX26" fmla="*/ 2723 w 9920"/>
                <a:gd name="connsiteY26" fmla="*/ 3560 h 9407"/>
                <a:gd name="connsiteX27" fmla="*/ 2334 w 9920"/>
                <a:gd name="connsiteY27" fmla="*/ 3405 h 9407"/>
                <a:gd name="connsiteX28" fmla="*/ 1945 w 9920"/>
                <a:gd name="connsiteY28" fmla="*/ 3099 h 9407"/>
                <a:gd name="connsiteX29" fmla="*/ 1751 w 9920"/>
                <a:gd name="connsiteY29" fmla="*/ 2328 h 9407"/>
                <a:gd name="connsiteX30" fmla="*/ 1361 w 9920"/>
                <a:gd name="connsiteY30" fmla="*/ 2018 h 9407"/>
                <a:gd name="connsiteX31" fmla="*/ 1556 w 9920"/>
                <a:gd name="connsiteY31" fmla="*/ 1558 h 9407"/>
                <a:gd name="connsiteX32" fmla="*/ 1945 w 9920"/>
                <a:gd name="connsiteY32" fmla="*/ 943 h 9407"/>
                <a:gd name="connsiteX33" fmla="*/ 1945 w 9920"/>
                <a:gd name="connsiteY33" fmla="*/ 1253 h 9407"/>
                <a:gd name="connsiteX34" fmla="*/ 1751 w 9920"/>
                <a:gd name="connsiteY34" fmla="*/ 1712 h 9407"/>
                <a:gd name="connsiteX35" fmla="*/ 2139 w 9920"/>
                <a:gd name="connsiteY35" fmla="*/ 2788 h 9407"/>
                <a:gd name="connsiteX36" fmla="*/ 2723 w 9920"/>
                <a:gd name="connsiteY36" fmla="*/ 3099 h 9407"/>
                <a:gd name="connsiteX37" fmla="*/ 3112 w 9920"/>
                <a:gd name="connsiteY37" fmla="*/ 3252 h 9407"/>
                <a:gd name="connsiteX38" fmla="*/ 3696 w 9920"/>
                <a:gd name="connsiteY38" fmla="*/ 3405 h 9407"/>
                <a:gd name="connsiteX39" fmla="*/ 3890 w 9920"/>
                <a:gd name="connsiteY39" fmla="*/ 3710 h 9407"/>
                <a:gd name="connsiteX40" fmla="*/ 4279 w 9920"/>
                <a:gd name="connsiteY40" fmla="*/ 3710 h 9407"/>
                <a:gd name="connsiteX41" fmla="*/ 4668 w 9920"/>
                <a:gd name="connsiteY41" fmla="*/ 3867 h 9407"/>
                <a:gd name="connsiteX42" fmla="*/ 4863 w 9920"/>
                <a:gd name="connsiteY42" fmla="*/ 4178 h 9407"/>
                <a:gd name="connsiteX43" fmla="*/ 5251 w 9920"/>
                <a:gd name="connsiteY43" fmla="*/ 4018 h 9407"/>
                <a:gd name="connsiteX44" fmla="*/ 5641 w 9920"/>
                <a:gd name="connsiteY44" fmla="*/ 3867 h 9407"/>
                <a:gd name="connsiteX45" fmla="*/ 6030 w 9920"/>
                <a:gd name="connsiteY45" fmla="*/ 4018 h 9407"/>
                <a:gd name="connsiteX46" fmla="*/ 6613 w 9920"/>
                <a:gd name="connsiteY46" fmla="*/ 4018 h 9407"/>
                <a:gd name="connsiteX47" fmla="*/ 6613 w 9920"/>
                <a:gd name="connsiteY47" fmla="*/ 4482 h 9407"/>
                <a:gd name="connsiteX48" fmla="*/ 6419 w 9920"/>
                <a:gd name="connsiteY48" fmla="*/ 5247 h 9407"/>
                <a:gd name="connsiteX49" fmla="*/ 6613 w 9920"/>
                <a:gd name="connsiteY49" fmla="*/ 5557 h 9407"/>
                <a:gd name="connsiteX50" fmla="*/ 7196 w 9920"/>
                <a:gd name="connsiteY50" fmla="*/ 5247 h 9407"/>
                <a:gd name="connsiteX51" fmla="*/ 7392 w 9920"/>
                <a:gd name="connsiteY51" fmla="*/ 4945 h 9407"/>
                <a:gd name="connsiteX52" fmla="*/ 7392 w 9920"/>
                <a:gd name="connsiteY52" fmla="*/ 4639 h 9407"/>
                <a:gd name="connsiteX53" fmla="*/ 7780 w 9920"/>
                <a:gd name="connsiteY53" fmla="*/ 4482 h 9407"/>
                <a:gd name="connsiteX54" fmla="*/ 7780 w 9920"/>
                <a:gd name="connsiteY54" fmla="*/ 4178 h 9407"/>
                <a:gd name="connsiteX55" fmla="*/ 7975 w 9920"/>
                <a:gd name="connsiteY55" fmla="*/ 3867 h 9407"/>
                <a:gd name="connsiteX56" fmla="*/ 8169 w 9920"/>
                <a:gd name="connsiteY56" fmla="*/ 3405 h 9407"/>
                <a:gd name="connsiteX57" fmla="*/ 7780 w 9920"/>
                <a:gd name="connsiteY57" fmla="*/ 2946 h 9407"/>
                <a:gd name="connsiteX58" fmla="*/ 8169 w 9920"/>
                <a:gd name="connsiteY58" fmla="*/ 2788 h 9407"/>
                <a:gd name="connsiteX59" fmla="*/ 8364 w 9920"/>
                <a:gd name="connsiteY59" fmla="*/ 2483 h 9407"/>
                <a:gd name="connsiteX60" fmla="*/ 8559 w 9920"/>
                <a:gd name="connsiteY60" fmla="*/ 2328 h 9407"/>
                <a:gd name="connsiteX61" fmla="*/ 8947 w 9920"/>
                <a:gd name="connsiteY61" fmla="*/ 2328 h 9407"/>
                <a:gd name="connsiteX62" fmla="*/ 8947 w 9920"/>
                <a:gd name="connsiteY62" fmla="*/ 2175 h 9407"/>
                <a:gd name="connsiteX63" fmla="*/ 8753 w 9920"/>
                <a:gd name="connsiteY63" fmla="*/ 2018 h 9407"/>
                <a:gd name="connsiteX64" fmla="*/ 8947 w 9920"/>
                <a:gd name="connsiteY64" fmla="*/ 1558 h 9407"/>
                <a:gd name="connsiteX65" fmla="*/ 8753 w 9920"/>
                <a:gd name="connsiteY65" fmla="*/ 1253 h 9407"/>
                <a:gd name="connsiteX66" fmla="*/ 8753 w 9920"/>
                <a:gd name="connsiteY66" fmla="*/ 1096 h 9407"/>
                <a:gd name="connsiteX67" fmla="*/ 9141 w 9920"/>
                <a:gd name="connsiteY67" fmla="*/ 1096 h 9407"/>
                <a:gd name="connsiteX68" fmla="*/ 9337 w 9920"/>
                <a:gd name="connsiteY68" fmla="*/ 634 h 9407"/>
                <a:gd name="connsiteX69" fmla="*/ 9920 w 9920"/>
                <a:gd name="connsiteY69" fmla="*/ 21 h 9407"/>
                <a:gd name="connsiteX0" fmla="*/ 9412 w 9412"/>
                <a:gd name="connsiteY0" fmla="*/ 488 h 9814"/>
                <a:gd name="connsiteX1" fmla="*/ 2942 w 9412"/>
                <a:gd name="connsiteY1" fmla="*/ 0 h 9814"/>
                <a:gd name="connsiteX2" fmla="*/ 2549 w 9412"/>
                <a:gd name="connsiteY2" fmla="*/ 324 h 9814"/>
                <a:gd name="connsiteX3" fmla="*/ 1569 w 9412"/>
                <a:gd name="connsiteY3" fmla="*/ 164 h 9814"/>
                <a:gd name="connsiteX4" fmla="*/ 589 w 9412"/>
                <a:gd name="connsiteY4" fmla="*/ 654 h 9814"/>
                <a:gd name="connsiteX5" fmla="*/ 0 w 9412"/>
                <a:gd name="connsiteY5" fmla="*/ 1470 h 9814"/>
                <a:gd name="connsiteX6" fmla="*/ 2942 w 9412"/>
                <a:gd name="connsiteY6" fmla="*/ 9814 h 9814"/>
                <a:gd name="connsiteX7" fmla="*/ 6863 w 9412"/>
                <a:gd name="connsiteY7" fmla="*/ 9160 h 9814"/>
                <a:gd name="connsiteX8" fmla="*/ 6863 w 9412"/>
                <a:gd name="connsiteY8" fmla="*/ 8342 h 9814"/>
                <a:gd name="connsiteX9" fmla="*/ 6666 w 9412"/>
                <a:gd name="connsiteY9" fmla="*/ 8014 h 9814"/>
                <a:gd name="connsiteX10" fmla="*/ 6666 w 9412"/>
                <a:gd name="connsiteY10" fmla="*/ 8014 h 9814"/>
                <a:gd name="connsiteX11" fmla="*/ 6471 w 9412"/>
                <a:gd name="connsiteY11" fmla="*/ 8342 h 9814"/>
                <a:gd name="connsiteX12" fmla="*/ 6079 w 9412"/>
                <a:gd name="connsiteY12" fmla="*/ 8342 h 9814"/>
                <a:gd name="connsiteX13" fmla="*/ 5882 w 9412"/>
                <a:gd name="connsiteY13" fmla="*/ 8180 h 9814"/>
                <a:gd name="connsiteX14" fmla="*/ 6079 w 9412"/>
                <a:gd name="connsiteY14" fmla="*/ 7852 h 9814"/>
                <a:gd name="connsiteX15" fmla="*/ 6079 w 9412"/>
                <a:gd name="connsiteY15" fmla="*/ 7688 h 9814"/>
                <a:gd name="connsiteX16" fmla="*/ 6274 w 9412"/>
                <a:gd name="connsiteY16" fmla="*/ 7362 h 9814"/>
                <a:gd name="connsiteX17" fmla="*/ 6274 w 9412"/>
                <a:gd name="connsiteY17" fmla="*/ 6870 h 9814"/>
                <a:gd name="connsiteX18" fmla="*/ 5686 w 9412"/>
                <a:gd name="connsiteY18" fmla="*/ 6870 h 9814"/>
                <a:gd name="connsiteX19" fmla="*/ 5098 w 9412"/>
                <a:gd name="connsiteY19" fmla="*/ 6705 h 9814"/>
                <a:gd name="connsiteX20" fmla="*/ 4706 w 9412"/>
                <a:gd name="connsiteY20" fmla="*/ 6216 h 9814"/>
                <a:gd name="connsiteX21" fmla="*/ 4314 w 9412"/>
                <a:gd name="connsiteY21" fmla="*/ 5721 h 9814"/>
                <a:gd name="connsiteX22" fmla="*/ 3921 w 9412"/>
                <a:gd name="connsiteY22" fmla="*/ 5392 h 9814"/>
                <a:gd name="connsiteX23" fmla="*/ 3726 w 9412"/>
                <a:gd name="connsiteY23" fmla="*/ 5233 h 9814"/>
                <a:gd name="connsiteX24" fmla="*/ 3530 w 9412"/>
                <a:gd name="connsiteY24" fmla="*/ 4579 h 9814"/>
                <a:gd name="connsiteX25" fmla="*/ 3333 w 9412"/>
                <a:gd name="connsiteY25" fmla="*/ 4085 h 9814"/>
                <a:gd name="connsiteX26" fmla="*/ 2745 w 9412"/>
                <a:gd name="connsiteY26" fmla="*/ 3598 h 9814"/>
                <a:gd name="connsiteX27" fmla="*/ 2353 w 9412"/>
                <a:gd name="connsiteY27" fmla="*/ 3434 h 9814"/>
                <a:gd name="connsiteX28" fmla="*/ 1961 w 9412"/>
                <a:gd name="connsiteY28" fmla="*/ 3108 h 9814"/>
                <a:gd name="connsiteX29" fmla="*/ 1765 w 9412"/>
                <a:gd name="connsiteY29" fmla="*/ 2289 h 9814"/>
                <a:gd name="connsiteX30" fmla="*/ 1372 w 9412"/>
                <a:gd name="connsiteY30" fmla="*/ 1959 h 9814"/>
                <a:gd name="connsiteX31" fmla="*/ 1569 w 9412"/>
                <a:gd name="connsiteY31" fmla="*/ 1470 h 9814"/>
                <a:gd name="connsiteX32" fmla="*/ 1961 w 9412"/>
                <a:gd name="connsiteY32" fmla="*/ 816 h 9814"/>
                <a:gd name="connsiteX33" fmla="*/ 1961 w 9412"/>
                <a:gd name="connsiteY33" fmla="*/ 1146 h 9814"/>
                <a:gd name="connsiteX34" fmla="*/ 1765 w 9412"/>
                <a:gd name="connsiteY34" fmla="*/ 1634 h 9814"/>
                <a:gd name="connsiteX35" fmla="*/ 2156 w 9412"/>
                <a:gd name="connsiteY35" fmla="*/ 2778 h 9814"/>
                <a:gd name="connsiteX36" fmla="*/ 2745 w 9412"/>
                <a:gd name="connsiteY36" fmla="*/ 3108 h 9814"/>
                <a:gd name="connsiteX37" fmla="*/ 3137 w 9412"/>
                <a:gd name="connsiteY37" fmla="*/ 3271 h 9814"/>
                <a:gd name="connsiteX38" fmla="*/ 3726 w 9412"/>
                <a:gd name="connsiteY38" fmla="*/ 3434 h 9814"/>
                <a:gd name="connsiteX39" fmla="*/ 3921 w 9412"/>
                <a:gd name="connsiteY39" fmla="*/ 3758 h 9814"/>
                <a:gd name="connsiteX40" fmla="*/ 4314 w 9412"/>
                <a:gd name="connsiteY40" fmla="*/ 3758 h 9814"/>
                <a:gd name="connsiteX41" fmla="*/ 4706 w 9412"/>
                <a:gd name="connsiteY41" fmla="*/ 3925 h 9814"/>
                <a:gd name="connsiteX42" fmla="*/ 4902 w 9412"/>
                <a:gd name="connsiteY42" fmla="*/ 4255 h 9814"/>
                <a:gd name="connsiteX43" fmla="*/ 5293 w 9412"/>
                <a:gd name="connsiteY43" fmla="*/ 4085 h 9814"/>
                <a:gd name="connsiteX44" fmla="*/ 5686 w 9412"/>
                <a:gd name="connsiteY44" fmla="*/ 3925 h 9814"/>
                <a:gd name="connsiteX45" fmla="*/ 6079 w 9412"/>
                <a:gd name="connsiteY45" fmla="*/ 4085 h 9814"/>
                <a:gd name="connsiteX46" fmla="*/ 6666 w 9412"/>
                <a:gd name="connsiteY46" fmla="*/ 4085 h 9814"/>
                <a:gd name="connsiteX47" fmla="*/ 6666 w 9412"/>
                <a:gd name="connsiteY47" fmla="*/ 4579 h 9814"/>
                <a:gd name="connsiteX48" fmla="*/ 6471 w 9412"/>
                <a:gd name="connsiteY48" fmla="*/ 5392 h 9814"/>
                <a:gd name="connsiteX49" fmla="*/ 6666 w 9412"/>
                <a:gd name="connsiteY49" fmla="*/ 5721 h 9814"/>
                <a:gd name="connsiteX50" fmla="*/ 7254 w 9412"/>
                <a:gd name="connsiteY50" fmla="*/ 5392 h 9814"/>
                <a:gd name="connsiteX51" fmla="*/ 7452 w 9412"/>
                <a:gd name="connsiteY51" fmla="*/ 5071 h 9814"/>
                <a:gd name="connsiteX52" fmla="*/ 7452 w 9412"/>
                <a:gd name="connsiteY52" fmla="*/ 4745 h 9814"/>
                <a:gd name="connsiteX53" fmla="*/ 7843 w 9412"/>
                <a:gd name="connsiteY53" fmla="*/ 4579 h 9814"/>
                <a:gd name="connsiteX54" fmla="*/ 7843 w 9412"/>
                <a:gd name="connsiteY54" fmla="*/ 4255 h 9814"/>
                <a:gd name="connsiteX55" fmla="*/ 8039 w 9412"/>
                <a:gd name="connsiteY55" fmla="*/ 3925 h 9814"/>
                <a:gd name="connsiteX56" fmla="*/ 8235 w 9412"/>
                <a:gd name="connsiteY56" fmla="*/ 3434 h 9814"/>
                <a:gd name="connsiteX57" fmla="*/ 7843 w 9412"/>
                <a:gd name="connsiteY57" fmla="*/ 2946 h 9814"/>
                <a:gd name="connsiteX58" fmla="*/ 8235 w 9412"/>
                <a:gd name="connsiteY58" fmla="*/ 2778 h 9814"/>
                <a:gd name="connsiteX59" fmla="*/ 8431 w 9412"/>
                <a:gd name="connsiteY59" fmla="*/ 2454 h 9814"/>
                <a:gd name="connsiteX60" fmla="*/ 8628 w 9412"/>
                <a:gd name="connsiteY60" fmla="*/ 2289 h 9814"/>
                <a:gd name="connsiteX61" fmla="*/ 9019 w 9412"/>
                <a:gd name="connsiteY61" fmla="*/ 2289 h 9814"/>
                <a:gd name="connsiteX62" fmla="*/ 9019 w 9412"/>
                <a:gd name="connsiteY62" fmla="*/ 2126 h 9814"/>
                <a:gd name="connsiteX63" fmla="*/ 8824 w 9412"/>
                <a:gd name="connsiteY63" fmla="*/ 1959 h 9814"/>
                <a:gd name="connsiteX64" fmla="*/ 9019 w 9412"/>
                <a:gd name="connsiteY64" fmla="*/ 1470 h 9814"/>
                <a:gd name="connsiteX65" fmla="*/ 8824 w 9412"/>
                <a:gd name="connsiteY65" fmla="*/ 1146 h 9814"/>
                <a:gd name="connsiteX66" fmla="*/ 8824 w 9412"/>
                <a:gd name="connsiteY66" fmla="*/ 979 h 9814"/>
                <a:gd name="connsiteX67" fmla="*/ 9215 w 9412"/>
                <a:gd name="connsiteY67" fmla="*/ 979 h 9814"/>
                <a:gd name="connsiteX68" fmla="*/ 9412 w 9412"/>
                <a:gd name="connsiteY68" fmla="*/ 488 h 9814"/>
                <a:gd name="connsiteX0" fmla="*/ 9791 w 9791"/>
                <a:gd name="connsiteY0" fmla="*/ 998 h 10000"/>
                <a:gd name="connsiteX1" fmla="*/ 3126 w 9791"/>
                <a:gd name="connsiteY1" fmla="*/ 0 h 10000"/>
                <a:gd name="connsiteX2" fmla="*/ 2708 w 9791"/>
                <a:gd name="connsiteY2" fmla="*/ 330 h 10000"/>
                <a:gd name="connsiteX3" fmla="*/ 1667 w 9791"/>
                <a:gd name="connsiteY3" fmla="*/ 167 h 10000"/>
                <a:gd name="connsiteX4" fmla="*/ 626 w 9791"/>
                <a:gd name="connsiteY4" fmla="*/ 666 h 10000"/>
                <a:gd name="connsiteX5" fmla="*/ 0 w 9791"/>
                <a:gd name="connsiteY5" fmla="*/ 1498 h 10000"/>
                <a:gd name="connsiteX6" fmla="*/ 3126 w 9791"/>
                <a:gd name="connsiteY6" fmla="*/ 10000 h 10000"/>
                <a:gd name="connsiteX7" fmla="*/ 7292 w 9791"/>
                <a:gd name="connsiteY7" fmla="*/ 9334 h 10000"/>
                <a:gd name="connsiteX8" fmla="*/ 7292 w 9791"/>
                <a:gd name="connsiteY8" fmla="*/ 8500 h 10000"/>
                <a:gd name="connsiteX9" fmla="*/ 7082 w 9791"/>
                <a:gd name="connsiteY9" fmla="*/ 8166 h 10000"/>
                <a:gd name="connsiteX10" fmla="*/ 7082 w 9791"/>
                <a:gd name="connsiteY10" fmla="*/ 8166 h 10000"/>
                <a:gd name="connsiteX11" fmla="*/ 6875 w 9791"/>
                <a:gd name="connsiteY11" fmla="*/ 8500 h 10000"/>
                <a:gd name="connsiteX12" fmla="*/ 6459 w 9791"/>
                <a:gd name="connsiteY12" fmla="*/ 8500 h 10000"/>
                <a:gd name="connsiteX13" fmla="*/ 6249 w 9791"/>
                <a:gd name="connsiteY13" fmla="*/ 8335 h 10000"/>
                <a:gd name="connsiteX14" fmla="*/ 6459 w 9791"/>
                <a:gd name="connsiteY14" fmla="*/ 8001 h 10000"/>
                <a:gd name="connsiteX15" fmla="*/ 6459 w 9791"/>
                <a:gd name="connsiteY15" fmla="*/ 7834 h 10000"/>
                <a:gd name="connsiteX16" fmla="*/ 6666 w 9791"/>
                <a:gd name="connsiteY16" fmla="*/ 7502 h 10000"/>
                <a:gd name="connsiteX17" fmla="*/ 6666 w 9791"/>
                <a:gd name="connsiteY17" fmla="*/ 7000 h 10000"/>
                <a:gd name="connsiteX18" fmla="*/ 6041 w 9791"/>
                <a:gd name="connsiteY18" fmla="*/ 7000 h 10000"/>
                <a:gd name="connsiteX19" fmla="*/ 5416 w 9791"/>
                <a:gd name="connsiteY19" fmla="*/ 6832 h 10000"/>
                <a:gd name="connsiteX20" fmla="*/ 5000 w 9791"/>
                <a:gd name="connsiteY20" fmla="*/ 6334 h 10000"/>
                <a:gd name="connsiteX21" fmla="*/ 4584 w 9791"/>
                <a:gd name="connsiteY21" fmla="*/ 5829 h 10000"/>
                <a:gd name="connsiteX22" fmla="*/ 4166 w 9791"/>
                <a:gd name="connsiteY22" fmla="*/ 5494 h 10000"/>
                <a:gd name="connsiteX23" fmla="*/ 3959 w 9791"/>
                <a:gd name="connsiteY23" fmla="*/ 5332 h 10000"/>
                <a:gd name="connsiteX24" fmla="*/ 3751 w 9791"/>
                <a:gd name="connsiteY24" fmla="*/ 4666 h 10000"/>
                <a:gd name="connsiteX25" fmla="*/ 3541 w 9791"/>
                <a:gd name="connsiteY25" fmla="*/ 4162 h 10000"/>
                <a:gd name="connsiteX26" fmla="*/ 2916 w 9791"/>
                <a:gd name="connsiteY26" fmla="*/ 3666 h 10000"/>
                <a:gd name="connsiteX27" fmla="*/ 2500 w 9791"/>
                <a:gd name="connsiteY27" fmla="*/ 3499 h 10000"/>
                <a:gd name="connsiteX28" fmla="*/ 2084 w 9791"/>
                <a:gd name="connsiteY28" fmla="*/ 3167 h 10000"/>
                <a:gd name="connsiteX29" fmla="*/ 1875 w 9791"/>
                <a:gd name="connsiteY29" fmla="*/ 2332 h 10000"/>
                <a:gd name="connsiteX30" fmla="*/ 1458 w 9791"/>
                <a:gd name="connsiteY30" fmla="*/ 1996 h 10000"/>
                <a:gd name="connsiteX31" fmla="*/ 1667 w 9791"/>
                <a:gd name="connsiteY31" fmla="*/ 1498 h 10000"/>
                <a:gd name="connsiteX32" fmla="*/ 2084 w 9791"/>
                <a:gd name="connsiteY32" fmla="*/ 831 h 10000"/>
                <a:gd name="connsiteX33" fmla="*/ 2084 w 9791"/>
                <a:gd name="connsiteY33" fmla="*/ 1168 h 10000"/>
                <a:gd name="connsiteX34" fmla="*/ 1875 w 9791"/>
                <a:gd name="connsiteY34" fmla="*/ 1665 h 10000"/>
                <a:gd name="connsiteX35" fmla="*/ 2291 w 9791"/>
                <a:gd name="connsiteY35" fmla="*/ 2831 h 10000"/>
                <a:gd name="connsiteX36" fmla="*/ 2916 w 9791"/>
                <a:gd name="connsiteY36" fmla="*/ 3167 h 10000"/>
                <a:gd name="connsiteX37" fmla="*/ 3333 w 9791"/>
                <a:gd name="connsiteY37" fmla="*/ 3333 h 10000"/>
                <a:gd name="connsiteX38" fmla="*/ 3959 w 9791"/>
                <a:gd name="connsiteY38" fmla="*/ 3499 h 10000"/>
                <a:gd name="connsiteX39" fmla="*/ 4166 w 9791"/>
                <a:gd name="connsiteY39" fmla="*/ 3829 h 10000"/>
                <a:gd name="connsiteX40" fmla="*/ 4584 w 9791"/>
                <a:gd name="connsiteY40" fmla="*/ 3829 h 10000"/>
                <a:gd name="connsiteX41" fmla="*/ 5000 w 9791"/>
                <a:gd name="connsiteY41" fmla="*/ 3999 h 10000"/>
                <a:gd name="connsiteX42" fmla="*/ 5208 w 9791"/>
                <a:gd name="connsiteY42" fmla="*/ 4336 h 10000"/>
                <a:gd name="connsiteX43" fmla="*/ 5624 w 9791"/>
                <a:gd name="connsiteY43" fmla="*/ 4162 h 10000"/>
                <a:gd name="connsiteX44" fmla="*/ 6041 w 9791"/>
                <a:gd name="connsiteY44" fmla="*/ 3999 h 10000"/>
                <a:gd name="connsiteX45" fmla="*/ 6459 w 9791"/>
                <a:gd name="connsiteY45" fmla="*/ 4162 h 10000"/>
                <a:gd name="connsiteX46" fmla="*/ 7082 w 9791"/>
                <a:gd name="connsiteY46" fmla="*/ 4162 h 10000"/>
                <a:gd name="connsiteX47" fmla="*/ 7082 w 9791"/>
                <a:gd name="connsiteY47" fmla="*/ 4666 h 10000"/>
                <a:gd name="connsiteX48" fmla="*/ 6875 w 9791"/>
                <a:gd name="connsiteY48" fmla="*/ 5494 h 10000"/>
                <a:gd name="connsiteX49" fmla="*/ 7082 w 9791"/>
                <a:gd name="connsiteY49" fmla="*/ 5829 h 10000"/>
                <a:gd name="connsiteX50" fmla="*/ 7707 w 9791"/>
                <a:gd name="connsiteY50" fmla="*/ 5494 h 10000"/>
                <a:gd name="connsiteX51" fmla="*/ 7918 w 9791"/>
                <a:gd name="connsiteY51" fmla="*/ 5167 h 10000"/>
                <a:gd name="connsiteX52" fmla="*/ 7918 w 9791"/>
                <a:gd name="connsiteY52" fmla="*/ 4835 h 10000"/>
                <a:gd name="connsiteX53" fmla="*/ 8333 w 9791"/>
                <a:gd name="connsiteY53" fmla="*/ 4666 h 10000"/>
                <a:gd name="connsiteX54" fmla="*/ 8333 w 9791"/>
                <a:gd name="connsiteY54" fmla="*/ 4336 h 10000"/>
                <a:gd name="connsiteX55" fmla="*/ 8541 w 9791"/>
                <a:gd name="connsiteY55" fmla="*/ 3999 h 10000"/>
                <a:gd name="connsiteX56" fmla="*/ 8749 w 9791"/>
                <a:gd name="connsiteY56" fmla="*/ 3499 h 10000"/>
                <a:gd name="connsiteX57" fmla="*/ 8333 w 9791"/>
                <a:gd name="connsiteY57" fmla="*/ 3002 h 10000"/>
                <a:gd name="connsiteX58" fmla="*/ 8749 w 9791"/>
                <a:gd name="connsiteY58" fmla="*/ 2831 h 10000"/>
                <a:gd name="connsiteX59" fmla="*/ 8958 w 9791"/>
                <a:gd name="connsiteY59" fmla="*/ 2501 h 10000"/>
                <a:gd name="connsiteX60" fmla="*/ 9167 w 9791"/>
                <a:gd name="connsiteY60" fmla="*/ 2332 h 10000"/>
                <a:gd name="connsiteX61" fmla="*/ 9582 w 9791"/>
                <a:gd name="connsiteY61" fmla="*/ 2332 h 10000"/>
                <a:gd name="connsiteX62" fmla="*/ 9582 w 9791"/>
                <a:gd name="connsiteY62" fmla="*/ 2166 h 10000"/>
                <a:gd name="connsiteX63" fmla="*/ 9375 w 9791"/>
                <a:gd name="connsiteY63" fmla="*/ 1996 h 10000"/>
                <a:gd name="connsiteX64" fmla="*/ 9582 w 9791"/>
                <a:gd name="connsiteY64" fmla="*/ 1498 h 10000"/>
                <a:gd name="connsiteX65" fmla="*/ 9375 w 9791"/>
                <a:gd name="connsiteY65" fmla="*/ 1168 h 10000"/>
                <a:gd name="connsiteX66" fmla="*/ 9375 w 9791"/>
                <a:gd name="connsiteY66" fmla="*/ 998 h 10000"/>
                <a:gd name="connsiteX67" fmla="*/ 9791 w 9791"/>
                <a:gd name="connsiteY67" fmla="*/ 998 h 10000"/>
                <a:gd name="connsiteX0" fmla="*/ 9575 w 9881"/>
                <a:gd name="connsiteY0" fmla="*/ 998 h 10000"/>
                <a:gd name="connsiteX1" fmla="*/ 3193 w 9881"/>
                <a:gd name="connsiteY1" fmla="*/ 0 h 10000"/>
                <a:gd name="connsiteX2" fmla="*/ 2766 w 9881"/>
                <a:gd name="connsiteY2" fmla="*/ 330 h 10000"/>
                <a:gd name="connsiteX3" fmla="*/ 1703 w 9881"/>
                <a:gd name="connsiteY3" fmla="*/ 167 h 10000"/>
                <a:gd name="connsiteX4" fmla="*/ 639 w 9881"/>
                <a:gd name="connsiteY4" fmla="*/ 666 h 10000"/>
                <a:gd name="connsiteX5" fmla="*/ 0 w 9881"/>
                <a:gd name="connsiteY5" fmla="*/ 1498 h 10000"/>
                <a:gd name="connsiteX6" fmla="*/ 3193 w 9881"/>
                <a:gd name="connsiteY6" fmla="*/ 10000 h 10000"/>
                <a:gd name="connsiteX7" fmla="*/ 7448 w 9881"/>
                <a:gd name="connsiteY7" fmla="*/ 9334 h 10000"/>
                <a:gd name="connsiteX8" fmla="*/ 7448 w 9881"/>
                <a:gd name="connsiteY8" fmla="*/ 8500 h 10000"/>
                <a:gd name="connsiteX9" fmla="*/ 7233 w 9881"/>
                <a:gd name="connsiteY9" fmla="*/ 8166 h 10000"/>
                <a:gd name="connsiteX10" fmla="*/ 7233 w 9881"/>
                <a:gd name="connsiteY10" fmla="*/ 8166 h 10000"/>
                <a:gd name="connsiteX11" fmla="*/ 7022 w 9881"/>
                <a:gd name="connsiteY11" fmla="*/ 8500 h 10000"/>
                <a:gd name="connsiteX12" fmla="*/ 6597 w 9881"/>
                <a:gd name="connsiteY12" fmla="*/ 8500 h 10000"/>
                <a:gd name="connsiteX13" fmla="*/ 6382 w 9881"/>
                <a:gd name="connsiteY13" fmla="*/ 8335 h 10000"/>
                <a:gd name="connsiteX14" fmla="*/ 6597 w 9881"/>
                <a:gd name="connsiteY14" fmla="*/ 8001 h 10000"/>
                <a:gd name="connsiteX15" fmla="*/ 6597 w 9881"/>
                <a:gd name="connsiteY15" fmla="*/ 7834 h 10000"/>
                <a:gd name="connsiteX16" fmla="*/ 6808 w 9881"/>
                <a:gd name="connsiteY16" fmla="*/ 7502 h 10000"/>
                <a:gd name="connsiteX17" fmla="*/ 6808 w 9881"/>
                <a:gd name="connsiteY17" fmla="*/ 7000 h 10000"/>
                <a:gd name="connsiteX18" fmla="*/ 6170 w 9881"/>
                <a:gd name="connsiteY18" fmla="*/ 7000 h 10000"/>
                <a:gd name="connsiteX19" fmla="*/ 5532 w 9881"/>
                <a:gd name="connsiteY19" fmla="*/ 6832 h 10000"/>
                <a:gd name="connsiteX20" fmla="*/ 5107 w 9881"/>
                <a:gd name="connsiteY20" fmla="*/ 6334 h 10000"/>
                <a:gd name="connsiteX21" fmla="*/ 4682 w 9881"/>
                <a:gd name="connsiteY21" fmla="*/ 5829 h 10000"/>
                <a:gd name="connsiteX22" fmla="*/ 4255 w 9881"/>
                <a:gd name="connsiteY22" fmla="*/ 5494 h 10000"/>
                <a:gd name="connsiteX23" fmla="*/ 4044 w 9881"/>
                <a:gd name="connsiteY23" fmla="*/ 5332 h 10000"/>
                <a:gd name="connsiteX24" fmla="*/ 3831 w 9881"/>
                <a:gd name="connsiteY24" fmla="*/ 4666 h 10000"/>
                <a:gd name="connsiteX25" fmla="*/ 3617 w 9881"/>
                <a:gd name="connsiteY25" fmla="*/ 4162 h 10000"/>
                <a:gd name="connsiteX26" fmla="*/ 2978 w 9881"/>
                <a:gd name="connsiteY26" fmla="*/ 3666 h 10000"/>
                <a:gd name="connsiteX27" fmla="*/ 2553 w 9881"/>
                <a:gd name="connsiteY27" fmla="*/ 3499 h 10000"/>
                <a:gd name="connsiteX28" fmla="*/ 2128 w 9881"/>
                <a:gd name="connsiteY28" fmla="*/ 3167 h 10000"/>
                <a:gd name="connsiteX29" fmla="*/ 1915 w 9881"/>
                <a:gd name="connsiteY29" fmla="*/ 2332 h 10000"/>
                <a:gd name="connsiteX30" fmla="*/ 1489 w 9881"/>
                <a:gd name="connsiteY30" fmla="*/ 1996 h 10000"/>
                <a:gd name="connsiteX31" fmla="*/ 1703 w 9881"/>
                <a:gd name="connsiteY31" fmla="*/ 1498 h 10000"/>
                <a:gd name="connsiteX32" fmla="*/ 2128 w 9881"/>
                <a:gd name="connsiteY32" fmla="*/ 831 h 10000"/>
                <a:gd name="connsiteX33" fmla="*/ 2128 w 9881"/>
                <a:gd name="connsiteY33" fmla="*/ 1168 h 10000"/>
                <a:gd name="connsiteX34" fmla="*/ 1915 w 9881"/>
                <a:gd name="connsiteY34" fmla="*/ 1665 h 10000"/>
                <a:gd name="connsiteX35" fmla="*/ 2340 w 9881"/>
                <a:gd name="connsiteY35" fmla="*/ 2831 h 10000"/>
                <a:gd name="connsiteX36" fmla="*/ 2978 w 9881"/>
                <a:gd name="connsiteY36" fmla="*/ 3167 h 10000"/>
                <a:gd name="connsiteX37" fmla="*/ 3404 w 9881"/>
                <a:gd name="connsiteY37" fmla="*/ 3333 h 10000"/>
                <a:gd name="connsiteX38" fmla="*/ 4044 w 9881"/>
                <a:gd name="connsiteY38" fmla="*/ 3499 h 10000"/>
                <a:gd name="connsiteX39" fmla="*/ 4255 w 9881"/>
                <a:gd name="connsiteY39" fmla="*/ 3829 h 10000"/>
                <a:gd name="connsiteX40" fmla="*/ 4682 w 9881"/>
                <a:gd name="connsiteY40" fmla="*/ 3829 h 10000"/>
                <a:gd name="connsiteX41" fmla="*/ 5107 w 9881"/>
                <a:gd name="connsiteY41" fmla="*/ 3999 h 10000"/>
                <a:gd name="connsiteX42" fmla="*/ 5319 w 9881"/>
                <a:gd name="connsiteY42" fmla="*/ 4336 h 10000"/>
                <a:gd name="connsiteX43" fmla="*/ 5744 w 9881"/>
                <a:gd name="connsiteY43" fmla="*/ 4162 h 10000"/>
                <a:gd name="connsiteX44" fmla="*/ 6170 w 9881"/>
                <a:gd name="connsiteY44" fmla="*/ 3999 h 10000"/>
                <a:gd name="connsiteX45" fmla="*/ 6597 w 9881"/>
                <a:gd name="connsiteY45" fmla="*/ 4162 h 10000"/>
                <a:gd name="connsiteX46" fmla="*/ 7233 w 9881"/>
                <a:gd name="connsiteY46" fmla="*/ 4162 h 10000"/>
                <a:gd name="connsiteX47" fmla="*/ 7233 w 9881"/>
                <a:gd name="connsiteY47" fmla="*/ 4666 h 10000"/>
                <a:gd name="connsiteX48" fmla="*/ 7022 w 9881"/>
                <a:gd name="connsiteY48" fmla="*/ 5494 h 10000"/>
                <a:gd name="connsiteX49" fmla="*/ 7233 w 9881"/>
                <a:gd name="connsiteY49" fmla="*/ 5829 h 10000"/>
                <a:gd name="connsiteX50" fmla="*/ 7872 w 9881"/>
                <a:gd name="connsiteY50" fmla="*/ 5494 h 10000"/>
                <a:gd name="connsiteX51" fmla="*/ 8087 w 9881"/>
                <a:gd name="connsiteY51" fmla="*/ 5167 h 10000"/>
                <a:gd name="connsiteX52" fmla="*/ 8087 w 9881"/>
                <a:gd name="connsiteY52" fmla="*/ 4835 h 10000"/>
                <a:gd name="connsiteX53" fmla="*/ 8511 w 9881"/>
                <a:gd name="connsiteY53" fmla="*/ 4666 h 10000"/>
                <a:gd name="connsiteX54" fmla="*/ 8511 w 9881"/>
                <a:gd name="connsiteY54" fmla="*/ 4336 h 10000"/>
                <a:gd name="connsiteX55" fmla="*/ 8723 w 9881"/>
                <a:gd name="connsiteY55" fmla="*/ 3999 h 10000"/>
                <a:gd name="connsiteX56" fmla="*/ 8936 w 9881"/>
                <a:gd name="connsiteY56" fmla="*/ 3499 h 10000"/>
                <a:gd name="connsiteX57" fmla="*/ 8511 w 9881"/>
                <a:gd name="connsiteY57" fmla="*/ 3002 h 10000"/>
                <a:gd name="connsiteX58" fmla="*/ 8936 w 9881"/>
                <a:gd name="connsiteY58" fmla="*/ 2831 h 10000"/>
                <a:gd name="connsiteX59" fmla="*/ 9149 w 9881"/>
                <a:gd name="connsiteY59" fmla="*/ 2501 h 10000"/>
                <a:gd name="connsiteX60" fmla="*/ 9363 w 9881"/>
                <a:gd name="connsiteY60" fmla="*/ 2332 h 10000"/>
                <a:gd name="connsiteX61" fmla="*/ 9787 w 9881"/>
                <a:gd name="connsiteY61" fmla="*/ 2332 h 10000"/>
                <a:gd name="connsiteX62" fmla="*/ 9787 w 9881"/>
                <a:gd name="connsiteY62" fmla="*/ 2166 h 10000"/>
                <a:gd name="connsiteX63" fmla="*/ 9575 w 9881"/>
                <a:gd name="connsiteY63" fmla="*/ 1996 h 10000"/>
                <a:gd name="connsiteX64" fmla="*/ 9787 w 9881"/>
                <a:gd name="connsiteY64" fmla="*/ 1498 h 10000"/>
                <a:gd name="connsiteX65" fmla="*/ 9575 w 9881"/>
                <a:gd name="connsiteY65" fmla="*/ 1168 h 10000"/>
                <a:gd name="connsiteX66" fmla="*/ 9575 w 9881"/>
                <a:gd name="connsiteY66" fmla="*/ 998 h 10000"/>
                <a:gd name="connsiteX0" fmla="*/ 9690 w 10000"/>
                <a:gd name="connsiteY0" fmla="*/ 1168 h 10000"/>
                <a:gd name="connsiteX1" fmla="*/ 3231 w 10000"/>
                <a:gd name="connsiteY1" fmla="*/ 0 h 10000"/>
                <a:gd name="connsiteX2" fmla="*/ 2799 w 10000"/>
                <a:gd name="connsiteY2" fmla="*/ 330 h 10000"/>
                <a:gd name="connsiteX3" fmla="*/ 1724 w 10000"/>
                <a:gd name="connsiteY3" fmla="*/ 167 h 10000"/>
                <a:gd name="connsiteX4" fmla="*/ 647 w 10000"/>
                <a:gd name="connsiteY4" fmla="*/ 666 h 10000"/>
                <a:gd name="connsiteX5" fmla="*/ 0 w 10000"/>
                <a:gd name="connsiteY5" fmla="*/ 1498 h 10000"/>
                <a:gd name="connsiteX6" fmla="*/ 3231 w 10000"/>
                <a:gd name="connsiteY6" fmla="*/ 10000 h 10000"/>
                <a:gd name="connsiteX7" fmla="*/ 7538 w 10000"/>
                <a:gd name="connsiteY7" fmla="*/ 9334 h 10000"/>
                <a:gd name="connsiteX8" fmla="*/ 7538 w 10000"/>
                <a:gd name="connsiteY8" fmla="*/ 8500 h 10000"/>
                <a:gd name="connsiteX9" fmla="*/ 7320 w 10000"/>
                <a:gd name="connsiteY9" fmla="*/ 8166 h 10000"/>
                <a:gd name="connsiteX10" fmla="*/ 7320 w 10000"/>
                <a:gd name="connsiteY10" fmla="*/ 8166 h 10000"/>
                <a:gd name="connsiteX11" fmla="*/ 7107 w 10000"/>
                <a:gd name="connsiteY11" fmla="*/ 8500 h 10000"/>
                <a:gd name="connsiteX12" fmla="*/ 6676 w 10000"/>
                <a:gd name="connsiteY12" fmla="*/ 8500 h 10000"/>
                <a:gd name="connsiteX13" fmla="*/ 6459 w 10000"/>
                <a:gd name="connsiteY13" fmla="*/ 8335 h 10000"/>
                <a:gd name="connsiteX14" fmla="*/ 6676 w 10000"/>
                <a:gd name="connsiteY14" fmla="*/ 8001 h 10000"/>
                <a:gd name="connsiteX15" fmla="*/ 6676 w 10000"/>
                <a:gd name="connsiteY15" fmla="*/ 7834 h 10000"/>
                <a:gd name="connsiteX16" fmla="*/ 6890 w 10000"/>
                <a:gd name="connsiteY16" fmla="*/ 7502 h 10000"/>
                <a:gd name="connsiteX17" fmla="*/ 6890 w 10000"/>
                <a:gd name="connsiteY17" fmla="*/ 7000 h 10000"/>
                <a:gd name="connsiteX18" fmla="*/ 6244 w 10000"/>
                <a:gd name="connsiteY18" fmla="*/ 7000 h 10000"/>
                <a:gd name="connsiteX19" fmla="*/ 5599 w 10000"/>
                <a:gd name="connsiteY19" fmla="*/ 6832 h 10000"/>
                <a:gd name="connsiteX20" fmla="*/ 5169 w 10000"/>
                <a:gd name="connsiteY20" fmla="*/ 6334 h 10000"/>
                <a:gd name="connsiteX21" fmla="*/ 4738 w 10000"/>
                <a:gd name="connsiteY21" fmla="*/ 5829 h 10000"/>
                <a:gd name="connsiteX22" fmla="*/ 4306 w 10000"/>
                <a:gd name="connsiteY22" fmla="*/ 5494 h 10000"/>
                <a:gd name="connsiteX23" fmla="*/ 4093 w 10000"/>
                <a:gd name="connsiteY23" fmla="*/ 5332 h 10000"/>
                <a:gd name="connsiteX24" fmla="*/ 3877 w 10000"/>
                <a:gd name="connsiteY24" fmla="*/ 4666 h 10000"/>
                <a:gd name="connsiteX25" fmla="*/ 3661 w 10000"/>
                <a:gd name="connsiteY25" fmla="*/ 4162 h 10000"/>
                <a:gd name="connsiteX26" fmla="*/ 3014 w 10000"/>
                <a:gd name="connsiteY26" fmla="*/ 3666 h 10000"/>
                <a:gd name="connsiteX27" fmla="*/ 2584 w 10000"/>
                <a:gd name="connsiteY27" fmla="*/ 3499 h 10000"/>
                <a:gd name="connsiteX28" fmla="*/ 2154 w 10000"/>
                <a:gd name="connsiteY28" fmla="*/ 3167 h 10000"/>
                <a:gd name="connsiteX29" fmla="*/ 1938 w 10000"/>
                <a:gd name="connsiteY29" fmla="*/ 2332 h 10000"/>
                <a:gd name="connsiteX30" fmla="*/ 1507 w 10000"/>
                <a:gd name="connsiteY30" fmla="*/ 1996 h 10000"/>
                <a:gd name="connsiteX31" fmla="*/ 1724 w 10000"/>
                <a:gd name="connsiteY31" fmla="*/ 1498 h 10000"/>
                <a:gd name="connsiteX32" fmla="*/ 2154 w 10000"/>
                <a:gd name="connsiteY32" fmla="*/ 831 h 10000"/>
                <a:gd name="connsiteX33" fmla="*/ 2154 w 10000"/>
                <a:gd name="connsiteY33" fmla="*/ 1168 h 10000"/>
                <a:gd name="connsiteX34" fmla="*/ 1938 w 10000"/>
                <a:gd name="connsiteY34" fmla="*/ 1665 h 10000"/>
                <a:gd name="connsiteX35" fmla="*/ 2368 w 10000"/>
                <a:gd name="connsiteY35" fmla="*/ 2831 h 10000"/>
                <a:gd name="connsiteX36" fmla="*/ 3014 w 10000"/>
                <a:gd name="connsiteY36" fmla="*/ 3167 h 10000"/>
                <a:gd name="connsiteX37" fmla="*/ 3445 w 10000"/>
                <a:gd name="connsiteY37" fmla="*/ 3333 h 10000"/>
                <a:gd name="connsiteX38" fmla="*/ 4093 w 10000"/>
                <a:gd name="connsiteY38" fmla="*/ 3499 h 10000"/>
                <a:gd name="connsiteX39" fmla="*/ 4306 w 10000"/>
                <a:gd name="connsiteY39" fmla="*/ 3829 h 10000"/>
                <a:gd name="connsiteX40" fmla="*/ 4738 w 10000"/>
                <a:gd name="connsiteY40" fmla="*/ 3829 h 10000"/>
                <a:gd name="connsiteX41" fmla="*/ 5169 w 10000"/>
                <a:gd name="connsiteY41" fmla="*/ 3999 h 10000"/>
                <a:gd name="connsiteX42" fmla="*/ 5383 w 10000"/>
                <a:gd name="connsiteY42" fmla="*/ 4336 h 10000"/>
                <a:gd name="connsiteX43" fmla="*/ 5813 w 10000"/>
                <a:gd name="connsiteY43" fmla="*/ 4162 h 10000"/>
                <a:gd name="connsiteX44" fmla="*/ 6244 w 10000"/>
                <a:gd name="connsiteY44" fmla="*/ 3999 h 10000"/>
                <a:gd name="connsiteX45" fmla="*/ 6676 w 10000"/>
                <a:gd name="connsiteY45" fmla="*/ 4162 h 10000"/>
                <a:gd name="connsiteX46" fmla="*/ 7320 w 10000"/>
                <a:gd name="connsiteY46" fmla="*/ 4162 h 10000"/>
                <a:gd name="connsiteX47" fmla="*/ 7320 w 10000"/>
                <a:gd name="connsiteY47" fmla="*/ 4666 h 10000"/>
                <a:gd name="connsiteX48" fmla="*/ 7107 w 10000"/>
                <a:gd name="connsiteY48" fmla="*/ 5494 h 10000"/>
                <a:gd name="connsiteX49" fmla="*/ 7320 w 10000"/>
                <a:gd name="connsiteY49" fmla="*/ 5829 h 10000"/>
                <a:gd name="connsiteX50" fmla="*/ 7967 w 10000"/>
                <a:gd name="connsiteY50" fmla="*/ 5494 h 10000"/>
                <a:gd name="connsiteX51" fmla="*/ 8184 w 10000"/>
                <a:gd name="connsiteY51" fmla="*/ 5167 h 10000"/>
                <a:gd name="connsiteX52" fmla="*/ 8184 w 10000"/>
                <a:gd name="connsiteY52" fmla="*/ 4835 h 10000"/>
                <a:gd name="connsiteX53" fmla="*/ 8614 w 10000"/>
                <a:gd name="connsiteY53" fmla="*/ 4666 h 10000"/>
                <a:gd name="connsiteX54" fmla="*/ 8614 w 10000"/>
                <a:gd name="connsiteY54" fmla="*/ 4336 h 10000"/>
                <a:gd name="connsiteX55" fmla="*/ 8828 w 10000"/>
                <a:gd name="connsiteY55" fmla="*/ 3999 h 10000"/>
                <a:gd name="connsiteX56" fmla="*/ 9044 w 10000"/>
                <a:gd name="connsiteY56" fmla="*/ 3499 h 10000"/>
                <a:gd name="connsiteX57" fmla="*/ 8614 w 10000"/>
                <a:gd name="connsiteY57" fmla="*/ 3002 h 10000"/>
                <a:gd name="connsiteX58" fmla="*/ 9044 w 10000"/>
                <a:gd name="connsiteY58" fmla="*/ 2831 h 10000"/>
                <a:gd name="connsiteX59" fmla="*/ 9259 w 10000"/>
                <a:gd name="connsiteY59" fmla="*/ 2501 h 10000"/>
                <a:gd name="connsiteX60" fmla="*/ 9476 w 10000"/>
                <a:gd name="connsiteY60" fmla="*/ 2332 h 10000"/>
                <a:gd name="connsiteX61" fmla="*/ 9905 w 10000"/>
                <a:gd name="connsiteY61" fmla="*/ 2332 h 10000"/>
                <a:gd name="connsiteX62" fmla="*/ 9905 w 10000"/>
                <a:gd name="connsiteY62" fmla="*/ 2166 h 10000"/>
                <a:gd name="connsiteX63" fmla="*/ 9690 w 10000"/>
                <a:gd name="connsiteY63" fmla="*/ 1996 h 10000"/>
                <a:gd name="connsiteX64" fmla="*/ 9905 w 10000"/>
                <a:gd name="connsiteY64" fmla="*/ 1498 h 10000"/>
                <a:gd name="connsiteX65" fmla="*/ 9690 w 10000"/>
                <a:gd name="connsiteY65" fmla="*/ 1168 h 10000"/>
                <a:gd name="connsiteX0" fmla="*/ 9905 w 10000"/>
                <a:gd name="connsiteY0" fmla="*/ 1498 h 10000"/>
                <a:gd name="connsiteX1" fmla="*/ 3231 w 10000"/>
                <a:gd name="connsiteY1" fmla="*/ 0 h 10000"/>
                <a:gd name="connsiteX2" fmla="*/ 2799 w 10000"/>
                <a:gd name="connsiteY2" fmla="*/ 330 h 10000"/>
                <a:gd name="connsiteX3" fmla="*/ 1724 w 10000"/>
                <a:gd name="connsiteY3" fmla="*/ 167 h 10000"/>
                <a:gd name="connsiteX4" fmla="*/ 647 w 10000"/>
                <a:gd name="connsiteY4" fmla="*/ 666 h 10000"/>
                <a:gd name="connsiteX5" fmla="*/ 0 w 10000"/>
                <a:gd name="connsiteY5" fmla="*/ 1498 h 10000"/>
                <a:gd name="connsiteX6" fmla="*/ 3231 w 10000"/>
                <a:gd name="connsiteY6" fmla="*/ 10000 h 10000"/>
                <a:gd name="connsiteX7" fmla="*/ 7538 w 10000"/>
                <a:gd name="connsiteY7" fmla="*/ 9334 h 10000"/>
                <a:gd name="connsiteX8" fmla="*/ 7538 w 10000"/>
                <a:gd name="connsiteY8" fmla="*/ 8500 h 10000"/>
                <a:gd name="connsiteX9" fmla="*/ 7320 w 10000"/>
                <a:gd name="connsiteY9" fmla="*/ 8166 h 10000"/>
                <a:gd name="connsiteX10" fmla="*/ 7320 w 10000"/>
                <a:gd name="connsiteY10" fmla="*/ 8166 h 10000"/>
                <a:gd name="connsiteX11" fmla="*/ 7107 w 10000"/>
                <a:gd name="connsiteY11" fmla="*/ 8500 h 10000"/>
                <a:gd name="connsiteX12" fmla="*/ 6676 w 10000"/>
                <a:gd name="connsiteY12" fmla="*/ 8500 h 10000"/>
                <a:gd name="connsiteX13" fmla="*/ 6459 w 10000"/>
                <a:gd name="connsiteY13" fmla="*/ 8335 h 10000"/>
                <a:gd name="connsiteX14" fmla="*/ 6676 w 10000"/>
                <a:gd name="connsiteY14" fmla="*/ 8001 h 10000"/>
                <a:gd name="connsiteX15" fmla="*/ 6676 w 10000"/>
                <a:gd name="connsiteY15" fmla="*/ 7834 h 10000"/>
                <a:gd name="connsiteX16" fmla="*/ 6890 w 10000"/>
                <a:gd name="connsiteY16" fmla="*/ 7502 h 10000"/>
                <a:gd name="connsiteX17" fmla="*/ 6890 w 10000"/>
                <a:gd name="connsiteY17" fmla="*/ 7000 h 10000"/>
                <a:gd name="connsiteX18" fmla="*/ 6244 w 10000"/>
                <a:gd name="connsiteY18" fmla="*/ 7000 h 10000"/>
                <a:gd name="connsiteX19" fmla="*/ 5599 w 10000"/>
                <a:gd name="connsiteY19" fmla="*/ 6832 h 10000"/>
                <a:gd name="connsiteX20" fmla="*/ 5169 w 10000"/>
                <a:gd name="connsiteY20" fmla="*/ 6334 h 10000"/>
                <a:gd name="connsiteX21" fmla="*/ 4738 w 10000"/>
                <a:gd name="connsiteY21" fmla="*/ 5829 h 10000"/>
                <a:gd name="connsiteX22" fmla="*/ 4306 w 10000"/>
                <a:gd name="connsiteY22" fmla="*/ 5494 h 10000"/>
                <a:gd name="connsiteX23" fmla="*/ 4093 w 10000"/>
                <a:gd name="connsiteY23" fmla="*/ 5332 h 10000"/>
                <a:gd name="connsiteX24" fmla="*/ 3877 w 10000"/>
                <a:gd name="connsiteY24" fmla="*/ 4666 h 10000"/>
                <a:gd name="connsiteX25" fmla="*/ 3661 w 10000"/>
                <a:gd name="connsiteY25" fmla="*/ 4162 h 10000"/>
                <a:gd name="connsiteX26" fmla="*/ 3014 w 10000"/>
                <a:gd name="connsiteY26" fmla="*/ 3666 h 10000"/>
                <a:gd name="connsiteX27" fmla="*/ 2584 w 10000"/>
                <a:gd name="connsiteY27" fmla="*/ 3499 h 10000"/>
                <a:gd name="connsiteX28" fmla="*/ 2154 w 10000"/>
                <a:gd name="connsiteY28" fmla="*/ 3167 h 10000"/>
                <a:gd name="connsiteX29" fmla="*/ 1938 w 10000"/>
                <a:gd name="connsiteY29" fmla="*/ 2332 h 10000"/>
                <a:gd name="connsiteX30" fmla="*/ 1507 w 10000"/>
                <a:gd name="connsiteY30" fmla="*/ 1996 h 10000"/>
                <a:gd name="connsiteX31" fmla="*/ 1724 w 10000"/>
                <a:gd name="connsiteY31" fmla="*/ 1498 h 10000"/>
                <a:gd name="connsiteX32" fmla="*/ 2154 w 10000"/>
                <a:gd name="connsiteY32" fmla="*/ 831 h 10000"/>
                <a:gd name="connsiteX33" fmla="*/ 2154 w 10000"/>
                <a:gd name="connsiteY33" fmla="*/ 1168 h 10000"/>
                <a:gd name="connsiteX34" fmla="*/ 1938 w 10000"/>
                <a:gd name="connsiteY34" fmla="*/ 1665 h 10000"/>
                <a:gd name="connsiteX35" fmla="*/ 2368 w 10000"/>
                <a:gd name="connsiteY35" fmla="*/ 2831 h 10000"/>
                <a:gd name="connsiteX36" fmla="*/ 3014 w 10000"/>
                <a:gd name="connsiteY36" fmla="*/ 3167 h 10000"/>
                <a:gd name="connsiteX37" fmla="*/ 3445 w 10000"/>
                <a:gd name="connsiteY37" fmla="*/ 3333 h 10000"/>
                <a:gd name="connsiteX38" fmla="*/ 4093 w 10000"/>
                <a:gd name="connsiteY38" fmla="*/ 3499 h 10000"/>
                <a:gd name="connsiteX39" fmla="*/ 4306 w 10000"/>
                <a:gd name="connsiteY39" fmla="*/ 3829 h 10000"/>
                <a:gd name="connsiteX40" fmla="*/ 4738 w 10000"/>
                <a:gd name="connsiteY40" fmla="*/ 3829 h 10000"/>
                <a:gd name="connsiteX41" fmla="*/ 5169 w 10000"/>
                <a:gd name="connsiteY41" fmla="*/ 3999 h 10000"/>
                <a:gd name="connsiteX42" fmla="*/ 5383 w 10000"/>
                <a:gd name="connsiteY42" fmla="*/ 4336 h 10000"/>
                <a:gd name="connsiteX43" fmla="*/ 5813 w 10000"/>
                <a:gd name="connsiteY43" fmla="*/ 4162 h 10000"/>
                <a:gd name="connsiteX44" fmla="*/ 6244 w 10000"/>
                <a:gd name="connsiteY44" fmla="*/ 3999 h 10000"/>
                <a:gd name="connsiteX45" fmla="*/ 6676 w 10000"/>
                <a:gd name="connsiteY45" fmla="*/ 4162 h 10000"/>
                <a:gd name="connsiteX46" fmla="*/ 7320 w 10000"/>
                <a:gd name="connsiteY46" fmla="*/ 4162 h 10000"/>
                <a:gd name="connsiteX47" fmla="*/ 7320 w 10000"/>
                <a:gd name="connsiteY47" fmla="*/ 4666 h 10000"/>
                <a:gd name="connsiteX48" fmla="*/ 7107 w 10000"/>
                <a:gd name="connsiteY48" fmla="*/ 5494 h 10000"/>
                <a:gd name="connsiteX49" fmla="*/ 7320 w 10000"/>
                <a:gd name="connsiteY49" fmla="*/ 5829 h 10000"/>
                <a:gd name="connsiteX50" fmla="*/ 7967 w 10000"/>
                <a:gd name="connsiteY50" fmla="*/ 5494 h 10000"/>
                <a:gd name="connsiteX51" fmla="*/ 8184 w 10000"/>
                <a:gd name="connsiteY51" fmla="*/ 5167 h 10000"/>
                <a:gd name="connsiteX52" fmla="*/ 8184 w 10000"/>
                <a:gd name="connsiteY52" fmla="*/ 4835 h 10000"/>
                <a:gd name="connsiteX53" fmla="*/ 8614 w 10000"/>
                <a:gd name="connsiteY53" fmla="*/ 4666 h 10000"/>
                <a:gd name="connsiteX54" fmla="*/ 8614 w 10000"/>
                <a:gd name="connsiteY54" fmla="*/ 4336 h 10000"/>
                <a:gd name="connsiteX55" fmla="*/ 8828 w 10000"/>
                <a:gd name="connsiteY55" fmla="*/ 3999 h 10000"/>
                <a:gd name="connsiteX56" fmla="*/ 9044 w 10000"/>
                <a:gd name="connsiteY56" fmla="*/ 3499 h 10000"/>
                <a:gd name="connsiteX57" fmla="*/ 8614 w 10000"/>
                <a:gd name="connsiteY57" fmla="*/ 3002 h 10000"/>
                <a:gd name="connsiteX58" fmla="*/ 9044 w 10000"/>
                <a:gd name="connsiteY58" fmla="*/ 2831 h 10000"/>
                <a:gd name="connsiteX59" fmla="*/ 9259 w 10000"/>
                <a:gd name="connsiteY59" fmla="*/ 2501 h 10000"/>
                <a:gd name="connsiteX60" fmla="*/ 9476 w 10000"/>
                <a:gd name="connsiteY60" fmla="*/ 2332 h 10000"/>
                <a:gd name="connsiteX61" fmla="*/ 9905 w 10000"/>
                <a:gd name="connsiteY61" fmla="*/ 2332 h 10000"/>
                <a:gd name="connsiteX62" fmla="*/ 9905 w 10000"/>
                <a:gd name="connsiteY62" fmla="*/ 2166 h 10000"/>
                <a:gd name="connsiteX63" fmla="*/ 9690 w 10000"/>
                <a:gd name="connsiteY63" fmla="*/ 1996 h 10000"/>
                <a:gd name="connsiteX64" fmla="*/ 9905 w 10000"/>
                <a:gd name="connsiteY64" fmla="*/ 1498 h 10000"/>
                <a:gd name="connsiteX0" fmla="*/ 9690 w 10000"/>
                <a:gd name="connsiteY0" fmla="*/ 1996 h 10000"/>
                <a:gd name="connsiteX1" fmla="*/ 3231 w 10000"/>
                <a:gd name="connsiteY1" fmla="*/ 0 h 10000"/>
                <a:gd name="connsiteX2" fmla="*/ 2799 w 10000"/>
                <a:gd name="connsiteY2" fmla="*/ 330 h 10000"/>
                <a:gd name="connsiteX3" fmla="*/ 1724 w 10000"/>
                <a:gd name="connsiteY3" fmla="*/ 167 h 10000"/>
                <a:gd name="connsiteX4" fmla="*/ 647 w 10000"/>
                <a:gd name="connsiteY4" fmla="*/ 666 h 10000"/>
                <a:gd name="connsiteX5" fmla="*/ 0 w 10000"/>
                <a:gd name="connsiteY5" fmla="*/ 1498 h 10000"/>
                <a:gd name="connsiteX6" fmla="*/ 3231 w 10000"/>
                <a:gd name="connsiteY6" fmla="*/ 10000 h 10000"/>
                <a:gd name="connsiteX7" fmla="*/ 7538 w 10000"/>
                <a:gd name="connsiteY7" fmla="*/ 9334 h 10000"/>
                <a:gd name="connsiteX8" fmla="*/ 7538 w 10000"/>
                <a:gd name="connsiteY8" fmla="*/ 8500 h 10000"/>
                <a:gd name="connsiteX9" fmla="*/ 7320 w 10000"/>
                <a:gd name="connsiteY9" fmla="*/ 8166 h 10000"/>
                <a:gd name="connsiteX10" fmla="*/ 7320 w 10000"/>
                <a:gd name="connsiteY10" fmla="*/ 8166 h 10000"/>
                <a:gd name="connsiteX11" fmla="*/ 7107 w 10000"/>
                <a:gd name="connsiteY11" fmla="*/ 8500 h 10000"/>
                <a:gd name="connsiteX12" fmla="*/ 6676 w 10000"/>
                <a:gd name="connsiteY12" fmla="*/ 8500 h 10000"/>
                <a:gd name="connsiteX13" fmla="*/ 6459 w 10000"/>
                <a:gd name="connsiteY13" fmla="*/ 8335 h 10000"/>
                <a:gd name="connsiteX14" fmla="*/ 6676 w 10000"/>
                <a:gd name="connsiteY14" fmla="*/ 8001 h 10000"/>
                <a:gd name="connsiteX15" fmla="*/ 6676 w 10000"/>
                <a:gd name="connsiteY15" fmla="*/ 7834 h 10000"/>
                <a:gd name="connsiteX16" fmla="*/ 6890 w 10000"/>
                <a:gd name="connsiteY16" fmla="*/ 7502 h 10000"/>
                <a:gd name="connsiteX17" fmla="*/ 6890 w 10000"/>
                <a:gd name="connsiteY17" fmla="*/ 7000 h 10000"/>
                <a:gd name="connsiteX18" fmla="*/ 6244 w 10000"/>
                <a:gd name="connsiteY18" fmla="*/ 7000 h 10000"/>
                <a:gd name="connsiteX19" fmla="*/ 5599 w 10000"/>
                <a:gd name="connsiteY19" fmla="*/ 6832 h 10000"/>
                <a:gd name="connsiteX20" fmla="*/ 5169 w 10000"/>
                <a:gd name="connsiteY20" fmla="*/ 6334 h 10000"/>
                <a:gd name="connsiteX21" fmla="*/ 4738 w 10000"/>
                <a:gd name="connsiteY21" fmla="*/ 5829 h 10000"/>
                <a:gd name="connsiteX22" fmla="*/ 4306 w 10000"/>
                <a:gd name="connsiteY22" fmla="*/ 5494 h 10000"/>
                <a:gd name="connsiteX23" fmla="*/ 4093 w 10000"/>
                <a:gd name="connsiteY23" fmla="*/ 5332 h 10000"/>
                <a:gd name="connsiteX24" fmla="*/ 3877 w 10000"/>
                <a:gd name="connsiteY24" fmla="*/ 4666 h 10000"/>
                <a:gd name="connsiteX25" fmla="*/ 3661 w 10000"/>
                <a:gd name="connsiteY25" fmla="*/ 4162 h 10000"/>
                <a:gd name="connsiteX26" fmla="*/ 3014 w 10000"/>
                <a:gd name="connsiteY26" fmla="*/ 3666 h 10000"/>
                <a:gd name="connsiteX27" fmla="*/ 2584 w 10000"/>
                <a:gd name="connsiteY27" fmla="*/ 3499 h 10000"/>
                <a:gd name="connsiteX28" fmla="*/ 2154 w 10000"/>
                <a:gd name="connsiteY28" fmla="*/ 3167 h 10000"/>
                <a:gd name="connsiteX29" fmla="*/ 1938 w 10000"/>
                <a:gd name="connsiteY29" fmla="*/ 2332 h 10000"/>
                <a:gd name="connsiteX30" fmla="*/ 1507 w 10000"/>
                <a:gd name="connsiteY30" fmla="*/ 1996 h 10000"/>
                <a:gd name="connsiteX31" fmla="*/ 1724 w 10000"/>
                <a:gd name="connsiteY31" fmla="*/ 1498 h 10000"/>
                <a:gd name="connsiteX32" fmla="*/ 2154 w 10000"/>
                <a:gd name="connsiteY32" fmla="*/ 831 h 10000"/>
                <a:gd name="connsiteX33" fmla="*/ 2154 w 10000"/>
                <a:gd name="connsiteY33" fmla="*/ 1168 h 10000"/>
                <a:gd name="connsiteX34" fmla="*/ 1938 w 10000"/>
                <a:gd name="connsiteY34" fmla="*/ 1665 h 10000"/>
                <a:gd name="connsiteX35" fmla="*/ 2368 w 10000"/>
                <a:gd name="connsiteY35" fmla="*/ 2831 h 10000"/>
                <a:gd name="connsiteX36" fmla="*/ 3014 w 10000"/>
                <a:gd name="connsiteY36" fmla="*/ 3167 h 10000"/>
                <a:gd name="connsiteX37" fmla="*/ 3445 w 10000"/>
                <a:gd name="connsiteY37" fmla="*/ 3333 h 10000"/>
                <a:gd name="connsiteX38" fmla="*/ 4093 w 10000"/>
                <a:gd name="connsiteY38" fmla="*/ 3499 h 10000"/>
                <a:gd name="connsiteX39" fmla="*/ 4306 w 10000"/>
                <a:gd name="connsiteY39" fmla="*/ 3829 h 10000"/>
                <a:gd name="connsiteX40" fmla="*/ 4738 w 10000"/>
                <a:gd name="connsiteY40" fmla="*/ 3829 h 10000"/>
                <a:gd name="connsiteX41" fmla="*/ 5169 w 10000"/>
                <a:gd name="connsiteY41" fmla="*/ 3999 h 10000"/>
                <a:gd name="connsiteX42" fmla="*/ 5383 w 10000"/>
                <a:gd name="connsiteY42" fmla="*/ 4336 h 10000"/>
                <a:gd name="connsiteX43" fmla="*/ 5813 w 10000"/>
                <a:gd name="connsiteY43" fmla="*/ 4162 h 10000"/>
                <a:gd name="connsiteX44" fmla="*/ 6244 w 10000"/>
                <a:gd name="connsiteY44" fmla="*/ 3999 h 10000"/>
                <a:gd name="connsiteX45" fmla="*/ 6676 w 10000"/>
                <a:gd name="connsiteY45" fmla="*/ 4162 h 10000"/>
                <a:gd name="connsiteX46" fmla="*/ 7320 w 10000"/>
                <a:gd name="connsiteY46" fmla="*/ 4162 h 10000"/>
                <a:gd name="connsiteX47" fmla="*/ 7320 w 10000"/>
                <a:gd name="connsiteY47" fmla="*/ 4666 h 10000"/>
                <a:gd name="connsiteX48" fmla="*/ 7107 w 10000"/>
                <a:gd name="connsiteY48" fmla="*/ 5494 h 10000"/>
                <a:gd name="connsiteX49" fmla="*/ 7320 w 10000"/>
                <a:gd name="connsiteY49" fmla="*/ 5829 h 10000"/>
                <a:gd name="connsiteX50" fmla="*/ 7967 w 10000"/>
                <a:gd name="connsiteY50" fmla="*/ 5494 h 10000"/>
                <a:gd name="connsiteX51" fmla="*/ 8184 w 10000"/>
                <a:gd name="connsiteY51" fmla="*/ 5167 h 10000"/>
                <a:gd name="connsiteX52" fmla="*/ 8184 w 10000"/>
                <a:gd name="connsiteY52" fmla="*/ 4835 h 10000"/>
                <a:gd name="connsiteX53" fmla="*/ 8614 w 10000"/>
                <a:gd name="connsiteY53" fmla="*/ 4666 h 10000"/>
                <a:gd name="connsiteX54" fmla="*/ 8614 w 10000"/>
                <a:gd name="connsiteY54" fmla="*/ 4336 h 10000"/>
                <a:gd name="connsiteX55" fmla="*/ 8828 w 10000"/>
                <a:gd name="connsiteY55" fmla="*/ 3999 h 10000"/>
                <a:gd name="connsiteX56" fmla="*/ 9044 w 10000"/>
                <a:gd name="connsiteY56" fmla="*/ 3499 h 10000"/>
                <a:gd name="connsiteX57" fmla="*/ 8614 w 10000"/>
                <a:gd name="connsiteY57" fmla="*/ 3002 h 10000"/>
                <a:gd name="connsiteX58" fmla="*/ 9044 w 10000"/>
                <a:gd name="connsiteY58" fmla="*/ 2831 h 10000"/>
                <a:gd name="connsiteX59" fmla="*/ 9259 w 10000"/>
                <a:gd name="connsiteY59" fmla="*/ 2501 h 10000"/>
                <a:gd name="connsiteX60" fmla="*/ 9476 w 10000"/>
                <a:gd name="connsiteY60" fmla="*/ 2332 h 10000"/>
                <a:gd name="connsiteX61" fmla="*/ 9905 w 10000"/>
                <a:gd name="connsiteY61" fmla="*/ 2332 h 10000"/>
                <a:gd name="connsiteX62" fmla="*/ 9905 w 10000"/>
                <a:gd name="connsiteY62" fmla="*/ 2166 h 10000"/>
                <a:gd name="connsiteX63" fmla="*/ 9690 w 10000"/>
                <a:gd name="connsiteY63" fmla="*/ 1996 h 10000"/>
                <a:gd name="connsiteX0" fmla="*/ 9905 w 10000"/>
                <a:gd name="connsiteY0" fmla="*/ 2166 h 10000"/>
                <a:gd name="connsiteX1" fmla="*/ 3231 w 10000"/>
                <a:gd name="connsiteY1" fmla="*/ 0 h 10000"/>
                <a:gd name="connsiteX2" fmla="*/ 2799 w 10000"/>
                <a:gd name="connsiteY2" fmla="*/ 330 h 10000"/>
                <a:gd name="connsiteX3" fmla="*/ 1724 w 10000"/>
                <a:gd name="connsiteY3" fmla="*/ 167 h 10000"/>
                <a:gd name="connsiteX4" fmla="*/ 647 w 10000"/>
                <a:gd name="connsiteY4" fmla="*/ 666 h 10000"/>
                <a:gd name="connsiteX5" fmla="*/ 0 w 10000"/>
                <a:gd name="connsiteY5" fmla="*/ 1498 h 10000"/>
                <a:gd name="connsiteX6" fmla="*/ 3231 w 10000"/>
                <a:gd name="connsiteY6" fmla="*/ 10000 h 10000"/>
                <a:gd name="connsiteX7" fmla="*/ 7538 w 10000"/>
                <a:gd name="connsiteY7" fmla="*/ 9334 h 10000"/>
                <a:gd name="connsiteX8" fmla="*/ 7538 w 10000"/>
                <a:gd name="connsiteY8" fmla="*/ 8500 h 10000"/>
                <a:gd name="connsiteX9" fmla="*/ 7320 w 10000"/>
                <a:gd name="connsiteY9" fmla="*/ 8166 h 10000"/>
                <a:gd name="connsiteX10" fmla="*/ 7320 w 10000"/>
                <a:gd name="connsiteY10" fmla="*/ 8166 h 10000"/>
                <a:gd name="connsiteX11" fmla="*/ 7107 w 10000"/>
                <a:gd name="connsiteY11" fmla="*/ 8500 h 10000"/>
                <a:gd name="connsiteX12" fmla="*/ 6676 w 10000"/>
                <a:gd name="connsiteY12" fmla="*/ 8500 h 10000"/>
                <a:gd name="connsiteX13" fmla="*/ 6459 w 10000"/>
                <a:gd name="connsiteY13" fmla="*/ 8335 h 10000"/>
                <a:gd name="connsiteX14" fmla="*/ 6676 w 10000"/>
                <a:gd name="connsiteY14" fmla="*/ 8001 h 10000"/>
                <a:gd name="connsiteX15" fmla="*/ 6676 w 10000"/>
                <a:gd name="connsiteY15" fmla="*/ 7834 h 10000"/>
                <a:gd name="connsiteX16" fmla="*/ 6890 w 10000"/>
                <a:gd name="connsiteY16" fmla="*/ 7502 h 10000"/>
                <a:gd name="connsiteX17" fmla="*/ 6890 w 10000"/>
                <a:gd name="connsiteY17" fmla="*/ 7000 h 10000"/>
                <a:gd name="connsiteX18" fmla="*/ 6244 w 10000"/>
                <a:gd name="connsiteY18" fmla="*/ 7000 h 10000"/>
                <a:gd name="connsiteX19" fmla="*/ 5599 w 10000"/>
                <a:gd name="connsiteY19" fmla="*/ 6832 h 10000"/>
                <a:gd name="connsiteX20" fmla="*/ 5169 w 10000"/>
                <a:gd name="connsiteY20" fmla="*/ 6334 h 10000"/>
                <a:gd name="connsiteX21" fmla="*/ 4738 w 10000"/>
                <a:gd name="connsiteY21" fmla="*/ 5829 h 10000"/>
                <a:gd name="connsiteX22" fmla="*/ 4306 w 10000"/>
                <a:gd name="connsiteY22" fmla="*/ 5494 h 10000"/>
                <a:gd name="connsiteX23" fmla="*/ 4093 w 10000"/>
                <a:gd name="connsiteY23" fmla="*/ 5332 h 10000"/>
                <a:gd name="connsiteX24" fmla="*/ 3877 w 10000"/>
                <a:gd name="connsiteY24" fmla="*/ 4666 h 10000"/>
                <a:gd name="connsiteX25" fmla="*/ 3661 w 10000"/>
                <a:gd name="connsiteY25" fmla="*/ 4162 h 10000"/>
                <a:gd name="connsiteX26" fmla="*/ 3014 w 10000"/>
                <a:gd name="connsiteY26" fmla="*/ 3666 h 10000"/>
                <a:gd name="connsiteX27" fmla="*/ 2584 w 10000"/>
                <a:gd name="connsiteY27" fmla="*/ 3499 h 10000"/>
                <a:gd name="connsiteX28" fmla="*/ 2154 w 10000"/>
                <a:gd name="connsiteY28" fmla="*/ 3167 h 10000"/>
                <a:gd name="connsiteX29" fmla="*/ 1938 w 10000"/>
                <a:gd name="connsiteY29" fmla="*/ 2332 h 10000"/>
                <a:gd name="connsiteX30" fmla="*/ 1507 w 10000"/>
                <a:gd name="connsiteY30" fmla="*/ 1996 h 10000"/>
                <a:gd name="connsiteX31" fmla="*/ 1724 w 10000"/>
                <a:gd name="connsiteY31" fmla="*/ 1498 h 10000"/>
                <a:gd name="connsiteX32" fmla="*/ 2154 w 10000"/>
                <a:gd name="connsiteY32" fmla="*/ 831 h 10000"/>
                <a:gd name="connsiteX33" fmla="*/ 2154 w 10000"/>
                <a:gd name="connsiteY33" fmla="*/ 1168 h 10000"/>
                <a:gd name="connsiteX34" fmla="*/ 1938 w 10000"/>
                <a:gd name="connsiteY34" fmla="*/ 1665 h 10000"/>
                <a:gd name="connsiteX35" fmla="*/ 2368 w 10000"/>
                <a:gd name="connsiteY35" fmla="*/ 2831 h 10000"/>
                <a:gd name="connsiteX36" fmla="*/ 3014 w 10000"/>
                <a:gd name="connsiteY36" fmla="*/ 3167 h 10000"/>
                <a:gd name="connsiteX37" fmla="*/ 3445 w 10000"/>
                <a:gd name="connsiteY37" fmla="*/ 3333 h 10000"/>
                <a:gd name="connsiteX38" fmla="*/ 4093 w 10000"/>
                <a:gd name="connsiteY38" fmla="*/ 3499 h 10000"/>
                <a:gd name="connsiteX39" fmla="*/ 4306 w 10000"/>
                <a:gd name="connsiteY39" fmla="*/ 3829 h 10000"/>
                <a:gd name="connsiteX40" fmla="*/ 4738 w 10000"/>
                <a:gd name="connsiteY40" fmla="*/ 3829 h 10000"/>
                <a:gd name="connsiteX41" fmla="*/ 5169 w 10000"/>
                <a:gd name="connsiteY41" fmla="*/ 3999 h 10000"/>
                <a:gd name="connsiteX42" fmla="*/ 5383 w 10000"/>
                <a:gd name="connsiteY42" fmla="*/ 4336 h 10000"/>
                <a:gd name="connsiteX43" fmla="*/ 5813 w 10000"/>
                <a:gd name="connsiteY43" fmla="*/ 4162 h 10000"/>
                <a:gd name="connsiteX44" fmla="*/ 6244 w 10000"/>
                <a:gd name="connsiteY44" fmla="*/ 3999 h 10000"/>
                <a:gd name="connsiteX45" fmla="*/ 6676 w 10000"/>
                <a:gd name="connsiteY45" fmla="*/ 4162 h 10000"/>
                <a:gd name="connsiteX46" fmla="*/ 7320 w 10000"/>
                <a:gd name="connsiteY46" fmla="*/ 4162 h 10000"/>
                <a:gd name="connsiteX47" fmla="*/ 7320 w 10000"/>
                <a:gd name="connsiteY47" fmla="*/ 4666 h 10000"/>
                <a:gd name="connsiteX48" fmla="*/ 7107 w 10000"/>
                <a:gd name="connsiteY48" fmla="*/ 5494 h 10000"/>
                <a:gd name="connsiteX49" fmla="*/ 7320 w 10000"/>
                <a:gd name="connsiteY49" fmla="*/ 5829 h 10000"/>
                <a:gd name="connsiteX50" fmla="*/ 7967 w 10000"/>
                <a:gd name="connsiteY50" fmla="*/ 5494 h 10000"/>
                <a:gd name="connsiteX51" fmla="*/ 8184 w 10000"/>
                <a:gd name="connsiteY51" fmla="*/ 5167 h 10000"/>
                <a:gd name="connsiteX52" fmla="*/ 8184 w 10000"/>
                <a:gd name="connsiteY52" fmla="*/ 4835 h 10000"/>
                <a:gd name="connsiteX53" fmla="*/ 8614 w 10000"/>
                <a:gd name="connsiteY53" fmla="*/ 4666 h 10000"/>
                <a:gd name="connsiteX54" fmla="*/ 8614 w 10000"/>
                <a:gd name="connsiteY54" fmla="*/ 4336 h 10000"/>
                <a:gd name="connsiteX55" fmla="*/ 8828 w 10000"/>
                <a:gd name="connsiteY55" fmla="*/ 3999 h 10000"/>
                <a:gd name="connsiteX56" fmla="*/ 9044 w 10000"/>
                <a:gd name="connsiteY56" fmla="*/ 3499 h 10000"/>
                <a:gd name="connsiteX57" fmla="*/ 8614 w 10000"/>
                <a:gd name="connsiteY57" fmla="*/ 3002 h 10000"/>
                <a:gd name="connsiteX58" fmla="*/ 9044 w 10000"/>
                <a:gd name="connsiteY58" fmla="*/ 2831 h 10000"/>
                <a:gd name="connsiteX59" fmla="*/ 9259 w 10000"/>
                <a:gd name="connsiteY59" fmla="*/ 2501 h 10000"/>
                <a:gd name="connsiteX60" fmla="*/ 9476 w 10000"/>
                <a:gd name="connsiteY60" fmla="*/ 2332 h 10000"/>
                <a:gd name="connsiteX61" fmla="*/ 9905 w 10000"/>
                <a:gd name="connsiteY61" fmla="*/ 2332 h 10000"/>
                <a:gd name="connsiteX62" fmla="*/ 9905 w 10000"/>
                <a:gd name="connsiteY62" fmla="*/ 2166 h 10000"/>
                <a:gd name="connsiteX0" fmla="*/ 9905 w 9905"/>
                <a:gd name="connsiteY0" fmla="*/ 2332 h 10000"/>
                <a:gd name="connsiteX1" fmla="*/ 3231 w 9905"/>
                <a:gd name="connsiteY1" fmla="*/ 0 h 10000"/>
                <a:gd name="connsiteX2" fmla="*/ 2799 w 9905"/>
                <a:gd name="connsiteY2" fmla="*/ 330 h 10000"/>
                <a:gd name="connsiteX3" fmla="*/ 1724 w 9905"/>
                <a:gd name="connsiteY3" fmla="*/ 167 h 10000"/>
                <a:gd name="connsiteX4" fmla="*/ 647 w 9905"/>
                <a:gd name="connsiteY4" fmla="*/ 666 h 10000"/>
                <a:gd name="connsiteX5" fmla="*/ 0 w 9905"/>
                <a:gd name="connsiteY5" fmla="*/ 1498 h 10000"/>
                <a:gd name="connsiteX6" fmla="*/ 3231 w 9905"/>
                <a:gd name="connsiteY6" fmla="*/ 10000 h 10000"/>
                <a:gd name="connsiteX7" fmla="*/ 7538 w 9905"/>
                <a:gd name="connsiteY7" fmla="*/ 9334 h 10000"/>
                <a:gd name="connsiteX8" fmla="*/ 7538 w 9905"/>
                <a:gd name="connsiteY8" fmla="*/ 8500 h 10000"/>
                <a:gd name="connsiteX9" fmla="*/ 7320 w 9905"/>
                <a:gd name="connsiteY9" fmla="*/ 8166 h 10000"/>
                <a:gd name="connsiteX10" fmla="*/ 7320 w 9905"/>
                <a:gd name="connsiteY10" fmla="*/ 8166 h 10000"/>
                <a:gd name="connsiteX11" fmla="*/ 7107 w 9905"/>
                <a:gd name="connsiteY11" fmla="*/ 8500 h 10000"/>
                <a:gd name="connsiteX12" fmla="*/ 6676 w 9905"/>
                <a:gd name="connsiteY12" fmla="*/ 8500 h 10000"/>
                <a:gd name="connsiteX13" fmla="*/ 6459 w 9905"/>
                <a:gd name="connsiteY13" fmla="*/ 8335 h 10000"/>
                <a:gd name="connsiteX14" fmla="*/ 6676 w 9905"/>
                <a:gd name="connsiteY14" fmla="*/ 8001 h 10000"/>
                <a:gd name="connsiteX15" fmla="*/ 6676 w 9905"/>
                <a:gd name="connsiteY15" fmla="*/ 7834 h 10000"/>
                <a:gd name="connsiteX16" fmla="*/ 6890 w 9905"/>
                <a:gd name="connsiteY16" fmla="*/ 7502 h 10000"/>
                <a:gd name="connsiteX17" fmla="*/ 6890 w 9905"/>
                <a:gd name="connsiteY17" fmla="*/ 7000 h 10000"/>
                <a:gd name="connsiteX18" fmla="*/ 6244 w 9905"/>
                <a:gd name="connsiteY18" fmla="*/ 7000 h 10000"/>
                <a:gd name="connsiteX19" fmla="*/ 5599 w 9905"/>
                <a:gd name="connsiteY19" fmla="*/ 6832 h 10000"/>
                <a:gd name="connsiteX20" fmla="*/ 5169 w 9905"/>
                <a:gd name="connsiteY20" fmla="*/ 6334 h 10000"/>
                <a:gd name="connsiteX21" fmla="*/ 4738 w 9905"/>
                <a:gd name="connsiteY21" fmla="*/ 5829 h 10000"/>
                <a:gd name="connsiteX22" fmla="*/ 4306 w 9905"/>
                <a:gd name="connsiteY22" fmla="*/ 5494 h 10000"/>
                <a:gd name="connsiteX23" fmla="*/ 4093 w 9905"/>
                <a:gd name="connsiteY23" fmla="*/ 5332 h 10000"/>
                <a:gd name="connsiteX24" fmla="*/ 3877 w 9905"/>
                <a:gd name="connsiteY24" fmla="*/ 4666 h 10000"/>
                <a:gd name="connsiteX25" fmla="*/ 3661 w 9905"/>
                <a:gd name="connsiteY25" fmla="*/ 4162 h 10000"/>
                <a:gd name="connsiteX26" fmla="*/ 3014 w 9905"/>
                <a:gd name="connsiteY26" fmla="*/ 3666 h 10000"/>
                <a:gd name="connsiteX27" fmla="*/ 2584 w 9905"/>
                <a:gd name="connsiteY27" fmla="*/ 3499 h 10000"/>
                <a:gd name="connsiteX28" fmla="*/ 2154 w 9905"/>
                <a:gd name="connsiteY28" fmla="*/ 3167 h 10000"/>
                <a:gd name="connsiteX29" fmla="*/ 1938 w 9905"/>
                <a:gd name="connsiteY29" fmla="*/ 2332 h 10000"/>
                <a:gd name="connsiteX30" fmla="*/ 1507 w 9905"/>
                <a:gd name="connsiteY30" fmla="*/ 1996 h 10000"/>
                <a:gd name="connsiteX31" fmla="*/ 1724 w 9905"/>
                <a:gd name="connsiteY31" fmla="*/ 1498 h 10000"/>
                <a:gd name="connsiteX32" fmla="*/ 2154 w 9905"/>
                <a:gd name="connsiteY32" fmla="*/ 831 h 10000"/>
                <a:gd name="connsiteX33" fmla="*/ 2154 w 9905"/>
                <a:gd name="connsiteY33" fmla="*/ 1168 h 10000"/>
                <a:gd name="connsiteX34" fmla="*/ 1938 w 9905"/>
                <a:gd name="connsiteY34" fmla="*/ 1665 h 10000"/>
                <a:gd name="connsiteX35" fmla="*/ 2368 w 9905"/>
                <a:gd name="connsiteY35" fmla="*/ 2831 h 10000"/>
                <a:gd name="connsiteX36" fmla="*/ 3014 w 9905"/>
                <a:gd name="connsiteY36" fmla="*/ 3167 h 10000"/>
                <a:gd name="connsiteX37" fmla="*/ 3445 w 9905"/>
                <a:gd name="connsiteY37" fmla="*/ 3333 h 10000"/>
                <a:gd name="connsiteX38" fmla="*/ 4093 w 9905"/>
                <a:gd name="connsiteY38" fmla="*/ 3499 h 10000"/>
                <a:gd name="connsiteX39" fmla="*/ 4306 w 9905"/>
                <a:gd name="connsiteY39" fmla="*/ 3829 h 10000"/>
                <a:gd name="connsiteX40" fmla="*/ 4738 w 9905"/>
                <a:gd name="connsiteY40" fmla="*/ 3829 h 10000"/>
                <a:gd name="connsiteX41" fmla="*/ 5169 w 9905"/>
                <a:gd name="connsiteY41" fmla="*/ 3999 h 10000"/>
                <a:gd name="connsiteX42" fmla="*/ 5383 w 9905"/>
                <a:gd name="connsiteY42" fmla="*/ 4336 h 10000"/>
                <a:gd name="connsiteX43" fmla="*/ 5813 w 9905"/>
                <a:gd name="connsiteY43" fmla="*/ 4162 h 10000"/>
                <a:gd name="connsiteX44" fmla="*/ 6244 w 9905"/>
                <a:gd name="connsiteY44" fmla="*/ 3999 h 10000"/>
                <a:gd name="connsiteX45" fmla="*/ 6676 w 9905"/>
                <a:gd name="connsiteY45" fmla="*/ 4162 h 10000"/>
                <a:gd name="connsiteX46" fmla="*/ 7320 w 9905"/>
                <a:gd name="connsiteY46" fmla="*/ 4162 h 10000"/>
                <a:gd name="connsiteX47" fmla="*/ 7320 w 9905"/>
                <a:gd name="connsiteY47" fmla="*/ 4666 h 10000"/>
                <a:gd name="connsiteX48" fmla="*/ 7107 w 9905"/>
                <a:gd name="connsiteY48" fmla="*/ 5494 h 10000"/>
                <a:gd name="connsiteX49" fmla="*/ 7320 w 9905"/>
                <a:gd name="connsiteY49" fmla="*/ 5829 h 10000"/>
                <a:gd name="connsiteX50" fmla="*/ 7967 w 9905"/>
                <a:gd name="connsiteY50" fmla="*/ 5494 h 10000"/>
                <a:gd name="connsiteX51" fmla="*/ 8184 w 9905"/>
                <a:gd name="connsiteY51" fmla="*/ 5167 h 10000"/>
                <a:gd name="connsiteX52" fmla="*/ 8184 w 9905"/>
                <a:gd name="connsiteY52" fmla="*/ 4835 h 10000"/>
                <a:gd name="connsiteX53" fmla="*/ 8614 w 9905"/>
                <a:gd name="connsiteY53" fmla="*/ 4666 h 10000"/>
                <a:gd name="connsiteX54" fmla="*/ 8614 w 9905"/>
                <a:gd name="connsiteY54" fmla="*/ 4336 h 10000"/>
                <a:gd name="connsiteX55" fmla="*/ 8828 w 9905"/>
                <a:gd name="connsiteY55" fmla="*/ 3999 h 10000"/>
                <a:gd name="connsiteX56" fmla="*/ 9044 w 9905"/>
                <a:gd name="connsiteY56" fmla="*/ 3499 h 10000"/>
                <a:gd name="connsiteX57" fmla="*/ 8614 w 9905"/>
                <a:gd name="connsiteY57" fmla="*/ 3002 h 10000"/>
                <a:gd name="connsiteX58" fmla="*/ 9044 w 9905"/>
                <a:gd name="connsiteY58" fmla="*/ 2831 h 10000"/>
                <a:gd name="connsiteX59" fmla="*/ 9259 w 9905"/>
                <a:gd name="connsiteY59" fmla="*/ 2501 h 10000"/>
                <a:gd name="connsiteX60" fmla="*/ 9476 w 9905"/>
                <a:gd name="connsiteY60" fmla="*/ 2332 h 10000"/>
                <a:gd name="connsiteX61" fmla="*/ 9905 w 9905"/>
                <a:gd name="connsiteY61" fmla="*/ 2332 h 10000"/>
                <a:gd name="connsiteX0" fmla="*/ 9567 w 9567"/>
                <a:gd name="connsiteY0" fmla="*/ 2332 h 10000"/>
                <a:gd name="connsiteX1" fmla="*/ 3262 w 9567"/>
                <a:gd name="connsiteY1" fmla="*/ 0 h 10000"/>
                <a:gd name="connsiteX2" fmla="*/ 2826 w 9567"/>
                <a:gd name="connsiteY2" fmla="*/ 330 h 10000"/>
                <a:gd name="connsiteX3" fmla="*/ 1741 w 9567"/>
                <a:gd name="connsiteY3" fmla="*/ 167 h 10000"/>
                <a:gd name="connsiteX4" fmla="*/ 653 w 9567"/>
                <a:gd name="connsiteY4" fmla="*/ 666 h 10000"/>
                <a:gd name="connsiteX5" fmla="*/ 0 w 9567"/>
                <a:gd name="connsiteY5" fmla="*/ 1498 h 10000"/>
                <a:gd name="connsiteX6" fmla="*/ 3262 w 9567"/>
                <a:gd name="connsiteY6" fmla="*/ 10000 h 10000"/>
                <a:gd name="connsiteX7" fmla="*/ 7610 w 9567"/>
                <a:gd name="connsiteY7" fmla="*/ 9334 h 10000"/>
                <a:gd name="connsiteX8" fmla="*/ 7610 w 9567"/>
                <a:gd name="connsiteY8" fmla="*/ 8500 h 10000"/>
                <a:gd name="connsiteX9" fmla="*/ 7390 w 9567"/>
                <a:gd name="connsiteY9" fmla="*/ 8166 h 10000"/>
                <a:gd name="connsiteX10" fmla="*/ 7390 w 9567"/>
                <a:gd name="connsiteY10" fmla="*/ 8166 h 10000"/>
                <a:gd name="connsiteX11" fmla="*/ 7175 w 9567"/>
                <a:gd name="connsiteY11" fmla="*/ 8500 h 10000"/>
                <a:gd name="connsiteX12" fmla="*/ 6740 w 9567"/>
                <a:gd name="connsiteY12" fmla="*/ 8500 h 10000"/>
                <a:gd name="connsiteX13" fmla="*/ 6521 w 9567"/>
                <a:gd name="connsiteY13" fmla="*/ 8335 h 10000"/>
                <a:gd name="connsiteX14" fmla="*/ 6740 w 9567"/>
                <a:gd name="connsiteY14" fmla="*/ 8001 h 10000"/>
                <a:gd name="connsiteX15" fmla="*/ 6740 w 9567"/>
                <a:gd name="connsiteY15" fmla="*/ 7834 h 10000"/>
                <a:gd name="connsiteX16" fmla="*/ 6956 w 9567"/>
                <a:gd name="connsiteY16" fmla="*/ 7502 h 10000"/>
                <a:gd name="connsiteX17" fmla="*/ 6956 w 9567"/>
                <a:gd name="connsiteY17" fmla="*/ 7000 h 10000"/>
                <a:gd name="connsiteX18" fmla="*/ 6304 w 9567"/>
                <a:gd name="connsiteY18" fmla="*/ 7000 h 10000"/>
                <a:gd name="connsiteX19" fmla="*/ 5653 w 9567"/>
                <a:gd name="connsiteY19" fmla="*/ 6832 h 10000"/>
                <a:gd name="connsiteX20" fmla="*/ 5219 w 9567"/>
                <a:gd name="connsiteY20" fmla="*/ 6334 h 10000"/>
                <a:gd name="connsiteX21" fmla="*/ 4783 w 9567"/>
                <a:gd name="connsiteY21" fmla="*/ 5829 h 10000"/>
                <a:gd name="connsiteX22" fmla="*/ 4347 w 9567"/>
                <a:gd name="connsiteY22" fmla="*/ 5494 h 10000"/>
                <a:gd name="connsiteX23" fmla="*/ 4132 w 9567"/>
                <a:gd name="connsiteY23" fmla="*/ 5332 h 10000"/>
                <a:gd name="connsiteX24" fmla="*/ 3914 w 9567"/>
                <a:gd name="connsiteY24" fmla="*/ 4666 h 10000"/>
                <a:gd name="connsiteX25" fmla="*/ 3696 w 9567"/>
                <a:gd name="connsiteY25" fmla="*/ 4162 h 10000"/>
                <a:gd name="connsiteX26" fmla="*/ 3043 w 9567"/>
                <a:gd name="connsiteY26" fmla="*/ 3666 h 10000"/>
                <a:gd name="connsiteX27" fmla="*/ 2609 w 9567"/>
                <a:gd name="connsiteY27" fmla="*/ 3499 h 10000"/>
                <a:gd name="connsiteX28" fmla="*/ 2175 w 9567"/>
                <a:gd name="connsiteY28" fmla="*/ 3167 h 10000"/>
                <a:gd name="connsiteX29" fmla="*/ 1957 w 9567"/>
                <a:gd name="connsiteY29" fmla="*/ 2332 h 10000"/>
                <a:gd name="connsiteX30" fmla="*/ 1521 w 9567"/>
                <a:gd name="connsiteY30" fmla="*/ 1996 h 10000"/>
                <a:gd name="connsiteX31" fmla="*/ 1741 w 9567"/>
                <a:gd name="connsiteY31" fmla="*/ 1498 h 10000"/>
                <a:gd name="connsiteX32" fmla="*/ 2175 w 9567"/>
                <a:gd name="connsiteY32" fmla="*/ 831 h 10000"/>
                <a:gd name="connsiteX33" fmla="*/ 2175 w 9567"/>
                <a:gd name="connsiteY33" fmla="*/ 1168 h 10000"/>
                <a:gd name="connsiteX34" fmla="*/ 1957 w 9567"/>
                <a:gd name="connsiteY34" fmla="*/ 1665 h 10000"/>
                <a:gd name="connsiteX35" fmla="*/ 2391 w 9567"/>
                <a:gd name="connsiteY35" fmla="*/ 2831 h 10000"/>
                <a:gd name="connsiteX36" fmla="*/ 3043 w 9567"/>
                <a:gd name="connsiteY36" fmla="*/ 3167 h 10000"/>
                <a:gd name="connsiteX37" fmla="*/ 3478 w 9567"/>
                <a:gd name="connsiteY37" fmla="*/ 3333 h 10000"/>
                <a:gd name="connsiteX38" fmla="*/ 4132 w 9567"/>
                <a:gd name="connsiteY38" fmla="*/ 3499 h 10000"/>
                <a:gd name="connsiteX39" fmla="*/ 4347 w 9567"/>
                <a:gd name="connsiteY39" fmla="*/ 3829 h 10000"/>
                <a:gd name="connsiteX40" fmla="*/ 4783 w 9567"/>
                <a:gd name="connsiteY40" fmla="*/ 3829 h 10000"/>
                <a:gd name="connsiteX41" fmla="*/ 5219 w 9567"/>
                <a:gd name="connsiteY41" fmla="*/ 3999 h 10000"/>
                <a:gd name="connsiteX42" fmla="*/ 5435 w 9567"/>
                <a:gd name="connsiteY42" fmla="*/ 4336 h 10000"/>
                <a:gd name="connsiteX43" fmla="*/ 5869 w 9567"/>
                <a:gd name="connsiteY43" fmla="*/ 4162 h 10000"/>
                <a:gd name="connsiteX44" fmla="*/ 6304 w 9567"/>
                <a:gd name="connsiteY44" fmla="*/ 3999 h 10000"/>
                <a:gd name="connsiteX45" fmla="*/ 6740 w 9567"/>
                <a:gd name="connsiteY45" fmla="*/ 4162 h 10000"/>
                <a:gd name="connsiteX46" fmla="*/ 7390 w 9567"/>
                <a:gd name="connsiteY46" fmla="*/ 4162 h 10000"/>
                <a:gd name="connsiteX47" fmla="*/ 7390 w 9567"/>
                <a:gd name="connsiteY47" fmla="*/ 4666 h 10000"/>
                <a:gd name="connsiteX48" fmla="*/ 7175 w 9567"/>
                <a:gd name="connsiteY48" fmla="*/ 5494 h 10000"/>
                <a:gd name="connsiteX49" fmla="*/ 7390 w 9567"/>
                <a:gd name="connsiteY49" fmla="*/ 5829 h 10000"/>
                <a:gd name="connsiteX50" fmla="*/ 8043 w 9567"/>
                <a:gd name="connsiteY50" fmla="*/ 5494 h 10000"/>
                <a:gd name="connsiteX51" fmla="*/ 8262 w 9567"/>
                <a:gd name="connsiteY51" fmla="*/ 5167 h 10000"/>
                <a:gd name="connsiteX52" fmla="*/ 8262 w 9567"/>
                <a:gd name="connsiteY52" fmla="*/ 4835 h 10000"/>
                <a:gd name="connsiteX53" fmla="*/ 8697 w 9567"/>
                <a:gd name="connsiteY53" fmla="*/ 4666 h 10000"/>
                <a:gd name="connsiteX54" fmla="*/ 8697 w 9567"/>
                <a:gd name="connsiteY54" fmla="*/ 4336 h 10000"/>
                <a:gd name="connsiteX55" fmla="*/ 8913 w 9567"/>
                <a:gd name="connsiteY55" fmla="*/ 3999 h 10000"/>
                <a:gd name="connsiteX56" fmla="*/ 9131 w 9567"/>
                <a:gd name="connsiteY56" fmla="*/ 3499 h 10000"/>
                <a:gd name="connsiteX57" fmla="*/ 8697 w 9567"/>
                <a:gd name="connsiteY57" fmla="*/ 3002 h 10000"/>
                <a:gd name="connsiteX58" fmla="*/ 9131 w 9567"/>
                <a:gd name="connsiteY58" fmla="*/ 2831 h 10000"/>
                <a:gd name="connsiteX59" fmla="*/ 9348 w 9567"/>
                <a:gd name="connsiteY59" fmla="*/ 2501 h 10000"/>
                <a:gd name="connsiteX60" fmla="*/ 9567 w 9567"/>
                <a:gd name="connsiteY60" fmla="*/ 2332 h 10000"/>
                <a:gd name="connsiteX0" fmla="*/ 9771 w 9771"/>
                <a:gd name="connsiteY0" fmla="*/ 2501 h 10000"/>
                <a:gd name="connsiteX1" fmla="*/ 3410 w 9771"/>
                <a:gd name="connsiteY1" fmla="*/ 0 h 10000"/>
                <a:gd name="connsiteX2" fmla="*/ 2954 w 9771"/>
                <a:gd name="connsiteY2" fmla="*/ 330 h 10000"/>
                <a:gd name="connsiteX3" fmla="*/ 1820 w 9771"/>
                <a:gd name="connsiteY3" fmla="*/ 167 h 10000"/>
                <a:gd name="connsiteX4" fmla="*/ 683 w 9771"/>
                <a:gd name="connsiteY4" fmla="*/ 666 h 10000"/>
                <a:gd name="connsiteX5" fmla="*/ 0 w 9771"/>
                <a:gd name="connsiteY5" fmla="*/ 1498 h 10000"/>
                <a:gd name="connsiteX6" fmla="*/ 3410 w 9771"/>
                <a:gd name="connsiteY6" fmla="*/ 10000 h 10000"/>
                <a:gd name="connsiteX7" fmla="*/ 7954 w 9771"/>
                <a:gd name="connsiteY7" fmla="*/ 9334 h 10000"/>
                <a:gd name="connsiteX8" fmla="*/ 7954 w 9771"/>
                <a:gd name="connsiteY8" fmla="*/ 8500 h 10000"/>
                <a:gd name="connsiteX9" fmla="*/ 7724 w 9771"/>
                <a:gd name="connsiteY9" fmla="*/ 8166 h 10000"/>
                <a:gd name="connsiteX10" fmla="*/ 7724 w 9771"/>
                <a:gd name="connsiteY10" fmla="*/ 8166 h 10000"/>
                <a:gd name="connsiteX11" fmla="*/ 7500 w 9771"/>
                <a:gd name="connsiteY11" fmla="*/ 8500 h 10000"/>
                <a:gd name="connsiteX12" fmla="*/ 7045 w 9771"/>
                <a:gd name="connsiteY12" fmla="*/ 8500 h 10000"/>
                <a:gd name="connsiteX13" fmla="*/ 6816 w 9771"/>
                <a:gd name="connsiteY13" fmla="*/ 8335 h 10000"/>
                <a:gd name="connsiteX14" fmla="*/ 7045 w 9771"/>
                <a:gd name="connsiteY14" fmla="*/ 8001 h 10000"/>
                <a:gd name="connsiteX15" fmla="*/ 7045 w 9771"/>
                <a:gd name="connsiteY15" fmla="*/ 7834 h 10000"/>
                <a:gd name="connsiteX16" fmla="*/ 7271 w 9771"/>
                <a:gd name="connsiteY16" fmla="*/ 7502 h 10000"/>
                <a:gd name="connsiteX17" fmla="*/ 7271 w 9771"/>
                <a:gd name="connsiteY17" fmla="*/ 7000 h 10000"/>
                <a:gd name="connsiteX18" fmla="*/ 6589 w 9771"/>
                <a:gd name="connsiteY18" fmla="*/ 7000 h 10000"/>
                <a:gd name="connsiteX19" fmla="*/ 5909 w 9771"/>
                <a:gd name="connsiteY19" fmla="*/ 6832 h 10000"/>
                <a:gd name="connsiteX20" fmla="*/ 5455 w 9771"/>
                <a:gd name="connsiteY20" fmla="*/ 6334 h 10000"/>
                <a:gd name="connsiteX21" fmla="*/ 4999 w 9771"/>
                <a:gd name="connsiteY21" fmla="*/ 5829 h 10000"/>
                <a:gd name="connsiteX22" fmla="*/ 4544 w 9771"/>
                <a:gd name="connsiteY22" fmla="*/ 5494 h 10000"/>
                <a:gd name="connsiteX23" fmla="*/ 4319 w 9771"/>
                <a:gd name="connsiteY23" fmla="*/ 5332 h 10000"/>
                <a:gd name="connsiteX24" fmla="*/ 4091 w 9771"/>
                <a:gd name="connsiteY24" fmla="*/ 4666 h 10000"/>
                <a:gd name="connsiteX25" fmla="*/ 3863 w 9771"/>
                <a:gd name="connsiteY25" fmla="*/ 4162 h 10000"/>
                <a:gd name="connsiteX26" fmla="*/ 3181 w 9771"/>
                <a:gd name="connsiteY26" fmla="*/ 3666 h 10000"/>
                <a:gd name="connsiteX27" fmla="*/ 2727 w 9771"/>
                <a:gd name="connsiteY27" fmla="*/ 3499 h 10000"/>
                <a:gd name="connsiteX28" fmla="*/ 2273 w 9771"/>
                <a:gd name="connsiteY28" fmla="*/ 3167 h 10000"/>
                <a:gd name="connsiteX29" fmla="*/ 2046 w 9771"/>
                <a:gd name="connsiteY29" fmla="*/ 2332 h 10000"/>
                <a:gd name="connsiteX30" fmla="*/ 1590 w 9771"/>
                <a:gd name="connsiteY30" fmla="*/ 1996 h 10000"/>
                <a:gd name="connsiteX31" fmla="*/ 1820 w 9771"/>
                <a:gd name="connsiteY31" fmla="*/ 1498 h 10000"/>
                <a:gd name="connsiteX32" fmla="*/ 2273 w 9771"/>
                <a:gd name="connsiteY32" fmla="*/ 831 h 10000"/>
                <a:gd name="connsiteX33" fmla="*/ 2273 w 9771"/>
                <a:gd name="connsiteY33" fmla="*/ 1168 h 10000"/>
                <a:gd name="connsiteX34" fmla="*/ 2046 w 9771"/>
                <a:gd name="connsiteY34" fmla="*/ 1665 h 10000"/>
                <a:gd name="connsiteX35" fmla="*/ 2499 w 9771"/>
                <a:gd name="connsiteY35" fmla="*/ 2831 h 10000"/>
                <a:gd name="connsiteX36" fmla="*/ 3181 w 9771"/>
                <a:gd name="connsiteY36" fmla="*/ 3167 h 10000"/>
                <a:gd name="connsiteX37" fmla="*/ 3635 w 9771"/>
                <a:gd name="connsiteY37" fmla="*/ 3333 h 10000"/>
                <a:gd name="connsiteX38" fmla="*/ 4319 w 9771"/>
                <a:gd name="connsiteY38" fmla="*/ 3499 h 10000"/>
                <a:gd name="connsiteX39" fmla="*/ 4544 w 9771"/>
                <a:gd name="connsiteY39" fmla="*/ 3829 h 10000"/>
                <a:gd name="connsiteX40" fmla="*/ 4999 w 9771"/>
                <a:gd name="connsiteY40" fmla="*/ 3829 h 10000"/>
                <a:gd name="connsiteX41" fmla="*/ 5455 w 9771"/>
                <a:gd name="connsiteY41" fmla="*/ 3999 h 10000"/>
                <a:gd name="connsiteX42" fmla="*/ 5681 w 9771"/>
                <a:gd name="connsiteY42" fmla="*/ 4336 h 10000"/>
                <a:gd name="connsiteX43" fmla="*/ 6135 w 9771"/>
                <a:gd name="connsiteY43" fmla="*/ 4162 h 10000"/>
                <a:gd name="connsiteX44" fmla="*/ 6589 w 9771"/>
                <a:gd name="connsiteY44" fmla="*/ 3999 h 10000"/>
                <a:gd name="connsiteX45" fmla="*/ 7045 w 9771"/>
                <a:gd name="connsiteY45" fmla="*/ 4162 h 10000"/>
                <a:gd name="connsiteX46" fmla="*/ 7724 w 9771"/>
                <a:gd name="connsiteY46" fmla="*/ 4162 h 10000"/>
                <a:gd name="connsiteX47" fmla="*/ 7724 w 9771"/>
                <a:gd name="connsiteY47" fmla="*/ 4666 h 10000"/>
                <a:gd name="connsiteX48" fmla="*/ 7500 w 9771"/>
                <a:gd name="connsiteY48" fmla="*/ 5494 h 10000"/>
                <a:gd name="connsiteX49" fmla="*/ 7724 w 9771"/>
                <a:gd name="connsiteY49" fmla="*/ 5829 h 10000"/>
                <a:gd name="connsiteX50" fmla="*/ 8407 w 9771"/>
                <a:gd name="connsiteY50" fmla="*/ 5494 h 10000"/>
                <a:gd name="connsiteX51" fmla="*/ 8636 w 9771"/>
                <a:gd name="connsiteY51" fmla="*/ 5167 h 10000"/>
                <a:gd name="connsiteX52" fmla="*/ 8636 w 9771"/>
                <a:gd name="connsiteY52" fmla="*/ 4835 h 10000"/>
                <a:gd name="connsiteX53" fmla="*/ 9091 w 9771"/>
                <a:gd name="connsiteY53" fmla="*/ 4666 h 10000"/>
                <a:gd name="connsiteX54" fmla="*/ 9091 w 9771"/>
                <a:gd name="connsiteY54" fmla="*/ 4336 h 10000"/>
                <a:gd name="connsiteX55" fmla="*/ 9316 w 9771"/>
                <a:gd name="connsiteY55" fmla="*/ 3999 h 10000"/>
                <a:gd name="connsiteX56" fmla="*/ 9544 w 9771"/>
                <a:gd name="connsiteY56" fmla="*/ 3499 h 10000"/>
                <a:gd name="connsiteX57" fmla="*/ 9091 w 9771"/>
                <a:gd name="connsiteY57" fmla="*/ 3002 h 10000"/>
                <a:gd name="connsiteX58" fmla="*/ 9544 w 9771"/>
                <a:gd name="connsiteY58" fmla="*/ 2831 h 10000"/>
                <a:gd name="connsiteX59" fmla="*/ 9771 w 9771"/>
                <a:gd name="connsiteY59" fmla="*/ 2501 h 10000"/>
                <a:gd name="connsiteX0" fmla="*/ 9768 w 10073"/>
                <a:gd name="connsiteY0" fmla="*/ 2831 h 10000"/>
                <a:gd name="connsiteX1" fmla="*/ 3490 w 10073"/>
                <a:gd name="connsiteY1" fmla="*/ 0 h 10000"/>
                <a:gd name="connsiteX2" fmla="*/ 3023 w 10073"/>
                <a:gd name="connsiteY2" fmla="*/ 330 h 10000"/>
                <a:gd name="connsiteX3" fmla="*/ 1863 w 10073"/>
                <a:gd name="connsiteY3" fmla="*/ 167 h 10000"/>
                <a:gd name="connsiteX4" fmla="*/ 699 w 10073"/>
                <a:gd name="connsiteY4" fmla="*/ 666 h 10000"/>
                <a:gd name="connsiteX5" fmla="*/ 0 w 10073"/>
                <a:gd name="connsiteY5" fmla="*/ 1498 h 10000"/>
                <a:gd name="connsiteX6" fmla="*/ 3490 w 10073"/>
                <a:gd name="connsiteY6" fmla="*/ 10000 h 10000"/>
                <a:gd name="connsiteX7" fmla="*/ 8140 w 10073"/>
                <a:gd name="connsiteY7" fmla="*/ 9334 h 10000"/>
                <a:gd name="connsiteX8" fmla="*/ 8140 w 10073"/>
                <a:gd name="connsiteY8" fmla="*/ 8500 h 10000"/>
                <a:gd name="connsiteX9" fmla="*/ 7905 w 10073"/>
                <a:gd name="connsiteY9" fmla="*/ 8166 h 10000"/>
                <a:gd name="connsiteX10" fmla="*/ 7905 w 10073"/>
                <a:gd name="connsiteY10" fmla="*/ 8166 h 10000"/>
                <a:gd name="connsiteX11" fmla="*/ 7676 w 10073"/>
                <a:gd name="connsiteY11" fmla="*/ 8500 h 10000"/>
                <a:gd name="connsiteX12" fmla="*/ 7210 w 10073"/>
                <a:gd name="connsiteY12" fmla="*/ 8500 h 10000"/>
                <a:gd name="connsiteX13" fmla="*/ 6976 w 10073"/>
                <a:gd name="connsiteY13" fmla="*/ 8335 h 10000"/>
                <a:gd name="connsiteX14" fmla="*/ 7210 w 10073"/>
                <a:gd name="connsiteY14" fmla="*/ 8001 h 10000"/>
                <a:gd name="connsiteX15" fmla="*/ 7210 w 10073"/>
                <a:gd name="connsiteY15" fmla="*/ 7834 h 10000"/>
                <a:gd name="connsiteX16" fmla="*/ 7441 w 10073"/>
                <a:gd name="connsiteY16" fmla="*/ 7502 h 10000"/>
                <a:gd name="connsiteX17" fmla="*/ 7441 w 10073"/>
                <a:gd name="connsiteY17" fmla="*/ 7000 h 10000"/>
                <a:gd name="connsiteX18" fmla="*/ 6743 w 10073"/>
                <a:gd name="connsiteY18" fmla="*/ 7000 h 10000"/>
                <a:gd name="connsiteX19" fmla="*/ 6047 w 10073"/>
                <a:gd name="connsiteY19" fmla="*/ 6832 h 10000"/>
                <a:gd name="connsiteX20" fmla="*/ 5583 w 10073"/>
                <a:gd name="connsiteY20" fmla="*/ 6334 h 10000"/>
                <a:gd name="connsiteX21" fmla="*/ 5116 w 10073"/>
                <a:gd name="connsiteY21" fmla="*/ 5829 h 10000"/>
                <a:gd name="connsiteX22" fmla="*/ 4650 w 10073"/>
                <a:gd name="connsiteY22" fmla="*/ 5494 h 10000"/>
                <a:gd name="connsiteX23" fmla="*/ 4420 w 10073"/>
                <a:gd name="connsiteY23" fmla="*/ 5332 h 10000"/>
                <a:gd name="connsiteX24" fmla="*/ 4187 w 10073"/>
                <a:gd name="connsiteY24" fmla="*/ 4666 h 10000"/>
                <a:gd name="connsiteX25" fmla="*/ 3954 w 10073"/>
                <a:gd name="connsiteY25" fmla="*/ 4162 h 10000"/>
                <a:gd name="connsiteX26" fmla="*/ 3256 w 10073"/>
                <a:gd name="connsiteY26" fmla="*/ 3666 h 10000"/>
                <a:gd name="connsiteX27" fmla="*/ 2791 w 10073"/>
                <a:gd name="connsiteY27" fmla="*/ 3499 h 10000"/>
                <a:gd name="connsiteX28" fmla="*/ 2326 w 10073"/>
                <a:gd name="connsiteY28" fmla="*/ 3167 h 10000"/>
                <a:gd name="connsiteX29" fmla="*/ 2094 w 10073"/>
                <a:gd name="connsiteY29" fmla="*/ 2332 h 10000"/>
                <a:gd name="connsiteX30" fmla="*/ 1627 w 10073"/>
                <a:gd name="connsiteY30" fmla="*/ 1996 h 10000"/>
                <a:gd name="connsiteX31" fmla="*/ 1863 w 10073"/>
                <a:gd name="connsiteY31" fmla="*/ 1498 h 10000"/>
                <a:gd name="connsiteX32" fmla="*/ 2326 w 10073"/>
                <a:gd name="connsiteY32" fmla="*/ 831 h 10000"/>
                <a:gd name="connsiteX33" fmla="*/ 2326 w 10073"/>
                <a:gd name="connsiteY33" fmla="*/ 1168 h 10000"/>
                <a:gd name="connsiteX34" fmla="*/ 2094 w 10073"/>
                <a:gd name="connsiteY34" fmla="*/ 1665 h 10000"/>
                <a:gd name="connsiteX35" fmla="*/ 2558 w 10073"/>
                <a:gd name="connsiteY35" fmla="*/ 2831 h 10000"/>
                <a:gd name="connsiteX36" fmla="*/ 3256 w 10073"/>
                <a:gd name="connsiteY36" fmla="*/ 3167 h 10000"/>
                <a:gd name="connsiteX37" fmla="*/ 3720 w 10073"/>
                <a:gd name="connsiteY37" fmla="*/ 3333 h 10000"/>
                <a:gd name="connsiteX38" fmla="*/ 4420 w 10073"/>
                <a:gd name="connsiteY38" fmla="*/ 3499 h 10000"/>
                <a:gd name="connsiteX39" fmla="*/ 4650 w 10073"/>
                <a:gd name="connsiteY39" fmla="*/ 3829 h 10000"/>
                <a:gd name="connsiteX40" fmla="*/ 5116 w 10073"/>
                <a:gd name="connsiteY40" fmla="*/ 3829 h 10000"/>
                <a:gd name="connsiteX41" fmla="*/ 5583 w 10073"/>
                <a:gd name="connsiteY41" fmla="*/ 3999 h 10000"/>
                <a:gd name="connsiteX42" fmla="*/ 5814 w 10073"/>
                <a:gd name="connsiteY42" fmla="*/ 4336 h 10000"/>
                <a:gd name="connsiteX43" fmla="*/ 6279 w 10073"/>
                <a:gd name="connsiteY43" fmla="*/ 4162 h 10000"/>
                <a:gd name="connsiteX44" fmla="*/ 6743 w 10073"/>
                <a:gd name="connsiteY44" fmla="*/ 3999 h 10000"/>
                <a:gd name="connsiteX45" fmla="*/ 7210 w 10073"/>
                <a:gd name="connsiteY45" fmla="*/ 4162 h 10000"/>
                <a:gd name="connsiteX46" fmla="*/ 7905 w 10073"/>
                <a:gd name="connsiteY46" fmla="*/ 4162 h 10000"/>
                <a:gd name="connsiteX47" fmla="*/ 7905 w 10073"/>
                <a:gd name="connsiteY47" fmla="*/ 4666 h 10000"/>
                <a:gd name="connsiteX48" fmla="*/ 7676 w 10073"/>
                <a:gd name="connsiteY48" fmla="*/ 5494 h 10000"/>
                <a:gd name="connsiteX49" fmla="*/ 7905 w 10073"/>
                <a:gd name="connsiteY49" fmla="*/ 5829 h 10000"/>
                <a:gd name="connsiteX50" fmla="*/ 8604 w 10073"/>
                <a:gd name="connsiteY50" fmla="*/ 5494 h 10000"/>
                <a:gd name="connsiteX51" fmla="*/ 8838 w 10073"/>
                <a:gd name="connsiteY51" fmla="*/ 5167 h 10000"/>
                <a:gd name="connsiteX52" fmla="*/ 8838 w 10073"/>
                <a:gd name="connsiteY52" fmla="*/ 4835 h 10000"/>
                <a:gd name="connsiteX53" fmla="*/ 9304 w 10073"/>
                <a:gd name="connsiteY53" fmla="*/ 4666 h 10000"/>
                <a:gd name="connsiteX54" fmla="*/ 9304 w 10073"/>
                <a:gd name="connsiteY54" fmla="*/ 4336 h 10000"/>
                <a:gd name="connsiteX55" fmla="*/ 9534 w 10073"/>
                <a:gd name="connsiteY55" fmla="*/ 3999 h 10000"/>
                <a:gd name="connsiteX56" fmla="*/ 9768 w 10073"/>
                <a:gd name="connsiteY56" fmla="*/ 3499 h 10000"/>
                <a:gd name="connsiteX57" fmla="*/ 9304 w 10073"/>
                <a:gd name="connsiteY57" fmla="*/ 3002 h 10000"/>
                <a:gd name="connsiteX58" fmla="*/ 9768 w 10073"/>
                <a:gd name="connsiteY58" fmla="*/ 2831 h 10000"/>
                <a:gd name="connsiteX0" fmla="*/ 9304 w 9831"/>
                <a:gd name="connsiteY0" fmla="*/ 3002 h 10000"/>
                <a:gd name="connsiteX1" fmla="*/ 3490 w 9831"/>
                <a:gd name="connsiteY1" fmla="*/ 0 h 10000"/>
                <a:gd name="connsiteX2" fmla="*/ 3023 w 9831"/>
                <a:gd name="connsiteY2" fmla="*/ 330 h 10000"/>
                <a:gd name="connsiteX3" fmla="*/ 1863 w 9831"/>
                <a:gd name="connsiteY3" fmla="*/ 167 h 10000"/>
                <a:gd name="connsiteX4" fmla="*/ 699 w 9831"/>
                <a:gd name="connsiteY4" fmla="*/ 666 h 10000"/>
                <a:gd name="connsiteX5" fmla="*/ 0 w 9831"/>
                <a:gd name="connsiteY5" fmla="*/ 1498 h 10000"/>
                <a:gd name="connsiteX6" fmla="*/ 3490 w 9831"/>
                <a:gd name="connsiteY6" fmla="*/ 10000 h 10000"/>
                <a:gd name="connsiteX7" fmla="*/ 8140 w 9831"/>
                <a:gd name="connsiteY7" fmla="*/ 9334 h 10000"/>
                <a:gd name="connsiteX8" fmla="*/ 8140 w 9831"/>
                <a:gd name="connsiteY8" fmla="*/ 8500 h 10000"/>
                <a:gd name="connsiteX9" fmla="*/ 7905 w 9831"/>
                <a:gd name="connsiteY9" fmla="*/ 8166 h 10000"/>
                <a:gd name="connsiteX10" fmla="*/ 7905 w 9831"/>
                <a:gd name="connsiteY10" fmla="*/ 8166 h 10000"/>
                <a:gd name="connsiteX11" fmla="*/ 7676 w 9831"/>
                <a:gd name="connsiteY11" fmla="*/ 8500 h 10000"/>
                <a:gd name="connsiteX12" fmla="*/ 7210 w 9831"/>
                <a:gd name="connsiteY12" fmla="*/ 8500 h 10000"/>
                <a:gd name="connsiteX13" fmla="*/ 6976 w 9831"/>
                <a:gd name="connsiteY13" fmla="*/ 8335 h 10000"/>
                <a:gd name="connsiteX14" fmla="*/ 7210 w 9831"/>
                <a:gd name="connsiteY14" fmla="*/ 8001 h 10000"/>
                <a:gd name="connsiteX15" fmla="*/ 7210 w 9831"/>
                <a:gd name="connsiteY15" fmla="*/ 7834 h 10000"/>
                <a:gd name="connsiteX16" fmla="*/ 7441 w 9831"/>
                <a:gd name="connsiteY16" fmla="*/ 7502 h 10000"/>
                <a:gd name="connsiteX17" fmla="*/ 7441 w 9831"/>
                <a:gd name="connsiteY17" fmla="*/ 7000 h 10000"/>
                <a:gd name="connsiteX18" fmla="*/ 6743 w 9831"/>
                <a:gd name="connsiteY18" fmla="*/ 7000 h 10000"/>
                <a:gd name="connsiteX19" fmla="*/ 6047 w 9831"/>
                <a:gd name="connsiteY19" fmla="*/ 6832 h 10000"/>
                <a:gd name="connsiteX20" fmla="*/ 5583 w 9831"/>
                <a:gd name="connsiteY20" fmla="*/ 6334 h 10000"/>
                <a:gd name="connsiteX21" fmla="*/ 5116 w 9831"/>
                <a:gd name="connsiteY21" fmla="*/ 5829 h 10000"/>
                <a:gd name="connsiteX22" fmla="*/ 4650 w 9831"/>
                <a:gd name="connsiteY22" fmla="*/ 5494 h 10000"/>
                <a:gd name="connsiteX23" fmla="*/ 4420 w 9831"/>
                <a:gd name="connsiteY23" fmla="*/ 5332 h 10000"/>
                <a:gd name="connsiteX24" fmla="*/ 4187 w 9831"/>
                <a:gd name="connsiteY24" fmla="*/ 4666 h 10000"/>
                <a:gd name="connsiteX25" fmla="*/ 3954 w 9831"/>
                <a:gd name="connsiteY25" fmla="*/ 4162 h 10000"/>
                <a:gd name="connsiteX26" fmla="*/ 3256 w 9831"/>
                <a:gd name="connsiteY26" fmla="*/ 3666 h 10000"/>
                <a:gd name="connsiteX27" fmla="*/ 2791 w 9831"/>
                <a:gd name="connsiteY27" fmla="*/ 3499 h 10000"/>
                <a:gd name="connsiteX28" fmla="*/ 2326 w 9831"/>
                <a:gd name="connsiteY28" fmla="*/ 3167 h 10000"/>
                <a:gd name="connsiteX29" fmla="*/ 2094 w 9831"/>
                <a:gd name="connsiteY29" fmla="*/ 2332 h 10000"/>
                <a:gd name="connsiteX30" fmla="*/ 1627 w 9831"/>
                <a:gd name="connsiteY30" fmla="*/ 1996 h 10000"/>
                <a:gd name="connsiteX31" fmla="*/ 1863 w 9831"/>
                <a:gd name="connsiteY31" fmla="*/ 1498 h 10000"/>
                <a:gd name="connsiteX32" fmla="*/ 2326 w 9831"/>
                <a:gd name="connsiteY32" fmla="*/ 831 h 10000"/>
                <a:gd name="connsiteX33" fmla="*/ 2326 w 9831"/>
                <a:gd name="connsiteY33" fmla="*/ 1168 h 10000"/>
                <a:gd name="connsiteX34" fmla="*/ 2094 w 9831"/>
                <a:gd name="connsiteY34" fmla="*/ 1665 h 10000"/>
                <a:gd name="connsiteX35" fmla="*/ 2558 w 9831"/>
                <a:gd name="connsiteY35" fmla="*/ 2831 h 10000"/>
                <a:gd name="connsiteX36" fmla="*/ 3256 w 9831"/>
                <a:gd name="connsiteY36" fmla="*/ 3167 h 10000"/>
                <a:gd name="connsiteX37" fmla="*/ 3720 w 9831"/>
                <a:gd name="connsiteY37" fmla="*/ 3333 h 10000"/>
                <a:gd name="connsiteX38" fmla="*/ 4420 w 9831"/>
                <a:gd name="connsiteY38" fmla="*/ 3499 h 10000"/>
                <a:gd name="connsiteX39" fmla="*/ 4650 w 9831"/>
                <a:gd name="connsiteY39" fmla="*/ 3829 h 10000"/>
                <a:gd name="connsiteX40" fmla="*/ 5116 w 9831"/>
                <a:gd name="connsiteY40" fmla="*/ 3829 h 10000"/>
                <a:gd name="connsiteX41" fmla="*/ 5583 w 9831"/>
                <a:gd name="connsiteY41" fmla="*/ 3999 h 10000"/>
                <a:gd name="connsiteX42" fmla="*/ 5814 w 9831"/>
                <a:gd name="connsiteY42" fmla="*/ 4336 h 10000"/>
                <a:gd name="connsiteX43" fmla="*/ 6279 w 9831"/>
                <a:gd name="connsiteY43" fmla="*/ 4162 h 10000"/>
                <a:gd name="connsiteX44" fmla="*/ 6743 w 9831"/>
                <a:gd name="connsiteY44" fmla="*/ 3999 h 10000"/>
                <a:gd name="connsiteX45" fmla="*/ 7210 w 9831"/>
                <a:gd name="connsiteY45" fmla="*/ 4162 h 10000"/>
                <a:gd name="connsiteX46" fmla="*/ 7905 w 9831"/>
                <a:gd name="connsiteY46" fmla="*/ 4162 h 10000"/>
                <a:gd name="connsiteX47" fmla="*/ 7905 w 9831"/>
                <a:gd name="connsiteY47" fmla="*/ 4666 h 10000"/>
                <a:gd name="connsiteX48" fmla="*/ 7676 w 9831"/>
                <a:gd name="connsiteY48" fmla="*/ 5494 h 10000"/>
                <a:gd name="connsiteX49" fmla="*/ 7905 w 9831"/>
                <a:gd name="connsiteY49" fmla="*/ 5829 h 10000"/>
                <a:gd name="connsiteX50" fmla="*/ 8604 w 9831"/>
                <a:gd name="connsiteY50" fmla="*/ 5494 h 10000"/>
                <a:gd name="connsiteX51" fmla="*/ 8838 w 9831"/>
                <a:gd name="connsiteY51" fmla="*/ 5167 h 10000"/>
                <a:gd name="connsiteX52" fmla="*/ 8838 w 9831"/>
                <a:gd name="connsiteY52" fmla="*/ 4835 h 10000"/>
                <a:gd name="connsiteX53" fmla="*/ 9304 w 9831"/>
                <a:gd name="connsiteY53" fmla="*/ 4666 h 10000"/>
                <a:gd name="connsiteX54" fmla="*/ 9304 w 9831"/>
                <a:gd name="connsiteY54" fmla="*/ 4336 h 10000"/>
                <a:gd name="connsiteX55" fmla="*/ 9534 w 9831"/>
                <a:gd name="connsiteY55" fmla="*/ 3999 h 10000"/>
                <a:gd name="connsiteX56" fmla="*/ 9768 w 9831"/>
                <a:gd name="connsiteY56" fmla="*/ 3499 h 10000"/>
                <a:gd name="connsiteX57" fmla="*/ 9304 w 9831"/>
                <a:gd name="connsiteY57" fmla="*/ 3002 h 10000"/>
                <a:gd name="connsiteX0" fmla="*/ 9936 w 9936"/>
                <a:gd name="connsiteY0" fmla="*/ 3499 h 10000"/>
                <a:gd name="connsiteX1" fmla="*/ 3550 w 9936"/>
                <a:gd name="connsiteY1" fmla="*/ 0 h 10000"/>
                <a:gd name="connsiteX2" fmla="*/ 3075 w 9936"/>
                <a:gd name="connsiteY2" fmla="*/ 330 h 10000"/>
                <a:gd name="connsiteX3" fmla="*/ 1895 w 9936"/>
                <a:gd name="connsiteY3" fmla="*/ 167 h 10000"/>
                <a:gd name="connsiteX4" fmla="*/ 711 w 9936"/>
                <a:gd name="connsiteY4" fmla="*/ 666 h 10000"/>
                <a:gd name="connsiteX5" fmla="*/ 0 w 9936"/>
                <a:gd name="connsiteY5" fmla="*/ 1498 h 10000"/>
                <a:gd name="connsiteX6" fmla="*/ 3550 w 9936"/>
                <a:gd name="connsiteY6" fmla="*/ 10000 h 10000"/>
                <a:gd name="connsiteX7" fmla="*/ 8280 w 9936"/>
                <a:gd name="connsiteY7" fmla="*/ 9334 h 10000"/>
                <a:gd name="connsiteX8" fmla="*/ 8280 w 9936"/>
                <a:gd name="connsiteY8" fmla="*/ 8500 h 10000"/>
                <a:gd name="connsiteX9" fmla="*/ 8041 w 9936"/>
                <a:gd name="connsiteY9" fmla="*/ 8166 h 10000"/>
                <a:gd name="connsiteX10" fmla="*/ 8041 w 9936"/>
                <a:gd name="connsiteY10" fmla="*/ 8166 h 10000"/>
                <a:gd name="connsiteX11" fmla="*/ 7808 w 9936"/>
                <a:gd name="connsiteY11" fmla="*/ 8500 h 10000"/>
                <a:gd name="connsiteX12" fmla="*/ 7334 w 9936"/>
                <a:gd name="connsiteY12" fmla="*/ 8500 h 10000"/>
                <a:gd name="connsiteX13" fmla="*/ 7096 w 9936"/>
                <a:gd name="connsiteY13" fmla="*/ 8335 h 10000"/>
                <a:gd name="connsiteX14" fmla="*/ 7334 w 9936"/>
                <a:gd name="connsiteY14" fmla="*/ 8001 h 10000"/>
                <a:gd name="connsiteX15" fmla="*/ 7334 w 9936"/>
                <a:gd name="connsiteY15" fmla="*/ 7834 h 10000"/>
                <a:gd name="connsiteX16" fmla="*/ 7569 w 9936"/>
                <a:gd name="connsiteY16" fmla="*/ 7502 h 10000"/>
                <a:gd name="connsiteX17" fmla="*/ 7569 w 9936"/>
                <a:gd name="connsiteY17" fmla="*/ 7000 h 10000"/>
                <a:gd name="connsiteX18" fmla="*/ 6859 w 9936"/>
                <a:gd name="connsiteY18" fmla="*/ 7000 h 10000"/>
                <a:gd name="connsiteX19" fmla="*/ 6151 w 9936"/>
                <a:gd name="connsiteY19" fmla="*/ 6832 h 10000"/>
                <a:gd name="connsiteX20" fmla="*/ 5679 w 9936"/>
                <a:gd name="connsiteY20" fmla="*/ 6334 h 10000"/>
                <a:gd name="connsiteX21" fmla="*/ 5204 w 9936"/>
                <a:gd name="connsiteY21" fmla="*/ 5829 h 10000"/>
                <a:gd name="connsiteX22" fmla="*/ 4730 w 9936"/>
                <a:gd name="connsiteY22" fmla="*/ 5494 h 10000"/>
                <a:gd name="connsiteX23" fmla="*/ 4496 w 9936"/>
                <a:gd name="connsiteY23" fmla="*/ 5332 h 10000"/>
                <a:gd name="connsiteX24" fmla="*/ 4259 w 9936"/>
                <a:gd name="connsiteY24" fmla="*/ 4666 h 10000"/>
                <a:gd name="connsiteX25" fmla="*/ 4022 w 9936"/>
                <a:gd name="connsiteY25" fmla="*/ 4162 h 10000"/>
                <a:gd name="connsiteX26" fmla="*/ 3312 w 9936"/>
                <a:gd name="connsiteY26" fmla="*/ 3666 h 10000"/>
                <a:gd name="connsiteX27" fmla="*/ 2839 w 9936"/>
                <a:gd name="connsiteY27" fmla="*/ 3499 h 10000"/>
                <a:gd name="connsiteX28" fmla="*/ 2366 w 9936"/>
                <a:gd name="connsiteY28" fmla="*/ 3167 h 10000"/>
                <a:gd name="connsiteX29" fmla="*/ 2130 w 9936"/>
                <a:gd name="connsiteY29" fmla="*/ 2332 h 10000"/>
                <a:gd name="connsiteX30" fmla="*/ 1655 w 9936"/>
                <a:gd name="connsiteY30" fmla="*/ 1996 h 10000"/>
                <a:gd name="connsiteX31" fmla="*/ 1895 w 9936"/>
                <a:gd name="connsiteY31" fmla="*/ 1498 h 10000"/>
                <a:gd name="connsiteX32" fmla="*/ 2366 w 9936"/>
                <a:gd name="connsiteY32" fmla="*/ 831 h 10000"/>
                <a:gd name="connsiteX33" fmla="*/ 2366 w 9936"/>
                <a:gd name="connsiteY33" fmla="*/ 1168 h 10000"/>
                <a:gd name="connsiteX34" fmla="*/ 2130 w 9936"/>
                <a:gd name="connsiteY34" fmla="*/ 1665 h 10000"/>
                <a:gd name="connsiteX35" fmla="*/ 2602 w 9936"/>
                <a:gd name="connsiteY35" fmla="*/ 2831 h 10000"/>
                <a:gd name="connsiteX36" fmla="*/ 3312 w 9936"/>
                <a:gd name="connsiteY36" fmla="*/ 3167 h 10000"/>
                <a:gd name="connsiteX37" fmla="*/ 3784 w 9936"/>
                <a:gd name="connsiteY37" fmla="*/ 3333 h 10000"/>
                <a:gd name="connsiteX38" fmla="*/ 4496 w 9936"/>
                <a:gd name="connsiteY38" fmla="*/ 3499 h 10000"/>
                <a:gd name="connsiteX39" fmla="*/ 4730 w 9936"/>
                <a:gd name="connsiteY39" fmla="*/ 3829 h 10000"/>
                <a:gd name="connsiteX40" fmla="*/ 5204 w 9936"/>
                <a:gd name="connsiteY40" fmla="*/ 3829 h 10000"/>
                <a:gd name="connsiteX41" fmla="*/ 5679 w 9936"/>
                <a:gd name="connsiteY41" fmla="*/ 3999 h 10000"/>
                <a:gd name="connsiteX42" fmla="*/ 5914 w 9936"/>
                <a:gd name="connsiteY42" fmla="*/ 4336 h 10000"/>
                <a:gd name="connsiteX43" fmla="*/ 6387 w 9936"/>
                <a:gd name="connsiteY43" fmla="*/ 4162 h 10000"/>
                <a:gd name="connsiteX44" fmla="*/ 6859 w 9936"/>
                <a:gd name="connsiteY44" fmla="*/ 3999 h 10000"/>
                <a:gd name="connsiteX45" fmla="*/ 7334 w 9936"/>
                <a:gd name="connsiteY45" fmla="*/ 4162 h 10000"/>
                <a:gd name="connsiteX46" fmla="*/ 8041 w 9936"/>
                <a:gd name="connsiteY46" fmla="*/ 4162 h 10000"/>
                <a:gd name="connsiteX47" fmla="*/ 8041 w 9936"/>
                <a:gd name="connsiteY47" fmla="*/ 4666 h 10000"/>
                <a:gd name="connsiteX48" fmla="*/ 7808 w 9936"/>
                <a:gd name="connsiteY48" fmla="*/ 5494 h 10000"/>
                <a:gd name="connsiteX49" fmla="*/ 8041 w 9936"/>
                <a:gd name="connsiteY49" fmla="*/ 5829 h 10000"/>
                <a:gd name="connsiteX50" fmla="*/ 8752 w 9936"/>
                <a:gd name="connsiteY50" fmla="*/ 5494 h 10000"/>
                <a:gd name="connsiteX51" fmla="*/ 8990 w 9936"/>
                <a:gd name="connsiteY51" fmla="*/ 5167 h 10000"/>
                <a:gd name="connsiteX52" fmla="*/ 8990 w 9936"/>
                <a:gd name="connsiteY52" fmla="*/ 4835 h 10000"/>
                <a:gd name="connsiteX53" fmla="*/ 9464 w 9936"/>
                <a:gd name="connsiteY53" fmla="*/ 4666 h 10000"/>
                <a:gd name="connsiteX54" fmla="*/ 9464 w 9936"/>
                <a:gd name="connsiteY54" fmla="*/ 4336 h 10000"/>
                <a:gd name="connsiteX55" fmla="*/ 9698 w 9936"/>
                <a:gd name="connsiteY55" fmla="*/ 3999 h 10000"/>
                <a:gd name="connsiteX56" fmla="*/ 9936 w 9936"/>
                <a:gd name="connsiteY56" fmla="*/ 3499 h 10000"/>
                <a:gd name="connsiteX0" fmla="*/ 9760 w 9760"/>
                <a:gd name="connsiteY0" fmla="*/ 3999 h 10000"/>
                <a:gd name="connsiteX1" fmla="*/ 3573 w 9760"/>
                <a:gd name="connsiteY1" fmla="*/ 0 h 10000"/>
                <a:gd name="connsiteX2" fmla="*/ 3095 w 9760"/>
                <a:gd name="connsiteY2" fmla="*/ 330 h 10000"/>
                <a:gd name="connsiteX3" fmla="*/ 1907 w 9760"/>
                <a:gd name="connsiteY3" fmla="*/ 167 h 10000"/>
                <a:gd name="connsiteX4" fmla="*/ 716 w 9760"/>
                <a:gd name="connsiteY4" fmla="*/ 666 h 10000"/>
                <a:gd name="connsiteX5" fmla="*/ 0 w 9760"/>
                <a:gd name="connsiteY5" fmla="*/ 1498 h 10000"/>
                <a:gd name="connsiteX6" fmla="*/ 3573 w 9760"/>
                <a:gd name="connsiteY6" fmla="*/ 10000 h 10000"/>
                <a:gd name="connsiteX7" fmla="*/ 8333 w 9760"/>
                <a:gd name="connsiteY7" fmla="*/ 9334 h 10000"/>
                <a:gd name="connsiteX8" fmla="*/ 8333 w 9760"/>
                <a:gd name="connsiteY8" fmla="*/ 8500 h 10000"/>
                <a:gd name="connsiteX9" fmla="*/ 8093 w 9760"/>
                <a:gd name="connsiteY9" fmla="*/ 8166 h 10000"/>
                <a:gd name="connsiteX10" fmla="*/ 8093 w 9760"/>
                <a:gd name="connsiteY10" fmla="*/ 8166 h 10000"/>
                <a:gd name="connsiteX11" fmla="*/ 7858 w 9760"/>
                <a:gd name="connsiteY11" fmla="*/ 8500 h 10000"/>
                <a:gd name="connsiteX12" fmla="*/ 7381 w 9760"/>
                <a:gd name="connsiteY12" fmla="*/ 8500 h 10000"/>
                <a:gd name="connsiteX13" fmla="*/ 7142 w 9760"/>
                <a:gd name="connsiteY13" fmla="*/ 8335 h 10000"/>
                <a:gd name="connsiteX14" fmla="*/ 7381 w 9760"/>
                <a:gd name="connsiteY14" fmla="*/ 8001 h 10000"/>
                <a:gd name="connsiteX15" fmla="*/ 7381 w 9760"/>
                <a:gd name="connsiteY15" fmla="*/ 7834 h 10000"/>
                <a:gd name="connsiteX16" fmla="*/ 7618 w 9760"/>
                <a:gd name="connsiteY16" fmla="*/ 7502 h 10000"/>
                <a:gd name="connsiteX17" fmla="*/ 7618 w 9760"/>
                <a:gd name="connsiteY17" fmla="*/ 7000 h 10000"/>
                <a:gd name="connsiteX18" fmla="*/ 6903 w 9760"/>
                <a:gd name="connsiteY18" fmla="*/ 7000 h 10000"/>
                <a:gd name="connsiteX19" fmla="*/ 6191 w 9760"/>
                <a:gd name="connsiteY19" fmla="*/ 6832 h 10000"/>
                <a:gd name="connsiteX20" fmla="*/ 5716 w 9760"/>
                <a:gd name="connsiteY20" fmla="*/ 6334 h 10000"/>
                <a:gd name="connsiteX21" fmla="*/ 5238 w 9760"/>
                <a:gd name="connsiteY21" fmla="*/ 5829 h 10000"/>
                <a:gd name="connsiteX22" fmla="*/ 4760 w 9760"/>
                <a:gd name="connsiteY22" fmla="*/ 5494 h 10000"/>
                <a:gd name="connsiteX23" fmla="*/ 4525 w 9760"/>
                <a:gd name="connsiteY23" fmla="*/ 5332 h 10000"/>
                <a:gd name="connsiteX24" fmla="*/ 4286 w 9760"/>
                <a:gd name="connsiteY24" fmla="*/ 4666 h 10000"/>
                <a:gd name="connsiteX25" fmla="*/ 4048 w 9760"/>
                <a:gd name="connsiteY25" fmla="*/ 4162 h 10000"/>
                <a:gd name="connsiteX26" fmla="*/ 3333 w 9760"/>
                <a:gd name="connsiteY26" fmla="*/ 3666 h 10000"/>
                <a:gd name="connsiteX27" fmla="*/ 2857 w 9760"/>
                <a:gd name="connsiteY27" fmla="*/ 3499 h 10000"/>
                <a:gd name="connsiteX28" fmla="*/ 2381 w 9760"/>
                <a:gd name="connsiteY28" fmla="*/ 3167 h 10000"/>
                <a:gd name="connsiteX29" fmla="*/ 2144 w 9760"/>
                <a:gd name="connsiteY29" fmla="*/ 2332 h 10000"/>
                <a:gd name="connsiteX30" fmla="*/ 1666 w 9760"/>
                <a:gd name="connsiteY30" fmla="*/ 1996 h 10000"/>
                <a:gd name="connsiteX31" fmla="*/ 1907 w 9760"/>
                <a:gd name="connsiteY31" fmla="*/ 1498 h 10000"/>
                <a:gd name="connsiteX32" fmla="*/ 2381 w 9760"/>
                <a:gd name="connsiteY32" fmla="*/ 831 h 10000"/>
                <a:gd name="connsiteX33" fmla="*/ 2381 w 9760"/>
                <a:gd name="connsiteY33" fmla="*/ 1168 h 10000"/>
                <a:gd name="connsiteX34" fmla="*/ 2144 w 9760"/>
                <a:gd name="connsiteY34" fmla="*/ 1665 h 10000"/>
                <a:gd name="connsiteX35" fmla="*/ 2619 w 9760"/>
                <a:gd name="connsiteY35" fmla="*/ 2831 h 10000"/>
                <a:gd name="connsiteX36" fmla="*/ 3333 w 9760"/>
                <a:gd name="connsiteY36" fmla="*/ 3167 h 10000"/>
                <a:gd name="connsiteX37" fmla="*/ 3808 w 9760"/>
                <a:gd name="connsiteY37" fmla="*/ 3333 h 10000"/>
                <a:gd name="connsiteX38" fmla="*/ 4525 w 9760"/>
                <a:gd name="connsiteY38" fmla="*/ 3499 h 10000"/>
                <a:gd name="connsiteX39" fmla="*/ 4760 w 9760"/>
                <a:gd name="connsiteY39" fmla="*/ 3829 h 10000"/>
                <a:gd name="connsiteX40" fmla="*/ 5238 w 9760"/>
                <a:gd name="connsiteY40" fmla="*/ 3829 h 10000"/>
                <a:gd name="connsiteX41" fmla="*/ 5716 w 9760"/>
                <a:gd name="connsiteY41" fmla="*/ 3999 h 10000"/>
                <a:gd name="connsiteX42" fmla="*/ 5952 w 9760"/>
                <a:gd name="connsiteY42" fmla="*/ 4336 h 10000"/>
                <a:gd name="connsiteX43" fmla="*/ 6428 w 9760"/>
                <a:gd name="connsiteY43" fmla="*/ 4162 h 10000"/>
                <a:gd name="connsiteX44" fmla="*/ 6903 w 9760"/>
                <a:gd name="connsiteY44" fmla="*/ 3999 h 10000"/>
                <a:gd name="connsiteX45" fmla="*/ 7381 w 9760"/>
                <a:gd name="connsiteY45" fmla="*/ 4162 h 10000"/>
                <a:gd name="connsiteX46" fmla="*/ 8093 w 9760"/>
                <a:gd name="connsiteY46" fmla="*/ 4162 h 10000"/>
                <a:gd name="connsiteX47" fmla="*/ 8093 w 9760"/>
                <a:gd name="connsiteY47" fmla="*/ 4666 h 10000"/>
                <a:gd name="connsiteX48" fmla="*/ 7858 w 9760"/>
                <a:gd name="connsiteY48" fmla="*/ 5494 h 10000"/>
                <a:gd name="connsiteX49" fmla="*/ 8093 w 9760"/>
                <a:gd name="connsiteY49" fmla="*/ 5829 h 10000"/>
                <a:gd name="connsiteX50" fmla="*/ 8808 w 9760"/>
                <a:gd name="connsiteY50" fmla="*/ 5494 h 10000"/>
                <a:gd name="connsiteX51" fmla="*/ 9048 w 9760"/>
                <a:gd name="connsiteY51" fmla="*/ 5167 h 10000"/>
                <a:gd name="connsiteX52" fmla="*/ 9048 w 9760"/>
                <a:gd name="connsiteY52" fmla="*/ 4835 h 10000"/>
                <a:gd name="connsiteX53" fmla="*/ 9525 w 9760"/>
                <a:gd name="connsiteY53" fmla="*/ 4666 h 10000"/>
                <a:gd name="connsiteX54" fmla="*/ 9525 w 9760"/>
                <a:gd name="connsiteY54" fmla="*/ 4336 h 10000"/>
                <a:gd name="connsiteX55" fmla="*/ 9760 w 9760"/>
                <a:gd name="connsiteY55" fmla="*/ 3999 h 10000"/>
                <a:gd name="connsiteX0" fmla="*/ 9759 w 9759"/>
                <a:gd name="connsiteY0" fmla="*/ 4336 h 10000"/>
                <a:gd name="connsiteX1" fmla="*/ 3661 w 9759"/>
                <a:gd name="connsiteY1" fmla="*/ 0 h 10000"/>
                <a:gd name="connsiteX2" fmla="*/ 3171 w 9759"/>
                <a:gd name="connsiteY2" fmla="*/ 330 h 10000"/>
                <a:gd name="connsiteX3" fmla="*/ 1954 w 9759"/>
                <a:gd name="connsiteY3" fmla="*/ 167 h 10000"/>
                <a:gd name="connsiteX4" fmla="*/ 734 w 9759"/>
                <a:gd name="connsiteY4" fmla="*/ 666 h 10000"/>
                <a:gd name="connsiteX5" fmla="*/ 0 w 9759"/>
                <a:gd name="connsiteY5" fmla="*/ 1498 h 10000"/>
                <a:gd name="connsiteX6" fmla="*/ 3661 w 9759"/>
                <a:gd name="connsiteY6" fmla="*/ 10000 h 10000"/>
                <a:gd name="connsiteX7" fmla="*/ 8538 w 9759"/>
                <a:gd name="connsiteY7" fmla="*/ 9334 h 10000"/>
                <a:gd name="connsiteX8" fmla="*/ 8538 w 9759"/>
                <a:gd name="connsiteY8" fmla="*/ 8500 h 10000"/>
                <a:gd name="connsiteX9" fmla="*/ 8292 w 9759"/>
                <a:gd name="connsiteY9" fmla="*/ 8166 h 10000"/>
                <a:gd name="connsiteX10" fmla="*/ 8292 w 9759"/>
                <a:gd name="connsiteY10" fmla="*/ 8166 h 10000"/>
                <a:gd name="connsiteX11" fmla="*/ 8051 w 9759"/>
                <a:gd name="connsiteY11" fmla="*/ 8500 h 10000"/>
                <a:gd name="connsiteX12" fmla="*/ 7563 w 9759"/>
                <a:gd name="connsiteY12" fmla="*/ 8500 h 10000"/>
                <a:gd name="connsiteX13" fmla="*/ 7318 w 9759"/>
                <a:gd name="connsiteY13" fmla="*/ 8335 h 10000"/>
                <a:gd name="connsiteX14" fmla="*/ 7563 w 9759"/>
                <a:gd name="connsiteY14" fmla="*/ 8001 h 10000"/>
                <a:gd name="connsiteX15" fmla="*/ 7563 w 9759"/>
                <a:gd name="connsiteY15" fmla="*/ 7834 h 10000"/>
                <a:gd name="connsiteX16" fmla="*/ 7805 w 9759"/>
                <a:gd name="connsiteY16" fmla="*/ 7502 h 10000"/>
                <a:gd name="connsiteX17" fmla="*/ 7805 w 9759"/>
                <a:gd name="connsiteY17" fmla="*/ 7000 h 10000"/>
                <a:gd name="connsiteX18" fmla="*/ 7073 w 9759"/>
                <a:gd name="connsiteY18" fmla="*/ 7000 h 10000"/>
                <a:gd name="connsiteX19" fmla="*/ 6343 w 9759"/>
                <a:gd name="connsiteY19" fmla="*/ 6832 h 10000"/>
                <a:gd name="connsiteX20" fmla="*/ 5857 w 9759"/>
                <a:gd name="connsiteY20" fmla="*/ 6334 h 10000"/>
                <a:gd name="connsiteX21" fmla="*/ 5367 w 9759"/>
                <a:gd name="connsiteY21" fmla="*/ 5829 h 10000"/>
                <a:gd name="connsiteX22" fmla="*/ 4877 w 9759"/>
                <a:gd name="connsiteY22" fmla="*/ 5494 h 10000"/>
                <a:gd name="connsiteX23" fmla="*/ 4636 w 9759"/>
                <a:gd name="connsiteY23" fmla="*/ 5332 h 10000"/>
                <a:gd name="connsiteX24" fmla="*/ 4391 w 9759"/>
                <a:gd name="connsiteY24" fmla="*/ 4666 h 10000"/>
                <a:gd name="connsiteX25" fmla="*/ 4148 w 9759"/>
                <a:gd name="connsiteY25" fmla="*/ 4162 h 10000"/>
                <a:gd name="connsiteX26" fmla="*/ 3415 w 9759"/>
                <a:gd name="connsiteY26" fmla="*/ 3666 h 10000"/>
                <a:gd name="connsiteX27" fmla="*/ 2927 w 9759"/>
                <a:gd name="connsiteY27" fmla="*/ 3499 h 10000"/>
                <a:gd name="connsiteX28" fmla="*/ 2440 w 9759"/>
                <a:gd name="connsiteY28" fmla="*/ 3167 h 10000"/>
                <a:gd name="connsiteX29" fmla="*/ 2197 w 9759"/>
                <a:gd name="connsiteY29" fmla="*/ 2332 h 10000"/>
                <a:gd name="connsiteX30" fmla="*/ 1707 w 9759"/>
                <a:gd name="connsiteY30" fmla="*/ 1996 h 10000"/>
                <a:gd name="connsiteX31" fmla="*/ 1954 w 9759"/>
                <a:gd name="connsiteY31" fmla="*/ 1498 h 10000"/>
                <a:gd name="connsiteX32" fmla="*/ 2440 w 9759"/>
                <a:gd name="connsiteY32" fmla="*/ 831 h 10000"/>
                <a:gd name="connsiteX33" fmla="*/ 2440 w 9759"/>
                <a:gd name="connsiteY33" fmla="*/ 1168 h 10000"/>
                <a:gd name="connsiteX34" fmla="*/ 2197 w 9759"/>
                <a:gd name="connsiteY34" fmla="*/ 1665 h 10000"/>
                <a:gd name="connsiteX35" fmla="*/ 2683 w 9759"/>
                <a:gd name="connsiteY35" fmla="*/ 2831 h 10000"/>
                <a:gd name="connsiteX36" fmla="*/ 3415 w 9759"/>
                <a:gd name="connsiteY36" fmla="*/ 3167 h 10000"/>
                <a:gd name="connsiteX37" fmla="*/ 3902 w 9759"/>
                <a:gd name="connsiteY37" fmla="*/ 3333 h 10000"/>
                <a:gd name="connsiteX38" fmla="*/ 4636 w 9759"/>
                <a:gd name="connsiteY38" fmla="*/ 3499 h 10000"/>
                <a:gd name="connsiteX39" fmla="*/ 4877 w 9759"/>
                <a:gd name="connsiteY39" fmla="*/ 3829 h 10000"/>
                <a:gd name="connsiteX40" fmla="*/ 5367 w 9759"/>
                <a:gd name="connsiteY40" fmla="*/ 3829 h 10000"/>
                <a:gd name="connsiteX41" fmla="*/ 5857 w 9759"/>
                <a:gd name="connsiteY41" fmla="*/ 3999 h 10000"/>
                <a:gd name="connsiteX42" fmla="*/ 6098 w 9759"/>
                <a:gd name="connsiteY42" fmla="*/ 4336 h 10000"/>
                <a:gd name="connsiteX43" fmla="*/ 6586 w 9759"/>
                <a:gd name="connsiteY43" fmla="*/ 4162 h 10000"/>
                <a:gd name="connsiteX44" fmla="*/ 7073 w 9759"/>
                <a:gd name="connsiteY44" fmla="*/ 3999 h 10000"/>
                <a:gd name="connsiteX45" fmla="*/ 7563 w 9759"/>
                <a:gd name="connsiteY45" fmla="*/ 4162 h 10000"/>
                <a:gd name="connsiteX46" fmla="*/ 8292 w 9759"/>
                <a:gd name="connsiteY46" fmla="*/ 4162 h 10000"/>
                <a:gd name="connsiteX47" fmla="*/ 8292 w 9759"/>
                <a:gd name="connsiteY47" fmla="*/ 4666 h 10000"/>
                <a:gd name="connsiteX48" fmla="*/ 8051 w 9759"/>
                <a:gd name="connsiteY48" fmla="*/ 5494 h 10000"/>
                <a:gd name="connsiteX49" fmla="*/ 8292 w 9759"/>
                <a:gd name="connsiteY49" fmla="*/ 5829 h 10000"/>
                <a:gd name="connsiteX50" fmla="*/ 9025 w 9759"/>
                <a:gd name="connsiteY50" fmla="*/ 5494 h 10000"/>
                <a:gd name="connsiteX51" fmla="*/ 9270 w 9759"/>
                <a:gd name="connsiteY51" fmla="*/ 5167 h 10000"/>
                <a:gd name="connsiteX52" fmla="*/ 9270 w 9759"/>
                <a:gd name="connsiteY52" fmla="*/ 4835 h 10000"/>
                <a:gd name="connsiteX53" fmla="*/ 9759 w 9759"/>
                <a:gd name="connsiteY53" fmla="*/ 4666 h 10000"/>
                <a:gd name="connsiteX54" fmla="*/ 9759 w 9759"/>
                <a:gd name="connsiteY54" fmla="*/ 4336 h 10000"/>
                <a:gd name="connsiteX0" fmla="*/ 10000 w 10000"/>
                <a:gd name="connsiteY0" fmla="*/ 4666 h 10000"/>
                <a:gd name="connsiteX1" fmla="*/ 3751 w 10000"/>
                <a:gd name="connsiteY1" fmla="*/ 0 h 10000"/>
                <a:gd name="connsiteX2" fmla="*/ 3249 w 10000"/>
                <a:gd name="connsiteY2" fmla="*/ 330 h 10000"/>
                <a:gd name="connsiteX3" fmla="*/ 2002 w 10000"/>
                <a:gd name="connsiteY3" fmla="*/ 167 h 10000"/>
                <a:gd name="connsiteX4" fmla="*/ 752 w 10000"/>
                <a:gd name="connsiteY4" fmla="*/ 666 h 10000"/>
                <a:gd name="connsiteX5" fmla="*/ 0 w 10000"/>
                <a:gd name="connsiteY5" fmla="*/ 1498 h 10000"/>
                <a:gd name="connsiteX6" fmla="*/ 3751 w 10000"/>
                <a:gd name="connsiteY6" fmla="*/ 10000 h 10000"/>
                <a:gd name="connsiteX7" fmla="*/ 8749 w 10000"/>
                <a:gd name="connsiteY7" fmla="*/ 9334 h 10000"/>
                <a:gd name="connsiteX8" fmla="*/ 8749 w 10000"/>
                <a:gd name="connsiteY8" fmla="*/ 8500 h 10000"/>
                <a:gd name="connsiteX9" fmla="*/ 8497 w 10000"/>
                <a:gd name="connsiteY9" fmla="*/ 8166 h 10000"/>
                <a:gd name="connsiteX10" fmla="*/ 8497 w 10000"/>
                <a:gd name="connsiteY10" fmla="*/ 8166 h 10000"/>
                <a:gd name="connsiteX11" fmla="*/ 8250 w 10000"/>
                <a:gd name="connsiteY11" fmla="*/ 8500 h 10000"/>
                <a:gd name="connsiteX12" fmla="*/ 7750 w 10000"/>
                <a:gd name="connsiteY12" fmla="*/ 8500 h 10000"/>
                <a:gd name="connsiteX13" fmla="*/ 7499 w 10000"/>
                <a:gd name="connsiteY13" fmla="*/ 8335 h 10000"/>
                <a:gd name="connsiteX14" fmla="*/ 7750 w 10000"/>
                <a:gd name="connsiteY14" fmla="*/ 8001 h 10000"/>
                <a:gd name="connsiteX15" fmla="*/ 7750 w 10000"/>
                <a:gd name="connsiteY15" fmla="*/ 7834 h 10000"/>
                <a:gd name="connsiteX16" fmla="*/ 7998 w 10000"/>
                <a:gd name="connsiteY16" fmla="*/ 7502 h 10000"/>
                <a:gd name="connsiteX17" fmla="*/ 7998 w 10000"/>
                <a:gd name="connsiteY17" fmla="*/ 7000 h 10000"/>
                <a:gd name="connsiteX18" fmla="*/ 7248 w 10000"/>
                <a:gd name="connsiteY18" fmla="*/ 7000 h 10000"/>
                <a:gd name="connsiteX19" fmla="*/ 6500 w 10000"/>
                <a:gd name="connsiteY19" fmla="*/ 6832 h 10000"/>
                <a:gd name="connsiteX20" fmla="*/ 6002 w 10000"/>
                <a:gd name="connsiteY20" fmla="*/ 6334 h 10000"/>
                <a:gd name="connsiteX21" fmla="*/ 5500 w 10000"/>
                <a:gd name="connsiteY21" fmla="*/ 5829 h 10000"/>
                <a:gd name="connsiteX22" fmla="*/ 4997 w 10000"/>
                <a:gd name="connsiteY22" fmla="*/ 5494 h 10000"/>
                <a:gd name="connsiteX23" fmla="*/ 4750 w 10000"/>
                <a:gd name="connsiteY23" fmla="*/ 5332 h 10000"/>
                <a:gd name="connsiteX24" fmla="*/ 4499 w 10000"/>
                <a:gd name="connsiteY24" fmla="*/ 4666 h 10000"/>
                <a:gd name="connsiteX25" fmla="*/ 4250 w 10000"/>
                <a:gd name="connsiteY25" fmla="*/ 4162 h 10000"/>
                <a:gd name="connsiteX26" fmla="*/ 3499 w 10000"/>
                <a:gd name="connsiteY26" fmla="*/ 3666 h 10000"/>
                <a:gd name="connsiteX27" fmla="*/ 2999 w 10000"/>
                <a:gd name="connsiteY27" fmla="*/ 3499 h 10000"/>
                <a:gd name="connsiteX28" fmla="*/ 2500 w 10000"/>
                <a:gd name="connsiteY28" fmla="*/ 3167 h 10000"/>
                <a:gd name="connsiteX29" fmla="*/ 2251 w 10000"/>
                <a:gd name="connsiteY29" fmla="*/ 2332 h 10000"/>
                <a:gd name="connsiteX30" fmla="*/ 1749 w 10000"/>
                <a:gd name="connsiteY30" fmla="*/ 1996 h 10000"/>
                <a:gd name="connsiteX31" fmla="*/ 2002 w 10000"/>
                <a:gd name="connsiteY31" fmla="*/ 1498 h 10000"/>
                <a:gd name="connsiteX32" fmla="*/ 2500 w 10000"/>
                <a:gd name="connsiteY32" fmla="*/ 831 h 10000"/>
                <a:gd name="connsiteX33" fmla="*/ 2500 w 10000"/>
                <a:gd name="connsiteY33" fmla="*/ 1168 h 10000"/>
                <a:gd name="connsiteX34" fmla="*/ 2251 w 10000"/>
                <a:gd name="connsiteY34" fmla="*/ 1665 h 10000"/>
                <a:gd name="connsiteX35" fmla="*/ 2749 w 10000"/>
                <a:gd name="connsiteY35" fmla="*/ 2831 h 10000"/>
                <a:gd name="connsiteX36" fmla="*/ 3499 w 10000"/>
                <a:gd name="connsiteY36" fmla="*/ 3167 h 10000"/>
                <a:gd name="connsiteX37" fmla="*/ 3998 w 10000"/>
                <a:gd name="connsiteY37" fmla="*/ 3333 h 10000"/>
                <a:gd name="connsiteX38" fmla="*/ 4750 w 10000"/>
                <a:gd name="connsiteY38" fmla="*/ 3499 h 10000"/>
                <a:gd name="connsiteX39" fmla="*/ 4997 w 10000"/>
                <a:gd name="connsiteY39" fmla="*/ 3829 h 10000"/>
                <a:gd name="connsiteX40" fmla="*/ 5500 w 10000"/>
                <a:gd name="connsiteY40" fmla="*/ 3829 h 10000"/>
                <a:gd name="connsiteX41" fmla="*/ 6002 w 10000"/>
                <a:gd name="connsiteY41" fmla="*/ 3999 h 10000"/>
                <a:gd name="connsiteX42" fmla="*/ 6249 w 10000"/>
                <a:gd name="connsiteY42" fmla="*/ 4336 h 10000"/>
                <a:gd name="connsiteX43" fmla="*/ 6749 w 10000"/>
                <a:gd name="connsiteY43" fmla="*/ 4162 h 10000"/>
                <a:gd name="connsiteX44" fmla="*/ 7248 w 10000"/>
                <a:gd name="connsiteY44" fmla="*/ 3999 h 10000"/>
                <a:gd name="connsiteX45" fmla="*/ 7750 w 10000"/>
                <a:gd name="connsiteY45" fmla="*/ 4162 h 10000"/>
                <a:gd name="connsiteX46" fmla="*/ 8497 w 10000"/>
                <a:gd name="connsiteY46" fmla="*/ 4162 h 10000"/>
                <a:gd name="connsiteX47" fmla="*/ 8497 w 10000"/>
                <a:gd name="connsiteY47" fmla="*/ 4666 h 10000"/>
                <a:gd name="connsiteX48" fmla="*/ 8250 w 10000"/>
                <a:gd name="connsiteY48" fmla="*/ 5494 h 10000"/>
                <a:gd name="connsiteX49" fmla="*/ 8497 w 10000"/>
                <a:gd name="connsiteY49" fmla="*/ 5829 h 10000"/>
                <a:gd name="connsiteX50" fmla="*/ 9248 w 10000"/>
                <a:gd name="connsiteY50" fmla="*/ 5494 h 10000"/>
                <a:gd name="connsiteX51" fmla="*/ 9499 w 10000"/>
                <a:gd name="connsiteY51" fmla="*/ 5167 h 10000"/>
                <a:gd name="connsiteX52" fmla="*/ 9499 w 10000"/>
                <a:gd name="connsiteY52" fmla="*/ 4835 h 10000"/>
                <a:gd name="connsiteX53" fmla="*/ 10000 w 10000"/>
                <a:gd name="connsiteY53" fmla="*/ 4666 h 10000"/>
                <a:gd name="connsiteX0" fmla="*/ 9499 w 9499"/>
                <a:gd name="connsiteY0" fmla="*/ 4835 h 10000"/>
                <a:gd name="connsiteX1" fmla="*/ 3751 w 9499"/>
                <a:gd name="connsiteY1" fmla="*/ 0 h 10000"/>
                <a:gd name="connsiteX2" fmla="*/ 3249 w 9499"/>
                <a:gd name="connsiteY2" fmla="*/ 330 h 10000"/>
                <a:gd name="connsiteX3" fmla="*/ 2002 w 9499"/>
                <a:gd name="connsiteY3" fmla="*/ 167 h 10000"/>
                <a:gd name="connsiteX4" fmla="*/ 752 w 9499"/>
                <a:gd name="connsiteY4" fmla="*/ 666 h 10000"/>
                <a:gd name="connsiteX5" fmla="*/ 0 w 9499"/>
                <a:gd name="connsiteY5" fmla="*/ 1498 h 10000"/>
                <a:gd name="connsiteX6" fmla="*/ 3751 w 9499"/>
                <a:gd name="connsiteY6" fmla="*/ 10000 h 10000"/>
                <a:gd name="connsiteX7" fmla="*/ 8749 w 9499"/>
                <a:gd name="connsiteY7" fmla="*/ 9334 h 10000"/>
                <a:gd name="connsiteX8" fmla="*/ 8749 w 9499"/>
                <a:gd name="connsiteY8" fmla="*/ 8500 h 10000"/>
                <a:gd name="connsiteX9" fmla="*/ 8497 w 9499"/>
                <a:gd name="connsiteY9" fmla="*/ 8166 h 10000"/>
                <a:gd name="connsiteX10" fmla="*/ 8497 w 9499"/>
                <a:gd name="connsiteY10" fmla="*/ 8166 h 10000"/>
                <a:gd name="connsiteX11" fmla="*/ 8250 w 9499"/>
                <a:gd name="connsiteY11" fmla="*/ 8500 h 10000"/>
                <a:gd name="connsiteX12" fmla="*/ 7750 w 9499"/>
                <a:gd name="connsiteY12" fmla="*/ 8500 h 10000"/>
                <a:gd name="connsiteX13" fmla="*/ 7499 w 9499"/>
                <a:gd name="connsiteY13" fmla="*/ 8335 h 10000"/>
                <a:gd name="connsiteX14" fmla="*/ 7750 w 9499"/>
                <a:gd name="connsiteY14" fmla="*/ 8001 h 10000"/>
                <a:gd name="connsiteX15" fmla="*/ 7750 w 9499"/>
                <a:gd name="connsiteY15" fmla="*/ 7834 h 10000"/>
                <a:gd name="connsiteX16" fmla="*/ 7998 w 9499"/>
                <a:gd name="connsiteY16" fmla="*/ 7502 h 10000"/>
                <a:gd name="connsiteX17" fmla="*/ 7998 w 9499"/>
                <a:gd name="connsiteY17" fmla="*/ 7000 h 10000"/>
                <a:gd name="connsiteX18" fmla="*/ 7248 w 9499"/>
                <a:gd name="connsiteY18" fmla="*/ 7000 h 10000"/>
                <a:gd name="connsiteX19" fmla="*/ 6500 w 9499"/>
                <a:gd name="connsiteY19" fmla="*/ 6832 h 10000"/>
                <a:gd name="connsiteX20" fmla="*/ 6002 w 9499"/>
                <a:gd name="connsiteY20" fmla="*/ 6334 h 10000"/>
                <a:gd name="connsiteX21" fmla="*/ 5500 w 9499"/>
                <a:gd name="connsiteY21" fmla="*/ 5829 h 10000"/>
                <a:gd name="connsiteX22" fmla="*/ 4997 w 9499"/>
                <a:gd name="connsiteY22" fmla="*/ 5494 h 10000"/>
                <a:gd name="connsiteX23" fmla="*/ 4750 w 9499"/>
                <a:gd name="connsiteY23" fmla="*/ 5332 h 10000"/>
                <a:gd name="connsiteX24" fmla="*/ 4499 w 9499"/>
                <a:gd name="connsiteY24" fmla="*/ 4666 h 10000"/>
                <a:gd name="connsiteX25" fmla="*/ 4250 w 9499"/>
                <a:gd name="connsiteY25" fmla="*/ 4162 h 10000"/>
                <a:gd name="connsiteX26" fmla="*/ 3499 w 9499"/>
                <a:gd name="connsiteY26" fmla="*/ 3666 h 10000"/>
                <a:gd name="connsiteX27" fmla="*/ 2999 w 9499"/>
                <a:gd name="connsiteY27" fmla="*/ 3499 h 10000"/>
                <a:gd name="connsiteX28" fmla="*/ 2500 w 9499"/>
                <a:gd name="connsiteY28" fmla="*/ 3167 h 10000"/>
                <a:gd name="connsiteX29" fmla="*/ 2251 w 9499"/>
                <a:gd name="connsiteY29" fmla="*/ 2332 h 10000"/>
                <a:gd name="connsiteX30" fmla="*/ 1749 w 9499"/>
                <a:gd name="connsiteY30" fmla="*/ 1996 h 10000"/>
                <a:gd name="connsiteX31" fmla="*/ 2002 w 9499"/>
                <a:gd name="connsiteY31" fmla="*/ 1498 h 10000"/>
                <a:gd name="connsiteX32" fmla="*/ 2500 w 9499"/>
                <a:gd name="connsiteY32" fmla="*/ 831 h 10000"/>
                <a:gd name="connsiteX33" fmla="*/ 2500 w 9499"/>
                <a:gd name="connsiteY33" fmla="*/ 1168 h 10000"/>
                <a:gd name="connsiteX34" fmla="*/ 2251 w 9499"/>
                <a:gd name="connsiteY34" fmla="*/ 1665 h 10000"/>
                <a:gd name="connsiteX35" fmla="*/ 2749 w 9499"/>
                <a:gd name="connsiteY35" fmla="*/ 2831 h 10000"/>
                <a:gd name="connsiteX36" fmla="*/ 3499 w 9499"/>
                <a:gd name="connsiteY36" fmla="*/ 3167 h 10000"/>
                <a:gd name="connsiteX37" fmla="*/ 3998 w 9499"/>
                <a:gd name="connsiteY37" fmla="*/ 3333 h 10000"/>
                <a:gd name="connsiteX38" fmla="*/ 4750 w 9499"/>
                <a:gd name="connsiteY38" fmla="*/ 3499 h 10000"/>
                <a:gd name="connsiteX39" fmla="*/ 4997 w 9499"/>
                <a:gd name="connsiteY39" fmla="*/ 3829 h 10000"/>
                <a:gd name="connsiteX40" fmla="*/ 5500 w 9499"/>
                <a:gd name="connsiteY40" fmla="*/ 3829 h 10000"/>
                <a:gd name="connsiteX41" fmla="*/ 6002 w 9499"/>
                <a:gd name="connsiteY41" fmla="*/ 3999 h 10000"/>
                <a:gd name="connsiteX42" fmla="*/ 6249 w 9499"/>
                <a:gd name="connsiteY42" fmla="*/ 4336 h 10000"/>
                <a:gd name="connsiteX43" fmla="*/ 6749 w 9499"/>
                <a:gd name="connsiteY43" fmla="*/ 4162 h 10000"/>
                <a:gd name="connsiteX44" fmla="*/ 7248 w 9499"/>
                <a:gd name="connsiteY44" fmla="*/ 3999 h 10000"/>
                <a:gd name="connsiteX45" fmla="*/ 7750 w 9499"/>
                <a:gd name="connsiteY45" fmla="*/ 4162 h 10000"/>
                <a:gd name="connsiteX46" fmla="*/ 8497 w 9499"/>
                <a:gd name="connsiteY46" fmla="*/ 4162 h 10000"/>
                <a:gd name="connsiteX47" fmla="*/ 8497 w 9499"/>
                <a:gd name="connsiteY47" fmla="*/ 4666 h 10000"/>
                <a:gd name="connsiteX48" fmla="*/ 8250 w 9499"/>
                <a:gd name="connsiteY48" fmla="*/ 5494 h 10000"/>
                <a:gd name="connsiteX49" fmla="*/ 8497 w 9499"/>
                <a:gd name="connsiteY49" fmla="*/ 5829 h 10000"/>
                <a:gd name="connsiteX50" fmla="*/ 9248 w 9499"/>
                <a:gd name="connsiteY50" fmla="*/ 5494 h 10000"/>
                <a:gd name="connsiteX51" fmla="*/ 9499 w 9499"/>
                <a:gd name="connsiteY51" fmla="*/ 5167 h 10000"/>
                <a:gd name="connsiteX52" fmla="*/ 9499 w 9499"/>
                <a:gd name="connsiteY52" fmla="*/ 4835 h 10000"/>
                <a:gd name="connsiteX0" fmla="*/ 10000 w 10000"/>
                <a:gd name="connsiteY0" fmla="*/ 5167 h 10000"/>
                <a:gd name="connsiteX1" fmla="*/ 3949 w 10000"/>
                <a:gd name="connsiteY1" fmla="*/ 0 h 10000"/>
                <a:gd name="connsiteX2" fmla="*/ 3420 w 10000"/>
                <a:gd name="connsiteY2" fmla="*/ 330 h 10000"/>
                <a:gd name="connsiteX3" fmla="*/ 2108 w 10000"/>
                <a:gd name="connsiteY3" fmla="*/ 167 h 10000"/>
                <a:gd name="connsiteX4" fmla="*/ 792 w 10000"/>
                <a:gd name="connsiteY4" fmla="*/ 666 h 10000"/>
                <a:gd name="connsiteX5" fmla="*/ 0 w 10000"/>
                <a:gd name="connsiteY5" fmla="*/ 1498 h 10000"/>
                <a:gd name="connsiteX6" fmla="*/ 3949 w 10000"/>
                <a:gd name="connsiteY6" fmla="*/ 10000 h 10000"/>
                <a:gd name="connsiteX7" fmla="*/ 9210 w 10000"/>
                <a:gd name="connsiteY7" fmla="*/ 9334 h 10000"/>
                <a:gd name="connsiteX8" fmla="*/ 9210 w 10000"/>
                <a:gd name="connsiteY8" fmla="*/ 8500 h 10000"/>
                <a:gd name="connsiteX9" fmla="*/ 8945 w 10000"/>
                <a:gd name="connsiteY9" fmla="*/ 8166 h 10000"/>
                <a:gd name="connsiteX10" fmla="*/ 8945 w 10000"/>
                <a:gd name="connsiteY10" fmla="*/ 8166 h 10000"/>
                <a:gd name="connsiteX11" fmla="*/ 8685 w 10000"/>
                <a:gd name="connsiteY11" fmla="*/ 8500 h 10000"/>
                <a:gd name="connsiteX12" fmla="*/ 8159 w 10000"/>
                <a:gd name="connsiteY12" fmla="*/ 8500 h 10000"/>
                <a:gd name="connsiteX13" fmla="*/ 7895 w 10000"/>
                <a:gd name="connsiteY13" fmla="*/ 8335 h 10000"/>
                <a:gd name="connsiteX14" fmla="*/ 8159 w 10000"/>
                <a:gd name="connsiteY14" fmla="*/ 8001 h 10000"/>
                <a:gd name="connsiteX15" fmla="*/ 8159 w 10000"/>
                <a:gd name="connsiteY15" fmla="*/ 7834 h 10000"/>
                <a:gd name="connsiteX16" fmla="*/ 8420 w 10000"/>
                <a:gd name="connsiteY16" fmla="*/ 7502 h 10000"/>
                <a:gd name="connsiteX17" fmla="*/ 8420 w 10000"/>
                <a:gd name="connsiteY17" fmla="*/ 7000 h 10000"/>
                <a:gd name="connsiteX18" fmla="*/ 7630 w 10000"/>
                <a:gd name="connsiteY18" fmla="*/ 7000 h 10000"/>
                <a:gd name="connsiteX19" fmla="*/ 6843 w 10000"/>
                <a:gd name="connsiteY19" fmla="*/ 6832 h 10000"/>
                <a:gd name="connsiteX20" fmla="*/ 6319 w 10000"/>
                <a:gd name="connsiteY20" fmla="*/ 6334 h 10000"/>
                <a:gd name="connsiteX21" fmla="*/ 5790 w 10000"/>
                <a:gd name="connsiteY21" fmla="*/ 5829 h 10000"/>
                <a:gd name="connsiteX22" fmla="*/ 5261 w 10000"/>
                <a:gd name="connsiteY22" fmla="*/ 5494 h 10000"/>
                <a:gd name="connsiteX23" fmla="*/ 5001 w 10000"/>
                <a:gd name="connsiteY23" fmla="*/ 5332 h 10000"/>
                <a:gd name="connsiteX24" fmla="*/ 4736 w 10000"/>
                <a:gd name="connsiteY24" fmla="*/ 4666 h 10000"/>
                <a:gd name="connsiteX25" fmla="*/ 4474 w 10000"/>
                <a:gd name="connsiteY25" fmla="*/ 4162 h 10000"/>
                <a:gd name="connsiteX26" fmla="*/ 3684 w 10000"/>
                <a:gd name="connsiteY26" fmla="*/ 3666 h 10000"/>
                <a:gd name="connsiteX27" fmla="*/ 3157 w 10000"/>
                <a:gd name="connsiteY27" fmla="*/ 3499 h 10000"/>
                <a:gd name="connsiteX28" fmla="*/ 2632 w 10000"/>
                <a:gd name="connsiteY28" fmla="*/ 3167 h 10000"/>
                <a:gd name="connsiteX29" fmla="*/ 2370 w 10000"/>
                <a:gd name="connsiteY29" fmla="*/ 2332 h 10000"/>
                <a:gd name="connsiteX30" fmla="*/ 1841 w 10000"/>
                <a:gd name="connsiteY30" fmla="*/ 1996 h 10000"/>
                <a:gd name="connsiteX31" fmla="*/ 2108 w 10000"/>
                <a:gd name="connsiteY31" fmla="*/ 1498 h 10000"/>
                <a:gd name="connsiteX32" fmla="*/ 2632 w 10000"/>
                <a:gd name="connsiteY32" fmla="*/ 831 h 10000"/>
                <a:gd name="connsiteX33" fmla="*/ 2632 w 10000"/>
                <a:gd name="connsiteY33" fmla="*/ 1168 h 10000"/>
                <a:gd name="connsiteX34" fmla="*/ 2370 w 10000"/>
                <a:gd name="connsiteY34" fmla="*/ 1665 h 10000"/>
                <a:gd name="connsiteX35" fmla="*/ 2894 w 10000"/>
                <a:gd name="connsiteY35" fmla="*/ 2831 h 10000"/>
                <a:gd name="connsiteX36" fmla="*/ 3684 w 10000"/>
                <a:gd name="connsiteY36" fmla="*/ 3167 h 10000"/>
                <a:gd name="connsiteX37" fmla="*/ 4209 w 10000"/>
                <a:gd name="connsiteY37" fmla="*/ 3333 h 10000"/>
                <a:gd name="connsiteX38" fmla="*/ 5001 w 10000"/>
                <a:gd name="connsiteY38" fmla="*/ 3499 h 10000"/>
                <a:gd name="connsiteX39" fmla="*/ 5261 w 10000"/>
                <a:gd name="connsiteY39" fmla="*/ 3829 h 10000"/>
                <a:gd name="connsiteX40" fmla="*/ 5790 w 10000"/>
                <a:gd name="connsiteY40" fmla="*/ 3829 h 10000"/>
                <a:gd name="connsiteX41" fmla="*/ 6319 w 10000"/>
                <a:gd name="connsiteY41" fmla="*/ 3999 h 10000"/>
                <a:gd name="connsiteX42" fmla="*/ 6579 w 10000"/>
                <a:gd name="connsiteY42" fmla="*/ 4336 h 10000"/>
                <a:gd name="connsiteX43" fmla="*/ 7105 w 10000"/>
                <a:gd name="connsiteY43" fmla="*/ 4162 h 10000"/>
                <a:gd name="connsiteX44" fmla="*/ 7630 w 10000"/>
                <a:gd name="connsiteY44" fmla="*/ 3999 h 10000"/>
                <a:gd name="connsiteX45" fmla="*/ 8159 w 10000"/>
                <a:gd name="connsiteY45" fmla="*/ 4162 h 10000"/>
                <a:gd name="connsiteX46" fmla="*/ 8945 w 10000"/>
                <a:gd name="connsiteY46" fmla="*/ 4162 h 10000"/>
                <a:gd name="connsiteX47" fmla="*/ 8945 w 10000"/>
                <a:gd name="connsiteY47" fmla="*/ 4666 h 10000"/>
                <a:gd name="connsiteX48" fmla="*/ 8685 w 10000"/>
                <a:gd name="connsiteY48" fmla="*/ 5494 h 10000"/>
                <a:gd name="connsiteX49" fmla="*/ 8945 w 10000"/>
                <a:gd name="connsiteY49" fmla="*/ 5829 h 10000"/>
                <a:gd name="connsiteX50" fmla="*/ 9736 w 10000"/>
                <a:gd name="connsiteY50" fmla="*/ 5494 h 10000"/>
                <a:gd name="connsiteX51" fmla="*/ 10000 w 10000"/>
                <a:gd name="connsiteY51" fmla="*/ 5167 h 10000"/>
                <a:gd name="connsiteX0" fmla="*/ 9736 w 9736"/>
                <a:gd name="connsiteY0" fmla="*/ 5494 h 10000"/>
                <a:gd name="connsiteX1" fmla="*/ 3949 w 9736"/>
                <a:gd name="connsiteY1" fmla="*/ 0 h 10000"/>
                <a:gd name="connsiteX2" fmla="*/ 3420 w 9736"/>
                <a:gd name="connsiteY2" fmla="*/ 330 h 10000"/>
                <a:gd name="connsiteX3" fmla="*/ 2108 w 9736"/>
                <a:gd name="connsiteY3" fmla="*/ 167 h 10000"/>
                <a:gd name="connsiteX4" fmla="*/ 792 w 9736"/>
                <a:gd name="connsiteY4" fmla="*/ 666 h 10000"/>
                <a:gd name="connsiteX5" fmla="*/ 0 w 9736"/>
                <a:gd name="connsiteY5" fmla="*/ 1498 h 10000"/>
                <a:gd name="connsiteX6" fmla="*/ 3949 w 9736"/>
                <a:gd name="connsiteY6" fmla="*/ 10000 h 10000"/>
                <a:gd name="connsiteX7" fmla="*/ 9210 w 9736"/>
                <a:gd name="connsiteY7" fmla="*/ 9334 h 10000"/>
                <a:gd name="connsiteX8" fmla="*/ 9210 w 9736"/>
                <a:gd name="connsiteY8" fmla="*/ 8500 h 10000"/>
                <a:gd name="connsiteX9" fmla="*/ 8945 w 9736"/>
                <a:gd name="connsiteY9" fmla="*/ 8166 h 10000"/>
                <a:gd name="connsiteX10" fmla="*/ 8945 w 9736"/>
                <a:gd name="connsiteY10" fmla="*/ 8166 h 10000"/>
                <a:gd name="connsiteX11" fmla="*/ 8685 w 9736"/>
                <a:gd name="connsiteY11" fmla="*/ 8500 h 10000"/>
                <a:gd name="connsiteX12" fmla="*/ 8159 w 9736"/>
                <a:gd name="connsiteY12" fmla="*/ 8500 h 10000"/>
                <a:gd name="connsiteX13" fmla="*/ 7895 w 9736"/>
                <a:gd name="connsiteY13" fmla="*/ 8335 h 10000"/>
                <a:gd name="connsiteX14" fmla="*/ 8159 w 9736"/>
                <a:gd name="connsiteY14" fmla="*/ 8001 h 10000"/>
                <a:gd name="connsiteX15" fmla="*/ 8159 w 9736"/>
                <a:gd name="connsiteY15" fmla="*/ 7834 h 10000"/>
                <a:gd name="connsiteX16" fmla="*/ 8420 w 9736"/>
                <a:gd name="connsiteY16" fmla="*/ 7502 h 10000"/>
                <a:gd name="connsiteX17" fmla="*/ 8420 w 9736"/>
                <a:gd name="connsiteY17" fmla="*/ 7000 h 10000"/>
                <a:gd name="connsiteX18" fmla="*/ 7630 w 9736"/>
                <a:gd name="connsiteY18" fmla="*/ 7000 h 10000"/>
                <a:gd name="connsiteX19" fmla="*/ 6843 w 9736"/>
                <a:gd name="connsiteY19" fmla="*/ 6832 h 10000"/>
                <a:gd name="connsiteX20" fmla="*/ 6319 w 9736"/>
                <a:gd name="connsiteY20" fmla="*/ 6334 h 10000"/>
                <a:gd name="connsiteX21" fmla="*/ 5790 w 9736"/>
                <a:gd name="connsiteY21" fmla="*/ 5829 h 10000"/>
                <a:gd name="connsiteX22" fmla="*/ 5261 w 9736"/>
                <a:gd name="connsiteY22" fmla="*/ 5494 h 10000"/>
                <a:gd name="connsiteX23" fmla="*/ 5001 w 9736"/>
                <a:gd name="connsiteY23" fmla="*/ 5332 h 10000"/>
                <a:gd name="connsiteX24" fmla="*/ 4736 w 9736"/>
                <a:gd name="connsiteY24" fmla="*/ 4666 h 10000"/>
                <a:gd name="connsiteX25" fmla="*/ 4474 w 9736"/>
                <a:gd name="connsiteY25" fmla="*/ 4162 h 10000"/>
                <a:gd name="connsiteX26" fmla="*/ 3684 w 9736"/>
                <a:gd name="connsiteY26" fmla="*/ 3666 h 10000"/>
                <a:gd name="connsiteX27" fmla="*/ 3157 w 9736"/>
                <a:gd name="connsiteY27" fmla="*/ 3499 h 10000"/>
                <a:gd name="connsiteX28" fmla="*/ 2632 w 9736"/>
                <a:gd name="connsiteY28" fmla="*/ 3167 h 10000"/>
                <a:gd name="connsiteX29" fmla="*/ 2370 w 9736"/>
                <a:gd name="connsiteY29" fmla="*/ 2332 h 10000"/>
                <a:gd name="connsiteX30" fmla="*/ 1841 w 9736"/>
                <a:gd name="connsiteY30" fmla="*/ 1996 h 10000"/>
                <a:gd name="connsiteX31" fmla="*/ 2108 w 9736"/>
                <a:gd name="connsiteY31" fmla="*/ 1498 h 10000"/>
                <a:gd name="connsiteX32" fmla="*/ 2632 w 9736"/>
                <a:gd name="connsiteY32" fmla="*/ 831 h 10000"/>
                <a:gd name="connsiteX33" fmla="*/ 2632 w 9736"/>
                <a:gd name="connsiteY33" fmla="*/ 1168 h 10000"/>
                <a:gd name="connsiteX34" fmla="*/ 2370 w 9736"/>
                <a:gd name="connsiteY34" fmla="*/ 1665 h 10000"/>
                <a:gd name="connsiteX35" fmla="*/ 2894 w 9736"/>
                <a:gd name="connsiteY35" fmla="*/ 2831 h 10000"/>
                <a:gd name="connsiteX36" fmla="*/ 3684 w 9736"/>
                <a:gd name="connsiteY36" fmla="*/ 3167 h 10000"/>
                <a:gd name="connsiteX37" fmla="*/ 4209 w 9736"/>
                <a:gd name="connsiteY37" fmla="*/ 3333 h 10000"/>
                <a:gd name="connsiteX38" fmla="*/ 5001 w 9736"/>
                <a:gd name="connsiteY38" fmla="*/ 3499 h 10000"/>
                <a:gd name="connsiteX39" fmla="*/ 5261 w 9736"/>
                <a:gd name="connsiteY39" fmla="*/ 3829 h 10000"/>
                <a:gd name="connsiteX40" fmla="*/ 5790 w 9736"/>
                <a:gd name="connsiteY40" fmla="*/ 3829 h 10000"/>
                <a:gd name="connsiteX41" fmla="*/ 6319 w 9736"/>
                <a:gd name="connsiteY41" fmla="*/ 3999 h 10000"/>
                <a:gd name="connsiteX42" fmla="*/ 6579 w 9736"/>
                <a:gd name="connsiteY42" fmla="*/ 4336 h 10000"/>
                <a:gd name="connsiteX43" fmla="*/ 7105 w 9736"/>
                <a:gd name="connsiteY43" fmla="*/ 4162 h 10000"/>
                <a:gd name="connsiteX44" fmla="*/ 7630 w 9736"/>
                <a:gd name="connsiteY44" fmla="*/ 3999 h 10000"/>
                <a:gd name="connsiteX45" fmla="*/ 8159 w 9736"/>
                <a:gd name="connsiteY45" fmla="*/ 4162 h 10000"/>
                <a:gd name="connsiteX46" fmla="*/ 8945 w 9736"/>
                <a:gd name="connsiteY46" fmla="*/ 4162 h 10000"/>
                <a:gd name="connsiteX47" fmla="*/ 8945 w 9736"/>
                <a:gd name="connsiteY47" fmla="*/ 4666 h 10000"/>
                <a:gd name="connsiteX48" fmla="*/ 8685 w 9736"/>
                <a:gd name="connsiteY48" fmla="*/ 5494 h 10000"/>
                <a:gd name="connsiteX49" fmla="*/ 8945 w 9736"/>
                <a:gd name="connsiteY49" fmla="*/ 5829 h 10000"/>
                <a:gd name="connsiteX50" fmla="*/ 9736 w 9736"/>
                <a:gd name="connsiteY50" fmla="*/ 5494 h 10000"/>
                <a:gd name="connsiteX0" fmla="*/ 9188 w 9460"/>
                <a:gd name="connsiteY0" fmla="*/ 5829 h 10000"/>
                <a:gd name="connsiteX1" fmla="*/ 4056 w 9460"/>
                <a:gd name="connsiteY1" fmla="*/ 0 h 10000"/>
                <a:gd name="connsiteX2" fmla="*/ 3513 w 9460"/>
                <a:gd name="connsiteY2" fmla="*/ 330 h 10000"/>
                <a:gd name="connsiteX3" fmla="*/ 2165 w 9460"/>
                <a:gd name="connsiteY3" fmla="*/ 167 h 10000"/>
                <a:gd name="connsiteX4" fmla="*/ 813 w 9460"/>
                <a:gd name="connsiteY4" fmla="*/ 666 h 10000"/>
                <a:gd name="connsiteX5" fmla="*/ 0 w 9460"/>
                <a:gd name="connsiteY5" fmla="*/ 1498 h 10000"/>
                <a:gd name="connsiteX6" fmla="*/ 4056 w 9460"/>
                <a:gd name="connsiteY6" fmla="*/ 10000 h 10000"/>
                <a:gd name="connsiteX7" fmla="*/ 9460 w 9460"/>
                <a:gd name="connsiteY7" fmla="*/ 9334 h 10000"/>
                <a:gd name="connsiteX8" fmla="*/ 9460 w 9460"/>
                <a:gd name="connsiteY8" fmla="*/ 8500 h 10000"/>
                <a:gd name="connsiteX9" fmla="*/ 9188 w 9460"/>
                <a:gd name="connsiteY9" fmla="*/ 8166 h 10000"/>
                <a:gd name="connsiteX10" fmla="*/ 9188 w 9460"/>
                <a:gd name="connsiteY10" fmla="*/ 8166 h 10000"/>
                <a:gd name="connsiteX11" fmla="*/ 8921 w 9460"/>
                <a:gd name="connsiteY11" fmla="*/ 8500 h 10000"/>
                <a:gd name="connsiteX12" fmla="*/ 8380 w 9460"/>
                <a:gd name="connsiteY12" fmla="*/ 8500 h 10000"/>
                <a:gd name="connsiteX13" fmla="*/ 8109 w 9460"/>
                <a:gd name="connsiteY13" fmla="*/ 8335 h 10000"/>
                <a:gd name="connsiteX14" fmla="*/ 8380 w 9460"/>
                <a:gd name="connsiteY14" fmla="*/ 8001 h 10000"/>
                <a:gd name="connsiteX15" fmla="*/ 8380 w 9460"/>
                <a:gd name="connsiteY15" fmla="*/ 7834 h 10000"/>
                <a:gd name="connsiteX16" fmla="*/ 8648 w 9460"/>
                <a:gd name="connsiteY16" fmla="*/ 7502 h 10000"/>
                <a:gd name="connsiteX17" fmla="*/ 8648 w 9460"/>
                <a:gd name="connsiteY17" fmla="*/ 7000 h 10000"/>
                <a:gd name="connsiteX18" fmla="*/ 7837 w 9460"/>
                <a:gd name="connsiteY18" fmla="*/ 7000 h 10000"/>
                <a:gd name="connsiteX19" fmla="*/ 7029 w 9460"/>
                <a:gd name="connsiteY19" fmla="*/ 6832 h 10000"/>
                <a:gd name="connsiteX20" fmla="*/ 6490 w 9460"/>
                <a:gd name="connsiteY20" fmla="*/ 6334 h 10000"/>
                <a:gd name="connsiteX21" fmla="*/ 5947 w 9460"/>
                <a:gd name="connsiteY21" fmla="*/ 5829 h 10000"/>
                <a:gd name="connsiteX22" fmla="*/ 5404 w 9460"/>
                <a:gd name="connsiteY22" fmla="*/ 5494 h 10000"/>
                <a:gd name="connsiteX23" fmla="*/ 5137 w 9460"/>
                <a:gd name="connsiteY23" fmla="*/ 5332 h 10000"/>
                <a:gd name="connsiteX24" fmla="*/ 4864 w 9460"/>
                <a:gd name="connsiteY24" fmla="*/ 4666 h 10000"/>
                <a:gd name="connsiteX25" fmla="*/ 4595 w 9460"/>
                <a:gd name="connsiteY25" fmla="*/ 4162 h 10000"/>
                <a:gd name="connsiteX26" fmla="*/ 3784 w 9460"/>
                <a:gd name="connsiteY26" fmla="*/ 3666 h 10000"/>
                <a:gd name="connsiteX27" fmla="*/ 3243 w 9460"/>
                <a:gd name="connsiteY27" fmla="*/ 3499 h 10000"/>
                <a:gd name="connsiteX28" fmla="*/ 2703 w 9460"/>
                <a:gd name="connsiteY28" fmla="*/ 3167 h 10000"/>
                <a:gd name="connsiteX29" fmla="*/ 2434 w 9460"/>
                <a:gd name="connsiteY29" fmla="*/ 2332 h 10000"/>
                <a:gd name="connsiteX30" fmla="*/ 1891 w 9460"/>
                <a:gd name="connsiteY30" fmla="*/ 1996 h 10000"/>
                <a:gd name="connsiteX31" fmla="*/ 2165 w 9460"/>
                <a:gd name="connsiteY31" fmla="*/ 1498 h 10000"/>
                <a:gd name="connsiteX32" fmla="*/ 2703 w 9460"/>
                <a:gd name="connsiteY32" fmla="*/ 831 h 10000"/>
                <a:gd name="connsiteX33" fmla="*/ 2703 w 9460"/>
                <a:gd name="connsiteY33" fmla="*/ 1168 h 10000"/>
                <a:gd name="connsiteX34" fmla="*/ 2434 w 9460"/>
                <a:gd name="connsiteY34" fmla="*/ 1665 h 10000"/>
                <a:gd name="connsiteX35" fmla="*/ 2972 w 9460"/>
                <a:gd name="connsiteY35" fmla="*/ 2831 h 10000"/>
                <a:gd name="connsiteX36" fmla="*/ 3784 w 9460"/>
                <a:gd name="connsiteY36" fmla="*/ 3167 h 10000"/>
                <a:gd name="connsiteX37" fmla="*/ 4323 w 9460"/>
                <a:gd name="connsiteY37" fmla="*/ 3333 h 10000"/>
                <a:gd name="connsiteX38" fmla="*/ 5137 w 9460"/>
                <a:gd name="connsiteY38" fmla="*/ 3499 h 10000"/>
                <a:gd name="connsiteX39" fmla="*/ 5404 w 9460"/>
                <a:gd name="connsiteY39" fmla="*/ 3829 h 10000"/>
                <a:gd name="connsiteX40" fmla="*/ 5947 w 9460"/>
                <a:gd name="connsiteY40" fmla="*/ 3829 h 10000"/>
                <a:gd name="connsiteX41" fmla="*/ 6490 w 9460"/>
                <a:gd name="connsiteY41" fmla="*/ 3999 h 10000"/>
                <a:gd name="connsiteX42" fmla="*/ 6757 w 9460"/>
                <a:gd name="connsiteY42" fmla="*/ 4336 h 10000"/>
                <a:gd name="connsiteX43" fmla="*/ 7298 w 9460"/>
                <a:gd name="connsiteY43" fmla="*/ 4162 h 10000"/>
                <a:gd name="connsiteX44" fmla="*/ 7837 w 9460"/>
                <a:gd name="connsiteY44" fmla="*/ 3999 h 10000"/>
                <a:gd name="connsiteX45" fmla="*/ 8380 w 9460"/>
                <a:gd name="connsiteY45" fmla="*/ 4162 h 10000"/>
                <a:gd name="connsiteX46" fmla="*/ 9188 w 9460"/>
                <a:gd name="connsiteY46" fmla="*/ 4162 h 10000"/>
                <a:gd name="connsiteX47" fmla="*/ 9188 w 9460"/>
                <a:gd name="connsiteY47" fmla="*/ 4666 h 10000"/>
                <a:gd name="connsiteX48" fmla="*/ 8921 w 9460"/>
                <a:gd name="connsiteY48" fmla="*/ 5494 h 10000"/>
                <a:gd name="connsiteX49" fmla="*/ 9188 w 9460"/>
                <a:gd name="connsiteY49" fmla="*/ 5829 h 10000"/>
                <a:gd name="connsiteX0" fmla="*/ 9430 w 10000"/>
                <a:gd name="connsiteY0" fmla="*/ 5494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40" fmla="*/ 6286 w 10000"/>
                <a:gd name="connsiteY40" fmla="*/ 3829 h 10000"/>
                <a:gd name="connsiteX41" fmla="*/ 6860 w 10000"/>
                <a:gd name="connsiteY41" fmla="*/ 3999 h 10000"/>
                <a:gd name="connsiteX42" fmla="*/ 7143 w 10000"/>
                <a:gd name="connsiteY42" fmla="*/ 4336 h 10000"/>
                <a:gd name="connsiteX43" fmla="*/ 7715 w 10000"/>
                <a:gd name="connsiteY43" fmla="*/ 4162 h 10000"/>
                <a:gd name="connsiteX44" fmla="*/ 8284 w 10000"/>
                <a:gd name="connsiteY44" fmla="*/ 3999 h 10000"/>
                <a:gd name="connsiteX45" fmla="*/ 8858 w 10000"/>
                <a:gd name="connsiteY45" fmla="*/ 4162 h 10000"/>
                <a:gd name="connsiteX46" fmla="*/ 9712 w 10000"/>
                <a:gd name="connsiteY46" fmla="*/ 4162 h 10000"/>
                <a:gd name="connsiteX47" fmla="*/ 9712 w 10000"/>
                <a:gd name="connsiteY47" fmla="*/ 4666 h 10000"/>
                <a:gd name="connsiteX48" fmla="*/ 9430 w 10000"/>
                <a:gd name="connsiteY48" fmla="*/ 5494 h 10000"/>
                <a:gd name="connsiteX0" fmla="*/ 9712 w 10000"/>
                <a:gd name="connsiteY0" fmla="*/ 4666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40" fmla="*/ 6286 w 10000"/>
                <a:gd name="connsiteY40" fmla="*/ 3829 h 10000"/>
                <a:gd name="connsiteX41" fmla="*/ 6860 w 10000"/>
                <a:gd name="connsiteY41" fmla="*/ 3999 h 10000"/>
                <a:gd name="connsiteX42" fmla="*/ 7143 w 10000"/>
                <a:gd name="connsiteY42" fmla="*/ 4336 h 10000"/>
                <a:gd name="connsiteX43" fmla="*/ 7715 w 10000"/>
                <a:gd name="connsiteY43" fmla="*/ 4162 h 10000"/>
                <a:gd name="connsiteX44" fmla="*/ 8284 w 10000"/>
                <a:gd name="connsiteY44" fmla="*/ 3999 h 10000"/>
                <a:gd name="connsiteX45" fmla="*/ 8858 w 10000"/>
                <a:gd name="connsiteY45" fmla="*/ 4162 h 10000"/>
                <a:gd name="connsiteX46" fmla="*/ 9712 w 10000"/>
                <a:gd name="connsiteY46" fmla="*/ 4162 h 10000"/>
                <a:gd name="connsiteX47" fmla="*/ 9712 w 10000"/>
                <a:gd name="connsiteY47" fmla="*/ 4666 h 10000"/>
                <a:gd name="connsiteX0" fmla="*/ 9712 w 10000"/>
                <a:gd name="connsiteY0" fmla="*/ 4162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40" fmla="*/ 6286 w 10000"/>
                <a:gd name="connsiteY40" fmla="*/ 3829 h 10000"/>
                <a:gd name="connsiteX41" fmla="*/ 6860 w 10000"/>
                <a:gd name="connsiteY41" fmla="*/ 3999 h 10000"/>
                <a:gd name="connsiteX42" fmla="*/ 7143 w 10000"/>
                <a:gd name="connsiteY42" fmla="*/ 4336 h 10000"/>
                <a:gd name="connsiteX43" fmla="*/ 7715 w 10000"/>
                <a:gd name="connsiteY43" fmla="*/ 4162 h 10000"/>
                <a:gd name="connsiteX44" fmla="*/ 8284 w 10000"/>
                <a:gd name="connsiteY44" fmla="*/ 3999 h 10000"/>
                <a:gd name="connsiteX45" fmla="*/ 8858 w 10000"/>
                <a:gd name="connsiteY45" fmla="*/ 4162 h 10000"/>
                <a:gd name="connsiteX46" fmla="*/ 9712 w 10000"/>
                <a:gd name="connsiteY46" fmla="*/ 4162 h 10000"/>
                <a:gd name="connsiteX0" fmla="*/ 8858 w 10000"/>
                <a:gd name="connsiteY0" fmla="*/ 4162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40" fmla="*/ 6286 w 10000"/>
                <a:gd name="connsiteY40" fmla="*/ 3829 h 10000"/>
                <a:gd name="connsiteX41" fmla="*/ 6860 w 10000"/>
                <a:gd name="connsiteY41" fmla="*/ 3999 h 10000"/>
                <a:gd name="connsiteX42" fmla="*/ 7143 w 10000"/>
                <a:gd name="connsiteY42" fmla="*/ 4336 h 10000"/>
                <a:gd name="connsiteX43" fmla="*/ 7715 w 10000"/>
                <a:gd name="connsiteY43" fmla="*/ 4162 h 10000"/>
                <a:gd name="connsiteX44" fmla="*/ 8284 w 10000"/>
                <a:gd name="connsiteY44" fmla="*/ 3999 h 10000"/>
                <a:gd name="connsiteX45" fmla="*/ 8858 w 10000"/>
                <a:gd name="connsiteY45" fmla="*/ 4162 h 10000"/>
                <a:gd name="connsiteX0" fmla="*/ 8284 w 10000"/>
                <a:gd name="connsiteY0" fmla="*/ 3999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40" fmla="*/ 6286 w 10000"/>
                <a:gd name="connsiteY40" fmla="*/ 3829 h 10000"/>
                <a:gd name="connsiteX41" fmla="*/ 6860 w 10000"/>
                <a:gd name="connsiteY41" fmla="*/ 3999 h 10000"/>
                <a:gd name="connsiteX42" fmla="*/ 7143 w 10000"/>
                <a:gd name="connsiteY42" fmla="*/ 4336 h 10000"/>
                <a:gd name="connsiteX43" fmla="*/ 7715 w 10000"/>
                <a:gd name="connsiteY43" fmla="*/ 4162 h 10000"/>
                <a:gd name="connsiteX44" fmla="*/ 8284 w 10000"/>
                <a:gd name="connsiteY44" fmla="*/ 3999 h 10000"/>
                <a:gd name="connsiteX0" fmla="*/ 7715 w 10000"/>
                <a:gd name="connsiteY0" fmla="*/ 4162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40" fmla="*/ 6286 w 10000"/>
                <a:gd name="connsiteY40" fmla="*/ 3829 h 10000"/>
                <a:gd name="connsiteX41" fmla="*/ 6860 w 10000"/>
                <a:gd name="connsiteY41" fmla="*/ 3999 h 10000"/>
                <a:gd name="connsiteX42" fmla="*/ 7143 w 10000"/>
                <a:gd name="connsiteY42" fmla="*/ 4336 h 10000"/>
                <a:gd name="connsiteX43" fmla="*/ 7715 w 10000"/>
                <a:gd name="connsiteY43" fmla="*/ 4162 h 10000"/>
                <a:gd name="connsiteX0" fmla="*/ 7143 w 10000"/>
                <a:gd name="connsiteY0" fmla="*/ 4336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40" fmla="*/ 6286 w 10000"/>
                <a:gd name="connsiteY40" fmla="*/ 3829 h 10000"/>
                <a:gd name="connsiteX41" fmla="*/ 6860 w 10000"/>
                <a:gd name="connsiteY41" fmla="*/ 3999 h 10000"/>
                <a:gd name="connsiteX42" fmla="*/ 7143 w 10000"/>
                <a:gd name="connsiteY42" fmla="*/ 4336 h 10000"/>
                <a:gd name="connsiteX0" fmla="*/ 6860 w 10000"/>
                <a:gd name="connsiteY0" fmla="*/ 3999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40" fmla="*/ 6286 w 10000"/>
                <a:gd name="connsiteY40" fmla="*/ 3829 h 10000"/>
                <a:gd name="connsiteX41" fmla="*/ 6860 w 10000"/>
                <a:gd name="connsiteY41" fmla="*/ 3999 h 10000"/>
                <a:gd name="connsiteX0" fmla="*/ 6286 w 10000"/>
                <a:gd name="connsiteY0" fmla="*/ 3829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40" fmla="*/ 6286 w 10000"/>
                <a:gd name="connsiteY40" fmla="*/ 3829 h 10000"/>
                <a:gd name="connsiteX0" fmla="*/ 5712 w 10000"/>
                <a:gd name="connsiteY0" fmla="*/ 3829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39" fmla="*/ 5712 w 10000"/>
                <a:gd name="connsiteY39" fmla="*/ 3829 h 10000"/>
                <a:gd name="connsiteX0" fmla="*/ 5430 w 10000"/>
                <a:gd name="connsiteY0" fmla="*/ 3499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38" fmla="*/ 5430 w 10000"/>
                <a:gd name="connsiteY38" fmla="*/ 3499 h 10000"/>
                <a:gd name="connsiteX0" fmla="*/ 4570 w 10000"/>
                <a:gd name="connsiteY0" fmla="*/ 3333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37" fmla="*/ 4570 w 10000"/>
                <a:gd name="connsiteY37" fmla="*/ 3333 h 10000"/>
                <a:gd name="connsiteX0" fmla="*/ 4000 w 10000"/>
                <a:gd name="connsiteY0" fmla="*/ 3167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36" fmla="*/ 4000 w 10000"/>
                <a:gd name="connsiteY36" fmla="*/ 3167 h 10000"/>
                <a:gd name="connsiteX0" fmla="*/ 3142 w 10000"/>
                <a:gd name="connsiteY0" fmla="*/ 2831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35" fmla="*/ 3142 w 10000"/>
                <a:gd name="connsiteY35" fmla="*/ 2831 h 10000"/>
                <a:gd name="connsiteX0" fmla="*/ 2573 w 10000"/>
                <a:gd name="connsiteY0" fmla="*/ 1665 h 10000"/>
                <a:gd name="connsiteX1" fmla="*/ 4288 w 10000"/>
                <a:gd name="connsiteY1" fmla="*/ 0 h 10000"/>
                <a:gd name="connsiteX2" fmla="*/ 3714 w 10000"/>
                <a:gd name="connsiteY2" fmla="*/ 330 h 10000"/>
                <a:gd name="connsiteX3" fmla="*/ 2289 w 10000"/>
                <a:gd name="connsiteY3" fmla="*/ 167 h 10000"/>
                <a:gd name="connsiteX4" fmla="*/ 859 w 10000"/>
                <a:gd name="connsiteY4" fmla="*/ 666 h 10000"/>
                <a:gd name="connsiteX5" fmla="*/ 0 w 10000"/>
                <a:gd name="connsiteY5" fmla="*/ 1498 h 10000"/>
                <a:gd name="connsiteX6" fmla="*/ 4288 w 10000"/>
                <a:gd name="connsiteY6" fmla="*/ 10000 h 10000"/>
                <a:gd name="connsiteX7" fmla="*/ 10000 w 10000"/>
                <a:gd name="connsiteY7" fmla="*/ 9334 h 10000"/>
                <a:gd name="connsiteX8" fmla="*/ 10000 w 10000"/>
                <a:gd name="connsiteY8" fmla="*/ 8500 h 10000"/>
                <a:gd name="connsiteX9" fmla="*/ 9712 w 10000"/>
                <a:gd name="connsiteY9" fmla="*/ 8166 h 10000"/>
                <a:gd name="connsiteX10" fmla="*/ 9712 w 10000"/>
                <a:gd name="connsiteY10" fmla="*/ 8166 h 10000"/>
                <a:gd name="connsiteX11" fmla="*/ 9430 w 10000"/>
                <a:gd name="connsiteY11" fmla="*/ 8500 h 10000"/>
                <a:gd name="connsiteX12" fmla="*/ 8858 w 10000"/>
                <a:gd name="connsiteY12" fmla="*/ 8500 h 10000"/>
                <a:gd name="connsiteX13" fmla="*/ 8572 w 10000"/>
                <a:gd name="connsiteY13" fmla="*/ 8335 h 10000"/>
                <a:gd name="connsiteX14" fmla="*/ 8858 w 10000"/>
                <a:gd name="connsiteY14" fmla="*/ 8001 h 10000"/>
                <a:gd name="connsiteX15" fmla="*/ 8858 w 10000"/>
                <a:gd name="connsiteY15" fmla="*/ 7834 h 10000"/>
                <a:gd name="connsiteX16" fmla="*/ 9142 w 10000"/>
                <a:gd name="connsiteY16" fmla="*/ 7502 h 10000"/>
                <a:gd name="connsiteX17" fmla="*/ 9142 w 10000"/>
                <a:gd name="connsiteY17" fmla="*/ 7000 h 10000"/>
                <a:gd name="connsiteX18" fmla="*/ 8284 w 10000"/>
                <a:gd name="connsiteY18" fmla="*/ 7000 h 10000"/>
                <a:gd name="connsiteX19" fmla="*/ 7430 w 10000"/>
                <a:gd name="connsiteY19" fmla="*/ 6832 h 10000"/>
                <a:gd name="connsiteX20" fmla="*/ 6860 w 10000"/>
                <a:gd name="connsiteY20" fmla="*/ 6334 h 10000"/>
                <a:gd name="connsiteX21" fmla="*/ 6286 w 10000"/>
                <a:gd name="connsiteY21" fmla="*/ 5829 h 10000"/>
                <a:gd name="connsiteX22" fmla="*/ 5712 w 10000"/>
                <a:gd name="connsiteY22" fmla="*/ 5494 h 10000"/>
                <a:gd name="connsiteX23" fmla="*/ 5430 w 10000"/>
                <a:gd name="connsiteY23" fmla="*/ 5332 h 10000"/>
                <a:gd name="connsiteX24" fmla="*/ 5142 w 10000"/>
                <a:gd name="connsiteY24" fmla="*/ 4666 h 10000"/>
                <a:gd name="connsiteX25" fmla="*/ 4857 w 10000"/>
                <a:gd name="connsiteY25" fmla="*/ 4162 h 10000"/>
                <a:gd name="connsiteX26" fmla="*/ 4000 w 10000"/>
                <a:gd name="connsiteY26" fmla="*/ 3666 h 10000"/>
                <a:gd name="connsiteX27" fmla="*/ 3428 w 10000"/>
                <a:gd name="connsiteY27" fmla="*/ 3499 h 10000"/>
                <a:gd name="connsiteX28" fmla="*/ 2857 w 10000"/>
                <a:gd name="connsiteY28" fmla="*/ 3167 h 10000"/>
                <a:gd name="connsiteX29" fmla="*/ 2573 w 10000"/>
                <a:gd name="connsiteY29" fmla="*/ 2332 h 10000"/>
                <a:gd name="connsiteX30" fmla="*/ 1999 w 10000"/>
                <a:gd name="connsiteY30" fmla="*/ 1996 h 10000"/>
                <a:gd name="connsiteX31" fmla="*/ 2289 w 10000"/>
                <a:gd name="connsiteY31" fmla="*/ 1498 h 10000"/>
                <a:gd name="connsiteX32" fmla="*/ 2857 w 10000"/>
                <a:gd name="connsiteY32" fmla="*/ 831 h 10000"/>
                <a:gd name="connsiteX33" fmla="*/ 2857 w 10000"/>
                <a:gd name="connsiteY33" fmla="*/ 1168 h 10000"/>
                <a:gd name="connsiteX34" fmla="*/ 2573 w 10000"/>
                <a:gd name="connsiteY34" fmla="*/ 1665 h 10000"/>
                <a:gd name="connsiteX0" fmla="*/ 2573 w 10000"/>
                <a:gd name="connsiteY0" fmla="*/ 1498 h 9833"/>
                <a:gd name="connsiteX1" fmla="*/ 3714 w 10000"/>
                <a:gd name="connsiteY1" fmla="*/ 163 h 9833"/>
                <a:gd name="connsiteX2" fmla="*/ 2289 w 10000"/>
                <a:gd name="connsiteY2" fmla="*/ 0 h 9833"/>
                <a:gd name="connsiteX3" fmla="*/ 859 w 10000"/>
                <a:gd name="connsiteY3" fmla="*/ 499 h 9833"/>
                <a:gd name="connsiteX4" fmla="*/ 0 w 10000"/>
                <a:gd name="connsiteY4" fmla="*/ 1331 h 9833"/>
                <a:gd name="connsiteX5" fmla="*/ 4288 w 10000"/>
                <a:gd name="connsiteY5" fmla="*/ 9833 h 9833"/>
                <a:gd name="connsiteX6" fmla="*/ 10000 w 10000"/>
                <a:gd name="connsiteY6" fmla="*/ 9167 h 9833"/>
                <a:gd name="connsiteX7" fmla="*/ 10000 w 10000"/>
                <a:gd name="connsiteY7" fmla="*/ 8333 h 9833"/>
                <a:gd name="connsiteX8" fmla="*/ 9712 w 10000"/>
                <a:gd name="connsiteY8" fmla="*/ 7999 h 9833"/>
                <a:gd name="connsiteX9" fmla="*/ 9712 w 10000"/>
                <a:gd name="connsiteY9" fmla="*/ 7999 h 9833"/>
                <a:gd name="connsiteX10" fmla="*/ 9430 w 10000"/>
                <a:gd name="connsiteY10" fmla="*/ 8333 h 9833"/>
                <a:gd name="connsiteX11" fmla="*/ 8858 w 10000"/>
                <a:gd name="connsiteY11" fmla="*/ 8333 h 9833"/>
                <a:gd name="connsiteX12" fmla="*/ 8572 w 10000"/>
                <a:gd name="connsiteY12" fmla="*/ 8168 h 9833"/>
                <a:gd name="connsiteX13" fmla="*/ 8858 w 10000"/>
                <a:gd name="connsiteY13" fmla="*/ 7834 h 9833"/>
                <a:gd name="connsiteX14" fmla="*/ 8858 w 10000"/>
                <a:gd name="connsiteY14" fmla="*/ 7667 h 9833"/>
                <a:gd name="connsiteX15" fmla="*/ 9142 w 10000"/>
                <a:gd name="connsiteY15" fmla="*/ 7335 h 9833"/>
                <a:gd name="connsiteX16" fmla="*/ 9142 w 10000"/>
                <a:gd name="connsiteY16" fmla="*/ 6833 h 9833"/>
                <a:gd name="connsiteX17" fmla="*/ 8284 w 10000"/>
                <a:gd name="connsiteY17" fmla="*/ 6833 h 9833"/>
                <a:gd name="connsiteX18" fmla="*/ 7430 w 10000"/>
                <a:gd name="connsiteY18" fmla="*/ 6665 h 9833"/>
                <a:gd name="connsiteX19" fmla="*/ 6860 w 10000"/>
                <a:gd name="connsiteY19" fmla="*/ 6167 h 9833"/>
                <a:gd name="connsiteX20" fmla="*/ 6286 w 10000"/>
                <a:gd name="connsiteY20" fmla="*/ 5662 h 9833"/>
                <a:gd name="connsiteX21" fmla="*/ 5712 w 10000"/>
                <a:gd name="connsiteY21" fmla="*/ 5327 h 9833"/>
                <a:gd name="connsiteX22" fmla="*/ 5430 w 10000"/>
                <a:gd name="connsiteY22" fmla="*/ 5165 h 9833"/>
                <a:gd name="connsiteX23" fmla="*/ 5142 w 10000"/>
                <a:gd name="connsiteY23" fmla="*/ 4499 h 9833"/>
                <a:gd name="connsiteX24" fmla="*/ 4857 w 10000"/>
                <a:gd name="connsiteY24" fmla="*/ 3995 h 9833"/>
                <a:gd name="connsiteX25" fmla="*/ 4000 w 10000"/>
                <a:gd name="connsiteY25" fmla="*/ 3499 h 9833"/>
                <a:gd name="connsiteX26" fmla="*/ 3428 w 10000"/>
                <a:gd name="connsiteY26" fmla="*/ 3332 h 9833"/>
                <a:gd name="connsiteX27" fmla="*/ 2857 w 10000"/>
                <a:gd name="connsiteY27" fmla="*/ 3000 h 9833"/>
                <a:gd name="connsiteX28" fmla="*/ 2573 w 10000"/>
                <a:gd name="connsiteY28" fmla="*/ 2165 h 9833"/>
                <a:gd name="connsiteX29" fmla="*/ 1999 w 10000"/>
                <a:gd name="connsiteY29" fmla="*/ 1829 h 9833"/>
                <a:gd name="connsiteX30" fmla="*/ 2289 w 10000"/>
                <a:gd name="connsiteY30" fmla="*/ 1331 h 9833"/>
                <a:gd name="connsiteX31" fmla="*/ 2857 w 10000"/>
                <a:gd name="connsiteY31" fmla="*/ 664 h 9833"/>
                <a:gd name="connsiteX32" fmla="*/ 2857 w 10000"/>
                <a:gd name="connsiteY32" fmla="*/ 1001 h 9833"/>
                <a:gd name="connsiteX33" fmla="*/ 2573 w 10000"/>
                <a:gd name="connsiteY33" fmla="*/ 1498 h 9833"/>
                <a:gd name="connsiteX0" fmla="*/ 2573 w 10000"/>
                <a:gd name="connsiteY0" fmla="*/ 1523 h 10000"/>
                <a:gd name="connsiteX1" fmla="*/ 2289 w 10000"/>
                <a:gd name="connsiteY1" fmla="*/ 0 h 10000"/>
                <a:gd name="connsiteX2" fmla="*/ 859 w 10000"/>
                <a:gd name="connsiteY2" fmla="*/ 507 h 10000"/>
                <a:gd name="connsiteX3" fmla="*/ 0 w 10000"/>
                <a:gd name="connsiteY3" fmla="*/ 1354 h 10000"/>
                <a:gd name="connsiteX4" fmla="*/ 4288 w 10000"/>
                <a:gd name="connsiteY4" fmla="*/ 10000 h 10000"/>
                <a:gd name="connsiteX5" fmla="*/ 10000 w 10000"/>
                <a:gd name="connsiteY5" fmla="*/ 9323 h 10000"/>
                <a:gd name="connsiteX6" fmla="*/ 10000 w 10000"/>
                <a:gd name="connsiteY6" fmla="*/ 8475 h 10000"/>
                <a:gd name="connsiteX7" fmla="*/ 9712 w 10000"/>
                <a:gd name="connsiteY7" fmla="*/ 8135 h 10000"/>
                <a:gd name="connsiteX8" fmla="*/ 9712 w 10000"/>
                <a:gd name="connsiteY8" fmla="*/ 8135 h 10000"/>
                <a:gd name="connsiteX9" fmla="*/ 9430 w 10000"/>
                <a:gd name="connsiteY9" fmla="*/ 8475 h 10000"/>
                <a:gd name="connsiteX10" fmla="*/ 8858 w 10000"/>
                <a:gd name="connsiteY10" fmla="*/ 8475 h 10000"/>
                <a:gd name="connsiteX11" fmla="*/ 8572 w 10000"/>
                <a:gd name="connsiteY11" fmla="*/ 8307 h 10000"/>
                <a:gd name="connsiteX12" fmla="*/ 8858 w 10000"/>
                <a:gd name="connsiteY12" fmla="*/ 7967 h 10000"/>
                <a:gd name="connsiteX13" fmla="*/ 8858 w 10000"/>
                <a:gd name="connsiteY13" fmla="*/ 7797 h 10000"/>
                <a:gd name="connsiteX14" fmla="*/ 9142 w 10000"/>
                <a:gd name="connsiteY14" fmla="*/ 7460 h 10000"/>
                <a:gd name="connsiteX15" fmla="*/ 9142 w 10000"/>
                <a:gd name="connsiteY15" fmla="*/ 6949 h 10000"/>
                <a:gd name="connsiteX16" fmla="*/ 8284 w 10000"/>
                <a:gd name="connsiteY16" fmla="*/ 6949 h 10000"/>
                <a:gd name="connsiteX17" fmla="*/ 7430 w 10000"/>
                <a:gd name="connsiteY17" fmla="*/ 6778 h 10000"/>
                <a:gd name="connsiteX18" fmla="*/ 6860 w 10000"/>
                <a:gd name="connsiteY18" fmla="*/ 6272 h 10000"/>
                <a:gd name="connsiteX19" fmla="*/ 6286 w 10000"/>
                <a:gd name="connsiteY19" fmla="*/ 5758 h 10000"/>
                <a:gd name="connsiteX20" fmla="*/ 5712 w 10000"/>
                <a:gd name="connsiteY20" fmla="*/ 5417 h 10000"/>
                <a:gd name="connsiteX21" fmla="*/ 5430 w 10000"/>
                <a:gd name="connsiteY21" fmla="*/ 5253 h 10000"/>
                <a:gd name="connsiteX22" fmla="*/ 5142 w 10000"/>
                <a:gd name="connsiteY22" fmla="*/ 4575 h 10000"/>
                <a:gd name="connsiteX23" fmla="*/ 4857 w 10000"/>
                <a:gd name="connsiteY23" fmla="*/ 4063 h 10000"/>
                <a:gd name="connsiteX24" fmla="*/ 4000 w 10000"/>
                <a:gd name="connsiteY24" fmla="*/ 3558 h 10000"/>
                <a:gd name="connsiteX25" fmla="*/ 3428 w 10000"/>
                <a:gd name="connsiteY25" fmla="*/ 3389 h 10000"/>
                <a:gd name="connsiteX26" fmla="*/ 2857 w 10000"/>
                <a:gd name="connsiteY26" fmla="*/ 3051 h 10000"/>
                <a:gd name="connsiteX27" fmla="*/ 2573 w 10000"/>
                <a:gd name="connsiteY27" fmla="*/ 2202 h 10000"/>
                <a:gd name="connsiteX28" fmla="*/ 1999 w 10000"/>
                <a:gd name="connsiteY28" fmla="*/ 1860 h 10000"/>
                <a:gd name="connsiteX29" fmla="*/ 2289 w 10000"/>
                <a:gd name="connsiteY29" fmla="*/ 1354 h 10000"/>
                <a:gd name="connsiteX30" fmla="*/ 2857 w 10000"/>
                <a:gd name="connsiteY30" fmla="*/ 675 h 10000"/>
                <a:gd name="connsiteX31" fmla="*/ 2857 w 10000"/>
                <a:gd name="connsiteY31" fmla="*/ 1018 h 10000"/>
                <a:gd name="connsiteX32" fmla="*/ 2573 w 10000"/>
                <a:gd name="connsiteY32" fmla="*/ 1523 h 10000"/>
                <a:gd name="connsiteX0" fmla="*/ 2573 w 10000"/>
                <a:gd name="connsiteY0" fmla="*/ 1523 h 10000"/>
                <a:gd name="connsiteX1" fmla="*/ 2289 w 10000"/>
                <a:gd name="connsiteY1" fmla="*/ 0 h 10000"/>
                <a:gd name="connsiteX2" fmla="*/ 859 w 10000"/>
                <a:gd name="connsiteY2" fmla="*/ 507 h 10000"/>
                <a:gd name="connsiteX3" fmla="*/ 0 w 10000"/>
                <a:gd name="connsiteY3" fmla="*/ 1354 h 10000"/>
                <a:gd name="connsiteX4" fmla="*/ 4288 w 10000"/>
                <a:gd name="connsiteY4" fmla="*/ 10000 h 10000"/>
                <a:gd name="connsiteX5" fmla="*/ 10000 w 10000"/>
                <a:gd name="connsiteY5" fmla="*/ 9323 h 10000"/>
                <a:gd name="connsiteX6" fmla="*/ 10000 w 10000"/>
                <a:gd name="connsiteY6" fmla="*/ 8475 h 10000"/>
                <a:gd name="connsiteX7" fmla="*/ 9712 w 10000"/>
                <a:gd name="connsiteY7" fmla="*/ 8135 h 10000"/>
                <a:gd name="connsiteX8" fmla="*/ 9712 w 10000"/>
                <a:gd name="connsiteY8" fmla="*/ 8135 h 10000"/>
                <a:gd name="connsiteX9" fmla="*/ 9430 w 10000"/>
                <a:gd name="connsiteY9" fmla="*/ 8475 h 10000"/>
                <a:gd name="connsiteX10" fmla="*/ 8858 w 10000"/>
                <a:gd name="connsiteY10" fmla="*/ 8475 h 10000"/>
                <a:gd name="connsiteX11" fmla="*/ 8572 w 10000"/>
                <a:gd name="connsiteY11" fmla="*/ 8307 h 10000"/>
                <a:gd name="connsiteX12" fmla="*/ 8858 w 10000"/>
                <a:gd name="connsiteY12" fmla="*/ 7967 h 10000"/>
                <a:gd name="connsiteX13" fmla="*/ 8858 w 10000"/>
                <a:gd name="connsiteY13" fmla="*/ 7797 h 10000"/>
                <a:gd name="connsiteX14" fmla="*/ 9142 w 10000"/>
                <a:gd name="connsiteY14" fmla="*/ 7460 h 10000"/>
                <a:gd name="connsiteX15" fmla="*/ 9142 w 10000"/>
                <a:gd name="connsiteY15" fmla="*/ 6949 h 10000"/>
                <a:gd name="connsiteX16" fmla="*/ 8284 w 10000"/>
                <a:gd name="connsiteY16" fmla="*/ 6949 h 10000"/>
                <a:gd name="connsiteX17" fmla="*/ 7430 w 10000"/>
                <a:gd name="connsiteY17" fmla="*/ 6778 h 10000"/>
                <a:gd name="connsiteX18" fmla="*/ 6860 w 10000"/>
                <a:gd name="connsiteY18" fmla="*/ 6272 h 10000"/>
                <a:gd name="connsiteX19" fmla="*/ 6286 w 10000"/>
                <a:gd name="connsiteY19" fmla="*/ 5758 h 10000"/>
                <a:gd name="connsiteX20" fmla="*/ 5712 w 10000"/>
                <a:gd name="connsiteY20" fmla="*/ 5417 h 10000"/>
                <a:gd name="connsiteX21" fmla="*/ 5430 w 10000"/>
                <a:gd name="connsiteY21" fmla="*/ 5253 h 10000"/>
                <a:gd name="connsiteX22" fmla="*/ 5142 w 10000"/>
                <a:gd name="connsiteY22" fmla="*/ 4575 h 10000"/>
                <a:gd name="connsiteX23" fmla="*/ 4857 w 10000"/>
                <a:gd name="connsiteY23" fmla="*/ 4063 h 10000"/>
                <a:gd name="connsiteX24" fmla="*/ 4000 w 10000"/>
                <a:gd name="connsiteY24" fmla="*/ 3558 h 10000"/>
                <a:gd name="connsiteX25" fmla="*/ 3428 w 10000"/>
                <a:gd name="connsiteY25" fmla="*/ 3389 h 10000"/>
                <a:gd name="connsiteX26" fmla="*/ 2857 w 10000"/>
                <a:gd name="connsiteY26" fmla="*/ 3051 h 10000"/>
                <a:gd name="connsiteX27" fmla="*/ 2573 w 10000"/>
                <a:gd name="connsiteY27" fmla="*/ 2202 h 10000"/>
                <a:gd name="connsiteX28" fmla="*/ 1999 w 10000"/>
                <a:gd name="connsiteY28" fmla="*/ 1860 h 10000"/>
                <a:gd name="connsiteX29" fmla="*/ 2289 w 10000"/>
                <a:gd name="connsiteY29" fmla="*/ 1354 h 10000"/>
                <a:gd name="connsiteX30" fmla="*/ 2857 w 10000"/>
                <a:gd name="connsiteY30" fmla="*/ 1018 h 10000"/>
                <a:gd name="connsiteX31" fmla="*/ 2573 w 10000"/>
                <a:gd name="connsiteY31" fmla="*/ 1523 h 10000"/>
                <a:gd name="connsiteX0" fmla="*/ 2573 w 10000"/>
                <a:gd name="connsiteY0" fmla="*/ 1523 h 10000"/>
                <a:gd name="connsiteX1" fmla="*/ 2289 w 10000"/>
                <a:gd name="connsiteY1" fmla="*/ 0 h 10000"/>
                <a:gd name="connsiteX2" fmla="*/ 859 w 10000"/>
                <a:gd name="connsiteY2" fmla="*/ 507 h 10000"/>
                <a:gd name="connsiteX3" fmla="*/ 0 w 10000"/>
                <a:gd name="connsiteY3" fmla="*/ 1354 h 10000"/>
                <a:gd name="connsiteX4" fmla="*/ 4288 w 10000"/>
                <a:gd name="connsiteY4" fmla="*/ 10000 h 10000"/>
                <a:gd name="connsiteX5" fmla="*/ 10000 w 10000"/>
                <a:gd name="connsiteY5" fmla="*/ 9323 h 10000"/>
                <a:gd name="connsiteX6" fmla="*/ 10000 w 10000"/>
                <a:gd name="connsiteY6" fmla="*/ 8475 h 10000"/>
                <a:gd name="connsiteX7" fmla="*/ 9712 w 10000"/>
                <a:gd name="connsiteY7" fmla="*/ 8135 h 10000"/>
                <a:gd name="connsiteX8" fmla="*/ 9712 w 10000"/>
                <a:gd name="connsiteY8" fmla="*/ 8135 h 10000"/>
                <a:gd name="connsiteX9" fmla="*/ 9430 w 10000"/>
                <a:gd name="connsiteY9" fmla="*/ 8475 h 10000"/>
                <a:gd name="connsiteX10" fmla="*/ 8858 w 10000"/>
                <a:gd name="connsiteY10" fmla="*/ 8475 h 10000"/>
                <a:gd name="connsiteX11" fmla="*/ 8572 w 10000"/>
                <a:gd name="connsiteY11" fmla="*/ 8307 h 10000"/>
                <a:gd name="connsiteX12" fmla="*/ 8858 w 10000"/>
                <a:gd name="connsiteY12" fmla="*/ 7967 h 10000"/>
                <a:gd name="connsiteX13" fmla="*/ 8858 w 10000"/>
                <a:gd name="connsiteY13" fmla="*/ 7797 h 10000"/>
                <a:gd name="connsiteX14" fmla="*/ 9142 w 10000"/>
                <a:gd name="connsiteY14" fmla="*/ 7460 h 10000"/>
                <a:gd name="connsiteX15" fmla="*/ 9142 w 10000"/>
                <a:gd name="connsiteY15" fmla="*/ 6949 h 10000"/>
                <a:gd name="connsiteX16" fmla="*/ 8284 w 10000"/>
                <a:gd name="connsiteY16" fmla="*/ 6949 h 10000"/>
                <a:gd name="connsiteX17" fmla="*/ 7430 w 10000"/>
                <a:gd name="connsiteY17" fmla="*/ 6778 h 10000"/>
                <a:gd name="connsiteX18" fmla="*/ 6860 w 10000"/>
                <a:gd name="connsiteY18" fmla="*/ 6272 h 10000"/>
                <a:gd name="connsiteX19" fmla="*/ 6286 w 10000"/>
                <a:gd name="connsiteY19" fmla="*/ 5758 h 10000"/>
                <a:gd name="connsiteX20" fmla="*/ 5712 w 10000"/>
                <a:gd name="connsiteY20" fmla="*/ 5417 h 10000"/>
                <a:gd name="connsiteX21" fmla="*/ 5430 w 10000"/>
                <a:gd name="connsiteY21" fmla="*/ 5253 h 10000"/>
                <a:gd name="connsiteX22" fmla="*/ 5142 w 10000"/>
                <a:gd name="connsiteY22" fmla="*/ 4575 h 10000"/>
                <a:gd name="connsiteX23" fmla="*/ 4857 w 10000"/>
                <a:gd name="connsiteY23" fmla="*/ 4063 h 10000"/>
                <a:gd name="connsiteX24" fmla="*/ 4000 w 10000"/>
                <a:gd name="connsiteY24" fmla="*/ 3558 h 10000"/>
                <a:gd name="connsiteX25" fmla="*/ 3428 w 10000"/>
                <a:gd name="connsiteY25" fmla="*/ 3389 h 10000"/>
                <a:gd name="connsiteX26" fmla="*/ 2857 w 10000"/>
                <a:gd name="connsiteY26" fmla="*/ 3051 h 10000"/>
                <a:gd name="connsiteX27" fmla="*/ 2573 w 10000"/>
                <a:gd name="connsiteY27" fmla="*/ 2202 h 10000"/>
                <a:gd name="connsiteX28" fmla="*/ 1999 w 10000"/>
                <a:gd name="connsiteY28" fmla="*/ 1860 h 10000"/>
                <a:gd name="connsiteX29" fmla="*/ 2289 w 10000"/>
                <a:gd name="connsiteY29" fmla="*/ 1354 h 10000"/>
                <a:gd name="connsiteX30" fmla="*/ 2573 w 10000"/>
                <a:gd name="connsiteY30" fmla="*/ 1523 h 10000"/>
                <a:gd name="connsiteX0" fmla="*/ 2289 w 10000"/>
                <a:gd name="connsiteY0" fmla="*/ 1354 h 10000"/>
                <a:gd name="connsiteX1" fmla="*/ 2289 w 10000"/>
                <a:gd name="connsiteY1" fmla="*/ 0 h 10000"/>
                <a:gd name="connsiteX2" fmla="*/ 859 w 10000"/>
                <a:gd name="connsiteY2" fmla="*/ 507 h 10000"/>
                <a:gd name="connsiteX3" fmla="*/ 0 w 10000"/>
                <a:gd name="connsiteY3" fmla="*/ 1354 h 10000"/>
                <a:gd name="connsiteX4" fmla="*/ 4288 w 10000"/>
                <a:gd name="connsiteY4" fmla="*/ 10000 h 10000"/>
                <a:gd name="connsiteX5" fmla="*/ 10000 w 10000"/>
                <a:gd name="connsiteY5" fmla="*/ 9323 h 10000"/>
                <a:gd name="connsiteX6" fmla="*/ 10000 w 10000"/>
                <a:gd name="connsiteY6" fmla="*/ 8475 h 10000"/>
                <a:gd name="connsiteX7" fmla="*/ 9712 w 10000"/>
                <a:gd name="connsiteY7" fmla="*/ 8135 h 10000"/>
                <a:gd name="connsiteX8" fmla="*/ 9712 w 10000"/>
                <a:gd name="connsiteY8" fmla="*/ 8135 h 10000"/>
                <a:gd name="connsiteX9" fmla="*/ 9430 w 10000"/>
                <a:gd name="connsiteY9" fmla="*/ 8475 h 10000"/>
                <a:gd name="connsiteX10" fmla="*/ 8858 w 10000"/>
                <a:gd name="connsiteY10" fmla="*/ 8475 h 10000"/>
                <a:gd name="connsiteX11" fmla="*/ 8572 w 10000"/>
                <a:gd name="connsiteY11" fmla="*/ 8307 h 10000"/>
                <a:gd name="connsiteX12" fmla="*/ 8858 w 10000"/>
                <a:gd name="connsiteY12" fmla="*/ 7967 h 10000"/>
                <a:gd name="connsiteX13" fmla="*/ 8858 w 10000"/>
                <a:gd name="connsiteY13" fmla="*/ 7797 h 10000"/>
                <a:gd name="connsiteX14" fmla="*/ 9142 w 10000"/>
                <a:gd name="connsiteY14" fmla="*/ 7460 h 10000"/>
                <a:gd name="connsiteX15" fmla="*/ 9142 w 10000"/>
                <a:gd name="connsiteY15" fmla="*/ 6949 h 10000"/>
                <a:gd name="connsiteX16" fmla="*/ 8284 w 10000"/>
                <a:gd name="connsiteY16" fmla="*/ 6949 h 10000"/>
                <a:gd name="connsiteX17" fmla="*/ 7430 w 10000"/>
                <a:gd name="connsiteY17" fmla="*/ 6778 h 10000"/>
                <a:gd name="connsiteX18" fmla="*/ 6860 w 10000"/>
                <a:gd name="connsiteY18" fmla="*/ 6272 h 10000"/>
                <a:gd name="connsiteX19" fmla="*/ 6286 w 10000"/>
                <a:gd name="connsiteY19" fmla="*/ 5758 h 10000"/>
                <a:gd name="connsiteX20" fmla="*/ 5712 w 10000"/>
                <a:gd name="connsiteY20" fmla="*/ 5417 h 10000"/>
                <a:gd name="connsiteX21" fmla="*/ 5430 w 10000"/>
                <a:gd name="connsiteY21" fmla="*/ 5253 h 10000"/>
                <a:gd name="connsiteX22" fmla="*/ 5142 w 10000"/>
                <a:gd name="connsiteY22" fmla="*/ 4575 h 10000"/>
                <a:gd name="connsiteX23" fmla="*/ 4857 w 10000"/>
                <a:gd name="connsiteY23" fmla="*/ 4063 h 10000"/>
                <a:gd name="connsiteX24" fmla="*/ 4000 w 10000"/>
                <a:gd name="connsiteY24" fmla="*/ 3558 h 10000"/>
                <a:gd name="connsiteX25" fmla="*/ 3428 w 10000"/>
                <a:gd name="connsiteY25" fmla="*/ 3389 h 10000"/>
                <a:gd name="connsiteX26" fmla="*/ 2857 w 10000"/>
                <a:gd name="connsiteY26" fmla="*/ 3051 h 10000"/>
                <a:gd name="connsiteX27" fmla="*/ 2573 w 10000"/>
                <a:gd name="connsiteY27" fmla="*/ 2202 h 10000"/>
                <a:gd name="connsiteX28" fmla="*/ 1999 w 10000"/>
                <a:gd name="connsiteY28" fmla="*/ 1860 h 10000"/>
                <a:gd name="connsiteX29" fmla="*/ 2289 w 10000"/>
                <a:gd name="connsiteY29" fmla="*/ 135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000" h="10000">
                  <a:moveTo>
                    <a:pt x="2289" y="1354"/>
                  </a:moveTo>
                  <a:cubicBezTo>
                    <a:pt x="2337" y="1044"/>
                    <a:pt x="2527" y="141"/>
                    <a:pt x="2289" y="0"/>
                  </a:cubicBezTo>
                  <a:cubicBezTo>
                    <a:pt x="1999" y="0"/>
                    <a:pt x="1141" y="336"/>
                    <a:pt x="859" y="507"/>
                  </a:cubicBezTo>
                  <a:cubicBezTo>
                    <a:pt x="571" y="845"/>
                    <a:pt x="0" y="1354"/>
                    <a:pt x="0" y="1354"/>
                  </a:cubicBezTo>
                  <a:lnTo>
                    <a:pt x="4288" y="10000"/>
                  </a:lnTo>
                  <a:lnTo>
                    <a:pt x="10000" y="9323"/>
                  </a:lnTo>
                  <a:lnTo>
                    <a:pt x="10000" y="8475"/>
                  </a:lnTo>
                  <a:cubicBezTo>
                    <a:pt x="9712" y="8307"/>
                    <a:pt x="9712" y="8135"/>
                    <a:pt x="9712" y="8135"/>
                  </a:cubicBezTo>
                  <a:lnTo>
                    <a:pt x="9712" y="8135"/>
                  </a:lnTo>
                  <a:cubicBezTo>
                    <a:pt x="9617" y="8248"/>
                    <a:pt x="9525" y="8362"/>
                    <a:pt x="9430" y="8475"/>
                  </a:cubicBezTo>
                  <a:cubicBezTo>
                    <a:pt x="9142" y="8307"/>
                    <a:pt x="8858" y="8475"/>
                    <a:pt x="8858" y="8475"/>
                  </a:cubicBezTo>
                  <a:cubicBezTo>
                    <a:pt x="8858" y="8646"/>
                    <a:pt x="8572" y="8475"/>
                    <a:pt x="8572" y="8307"/>
                  </a:cubicBezTo>
                  <a:cubicBezTo>
                    <a:pt x="8572" y="8135"/>
                    <a:pt x="8858" y="8135"/>
                    <a:pt x="8858" y="7967"/>
                  </a:cubicBezTo>
                  <a:cubicBezTo>
                    <a:pt x="8858" y="7797"/>
                    <a:pt x="8572" y="7797"/>
                    <a:pt x="8858" y="7797"/>
                  </a:cubicBezTo>
                  <a:cubicBezTo>
                    <a:pt x="8858" y="7628"/>
                    <a:pt x="9142" y="7628"/>
                    <a:pt x="9142" y="7460"/>
                  </a:cubicBezTo>
                  <a:lnTo>
                    <a:pt x="9142" y="6949"/>
                  </a:lnTo>
                  <a:cubicBezTo>
                    <a:pt x="8858" y="6778"/>
                    <a:pt x="8572" y="6949"/>
                    <a:pt x="8284" y="6949"/>
                  </a:cubicBezTo>
                  <a:cubicBezTo>
                    <a:pt x="8003" y="7118"/>
                    <a:pt x="7715" y="6949"/>
                    <a:pt x="7430" y="6778"/>
                  </a:cubicBezTo>
                  <a:cubicBezTo>
                    <a:pt x="7430" y="6612"/>
                    <a:pt x="7143" y="6439"/>
                    <a:pt x="6860" y="6272"/>
                  </a:cubicBezTo>
                  <a:cubicBezTo>
                    <a:pt x="6860" y="6272"/>
                    <a:pt x="6286" y="5934"/>
                    <a:pt x="6286" y="5758"/>
                  </a:cubicBezTo>
                  <a:cubicBezTo>
                    <a:pt x="6286" y="5595"/>
                    <a:pt x="5999" y="5417"/>
                    <a:pt x="5712" y="5417"/>
                  </a:cubicBezTo>
                  <a:cubicBezTo>
                    <a:pt x="5142" y="5417"/>
                    <a:pt x="5430" y="5417"/>
                    <a:pt x="5430" y="5253"/>
                  </a:cubicBezTo>
                  <a:cubicBezTo>
                    <a:pt x="5142" y="4916"/>
                    <a:pt x="5142" y="4916"/>
                    <a:pt x="5142" y="4575"/>
                  </a:cubicBezTo>
                  <a:cubicBezTo>
                    <a:pt x="5142" y="4409"/>
                    <a:pt x="5142" y="4240"/>
                    <a:pt x="4857" y="4063"/>
                  </a:cubicBezTo>
                  <a:cubicBezTo>
                    <a:pt x="4857" y="3897"/>
                    <a:pt x="4288" y="3724"/>
                    <a:pt x="4000" y="3558"/>
                  </a:cubicBezTo>
                  <a:cubicBezTo>
                    <a:pt x="3714" y="3558"/>
                    <a:pt x="3714" y="3558"/>
                    <a:pt x="3428" y="3389"/>
                  </a:cubicBezTo>
                  <a:cubicBezTo>
                    <a:pt x="3428" y="3220"/>
                    <a:pt x="2857" y="3220"/>
                    <a:pt x="2857" y="3051"/>
                  </a:cubicBezTo>
                  <a:cubicBezTo>
                    <a:pt x="2573" y="3051"/>
                    <a:pt x="2573" y="2374"/>
                    <a:pt x="2573" y="2202"/>
                  </a:cubicBezTo>
                  <a:cubicBezTo>
                    <a:pt x="2573" y="2033"/>
                    <a:pt x="2289" y="2033"/>
                    <a:pt x="1999" y="1860"/>
                  </a:cubicBezTo>
                  <a:cubicBezTo>
                    <a:pt x="1999" y="1693"/>
                    <a:pt x="2289" y="1523"/>
                    <a:pt x="2289" y="1354"/>
                  </a:cubicBezTo>
                  <a:close/>
                </a:path>
              </a:pathLst>
            </a:custGeom>
            <a:solidFill>
              <a:srgbClr val="3D5A80"/>
            </a:solidFill>
            <a:ln w="4763" cap="flat">
              <a:solidFill>
                <a:schemeClr val="bg1"/>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25" name="Freeform 425">
              <a:extLst>
                <a:ext uri="{FF2B5EF4-FFF2-40B4-BE49-F238E27FC236}">
                  <a16:creationId xmlns:a16="http://schemas.microsoft.com/office/drawing/2014/main" id="{563CE063-7631-E6AD-6A75-CB24B016CCBF}"/>
                </a:ext>
              </a:extLst>
            </p:cNvPr>
            <p:cNvSpPr>
              <a:spLocks/>
            </p:cNvSpPr>
            <p:nvPr/>
          </p:nvSpPr>
          <p:spPr bwMode="gray">
            <a:xfrm>
              <a:off x="9899916" y="3138558"/>
              <a:ext cx="145698" cy="346953"/>
            </a:xfrm>
            <a:custGeom>
              <a:avLst/>
              <a:gdLst>
                <a:gd name="T0" fmla="*/ 50 w 52"/>
                <a:gd name="T1" fmla="*/ 32 h 126"/>
                <a:gd name="T2" fmla="*/ 44 w 52"/>
                <a:gd name="T3" fmla="*/ 33 h 126"/>
                <a:gd name="T4" fmla="*/ 43 w 52"/>
                <a:gd name="T5" fmla="*/ 31 h 126"/>
                <a:gd name="T6" fmla="*/ 45 w 52"/>
                <a:gd name="T7" fmla="*/ 27 h 126"/>
                <a:gd name="T8" fmla="*/ 43 w 52"/>
                <a:gd name="T9" fmla="*/ 24 h 126"/>
                <a:gd name="T10" fmla="*/ 45 w 52"/>
                <a:gd name="T11" fmla="*/ 20 h 126"/>
                <a:gd name="T12" fmla="*/ 48 w 52"/>
                <a:gd name="T13" fmla="*/ 9 h 126"/>
                <a:gd name="T14" fmla="*/ 21 w 52"/>
                <a:gd name="T15" fmla="*/ 0 h 126"/>
                <a:gd name="T16" fmla="*/ 16 w 52"/>
                <a:gd name="T17" fmla="*/ 5 h 126"/>
                <a:gd name="T18" fmla="*/ 14 w 52"/>
                <a:gd name="T19" fmla="*/ 13 h 126"/>
                <a:gd name="T20" fmla="*/ 12 w 52"/>
                <a:gd name="T21" fmla="*/ 21 h 126"/>
                <a:gd name="T22" fmla="*/ 11 w 52"/>
                <a:gd name="T23" fmla="*/ 27 h 126"/>
                <a:gd name="T24" fmla="*/ 13 w 52"/>
                <a:gd name="T25" fmla="*/ 35 h 126"/>
                <a:gd name="T26" fmla="*/ 19 w 52"/>
                <a:gd name="T27" fmla="*/ 40 h 126"/>
                <a:gd name="T28" fmla="*/ 28 w 52"/>
                <a:gd name="T29" fmla="*/ 47 h 126"/>
                <a:gd name="T30" fmla="*/ 27 w 52"/>
                <a:gd name="T31" fmla="*/ 52 h 126"/>
                <a:gd name="T32" fmla="*/ 20 w 52"/>
                <a:gd name="T33" fmla="*/ 59 h 126"/>
                <a:gd name="T34" fmla="*/ 15 w 52"/>
                <a:gd name="T35" fmla="*/ 66 h 126"/>
                <a:gd name="T36" fmla="*/ 8 w 52"/>
                <a:gd name="T37" fmla="*/ 67 h 126"/>
                <a:gd name="T38" fmla="*/ 0 w 52"/>
                <a:gd name="T39" fmla="*/ 75 h 126"/>
                <a:gd name="T40" fmla="*/ 35 w 52"/>
                <a:gd name="T41" fmla="*/ 122 h 126"/>
                <a:gd name="T42" fmla="*/ 34 w 52"/>
                <a:gd name="T43" fmla="*/ 115 h 126"/>
                <a:gd name="T44" fmla="*/ 33 w 52"/>
                <a:gd name="T45" fmla="*/ 117 h 126"/>
                <a:gd name="T46" fmla="*/ 30 w 52"/>
                <a:gd name="T47" fmla="*/ 116 h 126"/>
                <a:gd name="T48" fmla="*/ 31 w 52"/>
                <a:gd name="T49" fmla="*/ 113 h 126"/>
                <a:gd name="T50" fmla="*/ 32 w 52"/>
                <a:gd name="T51" fmla="*/ 108 h 126"/>
                <a:gd name="T52" fmla="*/ 26 w 52"/>
                <a:gd name="T53" fmla="*/ 107 h 126"/>
                <a:gd name="T54" fmla="*/ 22 w 52"/>
                <a:gd name="T55" fmla="*/ 101 h 126"/>
                <a:gd name="T56" fmla="*/ 19 w 52"/>
                <a:gd name="T57" fmla="*/ 98 h 126"/>
                <a:gd name="T58" fmla="*/ 17 w 52"/>
                <a:gd name="T59" fmla="*/ 91 h 126"/>
                <a:gd name="T60" fmla="*/ 12 w 52"/>
                <a:gd name="T61" fmla="*/ 87 h 126"/>
                <a:gd name="T62" fmla="*/ 9 w 52"/>
                <a:gd name="T63" fmla="*/ 80 h 126"/>
                <a:gd name="T64" fmla="*/ 8 w 52"/>
                <a:gd name="T65" fmla="*/ 75 h 126"/>
                <a:gd name="T66" fmla="*/ 10 w 52"/>
                <a:gd name="T67" fmla="*/ 73 h 126"/>
                <a:gd name="T68" fmla="*/ 10 w 52"/>
                <a:gd name="T69" fmla="*/ 79 h 126"/>
                <a:gd name="T70" fmla="*/ 14 w 52"/>
                <a:gd name="T71" fmla="*/ 85 h 126"/>
                <a:gd name="T72" fmla="*/ 19 w 52"/>
                <a:gd name="T73" fmla="*/ 87 h 126"/>
                <a:gd name="T74" fmla="*/ 22 w 52"/>
                <a:gd name="T75" fmla="*/ 89 h 126"/>
                <a:gd name="T76" fmla="*/ 25 w 52"/>
                <a:gd name="T77" fmla="*/ 92 h 126"/>
                <a:gd name="T78" fmla="*/ 29 w 52"/>
                <a:gd name="T79" fmla="*/ 90 h 126"/>
                <a:gd name="T80" fmla="*/ 34 w 52"/>
                <a:gd name="T81" fmla="*/ 91 h 126"/>
                <a:gd name="T82" fmla="*/ 33 w 52"/>
                <a:gd name="T83" fmla="*/ 99 h 126"/>
                <a:gd name="T84" fmla="*/ 37 w 52"/>
                <a:gd name="T85" fmla="*/ 99 h 126"/>
                <a:gd name="T86" fmla="*/ 38 w 52"/>
                <a:gd name="T87" fmla="*/ 95 h 126"/>
                <a:gd name="T88" fmla="*/ 40 w 52"/>
                <a:gd name="T89" fmla="*/ 92 h 126"/>
                <a:gd name="T90" fmla="*/ 42 w 52"/>
                <a:gd name="T91" fmla="*/ 87 h 126"/>
                <a:gd name="T92" fmla="*/ 42 w 52"/>
                <a:gd name="T93" fmla="*/ 83 h 126"/>
                <a:gd name="T94" fmla="*/ 44 w 52"/>
                <a:gd name="T95" fmla="*/ 80 h 126"/>
                <a:gd name="T96" fmla="*/ 46 w 52"/>
                <a:gd name="T97" fmla="*/ 79 h 126"/>
                <a:gd name="T98" fmla="*/ 46 w 52"/>
                <a:gd name="T99" fmla="*/ 75 h 126"/>
                <a:gd name="T100" fmla="*/ 45 w 52"/>
                <a:gd name="T101" fmla="*/ 72 h 126"/>
                <a:gd name="T102" fmla="*/ 48 w 52"/>
                <a:gd name="T103" fmla="*/ 69 h 126"/>
                <a:gd name="T104" fmla="*/ 50 w 52"/>
                <a:gd name="T105" fmla="*/ 61 h 126"/>
                <a:gd name="T106" fmla="*/ 51 w 52"/>
                <a:gd name="T107" fmla="*/ 54 h 126"/>
                <a:gd name="T108" fmla="*/ 51 w 52"/>
                <a:gd name="T109" fmla="*/ 48 h 126"/>
                <a:gd name="T110" fmla="*/ 52 w 52"/>
                <a:gd name="T111" fmla="*/ 42 h 126"/>
                <a:gd name="T112" fmla="*/ 51 w 52"/>
                <a:gd name="T113" fmla="*/ 32 h 126"/>
                <a:gd name="connsiteX0" fmla="*/ 9808 w 10000"/>
                <a:gd name="connsiteY0" fmla="*/ 2540 h 9683"/>
                <a:gd name="connsiteX1" fmla="*/ 9615 w 10000"/>
                <a:gd name="connsiteY1" fmla="*/ 2540 h 9683"/>
                <a:gd name="connsiteX2" fmla="*/ 9038 w 10000"/>
                <a:gd name="connsiteY2" fmla="*/ 2619 h 9683"/>
                <a:gd name="connsiteX3" fmla="*/ 8462 w 10000"/>
                <a:gd name="connsiteY3" fmla="*/ 2619 h 9683"/>
                <a:gd name="connsiteX4" fmla="*/ 7885 w 10000"/>
                <a:gd name="connsiteY4" fmla="*/ 2540 h 9683"/>
                <a:gd name="connsiteX5" fmla="*/ 8269 w 10000"/>
                <a:gd name="connsiteY5" fmla="*/ 2460 h 9683"/>
                <a:gd name="connsiteX6" fmla="*/ 8462 w 10000"/>
                <a:gd name="connsiteY6" fmla="*/ 2222 h 9683"/>
                <a:gd name="connsiteX7" fmla="*/ 8654 w 10000"/>
                <a:gd name="connsiteY7" fmla="*/ 2143 h 9683"/>
                <a:gd name="connsiteX8" fmla="*/ 8269 w 10000"/>
                <a:gd name="connsiteY8" fmla="*/ 2063 h 9683"/>
                <a:gd name="connsiteX9" fmla="*/ 8269 w 10000"/>
                <a:gd name="connsiteY9" fmla="*/ 1905 h 9683"/>
                <a:gd name="connsiteX10" fmla="*/ 8654 w 10000"/>
                <a:gd name="connsiteY10" fmla="*/ 1746 h 9683"/>
                <a:gd name="connsiteX11" fmla="*/ 8654 w 10000"/>
                <a:gd name="connsiteY11" fmla="*/ 1587 h 9683"/>
                <a:gd name="connsiteX12" fmla="*/ 9231 w 10000"/>
                <a:gd name="connsiteY12" fmla="*/ 1190 h 9683"/>
                <a:gd name="connsiteX13" fmla="*/ 9231 w 10000"/>
                <a:gd name="connsiteY13" fmla="*/ 714 h 9683"/>
                <a:gd name="connsiteX14" fmla="*/ 3846 w 10000"/>
                <a:gd name="connsiteY14" fmla="*/ 0 h 9683"/>
                <a:gd name="connsiteX15" fmla="*/ 4038 w 10000"/>
                <a:gd name="connsiteY15" fmla="*/ 0 h 9683"/>
                <a:gd name="connsiteX16" fmla="*/ 3462 w 10000"/>
                <a:gd name="connsiteY16" fmla="*/ 79 h 9683"/>
                <a:gd name="connsiteX17" fmla="*/ 3077 w 10000"/>
                <a:gd name="connsiteY17" fmla="*/ 397 h 9683"/>
                <a:gd name="connsiteX18" fmla="*/ 2885 w 10000"/>
                <a:gd name="connsiteY18" fmla="*/ 714 h 9683"/>
                <a:gd name="connsiteX19" fmla="*/ 2692 w 10000"/>
                <a:gd name="connsiteY19" fmla="*/ 1032 h 9683"/>
                <a:gd name="connsiteX20" fmla="*/ 2115 w 10000"/>
                <a:gd name="connsiteY20" fmla="*/ 1270 h 9683"/>
                <a:gd name="connsiteX21" fmla="*/ 2308 w 10000"/>
                <a:gd name="connsiteY21" fmla="*/ 1667 h 9683"/>
                <a:gd name="connsiteX22" fmla="*/ 2500 w 10000"/>
                <a:gd name="connsiteY22" fmla="*/ 1825 h 9683"/>
                <a:gd name="connsiteX23" fmla="*/ 2115 w 10000"/>
                <a:gd name="connsiteY23" fmla="*/ 2143 h 9683"/>
                <a:gd name="connsiteX24" fmla="*/ 1923 w 10000"/>
                <a:gd name="connsiteY24" fmla="*/ 2460 h 9683"/>
                <a:gd name="connsiteX25" fmla="*/ 2500 w 10000"/>
                <a:gd name="connsiteY25" fmla="*/ 2778 h 9683"/>
                <a:gd name="connsiteX26" fmla="*/ 3077 w 10000"/>
                <a:gd name="connsiteY26" fmla="*/ 2937 h 9683"/>
                <a:gd name="connsiteX27" fmla="*/ 3654 w 10000"/>
                <a:gd name="connsiteY27" fmla="*/ 3175 h 9683"/>
                <a:gd name="connsiteX28" fmla="*/ 4423 w 10000"/>
                <a:gd name="connsiteY28" fmla="*/ 3413 h 9683"/>
                <a:gd name="connsiteX29" fmla="*/ 5385 w 10000"/>
                <a:gd name="connsiteY29" fmla="*/ 3730 h 9683"/>
                <a:gd name="connsiteX30" fmla="*/ 5769 w 10000"/>
                <a:gd name="connsiteY30" fmla="*/ 3968 h 9683"/>
                <a:gd name="connsiteX31" fmla="*/ 5192 w 10000"/>
                <a:gd name="connsiteY31" fmla="*/ 4127 h 9683"/>
                <a:gd name="connsiteX32" fmla="*/ 4423 w 10000"/>
                <a:gd name="connsiteY32" fmla="*/ 4444 h 9683"/>
                <a:gd name="connsiteX33" fmla="*/ 3846 w 10000"/>
                <a:gd name="connsiteY33" fmla="*/ 4683 h 9683"/>
                <a:gd name="connsiteX34" fmla="*/ 3846 w 10000"/>
                <a:gd name="connsiteY34" fmla="*/ 4921 h 9683"/>
                <a:gd name="connsiteX35" fmla="*/ 2885 w 10000"/>
                <a:gd name="connsiteY35" fmla="*/ 5238 h 9683"/>
                <a:gd name="connsiteX36" fmla="*/ 2500 w 10000"/>
                <a:gd name="connsiteY36" fmla="*/ 5397 h 9683"/>
                <a:gd name="connsiteX37" fmla="*/ 1538 w 10000"/>
                <a:gd name="connsiteY37" fmla="*/ 5317 h 9683"/>
                <a:gd name="connsiteX38" fmla="*/ 577 w 10000"/>
                <a:gd name="connsiteY38" fmla="*/ 5556 h 9683"/>
                <a:gd name="connsiteX39" fmla="*/ 0 w 10000"/>
                <a:gd name="connsiteY39" fmla="*/ 5952 h 9683"/>
                <a:gd name="connsiteX40" fmla="*/ 6731 w 10000"/>
                <a:gd name="connsiteY40" fmla="*/ 9683 h 9683"/>
                <a:gd name="connsiteX41" fmla="*/ 6731 w 10000"/>
                <a:gd name="connsiteY41" fmla="*/ 9286 h 9683"/>
                <a:gd name="connsiteX42" fmla="*/ 6538 w 10000"/>
                <a:gd name="connsiteY42" fmla="*/ 9127 h 9683"/>
                <a:gd name="connsiteX43" fmla="*/ 6538 w 10000"/>
                <a:gd name="connsiteY43" fmla="*/ 9127 h 9683"/>
                <a:gd name="connsiteX44" fmla="*/ 6346 w 10000"/>
                <a:gd name="connsiteY44" fmla="*/ 9286 h 9683"/>
                <a:gd name="connsiteX45" fmla="*/ 5962 w 10000"/>
                <a:gd name="connsiteY45" fmla="*/ 9286 h 9683"/>
                <a:gd name="connsiteX46" fmla="*/ 5769 w 10000"/>
                <a:gd name="connsiteY46" fmla="*/ 9206 h 9683"/>
                <a:gd name="connsiteX47" fmla="*/ 5962 w 10000"/>
                <a:gd name="connsiteY47" fmla="*/ 9048 h 9683"/>
                <a:gd name="connsiteX48" fmla="*/ 5962 w 10000"/>
                <a:gd name="connsiteY48" fmla="*/ 8968 h 9683"/>
                <a:gd name="connsiteX49" fmla="*/ 6154 w 10000"/>
                <a:gd name="connsiteY49" fmla="*/ 8810 h 9683"/>
                <a:gd name="connsiteX50" fmla="*/ 6154 w 10000"/>
                <a:gd name="connsiteY50" fmla="*/ 8571 h 9683"/>
                <a:gd name="connsiteX51" fmla="*/ 5577 w 10000"/>
                <a:gd name="connsiteY51" fmla="*/ 8571 h 9683"/>
                <a:gd name="connsiteX52" fmla="*/ 5000 w 10000"/>
                <a:gd name="connsiteY52" fmla="*/ 8492 h 9683"/>
                <a:gd name="connsiteX53" fmla="*/ 4615 w 10000"/>
                <a:gd name="connsiteY53" fmla="*/ 8254 h 9683"/>
                <a:gd name="connsiteX54" fmla="*/ 4231 w 10000"/>
                <a:gd name="connsiteY54" fmla="*/ 8016 h 9683"/>
                <a:gd name="connsiteX55" fmla="*/ 3846 w 10000"/>
                <a:gd name="connsiteY55" fmla="*/ 7857 h 9683"/>
                <a:gd name="connsiteX56" fmla="*/ 3654 w 10000"/>
                <a:gd name="connsiteY56" fmla="*/ 7778 h 9683"/>
                <a:gd name="connsiteX57" fmla="*/ 3462 w 10000"/>
                <a:gd name="connsiteY57" fmla="*/ 7460 h 9683"/>
                <a:gd name="connsiteX58" fmla="*/ 3269 w 10000"/>
                <a:gd name="connsiteY58" fmla="*/ 7222 h 9683"/>
                <a:gd name="connsiteX59" fmla="*/ 2692 w 10000"/>
                <a:gd name="connsiteY59" fmla="*/ 6984 h 9683"/>
                <a:gd name="connsiteX60" fmla="*/ 2308 w 10000"/>
                <a:gd name="connsiteY60" fmla="*/ 6905 h 9683"/>
                <a:gd name="connsiteX61" fmla="*/ 1923 w 10000"/>
                <a:gd name="connsiteY61" fmla="*/ 6746 h 9683"/>
                <a:gd name="connsiteX62" fmla="*/ 1731 w 10000"/>
                <a:gd name="connsiteY62" fmla="*/ 6349 h 9683"/>
                <a:gd name="connsiteX63" fmla="*/ 1346 w 10000"/>
                <a:gd name="connsiteY63" fmla="*/ 6190 h 9683"/>
                <a:gd name="connsiteX64" fmla="*/ 1538 w 10000"/>
                <a:gd name="connsiteY64" fmla="*/ 5952 h 9683"/>
                <a:gd name="connsiteX65" fmla="*/ 1923 w 10000"/>
                <a:gd name="connsiteY65" fmla="*/ 5635 h 9683"/>
                <a:gd name="connsiteX66" fmla="*/ 1923 w 10000"/>
                <a:gd name="connsiteY66" fmla="*/ 5794 h 9683"/>
                <a:gd name="connsiteX67" fmla="*/ 1731 w 10000"/>
                <a:gd name="connsiteY67" fmla="*/ 6032 h 9683"/>
                <a:gd name="connsiteX68" fmla="*/ 1923 w 10000"/>
                <a:gd name="connsiteY68" fmla="*/ 6270 h 9683"/>
                <a:gd name="connsiteX69" fmla="*/ 2115 w 10000"/>
                <a:gd name="connsiteY69" fmla="*/ 6587 h 9683"/>
                <a:gd name="connsiteX70" fmla="*/ 2692 w 10000"/>
                <a:gd name="connsiteY70" fmla="*/ 6746 h 9683"/>
                <a:gd name="connsiteX71" fmla="*/ 3077 w 10000"/>
                <a:gd name="connsiteY71" fmla="*/ 6825 h 9683"/>
                <a:gd name="connsiteX72" fmla="*/ 3654 w 10000"/>
                <a:gd name="connsiteY72" fmla="*/ 6905 h 9683"/>
                <a:gd name="connsiteX73" fmla="*/ 3846 w 10000"/>
                <a:gd name="connsiteY73" fmla="*/ 7063 h 9683"/>
                <a:gd name="connsiteX74" fmla="*/ 4231 w 10000"/>
                <a:gd name="connsiteY74" fmla="*/ 7063 h 9683"/>
                <a:gd name="connsiteX75" fmla="*/ 4615 w 10000"/>
                <a:gd name="connsiteY75" fmla="*/ 7143 h 9683"/>
                <a:gd name="connsiteX76" fmla="*/ 4808 w 10000"/>
                <a:gd name="connsiteY76" fmla="*/ 7302 h 9683"/>
                <a:gd name="connsiteX77" fmla="*/ 5192 w 10000"/>
                <a:gd name="connsiteY77" fmla="*/ 7222 h 9683"/>
                <a:gd name="connsiteX78" fmla="*/ 5577 w 10000"/>
                <a:gd name="connsiteY78" fmla="*/ 7143 h 9683"/>
                <a:gd name="connsiteX79" fmla="*/ 5962 w 10000"/>
                <a:gd name="connsiteY79" fmla="*/ 7222 h 9683"/>
                <a:gd name="connsiteX80" fmla="*/ 6538 w 10000"/>
                <a:gd name="connsiteY80" fmla="*/ 7222 h 9683"/>
                <a:gd name="connsiteX81" fmla="*/ 6538 w 10000"/>
                <a:gd name="connsiteY81" fmla="*/ 7460 h 9683"/>
                <a:gd name="connsiteX82" fmla="*/ 6346 w 10000"/>
                <a:gd name="connsiteY82" fmla="*/ 7857 h 9683"/>
                <a:gd name="connsiteX83" fmla="*/ 6538 w 10000"/>
                <a:gd name="connsiteY83" fmla="*/ 8016 h 9683"/>
                <a:gd name="connsiteX84" fmla="*/ 7115 w 10000"/>
                <a:gd name="connsiteY84" fmla="*/ 7857 h 9683"/>
                <a:gd name="connsiteX85" fmla="*/ 7308 w 10000"/>
                <a:gd name="connsiteY85" fmla="*/ 7698 h 9683"/>
                <a:gd name="connsiteX86" fmla="*/ 7308 w 10000"/>
                <a:gd name="connsiteY86" fmla="*/ 7540 h 9683"/>
                <a:gd name="connsiteX87" fmla="*/ 7692 w 10000"/>
                <a:gd name="connsiteY87" fmla="*/ 7460 h 9683"/>
                <a:gd name="connsiteX88" fmla="*/ 7692 w 10000"/>
                <a:gd name="connsiteY88" fmla="*/ 7302 h 9683"/>
                <a:gd name="connsiteX89" fmla="*/ 7885 w 10000"/>
                <a:gd name="connsiteY89" fmla="*/ 7143 h 9683"/>
                <a:gd name="connsiteX90" fmla="*/ 8077 w 10000"/>
                <a:gd name="connsiteY90" fmla="*/ 6905 h 9683"/>
                <a:gd name="connsiteX91" fmla="*/ 7692 w 10000"/>
                <a:gd name="connsiteY91" fmla="*/ 6667 h 9683"/>
                <a:gd name="connsiteX92" fmla="*/ 8077 w 10000"/>
                <a:gd name="connsiteY92" fmla="*/ 6587 h 9683"/>
                <a:gd name="connsiteX93" fmla="*/ 8269 w 10000"/>
                <a:gd name="connsiteY93" fmla="*/ 6429 h 9683"/>
                <a:gd name="connsiteX94" fmla="*/ 8462 w 10000"/>
                <a:gd name="connsiteY94" fmla="*/ 6349 h 9683"/>
                <a:gd name="connsiteX95" fmla="*/ 8846 w 10000"/>
                <a:gd name="connsiteY95" fmla="*/ 6349 h 9683"/>
                <a:gd name="connsiteX96" fmla="*/ 8846 w 10000"/>
                <a:gd name="connsiteY96" fmla="*/ 6270 h 9683"/>
                <a:gd name="connsiteX97" fmla="*/ 8654 w 10000"/>
                <a:gd name="connsiteY97" fmla="*/ 6190 h 9683"/>
                <a:gd name="connsiteX98" fmla="*/ 8846 w 10000"/>
                <a:gd name="connsiteY98" fmla="*/ 5952 h 9683"/>
                <a:gd name="connsiteX99" fmla="*/ 8654 w 10000"/>
                <a:gd name="connsiteY99" fmla="*/ 5794 h 9683"/>
                <a:gd name="connsiteX100" fmla="*/ 8654 w 10000"/>
                <a:gd name="connsiteY100" fmla="*/ 5714 h 9683"/>
                <a:gd name="connsiteX101" fmla="*/ 9038 w 10000"/>
                <a:gd name="connsiteY101" fmla="*/ 5714 h 9683"/>
                <a:gd name="connsiteX102" fmla="*/ 9231 w 10000"/>
                <a:gd name="connsiteY102" fmla="*/ 5476 h 9683"/>
                <a:gd name="connsiteX103" fmla="*/ 9808 w 10000"/>
                <a:gd name="connsiteY103" fmla="*/ 5159 h 9683"/>
                <a:gd name="connsiteX104" fmla="*/ 9615 w 10000"/>
                <a:gd name="connsiteY104" fmla="*/ 4841 h 9683"/>
                <a:gd name="connsiteX105" fmla="*/ 9808 w 10000"/>
                <a:gd name="connsiteY105" fmla="*/ 4603 h 9683"/>
                <a:gd name="connsiteX106" fmla="*/ 9808 w 10000"/>
                <a:gd name="connsiteY106" fmla="*/ 4286 h 9683"/>
                <a:gd name="connsiteX107" fmla="*/ 9808 w 10000"/>
                <a:gd name="connsiteY107" fmla="*/ 4048 h 9683"/>
                <a:gd name="connsiteX108" fmla="*/ 9808 w 10000"/>
                <a:gd name="connsiteY108" fmla="*/ 3810 h 9683"/>
                <a:gd name="connsiteX109" fmla="*/ 9808 w 10000"/>
                <a:gd name="connsiteY109" fmla="*/ 3571 h 9683"/>
                <a:gd name="connsiteX110" fmla="*/ 10000 w 10000"/>
                <a:gd name="connsiteY110" fmla="*/ 3333 h 9683"/>
                <a:gd name="connsiteX111" fmla="*/ 10000 w 10000"/>
                <a:gd name="connsiteY111" fmla="*/ 2937 h 9683"/>
                <a:gd name="connsiteX112" fmla="*/ 9808 w 10000"/>
                <a:gd name="connsiteY112" fmla="*/ 2540 h 9683"/>
                <a:gd name="connsiteX0" fmla="*/ 9808 w 10000"/>
                <a:gd name="connsiteY0" fmla="*/ 2623 h 9623"/>
                <a:gd name="connsiteX1" fmla="*/ 9615 w 10000"/>
                <a:gd name="connsiteY1" fmla="*/ 2623 h 9623"/>
                <a:gd name="connsiteX2" fmla="*/ 9038 w 10000"/>
                <a:gd name="connsiteY2" fmla="*/ 2705 h 9623"/>
                <a:gd name="connsiteX3" fmla="*/ 8462 w 10000"/>
                <a:gd name="connsiteY3" fmla="*/ 2705 h 9623"/>
                <a:gd name="connsiteX4" fmla="*/ 7885 w 10000"/>
                <a:gd name="connsiteY4" fmla="*/ 2623 h 9623"/>
                <a:gd name="connsiteX5" fmla="*/ 8269 w 10000"/>
                <a:gd name="connsiteY5" fmla="*/ 2541 h 9623"/>
                <a:gd name="connsiteX6" fmla="*/ 8462 w 10000"/>
                <a:gd name="connsiteY6" fmla="*/ 2295 h 9623"/>
                <a:gd name="connsiteX7" fmla="*/ 8654 w 10000"/>
                <a:gd name="connsiteY7" fmla="*/ 2213 h 9623"/>
                <a:gd name="connsiteX8" fmla="*/ 8269 w 10000"/>
                <a:gd name="connsiteY8" fmla="*/ 2131 h 9623"/>
                <a:gd name="connsiteX9" fmla="*/ 8269 w 10000"/>
                <a:gd name="connsiteY9" fmla="*/ 1967 h 9623"/>
                <a:gd name="connsiteX10" fmla="*/ 8654 w 10000"/>
                <a:gd name="connsiteY10" fmla="*/ 1803 h 9623"/>
                <a:gd name="connsiteX11" fmla="*/ 8654 w 10000"/>
                <a:gd name="connsiteY11" fmla="*/ 1639 h 9623"/>
                <a:gd name="connsiteX12" fmla="*/ 9231 w 10000"/>
                <a:gd name="connsiteY12" fmla="*/ 1229 h 9623"/>
                <a:gd name="connsiteX13" fmla="*/ 9231 w 10000"/>
                <a:gd name="connsiteY13" fmla="*/ 737 h 9623"/>
                <a:gd name="connsiteX14" fmla="*/ 3846 w 10000"/>
                <a:gd name="connsiteY14" fmla="*/ 0 h 9623"/>
                <a:gd name="connsiteX15" fmla="*/ 4038 w 10000"/>
                <a:gd name="connsiteY15" fmla="*/ 0 h 9623"/>
                <a:gd name="connsiteX16" fmla="*/ 3462 w 10000"/>
                <a:gd name="connsiteY16" fmla="*/ 82 h 9623"/>
                <a:gd name="connsiteX17" fmla="*/ 3077 w 10000"/>
                <a:gd name="connsiteY17" fmla="*/ 410 h 9623"/>
                <a:gd name="connsiteX18" fmla="*/ 2885 w 10000"/>
                <a:gd name="connsiteY18" fmla="*/ 737 h 9623"/>
                <a:gd name="connsiteX19" fmla="*/ 2692 w 10000"/>
                <a:gd name="connsiteY19" fmla="*/ 1066 h 9623"/>
                <a:gd name="connsiteX20" fmla="*/ 2115 w 10000"/>
                <a:gd name="connsiteY20" fmla="*/ 1312 h 9623"/>
                <a:gd name="connsiteX21" fmla="*/ 2308 w 10000"/>
                <a:gd name="connsiteY21" fmla="*/ 1722 h 9623"/>
                <a:gd name="connsiteX22" fmla="*/ 2500 w 10000"/>
                <a:gd name="connsiteY22" fmla="*/ 1885 h 9623"/>
                <a:gd name="connsiteX23" fmla="*/ 2115 w 10000"/>
                <a:gd name="connsiteY23" fmla="*/ 2213 h 9623"/>
                <a:gd name="connsiteX24" fmla="*/ 1923 w 10000"/>
                <a:gd name="connsiteY24" fmla="*/ 2541 h 9623"/>
                <a:gd name="connsiteX25" fmla="*/ 2500 w 10000"/>
                <a:gd name="connsiteY25" fmla="*/ 2869 h 9623"/>
                <a:gd name="connsiteX26" fmla="*/ 3077 w 10000"/>
                <a:gd name="connsiteY26" fmla="*/ 3033 h 9623"/>
                <a:gd name="connsiteX27" fmla="*/ 3654 w 10000"/>
                <a:gd name="connsiteY27" fmla="*/ 3279 h 9623"/>
                <a:gd name="connsiteX28" fmla="*/ 4423 w 10000"/>
                <a:gd name="connsiteY28" fmla="*/ 3525 h 9623"/>
                <a:gd name="connsiteX29" fmla="*/ 5385 w 10000"/>
                <a:gd name="connsiteY29" fmla="*/ 3852 h 9623"/>
                <a:gd name="connsiteX30" fmla="*/ 5769 w 10000"/>
                <a:gd name="connsiteY30" fmla="*/ 4098 h 9623"/>
                <a:gd name="connsiteX31" fmla="*/ 5192 w 10000"/>
                <a:gd name="connsiteY31" fmla="*/ 4262 h 9623"/>
                <a:gd name="connsiteX32" fmla="*/ 4423 w 10000"/>
                <a:gd name="connsiteY32" fmla="*/ 4589 h 9623"/>
                <a:gd name="connsiteX33" fmla="*/ 3846 w 10000"/>
                <a:gd name="connsiteY33" fmla="*/ 4836 h 9623"/>
                <a:gd name="connsiteX34" fmla="*/ 3846 w 10000"/>
                <a:gd name="connsiteY34" fmla="*/ 5082 h 9623"/>
                <a:gd name="connsiteX35" fmla="*/ 2885 w 10000"/>
                <a:gd name="connsiteY35" fmla="*/ 5409 h 9623"/>
                <a:gd name="connsiteX36" fmla="*/ 2500 w 10000"/>
                <a:gd name="connsiteY36" fmla="*/ 5574 h 9623"/>
                <a:gd name="connsiteX37" fmla="*/ 1538 w 10000"/>
                <a:gd name="connsiteY37" fmla="*/ 5491 h 9623"/>
                <a:gd name="connsiteX38" fmla="*/ 577 w 10000"/>
                <a:gd name="connsiteY38" fmla="*/ 5738 h 9623"/>
                <a:gd name="connsiteX39" fmla="*/ 0 w 10000"/>
                <a:gd name="connsiteY39" fmla="*/ 6147 h 9623"/>
                <a:gd name="connsiteX40" fmla="*/ 6731 w 10000"/>
                <a:gd name="connsiteY40" fmla="*/ 9590 h 9623"/>
                <a:gd name="connsiteX41" fmla="*/ 6538 w 10000"/>
                <a:gd name="connsiteY41" fmla="*/ 9426 h 9623"/>
                <a:gd name="connsiteX42" fmla="*/ 6538 w 10000"/>
                <a:gd name="connsiteY42" fmla="*/ 9426 h 9623"/>
                <a:gd name="connsiteX43" fmla="*/ 6346 w 10000"/>
                <a:gd name="connsiteY43" fmla="*/ 9590 h 9623"/>
                <a:gd name="connsiteX44" fmla="*/ 5962 w 10000"/>
                <a:gd name="connsiteY44" fmla="*/ 9590 h 9623"/>
                <a:gd name="connsiteX45" fmla="*/ 5769 w 10000"/>
                <a:gd name="connsiteY45" fmla="*/ 9507 h 9623"/>
                <a:gd name="connsiteX46" fmla="*/ 5962 w 10000"/>
                <a:gd name="connsiteY46" fmla="*/ 9344 h 9623"/>
                <a:gd name="connsiteX47" fmla="*/ 5962 w 10000"/>
                <a:gd name="connsiteY47" fmla="*/ 9262 h 9623"/>
                <a:gd name="connsiteX48" fmla="*/ 6154 w 10000"/>
                <a:gd name="connsiteY48" fmla="*/ 9098 h 9623"/>
                <a:gd name="connsiteX49" fmla="*/ 6154 w 10000"/>
                <a:gd name="connsiteY49" fmla="*/ 8852 h 9623"/>
                <a:gd name="connsiteX50" fmla="*/ 5577 w 10000"/>
                <a:gd name="connsiteY50" fmla="*/ 8852 h 9623"/>
                <a:gd name="connsiteX51" fmla="*/ 5000 w 10000"/>
                <a:gd name="connsiteY51" fmla="*/ 8770 h 9623"/>
                <a:gd name="connsiteX52" fmla="*/ 4615 w 10000"/>
                <a:gd name="connsiteY52" fmla="*/ 8524 h 9623"/>
                <a:gd name="connsiteX53" fmla="*/ 4231 w 10000"/>
                <a:gd name="connsiteY53" fmla="*/ 8278 h 9623"/>
                <a:gd name="connsiteX54" fmla="*/ 3846 w 10000"/>
                <a:gd name="connsiteY54" fmla="*/ 8114 h 9623"/>
                <a:gd name="connsiteX55" fmla="*/ 3654 w 10000"/>
                <a:gd name="connsiteY55" fmla="*/ 8033 h 9623"/>
                <a:gd name="connsiteX56" fmla="*/ 3462 w 10000"/>
                <a:gd name="connsiteY56" fmla="*/ 7704 h 9623"/>
                <a:gd name="connsiteX57" fmla="*/ 3269 w 10000"/>
                <a:gd name="connsiteY57" fmla="*/ 7458 h 9623"/>
                <a:gd name="connsiteX58" fmla="*/ 2692 w 10000"/>
                <a:gd name="connsiteY58" fmla="*/ 7213 h 9623"/>
                <a:gd name="connsiteX59" fmla="*/ 2308 w 10000"/>
                <a:gd name="connsiteY59" fmla="*/ 7131 h 9623"/>
                <a:gd name="connsiteX60" fmla="*/ 1923 w 10000"/>
                <a:gd name="connsiteY60" fmla="*/ 6967 h 9623"/>
                <a:gd name="connsiteX61" fmla="*/ 1731 w 10000"/>
                <a:gd name="connsiteY61" fmla="*/ 6557 h 9623"/>
                <a:gd name="connsiteX62" fmla="*/ 1346 w 10000"/>
                <a:gd name="connsiteY62" fmla="*/ 6393 h 9623"/>
                <a:gd name="connsiteX63" fmla="*/ 1538 w 10000"/>
                <a:gd name="connsiteY63" fmla="*/ 6147 h 9623"/>
                <a:gd name="connsiteX64" fmla="*/ 1923 w 10000"/>
                <a:gd name="connsiteY64" fmla="*/ 5819 h 9623"/>
                <a:gd name="connsiteX65" fmla="*/ 1923 w 10000"/>
                <a:gd name="connsiteY65" fmla="*/ 5984 h 9623"/>
                <a:gd name="connsiteX66" fmla="*/ 1731 w 10000"/>
                <a:gd name="connsiteY66" fmla="*/ 6229 h 9623"/>
                <a:gd name="connsiteX67" fmla="*/ 1923 w 10000"/>
                <a:gd name="connsiteY67" fmla="*/ 6475 h 9623"/>
                <a:gd name="connsiteX68" fmla="*/ 2115 w 10000"/>
                <a:gd name="connsiteY68" fmla="*/ 6803 h 9623"/>
                <a:gd name="connsiteX69" fmla="*/ 2692 w 10000"/>
                <a:gd name="connsiteY69" fmla="*/ 6967 h 9623"/>
                <a:gd name="connsiteX70" fmla="*/ 3077 w 10000"/>
                <a:gd name="connsiteY70" fmla="*/ 7048 h 9623"/>
                <a:gd name="connsiteX71" fmla="*/ 3654 w 10000"/>
                <a:gd name="connsiteY71" fmla="*/ 7131 h 9623"/>
                <a:gd name="connsiteX72" fmla="*/ 3846 w 10000"/>
                <a:gd name="connsiteY72" fmla="*/ 7294 h 9623"/>
                <a:gd name="connsiteX73" fmla="*/ 4231 w 10000"/>
                <a:gd name="connsiteY73" fmla="*/ 7294 h 9623"/>
                <a:gd name="connsiteX74" fmla="*/ 4615 w 10000"/>
                <a:gd name="connsiteY74" fmla="*/ 7377 h 9623"/>
                <a:gd name="connsiteX75" fmla="*/ 4808 w 10000"/>
                <a:gd name="connsiteY75" fmla="*/ 7541 h 9623"/>
                <a:gd name="connsiteX76" fmla="*/ 5192 w 10000"/>
                <a:gd name="connsiteY76" fmla="*/ 7458 h 9623"/>
                <a:gd name="connsiteX77" fmla="*/ 5577 w 10000"/>
                <a:gd name="connsiteY77" fmla="*/ 7377 h 9623"/>
                <a:gd name="connsiteX78" fmla="*/ 5962 w 10000"/>
                <a:gd name="connsiteY78" fmla="*/ 7458 h 9623"/>
                <a:gd name="connsiteX79" fmla="*/ 6538 w 10000"/>
                <a:gd name="connsiteY79" fmla="*/ 7458 h 9623"/>
                <a:gd name="connsiteX80" fmla="*/ 6538 w 10000"/>
                <a:gd name="connsiteY80" fmla="*/ 7704 h 9623"/>
                <a:gd name="connsiteX81" fmla="*/ 6346 w 10000"/>
                <a:gd name="connsiteY81" fmla="*/ 8114 h 9623"/>
                <a:gd name="connsiteX82" fmla="*/ 6538 w 10000"/>
                <a:gd name="connsiteY82" fmla="*/ 8278 h 9623"/>
                <a:gd name="connsiteX83" fmla="*/ 7115 w 10000"/>
                <a:gd name="connsiteY83" fmla="*/ 8114 h 9623"/>
                <a:gd name="connsiteX84" fmla="*/ 7308 w 10000"/>
                <a:gd name="connsiteY84" fmla="*/ 7950 h 9623"/>
                <a:gd name="connsiteX85" fmla="*/ 7308 w 10000"/>
                <a:gd name="connsiteY85" fmla="*/ 7787 h 9623"/>
                <a:gd name="connsiteX86" fmla="*/ 7692 w 10000"/>
                <a:gd name="connsiteY86" fmla="*/ 7704 h 9623"/>
                <a:gd name="connsiteX87" fmla="*/ 7692 w 10000"/>
                <a:gd name="connsiteY87" fmla="*/ 7541 h 9623"/>
                <a:gd name="connsiteX88" fmla="*/ 7885 w 10000"/>
                <a:gd name="connsiteY88" fmla="*/ 7377 h 9623"/>
                <a:gd name="connsiteX89" fmla="*/ 8077 w 10000"/>
                <a:gd name="connsiteY89" fmla="*/ 7131 h 9623"/>
                <a:gd name="connsiteX90" fmla="*/ 7692 w 10000"/>
                <a:gd name="connsiteY90" fmla="*/ 6885 h 9623"/>
                <a:gd name="connsiteX91" fmla="*/ 8077 w 10000"/>
                <a:gd name="connsiteY91" fmla="*/ 6803 h 9623"/>
                <a:gd name="connsiteX92" fmla="*/ 8269 w 10000"/>
                <a:gd name="connsiteY92" fmla="*/ 6639 h 9623"/>
                <a:gd name="connsiteX93" fmla="*/ 8462 w 10000"/>
                <a:gd name="connsiteY93" fmla="*/ 6557 h 9623"/>
                <a:gd name="connsiteX94" fmla="*/ 8846 w 10000"/>
                <a:gd name="connsiteY94" fmla="*/ 6557 h 9623"/>
                <a:gd name="connsiteX95" fmla="*/ 8846 w 10000"/>
                <a:gd name="connsiteY95" fmla="*/ 6475 h 9623"/>
                <a:gd name="connsiteX96" fmla="*/ 8654 w 10000"/>
                <a:gd name="connsiteY96" fmla="*/ 6393 h 9623"/>
                <a:gd name="connsiteX97" fmla="*/ 8846 w 10000"/>
                <a:gd name="connsiteY97" fmla="*/ 6147 h 9623"/>
                <a:gd name="connsiteX98" fmla="*/ 8654 w 10000"/>
                <a:gd name="connsiteY98" fmla="*/ 5984 h 9623"/>
                <a:gd name="connsiteX99" fmla="*/ 8654 w 10000"/>
                <a:gd name="connsiteY99" fmla="*/ 5901 h 9623"/>
                <a:gd name="connsiteX100" fmla="*/ 9038 w 10000"/>
                <a:gd name="connsiteY100" fmla="*/ 5901 h 9623"/>
                <a:gd name="connsiteX101" fmla="*/ 9231 w 10000"/>
                <a:gd name="connsiteY101" fmla="*/ 5655 h 9623"/>
                <a:gd name="connsiteX102" fmla="*/ 9808 w 10000"/>
                <a:gd name="connsiteY102" fmla="*/ 5328 h 9623"/>
                <a:gd name="connsiteX103" fmla="*/ 9615 w 10000"/>
                <a:gd name="connsiteY103" fmla="*/ 4999 h 9623"/>
                <a:gd name="connsiteX104" fmla="*/ 9808 w 10000"/>
                <a:gd name="connsiteY104" fmla="*/ 4754 h 9623"/>
                <a:gd name="connsiteX105" fmla="*/ 9808 w 10000"/>
                <a:gd name="connsiteY105" fmla="*/ 4426 h 9623"/>
                <a:gd name="connsiteX106" fmla="*/ 9808 w 10000"/>
                <a:gd name="connsiteY106" fmla="*/ 4181 h 9623"/>
                <a:gd name="connsiteX107" fmla="*/ 9808 w 10000"/>
                <a:gd name="connsiteY107" fmla="*/ 3935 h 9623"/>
                <a:gd name="connsiteX108" fmla="*/ 9808 w 10000"/>
                <a:gd name="connsiteY108" fmla="*/ 3688 h 9623"/>
                <a:gd name="connsiteX109" fmla="*/ 10000 w 10000"/>
                <a:gd name="connsiteY109" fmla="*/ 3442 h 9623"/>
                <a:gd name="connsiteX110" fmla="*/ 10000 w 10000"/>
                <a:gd name="connsiteY110" fmla="*/ 3033 h 9623"/>
                <a:gd name="connsiteX111" fmla="*/ 9808 w 10000"/>
                <a:gd name="connsiteY111" fmla="*/ 2623 h 9623"/>
                <a:gd name="connsiteX0" fmla="*/ 9808 w 10000"/>
                <a:gd name="connsiteY0" fmla="*/ 2726 h 10001"/>
                <a:gd name="connsiteX1" fmla="*/ 9615 w 10000"/>
                <a:gd name="connsiteY1" fmla="*/ 2726 h 10001"/>
                <a:gd name="connsiteX2" fmla="*/ 9038 w 10000"/>
                <a:gd name="connsiteY2" fmla="*/ 2811 h 10001"/>
                <a:gd name="connsiteX3" fmla="*/ 8462 w 10000"/>
                <a:gd name="connsiteY3" fmla="*/ 2811 h 10001"/>
                <a:gd name="connsiteX4" fmla="*/ 7885 w 10000"/>
                <a:gd name="connsiteY4" fmla="*/ 2726 h 10001"/>
                <a:gd name="connsiteX5" fmla="*/ 8269 w 10000"/>
                <a:gd name="connsiteY5" fmla="*/ 2641 h 10001"/>
                <a:gd name="connsiteX6" fmla="*/ 8462 w 10000"/>
                <a:gd name="connsiteY6" fmla="*/ 2385 h 10001"/>
                <a:gd name="connsiteX7" fmla="*/ 8654 w 10000"/>
                <a:gd name="connsiteY7" fmla="*/ 2300 h 10001"/>
                <a:gd name="connsiteX8" fmla="*/ 8269 w 10000"/>
                <a:gd name="connsiteY8" fmla="*/ 2214 h 10001"/>
                <a:gd name="connsiteX9" fmla="*/ 8269 w 10000"/>
                <a:gd name="connsiteY9" fmla="*/ 2044 h 10001"/>
                <a:gd name="connsiteX10" fmla="*/ 8654 w 10000"/>
                <a:gd name="connsiteY10" fmla="*/ 1874 h 10001"/>
                <a:gd name="connsiteX11" fmla="*/ 8654 w 10000"/>
                <a:gd name="connsiteY11" fmla="*/ 1703 h 10001"/>
                <a:gd name="connsiteX12" fmla="*/ 9231 w 10000"/>
                <a:gd name="connsiteY12" fmla="*/ 1277 h 10001"/>
                <a:gd name="connsiteX13" fmla="*/ 9231 w 10000"/>
                <a:gd name="connsiteY13" fmla="*/ 766 h 10001"/>
                <a:gd name="connsiteX14" fmla="*/ 3846 w 10000"/>
                <a:gd name="connsiteY14" fmla="*/ 0 h 10001"/>
                <a:gd name="connsiteX15" fmla="*/ 4038 w 10000"/>
                <a:gd name="connsiteY15" fmla="*/ 0 h 10001"/>
                <a:gd name="connsiteX16" fmla="*/ 3462 w 10000"/>
                <a:gd name="connsiteY16" fmla="*/ 85 h 10001"/>
                <a:gd name="connsiteX17" fmla="*/ 3077 w 10000"/>
                <a:gd name="connsiteY17" fmla="*/ 426 h 10001"/>
                <a:gd name="connsiteX18" fmla="*/ 2885 w 10000"/>
                <a:gd name="connsiteY18" fmla="*/ 766 h 10001"/>
                <a:gd name="connsiteX19" fmla="*/ 2692 w 10000"/>
                <a:gd name="connsiteY19" fmla="*/ 1108 h 10001"/>
                <a:gd name="connsiteX20" fmla="*/ 2115 w 10000"/>
                <a:gd name="connsiteY20" fmla="*/ 1363 h 10001"/>
                <a:gd name="connsiteX21" fmla="*/ 2308 w 10000"/>
                <a:gd name="connsiteY21" fmla="*/ 1789 h 10001"/>
                <a:gd name="connsiteX22" fmla="*/ 2500 w 10000"/>
                <a:gd name="connsiteY22" fmla="*/ 1959 h 10001"/>
                <a:gd name="connsiteX23" fmla="*/ 2115 w 10000"/>
                <a:gd name="connsiteY23" fmla="*/ 2300 h 10001"/>
                <a:gd name="connsiteX24" fmla="*/ 1923 w 10000"/>
                <a:gd name="connsiteY24" fmla="*/ 2641 h 10001"/>
                <a:gd name="connsiteX25" fmla="*/ 2500 w 10000"/>
                <a:gd name="connsiteY25" fmla="*/ 2981 h 10001"/>
                <a:gd name="connsiteX26" fmla="*/ 3077 w 10000"/>
                <a:gd name="connsiteY26" fmla="*/ 3152 h 10001"/>
                <a:gd name="connsiteX27" fmla="*/ 3654 w 10000"/>
                <a:gd name="connsiteY27" fmla="*/ 3407 h 10001"/>
                <a:gd name="connsiteX28" fmla="*/ 4423 w 10000"/>
                <a:gd name="connsiteY28" fmla="*/ 3663 h 10001"/>
                <a:gd name="connsiteX29" fmla="*/ 5385 w 10000"/>
                <a:gd name="connsiteY29" fmla="*/ 4003 h 10001"/>
                <a:gd name="connsiteX30" fmla="*/ 5769 w 10000"/>
                <a:gd name="connsiteY30" fmla="*/ 4259 h 10001"/>
                <a:gd name="connsiteX31" fmla="*/ 5192 w 10000"/>
                <a:gd name="connsiteY31" fmla="*/ 4429 h 10001"/>
                <a:gd name="connsiteX32" fmla="*/ 4423 w 10000"/>
                <a:gd name="connsiteY32" fmla="*/ 4769 h 10001"/>
                <a:gd name="connsiteX33" fmla="*/ 3846 w 10000"/>
                <a:gd name="connsiteY33" fmla="*/ 5025 h 10001"/>
                <a:gd name="connsiteX34" fmla="*/ 3846 w 10000"/>
                <a:gd name="connsiteY34" fmla="*/ 5281 h 10001"/>
                <a:gd name="connsiteX35" fmla="*/ 2885 w 10000"/>
                <a:gd name="connsiteY35" fmla="*/ 5621 h 10001"/>
                <a:gd name="connsiteX36" fmla="*/ 2500 w 10000"/>
                <a:gd name="connsiteY36" fmla="*/ 5792 h 10001"/>
                <a:gd name="connsiteX37" fmla="*/ 1538 w 10000"/>
                <a:gd name="connsiteY37" fmla="*/ 5706 h 10001"/>
                <a:gd name="connsiteX38" fmla="*/ 577 w 10000"/>
                <a:gd name="connsiteY38" fmla="*/ 5963 h 10001"/>
                <a:gd name="connsiteX39" fmla="*/ 0 w 10000"/>
                <a:gd name="connsiteY39" fmla="*/ 6388 h 10001"/>
                <a:gd name="connsiteX40" fmla="*/ 6538 w 10000"/>
                <a:gd name="connsiteY40" fmla="*/ 9795 h 10001"/>
                <a:gd name="connsiteX41" fmla="*/ 6538 w 10000"/>
                <a:gd name="connsiteY41" fmla="*/ 9795 h 10001"/>
                <a:gd name="connsiteX42" fmla="*/ 6346 w 10000"/>
                <a:gd name="connsiteY42" fmla="*/ 9966 h 10001"/>
                <a:gd name="connsiteX43" fmla="*/ 5962 w 10000"/>
                <a:gd name="connsiteY43" fmla="*/ 9966 h 10001"/>
                <a:gd name="connsiteX44" fmla="*/ 5769 w 10000"/>
                <a:gd name="connsiteY44" fmla="*/ 9879 h 10001"/>
                <a:gd name="connsiteX45" fmla="*/ 5962 w 10000"/>
                <a:gd name="connsiteY45" fmla="*/ 9710 h 10001"/>
                <a:gd name="connsiteX46" fmla="*/ 5962 w 10000"/>
                <a:gd name="connsiteY46" fmla="*/ 9625 h 10001"/>
                <a:gd name="connsiteX47" fmla="*/ 6154 w 10000"/>
                <a:gd name="connsiteY47" fmla="*/ 9454 h 10001"/>
                <a:gd name="connsiteX48" fmla="*/ 6154 w 10000"/>
                <a:gd name="connsiteY48" fmla="*/ 9199 h 10001"/>
                <a:gd name="connsiteX49" fmla="*/ 5577 w 10000"/>
                <a:gd name="connsiteY49" fmla="*/ 9199 h 10001"/>
                <a:gd name="connsiteX50" fmla="*/ 5000 w 10000"/>
                <a:gd name="connsiteY50" fmla="*/ 9114 h 10001"/>
                <a:gd name="connsiteX51" fmla="*/ 4615 w 10000"/>
                <a:gd name="connsiteY51" fmla="*/ 8858 h 10001"/>
                <a:gd name="connsiteX52" fmla="*/ 4231 w 10000"/>
                <a:gd name="connsiteY52" fmla="*/ 8602 h 10001"/>
                <a:gd name="connsiteX53" fmla="*/ 3846 w 10000"/>
                <a:gd name="connsiteY53" fmla="*/ 8432 h 10001"/>
                <a:gd name="connsiteX54" fmla="*/ 3654 w 10000"/>
                <a:gd name="connsiteY54" fmla="*/ 8348 h 10001"/>
                <a:gd name="connsiteX55" fmla="*/ 3462 w 10000"/>
                <a:gd name="connsiteY55" fmla="*/ 8006 h 10001"/>
                <a:gd name="connsiteX56" fmla="*/ 3269 w 10000"/>
                <a:gd name="connsiteY56" fmla="*/ 7750 h 10001"/>
                <a:gd name="connsiteX57" fmla="*/ 2692 w 10000"/>
                <a:gd name="connsiteY57" fmla="*/ 7496 h 10001"/>
                <a:gd name="connsiteX58" fmla="*/ 2308 w 10000"/>
                <a:gd name="connsiteY58" fmla="*/ 7410 h 10001"/>
                <a:gd name="connsiteX59" fmla="*/ 1923 w 10000"/>
                <a:gd name="connsiteY59" fmla="*/ 7240 h 10001"/>
                <a:gd name="connsiteX60" fmla="*/ 1731 w 10000"/>
                <a:gd name="connsiteY60" fmla="*/ 6814 h 10001"/>
                <a:gd name="connsiteX61" fmla="*/ 1346 w 10000"/>
                <a:gd name="connsiteY61" fmla="*/ 6643 h 10001"/>
                <a:gd name="connsiteX62" fmla="*/ 1538 w 10000"/>
                <a:gd name="connsiteY62" fmla="*/ 6388 h 10001"/>
                <a:gd name="connsiteX63" fmla="*/ 1923 w 10000"/>
                <a:gd name="connsiteY63" fmla="*/ 6047 h 10001"/>
                <a:gd name="connsiteX64" fmla="*/ 1923 w 10000"/>
                <a:gd name="connsiteY64" fmla="*/ 6218 h 10001"/>
                <a:gd name="connsiteX65" fmla="*/ 1731 w 10000"/>
                <a:gd name="connsiteY65" fmla="*/ 6473 h 10001"/>
                <a:gd name="connsiteX66" fmla="*/ 1923 w 10000"/>
                <a:gd name="connsiteY66" fmla="*/ 6729 h 10001"/>
                <a:gd name="connsiteX67" fmla="*/ 2115 w 10000"/>
                <a:gd name="connsiteY67" fmla="*/ 7070 h 10001"/>
                <a:gd name="connsiteX68" fmla="*/ 2692 w 10000"/>
                <a:gd name="connsiteY68" fmla="*/ 7240 h 10001"/>
                <a:gd name="connsiteX69" fmla="*/ 3077 w 10000"/>
                <a:gd name="connsiteY69" fmla="*/ 7324 h 10001"/>
                <a:gd name="connsiteX70" fmla="*/ 3654 w 10000"/>
                <a:gd name="connsiteY70" fmla="*/ 7410 h 10001"/>
                <a:gd name="connsiteX71" fmla="*/ 3846 w 10000"/>
                <a:gd name="connsiteY71" fmla="*/ 7580 h 10001"/>
                <a:gd name="connsiteX72" fmla="*/ 4231 w 10000"/>
                <a:gd name="connsiteY72" fmla="*/ 7580 h 10001"/>
                <a:gd name="connsiteX73" fmla="*/ 4615 w 10000"/>
                <a:gd name="connsiteY73" fmla="*/ 7666 h 10001"/>
                <a:gd name="connsiteX74" fmla="*/ 4808 w 10000"/>
                <a:gd name="connsiteY74" fmla="*/ 7836 h 10001"/>
                <a:gd name="connsiteX75" fmla="*/ 5192 w 10000"/>
                <a:gd name="connsiteY75" fmla="*/ 7750 h 10001"/>
                <a:gd name="connsiteX76" fmla="*/ 5577 w 10000"/>
                <a:gd name="connsiteY76" fmla="*/ 7666 h 10001"/>
                <a:gd name="connsiteX77" fmla="*/ 5962 w 10000"/>
                <a:gd name="connsiteY77" fmla="*/ 7750 h 10001"/>
                <a:gd name="connsiteX78" fmla="*/ 6538 w 10000"/>
                <a:gd name="connsiteY78" fmla="*/ 7750 h 10001"/>
                <a:gd name="connsiteX79" fmla="*/ 6538 w 10000"/>
                <a:gd name="connsiteY79" fmla="*/ 8006 h 10001"/>
                <a:gd name="connsiteX80" fmla="*/ 6346 w 10000"/>
                <a:gd name="connsiteY80" fmla="*/ 8432 h 10001"/>
                <a:gd name="connsiteX81" fmla="*/ 6538 w 10000"/>
                <a:gd name="connsiteY81" fmla="*/ 8602 h 10001"/>
                <a:gd name="connsiteX82" fmla="*/ 7115 w 10000"/>
                <a:gd name="connsiteY82" fmla="*/ 8432 h 10001"/>
                <a:gd name="connsiteX83" fmla="*/ 7308 w 10000"/>
                <a:gd name="connsiteY83" fmla="*/ 8261 h 10001"/>
                <a:gd name="connsiteX84" fmla="*/ 7308 w 10000"/>
                <a:gd name="connsiteY84" fmla="*/ 8092 h 10001"/>
                <a:gd name="connsiteX85" fmla="*/ 7692 w 10000"/>
                <a:gd name="connsiteY85" fmla="*/ 8006 h 10001"/>
                <a:gd name="connsiteX86" fmla="*/ 7692 w 10000"/>
                <a:gd name="connsiteY86" fmla="*/ 7836 h 10001"/>
                <a:gd name="connsiteX87" fmla="*/ 7885 w 10000"/>
                <a:gd name="connsiteY87" fmla="*/ 7666 h 10001"/>
                <a:gd name="connsiteX88" fmla="*/ 8077 w 10000"/>
                <a:gd name="connsiteY88" fmla="*/ 7410 h 10001"/>
                <a:gd name="connsiteX89" fmla="*/ 7692 w 10000"/>
                <a:gd name="connsiteY89" fmla="*/ 7155 h 10001"/>
                <a:gd name="connsiteX90" fmla="*/ 8077 w 10000"/>
                <a:gd name="connsiteY90" fmla="*/ 7070 h 10001"/>
                <a:gd name="connsiteX91" fmla="*/ 8269 w 10000"/>
                <a:gd name="connsiteY91" fmla="*/ 6899 h 10001"/>
                <a:gd name="connsiteX92" fmla="*/ 8462 w 10000"/>
                <a:gd name="connsiteY92" fmla="*/ 6814 h 10001"/>
                <a:gd name="connsiteX93" fmla="*/ 8846 w 10000"/>
                <a:gd name="connsiteY93" fmla="*/ 6814 h 10001"/>
                <a:gd name="connsiteX94" fmla="*/ 8846 w 10000"/>
                <a:gd name="connsiteY94" fmla="*/ 6729 h 10001"/>
                <a:gd name="connsiteX95" fmla="*/ 8654 w 10000"/>
                <a:gd name="connsiteY95" fmla="*/ 6643 h 10001"/>
                <a:gd name="connsiteX96" fmla="*/ 8846 w 10000"/>
                <a:gd name="connsiteY96" fmla="*/ 6388 h 10001"/>
                <a:gd name="connsiteX97" fmla="*/ 8654 w 10000"/>
                <a:gd name="connsiteY97" fmla="*/ 6218 h 10001"/>
                <a:gd name="connsiteX98" fmla="*/ 8654 w 10000"/>
                <a:gd name="connsiteY98" fmla="*/ 6132 h 10001"/>
                <a:gd name="connsiteX99" fmla="*/ 9038 w 10000"/>
                <a:gd name="connsiteY99" fmla="*/ 6132 h 10001"/>
                <a:gd name="connsiteX100" fmla="*/ 9231 w 10000"/>
                <a:gd name="connsiteY100" fmla="*/ 5877 h 10001"/>
                <a:gd name="connsiteX101" fmla="*/ 9808 w 10000"/>
                <a:gd name="connsiteY101" fmla="*/ 5537 h 10001"/>
                <a:gd name="connsiteX102" fmla="*/ 9615 w 10000"/>
                <a:gd name="connsiteY102" fmla="*/ 5195 h 10001"/>
                <a:gd name="connsiteX103" fmla="*/ 9808 w 10000"/>
                <a:gd name="connsiteY103" fmla="*/ 4940 h 10001"/>
                <a:gd name="connsiteX104" fmla="*/ 9808 w 10000"/>
                <a:gd name="connsiteY104" fmla="*/ 4599 h 10001"/>
                <a:gd name="connsiteX105" fmla="*/ 9808 w 10000"/>
                <a:gd name="connsiteY105" fmla="*/ 4345 h 10001"/>
                <a:gd name="connsiteX106" fmla="*/ 9808 w 10000"/>
                <a:gd name="connsiteY106" fmla="*/ 4089 h 10001"/>
                <a:gd name="connsiteX107" fmla="*/ 9808 w 10000"/>
                <a:gd name="connsiteY107" fmla="*/ 3832 h 10001"/>
                <a:gd name="connsiteX108" fmla="*/ 10000 w 10000"/>
                <a:gd name="connsiteY108" fmla="*/ 3577 h 10001"/>
                <a:gd name="connsiteX109" fmla="*/ 10000 w 10000"/>
                <a:gd name="connsiteY109" fmla="*/ 3152 h 10001"/>
                <a:gd name="connsiteX110" fmla="*/ 9808 w 10000"/>
                <a:gd name="connsiteY110" fmla="*/ 2726 h 10001"/>
                <a:gd name="connsiteX0" fmla="*/ 9808 w 10000"/>
                <a:gd name="connsiteY0" fmla="*/ 2726 h 10001"/>
                <a:gd name="connsiteX1" fmla="*/ 9615 w 10000"/>
                <a:gd name="connsiteY1" fmla="*/ 2726 h 10001"/>
                <a:gd name="connsiteX2" fmla="*/ 9038 w 10000"/>
                <a:gd name="connsiteY2" fmla="*/ 2811 h 10001"/>
                <a:gd name="connsiteX3" fmla="*/ 8462 w 10000"/>
                <a:gd name="connsiteY3" fmla="*/ 2811 h 10001"/>
                <a:gd name="connsiteX4" fmla="*/ 7885 w 10000"/>
                <a:gd name="connsiteY4" fmla="*/ 2726 h 10001"/>
                <a:gd name="connsiteX5" fmla="*/ 8269 w 10000"/>
                <a:gd name="connsiteY5" fmla="*/ 2641 h 10001"/>
                <a:gd name="connsiteX6" fmla="*/ 8462 w 10000"/>
                <a:gd name="connsiteY6" fmla="*/ 2385 h 10001"/>
                <a:gd name="connsiteX7" fmla="*/ 8654 w 10000"/>
                <a:gd name="connsiteY7" fmla="*/ 2300 h 10001"/>
                <a:gd name="connsiteX8" fmla="*/ 8269 w 10000"/>
                <a:gd name="connsiteY8" fmla="*/ 2214 h 10001"/>
                <a:gd name="connsiteX9" fmla="*/ 8269 w 10000"/>
                <a:gd name="connsiteY9" fmla="*/ 2044 h 10001"/>
                <a:gd name="connsiteX10" fmla="*/ 8654 w 10000"/>
                <a:gd name="connsiteY10" fmla="*/ 1874 h 10001"/>
                <a:gd name="connsiteX11" fmla="*/ 8654 w 10000"/>
                <a:gd name="connsiteY11" fmla="*/ 1703 h 10001"/>
                <a:gd name="connsiteX12" fmla="*/ 9231 w 10000"/>
                <a:gd name="connsiteY12" fmla="*/ 1277 h 10001"/>
                <a:gd name="connsiteX13" fmla="*/ 9231 w 10000"/>
                <a:gd name="connsiteY13" fmla="*/ 766 h 10001"/>
                <a:gd name="connsiteX14" fmla="*/ 3846 w 10000"/>
                <a:gd name="connsiteY14" fmla="*/ 0 h 10001"/>
                <a:gd name="connsiteX15" fmla="*/ 4038 w 10000"/>
                <a:gd name="connsiteY15" fmla="*/ 0 h 10001"/>
                <a:gd name="connsiteX16" fmla="*/ 3462 w 10000"/>
                <a:gd name="connsiteY16" fmla="*/ 85 h 10001"/>
                <a:gd name="connsiteX17" fmla="*/ 3077 w 10000"/>
                <a:gd name="connsiteY17" fmla="*/ 426 h 10001"/>
                <a:gd name="connsiteX18" fmla="*/ 2885 w 10000"/>
                <a:gd name="connsiteY18" fmla="*/ 766 h 10001"/>
                <a:gd name="connsiteX19" fmla="*/ 2692 w 10000"/>
                <a:gd name="connsiteY19" fmla="*/ 1108 h 10001"/>
                <a:gd name="connsiteX20" fmla="*/ 2115 w 10000"/>
                <a:gd name="connsiteY20" fmla="*/ 1363 h 10001"/>
                <a:gd name="connsiteX21" fmla="*/ 2308 w 10000"/>
                <a:gd name="connsiteY21" fmla="*/ 1789 h 10001"/>
                <a:gd name="connsiteX22" fmla="*/ 2500 w 10000"/>
                <a:gd name="connsiteY22" fmla="*/ 1959 h 10001"/>
                <a:gd name="connsiteX23" fmla="*/ 2115 w 10000"/>
                <a:gd name="connsiteY23" fmla="*/ 2300 h 10001"/>
                <a:gd name="connsiteX24" fmla="*/ 1923 w 10000"/>
                <a:gd name="connsiteY24" fmla="*/ 2641 h 10001"/>
                <a:gd name="connsiteX25" fmla="*/ 2500 w 10000"/>
                <a:gd name="connsiteY25" fmla="*/ 2981 h 10001"/>
                <a:gd name="connsiteX26" fmla="*/ 3077 w 10000"/>
                <a:gd name="connsiteY26" fmla="*/ 3152 h 10001"/>
                <a:gd name="connsiteX27" fmla="*/ 3654 w 10000"/>
                <a:gd name="connsiteY27" fmla="*/ 3407 h 10001"/>
                <a:gd name="connsiteX28" fmla="*/ 4423 w 10000"/>
                <a:gd name="connsiteY28" fmla="*/ 3663 h 10001"/>
                <a:gd name="connsiteX29" fmla="*/ 5385 w 10000"/>
                <a:gd name="connsiteY29" fmla="*/ 4003 h 10001"/>
                <a:gd name="connsiteX30" fmla="*/ 5769 w 10000"/>
                <a:gd name="connsiteY30" fmla="*/ 4259 h 10001"/>
                <a:gd name="connsiteX31" fmla="*/ 5192 w 10000"/>
                <a:gd name="connsiteY31" fmla="*/ 4429 h 10001"/>
                <a:gd name="connsiteX32" fmla="*/ 4423 w 10000"/>
                <a:gd name="connsiteY32" fmla="*/ 4769 h 10001"/>
                <a:gd name="connsiteX33" fmla="*/ 3846 w 10000"/>
                <a:gd name="connsiteY33" fmla="*/ 5025 h 10001"/>
                <a:gd name="connsiteX34" fmla="*/ 3846 w 10000"/>
                <a:gd name="connsiteY34" fmla="*/ 5281 h 10001"/>
                <a:gd name="connsiteX35" fmla="*/ 2885 w 10000"/>
                <a:gd name="connsiteY35" fmla="*/ 5621 h 10001"/>
                <a:gd name="connsiteX36" fmla="*/ 2500 w 10000"/>
                <a:gd name="connsiteY36" fmla="*/ 5792 h 10001"/>
                <a:gd name="connsiteX37" fmla="*/ 1538 w 10000"/>
                <a:gd name="connsiteY37" fmla="*/ 5706 h 10001"/>
                <a:gd name="connsiteX38" fmla="*/ 577 w 10000"/>
                <a:gd name="connsiteY38" fmla="*/ 5963 h 10001"/>
                <a:gd name="connsiteX39" fmla="*/ 0 w 10000"/>
                <a:gd name="connsiteY39" fmla="*/ 6388 h 10001"/>
                <a:gd name="connsiteX40" fmla="*/ 6538 w 10000"/>
                <a:gd name="connsiteY40" fmla="*/ 9795 h 10001"/>
                <a:gd name="connsiteX41" fmla="*/ 6346 w 10000"/>
                <a:gd name="connsiteY41" fmla="*/ 9966 h 10001"/>
                <a:gd name="connsiteX42" fmla="*/ 5962 w 10000"/>
                <a:gd name="connsiteY42" fmla="*/ 9966 h 10001"/>
                <a:gd name="connsiteX43" fmla="*/ 5769 w 10000"/>
                <a:gd name="connsiteY43" fmla="*/ 9879 h 10001"/>
                <a:gd name="connsiteX44" fmla="*/ 5962 w 10000"/>
                <a:gd name="connsiteY44" fmla="*/ 9710 h 10001"/>
                <a:gd name="connsiteX45" fmla="*/ 5962 w 10000"/>
                <a:gd name="connsiteY45" fmla="*/ 9625 h 10001"/>
                <a:gd name="connsiteX46" fmla="*/ 6154 w 10000"/>
                <a:gd name="connsiteY46" fmla="*/ 9454 h 10001"/>
                <a:gd name="connsiteX47" fmla="*/ 6154 w 10000"/>
                <a:gd name="connsiteY47" fmla="*/ 9199 h 10001"/>
                <a:gd name="connsiteX48" fmla="*/ 5577 w 10000"/>
                <a:gd name="connsiteY48" fmla="*/ 9199 h 10001"/>
                <a:gd name="connsiteX49" fmla="*/ 5000 w 10000"/>
                <a:gd name="connsiteY49" fmla="*/ 9114 h 10001"/>
                <a:gd name="connsiteX50" fmla="*/ 4615 w 10000"/>
                <a:gd name="connsiteY50" fmla="*/ 8858 h 10001"/>
                <a:gd name="connsiteX51" fmla="*/ 4231 w 10000"/>
                <a:gd name="connsiteY51" fmla="*/ 8602 h 10001"/>
                <a:gd name="connsiteX52" fmla="*/ 3846 w 10000"/>
                <a:gd name="connsiteY52" fmla="*/ 8432 h 10001"/>
                <a:gd name="connsiteX53" fmla="*/ 3654 w 10000"/>
                <a:gd name="connsiteY53" fmla="*/ 8348 h 10001"/>
                <a:gd name="connsiteX54" fmla="*/ 3462 w 10000"/>
                <a:gd name="connsiteY54" fmla="*/ 8006 h 10001"/>
                <a:gd name="connsiteX55" fmla="*/ 3269 w 10000"/>
                <a:gd name="connsiteY55" fmla="*/ 7750 h 10001"/>
                <a:gd name="connsiteX56" fmla="*/ 2692 w 10000"/>
                <a:gd name="connsiteY56" fmla="*/ 7496 h 10001"/>
                <a:gd name="connsiteX57" fmla="*/ 2308 w 10000"/>
                <a:gd name="connsiteY57" fmla="*/ 7410 h 10001"/>
                <a:gd name="connsiteX58" fmla="*/ 1923 w 10000"/>
                <a:gd name="connsiteY58" fmla="*/ 7240 h 10001"/>
                <a:gd name="connsiteX59" fmla="*/ 1731 w 10000"/>
                <a:gd name="connsiteY59" fmla="*/ 6814 h 10001"/>
                <a:gd name="connsiteX60" fmla="*/ 1346 w 10000"/>
                <a:gd name="connsiteY60" fmla="*/ 6643 h 10001"/>
                <a:gd name="connsiteX61" fmla="*/ 1538 w 10000"/>
                <a:gd name="connsiteY61" fmla="*/ 6388 h 10001"/>
                <a:gd name="connsiteX62" fmla="*/ 1923 w 10000"/>
                <a:gd name="connsiteY62" fmla="*/ 6047 h 10001"/>
                <a:gd name="connsiteX63" fmla="*/ 1923 w 10000"/>
                <a:gd name="connsiteY63" fmla="*/ 6218 h 10001"/>
                <a:gd name="connsiteX64" fmla="*/ 1731 w 10000"/>
                <a:gd name="connsiteY64" fmla="*/ 6473 h 10001"/>
                <a:gd name="connsiteX65" fmla="*/ 1923 w 10000"/>
                <a:gd name="connsiteY65" fmla="*/ 6729 h 10001"/>
                <a:gd name="connsiteX66" fmla="*/ 2115 w 10000"/>
                <a:gd name="connsiteY66" fmla="*/ 7070 h 10001"/>
                <a:gd name="connsiteX67" fmla="*/ 2692 w 10000"/>
                <a:gd name="connsiteY67" fmla="*/ 7240 h 10001"/>
                <a:gd name="connsiteX68" fmla="*/ 3077 w 10000"/>
                <a:gd name="connsiteY68" fmla="*/ 7324 h 10001"/>
                <a:gd name="connsiteX69" fmla="*/ 3654 w 10000"/>
                <a:gd name="connsiteY69" fmla="*/ 7410 h 10001"/>
                <a:gd name="connsiteX70" fmla="*/ 3846 w 10000"/>
                <a:gd name="connsiteY70" fmla="*/ 7580 h 10001"/>
                <a:gd name="connsiteX71" fmla="*/ 4231 w 10000"/>
                <a:gd name="connsiteY71" fmla="*/ 7580 h 10001"/>
                <a:gd name="connsiteX72" fmla="*/ 4615 w 10000"/>
                <a:gd name="connsiteY72" fmla="*/ 7666 h 10001"/>
                <a:gd name="connsiteX73" fmla="*/ 4808 w 10000"/>
                <a:gd name="connsiteY73" fmla="*/ 7836 h 10001"/>
                <a:gd name="connsiteX74" fmla="*/ 5192 w 10000"/>
                <a:gd name="connsiteY74" fmla="*/ 7750 h 10001"/>
                <a:gd name="connsiteX75" fmla="*/ 5577 w 10000"/>
                <a:gd name="connsiteY75" fmla="*/ 7666 h 10001"/>
                <a:gd name="connsiteX76" fmla="*/ 5962 w 10000"/>
                <a:gd name="connsiteY76" fmla="*/ 7750 h 10001"/>
                <a:gd name="connsiteX77" fmla="*/ 6538 w 10000"/>
                <a:gd name="connsiteY77" fmla="*/ 7750 h 10001"/>
                <a:gd name="connsiteX78" fmla="*/ 6538 w 10000"/>
                <a:gd name="connsiteY78" fmla="*/ 8006 h 10001"/>
                <a:gd name="connsiteX79" fmla="*/ 6346 w 10000"/>
                <a:gd name="connsiteY79" fmla="*/ 8432 h 10001"/>
                <a:gd name="connsiteX80" fmla="*/ 6538 w 10000"/>
                <a:gd name="connsiteY80" fmla="*/ 8602 h 10001"/>
                <a:gd name="connsiteX81" fmla="*/ 7115 w 10000"/>
                <a:gd name="connsiteY81" fmla="*/ 8432 h 10001"/>
                <a:gd name="connsiteX82" fmla="*/ 7308 w 10000"/>
                <a:gd name="connsiteY82" fmla="*/ 8261 h 10001"/>
                <a:gd name="connsiteX83" fmla="*/ 7308 w 10000"/>
                <a:gd name="connsiteY83" fmla="*/ 8092 h 10001"/>
                <a:gd name="connsiteX84" fmla="*/ 7692 w 10000"/>
                <a:gd name="connsiteY84" fmla="*/ 8006 h 10001"/>
                <a:gd name="connsiteX85" fmla="*/ 7692 w 10000"/>
                <a:gd name="connsiteY85" fmla="*/ 7836 h 10001"/>
                <a:gd name="connsiteX86" fmla="*/ 7885 w 10000"/>
                <a:gd name="connsiteY86" fmla="*/ 7666 h 10001"/>
                <a:gd name="connsiteX87" fmla="*/ 8077 w 10000"/>
                <a:gd name="connsiteY87" fmla="*/ 7410 h 10001"/>
                <a:gd name="connsiteX88" fmla="*/ 7692 w 10000"/>
                <a:gd name="connsiteY88" fmla="*/ 7155 h 10001"/>
                <a:gd name="connsiteX89" fmla="*/ 8077 w 10000"/>
                <a:gd name="connsiteY89" fmla="*/ 7070 h 10001"/>
                <a:gd name="connsiteX90" fmla="*/ 8269 w 10000"/>
                <a:gd name="connsiteY90" fmla="*/ 6899 h 10001"/>
                <a:gd name="connsiteX91" fmla="*/ 8462 w 10000"/>
                <a:gd name="connsiteY91" fmla="*/ 6814 h 10001"/>
                <a:gd name="connsiteX92" fmla="*/ 8846 w 10000"/>
                <a:gd name="connsiteY92" fmla="*/ 6814 h 10001"/>
                <a:gd name="connsiteX93" fmla="*/ 8846 w 10000"/>
                <a:gd name="connsiteY93" fmla="*/ 6729 h 10001"/>
                <a:gd name="connsiteX94" fmla="*/ 8654 w 10000"/>
                <a:gd name="connsiteY94" fmla="*/ 6643 h 10001"/>
                <a:gd name="connsiteX95" fmla="*/ 8846 w 10000"/>
                <a:gd name="connsiteY95" fmla="*/ 6388 h 10001"/>
                <a:gd name="connsiteX96" fmla="*/ 8654 w 10000"/>
                <a:gd name="connsiteY96" fmla="*/ 6218 h 10001"/>
                <a:gd name="connsiteX97" fmla="*/ 8654 w 10000"/>
                <a:gd name="connsiteY97" fmla="*/ 6132 h 10001"/>
                <a:gd name="connsiteX98" fmla="*/ 9038 w 10000"/>
                <a:gd name="connsiteY98" fmla="*/ 6132 h 10001"/>
                <a:gd name="connsiteX99" fmla="*/ 9231 w 10000"/>
                <a:gd name="connsiteY99" fmla="*/ 5877 h 10001"/>
                <a:gd name="connsiteX100" fmla="*/ 9808 w 10000"/>
                <a:gd name="connsiteY100" fmla="*/ 5537 h 10001"/>
                <a:gd name="connsiteX101" fmla="*/ 9615 w 10000"/>
                <a:gd name="connsiteY101" fmla="*/ 5195 h 10001"/>
                <a:gd name="connsiteX102" fmla="*/ 9808 w 10000"/>
                <a:gd name="connsiteY102" fmla="*/ 4940 h 10001"/>
                <a:gd name="connsiteX103" fmla="*/ 9808 w 10000"/>
                <a:gd name="connsiteY103" fmla="*/ 4599 h 10001"/>
                <a:gd name="connsiteX104" fmla="*/ 9808 w 10000"/>
                <a:gd name="connsiteY104" fmla="*/ 4345 h 10001"/>
                <a:gd name="connsiteX105" fmla="*/ 9808 w 10000"/>
                <a:gd name="connsiteY105" fmla="*/ 4089 h 10001"/>
                <a:gd name="connsiteX106" fmla="*/ 9808 w 10000"/>
                <a:gd name="connsiteY106" fmla="*/ 3832 h 10001"/>
                <a:gd name="connsiteX107" fmla="*/ 10000 w 10000"/>
                <a:gd name="connsiteY107" fmla="*/ 3577 h 10001"/>
                <a:gd name="connsiteX108" fmla="*/ 10000 w 10000"/>
                <a:gd name="connsiteY108" fmla="*/ 3152 h 10001"/>
                <a:gd name="connsiteX109" fmla="*/ 9808 w 10000"/>
                <a:gd name="connsiteY109" fmla="*/ 2726 h 10001"/>
                <a:gd name="connsiteX0" fmla="*/ 9808 w 10000"/>
                <a:gd name="connsiteY0" fmla="*/ 2726 h 10001"/>
                <a:gd name="connsiteX1" fmla="*/ 9615 w 10000"/>
                <a:gd name="connsiteY1" fmla="*/ 2726 h 10001"/>
                <a:gd name="connsiteX2" fmla="*/ 9038 w 10000"/>
                <a:gd name="connsiteY2" fmla="*/ 2811 h 10001"/>
                <a:gd name="connsiteX3" fmla="*/ 8462 w 10000"/>
                <a:gd name="connsiteY3" fmla="*/ 2811 h 10001"/>
                <a:gd name="connsiteX4" fmla="*/ 7885 w 10000"/>
                <a:gd name="connsiteY4" fmla="*/ 2726 h 10001"/>
                <a:gd name="connsiteX5" fmla="*/ 8269 w 10000"/>
                <a:gd name="connsiteY5" fmla="*/ 2641 h 10001"/>
                <a:gd name="connsiteX6" fmla="*/ 8462 w 10000"/>
                <a:gd name="connsiteY6" fmla="*/ 2385 h 10001"/>
                <a:gd name="connsiteX7" fmla="*/ 8654 w 10000"/>
                <a:gd name="connsiteY7" fmla="*/ 2300 h 10001"/>
                <a:gd name="connsiteX8" fmla="*/ 8269 w 10000"/>
                <a:gd name="connsiteY8" fmla="*/ 2214 h 10001"/>
                <a:gd name="connsiteX9" fmla="*/ 8269 w 10000"/>
                <a:gd name="connsiteY9" fmla="*/ 2044 h 10001"/>
                <a:gd name="connsiteX10" fmla="*/ 8654 w 10000"/>
                <a:gd name="connsiteY10" fmla="*/ 1874 h 10001"/>
                <a:gd name="connsiteX11" fmla="*/ 8654 w 10000"/>
                <a:gd name="connsiteY11" fmla="*/ 1703 h 10001"/>
                <a:gd name="connsiteX12" fmla="*/ 9231 w 10000"/>
                <a:gd name="connsiteY12" fmla="*/ 1277 h 10001"/>
                <a:gd name="connsiteX13" fmla="*/ 9231 w 10000"/>
                <a:gd name="connsiteY13" fmla="*/ 766 h 10001"/>
                <a:gd name="connsiteX14" fmla="*/ 3846 w 10000"/>
                <a:gd name="connsiteY14" fmla="*/ 0 h 10001"/>
                <a:gd name="connsiteX15" fmla="*/ 4038 w 10000"/>
                <a:gd name="connsiteY15" fmla="*/ 0 h 10001"/>
                <a:gd name="connsiteX16" fmla="*/ 3462 w 10000"/>
                <a:gd name="connsiteY16" fmla="*/ 85 h 10001"/>
                <a:gd name="connsiteX17" fmla="*/ 3077 w 10000"/>
                <a:gd name="connsiteY17" fmla="*/ 426 h 10001"/>
                <a:gd name="connsiteX18" fmla="*/ 2885 w 10000"/>
                <a:gd name="connsiteY18" fmla="*/ 766 h 10001"/>
                <a:gd name="connsiteX19" fmla="*/ 2692 w 10000"/>
                <a:gd name="connsiteY19" fmla="*/ 1108 h 10001"/>
                <a:gd name="connsiteX20" fmla="*/ 2115 w 10000"/>
                <a:gd name="connsiteY20" fmla="*/ 1363 h 10001"/>
                <a:gd name="connsiteX21" fmla="*/ 2308 w 10000"/>
                <a:gd name="connsiteY21" fmla="*/ 1789 h 10001"/>
                <a:gd name="connsiteX22" fmla="*/ 2500 w 10000"/>
                <a:gd name="connsiteY22" fmla="*/ 1959 h 10001"/>
                <a:gd name="connsiteX23" fmla="*/ 2115 w 10000"/>
                <a:gd name="connsiteY23" fmla="*/ 2300 h 10001"/>
                <a:gd name="connsiteX24" fmla="*/ 1923 w 10000"/>
                <a:gd name="connsiteY24" fmla="*/ 2641 h 10001"/>
                <a:gd name="connsiteX25" fmla="*/ 2500 w 10000"/>
                <a:gd name="connsiteY25" fmla="*/ 2981 h 10001"/>
                <a:gd name="connsiteX26" fmla="*/ 3077 w 10000"/>
                <a:gd name="connsiteY26" fmla="*/ 3152 h 10001"/>
                <a:gd name="connsiteX27" fmla="*/ 3654 w 10000"/>
                <a:gd name="connsiteY27" fmla="*/ 3407 h 10001"/>
                <a:gd name="connsiteX28" fmla="*/ 4423 w 10000"/>
                <a:gd name="connsiteY28" fmla="*/ 3663 h 10001"/>
                <a:gd name="connsiteX29" fmla="*/ 5385 w 10000"/>
                <a:gd name="connsiteY29" fmla="*/ 4003 h 10001"/>
                <a:gd name="connsiteX30" fmla="*/ 5769 w 10000"/>
                <a:gd name="connsiteY30" fmla="*/ 4259 h 10001"/>
                <a:gd name="connsiteX31" fmla="*/ 5192 w 10000"/>
                <a:gd name="connsiteY31" fmla="*/ 4429 h 10001"/>
                <a:gd name="connsiteX32" fmla="*/ 4423 w 10000"/>
                <a:gd name="connsiteY32" fmla="*/ 4769 h 10001"/>
                <a:gd name="connsiteX33" fmla="*/ 3846 w 10000"/>
                <a:gd name="connsiteY33" fmla="*/ 5025 h 10001"/>
                <a:gd name="connsiteX34" fmla="*/ 3846 w 10000"/>
                <a:gd name="connsiteY34" fmla="*/ 5281 h 10001"/>
                <a:gd name="connsiteX35" fmla="*/ 2885 w 10000"/>
                <a:gd name="connsiteY35" fmla="*/ 5621 h 10001"/>
                <a:gd name="connsiteX36" fmla="*/ 2500 w 10000"/>
                <a:gd name="connsiteY36" fmla="*/ 5792 h 10001"/>
                <a:gd name="connsiteX37" fmla="*/ 1538 w 10000"/>
                <a:gd name="connsiteY37" fmla="*/ 5706 h 10001"/>
                <a:gd name="connsiteX38" fmla="*/ 577 w 10000"/>
                <a:gd name="connsiteY38" fmla="*/ 5963 h 10001"/>
                <a:gd name="connsiteX39" fmla="*/ 0 w 10000"/>
                <a:gd name="connsiteY39" fmla="*/ 6388 h 10001"/>
                <a:gd name="connsiteX40" fmla="*/ 6538 w 10000"/>
                <a:gd name="connsiteY40" fmla="*/ 9795 h 10001"/>
                <a:gd name="connsiteX41" fmla="*/ 5962 w 10000"/>
                <a:gd name="connsiteY41" fmla="*/ 9966 h 10001"/>
                <a:gd name="connsiteX42" fmla="*/ 5769 w 10000"/>
                <a:gd name="connsiteY42" fmla="*/ 9879 h 10001"/>
                <a:gd name="connsiteX43" fmla="*/ 5962 w 10000"/>
                <a:gd name="connsiteY43" fmla="*/ 9710 h 10001"/>
                <a:gd name="connsiteX44" fmla="*/ 5962 w 10000"/>
                <a:gd name="connsiteY44" fmla="*/ 9625 h 10001"/>
                <a:gd name="connsiteX45" fmla="*/ 6154 w 10000"/>
                <a:gd name="connsiteY45" fmla="*/ 9454 h 10001"/>
                <a:gd name="connsiteX46" fmla="*/ 6154 w 10000"/>
                <a:gd name="connsiteY46" fmla="*/ 9199 h 10001"/>
                <a:gd name="connsiteX47" fmla="*/ 5577 w 10000"/>
                <a:gd name="connsiteY47" fmla="*/ 9199 h 10001"/>
                <a:gd name="connsiteX48" fmla="*/ 5000 w 10000"/>
                <a:gd name="connsiteY48" fmla="*/ 9114 h 10001"/>
                <a:gd name="connsiteX49" fmla="*/ 4615 w 10000"/>
                <a:gd name="connsiteY49" fmla="*/ 8858 h 10001"/>
                <a:gd name="connsiteX50" fmla="*/ 4231 w 10000"/>
                <a:gd name="connsiteY50" fmla="*/ 8602 h 10001"/>
                <a:gd name="connsiteX51" fmla="*/ 3846 w 10000"/>
                <a:gd name="connsiteY51" fmla="*/ 8432 h 10001"/>
                <a:gd name="connsiteX52" fmla="*/ 3654 w 10000"/>
                <a:gd name="connsiteY52" fmla="*/ 8348 h 10001"/>
                <a:gd name="connsiteX53" fmla="*/ 3462 w 10000"/>
                <a:gd name="connsiteY53" fmla="*/ 8006 h 10001"/>
                <a:gd name="connsiteX54" fmla="*/ 3269 w 10000"/>
                <a:gd name="connsiteY54" fmla="*/ 7750 h 10001"/>
                <a:gd name="connsiteX55" fmla="*/ 2692 w 10000"/>
                <a:gd name="connsiteY55" fmla="*/ 7496 h 10001"/>
                <a:gd name="connsiteX56" fmla="*/ 2308 w 10000"/>
                <a:gd name="connsiteY56" fmla="*/ 7410 h 10001"/>
                <a:gd name="connsiteX57" fmla="*/ 1923 w 10000"/>
                <a:gd name="connsiteY57" fmla="*/ 7240 h 10001"/>
                <a:gd name="connsiteX58" fmla="*/ 1731 w 10000"/>
                <a:gd name="connsiteY58" fmla="*/ 6814 h 10001"/>
                <a:gd name="connsiteX59" fmla="*/ 1346 w 10000"/>
                <a:gd name="connsiteY59" fmla="*/ 6643 h 10001"/>
                <a:gd name="connsiteX60" fmla="*/ 1538 w 10000"/>
                <a:gd name="connsiteY60" fmla="*/ 6388 h 10001"/>
                <a:gd name="connsiteX61" fmla="*/ 1923 w 10000"/>
                <a:gd name="connsiteY61" fmla="*/ 6047 h 10001"/>
                <a:gd name="connsiteX62" fmla="*/ 1923 w 10000"/>
                <a:gd name="connsiteY62" fmla="*/ 6218 h 10001"/>
                <a:gd name="connsiteX63" fmla="*/ 1731 w 10000"/>
                <a:gd name="connsiteY63" fmla="*/ 6473 h 10001"/>
                <a:gd name="connsiteX64" fmla="*/ 1923 w 10000"/>
                <a:gd name="connsiteY64" fmla="*/ 6729 h 10001"/>
                <a:gd name="connsiteX65" fmla="*/ 2115 w 10000"/>
                <a:gd name="connsiteY65" fmla="*/ 7070 h 10001"/>
                <a:gd name="connsiteX66" fmla="*/ 2692 w 10000"/>
                <a:gd name="connsiteY66" fmla="*/ 7240 h 10001"/>
                <a:gd name="connsiteX67" fmla="*/ 3077 w 10000"/>
                <a:gd name="connsiteY67" fmla="*/ 7324 h 10001"/>
                <a:gd name="connsiteX68" fmla="*/ 3654 w 10000"/>
                <a:gd name="connsiteY68" fmla="*/ 7410 h 10001"/>
                <a:gd name="connsiteX69" fmla="*/ 3846 w 10000"/>
                <a:gd name="connsiteY69" fmla="*/ 7580 h 10001"/>
                <a:gd name="connsiteX70" fmla="*/ 4231 w 10000"/>
                <a:gd name="connsiteY70" fmla="*/ 7580 h 10001"/>
                <a:gd name="connsiteX71" fmla="*/ 4615 w 10000"/>
                <a:gd name="connsiteY71" fmla="*/ 7666 h 10001"/>
                <a:gd name="connsiteX72" fmla="*/ 4808 w 10000"/>
                <a:gd name="connsiteY72" fmla="*/ 7836 h 10001"/>
                <a:gd name="connsiteX73" fmla="*/ 5192 w 10000"/>
                <a:gd name="connsiteY73" fmla="*/ 7750 h 10001"/>
                <a:gd name="connsiteX74" fmla="*/ 5577 w 10000"/>
                <a:gd name="connsiteY74" fmla="*/ 7666 h 10001"/>
                <a:gd name="connsiteX75" fmla="*/ 5962 w 10000"/>
                <a:gd name="connsiteY75" fmla="*/ 7750 h 10001"/>
                <a:gd name="connsiteX76" fmla="*/ 6538 w 10000"/>
                <a:gd name="connsiteY76" fmla="*/ 7750 h 10001"/>
                <a:gd name="connsiteX77" fmla="*/ 6538 w 10000"/>
                <a:gd name="connsiteY77" fmla="*/ 8006 h 10001"/>
                <a:gd name="connsiteX78" fmla="*/ 6346 w 10000"/>
                <a:gd name="connsiteY78" fmla="*/ 8432 h 10001"/>
                <a:gd name="connsiteX79" fmla="*/ 6538 w 10000"/>
                <a:gd name="connsiteY79" fmla="*/ 8602 h 10001"/>
                <a:gd name="connsiteX80" fmla="*/ 7115 w 10000"/>
                <a:gd name="connsiteY80" fmla="*/ 8432 h 10001"/>
                <a:gd name="connsiteX81" fmla="*/ 7308 w 10000"/>
                <a:gd name="connsiteY81" fmla="*/ 8261 h 10001"/>
                <a:gd name="connsiteX82" fmla="*/ 7308 w 10000"/>
                <a:gd name="connsiteY82" fmla="*/ 8092 h 10001"/>
                <a:gd name="connsiteX83" fmla="*/ 7692 w 10000"/>
                <a:gd name="connsiteY83" fmla="*/ 8006 h 10001"/>
                <a:gd name="connsiteX84" fmla="*/ 7692 w 10000"/>
                <a:gd name="connsiteY84" fmla="*/ 7836 h 10001"/>
                <a:gd name="connsiteX85" fmla="*/ 7885 w 10000"/>
                <a:gd name="connsiteY85" fmla="*/ 7666 h 10001"/>
                <a:gd name="connsiteX86" fmla="*/ 8077 w 10000"/>
                <a:gd name="connsiteY86" fmla="*/ 7410 h 10001"/>
                <a:gd name="connsiteX87" fmla="*/ 7692 w 10000"/>
                <a:gd name="connsiteY87" fmla="*/ 7155 h 10001"/>
                <a:gd name="connsiteX88" fmla="*/ 8077 w 10000"/>
                <a:gd name="connsiteY88" fmla="*/ 7070 h 10001"/>
                <a:gd name="connsiteX89" fmla="*/ 8269 w 10000"/>
                <a:gd name="connsiteY89" fmla="*/ 6899 h 10001"/>
                <a:gd name="connsiteX90" fmla="*/ 8462 w 10000"/>
                <a:gd name="connsiteY90" fmla="*/ 6814 h 10001"/>
                <a:gd name="connsiteX91" fmla="*/ 8846 w 10000"/>
                <a:gd name="connsiteY91" fmla="*/ 6814 h 10001"/>
                <a:gd name="connsiteX92" fmla="*/ 8846 w 10000"/>
                <a:gd name="connsiteY92" fmla="*/ 6729 h 10001"/>
                <a:gd name="connsiteX93" fmla="*/ 8654 w 10000"/>
                <a:gd name="connsiteY93" fmla="*/ 6643 h 10001"/>
                <a:gd name="connsiteX94" fmla="*/ 8846 w 10000"/>
                <a:gd name="connsiteY94" fmla="*/ 6388 h 10001"/>
                <a:gd name="connsiteX95" fmla="*/ 8654 w 10000"/>
                <a:gd name="connsiteY95" fmla="*/ 6218 h 10001"/>
                <a:gd name="connsiteX96" fmla="*/ 8654 w 10000"/>
                <a:gd name="connsiteY96" fmla="*/ 6132 h 10001"/>
                <a:gd name="connsiteX97" fmla="*/ 9038 w 10000"/>
                <a:gd name="connsiteY97" fmla="*/ 6132 h 10001"/>
                <a:gd name="connsiteX98" fmla="*/ 9231 w 10000"/>
                <a:gd name="connsiteY98" fmla="*/ 5877 h 10001"/>
                <a:gd name="connsiteX99" fmla="*/ 9808 w 10000"/>
                <a:gd name="connsiteY99" fmla="*/ 5537 h 10001"/>
                <a:gd name="connsiteX100" fmla="*/ 9615 w 10000"/>
                <a:gd name="connsiteY100" fmla="*/ 5195 h 10001"/>
                <a:gd name="connsiteX101" fmla="*/ 9808 w 10000"/>
                <a:gd name="connsiteY101" fmla="*/ 4940 h 10001"/>
                <a:gd name="connsiteX102" fmla="*/ 9808 w 10000"/>
                <a:gd name="connsiteY102" fmla="*/ 4599 h 10001"/>
                <a:gd name="connsiteX103" fmla="*/ 9808 w 10000"/>
                <a:gd name="connsiteY103" fmla="*/ 4345 h 10001"/>
                <a:gd name="connsiteX104" fmla="*/ 9808 w 10000"/>
                <a:gd name="connsiteY104" fmla="*/ 4089 h 10001"/>
                <a:gd name="connsiteX105" fmla="*/ 9808 w 10000"/>
                <a:gd name="connsiteY105" fmla="*/ 3832 h 10001"/>
                <a:gd name="connsiteX106" fmla="*/ 10000 w 10000"/>
                <a:gd name="connsiteY106" fmla="*/ 3577 h 10001"/>
                <a:gd name="connsiteX107" fmla="*/ 10000 w 10000"/>
                <a:gd name="connsiteY107" fmla="*/ 3152 h 10001"/>
                <a:gd name="connsiteX108" fmla="*/ 9808 w 10000"/>
                <a:gd name="connsiteY108" fmla="*/ 2726 h 10001"/>
                <a:gd name="connsiteX0" fmla="*/ 9808 w 10000"/>
                <a:gd name="connsiteY0" fmla="*/ 2726 h 9966"/>
                <a:gd name="connsiteX1" fmla="*/ 9615 w 10000"/>
                <a:gd name="connsiteY1" fmla="*/ 2726 h 9966"/>
                <a:gd name="connsiteX2" fmla="*/ 9038 w 10000"/>
                <a:gd name="connsiteY2" fmla="*/ 2811 h 9966"/>
                <a:gd name="connsiteX3" fmla="*/ 8462 w 10000"/>
                <a:gd name="connsiteY3" fmla="*/ 2811 h 9966"/>
                <a:gd name="connsiteX4" fmla="*/ 7885 w 10000"/>
                <a:gd name="connsiteY4" fmla="*/ 2726 h 9966"/>
                <a:gd name="connsiteX5" fmla="*/ 8269 w 10000"/>
                <a:gd name="connsiteY5" fmla="*/ 2641 h 9966"/>
                <a:gd name="connsiteX6" fmla="*/ 8462 w 10000"/>
                <a:gd name="connsiteY6" fmla="*/ 2385 h 9966"/>
                <a:gd name="connsiteX7" fmla="*/ 8654 w 10000"/>
                <a:gd name="connsiteY7" fmla="*/ 2300 h 9966"/>
                <a:gd name="connsiteX8" fmla="*/ 8269 w 10000"/>
                <a:gd name="connsiteY8" fmla="*/ 2214 h 9966"/>
                <a:gd name="connsiteX9" fmla="*/ 8269 w 10000"/>
                <a:gd name="connsiteY9" fmla="*/ 2044 h 9966"/>
                <a:gd name="connsiteX10" fmla="*/ 8654 w 10000"/>
                <a:gd name="connsiteY10" fmla="*/ 1874 h 9966"/>
                <a:gd name="connsiteX11" fmla="*/ 8654 w 10000"/>
                <a:gd name="connsiteY11" fmla="*/ 1703 h 9966"/>
                <a:gd name="connsiteX12" fmla="*/ 9231 w 10000"/>
                <a:gd name="connsiteY12" fmla="*/ 1277 h 9966"/>
                <a:gd name="connsiteX13" fmla="*/ 9231 w 10000"/>
                <a:gd name="connsiteY13" fmla="*/ 766 h 9966"/>
                <a:gd name="connsiteX14" fmla="*/ 3846 w 10000"/>
                <a:gd name="connsiteY14" fmla="*/ 0 h 9966"/>
                <a:gd name="connsiteX15" fmla="*/ 4038 w 10000"/>
                <a:gd name="connsiteY15" fmla="*/ 0 h 9966"/>
                <a:gd name="connsiteX16" fmla="*/ 3462 w 10000"/>
                <a:gd name="connsiteY16" fmla="*/ 85 h 9966"/>
                <a:gd name="connsiteX17" fmla="*/ 3077 w 10000"/>
                <a:gd name="connsiteY17" fmla="*/ 426 h 9966"/>
                <a:gd name="connsiteX18" fmla="*/ 2885 w 10000"/>
                <a:gd name="connsiteY18" fmla="*/ 766 h 9966"/>
                <a:gd name="connsiteX19" fmla="*/ 2692 w 10000"/>
                <a:gd name="connsiteY19" fmla="*/ 1108 h 9966"/>
                <a:gd name="connsiteX20" fmla="*/ 2115 w 10000"/>
                <a:gd name="connsiteY20" fmla="*/ 1363 h 9966"/>
                <a:gd name="connsiteX21" fmla="*/ 2308 w 10000"/>
                <a:gd name="connsiteY21" fmla="*/ 1789 h 9966"/>
                <a:gd name="connsiteX22" fmla="*/ 2500 w 10000"/>
                <a:gd name="connsiteY22" fmla="*/ 1959 h 9966"/>
                <a:gd name="connsiteX23" fmla="*/ 2115 w 10000"/>
                <a:gd name="connsiteY23" fmla="*/ 2300 h 9966"/>
                <a:gd name="connsiteX24" fmla="*/ 1923 w 10000"/>
                <a:gd name="connsiteY24" fmla="*/ 2641 h 9966"/>
                <a:gd name="connsiteX25" fmla="*/ 2500 w 10000"/>
                <a:gd name="connsiteY25" fmla="*/ 2981 h 9966"/>
                <a:gd name="connsiteX26" fmla="*/ 3077 w 10000"/>
                <a:gd name="connsiteY26" fmla="*/ 3152 h 9966"/>
                <a:gd name="connsiteX27" fmla="*/ 3654 w 10000"/>
                <a:gd name="connsiteY27" fmla="*/ 3407 h 9966"/>
                <a:gd name="connsiteX28" fmla="*/ 4423 w 10000"/>
                <a:gd name="connsiteY28" fmla="*/ 3663 h 9966"/>
                <a:gd name="connsiteX29" fmla="*/ 5385 w 10000"/>
                <a:gd name="connsiteY29" fmla="*/ 4003 h 9966"/>
                <a:gd name="connsiteX30" fmla="*/ 5769 w 10000"/>
                <a:gd name="connsiteY30" fmla="*/ 4259 h 9966"/>
                <a:gd name="connsiteX31" fmla="*/ 5192 w 10000"/>
                <a:gd name="connsiteY31" fmla="*/ 4429 h 9966"/>
                <a:gd name="connsiteX32" fmla="*/ 4423 w 10000"/>
                <a:gd name="connsiteY32" fmla="*/ 4769 h 9966"/>
                <a:gd name="connsiteX33" fmla="*/ 3846 w 10000"/>
                <a:gd name="connsiteY33" fmla="*/ 5025 h 9966"/>
                <a:gd name="connsiteX34" fmla="*/ 3846 w 10000"/>
                <a:gd name="connsiteY34" fmla="*/ 5281 h 9966"/>
                <a:gd name="connsiteX35" fmla="*/ 2885 w 10000"/>
                <a:gd name="connsiteY35" fmla="*/ 5621 h 9966"/>
                <a:gd name="connsiteX36" fmla="*/ 2500 w 10000"/>
                <a:gd name="connsiteY36" fmla="*/ 5792 h 9966"/>
                <a:gd name="connsiteX37" fmla="*/ 1538 w 10000"/>
                <a:gd name="connsiteY37" fmla="*/ 5706 h 9966"/>
                <a:gd name="connsiteX38" fmla="*/ 577 w 10000"/>
                <a:gd name="connsiteY38" fmla="*/ 5963 h 9966"/>
                <a:gd name="connsiteX39" fmla="*/ 0 w 10000"/>
                <a:gd name="connsiteY39" fmla="*/ 6388 h 9966"/>
                <a:gd name="connsiteX40" fmla="*/ 6538 w 10000"/>
                <a:gd name="connsiteY40" fmla="*/ 9795 h 9966"/>
                <a:gd name="connsiteX41" fmla="*/ 5962 w 10000"/>
                <a:gd name="connsiteY41" fmla="*/ 9966 h 9966"/>
                <a:gd name="connsiteX42" fmla="*/ 5962 w 10000"/>
                <a:gd name="connsiteY42" fmla="*/ 9710 h 9966"/>
                <a:gd name="connsiteX43" fmla="*/ 5962 w 10000"/>
                <a:gd name="connsiteY43" fmla="*/ 9625 h 9966"/>
                <a:gd name="connsiteX44" fmla="*/ 6154 w 10000"/>
                <a:gd name="connsiteY44" fmla="*/ 9454 h 9966"/>
                <a:gd name="connsiteX45" fmla="*/ 6154 w 10000"/>
                <a:gd name="connsiteY45" fmla="*/ 9199 h 9966"/>
                <a:gd name="connsiteX46" fmla="*/ 5577 w 10000"/>
                <a:gd name="connsiteY46" fmla="*/ 9199 h 9966"/>
                <a:gd name="connsiteX47" fmla="*/ 5000 w 10000"/>
                <a:gd name="connsiteY47" fmla="*/ 9114 h 9966"/>
                <a:gd name="connsiteX48" fmla="*/ 4615 w 10000"/>
                <a:gd name="connsiteY48" fmla="*/ 8858 h 9966"/>
                <a:gd name="connsiteX49" fmla="*/ 4231 w 10000"/>
                <a:gd name="connsiteY49" fmla="*/ 8602 h 9966"/>
                <a:gd name="connsiteX50" fmla="*/ 3846 w 10000"/>
                <a:gd name="connsiteY50" fmla="*/ 8432 h 9966"/>
                <a:gd name="connsiteX51" fmla="*/ 3654 w 10000"/>
                <a:gd name="connsiteY51" fmla="*/ 8348 h 9966"/>
                <a:gd name="connsiteX52" fmla="*/ 3462 w 10000"/>
                <a:gd name="connsiteY52" fmla="*/ 8006 h 9966"/>
                <a:gd name="connsiteX53" fmla="*/ 3269 w 10000"/>
                <a:gd name="connsiteY53" fmla="*/ 7750 h 9966"/>
                <a:gd name="connsiteX54" fmla="*/ 2692 w 10000"/>
                <a:gd name="connsiteY54" fmla="*/ 7496 h 9966"/>
                <a:gd name="connsiteX55" fmla="*/ 2308 w 10000"/>
                <a:gd name="connsiteY55" fmla="*/ 7410 h 9966"/>
                <a:gd name="connsiteX56" fmla="*/ 1923 w 10000"/>
                <a:gd name="connsiteY56" fmla="*/ 7240 h 9966"/>
                <a:gd name="connsiteX57" fmla="*/ 1731 w 10000"/>
                <a:gd name="connsiteY57" fmla="*/ 6814 h 9966"/>
                <a:gd name="connsiteX58" fmla="*/ 1346 w 10000"/>
                <a:gd name="connsiteY58" fmla="*/ 6643 h 9966"/>
                <a:gd name="connsiteX59" fmla="*/ 1538 w 10000"/>
                <a:gd name="connsiteY59" fmla="*/ 6388 h 9966"/>
                <a:gd name="connsiteX60" fmla="*/ 1923 w 10000"/>
                <a:gd name="connsiteY60" fmla="*/ 6047 h 9966"/>
                <a:gd name="connsiteX61" fmla="*/ 1923 w 10000"/>
                <a:gd name="connsiteY61" fmla="*/ 6218 h 9966"/>
                <a:gd name="connsiteX62" fmla="*/ 1731 w 10000"/>
                <a:gd name="connsiteY62" fmla="*/ 6473 h 9966"/>
                <a:gd name="connsiteX63" fmla="*/ 1923 w 10000"/>
                <a:gd name="connsiteY63" fmla="*/ 6729 h 9966"/>
                <a:gd name="connsiteX64" fmla="*/ 2115 w 10000"/>
                <a:gd name="connsiteY64" fmla="*/ 7070 h 9966"/>
                <a:gd name="connsiteX65" fmla="*/ 2692 w 10000"/>
                <a:gd name="connsiteY65" fmla="*/ 7240 h 9966"/>
                <a:gd name="connsiteX66" fmla="*/ 3077 w 10000"/>
                <a:gd name="connsiteY66" fmla="*/ 7324 h 9966"/>
                <a:gd name="connsiteX67" fmla="*/ 3654 w 10000"/>
                <a:gd name="connsiteY67" fmla="*/ 7410 h 9966"/>
                <a:gd name="connsiteX68" fmla="*/ 3846 w 10000"/>
                <a:gd name="connsiteY68" fmla="*/ 7580 h 9966"/>
                <a:gd name="connsiteX69" fmla="*/ 4231 w 10000"/>
                <a:gd name="connsiteY69" fmla="*/ 7580 h 9966"/>
                <a:gd name="connsiteX70" fmla="*/ 4615 w 10000"/>
                <a:gd name="connsiteY70" fmla="*/ 7666 h 9966"/>
                <a:gd name="connsiteX71" fmla="*/ 4808 w 10000"/>
                <a:gd name="connsiteY71" fmla="*/ 7836 h 9966"/>
                <a:gd name="connsiteX72" fmla="*/ 5192 w 10000"/>
                <a:gd name="connsiteY72" fmla="*/ 7750 h 9966"/>
                <a:gd name="connsiteX73" fmla="*/ 5577 w 10000"/>
                <a:gd name="connsiteY73" fmla="*/ 7666 h 9966"/>
                <a:gd name="connsiteX74" fmla="*/ 5962 w 10000"/>
                <a:gd name="connsiteY74" fmla="*/ 7750 h 9966"/>
                <a:gd name="connsiteX75" fmla="*/ 6538 w 10000"/>
                <a:gd name="connsiteY75" fmla="*/ 7750 h 9966"/>
                <a:gd name="connsiteX76" fmla="*/ 6538 w 10000"/>
                <a:gd name="connsiteY76" fmla="*/ 8006 h 9966"/>
                <a:gd name="connsiteX77" fmla="*/ 6346 w 10000"/>
                <a:gd name="connsiteY77" fmla="*/ 8432 h 9966"/>
                <a:gd name="connsiteX78" fmla="*/ 6538 w 10000"/>
                <a:gd name="connsiteY78" fmla="*/ 8602 h 9966"/>
                <a:gd name="connsiteX79" fmla="*/ 7115 w 10000"/>
                <a:gd name="connsiteY79" fmla="*/ 8432 h 9966"/>
                <a:gd name="connsiteX80" fmla="*/ 7308 w 10000"/>
                <a:gd name="connsiteY80" fmla="*/ 8261 h 9966"/>
                <a:gd name="connsiteX81" fmla="*/ 7308 w 10000"/>
                <a:gd name="connsiteY81" fmla="*/ 8092 h 9966"/>
                <a:gd name="connsiteX82" fmla="*/ 7692 w 10000"/>
                <a:gd name="connsiteY82" fmla="*/ 8006 h 9966"/>
                <a:gd name="connsiteX83" fmla="*/ 7692 w 10000"/>
                <a:gd name="connsiteY83" fmla="*/ 7836 h 9966"/>
                <a:gd name="connsiteX84" fmla="*/ 7885 w 10000"/>
                <a:gd name="connsiteY84" fmla="*/ 7666 h 9966"/>
                <a:gd name="connsiteX85" fmla="*/ 8077 w 10000"/>
                <a:gd name="connsiteY85" fmla="*/ 7410 h 9966"/>
                <a:gd name="connsiteX86" fmla="*/ 7692 w 10000"/>
                <a:gd name="connsiteY86" fmla="*/ 7155 h 9966"/>
                <a:gd name="connsiteX87" fmla="*/ 8077 w 10000"/>
                <a:gd name="connsiteY87" fmla="*/ 7070 h 9966"/>
                <a:gd name="connsiteX88" fmla="*/ 8269 w 10000"/>
                <a:gd name="connsiteY88" fmla="*/ 6899 h 9966"/>
                <a:gd name="connsiteX89" fmla="*/ 8462 w 10000"/>
                <a:gd name="connsiteY89" fmla="*/ 6814 h 9966"/>
                <a:gd name="connsiteX90" fmla="*/ 8846 w 10000"/>
                <a:gd name="connsiteY90" fmla="*/ 6814 h 9966"/>
                <a:gd name="connsiteX91" fmla="*/ 8846 w 10000"/>
                <a:gd name="connsiteY91" fmla="*/ 6729 h 9966"/>
                <a:gd name="connsiteX92" fmla="*/ 8654 w 10000"/>
                <a:gd name="connsiteY92" fmla="*/ 6643 h 9966"/>
                <a:gd name="connsiteX93" fmla="*/ 8846 w 10000"/>
                <a:gd name="connsiteY93" fmla="*/ 6388 h 9966"/>
                <a:gd name="connsiteX94" fmla="*/ 8654 w 10000"/>
                <a:gd name="connsiteY94" fmla="*/ 6218 h 9966"/>
                <a:gd name="connsiteX95" fmla="*/ 8654 w 10000"/>
                <a:gd name="connsiteY95" fmla="*/ 6132 h 9966"/>
                <a:gd name="connsiteX96" fmla="*/ 9038 w 10000"/>
                <a:gd name="connsiteY96" fmla="*/ 6132 h 9966"/>
                <a:gd name="connsiteX97" fmla="*/ 9231 w 10000"/>
                <a:gd name="connsiteY97" fmla="*/ 5877 h 9966"/>
                <a:gd name="connsiteX98" fmla="*/ 9808 w 10000"/>
                <a:gd name="connsiteY98" fmla="*/ 5537 h 9966"/>
                <a:gd name="connsiteX99" fmla="*/ 9615 w 10000"/>
                <a:gd name="connsiteY99" fmla="*/ 5195 h 9966"/>
                <a:gd name="connsiteX100" fmla="*/ 9808 w 10000"/>
                <a:gd name="connsiteY100" fmla="*/ 4940 h 9966"/>
                <a:gd name="connsiteX101" fmla="*/ 9808 w 10000"/>
                <a:gd name="connsiteY101" fmla="*/ 4599 h 9966"/>
                <a:gd name="connsiteX102" fmla="*/ 9808 w 10000"/>
                <a:gd name="connsiteY102" fmla="*/ 4345 h 9966"/>
                <a:gd name="connsiteX103" fmla="*/ 9808 w 10000"/>
                <a:gd name="connsiteY103" fmla="*/ 4089 h 9966"/>
                <a:gd name="connsiteX104" fmla="*/ 9808 w 10000"/>
                <a:gd name="connsiteY104" fmla="*/ 3832 h 9966"/>
                <a:gd name="connsiteX105" fmla="*/ 10000 w 10000"/>
                <a:gd name="connsiteY105" fmla="*/ 3577 h 9966"/>
                <a:gd name="connsiteX106" fmla="*/ 10000 w 10000"/>
                <a:gd name="connsiteY106" fmla="*/ 3152 h 9966"/>
                <a:gd name="connsiteX107" fmla="*/ 9808 w 10000"/>
                <a:gd name="connsiteY107" fmla="*/ 2726 h 9966"/>
                <a:gd name="connsiteX0" fmla="*/ 9808 w 10000"/>
                <a:gd name="connsiteY0" fmla="*/ 2735 h 9828"/>
                <a:gd name="connsiteX1" fmla="*/ 9615 w 10000"/>
                <a:gd name="connsiteY1" fmla="*/ 2735 h 9828"/>
                <a:gd name="connsiteX2" fmla="*/ 9038 w 10000"/>
                <a:gd name="connsiteY2" fmla="*/ 2821 h 9828"/>
                <a:gd name="connsiteX3" fmla="*/ 8462 w 10000"/>
                <a:gd name="connsiteY3" fmla="*/ 2821 h 9828"/>
                <a:gd name="connsiteX4" fmla="*/ 7885 w 10000"/>
                <a:gd name="connsiteY4" fmla="*/ 2735 h 9828"/>
                <a:gd name="connsiteX5" fmla="*/ 8269 w 10000"/>
                <a:gd name="connsiteY5" fmla="*/ 2650 h 9828"/>
                <a:gd name="connsiteX6" fmla="*/ 8462 w 10000"/>
                <a:gd name="connsiteY6" fmla="*/ 2393 h 9828"/>
                <a:gd name="connsiteX7" fmla="*/ 8654 w 10000"/>
                <a:gd name="connsiteY7" fmla="*/ 2308 h 9828"/>
                <a:gd name="connsiteX8" fmla="*/ 8269 w 10000"/>
                <a:gd name="connsiteY8" fmla="*/ 2222 h 9828"/>
                <a:gd name="connsiteX9" fmla="*/ 8269 w 10000"/>
                <a:gd name="connsiteY9" fmla="*/ 2051 h 9828"/>
                <a:gd name="connsiteX10" fmla="*/ 8654 w 10000"/>
                <a:gd name="connsiteY10" fmla="*/ 1880 h 9828"/>
                <a:gd name="connsiteX11" fmla="*/ 8654 w 10000"/>
                <a:gd name="connsiteY11" fmla="*/ 1709 h 9828"/>
                <a:gd name="connsiteX12" fmla="*/ 9231 w 10000"/>
                <a:gd name="connsiteY12" fmla="*/ 1281 h 9828"/>
                <a:gd name="connsiteX13" fmla="*/ 9231 w 10000"/>
                <a:gd name="connsiteY13" fmla="*/ 769 h 9828"/>
                <a:gd name="connsiteX14" fmla="*/ 3846 w 10000"/>
                <a:gd name="connsiteY14" fmla="*/ 0 h 9828"/>
                <a:gd name="connsiteX15" fmla="*/ 4038 w 10000"/>
                <a:gd name="connsiteY15" fmla="*/ 0 h 9828"/>
                <a:gd name="connsiteX16" fmla="*/ 3462 w 10000"/>
                <a:gd name="connsiteY16" fmla="*/ 85 h 9828"/>
                <a:gd name="connsiteX17" fmla="*/ 3077 w 10000"/>
                <a:gd name="connsiteY17" fmla="*/ 427 h 9828"/>
                <a:gd name="connsiteX18" fmla="*/ 2885 w 10000"/>
                <a:gd name="connsiteY18" fmla="*/ 769 h 9828"/>
                <a:gd name="connsiteX19" fmla="*/ 2692 w 10000"/>
                <a:gd name="connsiteY19" fmla="*/ 1112 h 9828"/>
                <a:gd name="connsiteX20" fmla="*/ 2115 w 10000"/>
                <a:gd name="connsiteY20" fmla="*/ 1368 h 9828"/>
                <a:gd name="connsiteX21" fmla="*/ 2308 w 10000"/>
                <a:gd name="connsiteY21" fmla="*/ 1795 h 9828"/>
                <a:gd name="connsiteX22" fmla="*/ 2500 w 10000"/>
                <a:gd name="connsiteY22" fmla="*/ 1966 h 9828"/>
                <a:gd name="connsiteX23" fmla="*/ 2115 w 10000"/>
                <a:gd name="connsiteY23" fmla="*/ 2308 h 9828"/>
                <a:gd name="connsiteX24" fmla="*/ 1923 w 10000"/>
                <a:gd name="connsiteY24" fmla="*/ 2650 h 9828"/>
                <a:gd name="connsiteX25" fmla="*/ 2500 w 10000"/>
                <a:gd name="connsiteY25" fmla="*/ 2991 h 9828"/>
                <a:gd name="connsiteX26" fmla="*/ 3077 w 10000"/>
                <a:gd name="connsiteY26" fmla="*/ 3163 h 9828"/>
                <a:gd name="connsiteX27" fmla="*/ 3654 w 10000"/>
                <a:gd name="connsiteY27" fmla="*/ 3419 h 9828"/>
                <a:gd name="connsiteX28" fmla="*/ 4423 w 10000"/>
                <a:gd name="connsiteY28" fmla="*/ 3675 h 9828"/>
                <a:gd name="connsiteX29" fmla="*/ 5385 w 10000"/>
                <a:gd name="connsiteY29" fmla="*/ 4017 h 9828"/>
                <a:gd name="connsiteX30" fmla="*/ 5769 w 10000"/>
                <a:gd name="connsiteY30" fmla="*/ 4274 h 9828"/>
                <a:gd name="connsiteX31" fmla="*/ 5192 w 10000"/>
                <a:gd name="connsiteY31" fmla="*/ 4444 h 9828"/>
                <a:gd name="connsiteX32" fmla="*/ 4423 w 10000"/>
                <a:gd name="connsiteY32" fmla="*/ 4785 h 9828"/>
                <a:gd name="connsiteX33" fmla="*/ 3846 w 10000"/>
                <a:gd name="connsiteY33" fmla="*/ 5042 h 9828"/>
                <a:gd name="connsiteX34" fmla="*/ 3846 w 10000"/>
                <a:gd name="connsiteY34" fmla="*/ 5299 h 9828"/>
                <a:gd name="connsiteX35" fmla="*/ 2885 w 10000"/>
                <a:gd name="connsiteY35" fmla="*/ 5640 h 9828"/>
                <a:gd name="connsiteX36" fmla="*/ 2500 w 10000"/>
                <a:gd name="connsiteY36" fmla="*/ 5812 h 9828"/>
                <a:gd name="connsiteX37" fmla="*/ 1538 w 10000"/>
                <a:gd name="connsiteY37" fmla="*/ 5725 h 9828"/>
                <a:gd name="connsiteX38" fmla="*/ 577 w 10000"/>
                <a:gd name="connsiteY38" fmla="*/ 5983 h 9828"/>
                <a:gd name="connsiteX39" fmla="*/ 0 w 10000"/>
                <a:gd name="connsiteY39" fmla="*/ 6410 h 9828"/>
                <a:gd name="connsiteX40" fmla="*/ 6538 w 10000"/>
                <a:gd name="connsiteY40" fmla="*/ 9828 h 9828"/>
                <a:gd name="connsiteX41" fmla="*/ 5962 w 10000"/>
                <a:gd name="connsiteY41" fmla="*/ 9743 h 9828"/>
                <a:gd name="connsiteX42" fmla="*/ 5962 w 10000"/>
                <a:gd name="connsiteY42" fmla="*/ 9658 h 9828"/>
                <a:gd name="connsiteX43" fmla="*/ 6154 w 10000"/>
                <a:gd name="connsiteY43" fmla="*/ 9486 h 9828"/>
                <a:gd name="connsiteX44" fmla="*/ 6154 w 10000"/>
                <a:gd name="connsiteY44" fmla="*/ 9230 h 9828"/>
                <a:gd name="connsiteX45" fmla="*/ 5577 w 10000"/>
                <a:gd name="connsiteY45" fmla="*/ 9230 h 9828"/>
                <a:gd name="connsiteX46" fmla="*/ 5000 w 10000"/>
                <a:gd name="connsiteY46" fmla="*/ 9145 h 9828"/>
                <a:gd name="connsiteX47" fmla="*/ 4615 w 10000"/>
                <a:gd name="connsiteY47" fmla="*/ 8888 h 9828"/>
                <a:gd name="connsiteX48" fmla="*/ 4231 w 10000"/>
                <a:gd name="connsiteY48" fmla="*/ 8631 h 9828"/>
                <a:gd name="connsiteX49" fmla="*/ 3846 w 10000"/>
                <a:gd name="connsiteY49" fmla="*/ 8461 h 9828"/>
                <a:gd name="connsiteX50" fmla="*/ 3654 w 10000"/>
                <a:gd name="connsiteY50" fmla="*/ 8376 h 9828"/>
                <a:gd name="connsiteX51" fmla="*/ 3462 w 10000"/>
                <a:gd name="connsiteY51" fmla="*/ 8033 h 9828"/>
                <a:gd name="connsiteX52" fmla="*/ 3269 w 10000"/>
                <a:gd name="connsiteY52" fmla="*/ 7776 h 9828"/>
                <a:gd name="connsiteX53" fmla="*/ 2692 w 10000"/>
                <a:gd name="connsiteY53" fmla="*/ 7522 h 9828"/>
                <a:gd name="connsiteX54" fmla="*/ 2308 w 10000"/>
                <a:gd name="connsiteY54" fmla="*/ 7435 h 9828"/>
                <a:gd name="connsiteX55" fmla="*/ 1923 w 10000"/>
                <a:gd name="connsiteY55" fmla="*/ 7265 h 9828"/>
                <a:gd name="connsiteX56" fmla="*/ 1731 w 10000"/>
                <a:gd name="connsiteY56" fmla="*/ 6837 h 9828"/>
                <a:gd name="connsiteX57" fmla="*/ 1346 w 10000"/>
                <a:gd name="connsiteY57" fmla="*/ 6666 h 9828"/>
                <a:gd name="connsiteX58" fmla="*/ 1538 w 10000"/>
                <a:gd name="connsiteY58" fmla="*/ 6410 h 9828"/>
                <a:gd name="connsiteX59" fmla="*/ 1923 w 10000"/>
                <a:gd name="connsiteY59" fmla="*/ 6068 h 9828"/>
                <a:gd name="connsiteX60" fmla="*/ 1923 w 10000"/>
                <a:gd name="connsiteY60" fmla="*/ 6239 h 9828"/>
                <a:gd name="connsiteX61" fmla="*/ 1731 w 10000"/>
                <a:gd name="connsiteY61" fmla="*/ 6495 h 9828"/>
                <a:gd name="connsiteX62" fmla="*/ 1923 w 10000"/>
                <a:gd name="connsiteY62" fmla="*/ 6752 h 9828"/>
                <a:gd name="connsiteX63" fmla="*/ 2115 w 10000"/>
                <a:gd name="connsiteY63" fmla="*/ 7094 h 9828"/>
                <a:gd name="connsiteX64" fmla="*/ 2692 w 10000"/>
                <a:gd name="connsiteY64" fmla="*/ 7265 h 9828"/>
                <a:gd name="connsiteX65" fmla="*/ 3077 w 10000"/>
                <a:gd name="connsiteY65" fmla="*/ 7349 h 9828"/>
                <a:gd name="connsiteX66" fmla="*/ 3654 w 10000"/>
                <a:gd name="connsiteY66" fmla="*/ 7435 h 9828"/>
                <a:gd name="connsiteX67" fmla="*/ 3846 w 10000"/>
                <a:gd name="connsiteY67" fmla="*/ 7606 h 9828"/>
                <a:gd name="connsiteX68" fmla="*/ 4231 w 10000"/>
                <a:gd name="connsiteY68" fmla="*/ 7606 h 9828"/>
                <a:gd name="connsiteX69" fmla="*/ 4615 w 10000"/>
                <a:gd name="connsiteY69" fmla="*/ 7692 h 9828"/>
                <a:gd name="connsiteX70" fmla="*/ 4808 w 10000"/>
                <a:gd name="connsiteY70" fmla="*/ 7863 h 9828"/>
                <a:gd name="connsiteX71" fmla="*/ 5192 w 10000"/>
                <a:gd name="connsiteY71" fmla="*/ 7776 h 9828"/>
                <a:gd name="connsiteX72" fmla="*/ 5577 w 10000"/>
                <a:gd name="connsiteY72" fmla="*/ 7692 h 9828"/>
                <a:gd name="connsiteX73" fmla="*/ 5962 w 10000"/>
                <a:gd name="connsiteY73" fmla="*/ 7776 h 9828"/>
                <a:gd name="connsiteX74" fmla="*/ 6538 w 10000"/>
                <a:gd name="connsiteY74" fmla="*/ 7776 h 9828"/>
                <a:gd name="connsiteX75" fmla="*/ 6538 w 10000"/>
                <a:gd name="connsiteY75" fmla="*/ 8033 h 9828"/>
                <a:gd name="connsiteX76" fmla="*/ 6346 w 10000"/>
                <a:gd name="connsiteY76" fmla="*/ 8461 h 9828"/>
                <a:gd name="connsiteX77" fmla="*/ 6538 w 10000"/>
                <a:gd name="connsiteY77" fmla="*/ 8631 h 9828"/>
                <a:gd name="connsiteX78" fmla="*/ 7115 w 10000"/>
                <a:gd name="connsiteY78" fmla="*/ 8461 h 9828"/>
                <a:gd name="connsiteX79" fmla="*/ 7308 w 10000"/>
                <a:gd name="connsiteY79" fmla="*/ 8289 h 9828"/>
                <a:gd name="connsiteX80" fmla="*/ 7308 w 10000"/>
                <a:gd name="connsiteY80" fmla="*/ 8120 h 9828"/>
                <a:gd name="connsiteX81" fmla="*/ 7692 w 10000"/>
                <a:gd name="connsiteY81" fmla="*/ 8033 h 9828"/>
                <a:gd name="connsiteX82" fmla="*/ 7692 w 10000"/>
                <a:gd name="connsiteY82" fmla="*/ 7863 h 9828"/>
                <a:gd name="connsiteX83" fmla="*/ 7885 w 10000"/>
                <a:gd name="connsiteY83" fmla="*/ 7692 h 9828"/>
                <a:gd name="connsiteX84" fmla="*/ 8077 w 10000"/>
                <a:gd name="connsiteY84" fmla="*/ 7435 h 9828"/>
                <a:gd name="connsiteX85" fmla="*/ 7692 w 10000"/>
                <a:gd name="connsiteY85" fmla="*/ 7179 h 9828"/>
                <a:gd name="connsiteX86" fmla="*/ 8077 w 10000"/>
                <a:gd name="connsiteY86" fmla="*/ 7094 h 9828"/>
                <a:gd name="connsiteX87" fmla="*/ 8269 w 10000"/>
                <a:gd name="connsiteY87" fmla="*/ 6923 h 9828"/>
                <a:gd name="connsiteX88" fmla="*/ 8462 w 10000"/>
                <a:gd name="connsiteY88" fmla="*/ 6837 h 9828"/>
                <a:gd name="connsiteX89" fmla="*/ 8846 w 10000"/>
                <a:gd name="connsiteY89" fmla="*/ 6837 h 9828"/>
                <a:gd name="connsiteX90" fmla="*/ 8846 w 10000"/>
                <a:gd name="connsiteY90" fmla="*/ 6752 h 9828"/>
                <a:gd name="connsiteX91" fmla="*/ 8654 w 10000"/>
                <a:gd name="connsiteY91" fmla="*/ 6666 h 9828"/>
                <a:gd name="connsiteX92" fmla="*/ 8846 w 10000"/>
                <a:gd name="connsiteY92" fmla="*/ 6410 h 9828"/>
                <a:gd name="connsiteX93" fmla="*/ 8654 w 10000"/>
                <a:gd name="connsiteY93" fmla="*/ 6239 h 9828"/>
                <a:gd name="connsiteX94" fmla="*/ 8654 w 10000"/>
                <a:gd name="connsiteY94" fmla="*/ 6153 h 9828"/>
                <a:gd name="connsiteX95" fmla="*/ 9038 w 10000"/>
                <a:gd name="connsiteY95" fmla="*/ 6153 h 9828"/>
                <a:gd name="connsiteX96" fmla="*/ 9231 w 10000"/>
                <a:gd name="connsiteY96" fmla="*/ 5897 h 9828"/>
                <a:gd name="connsiteX97" fmla="*/ 9808 w 10000"/>
                <a:gd name="connsiteY97" fmla="*/ 5556 h 9828"/>
                <a:gd name="connsiteX98" fmla="*/ 9615 w 10000"/>
                <a:gd name="connsiteY98" fmla="*/ 5213 h 9828"/>
                <a:gd name="connsiteX99" fmla="*/ 9808 w 10000"/>
                <a:gd name="connsiteY99" fmla="*/ 4957 h 9828"/>
                <a:gd name="connsiteX100" fmla="*/ 9808 w 10000"/>
                <a:gd name="connsiteY100" fmla="*/ 4615 h 9828"/>
                <a:gd name="connsiteX101" fmla="*/ 9808 w 10000"/>
                <a:gd name="connsiteY101" fmla="*/ 4360 h 9828"/>
                <a:gd name="connsiteX102" fmla="*/ 9808 w 10000"/>
                <a:gd name="connsiteY102" fmla="*/ 4103 h 9828"/>
                <a:gd name="connsiteX103" fmla="*/ 9808 w 10000"/>
                <a:gd name="connsiteY103" fmla="*/ 3845 h 9828"/>
                <a:gd name="connsiteX104" fmla="*/ 10000 w 10000"/>
                <a:gd name="connsiteY104" fmla="*/ 3589 h 9828"/>
                <a:gd name="connsiteX105" fmla="*/ 10000 w 10000"/>
                <a:gd name="connsiteY105" fmla="*/ 3163 h 9828"/>
                <a:gd name="connsiteX106" fmla="*/ 9808 w 10000"/>
                <a:gd name="connsiteY106" fmla="*/ 2735 h 9828"/>
                <a:gd name="connsiteX0" fmla="*/ 9808 w 10000"/>
                <a:gd name="connsiteY0" fmla="*/ 2783 h 10000"/>
                <a:gd name="connsiteX1" fmla="*/ 9615 w 10000"/>
                <a:gd name="connsiteY1" fmla="*/ 2783 h 10000"/>
                <a:gd name="connsiteX2" fmla="*/ 9038 w 10000"/>
                <a:gd name="connsiteY2" fmla="*/ 2870 h 10000"/>
                <a:gd name="connsiteX3" fmla="*/ 8462 w 10000"/>
                <a:gd name="connsiteY3" fmla="*/ 2870 h 10000"/>
                <a:gd name="connsiteX4" fmla="*/ 7885 w 10000"/>
                <a:gd name="connsiteY4" fmla="*/ 2783 h 10000"/>
                <a:gd name="connsiteX5" fmla="*/ 8269 w 10000"/>
                <a:gd name="connsiteY5" fmla="*/ 2696 h 10000"/>
                <a:gd name="connsiteX6" fmla="*/ 8462 w 10000"/>
                <a:gd name="connsiteY6" fmla="*/ 2435 h 10000"/>
                <a:gd name="connsiteX7" fmla="*/ 8654 w 10000"/>
                <a:gd name="connsiteY7" fmla="*/ 2348 h 10000"/>
                <a:gd name="connsiteX8" fmla="*/ 8269 w 10000"/>
                <a:gd name="connsiteY8" fmla="*/ 2261 h 10000"/>
                <a:gd name="connsiteX9" fmla="*/ 8269 w 10000"/>
                <a:gd name="connsiteY9" fmla="*/ 2087 h 10000"/>
                <a:gd name="connsiteX10" fmla="*/ 8654 w 10000"/>
                <a:gd name="connsiteY10" fmla="*/ 1913 h 10000"/>
                <a:gd name="connsiteX11" fmla="*/ 8654 w 10000"/>
                <a:gd name="connsiteY11" fmla="*/ 1739 h 10000"/>
                <a:gd name="connsiteX12" fmla="*/ 9231 w 10000"/>
                <a:gd name="connsiteY12" fmla="*/ 1303 h 10000"/>
                <a:gd name="connsiteX13" fmla="*/ 9231 w 10000"/>
                <a:gd name="connsiteY13" fmla="*/ 782 h 10000"/>
                <a:gd name="connsiteX14" fmla="*/ 3846 w 10000"/>
                <a:gd name="connsiteY14" fmla="*/ 0 h 10000"/>
                <a:gd name="connsiteX15" fmla="*/ 4038 w 10000"/>
                <a:gd name="connsiteY15" fmla="*/ 0 h 10000"/>
                <a:gd name="connsiteX16" fmla="*/ 3462 w 10000"/>
                <a:gd name="connsiteY16" fmla="*/ 86 h 10000"/>
                <a:gd name="connsiteX17" fmla="*/ 3077 w 10000"/>
                <a:gd name="connsiteY17" fmla="*/ 434 h 10000"/>
                <a:gd name="connsiteX18" fmla="*/ 2885 w 10000"/>
                <a:gd name="connsiteY18" fmla="*/ 782 h 10000"/>
                <a:gd name="connsiteX19" fmla="*/ 2692 w 10000"/>
                <a:gd name="connsiteY19" fmla="*/ 1131 h 10000"/>
                <a:gd name="connsiteX20" fmla="*/ 2115 w 10000"/>
                <a:gd name="connsiteY20" fmla="*/ 1392 h 10000"/>
                <a:gd name="connsiteX21" fmla="*/ 2308 w 10000"/>
                <a:gd name="connsiteY21" fmla="*/ 1826 h 10000"/>
                <a:gd name="connsiteX22" fmla="*/ 2500 w 10000"/>
                <a:gd name="connsiteY22" fmla="*/ 2000 h 10000"/>
                <a:gd name="connsiteX23" fmla="*/ 2115 w 10000"/>
                <a:gd name="connsiteY23" fmla="*/ 2348 h 10000"/>
                <a:gd name="connsiteX24" fmla="*/ 1923 w 10000"/>
                <a:gd name="connsiteY24" fmla="*/ 2696 h 10000"/>
                <a:gd name="connsiteX25" fmla="*/ 2500 w 10000"/>
                <a:gd name="connsiteY25" fmla="*/ 3043 h 10000"/>
                <a:gd name="connsiteX26" fmla="*/ 3077 w 10000"/>
                <a:gd name="connsiteY26" fmla="*/ 3218 h 10000"/>
                <a:gd name="connsiteX27" fmla="*/ 3654 w 10000"/>
                <a:gd name="connsiteY27" fmla="*/ 3479 h 10000"/>
                <a:gd name="connsiteX28" fmla="*/ 4423 w 10000"/>
                <a:gd name="connsiteY28" fmla="*/ 3739 h 10000"/>
                <a:gd name="connsiteX29" fmla="*/ 5385 w 10000"/>
                <a:gd name="connsiteY29" fmla="*/ 4087 h 10000"/>
                <a:gd name="connsiteX30" fmla="*/ 5769 w 10000"/>
                <a:gd name="connsiteY30" fmla="*/ 4349 h 10000"/>
                <a:gd name="connsiteX31" fmla="*/ 5192 w 10000"/>
                <a:gd name="connsiteY31" fmla="*/ 4522 h 10000"/>
                <a:gd name="connsiteX32" fmla="*/ 4423 w 10000"/>
                <a:gd name="connsiteY32" fmla="*/ 4869 h 10000"/>
                <a:gd name="connsiteX33" fmla="*/ 3846 w 10000"/>
                <a:gd name="connsiteY33" fmla="*/ 5130 h 10000"/>
                <a:gd name="connsiteX34" fmla="*/ 3846 w 10000"/>
                <a:gd name="connsiteY34" fmla="*/ 5392 h 10000"/>
                <a:gd name="connsiteX35" fmla="*/ 2885 w 10000"/>
                <a:gd name="connsiteY35" fmla="*/ 5739 h 10000"/>
                <a:gd name="connsiteX36" fmla="*/ 2500 w 10000"/>
                <a:gd name="connsiteY36" fmla="*/ 5914 h 10000"/>
                <a:gd name="connsiteX37" fmla="*/ 1538 w 10000"/>
                <a:gd name="connsiteY37" fmla="*/ 5825 h 10000"/>
                <a:gd name="connsiteX38" fmla="*/ 577 w 10000"/>
                <a:gd name="connsiteY38" fmla="*/ 6088 h 10000"/>
                <a:gd name="connsiteX39" fmla="*/ 0 w 10000"/>
                <a:gd name="connsiteY39" fmla="*/ 6522 h 10000"/>
                <a:gd name="connsiteX40" fmla="*/ 6538 w 10000"/>
                <a:gd name="connsiteY40" fmla="*/ 10000 h 10000"/>
                <a:gd name="connsiteX41" fmla="*/ 5962 w 10000"/>
                <a:gd name="connsiteY41" fmla="*/ 9827 h 10000"/>
                <a:gd name="connsiteX42" fmla="*/ 6154 w 10000"/>
                <a:gd name="connsiteY42" fmla="*/ 9652 h 10000"/>
                <a:gd name="connsiteX43" fmla="*/ 6154 w 10000"/>
                <a:gd name="connsiteY43" fmla="*/ 9392 h 10000"/>
                <a:gd name="connsiteX44" fmla="*/ 5577 w 10000"/>
                <a:gd name="connsiteY44" fmla="*/ 9392 h 10000"/>
                <a:gd name="connsiteX45" fmla="*/ 5000 w 10000"/>
                <a:gd name="connsiteY45" fmla="*/ 9305 h 10000"/>
                <a:gd name="connsiteX46" fmla="*/ 4615 w 10000"/>
                <a:gd name="connsiteY46" fmla="*/ 9044 h 10000"/>
                <a:gd name="connsiteX47" fmla="*/ 4231 w 10000"/>
                <a:gd name="connsiteY47" fmla="*/ 8782 h 10000"/>
                <a:gd name="connsiteX48" fmla="*/ 3846 w 10000"/>
                <a:gd name="connsiteY48" fmla="*/ 8609 h 10000"/>
                <a:gd name="connsiteX49" fmla="*/ 3654 w 10000"/>
                <a:gd name="connsiteY49" fmla="*/ 8523 h 10000"/>
                <a:gd name="connsiteX50" fmla="*/ 3462 w 10000"/>
                <a:gd name="connsiteY50" fmla="*/ 8174 h 10000"/>
                <a:gd name="connsiteX51" fmla="*/ 3269 w 10000"/>
                <a:gd name="connsiteY51" fmla="*/ 7912 h 10000"/>
                <a:gd name="connsiteX52" fmla="*/ 2692 w 10000"/>
                <a:gd name="connsiteY52" fmla="*/ 7654 h 10000"/>
                <a:gd name="connsiteX53" fmla="*/ 2308 w 10000"/>
                <a:gd name="connsiteY53" fmla="*/ 7565 h 10000"/>
                <a:gd name="connsiteX54" fmla="*/ 1923 w 10000"/>
                <a:gd name="connsiteY54" fmla="*/ 7392 h 10000"/>
                <a:gd name="connsiteX55" fmla="*/ 1731 w 10000"/>
                <a:gd name="connsiteY55" fmla="*/ 6957 h 10000"/>
                <a:gd name="connsiteX56" fmla="*/ 1346 w 10000"/>
                <a:gd name="connsiteY56" fmla="*/ 6783 h 10000"/>
                <a:gd name="connsiteX57" fmla="*/ 1538 w 10000"/>
                <a:gd name="connsiteY57" fmla="*/ 6522 h 10000"/>
                <a:gd name="connsiteX58" fmla="*/ 1923 w 10000"/>
                <a:gd name="connsiteY58" fmla="*/ 6174 h 10000"/>
                <a:gd name="connsiteX59" fmla="*/ 1923 w 10000"/>
                <a:gd name="connsiteY59" fmla="*/ 6348 h 10000"/>
                <a:gd name="connsiteX60" fmla="*/ 1731 w 10000"/>
                <a:gd name="connsiteY60" fmla="*/ 6609 h 10000"/>
                <a:gd name="connsiteX61" fmla="*/ 1923 w 10000"/>
                <a:gd name="connsiteY61" fmla="*/ 6870 h 10000"/>
                <a:gd name="connsiteX62" fmla="*/ 2115 w 10000"/>
                <a:gd name="connsiteY62" fmla="*/ 7218 h 10000"/>
                <a:gd name="connsiteX63" fmla="*/ 2692 w 10000"/>
                <a:gd name="connsiteY63" fmla="*/ 7392 h 10000"/>
                <a:gd name="connsiteX64" fmla="*/ 3077 w 10000"/>
                <a:gd name="connsiteY64" fmla="*/ 7478 h 10000"/>
                <a:gd name="connsiteX65" fmla="*/ 3654 w 10000"/>
                <a:gd name="connsiteY65" fmla="*/ 7565 h 10000"/>
                <a:gd name="connsiteX66" fmla="*/ 3846 w 10000"/>
                <a:gd name="connsiteY66" fmla="*/ 7739 h 10000"/>
                <a:gd name="connsiteX67" fmla="*/ 4231 w 10000"/>
                <a:gd name="connsiteY67" fmla="*/ 7739 h 10000"/>
                <a:gd name="connsiteX68" fmla="*/ 4615 w 10000"/>
                <a:gd name="connsiteY68" fmla="*/ 7827 h 10000"/>
                <a:gd name="connsiteX69" fmla="*/ 4808 w 10000"/>
                <a:gd name="connsiteY69" fmla="*/ 8001 h 10000"/>
                <a:gd name="connsiteX70" fmla="*/ 5192 w 10000"/>
                <a:gd name="connsiteY70" fmla="*/ 7912 h 10000"/>
                <a:gd name="connsiteX71" fmla="*/ 5577 w 10000"/>
                <a:gd name="connsiteY71" fmla="*/ 7827 h 10000"/>
                <a:gd name="connsiteX72" fmla="*/ 5962 w 10000"/>
                <a:gd name="connsiteY72" fmla="*/ 7912 h 10000"/>
                <a:gd name="connsiteX73" fmla="*/ 6538 w 10000"/>
                <a:gd name="connsiteY73" fmla="*/ 7912 h 10000"/>
                <a:gd name="connsiteX74" fmla="*/ 6538 w 10000"/>
                <a:gd name="connsiteY74" fmla="*/ 8174 h 10000"/>
                <a:gd name="connsiteX75" fmla="*/ 6346 w 10000"/>
                <a:gd name="connsiteY75" fmla="*/ 8609 h 10000"/>
                <a:gd name="connsiteX76" fmla="*/ 6538 w 10000"/>
                <a:gd name="connsiteY76" fmla="*/ 8782 h 10000"/>
                <a:gd name="connsiteX77" fmla="*/ 7115 w 10000"/>
                <a:gd name="connsiteY77" fmla="*/ 8609 h 10000"/>
                <a:gd name="connsiteX78" fmla="*/ 7308 w 10000"/>
                <a:gd name="connsiteY78" fmla="*/ 8434 h 10000"/>
                <a:gd name="connsiteX79" fmla="*/ 7308 w 10000"/>
                <a:gd name="connsiteY79" fmla="*/ 8262 h 10000"/>
                <a:gd name="connsiteX80" fmla="*/ 7692 w 10000"/>
                <a:gd name="connsiteY80" fmla="*/ 8174 h 10000"/>
                <a:gd name="connsiteX81" fmla="*/ 7692 w 10000"/>
                <a:gd name="connsiteY81" fmla="*/ 8001 h 10000"/>
                <a:gd name="connsiteX82" fmla="*/ 7885 w 10000"/>
                <a:gd name="connsiteY82" fmla="*/ 7827 h 10000"/>
                <a:gd name="connsiteX83" fmla="*/ 8077 w 10000"/>
                <a:gd name="connsiteY83" fmla="*/ 7565 h 10000"/>
                <a:gd name="connsiteX84" fmla="*/ 7692 w 10000"/>
                <a:gd name="connsiteY84" fmla="*/ 7305 h 10000"/>
                <a:gd name="connsiteX85" fmla="*/ 8077 w 10000"/>
                <a:gd name="connsiteY85" fmla="*/ 7218 h 10000"/>
                <a:gd name="connsiteX86" fmla="*/ 8269 w 10000"/>
                <a:gd name="connsiteY86" fmla="*/ 7044 h 10000"/>
                <a:gd name="connsiteX87" fmla="*/ 8462 w 10000"/>
                <a:gd name="connsiteY87" fmla="*/ 6957 h 10000"/>
                <a:gd name="connsiteX88" fmla="*/ 8846 w 10000"/>
                <a:gd name="connsiteY88" fmla="*/ 6957 h 10000"/>
                <a:gd name="connsiteX89" fmla="*/ 8846 w 10000"/>
                <a:gd name="connsiteY89" fmla="*/ 6870 h 10000"/>
                <a:gd name="connsiteX90" fmla="*/ 8654 w 10000"/>
                <a:gd name="connsiteY90" fmla="*/ 6783 h 10000"/>
                <a:gd name="connsiteX91" fmla="*/ 8846 w 10000"/>
                <a:gd name="connsiteY91" fmla="*/ 6522 h 10000"/>
                <a:gd name="connsiteX92" fmla="*/ 8654 w 10000"/>
                <a:gd name="connsiteY92" fmla="*/ 6348 h 10000"/>
                <a:gd name="connsiteX93" fmla="*/ 8654 w 10000"/>
                <a:gd name="connsiteY93" fmla="*/ 6261 h 10000"/>
                <a:gd name="connsiteX94" fmla="*/ 9038 w 10000"/>
                <a:gd name="connsiteY94" fmla="*/ 6261 h 10000"/>
                <a:gd name="connsiteX95" fmla="*/ 9231 w 10000"/>
                <a:gd name="connsiteY95" fmla="*/ 6000 h 10000"/>
                <a:gd name="connsiteX96" fmla="*/ 9808 w 10000"/>
                <a:gd name="connsiteY96" fmla="*/ 5653 h 10000"/>
                <a:gd name="connsiteX97" fmla="*/ 9615 w 10000"/>
                <a:gd name="connsiteY97" fmla="*/ 5304 h 10000"/>
                <a:gd name="connsiteX98" fmla="*/ 9808 w 10000"/>
                <a:gd name="connsiteY98" fmla="*/ 5044 h 10000"/>
                <a:gd name="connsiteX99" fmla="*/ 9808 w 10000"/>
                <a:gd name="connsiteY99" fmla="*/ 4696 h 10000"/>
                <a:gd name="connsiteX100" fmla="*/ 9808 w 10000"/>
                <a:gd name="connsiteY100" fmla="*/ 4436 h 10000"/>
                <a:gd name="connsiteX101" fmla="*/ 9808 w 10000"/>
                <a:gd name="connsiteY101" fmla="*/ 4175 h 10000"/>
                <a:gd name="connsiteX102" fmla="*/ 9808 w 10000"/>
                <a:gd name="connsiteY102" fmla="*/ 3912 h 10000"/>
                <a:gd name="connsiteX103" fmla="*/ 10000 w 10000"/>
                <a:gd name="connsiteY103" fmla="*/ 3652 h 10000"/>
                <a:gd name="connsiteX104" fmla="*/ 10000 w 10000"/>
                <a:gd name="connsiteY104" fmla="*/ 3218 h 10000"/>
                <a:gd name="connsiteX105" fmla="*/ 9808 w 10000"/>
                <a:gd name="connsiteY105" fmla="*/ 2783 h 10000"/>
                <a:gd name="connsiteX0" fmla="*/ 9808 w 10000"/>
                <a:gd name="connsiteY0" fmla="*/ 2783 h 10000"/>
                <a:gd name="connsiteX1" fmla="*/ 9615 w 10000"/>
                <a:gd name="connsiteY1" fmla="*/ 2783 h 10000"/>
                <a:gd name="connsiteX2" fmla="*/ 9038 w 10000"/>
                <a:gd name="connsiteY2" fmla="*/ 2870 h 10000"/>
                <a:gd name="connsiteX3" fmla="*/ 8462 w 10000"/>
                <a:gd name="connsiteY3" fmla="*/ 2870 h 10000"/>
                <a:gd name="connsiteX4" fmla="*/ 7885 w 10000"/>
                <a:gd name="connsiteY4" fmla="*/ 2783 h 10000"/>
                <a:gd name="connsiteX5" fmla="*/ 8269 w 10000"/>
                <a:gd name="connsiteY5" fmla="*/ 2696 h 10000"/>
                <a:gd name="connsiteX6" fmla="*/ 8462 w 10000"/>
                <a:gd name="connsiteY6" fmla="*/ 2435 h 10000"/>
                <a:gd name="connsiteX7" fmla="*/ 8654 w 10000"/>
                <a:gd name="connsiteY7" fmla="*/ 2348 h 10000"/>
                <a:gd name="connsiteX8" fmla="*/ 8269 w 10000"/>
                <a:gd name="connsiteY8" fmla="*/ 2261 h 10000"/>
                <a:gd name="connsiteX9" fmla="*/ 8269 w 10000"/>
                <a:gd name="connsiteY9" fmla="*/ 2087 h 10000"/>
                <a:gd name="connsiteX10" fmla="*/ 8654 w 10000"/>
                <a:gd name="connsiteY10" fmla="*/ 1913 h 10000"/>
                <a:gd name="connsiteX11" fmla="*/ 8654 w 10000"/>
                <a:gd name="connsiteY11" fmla="*/ 1739 h 10000"/>
                <a:gd name="connsiteX12" fmla="*/ 9231 w 10000"/>
                <a:gd name="connsiteY12" fmla="*/ 1303 h 10000"/>
                <a:gd name="connsiteX13" fmla="*/ 9231 w 10000"/>
                <a:gd name="connsiteY13" fmla="*/ 782 h 10000"/>
                <a:gd name="connsiteX14" fmla="*/ 3846 w 10000"/>
                <a:gd name="connsiteY14" fmla="*/ 0 h 10000"/>
                <a:gd name="connsiteX15" fmla="*/ 4038 w 10000"/>
                <a:gd name="connsiteY15" fmla="*/ 0 h 10000"/>
                <a:gd name="connsiteX16" fmla="*/ 3462 w 10000"/>
                <a:gd name="connsiteY16" fmla="*/ 86 h 10000"/>
                <a:gd name="connsiteX17" fmla="*/ 3077 w 10000"/>
                <a:gd name="connsiteY17" fmla="*/ 434 h 10000"/>
                <a:gd name="connsiteX18" fmla="*/ 2885 w 10000"/>
                <a:gd name="connsiteY18" fmla="*/ 782 h 10000"/>
                <a:gd name="connsiteX19" fmla="*/ 2692 w 10000"/>
                <a:gd name="connsiteY19" fmla="*/ 1131 h 10000"/>
                <a:gd name="connsiteX20" fmla="*/ 2115 w 10000"/>
                <a:gd name="connsiteY20" fmla="*/ 1392 h 10000"/>
                <a:gd name="connsiteX21" fmla="*/ 2308 w 10000"/>
                <a:gd name="connsiteY21" fmla="*/ 1826 h 10000"/>
                <a:gd name="connsiteX22" fmla="*/ 2500 w 10000"/>
                <a:gd name="connsiteY22" fmla="*/ 2000 h 10000"/>
                <a:gd name="connsiteX23" fmla="*/ 2115 w 10000"/>
                <a:gd name="connsiteY23" fmla="*/ 2348 h 10000"/>
                <a:gd name="connsiteX24" fmla="*/ 1923 w 10000"/>
                <a:gd name="connsiteY24" fmla="*/ 2696 h 10000"/>
                <a:gd name="connsiteX25" fmla="*/ 2500 w 10000"/>
                <a:gd name="connsiteY25" fmla="*/ 3043 h 10000"/>
                <a:gd name="connsiteX26" fmla="*/ 3077 w 10000"/>
                <a:gd name="connsiteY26" fmla="*/ 3218 h 10000"/>
                <a:gd name="connsiteX27" fmla="*/ 3654 w 10000"/>
                <a:gd name="connsiteY27" fmla="*/ 3479 h 10000"/>
                <a:gd name="connsiteX28" fmla="*/ 4423 w 10000"/>
                <a:gd name="connsiteY28" fmla="*/ 3739 h 10000"/>
                <a:gd name="connsiteX29" fmla="*/ 5385 w 10000"/>
                <a:gd name="connsiteY29" fmla="*/ 4087 h 10000"/>
                <a:gd name="connsiteX30" fmla="*/ 5769 w 10000"/>
                <a:gd name="connsiteY30" fmla="*/ 4349 h 10000"/>
                <a:gd name="connsiteX31" fmla="*/ 5192 w 10000"/>
                <a:gd name="connsiteY31" fmla="*/ 4522 h 10000"/>
                <a:gd name="connsiteX32" fmla="*/ 4423 w 10000"/>
                <a:gd name="connsiteY32" fmla="*/ 4869 h 10000"/>
                <a:gd name="connsiteX33" fmla="*/ 3846 w 10000"/>
                <a:gd name="connsiteY33" fmla="*/ 5130 h 10000"/>
                <a:gd name="connsiteX34" fmla="*/ 3846 w 10000"/>
                <a:gd name="connsiteY34" fmla="*/ 5392 h 10000"/>
                <a:gd name="connsiteX35" fmla="*/ 2885 w 10000"/>
                <a:gd name="connsiteY35" fmla="*/ 5739 h 10000"/>
                <a:gd name="connsiteX36" fmla="*/ 2500 w 10000"/>
                <a:gd name="connsiteY36" fmla="*/ 5914 h 10000"/>
                <a:gd name="connsiteX37" fmla="*/ 1538 w 10000"/>
                <a:gd name="connsiteY37" fmla="*/ 5825 h 10000"/>
                <a:gd name="connsiteX38" fmla="*/ 577 w 10000"/>
                <a:gd name="connsiteY38" fmla="*/ 6088 h 10000"/>
                <a:gd name="connsiteX39" fmla="*/ 0 w 10000"/>
                <a:gd name="connsiteY39" fmla="*/ 6522 h 10000"/>
                <a:gd name="connsiteX40" fmla="*/ 6538 w 10000"/>
                <a:gd name="connsiteY40" fmla="*/ 10000 h 10000"/>
                <a:gd name="connsiteX41" fmla="*/ 6154 w 10000"/>
                <a:gd name="connsiteY41" fmla="*/ 9652 h 10000"/>
                <a:gd name="connsiteX42" fmla="*/ 6154 w 10000"/>
                <a:gd name="connsiteY42" fmla="*/ 9392 h 10000"/>
                <a:gd name="connsiteX43" fmla="*/ 5577 w 10000"/>
                <a:gd name="connsiteY43" fmla="*/ 9392 h 10000"/>
                <a:gd name="connsiteX44" fmla="*/ 5000 w 10000"/>
                <a:gd name="connsiteY44" fmla="*/ 9305 h 10000"/>
                <a:gd name="connsiteX45" fmla="*/ 4615 w 10000"/>
                <a:gd name="connsiteY45" fmla="*/ 9044 h 10000"/>
                <a:gd name="connsiteX46" fmla="*/ 4231 w 10000"/>
                <a:gd name="connsiteY46" fmla="*/ 8782 h 10000"/>
                <a:gd name="connsiteX47" fmla="*/ 3846 w 10000"/>
                <a:gd name="connsiteY47" fmla="*/ 8609 h 10000"/>
                <a:gd name="connsiteX48" fmla="*/ 3654 w 10000"/>
                <a:gd name="connsiteY48" fmla="*/ 8523 h 10000"/>
                <a:gd name="connsiteX49" fmla="*/ 3462 w 10000"/>
                <a:gd name="connsiteY49" fmla="*/ 8174 h 10000"/>
                <a:gd name="connsiteX50" fmla="*/ 3269 w 10000"/>
                <a:gd name="connsiteY50" fmla="*/ 7912 h 10000"/>
                <a:gd name="connsiteX51" fmla="*/ 2692 w 10000"/>
                <a:gd name="connsiteY51" fmla="*/ 7654 h 10000"/>
                <a:gd name="connsiteX52" fmla="*/ 2308 w 10000"/>
                <a:gd name="connsiteY52" fmla="*/ 7565 h 10000"/>
                <a:gd name="connsiteX53" fmla="*/ 1923 w 10000"/>
                <a:gd name="connsiteY53" fmla="*/ 7392 h 10000"/>
                <a:gd name="connsiteX54" fmla="*/ 1731 w 10000"/>
                <a:gd name="connsiteY54" fmla="*/ 6957 h 10000"/>
                <a:gd name="connsiteX55" fmla="*/ 1346 w 10000"/>
                <a:gd name="connsiteY55" fmla="*/ 6783 h 10000"/>
                <a:gd name="connsiteX56" fmla="*/ 1538 w 10000"/>
                <a:gd name="connsiteY56" fmla="*/ 6522 h 10000"/>
                <a:gd name="connsiteX57" fmla="*/ 1923 w 10000"/>
                <a:gd name="connsiteY57" fmla="*/ 6174 h 10000"/>
                <a:gd name="connsiteX58" fmla="*/ 1923 w 10000"/>
                <a:gd name="connsiteY58" fmla="*/ 6348 h 10000"/>
                <a:gd name="connsiteX59" fmla="*/ 1731 w 10000"/>
                <a:gd name="connsiteY59" fmla="*/ 6609 h 10000"/>
                <a:gd name="connsiteX60" fmla="*/ 1923 w 10000"/>
                <a:gd name="connsiteY60" fmla="*/ 6870 h 10000"/>
                <a:gd name="connsiteX61" fmla="*/ 2115 w 10000"/>
                <a:gd name="connsiteY61" fmla="*/ 7218 h 10000"/>
                <a:gd name="connsiteX62" fmla="*/ 2692 w 10000"/>
                <a:gd name="connsiteY62" fmla="*/ 7392 h 10000"/>
                <a:gd name="connsiteX63" fmla="*/ 3077 w 10000"/>
                <a:gd name="connsiteY63" fmla="*/ 7478 h 10000"/>
                <a:gd name="connsiteX64" fmla="*/ 3654 w 10000"/>
                <a:gd name="connsiteY64" fmla="*/ 7565 h 10000"/>
                <a:gd name="connsiteX65" fmla="*/ 3846 w 10000"/>
                <a:gd name="connsiteY65" fmla="*/ 7739 h 10000"/>
                <a:gd name="connsiteX66" fmla="*/ 4231 w 10000"/>
                <a:gd name="connsiteY66" fmla="*/ 7739 h 10000"/>
                <a:gd name="connsiteX67" fmla="*/ 4615 w 10000"/>
                <a:gd name="connsiteY67" fmla="*/ 7827 h 10000"/>
                <a:gd name="connsiteX68" fmla="*/ 4808 w 10000"/>
                <a:gd name="connsiteY68" fmla="*/ 8001 h 10000"/>
                <a:gd name="connsiteX69" fmla="*/ 5192 w 10000"/>
                <a:gd name="connsiteY69" fmla="*/ 7912 h 10000"/>
                <a:gd name="connsiteX70" fmla="*/ 5577 w 10000"/>
                <a:gd name="connsiteY70" fmla="*/ 7827 h 10000"/>
                <a:gd name="connsiteX71" fmla="*/ 5962 w 10000"/>
                <a:gd name="connsiteY71" fmla="*/ 7912 h 10000"/>
                <a:gd name="connsiteX72" fmla="*/ 6538 w 10000"/>
                <a:gd name="connsiteY72" fmla="*/ 7912 h 10000"/>
                <a:gd name="connsiteX73" fmla="*/ 6538 w 10000"/>
                <a:gd name="connsiteY73" fmla="*/ 8174 h 10000"/>
                <a:gd name="connsiteX74" fmla="*/ 6346 w 10000"/>
                <a:gd name="connsiteY74" fmla="*/ 8609 h 10000"/>
                <a:gd name="connsiteX75" fmla="*/ 6538 w 10000"/>
                <a:gd name="connsiteY75" fmla="*/ 8782 h 10000"/>
                <a:gd name="connsiteX76" fmla="*/ 7115 w 10000"/>
                <a:gd name="connsiteY76" fmla="*/ 8609 h 10000"/>
                <a:gd name="connsiteX77" fmla="*/ 7308 w 10000"/>
                <a:gd name="connsiteY77" fmla="*/ 8434 h 10000"/>
                <a:gd name="connsiteX78" fmla="*/ 7308 w 10000"/>
                <a:gd name="connsiteY78" fmla="*/ 8262 h 10000"/>
                <a:gd name="connsiteX79" fmla="*/ 7692 w 10000"/>
                <a:gd name="connsiteY79" fmla="*/ 8174 h 10000"/>
                <a:gd name="connsiteX80" fmla="*/ 7692 w 10000"/>
                <a:gd name="connsiteY80" fmla="*/ 8001 h 10000"/>
                <a:gd name="connsiteX81" fmla="*/ 7885 w 10000"/>
                <a:gd name="connsiteY81" fmla="*/ 7827 h 10000"/>
                <a:gd name="connsiteX82" fmla="*/ 8077 w 10000"/>
                <a:gd name="connsiteY82" fmla="*/ 7565 h 10000"/>
                <a:gd name="connsiteX83" fmla="*/ 7692 w 10000"/>
                <a:gd name="connsiteY83" fmla="*/ 7305 h 10000"/>
                <a:gd name="connsiteX84" fmla="*/ 8077 w 10000"/>
                <a:gd name="connsiteY84" fmla="*/ 7218 h 10000"/>
                <a:gd name="connsiteX85" fmla="*/ 8269 w 10000"/>
                <a:gd name="connsiteY85" fmla="*/ 7044 h 10000"/>
                <a:gd name="connsiteX86" fmla="*/ 8462 w 10000"/>
                <a:gd name="connsiteY86" fmla="*/ 6957 h 10000"/>
                <a:gd name="connsiteX87" fmla="*/ 8846 w 10000"/>
                <a:gd name="connsiteY87" fmla="*/ 6957 h 10000"/>
                <a:gd name="connsiteX88" fmla="*/ 8846 w 10000"/>
                <a:gd name="connsiteY88" fmla="*/ 6870 h 10000"/>
                <a:gd name="connsiteX89" fmla="*/ 8654 w 10000"/>
                <a:gd name="connsiteY89" fmla="*/ 6783 h 10000"/>
                <a:gd name="connsiteX90" fmla="*/ 8846 w 10000"/>
                <a:gd name="connsiteY90" fmla="*/ 6522 h 10000"/>
                <a:gd name="connsiteX91" fmla="*/ 8654 w 10000"/>
                <a:gd name="connsiteY91" fmla="*/ 6348 h 10000"/>
                <a:gd name="connsiteX92" fmla="*/ 8654 w 10000"/>
                <a:gd name="connsiteY92" fmla="*/ 6261 h 10000"/>
                <a:gd name="connsiteX93" fmla="*/ 9038 w 10000"/>
                <a:gd name="connsiteY93" fmla="*/ 6261 h 10000"/>
                <a:gd name="connsiteX94" fmla="*/ 9231 w 10000"/>
                <a:gd name="connsiteY94" fmla="*/ 6000 h 10000"/>
                <a:gd name="connsiteX95" fmla="*/ 9808 w 10000"/>
                <a:gd name="connsiteY95" fmla="*/ 5653 h 10000"/>
                <a:gd name="connsiteX96" fmla="*/ 9615 w 10000"/>
                <a:gd name="connsiteY96" fmla="*/ 5304 h 10000"/>
                <a:gd name="connsiteX97" fmla="*/ 9808 w 10000"/>
                <a:gd name="connsiteY97" fmla="*/ 5044 h 10000"/>
                <a:gd name="connsiteX98" fmla="*/ 9808 w 10000"/>
                <a:gd name="connsiteY98" fmla="*/ 4696 h 10000"/>
                <a:gd name="connsiteX99" fmla="*/ 9808 w 10000"/>
                <a:gd name="connsiteY99" fmla="*/ 4436 h 10000"/>
                <a:gd name="connsiteX100" fmla="*/ 9808 w 10000"/>
                <a:gd name="connsiteY100" fmla="*/ 4175 h 10000"/>
                <a:gd name="connsiteX101" fmla="*/ 9808 w 10000"/>
                <a:gd name="connsiteY101" fmla="*/ 3912 h 10000"/>
                <a:gd name="connsiteX102" fmla="*/ 10000 w 10000"/>
                <a:gd name="connsiteY102" fmla="*/ 3652 h 10000"/>
                <a:gd name="connsiteX103" fmla="*/ 10000 w 10000"/>
                <a:gd name="connsiteY103" fmla="*/ 3218 h 10000"/>
                <a:gd name="connsiteX104" fmla="*/ 9808 w 10000"/>
                <a:gd name="connsiteY104" fmla="*/ 2783 h 10000"/>
                <a:gd name="connsiteX0" fmla="*/ 9808 w 10000"/>
                <a:gd name="connsiteY0" fmla="*/ 2783 h 10000"/>
                <a:gd name="connsiteX1" fmla="*/ 9615 w 10000"/>
                <a:gd name="connsiteY1" fmla="*/ 2783 h 10000"/>
                <a:gd name="connsiteX2" fmla="*/ 9038 w 10000"/>
                <a:gd name="connsiteY2" fmla="*/ 2870 h 10000"/>
                <a:gd name="connsiteX3" fmla="*/ 8462 w 10000"/>
                <a:gd name="connsiteY3" fmla="*/ 2870 h 10000"/>
                <a:gd name="connsiteX4" fmla="*/ 7885 w 10000"/>
                <a:gd name="connsiteY4" fmla="*/ 2783 h 10000"/>
                <a:gd name="connsiteX5" fmla="*/ 8269 w 10000"/>
                <a:gd name="connsiteY5" fmla="*/ 2696 h 10000"/>
                <a:gd name="connsiteX6" fmla="*/ 8462 w 10000"/>
                <a:gd name="connsiteY6" fmla="*/ 2435 h 10000"/>
                <a:gd name="connsiteX7" fmla="*/ 8654 w 10000"/>
                <a:gd name="connsiteY7" fmla="*/ 2348 h 10000"/>
                <a:gd name="connsiteX8" fmla="*/ 8269 w 10000"/>
                <a:gd name="connsiteY8" fmla="*/ 2261 h 10000"/>
                <a:gd name="connsiteX9" fmla="*/ 8269 w 10000"/>
                <a:gd name="connsiteY9" fmla="*/ 2087 h 10000"/>
                <a:gd name="connsiteX10" fmla="*/ 8654 w 10000"/>
                <a:gd name="connsiteY10" fmla="*/ 1913 h 10000"/>
                <a:gd name="connsiteX11" fmla="*/ 8654 w 10000"/>
                <a:gd name="connsiteY11" fmla="*/ 1739 h 10000"/>
                <a:gd name="connsiteX12" fmla="*/ 9231 w 10000"/>
                <a:gd name="connsiteY12" fmla="*/ 1303 h 10000"/>
                <a:gd name="connsiteX13" fmla="*/ 9231 w 10000"/>
                <a:gd name="connsiteY13" fmla="*/ 782 h 10000"/>
                <a:gd name="connsiteX14" fmla="*/ 3846 w 10000"/>
                <a:gd name="connsiteY14" fmla="*/ 0 h 10000"/>
                <a:gd name="connsiteX15" fmla="*/ 4038 w 10000"/>
                <a:gd name="connsiteY15" fmla="*/ 0 h 10000"/>
                <a:gd name="connsiteX16" fmla="*/ 3462 w 10000"/>
                <a:gd name="connsiteY16" fmla="*/ 86 h 10000"/>
                <a:gd name="connsiteX17" fmla="*/ 3077 w 10000"/>
                <a:gd name="connsiteY17" fmla="*/ 434 h 10000"/>
                <a:gd name="connsiteX18" fmla="*/ 2885 w 10000"/>
                <a:gd name="connsiteY18" fmla="*/ 782 h 10000"/>
                <a:gd name="connsiteX19" fmla="*/ 2692 w 10000"/>
                <a:gd name="connsiteY19" fmla="*/ 1131 h 10000"/>
                <a:gd name="connsiteX20" fmla="*/ 2115 w 10000"/>
                <a:gd name="connsiteY20" fmla="*/ 1392 h 10000"/>
                <a:gd name="connsiteX21" fmla="*/ 2308 w 10000"/>
                <a:gd name="connsiteY21" fmla="*/ 1826 h 10000"/>
                <a:gd name="connsiteX22" fmla="*/ 2500 w 10000"/>
                <a:gd name="connsiteY22" fmla="*/ 2000 h 10000"/>
                <a:gd name="connsiteX23" fmla="*/ 2115 w 10000"/>
                <a:gd name="connsiteY23" fmla="*/ 2348 h 10000"/>
                <a:gd name="connsiteX24" fmla="*/ 1923 w 10000"/>
                <a:gd name="connsiteY24" fmla="*/ 2696 h 10000"/>
                <a:gd name="connsiteX25" fmla="*/ 2500 w 10000"/>
                <a:gd name="connsiteY25" fmla="*/ 3043 h 10000"/>
                <a:gd name="connsiteX26" fmla="*/ 3077 w 10000"/>
                <a:gd name="connsiteY26" fmla="*/ 3218 h 10000"/>
                <a:gd name="connsiteX27" fmla="*/ 3654 w 10000"/>
                <a:gd name="connsiteY27" fmla="*/ 3479 h 10000"/>
                <a:gd name="connsiteX28" fmla="*/ 4423 w 10000"/>
                <a:gd name="connsiteY28" fmla="*/ 3739 h 10000"/>
                <a:gd name="connsiteX29" fmla="*/ 5385 w 10000"/>
                <a:gd name="connsiteY29" fmla="*/ 4087 h 10000"/>
                <a:gd name="connsiteX30" fmla="*/ 5769 w 10000"/>
                <a:gd name="connsiteY30" fmla="*/ 4349 h 10000"/>
                <a:gd name="connsiteX31" fmla="*/ 5192 w 10000"/>
                <a:gd name="connsiteY31" fmla="*/ 4522 h 10000"/>
                <a:gd name="connsiteX32" fmla="*/ 4423 w 10000"/>
                <a:gd name="connsiteY32" fmla="*/ 4869 h 10000"/>
                <a:gd name="connsiteX33" fmla="*/ 3846 w 10000"/>
                <a:gd name="connsiteY33" fmla="*/ 5130 h 10000"/>
                <a:gd name="connsiteX34" fmla="*/ 3846 w 10000"/>
                <a:gd name="connsiteY34" fmla="*/ 5392 h 10000"/>
                <a:gd name="connsiteX35" fmla="*/ 2885 w 10000"/>
                <a:gd name="connsiteY35" fmla="*/ 5739 h 10000"/>
                <a:gd name="connsiteX36" fmla="*/ 2500 w 10000"/>
                <a:gd name="connsiteY36" fmla="*/ 5914 h 10000"/>
                <a:gd name="connsiteX37" fmla="*/ 1538 w 10000"/>
                <a:gd name="connsiteY37" fmla="*/ 5825 h 10000"/>
                <a:gd name="connsiteX38" fmla="*/ 577 w 10000"/>
                <a:gd name="connsiteY38" fmla="*/ 6088 h 10000"/>
                <a:gd name="connsiteX39" fmla="*/ 0 w 10000"/>
                <a:gd name="connsiteY39" fmla="*/ 6522 h 10000"/>
                <a:gd name="connsiteX40" fmla="*/ 6538 w 10000"/>
                <a:gd name="connsiteY40" fmla="*/ 10000 h 10000"/>
                <a:gd name="connsiteX41" fmla="*/ 6154 w 10000"/>
                <a:gd name="connsiteY41" fmla="*/ 9392 h 10000"/>
                <a:gd name="connsiteX42" fmla="*/ 5577 w 10000"/>
                <a:gd name="connsiteY42" fmla="*/ 9392 h 10000"/>
                <a:gd name="connsiteX43" fmla="*/ 5000 w 10000"/>
                <a:gd name="connsiteY43" fmla="*/ 9305 h 10000"/>
                <a:gd name="connsiteX44" fmla="*/ 4615 w 10000"/>
                <a:gd name="connsiteY44" fmla="*/ 9044 h 10000"/>
                <a:gd name="connsiteX45" fmla="*/ 4231 w 10000"/>
                <a:gd name="connsiteY45" fmla="*/ 8782 h 10000"/>
                <a:gd name="connsiteX46" fmla="*/ 3846 w 10000"/>
                <a:gd name="connsiteY46" fmla="*/ 8609 h 10000"/>
                <a:gd name="connsiteX47" fmla="*/ 3654 w 10000"/>
                <a:gd name="connsiteY47" fmla="*/ 8523 h 10000"/>
                <a:gd name="connsiteX48" fmla="*/ 3462 w 10000"/>
                <a:gd name="connsiteY48" fmla="*/ 8174 h 10000"/>
                <a:gd name="connsiteX49" fmla="*/ 3269 w 10000"/>
                <a:gd name="connsiteY49" fmla="*/ 7912 h 10000"/>
                <a:gd name="connsiteX50" fmla="*/ 2692 w 10000"/>
                <a:gd name="connsiteY50" fmla="*/ 7654 h 10000"/>
                <a:gd name="connsiteX51" fmla="*/ 2308 w 10000"/>
                <a:gd name="connsiteY51" fmla="*/ 7565 h 10000"/>
                <a:gd name="connsiteX52" fmla="*/ 1923 w 10000"/>
                <a:gd name="connsiteY52" fmla="*/ 7392 h 10000"/>
                <a:gd name="connsiteX53" fmla="*/ 1731 w 10000"/>
                <a:gd name="connsiteY53" fmla="*/ 6957 h 10000"/>
                <a:gd name="connsiteX54" fmla="*/ 1346 w 10000"/>
                <a:gd name="connsiteY54" fmla="*/ 6783 h 10000"/>
                <a:gd name="connsiteX55" fmla="*/ 1538 w 10000"/>
                <a:gd name="connsiteY55" fmla="*/ 6522 h 10000"/>
                <a:gd name="connsiteX56" fmla="*/ 1923 w 10000"/>
                <a:gd name="connsiteY56" fmla="*/ 6174 h 10000"/>
                <a:gd name="connsiteX57" fmla="*/ 1923 w 10000"/>
                <a:gd name="connsiteY57" fmla="*/ 6348 h 10000"/>
                <a:gd name="connsiteX58" fmla="*/ 1731 w 10000"/>
                <a:gd name="connsiteY58" fmla="*/ 6609 h 10000"/>
                <a:gd name="connsiteX59" fmla="*/ 1923 w 10000"/>
                <a:gd name="connsiteY59" fmla="*/ 6870 h 10000"/>
                <a:gd name="connsiteX60" fmla="*/ 2115 w 10000"/>
                <a:gd name="connsiteY60" fmla="*/ 7218 h 10000"/>
                <a:gd name="connsiteX61" fmla="*/ 2692 w 10000"/>
                <a:gd name="connsiteY61" fmla="*/ 7392 h 10000"/>
                <a:gd name="connsiteX62" fmla="*/ 3077 w 10000"/>
                <a:gd name="connsiteY62" fmla="*/ 7478 h 10000"/>
                <a:gd name="connsiteX63" fmla="*/ 3654 w 10000"/>
                <a:gd name="connsiteY63" fmla="*/ 7565 h 10000"/>
                <a:gd name="connsiteX64" fmla="*/ 3846 w 10000"/>
                <a:gd name="connsiteY64" fmla="*/ 7739 h 10000"/>
                <a:gd name="connsiteX65" fmla="*/ 4231 w 10000"/>
                <a:gd name="connsiteY65" fmla="*/ 7739 h 10000"/>
                <a:gd name="connsiteX66" fmla="*/ 4615 w 10000"/>
                <a:gd name="connsiteY66" fmla="*/ 7827 h 10000"/>
                <a:gd name="connsiteX67" fmla="*/ 4808 w 10000"/>
                <a:gd name="connsiteY67" fmla="*/ 8001 h 10000"/>
                <a:gd name="connsiteX68" fmla="*/ 5192 w 10000"/>
                <a:gd name="connsiteY68" fmla="*/ 7912 h 10000"/>
                <a:gd name="connsiteX69" fmla="*/ 5577 w 10000"/>
                <a:gd name="connsiteY69" fmla="*/ 7827 h 10000"/>
                <a:gd name="connsiteX70" fmla="*/ 5962 w 10000"/>
                <a:gd name="connsiteY70" fmla="*/ 7912 h 10000"/>
                <a:gd name="connsiteX71" fmla="*/ 6538 w 10000"/>
                <a:gd name="connsiteY71" fmla="*/ 7912 h 10000"/>
                <a:gd name="connsiteX72" fmla="*/ 6538 w 10000"/>
                <a:gd name="connsiteY72" fmla="*/ 8174 h 10000"/>
                <a:gd name="connsiteX73" fmla="*/ 6346 w 10000"/>
                <a:gd name="connsiteY73" fmla="*/ 8609 h 10000"/>
                <a:gd name="connsiteX74" fmla="*/ 6538 w 10000"/>
                <a:gd name="connsiteY74" fmla="*/ 8782 h 10000"/>
                <a:gd name="connsiteX75" fmla="*/ 7115 w 10000"/>
                <a:gd name="connsiteY75" fmla="*/ 8609 h 10000"/>
                <a:gd name="connsiteX76" fmla="*/ 7308 w 10000"/>
                <a:gd name="connsiteY76" fmla="*/ 8434 h 10000"/>
                <a:gd name="connsiteX77" fmla="*/ 7308 w 10000"/>
                <a:gd name="connsiteY77" fmla="*/ 8262 h 10000"/>
                <a:gd name="connsiteX78" fmla="*/ 7692 w 10000"/>
                <a:gd name="connsiteY78" fmla="*/ 8174 h 10000"/>
                <a:gd name="connsiteX79" fmla="*/ 7692 w 10000"/>
                <a:gd name="connsiteY79" fmla="*/ 8001 h 10000"/>
                <a:gd name="connsiteX80" fmla="*/ 7885 w 10000"/>
                <a:gd name="connsiteY80" fmla="*/ 7827 h 10000"/>
                <a:gd name="connsiteX81" fmla="*/ 8077 w 10000"/>
                <a:gd name="connsiteY81" fmla="*/ 7565 h 10000"/>
                <a:gd name="connsiteX82" fmla="*/ 7692 w 10000"/>
                <a:gd name="connsiteY82" fmla="*/ 7305 h 10000"/>
                <a:gd name="connsiteX83" fmla="*/ 8077 w 10000"/>
                <a:gd name="connsiteY83" fmla="*/ 7218 h 10000"/>
                <a:gd name="connsiteX84" fmla="*/ 8269 w 10000"/>
                <a:gd name="connsiteY84" fmla="*/ 7044 h 10000"/>
                <a:gd name="connsiteX85" fmla="*/ 8462 w 10000"/>
                <a:gd name="connsiteY85" fmla="*/ 6957 h 10000"/>
                <a:gd name="connsiteX86" fmla="*/ 8846 w 10000"/>
                <a:gd name="connsiteY86" fmla="*/ 6957 h 10000"/>
                <a:gd name="connsiteX87" fmla="*/ 8846 w 10000"/>
                <a:gd name="connsiteY87" fmla="*/ 6870 h 10000"/>
                <a:gd name="connsiteX88" fmla="*/ 8654 w 10000"/>
                <a:gd name="connsiteY88" fmla="*/ 6783 h 10000"/>
                <a:gd name="connsiteX89" fmla="*/ 8846 w 10000"/>
                <a:gd name="connsiteY89" fmla="*/ 6522 h 10000"/>
                <a:gd name="connsiteX90" fmla="*/ 8654 w 10000"/>
                <a:gd name="connsiteY90" fmla="*/ 6348 h 10000"/>
                <a:gd name="connsiteX91" fmla="*/ 8654 w 10000"/>
                <a:gd name="connsiteY91" fmla="*/ 6261 h 10000"/>
                <a:gd name="connsiteX92" fmla="*/ 9038 w 10000"/>
                <a:gd name="connsiteY92" fmla="*/ 6261 h 10000"/>
                <a:gd name="connsiteX93" fmla="*/ 9231 w 10000"/>
                <a:gd name="connsiteY93" fmla="*/ 6000 h 10000"/>
                <a:gd name="connsiteX94" fmla="*/ 9808 w 10000"/>
                <a:gd name="connsiteY94" fmla="*/ 5653 h 10000"/>
                <a:gd name="connsiteX95" fmla="*/ 9615 w 10000"/>
                <a:gd name="connsiteY95" fmla="*/ 5304 h 10000"/>
                <a:gd name="connsiteX96" fmla="*/ 9808 w 10000"/>
                <a:gd name="connsiteY96" fmla="*/ 5044 h 10000"/>
                <a:gd name="connsiteX97" fmla="*/ 9808 w 10000"/>
                <a:gd name="connsiteY97" fmla="*/ 4696 h 10000"/>
                <a:gd name="connsiteX98" fmla="*/ 9808 w 10000"/>
                <a:gd name="connsiteY98" fmla="*/ 4436 h 10000"/>
                <a:gd name="connsiteX99" fmla="*/ 9808 w 10000"/>
                <a:gd name="connsiteY99" fmla="*/ 4175 h 10000"/>
                <a:gd name="connsiteX100" fmla="*/ 9808 w 10000"/>
                <a:gd name="connsiteY100" fmla="*/ 3912 h 10000"/>
                <a:gd name="connsiteX101" fmla="*/ 10000 w 10000"/>
                <a:gd name="connsiteY101" fmla="*/ 3652 h 10000"/>
                <a:gd name="connsiteX102" fmla="*/ 10000 w 10000"/>
                <a:gd name="connsiteY102" fmla="*/ 3218 h 10000"/>
                <a:gd name="connsiteX103" fmla="*/ 9808 w 10000"/>
                <a:gd name="connsiteY103" fmla="*/ 2783 h 10000"/>
                <a:gd name="connsiteX0" fmla="*/ 9808 w 10000"/>
                <a:gd name="connsiteY0" fmla="*/ 2783 h 10000"/>
                <a:gd name="connsiteX1" fmla="*/ 9615 w 10000"/>
                <a:gd name="connsiteY1" fmla="*/ 2783 h 10000"/>
                <a:gd name="connsiteX2" fmla="*/ 9038 w 10000"/>
                <a:gd name="connsiteY2" fmla="*/ 2870 h 10000"/>
                <a:gd name="connsiteX3" fmla="*/ 8462 w 10000"/>
                <a:gd name="connsiteY3" fmla="*/ 2870 h 10000"/>
                <a:gd name="connsiteX4" fmla="*/ 7885 w 10000"/>
                <a:gd name="connsiteY4" fmla="*/ 2783 h 10000"/>
                <a:gd name="connsiteX5" fmla="*/ 8269 w 10000"/>
                <a:gd name="connsiteY5" fmla="*/ 2696 h 10000"/>
                <a:gd name="connsiteX6" fmla="*/ 8462 w 10000"/>
                <a:gd name="connsiteY6" fmla="*/ 2435 h 10000"/>
                <a:gd name="connsiteX7" fmla="*/ 8654 w 10000"/>
                <a:gd name="connsiteY7" fmla="*/ 2348 h 10000"/>
                <a:gd name="connsiteX8" fmla="*/ 8269 w 10000"/>
                <a:gd name="connsiteY8" fmla="*/ 2261 h 10000"/>
                <a:gd name="connsiteX9" fmla="*/ 8269 w 10000"/>
                <a:gd name="connsiteY9" fmla="*/ 2087 h 10000"/>
                <a:gd name="connsiteX10" fmla="*/ 8654 w 10000"/>
                <a:gd name="connsiteY10" fmla="*/ 1913 h 10000"/>
                <a:gd name="connsiteX11" fmla="*/ 8654 w 10000"/>
                <a:gd name="connsiteY11" fmla="*/ 1739 h 10000"/>
                <a:gd name="connsiteX12" fmla="*/ 9231 w 10000"/>
                <a:gd name="connsiteY12" fmla="*/ 1303 h 10000"/>
                <a:gd name="connsiteX13" fmla="*/ 9231 w 10000"/>
                <a:gd name="connsiteY13" fmla="*/ 782 h 10000"/>
                <a:gd name="connsiteX14" fmla="*/ 3846 w 10000"/>
                <a:gd name="connsiteY14" fmla="*/ 0 h 10000"/>
                <a:gd name="connsiteX15" fmla="*/ 4038 w 10000"/>
                <a:gd name="connsiteY15" fmla="*/ 0 h 10000"/>
                <a:gd name="connsiteX16" fmla="*/ 3462 w 10000"/>
                <a:gd name="connsiteY16" fmla="*/ 86 h 10000"/>
                <a:gd name="connsiteX17" fmla="*/ 3077 w 10000"/>
                <a:gd name="connsiteY17" fmla="*/ 434 h 10000"/>
                <a:gd name="connsiteX18" fmla="*/ 2885 w 10000"/>
                <a:gd name="connsiteY18" fmla="*/ 782 h 10000"/>
                <a:gd name="connsiteX19" fmla="*/ 2692 w 10000"/>
                <a:gd name="connsiteY19" fmla="*/ 1131 h 10000"/>
                <a:gd name="connsiteX20" fmla="*/ 2115 w 10000"/>
                <a:gd name="connsiteY20" fmla="*/ 1392 h 10000"/>
                <a:gd name="connsiteX21" fmla="*/ 2308 w 10000"/>
                <a:gd name="connsiteY21" fmla="*/ 1826 h 10000"/>
                <a:gd name="connsiteX22" fmla="*/ 2500 w 10000"/>
                <a:gd name="connsiteY22" fmla="*/ 2000 h 10000"/>
                <a:gd name="connsiteX23" fmla="*/ 2115 w 10000"/>
                <a:gd name="connsiteY23" fmla="*/ 2348 h 10000"/>
                <a:gd name="connsiteX24" fmla="*/ 1923 w 10000"/>
                <a:gd name="connsiteY24" fmla="*/ 2696 h 10000"/>
                <a:gd name="connsiteX25" fmla="*/ 2500 w 10000"/>
                <a:gd name="connsiteY25" fmla="*/ 3043 h 10000"/>
                <a:gd name="connsiteX26" fmla="*/ 3077 w 10000"/>
                <a:gd name="connsiteY26" fmla="*/ 3218 h 10000"/>
                <a:gd name="connsiteX27" fmla="*/ 3654 w 10000"/>
                <a:gd name="connsiteY27" fmla="*/ 3479 h 10000"/>
                <a:gd name="connsiteX28" fmla="*/ 4423 w 10000"/>
                <a:gd name="connsiteY28" fmla="*/ 3739 h 10000"/>
                <a:gd name="connsiteX29" fmla="*/ 5385 w 10000"/>
                <a:gd name="connsiteY29" fmla="*/ 4087 h 10000"/>
                <a:gd name="connsiteX30" fmla="*/ 5769 w 10000"/>
                <a:gd name="connsiteY30" fmla="*/ 4349 h 10000"/>
                <a:gd name="connsiteX31" fmla="*/ 5192 w 10000"/>
                <a:gd name="connsiteY31" fmla="*/ 4522 h 10000"/>
                <a:gd name="connsiteX32" fmla="*/ 4423 w 10000"/>
                <a:gd name="connsiteY32" fmla="*/ 4869 h 10000"/>
                <a:gd name="connsiteX33" fmla="*/ 3846 w 10000"/>
                <a:gd name="connsiteY33" fmla="*/ 5130 h 10000"/>
                <a:gd name="connsiteX34" fmla="*/ 3846 w 10000"/>
                <a:gd name="connsiteY34" fmla="*/ 5392 h 10000"/>
                <a:gd name="connsiteX35" fmla="*/ 2885 w 10000"/>
                <a:gd name="connsiteY35" fmla="*/ 5739 h 10000"/>
                <a:gd name="connsiteX36" fmla="*/ 2500 w 10000"/>
                <a:gd name="connsiteY36" fmla="*/ 5914 h 10000"/>
                <a:gd name="connsiteX37" fmla="*/ 1538 w 10000"/>
                <a:gd name="connsiteY37" fmla="*/ 5825 h 10000"/>
                <a:gd name="connsiteX38" fmla="*/ 577 w 10000"/>
                <a:gd name="connsiteY38" fmla="*/ 6088 h 10000"/>
                <a:gd name="connsiteX39" fmla="*/ 0 w 10000"/>
                <a:gd name="connsiteY39" fmla="*/ 6522 h 10000"/>
                <a:gd name="connsiteX40" fmla="*/ 6538 w 10000"/>
                <a:gd name="connsiteY40" fmla="*/ 10000 h 10000"/>
                <a:gd name="connsiteX41" fmla="*/ 5577 w 10000"/>
                <a:gd name="connsiteY41" fmla="*/ 9392 h 10000"/>
                <a:gd name="connsiteX42" fmla="*/ 5000 w 10000"/>
                <a:gd name="connsiteY42" fmla="*/ 9305 h 10000"/>
                <a:gd name="connsiteX43" fmla="*/ 4615 w 10000"/>
                <a:gd name="connsiteY43" fmla="*/ 9044 h 10000"/>
                <a:gd name="connsiteX44" fmla="*/ 4231 w 10000"/>
                <a:gd name="connsiteY44" fmla="*/ 8782 h 10000"/>
                <a:gd name="connsiteX45" fmla="*/ 3846 w 10000"/>
                <a:gd name="connsiteY45" fmla="*/ 8609 h 10000"/>
                <a:gd name="connsiteX46" fmla="*/ 3654 w 10000"/>
                <a:gd name="connsiteY46" fmla="*/ 8523 h 10000"/>
                <a:gd name="connsiteX47" fmla="*/ 3462 w 10000"/>
                <a:gd name="connsiteY47" fmla="*/ 8174 h 10000"/>
                <a:gd name="connsiteX48" fmla="*/ 3269 w 10000"/>
                <a:gd name="connsiteY48" fmla="*/ 7912 h 10000"/>
                <a:gd name="connsiteX49" fmla="*/ 2692 w 10000"/>
                <a:gd name="connsiteY49" fmla="*/ 7654 h 10000"/>
                <a:gd name="connsiteX50" fmla="*/ 2308 w 10000"/>
                <a:gd name="connsiteY50" fmla="*/ 7565 h 10000"/>
                <a:gd name="connsiteX51" fmla="*/ 1923 w 10000"/>
                <a:gd name="connsiteY51" fmla="*/ 7392 h 10000"/>
                <a:gd name="connsiteX52" fmla="*/ 1731 w 10000"/>
                <a:gd name="connsiteY52" fmla="*/ 6957 h 10000"/>
                <a:gd name="connsiteX53" fmla="*/ 1346 w 10000"/>
                <a:gd name="connsiteY53" fmla="*/ 6783 h 10000"/>
                <a:gd name="connsiteX54" fmla="*/ 1538 w 10000"/>
                <a:gd name="connsiteY54" fmla="*/ 6522 h 10000"/>
                <a:gd name="connsiteX55" fmla="*/ 1923 w 10000"/>
                <a:gd name="connsiteY55" fmla="*/ 6174 h 10000"/>
                <a:gd name="connsiteX56" fmla="*/ 1923 w 10000"/>
                <a:gd name="connsiteY56" fmla="*/ 6348 h 10000"/>
                <a:gd name="connsiteX57" fmla="*/ 1731 w 10000"/>
                <a:gd name="connsiteY57" fmla="*/ 6609 h 10000"/>
                <a:gd name="connsiteX58" fmla="*/ 1923 w 10000"/>
                <a:gd name="connsiteY58" fmla="*/ 6870 h 10000"/>
                <a:gd name="connsiteX59" fmla="*/ 2115 w 10000"/>
                <a:gd name="connsiteY59" fmla="*/ 7218 h 10000"/>
                <a:gd name="connsiteX60" fmla="*/ 2692 w 10000"/>
                <a:gd name="connsiteY60" fmla="*/ 7392 h 10000"/>
                <a:gd name="connsiteX61" fmla="*/ 3077 w 10000"/>
                <a:gd name="connsiteY61" fmla="*/ 7478 h 10000"/>
                <a:gd name="connsiteX62" fmla="*/ 3654 w 10000"/>
                <a:gd name="connsiteY62" fmla="*/ 7565 h 10000"/>
                <a:gd name="connsiteX63" fmla="*/ 3846 w 10000"/>
                <a:gd name="connsiteY63" fmla="*/ 7739 h 10000"/>
                <a:gd name="connsiteX64" fmla="*/ 4231 w 10000"/>
                <a:gd name="connsiteY64" fmla="*/ 7739 h 10000"/>
                <a:gd name="connsiteX65" fmla="*/ 4615 w 10000"/>
                <a:gd name="connsiteY65" fmla="*/ 7827 h 10000"/>
                <a:gd name="connsiteX66" fmla="*/ 4808 w 10000"/>
                <a:gd name="connsiteY66" fmla="*/ 8001 h 10000"/>
                <a:gd name="connsiteX67" fmla="*/ 5192 w 10000"/>
                <a:gd name="connsiteY67" fmla="*/ 7912 h 10000"/>
                <a:gd name="connsiteX68" fmla="*/ 5577 w 10000"/>
                <a:gd name="connsiteY68" fmla="*/ 7827 h 10000"/>
                <a:gd name="connsiteX69" fmla="*/ 5962 w 10000"/>
                <a:gd name="connsiteY69" fmla="*/ 7912 h 10000"/>
                <a:gd name="connsiteX70" fmla="*/ 6538 w 10000"/>
                <a:gd name="connsiteY70" fmla="*/ 7912 h 10000"/>
                <a:gd name="connsiteX71" fmla="*/ 6538 w 10000"/>
                <a:gd name="connsiteY71" fmla="*/ 8174 h 10000"/>
                <a:gd name="connsiteX72" fmla="*/ 6346 w 10000"/>
                <a:gd name="connsiteY72" fmla="*/ 8609 h 10000"/>
                <a:gd name="connsiteX73" fmla="*/ 6538 w 10000"/>
                <a:gd name="connsiteY73" fmla="*/ 8782 h 10000"/>
                <a:gd name="connsiteX74" fmla="*/ 7115 w 10000"/>
                <a:gd name="connsiteY74" fmla="*/ 8609 h 10000"/>
                <a:gd name="connsiteX75" fmla="*/ 7308 w 10000"/>
                <a:gd name="connsiteY75" fmla="*/ 8434 h 10000"/>
                <a:gd name="connsiteX76" fmla="*/ 7308 w 10000"/>
                <a:gd name="connsiteY76" fmla="*/ 8262 h 10000"/>
                <a:gd name="connsiteX77" fmla="*/ 7692 w 10000"/>
                <a:gd name="connsiteY77" fmla="*/ 8174 h 10000"/>
                <a:gd name="connsiteX78" fmla="*/ 7692 w 10000"/>
                <a:gd name="connsiteY78" fmla="*/ 8001 h 10000"/>
                <a:gd name="connsiteX79" fmla="*/ 7885 w 10000"/>
                <a:gd name="connsiteY79" fmla="*/ 7827 h 10000"/>
                <a:gd name="connsiteX80" fmla="*/ 8077 w 10000"/>
                <a:gd name="connsiteY80" fmla="*/ 7565 h 10000"/>
                <a:gd name="connsiteX81" fmla="*/ 7692 w 10000"/>
                <a:gd name="connsiteY81" fmla="*/ 7305 h 10000"/>
                <a:gd name="connsiteX82" fmla="*/ 8077 w 10000"/>
                <a:gd name="connsiteY82" fmla="*/ 7218 h 10000"/>
                <a:gd name="connsiteX83" fmla="*/ 8269 w 10000"/>
                <a:gd name="connsiteY83" fmla="*/ 7044 h 10000"/>
                <a:gd name="connsiteX84" fmla="*/ 8462 w 10000"/>
                <a:gd name="connsiteY84" fmla="*/ 6957 h 10000"/>
                <a:gd name="connsiteX85" fmla="*/ 8846 w 10000"/>
                <a:gd name="connsiteY85" fmla="*/ 6957 h 10000"/>
                <a:gd name="connsiteX86" fmla="*/ 8846 w 10000"/>
                <a:gd name="connsiteY86" fmla="*/ 6870 h 10000"/>
                <a:gd name="connsiteX87" fmla="*/ 8654 w 10000"/>
                <a:gd name="connsiteY87" fmla="*/ 6783 h 10000"/>
                <a:gd name="connsiteX88" fmla="*/ 8846 w 10000"/>
                <a:gd name="connsiteY88" fmla="*/ 6522 h 10000"/>
                <a:gd name="connsiteX89" fmla="*/ 8654 w 10000"/>
                <a:gd name="connsiteY89" fmla="*/ 6348 h 10000"/>
                <a:gd name="connsiteX90" fmla="*/ 8654 w 10000"/>
                <a:gd name="connsiteY90" fmla="*/ 6261 h 10000"/>
                <a:gd name="connsiteX91" fmla="*/ 9038 w 10000"/>
                <a:gd name="connsiteY91" fmla="*/ 6261 h 10000"/>
                <a:gd name="connsiteX92" fmla="*/ 9231 w 10000"/>
                <a:gd name="connsiteY92" fmla="*/ 6000 h 10000"/>
                <a:gd name="connsiteX93" fmla="*/ 9808 w 10000"/>
                <a:gd name="connsiteY93" fmla="*/ 5653 h 10000"/>
                <a:gd name="connsiteX94" fmla="*/ 9615 w 10000"/>
                <a:gd name="connsiteY94" fmla="*/ 5304 h 10000"/>
                <a:gd name="connsiteX95" fmla="*/ 9808 w 10000"/>
                <a:gd name="connsiteY95" fmla="*/ 5044 h 10000"/>
                <a:gd name="connsiteX96" fmla="*/ 9808 w 10000"/>
                <a:gd name="connsiteY96" fmla="*/ 4696 h 10000"/>
                <a:gd name="connsiteX97" fmla="*/ 9808 w 10000"/>
                <a:gd name="connsiteY97" fmla="*/ 4436 h 10000"/>
                <a:gd name="connsiteX98" fmla="*/ 9808 w 10000"/>
                <a:gd name="connsiteY98" fmla="*/ 4175 h 10000"/>
                <a:gd name="connsiteX99" fmla="*/ 9808 w 10000"/>
                <a:gd name="connsiteY99" fmla="*/ 3912 h 10000"/>
                <a:gd name="connsiteX100" fmla="*/ 10000 w 10000"/>
                <a:gd name="connsiteY100" fmla="*/ 3652 h 10000"/>
                <a:gd name="connsiteX101" fmla="*/ 10000 w 10000"/>
                <a:gd name="connsiteY101" fmla="*/ 3218 h 10000"/>
                <a:gd name="connsiteX102" fmla="*/ 9808 w 10000"/>
                <a:gd name="connsiteY102" fmla="*/ 2783 h 10000"/>
                <a:gd name="connsiteX0" fmla="*/ 9808 w 10000"/>
                <a:gd name="connsiteY0" fmla="*/ 2783 h 9428"/>
                <a:gd name="connsiteX1" fmla="*/ 9615 w 10000"/>
                <a:gd name="connsiteY1" fmla="*/ 2783 h 9428"/>
                <a:gd name="connsiteX2" fmla="*/ 9038 w 10000"/>
                <a:gd name="connsiteY2" fmla="*/ 2870 h 9428"/>
                <a:gd name="connsiteX3" fmla="*/ 8462 w 10000"/>
                <a:gd name="connsiteY3" fmla="*/ 2870 h 9428"/>
                <a:gd name="connsiteX4" fmla="*/ 7885 w 10000"/>
                <a:gd name="connsiteY4" fmla="*/ 2783 h 9428"/>
                <a:gd name="connsiteX5" fmla="*/ 8269 w 10000"/>
                <a:gd name="connsiteY5" fmla="*/ 2696 h 9428"/>
                <a:gd name="connsiteX6" fmla="*/ 8462 w 10000"/>
                <a:gd name="connsiteY6" fmla="*/ 2435 h 9428"/>
                <a:gd name="connsiteX7" fmla="*/ 8654 w 10000"/>
                <a:gd name="connsiteY7" fmla="*/ 2348 h 9428"/>
                <a:gd name="connsiteX8" fmla="*/ 8269 w 10000"/>
                <a:gd name="connsiteY8" fmla="*/ 2261 h 9428"/>
                <a:gd name="connsiteX9" fmla="*/ 8269 w 10000"/>
                <a:gd name="connsiteY9" fmla="*/ 2087 h 9428"/>
                <a:gd name="connsiteX10" fmla="*/ 8654 w 10000"/>
                <a:gd name="connsiteY10" fmla="*/ 1913 h 9428"/>
                <a:gd name="connsiteX11" fmla="*/ 8654 w 10000"/>
                <a:gd name="connsiteY11" fmla="*/ 1739 h 9428"/>
                <a:gd name="connsiteX12" fmla="*/ 9231 w 10000"/>
                <a:gd name="connsiteY12" fmla="*/ 1303 h 9428"/>
                <a:gd name="connsiteX13" fmla="*/ 9231 w 10000"/>
                <a:gd name="connsiteY13" fmla="*/ 782 h 9428"/>
                <a:gd name="connsiteX14" fmla="*/ 3846 w 10000"/>
                <a:gd name="connsiteY14" fmla="*/ 0 h 9428"/>
                <a:gd name="connsiteX15" fmla="*/ 4038 w 10000"/>
                <a:gd name="connsiteY15" fmla="*/ 0 h 9428"/>
                <a:gd name="connsiteX16" fmla="*/ 3462 w 10000"/>
                <a:gd name="connsiteY16" fmla="*/ 86 h 9428"/>
                <a:gd name="connsiteX17" fmla="*/ 3077 w 10000"/>
                <a:gd name="connsiteY17" fmla="*/ 434 h 9428"/>
                <a:gd name="connsiteX18" fmla="*/ 2885 w 10000"/>
                <a:gd name="connsiteY18" fmla="*/ 782 h 9428"/>
                <a:gd name="connsiteX19" fmla="*/ 2692 w 10000"/>
                <a:gd name="connsiteY19" fmla="*/ 1131 h 9428"/>
                <a:gd name="connsiteX20" fmla="*/ 2115 w 10000"/>
                <a:gd name="connsiteY20" fmla="*/ 1392 h 9428"/>
                <a:gd name="connsiteX21" fmla="*/ 2308 w 10000"/>
                <a:gd name="connsiteY21" fmla="*/ 1826 h 9428"/>
                <a:gd name="connsiteX22" fmla="*/ 2500 w 10000"/>
                <a:gd name="connsiteY22" fmla="*/ 2000 h 9428"/>
                <a:gd name="connsiteX23" fmla="*/ 2115 w 10000"/>
                <a:gd name="connsiteY23" fmla="*/ 2348 h 9428"/>
                <a:gd name="connsiteX24" fmla="*/ 1923 w 10000"/>
                <a:gd name="connsiteY24" fmla="*/ 2696 h 9428"/>
                <a:gd name="connsiteX25" fmla="*/ 2500 w 10000"/>
                <a:gd name="connsiteY25" fmla="*/ 3043 h 9428"/>
                <a:gd name="connsiteX26" fmla="*/ 3077 w 10000"/>
                <a:gd name="connsiteY26" fmla="*/ 3218 h 9428"/>
                <a:gd name="connsiteX27" fmla="*/ 3654 w 10000"/>
                <a:gd name="connsiteY27" fmla="*/ 3479 h 9428"/>
                <a:gd name="connsiteX28" fmla="*/ 4423 w 10000"/>
                <a:gd name="connsiteY28" fmla="*/ 3739 h 9428"/>
                <a:gd name="connsiteX29" fmla="*/ 5385 w 10000"/>
                <a:gd name="connsiteY29" fmla="*/ 4087 h 9428"/>
                <a:gd name="connsiteX30" fmla="*/ 5769 w 10000"/>
                <a:gd name="connsiteY30" fmla="*/ 4349 h 9428"/>
                <a:gd name="connsiteX31" fmla="*/ 5192 w 10000"/>
                <a:gd name="connsiteY31" fmla="*/ 4522 h 9428"/>
                <a:gd name="connsiteX32" fmla="*/ 4423 w 10000"/>
                <a:gd name="connsiteY32" fmla="*/ 4869 h 9428"/>
                <a:gd name="connsiteX33" fmla="*/ 3846 w 10000"/>
                <a:gd name="connsiteY33" fmla="*/ 5130 h 9428"/>
                <a:gd name="connsiteX34" fmla="*/ 3846 w 10000"/>
                <a:gd name="connsiteY34" fmla="*/ 5392 h 9428"/>
                <a:gd name="connsiteX35" fmla="*/ 2885 w 10000"/>
                <a:gd name="connsiteY35" fmla="*/ 5739 h 9428"/>
                <a:gd name="connsiteX36" fmla="*/ 2500 w 10000"/>
                <a:gd name="connsiteY36" fmla="*/ 5914 h 9428"/>
                <a:gd name="connsiteX37" fmla="*/ 1538 w 10000"/>
                <a:gd name="connsiteY37" fmla="*/ 5825 h 9428"/>
                <a:gd name="connsiteX38" fmla="*/ 577 w 10000"/>
                <a:gd name="connsiteY38" fmla="*/ 6088 h 9428"/>
                <a:gd name="connsiteX39" fmla="*/ 0 w 10000"/>
                <a:gd name="connsiteY39" fmla="*/ 6522 h 9428"/>
                <a:gd name="connsiteX40" fmla="*/ 5577 w 10000"/>
                <a:gd name="connsiteY40" fmla="*/ 9392 h 9428"/>
                <a:gd name="connsiteX41" fmla="*/ 5000 w 10000"/>
                <a:gd name="connsiteY41" fmla="*/ 9305 h 9428"/>
                <a:gd name="connsiteX42" fmla="*/ 4615 w 10000"/>
                <a:gd name="connsiteY42" fmla="*/ 9044 h 9428"/>
                <a:gd name="connsiteX43" fmla="*/ 4231 w 10000"/>
                <a:gd name="connsiteY43" fmla="*/ 8782 h 9428"/>
                <a:gd name="connsiteX44" fmla="*/ 3846 w 10000"/>
                <a:gd name="connsiteY44" fmla="*/ 8609 h 9428"/>
                <a:gd name="connsiteX45" fmla="*/ 3654 w 10000"/>
                <a:gd name="connsiteY45" fmla="*/ 8523 h 9428"/>
                <a:gd name="connsiteX46" fmla="*/ 3462 w 10000"/>
                <a:gd name="connsiteY46" fmla="*/ 8174 h 9428"/>
                <a:gd name="connsiteX47" fmla="*/ 3269 w 10000"/>
                <a:gd name="connsiteY47" fmla="*/ 7912 h 9428"/>
                <a:gd name="connsiteX48" fmla="*/ 2692 w 10000"/>
                <a:gd name="connsiteY48" fmla="*/ 7654 h 9428"/>
                <a:gd name="connsiteX49" fmla="*/ 2308 w 10000"/>
                <a:gd name="connsiteY49" fmla="*/ 7565 h 9428"/>
                <a:gd name="connsiteX50" fmla="*/ 1923 w 10000"/>
                <a:gd name="connsiteY50" fmla="*/ 7392 h 9428"/>
                <a:gd name="connsiteX51" fmla="*/ 1731 w 10000"/>
                <a:gd name="connsiteY51" fmla="*/ 6957 h 9428"/>
                <a:gd name="connsiteX52" fmla="*/ 1346 w 10000"/>
                <a:gd name="connsiteY52" fmla="*/ 6783 h 9428"/>
                <a:gd name="connsiteX53" fmla="*/ 1538 w 10000"/>
                <a:gd name="connsiteY53" fmla="*/ 6522 h 9428"/>
                <a:gd name="connsiteX54" fmla="*/ 1923 w 10000"/>
                <a:gd name="connsiteY54" fmla="*/ 6174 h 9428"/>
                <a:gd name="connsiteX55" fmla="*/ 1923 w 10000"/>
                <a:gd name="connsiteY55" fmla="*/ 6348 h 9428"/>
                <a:gd name="connsiteX56" fmla="*/ 1731 w 10000"/>
                <a:gd name="connsiteY56" fmla="*/ 6609 h 9428"/>
                <a:gd name="connsiteX57" fmla="*/ 1923 w 10000"/>
                <a:gd name="connsiteY57" fmla="*/ 6870 h 9428"/>
                <a:gd name="connsiteX58" fmla="*/ 2115 w 10000"/>
                <a:gd name="connsiteY58" fmla="*/ 7218 h 9428"/>
                <a:gd name="connsiteX59" fmla="*/ 2692 w 10000"/>
                <a:gd name="connsiteY59" fmla="*/ 7392 h 9428"/>
                <a:gd name="connsiteX60" fmla="*/ 3077 w 10000"/>
                <a:gd name="connsiteY60" fmla="*/ 7478 h 9428"/>
                <a:gd name="connsiteX61" fmla="*/ 3654 w 10000"/>
                <a:gd name="connsiteY61" fmla="*/ 7565 h 9428"/>
                <a:gd name="connsiteX62" fmla="*/ 3846 w 10000"/>
                <a:gd name="connsiteY62" fmla="*/ 7739 h 9428"/>
                <a:gd name="connsiteX63" fmla="*/ 4231 w 10000"/>
                <a:gd name="connsiteY63" fmla="*/ 7739 h 9428"/>
                <a:gd name="connsiteX64" fmla="*/ 4615 w 10000"/>
                <a:gd name="connsiteY64" fmla="*/ 7827 h 9428"/>
                <a:gd name="connsiteX65" fmla="*/ 4808 w 10000"/>
                <a:gd name="connsiteY65" fmla="*/ 8001 h 9428"/>
                <a:gd name="connsiteX66" fmla="*/ 5192 w 10000"/>
                <a:gd name="connsiteY66" fmla="*/ 7912 h 9428"/>
                <a:gd name="connsiteX67" fmla="*/ 5577 w 10000"/>
                <a:gd name="connsiteY67" fmla="*/ 7827 h 9428"/>
                <a:gd name="connsiteX68" fmla="*/ 5962 w 10000"/>
                <a:gd name="connsiteY68" fmla="*/ 7912 h 9428"/>
                <a:gd name="connsiteX69" fmla="*/ 6538 w 10000"/>
                <a:gd name="connsiteY69" fmla="*/ 7912 h 9428"/>
                <a:gd name="connsiteX70" fmla="*/ 6538 w 10000"/>
                <a:gd name="connsiteY70" fmla="*/ 8174 h 9428"/>
                <a:gd name="connsiteX71" fmla="*/ 6346 w 10000"/>
                <a:gd name="connsiteY71" fmla="*/ 8609 h 9428"/>
                <a:gd name="connsiteX72" fmla="*/ 6538 w 10000"/>
                <a:gd name="connsiteY72" fmla="*/ 8782 h 9428"/>
                <a:gd name="connsiteX73" fmla="*/ 7115 w 10000"/>
                <a:gd name="connsiteY73" fmla="*/ 8609 h 9428"/>
                <a:gd name="connsiteX74" fmla="*/ 7308 w 10000"/>
                <a:gd name="connsiteY74" fmla="*/ 8434 h 9428"/>
                <a:gd name="connsiteX75" fmla="*/ 7308 w 10000"/>
                <a:gd name="connsiteY75" fmla="*/ 8262 h 9428"/>
                <a:gd name="connsiteX76" fmla="*/ 7692 w 10000"/>
                <a:gd name="connsiteY76" fmla="*/ 8174 h 9428"/>
                <a:gd name="connsiteX77" fmla="*/ 7692 w 10000"/>
                <a:gd name="connsiteY77" fmla="*/ 8001 h 9428"/>
                <a:gd name="connsiteX78" fmla="*/ 7885 w 10000"/>
                <a:gd name="connsiteY78" fmla="*/ 7827 h 9428"/>
                <a:gd name="connsiteX79" fmla="*/ 8077 w 10000"/>
                <a:gd name="connsiteY79" fmla="*/ 7565 h 9428"/>
                <a:gd name="connsiteX80" fmla="*/ 7692 w 10000"/>
                <a:gd name="connsiteY80" fmla="*/ 7305 h 9428"/>
                <a:gd name="connsiteX81" fmla="*/ 8077 w 10000"/>
                <a:gd name="connsiteY81" fmla="*/ 7218 h 9428"/>
                <a:gd name="connsiteX82" fmla="*/ 8269 w 10000"/>
                <a:gd name="connsiteY82" fmla="*/ 7044 h 9428"/>
                <a:gd name="connsiteX83" fmla="*/ 8462 w 10000"/>
                <a:gd name="connsiteY83" fmla="*/ 6957 h 9428"/>
                <a:gd name="connsiteX84" fmla="*/ 8846 w 10000"/>
                <a:gd name="connsiteY84" fmla="*/ 6957 h 9428"/>
                <a:gd name="connsiteX85" fmla="*/ 8846 w 10000"/>
                <a:gd name="connsiteY85" fmla="*/ 6870 h 9428"/>
                <a:gd name="connsiteX86" fmla="*/ 8654 w 10000"/>
                <a:gd name="connsiteY86" fmla="*/ 6783 h 9428"/>
                <a:gd name="connsiteX87" fmla="*/ 8846 w 10000"/>
                <a:gd name="connsiteY87" fmla="*/ 6522 h 9428"/>
                <a:gd name="connsiteX88" fmla="*/ 8654 w 10000"/>
                <a:gd name="connsiteY88" fmla="*/ 6348 h 9428"/>
                <a:gd name="connsiteX89" fmla="*/ 8654 w 10000"/>
                <a:gd name="connsiteY89" fmla="*/ 6261 h 9428"/>
                <a:gd name="connsiteX90" fmla="*/ 9038 w 10000"/>
                <a:gd name="connsiteY90" fmla="*/ 6261 h 9428"/>
                <a:gd name="connsiteX91" fmla="*/ 9231 w 10000"/>
                <a:gd name="connsiteY91" fmla="*/ 6000 h 9428"/>
                <a:gd name="connsiteX92" fmla="*/ 9808 w 10000"/>
                <a:gd name="connsiteY92" fmla="*/ 5653 h 9428"/>
                <a:gd name="connsiteX93" fmla="*/ 9615 w 10000"/>
                <a:gd name="connsiteY93" fmla="*/ 5304 h 9428"/>
                <a:gd name="connsiteX94" fmla="*/ 9808 w 10000"/>
                <a:gd name="connsiteY94" fmla="*/ 5044 h 9428"/>
                <a:gd name="connsiteX95" fmla="*/ 9808 w 10000"/>
                <a:gd name="connsiteY95" fmla="*/ 4696 h 9428"/>
                <a:gd name="connsiteX96" fmla="*/ 9808 w 10000"/>
                <a:gd name="connsiteY96" fmla="*/ 4436 h 9428"/>
                <a:gd name="connsiteX97" fmla="*/ 9808 w 10000"/>
                <a:gd name="connsiteY97" fmla="*/ 4175 h 9428"/>
                <a:gd name="connsiteX98" fmla="*/ 9808 w 10000"/>
                <a:gd name="connsiteY98" fmla="*/ 3912 h 9428"/>
                <a:gd name="connsiteX99" fmla="*/ 10000 w 10000"/>
                <a:gd name="connsiteY99" fmla="*/ 3652 h 9428"/>
                <a:gd name="connsiteX100" fmla="*/ 10000 w 10000"/>
                <a:gd name="connsiteY100" fmla="*/ 3218 h 9428"/>
                <a:gd name="connsiteX101" fmla="*/ 9808 w 10000"/>
                <a:gd name="connsiteY101" fmla="*/ 2783 h 9428"/>
                <a:gd name="connsiteX0" fmla="*/ 9808 w 10000"/>
                <a:gd name="connsiteY0" fmla="*/ 2952 h 9870"/>
                <a:gd name="connsiteX1" fmla="*/ 9615 w 10000"/>
                <a:gd name="connsiteY1" fmla="*/ 2952 h 9870"/>
                <a:gd name="connsiteX2" fmla="*/ 9038 w 10000"/>
                <a:gd name="connsiteY2" fmla="*/ 3044 h 9870"/>
                <a:gd name="connsiteX3" fmla="*/ 8462 w 10000"/>
                <a:gd name="connsiteY3" fmla="*/ 3044 h 9870"/>
                <a:gd name="connsiteX4" fmla="*/ 7885 w 10000"/>
                <a:gd name="connsiteY4" fmla="*/ 2952 h 9870"/>
                <a:gd name="connsiteX5" fmla="*/ 8269 w 10000"/>
                <a:gd name="connsiteY5" fmla="*/ 2860 h 9870"/>
                <a:gd name="connsiteX6" fmla="*/ 8462 w 10000"/>
                <a:gd name="connsiteY6" fmla="*/ 2583 h 9870"/>
                <a:gd name="connsiteX7" fmla="*/ 8654 w 10000"/>
                <a:gd name="connsiteY7" fmla="*/ 2490 h 9870"/>
                <a:gd name="connsiteX8" fmla="*/ 8269 w 10000"/>
                <a:gd name="connsiteY8" fmla="*/ 2398 h 9870"/>
                <a:gd name="connsiteX9" fmla="*/ 8269 w 10000"/>
                <a:gd name="connsiteY9" fmla="*/ 2214 h 9870"/>
                <a:gd name="connsiteX10" fmla="*/ 8654 w 10000"/>
                <a:gd name="connsiteY10" fmla="*/ 2029 h 9870"/>
                <a:gd name="connsiteX11" fmla="*/ 8654 w 10000"/>
                <a:gd name="connsiteY11" fmla="*/ 1845 h 9870"/>
                <a:gd name="connsiteX12" fmla="*/ 9231 w 10000"/>
                <a:gd name="connsiteY12" fmla="*/ 1382 h 9870"/>
                <a:gd name="connsiteX13" fmla="*/ 9231 w 10000"/>
                <a:gd name="connsiteY13" fmla="*/ 829 h 9870"/>
                <a:gd name="connsiteX14" fmla="*/ 3846 w 10000"/>
                <a:gd name="connsiteY14" fmla="*/ 0 h 9870"/>
                <a:gd name="connsiteX15" fmla="*/ 4038 w 10000"/>
                <a:gd name="connsiteY15" fmla="*/ 0 h 9870"/>
                <a:gd name="connsiteX16" fmla="*/ 3462 w 10000"/>
                <a:gd name="connsiteY16" fmla="*/ 91 h 9870"/>
                <a:gd name="connsiteX17" fmla="*/ 3077 w 10000"/>
                <a:gd name="connsiteY17" fmla="*/ 460 h 9870"/>
                <a:gd name="connsiteX18" fmla="*/ 2885 w 10000"/>
                <a:gd name="connsiteY18" fmla="*/ 829 h 9870"/>
                <a:gd name="connsiteX19" fmla="*/ 2692 w 10000"/>
                <a:gd name="connsiteY19" fmla="*/ 1200 h 9870"/>
                <a:gd name="connsiteX20" fmla="*/ 2115 w 10000"/>
                <a:gd name="connsiteY20" fmla="*/ 1476 h 9870"/>
                <a:gd name="connsiteX21" fmla="*/ 2308 w 10000"/>
                <a:gd name="connsiteY21" fmla="*/ 1937 h 9870"/>
                <a:gd name="connsiteX22" fmla="*/ 2500 w 10000"/>
                <a:gd name="connsiteY22" fmla="*/ 2121 h 9870"/>
                <a:gd name="connsiteX23" fmla="*/ 2115 w 10000"/>
                <a:gd name="connsiteY23" fmla="*/ 2490 h 9870"/>
                <a:gd name="connsiteX24" fmla="*/ 1923 w 10000"/>
                <a:gd name="connsiteY24" fmla="*/ 2860 h 9870"/>
                <a:gd name="connsiteX25" fmla="*/ 2500 w 10000"/>
                <a:gd name="connsiteY25" fmla="*/ 3228 h 9870"/>
                <a:gd name="connsiteX26" fmla="*/ 3077 w 10000"/>
                <a:gd name="connsiteY26" fmla="*/ 3413 h 9870"/>
                <a:gd name="connsiteX27" fmla="*/ 3654 w 10000"/>
                <a:gd name="connsiteY27" fmla="*/ 3690 h 9870"/>
                <a:gd name="connsiteX28" fmla="*/ 4423 w 10000"/>
                <a:gd name="connsiteY28" fmla="*/ 3966 h 9870"/>
                <a:gd name="connsiteX29" fmla="*/ 5385 w 10000"/>
                <a:gd name="connsiteY29" fmla="*/ 4335 h 9870"/>
                <a:gd name="connsiteX30" fmla="*/ 5769 w 10000"/>
                <a:gd name="connsiteY30" fmla="*/ 4613 h 9870"/>
                <a:gd name="connsiteX31" fmla="*/ 5192 w 10000"/>
                <a:gd name="connsiteY31" fmla="*/ 4796 h 9870"/>
                <a:gd name="connsiteX32" fmla="*/ 4423 w 10000"/>
                <a:gd name="connsiteY32" fmla="*/ 5164 h 9870"/>
                <a:gd name="connsiteX33" fmla="*/ 3846 w 10000"/>
                <a:gd name="connsiteY33" fmla="*/ 5441 h 9870"/>
                <a:gd name="connsiteX34" fmla="*/ 3846 w 10000"/>
                <a:gd name="connsiteY34" fmla="*/ 5719 h 9870"/>
                <a:gd name="connsiteX35" fmla="*/ 2885 w 10000"/>
                <a:gd name="connsiteY35" fmla="*/ 6087 h 9870"/>
                <a:gd name="connsiteX36" fmla="*/ 2500 w 10000"/>
                <a:gd name="connsiteY36" fmla="*/ 6273 h 9870"/>
                <a:gd name="connsiteX37" fmla="*/ 1538 w 10000"/>
                <a:gd name="connsiteY37" fmla="*/ 6178 h 9870"/>
                <a:gd name="connsiteX38" fmla="*/ 577 w 10000"/>
                <a:gd name="connsiteY38" fmla="*/ 6457 h 9870"/>
                <a:gd name="connsiteX39" fmla="*/ 0 w 10000"/>
                <a:gd name="connsiteY39" fmla="*/ 6918 h 9870"/>
                <a:gd name="connsiteX40" fmla="*/ 5000 w 10000"/>
                <a:gd name="connsiteY40" fmla="*/ 9870 h 9870"/>
                <a:gd name="connsiteX41" fmla="*/ 4615 w 10000"/>
                <a:gd name="connsiteY41" fmla="*/ 9593 h 9870"/>
                <a:gd name="connsiteX42" fmla="*/ 4231 w 10000"/>
                <a:gd name="connsiteY42" fmla="*/ 9315 h 9870"/>
                <a:gd name="connsiteX43" fmla="*/ 3846 w 10000"/>
                <a:gd name="connsiteY43" fmla="*/ 9131 h 9870"/>
                <a:gd name="connsiteX44" fmla="*/ 3654 w 10000"/>
                <a:gd name="connsiteY44" fmla="*/ 9040 h 9870"/>
                <a:gd name="connsiteX45" fmla="*/ 3462 w 10000"/>
                <a:gd name="connsiteY45" fmla="*/ 8670 h 9870"/>
                <a:gd name="connsiteX46" fmla="*/ 3269 w 10000"/>
                <a:gd name="connsiteY46" fmla="*/ 8392 h 9870"/>
                <a:gd name="connsiteX47" fmla="*/ 2692 w 10000"/>
                <a:gd name="connsiteY47" fmla="*/ 8118 h 9870"/>
                <a:gd name="connsiteX48" fmla="*/ 2308 w 10000"/>
                <a:gd name="connsiteY48" fmla="*/ 8024 h 9870"/>
                <a:gd name="connsiteX49" fmla="*/ 1923 w 10000"/>
                <a:gd name="connsiteY49" fmla="*/ 7840 h 9870"/>
                <a:gd name="connsiteX50" fmla="*/ 1731 w 10000"/>
                <a:gd name="connsiteY50" fmla="*/ 7379 h 9870"/>
                <a:gd name="connsiteX51" fmla="*/ 1346 w 10000"/>
                <a:gd name="connsiteY51" fmla="*/ 7195 h 9870"/>
                <a:gd name="connsiteX52" fmla="*/ 1538 w 10000"/>
                <a:gd name="connsiteY52" fmla="*/ 6918 h 9870"/>
                <a:gd name="connsiteX53" fmla="*/ 1923 w 10000"/>
                <a:gd name="connsiteY53" fmla="*/ 6549 h 9870"/>
                <a:gd name="connsiteX54" fmla="*/ 1923 w 10000"/>
                <a:gd name="connsiteY54" fmla="*/ 6733 h 9870"/>
                <a:gd name="connsiteX55" fmla="*/ 1731 w 10000"/>
                <a:gd name="connsiteY55" fmla="*/ 7010 h 9870"/>
                <a:gd name="connsiteX56" fmla="*/ 1923 w 10000"/>
                <a:gd name="connsiteY56" fmla="*/ 7287 h 9870"/>
                <a:gd name="connsiteX57" fmla="*/ 2115 w 10000"/>
                <a:gd name="connsiteY57" fmla="*/ 7656 h 9870"/>
                <a:gd name="connsiteX58" fmla="*/ 2692 w 10000"/>
                <a:gd name="connsiteY58" fmla="*/ 7840 h 9870"/>
                <a:gd name="connsiteX59" fmla="*/ 3077 w 10000"/>
                <a:gd name="connsiteY59" fmla="*/ 7932 h 9870"/>
                <a:gd name="connsiteX60" fmla="*/ 3654 w 10000"/>
                <a:gd name="connsiteY60" fmla="*/ 8024 h 9870"/>
                <a:gd name="connsiteX61" fmla="*/ 3846 w 10000"/>
                <a:gd name="connsiteY61" fmla="*/ 8209 h 9870"/>
                <a:gd name="connsiteX62" fmla="*/ 4231 w 10000"/>
                <a:gd name="connsiteY62" fmla="*/ 8209 h 9870"/>
                <a:gd name="connsiteX63" fmla="*/ 4615 w 10000"/>
                <a:gd name="connsiteY63" fmla="*/ 8302 h 9870"/>
                <a:gd name="connsiteX64" fmla="*/ 4808 w 10000"/>
                <a:gd name="connsiteY64" fmla="*/ 8486 h 9870"/>
                <a:gd name="connsiteX65" fmla="*/ 5192 w 10000"/>
                <a:gd name="connsiteY65" fmla="*/ 8392 h 9870"/>
                <a:gd name="connsiteX66" fmla="*/ 5577 w 10000"/>
                <a:gd name="connsiteY66" fmla="*/ 8302 h 9870"/>
                <a:gd name="connsiteX67" fmla="*/ 5962 w 10000"/>
                <a:gd name="connsiteY67" fmla="*/ 8392 h 9870"/>
                <a:gd name="connsiteX68" fmla="*/ 6538 w 10000"/>
                <a:gd name="connsiteY68" fmla="*/ 8392 h 9870"/>
                <a:gd name="connsiteX69" fmla="*/ 6538 w 10000"/>
                <a:gd name="connsiteY69" fmla="*/ 8670 h 9870"/>
                <a:gd name="connsiteX70" fmla="*/ 6346 w 10000"/>
                <a:gd name="connsiteY70" fmla="*/ 9131 h 9870"/>
                <a:gd name="connsiteX71" fmla="*/ 6538 w 10000"/>
                <a:gd name="connsiteY71" fmla="*/ 9315 h 9870"/>
                <a:gd name="connsiteX72" fmla="*/ 7115 w 10000"/>
                <a:gd name="connsiteY72" fmla="*/ 9131 h 9870"/>
                <a:gd name="connsiteX73" fmla="*/ 7308 w 10000"/>
                <a:gd name="connsiteY73" fmla="*/ 8946 h 9870"/>
                <a:gd name="connsiteX74" fmla="*/ 7308 w 10000"/>
                <a:gd name="connsiteY74" fmla="*/ 8763 h 9870"/>
                <a:gd name="connsiteX75" fmla="*/ 7692 w 10000"/>
                <a:gd name="connsiteY75" fmla="*/ 8670 h 9870"/>
                <a:gd name="connsiteX76" fmla="*/ 7692 w 10000"/>
                <a:gd name="connsiteY76" fmla="*/ 8486 h 9870"/>
                <a:gd name="connsiteX77" fmla="*/ 7885 w 10000"/>
                <a:gd name="connsiteY77" fmla="*/ 8302 h 9870"/>
                <a:gd name="connsiteX78" fmla="*/ 8077 w 10000"/>
                <a:gd name="connsiteY78" fmla="*/ 8024 h 9870"/>
                <a:gd name="connsiteX79" fmla="*/ 7692 w 10000"/>
                <a:gd name="connsiteY79" fmla="*/ 7748 h 9870"/>
                <a:gd name="connsiteX80" fmla="*/ 8077 w 10000"/>
                <a:gd name="connsiteY80" fmla="*/ 7656 h 9870"/>
                <a:gd name="connsiteX81" fmla="*/ 8269 w 10000"/>
                <a:gd name="connsiteY81" fmla="*/ 7471 h 9870"/>
                <a:gd name="connsiteX82" fmla="*/ 8462 w 10000"/>
                <a:gd name="connsiteY82" fmla="*/ 7379 h 9870"/>
                <a:gd name="connsiteX83" fmla="*/ 8846 w 10000"/>
                <a:gd name="connsiteY83" fmla="*/ 7379 h 9870"/>
                <a:gd name="connsiteX84" fmla="*/ 8846 w 10000"/>
                <a:gd name="connsiteY84" fmla="*/ 7287 h 9870"/>
                <a:gd name="connsiteX85" fmla="*/ 8654 w 10000"/>
                <a:gd name="connsiteY85" fmla="*/ 7195 h 9870"/>
                <a:gd name="connsiteX86" fmla="*/ 8846 w 10000"/>
                <a:gd name="connsiteY86" fmla="*/ 6918 h 9870"/>
                <a:gd name="connsiteX87" fmla="*/ 8654 w 10000"/>
                <a:gd name="connsiteY87" fmla="*/ 6733 h 9870"/>
                <a:gd name="connsiteX88" fmla="*/ 8654 w 10000"/>
                <a:gd name="connsiteY88" fmla="*/ 6641 h 9870"/>
                <a:gd name="connsiteX89" fmla="*/ 9038 w 10000"/>
                <a:gd name="connsiteY89" fmla="*/ 6641 h 9870"/>
                <a:gd name="connsiteX90" fmla="*/ 9231 w 10000"/>
                <a:gd name="connsiteY90" fmla="*/ 6364 h 9870"/>
                <a:gd name="connsiteX91" fmla="*/ 9808 w 10000"/>
                <a:gd name="connsiteY91" fmla="*/ 5996 h 9870"/>
                <a:gd name="connsiteX92" fmla="*/ 9615 w 10000"/>
                <a:gd name="connsiteY92" fmla="*/ 5626 h 9870"/>
                <a:gd name="connsiteX93" fmla="*/ 9808 w 10000"/>
                <a:gd name="connsiteY93" fmla="*/ 5350 h 9870"/>
                <a:gd name="connsiteX94" fmla="*/ 9808 w 10000"/>
                <a:gd name="connsiteY94" fmla="*/ 4981 h 9870"/>
                <a:gd name="connsiteX95" fmla="*/ 9808 w 10000"/>
                <a:gd name="connsiteY95" fmla="*/ 4705 h 9870"/>
                <a:gd name="connsiteX96" fmla="*/ 9808 w 10000"/>
                <a:gd name="connsiteY96" fmla="*/ 4428 h 9870"/>
                <a:gd name="connsiteX97" fmla="*/ 9808 w 10000"/>
                <a:gd name="connsiteY97" fmla="*/ 4149 h 9870"/>
                <a:gd name="connsiteX98" fmla="*/ 10000 w 10000"/>
                <a:gd name="connsiteY98" fmla="*/ 3874 h 9870"/>
                <a:gd name="connsiteX99" fmla="*/ 10000 w 10000"/>
                <a:gd name="connsiteY99" fmla="*/ 3413 h 9870"/>
                <a:gd name="connsiteX100" fmla="*/ 9808 w 10000"/>
                <a:gd name="connsiteY100" fmla="*/ 2952 h 9870"/>
                <a:gd name="connsiteX0" fmla="*/ 9808 w 10000"/>
                <a:gd name="connsiteY0" fmla="*/ 2991 h 9719"/>
                <a:gd name="connsiteX1" fmla="*/ 9615 w 10000"/>
                <a:gd name="connsiteY1" fmla="*/ 2991 h 9719"/>
                <a:gd name="connsiteX2" fmla="*/ 9038 w 10000"/>
                <a:gd name="connsiteY2" fmla="*/ 3084 h 9719"/>
                <a:gd name="connsiteX3" fmla="*/ 8462 w 10000"/>
                <a:gd name="connsiteY3" fmla="*/ 3084 h 9719"/>
                <a:gd name="connsiteX4" fmla="*/ 7885 w 10000"/>
                <a:gd name="connsiteY4" fmla="*/ 2991 h 9719"/>
                <a:gd name="connsiteX5" fmla="*/ 8269 w 10000"/>
                <a:gd name="connsiteY5" fmla="*/ 2898 h 9719"/>
                <a:gd name="connsiteX6" fmla="*/ 8462 w 10000"/>
                <a:gd name="connsiteY6" fmla="*/ 2617 h 9719"/>
                <a:gd name="connsiteX7" fmla="*/ 8654 w 10000"/>
                <a:gd name="connsiteY7" fmla="*/ 2523 h 9719"/>
                <a:gd name="connsiteX8" fmla="*/ 8269 w 10000"/>
                <a:gd name="connsiteY8" fmla="*/ 2430 h 9719"/>
                <a:gd name="connsiteX9" fmla="*/ 8269 w 10000"/>
                <a:gd name="connsiteY9" fmla="*/ 2243 h 9719"/>
                <a:gd name="connsiteX10" fmla="*/ 8654 w 10000"/>
                <a:gd name="connsiteY10" fmla="*/ 2056 h 9719"/>
                <a:gd name="connsiteX11" fmla="*/ 8654 w 10000"/>
                <a:gd name="connsiteY11" fmla="*/ 1869 h 9719"/>
                <a:gd name="connsiteX12" fmla="*/ 9231 w 10000"/>
                <a:gd name="connsiteY12" fmla="*/ 1400 h 9719"/>
                <a:gd name="connsiteX13" fmla="*/ 9231 w 10000"/>
                <a:gd name="connsiteY13" fmla="*/ 840 h 9719"/>
                <a:gd name="connsiteX14" fmla="*/ 3846 w 10000"/>
                <a:gd name="connsiteY14" fmla="*/ 0 h 9719"/>
                <a:gd name="connsiteX15" fmla="*/ 4038 w 10000"/>
                <a:gd name="connsiteY15" fmla="*/ 0 h 9719"/>
                <a:gd name="connsiteX16" fmla="*/ 3462 w 10000"/>
                <a:gd name="connsiteY16" fmla="*/ 92 h 9719"/>
                <a:gd name="connsiteX17" fmla="*/ 3077 w 10000"/>
                <a:gd name="connsiteY17" fmla="*/ 466 h 9719"/>
                <a:gd name="connsiteX18" fmla="*/ 2885 w 10000"/>
                <a:gd name="connsiteY18" fmla="*/ 840 h 9719"/>
                <a:gd name="connsiteX19" fmla="*/ 2692 w 10000"/>
                <a:gd name="connsiteY19" fmla="*/ 1216 h 9719"/>
                <a:gd name="connsiteX20" fmla="*/ 2115 w 10000"/>
                <a:gd name="connsiteY20" fmla="*/ 1495 h 9719"/>
                <a:gd name="connsiteX21" fmla="*/ 2308 w 10000"/>
                <a:gd name="connsiteY21" fmla="*/ 1963 h 9719"/>
                <a:gd name="connsiteX22" fmla="*/ 2500 w 10000"/>
                <a:gd name="connsiteY22" fmla="*/ 2149 h 9719"/>
                <a:gd name="connsiteX23" fmla="*/ 2115 w 10000"/>
                <a:gd name="connsiteY23" fmla="*/ 2523 h 9719"/>
                <a:gd name="connsiteX24" fmla="*/ 1923 w 10000"/>
                <a:gd name="connsiteY24" fmla="*/ 2898 h 9719"/>
                <a:gd name="connsiteX25" fmla="*/ 2500 w 10000"/>
                <a:gd name="connsiteY25" fmla="*/ 3271 h 9719"/>
                <a:gd name="connsiteX26" fmla="*/ 3077 w 10000"/>
                <a:gd name="connsiteY26" fmla="*/ 3458 h 9719"/>
                <a:gd name="connsiteX27" fmla="*/ 3654 w 10000"/>
                <a:gd name="connsiteY27" fmla="*/ 3739 h 9719"/>
                <a:gd name="connsiteX28" fmla="*/ 4423 w 10000"/>
                <a:gd name="connsiteY28" fmla="*/ 4018 h 9719"/>
                <a:gd name="connsiteX29" fmla="*/ 5385 w 10000"/>
                <a:gd name="connsiteY29" fmla="*/ 4392 h 9719"/>
                <a:gd name="connsiteX30" fmla="*/ 5769 w 10000"/>
                <a:gd name="connsiteY30" fmla="*/ 4674 h 9719"/>
                <a:gd name="connsiteX31" fmla="*/ 5192 w 10000"/>
                <a:gd name="connsiteY31" fmla="*/ 4859 h 9719"/>
                <a:gd name="connsiteX32" fmla="*/ 4423 w 10000"/>
                <a:gd name="connsiteY32" fmla="*/ 5232 h 9719"/>
                <a:gd name="connsiteX33" fmla="*/ 3846 w 10000"/>
                <a:gd name="connsiteY33" fmla="*/ 5513 h 9719"/>
                <a:gd name="connsiteX34" fmla="*/ 3846 w 10000"/>
                <a:gd name="connsiteY34" fmla="*/ 5794 h 9719"/>
                <a:gd name="connsiteX35" fmla="*/ 2885 w 10000"/>
                <a:gd name="connsiteY35" fmla="*/ 6167 h 9719"/>
                <a:gd name="connsiteX36" fmla="*/ 2500 w 10000"/>
                <a:gd name="connsiteY36" fmla="*/ 6356 h 9719"/>
                <a:gd name="connsiteX37" fmla="*/ 1538 w 10000"/>
                <a:gd name="connsiteY37" fmla="*/ 6259 h 9719"/>
                <a:gd name="connsiteX38" fmla="*/ 577 w 10000"/>
                <a:gd name="connsiteY38" fmla="*/ 6542 h 9719"/>
                <a:gd name="connsiteX39" fmla="*/ 0 w 10000"/>
                <a:gd name="connsiteY39" fmla="*/ 7009 h 9719"/>
                <a:gd name="connsiteX40" fmla="*/ 4615 w 10000"/>
                <a:gd name="connsiteY40" fmla="*/ 9719 h 9719"/>
                <a:gd name="connsiteX41" fmla="*/ 4231 w 10000"/>
                <a:gd name="connsiteY41" fmla="*/ 9438 h 9719"/>
                <a:gd name="connsiteX42" fmla="*/ 3846 w 10000"/>
                <a:gd name="connsiteY42" fmla="*/ 9251 h 9719"/>
                <a:gd name="connsiteX43" fmla="*/ 3654 w 10000"/>
                <a:gd name="connsiteY43" fmla="*/ 9159 h 9719"/>
                <a:gd name="connsiteX44" fmla="*/ 3462 w 10000"/>
                <a:gd name="connsiteY44" fmla="*/ 8784 h 9719"/>
                <a:gd name="connsiteX45" fmla="*/ 3269 w 10000"/>
                <a:gd name="connsiteY45" fmla="*/ 8503 h 9719"/>
                <a:gd name="connsiteX46" fmla="*/ 2692 w 10000"/>
                <a:gd name="connsiteY46" fmla="*/ 8225 h 9719"/>
                <a:gd name="connsiteX47" fmla="*/ 2308 w 10000"/>
                <a:gd name="connsiteY47" fmla="*/ 8130 h 9719"/>
                <a:gd name="connsiteX48" fmla="*/ 1923 w 10000"/>
                <a:gd name="connsiteY48" fmla="*/ 7943 h 9719"/>
                <a:gd name="connsiteX49" fmla="*/ 1731 w 10000"/>
                <a:gd name="connsiteY49" fmla="*/ 7476 h 9719"/>
                <a:gd name="connsiteX50" fmla="*/ 1346 w 10000"/>
                <a:gd name="connsiteY50" fmla="*/ 7290 h 9719"/>
                <a:gd name="connsiteX51" fmla="*/ 1538 w 10000"/>
                <a:gd name="connsiteY51" fmla="*/ 7009 h 9719"/>
                <a:gd name="connsiteX52" fmla="*/ 1923 w 10000"/>
                <a:gd name="connsiteY52" fmla="*/ 6635 h 9719"/>
                <a:gd name="connsiteX53" fmla="*/ 1923 w 10000"/>
                <a:gd name="connsiteY53" fmla="*/ 6822 h 9719"/>
                <a:gd name="connsiteX54" fmla="*/ 1731 w 10000"/>
                <a:gd name="connsiteY54" fmla="*/ 7102 h 9719"/>
                <a:gd name="connsiteX55" fmla="*/ 1923 w 10000"/>
                <a:gd name="connsiteY55" fmla="*/ 7383 h 9719"/>
                <a:gd name="connsiteX56" fmla="*/ 2115 w 10000"/>
                <a:gd name="connsiteY56" fmla="*/ 7757 h 9719"/>
                <a:gd name="connsiteX57" fmla="*/ 2692 w 10000"/>
                <a:gd name="connsiteY57" fmla="*/ 7943 h 9719"/>
                <a:gd name="connsiteX58" fmla="*/ 3077 w 10000"/>
                <a:gd name="connsiteY58" fmla="*/ 8036 h 9719"/>
                <a:gd name="connsiteX59" fmla="*/ 3654 w 10000"/>
                <a:gd name="connsiteY59" fmla="*/ 8130 h 9719"/>
                <a:gd name="connsiteX60" fmla="*/ 3846 w 10000"/>
                <a:gd name="connsiteY60" fmla="*/ 8317 h 9719"/>
                <a:gd name="connsiteX61" fmla="*/ 4231 w 10000"/>
                <a:gd name="connsiteY61" fmla="*/ 8317 h 9719"/>
                <a:gd name="connsiteX62" fmla="*/ 4615 w 10000"/>
                <a:gd name="connsiteY62" fmla="*/ 8411 h 9719"/>
                <a:gd name="connsiteX63" fmla="*/ 4808 w 10000"/>
                <a:gd name="connsiteY63" fmla="*/ 8598 h 9719"/>
                <a:gd name="connsiteX64" fmla="*/ 5192 w 10000"/>
                <a:gd name="connsiteY64" fmla="*/ 8503 h 9719"/>
                <a:gd name="connsiteX65" fmla="*/ 5577 w 10000"/>
                <a:gd name="connsiteY65" fmla="*/ 8411 h 9719"/>
                <a:gd name="connsiteX66" fmla="*/ 5962 w 10000"/>
                <a:gd name="connsiteY66" fmla="*/ 8503 h 9719"/>
                <a:gd name="connsiteX67" fmla="*/ 6538 w 10000"/>
                <a:gd name="connsiteY67" fmla="*/ 8503 h 9719"/>
                <a:gd name="connsiteX68" fmla="*/ 6538 w 10000"/>
                <a:gd name="connsiteY68" fmla="*/ 8784 h 9719"/>
                <a:gd name="connsiteX69" fmla="*/ 6346 w 10000"/>
                <a:gd name="connsiteY69" fmla="*/ 9251 h 9719"/>
                <a:gd name="connsiteX70" fmla="*/ 6538 w 10000"/>
                <a:gd name="connsiteY70" fmla="*/ 9438 h 9719"/>
                <a:gd name="connsiteX71" fmla="*/ 7115 w 10000"/>
                <a:gd name="connsiteY71" fmla="*/ 9251 h 9719"/>
                <a:gd name="connsiteX72" fmla="*/ 7308 w 10000"/>
                <a:gd name="connsiteY72" fmla="*/ 9064 h 9719"/>
                <a:gd name="connsiteX73" fmla="*/ 7308 w 10000"/>
                <a:gd name="connsiteY73" fmla="*/ 8878 h 9719"/>
                <a:gd name="connsiteX74" fmla="*/ 7692 w 10000"/>
                <a:gd name="connsiteY74" fmla="*/ 8784 h 9719"/>
                <a:gd name="connsiteX75" fmla="*/ 7692 w 10000"/>
                <a:gd name="connsiteY75" fmla="*/ 8598 h 9719"/>
                <a:gd name="connsiteX76" fmla="*/ 7885 w 10000"/>
                <a:gd name="connsiteY76" fmla="*/ 8411 h 9719"/>
                <a:gd name="connsiteX77" fmla="*/ 8077 w 10000"/>
                <a:gd name="connsiteY77" fmla="*/ 8130 h 9719"/>
                <a:gd name="connsiteX78" fmla="*/ 7692 w 10000"/>
                <a:gd name="connsiteY78" fmla="*/ 7850 h 9719"/>
                <a:gd name="connsiteX79" fmla="*/ 8077 w 10000"/>
                <a:gd name="connsiteY79" fmla="*/ 7757 h 9719"/>
                <a:gd name="connsiteX80" fmla="*/ 8269 w 10000"/>
                <a:gd name="connsiteY80" fmla="*/ 7569 h 9719"/>
                <a:gd name="connsiteX81" fmla="*/ 8462 w 10000"/>
                <a:gd name="connsiteY81" fmla="*/ 7476 h 9719"/>
                <a:gd name="connsiteX82" fmla="*/ 8846 w 10000"/>
                <a:gd name="connsiteY82" fmla="*/ 7476 h 9719"/>
                <a:gd name="connsiteX83" fmla="*/ 8846 w 10000"/>
                <a:gd name="connsiteY83" fmla="*/ 7383 h 9719"/>
                <a:gd name="connsiteX84" fmla="*/ 8654 w 10000"/>
                <a:gd name="connsiteY84" fmla="*/ 7290 h 9719"/>
                <a:gd name="connsiteX85" fmla="*/ 8846 w 10000"/>
                <a:gd name="connsiteY85" fmla="*/ 7009 h 9719"/>
                <a:gd name="connsiteX86" fmla="*/ 8654 w 10000"/>
                <a:gd name="connsiteY86" fmla="*/ 6822 h 9719"/>
                <a:gd name="connsiteX87" fmla="*/ 8654 w 10000"/>
                <a:gd name="connsiteY87" fmla="*/ 6728 h 9719"/>
                <a:gd name="connsiteX88" fmla="*/ 9038 w 10000"/>
                <a:gd name="connsiteY88" fmla="*/ 6728 h 9719"/>
                <a:gd name="connsiteX89" fmla="*/ 9231 w 10000"/>
                <a:gd name="connsiteY89" fmla="*/ 6448 h 9719"/>
                <a:gd name="connsiteX90" fmla="*/ 9808 w 10000"/>
                <a:gd name="connsiteY90" fmla="*/ 6075 h 9719"/>
                <a:gd name="connsiteX91" fmla="*/ 9615 w 10000"/>
                <a:gd name="connsiteY91" fmla="*/ 5700 h 9719"/>
                <a:gd name="connsiteX92" fmla="*/ 9808 w 10000"/>
                <a:gd name="connsiteY92" fmla="*/ 5420 h 9719"/>
                <a:gd name="connsiteX93" fmla="*/ 9808 w 10000"/>
                <a:gd name="connsiteY93" fmla="*/ 5047 h 9719"/>
                <a:gd name="connsiteX94" fmla="*/ 9808 w 10000"/>
                <a:gd name="connsiteY94" fmla="*/ 4767 h 9719"/>
                <a:gd name="connsiteX95" fmla="*/ 9808 w 10000"/>
                <a:gd name="connsiteY95" fmla="*/ 4486 h 9719"/>
                <a:gd name="connsiteX96" fmla="*/ 9808 w 10000"/>
                <a:gd name="connsiteY96" fmla="*/ 4204 h 9719"/>
                <a:gd name="connsiteX97" fmla="*/ 10000 w 10000"/>
                <a:gd name="connsiteY97" fmla="*/ 3925 h 9719"/>
                <a:gd name="connsiteX98" fmla="*/ 10000 w 10000"/>
                <a:gd name="connsiteY98" fmla="*/ 3458 h 9719"/>
                <a:gd name="connsiteX99" fmla="*/ 9808 w 10000"/>
                <a:gd name="connsiteY99" fmla="*/ 2991 h 9719"/>
                <a:gd name="connsiteX0" fmla="*/ 9808 w 10000"/>
                <a:gd name="connsiteY0" fmla="*/ 3077 h 9711"/>
                <a:gd name="connsiteX1" fmla="*/ 9615 w 10000"/>
                <a:gd name="connsiteY1" fmla="*/ 3077 h 9711"/>
                <a:gd name="connsiteX2" fmla="*/ 9038 w 10000"/>
                <a:gd name="connsiteY2" fmla="*/ 3173 h 9711"/>
                <a:gd name="connsiteX3" fmla="*/ 8462 w 10000"/>
                <a:gd name="connsiteY3" fmla="*/ 3173 h 9711"/>
                <a:gd name="connsiteX4" fmla="*/ 7885 w 10000"/>
                <a:gd name="connsiteY4" fmla="*/ 3077 h 9711"/>
                <a:gd name="connsiteX5" fmla="*/ 8269 w 10000"/>
                <a:gd name="connsiteY5" fmla="*/ 2982 h 9711"/>
                <a:gd name="connsiteX6" fmla="*/ 8462 w 10000"/>
                <a:gd name="connsiteY6" fmla="*/ 2693 h 9711"/>
                <a:gd name="connsiteX7" fmla="*/ 8654 w 10000"/>
                <a:gd name="connsiteY7" fmla="*/ 2596 h 9711"/>
                <a:gd name="connsiteX8" fmla="*/ 8269 w 10000"/>
                <a:gd name="connsiteY8" fmla="*/ 2500 h 9711"/>
                <a:gd name="connsiteX9" fmla="*/ 8269 w 10000"/>
                <a:gd name="connsiteY9" fmla="*/ 2308 h 9711"/>
                <a:gd name="connsiteX10" fmla="*/ 8654 w 10000"/>
                <a:gd name="connsiteY10" fmla="*/ 2115 h 9711"/>
                <a:gd name="connsiteX11" fmla="*/ 8654 w 10000"/>
                <a:gd name="connsiteY11" fmla="*/ 1923 h 9711"/>
                <a:gd name="connsiteX12" fmla="*/ 9231 w 10000"/>
                <a:gd name="connsiteY12" fmla="*/ 1440 h 9711"/>
                <a:gd name="connsiteX13" fmla="*/ 9231 w 10000"/>
                <a:gd name="connsiteY13" fmla="*/ 864 h 9711"/>
                <a:gd name="connsiteX14" fmla="*/ 3846 w 10000"/>
                <a:gd name="connsiteY14" fmla="*/ 0 h 9711"/>
                <a:gd name="connsiteX15" fmla="*/ 4038 w 10000"/>
                <a:gd name="connsiteY15" fmla="*/ 0 h 9711"/>
                <a:gd name="connsiteX16" fmla="*/ 3462 w 10000"/>
                <a:gd name="connsiteY16" fmla="*/ 95 h 9711"/>
                <a:gd name="connsiteX17" fmla="*/ 3077 w 10000"/>
                <a:gd name="connsiteY17" fmla="*/ 479 h 9711"/>
                <a:gd name="connsiteX18" fmla="*/ 2885 w 10000"/>
                <a:gd name="connsiteY18" fmla="*/ 864 h 9711"/>
                <a:gd name="connsiteX19" fmla="*/ 2692 w 10000"/>
                <a:gd name="connsiteY19" fmla="*/ 1251 h 9711"/>
                <a:gd name="connsiteX20" fmla="*/ 2115 w 10000"/>
                <a:gd name="connsiteY20" fmla="*/ 1538 h 9711"/>
                <a:gd name="connsiteX21" fmla="*/ 2308 w 10000"/>
                <a:gd name="connsiteY21" fmla="*/ 2020 h 9711"/>
                <a:gd name="connsiteX22" fmla="*/ 2500 w 10000"/>
                <a:gd name="connsiteY22" fmla="*/ 2211 h 9711"/>
                <a:gd name="connsiteX23" fmla="*/ 2115 w 10000"/>
                <a:gd name="connsiteY23" fmla="*/ 2596 h 9711"/>
                <a:gd name="connsiteX24" fmla="*/ 1923 w 10000"/>
                <a:gd name="connsiteY24" fmla="*/ 2982 h 9711"/>
                <a:gd name="connsiteX25" fmla="*/ 2500 w 10000"/>
                <a:gd name="connsiteY25" fmla="*/ 3366 h 9711"/>
                <a:gd name="connsiteX26" fmla="*/ 3077 w 10000"/>
                <a:gd name="connsiteY26" fmla="*/ 3558 h 9711"/>
                <a:gd name="connsiteX27" fmla="*/ 3654 w 10000"/>
                <a:gd name="connsiteY27" fmla="*/ 3847 h 9711"/>
                <a:gd name="connsiteX28" fmla="*/ 4423 w 10000"/>
                <a:gd name="connsiteY28" fmla="*/ 4134 h 9711"/>
                <a:gd name="connsiteX29" fmla="*/ 5385 w 10000"/>
                <a:gd name="connsiteY29" fmla="*/ 4519 h 9711"/>
                <a:gd name="connsiteX30" fmla="*/ 5769 w 10000"/>
                <a:gd name="connsiteY30" fmla="*/ 4809 h 9711"/>
                <a:gd name="connsiteX31" fmla="*/ 5192 w 10000"/>
                <a:gd name="connsiteY31" fmla="*/ 4999 h 9711"/>
                <a:gd name="connsiteX32" fmla="*/ 4423 w 10000"/>
                <a:gd name="connsiteY32" fmla="*/ 5383 h 9711"/>
                <a:gd name="connsiteX33" fmla="*/ 3846 w 10000"/>
                <a:gd name="connsiteY33" fmla="*/ 5672 h 9711"/>
                <a:gd name="connsiteX34" fmla="*/ 3846 w 10000"/>
                <a:gd name="connsiteY34" fmla="*/ 5962 h 9711"/>
                <a:gd name="connsiteX35" fmla="*/ 2885 w 10000"/>
                <a:gd name="connsiteY35" fmla="*/ 6345 h 9711"/>
                <a:gd name="connsiteX36" fmla="*/ 2500 w 10000"/>
                <a:gd name="connsiteY36" fmla="*/ 6540 h 9711"/>
                <a:gd name="connsiteX37" fmla="*/ 1538 w 10000"/>
                <a:gd name="connsiteY37" fmla="*/ 6440 h 9711"/>
                <a:gd name="connsiteX38" fmla="*/ 577 w 10000"/>
                <a:gd name="connsiteY38" fmla="*/ 6731 h 9711"/>
                <a:gd name="connsiteX39" fmla="*/ 0 w 10000"/>
                <a:gd name="connsiteY39" fmla="*/ 7212 h 9711"/>
                <a:gd name="connsiteX40" fmla="*/ 4231 w 10000"/>
                <a:gd name="connsiteY40" fmla="*/ 9711 h 9711"/>
                <a:gd name="connsiteX41" fmla="*/ 3846 w 10000"/>
                <a:gd name="connsiteY41" fmla="*/ 9518 h 9711"/>
                <a:gd name="connsiteX42" fmla="*/ 3654 w 10000"/>
                <a:gd name="connsiteY42" fmla="*/ 9424 h 9711"/>
                <a:gd name="connsiteX43" fmla="*/ 3462 w 10000"/>
                <a:gd name="connsiteY43" fmla="*/ 9038 h 9711"/>
                <a:gd name="connsiteX44" fmla="*/ 3269 w 10000"/>
                <a:gd name="connsiteY44" fmla="*/ 8749 h 9711"/>
                <a:gd name="connsiteX45" fmla="*/ 2692 w 10000"/>
                <a:gd name="connsiteY45" fmla="*/ 8463 h 9711"/>
                <a:gd name="connsiteX46" fmla="*/ 2308 w 10000"/>
                <a:gd name="connsiteY46" fmla="*/ 8365 h 9711"/>
                <a:gd name="connsiteX47" fmla="*/ 1923 w 10000"/>
                <a:gd name="connsiteY47" fmla="*/ 8173 h 9711"/>
                <a:gd name="connsiteX48" fmla="*/ 1731 w 10000"/>
                <a:gd name="connsiteY48" fmla="*/ 7692 h 9711"/>
                <a:gd name="connsiteX49" fmla="*/ 1346 w 10000"/>
                <a:gd name="connsiteY49" fmla="*/ 7501 h 9711"/>
                <a:gd name="connsiteX50" fmla="*/ 1538 w 10000"/>
                <a:gd name="connsiteY50" fmla="*/ 7212 h 9711"/>
                <a:gd name="connsiteX51" fmla="*/ 1923 w 10000"/>
                <a:gd name="connsiteY51" fmla="*/ 6827 h 9711"/>
                <a:gd name="connsiteX52" fmla="*/ 1923 w 10000"/>
                <a:gd name="connsiteY52" fmla="*/ 7019 h 9711"/>
                <a:gd name="connsiteX53" fmla="*/ 1731 w 10000"/>
                <a:gd name="connsiteY53" fmla="*/ 7307 h 9711"/>
                <a:gd name="connsiteX54" fmla="*/ 1923 w 10000"/>
                <a:gd name="connsiteY54" fmla="*/ 7596 h 9711"/>
                <a:gd name="connsiteX55" fmla="*/ 2115 w 10000"/>
                <a:gd name="connsiteY55" fmla="*/ 7981 h 9711"/>
                <a:gd name="connsiteX56" fmla="*/ 2692 w 10000"/>
                <a:gd name="connsiteY56" fmla="*/ 8173 h 9711"/>
                <a:gd name="connsiteX57" fmla="*/ 3077 w 10000"/>
                <a:gd name="connsiteY57" fmla="*/ 8268 h 9711"/>
                <a:gd name="connsiteX58" fmla="*/ 3654 w 10000"/>
                <a:gd name="connsiteY58" fmla="*/ 8365 h 9711"/>
                <a:gd name="connsiteX59" fmla="*/ 3846 w 10000"/>
                <a:gd name="connsiteY59" fmla="*/ 8557 h 9711"/>
                <a:gd name="connsiteX60" fmla="*/ 4231 w 10000"/>
                <a:gd name="connsiteY60" fmla="*/ 8557 h 9711"/>
                <a:gd name="connsiteX61" fmla="*/ 4615 w 10000"/>
                <a:gd name="connsiteY61" fmla="*/ 8654 h 9711"/>
                <a:gd name="connsiteX62" fmla="*/ 4808 w 10000"/>
                <a:gd name="connsiteY62" fmla="*/ 8847 h 9711"/>
                <a:gd name="connsiteX63" fmla="*/ 5192 w 10000"/>
                <a:gd name="connsiteY63" fmla="*/ 8749 h 9711"/>
                <a:gd name="connsiteX64" fmla="*/ 5577 w 10000"/>
                <a:gd name="connsiteY64" fmla="*/ 8654 h 9711"/>
                <a:gd name="connsiteX65" fmla="*/ 5962 w 10000"/>
                <a:gd name="connsiteY65" fmla="*/ 8749 h 9711"/>
                <a:gd name="connsiteX66" fmla="*/ 6538 w 10000"/>
                <a:gd name="connsiteY66" fmla="*/ 8749 h 9711"/>
                <a:gd name="connsiteX67" fmla="*/ 6538 w 10000"/>
                <a:gd name="connsiteY67" fmla="*/ 9038 h 9711"/>
                <a:gd name="connsiteX68" fmla="*/ 6346 w 10000"/>
                <a:gd name="connsiteY68" fmla="*/ 9518 h 9711"/>
                <a:gd name="connsiteX69" fmla="*/ 6538 w 10000"/>
                <a:gd name="connsiteY69" fmla="*/ 9711 h 9711"/>
                <a:gd name="connsiteX70" fmla="*/ 7115 w 10000"/>
                <a:gd name="connsiteY70" fmla="*/ 9518 h 9711"/>
                <a:gd name="connsiteX71" fmla="*/ 7308 w 10000"/>
                <a:gd name="connsiteY71" fmla="*/ 9326 h 9711"/>
                <a:gd name="connsiteX72" fmla="*/ 7308 w 10000"/>
                <a:gd name="connsiteY72" fmla="*/ 9135 h 9711"/>
                <a:gd name="connsiteX73" fmla="*/ 7692 w 10000"/>
                <a:gd name="connsiteY73" fmla="*/ 9038 h 9711"/>
                <a:gd name="connsiteX74" fmla="*/ 7692 w 10000"/>
                <a:gd name="connsiteY74" fmla="*/ 8847 h 9711"/>
                <a:gd name="connsiteX75" fmla="*/ 7885 w 10000"/>
                <a:gd name="connsiteY75" fmla="*/ 8654 h 9711"/>
                <a:gd name="connsiteX76" fmla="*/ 8077 w 10000"/>
                <a:gd name="connsiteY76" fmla="*/ 8365 h 9711"/>
                <a:gd name="connsiteX77" fmla="*/ 7692 w 10000"/>
                <a:gd name="connsiteY77" fmla="*/ 8077 h 9711"/>
                <a:gd name="connsiteX78" fmla="*/ 8077 w 10000"/>
                <a:gd name="connsiteY78" fmla="*/ 7981 h 9711"/>
                <a:gd name="connsiteX79" fmla="*/ 8269 w 10000"/>
                <a:gd name="connsiteY79" fmla="*/ 7788 h 9711"/>
                <a:gd name="connsiteX80" fmla="*/ 8462 w 10000"/>
                <a:gd name="connsiteY80" fmla="*/ 7692 h 9711"/>
                <a:gd name="connsiteX81" fmla="*/ 8846 w 10000"/>
                <a:gd name="connsiteY81" fmla="*/ 7692 h 9711"/>
                <a:gd name="connsiteX82" fmla="*/ 8846 w 10000"/>
                <a:gd name="connsiteY82" fmla="*/ 7596 h 9711"/>
                <a:gd name="connsiteX83" fmla="*/ 8654 w 10000"/>
                <a:gd name="connsiteY83" fmla="*/ 7501 h 9711"/>
                <a:gd name="connsiteX84" fmla="*/ 8846 w 10000"/>
                <a:gd name="connsiteY84" fmla="*/ 7212 h 9711"/>
                <a:gd name="connsiteX85" fmla="*/ 8654 w 10000"/>
                <a:gd name="connsiteY85" fmla="*/ 7019 h 9711"/>
                <a:gd name="connsiteX86" fmla="*/ 8654 w 10000"/>
                <a:gd name="connsiteY86" fmla="*/ 6923 h 9711"/>
                <a:gd name="connsiteX87" fmla="*/ 9038 w 10000"/>
                <a:gd name="connsiteY87" fmla="*/ 6923 h 9711"/>
                <a:gd name="connsiteX88" fmla="*/ 9231 w 10000"/>
                <a:gd name="connsiteY88" fmla="*/ 6634 h 9711"/>
                <a:gd name="connsiteX89" fmla="*/ 9808 w 10000"/>
                <a:gd name="connsiteY89" fmla="*/ 6251 h 9711"/>
                <a:gd name="connsiteX90" fmla="*/ 9615 w 10000"/>
                <a:gd name="connsiteY90" fmla="*/ 5865 h 9711"/>
                <a:gd name="connsiteX91" fmla="*/ 9808 w 10000"/>
                <a:gd name="connsiteY91" fmla="*/ 5577 h 9711"/>
                <a:gd name="connsiteX92" fmla="*/ 9808 w 10000"/>
                <a:gd name="connsiteY92" fmla="*/ 5193 h 9711"/>
                <a:gd name="connsiteX93" fmla="*/ 9808 w 10000"/>
                <a:gd name="connsiteY93" fmla="*/ 4905 h 9711"/>
                <a:gd name="connsiteX94" fmla="*/ 9808 w 10000"/>
                <a:gd name="connsiteY94" fmla="*/ 4616 h 9711"/>
                <a:gd name="connsiteX95" fmla="*/ 9808 w 10000"/>
                <a:gd name="connsiteY95" fmla="*/ 4326 h 9711"/>
                <a:gd name="connsiteX96" fmla="*/ 10000 w 10000"/>
                <a:gd name="connsiteY96" fmla="*/ 4038 h 9711"/>
                <a:gd name="connsiteX97" fmla="*/ 10000 w 10000"/>
                <a:gd name="connsiteY97" fmla="*/ 3558 h 9711"/>
                <a:gd name="connsiteX98" fmla="*/ 9808 w 10000"/>
                <a:gd name="connsiteY98" fmla="*/ 3077 h 9711"/>
                <a:gd name="connsiteX0" fmla="*/ 9231 w 9423"/>
                <a:gd name="connsiteY0" fmla="*/ 3169 h 10000"/>
                <a:gd name="connsiteX1" fmla="*/ 9038 w 9423"/>
                <a:gd name="connsiteY1" fmla="*/ 3169 h 10000"/>
                <a:gd name="connsiteX2" fmla="*/ 8461 w 9423"/>
                <a:gd name="connsiteY2" fmla="*/ 3267 h 10000"/>
                <a:gd name="connsiteX3" fmla="*/ 7885 w 9423"/>
                <a:gd name="connsiteY3" fmla="*/ 3267 h 10000"/>
                <a:gd name="connsiteX4" fmla="*/ 7308 w 9423"/>
                <a:gd name="connsiteY4" fmla="*/ 3169 h 10000"/>
                <a:gd name="connsiteX5" fmla="*/ 7692 w 9423"/>
                <a:gd name="connsiteY5" fmla="*/ 3071 h 10000"/>
                <a:gd name="connsiteX6" fmla="*/ 7885 w 9423"/>
                <a:gd name="connsiteY6" fmla="*/ 2773 h 10000"/>
                <a:gd name="connsiteX7" fmla="*/ 8077 w 9423"/>
                <a:gd name="connsiteY7" fmla="*/ 2673 h 10000"/>
                <a:gd name="connsiteX8" fmla="*/ 7692 w 9423"/>
                <a:gd name="connsiteY8" fmla="*/ 2574 h 10000"/>
                <a:gd name="connsiteX9" fmla="*/ 7692 w 9423"/>
                <a:gd name="connsiteY9" fmla="*/ 2377 h 10000"/>
                <a:gd name="connsiteX10" fmla="*/ 8077 w 9423"/>
                <a:gd name="connsiteY10" fmla="*/ 2178 h 10000"/>
                <a:gd name="connsiteX11" fmla="*/ 8077 w 9423"/>
                <a:gd name="connsiteY11" fmla="*/ 1980 h 10000"/>
                <a:gd name="connsiteX12" fmla="*/ 8654 w 9423"/>
                <a:gd name="connsiteY12" fmla="*/ 1483 h 10000"/>
                <a:gd name="connsiteX13" fmla="*/ 8654 w 9423"/>
                <a:gd name="connsiteY13" fmla="*/ 890 h 10000"/>
                <a:gd name="connsiteX14" fmla="*/ 3269 w 9423"/>
                <a:gd name="connsiteY14" fmla="*/ 0 h 10000"/>
                <a:gd name="connsiteX15" fmla="*/ 3461 w 9423"/>
                <a:gd name="connsiteY15" fmla="*/ 0 h 10000"/>
                <a:gd name="connsiteX16" fmla="*/ 2885 w 9423"/>
                <a:gd name="connsiteY16" fmla="*/ 98 h 10000"/>
                <a:gd name="connsiteX17" fmla="*/ 2500 w 9423"/>
                <a:gd name="connsiteY17" fmla="*/ 493 h 10000"/>
                <a:gd name="connsiteX18" fmla="*/ 2308 w 9423"/>
                <a:gd name="connsiteY18" fmla="*/ 890 h 10000"/>
                <a:gd name="connsiteX19" fmla="*/ 2115 w 9423"/>
                <a:gd name="connsiteY19" fmla="*/ 1288 h 10000"/>
                <a:gd name="connsiteX20" fmla="*/ 1538 w 9423"/>
                <a:gd name="connsiteY20" fmla="*/ 1584 h 10000"/>
                <a:gd name="connsiteX21" fmla="*/ 1731 w 9423"/>
                <a:gd name="connsiteY21" fmla="*/ 2080 h 10000"/>
                <a:gd name="connsiteX22" fmla="*/ 1923 w 9423"/>
                <a:gd name="connsiteY22" fmla="*/ 2277 h 10000"/>
                <a:gd name="connsiteX23" fmla="*/ 1538 w 9423"/>
                <a:gd name="connsiteY23" fmla="*/ 2673 h 10000"/>
                <a:gd name="connsiteX24" fmla="*/ 1346 w 9423"/>
                <a:gd name="connsiteY24" fmla="*/ 3071 h 10000"/>
                <a:gd name="connsiteX25" fmla="*/ 1923 w 9423"/>
                <a:gd name="connsiteY25" fmla="*/ 3466 h 10000"/>
                <a:gd name="connsiteX26" fmla="*/ 2500 w 9423"/>
                <a:gd name="connsiteY26" fmla="*/ 3664 h 10000"/>
                <a:gd name="connsiteX27" fmla="*/ 3077 w 9423"/>
                <a:gd name="connsiteY27" fmla="*/ 3961 h 10000"/>
                <a:gd name="connsiteX28" fmla="*/ 3846 w 9423"/>
                <a:gd name="connsiteY28" fmla="*/ 4257 h 10000"/>
                <a:gd name="connsiteX29" fmla="*/ 4808 w 9423"/>
                <a:gd name="connsiteY29" fmla="*/ 4653 h 10000"/>
                <a:gd name="connsiteX30" fmla="*/ 5192 w 9423"/>
                <a:gd name="connsiteY30" fmla="*/ 4952 h 10000"/>
                <a:gd name="connsiteX31" fmla="*/ 4615 w 9423"/>
                <a:gd name="connsiteY31" fmla="*/ 5148 h 10000"/>
                <a:gd name="connsiteX32" fmla="*/ 3846 w 9423"/>
                <a:gd name="connsiteY32" fmla="*/ 5543 h 10000"/>
                <a:gd name="connsiteX33" fmla="*/ 3269 w 9423"/>
                <a:gd name="connsiteY33" fmla="*/ 5841 h 10000"/>
                <a:gd name="connsiteX34" fmla="*/ 3269 w 9423"/>
                <a:gd name="connsiteY34" fmla="*/ 6139 h 10000"/>
                <a:gd name="connsiteX35" fmla="*/ 2308 w 9423"/>
                <a:gd name="connsiteY35" fmla="*/ 6534 h 10000"/>
                <a:gd name="connsiteX36" fmla="*/ 1923 w 9423"/>
                <a:gd name="connsiteY36" fmla="*/ 6735 h 10000"/>
                <a:gd name="connsiteX37" fmla="*/ 961 w 9423"/>
                <a:gd name="connsiteY37" fmla="*/ 6632 h 10000"/>
                <a:gd name="connsiteX38" fmla="*/ 0 w 9423"/>
                <a:gd name="connsiteY38" fmla="*/ 6931 h 10000"/>
                <a:gd name="connsiteX39" fmla="*/ 3654 w 9423"/>
                <a:gd name="connsiteY39" fmla="*/ 10000 h 10000"/>
                <a:gd name="connsiteX40" fmla="*/ 3269 w 9423"/>
                <a:gd name="connsiteY40" fmla="*/ 9801 h 10000"/>
                <a:gd name="connsiteX41" fmla="*/ 3077 w 9423"/>
                <a:gd name="connsiteY41" fmla="*/ 9704 h 10000"/>
                <a:gd name="connsiteX42" fmla="*/ 2885 w 9423"/>
                <a:gd name="connsiteY42" fmla="*/ 9307 h 10000"/>
                <a:gd name="connsiteX43" fmla="*/ 2692 w 9423"/>
                <a:gd name="connsiteY43" fmla="*/ 9009 h 10000"/>
                <a:gd name="connsiteX44" fmla="*/ 2115 w 9423"/>
                <a:gd name="connsiteY44" fmla="*/ 8715 h 10000"/>
                <a:gd name="connsiteX45" fmla="*/ 1731 w 9423"/>
                <a:gd name="connsiteY45" fmla="*/ 8614 h 10000"/>
                <a:gd name="connsiteX46" fmla="*/ 1346 w 9423"/>
                <a:gd name="connsiteY46" fmla="*/ 8416 h 10000"/>
                <a:gd name="connsiteX47" fmla="*/ 1154 w 9423"/>
                <a:gd name="connsiteY47" fmla="*/ 7921 h 10000"/>
                <a:gd name="connsiteX48" fmla="*/ 769 w 9423"/>
                <a:gd name="connsiteY48" fmla="*/ 7724 h 10000"/>
                <a:gd name="connsiteX49" fmla="*/ 961 w 9423"/>
                <a:gd name="connsiteY49" fmla="*/ 7427 h 10000"/>
                <a:gd name="connsiteX50" fmla="*/ 1346 w 9423"/>
                <a:gd name="connsiteY50" fmla="*/ 7030 h 10000"/>
                <a:gd name="connsiteX51" fmla="*/ 1346 w 9423"/>
                <a:gd name="connsiteY51" fmla="*/ 7228 h 10000"/>
                <a:gd name="connsiteX52" fmla="*/ 1154 w 9423"/>
                <a:gd name="connsiteY52" fmla="*/ 7524 h 10000"/>
                <a:gd name="connsiteX53" fmla="*/ 1346 w 9423"/>
                <a:gd name="connsiteY53" fmla="*/ 7822 h 10000"/>
                <a:gd name="connsiteX54" fmla="*/ 1538 w 9423"/>
                <a:gd name="connsiteY54" fmla="*/ 8219 h 10000"/>
                <a:gd name="connsiteX55" fmla="*/ 2115 w 9423"/>
                <a:gd name="connsiteY55" fmla="*/ 8416 h 10000"/>
                <a:gd name="connsiteX56" fmla="*/ 2500 w 9423"/>
                <a:gd name="connsiteY56" fmla="*/ 8514 h 10000"/>
                <a:gd name="connsiteX57" fmla="*/ 3077 w 9423"/>
                <a:gd name="connsiteY57" fmla="*/ 8614 h 10000"/>
                <a:gd name="connsiteX58" fmla="*/ 3269 w 9423"/>
                <a:gd name="connsiteY58" fmla="*/ 8812 h 10000"/>
                <a:gd name="connsiteX59" fmla="*/ 3654 w 9423"/>
                <a:gd name="connsiteY59" fmla="*/ 8812 h 10000"/>
                <a:gd name="connsiteX60" fmla="*/ 4038 w 9423"/>
                <a:gd name="connsiteY60" fmla="*/ 8912 h 10000"/>
                <a:gd name="connsiteX61" fmla="*/ 4231 w 9423"/>
                <a:gd name="connsiteY61" fmla="*/ 9110 h 10000"/>
                <a:gd name="connsiteX62" fmla="*/ 4615 w 9423"/>
                <a:gd name="connsiteY62" fmla="*/ 9009 h 10000"/>
                <a:gd name="connsiteX63" fmla="*/ 5000 w 9423"/>
                <a:gd name="connsiteY63" fmla="*/ 8912 h 10000"/>
                <a:gd name="connsiteX64" fmla="*/ 5385 w 9423"/>
                <a:gd name="connsiteY64" fmla="*/ 9009 h 10000"/>
                <a:gd name="connsiteX65" fmla="*/ 5961 w 9423"/>
                <a:gd name="connsiteY65" fmla="*/ 9009 h 10000"/>
                <a:gd name="connsiteX66" fmla="*/ 5961 w 9423"/>
                <a:gd name="connsiteY66" fmla="*/ 9307 h 10000"/>
                <a:gd name="connsiteX67" fmla="*/ 5769 w 9423"/>
                <a:gd name="connsiteY67" fmla="*/ 9801 h 10000"/>
                <a:gd name="connsiteX68" fmla="*/ 5961 w 9423"/>
                <a:gd name="connsiteY68" fmla="*/ 10000 h 10000"/>
                <a:gd name="connsiteX69" fmla="*/ 6538 w 9423"/>
                <a:gd name="connsiteY69" fmla="*/ 9801 h 10000"/>
                <a:gd name="connsiteX70" fmla="*/ 6731 w 9423"/>
                <a:gd name="connsiteY70" fmla="*/ 9604 h 10000"/>
                <a:gd name="connsiteX71" fmla="*/ 6731 w 9423"/>
                <a:gd name="connsiteY71" fmla="*/ 9407 h 10000"/>
                <a:gd name="connsiteX72" fmla="*/ 7115 w 9423"/>
                <a:gd name="connsiteY72" fmla="*/ 9307 h 10000"/>
                <a:gd name="connsiteX73" fmla="*/ 7115 w 9423"/>
                <a:gd name="connsiteY73" fmla="*/ 9110 h 10000"/>
                <a:gd name="connsiteX74" fmla="*/ 7308 w 9423"/>
                <a:gd name="connsiteY74" fmla="*/ 8912 h 10000"/>
                <a:gd name="connsiteX75" fmla="*/ 7500 w 9423"/>
                <a:gd name="connsiteY75" fmla="*/ 8614 h 10000"/>
                <a:gd name="connsiteX76" fmla="*/ 7115 w 9423"/>
                <a:gd name="connsiteY76" fmla="*/ 8317 h 10000"/>
                <a:gd name="connsiteX77" fmla="*/ 7500 w 9423"/>
                <a:gd name="connsiteY77" fmla="*/ 8219 h 10000"/>
                <a:gd name="connsiteX78" fmla="*/ 7692 w 9423"/>
                <a:gd name="connsiteY78" fmla="*/ 8020 h 10000"/>
                <a:gd name="connsiteX79" fmla="*/ 7885 w 9423"/>
                <a:gd name="connsiteY79" fmla="*/ 7921 h 10000"/>
                <a:gd name="connsiteX80" fmla="*/ 8269 w 9423"/>
                <a:gd name="connsiteY80" fmla="*/ 7921 h 10000"/>
                <a:gd name="connsiteX81" fmla="*/ 8269 w 9423"/>
                <a:gd name="connsiteY81" fmla="*/ 7822 h 10000"/>
                <a:gd name="connsiteX82" fmla="*/ 8077 w 9423"/>
                <a:gd name="connsiteY82" fmla="*/ 7724 h 10000"/>
                <a:gd name="connsiteX83" fmla="*/ 8269 w 9423"/>
                <a:gd name="connsiteY83" fmla="*/ 7427 h 10000"/>
                <a:gd name="connsiteX84" fmla="*/ 8077 w 9423"/>
                <a:gd name="connsiteY84" fmla="*/ 7228 h 10000"/>
                <a:gd name="connsiteX85" fmla="*/ 8077 w 9423"/>
                <a:gd name="connsiteY85" fmla="*/ 7129 h 10000"/>
                <a:gd name="connsiteX86" fmla="*/ 8461 w 9423"/>
                <a:gd name="connsiteY86" fmla="*/ 7129 h 10000"/>
                <a:gd name="connsiteX87" fmla="*/ 8654 w 9423"/>
                <a:gd name="connsiteY87" fmla="*/ 6831 h 10000"/>
                <a:gd name="connsiteX88" fmla="*/ 9231 w 9423"/>
                <a:gd name="connsiteY88" fmla="*/ 6437 h 10000"/>
                <a:gd name="connsiteX89" fmla="*/ 9038 w 9423"/>
                <a:gd name="connsiteY89" fmla="*/ 6040 h 10000"/>
                <a:gd name="connsiteX90" fmla="*/ 9231 w 9423"/>
                <a:gd name="connsiteY90" fmla="*/ 5743 h 10000"/>
                <a:gd name="connsiteX91" fmla="*/ 9231 w 9423"/>
                <a:gd name="connsiteY91" fmla="*/ 5348 h 10000"/>
                <a:gd name="connsiteX92" fmla="*/ 9231 w 9423"/>
                <a:gd name="connsiteY92" fmla="*/ 5051 h 10000"/>
                <a:gd name="connsiteX93" fmla="*/ 9231 w 9423"/>
                <a:gd name="connsiteY93" fmla="*/ 4753 h 10000"/>
                <a:gd name="connsiteX94" fmla="*/ 9231 w 9423"/>
                <a:gd name="connsiteY94" fmla="*/ 4455 h 10000"/>
                <a:gd name="connsiteX95" fmla="*/ 9423 w 9423"/>
                <a:gd name="connsiteY95" fmla="*/ 4158 h 10000"/>
                <a:gd name="connsiteX96" fmla="*/ 9423 w 9423"/>
                <a:gd name="connsiteY96" fmla="*/ 3664 h 10000"/>
                <a:gd name="connsiteX97" fmla="*/ 9231 w 9423"/>
                <a:gd name="connsiteY97" fmla="*/ 3169 h 10000"/>
                <a:gd name="connsiteX0" fmla="*/ 9796 w 10000"/>
                <a:gd name="connsiteY0" fmla="*/ 3169 h 10000"/>
                <a:gd name="connsiteX1" fmla="*/ 9591 w 10000"/>
                <a:gd name="connsiteY1" fmla="*/ 3169 h 10000"/>
                <a:gd name="connsiteX2" fmla="*/ 8979 w 10000"/>
                <a:gd name="connsiteY2" fmla="*/ 3267 h 10000"/>
                <a:gd name="connsiteX3" fmla="*/ 8368 w 10000"/>
                <a:gd name="connsiteY3" fmla="*/ 3267 h 10000"/>
                <a:gd name="connsiteX4" fmla="*/ 7755 w 10000"/>
                <a:gd name="connsiteY4" fmla="*/ 3169 h 10000"/>
                <a:gd name="connsiteX5" fmla="*/ 8163 w 10000"/>
                <a:gd name="connsiteY5" fmla="*/ 3071 h 10000"/>
                <a:gd name="connsiteX6" fmla="*/ 8368 w 10000"/>
                <a:gd name="connsiteY6" fmla="*/ 2773 h 10000"/>
                <a:gd name="connsiteX7" fmla="*/ 8572 w 10000"/>
                <a:gd name="connsiteY7" fmla="*/ 2673 h 10000"/>
                <a:gd name="connsiteX8" fmla="*/ 8163 w 10000"/>
                <a:gd name="connsiteY8" fmla="*/ 2574 h 10000"/>
                <a:gd name="connsiteX9" fmla="*/ 8163 w 10000"/>
                <a:gd name="connsiteY9" fmla="*/ 2377 h 10000"/>
                <a:gd name="connsiteX10" fmla="*/ 8572 w 10000"/>
                <a:gd name="connsiteY10" fmla="*/ 2178 h 10000"/>
                <a:gd name="connsiteX11" fmla="*/ 8572 w 10000"/>
                <a:gd name="connsiteY11" fmla="*/ 1980 h 10000"/>
                <a:gd name="connsiteX12" fmla="*/ 9184 w 10000"/>
                <a:gd name="connsiteY12" fmla="*/ 1483 h 10000"/>
                <a:gd name="connsiteX13" fmla="*/ 9184 w 10000"/>
                <a:gd name="connsiteY13" fmla="*/ 890 h 10000"/>
                <a:gd name="connsiteX14" fmla="*/ 3469 w 10000"/>
                <a:gd name="connsiteY14" fmla="*/ 0 h 10000"/>
                <a:gd name="connsiteX15" fmla="*/ 3673 w 10000"/>
                <a:gd name="connsiteY15" fmla="*/ 0 h 10000"/>
                <a:gd name="connsiteX16" fmla="*/ 3062 w 10000"/>
                <a:gd name="connsiteY16" fmla="*/ 98 h 10000"/>
                <a:gd name="connsiteX17" fmla="*/ 2653 w 10000"/>
                <a:gd name="connsiteY17" fmla="*/ 493 h 10000"/>
                <a:gd name="connsiteX18" fmla="*/ 2449 w 10000"/>
                <a:gd name="connsiteY18" fmla="*/ 890 h 10000"/>
                <a:gd name="connsiteX19" fmla="*/ 2245 w 10000"/>
                <a:gd name="connsiteY19" fmla="*/ 1288 h 10000"/>
                <a:gd name="connsiteX20" fmla="*/ 1632 w 10000"/>
                <a:gd name="connsiteY20" fmla="*/ 1584 h 10000"/>
                <a:gd name="connsiteX21" fmla="*/ 1837 w 10000"/>
                <a:gd name="connsiteY21" fmla="*/ 2080 h 10000"/>
                <a:gd name="connsiteX22" fmla="*/ 2041 w 10000"/>
                <a:gd name="connsiteY22" fmla="*/ 2277 h 10000"/>
                <a:gd name="connsiteX23" fmla="*/ 1632 w 10000"/>
                <a:gd name="connsiteY23" fmla="*/ 2673 h 10000"/>
                <a:gd name="connsiteX24" fmla="*/ 1428 w 10000"/>
                <a:gd name="connsiteY24" fmla="*/ 3071 h 10000"/>
                <a:gd name="connsiteX25" fmla="*/ 2041 w 10000"/>
                <a:gd name="connsiteY25" fmla="*/ 3466 h 10000"/>
                <a:gd name="connsiteX26" fmla="*/ 2653 w 10000"/>
                <a:gd name="connsiteY26" fmla="*/ 3664 h 10000"/>
                <a:gd name="connsiteX27" fmla="*/ 3265 w 10000"/>
                <a:gd name="connsiteY27" fmla="*/ 3961 h 10000"/>
                <a:gd name="connsiteX28" fmla="*/ 4082 w 10000"/>
                <a:gd name="connsiteY28" fmla="*/ 4257 h 10000"/>
                <a:gd name="connsiteX29" fmla="*/ 5102 w 10000"/>
                <a:gd name="connsiteY29" fmla="*/ 4653 h 10000"/>
                <a:gd name="connsiteX30" fmla="*/ 5510 w 10000"/>
                <a:gd name="connsiteY30" fmla="*/ 4952 h 10000"/>
                <a:gd name="connsiteX31" fmla="*/ 4898 w 10000"/>
                <a:gd name="connsiteY31" fmla="*/ 5148 h 10000"/>
                <a:gd name="connsiteX32" fmla="*/ 4082 w 10000"/>
                <a:gd name="connsiteY32" fmla="*/ 5543 h 10000"/>
                <a:gd name="connsiteX33" fmla="*/ 3469 w 10000"/>
                <a:gd name="connsiteY33" fmla="*/ 5841 h 10000"/>
                <a:gd name="connsiteX34" fmla="*/ 3469 w 10000"/>
                <a:gd name="connsiteY34" fmla="*/ 6139 h 10000"/>
                <a:gd name="connsiteX35" fmla="*/ 2449 w 10000"/>
                <a:gd name="connsiteY35" fmla="*/ 6534 h 10000"/>
                <a:gd name="connsiteX36" fmla="*/ 2041 w 10000"/>
                <a:gd name="connsiteY36" fmla="*/ 6735 h 10000"/>
                <a:gd name="connsiteX37" fmla="*/ 1020 w 10000"/>
                <a:gd name="connsiteY37" fmla="*/ 6632 h 10000"/>
                <a:gd name="connsiteX38" fmla="*/ 0 w 10000"/>
                <a:gd name="connsiteY38" fmla="*/ 6931 h 10000"/>
                <a:gd name="connsiteX39" fmla="*/ 3469 w 10000"/>
                <a:gd name="connsiteY39" fmla="*/ 9801 h 10000"/>
                <a:gd name="connsiteX40" fmla="*/ 3265 w 10000"/>
                <a:gd name="connsiteY40" fmla="*/ 9704 h 10000"/>
                <a:gd name="connsiteX41" fmla="*/ 3062 w 10000"/>
                <a:gd name="connsiteY41" fmla="*/ 9307 h 10000"/>
                <a:gd name="connsiteX42" fmla="*/ 2857 w 10000"/>
                <a:gd name="connsiteY42" fmla="*/ 9009 h 10000"/>
                <a:gd name="connsiteX43" fmla="*/ 2245 w 10000"/>
                <a:gd name="connsiteY43" fmla="*/ 8715 h 10000"/>
                <a:gd name="connsiteX44" fmla="*/ 1837 w 10000"/>
                <a:gd name="connsiteY44" fmla="*/ 8614 h 10000"/>
                <a:gd name="connsiteX45" fmla="*/ 1428 w 10000"/>
                <a:gd name="connsiteY45" fmla="*/ 8416 h 10000"/>
                <a:gd name="connsiteX46" fmla="*/ 1225 w 10000"/>
                <a:gd name="connsiteY46" fmla="*/ 7921 h 10000"/>
                <a:gd name="connsiteX47" fmla="*/ 816 w 10000"/>
                <a:gd name="connsiteY47" fmla="*/ 7724 h 10000"/>
                <a:gd name="connsiteX48" fmla="*/ 1020 w 10000"/>
                <a:gd name="connsiteY48" fmla="*/ 7427 h 10000"/>
                <a:gd name="connsiteX49" fmla="*/ 1428 w 10000"/>
                <a:gd name="connsiteY49" fmla="*/ 7030 h 10000"/>
                <a:gd name="connsiteX50" fmla="*/ 1428 w 10000"/>
                <a:gd name="connsiteY50" fmla="*/ 7228 h 10000"/>
                <a:gd name="connsiteX51" fmla="*/ 1225 w 10000"/>
                <a:gd name="connsiteY51" fmla="*/ 7524 h 10000"/>
                <a:gd name="connsiteX52" fmla="*/ 1428 w 10000"/>
                <a:gd name="connsiteY52" fmla="*/ 7822 h 10000"/>
                <a:gd name="connsiteX53" fmla="*/ 1632 w 10000"/>
                <a:gd name="connsiteY53" fmla="*/ 8219 h 10000"/>
                <a:gd name="connsiteX54" fmla="*/ 2245 w 10000"/>
                <a:gd name="connsiteY54" fmla="*/ 8416 h 10000"/>
                <a:gd name="connsiteX55" fmla="*/ 2653 w 10000"/>
                <a:gd name="connsiteY55" fmla="*/ 8514 h 10000"/>
                <a:gd name="connsiteX56" fmla="*/ 3265 w 10000"/>
                <a:gd name="connsiteY56" fmla="*/ 8614 h 10000"/>
                <a:gd name="connsiteX57" fmla="*/ 3469 w 10000"/>
                <a:gd name="connsiteY57" fmla="*/ 8812 h 10000"/>
                <a:gd name="connsiteX58" fmla="*/ 3878 w 10000"/>
                <a:gd name="connsiteY58" fmla="*/ 8812 h 10000"/>
                <a:gd name="connsiteX59" fmla="*/ 4285 w 10000"/>
                <a:gd name="connsiteY59" fmla="*/ 8912 h 10000"/>
                <a:gd name="connsiteX60" fmla="*/ 4490 w 10000"/>
                <a:gd name="connsiteY60" fmla="*/ 9110 h 10000"/>
                <a:gd name="connsiteX61" fmla="*/ 4898 w 10000"/>
                <a:gd name="connsiteY61" fmla="*/ 9009 h 10000"/>
                <a:gd name="connsiteX62" fmla="*/ 5306 w 10000"/>
                <a:gd name="connsiteY62" fmla="*/ 8912 h 10000"/>
                <a:gd name="connsiteX63" fmla="*/ 5715 w 10000"/>
                <a:gd name="connsiteY63" fmla="*/ 9009 h 10000"/>
                <a:gd name="connsiteX64" fmla="*/ 6326 w 10000"/>
                <a:gd name="connsiteY64" fmla="*/ 9009 h 10000"/>
                <a:gd name="connsiteX65" fmla="*/ 6326 w 10000"/>
                <a:gd name="connsiteY65" fmla="*/ 9307 h 10000"/>
                <a:gd name="connsiteX66" fmla="*/ 6122 w 10000"/>
                <a:gd name="connsiteY66" fmla="*/ 9801 h 10000"/>
                <a:gd name="connsiteX67" fmla="*/ 6326 w 10000"/>
                <a:gd name="connsiteY67" fmla="*/ 10000 h 10000"/>
                <a:gd name="connsiteX68" fmla="*/ 6938 w 10000"/>
                <a:gd name="connsiteY68" fmla="*/ 9801 h 10000"/>
                <a:gd name="connsiteX69" fmla="*/ 7143 w 10000"/>
                <a:gd name="connsiteY69" fmla="*/ 9604 h 10000"/>
                <a:gd name="connsiteX70" fmla="*/ 7143 w 10000"/>
                <a:gd name="connsiteY70" fmla="*/ 9407 h 10000"/>
                <a:gd name="connsiteX71" fmla="*/ 7551 w 10000"/>
                <a:gd name="connsiteY71" fmla="*/ 9307 h 10000"/>
                <a:gd name="connsiteX72" fmla="*/ 7551 w 10000"/>
                <a:gd name="connsiteY72" fmla="*/ 9110 h 10000"/>
                <a:gd name="connsiteX73" fmla="*/ 7755 w 10000"/>
                <a:gd name="connsiteY73" fmla="*/ 8912 h 10000"/>
                <a:gd name="connsiteX74" fmla="*/ 7959 w 10000"/>
                <a:gd name="connsiteY74" fmla="*/ 8614 h 10000"/>
                <a:gd name="connsiteX75" fmla="*/ 7551 w 10000"/>
                <a:gd name="connsiteY75" fmla="*/ 8317 h 10000"/>
                <a:gd name="connsiteX76" fmla="*/ 7959 w 10000"/>
                <a:gd name="connsiteY76" fmla="*/ 8219 h 10000"/>
                <a:gd name="connsiteX77" fmla="*/ 8163 w 10000"/>
                <a:gd name="connsiteY77" fmla="*/ 8020 h 10000"/>
                <a:gd name="connsiteX78" fmla="*/ 8368 w 10000"/>
                <a:gd name="connsiteY78" fmla="*/ 7921 h 10000"/>
                <a:gd name="connsiteX79" fmla="*/ 8775 w 10000"/>
                <a:gd name="connsiteY79" fmla="*/ 7921 h 10000"/>
                <a:gd name="connsiteX80" fmla="*/ 8775 w 10000"/>
                <a:gd name="connsiteY80" fmla="*/ 7822 h 10000"/>
                <a:gd name="connsiteX81" fmla="*/ 8572 w 10000"/>
                <a:gd name="connsiteY81" fmla="*/ 7724 h 10000"/>
                <a:gd name="connsiteX82" fmla="*/ 8775 w 10000"/>
                <a:gd name="connsiteY82" fmla="*/ 7427 h 10000"/>
                <a:gd name="connsiteX83" fmla="*/ 8572 w 10000"/>
                <a:gd name="connsiteY83" fmla="*/ 7228 h 10000"/>
                <a:gd name="connsiteX84" fmla="*/ 8572 w 10000"/>
                <a:gd name="connsiteY84" fmla="*/ 7129 h 10000"/>
                <a:gd name="connsiteX85" fmla="*/ 8979 w 10000"/>
                <a:gd name="connsiteY85" fmla="*/ 7129 h 10000"/>
                <a:gd name="connsiteX86" fmla="*/ 9184 w 10000"/>
                <a:gd name="connsiteY86" fmla="*/ 6831 h 10000"/>
                <a:gd name="connsiteX87" fmla="*/ 9796 w 10000"/>
                <a:gd name="connsiteY87" fmla="*/ 6437 h 10000"/>
                <a:gd name="connsiteX88" fmla="*/ 9591 w 10000"/>
                <a:gd name="connsiteY88" fmla="*/ 6040 h 10000"/>
                <a:gd name="connsiteX89" fmla="*/ 9796 w 10000"/>
                <a:gd name="connsiteY89" fmla="*/ 5743 h 10000"/>
                <a:gd name="connsiteX90" fmla="*/ 9796 w 10000"/>
                <a:gd name="connsiteY90" fmla="*/ 5348 h 10000"/>
                <a:gd name="connsiteX91" fmla="*/ 9796 w 10000"/>
                <a:gd name="connsiteY91" fmla="*/ 5051 h 10000"/>
                <a:gd name="connsiteX92" fmla="*/ 9796 w 10000"/>
                <a:gd name="connsiteY92" fmla="*/ 4753 h 10000"/>
                <a:gd name="connsiteX93" fmla="*/ 9796 w 10000"/>
                <a:gd name="connsiteY93" fmla="*/ 4455 h 10000"/>
                <a:gd name="connsiteX94" fmla="*/ 10000 w 10000"/>
                <a:gd name="connsiteY94" fmla="*/ 4158 h 10000"/>
                <a:gd name="connsiteX95" fmla="*/ 10000 w 10000"/>
                <a:gd name="connsiteY95" fmla="*/ 3664 h 10000"/>
                <a:gd name="connsiteX96" fmla="*/ 9796 w 10000"/>
                <a:gd name="connsiteY96" fmla="*/ 3169 h 10000"/>
                <a:gd name="connsiteX0" fmla="*/ 9796 w 10000"/>
                <a:gd name="connsiteY0" fmla="*/ 3169 h 10000"/>
                <a:gd name="connsiteX1" fmla="*/ 9591 w 10000"/>
                <a:gd name="connsiteY1" fmla="*/ 3169 h 10000"/>
                <a:gd name="connsiteX2" fmla="*/ 8979 w 10000"/>
                <a:gd name="connsiteY2" fmla="*/ 3267 h 10000"/>
                <a:gd name="connsiteX3" fmla="*/ 8368 w 10000"/>
                <a:gd name="connsiteY3" fmla="*/ 3267 h 10000"/>
                <a:gd name="connsiteX4" fmla="*/ 7755 w 10000"/>
                <a:gd name="connsiteY4" fmla="*/ 3169 h 10000"/>
                <a:gd name="connsiteX5" fmla="*/ 8163 w 10000"/>
                <a:gd name="connsiteY5" fmla="*/ 3071 h 10000"/>
                <a:gd name="connsiteX6" fmla="*/ 8368 w 10000"/>
                <a:gd name="connsiteY6" fmla="*/ 2773 h 10000"/>
                <a:gd name="connsiteX7" fmla="*/ 8572 w 10000"/>
                <a:gd name="connsiteY7" fmla="*/ 2673 h 10000"/>
                <a:gd name="connsiteX8" fmla="*/ 8163 w 10000"/>
                <a:gd name="connsiteY8" fmla="*/ 2574 h 10000"/>
                <a:gd name="connsiteX9" fmla="*/ 8163 w 10000"/>
                <a:gd name="connsiteY9" fmla="*/ 2377 h 10000"/>
                <a:gd name="connsiteX10" fmla="*/ 8572 w 10000"/>
                <a:gd name="connsiteY10" fmla="*/ 2178 h 10000"/>
                <a:gd name="connsiteX11" fmla="*/ 8572 w 10000"/>
                <a:gd name="connsiteY11" fmla="*/ 1980 h 10000"/>
                <a:gd name="connsiteX12" fmla="*/ 9184 w 10000"/>
                <a:gd name="connsiteY12" fmla="*/ 1483 h 10000"/>
                <a:gd name="connsiteX13" fmla="*/ 9184 w 10000"/>
                <a:gd name="connsiteY13" fmla="*/ 890 h 10000"/>
                <a:gd name="connsiteX14" fmla="*/ 3469 w 10000"/>
                <a:gd name="connsiteY14" fmla="*/ 0 h 10000"/>
                <a:gd name="connsiteX15" fmla="*/ 3673 w 10000"/>
                <a:gd name="connsiteY15" fmla="*/ 0 h 10000"/>
                <a:gd name="connsiteX16" fmla="*/ 3062 w 10000"/>
                <a:gd name="connsiteY16" fmla="*/ 98 h 10000"/>
                <a:gd name="connsiteX17" fmla="*/ 2653 w 10000"/>
                <a:gd name="connsiteY17" fmla="*/ 493 h 10000"/>
                <a:gd name="connsiteX18" fmla="*/ 2449 w 10000"/>
                <a:gd name="connsiteY18" fmla="*/ 890 h 10000"/>
                <a:gd name="connsiteX19" fmla="*/ 2245 w 10000"/>
                <a:gd name="connsiteY19" fmla="*/ 1288 h 10000"/>
                <a:gd name="connsiteX20" fmla="*/ 1632 w 10000"/>
                <a:gd name="connsiteY20" fmla="*/ 1584 h 10000"/>
                <a:gd name="connsiteX21" fmla="*/ 1837 w 10000"/>
                <a:gd name="connsiteY21" fmla="*/ 2080 h 10000"/>
                <a:gd name="connsiteX22" fmla="*/ 2041 w 10000"/>
                <a:gd name="connsiteY22" fmla="*/ 2277 h 10000"/>
                <a:gd name="connsiteX23" fmla="*/ 1632 w 10000"/>
                <a:gd name="connsiteY23" fmla="*/ 2673 h 10000"/>
                <a:gd name="connsiteX24" fmla="*/ 1428 w 10000"/>
                <a:gd name="connsiteY24" fmla="*/ 3071 h 10000"/>
                <a:gd name="connsiteX25" fmla="*/ 2041 w 10000"/>
                <a:gd name="connsiteY25" fmla="*/ 3466 h 10000"/>
                <a:gd name="connsiteX26" fmla="*/ 2653 w 10000"/>
                <a:gd name="connsiteY26" fmla="*/ 3664 h 10000"/>
                <a:gd name="connsiteX27" fmla="*/ 3265 w 10000"/>
                <a:gd name="connsiteY27" fmla="*/ 3961 h 10000"/>
                <a:gd name="connsiteX28" fmla="*/ 4082 w 10000"/>
                <a:gd name="connsiteY28" fmla="*/ 4257 h 10000"/>
                <a:gd name="connsiteX29" fmla="*/ 5102 w 10000"/>
                <a:gd name="connsiteY29" fmla="*/ 4653 h 10000"/>
                <a:gd name="connsiteX30" fmla="*/ 5510 w 10000"/>
                <a:gd name="connsiteY30" fmla="*/ 4952 h 10000"/>
                <a:gd name="connsiteX31" fmla="*/ 4898 w 10000"/>
                <a:gd name="connsiteY31" fmla="*/ 5148 h 10000"/>
                <a:gd name="connsiteX32" fmla="*/ 4082 w 10000"/>
                <a:gd name="connsiteY32" fmla="*/ 5543 h 10000"/>
                <a:gd name="connsiteX33" fmla="*/ 3469 w 10000"/>
                <a:gd name="connsiteY33" fmla="*/ 5841 h 10000"/>
                <a:gd name="connsiteX34" fmla="*/ 3469 w 10000"/>
                <a:gd name="connsiteY34" fmla="*/ 6139 h 10000"/>
                <a:gd name="connsiteX35" fmla="*/ 2449 w 10000"/>
                <a:gd name="connsiteY35" fmla="*/ 6534 h 10000"/>
                <a:gd name="connsiteX36" fmla="*/ 2041 w 10000"/>
                <a:gd name="connsiteY36" fmla="*/ 6735 h 10000"/>
                <a:gd name="connsiteX37" fmla="*/ 1020 w 10000"/>
                <a:gd name="connsiteY37" fmla="*/ 6632 h 10000"/>
                <a:gd name="connsiteX38" fmla="*/ 0 w 10000"/>
                <a:gd name="connsiteY38" fmla="*/ 6931 h 10000"/>
                <a:gd name="connsiteX39" fmla="*/ 3265 w 10000"/>
                <a:gd name="connsiteY39" fmla="*/ 9704 h 10000"/>
                <a:gd name="connsiteX40" fmla="*/ 3062 w 10000"/>
                <a:gd name="connsiteY40" fmla="*/ 9307 h 10000"/>
                <a:gd name="connsiteX41" fmla="*/ 2857 w 10000"/>
                <a:gd name="connsiteY41" fmla="*/ 9009 h 10000"/>
                <a:gd name="connsiteX42" fmla="*/ 2245 w 10000"/>
                <a:gd name="connsiteY42" fmla="*/ 8715 h 10000"/>
                <a:gd name="connsiteX43" fmla="*/ 1837 w 10000"/>
                <a:gd name="connsiteY43" fmla="*/ 8614 h 10000"/>
                <a:gd name="connsiteX44" fmla="*/ 1428 w 10000"/>
                <a:gd name="connsiteY44" fmla="*/ 8416 h 10000"/>
                <a:gd name="connsiteX45" fmla="*/ 1225 w 10000"/>
                <a:gd name="connsiteY45" fmla="*/ 7921 h 10000"/>
                <a:gd name="connsiteX46" fmla="*/ 816 w 10000"/>
                <a:gd name="connsiteY46" fmla="*/ 7724 h 10000"/>
                <a:gd name="connsiteX47" fmla="*/ 1020 w 10000"/>
                <a:gd name="connsiteY47" fmla="*/ 7427 h 10000"/>
                <a:gd name="connsiteX48" fmla="*/ 1428 w 10000"/>
                <a:gd name="connsiteY48" fmla="*/ 7030 h 10000"/>
                <a:gd name="connsiteX49" fmla="*/ 1428 w 10000"/>
                <a:gd name="connsiteY49" fmla="*/ 7228 h 10000"/>
                <a:gd name="connsiteX50" fmla="*/ 1225 w 10000"/>
                <a:gd name="connsiteY50" fmla="*/ 7524 h 10000"/>
                <a:gd name="connsiteX51" fmla="*/ 1428 w 10000"/>
                <a:gd name="connsiteY51" fmla="*/ 7822 h 10000"/>
                <a:gd name="connsiteX52" fmla="*/ 1632 w 10000"/>
                <a:gd name="connsiteY52" fmla="*/ 8219 h 10000"/>
                <a:gd name="connsiteX53" fmla="*/ 2245 w 10000"/>
                <a:gd name="connsiteY53" fmla="*/ 8416 h 10000"/>
                <a:gd name="connsiteX54" fmla="*/ 2653 w 10000"/>
                <a:gd name="connsiteY54" fmla="*/ 8514 h 10000"/>
                <a:gd name="connsiteX55" fmla="*/ 3265 w 10000"/>
                <a:gd name="connsiteY55" fmla="*/ 8614 h 10000"/>
                <a:gd name="connsiteX56" fmla="*/ 3469 w 10000"/>
                <a:gd name="connsiteY56" fmla="*/ 8812 h 10000"/>
                <a:gd name="connsiteX57" fmla="*/ 3878 w 10000"/>
                <a:gd name="connsiteY57" fmla="*/ 8812 h 10000"/>
                <a:gd name="connsiteX58" fmla="*/ 4285 w 10000"/>
                <a:gd name="connsiteY58" fmla="*/ 8912 h 10000"/>
                <a:gd name="connsiteX59" fmla="*/ 4490 w 10000"/>
                <a:gd name="connsiteY59" fmla="*/ 9110 h 10000"/>
                <a:gd name="connsiteX60" fmla="*/ 4898 w 10000"/>
                <a:gd name="connsiteY60" fmla="*/ 9009 h 10000"/>
                <a:gd name="connsiteX61" fmla="*/ 5306 w 10000"/>
                <a:gd name="connsiteY61" fmla="*/ 8912 h 10000"/>
                <a:gd name="connsiteX62" fmla="*/ 5715 w 10000"/>
                <a:gd name="connsiteY62" fmla="*/ 9009 h 10000"/>
                <a:gd name="connsiteX63" fmla="*/ 6326 w 10000"/>
                <a:gd name="connsiteY63" fmla="*/ 9009 h 10000"/>
                <a:gd name="connsiteX64" fmla="*/ 6326 w 10000"/>
                <a:gd name="connsiteY64" fmla="*/ 9307 h 10000"/>
                <a:gd name="connsiteX65" fmla="*/ 6122 w 10000"/>
                <a:gd name="connsiteY65" fmla="*/ 9801 h 10000"/>
                <a:gd name="connsiteX66" fmla="*/ 6326 w 10000"/>
                <a:gd name="connsiteY66" fmla="*/ 10000 h 10000"/>
                <a:gd name="connsiteX67" fmla="*/ 6938 w 10000"/>
                <a:gd name="connsiteY67" fmla="*/ 9801 h 10000"/>
                <a:gd name="connsiteX68" fmla="*/ 7143 w 10000"/>
                <a:gd name="connsiteY68" fmla="*/ 9604 h 10000"/>
                <a:gd name="connsiteX69" fmla="*/ 7143 w 10000"/>
                <a:gd name="connsiteY69" fmla="*/ 9407 h 10000"/>
                <a:gd name="connsiteX70" fmla="*/ 7551 w 10000"/>
                <a:gd name="connsiteY70" fmla="*/ 9307 h 10000"/>
                <a:gd name="connsiteX71" fmla="*/ 7551 w 10000"/>
                <a:gd name="connsiteY71" fmla="*/ 9110 h 10000"/>
                <a:gd name="connsiteX72" fmla="*/ 7755 w 10000"/>
                <a:gd name="connsiteY72" fmla="*/ 8912 h 10000"/>
                <a:gd name="connsiteX73" fmla="*/ 7959 w 10000"/>
                <a:gd name="connsiteY73" fmla="*/ 8614 h 10000"/>
                <a:gd name="connsiteX74" fmla="*/ 7551 w 10000"/>
                <a:gd name="connsiteY74" fmla="*/ 8317 h 10000"/>
                <a:gd name="connsiteX75" fmla="*/ 7959 w 10000"/>
                <a:gd name="connsiteY75" fmla="*/ 8219 h 10000"/>
                <a:gd name="connsiteX76" fmla="*/ 8163 w 10000"/>
                <a:gd name="connsiteY76" fmla="*/ 8020 h 10000"/>
                <a:gd name="connsiteX77" fmla="*/ 8368 w 10000"/>
                <a:gd name="connsiteY77" fmla="*/ 7921 h 10000"/>
                <a:gd name="connsiteX78" fmla="*/ 8775 w 10000"/>
                <a:gd name="connsiteY78" fmla="*/ 7921 h 10000"/>
                <a:gd name="connsiteX79" fmla="*/ 8775 w 10000"/>
                <a:gd name="connsiteY79" fmla="*/ 7822 h 10000"/>
                <a:gd name="connsiteX80" fmla="*/ 8572 w 10000"/>
                <a:gd name="connsiteY80" fmla="*/ 7724 h 10000"/>
                <a:gd name="connsiteX81" fmla="*/ 8775 w 10000"/>
                <a:gd name="connsiteY81" fmla="*/ 7427 h 10000"/>
                <a:gd name="connsiteX82" fmla="*/ 8572 w 10000"/>
                <a:gd name="connsiteY82" fmla="*/ 7228 h 10000"/>
                <a:gd name="connsiteX83" fmla="*/ 8572 w 10000"/>
                <a:gd name="connsiteY83" fmla="*/ 7129 h 10000"/>
                <a:gd name="connsiteX84" fmla="*/ 8979 w 10000"/>
                <a:gd name="connsiteY84" fmla="*/ 7129 h 10000"/>
                <a:gd name="connsiteX85" fmla="*/ 9184 w 10000"/>
                <a:gd name="connsiteY85" fmla="*/ 6831 h 10000"/>
                <a:gd name="connsiteX86" fmla="*/ 9796 w 10000"/>
                <a:gd name="connsiteY86" fmla="*/ 6437 h 10000"/>
                <a:gd name="connsiteX87" fmla="*/ 9591 w 10000"/>
                <a:gd name="connsiteY87" fmla="*/ 6040 h 10000"/>
                <a:gd name="connsiteX88" fmla="*/ 9796 w 10000"/>
                <a:gd name="connsiteY88" fmla="*/ 5743 h 10000"/>
                <a:gd name="connsiteX89" fmla="*/ 9796 w 10000"/>
                <a:gd name="connsiteY89" fmla="*/ 5348 h 10000"/>
                <a:gd name="connsiteX90" fmla="*/ 9796 w 10000"/>
                <a:gd name="connsiteY90" fmla="*/ 5051 h 10000"/>
                <a:gd name="connsiteX91" fmla="*/ 9796 w 10000"/>
                <a:gd name="connsiteY91" fmla="*/ 4753 h 10000"/>
                <a:gd name="connsiteX92" fmla="*/ 9796 w 10000"/>
                <a:gd name="connsiteY92" fmla="*/ 4455 h 10000"/>
                <a:gd name="connsiteX93" fmla="*/ 10000 w 10000"/>
                <a:gd name="connsiteY93" fmla="*/ 4158 h 10000"/>
                <a:gd name="connsiteX94" fmla="*/ 10000 w 10000"/>
                <a:gd name="connsiteY94" fmla="*/ 3664 h 10000"/>
                <a:gd name="connsiteX95" fmla="*/ 9796 w 10000"/>
                <a:gd name="connsiteY95" fmla="*/ 3169 h 10000"/>
                <a:gd name="connsiteX0" fmla="*/ 9796 w 10000"/>
                <a:gd name="connsiteY0" fmla="*/ 3169 h 10000"/>
                <a:gd name="connsiteX1" fmla="*/ 9591 w 10000"/>
                <a:gd name="connsiteY1" fmla="*/ 3169 h 10000"/>
                <a:gd name="connsiteX2" fmla="*/ 8979 w 10000"/>
                <a:gd name="connsiteY2" fmla="*/ 3267 h 10000"/>
                <a:gd name="connsiteX3" fmla="*/ 8368 w 10000"/>
                <a:gd name="connsiteY3" fmla="*/ 3267 h 10000"/>
                <a:gd name="connsiteX4" fmla="*/ 7755 w 10000"/>
                <a:gd name="connsiteY4" fmla="*/ 3169 h 10000"/>
                <a:gd name="connsiteX5" fmla="*/ 8163 w 10000"/>
                <a:gd name="connsiteY5" fmla="*/ 3071 h 10000"/>
                <a:gd name="connsiteX6" fmla="*/ 8368 w 10000"/>
                <a:gd name="connsiteY6" fmla="*/ 2773 h 10000"/>
                <a:gd name="connsiteX7" fmla="*/ 8572 w 10000"/>
                <a:gd name="connsiteY7" fmla="*/ 2673 h 10000"/>
                <a:gd name="connsiteX8" fmla="*/ 8163 w 10000"/>
                <a:gd name="connsiteY8" fmla="*/ 2574 h 10000"/>
                <a:gd name="connsiteX9" fmla="*/ 8163 w 10000"/>
                <a:gd name="connsiteY9" fmla="*/ 2377 h 10000"/>
                <a:gd name="connsiteX10" fmla="*/ 8572 w 10000"/>
                <a:gd name="connsiteY10" fmla="*/ 2178 h 10000"/>
                <a:gd name="connsiteX11" fmla="*/ 8572 w 10000"/>
                <a:gd name="connsiteY11" fmla="*/ 1980 h 10000"/>
                <a:gd name="connsiteX12" fmla="*/ 9184 w 10000"/>
                <a:gd name="connsiteY12" fmla="*/ 1483 h 10000"/>
                <a:gd name="connsiteX13" fmla="*/ 9184 w 10000"/>
                <a:gd name="connsiteY13" fmla="*/ 890 h 10000"/>
                <a:gd name="connsiteX14" fmla="*/ 3469 w 10000"/>
                <a:gd name="connsiteY14" fmla="*/ 0 h 10000"/>
                <a:gd name="connsiteX15" fmla="*/ 3673 w 10000"/>
                <a:gd name="connsiteY15" fmla="*/ 0 h 10000"/>
                <a:gd name="connsiteX16" fmla="*/ 3062 w 10000"/>
                <a:gd name="connsiteY16" fmla="*/ 98 h 10000"/>
                <a:gd name="connsiteX17" fmla="*/ 2653 w 10000"/>
                <a:gd name="connsiteY17" fmla="*/ 493 h 10000"/>
                <a:gd name="connsiteX18" fmla="*/ 2449 w 10000"/>
                <a:gd name="connsiteY18" fmla="*/ 890 h 10000"/>
                <a:gd name="connsiteX19" fmla="*/ 2245 w 10000"/>
                <a:gd name="connsiteY19" fmla="*/ 1288 h 10000"/>
                <a:gd name="connsiteX20" fmla="*/ 1632 w 10000"/>
                <a:gd name="connsiteY20" fmla="*/ 1584 h 10000"/>
                <a:gd name="connsiteX21" fmla="*/ 1837 w 10000"/>
                <a:gd name="connsiteY21" fmla="*/ 2080 h 10000"/>
                <a:gd name="connsiteX22" fmla="*/ 2041 w 10000"/>
                <a:gd name="connsiteY22" fmla="*/ 2277 h 10000"/>
                <a:gd name="connsiteX23" fmla="*/ 1632 w 10000"/>
                <a:gd name="connsiteY23" fmla="*/ 2673 h 10000"/>
                <a:gd name="connsiteX24" fmla="*/ 1428 w 10000"/>
                <a:gd name="connsiteY24" fmla="*/ 3071 h 10000"/>
                <a:gd name="connsiteX25" fmla="*/ 2041 w 10000"/>
                <a:gd name="connsiteY25" fmla="*/ 3466 h 10000"/>
                <a:gd name="connsiteX26" fmla="*/ 2653 w 10000"/>
                <a:gd name="connsiteY26" fmla="*/ 3664 h 10000"/>
                <a:gd name="connsiteX27" fmla="*/ 3265 w 10000"/>
                <a:gd name="connsiteY27" fmla="*/ 3961 h 10000"/>
                <a:gd name="connsiteX28" fmla="*/ 4082 w 10000"/>
                <a:gd name="connsiteY28" fmla="*/ 4257 h 10000"/>
                <a:gd name="connsiteX29" fmla="*/ 5102 w 10000"/>
                <a:gd name="connsiteY29" fmla="*/ 4653 h 10000"/>
                <a:gd name="connsiteX30" fmla="*/ 5510 w 10000"/>
                <a:gd name="connsiteY30" fmla="*/ 4952 h 10000"/>
                <a:gd name="connsiteX31" fmla="*/ 4898 w 10000"/>
                <a:gd name="connsiteY31" fmla="*/ 5148 h 10000"/>
                <a:gd name="connsiteX32" fmla="*/ 4082 w 10000"/>
                <a:gd name="connsiteY32" fmla="*/ 5543 h 10000"/>
                <a:gd name="connsiteX33" fmla="*/ 3469 w 10000"/>
                <a:gd name="connsiteY33" fmla="*/ 5841 h 10000"/>
                <a:gd name="connsiteX34" fmla="*/ 3469 w 10000"/>
                <a:gd name="connsiteY34" fmla="*/ 6139 h 10000"/>
                <a:gd name="connsiteX35" fmla="*/ 2449 w 10000"/>
                <a:gd name="connsiteY35" fmla="*/ 6534 h 10000"/>
                <a:gd name="connsiteX36" fmla="*/ 2041 w 10000"/>
                <a:gd name="connsiteY36" fmla="*/ 6735 h 10000"/>
                <a:gd name="connsiteX37" fmla="*/ 1020 w 10000"/>
                <a:gd name="connsiteY37" fmla="*/ 6632 h 10000"/>
                <a:gd name="connsiteX38" fmla="*/ 0 w 10000"/>
                <a:gd name="connsiteY38" fmla="*/ 6931 h 10000"/>
                <a:gd name="connsiteX39" fmla="*/ 3062 w 10000"/>
                <a:gd name="connsiteY39" fmla="*/ 9307 h 10000"/>
                <a:gd name="connsiteX40" fmla="*/ 2857 w 10000"/>
                <a:gd name="connsiteY40" fmla="*/ 9009 h 10000"/>
                <a:gd name="connsiteX41" fmla="*/ 2245 w 10000"/>
                <a:gd name="connsiteY41" fmla="*/ 8715 h 10000"/>
                <a:gd name="connsiteX42" fmla="*/ 1837 w 10000"/>
                <a:gd name="connsiteY42" fmla="*/ 8614 h 10000"/>
                <a:gd name="connsiteX43" fmla="*/ 1428 w 10000"/>
                <a:gd name="connsiteY43" fmla="*/ 8416 h 10000"/>
                <a:gd name="connsiteX44" fmla="*/ 1225 w 10000"/>
                <a:gd name="connsiteY44" fmla="*/ 7921 h 10000"/>
                <a:gd name="connsiteX45" fmla="*/ 816 w 10000"/>
                <a:gd name="connsiteY45" fmla="*/ 7724 h 10000"/>
                <a:gd name="connsiteX46" fmla="*/ 1020 w 10000"/>
                <a:gd name="connsiteY46" fmla="*/ 7427 h 10000"/>
                <a:gd name="connsiteX47" fmla="*/ 1428 w 10000"/>
                <a:gd name="connsiteY47" fmla="*/ 7030 h 10000"/>
                <a:gd name="connsiteX48" fmla="*/ 1428 w 10000"/>
                <a:gd name="connsiteY48" fmla="*/ 7228 h 10000"/>
                <a:gd name="connsiteX49" fmla="*/ 1225 w 10000"/>
                <a:gd name="connsiteY49" fmla="*/ 7524 h 10000"/>
                <a:gd name="connsiteX50" fmla="*/ 1428 w 10000"/>
                <a:gd name="connsiteY50" fmla="*/ 7822 h 10000"/>
                <a:gd name="connsiteX51" fmla="*/ 1632 w 10000"/>
                <a:gd name="connsiteY51" fmla="*/ 8219 h 10000"/>
                <a:gd name="connsiteX52" fmla="*/ 2245 w 10000"/>
                <a:gd name="connsiteY52" fmla="*/ 8416 h 10000"/>
                <a:gd name="connsiteX53" fmla="*/ 2653 w 10000"/>
                <a:gd name="connsiteY53" fmla="*/ 8514 h 10000"/>
                <a:gd name="connsiteX54" fmla="*/ 3265 w 10000"/>
                <a:gd name="connsiteY54" fmla="*/ 8614 h 10000"/>
                <a:gd name="connsiteX55" fmla="*/ 3469 w 10000"/>
                <a:gd name="connsiteY55" fmla="*/ 8812 h 10000"/>
                <a:gd name="connsiteX56" fmla="*/ 3878 w 10000"/>
                <a:gd name="connsiteY56" fmla="*/ 8812 h 10000"/>
                <a:gd name="connsiteX57" fmla="*/ 4285 w 10000"/>
                <a:gd name="connsiteY57" fmla="*/ 8912 h 10000"/>
                <a:gd name="connsiteX58" fmla="*/ 4490 w 10000"/>
                <a:gd name="connsiteY58" fmla="*/ 9110 h 10000"/>
                <a:gd name="connsiteX59" fmla="*/ 4898 w 10000"/>
                <a:gd name="connsiteY59" fmla="*/ 9009 h 10000"/>
                <a:gd name="connsiteX60" fmla="*/ 5306 w 10000"/>
                <a:gd name="connsiteY60" fmla="*/ 8912 h 10000"/>
                <a:gd name="connsiteX61" fmla="*/ 5715 w 10000"/>
                <a:gd name="connsiteY61" fmla="*/ 9009 h 10000"/>
                <a:gd name="connsiteX62" fmla="*/ 6326 w 10000"/>
                <a:gd name="connsiteY62" fmla="*/ 9009 h 10000"/>
                <a:gd name="connsiteX63" fmla="*/ 6326 w 10000"/>
                <a:gd name="connsiteY63" fmla="*/ 9307 h 10000"/>
                <a:gd name="connsiteX64" fmla="*/ 6122 w 10000"/>
                <a:gd name="connsiteY64" fmla="*/ 9801 h 10000"/>
                <a:gd name="connsiteX65" fmla="*/ 6326 w 10000"/>
                <a:gd name="connsiteY65" fmla="*/ 10000 h 10000"/>
                <a:gd name="connsiteX66" fmla="*/ 6938 w 10000"/>
                <a:gd name="connsiteY66" fmla="*/ 9801 h 10000"/>
                <a:gd name="connsiteX67" fmla="*/ 7143 w 10000"/>
                <a:gd name="connsiteY67" fmla="*/ 9604 h 10000"/>
                <a:gd name="connsiteX68" fmla="*/ 7143 w 10000"/>
                <a:gd name="connsiteY68" fmla="*/ 9407 h 10000"/>
                <a:gd name="connsiteX69" fmla="*/ 7551 w 10000"/>
                <a:gd name="connsiteY69" fmla="*/ 9307 h 10000"/>
                <a:gd name="connsiteX70" fmla="*/ 7551 w 10000"/>
                <a:gd name="connsiteY70" fmla="*/ 9110 h 10000"/>
                <a:gd name="connsiteX71" fmla="*/ 7755 w 10000"/>
                <a:gd name="connsiteY71" fmla="*/ 8912 h 10000"/>
                <a:gd name="connsiteX72" fmla="*/ 7959 w 10000"/>
                <a:gd name="connsiteY72" fmla="*/ 8614 h 10000"/>
                <a:gd name="connsiteX73" fmla="*/ 7551 w 10000"/>
                <a:gd name="connsiteY73" fmla="*/ 8317 h 10000"/>
                <a:gd name="connsiteX74" fmla="*/ 7959 w 10000"/>
                <a:gd name="connsiteY74" fmla="*/ 8219 h 10000"/>
                <a:gd name="connsiteX75" fmla="*/ 8163 w 10000"/>
                <a:gd name="connsiteY75" fmla="*/ 8020 h 10000"/>
                <a:gd name="connsiteX76" fmla="*/ 8368 w 10000"/>
                <a:gd name="connsiteY76" fmla="*/ 7921 h 10000"/>
                <a:gd name="connsiteX77" fmla="*/ 8775 w 10000"/>
                <a:gd name="connsiteY77" fmla="*/ 7921 h 10000"/>
                <a:gd name="connsiteX78" fmla="*/ 8775 w 10000"/>
                <a:gd name="connsiteY78" fmla="*/ 7822 h 10000"/>
                <a:gd name="connsiteX79" fmla="*/ 8572 w 10000"/>
                <a:gd name="connsiteY79" fmla="*/ 7724 h 10000"/>
                <a:gd name="connsiteX80" fmla="*/ 8775 w 10000"/>
                <a:gd name="connsiteY80" fmla="*/ 7427 h 10000"/>
                <a:gd name="connsiteX81" fmla="*/ 8572 w 10000"/>
                <a:gd name="connsiteY81" fmla="*/ 7228 h 10000"/>
                <a:gd name="connsiteX82" fmla="*/ 8572 w 10000"/>
                <a:gd name="connsiteY82" fmla="*/ 7129 h 10000"/>
                <a:gd name="connsiteX83" fmla="*/ 8979 w 10000"/>
                <a:gd name="connsiteY83" fmla="*/ 7129 h 10000"/>
                <a:gd name="connsiteX84" fmla="*/ 9184 w 10000"/>
                <a:gd name="connsiteY84" fmla="*/ 6831 h 10000"/>
                <a:gd name="connsiteX85" fmla="*/ 9796 w 10000"/>
                <a:gd name="connsiteY85" fmla="*/ 6437 h 10000"/>
                <a:gd name="connsiteX86" fmla="*/ 9591 w 10000"/>
                <a:gd name="connsiteY86" fmla="*/ 6040 h 10000"/>
                <a:gd name="connsiteX87" fmla="*/ 9796 w 10000"/>
                <a:gd name="connsiteY87" fmla="*/ 5743 h 10000"/>
                <a:gd name="connsiteX88" fmla="*/ 9796 w 10000"/>
                <a:gd name="connsiteY88" fmla="*/ 5348 h 10000"/>
                <a:gd name="connsiteX89" fmla="*/ 9796 w 10000"/>
                <a:gd name="connsiteY89" fmla="*/ 5051 h 10000"/>
                <a:gd name="connsiteX90" fmla="*/ 9796 w 10000"/>
                <a:gd name="connsiteY90" fmla="*/ 4753 h 10000"/>
                <a:gd name="connsiteX91" fmla="*/ 9796 w 10000"/>
                <a:gd name="connsiteY91" fmla="*/ 4455 h 10000"/>
                <a:gd name="connsiteX92" fmla="*/ 10000 w 10000"/>
                <a:gd name="connsiteY92" fmla="*/ 4158 h 10000"/>
                <a:gd name="connsiteX93" fmla="*/ 10000 w 10000"/>
                <a:gd name="connsiteY93" fmla="*/ 3664 h 10000"/>
                <a:gd name="connsiteX94" fmla="*/ 9796 w 10000"/>
                <a:gd name="connsiteY94" fmla="*/ 3169 h 10000"/>
                <a:gd name="connsiteX0" fmla="*/ 9796 w 10000"/>
                <a:gd name="connsiteY0" fmla="*/ 3169 h 10000"/>
                <a:gd name="connsiteX1" fmla="*/ 9591 w 10000"/>
                <a:gd name="connsiteY1" fmla="*/ 3169 h 10000"/>
                <a:gd name="connsiteX2" fmla="*/ 8979 w 10000"/>
                <a:gd name="connsiteY2" fmla="*/ 3267 h 10000"/>
                <a:gd name="connsiteX3" fmla="*/ 8368 w 10000"/>
                <a:gd name="connsiteY3" fmla="*/ 3267 h 10000"/>
                <a:gd name="connsiteX4" fmla="*/ 7755 w 10000"/>
                <a:gd name="connsiteY4" fmla="*/ 3169 h 10000"/>
                <a:gd name="connsiteX5" fmla="*/ 8163 w 10000"/>
                <a:gd name="connsiteY5" fmla="*/ 3071 h 10000"/>
                <a:gd name="connsiteX6" fmla="*/ 8368 w 10000"/>
                <a:gd name="connsiteY6" fmla="*/ 2773 h 10000"/>
                <a:gd name="connsiteX7" fmla="*/ 8572 w 10000"/>
                <a:gd name="connsiteY7" fmla="*/ 2673 h 10000"/>
                <a:gd name="connsiteX8" fmla="*/ 8163 w 10000"/>
                <a:gd name="connsiteY8" fmla="*/ 2574 h 10000"/>
                <a:gd name="connsiteX9" fmla="*/ 8163 w 10000"/>
                <a:gd name="connsiteY9" fmla="*/ 2377 h 10000"/>
                <a:gd name="connsiteX10" fmla="*/ 8572 w 10000"/>
                <a:gd name="connsiteY10" fmla="*/ 2178 h 10000"/>
                <a:gd name="connsiteX11" fmla="*/ 8572 w 10000"/>
                <a:gd name="connsiteY11" fmla="*/ 1980 h 10000"/>
                <a:gd name="connsiteX12" fmla="*/ 9184 w 10000"/>
                <a:gd name="connsiteY12" fmla="*/ 1483 h 10000"/>
                <a:gd name="connsiteX13" fmla="*/ 9184 w 10000"/>
                <a:gd name="connsiteY13" fmla="*/ 890 h 10000"/>
                <a:gd name="connsiteX14" fmla="*/ 3469 w 10000"/>
                <a:gd name="connsiteY14" fmla="*/ 0 h 10000"/>
                <a:gd name="connsiteX15" fmla="*/ 3673 w 10000"/>
                <a:gd name="connsiteY15" fmla="*/ 0 h 10000"/>
                <a:gd name="connsiteX16" fmla="*/ 3062 w 10000"/>
                <a:gd name="connsiteY16" fmla="*/ 98 h 10000"/>
                <a:gd name="connsiteX17" fmla="*/ 2653 w 10000"/>
                <a:gd name="connsiteY17" fmla="*/ 493 h 10000"/>
                <a:gd name="connsiteX18" fmla="*/ 2449 w 10000"/>
                <a:gd name="connsiteY18" fmla="*/ 890 h 10000"/>
                <a:gd name="connsiteX19" fmla="*/ 2245 w 10000"/>
                <a:gd name="connsiteY19" fmla="*/ 1288 h 10000"/>
                <a:gd name="connsiteX20" fmla="*/ 1632 w 10000"/>
                <a:gd name="connsiteY20" fmla="*/ 1584 h 10000"/>
                <a:gd name="connsiteX21" fmla="*/ 1837 w 10000"/>
                <a:gd name="connsiteY21" fmla="*/ 2080 h 10000"/>
                <a:gd name="connsiteX22" fmla="*/ 2041 w 10000"/>
                <a:gd name="connsiteY22" fmla="*/ 2277 h 10000"/>
                <a:gd name="connsiteX23" fmla="*/ 1632 w 10000"/>
                <a:gd name="connsiteY23" fmla="*/ 2673 h 10000"/>
                <a:gd name="connsiteX24" fmla="*/ 1428 w 10000"/>
                <a:gd name="connsiteY24" fmla="*/ 3071 h 10000"/>
                <a:gd name="connsiteX25" fmla="*/ 2041 w 10000"/>
                <a:gd name="connsiteY25" fmla="*/ 3466 h 10000"/>
                <a:gd name="connsiteX26" fmla="*/ 2653 w 10000"/>
                <a:gd name="connsiteY26" fmla="*/ 3664 h 10000"/>
                <a:gd name="connsiteX27" fmla="*/ 3265 w 10000"/>
                <a:gd name="connsiteY27" fmla="*/ 3961 h 10000"/>
                <a:gd name="connsiteX28" fmla="*/ 4082 w 10000"/>
                <a:gd name="connsiteY28" fmla="*/ 4257 h 10000"/>
                <a:gd name="connsiteX29" fmla="*/ 5102 w 10000"/>
                <a:gd name="connsiteY29" fmla="*/ 4653 h 10000"/>
                <a:gd name="connsiteX30" fmla="*/ 5510 w 10000"/>
                <a:gd name="connsiteY30" fmla="*/ 4952 h 10000"/>
                <a:gd name="connsiteX31" fmla="*/ 4898 w 10000"/>
                <a:gd name="connsiteY31" fmla="*/ 5148 h 10000"/>
                <a:gd name="connsiteX32" fmla="*/ 4082 w 10000"/>
                <a:gd name="connsiteY32" fmla="*/ 5543 h 10000"/>
                <a:gd name="connsiteX33" fmla="*/ 3469 w 10000"/>
                <a:gd name="connsiteY33" fmla="*/ 5841 h 10000"/>
                <a:gd name="connsiteX34" fmla="*/ 3469 w 10000"/>
                <a:gd name="connsiteY34" fmla="*/ 6139 h 10000"/>
                <a:gd name="connsiteX35" fmla="*/ 2449 w 10000"/>
                <a:gd name="connsiteY35" fmla="*/ 6534 h 10000"/>
                <a:gd name="connsiteX36" fmla="*/ 2041 w 10000"/>
                <a:gd name="connsiteY36" fmla="*/ 6735 h 10000"/>
                <a:gd name="connsiteX37" fmla="*/ 1020 w 10000"/>
                <a:gd name="connsiteY37" fmla="*/ 6632 h 10000"/>
                <a:gd name="connsiteX38" fmla="*/ 0 w 10000"/>
                <a:gd name="connsiteY38" fmla="*/ 6931 h 10000"/>
                <a:gd name="connsiteX39" fmla="*/ 2857 w 10000"/>
                <a:gd name="connsiteY39" fmla="*/ 9009 h 10000"/>
                <a:gd name="connsiteX40" fmla="*/ 2245 w 10000"/>
                <a:gd name="connsiteY40" fmla="*/ 8715 h 10000"/>
                <a:gd name="connsiteX41" fmla="*/ 1837 w 10000"/>
                <a:gd name="connsiteY41" fmla="*/ 8614 h 10000"/>
                <a:gd name="connsiteX42" fmla="*/ 1428 w 10000"/>
                <a:gd name="connsiteY42" fmla="*/ 8416 h 10000"/>
                <a:gd name="connsiteX43" fmla="*/ 1225 w 10000"/>
                <a:gd name="connsiteY43" fmla="*/ 7921 h 10000"/>
                <a:gd name="connsiteX44" fmla="*/ 816 w 10000"/>
                <a:gd name="connsiteY44" fmla="*/ 7724 h 10000"/>
                <a:gd name="connsiteX45" fmla="*/ 1020 w 10000"/>
                <a:gd name="connsiteY45" fmla="*/ 7427 h 10000"/>
                <a:gd name="connsiteX46" fmla="*/ 1428 w 10000"/>
                <a:gd name="connsiteY46" fmla="*/ 7030 h 10000"/>
                <a:gd name="connsiteX47" fmla="*/ 1428 w 10000"/>
                <a:gd name="connsiteY47" fmla="*/ 7228 h 10000"/>
                <a:gd name="connsiteX48" fmla="*/ 1225 w 10000"/>
                <a:gd name="connsiteY48" fmla="*/ 7524 h 10000"/>
                <a:gd name="connsiteX49" fmla="*/ 1428 w 10000"/>
                <a:gd name="connsiteY49" fmla="*/ 7822 h 10000"/>
                <a:gd name="connsiteX50" fmla="*/ 1632 w 10000"/>
                <a:gd name="connsiteY50" fmla="*/ 8219 h 10000"/>
                <a:gd name="connsiteX51" fmla="*/ 2245 w 10000"/>
                <a:gd name="connsiteY51" fmla="*/ 8416 h 10000"/>
                <a:gd name="connsiteX52" fmla="*/ 2653 w 10000"/>
                <a:gd name="connsiteY52" fmla="*/ 8514 h 10000"/>
                <a:gd name="connsiteX53" fmla="*/ 3265 w 10000"/>
                <a:gd name="connsiteY53" fmla="*/ 8614 h 10000"/>
                <a:gd name="connsiteX54" fmla="*/ 3469 w 10000"/>
                <a:gd name="connsiteY54" fmla="*/ 8812 h 10000"/>
                <a:gd name="connsiteX55" fmla="*/ 3878 w 10000"/>
                <a:gd name="connsiteY55" fmla="*/ 8812 h 10000"/>
                <a:gd name="connsiteX56" fmla="*/ 4285 w 10000"/>
                <a:gd name="connsiteY56" fmla="*/ 8912 h 10000"/>
                <a:gd name="connsiteX57" fmla="*/ 4490 w 10000"/>
                <a:gd name="connsiteY57" fmla="*/ 9110 h 10000"/>
                <a:gd name="connsiteX58" fmla="*/ 4898 w 10000"/>
                <a:gd name="connsiteY58" fmla="*/ 9009 h 10000"/>
                <a:gd name="connsiteX59" fmla="*/ 5306 w 10000"/>
                <a:gd name="connsiteY59" fmla="*/ 8912 h 10000"/>
                <a:gd name="connsiteX60" fmla="*/ 5715 w 10000"/>
                <a:gd name="connsiteY60" fmla="*/ 9009 h 10000"/>
                <a:gd name="connsiteX61" fmla="*/ 6326 w 10000"/>
                <a:gd name="connsiteY61" fmla="*/ 9009 h 10000"/>
                <a:gd name="connsiteX62" fmla="*/ 6326 w 10000"/>
                <a:gd name="connsiteY62" fmla="*/ 9307 h 10000"/>
                <a:gd name="connsiteX63" fmla="*/ 6122 w 10000"/>
                <a:gd name="connsiteY63" fmla="*/ 9801 h 10000"/>
                <a:gd name="connsiteX64" fmla="*/ 6326 w 10000"/>
                <a:gd name="connsiteY64" fmla="*/ 10000 h 10000"/>
                <a:gd name="connsiteX65" fmla="*/ 6938 w 10000"/>
                <a:gd name="connsiteY65" fmla="*/ 9801 h 10000"/>
                <a:gd name="connsiteX66" fmla="*/ 7143 w 10000"/>
                <a:gd name="connsiteY66" fmla="*/ 9604 h 10000"/>
                <a:gd name="connsiteX67" fmla="*/ 7143 w 10000"/>
                <a:gd name="connsiteY67" fmla="*/ 9407 h 10000"/>
                <a:gd name="connsiteX68" fmla="*/ 7551 w 10000"/>
                <a:gd name="connsiteY68" fmla="*/ 9307 h 10000"/>
                <a:gd name="connsiteX69" fmla="*/ 7551 w 10000"/>
                <a:gd name="connsiteY69" fmla="*/ 9110 h 10000"/>
                <a:gd name="connsiteX70" fmla="*/ 7755 w 10000"/>
                <a:gd name="connsiteY70" fmla="*/ 8912 h 10000"/>
                <a:gd name="connsiteX71" fmla="*/ 7959 w 10000"/>
                <a:gd name="connsiteY71" fmla="*/ 8614 h 10000"/>
                <a:gd name="connsiteX72" fmla="*/ 7551 w 10000"/>
                <a:gd name="connsiteY72" fmla="*/ 8317 h 10000"/>
                <a:gd name="connsiteX73" fmla="*/ 7959 w 10000"/>
                <a:gd name="connsiteY73" fmla="*/ 8219 h 10000"/>
                <a:gd name="connsiteX74" fmla="*/ 8163 w 10000"/>
                <a:gd name="connsiteY74" fmla="*/ 8020 h 10000"/>
                <a:gd name="connsiteX75" fmla="*/ 8368 w 10000"/>
                <a:gd name="connsiteY75" fmla="*/ 7921 h 10000"/>
                <a:gd name="connsiteX76" fmla="*/ 8775 w 10000"/>
                <a:gd name="connsiteY76" fmla="*/ 7921 h 10000"/>
                <a:gd name="connsiteX77" fmla="*/ 8775 w 10000"/>
                <a:gd name="connsiteY77" fmla="*/ 7822 h 10000"/>
                <a:gd name="connsiteX78" fmla="*/ 8572 w 10000"/>
                <a:gd name="connsiteY78" fmla="*/ 7724 h 10000"/>
                <a:gd name="connsiteX79" fmla="*/ 8775 w 10000"/>
                <a:gd name="connsiteY79" fmla="*/ 7427 h 10000"/>
                <a:gd name="connsiteX80" fmla="*/ 8572 w 10000"/>
                <a:gd name="connsiteY80" fmla="*/ 7228 h 10000"/>
                <a:gd name="connsiteX81" fmla="*/ 8572 w 10000"/>
                <a:gd name="connsiteY81" fmla="*/ 7129 h 10000"/>
                <a:gd name="connsiteX82" fmla="*/ 8979 w 10000"/>
                <a:gd name="connsiteY82" fmla="*/ 7129 h 10000"/>
                <a:gd name="connsiteX83" fmla="*/ 9184 w 10000"/>
                <a:gd name="connsiteY83" fmla="*/ 6831 h 10000"/>
                <a:gd name="connsiteX84" fmla="*/ 9796 w 10000"/>
                <a:gd name="connsiteY84" fmla="*/ 6437 h 10000"/>
                <a:gd name="connsiteX85" fmla="*/ 9591 w 10000"/>
                <a:gd name="connsiteY85" fmla="*/ 6040 h 10000"/>
                <a:gd name="connsiteX86" fmla="*/ 9796 w 10000"/>
                <a:gd name="connsiteY86" fmla="*/ 5743 h 10000"/>
                <a:gd name="connsiteX87" fmla="*/ 9796 w 10000"/>
                <a:gd name="connsiteY87" fmla="*/ 5348 h 10000"/>
                <a:gd name="connsiteX88" fmla="*/ 9796 w 10000"/>
                <a:gd name="connsiteY88" fmla="*/ 5051 h 10000"/>
                <a:gd name="connsiteX89" fmla="*/ 9796 w 10000"/>
                <a:gd name="connsiteY89" fmla="*/ 4753 h 10000"/>
                <a:gd name="connsiteX90" fmla="*/ 9796 w 10000"/>
                <a:gd name="connsiteY90" fmla="*/ 4455 h 10000"/>
                <a:gd name="connsiteX91" fmla="*/ 10000 w 10000"/>
                <a:gd name="connsiteY91" fmla="*/ 4158 h 10000"/>
                <a:gd name="connsiteX92" fmla="*/ 10000 w 10000"/>
                <a:gd name="connsiteY92" fmla="*/ 3664 h 10000"/>
                <a:gd name="connsiteX93" fmla="*/ 9796 w 10000"/>
                <a:gd name="connsiteY93" fmla="*/ 3169 h 10000"/>
                <a:gd name="connsiteX0" fmla="*/ 9796 w 10000"/>
                <a:gd name="connsiteY0" fmla="*/ 3169 h 10000"/>
                <a:gd name="connsiteX1" fmla="*/ 9591 w 10000"/>
                <a:gd name="connsiteY1" fmla="*/ 3169 h 10000"/>
                <a:gd name="connsiteX2" fmla="*/ 8979 w 10000"/>
                <a:gd name="connsiteY2" fmla="*/ 3267 h 10000"/>
                <a:gd name="connsiteX3" fmla="*/ 8368 w 10000"/>
                <a:gd name="connsiteY3" fmla="*/ 3267 h 10000"/>
                <a:gd name="connsiteX4" fmla="*/ 7755 w 10000"/>
                <a:gd name="connsiteY4" fmla="*/ 3169 h 10000"/>
                <a:gd name="connsiteX5" fmla="*/ 8163 w 10000"/>
                <a:gd name="connsiteY5" fmla="*/ 3071 h 10000"/>
                <a:gd name="connsiteX6" fmla="*/ 8368 w 10000"/>
                <a:gd name="connsiteY6" fmla="*/ 2773 h 10000"/>
                <a:gd name="connsiteX7" fmla="*/ 8572 w 10000"/>
                <a:gd name="connsiteY7" fmla="*/ 2673 h 10000"/>
                <a:gd name="connsiteX8" fmla="*/ 8163 w 10000"/>
                <a:gd name="connsiteY8" fmla="*/ 2574 h 10000"/>
                <a:gd name="connsiteX9" fmla="*/ 8163 w 10000"/>
                <a:gd name="connsiteY9" fmla="*/ 2377 h 10000"/>
                <a:gd name="connsiteX10" fmla="*/ 8572 w 10000"/>
                <a:gd name="connsiteY10" fmla="*/ 2178 h 10000"/>
                <a:gd name="connsiteX11" fmla="*/ 8572 w 10000"/>
                <a:gd name="connsiteY11" fmla="*/ 1980 h 10000"/>
                <a:gd name="connsiteX12" fmla="*/ 9184 w 10000"/>
                <a:gd name="connsiteY12" fmla="*/ 1483 h 10000"/>
                <a:gd name="connsiteX13" fmla="*/ 9184 w 10000"/>
                <a:gd name="connsiteY13" fmla="*/ 890 h 10000"/>
                <a:gd name="connsiteX14" fmla="*/ 3469 w 10000"/>
                <a:gd name="connsiteY14" fmla="*/ 0 h 10000"/>
                <a:gd name="connsiteX15" fmla="*/ 3673 w 10000"/>
                <a:gd name="connsiteY15" fmla="*/ 0 h 10000"/>
                <a:gd name="connsiteX16" fmla="*/ 3062 w 10000"/>
                <a:gd name="connsiteY16" fmla="*/ 98 h 10000"/>
                <a:gd name="connsiteX17" fmla="*/ 2653 w 10000"/>
                <a:gd name="connsiteY17" fmla="*/ 493 h 10000"/>
                <a:gd name="connsiteX18" fmla="*/ 2449 w 10000"/>
                <a:gd name="connsiteY18" fmla="*/ 890 h 10000"/>
                <a:gd name="connsiteX19" fmla="*/ 2245 w 10000"/>
                <a:gd name="connsiteY19" fmla="*/ 1288 h 10000"/>
                <a:gd name="connsiteX20" fmla="*/ 1632 w 10000"/>
                <a:gd name="connsiteY20" fmla="*/ 1584 h 10000"/>
                <a:gd name="connsiteX21" fmla="*/ 1837 w 10000"/>
                <a:gd name="connsiteY21" fmla="*/ 2080 h 10000"/>
                <a:gd name="connsiteX22" fmla="*/ 2041 w 10000"/>
                <a:gd name="connsiteY22" fmla="*/ 2277 h 10000"/>
                <a:gd name="connsiteX23" fmla="*/ 1632 w 10000"/>
                <a:gd name="connsiteY23" fmla="*/ 2673 h 10000"/>
                <a:gd name="connsiteX24" fmla="*/ 1428 w 10000"/>
                <a:gd name="connsiteY24" fmla="*/ 3071 h 10000"/>
                <a:gd name="connsiteX25" fmla="*/ 2041 w 10000"/>
                <a:gd name="connsiteY25" fmla="*/ 3466 h 10000"/>
                <a:gd name="connsiteX26" fmla="*/ 2653 w 10000"/>
                <a:gd name="connsiteY26" fmla="*/ 3664 h 10000"/>
                <a:gd name="connsiteX27" fmla="*/ 3265 w 10000"/>
                <a:gd name="connsiteY27" fmla="*/ 3961 h 10000"/>
                <a:gd name="connsiteX28" fmla="*/ 4082 w 10000"/>
                <a:gd name="connsiteY28" fmla="*/ 4257 h 10000"/>
                <a:gd name="connsiteX29" fmla="*/ 5102 w 10000"/>
                <a:gd name="connsiteY29" fmla="*/ 4653 h 10000"/>
                <a:gd name="connsiteX30" fmla="*/ 5510 w 10000"/>
                <a:gd name="connsiteY30" fmla="*/ 4952 h 10000"/>
                <a:gd name="connsiteX31" fmla="*/ 4898 w 10000"/>
                <a:gd name="connsiteY31" fmla="*/ 5148 h 10000"/>
                <a:gd name="connsiteX32" fmla="*/ 4082 w 10000"/>
                <a:gd name="connsiteY32" fmla="*/ 5543 h 10000"/>
                <a:gd name="connsiteX33" fmla="*/ 3469 w 10000"/>
                <a:gd name="connsiteY33" fmla="*/ 5841 h 10000"/>
                <a:gd name="connsiteX34" fmla="*/ 3469 w 10000"/>
                <a:gd name="connsiteY34" fmla="*/ 6139 h 10000"/>
                <a:gd name="connsiteX35" fmla="*/ 2449 w 10000"/>
                <a:gd name="connsiteY35" fmla="*/ 6534 h 10000"/>
                <a:gd name="connsiteX36" fmla="*/ 2041 w 10000"/>
                <a:gd name="connsiteY36" fmla="*/ 6735 h 10000"/>
                <a:gd name="connsiteX37" fmla="*/ 1020 w 10000"/>
                <a:gd name="connsiteY37" fmla="*/ 6632 h 10000"/>
                <a:gd name="connsiteX38" fmla="*/ 0 w 10000"/>
                <a:gd name="connsiteY38" fmla="*/ 6931 h 10000"/>
                <a:gd name="connsiteX39" fmla="*/ 2245 w 10000"/>
                <a:gd name="connsiteY39" fmla="*/ 8715 h 10000"/>
                <a:gd name="connsiteX40" fmla="*/ 1837 w 10000"/>
                <a:gd name="connsiteY40" fmla="*/ 8614 h 10000"/>
                <a:gd name="connsiteX41" fmla="*/ 1428 w 10000"/>
                <a:gd name="connsiteY41" fmla="*/ 8416 h 10000"/>
                <a:gd name="connsiteX42" fmla="*/ 1225 w 10000"/>
                <a:gd name="connsiteY42" fmla="*/ 7921 h 10000"/>
                <a:gd name="connsiteX43" fmla="*/ 816 w 10000"/>
                <a:gd name="connsiteY43" fmla="*/ 7724 h 10000"/>
                <a:gd name="connsiteX44" fmla="*/ 1020 w 10000"/>
                <a:gd name="connsiteY44" fmla="*/ 7427 h 10000"/>
                <a:gd name="connsiteX45" fmla="*/ 1428 w 10000"/>
                <a:gd name="connsiteY45" fmla="*/ 7030 h 10000"/>
                <a:gd name="connsiteX46" fmla="*/ 1428 w 10000"/>
                <a:gd name="connsiteY46" fmla="*/ 7228 h 10000"/>
                <a:gd name="connsiteX47" fmla="*/ 1225 w 10000"/>
                <a:gd name="connsiteY47" fmla="*/ 7524 h 10000"/>
                <a:gd name="connsiteX48" fmla="*/ 1428 w 10000"/>
                <a:gd name="connsiteY48" fmla="*/ 7822 h 10000"/>
                <a:gd name="connsiteX49" fmla="*/ 1632 w 10000"/>
                <a:gd name="connsiteY49" fmla="*/ 8219 h 10000"/>
                <a:gd name="connsiteX50" fmla="*/ 2245 w 10000"/>
                <a:gd name="connsiteY50" fmla="*/ 8416 h 10000"/>
                <a:gd name="connsiteX51" fmla="*/ 2653 w 10000"/>
                <a:gd name="connsiteY51" fmla="*/ 8514 h 10000"/>
                <a:gd name="connsiteX52" fmla="*/ 3265 w 10000"/>
                <a:gd name="connsiteY52" fmla="*/ 8614 h 10000"/>
                <a:gd name="connsiteX53" fmla="*/ 3469 w 10000"/>
                <a:gd name="connsiteY53" fmla="*/ 8812 h 10000"/>
                <a:gd name="connsiteX54" fmla="*/ 3878 w 10000"/>
                <a:gd name="connsiteY54" fmla="*/ 8812 h 10000"/>
                <a:gd name="connsiteX55" fmla="*/ 4285 w 10000"/>
                <a:gd name="connsiteY55" fmla="*/ 8912 h 10000"/>
                <a:gd name="connsiteX56" fmla="*/ 4490 w 10000"/>
                <a:gd name="connsiteY56" fmla="*/ 9110 h 10000"/>
                <a:gd name="connsiteX57" fmla="*/ 4898 w 10000"/>
                <a:gd name="connsiteY57" fmla="*/ 9009 h 10000"/>
                <a:gd name="connsiteX58" fmla="*/ 5306 w 10000"/>
                <a:gd name="connsiteY58" fmla="*/ 8912 h 10000"/>
                <a:gd name="connsiteX59" fmla="*/ 5715 w 10000"/>
                <a:gd name="connsiteY59" fmla="*/ 9009 h 10000"/>
                <a:gd name="connsiteX60" fmla="*/ 6326 w 10000"/>
                <a:gd name="connsiteY60" fmla="*/ 9009 h 10000"/>
                <a:gd name="connsiteX61" fmla="*/ 6326 w 10000"/>
                <a:gd name="connsiteY61" fmla="*/ 9307 h 10000"/>
                <a:gd name="connsiteX62" fmla="*/ 6122 w 10000"/>
                <a:gd name="connsiteY62" fmla="*/ 9801 h 10000"/>
                <a:gd name="connsiteX63" fmla="*/ 6326 w 10000"/>
                <a:gd name="connsiteY63" fmla="*/ 10000 h 10000"/>
                <a:gd name="connsiteX64" fmla="*/ 6938 w 10000"/>
                <a:gd name="connsiteY64" fmla="*/ 9801 h 10000"/>
                <a:gd name="connsiteX65" fmla="*/ 7143 w 10000"/>
                <a:gd name="connsiteY65" fmla="*/ 9604 h 10000"/>
                <a:gd name="connsiteX66" fmla="*/ 7143 w 10000"/>
                <a:gd name="connsiteY66" fmla="*/ 9407 h 10000"/>
                <a:gd name="connsiteX67" fmla="*/ 7551 w 10000"/>
                <a:gd name="connsiteY67" fmla="*/ 9307 h 10000"/>
                <a:gd name="connsiteX68" fmla="*/ 7551 w 10000"/>
                <a:gd name="connsiteY68" fmla="*/ 9110 h 10000"/>
                <a:gd name="connsiteX69" fmla="*/ 7755 w 10000"/>
                <a:gd name="connsiteY69" fmla="*/ 8912 h 10000"/>
                <a:gd name="connsiteX70" fmla="*/ 7959 w 10000"/>
                <a:gd name="connsiteY70" fmla="*/ 8614 h 10000"/>
                <a:gd name="connsiteX71" fmla="*/ 7551 w 10000"/>
                <a:gd name="connsiteY71" fmla="*/ 8317 h 10000"/>
                <a:gd name="connsiteX72" fmla="*/ 7959 w 10000"/>
                <a:gd name="connsiteY72" fmla="*/ 8219 h 10000"/>
                <a:gd name="connsiteX73" fmla="*/ 8163 w 10000"/>
                <a:gd name="connsiteY73" fmla="*/ 8020 h 10000"/>
                <a:gd name="connsiteX74" fmla="*/ 8368 w 10000"/>
                <a:gd name="connsiteY74" fmla="*/ 7921 h 10000"/>
                <a:gd name="connsiteX75" fmla="*/ 8775 w 10000"/>
                <a:gd name="connsiteY75" fmla="*/ 7921 h 10000"/>
                <a:gd name="connsiteX76" fmla="*/ 8775 w 10000"/>
                <a:gd name="connsiteY76" fmla="*/ 7822 h 10000"/>
                <a:gd name="connsiteX77" fmla="*/ 8572 w 10000"/>
                <a:gd name="connsiteY77" fmla="*/ 7724 h 10000"/>
                <a:gd name="connsiteX78" fmla="*/ 8775 w 10000"/>
                <a:gd name="connsiteY78" fmla="*/ 7427 h 10000"/>
                <a:gd name="connsiteX79" fmla="*/ 8572 w 10000"/>
                <a:gd name="connsiteY79" fmla="*/ 7228 h 10000"/>
                <a:gd name="connsiteX80" fmla="*/ 8572 w 10000"/>
                <a:gd name="connsiteY80" fmla="*/ 7129 h 10000"/>
                <a:gd name="connsiteX81" fmla="*/ 8979 w 10000"/>
                <a:gd name="connsiteY81" fmla="*/ 7129 h 10000"/>
                <a:gd name="connsiteX82" fmla="*/ 9184 w 10000"/>
                <a:gd name="connsiteY82" fmla="*/ 6831 h 10000"/>
                <a:gd name="connsiteX83" fmla="*/ 9796 w 10000"/>
                <a:gd name="connsiteY83" fmla="*/ 6437 h 10000"/>
                <a:gd name="connsiteX84" fmla="*/ 9591 w 10000"/>
                <a:gd name="connsiteY84" fmla="*/ 6040 h 10000"/>
                <a:gd name="connsiteX85" fmla="*/ 9796 w 10000"/>
                <a:gd name="connsiteY85" fmla="*/ 5743 h 10000"/>
                <a:gd name="connsiteX86" fmla="*/ 9796 w 10000"/>
                <a:gd name="connsiteY86" fmla="*/ 5348 h 10000"/>
                <a:gd name="connsiteX87" fmla="*/ 9796 w 10000"/>
                <a:gd name="connsiteY87" fmla="*/ 5051 h 10000"/>
                <a:gd name="connsiteX88" fmla="*/ 9796 w 10000"/>
                <a:gd name="connsiteY88" fmla="*/ 4753 h 10000"/>
                <a:gd name="connsiteX89" fmla="*/ 9796 w 10000"/>
                <a:gd name="connsiteY89" fmla="*/ 4455 h 10000"/>
                <a:gd name="connsiteX90" fmla="*/ 10000 w 10000"/>
                <a:gd name="connsiteY90" fmla="*/ 4158 h 10000"/>
                <a:gd name="connsiteX91" fmla="*/ 10000 w 10000"/>
                <a:gd name="connsiteY91" fmla="*/ 3664 h 10000"/>
                <a:gd name="connsiteX92" fmla="*/ 9796 w 10000"/>
                <a:gd name="connsiteY92" fmla="*/ 3169 h 10000"/>
                <a:gd name="connsiteX0" fmla="*/ 9796 w 10000"/>
                <a:gd name="connsiteY0" fmla="*/ 3169 h 10000"/>
                <a:gd name="connsiteX1" fmla="*/ 9591 w 10000"/>
                <a:gd name="connsiteY1" fmla="*/ 3169 h 10000"/>
                <a:gd name="connsiteX2" fmla="*/ 8979 w 10000"/>
                <a:gd name="connsiteY2" fmla="*/ 3267 h 10000"/>
                <a:gd name="connsiteX3" fmla="*/ 8368 w 10000"/>
                <a:gd name="connsiteY3" fmla="*/ 3267 h 10000"/>
                <a:gd name="connsiteX4" fmla="*/ 7755 w 10000"/>
                <a:gd name="connsiteY4" fmla="*/ 3169 h 10000"/>
                <a:gd name="connsiteX5" fmla="*/ 8163 w 10000"/>
                <a:gd name="connsiteY5" fmla="*/ 3071 h 10000"/>
                <a:gd name="connsiteX6" fmla="*/ 8368 w 10000"/>
                <a:gd name="connsiteY6" fmla="*/ 2773 h 10000"/>
                <a:gd name="connsiteX7" fmla="*/ 8572 w 10000"/>
                <a:gd name="connsiteY7" fmla="*/ 2673 h 10000"/>
                <a:gd name="connsiteX8" fmla="*/ 8163 w 10000"/>
                <a:gd name="connsiteY8" fmla="*/ 2574 h 10000"/>
                <a:gd name="connsiteX9" fmla="*/ 8163 w 10000"/>
                <a:gd name="connsiteY9" fmla="*/ 2377 h 10000"/>
                <a:gd name="connsiteX10" fmla="*/ 8572 w 10000"/>
                <a:gd name="connsiteY10" fmla="*/ 2178 h 10000"/>
                <a:gd name="connsiteX11" fmla="*/ 8572 w 10000"/>
                <a:gd name="connsiteY11" fmla="*/ 1980 h 10000"/>
                <a:gd name="connsiteX12" fmla="*/ 9184 w 10000"/>
                <a:gd name="connsiteY12" fmla="*/ 1483 h 10000"/>
                <a:gd name="connsiteX13" fmla="*/ 9184 w 10000"/>
                <a:gd name="connsiteY13" fmla="*/ 890 h 10000"/>
                <a:gd name="connsiteX14" fmla="*/ 3469 w 10000"/>
                <a:gd name="connsiteY14" fmla="*/ 0 h 10000"/>
                <a:gd name="connsiteX15" fmla="*/ 3673 w 10000"/>
                <a:gd name="connsiteY15" fmla="*/ 0 h 10000"/>
                <a:gd name="connsiteX16" fmla="*/ 3062 w 10000"/>
                <a:gd name="connsiteY16" fmla="*/ 98 h 10000"/>
                <a:gd name="connsiteX17" fmla="*/ 2653 w 10000"/>
                <a:gd name="connsiteY17" fmla="*/ 493 h 10000"/>
                <a:gd name="connsiteX18" fmla="*/ 2449 w 10000"/>
                <a:gd name="connsiteY18" fmla="*/ 890 h 10000"/>
                <a:gd name="connsiteX19" fmla="*/ 2245 w 10000"/>
                <a:gd name="connsiteY19" fmla="*/ 1288 h 10000"/>
                <a:gd name="connsiteX20" fmla="*/ 1632 w 10000"/>
                <a:gd name="connsiteY20" fmla="*/ 1584 h 10000"/>
                <a:gd name="connsiteX21" fmla="*/ 1837 w 10000"/>
                <a:gd name="connsiteY21" fmla="*/ 2080 h 10000"/>
                <a:gd name="connsiteX22" fmla="*/ 2041 w 10000"/>
                <a:gd name="connsiteY22" fmla="*/ 2277 h 10000"/>
                <a:gd name="connsiteX23" fmla="*/ 1632 w 10000"/>
                <a:gd name="connsiteY23" fmla="*/ 2673 h 10000"/>
                <a:gd name="connsiteX24" fmla="*/ 1428 w 10000"/>
                <a:gd name="connsiteY24" fmla="*/ 3071 h 10000"/>
                <a:gd name="connsiteX25" fmla="*/ 2041 w 10000"/>
                <a:gd name="connsiteY25" fmla="*/ 3466 h 10000"/>
                <a:gd name="connsiteX26" fmla="*/ 2653 w 10000"/>
                <a:gd name="connsiteY26" fmla="*/ 3664 h 10000"/>
                <a:gd name="connsiteX27" fmla="*/ 3265 w 10000"/>
                <a:gd name="connsiteY27" fmla="*/ 3961 h 10000"/>
                <a:gd name="connsiteX28" fmla="*/ 4082 w 10000"/>
                <a:gd name="connsiteY28" fmla="*/ 4257 h 10000"/>
                <a:gd name="connsiteX29" fmla="*/ 5102 w 10000"/>
                <a:gd name="connsiteY29" fmla="*/ 4653 h 10000"/>
                <a:gd name="connsiteX30" fmla="*/ 5510 w 10000"/>
                <a:gd name="connsiteY30" fmla="*/ 4952 h 10000"/>
                <a:gd name="connsiteX31" fmla="*/ 4898 w 10000"/>
                <a:gd name="connsiteY31" fmla="*/ 5148 h 10000"/>
                <a:gd name="connsiteX32" fmla="*/ 4082 w 10000"/>
                <a:gd name="connsiteY32" fmla="*/ 5543 h 10000"/>
                <a:gd name="connsiteX33" fmla="*/ 3469 w 10000"/>
                <a:gd name="connsiteY33" fmla="*/ 5841 h 10000"/>
                <a:gd name="connsiteX34" fmla="*/ 3469 w 10000"/>
                <a:gd name="connsiteY34" fmla="*/ 6139 h 10000"/>
                <a:gd name="connsiteX35" fmla="*/ 2449 w 10000"/>
                <a:gd name="connsiteY35" fmla="*/ 6534 h 10000"/>
                <a:gd name="connsiteX36" fmla="*/ 2041 w 10000"/>
                <a:gd name="connsiteY36" fmla="*/ 6735 h 10000"/>
                <a:gd name="connsiteX37" fmla="*/ 1020 w 10000"/>
                <a:gd name="connsiteY37" fmla="*/ 6632 h 10000"/>
                <a:gd name="connsiteX38" fmla="*/ 0 w 10000"/>
                <a:gd name="connsiteY38" fmla="*/ 6931 h 10000"/>
                <a:gd name="connsiteX39" fmla="*/ 1837 w 10000"/>
                <a:gd name="connsiteY39" fmla="*/ 8614 h 10000"/>
                <a:gd name="connsiteX40" fmla="*/ 1428 w 10000"/>
                <a:gd name="connsiteY40" fmla="*/ 8416 h 10000"/>
                <a:gd name="connsiteX41" fmla="*/ 1225 w 10000"/>
                <a:gd name="connsiteY41" fmla="*/ 7921 h 10000"/>
                <a:gd name="connsiteX42" fmla="*/ 816 w 10000"/>
                <a:gd name="connsiteY42" fmla="*/ 7724 h 10000"/>
                <a:gd name="connsiteX43" fmla="*/ 1020 w 10000"/>
                <a:gd name="connsiteY43" fmla="*/ 7427 h 10000"/>
                <a:gd name="connsiteX44" fmla="*/ 1428 w 10000"/>
                <a:gd name="connsiteY44" fmla="*/ 7030 h 10000"/>
                <a:gd name="connsiteX45" fmla="*/ 1428 w 10000"/>
                <a:gd name="connsiteY45" fmla="*/ 7228 h 10000"/>
                <a:gd name="connsiteX46" fmla="*/ 1225 w 10000"/>
                <a:gd name="connsiteY46" fmla="*/ 7524 h 10000"/>
                <a:gd name="connsiteX47" fmla="*/ 1428 w 10000"/>
                <a:gd name="connsiteY47" fmla="*/ 7822 h 10000"/>
                <a:gd name="connsiteX48" fmla="*/ 1632 w 10000"/>
                <a:gd name="connsiteY48" fmla="*/ 8219 h 10000"/>
                <a:gd name="connsiteX49" fmla="*/ 2245 w 10000"/>
                <a:gd name="connsiteY49" fmla="*/ 8416 h 10000"/>
                <a:gd name="connsiteX50" fmla="*/ 2653 w 10000"/>
                <a:gd name="connsiteY50" fmla="*/ 8514 h 10000"/>
                <a:gd name="connsiteX51" fmla="*/ 3265 w 10000"/>
                <a:gd name="connsiteY51" fmla="*/ 8614 h 10000"/>
                <a:gd name="connsiteX52" fmla="*/ 3469 w 10000"/>
                <a:gd name="connsiteY52" fmla="*/ 8812 h 10000"/>
                <a:gd name="connsiteX53" fmla="*/ 3878 w 10000"/>
                <a:gd name="connsiteY53" fmla="*/ 8812 h 10000"/>
                <a:gd name="connsiteX54" fmla="*/ 4285 w 10000"/>
                <a:gd name="connsiteY54" fmla="*/ 8912 h 10000"/>
                <a:gd name="connsiteX55" fmla="*/ 4490 w 10000"/>
                <a:gd name="connsiteY55" fmla="*/ 9110 h 10000"/>
                <a:gd name="connsiteX56" fmla="*/ 4898 w 10000"/>
                <a:gd name="connsiteY56" fmla="*/ 9009 h 10000"/>
                <a:gd name="connsiteX57" fmla="*/ 5306 w 10000"/>
                <a:gd name="connsiteY57" fmla="*/ 8912 h 10000"/>
                <a:gd name="connsiteX58" fmla="*/ 5715 w 10000"/>
                <a:gd name="connsiteY58" fmla="*/ 9009 h 10000"/>
                <a:gd name="connsiteX59" fmla="*/ 6326 w 10000"/>
                <a:gd name="connsiteY59" fmla="*/ 9009 h 10000"/>
                <a:gd name="connsiteX60" fmla="*/ 6326 w 10000"/>
                <a:gd name="connsiteY60" fmla="*/ 9307 h 10000"/>
                <a:gd name="connsiteX61" fmla="*/ 6122 w 10000"/>
                <a:gd name="connsiteY61" fmla="*/ 9801 h 10000"/>
                <a:gd name="connsiteX62" fmla="*/ 6326 w 10000"/>
                <a:gd name="connsiteY62" fmla="*/ 10000 h 10000"/>
                <a:gd name="connsiteX63" fmla="*/ 6938 w 10000"/>
                <a:gd name="connsiteY63" fmla="*/ 9801 h 10000"/>
                <a:gd name="connsiteX64" fmla="*/ 7143 w 10000"/>
                <a:gd name="connsiteY64" fmla="*/ 9604 h 10000"/>
                <a:gd name="connsiteX65" fmla="*/ 7143 w 10000"/>
                <a:gd name="connsiteY65" fmla="*/ 9407 h 10000"/>
                <a:gd name="connsiteX66" fmla="*/ 7551 w 10000"/>
                <a:gd name="connsiteY66" fmla="*/ 9307 h 10000"/>
                <a:gd name="connsiteX67" fmla="*/ 7551 w 10000"/>
                <a:gd name="connsiteY67" fmla="*/ 9110 h 10000"/>
                <a:gd name="connsiteX68" fmla="*/ 7755 w 10000"/>
                <a:gd name="connsiteY68" fmla="*/ 8912 h 10000"/>
                <a:gd name="connsiteX69" fmla="*/ 7959 w 10000"/>
                <a:gd name="connsiteY69" fmla="*/ 8614 h 10000"/>
                <a:gd name="connsiteX70" fmla="*/ 7551 w 10000"/>
                <a:gd name="connsiteY70" fmla="*/ 8317 h 10000"/>
                <a:gd name="connsiteX71" fmla="*/ 7959 w 10000"/>
                <a:gd name="connsiteY71" fmla="*/ 8219 h 10000"/>
                <a:gd name="connsiteX72" fmla="*/ 8163 w 10000"/>
                <a:gd name="connsiteY72" fmla="*/ 8020 h 10000"/>
                <a:gd name="connsiteX73" fmla="*/ 8368 w 10000"/>
                <a:gd name="connsiteY73" fmla="*/ 7921 h 10000"/>
                <a:gd name="connsiteX74" fmla="*/ 8775 w 10000"/>
                <a:gd name="connsiteY74" fmla="*/ 7921 h 10000"/>
                <a:gd name="connsiteX75" fmla="*/ 8775 w 10000"/>
                <a:gd name="connsiteY75" fmla="*/ 7822 h 10000"/>
                <a:gd name="connsiteX76" fmla="*/ 8572 w 10000"/>
                <a:gd name="connsiteY76" fmla="*/ 7724 h 10000"/>
                <a:gd name="connsiteX77" fmla="*/ 8775 w 10000"/>
                <a:gd name="connsiteY77" fmla="*/ 7427 h 10000"/>
                <a:gd name="connsiteX78" fmla="*/ 8572 w 10000"/>
                <a:gd name="connsiteY78" fmla="*/ 7228 h 10000"/>
                <a:gd name="connsiteX79" fmla="*/ 8572 w 10000"/>
                <a:gd name="connsiteY79" fmla="*/ 7129 h 10000"/>
                <a:gd name="connsiteX80" fmla="*/ 8979 w 10000"/>
                <a:gd name="connsiteY80" fmla="*/ 7129 h 10000"/>
                <a:gd name="connsiteX81" fmla="*/ 9184 w 10000"/>
                <a:gd name="connsiteY81" fmla="*/ 6831 h 10000"/>
                <a:gd name="connsiteX82" fmla="*/ 9796 w 10000"/>
                <a:gd name="connsiteY82" fmla="*/ 6437 h 10000"/>
                <a:gd name="connsiteX83" fmla="*/ 9591 w 10000"/>
                <a:gd name="connsiteY83" fmla="*/ 6040 h 10000"/>
                <a:gd name="connsiteX84" fmla="*/ 9796 w 10000"/>
                <a:gd name="connsiteY84" fmla="*/ 5743 h 10000"/>
                <a:gd name="connsiteX85" fmla="*/ 9796 w 10000"/>
                <a:gd name="connsiteY85" fmla="*/ 5348 h 10000"/>
                <a:gd name="connsiteX86" fmla="*/ 9796 w 10000"/>
                <a:gd name="connsiteY86" fmla="*/ 5051 h 10000"/>
                <a:gd name="connsiteX87" fmla="*/ 9796 w 10000"/>
                <a:gd name="connsiteY87" fmla="*/ 4753 h 10000"/>
                <a:gd name="connsiteX88" fmla="*/ 9796 w 10000"/>
                <a:gd name="connsiteY88" fmla="*/ 4455 h 10000"/>
                <a:gd name="connsiteX89" fmla="*/ 10000 w 10000"/>
                <a:gd name="connsiteY89" fmla="*/ 4158 h 10000"/>
                <a:gd name="connsiteX90" fmla="*/ 10000 w 10000"/>
                <a:gd name="connsiteY90" fmla="*/ 3664 h 10000"/>
                <a:gd name="connsiteX91" fmla="*/ 9796 w 10000"/>
                <a:gd name="connsiteY91" fmla="*/ 3169 h 10000"/>
                <a:gd name="connsiteX0" fmla="*/ 9796 w 10000"/>
                <a:gd name="connsiteY0" fmla="*/ 3169 h 10000"/>
                <a:gd name="connsiteX1" fmla="*/ 9591 w 10000"/>
                <a:gd name="connsiteY1" fmla="*/ 3169 h 10000"/>
                <a:gd name="connsiteX2" fmla="*/ 8979 w 10000"/>
                <a:gd name="connsiteY2" fmla="*/ 3267 h 10000"/>
                <a:gd name="connsiteX3" fmla="*/ 8368 w 10000"/>
                <a:gd name="connsiteY3" fmla="*/ 3267 h 10000"/>
                <a:gd name="connsiteX4" fmla="*/ 7755 w 10000"/>
                <a:gd name="connsiteY4" fmla="*/ 3169 h 10000"/>
                <a:gd name="connsiteX5" fmla="*/ 8163 w 10000"/>
                <a:gd name="connsiteY5" fmla="*/ 3071 h 10000"/>
                <a:gd name="connsiteX6" fmla="*/ 8368 w 10000"/>
                <a:gd name="connsiteY6" fmla="*/ 2773 h 10000"/>
                <a:gd name="connsiteX7" fmla="*/ 8572 w 10000"/>
                <a:gd name="connsiteY7" fmla="*/ 2673 h 10000"/>
                <a:gd name="connsiteX8" fmla="*/ 8163 w 10000"/>
                <a:gd name="connsiteY8" fmla="*/ 2574 h 10000"/>
                <a:gd name="connsiteX9" fmla="*/ 8163 w 10000"/>
                <a:gd name="connsiteY9" fmla="*/ 2377 h 10000"/>
                <a:gd name="connsiteX10" fmla="*/ 8572 w 10000"/>
                <a:gd name="connsiteY10" fmla="*/ 2178 h 10000"/>
                <a:gd name="connsiteX11" fmla="*/ 8572 w 10000"/>
                <a:gd name="connsiteY11" fmla="*/ 1980 h 10000"/>
                <a:gd name="connsiteX12" fmla="*/ 9184 w 10000"/>
                <a:gd name="connsiteY12" fmla="*/ 1483 h 10000"/>
                <a:gd name="connsiteX13" fmla="*/ 9184 w 10000"/>
                <a:gd name="connsiteY13" fmla="*/ 890 h 10000"/>
                <a:gd name="connsiteX14" fmla="*/ 3469 w 10000"/>
                <a:gd name="connsiteY14" fmla="*/ 0 h 10000"/>
                <a:gd name="connsiteX15" fmla="*/ 3673 w 10000"/>
                <a:gd name="connsiteY15" fmla="*/ 0 h 10000"/>
                <a:gd name="connsiteX16" fmla="*/ 3062 w 10000"/>
                <a:gd name="connsiteY16" fmla="*/ 98 h 10000"/>
                <a:gd name="connsiteX17" fmla="*/ 2653 w 10000"/>
                <a:gd name="connsiteY17" fmla="*/ 493 h 10000"/>
                <a:gd name="connsiteX18" fmla="*/ 2449 w 10000"/>
                <a:gd name="connsiteY18" fmla="*/ 890 h 10000"/>
                <a:gd name="connsiteX19" fmla="*/ 2245 w 10000"/>
                <a:gd name="connsiteY19" fmla="*/ 1288 h 10000"/>
                <a:gd name="connsiteX20" fmla="*/ 1632 w 10000"/>
                <a:gd name="connsiteY20" fmla="*/ 1584 h 10000"/>
                <a:gd name="connsiteX21" fmla="*/ 1837 w 10000"/>
                <a:gd name="connsiteY21" fmla="*/ 2080 h 10000"/>
                <a:gd name="connsiteX22" fmla="*/ 2041 w 10000"/>
                <a:gd name="connsiteY22" fmla="*/ 2277 h 10000"/>
                <a:gd name="connsiteX23" fmla="*/ 1632 w 10000"/>
                <a:gd name="connsiteY23" fmla="*/ 2673 h 10000"/>
                <a:gd name="connsiteX24" fmla="*/ 1428 w 10000"/>
                <a:gd name="connsiteY24" fmla="*/ 3071 h 10000"/>
                <a:gd name="connsiteX25" fmla="*/ 2041 w 10000"/>
                <a:gd name="connsiteY25" fmla="*/ 3466 h 10000"/>
                <a:gd name="connsiteX26" fmla="*/ 2653 w 10000"/>
                <a:gd name="connsiteY26" fmla="*/ 3664 h 10000"/>
                <a:gd name="connsiteX27" fmla="*/ 3265 w 10000"/>
                <a:gd name="connsiteY27" fmla="*/ 3961 h 10000"/>
                <a:gd name="connsiteX28" fmla="*/ 4082 w 10000"/>
                <a:gd name="connsiteY28" fmla="*/ 4257 h 10000"/>
                <a:gd name="connsiteX29" fmla="*/ 5102 w 10000"/>
                <a:gd name="connsiteY29" fmla="*/ 4653 h 10000"/>
                <a:gd name="connsiteX30" fmla="*/ 5510 w 10000"/>
                <a:gd name="connsiteY30" fmla="*/ 4952 h 10000"/>
                <a:gd name="connsiteX31" fmla="*/ 4898 w 10000"/>
                <a:gd name="connsiteY31" fmla="*/ 5148 h 10000"/>
                <a:gd name="connsiteX32" fmla="*/ 4082 w 10000"/>
                <a:gd name="connsiteY32" fmla="*/ 5543 h 10000"/>
                <a:gd name="connsiteX33" fmla="*/ 3469 w 10000"/>
                <a:gd name="connsiteY33" fmla="*/ 5841 h 10000"/>
                <a:gd name="connsiteX34" fmla="*/ 3469 w 10000"/>
                <a:gd name="connsiteY34" fmla="*/ 6139 h 10000"/>
                <a:gd name="connsiteX35" fmla="*/ 2449 w 10000"/>
                <a:gd name="connsiteY35" fmla="*/ 6534 h 10000"/>
                <a:gd name="connsiteX36" fmla="*/ 2041 w 10000"/>
                <a:gd name="connsiteY36" fmla="*/ 6735 h 10000"/>
                <a:gd name="connsiteX37" fmla="*/ 1020 w 10000"/>
                <a:gd name="connsiteY37" fmla="*/ 6632 h 10000"/>
                <a:gd name="connsiteX38" fmla="*/ 0 w 10000"/>
                <a:gd name="connsiteY38" fmla="*/ 6931 h 10000"/>
                <a:gd name="connsiteX39" fmla="*/ 1428 w 10000"/>
                <a:gd name="connsiteY39" fmla="*/ 8416 h 10000"/>
                <a:gd name="connsiteX40" fmla="*/ 1225 w 10000"/>
                <a:gd name="connsiteY40" fmla="*/ 7921 h 10000"/>
                <a:gd name="connsiteX41" fmla="*/ 816 w 10000"/>
                <a:gd name="connsiteY41" fmla="*/ 7724 h 10000"/>
                <a:gd name="connsiteX42" fmla="*/ 1020 w 10000"/>
                <a:gd name="connsiteY42" fmla="*/ 7427 h 10000"/>
                <a:gd name="connsiteX43" fmla="*/ 1428 w 10000"/>
                <a:gd name="connsiteY43" fmla="*/ 7030 h 10000"/>
                <a:gd name="connsiteX44" fmla="*/ 1428 w 10000"/>
                <a:gd name="connsiteY44" fmla="*/ 7228 h 10000"/>
                <a:gd name="connsiteX45" fmla="*/ 1225 w 10000"/>
                <a:gd name="connsiteY45" fmla="*/ 7524 h 10000"/>
                <a:gd name="connsiteX46" fmla="*/ 1428 w 10000"/>
                <a:gd name="connsiteY46" fmla="*/ 7822 h 10000"/>
                <a:gd name="connsiteX47" fmla="*/ 1632 w 10000"/>
                <a:gd name="connsiteY47" fmla="*/ 8219 h 10000"/>
                <a:gd name="connsiteX48" fmla="*/ 2245 w 10000"/>
                <a:gd name="connsiteY48" fmla="*/ 8416 h 10000"/>
                <a:gd name="connsiteX49" fmla="*/ 2653 w 10000"/>
                <a:gd name="connsiteY49" fmla="*/ 8514 h 10000"/>
                <a:gd name="connsiteX50" fmla="*/ 3265 w 10000"/>
                <a:gd name="connsiteY50" fmla="*/ 8614 h 10000"/>
                <a:gd name="connsiteX51" fmla="*/ 3469 w 10000"/>
                <a:gd name="connsiteY51" fmla="*/ 8812 h 10000"/>
                <a:gd name="connsiteX52" fmla="*/ 3878 w 10000"/>
                <a:gd name="connsiteY52" fmla="*/ 8812 h 10000"/>
                <a:gd name="connsiteX53" fmla="*/ 4285 w 10000"/>
                <a:gd name="connsiteY53" fmla="*/ 8912 h 10000"/>
                <a:gd name="connsiteX54" fmla="*/ 4490 w 10000"/>
                <a:gd name="connsiteY54" fmla="*/ 9110 h 10000"/>
                <a:gd name="connsiteX55" fmla="*/ 4898 w 10000"/>
                <a:gd name="connsiteY55" fmla="*/ 9009 h 10000"/>
                <a:gd name="connsiteX56" fmla="*/ 5306 w 10000"/>
                <a:gd name="connsiteY56" fmla="*/ 8912 h 10000"/>
                <a:gd name="connsiteX57" fmla="*/ 5715 w 10000"/>
                <a:gd name="connsiteY57" fmla="*/ 9009 h 10000"/>
                <a:gd name="connsiteX58" fmla="*/ 6326 w 10000"/>
                <a:gd name="connsiteY58" fmla="*/ 9009 h 10000"/>
                <a:gd name="connsiteX59" fmla="*/ 6326 w 10000"/>
                <a:gd name="connsiteY59" fmla="*/ 9307 h 10000"/>
                <a:gd name="connsiteX60" fmla="*/ 6122 w 10000"/>
                <a:gd name="connsiteY60" fmla="*/ 9801 h 10000"/>
                <a:gd name="connsiteX61" fmla="*/ 6326 w 10000"/>
                <a:gd name="connsiteY61" fmla="*/ 10000 h 10000"/>
                <a:gd name="connsiteX62" fmla="*/ 6938 w 10000"/>
                <a:gd name="connsiteY62" fmla="*/ 9801 h 10000"/>
                <a:gd name="connsiteX63" fmla="*/ 7143 w 10000"/>
                <a:gd name="connsiteY63" fmla="*/ 9604 h 10000"/>
                <a:gd name="connsiteX64" fmla="*/ 7143 w 10000"/>
                <a:gd name="connsiteY64" fmla="*/ 9407 h 10000"/>
                <a:gd name="connsiteX65" fmla="*/ 7551 w 10000"/>
                <a:gd name="connsiteY65" fmla="*/ 9307 h 10000"/>
                <a:gd name="connsiteX66" fmla="*/ 7551 w 10000"/>
                <a:gd name="connsiteY66" fmla="*/ 9110 h 10000"/>
                <a:gd name="connsiteX67" fmla="*/ 7755 w 10000"/>
                <a:gd name="connsiteY67" fmla="*/ 8912 h 10000"/>
                <a:gd name="connsiteX68" fmla="*/ 7959 w 10000"/>
                <a:gd name="connsiteY68" fmla="*/ 8614 h 10000"/>
                <a:gd name="connsiteX69" fmla="*/ 7551 w 10000"/>
                <a:gd name="connsiteY69" fmla="*/ 8317 h 10000"/>
                <a:gd name="connsiteX70" fmla="*/ 7959 w 10000"/>
                <a:gd name="connsiteY70" fmla="*/ 8219 h 10000"/>
                <a:gd name="connsiteX71" fmla="*/ 8163 w 10000"/>
                <a:gd name="connsiteY71" fmla="*/ 8020 h 10000"/>
                <a:gd name="connsiteX72" fmla="*/ 8368 w 10000"/>
                <a:gd name="connsiteY72" fmla="*/ 7921 h 10000"/>
                <a:gd name="connsiteX73" fmla="*/ 8775 w 10000"/>
                <a:gd name="connsiteY73" fmla="*/ 7921 h 10000"/>
                <a:gd name="connsiteX74" fmla="*/ 8775 w 10000"/>
                <a:gd name="connsiteY74" fmla="*/ 7822 h 10000"/>
                <a:gd name="connsiteX75" fmla="*/ 8572 w 10000"/>
                <a:gd name="connsiteY75" fmla="*/ 7724 h 10000"/>
                <a:gd name="connsiteX76" fmla="*/ 8775 w 10000"/>
                <a:gd name="connsiteY76" fmla="*/ 7427 h 10000"/>
                <a:gd name="connsiteX77" fmla="*/ 8572 w 10000"/>
                <a:gd name="connsiteY77" fmla="*/ 7228 h 10000"/>
                <a:gd name="connsiteX78" fmla="*/ 8572 w 10000"/>
                <a:gd name="connsiteY78" fmla="*/ 7129 h 10000"/>
                <a:gd name="connsiteX79" fmla="*/ 8979 w 10000"/>
                <a:gd name="connsiteY79" fmla="*/ 7129 h 10000"/>
                <a:gd name="connsiteX80" fmla="*/ 9184 w 10000"/>
                <a:gd name="connsiteY80" fmla="*/ 6831 h 10000"/>
                <a:gd name="connsiteX81" fmla="*/ 9796 w 10000"/>
                <a:gd name="connsiteY81" fmla="*/ 6437 h 10000"/>
                <a:gd name="connsiteX82" fmla="*/ 9591 w 10000"/>
                <a:gd name="connsiteY82" fmla="*/ 6040 h 10000"/>
                <a:gd name="connsiteX83" fmla="*/ 9796 w 10000"/>
                <a:gd name="connsiteY83" fmla="*/ 5743 h 10000"/>
                <a:gd name="connsiteX84" fmla="*/ 9796 w 10000"/>
                <a:gd name="connsiteY84" fmla="*/ 5348 h 10000"/>
                <a:gd name="connsiteX85" fmla="*/ 9796 w 10000"/>
                <a:gd name="connsiteY85" fmla="*/ 5051 h 10000"/>
                <a:gd name="connsiteX86" fmla="*/ 9796 w 10000"/>
                <a:gd name="connsiteY86" fmla="*/ 4753 h 10000"/>
                <a:gd name="connsiteX87" fmla="*/ 9796 w 10000"/>
                <a:gd name="connsiteY87" fmla="*/ 4455 h 10000"/>
                <a:gd name="connsiteX88" fmla="*/ 10000 w 10000"/>
                <a:gd name="connsiteY88" fmla="*/ 4158 h 10000"/>
                <a:gd name="connsiteX89" fmla="*/ 10000 w 10000"/>
                <a:gd name="connsiteY89" fmla="*/ 3664 h 10000"/>
                <a:gd name="connsiteX90" fmla="*/ 9796 w 10000"/>
                <a:gd name="connsiteY90" fmla="*/ 3169 h 10000"/>
                <a:gd name="connsiteX0" fmla="*/ 9796 w 10000"/>
                <a:gd name="connsiteY0" fmla="*/ 3169 h 10000"/>
                <a:gd name="connsiteX1" fmla="*/ 9591 w 10000"/>
                <a:gd name="connsiteY1" fmla="*/ 3169 h 10000"/>
                <a:gd name="connsiteX2" fmla="*/ 8979 w 10000"/>
                <a:gd name="connsiteY2" fmla="*/ 3267 h 10000"/>
                <a:gd name="connsiteX3" fmla="*/ 8368 w 10000"/>
                <a:gd name="connsiteY3" fmla="*/ 3267 h 10000"/>
                <a:gd name="connsiteX4" fmla="*/ 7755 w 10000"/>
                <a:gd name="connsiteY4" fmla="*/ 3169 h 10000"/>
                <a:gd name="connsiteX5" fmla="*/ 8163 w 10000"/>
                <a:gd name="connsiteY5" fmla="*/ 3071 h 10000"/>
                <a:gd name="connsiteX6" fmla="*/ 8368 w 10000"/>
                <a:gd name="connsiteY6" fmla="*/ 2773 h 10000"/>
                <a:gd name="connsiteX7" fmla="*/ 8572 w 10000"/>
                <a:gd name="connsiteY7" fmla="*/ 2673 h 10000"/>
                <a:gd name="connsiteX8" fmla="*/ 8163 w 10000"/>
                <a:gd name="connsiteY8" fmla="*/ 2574 h 10000"/>
                <a:gd name="connsiteX9" fmla="*/ 8163 w 10000"/>
                <a:gd name="connsiteY9" fmla="*/ 2377 h 10000"/>
                <a:gd name="connsiteX10" fmla="*/ 8572 w 10000"/>
                <a:gd name="connsiteY10" fmla="*/ 2178 h 10000"/>
                <a:gd name="connsiteX11" fmla="*/ 8572 w 10000"/>
                <a:gd name="connsiteY11" fmla="*/ 1980 h 10000"/>
                <a:gd name="connsiteX12" fmla="*/ 9184 w 10000"/>
                <a:gd name="connsiteY12" fmla="*/ 1483 h 10000"/>
                <a:gd name="connsiteX13" fmla="*/ 9184 w 10000"/>
                <a:gd name="connsiteY13" fmla="*/ 890 h 10000"/>
                <a:gd name="connsiteX14" fmla="*/ 3469 w 10000"/>
                <a:gd name="connsiteY14" fmla="*/ 0 h 10000"/>
                <a:gd name="connsiteX15" fmla="*/ 3673 w 10000"/>
                <a:gd name="connsiteY15" fmla="*/ 0 h 10000"/>
                <a:gd name="connsiteX16" fmla="*/ 3062 w 10000"/>
                <a:gd name="connsiteY16" fmla="*/ 98 h 10000"/>
                <a:gd name="connsiteX17" fmla="*/ 2653 w 10000"/>
                <a:gd name="connsiteY17" fmla="*/ 493 h 10000"/>
                <a:gd name="connsiteX18" fmla="*/ 2449 w 10000"/>
                <a:gd name="connsiteY18" fmla="*/ 890 h 10000"/>
                <a:gd name="connsiteX19" fmla="*/ 2245 w 10000"/>
                <a:gd name="connsiteY19" fmla="*/ 1288 h 10000"/>
                <a:gd name="connsiteX20" fmla="*/ 1632 w 10000"/>
                <a:gd name="connsiteY20" fmla="*/ 1584 h 10000"/>
                <a:gd name="connsiteX21" fmla="*/ 1837 w 10000"/>
                <a:gd name="connsiteY21" fmla="*/ 2080 h 10000"/>
                <a:gd name="connsiteX22" fmla="*/ 2041 w 10000"/>
                <a:gd name="connsiteY22" fmla="*/ 2277 h 10000"/>
                <a:gd name="connsiteX23" fmla="*/ 1632 w 10000"/>
                <a:gd name="connsiteY23" fmla="*/ 2673 h 10000"/>
                <a:gd name="connsiteX24" fmla="*/ 1428 w 10000"/>
                <a:gd name="connsiteY24" fmla="*/ 3071 h 10000"/>
                <a:gd name="connsiteX25" fmla="*/ 2041 w 10000"/>
                <a:gd name="connsiteY25" fmla="*/ 3466 h 10000"/>
                <a:gd name="connsiteX26" fmla="*/ 2653 w 10000"/>
                <a:gd name="connsiteY26" fmla="*/ 3664 h 10000"/>
                <a:gd name="connsiteX27" fmla="*/ 3265 w 10000"/>
                <a:gd name="connsiteY27" fmla="*/ 3961 h 10000"/>
                <a:gd name="connsiteX28" fmla="*/ 4082 w 10000"/>
                <a:gd name="connsiteY28" fmla="*/ 4257 h 10000"/>
                <a:gd name="connsiteX29" fmla="*/ 5102 w 10000"/>
                <a:gd name="connsiteY29" fmla="*/ 4653 h 10000"/>
                <a:gd name="connsiteX30" fmla="*/ 5510 w 10000"/>
                <a:gd name="connsiteY30" fmla="*/ 4952 h 10000"/>
                <a:gd name="connsiteX31" fmla="*/ 4898 w 10000"/>
                <a:gd name="connsiteY31" fmla="*/ 5148 h 10000"/>
                <a:gd name="connsiteX32" fmla="*/ 4082 w 10000"/>
                <a:gd name="connsiteY32" fmla="*/ 5543 h 10000"/>
                <a:gd name="connsiteX33" fmla="*/ 3469 w 10000"/>
                <a:gd name="connsiteY33" fmla="*/ 5841 h 10000"/>
                <a:gd name="connsiteX34" fmla="*/ 3469 w 10000"/>
                <a:gd name="connsiteY34" fmla="*/ 6139 h 10000"/>
                <a:gd name="connsiteX35" fmla="*/ 2449 w 10000"/>
                <a:gd name="connsiteY35" fmla="*/ 6534 h 10000"/>
                <a:gd name="connsiteX36" fmla="*/ 2041 w 10000"/>
                <a:gd name="connsiteY36" fmla="*/ 6735 h 10000"/>
                <a:gd name="connsiteX37" fmla="*/ 1020 w 10000"/>
                <a:gd name="connsiteY37" fmla="*/ 6632 h 10000"/>
                <a:gd name="connsiteX38" fmla="*/ 0 w 10000"/>
                <a:gd name="connsiteY38" fmla="*/ 6931 h 10000"/>
                <a:gd name="connsiteX39" fmla="*/ 1225 w 10000"/>
                <a:gd name="connsiteY39" fmla="*/ 7921 h 10000"/>
                <a:gd name="connsiteX40" fmla="*/ 816 w 10000"/>
                <a:gd name="connsiteY40" fmla="*/ 7724 h 10000"/>
                <a:gd name="connsiteX41" fmla="*/ 1020 w 10000"/>
                <a:gd name="connsiteY41" fmla="*/ 7427 h 10000"/>
                <a:gd name="connsiteX42" fmla="*/ 1428 w 10000"/>
                <a:gd name="connsiteY42" fmla="*/ 7030 h 10000"/>
                <a:gd name="connsiteX43" fmla="*/ 1428 w 10000"/>
                <a:gd name="connsiteY43" fmla="*/ 7228 h 10000"/>
                <a:gd name="connsiteX44" fmla="*/ 1225 w 10000"/>
                <a:gd name="connsiteY44" fmla="*/ 7524 h 10000"/>
                <a:gd name="connsiteX45" fmla="*/ 1428 w 10000"/>
                <a:gd name="connsiteY45" fmla="*/ 7822 h 10000"/>
                <a:gd name="connsiteX46" fmla="*/ 1632 w 10000"/>
                <a:gd name="connsiteY46" fmla="*/ 8219 h 10000"/>
                <a:gd name="connsiteX47" fmla="*/ 2245 w 10000"/>
                <a:gd name="connsiteY47" fmla="*/ 8416 h 10000"/>
                <a:gd name="connsiteX48" fmla="*/ 2653 w 10000"/>
                <a:gd name="connsiteY48" fmla="*/ 8514 h 10000"/>
                <a:gd name="connsiteX49" fmla="*/ 3265 w 10000"/>
                <a:gd name="connsiteY49" fmla="*/ 8614 h 10000"/>
                <a:gd name="connsiteX50" fmla="*/ 3469 w 10000"/>
                <a:gd name="connsiteY50" fmla="*/ 8812 h 10000"/>
                <a:gd name="connsiteX51" fmla="*/ 3878 w 10000"/>
                <a:gd name="connsiteY51" fmla="*/ 8812 h 10000"/>
                <a:gd name="connsiteX52" fmla="*/ 4285 w 10000"/>
                <a:gd name="connsiteY52" fmla="*/ 8912 h 10000"/>
                <a:gd name="connsiteX53" fmla="*/ 4490 w 10000"/>
                <a:gd name="connsiteY53" fmla="*/ 9110 h 10000"/>
                <a:gd name="connsiteX54" fmla="*/ 4898 w 10000"/>
                <a:gd name="connsiteY54" fmla="*/ 9009 h 10000"/>
                <a:gd name="connsiteX55" fmla="*/ 5306 w 10000"/>
                <a:gd name="connsiteY55" fmla="*/ 8912 h 10000"/>
                <a:gd name="connsiteX56" fmla="*/ 5715 w 10000"/>
                <a:gd name="connsiteY56" fmla="*/ 9009 h 10000"/>
                <a:gd name="connsiteX57" fmla="*/ 6326 w 10000"/>
                <a:gd name="connsiteY57" fmla="*/ 9009 h 10000"/>
                <a:gd name="connsiteX58" fmla="*/ 6326 w 10000"/>
                <a:gd name="connsiteY58" fmla="*/ 9307 h 10000"/>
                <a:gd name="connsiteX59" fmla="*/ 6122 w 10000"/>
                <a:gd name="connsiteY59" fmla="*/ 9801 h 10000"/>
                <a:gd name="connsiteX60" fmla="*/ 6326 w 10000"/>
                <a:gd name="connsiteY60" fmla="*/ 10000 h 10000"/>
                <a:gd name="connsiteX61" fmla="*/ 6938 w 10000"/>
                <a:gd name="connsiteY61" fmla="*/ 9801 h 10000"/>
                <a:gd name="connsiteX62" fmla="*/ 7143 w 10000"/>
                <a:gd name="connsiteY62" fmla="*/ 9604 h 10000"/>
                <a:gd name="connsiteX63" fmla="*/ 7143 w 10000"/>
                <a:gd name="connsiteY63" fmla="*/ 9407 h 10000"/>
                <a:gd name="connsiteX64" fmla="*/ 7551 w 10000"/>
                <a:gd name="connsiteY64" fmla="*/ 9307 h 10000"/>
                <a:gd name="connsiteX65" fmla="*/ 7551 w 10000"/>
                <a:gd name="connsiteY65" fmla="*/ 9110 h 10000"/>
                <a:gd name="connsiteX66" fmla="*/ 7755 w 10000"/>
                <a:gd name="connsiteY66" fmla="*/ 8912 h 10000"/>
                <a:gd name="connsiteX67" fmla="*/ 7959 w 10000"/>
                <a:gd name="connsiteY67" fmla="*/ 8614 h 10000"/>
                <a:gd name="connsiteX68" fmla="*/ 7551 w 10000"/>
                <a:gd name="connsiteY68" fmla="*/ 8317 h 10000"/>
                <a:gd name="connsiteX69" fmla="*/ 7959 w 10000"/>
                <a:gd name="connsiteY69" fmla="*/ 8219 h 10000"/>
                <a:gd name="connsiteX70" fmla="*/ 8163 w 10000"/>
                <a:gd name="connsiteY70" fmla="*/ 8020 h 10000"/>
                <a:gd name="connsiteX71" fmla="*/ 8368 w 10000"/>
                <a:gd name="connsiteY71" fmla="*/ 7921 h 10000"/>
                <a:gd name="connsiteX72" fmla="*/ 8775 w 10000"/>
                <a:gd name="connsiteY72" fmla="*/ 7921 h 10000"/>
                <a:gd name="connsiteX73" fmla="*/ 8775 w 10000"/>
                <a:gd name="connsiteY73" fmla="*/ 7822 h 10000"/>
                <a:gd name="connsiteX74" fmla="*/ 8572 w 10000"/>
                <a:gd name="connsiteY74" fmla="*/ 7724 h 10000"/>
                <a:gd name="connsiteX75" fmla="*/ 8775 w 10000"/>
                <a:gd name="connsiteY75" fmla="*/ 7427 h 10000"/>
                <a:gd name="connsiteX76" fmla="*/ 8572 w 10000"/>
                <a:gd name="connsiteY76" fmla="*/ 7228 h 10000"/>
                <a:gd name="connsiteX77" fmla="*/ 8572 w 10000"/>
                <a:gd name="connsiteY77" fmla="*/ 7129 h 10000"/>
                <a:gd name="connsiteX78" fmla="*/ 8979 w 10000"/>
                <a:gd name="connsiteY78" fmla="*/ 7129 h 10000"/>
                <a:gd name="connsiteX79" fmla="*/ 9184 w 10000"/>
                <a:gd name="connsiteY79" fmla="*/ 6831 h 10000"/>
                <a:gd name="connsiteX80" fmla="*/ 9796 w 10000"/>
                <a:gd name="connsiteY80" fmla="*/ 6437 h 10000"/>
                <a:gd name="connsiteX81" fmla="*/ 9591 w 10000"/>
                <a:gd name="connsiteY81" fmla="*/ 6040 h 10000"/>
                <a:gd name="connsiteX82" fmla="*/ 9796 w 10000"/>
                <a:gd name="connsiteY82" fmla="*/ 5743 h 10000"/>
                <a:gd name="connsiteX83" fmla="*/ 9796 w 10000"/>
                <a:gd name="connsiteY83" fmla="*/ 5348 h 10000"/>
                <a:gd name="connsiteX84" fmla="*/ 9796 w 10000"/>
                <a:gd name="connsiteY84" fmla="*/ 5051 h 10000"/>
                <a:gd name="connsiteX85" fmla="*/ 9796 w 10000"/>
                <a:gd name="connsiteY85" fmla="*/ 4753 h 10000"/>
                <a:gd name="connsiteX86" fmla="*/ 9796 w 10000"/>
                <a:gd name="connsiteY86" fmla="*/ 4455 h 10000"/>
                <a:gd name="connsiteX87" fmla="*/ 10000 w 10000"/>
                <a:gd name="connsiteY87" fmla="*/ 4158 h 10000"/>
                <a:gd name="connsiteX88" fmla="*/ 10000 w 10000"/>
                <a:gd name="connsiteY88" fmla="*/ 3664 h 10000"/>
                <a:gd name="connsiteX89" fmla="*/ 9796 w 10000"/>
                <a:gd name="connsiteY89" fmla="*/ 3169 h 10000"/>
                <a:gd name="connsiteX0" fmla="*/ 9797 w 10001"/>
                <a:gd name="connsiteY0" fmla="*/ 3169 h 10000"/>
                <a:gd name="connsiteX1" fmla="*/ 9592 w 10001"/>
                <a:gd name="connsiteY1" fmla="*/ 3169 h 10000"/>
                <a:gd name="connsiteX2" fmla="*/ 8980 w 10001"/>
                <a:gd name="connsiteY2" fmla="*/ 3267 h 10000"/>
                <a:gd name="connsiteX3" fmla="*/ 8369 w 10001"/>
                <a:gd name="connsiteY3" fmla="*/ 3267 h 10000"/>
                <a:gd name="connsiteX4" fmla="*/ 7756 w 10001"/>
                <a:gd name="connsiteY4" fmla="*/ 3169 h 10000"/>
                <a:gd name="connsiteX5" fmla="*/ 8164 w 10001"/>
                <a:gd name="connsiteY5" fmla="*/ 3071 h 10000"/>
                <a:gd name="connsiteX6" fmla="*/ 8369 w 10001"/>
                <a:gd name="connsiteY6" fmla="*/ 2773 h 10000"/>
                <a:gd name="connsiteX7" fmla="*/ 8573 w 10001"/>
                <a:gd name="connsiteY7" fmla="*/ 2673 h 10000"/>
                <a:gd name="connsiteX8" fmla="*/ 8164 w 10001"/>
                <a:gd name="connsiteY8" fmla="*/ 2574 h 10000"/>
                <a:gd name="connsiteX9" fmla="*/ 8164 w 10001"/>
                <a:gd name="connsiteY9" fmla="*/ 2377 h 10000"/>
                <a:gd name="connsiteX10" fmla="*/ 8573 w 10001"/>
                <a:gd name="connsiteY10" fmla="*/ 2178 h 10000"/>
                <a:gd name="connsiteX11" fmla="*/ 8573 w 10001"/>
                <a:gd name="connsiteY11" fmla="*/ 1980 h 10000"/>
                <a:gd name="connsiteX12" fmla="*/ 9185 w 10001"/>
                <a:gd name="connsiteY12" fmla="*/ 1483 h 10000"/>
                <a:gd name="connsiteX13" fmla="*/ 9185 w 10001"/>
                <a:gd name="connsiteY13" fmla="*/ 890 h 10000"/>
                <a:gd name="connsiteX14" fmla="*/ 3470 w 10001"/>
                <a:gd name="connsiteY14" fmla="*/ 0 h 10000"/>
                <a:gd name="connsiteX15" fmla="*/ 3674 w 10001"/>
                <a:gd name="connsiteY15" fmla="*/ 0 h 10000"/>
                <a:gd name="connsiteX16" fmla="*/ 3063 w 10001"/>
                <a:gd name="connsiteY16" fmla="*/ 98 h 10000"/>
                <a:gd name="connsiteX17" fmla="*/ 2654 w 10001"/>
                <a:gd name="connsiteY17" fmla="*/ 493 h 10000"/>
                <a:gd name="connsiteX18" fmla="*/ 2450 w 10001"/>
                <a:gd name="connsiteY18" fmla="*/ 890 h 10000"/>
                <a:gd name="connsiteX19" fmla="*/ 2246 w 10001"/>
                <a:gd name="connsiteY19" fmla="*/ 1288 h 10000"/>
                <a:gd name="connsiteX20" fmla="*/ 1633 w 10001"/>
                <a:gd name="connsiteY20" fmla="*/ 1584 h 10000"/>
                <a:gd name="connsiteX21" fmla="*/ 1838 w 10001"/>
                <a:gd name="connsiteY21" fmla="*/ 2080 h 10000"/>
                <a:gd name="connsiteX22" fmla="*/ 2042 w 10001"/>
                <a:gd name="connsiteY22" fmla="*/ 2277 h 10000"/>
                <a:gd name="connsiteX23" fmla="*/ 1633 w 10001"/>
                <a:gd name="connsiteY23" fmla="*/ 2673 h 10000"/>
                <a:gd name="connsiteX24" fmla="*/ 1429 w 10001"/>
                <a:gd name="connsiteY24" fmla="*/ 3071 h 10000"/>
                <a:gd name="connsiteX25" fmla="*/ 2042 w 10001"/>
                <a:gd name="connsiteY25" fmla="*/ 3466 h 10000"/>
                <a:gd name="connsiteX26" fmla="*/ 2654 w 10001"/>
                <a:gd name="connsiteY26" fmla="*/ 3664 h 10000"/>
                <a:gd name="connsiteX27" fmla="*/ 3266 w 10001"/>
                <a:gd name="connsiteY27" fmla="*/ 3961 h 10000"/>
                <a:gd name="connsiteX28" fmla="*/ 4083 w 10001"/>
                <a:gd name="connsiteY28" fmla="*/ 4257 h 10000"/>
                <a:gd name="connsiteX29" fmla="*/ 5103 w 10001"/>
                <a:gd name="connsiteY29" fmla="*/ 4653 h 10000"/>
                <a:gd name="connsiteX30" fmla="*/ 5511 w 10001"/>
                <a:gd name="connsiteY30" fmla="*/ 4952 h 10000"/>
                <a:gd name="connsiteX31" fmla="*/ 4899 w 10001"/>
                <a:gd name="connsiteY31" fmla="*/ 5148 h 10000"/>
                <a:gd name="connsiteX32" fmla="*/ 4083 w 10001"/>
                <a:gd name="connsiteY32" fmla="*/ 5543 h 10000"/>
                <a:gd name="connsiteX33" fmla="*/ 3470 w 10001"/>
                <a:gd name="connsiteY33" fmla="*/ 5841 h 10000"/>
                <a:gd name="connsiteX34" fmla="*/ 3470 w 10001"/>
                <a:gd name="connsiteY34" fmla="*/ 6139 h 10000"/>
                <a:gd name="connsiteX35" fmla="*/ 2450 w 10001"/>
                <a:gd name="connsiteY35" fmla="*/ 6534 h 10000"/>
                <a:gd name="connsiteX36" fmla="*/ 2042 w 10001"/>
                <a:gd name="connsiteY36" fmla="*/ 6735 h 10000"/>
                <a:gd name="connsiteX37" fmla="*/ 1021 w 10001"/>
                <a:gd name="connsiteY37" fmla="*/ 6632 h 10000"/>
                <a:gd name="connsiteX38" fmla="*/ 1 w 10001"/>
                <a:gd name="connsiteY38" fmla="*/ 6931 h 10000"/>
                <a:gd name="connsiteX39" fmla="*/ 817 w 10001"/>
                <a:gd name="connsiteY39" fmla="*/ 7724 h 10000"/>
                <a:gd name="connsiteX40" fmla="*/ 1021 w 10001"/>
                <a:gd name="connsiteY40" fmla="*/ 7427 h 10000"/>
                <a:gd name="connsiteX41" fmla="*/ 1429 w 10001"/>
                <a:gd name="connsiteY41" fmla="*/ 7030 h 10000"/>
                <a:gd name="connsiteX42" fmla="*/ 1429 w 10001"/>
                <a:gd name="connsiteY42" fmla="*/ 7228 h 10000"/>
                <a:gd name="connsiteX43" fmla="*/ 1226 w 10001"/>
                <a:gd name="connsiteY43" fmla="*/ 7524 h 10000"/>
                <a:gd name="connsiteX44" fmla="*/ 1429 w 10001"/>
                <a:gd name="connsiteY44" fmla="*/ 7822 h 10000"/>
                <a:gd name="connsiteX45" fmla="*/ 1633 w 10001"/>
                <a:gd name="connsiteY45" fmla="*/ 8219 h 10000"/>
                <a:gd name="connsiteX46" fmla="*/ 2246 w 10001"/>
                <a:gd name="connsiteY46" fmla="*/ 8416 h 10000"/>
                <a:gd name="connsiteX47" fmla="*/ 2654 w 10001"/>
                <a:gd name="connsiteY47" fmla="*/ 8514 h 10000"/>
                <a:gd name="connsiteX48" fmla="*/ 3266 w 10001"/>
                <a:gd name="connsiteY48" fmla="*/ 8614 h 10000"/>
                <a:gd name="connsiteX49" fmla="*/ 3470 w 10001"/>
                <a:gd name="connsiteY49" fmla="*/ 8812 h 10000"/>
                <a:gd name="connsiteX50" fmla="*/ 3879 w 10001"/>
                <a:gd name="connsiteY50" fmla="*/ 8812 h 10000"/>
                <a:gd name="connsiteX51" fmla="*/ 4286 w 10001"/>
                <a:gd name="connsiteY51" fmla="*/ 8912 h 10000"/>
                <a:gd name="connsiteX52" fmla="*/ 4491 w 10001"/>
                <a:gd name="connsiteY52" fmla="*/ 9110 h 10000"/>
                <a:gd name="connsiteX53" fmla="*/ 4899 w 10001"/>
                <a:gd name="connsiteY53" fmla="*/ 9009 h 10000"/>
                <a:gd name="connsiteX54" fmla="*/ 5307 w 10001"/>
                <a:gd name="connsiteY54" fmla="*/ 8912 h 10000"/>
                <a:gd name="connsiteX55" fmla="*/ 5716 w 10001"/>
                <a:gd name="connsiteY55" fmla="*/ 9009 h 10000"/>
                <a:gd name="connsiteX56" fmla="*/ 6327 w 10001"/>
                <a:gd name="connsiteY56" fmla="*/ 9009 h 10000"/>
                <a:gd name="connsiteX57" fmla="*/ 6327 w 10001"/>
                <a:gd name="connsiteY57" fmla="*/ 9307 h 10000"/>
                <a:gd name="connsiteX58" fmla="*/ 6123 w 10001"/>
                <a:gd name="connsiteY58" fmla="*/ 9801 h 10000"/>
                <a:gd name="connsiteX59" fmla="*/ 6327 w 10001"/>
                <a:gd name="connsiteY59" fmla="*/ 10000 h 10000"/>
                <a:gd name="connsiteX60" fmla="*/ 6939 w 10001"/>
                <a:gd name="connsiteY60" fmla="*/ 9801 h 10000"/>
                <a:gd name="connsiteX61" fmla="*/ 7144 w 10001"/>
                <a:gd name="connsiteY61" fmla="*/ 9604 h 10000"/>
                <a:gd name="connsiteX62" fmla="*/ 7144 w 10001"/>
                <a:gd name="connsiteY62" fmla="*/ 9407 h 10000"/>
                <a:gd name="connsiteX63" fmla="*/ 7552 w 10001"/>
                <a:gd name="connsiteY63" fmla="*/ 9307 h 10000"/>
                <a:gd name="connsiteX64" fmla="*/ 7552 w 10001"/>
                <a:gd name="connsiteY64" fmla="*/ 9110 h 10000"/>
                <a:gd name="connsiteX65" fmla="*/ 7756 w 10001"/>
                <a:gd name="connsiteY65" fmla="*/ 8912 h 10000"/>
                <a:gd name="connsiteX66" fmla="*/ 7960 w 10001"/>
                <a:gd name="connsiteY66" fmla="*/ 8614 h 10000"/>
                <a:gd name="connsiteX67" fmla="*/ 7552 w 10001"/>
                <a:gd name="connsiteY67" fmla="*/ 8317 h 10000"/>
                <a:gd name="connsiteX68" fmla="*/ 7960 w 10001"/>
                <a:gd name="connsiteY68" fmla="*/ 8219 h 10000"/>
                <a:gd name="connsiteX69" fmla="*/ 8164 w 10001"/>
                <a:gd name="connsiteY69" fmla="*/ 8020 h 10000"/>
                <a:gd name="connsiteX70" fmla="*/ 8369 w 10001"/>
                <a:gd name="connsiteY70" fmla="*/ 7921 h 10000"/>
                <a:gd name="connsiteX71" fmla="*/ 8776 w 10001"/>
                <a:gd name="connsiteY71" fmla="*/ 7921 h 10000"/>
                <a:gd name="connsiteX72" fmla="*/ 8776 w 10001"/>
                <a:gd name="connsiteY72" fmla="*/ 7822 h 10000"/>
                <a:gd name="connsiteX73" fmla="*/ 8573 w 10001"/>
                <a:gd name="connsiteY73" fmla="*/ 7724 h 10000"/>
                <a:gd name="connsiteX74" fmla="*/ 8776 w 10001"/>
                <a:gd name="connsiteY74" fmla="*/ 7427 h 10000"/>
                <a:gd name="connsiteX75" fmla="*/ 8573 w 10001"/>
                <a:gd name="connsiteY75" fmla="*/ 7228 h 10000"/>
                <a:gd name="connsiteX76" fmla="*/ 8573 w 10001"/>
                <a:gd name="connsiteY76" fmla="*/ 7129 h 10000"/>
                <a:gd name="connsiteX77" fmla="*/ 8980 w 10001"/>
                <a:gd name="connsiteY77" fmla="*/ 7129 h 10000"/>
                <a:gd name="connsiteX78" fmla="*/ 9185 w 10001"/>
                <a:gd name="connsiteY78" fmla="*/ 6831 h 10000"/>
                <a:gd name="connsiteX79" fmla="*/ 9797 w 10001"/>
                <a:gd name="connsiteY79" fmla="*/ 6437 h 10000"/>
                <a:gd name="connsiteX80" fmla="*/ 9592 w 10001"/>
                <a:gd name="connsiteY80" fmla="*/ 6040 h 10000"/>
                <a:gd name="connsiteX81" fmla="*/ 9797 w 10001"/>
                <a:gd name="connsiteY81" fmla="*/ 5743 h 10000"/>
                <a:gd name="connsiteX82" fmla="*/ 9797 w 10001"/>
                <a:gd name="connsiteY82" fmla="*/ 5348 h 10000"/>
                <a:gd name="connsiteX83" fmla="*/ 9797 w 10001"/>
                <a:gd name="connsiteY83" fmla="*/ 5051 h 10000"/>
                <a:gd name="connsiteX84" fmla="*/ 9797 w 10001"/>
                <a:gd name="connsiteY84" fmla="*/ 4753 h 10000"/>
                <a:gd name="connsiteX85" fmla="*/ 9797 w 10001"/>
                <a:gd name="connsiteY85" fmla="*/ 4455 h 10000"/>
                <a:gd name="connsiteX86" fmla="*/ 10001 w 10001"/>
                <a:gd name="connsiteY86" fmla="*/ 4158 h 10000"/>
                <a:gd name="connsiteX87" fmla="*/ 10001 w 10001"/>
                <a:gd name="connsiteY87" fmla="*/ 3664 h 10000"/>
                <a:gd name="connsiteX88" fmla="*/ 9797 w 10001"/>
                <a:gd name="connsiteY88" fmla="*/ 3169 h 10000"/>
                <a:gd name="connsiteX0" fmla="*/ 9796 w 10000"/>
                <a:gd name="connsiteY0" fmla="*/ 3169 h 10000"/>
                <a:gd name="connsiteX1" fmla="*/ 9591 w 10000"/>
                <a:gd name="connsiteY1" fmla="*/ 3169 h 10000"/>
                <a:gd name="connsiteX2" fmla="*/ 8979 w 10000"/>
                <a:gd name="connsiteY2" fmla="*/ 3267 h 10000"/>
                <a:gd name="connsiteX3" fmla="*/ 8368 w 10000"/>
                <a:gd name="connsiteY3" fmla="*/ 3267 h 10000"/>
                <a:gd name="connsiteX4" fmla="*/ 7755 w 10000"/>
                <a:gd name="connsiteY4" fmla="*/ 3169 h 10000"/>
                <a:gd name="connsiteX5" fmla="*/ 8163 w 10000"/>
                <a:gd name="connsiteY5" fmla="*/ 3071 h 10000"/>
                <a:gd name="connsiteX6" fmla="*/ 8368 w 10000"/>
                <a:gd name="connsiteY6" fmla="*/ 2773 h 10000"/>
                <a:gd name="connsiteX7" fmla="*/ 8572 w 10000"/>
                <a:gd name="connsiteY7" fmla="*/ 2673 h 10000"/>
                <a:gd name="connsiteX8" fmla="*/ 8163 w 10000"/>
                <a:gd name="connsiteY8" fmla="*/ 2574 h 10000"/>
                <a:gd name="connsiteX9" fmla="*/ 8163 w 10000"/>
                <a:gd name="connsiteY9" fmla="*/ 2377 h 10000"/>
                <a:gd name="connsiteX10" fmla="*/ 8572 w 10000"/>
                <a:gd name="connsiteY10" fmla="*/ 2178 h 10000"/>
                <a:gd name="connsiteX11" fmla="*/ 8572 w 10000"/>
                <a:gd name="connsiteY11" fmla="*/ 1980 h 10000"/>
                <a:gd name="connsiteX12" fmla="*/ 9184 w 10000"/>
                <a:gd name="connsiteY12" fmla="*/ 1483 h 10000"/>
                <a:gd name="connsiteX13" fmla="*/ 9184 w 10000"/>
                <a:gd name="connsiteY13" fmla="*/ 890 h 10000"/>
                <a:gd name="connsiteX14" fmla="*/ 3469 w 10000"/>
                <a:gd name="connsiteY14" fmla="*/ 0 h 10000"/>
                <a:gd name="connsiteX15" fmla="*/ 3673 w 10000"/>
                <a:gd name="connsiteY15" fmla="*/ 0 h 10000"/>
                <a:gd name="connsiteX16" fmla="*/ 3062 w 10000"/>
                <a:gd name="connsiteY16" fmla="*/ 98 h 10000"/>
                <a:gd name="connsiteX17" fmla="*/ 2653 w 10000"/>
                <a:gd name="connsiteY17" fmla="*/ 493 h 10000"/>
                <a:gd name="connsiteX18" fmla="*/ 2449 w 10000"/>
                <a:gd name="connsiteY18" fmla="*/ 890 h 10000"/>
                <a:gd name="connsiteX19" fmla="*/ 2245 w 10000"/>
                <a:gd name="connsiteY19" fmla="*/ 1288 h 10000"/>
                <a:gd name="connsiteX20" fmla="*/ 1632 w 10000"/>
                <a:gd name="connsiteY20" fmla="*/ 1584 h 10000"/>
                <a:gd name="connsiteX21" fmla="*/ 1837 w 10000"/>
                <a:gd name="connsiteY21" fmla="*/ 2080 h 10000"/>
                <a:gd name="connsiteX22" fmla="*/ 2041 w 10000"/>
                <a:gd name="connsiteY22" fmla="*/ 2277 h 10000"/>
                <a:gd name="connsiteX23" fmla="*/ 1632 w 10000"/>
                <a:gd name="connsiteY23" fmla="*/ 2673 h 10000"/>
                <a:gd name="connsiteX24" fmla="*/ 1428 w 10000"/>
                <a:gd name="connsiteY24" fmla="*/ 3071 h 10000"/>
                <a:gd name="connsiteX25" fmla="*/ 2041 w 10000"/>
                <a:gd name="connsiteY25" fmla="*/ 3466 h 10000"/>
                <a:gd name="connsiteX26" fmla="*/ 2653 w 10000"/>
                <a:gd name="connsiteY26" fmla="*/ 3664 h 10000"/>
                <a:gd name="connsiteX27" fmla="*/ 3265 w 10000"/>
                <a:gd name="connsiteY27" fmla="*/ 3961 h 10000"/>
                <a:gd name="connsiteX28" fmla="*/ 4082 w 10000"/>
                <a:gd name="connsiteY28" fmla="*/ 4257 h 10000"/>
                <a:gd name="connsiteX29" fmla="*/ 5102 w 10000"/>
                <a:gd name="connsiteY29" fmla="*/ 4653 h 10000"/>
                <a:gd name="connsiteX30" fmla="*/ 5510 w 10000"/>
                <a:gd name="connsiteY30" fmla="*/ 4952 h 10000"/>
                <a:gd name="connsiteX31" fmla="*/ 4898 w 10000"/>
                <a:gd name="connsiteY31" fmla="*/ 5148 h 10000"/>
                <a:gd name="connsiteX32" fmla="*/ 4082 w 10000"/>
                <a:gd name="connsiteY32" fmla="*/ 5543 h 10000"/>
                <a:gd name="connsiteX33" fmla="*/ 3469 w 10000"/>
                <a:gd name="connsiteY33" fmla="*/ 5841 h 10000"/>
                <a:gd name="connsiteX34" fmla="*/ 3469 w 10000"/>
                <a:gd name="connsiteY34" fmla="*/ 6139 h 10000"/>
                <a:gd name="connsiteX35" fmla="*/ 2449 w 10000"/>
                <a:gd name="connsiteY35" fmla="*/ 6534 h 10000"/>
                <a:gd name="connsiteX36" fmla="*/ 2041 w 10000"/>
                <a:gd name="connsiteY36" fmla="*/ 6735 h 10000"/>
                <a:gd name="connsiteX37" fmla="*/ 1020 w 10000"/>
                <a:gd name="connsiteY37" fmla="*/ 6632 h 10000"/>
                <a:gd name="connsiteX38" fmla="*/ 0 w 10000"/>
                <a:gd name="connsiteY38" fmla="*/ 6931 h 10000"/>
                <a:gd name="connsiteX39" fmla="*/ 1020 w 10000"/>
                <a:gd name="connsiteY39" fmla="*/ 7427 h 10000"/>
                <a:gd name="connsiteX40" fmla="*/ 1428 w 10000"/>
                <a:gd name="connsiteY40" fmla="*/ 7030 h 10000"/>
                <a:gd name="connsiteX41" fmla="*/ 1428 w 10000"/>
                <a:gd name="connsiteY41" fmla="*/ 7228 h 10000"/>
                <a:gd name="connsiteX42" fmla="*/ 1225 w 10000"/>
                <a:gd name="connsiteY42" fmla="*/ 7524 h 10000"/>
                <a:gd name="connsiteX43" fmla="*/ 1428 w 10000"/>
                <a:gd name="connsiteY43" fmla="*/ 7822 h 10000"/>
                <a:gd name="connsiteX44" fmla="*/ 1632 w 10000"/>
                <a:gd name="connsiteY44" fmla="*/ 8219 h 10000"/>
                <a:gd name="connsiteX45" fmla="*/ 2245 w 10000"/>
                <a:gd name="connsiteY45" fmla="*/ 8416 h 10000"/>
                <a:gd name="connsiteX46" fmla="*/ 2653 w 10000"/>
                <a:gd name="connsiteY46" fmla="*/ 8514 h 10000"/>
                <a:gd name="connsiteX47" fmla="*/ 3265 w 10000"/>
                <a:gd name="connsiteY47" fmla="*/ 8614 h 10000"/>
                <a:gd name="connsiteX48" fmla="*/ 3469 w 10000"/>
                <a:gd name="connsiteY48" fmla="*/ 8812 h 10000"/>
                <a:gd name="connsiteX49" fmla="*/ 3878 w 10000"/>
                <a:gd name="connsiteY49" fmla="*/ 8812 h 10000"/>
                <a:gd name="connsiteX50" fmla="*/ 4285 w 10000"/>
                <a:gd name="connsiteY50" fmla="*/ 8912 h 10000"/>
                <a:gd name="connsiteX51" fmla="*/ 4490 w 10000"/>
                <a:gd name="connsiteY51" fmla="*/ 9110 h 10000"/>
                <a:gd name="connsiteX52" fmla="*/ 4898 w 10000"/>
                <a:gd name="connsiteY52" fmla="*/ 9009 h 10000"/>
                <a:gd name="connsiteX53" fmla="*/ 5306 w 10000"/>
                <a:gd name="connsiteY53" fmla="*/ 8912 h 10000"/>
                <a:gd name="connsiteX54" fmla="*/ 5715 w 10000"/>
                <a:gd name="connsiteY54" fmla="*/ 9009 h 10000"/>
                <a:gd name="connsiteX55" fmla="*/ 6326 w 10000"/>
                <a:gd name="connsiteY55" fmla="*/ 9009 h 10000"/>
                <a:gd name="connsiteX56" fmla="*/ 6326 w 10000"/>
                <a:gd name="connsiteY56" fmla="*/ 9307 h 10000"/>
                <a:gd name="connsiteX57" fmla="*/ 6122 w 10000"/>
                <a:gd name="connsiteY57" fmla="*/ 9801 h 10000"/>
                <a:gd name="connsiteX58" fmla="*/ 6326 w 10000"/>
                <a:gd name="connsiteY58" fmla="*/ 10000 h 10000"/>
                <a:gd name="connsiteX59" fmla="*/ 6938 w 10000"/>
                <a:gd name="connsiteY59" fmla="*/ 9801 h 10000"/>
                <a:gd name="connsiteX60" fmla="*/ 7143 w 10000"/>
                <a:gd name="connsiteY60" fmla="*/ 9604 h 10000"/>
                <a:gd name="connsiteX61" fmla="*/ 7143 w 10000"/>
                <a:gd name="connsiteY61" fmla="*/ 9407 h 10000"/>
                <a:gd name="connsiteX62" fmla="*/ 7551 w 10000"/>
                <a:gd name="connsiteY62" fmla="*/ 9307 h 10000"/>
                <a:gd name="connsiteX63" fmla="*/ 7551 w 10000"/>
                <a:gd name="connsiteY63" fmla="*/ 9110 h 10000"/>
                <a:gd name="connsiteX64" fmla="*/ 7755 w 10000"/>
                <a:gd name="connsiteY64" fmla="*/ 8912 h 10000"/>
                <a:gd name="connsiteX65" fmla="*/ 7959 w 10000"/>
                <a:gd name="connsiteY65" fmla="*/ 8614 h 10000"/>
                <a:gd name="connsiteX66" fmla="*/ 7551 w 10000"/>
                <a:gd name="connsiteY66" fmla="*/ 8317 h 10000"/>
                <a:gd name="connsiteX67" fmla="*/ 7959 w 10000"/>
                <a:gd name="connsiteY67" fmla="*/ 8219 h 10000"/>
                <a:gd name="connsiteX68" fmla="*/ 8163 w 10000"/>
                <a:gd name="connsiteY68" fmla="*/ 8020 h 10000"/>
                <a:gd name="connsiteX69" fmla="*/ 8368 w 10000"/>
                <a:gd name="connsiteY69" fmla="*/ 7921 h 10000"/>
                <a:gd name="connsiteX70" fmla="*/ 8775 w 10000"/>
                <a:gd name="connsiteY70" fmla="*/ 7921 h 10000"/>
                <a:gd name="connsiteX71" fmla="*/ 8775 w 10000"/>
                <a:gd name="connsiteY71" fmla="*/ 7822 h 10000"/>
                <a:gd name="connsiteX72" fmla="*/ 8572 w 10000"/>
                <a:gd name="connsiteY72" fmla="*/ 7724 h 10000"/>
                <a:gd name="connsiteX73" fmla="*/ 8775 w 10000"/>
                <a:gd name="connsiteY73" fmla="*/ 7427 h 10000"/>
                <a:gd name="connsiteX74" fmla="*/ 8572 w 10000"/>
                <a:gd name="connsiteY74" fmla="*/ 7228 h 10000"/>
                <a:gd name="connsiteX75" fmla="*/ 8572 w 10000"/>
                <a:gd name="connsiteY75" fmla="*/ 7129 h 10000"/>
                <a:gd name="connsiteX76" fmla="*/ 8979 w 10000"/>
                <a:gd name="connsiteY76" fmla="*/ 7129 h 10000"/>
                <a:gd name="connsiteX77" fmla="*/ 9184 w 10000"/>
                <a:gd name="connsiteY77" fmla="*/ 6831 h 10000"/>
                <a:gd name="connsiteX78" fmla="*/ 9796 w 10000"/>
                <a:gd name="connsiteY78" fmla="*/ 6437 h 10000"/>
                <a:gd name="connsiteX79" fmla="*/ 9591 w 10000"/>
                <a:gd name="connsiteY79" fmla="*/ 6040 h 10000"/>
                <a:gd name="connsiteX80" fmla="*/ 9796 w 10000"/>
                <a:gd name="connsiteY80" fmla="*/ 5743 h 10000"/>
                <a:gd name="connsiteX81" fmla="*/ 9796 w 10000"/>
                <a:gd name="connsiteY81" fmla="*/ 5348 h 10000"/>
                <a:gd name="connsiteX82" fmla="*/ 9796 w 10000"/>
                <a:gd name="connsiteY82" fmla="*/ 5051 h 10000"/>
                <a:gd name="connsiteX83" fmla="*/ 9796 w 10000"/>
                <a:gd name="connsiteY83" fmla="*/ 4753 h 10000"/>
                <a:gd name="connsiteX84" fmla="*/ 9796 w 10000"/>
                <a:gd name="connsiteY84" fmla="*/ 4455 h 10000"/>
                <a:gd name="connsiteX85" fmla="*/ 10000 w 10000"/>
                <a:gd name="connsiteY85" fmla="*/ 4158 h 10000"/>
                <a:gd name="connsiteX86" fmla="*/ 10000 w 10000"/>
                <a:gd name="connsiteY86" fmla="*/ 3664 h 10000"/>
                <a:gd name="connsiteX87" fmla="*/ 9796 w 10000"/>
                <a:gd name="connsiteY87" fmla="*/ 3169 h 10000"/>
                <a:gd name="connsiteX0" fmla="*/ 8870 w 9074"/>
                <a:gd name="connsiteY0" fmla="*/ 3169 h 10000"/>
                <a:gd name="connsiteX1" fmla="*/ 8665 w 9074"/>
                <a:gd name="connsiteY1" fmla="*/ 3169 h 10000"/>
                <a:gd name="connsiteX2" fmla="*/ 8053 w 9074"/>
                <a:gd name="connsiteY2" fmla="*/ 3267 h 10000"/>
                <a:gd name="connsiteX3" fmla="*/ 7442 w 9074"/>
                <a:gd name="connsiteY3" fmla="*/ 3267 h 10000"/>
                <a:gd name="connsiteX4" fmla="*/ 6829 w 9074"/>
                <a:gd name="connsiteY4" fmla="*/ 3169 h 10000"/>
                <a:gd name="connsiteX5" fmla="*/ 7237 w 9074"/>
                <a:gd name="connsiteY5" fmla="*/ 3071 h 10000"/>
                <a:gd name="connsiteX6" fmla="*/ 7442 w 9074"/>
                <a:gd name="connsiteY6" fmla="*/ 2773 h 10000"/>
                <a:gd name="connsiteX7" fmla="*/ 7646 w 9074"/>
                <a:gd name="connsiteY7" fmla="*/ 2673 h 10000"/>
                <a:gd name="connsiteX8" fmla="*/ 7237 w 9074"/>
                <a:gd name="connsiteY8" fmla="*/ 2574 h 10000"/>
                <a:gd name="connsiteX9" fmla="*/ 7237 w 9074"/>
                <a:gd name="connsiteY9" fmla="*/ 2377 h 10000"/>
                <a:gd name="connsiteX10" fmla="*/ 7646 w 9074"/>
                <a:gd name="connsiteY10" fmla="*/ 2178 h 10000"/>
                <a:gd name="connsiteX11" fmla="*/ 7646 w 9074"/>
                <a:gd name="connsiteY11" fmla="*/ 1980 h 10000"/>
                <a:gd name="connsiteX12" fmla="*/ 8258 w 9074"/>
                <a:gd name="connsiteY12" fmla="*/ 1483 h 10000"/>
                <a:gd name="connsiteX13" fmla="*/ 8258 w 9074"/>
                <a:gd name="connsiteY13" fmla="*/ 890 h 10000"/>
                <a:gd name="connsiteX14" fmla="*/ 2543 w 9074"/>
                <a:gd name="connsiteY14" fmla="*/ 0 h 10000"/>
                <a:gd name="connsiteX15" fmla="*/ 2747 w 9074"/>
                <a:gd name="connsiteY15" fmla="*/ 0 h 10000"/>
                <a:gd name="connsiteX16" fmla="*/ 2136 w 9074"/>
                <a:gd name="connsiteY16" fmla="*/ 98 h 10000"/>
                <a:gd name="connsiteX17" fmla="*/ 1727 w 9074"/>
                <a:gd name="connsiteY17" fmla="*/ 493 h 10000"/>
                <a:gd name="connsiteX18" fmla="*/ 1523 w 9074"/>
                <a:gd name="connsiteY18" fmla="*/ 890 h 10000"/>
                <a:gd name="connsiteX19" fmla="*/ 1319 w 9074"/>
                <a:gd name="connsiteY19" fmla="*/ 1288 h 10000"/>
                <a:gd name="connsiteX20" fmla="*/ 706 w 9074"/>
                <a:gd name="connsiteY20" fmla="*/ 1584 h 10000"/>
                <a:gd name="connsiteX21" fmla="*/ 911 w 9074"/>
                <a:gd name="connsiteY21" fmla="*/ 2080 h 10000"/>
                <a:gd name="connsiteX22" fmla="*/ 1115 w 9074"/>
                <a:gd name="connsiteY22" fmla="*/ 2277 h 10000"/>
                <a:gd name="connsiteX23" fmla="*/ 706 w 9074"/>
                <a:gd name="connsiteY23" fmla="*/ 2673 h 10000"/>
                <a:gd name="connsiteX24" fmla="*/ 502 w 9074"/>
                <a:gd name="connsiteY24" fmla="*/ 3071 h 10000"/>
                <a:gd name="connsiteX25" fmla="*/ 1115 w 9074"/>
                <a:gd name="connsiteY25" fmla="*/ 3466 h 10000"/>
                <a:gd name="connsiteX26" fmla="*/ 1727 w 9074"/>
                <a:gd name="connsiteY26" fmla="*/ 3664 h 10000"/>
                <a:gd name="connsiteX27" fmla="*/ 2339 w 9074"/>
                <a:gd name="connsiteY27" fmla="*/ 3961 h 10000"/>
                <a:gd name="connsiteX28" fmla="*/ 3156 w 9074"/>
                <a:gd name="connsiteY28" fmla="*/ 4257 h 10000"/>
                <a:gd name="connsiteX29" fmla="*/ 4176 w 9074"/>
                <a:gd name="connsiteY29" fmla="*/ 4653 h 10000"/>
                <a:gd name="connsiteX30" fmla="*/ 4584 w 9074"/>
                <a:gd name="connsiteY30" fmla="*/ 4952 h 10000"/>
                <a:gd name="connsiteX31" fmla="*/ 3972 w 9074"/>
                <a:gd name="connsiteY31" fmla="*/ 5148 h 10000"/>
                <a:gd name="connsiteX32" fmla="*/ 3156 w 9074"/>
                <a:gd name="connsiteY32" fmla="*/ 5543 h 10000"/>
                <a:gd name="connsiteX33" fmla="*/ 2543 w 9074"/>
                <a:gd name="connsiteY33" fmla="*/ 5841 h 10000"/>
                <a:gd name="connsiteX34" fmla="*/ 2543 w 9074"/>
                <a:gd name="connsiteY34" fmla="*/ 6139 h 10000"/>
                <a:gd name="connsiteX35" fmla="*/ 1523 w 9074"/>
                <a:gd name="connsiteY35" fmla="*/ 6534 h 10000"/>
                <a:gd name="connsiteX36" fmla="*/ 1115 w 9074"/>
                <a:gd name="connsiteY36" fmla="*/ 6735 h 10000"/>
                <a:gd name="connsiteX37" fmla="*/ 94 w 9074"/>
                <a:gd name="connsiteY37" fmla="*/ 6632 h 10000"/>
                <a:gd name="connsiteX38" fmla="*/ 94 w 9074"/>
                <a:gd name="connsiteY38" fmla="*/ 7427 h 10000"/>
                <a:gd name="connsiteX39" fmla="*/ 502 w 9074"/>
                <a:gd name="connsiteY39" fmla="*/ 7030 h 10000"/>
                <a:gd name="connsiteX40" fmla="*/ 502 w 9074"/>
                <a:gd name="connsiteY40" fmla="*/ 7228 h 10000"/>
                <a:gd name="connsiteX41" fmla="*/ 299 w 9074"/>
                <a:gd name="connsiteY41" fmla="*/ 7524 h 10000"/>
                <a:gd name="connsiteX42" fmla="*/ 502 w 9074"/>
                <a:gd name="connsiteY42" fmla="*/ 7822 h 10000"/>
                <a:gd name="connsiteX43" fmla="*/ 706 w 9074"/>
                <a:gd name="connsiteY43" fmla="*/ 8219 h 10000"/>
                <a:gd name="connsiteX44" fmla="*/ 1319 w 9074"/>
                <a:gd name="connsiteY44" fmla="*/ 8416 h 10000"/>
                <a:gd name="connsiteX45" fmla="*/ 1727 w 9074"/>
                <a:gd name="connsiteY45" fmla="*/ 8514 h 10000"/>
                <a:gd name="connsiteX46" fmla="*/ 2339 w 9074"/>
                <a:gd name="connsiteY46" fmla="*/ 8614 h 10000"/>
                <a:gd name="connsiteX47" fmla="*/ 2543 w 9074"/>
                <a:gd name="connsiteY47" fmla="*/ 8812 h 10000"/>
                <a:gd name="connsiteX48" fmla="*/ 2952 w 9074"/>
                <a:gd name="connsiteY48" fmla="*/ 8812 h 10000"/>
                <a:gd name="connsiteX49" fmla="*/ 3359 w 9074"/>
                <a:gd name="connsiteY49" fmla="*/ 8912 h 10000"/>
                <a:gd name="connsiteX50" fmla="*/ 3564 w 9074"/>
                <a:gd name="connsiteY50" fmla="*/ 9110 h 10000"/>
                <a:gd name="connsiteX51" fmla="*/ 3972 w 9074"/>
                <a:gd name="connsiteY51" fmla="*/ 9009 h 10000"/>
                <a:gd name="connsiteX52" fmla="*/ 4380 w 9074"/>
                <a:gd name="connsiteY52" fmla="*/ 8912 h 10000"/>
                <a:gd name="connsiteX53" fmla="*/ 4789 w 9074"/>
                <a:gd name="connsiteY53" fmla="*/ 9009 h 10000"/>
                <a:gd name="connsiteX54" fmla="*/ 5400 w 9074"/>
                <a:gd name="connsiteY54" fmla="*/ 9009 h 10000"/>
                <a:gd name="connsiteX55" fmla="*/ 5400 w 9074"/>
                <a:gd name="connsiteY55" fmla="*/ 9307 h 10000"/>
                <a:gd name="connsiteX56" fmla="*/ 5196 w 9074"/>
                <a:gd name="connsiteY56" fmla="*/ 9801 h 10000"/>
                <a:gd name="connsiteX57" fmla="*/ 5400 w 9074"/>
                <a:gd name="connsiteY57" fmla="*/ 10000 h 10000"/>
                <a:gd name="connsiteX58" fmla="*/ 6012 w 9074"/>
                <a:gd name="connsiteY58" fmla="*/ 9801 h 10000"/>
                <a:gd name="connsiteX59" fmla="*/ 6217 w 9074"/>
                <a:gd name="connsiteY59" fmla="*/ 9604 h 10000"/>
                <a:gd name="connsiteX60" fmla="*/ 6217 w 9074"/>
                <a:gd name="connsiteY60" fmla="*/ 9407 h 10000"/>
                <a:gd name="connsiteX61" fmla="*/ 6625 w 9074"/>
                <a:gd name="connsiteY61" fmla="*/ 9307 h 10000"/>
                <a:gd name="connsiteX62" fmla="*/ 6625 w 9074"/>
                <a:gd name="connsiteY62" fmla="*/ 9110 h 10000"/>
                <a:gd name="connsiteX63" fmla="*/ 6829 w 9074"/>
                <a:gd name="connsiteY63" fmla="*/ 8912 h 10000"/>
                <a:gd name="connsiteX64" fmla="*/ 7033 w 9074"/>
                <a:gd name="connsiteY64" fmla="*/ 8614 h 10000"/>
                <a:gd name="connsiteX65" fmla="*/ 6625 w 9074"/>
                <a:gd name="connsiteY65" fmla="*/ 8317 h 10000"/>
                <a:gd name="connsiteX66" fmla="*/ 7033 w 9074"/>
                <a:gd name="connsiteY66" fmla="*/ 8219 h 10000"/>
                <a:gd name="connsiteX67" fmla="*/ 7237 w 9074"/>
                <a:gd name="connsiteY67" fmla="*/ 8020 h 10000"/>
                <a:gd name="connsiteX68" fmla="*/ 7442 w 9074"/>
                <a:gd name="connsiteY68" fmla="*/ 7921 h 10000"/>
                <a:gd name="connsiteX69" fmla="*/ 7849 w 9074"/>
                <a:gd name="connsiteY69" fmla="*/ 7921 h 10000"/>
                <a:gd name="connsiteX70" fmla="*/ 7849 w 9074"/>
                <a:gd name="connsiteY70" fmla="*/ 7822 h 10000"/>
                <a:gd name="connsiteX71" fmla="*/ 7646 w 9074"/>
                <a:gd name="connsiteY71" fmla="*/ 7724 h 10000"/>
                <a:gd name="connsiteX72" fmla="*/ 7849 w 9074"/>
                <a:gd name="connsiteY72" fmla="*/ 7427 h 10000"/>
                <a:gd name="connsiteX73" fmla="*/ 7646 w 9074"/>
                <a:gd name="connsiteY73" fmla="*/ 7228 h 10000"/>
                <a:gd name="connsiteX74" fmla="*/ 7646 w 9074"/>
                <a:gd name="connsiteY74" fmla="*/ 7129 h 10000"/>
                <a:gd name="connsiteX75" fmla="*/ 8053 w 9074"/>
                <a:gd name="connsiteY75" fmla="*/ 7129 h 10000"/>
                <a:gd name="connsiteX76" fmla="*/ 8258 w 9074"/>
                <a:gd name="connsiteY76" fmla="*/ 6831 h 10000"/>
                <a:gd name="connsiteX77" fmla="*/ 8870 w 9074"/>
                <a:gd name="connsiteY77" fmla="*/ 6437 h 10000"/>
                <a:gd name="connsiteX78" fmla="*/ 8665 w 9074"/>
                <a:gd name="connsiteY78" fmla="*/ 6040 h 10000"/>
                <a:gd name="connsiteX79" fmla="*/ 8870 w 9074"/>
                <a:gd name="connsiteY79" fmla="*/ 5743 h 10000"/>
                <a:gd name="connsiteX80" fmla="*/ 8870 w 9074"/>
                <a:gd name="connsiteY80" fmla="*/ 5348 h 10000"/>
                <a:gd name="connsiteX81" fmla="*/ 8870 w 9074"/>
                <a:gd name="connsiteY81" fmla="*/ 5051 h 10000"/>
                <a:gd name="connsiteX82" fmla="*/ 8870 w 9074"/>
                <a:gd name="connsiteY82" fmla="*/ 4753 h 10000"/>
                <a:gd name="connsiteX83" fmla="*/ 8870 w 9074"/>
                <a:gd name="connsiteY83" fmla="*/ 4455 h 10000"/>
                <a:gd name="connsiteX84" fmla="*/ 9074 w 9074"/>
                <a:gd name="connsiteY84" fmla="*/ 4158 h 10000"/>
                <a:gd name="connsiteX85" fmla="*/ 9074 w 9074"/>
                <a:gd name="connsiteY85" fmla="*/ 3664 h 10000"/>
                <a:gd name="connsiteX86" fmla="*/ 8870 w 9074"/>
                <a:gd name="connsiteY86" fmla="*/ 3169 h 10000"/>
                <a:gd name="connsiteX0" fmla="*/ 9671 w 9896"/>
                <a:gd name="connsiteY0" fmla="*/ 3169 h 10000"/>
                <a:gd name="connsiteX1" fmla="*/ 9445 w 9896"/>
                <a:gd name="connsiteY1" fmla="*/ 3169 h 10000"/>
                <a:gd name="connsiteX2" fmla="*/ 8771 w 9896"/>
                <a:gd name="connsiteY2" fmla="*/ 3267 h 10000"/>
                <a:gd name="connsiteX3" fmla="*/ 8097 w 9896"/>
                <a:gd name="connsiteY3" fmla="*/ 3267 h 10000"/>
                <a:gd name="connsiteX4" fmla="*/ 7422 w 9896"/>
                <a:gd name="connsiteY4" fmla="*/ 3169 h 10000"/>
                <a:gd name="connsiteX5" fmla="*/ 7872 w 9896"/>
                <a:gd name="connsiteY5" fmla="*/ 3071 h 10000"/>
                <a:gd name="connsiteX6" fmla="*/ 8097 w 9896"/>
                <a:gd name="connsiteY6" fmla="*/ 2773 h 10000"/>
                <a:gd name="connsiteX7" fmla="*/ 8322 w 9896"/>
                <a:gd name="connsiteY7" fmla="*/ 2673 h 10000"/>
                <a:gd name="connsiteX8" fmla="*/ 7872 w 9896"/>
                <a:gd name="connsiteY8" fmla="*/ 2574 h 10000"/>
                <a:gd name="connsiteX9" fmla="*/ 7872 w 9896"/>
                <a:gd name="connsiteY9" fmla="*/ 2377 h 10000"/>
                <a:gd name="connsiteX10" fmla="*/ 8322 w 9896"/>
                <a:gd name="connsiteY10" fmla="*/ 2178 h 10000"/>
                <a:gd name="connsiteX11" fmla="*/ 8322 w 9896"/>
                <a:gd name="connsiteY11" fmla="*/ 1980 h 10000"/>
                <a:gd name="connsiteX12" fmla="*/ 8997 w 9896"/>
                <a:gd name="connsiteY12" fmla="*/ 1483 h 10000"/>
                <a:gd name="connsiteX13" fmla="*/ 8997 w 9896"/>
                <a:gd name="connsiteY13" fmla="*/ 890 h 10000"/>
                <a:gd name="connsiteX14" fmla="*/ 2699 w 9896"/>
                <a:gd name="connsiteY14" fmla="*/ 0 h 10000"/>
                <a:gd name="connsiteX15" fmla="*/ 2923 w 9896"/>
                <a:gd name="connsiteY15" fmla="*/ 0 h 10000"/>
                <a:gd name="connsiteX16" fmla="*/ 2250 w 9896"/>
                <a:gd name="connsiteY16" fmla="*/ 98 h 10000"/>
                <a:gd name="connsiteX17" fmla="*/ 1799 w 9896"/>
                <a:gd name="connsiteY17" fmla="*/ 493 h 10000"/>
                <a:gd name="connsiteX18" fmla="*/ 1574 w 9896"/>
                <a:gd name="connsiteY18" fmla="*/ 890 h 10000"/>
                <a:gd name="connsiteX19" fmla="*/ 1350 w 9896"/>
                <a:gd name="connsiteY19" fmla="*/ 1288 h 10000"/>
                <a:gd name="connsiteX20" fmla="*/ 674 w 9896"/>
                <a:gd name="connsiteY20" fmla="*/ 1584 h 10000"/>
                <a:gd name="connsiteX21" fmla="*/ 900 w 9896"/>
                <a:gd name="connsiteY21" fmla="*/ 2080 h 10000"/>
                <a:gd name="connsiteX22" fmla="*/ 1125 w 9896"/>
                <a:gd name="connsiteY22" fmla="*/ 2277 h 10000"/>
                <a:gd name="connsiteX23" fmla="*/ 674 w 9896"/>
                <a:gd name="connsiteY23" fmla="*/ 2673 h 10000"/>
                <a:gd name="connsiteX24" fmla="*/ 449 w 9896"/>
                <a:gd name="connsiteY24" fmla="*/ 3071 h 10000"/>
                <a:gd name="connsiteX25" fmla="*/ 1125 w 9896"/>
                <a:gd name="connsiteY25" fmla="*/ 3466 h 10000"/>
                <a:gd name="connsiteX26" fmla="*/ 1799 w 9896"/>
                <a:gd name="connsiteY26" fmla="*/ 3664 h 10000"/>
                <a:gd name="connsiteX27" fmla="*/ 2474 w 9896"/>
                <a:gd name="connsiteY27" fmla="*/ 3961 h 10000"/>
                <a:gd name="connsiteX28" fmla="*/ 3374 w 9896"/>
                <a:gd name="connsiteY28" fmla="*/ 4257 h 10000"/>
                <a:gd name="connsiteX29" fmla="*/ 4498 w 9896"/>
                <a:gd name="connsiteY29" fmla="*/ 4653 h 10000"/>
                <a:gd name="connsiteX30" fmla="*/ 4948 w 9896"/>
                <a:gd name="connsiteY30" fmla="*/ 4952 h 10000"/>
                <a:gd name="connsiteX31" fmla="*/ 4273 w 9896"/>
                <a:gd name="connsiteY31" fmla="*/ 5148 h 10000"/>
                <a:gd name="connsiteX32" fmla="*/ 3374 w 9896"/>
                <a:gd name="connsiteY32" fmla="*/ 5543 h 10000"/>
                <a:gd name="connsiteX33" fmla="*/ 2699 w 9896"/>
                <a:gd name="connsiteY33" fmla="*/ 5841 h 10000"/>
                <a:gd name="connsiteX34" fmla="*/ 2699 w 9896"/>
                <a:gd name="connsiteY34" fmla="*/ 6139 h 10000"/>
                <a:gd name="connsiteX35" fmla="*/ 1574 w 9896"/>
                <a:gd name="connsiteY35" fmla="*/ 6534 h 10000"/>
                <a:gd name="connsiteX36" fmla="*/ 1125 w 9896"/>
                <a:gd name="connsiteY36" fmla="*/ 6735 h 10000"/>
                <a:gd name="connsiteX37" fmla="*/ 0 w 9896"/>
                <a:gd name="connsiteY37" fmla="*/ 7427 h 10000"/>
                <a:gd name="connsiteX38" fmla="*/ 449 w 9896"/>
                <a:gd name="connsiteY38" fmla="*/ 7030 h 10000"/>
                <a:gd name="connsiteX39" fmla="*/ 449 w 9896"/>
                <a:gd name="connsiteY39" fmla="*/ 7228 h 10000"/>
                <a:gd name="connsiteX40" fmla="*/ 226 w 9896"/>
                <a:gd name="connsiteY40" fmla="*/ 7524 h 10000"/>
                <a:gd name="connsiteX41" fmla="*/ 449 w 9896"/>
                <a:gd name="connsiteY41" fmla="*/ 7822 h 10000"/>
                <a:gd name="connsiteX42" fmla="*/ 674 w 9896"/>
                <a:gd name="connsiteY42" fmla="*/ 8219 h 10000"/>
                <a:gd name="connsiteX43" fmla="*/ 1350 w 9896"/>
                <a:gd name="connsiteY43" fmla="*/ 8416 h 10000"/>
                <a:gd name="connsiteX44" fmla="*/ 1799 w 9896"/>
                <a:gd name="connsiteY44" fmla="*/ 8514 h 10000"/>
                <a:gd name="connsiteX45" fmla="*/ 2474 w 9896"/>
                <a:gd name="connsiteY45" fmla="*/ 8614 h 10000"/>
                <a:gd name="connsiteX46" fmla="*/ 2699 w 9896"/>
                <a:gd name="connsiteY46" fmla="*/ 8812 h 10000"/>
                <a:gd name="connsiteX47" fmla="*/ 3149 w 9896"/>
                <a:gd name="connsiteY47" fmla="*/ 8812 h 10000"/>
                <a:gd name="connsiteX48" fmla="*/ 3598 w 9896"/>
                <a:gd name="connsiteY48" fmla="*/ 8912 h 10000"/>
                <a:gd name="connsiteX49" fmla="*/ 3824 w 9896"/>
                <a:gd name="connsiteY49" fmla="*/ 9110 h 10000"/>
                <a:gd name="connsiteX50" fmla="*/ 4273 w 9896"/>
                <a:gd name="connsiteY50" fmla="*/ 9009 h 10000"/>
                <a:gd name="connsiteX51" fmla="*/ 4723 w 9896"/>
                <a:gd name="connsiteY51" fmla="*/ 8912 h 10000"/>
                <a:gd name="connsiteX52" fmla="*/ 5174 w 9896"/>
                <a:gd name="connsiteY52" fmla="*/ 9009 h 10000"/>
                <a:gd name="connsiteX53" fmla="*/ 5847 w 9896"/>
                <a:gd name="connsiteY53" fmla="*/ 9009 h 10000"/>
                <a:gd name="connsiteX54" fmla="*/ 5847 w 9896"/>
                <a:gd name="connsiteY54" fmla="*/ 9307 h 10000"/>
                <a:gd name="connsiteX55" fmla="*/ 5622 w 9896"/>
                <a:gd name="connsiteY55" fmla="*/ 9801 h 10000"/>
                <a:gd name="connsiteX56" fmla="*/ 5847 w 9896"/>
                <a:gd name="connsiteY56" fmla="*/ 10000 h 10000"/>
                <a:gd name="connsiteX57" fmla="*/ 6522 w 9896"/>
                <a:gd name="connsiteY57" fmla="*/ 9801 h 10000"/>
                <a:gd name="connsiteX58" fmla="*/ 6747 w 9896"/>
                <a:gd name="connsiteY58" fmla="*/ 9604 h 10000"/>
                <a:gd name="connsiteX59" fmla="*/ 6747 w 9896"/>
                <a:gd name="connsiteY59" fmla="*/ 9407 h 10000"/>
                <a:gd name="connsiteX60" fmla="*/ 7197 w 9896"/>
                <a:gd name="connsiteY60" fmla="*/ 9307 h 10000"/>
                <a:gd name="connsiteX61" fmla="*/ 7197 w 9896"/>
                <a:gd name="connsiteY61" fmla="*/ 9110 h 10000"/>
                <a:gd name="connsiteX62" fmla="*/ 7422 w 9896"/>
                <a:gd name="connsiteY62" fmla="*/ 8912 h 10000"/>
                <a:gd name="connsiteX63" fmla="*/ 7647 w 9896"/>
                <a:gd name="connsiteY63" fmla="*/ 8614 h 10000"/>
                <a:gd name="connsiteX64" fmla="*/ 7197 w 9896"/>
                <a:gd name="connsiteY64" fmla="*/ 8317 h 10000"/>
                <a:gd name="connsiteX65" fmla="*/ 7647 w 9896"/>
                <a:gd name="connsiteY65" fmla="*/ 8219 h 10000"/>
                <a:gd name="connsiteX66" fmla="*/ 7872 w 9896"/>
                <a:gd name="connsiteY66" fmla="*/ 8020 h 10000"/>
                <a:gd name="connsiteX67" fmla="*/ 8097 w 9896"/>
                <a:gd name="connsiteY67" fmla="*/ 7921 h 10000"/>
                <a:gd name="connsiteX68" fmla="*/ 8546 w 9896"/>
                <a:gd name="connsiteY68" fmla="*/ 7921 h 10000"/>
                <a:gd name="connsiteX69" fmla="*/ 8546 w 9896"/>
                <a:gd name="connsiteY69" fmla="*/ 7822 h 10000"/>
                <a:gd name="connsiteX70" fmla="*/ 8322 w 9896"/>
                <a:gd name="connsiteY70" fmla="*/ 7724 h 10000"/>
                <a:gd name="connsiteX71" fmla="*/ 8546 w 9896"/>
                <a:gd name="connsiteY71" fmla="*/ 7427 h 10000"/>
                <a:gd name="connsiteX72" fmla="*/ 8322 w 9896"/>
                <a:gd name="connsiteY72" fmla="*/ 7228 h 10000"/>
                <a:gd name="connsiteX73" fmla="*/ 8322 w 9896"/>
                <a:gd name="connsiteY73" fmla="*/ 7129 h 10000"/>
                <a:gd name="connsiteX74" fmla="*/ 8771 w 9896"/>
                <a:gd name="connsiteY74" fmla="*/ 7129 h 10000"/>
                <a:gd name="connsiteX75" fmla="*/ 8997 w 9896"/>
                <a:gd name="connsiteY75" fmla="*/ 6831 h 10000"/>
                <a:gd name="connsiteX76" fmla="*/ 9671 w 9896"/>
                <a:gd name="connsiteY76" fmla="*/ 6437 h 10000"/>
                <a:gd name="connsiteX77" fmla="*/ 9445 w 9896"/>
                <a:gd name="connsiteY77" fmla="*/ 6040 h 10000"/>
                <a:gd name="connsiteX78" fmla="*/ 9671 w 9896"/>
                <a:gd name="connsiteY78" fmla="*/ 5743 h 10000"/>
                <a:gd name="connsiteX79" fmla="*/ 9671 w 9896"/>
                <a:gd name="connsiteY79" fmla="*/ 5348 h 10000"/>
                <a:gd name="connsiteX80" fmla="*/ 9671 w 9896"/>
                <a:gd name="connsiteY80" fmla="*/ 5051 h 10000"/>
                <a:gd name="connsiteX81" fmla="*/ 9671 w 9896"/>
                <a:gd name="connsiteY81" fmla="*/ 4753 h 10000"/>
                <a:gd name="connsiteX82" fmla="*/ 9671 w 9896"/>
                <a:gd name="connsiteY82" fmla="*/ 4455 h 10000"/>
                <a:gd name="connsiteX83" fmla="*/ 9896 w 9896"/>
                <a:gd name="connsiteY83" fmla="*/ 4158 h 10000"/>
                <a:gd name="connsiteX84" fmla="*/ 9896 w 9896"/>
                <a:gd name="connsiteY84" fmla="*/ 3664 h 10000"/>
                <a:gd name="connsiteX85" fmla="*/ 9671 w 9896"/>
                <a:gd name="connsiteY85" fmla="*/ 3169 h 10000"/>
                <a:gd name="connsiteX0" fmla="*/ 9545 w 9772"/>
                <a:gd name="connsiteY0" fmla="*/ 3169 h 10000"/>
                <a:gd name="connsiteX1" fmla="*/ 9316 w 9772"/>
                <a:gd name="connsiteY1" fmla="*/ 3169 h 10000"/>
                <a:gd name="connsiteX2" fmla="*/ 8635 w 9772"/>
                <a:gd name="connsiteY2" fmla="*/ 3267 h 10000"/>
                <a:gd name="connsiteX3" fmla="*/ 7954 w 9772"/>
                <a:gd name="connsiteY3" fmla="*/ 3267 h 10000"/>
                <a:gd name="connsiteX4" fmla="*/ 7272 w 9772"/>
                <a:gd name="connsiteY4" fmla="*/ 3169 h 10000"/>
                <a:gd name="connsiteX5" fmla="*/ 7727 w 9772"/>
                <a:gd name="connsiteY5" fmla="*/ 3071 h 10000"/>
                <a:gd name="connsiteX6" fmla="*/ 7954 w 9772"/>
                <a:gd name="connsiteY6" fmla="*/ 2773 h 10000"/>
                <a:gd name="connsiteX7" fmla="*/ 8181 w 9772"/>
                <a:gd name="connsiteY7" fmla="*/ 2673 h 10000"/>
                <a:gd name="connsiteX8" fmla="*/ 7727 w 9772"/>
                <a:gd name="connsiteY8" fmla="*/ 2574 h 10000"/>
                <a:gd name="connsiteX9" fmla="*/ 7727 w 9772"/>
                <a:gd name="connsiteY9" fmla="*/ 2377 h 10000"/>
                <a:gd name="connsiteX10" fmla="*/ 8181 w 9772"/>
                <a:gd name="connsiteY10" fmla="*/ 2178 h 10000"/>
                <a:gd name="connsiteX11" fmla="*/ 8181 w 9772"/>
                <a:gd name="connsiteY11" fmla="*/ 1980 h 10000"/>
                <a:gd name="connsiteX12" fmla="*/ 8864 w 9772"/>
                <a:gd name="connsiteY12" fmla="*/ 1483 h 10000"/>
                <a:gd name="connsiteX13" fmla="*/ 8864 w 9772"/>
                <a:gd name="connsiteY13" fmla="*/ 890 h 10000"/>
                <a:gd name="connsiteX14" fmla="*/ 2499 w 9772"/>
                <a:gd name="connsiteY14" fmla="*/ 0 h 10000"/>
                <a:gd name="connsiteX15" fmla="*/ 2726 w 9772"/>
                <a:gd name="connsiteY15" fmla="*/ 0 h 10000"/>
                <a:gd name="connsiteX16" fmla="*/ 2046 w 9772"/>
                <a:gd name="connsiteY16" fmla="*/ 98 h 10000"/>
                <a:gd name="connsiteX17" fmla="*/ 1590 w 9772"/>
                <a:gd name="connsiteY17" fmla="*/ 493 h 10000"/>
                <a:gd name="connsiteX18" fmla="*/ 1363 w 9772"/>
                <a:gd name="connsiteY18" fmla="*/ 890 h 10000"/>
                <a:gd name="connsiteX19" fmla="*/ 1136 w 9772"/>
                <a:gd name="connsiteY19" fmla="*/ 1288 h 10000"/>
                <a:gd name="connsiteX20" fmla="*/ 453 w 9772"/>
                <a:gd name="connsiteY20" fmla="*/ 1584 h 10000"/>
                <a:gd name="connsiteX21" fmla="*/ 681 w 9772"/>
                <a:gd name="connsiteY21" fmla="*/ 2080 h 10000"/>
                <a:gd name="connsiteX22" fmla="*/ 909 w 9772"/>
                <a:gd name="connsiteY22" fmla="*/ 2277 h 10000"/>
                <a:gd name="connsiteX23" fmla="*/ 453 w 9772"/>
                <a:gd name="connsiteY23" fmla="*/ 2673 h 10000"/>
                <a:gd name="connsiteX24" fmla="*/ 226 w 9772"/>
                <a:gd name="connsiteY24" fmla="*/ 3071 h 10000"/>
                <a:gd name="connsiteX25" fmla="*/ 909 w 9772"/>
                <a:gd name="connsiteY25" fmla="*/ 3466 h 10000"/>
                <a:gd name="connsiteX26" fmla="*/ 1590 w 9772"/>
                <a:gd name="connsiteY26" fmla="*/ 3664 h 10000"/>
                <a:gd name="connsiteX27" fmla="*/ 2272 w 9772"/>
                <a:gd name="connsiteY27" fmla="*/ 3961 h 10000"/>
                <a:gd name="connsiteX28" fmla="*/ 3181 w 9772"/>
                <a:gd name="connsiteY28" fmla="*/ 4257 h 10000"/>
                <a:gd name="connsiteX29" fmla="*/ 4317 w 9772"/>
                <a:gd name="connsiteY29" fmla="*/ 4653 h 10000"/>
                <a:gd name="connsiteX30" fmla="*/ 4772 w 9772"/>
                <a:gd name="connsiteY30" fmla="*/ 4952 h 10000"/>
                <a:gd name="connsiteX31" fmla="*/ 4090 w 9772"/>
                <a:gd name="connsiteY31" fmla="*/ 5148 h 10000"/>
                <a:gd name="connsiteX32" fmla="*/ 3181 w 9772"/>
                <a:gd name="connsiteY32" fmla="*/ 5543 h 10000"/>
                <a:gd name="connsiteX33" fmla="*/ 2499 w 9772"/>
                <a:gd name="connsiteY33" fmla="*/ 5841 h 10000"/>
                <a:gd name="connsiteX34" fmla="*/ 2499 w 9772"/>
                <a:gd name="connsiteY34" fmla="*/ 6139 h 10000"/>
                <a:gd name="connsiteX35" fmla="*/ 1363 w 9772"/>
                <a:gd name="connsiteY35" fmla="*/ 6534 h 10000"/>
                <a:gd name="connsiteX36" fmla="*/ 909 w 9772"/>
                <a:gd name="connsiteY36" fmla="*/ 6735 h 10000"/>
                <a:gd name="connsiteX37" fmla="*/ 226 w 9772"/>
                <a:gd name="connsiteY37" fmla="*/ 7030 h 10000"/>
                <a:gd name="connsiteX38" fmla="*/ 226 w 9772"/>
                <a:gd name="connsiteY38" fmla="*/ 7228 h 10000"/>
                <a:gd name="connsiteX39" fmla="*/ 0 w 9772"/>
                <a:gd name="connsiteY39" fmla="*/ 7524 h 10000"/>
                <a:gd name="connsiteX40" fmla="*/ 226 w 9772"/>
                <a:gd name="connsiteY40" fmla="*/ 7822 h 10000"/>
                <a:gd name="connsiteX41" fmla="*/ 453 w 9772"/>
                <a:gd name="connsiteY41" fmla="*/ 8219 h 10000"/>
                <a:gd name="connsiteX42" fmla="*/ 1136 w 9772"/>
                <a:gd name="connsiteY42" fmla="*/ 8416 h 10000"/>
                <a:gd name="connsiteX43" fmla="*/ 1590 w 9772"/>
                <a:gd name="connsiteY43" fmla="*/ 8514 h 10000"/>
                <a:gd name="connsiteX44" fmla="*/ 2272 w 9772"/>
                <a:gd name="connsiteY44" fmla="*/ 8614 h 10000"/>
                <a:gd name="connsiteX45" fmla="*/ 2499 w 9772"/>
                <a:gd name="connsiteY45" fmla="*/ 8812 h 10000"/>
                <a:gd name="connsiteX46" fmla="*/ 2954 w 9772"/>
                <a:gd name="connsiteY46" fmla="*/ 8812 h 10000"/>
                <a:gd name="connsiteX47" fmla="*/ 3408 w 9772"/>
                <a:gd name="connsiteY47" fmla="*/ 8912 h 10000"/>
                <a:gd name="connsiteX48" fmla="*/ 3636 w 9772"/>
                <a:gd name="connsiteY48" fmla="*/ 9110 h 10000"/>
                <a:gd name="connsiteX49" fmla="*/ 4090 w 9772"/>
                <a:gd name="connsiteY49" fmla="*/ 9009 h 10000"/>
                <a:gd name="connsiteX50" fmla="*/ 4545 w 9772"/>
                <a:gd name="connsiteY50" fmla="*/ 8912 h 10000"/>
                <a:gd name="connsiteX51" fmla="*/ 5000 w 9772"/>
                <a:gd name="connsiteY51" fmla="*/ 9009 h 10000"/>
                <a:gd name="connsiteX52" fmla="*/ 5680 w 9772"/>
                <a:gd name="connsiteY52" fmla="*/ 9009 h 10000"/>
                <a:gd name="connsiteX53" fmla="*/ 5680 w 9772"/>
                <a:gd name="connsiteY53" fmla="*/ 9307 h 10000"/>
                <a:gd name="connsiteX54" fmla="*/ 5453 w 9772"/>
                <a:gd name="connsiteY54" fmla="*/ 9801 h 10000"/>
                <a:gd name="connsiteX55" fmla="*/ 5680 w 9772"/>
                <a:gd name="connsiteY55" fmla="*/ 10000 h 10000"/>
                <a:gd name="connsiteX56" fmla="*/ 6363 w 9772"/>
                <a:gd name="connsiteY56" fmla="*/ 9801 h 10000"/>
                <a:gd name="connsiteX57" fmla="*/ 6590 w 9772"/>
                <a:gd name="connsiteY57" fmla="*/ 9604 h 10000"/>
                <a:gd name="connsiteX58" fmla="*/ 6590 w 9772"/>
                <a:gd name="connsiteY58" fmla="*/ 9407 h 10000"/>
                <a:gd name="connsiteX59" fmla="*/ 7045 w 9772"/>
                <a:gd name="connsiteY59" fmla="*/ 9307 h 10000"/>
                <a:gd name="connsiteX60" fmla="*/ 7045 w 9772"/>
                <a:gd name="connsiteY60" fmla="*/ 9110 h 10000"/>
                <a:gd name="connsiteX61" fmla="*/ 7272 w 9772"/>
                <a:gd name="connsiteY61" fmla="*/ 8912 h 10000"/>
                <a:gd name="connsiteX62" fmla="*/ 7499 w 9772"/>
                <a:gd name="connsiteY62" fmla="*/ 8614 h 10000"/>
                <a:gd name="connsiteX63" fmla="*/ 7045 w 9772"/>
                <a:gd name="connsiteY63" fmla="*/ 8317 h 10000"/>
                <a:gd name="connsiteX64" fmla="*/ 7499 w 9772"/>
                <a:gd name="connsiteY64" fmla="*/ 8219 h 10000"/>
                <a:gd name="connsiteX65" fmla="*/ 7727 w 9772"/>
                <a:gd name="connsiteY65" fmla="*/ 8020 h 10000"/>
                <a:gd name="connsiteX66" fmla="*/ 7954 w 9772"/>
                <a:gd name="connsiteY66" fmla="*/ 7921 h 10000"/>
                <a:gd name="connsiteX67" fmla="*/ 8408 w 9772"/>
                <a:gd name="connsiteY67" fmla="*/ 7921 h 10000"/>
                <a:gd name="connsiteX68" fmla="*/ 8408 w 9772"/>
                <a:gd name="connsiteY68" fmla="*/ 7822 h 10000"/>
                <a:gd name="connsiteX69" fmla="*/ 8181 w 9772"/>
                <a:gd name="connsiteY69" fmla="*/ 7724 h 10000"/>
                <a:gd name="connsiteX70" fmla="*/ 8408 w 9772"/>
                <a:gd name="connsiteY70" fmla="*/ 7427 h 10000"/>
                <a:gd name="connsiteX71" fmla="*/ 8181 w 9772"/>
                <a:gd name="connsiteY71" fmla="*/ 7228 h 10000"/>
                <a:gd name="connsiteX72" fmla="*/ 8181 w 9772"/>
                <a:gd name="connsiteY72" fmla="*/ 7129 h 10000"/>
                <a:gd name="connsiteX73" fmla="*/ 8635 w 9772"/>
                <a:gd name="connsiteY73" fmla="*/ 7129 h 10000"/>
                <a:gd name="connsiteX74" fmla="*/ 8864 w 9772"/>
                <a:gd name="connsiteY74" fmla="*/ 6831 h 10000"/>
                <a:gd name="connsiteX75" fmla="*/ 9545 w 9772"/>
                <a:gd name="connsiteY75" fmla="*/ 6437 h 10000"/>
                <a:gd name="connsiteX76" fmla="*/ 9316 w 9772"/>
                <a:gd name="connsiteY76" fmla="*/ 6040 h 10000"/>
                <a:gd name="connsiteX77" fmla="*/ 9545 w 9772"/>
                <a:gd name="connsiteY77" fmla="*/ 5743 h 10000"/>
                <a:gd name="connsiteX78" fmla="*/ 9545 w 9772"/>
                <a:gd name="connsiteY78" fmla="*/ 5348 h 10000"/>
                <a:gd name="connsiteX79" fmla="*/ 9545 w 9772"/>
                <a:gd name="connsiteY79" fmla="*/ 5051 h 10000"/>
                <a:gd name="connsiteX80" fmla="*/ 9545 w 9772"/>
                <a:gd name="connsiteY80" fmla="*/ 4753 h 10000"/>
                <a:gd name="connsiteX81" fmla="*/ 9545 w 9772"/>
                <a:gd name="connsiteY81" fmla="*/ 4455 h 10000"/>
                <a:gd name="connsiteX82" fmla="*/ 9772 w 9772"/>
                <a:gd name="connsiteY82" fmla="*/ 4158 h 10000"/>
                <a:gd name="connsiteX83" fmla="*/ 9772 w 9772"/>
                <a:gd name="connsiteY83" fmla="*/ 3664 h 10000"/>
                <a:gd name="connsiteX84" fmla="*/ 9545 w 9772"/>
                <a:gd name="connsiteY84" fmla="*/ 3169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772" h="10000">
                  <a:moveTo>
                    <a:pt x="9545" y="3169"/>
                  </a:moveTo>
                  <a:cubicBezTo>
                    <a:pt x="9545" y="3071"/>
                    <a:pt x="9316" y="3169"/>
                    <a:pt x="9316" y="3169"/>
                  </a:cubicBezTo>
                  <a:cubicBezTo>
                    <a:pt x="9091" y="3267"/>
                    <a:pt x="8864" y="3267"/>
                    <a:pt x="8635" y="3267"/>
                  </a:cubicBezTo>
                  <a:cubicBezTo>
                    <a:pt x="8408" y="3169"/>
                    <a:pt x="8181" y="3267"/>
                    <a:pt x="7954" y="3267"/>
                  </a:cubicBezTo>
                  <a:cubicBezTo>
                    <a:pt x="7727" y="3365"/>
                    <a:pt x="7499" y="3365"/>
                    <a:pt x="7272" y="3169"/>
                  </a:cubicBezTo>
                  <a:cubicBezTo>
                    <a:pt x="7045" y="3071"/>
                    <a:pt x="7499" y="3071"/>
                    <a:pt x="7727" y="3071"/>
                  </a:cubicBezTo>
                  <a:cubicBezTo>
                    <a:pt x="7954" y="2970"/>
                    <a:pt x="7954" y="2870"/>
                    <a:pt x="7954" y="2773"/>
                  </a:cubicBezTo>
                  <a:cubicBezTo>
                    <a:pt x="7954" y="2673"/>
                    <a:pt x="8181" y="2673"/>
                    <a:pt x="8181" y="2673"/>
                  </a:cubicBezTo>
                  <a:cubicBezTo>
                    <a:pt x="8181" y="2574"/>
                    <a:pt x="7727" y="2574"/>
                    <a:pt x="7727" y="2574"/>
                  </a:cubicBezTo>
                  <a:cubicBezTo>
                    <a:pt x="7499" y="2475"/>
                    <a:pt x="7727" y="2377"/>
                    <a:pt x="7727" y="2377"/>
                  </a:cubicBezTo>
                  <a:cubicBezTo>
                    <a:pt x="7727" y="2277"/>
                    <a:pt x="7954" y="2178"/>
                    <a:pt x="8181" y="2178"/>
                  </a:cubicBezTo>
                  <a:lnTo>
                    <a:pt x="8181" y="1980"/>
                  </a:lnTo>
                  <a:cubicBezTo>
                    <a:pt x="8408" y="1784"/>
                    <a:pt x="8635" y="1584"/>
                    <a:pt x="8864" y="1483"/>
                  </a:cubicBezTo>
                  <a:lnTo>
                    <a:pt x="8864" y="890"/>
                  </a:lnTo>
                  <a:lnTo>
                    <a:pt x="2499" y="0"/>
                  </a:lnTo>
                  <a:lnTo>
                    <a:pt x="2726" y="0"/>
                  </a:lnTo>
                  <a:cubicBezTo>
                    <a:pt x="2726" y="0"/>
                    <a:pt x="2272" y="0"/>
                    <a:pt x="2046" y="98"/>
                  </a:cubicBezTo>
                  <a:cubicBezTo>
                    <a:pt x="1590" y="198"/>
                    <a:pt x="1590" y="298"/>
                    <a:pt x="1590" y="493"/>
                  </a:cubicBezTo>
                  <a:cubicBezTo>
                    <a:pt x="1590" y="692"/>
                    <a:pt x="1590" y="793"/>
                    <a:pt x="1363" y="890"/>
                  </a:cubicBezTo>
                  <a:cubicBezTo>
                    <a:pt x="1136" y="991"/>
                    <a:pt x="1136" y="1088"/>
                    <a:pt x="1136" y="1288"/>
                  </a:cubicBezTo>
                  <a:cubicBezTo>
                    <a:pt x="909" y="1386"/>
                    <a:pt x="909" y="1483"/>
                    <a:pt x="453" y="1584"/>
                  </a:cubicBezTo>
                  <a:cubicBezTo>
                    <a:pt x="0" y="1784"/>
                    <a:pt x="453" y="1880"/>
                    <a:pt x="681" y="2080"/>
                  </a:cubicBezTo>
                  <a:cubicBezTo>
                    <a:pt x="1136" y="2178"/>
                    <a:pt x="909" y="2178"/>
                    <a:pt x="909" y="2277"/>
                  </a:cubicBezTo>
                  <a:lnTo>
                    <a:pt x="453" y="2673"/>
                  </a:lnTo>
                  <a:cubicBezTo>
                    <a:pt x="226" y="2773"/>
                    <a:pt x="226" y="2870"/>
                    <a:pt x="226" y="3071"/>
                  </a:cubicBezTo>
                  <a:cubicBezTo>
                    <a:pt x="453" y="3267"/>
                    <a:pt x="681" y="3466"/>
                    <a:pt x="909" y="3466"/>
                  </a:cubicBezTo>
                  <a:cubicBezTo>
                    <a:pt x="1136" y="3466"/>
                    <a:pt x="1363" y="3466"/>
                    <a:pt x="1590" y="3664"/>
                  </a:cubicBezTo>
                  <a:cubicBezTo>
                    <a:pt x="1590" y="3860"/>
                    <a:pt x="1817" y="4060"/>
                    <a:pt x="2272" y="3961"/>
                  </a:cubicBezTo>
                  <a:cubicBezTo>
                    <a:pt x="2726" y="3961"/>
                    <a:pt x="2726" y="4257"/>
                    <a:pt x="3181" y="4257"/>
                  </a:cubicBezTo>
                  <a:cubicBezTo>
                    <a:pt x="3636" y="4257"/>
                    <a:pt x="3864" y="4556"/>
                    <a:pt x="4317" y="4653"/>
                  </a:cubicBezTo>
                  <a:cubicBezTo>
                    <a:pt x="4772" y="4753"/>
                    <a:pt x="5000" y="4753"/>
                    <a:pt x="4772" y="4952"/>
                  </a:cubicBezTo>
                  <a:cubicBezTo>
                    <a:pt x="4545" y="5051"/>
                    <a:pt x="4317" y="4952"/>
                    <a:pt x="4090" y="5148"/>
                  </a:cubicBezTo>
                  <a:cubicBezTo>
                    <a:pt x="4090" y="5247"/>
                    <a:pt x="3636" y="5446"/>
                    <a:pt x="3181" y="5543"/>
                  </a:cubicBezTo>
                  <a:lnTo>
                    <a:pt x="2499" y="5841"/>
                  </a:lnTo>
                  <a:lnTo>
                    <a:pt x="2499" y="6139"/>
                  </a:lnTo>
                  <a:cubicBezTo>
                    <a:pt x="2272" y="6237"/>
                    <a:pt x="1590" y="6437"/>
                    <a:pt x="1363" y="6534"/>
                  </a:cubicBezTo>
                  <a:cubicBezTo>
                    <a:pt x="909" y="6534"/>
                    <a:pt x="909" y="6534"/>
                    <a:pt x="909" y="6735"/>
                  </a:cubicBezTo>
                  <a:cubicBezTo>
                    <a:pt x="720" y="6818"/>
                    <a:pt x="340" y="6948"/>
                    <a:pt x="226" y="7030"/>
                  </a:cubicBezTo>
                  <a:lnTo>
                    <a:pt x="226" y="7228"/>
                  </a:lnTo>
                  <a:cubicBezTo>
                    <a:pt x="226" y="7328"/>
                    <a:pt x="0" y="7427"/>
                    <a:pt x="0" y="7524"/>
                  </a:cubicBezTo>
                  <a:cubicBezTo>
                    <a:pt x="0" y="7623"/>
                    <a:pt x="226" y="7724"/>
                    <a:pt x="226" y="7822"/>
                  </a:cubicBezTo>
                  <a:cubicBezTo>
                    <a:pt x="453" y="7822"/>
                    <a:pt x="453" y="8121"/>
                    <a:pt x="453" y="8219"/>
                  </a:cubicBezTo>
                  <a:cubicBezTo>
                    <a:pt x="453" y="8317"/>
                    <a:pt x="909" y="8317"/>
                    <a:pt x="1136" y="8416"/>
                  </a:cubicBezTo>
                  <a:cubicBezTo>
                    <a:pt x="1590" y="8416"/>
                    <a:pt x="1590" y="8514"/>
                    <a:pt x="1590" y="8514"/>
                  </a:cubicBezTo>
                  <a:cubicBezTo>
                    <a:pt x="1590" y="8614"/>
                    <a:pt x="2046" y="8614"/>
                    <a:pt x="2272" y="8614"/>
                  </a:cubicBezTo>
                  <a:lnTo>
                    <a:pt x="2499" y="8812"/>
                  </a:lnTo>
                  <a:cubicBezTo>
                    <a:pt x="2726" y="8715"/>
                    <a:pt x="2954" y="8715"/>
                    <a:pt x="2954" y="8812"/>
                  </a:cubicBezTo>
                  <a:cubicBezTo>
                    <a:pt x="2954" y="8812"/>
                    <a:pt x="3181" y="8912"/>
                    <a:pt x="3408" y="8912"/>
                  </a:cubicBezTo>
                  <a:cubicBezTo>
                    <a:pt x="3636" y="8912"/>
                    <a:pt x="3636" y="9009"/>
                    <a:pt x="3636" y="9110"/>
                  </a:cubicBezTo>
                  <a:cubicBezTo>
                    <a:pt x="3864" y="9110"/>
                    <a:pt x="3864" y="9110"/>
                    <a:pt x="4090" y="9009"/>
                  </a:cubicBezTo>
                  <a:cubicBezTo>
                    <a:pt x="4317" y="8912"/>
                    <a:pt x="4317" y="8912"/>
                    <a:pt x="4545" y="8912"/>
                  </a:cubicBezTo>
                  <a:cubicBezTo>
                    <a:pt x="4772" y="8912"/>
                    <a:pt x="4772" y="9009"/>
                    <a:pt x="5000" y="9009"/>
                  </a:cubicBezTo>
                  <a:cubicBezTo>
                    <a:pt x="5226" y="9009"/>
                    <a:pt x="5453" y="8912"/>
                    <a:pt x="5680" y="9009"/>
                  </a:cubicBezTo>
                  <a:lnTo>
                    <a:pt x="5680" y="9307"/>
                  </a:lnTo>
                  <a:cubicBezTo>
                    <a:pt x="5680" y="9505"/>
                    <a:pt x="5680" y="9704"/>
                    <a:pt x="5453" y="9801"/>
                  </a:cubicBezTo>
                  <a:lnTo>
                    <a:pt x="5680" y="10000"/>
                  </a:lnTo>
                  <a:cubicBezTo>
                    <a:pt x="5909" y="10000"/>
                    <a:pt x="6136" y="9903"/>
                    <a:pt x="6363" y="9801"/>
                  </a:cubicBezTo>
                  <a:cubicBezTo>
                    <a:pt x="6363" y="9704"/>
                    <a:pt x="6590" y="9704"/>
                    <a:pt x="6590" y="9604"/>
                  </a:cubicBezTo>
                  <a:lnTo>
                    <a:pt x="6590" y="9407"/>
                  </a:lnTo>
                  <a:cubicBezTo>
                    <a:pt x="6817" y="9407"/>
                    <a:pt x="7045" y="9407"/>
                    <a:pt x="7045" y="9307"/>
                  </a:cubicBezTo>
                  <a:lnTo>
                    <a:pt x="7045" y="9110"/>
                  </a:lnTo>
                  <a:cubicBezTo>
                    <a:pt x="6817" y="9009"/>
                    <a:pt x="7045" y="9009"/>
                    <a:pt x="7272" y="8912"/>
                  </a:cubicBezTo>
                  <a:cubicBezTo>
                    <a:pt x="7272" y="8812"/>
                    <a:pt x="7272" y="8715"/>
                    <a:pt x="7499" y="8614"/>
                  </a:cubicBezTo>
                  <a:cubicBezTo>
                    <a:pt x="7727" y="8416"/>
                    <a:pt x="7272" y="8416"/>
                    <a:pt x="7045" y="8317"/>
                  </a:cubicBezTo>
                  <a:cubicBezTo>
                    <a:pt x="6817" y="8219"/>
                    <a:pt x="7272" y="8219"/>
                    <a:pt x="7499" y="8219"/>
                  </a:cubicBezTo>
                  <a:cubicBezTo>
                    <a:pt x="7727" y="8219"/>
                    <a:pt x="7727" y="8219"/>
                    <a:pt x="7727" y="8020"/>
                  </a:cubicBezTo>
                  <a:cubicBezTo>
                    <a:pt x="7727" y="7921"/>
                    <a:pt x="7727" y="7921"/>
                    <a:pt x="7954" y="7921"/>
                  </a:cubicBezTo>
                  <a:cubicBezTo>
                    <a:pt x="8181" y="8020"/>
                    <a:pt x="8408" y="8020"/>
                    <a:pt x="8408" y="7921"/>
                  </a:cubicBezTo>
                  <a:cubicBezTo>
                    <a:pt x="8635" y="7921"/>
                    <a:pt x="8408" y="7921"/>
                    <a:pt x="8408" y="7822"/>
                  </a:cubicBezTo>
                  <a:cubicBezTo>
                    <a:pt x="8181" y="7822"/>
                    <a:pt x="8181" y="7724"/>
                    <a:pt x="8181" y="7724"/>
                  </a:cubicBezTo>
                  <a:cubicBezTo>
                    <a:pt x="7954" y="7623"/>
                    <a:pt x="8408" y="7524"/>
                    <a:pt x="8408" y="7427"/>
                  </a:cubicBezTo>
                  <a:lnTo>
                    <a:pt x="8181" y="7228"/>
                  </a:lnTo>
                  <a:cubicBezTo>
                    <a:pt x="8181" y="7228"/>
                    <a:pt x="7954" y="7129"/>
                    <a:pt x="8181" y="7129"/>
                  </a:cubicBezTo>
                  <a:cubicBezTo>
                    <a:pt x="8181" y="7030"/>
                    <a:pt x="8408" y="7129"/>
                    <a:pt x="8635" y="7129"/>
                  </a:cubicBezTo>
                  <a:cubicBezTo>
                    <a:pt x="8864" y="7030"/>
                    <a:pt x="8864" y="7030"/>
                    <a:pt x="8864" y="6831"/>
                  </a:cubicBezTo>
                  <a:cubicBezTo>
                    <a:pt x="9091" y="6632"/>
                    <a:pt x="9316" y="6534"/>
                    <a:pt x="9545" y="6437"/>
                  </a:cubicBezTo>
                  <a:cubicBezTo>
                    <a:pt x="9772" y="6237"/>
                    <a:pt x="9545" y="6139"/>
                    <a:pt x="9316" y="6040"/>
                  </a:cubicBezTo>
                  <a:cubicBezTo>
                    <a:pt x="9316" y="6040"/>
                    <a:pt x="9545" y="5841"/>
                    <a:pt x="9545" y="5743"/>
                  </a:cubicBezTo>
                  <a:lnTo>
                    <a:pt x="9545" y="5348"/>
                  </a:lnTo>
                  <a:cubicBezTo>
                    <a:pt x="9545" y="5148"/>
                    <a:pt x="9316" y="5051"/>
                    <a:pt x="9545" y="5051"/>
                  </a:cubicBezTo>
                  <a:lnTo>
                    <a:pt x="9545" y="4753"/>
                  </a:lnTo>
                  <a:lnTo>
                    <a:pt x="9545" y="4455"/>
                  </a:lnTo>
                  <a:cubicBezTo>
                    <a:pt x="9772" y="4455"/>
                    <a:pt x="9772" y="4257"/>
                    <a:pt x="9772" y="4158"/>
                  </a:cubicBezTo>
                  <a:lnTo>
                    <a:pt x="9772" y="3664"/>
                  </a:lnTo>
                  <a:cubicBezTo>
                    <a:pt x="9772" y="3466"/>
                    <a:pt x="9545" y="3267"/>
                    <a:pt x="9545" y="3169"/>
                  </a:cubicBezTo>
                  <a:close/>
                </a:path>
              </a:pathLst>
            </a:custGeom>
            <a:solidFill>
              <a:srgbClr val="EE6C4D"/>
            </a:solidFill>
            <a:ln w="4763" cap="flat">
              <a:solidFill>
                <a:srgbClr val="FFFFFF"/>
              </a:solidFill>
              <a:prstDash val="solid"/>
              <a:miter lim="800000"/>
              <a:headEnd/>
              <a:tailEnd/>
            </a:ln>
          </p:spPr>
          <p:txBody>
            <a:bodyPr vert="horz" wrap="square" lIns="68598" tIns="34299" rIns="68598" bIns="34299" numCol="1" anchor="t" anchorCtr="0" compatLnSpc="1">
              <a:prstTxWarp prst="textNoShape">
                <a:avLst/>
              </a:prstTxWarp>
            </a:bodyPr>
            <a:lstStyle/>
            <a:p>
              <a:pPr marL="0" marR="0" lvl="0" indent="0" algn="l" defTabSz="685983" rtl="0" eaLnBrk="1" fontAlgn="auto" latinLnBrk="0" hangingPunct="1">
                <a:lnSpc>
                  <a:spcPct val="100000"/>
                </a:lnSpc>
                <a:spcBef>
                  <a:spcPts val="0"/>
                </a:spcBef>
                <a:spcAft>
                  <a:spcPts val="0"/>
                </a:spcAft>
                <a:buClrTx/>
                <a:buSzTx/>
                <a:buFontTx/>
                <a:buNone/>
                <a:tabLst/>
                <a:defRPr/>
              </a:pPr>
              <a:endParaRPr kumimoji="0" lang="en-US" sz="750" b="0" i="0" u="none" strike="noStrike" kern="1200" cap="none" spc="0" normalizeH="0" baseline="0" noProof="0">
                <a:ln>
                  <a:noFill/>
                </a:ln>
                <a:solidFill>
                  <a:srgbClr val="0A243F"/>
                </a:solidFill>
                <a:effectLst/>
                <a:uLnTx/>
                <a:uFillTx/>
                <a:latin typeface="Arial"/>
                <a:ea typeface="+mn-ea"/>
                <a:cs typeface="+mn-cs"/>
              </a:endParaRPr>
            </a:p>
          </p:txBody>
        </p:sp>
        <p:sp>
          <p:nvSpPr>
            <p:cNvPr id="526" name="TextBox 525">
              <a:extLst>
                <a:ext uri="{FF2B5EF4-FFF2-40B4-BE49-F238E27FC236}">
                  <a16:creationId xmlns:a16="http://schemas.microsoft.com/office/drawing/2014/main" id="{3A41B473-707E-228C-C9FE-EFEA7A5BE430}"/>
                </a:ext>
              </a:extLst>
            </p:cNvPr>
            <p:cNvSpPr txBox="1"/>
            <p:nvPr/>
          </p:nvSpPr>
          <p:spPr bwMode="gray">
            <a:xfrm>
              <a:off x="7869472" y="4183828"/>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61</a:t>
              </a:r>
            </a:p>
          </p:txBody>
        </p:sp>
        <p:sp>
          <p:nvSpPr>
            <p:cNvPr id="527" name="TextBox 526">
              <a:extLst>
                <a:ext uri="{FF2B5EF4-FFF2-40B4-BE49-F238E27FC236}">
                  <a16:creationId xmlns:a16="http://schemas.microsoft.com/office/drawing/2014/main" id="{DE6C4495-067D-677C-92CE-B2F1B348B24D}"/>
                </a:ext>
              </a:extLst>
            </p:cNvPr>
            <p:cNvSpPr txBox="1"/>
            <p:nvPr/>
          </p:nvSpPr>
          <p:spPr bwMode="gray">
            <a:xfrm>
              <a:off x="7856186" y="4654745"/>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65</a:t>
              </a:r>
            </a:p>
          </p:txBody>
        </p:sp>
        <p:sp>
          <p:nvSpPr>
            <p:cNvPr id="528" name="TextBox 527">
              <a:extLst>
                <a:ext uri="{FF2B5EF4-FFF2-40B4-BE49-F238E27FC236}">
                  <a16:creationId xmlns:a16="http://schemas.microsoft.com/office/drawing/2014/main" id="{472D62FD-839A-A011-C7EC-3B2F6C35ABFF}"/>
                </a:ext>
              </a:extLst>
            </p:cNvPr>
            <p:cNvSpPr txBox="1"/>
            <p:nvPr/>
          </p:nvSpPr>
          <p:spPr bwMode="gray">
            <a:xfrm>
              <a:off x="7044898" y="4653225"/>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59</a:t>
              </a:r>
            </a:p>
          </p:txBody>
        </p:sp>
        <p:sp>
          <p:nvSpPr>
            <p:cNvPr id="529" name="TextBox 528">
              <a:extLst>
                <a:ext uri="{FF2B5EF4-FFF2-40B4-BE49-F238E27FC236}">
                  <a16:creationId xmlns:a16="http://schemas.microsoft.com/office/drawing/2014/main" id="{88FB3392-4BB4-4C42-23AE-A6D6D338EBE0}"/>
                </a:ext>
              </a:extLst>
            </p:cNvPr>
            <p:cNvSpPr txBox="1"/>
            <p:nvPr/>
          </p:nvSpPr>
          <p:spPr bwMode="gray">
            <a:xfrm>
              <a:off x="5651220" y="4120720"/>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59</a:t>
              </a:r>
            </a:p>
          </p:txBody>
        </p:sp>
        <p:sp>
          <p:nvSpPr>
            <p:cNvPr id="530" name="TextBox 529">
              <a:extLst>
                <a:ext uri="{FF2B5EF4-FFF2-40B4-BE49-F238E27FC236}">
                  <a16:creationId xmlns:a16="http://schemas.microsoft.com/office/drawing/2014/main" id="{FDAF4936-5E5D-B0F7-580D-4E3070EE1E10}"/>
                </a:ext>
              </a:extLst>
            </p:cNvPr>
            <p:cNvSpPr txBox="1"/>
            <p:nvPr/>
          </p:nvSpPr>
          <p:spPr bwMode="gray">
            <a:xfrm>
              <a:off x="5228827" y="3263644"/>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61</a:t>
              </a:r>
            </a:p>
          </p:txBody>
        </p:sp>
        <p:sp>
          <p:nvSpPr>
            <p:cNvPr id="531" name="TextBox 530">
              <a:extLst>
                <a:ext uri="{FF2B5EF4-FFF2-40B4-BE49-F238E27FC236}">
                  <a16:creationId xmlns:a16="http://schemas.microsoft.com/office/drawing/2014/main" id="{06A0634C-D15C-5B1A-5FE2-4F73668E2055}"/>
                </a:ext>
              </a:extLst>
            </p:cNvPr>
            <p:cNvSpPr txBox="1"/>
            <p:nvPr/>
          </p:nvSpPr>
          <p:spPr bwMode="gray">
            <a:xfrm>
              <a:off x="5582022" y="2786827"/>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57</a:t>
              </a:r>
            </a:p>
          </p:txBody>
        </p:sp>
        <p:sp>
          <p:nvSpPr>
            <p:cNvPr id="532" name="TextBox 531">
              <a:extLst>
                <a:ext uri="{FF2B5EF4-FFF2-40B4-BE49-F238E27FC236}">
                  <a16:creationId xmlns:a16="http://schemas.microsoft.com/office/drawing/2014/main" id="{9D104978-A85B-7F26-11D7-C919FE40C856}"/>
                </a:ext>
              </a:extLst>
            </p:cNvPr>
            <p:cNvSpPr txBox="1"/>
            <p:nvPr/>
          </p:nvSpPr>
          <p:spPr bwMode="gray">
            <a:xfrm>
              <a:off x="6154976" y="2337227"/>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59</a:t>
              </a:r>
            </a:p>
          </p:txBody>
        </p:sp>
        <p:sp>
          <p:nvSpPr>
            <p:cNvPr id="533" name="TextBox 532">
              <a:extLst>
                <a:ext uri="{FF2B5EF4-FFF2-40B4-BE49-F238E27FC236}">
                  <a16:creationId xmlns:a16="http://schemas.microsoft.com/office/drawing/2014/main" id="{6FA30FF5-EF18-407C-667A-84A121FFD474}"/>
                </a:ext>
              </a:extLst>
            </p:cNvPr>
            <p:cNvSpPr txBox="1"/>
            <p:nvPr/>
          </p:nvSpPr>
          <p:spPr bwMode="gray">
            <a:xfrm>
              <a:off x="6287585" y="2950227"/>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55</a:t>
              </a:r>
            </a:p>
          </p:txBody>
        </p:sp>
        <p:sp>
          <p:nvSpPr>
            <p:cNvPr id="534" name="TextBox 533">
              <a:extLst>
                <a:ext uri="{FF2B5EF4-FFF2-40B4-BE49-F238E27FC236}">
                  <a16:creationId xmlns:a16="http://schemas.microsoft.com/office/drawing/2014/main" id="{FC23C384-3EE1-83C6-50B0-E5CDAAD52959}"/>
                </a:ext>
              </a:extLst>
            </p:cNvPr>
            <p:cNvSpPr txBox="1"/>
            <p:nvPr/>
          </p:nvSpPr>
          <p:spPr bwMode="gray">
            <a:xfrm>
              <a:off x="7027738" y="2363399"/>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63</a:t>
              </a:r>
            </a:p>
          </p:txBody>
        </p:sp>
        <p:sp>
          <p:nvSpPr>
            <p:cNvPr id="535" name="TextBox 534">
              <a:extLst>
                <a:ext uri="{FF2B5EF4-FFF2-40B4-BE49-F238E27FC236}">
                  <a16:creationId xmlns:a16="http://schemas.microsoft.com/office/drawing/2014/main" id="{5A2DE41B-E380-93CD-2F31-5C7169DDE4F9}"/>
                </a:ext>
              </a:extLst>
            </p:cNvPr>
            <p:cNvSpPr txBox="1"/>
            <p:nvPr/>
          </p:nvSpPr>
          <p:spPr bwMode="gray">
            <a:xfrm>
              <a:off x="8145950" y="3399568"/>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59</a:t>
              </a:r>
            </a:p>
          </p:txBody>
        </p:sp>
        <p:sp>
          <p:nvSpPr>
            <p:cNvPr id="536" name="TextBox 535">
              <a:extLst>
                <a:ext uri="{FF2B5EF4-FFF2-40B4-BE49-F238E27FC236}">
                  <a16:creationId xmlns:a16="http://schemas.microsoft.com/office/drawing/2014/main" id="{ECD722FD-8D65-1357-07B9-D8AEA0FD1234}"/>
                </a:ext>
              </a:extLst>
            </p:cNvPr>
            <p:cNvSpPr txBox="1"/>
            <p:nvPr/>
          </p:nvSpPr>
          <p:spPr bwMode="gray">
            <a:xfrm>
              <a:off x="8484989" y="3399566"/>
              <a:ext cx="575006" cy="313609"/>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61</a:t>
              </a:r>
              <a:r>
                <a:rPr kumimoji="0" lang="en-US" sz="750" b="1" i="0" u="none" strike="noStrike" kern="1200" cap="none" spc="0" normalizeH="0" baseline="0" noProof="0" dirty="0">
                  <a:ln>
                    <a:noFill/>
                  </a:ln>
                  <a:solidFill>
                    <a:srgbClr val="FFFFFF"/>
                  </a:solidFill>
                  <a:effectLst/>
                  <a:uLnTx/>
                  <a:uFillTx/>
                  <a:latin typeface="Arial"/>
                  <a:ea typeface="+mn-ea"/>
                  <a:cs typeface="+mn-cs"/>
                </a:rPr>
                <a:t>	</a:t>
              </a:r>
            </a:p>
          </p:txBody>
        </p:sp>
        <p:sp>
          <p:nvSpPr>
            <p:cNvPr id="537" name="TextBox 536">
              <a:extLst>
                <a:ext uri="{FF2B5EF4-FFF2-40B4-BE49-F238E27FC236}">
                  <a16:creationId xmlns:a16="http://schemas.microsoft.com/office/drawing/2014/main" id="{C5293A86-B9D2-9AA3-BB92-72C3DA3A7047}"/>
                </a:ext>
              </a:extLst>
            </p:cNvPr>
            <p:cNvSpPr txBox="1"/>
            <p:nvPr/>
          </p:nvSpPr>
          <p:spPr bwMode="gray">
            <a:xfrm>
              <a:off x="8929502" y="4436255"/>
              <a:ext cx="575006" cy="313609"/>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64</a:t>
              </a:r>
            </a:p>
            <a:p>
              <a:pPr marL="0" marR="0" lvl="0" indent="0" algn="ctr" defTabSz="685983" rtl="0" eaLnBrk="1" fontAlgn="auto" latinLnBrk="0" hangingPunct="1">
                <a:lnSpc>
                  <a:spcPct val="100000"/>
                </a:lnSpc>
                <a:spcBef>
                  <a:spcPts val="0"/>
                </a:spcBef>
                <a:spcAft>
                  <a:spcPts val="0"/>
                </a:spcAft>
                <a:buClrTx/>
                <a:buSzTx/>
                <a:buFontTx/>
                <a:buNone/>
                <a:tabLst/>
                <a:defRPr/>
              </a:pPr>
              <a:endParaRPr kumimoji="0" lang="en-US" sz="750" b="1" i="0" u="none" strike="noStrike" kern="1200" cap="none" spc="0" normalizeH="0" baseline="0" noProof="0" dirty="0">
                <a:ln>
                  <a:noFill/>
                </a:ln>
                <a:solidFill>
                  <a:srgbClr val="FFFFFF"/>
                </a:solidFill>
                <a:effectLst/>
                <a:uLnTx/>
                <a:uFillTx/>
                <a:latin typeface="Arial"/>
                <a:ea typeface="+mn-ea"/>
                <a:cs typeface="+mn-cs"/>
              </a:endParaRPr>
            </a:p>
          </p:txBody>
        </p:sp>
        <p:sp>
          <p:nvSpPr>
            <p:cNvPr id="538" name="TextBox 537">
              <a:extLst>
                <a:ext uri="{FF2B5EF4-FFF2-40B4-BE49-F238E27FC236}">
                  <a16:creationId xmlns:a16="http://schemas.microsoft.com/office/drawing/2014/main" id="{3F4AE6D4-4250-2BCA-D52B-C78CC5EEE562}"/>
                </a:ext>
              </a:extLst>
            </p:cNvPr>
            <p:cNvSpPr txBox="1"/>
            <p:nvPr/>
          </p:nvSpPr>
          <p:spPr bwMode="gray">
            <a:xfrm>
              <a:off x="10070323" y="2308644"/>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69</a:t>
              </a:r>
            </a:p>
          </p:txBody>
        </p:sp>
        <p:cxnSp>
          <p:nvCxnSpPr>
            <p:cNvPr id="539" name="Straight Connector 538">
              <a:extLst>
                <a:ext uri="{FF2B5EF4-FFF2-40B4-BE49-F238E27FC236}">
                  <a16:creationId xmlns:a16="http://schemas.microsoft.com/office/drawing/2014/main" id="{BB06671A-B9E6-9F12-7ED1-3D60EBF19846}"/>
                </a:ext>
              </a:extLst>
            </p:cNvPr>
            <p:cNvCxnSpPr>
              <a:cxnSpLocks/>
              <a:stCxn id="671" idx="25"/>
              <a:endCxn id="545" idx="2"/>
            </p:cNvCxnSpPr>
            <p:nvPr/>
          </p:nvCxnSpPr>
          <p:spPr bwMode="gray">
            <a:xfrm flipV="1">
              <a:off x="10249223" y="2712819"/>
              <a:ext cx="492873" cy="243847"/>
            </a:xfrm>
            <a:prstGeom prst="line">
              <a:avLst/>
            </a:prstGeom>
            <a:ln w="9525">
              <a:solidFill>
                <a:srgbClr val="E9A10E"/>
              </a:solidFill>
            </a:ln>
          </p:spPr>
          <p:style>
            <a:lnRef idx="1">
              <a:schemeClr val="accent1"/>
            </a:lnRef>
            <a:fillRef idx="0">
              <a:schemeClr val="accent1"/>
            </a:fillRef>
            <a:effectRef idx="0">
              <a:schemeClr val="accent1"/>
            </a:effectRef>
            <a:fontRef idx="minor">
              <a:schemeClr val="tx1"/>
            </a:fontRef>
          </p:style>
        </p:cxnSp>
        <p:sp>
          <p:nvSpPr>
            <p:cNvPr id="540" name="Oval 539">
              <a:extLst>
                <a:ext uri="{FF2B5EF4-FFF2-40B4-BE49-F238E27FC236}">
                  <a16:creationId xmlns:a16="http://schemas.microsoft.com/office/drawing/2014/main" id="{FD9FC0FA-8998-1224-CF99-311B33D2DF8C}"/>
                </a:ext>
              </a:extLst>
            </p:cNvPr>
            <p:cNvSpPr/>
            <p:nvPr/>
          </p:nvSpPr>
          <p:spPr bwMode="gray">
            <a:xfrm>
              <a:off x="10568389" y="2522686"/>
              <a:ext cx="341293" cy="348830"/>
            </a:xfrm>
            <a:prstGeom prst="ellipse">
              <a:avLst/>
            </a:prstGeom>
            <a:solidFill>
              <a:srgbClr val="E9A10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70</a:t>
              </a:r>
            </a:p>
          </p:txBody>
        </p:sp>
        <p:sp>
          <p:nvSpPr>
            <p:cNvPr id="541" name="Oval 540">
              <a:extLst>
                <a:ext uri="{FF2B5EF4-FFF2-40B4-BE49-F238E27FC236}">
                  <a16:creationId xmlns:a16="http://schemas.microsoft.com/office/drawing/2014/main" id="{D6ADF63E-30C2-71F9-5044-A65341056A57}"/>
                </a:ext>
              </a:extLst>
            </p:cNvPr>
            <p:cNvSpPr/>
            <p:nvPr/>
          </p:nvSpPr>
          <p:spPr bwMode="gray">
            <a:xfrm>
              <a:off x="10670054" y="3034273"/>
              <a:ext cx="341292" cy="348830"/>
            </a:xfrm>
            <a:prstGeom prst="ellipse">
              <a:avLst/>
            </a:prstGeom>
            <a:solidFill>
              <a:srgbClr val="3D5A8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67</a:t>
              </a:r>
            </a:p>
          </p:txBody>
        </p:sp>
        <p:cxnSp>
          <p:nvCxnSpPr>
            <p:cNvPr id="542" name="Straight Connector 541">
              <a:extLst>
                <a:ext uri="{FF2B5EF4-FFF2-40B4-BE49-F238E27FC236}">
                  <a16:creationId xmlns:a16="http://schemas.microsoft.com/office/drawing/2014/main" id="{536BB2C5-C5AE-C88B-D235-6B02EA38DEA5}"/>
                </a:ext>
              </a:extLst>
            </p:cNvPr>
            <p:cNvCxnSpPr>
              <a:cxnSpLocks/>
              <a:stCxn id="495" idx="16"/>
            </p:cNvCxnSpPr>
            <p:nvPr/>
          </p:nvCxnSpPr>
          <p:spPr bwMode="gray">
            <a:xfrm>
              <a:off x="10115401" y="3100178"/>
              <a:ext cx="574666" cy="71294"/>
            </a:xfrm>
            <a:prstGeom prst="line">
              <a:avLst/>
            </a:prstGeom>
            <a:ln w="9525">
              <a:solidFill>
                <a:srgbClr val="3D5A80"/>
              </a:solidFill>
            </a:ln>
          </p:spPr>
          <p:style>
            <a:lnRef idx="1">
              <a:schemeClr val="accent1"/>
            </a:lnRef>
            <a:fillRef idx="0">
              <a:schemeClr val="accent1"/>
            </a:fillRef>
            <a:effectRef idx="0">
              <a:schemeClr val="accent1"/>
            </a:effectRef>
            <a:fontRef idx="minor">
              <a:schemeClr val="tx1"/>
            </a:fontRef>
          </p:style>
        </p:cxnSp>
        <p:cxnSp>
          <p:nvCxnSpPr>
            <p:cNvPr id="543" name="Straight Connector 542">
              <a:extLst>
                <a:ext uri="{FF2B5EF4-FFF2-40B4-BE49-F238E27FC236}">
                  <a16:creationId xmlns:a16="http://schemas.microsoft.com/office/drawing/2014/main" id="{F376168B-EA70-6015-3C43-A1F2A4DB6480}"/>
                </a:ext>
              </a:extLst>
            </p:cNvPr>
            <p:cNvCxnSpPr>
              <a:cxnSpLocks/>
              <a:stCxn id="494" idx="1"/>
            </p:cNvCxnSpPr>
            <p:nvPr/>
          </p:nvCxnSpPr>
          <p:spPr bwMode="gray">
            <a:xfrm flipV="1">
              <a:off x="10259322" y="2912186"/>
              <a:ext cx="949645" cy="109516"/>
            </a:xfrm>
            <a:prstGeom prst="line">
              <a:avLst/>
            </a:prstGeom>
            <a:solidFill>
              <a:srgbClr val="5A86AA"/>
            </a:solidFill>
            <a:ln w="9525">
              <a:solidFill>
                <a:srgbClr val="E9A10E"/>
              </a:solidFill>
            </a:ln>
          </p:spPr>
          <p:style>
            <a:lnRef idx="1">
              <a:schemeClr val="accent1"/>
            </a:lnRef>
            <a:fillRef idx="0">
              <a:schemeClr val="accent1"/>
            </a:fillRef>
            <a:effectRef idx="0">
              <a:schemeClr val="accent1"/>
            </a:effectRef>
            <a:fontRef idx="minor">
              <a:schemeClr val="tx1"/>
            </a:fontRef>
          </p:style>
        </p:cxnSp>
        <p:sp>
          <p:nvSpPr>
            <p:cNvPr id="544" name="Oval 543">
              <a:extLst>
                <a:ext uri="{FF2B5EF4-FFF2-40B4-BE49-F238E27FC236}">
                  <a16:creationId xmlns:a16="http://schemas.microsoft.com/office/drawing/2014/main" id="{3F4C1038-6774-C99C-4511-D8D34C1C8F29}"/>
                </a:ext>
              </a:extLst>
            </p:cNvPr>
            <p:cNvSpPr/>
            <p:nvPr/>
          </p:nvSpPr>
          <p:spPr bwMode="gray">
            <a:xfrm>
              <a:off x="11014609" y="2744072"/>
              <a:ext cx="341292" cy="348830"/>
            </a:xfrm>
            <a:prstGeom prst="ellipse">
              <a:avLst/>
            </a:prstGeom>
            <a:solidFill>
              <a:srgbClr val="E9A10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69</a:t>
              </a:r>
            </a:p>
          </p:txBody>
        </p:sp>
        <p:sp>
          <p:nvSpPr>
            <p:cNvPr id="545" name="TextBox 544">
              <a:extLst>
                <a:ext uri="{FF2B5EF4-FFF2-40B4-BE49-F238E27FC236}">
                  <a16:creationId xmlns:a16="http://schemas.microsoft.com/office/drawing/2014/main" id="{95C31DE9-95CF-EE8B-BBC2-278937520465}"/>
                </a:ext>
              </a:extLst>
            </p:cNvPr>
            <p:cNvSpPr txBox="1"/>
            <p:nvPr/>
          </p:nvSpPr>
          <p:spPr bwMode="gray">
            <a:xfrm>
              <a:off x="10469583" y="2497431"/>
              <a:ext cx="545026" cy="215388"/>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a:ln>
                    <a:noFill/>
                  </a:ln>
                  <a:solidFill>
                    <a:srgbClr val="FFFFFF"/>
                  </a:solidFill>
                  <a:effectLst/>
                  <a:uLnTx/>
                  <a:uFillTx/>
                  <a:latin typeface="Arial"/>
                  <a:ea typeface="+mn-ea"/>
                  <a:cs typeface="+mn-cs"/>
                </a:rPr>
                <a:t>MA</a:t>
              </a:r>
            </a:p>
          </p:txBody>
        </p:sp>
        <p:sp>
          <p:nvSpPr>
            <p:cNvPr id="546" name="TextBox 545">
              <a:extLst>
                <a:ext uri="{FF2B5EF4-FFF2-40B4-BE49-F238E27FC236}">
                  <a16:creationId xmlns:a16="http://schemas.microsoft.com/office/drawing/2014/main" id="{3B0FC9E6-A24A-3811-D43A-457B68C9675B}"/>
                </a:ext>
              </a:extLst>
            </p:cNvPr>
            <p:cNvSpPr txBox="1"/>
            <p:nvPr/>
          </p:nvSpPr>
          <p:spPr bwMode="gray">
            <a:xfrm>
              <a:off x="10892212" y="2718937"/>
              <a:ext cx="575006" cy="215388"/>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a:ln>
                    <a:noFill/>
                  </a:ln>
                  <a:solidFill>
                    <a:prstClr val="white"/>
                  </a:solidFill>
                  <a:effectLst/>
                  <a:uLnTx/>
                  <a:uFillTx/>
                  <a:latin typeface="Arial"/>
                  <a:ea typeface="+mn-ea"/>
                  <a:cs typeface="+mn-cs"/>
                </a:rPr>
                <a:t>RI</a:t>
              </a:r>
            </a:p>
          </p:txBody>
        </p:sp>
        <p:sp>
          <p:nvSpPr>
            <p:cNvPr id="547" name="TextBox 546">
              <a:extLst>
                <a:ext uri="{FF2B5EF4-FFF2-40B4-BE49-F238E27FC236}">
                  <a16:creationId xmlns:a16="http://schemas.microsoft.com/office/drawing/2014/main" id="{EE9192A8-6D3E-2164-F9E5-562775163E07}"/>
                </a:ext>
              </a:extLst>
            </p:cNvPr>
            <p:cNvSpPr txBox="1"/>
            <p:nvPr/>
          </p:nvSpPr>
          <p:spPr bwMode="gray">
            <a:xfrm>
              <a:off x="10554284" y="3005702"/>
              <a:ext cx="575006" cy="215388"/>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a:ln>
                    <a:noFill/>
                  </a:ln>
                  <a:solidFill>
                    <a:srgbClr val="FFFFFF"/>
                  </a:solidFill>
                  <a:effectLst/>
                  <a:uLnTx/>
                  <a:uFillTx/>
                  <a:latin typeface="Arial"/>
                  <a:ea typeface="+mn-ea"/>
                  <a:cs typeface="+mn-cs"/>
                </a:rPr>
                <a:t>CT</a:t>
              </a:r>
            </a:p>
          </p:txBody>
        </p:sp>
        <p:sp>
          <p:nvSpPr>
            <p:cNvPr id="548" name="TextBox 547">
              <a:extLst>
                <a:ext uri="{FF2B5EF4-FFF2-40B4-BE49-F238E27FC236}">
                  <a16:creationId xmlns:a16="http://schemas.microsoft.com/office/drawing/2014/main" id="{AC9C749B-67D8-7D72-707C-C1AE426017D5}"/>
                </a:ext>
              </a:extLst>
            </p:cNvPr>
            <p:cNvSpPr txBox="1"/>
            <p:nvPr/>
          </p:nvSpPr>
          <p:spPr bwMode="gray">
            <a:xfrm>
              <a:off x="10106088" y="3283738"/>
              <a:ext cx="575006" cy="282715"/>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dirty="0">
                  <a:ln>
                    <a:noFill/>
                  </a:ln>
                  <a:solidFill>
                    <a:prstClr val="white"/>
                  </a:solidFill>
                  <a:effectLst/>
                  <a:uLnTx/>
                  <a:uFillTx/>
                  <a:latin typeface="Arial"/>
                  <a:ea typeface="+mn-ea"/>
                  <a:cs typeface="+mn-cs"/>
                </a:rPr>
                <a:t>NJ</a:t>
              </a:r>
            </a:p>
            <a:p>
              <a:pPr marL="0" marR="0" lvl="0" indent="0" algn="ctr" defTabSz="685983" rtl="0" eaLnBrk="1" fontAlgn="auto" latinLnBrk="0" hangingPunct="1">
                <a:lnSpc>
                  <a:spcPct val="100000"/>
                </a:lnSpc>
                <a:spcBef>
                  <a:spcPts val="0"/>
                </a:spcBef>
                <a:spcAft>
                  <a:spcPts val="0"/>
                </a:spcAft>
                <a:buClrTx/>
                <a:buSzTx/>
                <a:buFontTx/>
                <a:buNone/>
                <a:tabLst/>
                <a:defRPr/>
              </a:pPr>
              <a:endParaRPr kumimoji="0" lang="en-US" sz="450" b="0" i="0" u="none" strike="noStrike" kern="1200" cap="none" spc="0" normalizeH="0" baseline="0" noProof="0" dirty="0">
                <a:ln>
                  <a:noFill/>
                </a:ln>
                <a:solidFill>
                  <a:prstClr val="white"/>
                </a:solidFill>
                <a:effectLst/>
                <a:uLnTx/>
                <a:uFillTx/>
                <a:latin typeface="Arial"/>
                <a:ea typeface="+mn-ea"/>
                <a:cs typeface="+mn-cs"/>
              </a:endParaRPr>
            </a:p>
          </p:txBody>
        </p:sp>
        <p:sp>
          <p:nvSpPr>
            <p:cNvPr id="549" name="Oval 548">
              <a:extLst>
                <a:ext uri="{FF2B5EF4-FFF2-40B4-BE49-F238E27FC236}">
                  <a16:creationId xmlns:a16="http://schemas.microsoft.com/office/drawing/2014/main" id="{FD785DD3-0CF5-1002-7633-3C2067F3CDB6}"/>
                </a:ext>
              </a:extLst>
            </p:cNvPr>
            <p:cNvSpPr/>
            <p:nvPr/>
          </p:nvSpPr>
          <p:spPr bwMode="gray">
            <a:xfrm>
              <a:off x="9319567" y="2023482"/>
              <a:ext cx="341292" cy="348829"/>
            </a:xfrm>
            <a:prstGeom prst="ellipse">
              <a:avLst/>
            </a:prstGeom>
            <a:solidFill>
              <a:srgbClr val="3D5A8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65</a:t>
              </a:r>
            </a:p>
          </p:txBody>
        </p:sp>
        <p:sp>
          <p:nvSpPr>
            <p:cNvPr id="550" name="TextBox 549">
              <a:extLst>
                <a:ext uri="{FF2B5EF4-FFF2-40B4-BE49-F238E27FC236}">
                  <a16:creationId xmlns:a16="http://schemas.microsoft.com/office/drawing/2014/main" id="{C478BE1D-4674-F11F-29BC-80258894B395}"/>
                </a:ext>
              </a:extLst>
            </p:cNvPr>
            <p:cNvSpPr txBox="1"/>
            <p:nvPr/>
          </p:nvSpPr>
          <p:spPr bwMode="gray">
            <a:xfrm>
              <a:off x="9199342" y="2001408"/>
              <a:ext cx="575006" cy="197902"/>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dirty="0">
                  <a:ln>
                    <a:noFill/>
                  </a:ln>
                  <a:solidFill>
                    <a:prstClr val="white"/>
                  </a:solidFill>
                  <a:effectLst/>
                  <a:uLnTx/>
                  <a:uFillTx/>
                  <a:latin typeface="Arial"/>
                  <a:ea typeface="+mn-ea"/>
                  <a:cs typeface="+mn-cs"/>
                </a:rPr>
                <a:t>VT</a:t>
              </a:r>
            </a:p>
          </p:txBody>
        </p:sp>
        <p:sp>
          <p:nvSpPr>
            <p:cNvPr id="551" name="Oval 550">
              <a:extLst>
                <a:ext uri="{FF2B5EF4-FFF2-40B4-BE49-F238E27FC236}">
                  <a16:creationId xmlns:a16="http://schemas.microsoft.com/office/drawing/2014/main" id="{DDDD2AD5-78AB-3741-18DC-753837112F24}"/>
                </a:ext>
              </a:extLst>
            </p:cNvPr>
            <p:cNvSpPr/>
            <p:nvPr/>
          </p:nvSpPr>
          <p:spPr bwMode="gray">
            <a:xfrm>
              <a:off x="9992360" y="1623863"/>
              <a:ext cx="341292" cy="348830"/>
            </a:xfrm>
            <a:prstGeom prst="ellipse">
              <a:avLst/>
            </a:prstGeom>
            <a:solidFill>
              <a:srgbClr val="3D5A8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66</a:t>
              </a:r>
            </a:p>
          </p:txBody>
        </p:sp>
        <p:cxnSp>
          <p:nvCxnSpPr>
            <p:cNvPr id="552" name="Straight Connector 551">
              <a:extLst>
                <a:ext uri="{FF2B5EF4-FFF2-40B4-BE49-F238E27FC236}">
                  <a16:creationId xmlns:a16="http://schemas.microsoft.com/office/drawing/2014/main" id="{520333EF-F027-1965-01BE-07D3930330E5}"/>
                </a:ext>
              </a:extLst>
            </p:cNvPr>
            <p:cNvCxnSpPr>
              <a:cxnSpLocks/>
            </p:cNvCxnSpPr>
            <p:nvPr/>
          </p:nvCxnSpPr>
          <p:spPr bwMode="gray">
            <a:xfrm flipH="1" flipV="1">
              <a:off x="10159443" y="1877881"/>
              <a:ext cx="4003" cy="692262"/>
            </a:xfrm>
            <a:prstGeom prst="line">
              <a:avLst/>
            </a:prstGeom>
            <a:solidFill>
              <a:srgbClr val="7197B6"/>
            </a:solidFill>
            <a:ln w="9525">
              <a:solidFill>
                <a:srgbClr val="3D5A80"/>
              </a:solidFill>
            </a:ln>
          </p:spPr>
          <p:style>
            <a:lnRef idx="1">
              <a:schemeClr val="accent1"/>
            </a:lnRef>
            <a:fillRef idx="0">
              <a:schemeClr val="accent1"/>
            </a:fillRef>
            <a:effectRef idx="0">
              <a:schemeClr val="accent1"/>
            </a:effectRef>
            <a:fontRef idx="minor">
              <a:schemeClr val="tx1"/>
            </a:fontRef>
          </p:style>
        </p:cxnSp>
        <p:sp>
          <p:nvSpPr>
            <p:cNvPr id="553" name="TextBox 552">
              <a:extLst>
                <a:ext uri="{FF2B5EF4-FFF2-40B4-BE49-F238E27FC236}">
                  <a16:creationId xmlns:a16="http://schemas.microsoft.com/office/drawing/2014/main" id="{D9DEFFDF-98CF-210D-8EE0-FCFC421EB25C}"/>
                </a:ext>
              </a:extLst>
            </p:cNvPr>
            <p:cNvSpPr txBox="1"/>
            <p:nvPr/>
          </p:nvSpPr>
          <p:spPr bwMode="gray">
            <a:xfrm>
              <a:off x="9875120" y="1604176"/>
              <a:ext cx="575006" cy="215388"/>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a:ln>
                    <a:noFill/>
                  </a:ln>
                  <a:solidFill>
                    <a:prstClr val="white"/>
                  </a:solidFill>
                  <a:effectLst/>
                  <a:uLnTx/>
                  <a:uFillTx/>
                  <a:latin typeface="Arial"/>
                  <a:ea typeface="+mn-ea"/>
                  <a:cs typeface="+mn-cs"/>
                </a:rPr>
                <a:t>NH</a:t>
              </a:r>
            </a:p>
          </p:txBody>
        </p:sp>
        <p:sp>
          <p:nvSpPr>
            <p:cNvPr id="554" name="Oval 553">
              <a:extLst>
                <a:ext uri="{FF2B5EF4-FFF2-40B4-BE49-F238E27FC236}">
                  <a16:creationId xmlns:a16="http://schemas.microsoft.com/office/drawing/2014/main" id="{6CFDDDD1-5111-B1B9-8971-876A45F198C8}"/>
                </a:ext>
              </a:extLst>
            </p:cNvPr>
            <p:cNvSpPr/>
            <p:nvPr/>
          </p:nvSpPr>
          <p:spPr bwMode="gray">
            <a:xfrm>
              <a:off x="10342023" y="3703371"/>
              <a:ext cx="341292" cy="348830"/>
            </a:xfrm>
            <a:prstGeom prst="ellipse">
              <a:avLst/>
            </a:prstGeom>
            <a:solidFill>
              <a:srgbClr val="3D5A8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66</a:t>
              </a:r>
            </a:p>
          </p:txBody>
        </p:sp>
        <p:cxnSp>
          <p:nvCxnSpPr>
            <p:cNvPr id="555" name="Straight Connector 554">
              <a:extLst>
                <a:ext uri="{FF2B5EF4-FFF2-40B4-BE49-F238E27FC236}">
                  <a16:creationId xmlns:a16="http://schemas.microsoft.com/office/drawing/2014/main" id="{FC5D4E8B-18E0-FBEE-DAC3-71EF9AD0DEF6}"/>
                </a:ext>
              </a:extLst>
            </p:cNvPr>
            <p:cNvCxnSpPr>
              <a:cxnSpLocks/>
            </p:cNvCxnSpPr>
            <p:nvPr/>
          </p:nvCxnSpPr>
          <p:spPr bwMode="gray">
            <a:xfrm>
              <a:off x="9935827" y="3535131"/>
              <a:ext cx="476595" cy="248940"/>
            </a:xfrm>
            <a:prstGeom prst="line">
              <a:avLst/>
            </a:prstGeom>
            <a:solidFill>
              <a:schemeClr val="accent5"/>
            </a:solidFill>
            <a:ln w="9525">
              <a:solidFill>
                <a:srgbClr val="3D5A80"/>
              </a:solidFill>
            </a:ln>
          </p:spPr>
          <p:style>
            <a:lnRef idx="1">
              <a:schemeClr val="accent1"/>
            </a:lnRef>
            <a:fillRef idx="0">
              <a:schemeClr val="accent1"/>
            </a:fillRef>
            <a:effectRef idx="0">
              <a:schemeClr val="accent1"/>
            </a:effectRef>
            <a:fontRef idx="minor">
              <a:schemeClr val="tx1"/>
            </a:fontRef>
          </p:style>
        </p:cxnSp>
        <p:sp>
          <p:nvSpPr>
            <p:cNvPr id="556" name="TextBox 555">
              <a:extLst>
                <a:ext uri="{FF2B5EF4-FFF2-40B4-BE49-F238E27FC236}">
                  <a16:creationId xmlns:a16="http://schemas.microsoft.com/office/drawing/2014/main" id="{81FBDBAF-256C-497C-33B8-8A36F8BEF697}"/>
                </a:ext>
              </a:extLst>
            </p:cNvPr>
            <p:cNvSpPr txBox="1"/>
            <p:nvPr/>
          </p:nvSpPr>
          <p:spPr bwMode="gray">
            <a:xfrm>
              <a:off x="10228678" y="3705927"/>
              <a:ext cx="575006" cy="197902"/>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dirty="0">
                  <a:ln>
                    <a:noFill/>
                  </a:ln>
                  <a:solidFill>
                    <a:prstClr val="white"/>
                  </a:solidFill>
                  <a:effectLst/>
                  <a:uLnTx/>
                  <a:uFillTx/>
                  <a:latin typeface="Arial"/>
                  <a:ea typeface="+mn-ea"/>
                  <a:cs typeface="+mn-cs"/>
                </a:rPr>
                <a:t>DE</a:t>
              </a:r>
            </a:p>
          </p:txBody>
        </p:sp>
        <p:sp>
          <p:nvSpPr>
            <p:cNvPr id="557" name="Oval 556">
              <a:extLst>
                <a:ext uri="{FF2B5EF4-FFF2-40B4-BE49-F238E27FC236}">
                  <a16:creationId xmlns:a16="http://schemas.microsoft.com/office/drawing/2014/main" id="{49239720-DA29-5471-494C-2D9C0218A57A}"/>
                </a:ext>
              </a:extLst>
            </p:cNvPr>
            <p:cNvSpPr/>
            <p:nvPr/>
          </p:nvSpPr>
          <p:spPr bwMode="gray">
            <a:xfrm>
              <a:off x="10342023" y="4087575"/>
              <a:ext cx="341292" cy="348830"/>
            </a:xfrm>
            <a:prstGeom prst="ellipse">
              <a:avLst/>
            </a:prstGeom>
            <a:solidFill>
              <a:srgbClr val="3D5A8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67</a:t>
              </a:r>
            </a:p>
          </p:txBody>
        </p:sp>
        <p:cxnSp>
          <p:nvCxnSpPr>
            <p:cNvPr id="558" name="Straight Connector 557">
              <a:extLst>
                <a:ext uri="{FF2B5EF4-FFF2-40B4-BE49-F238E27FC236}">
                  <a16:creationId xmlns:a16="http://schemas.microsoft.com/office/drawing/2014/main" id="{58E0BE6F-6672-6772-7A89-2E24A86648AD}"/>
                </a:ext>
              </a:extLst>
            </p:cNvPr>
            <p:cNvCxnSpPr>
              <a:cxnSpLocks/>
              <a:stCxn id="518" idx="54"/>
            </p:cNvCxnSpPr>
            <p:nvPr/>
          </p:nvCxnSpPr>
          <p:spPr bwMode="gray">
            <a:xfrm>
              <a:off x="9954984" y="3643197"/>
              <a:ext cx="457436" cy="525079"/>
            </a:xfrm>
            <a:prstGeom prst="line">
              <a:avLst/>
            </a:prstGeom>
            <a:solidFill>
              <a:schemeClr val="accent1"/>
            </a:solidFill>
            <a:ln w="9525">
              <a:solidFill>
                <a:srgbClr val="3D5A80"/>
              </a:solidFill>
            </a:ln>
          </p:spPr>
          <p:style>
            <a:lnRef idx="1">
              <a:schemeClr val="accent1"/>
            </a:lnRef>
            <a:fillRef idx="0">
              <a:schemeClr val="accent1"/>
            </a:fillRef>
            <a:effectRef idx="0">
              <a:schemeClr val="accent1"/>
            </a:effectRef>
            <a:fontRef idx="minor">
              <a:schemeClr val="tx1"/>
            </a:fontRef>
          </p:style>
        </p:cxnSp>
        <p:sp>
          <p:nvSpPr>
            <p:cNvPr id="559" name="TextBox 558">
              <a:extLst>
                <a:ext uri="{FF2B5EF4-FFF2-40B4-BE49-F238E27FC236}">
                  <a16:creationId xmlns:a16="http://schemas.microsoft.com/office/drawing/2014/main" id="{93ED8C7E-401E-885A-C713-60BDCD7D337F}"/>
                </a:ext>
              </a:extLst>
            </p:cNvPr>
            <p:cNvSpPr txBox="1"/>
            <p:nvPr/>
          </p:nvSpPr>
          <p:spPr bwMode="gray">
            <a:xfrm>
              <a:off x="9546489" y="2809793"/>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67</a:t>
              </a:r>
            </a:p>
          </p:txBody>
        </p:sp>
        <p:sp>
          <p:nvSpPr>
            <p:cNvPr id="560" name="TextBox 559">
              <a:extLst>
                <a:ext uri="{FF2B5EF4-FFF2-40B4-BE49-F238E27FC236}">
                  <a16:creationId xmlns:a16="http://schemas.microsoft.com/office/drawing/2014/main" id="{055FDD93-D8B1-C34B-D482-0E3EB66A63C4}"/>
                </a:ext>
              </a:extLst>
            </p:cNvPr>
            <p:cNvSpPr txBox="1"/>
            <p:nvPr/>
          </p:nvSpPr>
          <p:spPr bwMode="gray">
            <a:xfrm>
              <a:off x="9370370" y="3162897"/>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66</a:t>
              </a:r>
            </a:p>
          </p:txBody>
        </p:sp>
        <p:sp>
          <p:nvSpPr>
            <p:cNvPr id="561" name="TextBox 560">
              <a:extLst>
                <a:ext uri="{FF2B5EF4-FFF2-40B4-BE49-F238E27FC236}">
                  <a16:creationId xmlns:a16="http://schemas.microsoft.com/office/drawing/2014/main" id="{AD67ADB9-B32A-DDBF-9702-ED2BF53CD0D3}"/>
                </a:ext>
              </a:extLst>
            </p:cNvPr>
            <p:cNvSpPr txBox="1"/>
            <p:nvPr/>
          </p:nvSpPr>
          <p:spPr bwMode="gray">
            <a:xfrm>
              <a:off x="9058693" y="3578638"/>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63</a:t>
              </a:r>
            </a:p>
          </p:txBody>
        </p:sp>
        <p:sp>
          <p:nvSpPr>
            <p:cNvPr id="562" name="TextBox 561">
              <a:extLst>
                <a:ext uri="{FF2B5EF4-FFF2-40B4-BE49-F238E27FC236}">
                  <a16:creationId xmlns:a16="http://schemas.microsoft.com/office/drawing/2014/main" id="{DC99E035-1AA7-5155-DA32-307DFB3FFC57}"/>
                </a:ext>
              </a:extLst>
            </p:cNvPr>
            <p:cNvSpPr txBox="1"/>
            <p:nvPr/>
          </p:nvSpPr>
          <p:spPr bwMode="gray">
            <a:xfrm>
              <a:off x="8841945" y="3319673"/>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65</a:t>
              </a:r>
            </a:p>
          </p:txBody>
        </p:sp>
        <p:sp>
          <p:nvSpPr>
            <p:cNvPr id="563" name="TextBox 562">
              <a:extLst>
                <a:ext uri="{FF2B5EF4-FFF2-40B4-BE49-F238E27FC236}">
                  <a16:creationId xmlns:a16="http://schemas.microsoft.com/office/drawing/2014/main" id="{E2CEB534-3EC8-DCEF-7396-C2D1165FD757}"/>
                </a:ext>
              </a:extLst>
            </p:cNvPr>
            <p:cNvSpPr txBox="1"/>
            <p:nvPr/>
          </p:nvSpPr>
          <p:spPr bwMode="gray">
            <a:xfrm>
              <a:off x="8651151" y="2952386"/>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66</a:t>
              </a:r>
            </a:p>
          </p:txBody>
        </p:sp>
        <p:sp>
          <p:nvSpPr>
            <p:cNvPr id="564" name="TextBox 563">
              <a:extLst>
                <a:ext uri="{FF2B5EF4-FFF2-40B4-BE49-F238E27FC236}">
                  <a16:creationId xmlns:a16="http://schemas.microsoft.com/office/drawing/2014/main" id="{C3052610-FF9B-83A0-5295-4F8B50E236D4}"/>
                </a:ext>
              </a:extLst>
            </p:cNvPr>
            <p:cNvSpPr txBox="1"/>
            <p:nvPr/>
          </p:nvSpPr>
          <p:spPr bwMode="gray">
            <a:xfrm>
              <a:off x="9361890" y="3635552"/>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66</a:t>
              </a:r>
            </a:p>
          </p:txBody>
        </p:sp>
        <p:sp>
          <p:nvSpPr>
            <p:cNvPr id="565" name="TextBox 564">
              <a:extLst>
                <a:ext uri="{FF2B5EF4-FFF2-40B4-BE49-F238E27FC236}">
                  <a16:creationId xmlns:a16="http://schemas.microsoft.com/office/drawing/2014/main" id="{E47C92C1-FB99-3DC6-91B1-5E0C49100AA3}"/>
                </a:ext>
              </a:extLst>
            </p:cNvPr>
            <p:cNvSpPr txBox="1"/>
            <p:nvPr/>
          </p:nvSpPr>
          <p:spPr bwMode="gray">
            <a:xfrm>
              <a:off x="9355681" y="3943653"/>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66</a:t>
              </a:r>
            </a:p>
          </p:txBody>
        </p:sp>
        <p:sp>
          <p:nvSpPr>
            <p:cNvPr id="566" name="TextBox 565">
              <a:extLst>
                <a:ext uri="{FF2B5EF4-FFF2-40B4-BE49-F238E27FC236}">
                  <a16:creationId xmlns:a16="http://schemas.microsoft.com/office/drawing/2014/main" id="{AEF72101-FC4E-585F-FE32-A7ACC8B91D29}"/>
                </a:ext>
              </a:extLst>
            </p:cNvPr>
            <p:cNvSpPr txBox="1"/>
            <p:nvPr/>
          </p:nvSpPr>
          <p:spPr bwMode="gray">
            <a:xfrm>
              <a:off x="8679771" y="3751562"/>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66</a:t>
              </a:r>
            </a:p>
          </p:txBody>
        </p:sp>
        <p:sp>
          <p:nvSpPr>
            <p:cNvPr id="567" name="TextBox 566">
              <a:extLst>
                <a:ext uri="{FF2B5EF4-FFF2-40B4-BE49-F238E27FC236}">
                  <a16:creationId xmlns:a16="http://schemas.microsoft.com/office/drawing/2014/main" id="{B0DFC821-8205-6E99-719E-58927180D3A4}"/>
                </a:ext>
              </a:extLst>
            </p:cNvPr>
            <p:cNvSpPr txBox="1"/>
            <p:nvPr/>
          </p:nvSpPr>
          <p:spPr bwMode="gray">
            <a:xfrm>
              <a:off x="8545312" y="4003815"/>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65</a:t>
              </a:r>
            </a:p>
          </p:txBody>
        </p:sp>
        <p:sp>
          <p:nvSpPr>
            <p:cNvPr id="568" name="TextBox 567">
              <a:extLst>
                <a:ext uri="{FF2B5EF4-FFF2-40B4-BE49-F238E27FC236}">
                  <a16:creationId xmlns:a16="http://schemas.microsoft.com/office/drawing/2014/main" id="{3AAF4987-652A-A44D-BDA5-E7E63E8786D5}"/>
                </a:ext>
              </a:extLst>
            </p:cNvPr>
            <p:cNvSpPr txBox="1"/>
            <p:nvPr/>
          </p:nvSpPr>
          <p:spPr bwMode="gray">
            <a:xfrm>
              <a:off x="7819854" y="3663894"/>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63</a:t>
              </a:r>
            </a:p>
          </p:txBody>
        </p:sp>
        <p:sp>
          <p:nvSpPr>
            <p:cNvPr id="569" name="TextBox 568">
              <a:extLst>
                <a:ext uri="{FF2B5EF4-FFF2-40B4-BE49-F238E27FC236}">
                  <a16:creationId xmlns:a16="http://schemas.microsoft.com/office/drawing/2014/main" id="{05AF7C59-54FC-DA34-241F-8B5E250A7C04}"/>
                </a:ext>
              </a:extLst>
            </p:cNvPr>
            <p:cNvSpPr txBox="1"/>
            <p:nvPr/>
          </p:nvSpPr>
          <p:spPr bwMode="gray">
            <a:xfrm>
              <a:off x="7714106" y="3161360"/>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63</a:t>
              </a:r>
            </a:p>
          </p:txBody>
        </p:sp>
        <p:sp>
          <p:nvSpPr>
            <p:cNvPr id="570" name="TextBox 569">
              <a:extLst>
                <a:ext uri="{FF2B5EF4-FFF2-40B4-BE49-F238E27FC236}">
                  <a16:creationId xmlns:a16="http://schemas.microsoft.com/office/drawing/2014/main" id="{9179C049-49EE-472C-EE33-41E9B92BEA87}"/>
                </a:ext>
              </a:extLst>
            </p:cNvPr>
            <p:cNvSpPr txBox="1"/>
            <p:nvPr/>
          </p:nvSpPr>
          <p:spPr bwMode="gray">
            <a:xfrm>
              <a:off x="7573269" y="2433970"/>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65</a:t>
              </a:r>
            </a:p>
          </p:txBody>
        </p:sp>
        <p:sp>
          <p:nvSpPr>
            <p:cNvPr id="571" name="TextBox 570">
              <a:extLst>
                <a:ext uri="{FF2B5EF4-FFF2-40B4-BE49-F238E27FC236}">
                  <a16:creationId xmlns:a16="http://schemas.microsoft.com/office/drawing/2014/main" id="{7B236FE2-2CF0-E62C-D890-FA0FCC52CD88}"/>
                </a:ext>
              </a:extLst>
            </p:cNvPr>
            <p:cNvSpPr txBox="1"/>
            <p:nvPr/>
          </p:nvSpPr>
          <p:spPr bwMode="gray">
            <a:xfrm>
              <a:off x="8051429" y="2776401"/>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55</a:t>
              </a:r>
            </a:p>
          </p:txBody>
        </p:sp>
        <p:sp>
          <p:nvSpPr>
            <p:cNvPr id="572" name="TextBox 571">
              <a:extLst>
                <a:ext uri="{FF2B5EF4-FFF2-40B4-BE49-F238E27FC236}">
                  <a16:creationId xmlns:a16="http://schemas.microsoft.com/office/drawing/2014/main" id="{D6A41F97-5BAF-0779-CAE7-9EC2F1AA5AFD}"/>
                </a:ext>
              </a:extLst>
            </p:cNvPr>
            <p:cNvSpPr txBox="1"/>
            <p:nvPr/>
          </p:nvSpPr>
          <p:spPr bwMode="gray">
            <a:xfrm>
              <a:off x="7044019" y="2808682"/>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65</a:t>
              </a:r>
            </a:p>
          </p:txBody>
        </p:sp>
        <p:sp>
          <p:nvSpPr>
            <p:cNvPr id="573" name="TextBox 572">
              <a:extLst>
                <a:ext uri="{FF2B5EF4-FFF2-40B4-BE49-F238E27FC236}">
                  <a16:creationId xmlns:a16="http://schemas.microsoft.com/office/drawing/2014/main" id="{74AF4906-32E9-A25A-D5E5-C5C650E654C1}"/>
                </a:ext>
              </a:extLst>
            </p:cNvPr>
            <p:cNvSpPr txBox="1"/>
            <p:nvPr/>
          </p:nvSpPr>
          <p:spPr bwMode="gray">
            <a:xfrm>
              <a:off x="7044019" y="3219373"/>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62</a:t>
              </a:r>
            </a:p>
          </p:txBody>
        </p:sp>
        <p:sp>
          <p:nvSpPr>
            <p:cNvPr id="574" name="TextBox 573">
              <a:extLst>
                <a:ext uri="{FF2B5EF4-FFF2-40B4-BE49-F238E27FC236}">
                  <a16:creationId xmlns:a16="http://schemas.microsoft.com/office/drawing/2014/main" id="{9DF802B7-9148-3233-3547-E0AD8E2D3B28}"/>
                </a:ext>
              </a:extLst>
            </p:cNvPr>
            <p:cNvSpPr txBox="1"/>
            <p:nvPr/>
          </p:nvSpPr>
          <p:spPr bwMode="gray">
            <a:xfrm>
              <a:off x="7177203" y="3674320"/>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61</a:t>
              </a:r>
            </a:p>
          </p:txBody>
        </p:sp>
        <p:sp>
          <p:nvSpPr>
            <p:cNvPr id="575" name="TextBox 574">
              <a:extLst>
                <a:ext uri="{FF2B5EF4-FFF2-40B4-BE49-F238E27FC236}">
                  <a16:creationId xmlns:a16="http://schemas.microsoft.com/office/drawing/2014/main" id="{DF631990-0630-F199-0E31-4A155B71D4CA}"/>
                </a:ext>
              </a:extLst>
            </p:cNvPr>
            <p:cNvSpPr txBox="1"/>
            <p:nvPr/>
          </p:nvSpPr>
          <p:spPr bwMode="gray">
            <a:xfrm>
              <a:off x="6400203" y="3556941"/>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63</a:t>
              </a:r>
            </a:p>
          </p:txBody>
        </p:sp>
        <p:sp>
          <p:nvSpPr>
            <p:cNvPr id="576" name="TextBox 575">
              <a:extLst>
                <a:ext uri="{FF2B5EF4-FFF2-40B4-BE49-F238E27FC236}">
                  <a16:creationId xmlns:a16="http://schemas.microsoft.com/office/drawing/2014/main" id="{25C0458F-6D33-FBB5-2E72-E462FE8BD3DA}"/>
                </a:ext>
              </a:extLst>
            </p:cNvPr>
            <p:cNvSpPr txBox="1"/>
            <p:nvPr/>
          </p:nvSpPr>
          <p:spPr bwMode="gray">
            <a:xfrm>
              <a:off x="4991755" y="2584151"/>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64</a:t>
              </a:r>
            </a:p>
          </p:txBody>
        </p:sp>
        <p:sp>
          <p:nvSpPr>
            <p:cNvPr id="577" name="TextBox 576">
              <a:extLst>
                <a:ext uri="{FF2B5EF4-FFF2-40B4-BE49-F238E27FC236}">
                  <a16:creationId xmlns:a16="http://schemas.microsoft.com/office/drawing/2014/main" id="{D970A94B-45A7-A3D2-9B19-FA264478240E}"/>
                </a:ext>
              </a:extLst>
            </p:cNvPr>
            <p:cNvSpPr txBox="1"/>
            <p:nvPr/>
          </p:nvSpPr>
          <p:spPr bwMode="gray">
            <a:xfrm>
              <a:off x="5188216" y="2093955"/>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63</a:t>
              </a:r>
            </a:p>
          </p:txBody>
        </p:sp>
        <p:sp>
          <p:nvSpPr>
            <p:cNvPr id="578" name="TextBox 577">
              <a:extLst>
                <a:ext uri="{FF2B5EF4-FFF2-40B4-BE49-F238E27FC236}">
                  <a16:creationId xmlns:a16="http://schemas.microsoft.com/office/drawing/2014/main" id="{96FBE2D4-D8D4-D916-02EB-3F7E81E85885}"/>
                </a:ext>
              </a:extLst>
            </p:cNvPr>
            <p:cNvSpPr txBox="1"/>
            <p:nvPr/>
          </p:nvSpPr>
          <p:spPr bwMode="gray">
            <a:xfrm>
              <a:off x="4863385" y="3692986"/>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53</a:t>
              </a:r>
            </a:p>
          </p:txBody>
        </p:sp>
        <p:sp>
          <p:nvSpPr>
            <p:cNvPr id="579" name="TextBox 578">
              <a:extLst>
                <a:ext uri="{FF2B5EF4-FFF2-40B4-BE49-F238E27FC236}">
                  <a16:creationId xmlns:a16="http://schemas.microsoft.com/office/drawing/2014/main" id="{F70EEE36-060A-592F-9B83-1B72FE27EDC6}"/>
                </a:ext>
              </a:extLst>
            </p:cNvPr>
            <p:cNvSpPr txBox="1"/>
            <p:nvPr/>
          </p:nvSpPr>
          <p:spPr bwMode="gray">
            <a:xfrm>
              <a:off x="5771091" y="3464877"/>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64</a:t>
              </a:r>
            </a:p>
          </p:txBody>
        </p:sp>
        <p:sp>
          <p:nvSpPr>
            <p:cNvPr id="580" name="TextBox 579">
              <a:extLst>
                <a:ext uri="{FF2B5EF4-FFF2-40B4-BE49-F238E27FC236}">
                  <a16:creationId xmlns:a16="http://schemas.microsoft.com/office/drawing/2014/main" id="{23BD1391-06AB-9A26-8D69-BE451DE43A6D}"/>
                </a:ext>
              </a:extLst>
            </p:cNvPr>
            <p:cNvSpPr txBox="1"/>
            <p:nvPr/>
          </p:nvSpPr>
          <p:spPr bwMode="gray">
            <a:xfrm>
              <a:off x="9193985" y="4183828"/>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67</a:t>
              </a:r>
            </a:p>
          </p:txBody>
        </p:sp>
        <p:sp>
          <p:nvSpPr>
            <p:cNvPr id="581" name="TextBox 580">
              <a:extLst>
                <a:ext uri="{FF2B5EF4-FFF2-40B4-BE49-F238E27FC236}">
                  <a16:creationId xmlns:a16="http://schemas.microsoft.com/office/drawing/2014/main" id="{10592535-4786-3191-FEAB-E5D51C2FC606}"/>
                </a:ext>
              </a:extLst>
            </p:cNvPr>
            <p:cNvSpPr txBox="1"/>
            <p:nvPr/>
          </p:nvSpPr>
          <p:spPr bwMode="gray">
            <a:xfrm>
              <a:off x="8536522" y="4459498"/>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67</a:t>
              </a:r>
            </a:p>
          </p:txBody>
        </p:sp>
        <p:sp>
          <p:nvSpPr>
            <p:cNvPr id="582" name="TextBox 581">
              <a:extLst>
                <a:ext uri="{FF2B5EF4-FFF2-40B4-BE49-F238E27FC236}">
                  <a16:creationId xmlns:a16="http://schemas.microsoft.com/office/drawing/2014/main" id="{7E8AF09A-85F6-2018-DB51-3CB4DDE4F9B4}"/>
                </a:ext>
              </a:extLst>
            </p:cNvPr>
            <p:cNvSpPr txBox="1"/>
            <p:nvPr/>
          </p:nvSpPr>
          <p:spPr bwMode="gray">
            <a:xfrm>
              <a:off x="9272681" y="5131251"/>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65</a:t>
              </a:r>
            </a:p>
          </p:txBody>
        </p:sp>
        <p:sp>
          <p:nvSpPr>
            <p:cNvPr id="583" name="TextBox 582">
              <a:extLst>
                <a:ext uri="{FF2B5EF4-FFF2-40B4-BE49-F238E27FC236}">
                  <a16:creationId xmlns:a16="http://schemas.microsoft.com/office/drawing/2014/main" id="{29946273-F07B-C087-A395-9FF2A96E8AEE}"/>
                </a:ext>
              </a:extLst>
            </p:cNvPr>
            <p:cNvSpPr txBox="1"/>
            <p:nvPr/>
          </p:nvSpPr>
          <p:spPr bwMode="gray">
            <a:xfrm>
              <a:off x="10228678" y="4069553"/>
              <a:ext cx="575006" cy="197902"/>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a:ln>
                    <a:noFill/>
                  </a:ln>
                  <a:solidFill>
                    <a:prstClr val="white"/>
                  </a:solidFill>
                  <a:effectLst/>
                  <a:uLnTx/>
                  <a:uFillTx/>
                  <a:latin typeface="Arial"/>
                  <a:ea typeface="+mn-ea"/>
                  <a:cs typeface="+mn-cs"/>
                </a:rPr>
                <a:t>MD</a:t>
              </a:r>
            </a:p>
          </p:txBody>
        </p:sp>
        <p:sp>
          <p:nvSpPr>
            <p:cNvPr id="584" name="TextBox 583">
              <a:extLst>
                <a:ext uri="{FF2B5EF4-FFF2-40B4-BE49-F238E27FC236}">
                  <a16:creationId xmlns:a16="http://schemas.microsoft.com/office/drawing/2014/main" id="{09DB10D2-9C2F-FCB3-705E-013A0C46145F}"/>
                </a:ext>
              </a:extLst>
            </p:cNvPr>
            <p:cNvSpPr txBox="1"/>
            <p:nvPr/>
          </p:nvSpPr>
          <p:spPr bwMode="gray">
            <a:xfrm>
              <a:off x="3989880" y="4503645"/>
              <a:ext cx="575006" cy="201606"/>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srgbClr val="FFFFFF"/>
                  </a:solidFill>
                  <a:effectLst/>
                  <a:uLnTx/>
                  <a:uFillTx/>
                  <a:latin typeface="Arial"/>
                  <a:ea typeface="+mn-ea"/>
                  <a:cs typeface="+mn-cs"/>
                </a:rPr>
                <a:t>63</a:t>
              </a:r>
            </a:p>
          </p:txBody>
        </p:sp>
        <p:sp>
          <p:nvSpPr>
            <p:cNvPr id="585" name="Oval 584">
              <a:extLst>
                <a:ext uri="{FF2B5EF4-FFF2-40B4-BE49-F238E27FC236}">
                  <a16:creationId xmlns:a16="http://schemas.microsoft.com/office/drawing/2014/main" id="{CAB2B1F3-365B-4B48-124D-A090EB7A7E9E}"/>
                </a:ext>
              </a:extLst>
            </p:cNvPr>
            <p:cNvSpPr/>
            <p:nvPr/>
          </p:nvSpPr>
          <p:spPr bwMode="gray">
            <a:xfrm>
              <a:off x="6007017" y="5640462"/>
              <a:ext cx="341292" cy="348830"/>
            </a:xfrm>
            <a:prstGeom prst="ellipse">
              <a:avLst/>
            </a:prstGeom>
            <a:solidFill>
              <a:srgbClr val="EE6C4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61</a:t>
              </a:r>
            </a:p>
          </p:txBody>
        </p:sp>
        <p:sp>
          <p:nvSpPr>
            <p:cNvPr id="586" name="TextBox 585">
              <a:extLst>
                <a:ext uri="{FF2B5EF4-FFF2-40B4-BE49-F238E27FC236}">
                  <a16:creationId xmlns:a16="http://schemas.microsoft.com/office/drawing/2014/main" id="{632A73C7-069D-36C8-4088-E08BE1CB9403}"/>
                </a:ext>
              </a:extLst>
            </p:cNvPr>
            <p:cNvSpPr txBox="1"/>
            <p:nvPr/>
          </p:nvSpPr>
          <p:spPr bwMode="gray">
            <a:xfrm>
              <a:off x="5893133" y="5619056"/>
              <a:ext cx="575006" cy="215388"/>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dirty="0">
                  <a:ln>
                    <a:noFill/>
                  </a:ln>
                  <a:solidFill>
                    <a:prstClr val="white"/>
                  </a:solidFill>
                  <a:effectLst/>
                  <a:uLnTx/>
                  <a:uFillTx/>
                  <a:latin typeface="Arial"/>
                  <a:ea typeface="+mn-ea"/>
                  <a:cs typeface="+mn-cs"/>
                </a:rPr>
                <a:t>HI</a:t>
              </a:r>
            </a:p>
          </p:txBody>
        </p:sp>
        <p:cxnSp>
          <p:nvCxnSpPr>
            <p:cNvPr id="587" name="Straight Connector 586">
              <a:extLst>
                <a:ext uri="{FF2B5EF4-FFF2-40B4-BE49-F238E27FC236}">
                  <a16:creationId xmlns:a16="http://schemas.microsoft.com/office/drawing/2014/main" id="{43DBBC03-27D6-5A99-DB7E-4ADA851A607A}"/>
                </a:ext>
              </a:extLst>
            </p:cNvPr>
            <p:cNvCxnSpPr>
              <a:cxnSpLocks/>
              <a:endCxn id="549" idx="5"/>
            </p:cNvCxnSpPr>
            <p:nvPr/>
          </p:nvCxnSpPr>
          <p:spPr bwMode="gray">
            <a:xfrm flipH="1" flipV="1">
              <a:off x="9610878" y="2321227"/>
              <a:ext cx="424729" cy="287194"/>
            </a:xfrm>
            <a:prstGeom prst="line">
              <a:avLst/>
            </a:prstGeom>
            <a:solidFill>
              <a:srgbClr val="5A86AA"/>
            </a:solidFill>
            <a:ln w="9525">
              <a:solidFill>
                <a:srgbClr val="3D5A80"/>
              </a:solidFill>
            </a:ln>
          </p:spPr>
          <p:style>
            <a:lnRef idx="1">
              <a:schemeClr val="accent1"/>
            </a:lnRef>
            <a:fillRef idx="0">
              <a:schemeClr val="accent1"/>
            </a:fillRef>
            <a:effectRef idx="0">
              <a:schemeClr val="accent1"/>
            </a:effectRef>
            <a:fontRef idx="minor">
              <a:schemeClr val="tx1"/>
            </a:fontRef>
          </p:style>
        </p:cxnSp>
        <p:cxnSp>
          <p:nvCxnSpPr>
            <p:cNvPr id="588" name="Straight Connector 587">
              <a:extLst>
                <a:ext uri="{FF2B5EF4-FFF2-40B4-BE49-F238E27FC236}">
                  <a16:creationId xmlns:a16="http://schemas.microsoft.com/office/drawing/2014/main" id="{7E121523-CE18-BADE-1E39-581D7DE7D045}"/>
                </a:ext>
              </a:extLst>
            </p:cNvPr>
            <p:cNvCxnSpPr>
              <a:cxnSpLocks/>
              <a:stCxn id="518" idx="10"/>
              <a:endCxn id="590" idx="2"/>
            </p:cNvCxnSpPr>
            <p:nvPr/>
          </p:nvCxnSpPr>
          <p:spPr bwMode="gray">
            <a:xfrm>
              <a:off x="9767966" y="3564622"/>
              <a:ext cx="481257" cy="969783"/>
            </a:xfrm>
            <a:prstGeom prst="line">
              <a:avLst/>
            </a:prstGeom>
            <a:solidFill>
              <a:schemeClr val="accent5"/>
            </a:solidFill>
            <a:ln w="9525">
              <a:solidFill>
                <a:srgbClr val="E9A10E"/>
              </a:solidFill>
            </a:ln>
          </p:spPr>
          <p:style>
            <a:lnRef idx="1">
              <a:schemeClr val="accent1"/>
            </a:lnRef>
            <a:fillRef idx="0">
              <a:schemeClr val="accent1"/>
            </a:fillRef>
            <a:effectRef idx="0">
              <a:schemeClr val="accent1"/>
            </a:effectRef>
            <a:fontRef idx="minor">
              <a:schemeClr val="tx1"/>
            </a:fontRef>
          </p:style>
        </p:cxnSp>
        <p:sp>
          <p:nvSpPr>
            <p:cNvPr id="589" name="Oval 588">
              <a:extLst>
                <a:ext uri="{FF2B5EF4-FFF2-40B4-BE49-F238E27FC236}">
                  <a16:creationId xmlns:a16="http://schemas.microsoft.com/office/drawing/2014/main" id="{0D85160C-D6B1-7D66-003E-584861CDD0A3}"/>
                </a:ext>
              </a:extLst>
            </p:cNvPr>
            <p:cNvSpPr/>
            <p:nvPr/>
          </p:nvSpPr>
          <p:spPr bwMode="gray">
            <a:xfrm>
              <a:off x="10082417" y="4353021"/>
              <a:ext cx="341292" cy="348830"/>
            </a:xfrm>
            <a:prstGeom prst="ellipse">
              <a:avLst/>
            </a:prstGeom>
            <a:solidFill>
              <a:srgbClr val="E9A10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91440"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750" b="1" i="0" u="none" strike="noStrike" kern="1200" cap="none" spc="0" normalizeH="0" baseline="0" noProof="0" dirty="0">
                  <a:ln>
                    <a:noFill/>
                  </a:ln>
                  <a:solidFill>
                    <a:prstClr val="white"/>
                  </a:solidFill>
                  <a:effectLst/>
                  <a:uLnTx/>
                  <a:uFillTx/>
                  <a:latin typeface="Arial"/>
                  <a:ea typeface="+mn-ea"/>
                  <a:cs typeface="+mn-cs"/>
                </a:rPr>
                <a:t>70</a:t>
              </a:r>
            </a:p>
          </p:txBody>
        </p:sp>
        <p:sp>
          <p:nvSpPr>
            <p:cNvPr id="590" name="TextBox 589">
              <a:extLst>
                <a:ext uri="{FF2B5EF4-FFF2-40B4-BE49-F238E27FC236}">
                  <a16:creationId xmlns:a16="http://schemas.microsoft.com/office/drawing/2014/main" id="{313EC658-08D1-4031-85ED-E35CEF9D5B51}"/>
                </a:ext>
              </a:extLst>
            </p:cNvPr>
            <p:cNvSpPr txBox="1"/>
            <p:nvPr/>
          </p:nvSpPr>
          <p:spPr bwMode="gray">
            <a:xfrm>
              <a:off x="9961719" y="4336503"/>
              <a:ext cx="575006" cy="197902"/>
            </a:xfrm>
            <a:prstGeom prst="rect">
              <a:avLst/>
            </a:prstGeom>
            <a:noFill/>
          </p:spPr>
          <p:txBody>
            <a:bodyPr wrap="square" rtlCol="0">
              <a:spAutoFit/>
            </a:bodyPr>
            <a:lstStyle/>
            <a:p>
              <a:pPr marL="0" marR="0" lvl="0" indent="0" algn="ctr" defTabSz="685983" rtl="0" eaLnBrk="1" fontAlgn="auto" latinLnBrk="0" hangingPunct="1">
                <a:lnSpc>
                  <a:spcPct val="100000"/>
                </a:lnSpc>
                <a:spcBef>
                  <a:spcPts val="0"/>
                </a:spcBef>
                <a:spcAft>
                  <a:spcPts val="0"/>
                </a:spcAft>
                <a:buClrTx/>
                <a:buSzTx/>
                <a:buFontTx/>
                <a:buNone/>
                <a:tabLst/>
                <a:defRPr/>
              </a:pPr>
              <a:r>
                <a:rPr kumimoji="0" lang="en-US" sz="450" b="0" i="0" u="none" strike="noStrike" kern="1200" cap="none" spc="0" normalizeH="0" baseline="0" noProof="0">
                  <a:ln>
                    <a:noFill/>
                  </a:ln>
                  <a:solidFill>
                    <a:prstClr val="white"/>
                  </a:solidFill>
                  <a:effectLst/>
                  <a:uLnTx/>
                  <a:uFillTx/>
                  <a:latin typeface="Arial"/>
                  <a:ea typeface="+mn-ea"/>
                  <a:cs typeface="+mn-cs"/>
                </a:rPr>
                <a:t>DC</a:t>
              </a:r>
            </a:p>
          </p:txBody>
        </p:sp>
      </p:grpSp>
      <p:grpSp>
        <p:nvGrpSpPr>
          <p:cNvPr id="680" name="Group 679">
            <a:extLst>
              <a:ext uri="{FF2B5EF4-FFF2-40B4-BE49-F238E27FC236}">
                <a16:creationId xmlns:a16="http://schemas.microsoft.com/office/drawing/2014/main" id="{1BE04991-D957-F4B3-2D93-E81C93689A7F}"/>
              </a:ext>
            </a:extLst>
          </p:cNvPr>
          <p:cNvGrpSpPr/>
          <p:nvPr/>
        </p:nvGrpSpPr>
        <p:grpSpPr bwMode="gray">
          <a:xfrm>
            <a:off x="1399612" y="2051716"/>
            <a:ext cx="2456661" cy="1212974"/>
            <a:chOff x="411086" y="3047125"/>
            <a:chExt cx="3105871" cy="931273"/>
          </a:xfrm>
        </p:grpSpPr>
        <p:sp>
          <p:nvSpPr>
            <p:cNvPr id="681" name="Rectangle 680">
              <a:extLst>
                <a:ext uri="{FF2B5EF4-FFF2-40B4-BE49-F238E27FC236}">
                  <a16:creationId xmlns:a16="http://schemas.microsoft.com/office/drawing/2014/main" id="{D872420A-EE37-2753-A30B-62B586B3F891}"/>
                </a:ext>
              </a:extLst>
            </p:cNvPr>
            <p:cNvSpPr>
              <a:spLocks noChangeAspect="1"/>
            </p:cNvSpPr>
            <p:nvPr/>
          </p:nvSpPr>
          <p:spPr bwMode="gray">
            <a:xfrm>
              <a:off x="411086" y="3052837"/>
              <a:ext cx="304561" cy="201244"/>
            </a:xfrm>
            <a:prstGeom prst="rect">
              <a:avLst/>
            </a:prstGeom>
            <a:solidFill>
              <a:srgbClr val="016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endParaRPr kumimoji="0" lang="en-US" sz="1350" b="1" i="0" u="none" strike="noStrike" kern="1200" cap="none" spc="0" normalizeH="0" baseline="0" noProof="0">
                <a:ln>
                  <a:noFill/>
                </a:ln>
                <a:solidFill>
                  <a:srgbClr val="125184"/>
                </a:solidFill>
                <a:effectLst/>
                <a:uLnTx/>
                <a:uFillTx/>
                <a:latin typeface="Arial" panose="020B0604020202020204" pitchFamily="34" charset="0"/>
                <a:ea typeface="+mn-ea"/>
                <a:cs typeface="+mn-cs"/>
              </a:endParaRPr>
            </a:p>
          </p:txBody>
        </p:sp>
        <p:sp>
          <p:nvSpPr>
            <p:cNvPr id="682" name="Rectangle 681">
              <a:extLst>
                <a:ext uri="{FF2B5EF4-FFF2-40B4-BE49-F238E27FC236}">
                  <a16:creationId xmlns:a16="http://schemas.microsoft.com/office/drawing/2014/main" id="{F119ACFE-52F1-CED8-EE42-96BC7469BF0A}"/>
                </a:ext>
              </a:extLst>
            </p:cNvPr>
            <p:cNvSpPr>
              <a:spLocks noChangeAspect="1"/>
            </p:cNvSpPr>
            <p:nvPr/>
          </p:nvSpPr>
          <p:spPr bwMode="gray">
            <a:xfrm>
              <a:off x="411086" y="3415087"/>
              <a:ext cx="304561" cy="20124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endParaRPr kumimoji="0" lang="en-US" sz="1350" b="1"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683" name="Rectangle 682">
              <a:extLst>
                <a:ext uri="{FF2B5EF4-FFF2-40B4-BE49-F238E27FC236}">
                  <a16:creationId xmlns:a16="http://schemas.microsoft.com/office/drawing/2014/main" id="{3BECFDFF-CF6A-9E83-5182-E12616A1E4D2}"/>
                </a:ext>
              </a:extLst>
            </p:cNvPr>
            <p:cNvSpPr>
              <a:spLocks noChangeAspect="1"/>
            </p:cNvSpPr>
            <p:nvPr/>
          </p:nvSpPr>
          <p:spPr bwMode="gray">
            <a:xfrm>
              <a:off x="411086" y="3771445"/>
              <a:ext cx="304561" cy="201244"/>
            </a:xfrm>
            <a:prstGeom prst="rect">
              <a:avLst/>
            </a:prstGeom>
            <a:solidFill>
              <a:srgbClr val="EE6C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endParaRPr kumimoji="0" lang="en-US" sz="1350" b="1"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684" name="Rectangle 683">
              <a:extLst>
                <a:ext uri="{FF2B5EF4-FFF2-40B4-BE49-F238E27FC236}">
                  <a16:creationId xmlns:a16="http://schemas.microsoft.com/office/drawing/2014/main" id="{6F6898BF-CB3E-8DD9-61CC-8C406C452FD8}"/>
                </a:ext>
              </a:extLst>
            </p:cNvPr>
            <p:cNvSpPr>
              <a:spLocks noChangeAspect="1"/>
            </p:cNvSpPr>
            <p:nvPr/>
          </p:nvSpPr>
          <p:spPr bwMode="gray">
            <a:xfrm>
              <a:off x="2013125" y="3052837"/>
              <a:ext cx="304561" cy="201244"/>
            </a:xfrm>
            <a:prstGeom prst="rect">
              <a:avLst/>
            </a:prstGeom>
            <a:solidFill>
              <a:srgbClr val="3D5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endParaRPr kumimoji="0" lang="en-US" sz="1350" b="1"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685" name="Rectangle 684">
              <a:extLst>
                <a:ext uri="{FF2B5EF4-FFF2-40B4-BE49-F238E27FC236}">
                  <a16:creationId xmlns:a16="http://schemas.microsoft.com/office/drawing/2014/main" id="{1C416108-252D-C0FD-8CC2-67B4FBE285E4}"/>
                </a:ext>
              </a:extLst>
            </p:cNvPr>
            <p:cNvSpPr>
              <a:spLocks noChangeAspect="1"/>
            </p:cNvSpPr>
            <p:nvPr/>
          </p:nvSpPr>
          <p:spPr bwMode="gray">
            <a:xfrm>
              <a:off x="2013125" y="3415087"/>
              <a:ext cx="304561" cy="201244"/>
            </a:xfrm>
            <a:prstGeom prst="rect">
              <a:avLst/>
            </a:prstGeom>
            <a:solidFill>
              <a:srgbClr val="E9A1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983" rtl="0" eaLnBrk="1" fontAlgn="auto" latinLnBrk="0" hangingPunct="1">
                <a:lnSpc>
                  <a:spcPct val="100000"/>
                </a:lnSpc>
                <a:spcBef>
                  <a:spcPts val="0"/>
                </a:spcBef>
                <a:spcAft>
                  <a:spcPts val="0"/>
                </a:spcAft>
                <a:buClrTx/>
                <a:buSzTx/>
                <a:buFontTx/>
                <a:buNone/>
                <a:tabLst/>
                <a:defRPr/>
              </a:pPr>
              <a:endParaRPr kumimoji="0" lang="en-US" sz="1350" b="1" i="0" u="none" strike="noStrike" kern="1200" cap="none" spc="0" normalizeH="0" baseline="0" noProof="0">
                <a:ln>
                  <a:noFill/>
                </a:ln>
                <a:solidFill>
                  <a:srgbClr val="FFFFFF"/>
                </a:solidFill>
                <a:effectLst/>
                <a:uLnTx/>
                <a:uFillTx/>
                <a:latin typeface="Arial" panose="020B0604020202020204" pitchFamily="34" charset="0"/>
                <a:ea typeface="+mn-ea"/>
                <a:cs typeface="+mn-cs"/>
              </a:endParaRPr>
            </a:p>
          </p:txBody>
        </p:sp>
        <p:sp>
          <p:nvSpPr>
            <p:cNvPr id="686" name="TextBox 685">
              <a:extLst>
                <a:ext uri="{FF2B5EF4-FFF2-40B4-BE49-F238E27FC236}">
                  <a16:creationId xmlns:a16="http://schemas.microsoft.com/office/drawing/2014/main" id="{C154BE9E-9764-0598-A63E-191343469571}"/>
                </a:ext>
              </a:extLst>
            </p:cNvPr>
            <p:cNvSpPr txBox="1"/>
            <p:nvPr/>
          </p:nvSpPr>
          <p:spPr bwMode="gray">
            <a:xfrm>
              <a:off x="688450" y="3047125"/>
              <a:ext cx="1212900" cy="212666"/>
            </a:xfrm>
            <a:prstGeom prst="rect">
              <a:avLst/>
            </a:prstGeom>
            <a:noFill/>
          </p:spPr>
          <p:txBody>
            <a:bodyPr wrap="square" rtlCol="0" anchor="ctr" anchorCtr="0">
              <a:noAutofit/>
            </a:bodyPr>
            <a:lstStyle/>
            <a:p>
              <a:pPr marL="0" marR="0" lvl="0" indent="0" algn="l" defTabSz="685983" rtl="0" eaLnBrk="1" fontAlgn="auto" latinLnBrk="0" hangingPunct="1">
                <a:lnSpc>
                  <a:spcPct val="90000"/>
                </a:lnSpc>
                <a:spcBef>
                  <a:spcPts val="0"/>
                </a:spcBef>
                <a:spcAft>
                  <a:spcPts val="0"/>
                </a:spcAft>
                <a:buClrTx/>
                <a:buSzTx/>
                <a:buFontTx/>
                <a:buNone/>
                <a:tabLst/>
                <a:defRPr/>
              </a:pPr>
              <a:r>
                <a:rPr lang="en-US" sz="1050" b="1" dirty="0">
                  <a:solidFill>
                    <a:prstClr val="black"/>
                  </a:solidFill>
                  <a:latin typeface="Arial"/>
                </a:rPr>
                <a:t>53-56</a:t>
              </a:r>
              <a:r>
                <a:rPr kumimoji="0" lang="en-US" sz="1050" b="1" i="0" u="none" strike="noStrike" kern="1200" cap="none" spc="0" normalizeH="0" baseline="0" noProof="0" dirty="0">
                  <a:ln>
                    <a:noFill/>
                  </a:ln>
                  <a:solidFill>
                    <a:prstClr val="black"/>
                  </a:solidFill>
                  <a:effectLst/>
                  <a:uLnTx/>
                  <a:uFillTx/>
                  <a:latin typeface="Arial"/>
                  <a:ea typeface="+mn-ea"/>
                  <a:cs typeface="+mn-cs"/>
                </a:rPr>
                <a:t>%</a:t>
              </a:r>
            </a:p>
          </p:txBody>
        </p:sp>
        <p:sp>
          <p:nvSpPr>
            <p:cNvPr id="687" name="TextBox 686">
              <a:extLst>
                <a:ext uri="{FF2B5EF4-FFF2-40B4-BE49-F238E27FC236}">
                  <a16:creationId xmlns:a16="http://schemas.microsoft.com/office/drawing/2014/main" id="{53E5F66E-7F63-B70B-DB4C-B0D5977EDC29}"/>
                </a:ext>
              </a:extLst>
            </p:cNvPr>
            <p:cNvSpPr txBox="1"/>
            <p:nvPr/>
          </p:nvSpPr>
          <p:spPr bwMode="gray">
            <a:xfrm>
              <a:off x="688450" y="3409375"/>
              <a:ext cx="1212900" cy="212666"/>
            </a:xfrm>
            <a:prstGeom prst="rect">
              <a:avLst/>
            </a:prstGeom>
            <a:noFill/>
          </p:spPr>
          <p:txBody>
            <a:bodyPr wrap="square" rtlCol="0" anchor="ctr" anchorCtr="0">
              <a:noAutofit/>
            </a:bodyPr>
            <a:lstStyle/>
            <a:p>
              <a:pPr marL="0" marR="0" lvl="0" indent="0" algn="l" defTabSz="685983" rtl="0" eaLnBrk="1" fontAlgn="auto" latinLnBrk="0" hangingPunct="1">
                <a:lnSpc>
                  <a:spcPct val="9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a:ea typeface="+mn-ea"/>
                  <a:cs typeface="+mn-cs"/>
                </a:rPr>
                <a:t>57-59%</a:t>
              </a:r>
            </a:p>
          </p:txBody>
        </p:sp>
        <p:sp>
          <p:nvSpPr>
            <p:cNvPr id="688" name="TextBox 687">
              <a:extLst>
                <a:ext uri="{FF2B5EF4-FFF2-40B4-BE49-F238E27FC236}">
                  <a16:creationId xmlns:a16="http://schemas.microsoft.com/office/drawing/2014/main" id="{5F52E2CF-7117-1A70-D47B-28979DF6E2F9}"/>
                </a:ext>
              </a:extLst>
            </p:cNvPr>
            <p:cNvSpPr txBox="1"/>
            <p:nvPr/>
          </p:nvSpPr>
          <p:spPr bwMode="gray">
            <a:xfrm>
              <a:off x="688450" y="3765732"/>
              <a:ext cx="1212900" cy="212666"/>
            </a:xfrm>
            <a:prstGeom prst="rect">
              <a:avLst/>
            </a:prstGeom>
            <a:noFill/>
          </p:spPr>
          <p:txBody>
            <a:bodyPr wrap="square" rtlCol="0" anchor="ctr" anchorCtr="0">
              <a:noAutofit/>
            </a:bodyPr>
            <a:lstStyle/>
            <a:p>
              <a:pPr marL="0" marR="0" lvl="0" indent="0" algn="l" defTabSz="685983" rtl="0" eaLnBrk="1" fontAlgn="auto" latinLnBrk="0" hangingPunct="1">
                <a:lnSpc>
                  <a:spcPct val="9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a:ea typeface="+mn-ea"/>
                  <a:cs typeface="+mn-cs"/>
                </a:rPr>
                <a:t>60-64%</a:t>
              </a:r>
            </a:p>
          </p:txBody>
        </p:sp>
        <p:sp>
          <p:nvSpPr>
            <p:cNvPr id="689" name="TextBox 688">
              <a:extLst>
                <a:ext uri="{FF2B5EF4-FFF2-40B4-BE49-F238E27FC236}">
                  <a16:creationId xmlns:a16="http://schemas.microsoft.com/office/drawing/2014/main" id="{8D7387CF-3CB1-52F2-C4C0-435C4934A82E}"/>
                </a:ext>
              </a:extLst>
            </p:cNvPr>
            <p:cNvSpPr txBox="1"/>
            <p:nvPr/>
          </p:nvSpPr>
          <p:spPr bwMode="gray">
            <a:xfrm>
              <a:off x="2304057" y="3047125"/>
              <a:ext cx="1212900" cy="212666"/>
            </a:xfrm>
            <a:prstGeom prst="rect">
              <a:avLst/>
            </a:prstGeom>
            <a:noFill/>
          </p:spPr>
          <p:txBody>
            <a:bodyPr wrap="square" rtlCol="0" anchor="ctr" anchorCtr="0">
              <a:noAutofit/>
            </a:bodyPr>
            <a:lstStyle/>
            <a:p>
              <a:pPr marL="0" marR="0" lvl="0" indent="0" algn="l" defTabSz="685983" rtl="0" eaLnBrk="1" fontAlgn="auto" latinLnBrk="0" hangingPunct="1">
                <a:lnSpc>
                  <a:spcPct val="9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a:ea typeface="+mn-ea"/>
                  <a:cs typeface="+mn-cs"/>
                </a:rPr>
                <a:t>65-67%</a:t>
              </a:r>
            </a:p>
          </p:txBody>
        </p:sp>
      </p:grpSp>
      <p:sp>
        <p:nvSpPr>
          <p:cNvPr id="690" name="TextBox 689">
            <a:extLst>
              <a:ext uri="{FF2B5EF4-FFF2-40B4-BE49-F238E27FC236}">
                <a16:creationId xmlns:a16="http://schemas.microsoft.com/office/drawing/2014/main" id="{00622922-BCF3-0371-CE30-2F1CD1516526}"/>
              </a:ext>
            </a:extLst>
          </p:cNvPr>
          <p:cNvSpPr txBox="1"/>
          <p:nvPr/>
        </p:nvSpPr>
        <p:spPr>
          <a:xfrm>
            <a:off x="2899874" y="2546655"/>
            <a:ext cx="1071978"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69-70%</a:t>
            </a:r>
          </a:p>
        </p:txBody>
      </p:sp>
      <p:sp>
        <p:nvSpPr>
          <p:cNvPr id="691" name="Rectangle 690">
            <a:extLst>
              <a:ext uri="{FF2B5EF4-FFF2-40B4-BE49-F238E27FC236}">
                <a16:creationId xmlns:a16="http://schemas.microsoft.com/office/drawing/2014/main" id="{15837AE6-798D-4673-38B9-B1ED31C319F0}"/>
              </a:ext>
            </a:extLst>
          </p:cNvPr>
          <p:cNvSpPr/>
          <p:nvPr/>
        </p:nvSpPr>
        <p:spPr>
          <a:xfrm>
            <a:off x="341092" y="3612243"/>
            <a:ext cx="2402772" cy="18657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59</a:t>
            </a:r>
            <a:r>
              <a:rPr kumimoji="0" lang="en-US" sz="4800" b="1" i="0" u="none" strike="noStrike" kern="1200" cap="none" spc="0" normalizeH="0" baseline="30000" noProof="0" dirty="0">
                <a:ln>
                  <a:noFill/>
                </a:ln>
                <a:solidFill>
                  <a:schemeClr val="tx1"/>
                </a:solidFill>
                <a:effectLst/>
                <a:uLnTx/>
                <a:uFillTx/>
                <a:latin typeface="Arial" panose="020B0604020202020204" pitchFamily="34" charset="0"/>
                <a:cs typeface="Arial" panose="020B0604020202020204" pitchFamily="34" charset="0"/>
              </a:rPr>
              <a:t>%</a:t>
            </a:r>
            <a:endParaRPr kumimoji="0" lang="en-US" sz="1800" b="0"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Overall US CRC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Screening Rate</a:t>
            </a:r>
            <a:r>
              <a:rPr kumimoji="0" lang="en-US" sz="18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(National Health Interview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noProof="0" dirty="0">
                <a:ln>
                  <a:noFill/>
                </a:ln>
                <a:solidFill>
                  <a:prstClr val="black"/>
                </a:solidFill>
                <a:effectLst/>
                <a:uLnTx/>
                <a:uFillTx/>
                <a:latin typeface="Arial" panose="020B0604020202020204" pitchFamily="34" charset="0"/>
                <a:ea typeface="+mn-ea"/>
                <a:cs typeface="Arial" panose="020B0604020202020204" pitchFamily="34" charset="0"/>
              </a:rPr>
              <a:t>Survey, 2021)</a:t>
            </a:r>
          </a:p>
        </p:txBody>
      </p:sp>
    </p:spTree>
    <p:extLst>
      <p:ext uri="{BB962C8B-B14F-4D97-AF65-F5344CB8AC3E}">
        <p14:creationId xmlns:p14="http://schemas.microsoft.com/office/powerpoint/2010/main" val="2252306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p:cNvSpPr>
            <a:spLocks noGrp="1"/>
          </p:cNvSpPr>
          <p:nvPr>
            <p:ph type="body" sz="quarter" idx="16"/>
          </p:nvPr>
        </p:nvSpPr>
        <p:spPr>
          <a:xfrm>
            <a:off x="1414657" y="5544273"/>
            <a:ext cx="9906518" cy="1184129"/>
          </a:xfrm>
        </p:spPr>
        <p:txBody>
          <a:bodyPr/>
          <a:lstStyle/>
          <a:p>
            <a:pPr>
              <a:lnSpc>
                <a:spcPct val="100000"/>
              </a:lnSpc>
              <a:spcBef>
                <a:spcPts val="0"/>
              </a:spcBef>
            </a:pPr>
            <a:r>
              <a:rPr lang="en-GB" dirty="0">
                <a:cs typeface="Arial"/>
              </a:rPr>
              <a:t>*</a:t>
            </a:r>
            <a:r>
              <a:rPr lang="en-US" dirty="0">
                <a:cs typeface="Arial"/>
              </a:rPr>
              <a:t>The United States Multi-Society Task Force on Colorectal Cancer includes the American College of Gastroenterology (ACG), the American Gastroenterological Association (AGA), and the American Society for Gastrointestinal Endoscopy (ASGE).</a:t>
            </a:r>
            <a:endParaRPr lang="en-GB" dirty="0">
              <a:ea typeface="+mn-lt"/>
              <a:cs typeface="+mn-lt"/>
            </a:endParaRPr>
          </a:p>
          <a:p>
            <a:pPr>
              <a:lnSpc>
                <a:spcPct val="100000"/>
              </a:lnSpc>
              <a:spcBef>
                <a:spcPts val="0"/>
              </a:spcBef>
            </a:pPr>
            <a:r>
              <a:rPr lang="en-US" baseline="30000" dirty="0">
                <a:cs typeface="Arial"/>
              </a:rPr>
              <a:t>†</a:t>
            </a:r>
            <a:r>
              <a:rPr lang="en-US" dirty="0">
                <a:cs typeface="Arial"/>
              </a:rPr>
              <a:t>The 2021 article reflects updates on age to start and stop colorectal cancer screening. See </a:t>
            </a:r>
            <a:r>
              <a:rPr lang="en-US" b="0" i="0" u="none" strike="noStrike" dirty="0">
                <a:effectLst/>
                <a:cs typeface="Arial"/>
              </a:rPr>
              <a:t>Rex DK, et al. </a:t>
            </a:r>
            <a:r>
              <a:rPr lang="en-US" b="0" i="1" u="none" strike="noStrike" dirty="0">
                <a:effectLst/>
                <a:cs typeface="Arial"/>
              </a:rPr>
              <a:t>Am J Gastroenterol</a:t>
            </a:r>
            <a:r>
              <a:rPr lang="en-US" b="0" i="0" u="none" strike="noStrike" dirty="0">
                <a:effectLst/>
                <a:cs typeface="Arial"/>
              </a:rPr>
              <a:t>. 2017;112(7):1016-1030 for additional MSTF recommendations.</a:t>
            </a:r>
            <a:endParaRPr lang="en-US" dirty="0">
              <a:cs typeface="Arial"/>
            </a:endParaRPr>
          </a:p>
          <a:p>
            <a:pPr>
              <a:lnSpc>
                <a:spcPct val="100000"/>
              </a:lnSpc>
              <a:spcBef>
                <a:spcPts val="0"/>
              </a:spcBef>
            </a:pPr>
            <a:r>
              <a:rPr lang="en-US" b="1" dirty="0"/>
              <a:t>CRC: </a:t>
            </a:r>
            <a:r>
              <a:rPr lang="en-US" dirty="0"/>
              <a:t>colorectal cancer.</a:t>
            </a:r>
          </a:p>
          <a:p>
            <a:pPr>
              <a:lnSpc>
                <a:spcPct val="100000"/>
              </a:lnSpc>
              <a:spcBef>
                <a:spcPts val="0"/>
              </a:spcBef>
            </a:pPr>
            <a:r>
              <a:rPr lang="en-US" b="0" i="0" u="none" strike="noStrike" dirty="0">
                <a:effectLst/>
              </a:rPr>
              <a:t>1. Wolf AMD, et al. </a:t>
            </a:r>
            <a:r>
              <a:rPr lang="en-US" b="0" i="1" u="none" strike="noStrike" dirty="0">
                <a:effectLst/>
              </a:rPr>
              <a:t>CA Cancer J Clin</a:t>
            </a:r>
            <a:r>
              <a:rPr lang="en-US" b="0" i="0" u="none" strike="noStrike" dirty="0">
                <a:effectLst/>
              </a:rPr>
              <a:t>. 2018;68(4):250-281. 2. Shaukat A, et al. </a:t>
            </a:r>
            <a:r>
              <a:rPr lang="en-US" b="0" i="1" u="none" strike="noStrike" dirty="0">
                <a:effectLst/>
              </a:rPr>
              <a:t>Am J Gastroenterol.</a:t>
            </a:r>
            <a:r>
              <a:rPr lang="en-US" b="0" i="0" u="none" strike="noStrike" dirty="0">
                <a:effectLst/>
              </a:rPr>
              <a:t> 2021;116:458-479. 3. Davidson KW, et al. </a:t>
            </a:r>
            <a:r>
              <a:rPr lang="en-US" b="0" i="1" u="none" strike="noStrike" dirty="0">
                <a:effectLst/>
              </a:rPr>
              <a:t>JAMA.</a:t>
            </a:r>
            <a:r>
              <a:rPr lang="en-US" b="0" i="0" u="none" strike="noStrike" dirty="0">
                <a:effectLst/>
              </a:rPr>
              <a:t> 2021;325(19):1965-1977. 4. </a:t>
            </a:r>
            <a:r>
              <a:rPr kumimoji="0" lang="en-US" b="0" i="0" u="none" strike="noStrike" kern="1200" cap="none" spc="0" normalizeH="0" baseline="0" noProof="0" dirty="0">
                <a:ln>
                  <a:noFill/>
                </a:ln>
                <a:effectLst/>
                <a:uLnTx/>
                <a:uFillTx/>
                <a:ea typeface="+mn-ea"/>
                <a:cs typeface="Arial Narrow" panose="020B0604020202020204" pitchFamily="34" charset="0"/>
              </a:rPr>
              <a:t>Patel SG,</a:t>
            </a:r>
            <a:r>
              <a:rPr lang="en-US" dirty="0">
                <a:cs typeface="Arial Narrow" panose="020B0604020202020204" pitchFamily="34" charset="0"/>
              </a:rPr>
              <a:t> et al.</a:t>
            </a:r>
            <a:r>
              <a:rPr kumimoji="0" lang="en-US" b="0" i="0" u="none" strike="noStrike" kern="1200" cap="none" spc="0" normalizeH="0" baseline="0" noProof="0" dirty="0">
                <a:ln>
                  <a:noFill/>
                </a:ln>
                <a:effectLst/>
                <a:uLnTx/>
                <a:uFillTx/>
                <a:ea typeface="+mn-ea"/>
                <a:cs typeface="Arial Narrow" panose="020B0604020202020204" pitchFamily="34" charset="0"/>
              </a:rPr>
              <a:t> </a:t>
            </a:r>
            <a:r>
              <a:rPr kumimoji="0" lang="en-US" b="0" i="1" u="none" strike="noStrike" kern="1200" cap="none" spc="0" normalizeH="0" baseline="0" noProof="0" dirty="0">
                <a:ln>
                  <a:noFill/>
                </a:ln>
                <a:effectLst/>
                <a:uLnTx/>
                <a:uFillTx/>
                <a:ea typeface="+mn-ea"/>
                <a:cs typeface="Arial Narrow" panose="020B0604020202020204" pitchFamily="34" charset="0"/>
              </a:rPr>
              <a:t>Gastroenterol</a:t>
            </a:r>
            <a:r>
              <a:rPr lang="en-US" dirty="0">
                <a:cs typeface="Arial Narrow" panose="020B0604020202020204" pitchFamily="34" charset="0"/>
              </a:rPr>
              <a:t>.</a:t>
            </a:r>
            <a:r>
              <a:rPr kumimoji="0" lang="en-US" b="0" i="0" u="none" strike="noStrike" kern="1200" cap="none" spc="0" normalizeH="0" baseline="0" noProof="0" dirty="0">
                <a:ln>
                  <a:noFill/>
                </a:ln>
                <a:effectLst/>
                <a:uLnTx/>
                <a:uFillTx/>
                <a:ea typeface="+mn-ea"/>
                <a:cs typeface="Arial Narrow" panose="020B0604020202020204" pitchFamily="34" charset="0"/>
              </a:rPr>
              <a:t> 2022;162(1):285-299. 5</a:t>
            </a:r>
            <a:r>
              <a:rPr lang="en-US" b="0" i="0" u="none" strike="noStrike" dirty="0">
                <a:effectLst/>
              </a:rPr>
              <a:t>. Rex DK, et al. </a:t>
            </a:r>
            <a:r>
              <a:rPr lang="en-US" b="0" i="1" u="none" strike="noStrike" dirty="0">
                <a:effectLst/>
              </a:rPr>
              <a:t>Am J Gastroenterol. </a:t>
            </a:r>
            <a:r>
              <a:rPr lang="en-US" b="0" i="0" u="none" strike="noStrike" dirty="0">
                <a:effectLst/>
              </a:rPr>
              <a:t>2009;104(3):73.9-750. 6. Rex DK, et al. </a:t>
            </a:r>
            <a:r>
              <a:rPr lang="en-US" b="0" i="1" u="none" strike="noStrike" dirty="0">
                <a:effectLst/>
              </a:rPr>
              <a:t>Am J Gastroenterol</a:t>
            </a:r>
            <a:r>
              <a:rPr lang="en-US" b="0" i="0" u="none" strike="noStrike" dirty="0">
                <a:effectLst/>
              </a:rPr>
              <a:t>. 2017;112(7):1016-1030</a:t>
            </a:r>
            <a:endParaRPr lang="pt-BR" dirty="0"/>
          </a:p>
        </p:txBody>
      </p:sp>
      <p:sp>
        <p:nvSpPr>
          <p:cNvPr id="4" name="Title 3"/>
          <p:cNvSpPr>
            <a:spLocks noGrp="1"/>
          </p:cNvSpPr>
          <p:nvPr>
            <p:ph type="title"/>
          </p:nvPr>
        </p:nvSpPr>
        <p:spPr/>
        <p:txBody>
          <a:bodyPr anchor="ctr"/>
          <a:lstStyle/>
          <a:p>
            <a:r>
              <a:rPr lang="en-GB" dirty="0"/>
              <a:t>CRC Screening Guidelines Updates</a:t>
            </a:r>
            <a:endParaRPr lang="en-US" dirty="0"/>
          </a:p>
        </p:txBody>
      </p:sp>
      <p:graphicFrame>
        <p:nvGraphicFramePr>
          <p:cNvPr id="7" name="Table 6">
            <a:extLst>
              <a:ext uri="{FF2B5EF4-FFF2-40B4-BE49-F238E27FC236}">
                <a16:creationId xmlns:a16="http://schemas.microsoft.com/office/drawing/2014/main" id="{37619680-C9BC-C22C-558B-E89755402305}"/>
              </a:ext>
            </a:extLst>
          </p:cNvPr>
          <p:cNvGraphicFramePr>
            <a:graphicFrameLocks noGrp="1"/>
          </p:cNvGraphicFramePr>
          <p:nvPr>
            <p:extLst>
              <p:ext uri="{D42A27DB-BD31-4B8C-83A1-F6EECF244321}">
                <p14:modId xmlns:p14="http://schemas.microsoft.com/office/powerpoint/2010/main" val="1776974575"/>
              </p:ext>
            </p:extLst>
          </p:nvPr>
        </p:nvGraphicFramePr>
        <p:xfrm>
          <a:off x="883227" y="1405795"/>
          <a:ext cx="10640292" cy="3581841"/>
        </p:xfrm>
        <a:graphic>
          <a:graphicData uri="http://schemas.openxmlformats.org/drawingml/2006/table">
            <a:tbl>
              <a:tblPr firstRow="1" bandRow="1">
                <a:tableStyleId>{5A111915-BE36-4E01-A7E5-04B1672EAD32}</a:tableStyleId>
              </a:tblPr>
              <a:tblGrid>
                <a:gridCol w="2295640">
                  <a:extLst>
                    <a:ext uri="{9D8B030D-6E8A-4147-A177-3AD203B41FA5}">
                      <a16:colId xmlns:a16="http://schemas.microsoft.com/office/drawing/2014/main" val="1677445617"/>
                    </a:ext>
                  </a:extLst>
                </a:gridCol>
                <a:gridCol w="2020164">
                  <a:extLst>
                    <a:ext uri="{9D8B030D-6E8A-4147-A177-3AD203B41FA5}">
                      <a16:colId xmlns:a16="http://schemas.microsoft.com/office/drawing/2014/main" val="2459980544"/>
                    </a:ext>
                  </a:extLst>
                </a:gridCol>
                <a:gridCol w="2020164">
                  <a:extLst>
                    <a:ext uri="{9D8B030D-6E8A-4147-A177-3AD203B41FA5}">
                      <a16:colId xmlns:a16="http://schemas.microsoft.com/office/drawing/2014/main" val="3766106439"/>
                    </a:ext>
                  </a:extLst>
                </a:gridCol>
                <a:gridCol w="2020164">
                  <a:extLst>
                    <a:ext uri="{9D8B030D-6E8A-4147-A177-3AD203B41FA5}">
                      <a16:colId xmlns:a16="http://schemas.microsoft.com/office/drawing/2014/main" val="4290879326"/>
                    </a:ext>
                  </a:extLst>
                </a:gridCol>
                <a:gridCol w="2284160">
                  <a:extLst>
                    <a:ext uri="{9D8B030D-6E8A-4147-A177-3AD203B41FA5}">
                      <a16:colId xmlns:a16="http://schemas.microsoft.com/office/drawing/2014/main" val="3348944093"/>
                    </a:ext>
                  </a:extLst>
                </a:gridCol>
              </a:tblGrid>
              <a:tr h="1173497">
                <a:tc>
                  <a:txBody>
                    <a:bodyPr/>
                    <a:lstStyle/>
                    <a:p>
                      <a:pPr algn="ctr" rtl="0" fontAlgn="ctr"/>
                      <a:r>
                        <a:rPr lang="en-US" sz="1400" b="1" u="none" strike="noStrike" dirty="0">
                          <a:solidFill>
                            <a:schemeClr val="bg1"/>
                          </a:solidFill>
                          <a:effectLst/>
                        </a:rPr>
                        <a:t>Organization</a:t>
                      </a:r>
                      <a:endParaRPr lang="en-US" sz="1400" b="1" i="0" u="none" strike="noStrike" dirty="0">
                        <a:solidFill>
                          <a:schemeClr val="bg1"/>
                        </a:solidFill>
                        <a:effectLst/>
                        <a:latin typeface="Arial" panose="020B0604020202020204" pitchFamily="34" charset="0"/>
                      </a:endParaRPr>
                    </a:p>
                  </a:txBody>
                  <a:tcPr marL="9525" marR="9525" marT="9525" marB="0" anchor="ctr"/>
                </a:tc>
                <a:tc>
                  <a:txBody>
                    <a:bodyPr/>
                    <a:lstStyle/>
                    <a:p>
                      <a:pPr algn="ctr" rtl="0" fontAlgn="ctr"/>
                      <a:r>
                        <a:rPr lang="en-US" sz="1400" b="1" u="none" strike="noStrike" dirty="0">
                          <a:solidFill>
                            <a:schemeClr val="bg1"/>
                          </a:solidFill>
                          <a:effectLst/>
                        </a:rPr>
                        <a:t>American </a:t>
                      </a:r>
                    </a:p>
                    <a:p>
                      <a:pPr algn="ctr" rtl="0" fontAlgn="ctr"/>
                      <a:r>
                        <a:rPr lang="en-US" sz="1400" b="1" u="none" strike="noStrike" dirty="0">
                          <a:solidFill>
                            <a:schemeClr val="bg1"/>
                          </a:solidFill>
                          <a:effectLst/>
                        </a:rPr>
                        <a:t>Cancer Society </a:t>
                      </a:r>
                    </a:p>
                    <a:p>
                      <a:pPr algn="ctr" rtl="0" fontAlgn="ctr"/>
                      <a:r>
                        <a:rPr lang="en-US" sz="1400" b="1" u="none" strike="noStrike" dirty="0">
                          <a:solidFill>
                            <a:schemeClr val="bg1"/>
                          </a:solidFill>
                          <a:effectLst/>
                        </a:rPr>
                        <a:t>(ACS)</a:t>
                      </a:r>
                      <a:r>
                        <a:rPr lang="en-US" sz="1400" b="1" u="none" strike="noStrike" baseline="30000" dirty="0">
                          <a:solidFill>
                            <a:schemeClr val="bg1"/>
                          </a:solidFill>
                          <a:effectLst/>
                        </a:rPr>
                        <a:t>1</a:t>
                      </a:r>
                      <a:endParaRPr lang="en-US" sz="1400" b="1" i="0" u="none" strike="noStrike" dirty="0">
                        <a:solidFill>
                          <a:schemeClr val="bg1"/>
                        </a:solidFill>
                        <a:effectLst/>
                        <a:latin typeface="Arial" panose="020B060402020202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rtl="0" fontAlgn="ctr"/>
                      <a:r>
                        <a:rPr lang="en-US" sz="1400" b="1" u="none" strike="noStrike" dirty="0">
                          <a:solidFill>
                            <a:schemeClr val="bg1"/>
                          </a:solidFill>
                          <a:effectLst/>
                        </a:rPr>
                        <a:t>American College of Gastroenterology (ACG)</a:t>
                      </a:r>
                      <a:r>
                        <a:rPr lang="en-US" sz="1400" b="1" u="none" strike="noStrike" baseline="30000" dirty="0">
                          <a:solidFill>
                            <a:schemeClr val="bg1"/>
                          </a:solidFill>
                          <a:effectLst/>
                        </a:rPr>
                        <a:t>2</a:t>
                      </a:r>
                      <a:endParaRPr lang="en-US" sz="1400" b="1" i="0" u="none" strike="noStrike" dirty="0">
                        <a:solidFill>
                          <a:schemeClr val="bg1"/>
                        </a:solidFill>
                        <a:effectLst/>
                        <a:latin typeface="Arial" panose="020B060402020202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rtl="0" fontAlgn="ctr"/>
                      <a:r>
                        <a:rPr lang="en-US" sz="1400" b="1" u="none" strike="noStrike" dirty="0">
                          <a:solidFill>
                            <a:schemeClr val="bg1"/>
                          </a:solidFill>
                          <a:effectLst/>
                        </a:rPr>
                        <a:t>US Preventive </a:t>
                      </a:r>
                    </a:p>
                    <a:p>
                      <a:pPr algn="ctr" rtl="0" fontAlgn="ctr"/>
                      <a:r>
                        <a:rPr lang="en-US" sz="1400" b="1" u="none" strike="noStrike" dirty="0">
                          <a:solidFill>
                            <a:schemeClr val="bg1"/>
                          </a:solidFill>
                          <a:effectLst/>
                        </a:rPr>
                        <a:t>Services Task Force </a:t>
                      </a:r>
                    </a:p>
                    <a:p>
                      <a:pPr algn="ctr" rtl="0" fontAlgn="ctr"/>
                      <a:r>
                        <a:rPr lang="en-US" sz="1400" b="1" u="none" strike="noStrike" dirty="0">
                          <a:solidFill>
                            <a:schemeClr val="bg1"/>
                          </a:solidFill>
                          <a:effectLst/>
                        </a:rPr>
                        <a:t>(USPSTF)</a:t>
                      </a:r>
                      <a:r>
                        <a:rPr lang="en-US" sz="1400" b="1" u="none" strike="noStrike" baseline="30000" dirty="0">
                          <a:solidFill>
                            <a:schemeClr val="bg1"/>
                          </a:solidFill>
                          <a:effectLst/>
                        </a:rPr>
                        <a:t>3</a:t>
                      </a:r>
                      <a:endParaRPr lang="en-US" sz="1400" b="1" i="0" u="none" strike="noStrike" dirty="0">
                        <a:solidFill>
                          <a:schemeClr val="bg1"/>
                        </a:solidFill>
                        <a:effectLst/>
                        <a:latin typeface="Arial" panose="020B0604020202020204"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rtl="0" fontAlgn="ctr"/>
                      <a:r>
                        <a:rPr lang="en-US" sz="1400" b="1" u="none" strike="noStrike" dirty="0">
                          <a:solidFill>
                            <a:schemeClr val="bg1"/>
                          </a:solidFill>
                          <a:effectLst/>
                        </a:rPr>
                        <a:t>Multi-Society </a:t>
                      </a:r>
                    </a:p>
                    <a:p>
                      <a:pPr algn="ctr" rtl="0" fontAlgn="ctr"/>
                      <a:r>
                        <a:rPr lang="en-US" sz="1400" b="1" u="none" strike="noStrike" dirty="0">
                          <a:solidFill>
                            <a:schemeClr val="bg1"/>
                          </a:solidFill>
                          <a:effectLst/>
                        </a:rPr>
                        <a:t>Task Force </a:t>
                      </a:r>
                    </a:p>
                    <a:p>
                      <a:pPr algn="ctr" rtl="0" fontAlgn="ctr"/>
                      <a:r>
                        <a:rPr lang="en-US" sz="1400" b="1" u="none" strike="noStrike" dirty="0">
                          <a:solidFill>
                            <a:schemeClr val="bg1"/>
                          </a:solidFill>
                          <a:effectLst/>
                        </a:rPr>
                        <a:t>(MSTF)</a:t>
                      </a:r>
                      <a:r>
                        <a:rPr lang="en-US" sz="1400" b="1" u="none" strike="noStrike" baseline="30000" dirty="0">
                          <a:solidFill>
                            <a:schemeClr val="bg1"/>
                          </a:solidFill>
                          <a:effectLst/>
                        </a:rPr>
                        <a:t>4</a:t>
                      </a:r>
                      <a:r>
                        <a:rPr lang="en-US" sz="1400" b="1" u="none" strike="noStrike" dirty="0">
                          <a:solidFill>
                            <a:schemeClr val="bg1"/>
                          </a:solidFill>
                          <a:effectLst/>
                        </a:rPr>
                        <a:t>*</a:t>
                      </a:r>
                      <a:endParaRPr lang="en-US" sz="1400" b="1" i="0" u="none" strike="noStrike" dirty="0">
                        <a:solidFill>
                          <a:schemeClr val="bg1"/>
                        </a:solidFill>
                        <a:effectLst/>
                        <a:latin typeface="Arial" panose="020B0604020202020204" pitchFamily="34"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6482125"/>
                  </a:ext>
                </a:extLst>
              </a:tr>
              <a:tr h="446439">
                <a:tc rowSpan="4">
                  <a:txBody>
                    <a:bodyPr/>
                    <a:lstStyle/>
                    <a:p>
                      <a:pPr algn="l" rtl="0" fontAlgn="ctr"/>
                      <a:r>
                        <a:rPr lang="en-US" sz="1400" b="1" u="none" strike="noStrike" dirty="0">
                          <a:solidFill>
                            <a:schemeClr val="tx1"/>
                          </a:solidFill>
                          <a:effectLst/>
                        </a:rPr>
                        <a:t> Most Recent Update</a:t>
                      </a:r>
                      <a:endParaRPr lang="en-US" sz="1400" b="1" i="0" u="none" strike="noStrike" dirty="0">
                        <a:solidFill>
                          <a:schemeClr val="tx1"/>
                        </a:solidFill>
                        <a:effectLst/>
                        <a:latin typeface="Arial" panose="020B0604020202020204" pitchFamily="34" charset="0"/>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US" sz="2000" b="1" u="none" strike="noStrike" dirty="0">
                          <a:solidFill>
                            <a:schemeClr val="tx1"/>
                          </a:solidFill>
                          <a:effectLst/>
                        </a:rPr>
                        <a:t>2018</a:t>
                      </a:r>
                      <a:endParaRPr lang="en-US" sz="2000" b="1"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2000" b="1" u="none" strike="noStrike" dirty="0">
                          <a:solidFill>
                            <a:schemeClr val="tx1"/>
                          </a:solidFill>
                          <a:effectLst/>
                        </a:rPr>
                        <a:t>2021</a:t>
                      </a:r>
                      <a:endParaRPr lang="en-US" sz="2000" b="1" i="0" u="none" strike="noStrike" dirty="0">
                        <a:solidFill>
                          <a:schemeClr val="tx1"/>
                        </a:solidFill>
                        <a:effectLst/>
                        <a:latin typeface="Arial" panose="020B060402020202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2000" b="1" u="none" strike="noStrike" dirty="0">
                          <a:solidFill>
                            <a:schemeClr val="tx1"/>
                          </a:solidFill>
                          <a:effectLst/>
                        </a:rPr>
                        <a:t>2021</a:t>
                      </a:r>
                      <a:endParaRPr lang="en-US" sz="2000" b="1" i="0" u="none" strike="noStrike" dirty="0">
                        <a:solidFill>
                          <a:schemeClr val="tx1"/>
                        </a:solidFill>
                        <a:effectLst/>
                        <a:latin typeface="Arial" panose="020B060402020202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2000" b="1" u="none" strike="noStrike" dirty="0">
                          <a:solidFill>
                            <a:schemeClr val="tx1"/>
                          </a:solidFill>
                          <a:effectLst/>
                        </a:rPr>
                        <a:t>2021</a:t>
                      </a:r>
                      <a:r>
                        <a:rPr lang="en-US" sz="2000" b="1" u="none" strike="noStrike" baseline="30000" dirty="0">
                          <a:solidFill>
                            <a:schemeClr val="tx1"/>
                          </a:solidFill>
                          <a:effectLst/>
                        </a:rPr>
                        <a:t>†</a:t>
                      </a:r>
                      <a:endParaRPr lang="en-US" sz="2000" b="1" i="0" u="none" strike="noStrike" baseline="30000" dirty="0">
                        <a:solidFill>
                          <a:schemeClr val="tx1"/>
                        </a:solidFill>
                        <a:effectLst/>
                        <a:latin typeface="Arial" panose="020B0604020202020204"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45385810"/>
                  </a:ext>
                </a:extLst>
              </a:tr>
              <a:tr h="257659">
                <a:tc vMerge="1">
                  <a:txBody>
                    <a:bodyPr/>
                    <a:lstStyle/>
                    <a:p>
                      <a:endParaRPr lang="en-US"/>
                    </a:p>
                  </a:txBody>
                  <a:tcPr/>
                </a:tc>
                <a:tc>
                  <a:txBody>
                    <a:bodyPr/>
                    <a:lstStyle/>
                    <a:p>
                      <a:pPr algn="ctr" rtl="0" fontAlgn="ctr"/>
                      <a:r>
                        <a:rPr lang="en-US" sz="1200" b="0" u="none" strike="noStrike" dirty="0">
                          <a:solidFill>
                            <a:schemeClr val="tx1"/>
                          </a:solidFill>
                          <a:effectLst/>
                        </a:rPr>
                        <a:t>Published in</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Published in</a:t>
                      </a:r>
                      <a:endParaRPr lang="en-US" sz="1200" b="0" i="0" u="none" strike="noStrike" dirty="0">
                        <a:solidFill>
                          <a:schemeClr val="tx1"/>
                        </a:solidFill>
                        <a:effectLst/>
                        <a:latin typeface="Arial" panose="020B0604020202020204" pitchFamily="34" charset="0"/>
                      </a:endParaRPr>
                    </a:p>
                  </a:txBody>
                  <a:tcPr marL="9525" marR="9525" marT="9525"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Published in</a:t>
                      </a:r>
                      <a:endParaRPr lang="en-US" sz="1200" b="0" i="0" u="none" strike="noStrike" dirty="0">
                        <a:solidFill>
                          <a:schemeClr val="tx1"/>
                        </a:solidFill>
                        <a:effectLst/>
                        <a:latin typeface="Arial" panose="020B0604020202020204" pitchFamily="34" charset="0"/>
                      </a:endParaRPr>
                    </a:p>
                  </a:txBody>
                  <a:tcPr marL="9525" marR="9525" marT="9525"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Published in</a:t>
                      </a:r>
                      <a:endParaRPr lang="en-US" sz="1200" b="0" i="0" u="none" strike="noStrike" dirty="0">
                        <a:solidFill>
                          <a:schemeClr val="tx1"/>
                        </a:solidFill>
                        <a:effectLst/>
                        <a:latin typeface="Arial" panose="020B0604020202020204"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97599343"/>
                  </a:ext>
                </a:extLst>
              </a:tr>
              <a:tr h="510215">
                <a:tc vMerge="1">
                  <a:txBody>
                    <a:bodyPr/>
                    <a:lstStyle/>
                    <a:p>
                      <a:endParaRPr lang="en-US"/>
                    </a:p>
                  </a:txBody>
                  <a:tcPr/>
                </a:tc>
                <a:tc>
                  <a:txBody>
                    <a:bodyPr/>
                    <a:lstStyle/>
                    <a:p>
                      <a:pPr algn="ctr" rtl="0" fontAlgn="ctr"/>
                      <a:r>
                        <a:rPr lang="en-US" sz="1200" b="0" u="none" strike="noStrike" dirty="0">
                          <a:solidFill>
                            <a:schemeClr val="tx1"/>
                          </a:solidFill>
                          <a:effectLst/>
                        </a:rPr>
                        <a:t>CA: A Cancer Journal for Clinicians</a:t>
                      </a:r>
                      <a:endParaRPr lang="en-US" sz="1200" b="0" i="1"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American Journal of Gastroenterology</a:t>
                      </a:r>
                      <a:endParaRPr lang="en-US" sz="1200" b="0" i="1" u="none" strike="noStrike" dirty="0">
                        <a:solidFill>
                          <a:schemeClr val="tx1"/>
                        </a:solidFill>
                        <a:effectLst/>
                        <a:latin typeface="Arial" panose="020B0604020202020204" pitchFamily="34" charset="0"/>
                      </a:endParaRPr>
                    </a:p>
                  </a:txBody>
                  <a:tcPr marL="9525" marR="9525" marT="9525"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Journal of the American Medical Association</a:t>
                      </a:r>
                      <a:endParaRPr lang="en-US" sz="1200" b="0" i="1" u="none" strike="noStrike" dirty="0">
                        <a:solidFill>
                          <a:schemeClr val="tx1"/>
                        </a:solidFill>
                        <a:effectLst/>
                        <a:latin typeface="Arial" panose="020B0604020202020204" pitchFamily="34" charset="0"/>
                      </a:endParaRPr>
                    </a:p>
                  </a:txBody>
                  <a:tcPr marL="9525" marR="9525" marT="9525"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Gastroenterology</a:t>
                      </a:r>
                      <a:endParaRPr lang="en-US" sz="1200" b="0" i="1" u="none" strike="noStrike" dirty="0">
                        <a:solidFill>
                          <a:schemeClr val="tx1"/>
                        </a:solidFill>
                        <a:effectLst/>
                        <a:latin typeface="Arial" panose="020B0604020202020204"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692239842"/>
                  </a:ext>
                </a:extLst>
              </a:tr>
              <a:tr h="502907">
                <a:tc vMerge="1">
                  <a:txBody>
                    <a:bodyPr/>
                    <a:lstStyle/>
                    <a:p>
                      <a:endParaRPr lang="en-US"/>
                    </a:p>
                  </a:txBody>
                  <a:tcPr/>
                </a:tc>
                <a:tc>
                  <a:txBody>
                    <a:bodyPr/>
                    <a:lstStyle/>
                    <a:p>
                      <a:pPr algn="ctr" rtl="0" fontAlgn="ctr"/>
                      <a:r>
                        <a:rPr lang="en-US" sz="1200" b="0" u="none" strike="noStrike" dirty="0">
                          <a:solidFill>
                            <a:schemeClr val="tx1"/>
                          </a:solidFill>
                          <a:effectLst/>
                        </a:rPr>
                        <a:t>30-May-18</a:t>
                      </a:r>
                      <a:endParaRPr lang="en-US" sz="12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1-Mar-21</a:t>
                      </a:r>
                      <a:endParaRPr lang="en-US" sz="1200" b="0" i="0" u="none" strike="noStrike" dirty="0">
                        <a:solidFill>
                          <a:schemeClr val="tx1"/>
                        </a:solidFill>
                        <a:effectLst/>
                        <a:latin typeface="Arial" panose="020B0604020202020204" pitchFamily="34" charset="0"/>
                      </a:endParaRPr>
                    </a:p>
                  </a:txBody>
                  <a:tcPr marL="9525" marR="9525" marT="9525"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18-May-21</a:t>
                      </a:r>
                      <a:endParaRPr lang="en-US" sz="1200" b="0" i="0" u="none" strike="noStrike" dirty="0">
                        <a:solidFill>
                          <a:schemeClr val="tx1"/>
                        </a:solidFill>
                        <a:effectLst/>
                        <a:latin typeface="Arial" panose="020B0604020202020204" pitchFamily="34" charset="0"/>
                      </a:endParaRPr>
                    </a:p>
                  </a:txBody>
                  <a:tcPr marL="9525" marR="9525" marT="9525" marB="0" anchor="ctr">
                    <a:lnL>
                      <a:noFill/>
                    </a:lnL>
                    <a:lnR>
                      <a:noFill/>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16-Nov-21</a:t>
                      </a:r>
                      <a:endParaRPr lang="en-US" sz="1200" b="0" i="0" u="none" strike="noStrike" dirty="0">
                        <a:solidFill>
                          <a:schemeClr val="tx1"/>
                        </a:solidFill>
                        <a:effectLst/>
                        <a:latin typeface="Arial" panose="020B0604020202020204"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739621163"/>
                  </a:ext>
                </a:extLst>
              </a:tr>
              <a:tr h="691124">
                <a:tc>
                  <a:txBody>
                    <a:bodyPr/>
                    <a:lstStyle/>
                    <a:p>
                      <a:pPr algn="l" rtl="0" fontAlgn="ctr"/>
                      <a:r>
                        <a:rPr lang="en-US" sz="1400" b="1" u="none" strike="noStrike" dirty="0">
                          <a:solidFill>
                            <a:schemeClr val="tx1"/>
                          </a:solidFill>
                          <a:effectLst/>
                        </a:rPr>
                        <a:t> Next Update Expected</a:t>
                      </a:r>
                      <a:endParaRPr lang="en-US" sz="1400" b="1" i="0" u="none" strike="noStrike" dirty="0">
                        <a:solidFill>
                          <a:schemeClr val="tx1"/>
                        </a:solidFill>
                        <a:effectLst/>
                        <a:latin typeface="Arial" panose="020B0604020202020204" pitchFamily="34" charset="0"/>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US" sz="1200" b="0" u="none" strike="noStrike" dirty="0">
                          <a:solidFill>
                            <a:schemeClr val="tx1"/>
                          </a:solidFill>
                          <a:effectLst/>
                        </a:rPr>
                        <a:t>Not stated; </a:t>
                      </a:r>
                    </a:p>
                    <a:p>
                      <a:pPr algn="ctr" rtl="0" fontAlgn="ctr"/>
                      <a:r>
                        <a:rPr lang="en-US" sz="1200" b="0" u="none" strike="noStrike" dirty="0">
                          <a:solidFill>
                            <a:schemeClr val="tx1"/>
                          </a:solidFill>
                          <a:effectLst/>
                        </a:rPr>
                        <a:t>previous update was 2008</a:t>
                      </a:r>
                      <a:r>
                        <a:rPr lang="en-US" sz="1200" b="0" u="none" strike="noStrike" baseline="30000" dirty="0">
                          <a:solidFill>
                            <a:schemeClr val="tx1"/>
                          </a:solidFill>
                          <a:effectLst/>
                        </a:rPr>
                        <a:t>6</a:t>
                      </a:r>
                      <a:endParaRPr lang="en-US" sz="1200" b="0" i="0" u="none" strike="noStrike" baseline="30000"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Not stated;</a:t>
                      </a:r>
                    </a:p>
                    <a:p>
                      <a:pPr algn="ctr" rtl="0" fontAlgn="ctr"/>
                      <a:r>
                        <a:rPr lang="en-US" sz="1200" b="0" u="none" strike="noStrike" dirty="0">
                          <a:solidFill>
                            <a:schemeClr val="tx1"/>
                          </a:solidFill>
                          <a:effectLst/>
                        </a:rPr>
                        <a:t>Previous update was 2009</a:t>
                      </a:r>
                      <a:r>
                        <a:rPr lang="en-US" sz="1200" b="0" u="none" strike="noStrike" baseline="30000" dirty="0">
                          <a:solidFill>
                            <a:schemeClr val="tx1"/>
                          </a:solidFill>
                          <a:effectLst/>
                        </a:rPr>
                        <a:t>5</a:t>
                      </a:r>
                      <a:endParaRPr lang="en-US" sz="1200" b="0" i="0" u="none" strike="noStrike" baseline="30000" dirty="0">
                        <a:solidFill>
                          <a:schemeClr val="tx1"/>
                        </a:solidFill>
                        <a:effectLst/>
                        <a:latin typeface="Arial" panose="020B0604020202020204" pitchFamily="34" charset="0"/>
                      </a:endParaRPr>
                    </a:p>
                  </a:txBody>
                  <a:tcPr marL="9525" marR="9525" marT="9525" marB="0" anchor="ctr">
                    <a:lnL>
                      <a:noFill/>
                    </a:lnL>
                    <a:lnR>
                      <a:noFill/>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Not stated as recently updated</a:t>
                      </a:r>
                      <a:endParaRPr lang="en-US" sz="1200" b="0" i="0" u="none" strike="noStrike" dirty="0">
                        <a:solidFill>
                          <a:schemeClr val="tx1"/>
                        </a:solidFill>
                        <a:effectLst/>
                        <a:latin typeface="Arial" panose="020B0604020202020204" pitchFamily="34" charset="0"/>
                      </a:endParaRPr>
                    </a:p>
                  </a:txBody>
                  <a:tcPr marL="9525" marR="9525" marT="9525" marB="0" anchor="ctr">
                    <a:lnL>
                      <a:noFill/>
                    </a:lnL>
                    <a:lnR>
                      <a:noFill/>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US" sz="1200" b="0" u="none" strike="noStrike" dirty="0">
                          <a:solidFill>
                            <a:schemeClr val="tx1"/>
                          </a:solidFill>
                          <a:effectLst/>
                        </a:rPr>
                        <a:t>Not stated; </a:t>
                      </a:r>
                    </a:p>
                    <a:p>
                      <a:pPr algn="ctr" rtl="0" fontAlgn="ctr"/>
                      <a:r>
                        <a:rPr lang="en-US" sz="1200" b="0" u="none" strike="noStrike" dirty="0">
                          <a:solidFill>
                            <a:schemeClr val="tx1"/>
                          </a:solidFill>
                          <a:effectLst/>
                        </a:rPr>
                        <a:t>previous update was 2017</a:t>
                      </a:r>
                      <a:r>
                        <a:rPr lang="en-US" sz="1200" b="0" u="none" strike="noStrike" baseline="30000" dirty="0">
                          <a:solidFill>
                            <a:schemeClr val="tx1"/>
                          </a:solidFill>
                          <a:effectLst/>
                        </a:rPr>
                        <a:t>6</a:t>
                      </a:r>
                      <a:endParaRPr lang="en-US" sz="1200" b="0" i="0" u="none" strike="noStrike" baseline="30000" dirty="0">
                        <a:solidFill>
                          <a:schemeClr val="tx1"/>
                        </a:solidFill>
                        <a:effectLst/>
                        <a:latin typeface="Arial" panose="020B0604020202020204" pitchFamily="34" charset="0"/>
                      </a:endParaRPr>
                    </a:p>
                  </a:txBody>
                  <a:tcPr marL="9525" marR="9525" marT="9525" marB="0" anchor="ctr">
                    <a:lnL>
                      <a:noFill/>
                    </a:lnL>
                    <a:lnR w="12700" cap="flat" cmpd="sng" algn="ctr">
                      <a:solidFill>
                        <a:schemeClr val="tx1"/>
                      </a:solidFill>
                      <a:prstDash val="solid"/>
                      <a:round/>
                      <a:headEnd type="none" w="med" len="med"/>
                      <a:tailEnd type="none" w="med" len="med"/>
                    </a:lnR>
                    <a:lnT w="9525" cap="flat" cmpd="sng" algn="ctr">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3236586"/>
                  </a:ext>
                </a:extLst>
              </a:tr>
            </a:tbl>
          </a:graphicData>
        </a:graphic>
      </p:graphicFrame>
    </p:spTree>
    <p:extLst>
      <p:ext uri="{BB962C8B-B14F-4D97-AF65-F5344CB8AC3E}">
        <p14:creationId xmlns:p14="http://schemas.microsoft.com/office/powerpoint/2010/main" val="2597517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5AA741-EEAF-442B-B9D4-90C50C7E5D25}"/>
              </a:ext>
            </a:extLst>
          </p:cNvPr>
          <p:cNvSpPr>
            <a:spLocks noGrp="1"/>
          </p:cNvSpPr>
          <p:nvPr>
            <p:ph idx="1"/>
          </p:nvPr>
        </p:nvSpPr>
        <p:spPr>
          <a:xfrm>
            <a:off x="448172" y="1177160"/>
            <a:ext cx="11295782" cy="4724084"/>
          </a:xfrm>
        </p:spPr>
        <p:txBody>
          <a:bodyPr/>
          <a:lstStyle/>
          <a:p>
            <a:r>
              <a:rPr lang="en-US" dirty="0"/>
              <a:t>USPSTF,  ACG, MSTF recommendations were last updated in 2021</a:t>
            </a:r>
          </a:p>
          <a:p>
            <a:pPr marL="0" indent="0">
              <a:buNone/>
            </a:pPr>
            <a:endParaRPr lang="en-GB" dirty="0"/>
          </a:p>
          <a:p>
            <a:pPr marL="0" indent="0">
              <a:buNone/>
            </a:pPr>
            <a:r>
              <a:rPr lang="en-GB" b="1" dirty="0"/>
              <a:t>Note:</a:t>
            </a:r>
          </a:p>
          <a:p>
            <a:r>
              <a:rPr lang="en-US" baseline="0" dirty="0"/>
              <a:t>Timelines for updates to the ACS and MSTF guidelines have not been publicized to date </a:t>
            </a:r>
          </a:p>
          <a:p>
            <a:r>
              <a:rPr lang="en-US" baseline="0" dirty="0"/>
              <a:t>MSTF includes the American College of Gastroenterology (ACG), the American Gastroenterological Association (AGA), and the American Society for Gastrointestinal Endoscopy (ASGE). ACG has published an update in March 2021 (GI-specific recommendations)</a:t>
            </a:r>
          </a:p>
          <a:p>
            <a:endParaRPr lang="en-US" dirty="0"/>
          </a:p>
        </p:txBody>
      </p:sp>
      <p:sp>
        <p:nvSpPr>
          <p:cNvPr id="5" name="Title 4">
            <a:extLst>
              <a:ext uri="{FF2B5EF4-FFF2-40B4-BE49-F238E27FC236}">
                <a16:creationId xmlns:a16="http://schemas.microsoft.com/office/drawing/2014/main" id="{9E555200-AB78-4373-A293-0BE761E2EF95}"/>
              </a:ext>
            </a:extLst>
          </p:cNvPr>
          <p:cNvSpPr>
            <a:spLocks noGrp="1"/>
          </p:cNvSpPr>
          <p:nvPr>
            <p:ph type="title"/>
          </p:nvPr>
        </p:nvSpPr>
        <p:spPr/>
        <p:txBody>
          <a:bodyPr/>
          <a:lstStyle/>
          <a:p>
            <a:r>
              <a:rPr lang="en-GB" dirty="0"/>
              <a:t>CRC Screening Guidelines Updates</a:t>
            </a:r>
            <a:endParaRPr lang="en-US" dirty="0"/>
          </a:p>
        </p:txBody>
      </p:sp>
    </p:spTree>
    <p:extLst>
      <p:ext uri="{BB962C8B-B14F-4D97-AF65-F5344CB8AC3E}">
        <p14:creationId xmlns:p14="http://schemas.microsoft.com/office/powerpoint/2010/main" val="2514382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A5AB82-B23F-4CCD-B08E-C69364BA8430}"/>
              </a:ext>
            </a:extLst>
          </p:cNvPr>
          <p:cNvSpPr>
            <a:spLocks noGrp="1"/>
          </p:cNvSpPr>
          <p:nvPr>
            <p:ph type="title"/>
          </p:nvPr>
        </p:nvSpPr>
        <p:spPr>
          <a:xfrm>
            <a:off x="446915" y="129598"/>
            <a:ext cx="11294655" cy="544284"/>
          </a:xfrm>
        </p:spPr>
        <p:txBody>
          <a:bodyPr/>
          <a:lstStyle/>
          <a:p>
            <a:r>
              <a:rPr lang="en-US" sz="2100" dirty="0"/>
              <a:t>Summary of Current Guideline Recommendations</a:t>
            </a: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894AF8CE-DC73-44F4-B0AD-B8A17B494ED1}"/>
                  </a:ext>
                </a:extLst>
              </p:cNvPr>
              <p:cNvSpPr txBox="1"/>
              <p:nvPr/>
            </p:nvSpPr>
            <p:spPr bwMode="gray">
              <a:xfrm>
                <a:off x="1174279" y="5339553"/>
                <a:ext cx="10058294" cy="354513"/>
              </a:xfrm>
              <a:prstGeom prst="rect">
                <a:avLst/>
              </a:prstGeom>
            </p:spPr>
            <p:txBody>
              <a:bodyPr wrap="square" rtlCol="0">
                <a:noAutofit/>
              </a:bodyPr>
              <a:lstStyle/>
              <a:p>
                <a:pPr>
                  <a:lnSpc>
                    <a:spcPct val="100000"/>
                  </a:lnSpc>
                  <a:spcBef>
                    <a:spcPts val="0"/>
                  </a:spcBef>
                </a:pPr>
                <a:r>
                  <a:rPr lang="en-US" sz="900" dirty="0">
                    <a:solidFill>
                      <a:srgbClr val="324760"/>
                    </a:solidFill>
                    <a:latin typeface="+mn-lt"/>
                  </a:rPr>
                  <a:t>*The USPSTF concludes with moderate certainty that screening for CRC in adults aged 45 to 49 years has moderate net benefit (Grade B). The USPSTF concludes with high certainty that screening adults aged 50 to 75 years has substantial net benefit (Grade A). The USPSTF concludes with moderate certainty that there is a small net benefit of screening for colorectal cancer in adults aged 76 to 85 y who have been previously screened (Grade C).</a:t>
                </a:r>
                <a:endParaRPr lang="en-US" sz="900" b="1" baseline="30000" dirty="0">
                  <a:solidFill>
                    <a:srgbClr val="324760"/>
                  </a:solidFill>
                  <a:latin typeface="+mn-lt"/>
                </a:endParaRPr>
              </a:p>
              <a:p>
                <a:pPr>
                  <a:lnSpc>
                    <a:spcPct val="100000"/>
                  </a:lnSpc>
                  <a:spcBef>
                    <a:spcPts val="0"/>
                  </a:spcBef>
                </a:pPr>
                <a:r>
                  <a:rPr lang="en-US" sz="900" b="1" baseline="30000" dirty="0">
                    <a:solidFill>
                      <a:srgbClr val="324760"/>
                    </a:solidFill>
                    <a:latin typeface="+mn-lt"/>
                  </a:rPr>
                  <a:t>†</a:t>
                </a:r>
                <a:r>
                  <a:rPr lang="en-US" sz="900" dirty="0">
                    <a:solidFill>
                      <a:srgbClr val="324760"/>
                    </a:solidFill>
                    <a:latin typeface="+mn-lt"/>
                  </a:rPr>
                  <a:t>The </a:t>
                </a:r>
                <a:r>
                  <a:rPr lang="en-US" sz="900" i="1" dirty="0">
                    <a:solidFill>
                      <a:srgbClr val="324760"/>
                    </a:solidFill>
                    <a:latin typeface="+mn-lt"/>
                  </a:rPr>
                  <a:t>“qualified” </a:t>
                </a:r>
                <a:r>
                  <a:rPr lang="en-US" sz="900" dirty="0">
                    <a:solidFill>
                      <a:srgbClr val="324760"/>
                    </a:solidFill>
                    <a:latin typeface="+mn-lt"/>
                  </a:rPr>
                  <a:t>designation indicates that there is clear evidence of benefit (or harm) but some uncertainty on the balance of benefits/harms or patient values/preferences, which can influence individual decisions.</a:t>
                </a:r>
              </a:p>
              <a:p>
                <a:pPr>
                  <a:lnSpc>
                    <a:spcPct val="100000"/>
                  </a:lnSpc>
                  <a:spcBef>
                    <a:spcPts val="0"/>
                  </a:spcBef>
                </a:pPr>
                <a14:m>
                  <m:oMath xmlns:m="http://schemas.openxmlformats.org/officeDocument/2006/math">
                    <m:r>
                      <a:rPr lang="en-US" sz="900" i="1" baseline="30000" dirty="0" smtClean="0">
                        <a:solidFill>
                          <a:srgbClr val="324760"/>
                        </a:solidFill>
                        <a:latin typeface="Cambria Math" panose="02040503050406030204" pitchFamily="18" charset="0"/>
                      </a:rPr>
                      <m:t>‡</m:t>
                    </m:r>
                  </m:oMath>
                </a14:m>
                <a:r>
                  <a:rPr lang="en-US" sz="900" dirty="0">
                    <a:solidFill>
                      <a:srgbClr val="324760"/>
                    </a:solidFill>
                    <a:latin typeface="+mn-lt"/>
                  </a:rPr>
                  <a:t>The United States Multi-Society Task Force on Colorectal Cancer includes the American College of Gastroenterology (ACG), the American Gastroenterological Association (AGA), and the American Society for Gastrointestinal Endoscopy (ASGE).</a:t>
                </a:r>
              </a:p>
              <a:p>
                <a:pPr>
                  <a:lnSpc>
                    <a:spcPct val="100000"/>
                  </a:lnSpc>
                  <a:spcBef>
                    <a:spcPts val="0"/>
                  </a:spcBef>
                </a:pPr>
                <a:r>
                  <a:rPr lang="en-US" sz="900" b="1" dirty="0">
                    <a:solidFill>
                      <a:srgbClr val="324760"/>
                    </a:solidFill>
                    <a:latin typeface="+mn-lt"/>
                  </a:rPr>
                  <a:t>CRC: </a:t>
                </a:r>
                <a:r>
                  <a:rPr lang="en-US" sz="900" dirty="0">
                    <a:solidFill>
                      <a:srgbClr val="324760"/>
                    </a:solidFill>
                    <a:latin typeface="+mn-lt"/>
                  </a:rPr>
                  <a:t>colorectal cancer.</a:t>
                </a:r>
              </a:p>
              <a:p>
                <a:pPr>
                  <a:lnSpc>
                    <a:spcPct val="100000"/>
                  </a:lnSpc>
                  <a:spcBef>
                    <a:spcPts val="0"/>
                  </a:spcBef>
                </a:pPr>
                <a:r>
                  <a:rPr lang="pt-BR" sz="900" dirty="0">
                    <a:solidFill>
                      <a:srgbClr val="324760"/>
                    </a:solidFill>
                    <a:latin typeface="+mn-lt"/>
                  </a:rPr>
                  <a:t>1. </a:t>
                </a:r>
                <a:r>
                  <a:rPr lang="en-US" sz="900" dirty="0">
                    <a:solidFill>
                      <a:srgbClr val="324760"/>
                    </a:solidFill>
                    <a:latin typeface="+mn-lt"/>
                  </a:rPr>
                  <a:t>Davidson KW, et al. </a:t>
                </a:r>
                <a:r>
                  <a:rPr lang="en-US" sz="900" i="1" dirty="0">
                    <a:solidFill>
                      <a:srgbClr val="324760"/>
                    </a:solidFill>
                    <a:latin typeface="+mn-lt"/>
                  </a:rPr>
                  <a:t>JAMA.</a:t>
                </a:r>
                <a:r>
                  <a:rPr lang="en-US" sz="900" dirty="0">
                    <a:solidFill>
                      <a:srgbClr val="324760"/>
                    </a:solidFill>
                    <a:latin typeface="+mn-lt"/>
                  </a:rPr>
                  <a:t> 2021;325(19):1965-1977.  </a:t>
                </a:r>
                <a:r>
                  <a:rPr lang="pt-BR" sz="900" dirty="0">
                    <a:solidFill>
                      <a:srgbClr val="324760"/>
                    </a:solidFill>
                    <a:latin typeface="+mn-lt"/>
                  </a:rPr>
                  <a:t>2. Wolf AMD, et al. </a:t>
                </a:r>
                <a:r>
                  <a:rPr lang="pt-BR" sz="900" i="1" dirty="0">
                    <a:solidFill>
                      <a:srgbClr val="324760"/>
                    </a:solidFill>
                    <a:latin typeface="+mn-lt"/>
                  </a:rPr>
                  <a:t>CA Cancer J Clin</a:t>
                </a:r>
                <a:r>
                  <a:rPr lang="pt-BR" sz="900" dirty="0">
                    <a:solidFill>
                      <a:srgbClr val="324760"/>
                    </a:solidFill>
                    <a:latin typeface="+mn-lt"/>
                  </a:rPr>
                  <a:t>. 2018;68(4):250-281. 3.</a:t>
                </a:r>
                <a:r>
                  <a:rPr lang="en-US" sz="900" dirty="0">
                    <a:solidFill>
                      <a:srgbClr val="324760"/>
                    </a:solidFill>
                    <a:latin typeface="+mn-lt"/>
                  </a:rPr>
                  <a:t> Shaukat A, et al. </a:t>
                </a:r>
                <a:r>
                  <a:rPr lang="en-US" sz="900" i="1" dirty="0">
                    <a:solidFill>
                      <a:srgbClr val="324760"/>
                    </a:solidFill>
                    <a:latin typeface="+mn-lt"/>
                  </a:rPr>
                  <a:t>Am J Gastroenterol.</a:t>
                </a:r>
                <a:r>
                  <a:rPr lang="en-US" sz="900" dirty="0">
                    <a:solidFill>
                      <a:srgbClr val="324760"/>
                    </a:solidFill>
                    <a:latin typeface="+mn-lt"/>
                  </a:rPr>
                  <a:t> 2021;116:458-479  4. </a:t>
                </a:r>
                <a:r>
                  <a:rPr kumimoji="0" lang="en-US" sz="900" b="0" i="0" u="none" strike="noStrike" kern="1200" cap="none" spc="0" normalizeH="0" baseline="0" noProof="0" dirty="0">
                    <a:ln>
                      <a:noFill/>
                    </a:ln>
                    <a:solidFill>
                      <a:srgbClr val="324760"/>
                    </a:solidFill>
                    <a:effectLst/>
                    <a:uLnTx/>
                    <a:uFillTx/>
                    <a:latin typeface="+mn-lt"/>
                    <a:ea typeface="+mn-ea"/>
                    <a:cs typeface="Arial Narrow" panose="020B0604020202020204" pitchFamily="34" charset="0"/>
                  </a:rPr>
                  <a:t>Patel SG,</a:t>
                </a:r>
                <a:r>
                  <a:rPr lang="en-US" sz="900" dirty="0">
                    <a:solidFill>
                      <a:srgbClr val="324760"/>
                    </a:solidFill>
                    <a:latin typeface="+mn-lt"/>
                    <a:cs typeface="Arial Narrow" panose="020B0604020202020204" pitchFamily="34" charset="0"/>
                  </a:rPr>
                  <a:t> et al.</a:t>
                </a:r>
                <a:r>
                  <a:rPr kumimoji="0" lang="en-US" sz="900" b="0" i="0" u="none" strike="noStrike" kern="1200" cap="none" spc="0" normalizeH="0" baseline="0" noProof="0" dirty="0">
                    <a:ln>
                      <a:noFill/>
                    </a:ln>
                    <a:solidFill>
                      <a:srgbClr val="324760"/>
                    </a:solidFill>
                    <a:effectLst/>
                    <a:uLnTx/>
                    <a:uFillTx/>
                    <a:latin typeface="+mn-lt"/>
                    <a:ea typeface="+mn-ea"/>
                    <a:cs typeface="Arial Narrow" panose="020B0604020202020204" pitchFamily="34" charset="0"/>
                  </a:rPr>
                  <a:t> </a:t>
                </a:r>
                <a:r>
                  <a:rPr kumimoji="0" lang="en-US" sz="900" b="0" i="1" u="none" strike="noStrike" kern="1200" cap="none" spc="0" normalizeH="0" baseline="0" noProof="0" dirty="0">
                    <a:ln>
                      <a:noFill/>
                    </a:ln>
                    <a:solidFill>
                      <a:srgbClr val="324760"/>
                    </a:solidFill>
                    <a:effectLst/>
                    <a:uLnTx/>
                    <a:uFillTx/>
                    <a:latin typeface="+mn-lt"/>
                    <a:ea typeface="+mn-ea"/>
                    <a:cs typeface="Arial Narrow" panose="020B0604020202020204" pitchFamily="34" charset="0"/>
                  </a:rPr>
                  <a:t>Gastroenterol.</a:t>
                </a:r>
                <a:r>
                  <a:rPr kumimoji="0" lang="en-US" sz="900" b="0" i="0" u="none" strike="noStrike" kern="1200" cap="none" spc="0" normalizeH="0" baseline="0" noProof="0" dirty="0">
                    <a:ln>
                      <a:noFill/>
                    </a:ln>
                    <a:solidFill>
                      <a:srgbClr val="324760"/>
                    </a:solidFill>
                    <a:effectLst/>
                    <a:uLnTx/>
                    <a:uFillTx/>
                    <a:latin typeface="+mn-lt"/>
                    <a:ea typeface="+mn-ea"/>
                    <a:cs typeface="Arial Narrow" panose="020B0604020202020204" pitchFamily="34" charset="0"/>
                  </a:rPr>
                  <a:t> 2022;162(1):285-299.</a:t>
                </a:r>
                <a:r>
                  <a:rPr lang="fr-FR" sz="900" dirty="0">
                    <a:solidFill>
                      <a:srgbClr val="324760"/>
                    </a:solidFill>
                    <a:latin typeface="+mn-lt"/>
                  </a:rPr>
                  <a:t> </a:t>
                </a:r>
              </a:p>
              <a:p>
                <a:br>
                  <a:rPr lang="en-US" sz="750" dirty="0">
                    <a:solidFill>
                      <a:schemeClr val="tx2"/>
                    </a:solidFill>
                  </a:rPr>
                </a:br>
                <a:endParaRPr lang="fr-FR" sz="100" dirty="0">
                  <a:solidFill>
                    <a:schemeClr val="tx2"/>
                  </a:solidFill>
                </a:endParaRPr>
              </a:p>
            </p:txBody>
          </p:sp>
        </mc:Choice>
        <mc:Fallback xmlns="">
          <p:sp>
            <p:nvSpPr>
              <p:cNvPr id="11" name="TextBox 10">
                <a:extLst>
                  <a:ext uri="{FF2B5EF4-FFF2-40B4-BE49-F238E27FC236}">
                    <a16:creationId xmlns:a16="http://schemas.microsoft.com/office/drawing/2014/main" id="{894AF8CE-DC73-44F4-B0AD-B8A17B494ED1}"/>
                  </a:ext>
                </a:extLst>
              </p:cNvPr>
              <p:cNvSpPr txBox="1">
                <a:spLocks noRot="1" noChangeAspect="1" noMove="1" noResize="1" noEditPoints="1" noAdjustHandles="1" noChangeArrowheads="1" noChangeShapeType="1" noTextEdit="1"/>
              </p:cNvSpPr>
              <p:nvPr/>
            </p:nvSpPr>
            <p:spPr bwMode="gray">
              <a:xfrm>
                <a:off x="1174279" y="5339553"/>
                <a:ext cx="10058294" cy="354513"/>
              </a:xfrm>
              <a:prstGeom prst="rect">
                <a:avLst/>
              </a:prstGeom>
              <a:blipFill>
                <a:blip r:embed="rId4"/>
                <a:stretch>
                  <a:fillRect b="-320690"/>
                </a:stretch>
              </a:blipFill>
            </p:spPr>
            <p:txBody>
              <a:bodyPr/>
              <a:lstStyle/>
              <a:p>
                <a:r>
                  <a:rPr lang="en-US">
                    <a:noFill/>
                  </a:rPr>
                  <a:t> </a:t>
                </a:r>
              </a:p>
            </p:txBody>
          </p:sp>
        </mc:Fallback>
      </mc:AlternateContent>
      <p:graphicFrame>
        <p:nvGraphicFramePr>
          <p:cNvPr id="5" name="Table 4">
            <a:extLst>
              <a:ext uri="{FF2B5EF4-FFF2-40B4-BE49-F238E27FC236}">
                <a16:creationId xmlns:a16="http://schemas.microsoft.com/office/drawing/2014/main" id="{27916E8F-742F-CF77-FD3B-81CE4E53DEB3}"/>
              </a:ext>
            </a:extLst>
          </p:cNvPr>
          <p:cNvGraphicFramePr>
            <a:graphicFrameLocks noGrp="1"/>
          </p:cNvGraphicFramePr>
          <p:nvPr>
            <p:extLst>
              <p:ext uri="{D42A27DB-BD31-4B8C-83A1-F6EECF244321}">
                <p14:modId xmlns:p14="http://schemas.microsoft.com/office/powerpoint/2010/main" val="3545698352"/>
              </p:ext>
            </p:extLst>
          </p:nvPr>
        </p:nvGraphicFramePr>
        <p:xfrm>
          <a:off x="665019" y="673883"/>
          <a:ext cx="10952016" cy="4665669"/>
        </p:xfrm>
        <a:graphic>
          <a:graphicData uri="http://schemas.openxmlformats.org/drawingml/2006/table">
            <a:tbl>
              <a:tblPr firstRow="1" bandRow="1">
                <a:tableStyleId>{5A111915-BE36-4E01-A7E5-04B1672EAD32}</a:tableStyleId>
              </a:tblPr>
              <a:tblGrid>
                <a:gridCol w="1851987">
                  <a:extLst>
                    <a:ext uri="{9D8B030D-6E8A-4147-A177-3AD203B41FA5}">
                      <a16:colId xmlns:a16="http://schemas.microsoft.com/office/drawing/2014/main" val="3727400608"/>
                    </a:ext>
                  </a:extLst>
                </a:gridCol>
                <a:gridCol w="1827102">
                  <a:extLst>
                    <a:ext uri="{9D8B030D-6E8A-4147-A177-3AD203B41FA5}">
                      <a16:colId xmlns:a16="http://schemas.microsoft.com/office/drawing/2014/main" val="3560939974"/>
                    </a:ext>
                  </a:extLst>
                </a:gridCol>
                <a:gridCol w="2270573">
                  <a:extLst>
                    <a:ext uri="{9D8B030D-6E8A-4147-A177-3AD203B41FA5}">
                      <a16:colId xmlns:a16="http://schemas.microsoft.com/office/drawing/2014/main" val="1158163738"/>
                    </a:ext>
                  </a:extLst>
                </a:gridCol>
                <a:gridCol w="2501177">
                  <a:extLst>
                    <a:ext uri="{9D8B030D-6E8A-4147-A177-3AD203B41FA5}">
                      <a16:colId xmlns:a16="http://schemas.microsoft.com/office/drawing/2014/main" val="4054003455"/>
                    </a:ext>
                  </a:extLst>
                </a:gridCol>
                <a:gridCol w="2501177">
                  <a:extLst>
                    <a:ext uri="{9D8B030D-6E8A-4147-A177-3AD203B41FA5}">
                      <a16:colId xmlns:a16="http://schemas.microsoft.com/office/drawing/2014/main" val="3412610190"/>
                    </a:ext>
                  </a:extLst>
                </a:gridCol>
              </a:tblGrid>
              <a:tr h="835549">
                <a:tc>
                  <a:txBody>
                    <a:bodyPr/>
                    <a:lstStyle/>
                    <a:p>
                      <a:pPr algn="l" rtl="0" fontAlgn="ctr"/>
                      <a:r>
                        <a:rPr lang="en-US" sz="1200" b="1" u="none" strike="noStrike" dirty="0">
                          <a:solidFill>
                            <a:schemeClr val="bg1"/>
                          </a:solidFill>
                          <a:effectLst/>
                        </a:rPr>
                        <a:t>Recommendations</a:t>
                      </a:r>
                      <a:endParaRPr lang="en-US" sz="1200" b="1" i="0" u="none" strike="noStrike" dirty="0">
                        <a:solidFill>
                          <a:schemeClr val="bg1"/>
                        </a:solidFill>
                        <a:effectLst/>
                        <a:latin typeface="Arial" panose="020B0604020202020204" pitchFamily="34" charset="0"/>
                      </a:endParaRPr>
                    </a:p>
                  </a:txBody>
                  <a:tcPr marL="8726" marR="8726" marT="8726" marB="0" anchor="ctr">
                    <a:lnB w="12700" cap="flat" cmpd="sng" algn="ctr">
                      <a:solidFill>
                        <a:schemeClr val="tx1"/>
                      </a:solidFill>
                      <a:prstDash val="solid"/>
                      <a:round/>
                      <a:headEnd type="none" w="med" len="med"/>
                      <a:tailEnd type="none" w="med" len="med"/>
                    </a:lnB>
                  </a:tcPr>
                </a:tc>
                <a:tc>
                  <a:txBody>
                    <a:bodyPr/>
                    <a:lstStyle/>
                    <a:p>
                      <a:pPr algn="ctr" rtl="0" fontAlgn="ctr"/>
                      <a:r>
                        <a:rPr lang="en-US" sz="1200" b="1" u="none" strike="noStrike" dirty="0">
                          <a:solidFill>
                            <a:schemeClr val="bg1"/>
                          </a:solidFill>
                          <a:effectLst/>
                        </a:rPr>
                        <a:t> US Preventive Services Task Force </a:t>
                      </a:r>
                    </a:p>
                    <a:p>
                      <a:pPr algn="ctr" rtl="0" fontAlgn="ctr"/>
                      <a:r>
                        <a:rPr lang="en-US" sz="1200" b="1" u="none" strike="noStrike" dirty="0">
                          <a:solidFill>
                            <a:schemeClr val="bg1"/>
                          </a:solidFill>
                          <a:effectLst/>
                        </a:rPr>
                        <a:t>(USPSTF) 2021</a:t>
                      </a:r>
                      <a:r>
                        <a:rPr lang="en-US" sz="1200" b="1" u="none" strike="noStrike" baseline="30000" dirty="0">
                          <a:solidFill>
                            <a:schemeClr val="bg1"/>
                          </a:solidFill>
                          <a:effectLst/>
                        </a:rPr>
                        <a:t>1</a:t>
                      </a:r>
                      <a:endParaRPr lang="en-US" sz="1200" b="1" i="0" u="none" strike="noStrike" dirty="0">
                        <a:solidFill>
                          <a:schemeClr val="bg1"/>
                        </a:solidFill>
                        <a:effectLst/>
                        <a:latin typeface="Arial" panose="020B0604020202020204" pitchFamily="34" charset="0"/>
                      </a:endParaRPr>
                    </a:p>
                  </a:txBody>
                  <a:tcPr marL="8726" marR="8726" marT="8726" marB="0" anchor="ctr">
                    <a:lnB w="12700" cap="flat" cmpd="sng" algn="ctr">
                      <a:solidFill>
                        <a:schemeClr val="tx1"/>
                      </a:solidFill>
                      <a:prstDash val="solid"/>
                      <a:round/>
                      <a:headEnd type="none" w="med" len="med"/>
                      <a:tailEnd type="none" w="med" len="med"/>
                    </a:lnB>
                  </a:tcPr>
                </a:tc>
                <a:tc>
                  <a:txBody>
                    <a:bodyPr/>
                    <a:lstStyle/>
                    <a:p>
                      <a:pPr algn="ctr" rtl="0" fontAlgn="ctr"/>
                      <a:r>
                        <a:rPr lang="en-US" sz="1200" b="1" u="none" strike="noStrike" dirty="0">
                          <a:solidFill>
                            <a:schemeClr val="bg1"/>
                          </a:solidFill>
                          <a:effectLst/>
                        </a:rPr>
                        <a:t>American </a:t>
                      </a:r>
                    </a:p>
                    <a:p>
                      <a:pPr algn="ctr" rtl="0" fontAlgn="ctr"/>
                      <a:r>
                        <a:rPr lang="en-US" sz="1200" b="1" u="none" strike="noStrike" dirty="0">
                          <a:solidFill>
                            <a:schemeClr val="bg1"/>
                          </a:solidFill>
                          <a:effectLst/>
                        </a:rPr>
                        <a:t>Cancer Society </a:t>
                      </a:r>
                    </a:p>
                    <a:p>
                      <a:pPr algn="ctr" rtl="0" fontAlgn="ctr"/>
                      <a:r>
                        <a:rPr lang="en-US" sz="1200" b="1" u="none" strike="noStrike" dirty="0">
                          <a:solidFill>
                            <a:schemeClr val="bg1"/>
                          </a:solidFill>
                          <a:effectLst/>
                        </a:rPr>
                        <a:t>(ACS) 2018</a:t>
                      </a:r>
                      <a:r>
                        <a:rPr lang="en-US" sz="1200" b="1" u="none" strike="noStrike" baseline="30000" dirty="0">
                          <a:solidFill>
                            <a:schemeClr val="bg1"/>
                          </a:solidFill>
                          <a:effectLst/>
                        </a:rPr>
                        <a:t>2</a:t>
                      </a:r>
                      <a:endParaRPr lang="en-US" sz="1200" b="1" i="0" u="none" strike="noStrike" dirty="0">
                        <a:solidFill>
                          <a:schemeClr val="bg1"/>
                        </a:solidFill>
                        <a:effectLst/>
                        <a:latin typeface="Arial" panose="020B0604020202020204" pitchFamily="34" charset="0"/>
                      </a:endParaRPr>
                    </a:p>
                  </a:txBody>
                  <a:tcPr marL="8726" marR="8726" marT="8726" marB="0" anchor="ctr">
                    <a:lnB w="12700" cap="flat" cmpd="sng" algn="ctr">
                      <a:solidFill>
                        <a:schemeClr val="tx1"/>
                      </a:solidFill>
                      <a:prstDash val="solid"/>
                      <a:round/>
                      <a:headEnd type="none" w="med" len="med"/>
                      <a:tailEnd type="none" w="med" len="med"/>
                    </a:lnB>
                  </a:tcPr>
                </a:tc>
                <a:tc>
                  <a:txBody>
                    <a:bodyPr/>
                    <a:lstStyle/>
                    <a:p>
                      <a:pPr algn="ctr" rtl="0" fontAlgn="ctr"/>
                      <a:r>
                        <a:rPr lang="en-US" sz="1200" b="1" u="none" strike="noStrike" dirty="0">
                          <a:solidFill>
                            <a:schemeClr val="bg1"/>
                          </a:solidFill>
                          <a:effectLst/>
                        </a:rPr>
                        <a:t>American College of Gastroenterology </a:t>
                      </a:r>
                    </a:p>
                    <a:p>
                      <a:pPr algn="ctr" rtl="0" fontAlgn="ctr"/>
                      <a:r>
                        <a:rPr lang="en-US" sz="1200" b="1" u="none" strike="noStrike" dirty="0">
                          <a:solidFill>
                            <a:schemeClr val="bg1"/>
                          </a:solidFill>
                          <a:effectLst/>
                        </a:rPr>
                        <a:t>(ACG) 2021</a:t>
                      </a:r>
                      <a:r>
                        <a:rPr lang="en-US" sz="1200" b="1" u="none" strike="noStrike" baseline="30000" dirty="0">
                          <a:solidFill>
                            <a:schemeClr val="bg1"/>
                          </a:solidFill>
                          <a:effectLst/>
                        </a:rPr>
                        <a:t>3</a:t>
                      </a:r>
                      <a:endParaRPr lang="en-US" sz="1200" b="1" i="0" u="none" strike="noStrike" baseline="30000" dirty="0">
                        <a:solidFill>
                          <a:schemeClr val="bg1"/>
                        </a:solidFill>
                        <a:effectLst/>
                        <a:latin typeface="Arial" panose="020B0604020202020204" pitchFamily="34" charset="0"/>
                      </a:endParaRPr>
                    </a:p>
                  </a:txBody>
                  <a:tcPr marL="8726" marR="8726" marT="8726" marB="0" anchor="ctr">
                    <a:lnB w="12700" cap="flat" cmpd="sng" algn="ctr">
                      <a:solidFill>
                        <a:schemeClr val="tx1"/>
                      </a:solidFill>
                      <a:prstDash val="solid"/>
                      <a:round/>
                      <a:headEnd type="none" w="med" len="med"/>
                      <a:tailEnd type="none" w="med" len="med"/>
                    </a:lnB>
                  </a:tcPr>
                </a:tc>
                <a:tc>
                  <a:txBody>
                    <a:bodyPr/>
                    <a:lstStyle/>
                    <a:p>
                      <a:pPr algn="ctr" rtl="0" fontAlgn="ctr"/>
                      <a:r>
                        <a:rPr lang="en-US" sz="1200" b="1" u="none" strike="noStrike" dirty="0">
                          <a:solidFill>
                            <a:schemeClr val="bg1"/>
                          </a:solidFill>
                          <a:effectLst/>
                        </a:rPr>
                        <a:t>Multi-Society </a:t>
                      </a:r>
                    </a:p>
                    <a:p>
                      <a:pPr algn="ctr" rtl="0" fontAlgn="ctr"/>
                      <a:r>
                        <a:rPr lang="en-US" sz="1200" b="1" u="none" strike="noStrike" dirty="0">
                          <a:solidFill>
                            <a:schemeClr val="bg1"/>
                          </a:solidFill>
                          <a:effectLst/>
                        </a:rPr>
                        <a:t>Task Force</a:t>
                      </a:r>
                    </a:p>
                    <a:p>
                      <a:pPr algn="ctr" rtl="0" fontAlgn="ctr"/>
                      <a:r>
                        <a:rPr lang="en-US" sz="1200" b="1" u="none" strike="noStrike" dirty="0">
                          <a:solidFill>
                            <a:schemeClr val="bg1"/>
                          </a:solidFill>
                          <a:effectLst/>
                        </a:rPr>
                        <a:t> (MSTF) 2021</a:t>
                      </a:r>
                      <a:r>
                        <a:rPr lang="en-US" sz="1200" b="1" u="none" strike="noStrike" baseline="30000" dirty="0">
                          <a:solidFill>
                            <a:schemeClr val="bg1"/>
                          </a:solidFill>
                          <a:effectLst/>
                        </a:rPr>
                        <a:t>4</a:t>
                      </a:r>
                      <a:r>
                        <a:rPr lang="en-US" sz="1200" b="1" baseline="30000" dirty="0">
                          <a:solidFill>
                            <a:schemeClr val="bg1"/>
                          </a:solidFill>
                        </a:rPr>
                        <a:t>‡</a:t>
                      </a:r>
                      <a:endParaRPr lang="en-US" sz="1200" b="1" i="0" u="none" strike="noStrike" baseline="30000" dirty="0">
                        <a:solidFill>
                          <a:schemeClr val="bg1"/>
                        </a:solidFill>
                        <a:effectLst/>
                        <a:latin typeface="Arial" panose="020B0604020202020204" pitchFamily="34" charset="0"/>
                      </a:endParaRPr>
                    </a:p>
                  </a:txBody>
                  <a:tcPr marL="8726" marR="8726" marT="8726"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0592151"/>
                  </a:ext>
                </a:extLst>
              </a:tr>
              <a:tr h="677352">
                <a:tc rowSpan="3">
                  <a:txBody>
                    <a:bodyPr/>
                    <a:lstStyle/>
                    <a:p>
                      <a:pPr algn="l" rtl="0" fontAlgn="ctr"/>
                      <a:r>
                        <a:rPr lang="en-US" sz="1200" b="1" u="none" strike="noStrike" dirty="0">
                          <a:effectLst/>
                        </a:rPr>
                        <a:t> Age to Begin   </a:t>
                      </a:r>
                    </a:p>
                    <a:p>
                      <a:pPr algn="l" rtl="0" fontAlgn="ctr"/>
                      <a:r>
                        <a:rPr lang="en-US" sz="1200" b="1" u="none" strike="noStrike" dirty="0">
                          <a:effectLst/>
                        </a:rPr>
                        <a:t> Screening</a:t>
                      </a:r>
                      <a:endParaRPr lang="en-US" sz="1200" b="1" i="0" u="none" strike="noStrike" dirty="0">
                        <a:solidFill>
                          <a:srgbClr val="125285"/>
                        </a:solidFill>
                        <a:effectLst/>
                        <a:latin typeface="Arial" panose="020B0604020202020204" pitchFamily="34" charset="0"/>
                      </a:endParaRPr>
                    </a:p>
                  </a:txBody>
                  <a:tcPr marL="8726" marR="8726" marT="8726"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ctr"/>
                      <a:r>
                        <a:rPr lang="en-US" sz="1100" b="1" u="none" strike="noStrike" dirty="0">
                          <a:solidFill>
                            <a:schemeClr val="tx1"/>
                          </a:solidFill>
                          <a:effectLst/>
                        </a:rPr>
                        <a:t>45 years</a:t>
                      </a:r>
                      <a:br>
                        <a:rPr lang="en-US" sz="1050" u="none" strike="noStrike" dirty="0">
                          <a:solidFill>
                            <a:schemeClr val="tx1"/>
                          </a:solidFill>
                          <a:effectLst/>
                        </a:rPr>
                      </a:br>
                      <a:r>
                        <a:rPr lang="en-US" sz="1050" u="none" strike="noStrike" dirty="0">
                          <a:solidFill>
                            <a:schemeClr val="tx1"/>
                          </a:solidFill>
                          <a:effectLst/>
                        </a:rPr>
                        <a:t>(Grade B*)</a:t>
                      </a:r>
                      <a:endParaRPr lang="en-US" sz="1050" b="0" i="0" u="none" strike="noStrike" dirty="0">
                        <a:solidFill>
                          <a:schemeClr val="tx1"/>
                        </a:solidFill>
                        <a:effectLst/>
                        <a:latin typeface="+mn-lt"/>
                      </a:endParaRPr>
                    </a:p>
                  </a:txBody>
                  <a:tcPr marL="8726" marR="8726" marT="8726" marB="0" anchor="ctr">
                    <a:lnT w="12700" cap="flat" cmpd="sng" algn="ctr">
                      <a:solidFill>
                        <a:schemeClr val="tx1"/>
                      </a:solidFill>
                      <a:prstDash val="solid"/>
                      <a:round/>
                      <a:headEnd type="none" w="med" len="med"/>
                      <a:tailEnd type="none" w="med" len="med"/>
                    </a:lnT>
                  </a:tcPr>
                </a:tc>
                <a:tc>
                  <a:txBody>
                    <a:bodyPr/>
                    <a:lstStyle/>
                    <a:p>
                      <a:pPr algn="ctr" rtl="0" fontAlgn="ctr"/>
                      <a:r>
                        <a:rPr lang="en-US" sz="1100" b="1" u="none" strike="noStrike" dirty="0">
                          <a:solidFill>
                            <a:schemeClr val="tx1"/>
                          </a:solidFill>
                          <a:effectLst/>
                        </a:rPr>
                        <a:t>45 years</a:t>
                      </a:r>
                      <a:br>
                        <a:rPr lang="en-US" sz="1050" u="none" strike="noStrike" dirty="0">
                          <a:solidFill>
                            <a:schemeClr val="tx1"/>
                          </a:solidFill>
                          <a:effectLst/>
                        </a:rPr>
                      </a:br>
                      <a:r>
                        <a:rPr lang="en-US" sz="1050" u="none" strike="noStrike" dirty="0">
                          <a:solidFill>
                            <a:schemeClr val="tx1"/>
                          </a:solidFill>
                          <a:effectLst/>
                        </a:rPr>
                        <a:t>(qualified</a:t>
                      </a:r>
                      <a:r>
                        <a:rPr lang="en-US" sz="1050" u="none" strike="noStrike" baseline="30000" dirty="0">
                          <a:solidFill>
                            <a:schemeClr val="tx1"/>
                          </a:solidFill>
                          <a:effectLst/>
                        </a:rPr>
                        <a:t>†</a:t>
                      </a:r>
                      <a:r>
                        <a:rPr lang="en-US" sz="1050" u="none" strike="noStrike" dirty="0">
                          <a:solidFill>
                            <a:schemeClr val="tx1"/>
                          </a:solidFill>
                          <a:effectLst/>
                        </a:rPr>
                        <a:t>) </a:t>
                      </a:r>
                      <a:endParaRPr lang="en-US" sz="1050" b="0" i="0" u="none" strike="noStrike" dirty="0">
                        <a:solidFill>
                          <a:schemeClr val="tx1"/>
                        </a:solidFill>
                        <a:effectLst/>
                        <a:latin typeface="+mn-lt"/>
                      </a:endParaRPr>
                    </a:p>
                  </a:txBody>
                  <a:tcPr marL="8726" marR="8726" marT="8726" marB="0" anchor="ctr">
                    <a:lnT w="12700" cap="flat" cmpd="sng" algn="ctr">
                      <a:solidFill>
                        <a:schemeClr val="tx1"/>
                      </a:solidFill>
                      <a:prstDash val="solid"/>
                      <a:round/>
                      <a:headEnd type="none" w="med" len="med"/>
                      <a:tailEnd type="none" w="med" len="med"/>
                    </a:lnT>
                  </a:tcPr>
                </a:tc>
                <a:tc>
                  <a:txBody>
                    <a:bodyPr/>
                    <a:lstStyle/>
                    <a:p>
                      <a:pPr algn="ctr" rtl="0" fontAlgn="ctr"/>
                      <a:r>
                        <a:rPr lang="en-US" sz="1100" b="1" u="none" strike="noStrike" dirty="0">
                          <a:solidFill>
                            <a:schemeClr val="tx1"/>
                          </a:solidFill>
                          <a:effectLst/>
                        </a:rPr>
                        <a:t>45 years</a:t>
                      </a:r>
                      <a:br>
                        <a:rPr lang="en-US" sz="1050" u="none" strike="noStrike" dirty="0">
                          <a:solidFill>
                            <a:schemeClr val="tx1"/>
                          </a:solidFill>
                          <a:effectLst/>
                        </a:rPr>
                      </a:br>
                      <a:r>
                        <a:rPr lang="en-US" sz="1050" u="none" strike="noStrike" dirty="0">
                          <a:solidFill>
                            <a:schemeClr val="tx1"/>
                          </a:solidFill>
                          <a:effectLst/>
                        </a:rPr>
                        <a:t>(conditional recommendation [suggested]; very </a:t>
                      </a:r>
                    </a:p>
                    <a:p>
                      <a:pPr algn="ctr" rtl="0" fontAlgn="ctr"/>
                      <a:r>
                        <a:rPr lang="en-US" sz="1050" u="none" strike="noStrike" dirty="0">
                          <a:solidFill>
                            <a:schemeClr val="tx1"/>
                          </a:solidFill>
                          <a:effectLst/>
                        </a:rPr>
                        <a:t>low-quality evidence)</a:t>
                      </a:r>
                      <a:endParaRPr lang="en-US" sz="1050" b="0" i="0" u="none" strike="noStrike" dirty="0">
                        <a:solidFill>
                          <a:schemeClr val="tx1"/>
                        </a:solidFill>
                        <a:effectLst/>
                        <a:latin typeface="+mn-lt"/>
                      </a:endParaRPr>
                    </a:p>
                  </a:txBody>
                  <a:tcPr marL="8726" marR="8726" marT="8726" marB="0" anchor="ctr">
                    <a:lnT w="12700" cap="flat" cmpd="sng" algn="ctr">
                      <a:solidFill>
                        <a:schemeClr val="tx1"/>
                      </a:solidFill>
                      <a:prstDash val="solid"/>
                      <a:round/>
                      <a:headEnd type="none" w="med" len="med"/>
                      <a:tailEnd type="none" w="med" len="med"/>
                    </a:lnT>
                  </a:tcPr>
                </a:tc>
                <a:tc>
                  <a:txBody>
                    <a:bodyPr/>
                    <a:lstStyle/>
                    <a:p>
                      <a:pPr algn="ctr" rtl="0" fontAlgn="ctr"/>
                      <a:r>
                        <a:rPr lang="en-US" sz="1100" b="1" u="none" strike="noStrike" dirty="0">
                          <a:solidFill>
                            <a:schemeClr val="tx1"/>
                          </a:solidFill>
                          <a:effectLst/>
                        </a:rPr>
                        <a:t>45 years</a:t>
                      </a:r>
                      <a:br>
                        <a:rPr lang="en-US" sz="1050" u="none" strike="noStrike" dirty="0">
                          <a:solidFill>
                            <a:schemeClr val="tx1"/>
                          </a:solidFill>
                          <a:effectLst/>
                        </a:rPr>
                      </a:br>
                      <a:r>
                        <a:rPr lang="en-US" sz="1050" u="none" strike="noStrike" dirty="0">
                          <a:solidFill>
                            <a:schemeClr val="tx1"/>
                          </a:solidFill>
                          <a:effectLst/>
                        </a:rPr>
                        <a:t>(weak recommendation, </a:t>
                      </a:r>
                    </a:p>
                    <a:p>
                      <a:pPr algn="ctr" rtl="0" fontAlgn="ctr"/>
                      <a:r>
                        <a:rPr lang="en-US" sz="1050" u="none" strike="noStrike" dirty="0">
                          <a:solidFill>
                            <a:schemeClr val="tx1"/>
                          </a:solidFill>
                          <a:effectLst/>
                        </a:rPr>
                        <a:t>low-quality evidence)</a:t>
                      </a:r>
                      <a:endParaRPr lang="en-US" sz="1050" b="0" i="0" u="none" strike="noStrike" dirty="0">
                        <a:solidFill>
                          <a:schemeClr val="tx1"/>
                        </a:solidFill>
                        <a:effectLst/>
                        <a:latin typeface="+mn-lt"/>
                      </a:endParaRPr>
                    </a:p>
                  </a:txBody>
                  <a:tcPr marL="8726" marR="8726" marT="8726"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91940760"/>
                  </a:ext>
                </a:extLst>
              </a:tr>
              <a:tr h="174125">
                <a:tc vMerge="1">
                  <a:txBody>
                    <a:bodyPr/>
                    <a:lstStyle/>
                    <a:p>
                      <a:endParaRPr lang="en-US"/>
                    </a:p>
                  </a:txBody>
                  <a:tcPr/>
                </a:tc>
                <a:tc>
                  <a:txBody>
                    <a:bodyPr/>
                    <a:lstStyle/>
                    <a:p>
                      <a:pPr algn="ctr" rtl="0" fontAlgn="ctr"/>
                      <a:r>
                        <a:rPr lang="en-US" sz="1050" u="none" strike="noStrike">
                          <a:solidFill>
                            <a:schemeClr val="tx1"/>
                          </a:solidFill>
                          <a:effectLst/>
                        </a:rPr>
                        <a:t> </a:t>
                      </a:r>
                      <a:endParaRPr lang="en-US" sz="1050" b="0" i="0" u="none" strike="noStrike">
                        <a:solidFill>
                          <a:schemeClr val="tx1"/>
                        </a:solidFill>
                        <a:effectLst/>
                        <a:latin typeface="+mn-lt"/>
                      </a:endParaRPr>
                    </a:p>
                  </a:txBody>
                  <a:tcPr marL="8726" marR="8726" marT="8726" marB="0" anchor="ctr"/>
                </a:tc>
                <a:tc>
                  <a:txBody>
                    <a:bodyPr/>
                    <a:lstStyle/>
                    <a:p>
                      <a:pPr algn="ctr" rtl="0" fontAlgn="ctr"/>
                      <a:r>
                        <a:rPr lang="en-US" sz="1050" u="none" strike="noStrike" dirty="0">
                          <a:solidFill>
                            <a:schemeClr val="tx1"/>
                          </a:solidFill>
                          <a:effectLst/>
                        </a:rPr>
                        <a:t> </a:t>
                      </a:r>
                      <a:endParaRPr lang="en-US" sz="1050" b="0" i="0" u="none" strike="noStrike" dirty="0">
                        <a:solidFill>
                          <a:schemeClr val="tx1"/>
                        </a:solidFill>
                        <a:effectLst/>
                        <a:latin typeface="+mn-lt"/>
                      </a:endParaRPr>
                    </a:p>
                  </a:txBody>
                  <a:tcPr marL="8726" marR="8726" marT="8726" marB="0" anchor="ctr"/>
                </a:tc>
                <a:tc>
                  <a:txBody>
                    <a:bodyPr/>
                    <a:lstStyle/>
                    <a:p>
                      <a:pPr algn="ctr" fontAlgn="ctr"/>
                      <a:r>
                        <a:rPr lang="en-US" sz="1050" u="none" strike="noStrike" dirty="0">
                          <a:solidFill>
                            <a:schemeClr val="tx1"/>
                          </a:solidFill>
                          <a:effectLst/>
                        </a:rPr>
                        <a:t> </a:t>
                      </a:r>
                      <a:endParaRPr lang="en-US" sz="1050" b="0" i="0" u="none" strike="noStrike" dirty="0">
                        <a:solidFill>
                          <a:schemeClr val="tx1"/>
                        </a:solidFill>
                        <a:effectLst/>
                        <a:latin typeface="+mn-lt"/>
                      </a:endParaRPr>
                    </a:p>
                  </a:txBody>
                  <a:tcPr marL="8726" marR="8726" marT="8726" marB="0" anchor="ctr"/>
                </a:tc>
                <a:tc>
                  <a:txBody>
                    <a:bodyPr/>
                    <a:lstStyle/>
                    <a:p>
                      <a:pPr algn="ctr" rtl="0" fontAlgn="ctr"/>
                      <a:endParaRPr lang="en-US" sz="1050" b="0" i="0" u="none" strike="noStrike" dirty="0">
                        <a:solidFill>
                          <a:schemeClr val="tx1"/>
                        </a:solidFill>
                        <a:effectLst/>
                        <a:latin typeface="+mn-lt"/>
                      </a:endParaRPr>
                    </a:p>
                  </a:txBody>
                  <a:tcPr marL="8726" marR="8726" marT="8726"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12278865"/>
                  </a:ext>
                </a:extLst>
              </a:tr>
              <a:tr h="516672">
                <a:tc vMerge="1">
                  <a:txBody>
                    <a:bodyPr/>
                    <a:lstStyle/>
                    <a:p>
                      <a:endParaRPr lang="en-US"/>
                    </a:p>
                  </a:txBody>
                  <a:tcPr/>
                </a:tc>
                <a:tc>
                  <a:txBody>
                    <a:bodyPr/>
                    <a:lstStyle/>
                    <a:p>
                      <a:pPr algn="ctr" rtl="0" fontAlgn="ctr"/>
                      <a:r>
                        <a:rPr lang="en-US" sz="1100" b="1" u="none" strike="noStrike" dirty="0">
                          <a:solidFill>
                            <a:schemeClr val="tx1"/>
                          </a:solidFill>
                          <a:effectLst/>
                        </a:rPr>
                        <a:t>50 years</a:t>
                      </a:r>
                      <a:br>
                        <a:rPr lang="en-US" sz="1050" u="none" strike="noStrike" dirty="0">
                          <a:solidFill>
                            <a:schemeClr val="tx1"/>
                          </a:solidFill>
                          <a:effectLst/>
                        </a:rPr>
                      </a:br>
                      <a:r>
                        <a:rPr lang="en-US" sz="1050" u="none" strike="noStrike" dirty="0">
                          <a:solidFill>
                            <a:schemeClr val="tx1"/>
                          </a:solidFill>
                          <a:effectLst/>
                        </a:rPr>
                        <a:t>(Grade A*)</a:t>
                      </a:r>
                      <a:endParaRPr lang="en-US" sz="1050" b="0" i="0" u="none" strike="noStrike" dirty="0">
                        <a:solidFill>
                          <a:schemeClr val="tx1"/>
                        </a:solidFill>
                        <a:effectLst/>
                        <a:latin typeface="+mn-lt"/>
                      </a:endParaRPr>
                    </a:p>
                  </a:txBody>
                  <a:tcPr marL="8726" marR="8726" marT="8726" marB="0" anchor="ctr"/>
                </a:tc>
                <a:tc>
                  <a:txBody>
                    <a:bodyPr/>
                    <a:lstStyle/>
                    <a:p>
                      <a:pPr algn="ctr" rtl="0" fontAlgn="ctr"/>
                      <a:r>
                        <a:rPr lang="en-US" sz="1100" u="none" strike="noStrike" dirty="0">
                          <a:solidFill>
                            <a:schemeClr val="tx1"/>
                          </a:solidFill>
                          <a:effectLst/>
                        </a:rPr>
                        <a:t>50 years</a:t>
                      </a:r>
                      <a:br>
                        <a:rPr lang="en-US" sz="1050" u="none" strike="noStrike" dirty="0">
                          <a:solidFill>
                            <a:schemeClr val="tx1"/>
                          </a:solidFill>
                          <a:effectLst/>
                        </a:rPr>
                      </a:br>
                      <a:r>
                        <a:rPr lang="en-US" sz="1050" u="none" strike="noStrike" dirty="0">
                          <a:solidFill>
                            <a:schemeClr val="tx1"/>
                          </a:solidFill>
                          <a:effectLst/>
                        </a:rPr>
                        <a:t>(strong)</a:t>
                      </a:r>
                      <a:endParaRPr lang="en-US" sz="1050" b="0" i="0" u="none" strike="noStrike" dirty="0">
                        <a:solidFill>
                          <a:schemeClr val="tx1"/>
                        </a:solidFill>
                        <a:effectLst/>
                        <a:latin typeface="+mn-lt"/>
                      </a:endParaRPr>
                    </a:p>
                  </a:txBody>
                  <a:tcPr marL="8726" marR="8726" marT="8726" marB="0" anchor="ctr"/>
                </a:tc>
                <a:tc>
                  <a:txBody>
                    <a:bodyPr/>
                    <a:lstStyle/>
                    <a:p>
                      <a:pPr algn="ctr" fontAlgn="ctr"/>
                      <a:r>
                        <a:rPr lang="en-US" sz="1100" b="1" u="none" strike="noStrike" dirty="0">
                          <a:solidFill>
                            <a:schemeClr val="tx1"/>
                          </a:solidFill>
                          <a:effectLst/>
                        </a:rPr>
                        <a:t>50 years</a:t>
                      </a:r>
                      <a:br>
                        <a:rPr lang="en-US" sz="1050" u="none" strike="noStrike" dirty="0">
                          <a:solidFill>
                            <a:schemeClr val="tx1"/>
                          </a:solidFill>
                          <a:effectLst/>
                        </a:rPr>
                      </a:br>
                      <a:r>
                        <a:rPr lang="en-US" sz="1050" u="none" strike="noStrike" dirty="0">
                          <a:solidFill>
                            <a:schemeClr val="tx1"/>
                          </a:solidFill>
                          <a:effectLst/>
                        </a:rPr>
                        <a:t>(strong recommendation; moderate-quality evidence)</a:t>
                      </a:r>
                      <a:endParaRPr lang="en-US" sz="1050" b="0" i="0" u="none" strike="noStrike" dirty="0">
                        <a:solidFill>
                          <a:schemeClr val="tx1"/>
                        </a:solidFill>
                        <a:effectLst/>
                        <a:latin typeface="+mn-lt"/>
                      </a:endParaRPr>
                    </a:p>
                  </a:txBody>
                  <a:tcPr marL="8726" marR="8726" marT="8726" marB="0" anchor="ctr"/>
                </a:tc>
                <a:tc>
                  <a:txBody>
                    <a:bodyPr/>
                    <a:lstStyle/>
                    <a:p>
                      <a:pPr algn="ctr" rtl="0" fontAlgn="ctr"/>
                      <a:endParaRPr lang="en-US" sz="1050" b="0" i="0" u="none" strike="noStrike" dirty="0">
                        <a:solidFill>
                          <a:schemeClr val="tx1"/>
                        </a:solidFill>
                        <a:effectLst/>
                        <a:latin typeface="+mn-lt"/>
                      </a:endParaRPr>
                    </a:p>
                  </a:txBody>
                  <a:tcPr marL="8726" marR="8726" marT="8726"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13913705"/>
                  </a:ext>
                </a:extLst>
              </a:tr>
              <a:tr h="865089">
                <a:tc rowSpan="2">
                  <a:txBody>
                    <a:bodyPr/>
                    <a:lstStyle/>
                    <a:p>
                      <a:pPr algn="l" rtl="0" fontAlgn="ctr"/>
                      <a:r>
                        <a:rPr lang="en-US" sz="1200" b="1" u="none" strike="noStrike" dirty="0">
                          <a:effectLst/>
                        </a:rPr>
                        <a:t> Continue   </a:t>
                      </a:r>
                    </a:p>
                    <a:p>
                      <a:pPr algn="l" rtl="0" fontAlgn="ctr"/>
                      <a:r>
                        <a:rPr lang="en-US" sz="1200" b="1" u="none" strike="noStrike" dirty="0">
                          <a:effectLst/>
                        </a:rPr>
                        <a:t> Screening Until</a:t>
                      </a:r>
                    </a:p>
                    <a:p>
                      <a:pPr algn="l" rtl="0" fontAlgn="ctr"/>
                      <a:r>
                        <a:rPr lang="en-US" sz="1200" b="1" u="none" strike="noStrike" dirty="0">
                          <a:effectLst/>
                        </a:rPr>
                        <a:t> Age</a:t>
                      </a:r>
                      <a:endParaRPr lang="en-US" sz="1200" b="1" i="0" u="none" strike="noStrike" dirty="0">
                        <a:solidFill>
                          <a:srgbClr val="125285"/>
                        </a:solidFill>
                        <a:effectLst/>
                        <a:latin typeface="Arial" panose="020B0604020202020204" pitchFamily="34" charset="0"/>
                      </a:endParaRPr>
                    </a:p>
                  </a:txBody>
                  <a:tcPr marL="8726" marR="8726" marT="8726" marB="0" anchor="ctr">
                    <a:lnL w="12700" cap="flat" cmpd="sng" algn="ctr">
                      <a:solidFill>
                        <a:schemeClr val="tx1"/>
                      </a:solidFill>
                      <a:prstDash val="solid"/>
                      <a:round/>
                      <a:headEnd type="none" w="med" len="med"/>
                      <a:tailEnd type="none" w="med" len="med"/>
                    </a:lnL>
                  </a:tcPr>
                </a:tc>
                <a:tc>
                  <a:txBody>
                    <a:bodyPr/>
                    <a:lstStyle/>
                    <a:p>
                      <a:pPr algn="ctr" rtl="0" fontAlgn="ctr"/>
                      <a:r>
                        <a:rPr lang="en-US" sz="1100" b="1" u="none" strike="noStrike" dirty="0">
                          <a:solidFill>
                            <a:schemeClr val="tx1"/>
                          </a:solidFill>
                          <a:effectLst/>
                        </a:rPr>
                        <a:t>75 years</a:t>
                      </a:r>
                      <a:br>
                        <a:rPr lang="en-US" sz="1050" u="none" strike="noStrike" dirty="0">
                          <a:solidFill>
                            <a:schemeClr val="tx1"/>
                          </a:solidFill>
                          <a:effectLst/>
                        </a:rPr>
                      </a:br>
                      <a:r>
                        <a:rPr lang="en-US" sz="1050" u="none" strike="noStrike" dirty="0">
                          <a:solidFill>
                            <a:schemeClr val="tx1"/>
                          </a:solidFill>
                          <a:effectLst/>
                        </a:rPr>
                        <a:t>(Grade A*)</a:t>
                      </a:r>
                      <a:endParaRPr lang="en-US" sz="1050" b="0" i="0" u="none" strike="noStrike" dirty="0">
                        <a:solidFill>
                          <a:schemeClr val="tx1"/>
                        </a:solidFill>
                        <a:effectLst/>
                        <a:latin typeface="+mn-lt"/>
                      </a:endParaRPr>
                    </a:p>
                  </a:txBody>
                  <a:tcPr marL="8726" marR="8726" marT="8726" marB="0" anchor="ctr"/>
                </a:tc>
                <a:tc>
                  <a:txBody>
                    <a:bodyPr/>
                    <a:lstStyle/>
                    <a:p>
                      <a:pPr algn="ctr" rtl="0" fontAlgn="ctr"/>
                      <a:r>
                        <a:rPr lang="en-US" sz="1100" b="1" u="none" strike="noStrike" dirty="0">
                          <a:solidFill>
                            <a:schemeClr val="tx1"/>
                          </a:solidFill>
                          <a:effectLst/>
                        </a:rPr>
                        <a:t>75 years</a:t>
                      </a:r>
                      <a:br>
                        <a:rPr lang="en-US" sz="1050" u="none" strike="noStrike" dirty="0">
                          <a:solidFill>
                            <a:schemeClr val="tx1"/>
                          </a:solidFill>
                          <a:effectLst/>
                        </a:rPr>
                      </a:br>
                      <a:r>
                        <a:rPr lang="en-US" sz="1050" u="none" strike="noStrike" dirty="0">
                          <a:solidFill>
                            <a:schemeClr val="tx1"/>
                          </a:solidFill>
                          <a:effectLst/>
                        </a:rPr>
                        <a:t>(qualified</a:t>
                      </a:r>
                      <a:r>
                        <a:rPr lang="en-US" sz="1050" u="none" strike="noStrike" baseline="30000" dirty="0">
                          <a:solidFill>
                            <a:schemeClr val="tx1"/>
                          </a:solidFill>
                          <a:effectLst/>
                        </a:rPr>
                        <a:t>†</a:t>
                      </a:r>
                      <a:r>
                        <a:rPr lang="en-US" sz="1050" u="none" strike="noStrike" dirty="0">
                          <a:solidFill>
                            <a:schemeClr val="tx1"/>
                          </a:solidFill>
                          <a:effectLst/>
                        </a:rPr>
                        <a:t>)</a:t>
                      </a:r>
                      <a:endParaRPr lang="en-US" sz="1050" b="0" i="0" u="none" strike="noStrike" dirty="0">
                        <a:solidFill>
                          <a:schemeClr val="tx1"/>
                        </a:solidFill>
                        <a:effectLst/>
                        <a:latin typeface="+mn-lt"/>
                      </a:endParaRPr>
                    </a:p>
                  </a:txBody>
                  <a:tcPr marL="8726" marR="8726" marT="8726" marB="0" anchor="ctr"/>
                </a:tc>
                <a:tc>
                  <a:txBody>
                    <a:bodyPr/>
                    <a:lstStyle/>
                    <a:p>
                      <a:pPr algn="ctr" rtl="0" fontAlgn="ctr"/>
                      <a:r>
                        <a:rPr lang="en-US" sz="1100" b="1" u="none" strike="noStrike" dirty="0">
                          <a:solidFill>
                            <a:schemeClr val="tx1"/>
                          </a:solidFill>
                          <a:effectLst/>
                        </a:rPr>
                        <a:t>75 years</a:t>
                      </a:r>
                      <a:br>
                        <a:rPr lang="en-US" sz="1050" u="none" strike="noStrike" dirty="0">
                          <a:solidFill>
                            <a:schemeClr val="tx1"/>
                          </a:solidFill>
                          <a:effectLst/>
                        </a:rPr>
                      </a:br>
                      <a:r>
                        <a:rPr lang="en-US" sz="1050" u="none" strike="noStrike" dirty="0">
                          <a:solidFill>
                            <a:schemeClr val="tx1"/>
                          </a:solidFill>
                          <a:effectLst/>
                        </a:rPr>
                        <a:t>(strong recommendation; moderate-quality evidence)</a:t>
                      </a:r>
                      <a:endParaRPr lang="en-US" sz="1050" b="0" i="0" u="none" strike="noStrike" dirty="0">
                        <a:solidFill>
                          <a:schemeClr val="tx1"/>
                        </a:solidFill>
                        <a:effectLst/>
                        <a:latin typeface="+mn-lt"/>
                      </a:endParaRPr>
                    </a:p>
                  </a:txBody>
                  <a:tcPr marL="8726" marR="8726" marT="8726" marB="0" anchor="ctr"/>
                </a:tc>
                <a:tc>
                  <a:txBody>
                    <a:bodyPr/>
                    <a:lstStyle/>
                    <a:p>
                      <a:pPr algn="ctr" rtl="0" fontAlgn="ctr"/>
                      <a:r>
                        <a:rPr lang="en-US" sz="1100" b="1" u="none" strike="noStrike" dirty="0">
                          <a:solidFill>
                            <a:schemeClr val="tx1"/>
                          </a:solidFill>
                          <a:effectLst/>
                        </a:rPr>
                        <a:t>75 years, up to date and prior </a:t>
                      </a:r>
                    </a:p>
                    <a:p>
                      <a:pPr algn="ctr" rtl="0" fontAlgn="ctr"/>
                      <a:r>
                        <a:rPr lang="en-US" sz="1100" b="1" u="none" strike="noStrike" dirty="0">
                          <a:solidFill>
                            <a:schemeClr val="tx1"/>
                          </a:solidFill>
                          <a:effectLst/>
                        </a:rPr>
                        <a:t>negative screening, or life</a:t>
                      </a:r>
                    </a:p>
                    <a:p>
                      <a:pPr algn="ctr" rtl="0" fontAlgn="ctr"/>
                      <a:r>
                        <a:rPr lang="en-US" sz="1100" b="1" u="none" strike="noStrike" dirty="0">
                          <a:solidFill>
                            <a:schemeClr val="tx1"/>
                          </a:solidFill>
                          <a:effectLst/>
                        </a:rPr>
                        <a:t> expectancy is &lt;10 years</a:t>
                      </a:r>
                      <a:br>
                        <a:rPr lang="en-US" sz="1050" u="none" strike="noStrike" dirty="0">
                          <a:solidFill>
                            <a:schemeClr val="tx1"/>
                          </a:solidFill>
                          <a:effectLst/>
                        </a:rPr>
                      </a:br>
                      <a:r>
                        <a:rPr lang="en-US" sz="1050" u="none" strike="noStrike" dirty="0">
                          <a:solidFill>
                            <a:schemeClr val="tx1"/>
                          </a:solidFill>
                          <a:effectLst/>
                        </a:rPr>
                        <a:t>(weak recommendation, </a:t>
                      </a:r>
                    </a:p>
                    <a:p>
                      <a:pPr algn="ctr" rtl="0" fontAlgn="ctr"/>
                      <a:r>
                        <a:rPr lang="en-US" sz="1050" u="none" strike="noStrike" dirty="0">
                          <a:solidFill>
                            <a:schemeClr val="tx1"/>
                          </a:solidFill>
                          <a:effectLst/>
                        </a:rPr>
                        <a:t>low-quality evidence)</a:t>
                      </a:r>
                      <a:endParaRPr lang="en-US" sz="1050" b="0" i="0" u="none" strike="noStrike" dirty="0">
                        <a:solidFill>
                          <a:schemeClr val="tx1"/>
                        </a:solidFill>
                        <a:effectLst/>
                        <a:latin typeface="+mn-lt"/>
                      </a:endParaRPr>
                    </a:p>
                  </a:txBody>
                  <a:tcPr marL="8726" marR="8726" marT="8726"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12377134"/>
                  </a:ext>
                </a:extLst>
              </a:tr>
              <a:tr h="174125">
                <a:tc vMerge="1">
                  <a:txBody>
                    <a:bodyPr/>
                    <a:lstStyle/>
                    <a:p>
                      <a:endParaRPr lang="en-US"/>
                    </a:p>
                  </a:txBody>
                  <a:tcPr/>
                </a:tc>
                <a:tc>
                  <a:txBody>
                    <a:bodyPr/>
                    <a:lstStyle/>
                    <a:p>
                      <a:pPr algn="ctr" rtl="0" fontAlgn="ctr"/>
                      <a:r>
                        <a:rPr lang="en-US" sz="1050" u="none" strike="noStrike" dirty="0">
                          <a:solidFill>
                            <a:schemeClr val="tx1"/>
                          </a:solidFill>
                          <a:effectLst/>
                        </a:rPr>
                        <a:t> </a:t>
                      </a:r>
                      <a:endParaRPr lang="en-US" sz="1050" b="0" i="0" u="none" strike="noStrike" dirty="0">
                        <a:solidFill>
                          <a:schemeClr val="tx1"/>
                        </a:solidFill>
                        <a:effectLst/>
                        <a:latin typeface="+mn-lt"/>
                      </a:endParaRPr>
                    </a:p>
                  </a:txBody>
                  <a:tcPr marL="8726" marR="8726" marT="8726" marB="0" anchor="ctr"/>
                </a:tc>
                <a:tc>
                  <a:txBody>
                    <a:bodyPr/>
                    <a:lstStyle/>
                    <a:p>
                      <a:pPr algn="ctr" rtl="0" fontAlgn="ctr"/>
                      <a:r>
                        <a:rPr lang="en-US" sz="1050" u="none" strike="noStrike" dirty="0">
                          <a:solidFill>
                            <a:schemeClr val="tx1"/>
                          </a:solidFill>
                          <a:effectLst/>
                        </a:rPr>
                        <a:t> </a:t>
                      </a:r>
                      <a:endParaRPr lang="en-US" sz="1050" b="0" i="0" u="none" strike="noStrike" dirty="0">
                        <a:solidFill>
                          <a:schemeClr val="tx1"/>
                        </a:solidFill>
                        <a:effectLst/>
                        <a:latin typeface="+mn-lt"/>
                      </a:endParaRPr>
                    </a:p>
                  </a:txBody>
                  <a:tcPr marL="8726" marR="8726" marT="8726" marB="0" anchor="ctr"/>
                </a:tc>
                <a:tc>
                  <a:txBody>
                    <a:bodyPr/>
                    <a:lstStyle/>
                    <a:p>
                      <a:pPr algn="ctr" fontAlgn="ctr"/>
                      <a:r>
                        <a:rPr lang="en-US" sz="1050" u="none" strike="noStrike" dirty="0">
                          <a:solidFill>
                            <a:schemeClr val="tx1"/>
                          </a:solidFill>
                          <a:effectLst/>
                        </a:rPr>
                        <a:t> </a:t>
                      </a:r>
                      <a:endParaRPr lang="en-US" sz="1050" b="0" i="0" u="none" strike="noStrike" dirty="0">
                        <a:solidFill>
                          <a:schemeClr val="tx1"/>
                        </a:solidFill>
                        <a:effectLst/>
                        <a:latin typeface="+mn-lt"/>
                      </a:endParaRPr>
                    </a:p>
                  </a:txBody>
                  <a:tcPr marL="8726" marR="8726" marT="8726" marB="0" anchor="ctr"/>
                </a:tc>
                <a:tc>
                  <a:txBody>
                    <a:bodyPr/>
                    <a:lstStyle/>
                    <a:p>
                      <a:pPr algn="ctr" rtl="0" fontAlgn="ctr"/>
                      <a:r>
                        <a:rPr lang="en-US" sz="1050" u="none" strike="noStrike" dirty="0">
                          <a:solidFill>
                            <a:schemeClr val="tx1"/>
                          </a:solidFill>
                          <a:effectLst/>
                        </a:rPr>
                        <a:t> </a:t>
                      </a:r>
                      <a:endParaRPr lang="en-US" sz="1050" b="0" i="0" u="none" strike="noStrike" dirty="0">
                        <a:solidFill>
                          <a:schemeClr val="tx1"/>
                        </a:solidFill>
                        <a:effectLst/>
                        <a:latin typeface="+mn-lt"/>
                      </a:endParaRPr>
                    </a:p>
                  </a:txBody>
                  <a:tcPr marL="8726" marR="8726" marT="8726"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36270524"/>
                  </a:ext>
                </a:extLst>
              </a:tr>
              <a:tr h="1422757">
                <a:tc>
                  <a:txBody>
                    <a:bodyPr/>
                    <a:lstStyle/>
                    <a:p>
                      <a:pPr algn="l" rtl="0" fontAlgn="ctr"/>
                      <a:r>
                        <a:rPr lang="en-US" sz="1200" b="1" u="none" strike="noStrike" dirty="0">
                          <a:effectLst/>
                        </a:rPr>
                        <a:t> Screening After </a:t>
                      </a:r>
                    </a:p>
                    <a:p>
                      <a:pPr algn="l" rtl="0" fontAlgn="ctr"/>
                      <a:r>
                        <a:rPr lang="en-US" sz="1200" b="1" u="none" strike="noStrike" dirty="0">
                          <a:effectLst/>
                        </a:rPr>
                        <a:t> Age 75 </a:t>
                      </a:r>
                      <a:endParaRPr lang="en-US" sz="1200" b="1" i="0" u="none" strike="noStrike" dirty="0">
                        <a:solidFill>
                          <a:srgbClr val="125285"/>
                        </a:solidFill>
                        <a:effectLst/>
                        <a:latin typeface="Arial" panose="020B0604020202020204" pitchFamily="34" charset="0"/>
                      </a:endParaRPr>
                    </a:p>
                  </a:txBody>
                  <a:tcPr marL="8726" marR="8726" marT="8726"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ctr"/>
                      <a:r>
                        <a:rPr lang="en-US" sz="1100" b="1" u="none" strike="noStrike" dirty="0">
                          <a:solidFill>
                            <a:schemeClr val="tx1"/>
                          </a:solidFill>
                          <a:effectLst/>
                        </a:rPr>
                        <a:t>Selectively screen adults aged 76-85, considering patient’s overall health, prior screening and preferences</a:t>
                      </a:r>
                      <a:br>
                        <a:rPr lang="en-US" sz="1050" u="none" strike="noStrike" dirty="0">
                          <a:solidFill>
                            <a:schemeClr val="tx1"/>
                          </a:solidFill>
                          <a:effectLst/>
                        </a:rPr>
                      </a:br>
                      <a:r>
                        <a:rPr lang="en-US" sz="1050" u="none" strike="noStrike" dirty="0">
                          <a:solidFill>
                            <a:schemeClr val="tx1"/>
                          </a:solidFill>
                          <a:effectLst/>
                        </a:rPr>
                        <a:t>(Grade C*)</a:t>
                      </a:r>
                      <a:endParaRPr lang="en-US" sz="1050" b="0" i="0" u="none" strike="noStrike" dirty="0">
                        <a:solidFill>
                          <a:schemeClr val="tx1"/>
                        </a:solidFill>
                        <a:effectLst/>
                        <a:latin typeface="+mn-lt"/>
                      </a:endParaRPr>
                    </a:p>
                  </a:txBody>
                  <a:tcPr marL="8726" marR="8726" marT="8726" marB="0" anchor="ctr">
                    <a:lnB w="12700" cap="flat" cmpd="sng" algn="ctr">
                      <a:solidFill>
                        <a:schemeClr val="tx1"/>
                      </a:solidFill>
                      <a:prstDash val="solid"/>
                      <a:round/>
                      <a:headEnd type="none" w="med" len="med"/>
                      <a:tailEnd type="none" w="med" len="med"/>
                    </a:lnB>
                  </a:tcPr>
                </a:tc>
                <a:tc>
                  <a:txBody>
                    <a:bodyPr/>
                    <a:lstStyle/>
                    <a:p>
                      <a:pPr algn="ctr" rtl="0" fontAlgn="ctr"/>
                      <a:r>
                        <a:rPr lang="en-US" sz="1100" b="1" u="none" strike="noStrike" dirty="0">
                          <a:solidFill>
                            <a:schemeClr val="tx1"/>
                          </a:solidFill>
                          <a:effectLst/>
                        </a:rPr>
                        <a:t>Individualized decision for </a:t>
                      </a:r>
                    </a:p>
                    <a:p>
                      <a:pPr algn="ctr" rtl="0" fontAlgn="ctr"/>
                      <a:r>
                        <a:rPr lang="en-US" sz="1100" b="1" u="none" strike="noStrike" dirty="0">
                          <a:solidFill>
                            <a:schemeClr val="tx1"/>
                          </a:solidFill>
                          <a:effectLst/>
                        </a:rPr>
                        <a:t>screening at ages 76–85 </a:t>
                      </a:r>
                    </a:p>
                    <a:p>
                      <a:pPr algn="ctr" rtl="0" fontAlgn="ctr"/>
                      <a:r>
                        <a:rPr lang="en-US" sz="1100" b="1" u="none" strike="noStrike" dirty="0">
                          <a:solidFill>
                            <a:schemeClr val="tx1"/>
                          </a:solidFill>
                          <a:effectLst/>
                        </a:rPr>
                        <a:t>years </a:t>
                      </a:r>
                      <a:r>
                        <a:rPr lang="en-US" sz="1050" u="none" strike="noStrike" dirty="0">
                          <a:solidFill>
                            <a:schemeClr val="tx1"/>
                          </a:solidFill>
                          <a:effectLst/>
                        </a:rPr>
                        <a:t>(qualified</a:t>
                      </a:r>
                      <a:r>
                        <a:rPr lang="en-US" sz="1050" u="none" strike="noStrike" baseline="30000" dirty="0">
                          <a:solidFill>
                            <a:schemeClr val="tx1"/>
                          </a:solidFill>
                          <a:effectLst/>
                        </a:rPr>
                        <a:t>†</a:t>
                      </a:r>
                      <a:r>
                        <a:rPr lang="en-US" sz="1050" u="none" strike="noStrike" dirty="0">
                          <a:solidFill>
                            <a:schemeClr val="tx1"/>
                          </a:solidFill>
                          <a:effectLst/>
                        </a:rPr>
                        <a:t>) </a:t>
                      </a:r>
                      <a:br>
                        <a:rPr lang="en-US" sz="1050" u="none" strike="noStrike" dirty="0">
                          <a:solidFill>
                            <a:schemeClr val="tx1"/>
                          </a:solidFill>
                          <a:effectLst/>
                        </a:rPr>
                      </a:br>
                      <a:r>
                        <a:rPr lang="en-US" sz="1100" b="1" u="none" strike="noStrike" dirty="0">
                          <a:solidFill>
                            <a:schemeClr val="tx1"/>
                          </a:solidFill>
                          <a:effectLst/>
                        </a:rPr>
                        <a:t>Discourage continuing screening</a:t>
                      </a:r>
                    </a:p>
                    <a:p>
                      <a:pPr algn="ctr" rtl="0" fontAlgn="ctr"/>
                      <a:r>
                        <a:rPr lang="en-US" sz="1100" b="1" u="none" strike="noStrike" dirty="0">
                          <a:solidFill>
                            <a:schemeClr val="tx1"/>
                          </a:solidFill>
                          <a:effectLst/>
                        </a:rPr>
                        <a:t> of adults &gt;85 years</a:t>
                      </a:r>
                      <a:br>
                        <a:rPr lang="en-US" sz="1050" u="none" strike="noStrike" dirty="0">
                          <a:solidFill>
                            <a:schemeClr val="tx1"/>
                          </a:solidFill>
                          <a:effectLst/>
                        </a:rPr>
                      </a:br>
                      <a:r>
                        <a:rPr lang="en-US" sz="1050" u="none" strike="noStrike" dirty="0">
                          <a:solidFill>
                            <a:schemeClr val="tx1"/>
                          </a:solidFill>
                          <a:effectLst/>
                        </a:rPr>
                        <a:t>(qualified</a:t>
                      </a:r>
                      <a:r>
                        <a:rPr lang="en-US" sz="1050" u="none" strike="noStrike" baseline="30000" dirty="0">
                          <a:solidFill>
                            <a:schemeClr val="tx1"/>
                          </a:solidFill>
                          <a:effectLst/>
                        </a:rPr>
                        <a:t>†</a:t>
                      </a:r>
                      <a:r>
                        <a:rPr lang="en-US" sz="1050" u="none" strike="noStrike" dirty="0">
                          <a:solidFill>
                            <a:schemeClr val="tx1"/>
                          </a:solidFill>
                          <a:effectLst/>
                        </a:rPr>
                        <a:t>) </a:t>
                      </a:r>
                      <a:endParaRPr lang="en-US" sz="1050" b="0" i="0" u="none" strike="noStrike" dirty="0">
                        <a:solidFill>
                          <a:schemeClr val="tx1"/>
                        </a:solidFill>
                        <a:effectLst/>
                        <a:latin typeface="+mn-lt"/>
                      </a:endParaRPr>
                    </a:p>
                  </a:txBody>
                  <a:tcPr marL="8726" marR="8726" marT="8726" marB="0" anchor="ctr">
                    <a:lnB w="12700" cap="flat" cmpd="sng" algn="ctr">
                      <a:solidFill>
                        <a:schemeClr val="tx1"/>
                      </a:solidFill>
                      <a:prstDash val="solid"/>
                      <a:round/>
                      <a:headEnd type="none" w="med" len="med"/>
                      <a:tailEnd type="none" w="med" len="med"/>
                    </a:lnB>
                  </a:tcPr>
                </a:tc>
                <a:tc>
                  <a:txBody>
                    <a:bodyPr/>
                    <a:lstStyle/>
                    <a:p>
                      <a:pPr algn="ctr" rtl="0" fontAlgn="ctr"/>
                      <a:r>
                        <a:rPr lang="en-US" sz="1100" b="1" u="none" strike="noStrike" dirty="0">
                          <a:solidFill>
                            <a:schemeClr val="tx1"/>
                          </a:solidFill>
                          <a:effectLst/>
                        </a:rPr>
                        <a:t>Individualized decision for </a:t>
                      </a:r>
                    </a:p>
                    <a:p>
                      <a:pPr algn="ctr" rtl="0" fontAlgn="ctr"/>
                      <a:r>
                        <a:rPr lang="en-US" sz="1100" b="1" u="none" strike="noStrike" dirty="0">
                          <a:solidFill>
                            <a:schemeClr val="tx1"/>
                          </a:solidFill>
                          <a:effectLst/>
                        </a:rPr>
                        <a:t>screening</a:t>
                      </a:r>
                      <a:br>
                        <a:rPr lang="en-US" sz="1050" u="none" strike="noStrike" dirty="0">
                          <a:solidFill>
                            <a:schemeClr val="tx1"/>
                          </a:solidFill>
                          <a:effectLst/>
                        </a:rPr>
                      </a:br>
                      <a:r>
                        <a:rPr lang="en-US" sz="1050" u="none" strike="noStrike" dirty="0">
                          <a:solidFill>
                            <a:schemeClr val="tx1"/>
                          </a:solidFill>
                          <a:effectLst/>
                        </a:rPr>
                        <a:t>(conditional recommendation [suggested]; very </a:t>
                      </a:r>
                    </a:p>
                    <a:p>
                      <a:pPr algn="ctr" rtl="0" fontAlgn="ctr"/>
                      <a:r>
                        <a:rPr lang="en-US" sz="1050" u="none" strike="noStrike" dirty="0">
                          <a:solidFill>
                            <a:schemeClr val="tx1"/>
                          </a:solidFill>
                          <a:effectLst/>
                        </a:rPr>
                        <a:t>low-quality evidence)</a:t>
                      </a:r>
                      <a:endParaRPr lang="en-US" sz="1050" b="0" i="0" u="none" strike="noStrike" dirty="0">
                        <a:solidFill>
                          <a:schemeClr val="tx1"/>
                        </a:solidFill>
                        <a:effectLst/>
                        <a:latin typeface="+mn-lt"/>
                      </a:endParaRPr>
                    </a:p>
                  </a:txBody>
                  <a:tcPr marL="8726" marR="8726" marT="8726" marB="0" anchor="ctr">
                    <a:lnB w="12700" cap="flat" cmpd="sng" algn="ctr">
                      <a:solidFill>
                        <a:schemeClr val="tx1"/>
                      </a:solidFill>
                      <a:prstDash val="solid"/>
                      <a:round/>
                      <a:headEnd type="none" w="med" len="med"/>
                      <a:tailEnd type="none" w="med" len="med"/>
                    </a:lnB>
                  </a:tcPr>
                </a:tc>
                <a:tc>
                  <a:txBody>
                    <a:bodyPr/>
                    <a:lstStyle/>
                    <a:p>
                      <a:pPr algn="ctr" rtl="0" fontAlgn="ctr"/>
                      <a:r>
                        <a:rPr lang="en-US" sz="1100" b="1" u="none" strike="noStrike" dirty="0">
                          <a:solidFill>
                            <a:schemeClr val="tx1"/>
                          </a:solidFill>
                          <a:effectLst/>
                        </a:rPr>
                        <a:t>Consideration for screening up to </a:t>
                      </a:r>
                    </a:p>
                    <a:p>
                      <a:pPr algn="ctr" rtl="0" fontAlgn="ctr"/>
                      <a:r>
                        <a:rPr lang="en-US" sz="1100" b="1" u="none" strike="noStrike" dirty="0">
                          <a:solidFill>
                            <a:schemeClr val="tx1"/>
                          </a:solidFill>
                          <a:effectLst/>
                        </a:rPr>
                        <a:t>age 85 in previously unscreened (recommendation based on patient age and comorbidities) </a:t>
                      </a:r>
                      <a:br>
                        <a:rPr lang="en-US" sz="1050" u="none" strike="noStrike" dirty="0">
                          <a:solidFill>
                            <a:schemeClr val="tx1"/>
                          </a:solidFill>
                          <a:effectLst/>
                        </a:rPr>
                      </a:br>
                      <a:r>
                        <a:rPr lang="en-US" sz="1050" u="none" strike="noStrike" dirty="0">
                          <a:solidFill>
                            <a:schemeClr val="tx1"/>
                          </a:solidFill>
                          <a:effectLst/>
                        </a:rPr>
                        <a:t>(weak recommendation, </a:t>
                      </a:r>
                    </a:p>
                    <a:p>
                      <a:pPr algn="ctr" rtl="0" fontAlgn="ctr"/>
                      <a:r>
                        <a:rPr lang="en-US" sz="1050" u="none" strike="noStrike" dirty="0">
                          <a:solidFill>
                            <a:schemeClr val="tx1"/>
                          </a:solidFill>
                          <a:effectLst/>
                        </a:rPr>
                        <a:t>low-quality evidence)</a:t>
                      </a:r>
                      <a:endParaRPr lang="en-US" sz="1050" b="0" i="0" u="none" strike="noStrike" dirty="0">
                        <a:solidFill>
                          <a:schemeClr val="tx1"/>
                        </a:solidFill>
                        <a:effectLst/>
                        <a:latin typeface="+mn-lt"/>
                      </a:endParaRPr>
                    </a:p>
                  </a:txBody>
                  <a:tcPr marL="8726" marR="8726" marT="8726"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0308707"/>
                  </a:ext>
                </a:extLst>
              </a:tr>
            </a:tbl>
          </a:graphicData>
        </a:graphic>
      </p:graphicFrame>
    </p:spTree>
    <p:extLst>
      <p:ext uri="{BB962C8B-B14F-4D97-AF65-F5344CB8AC3E}">
        <p14:creationId xmlns:p14="http://schemas.microsoft.com/office/powerpoint/2010/main" val="6306247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Exact Sciences 2">
      <a:dk1>
        <a:srgbClr val="12528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28575" cap="flat" cmpd="sng" algn="ctr">
          <a:noFill/>
          <a:prstDash val="solid"/>
          <a:miter lim="800000"/>
          <a:headEnd type="none" w="med" len="med"/>
          <a:tailEnd type="none" w="med" len="med"/>
        </a:ln>
        <a:effectLst/>
      </a:spPr>
      <a:bodyPr vert="horz" wrap="square" lIns="91429" tIns="45715" rIns="91429" bIns="45715" numCol="1" rtlCol="0" anchor="ctr" anchorCtr="0" compatLnSpc="1">
        <a:prstTxWarp prst="textNoShape">
          <a:avLst/>
        </a:prstTxWarp>
        <a:noAutofit/>
      </a:bodyPr>
      <a:lstStyle>
        <a:defPPr algn="ctr" fontAlgn="base">
          <a:lnSpc>
            <a:spcPct val="90000"/>
          </a:lnSpc>
          <a:spcAft>
            <a:spcPct val="0"/>
          </a:spcAft>
          <a:buClr>
            <a:schemeClr val="accent2"/>
          </a:buClr>
          <a:buSzPct val="90000"/>
          <a:defRPr b="1" dirty="0">
            <a:solidFill>
              <a:schemeClr val="bg1"/>
            </a:solidFill>
            <a:latin typeface="+mj-lt"/>
          </a:defRPr>
        </a:defPPr>
      </a:lstStyle>
    </a:spDef>
    <a:lnDef>
      <a:spPr>
        <a:noFill/>
        <a:ln w="25400" cap="rnd">
          <a:solidFill>
            <a:schemeClr val="accent3"/>
          </a:solidFill>
          <a:prstDash val="sysDot"/>
          <a:round/>
          <a:headEnd/>
          <a:tailEnd/>
        </a:ln>
        <a:effectLst/>
      </a:spPr>
      <a:bodyPr/>
      <a:lstStyle/>
    </a:lnDef>
    <a:txDef>
      <a:spPr bwMode="gray"/>
      <a:bodyPr wrap="square" rtlCol="0">
        <a:noAutofit/>
      </a:bodyPr>
      <a:lstStyle>
        <a:defPPr marL="168275" indent="-168275">
          <a:lnSpc>
            <a:spcPct val="90000"/>
          </a:lnSpc>
          <a:spcBef>
            <a:spcPts val="1000"/>
          </a:spcBef>
          <a:buSzPct val="100000"/>
          <a:buFont typeface="Arial" panose="020B0604020202020204" pitchFamily="34" charset="0"/>
          <a:buChar char="•"/>
          <a:defRPr sz="1600" dirty="0" err="1" smtClean="0"/>
        </a:defPPr>
      </a:lst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xact Sciences 2">
      <a:dk1>
        <a:srgbClr val="12528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Exact Sciences 2">
      <a:dk1>
        <a:srgbClr val="12528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401F91E9FB4840B22D7AA5A9E274EF" ma:contentTypeVersion="13" ma:contentTypeDescription="Create a new document." ma:contentTypeScope="" ma:versionID="1cc99a944ccc3647ec28953efc595181">
  <xsd:schema xmlns:xsd="http://www.w3.org/2001/XMLSchema" xmlns:xs="http://www.w3.org/2001/XMLSchema" xmlns:p="http://schemas.microsoft.com/office/2006/metadata/properties" xmlns:ns3="367bc466-74e3-4a76-a8e3-4434779e7b92" xmlns:ns4="301dcfab-a986-4e4e-b8fb-d27175236fd7" targetNamespace="http://schemas.microsoft.com/office/2006/metadata/properties" ma:root="true" ma:fieldsID="f32b16fb39010595f0fc289c55ea423e" ns3:_="" ns4:_="">
    <xsd:import namespace="367bc466-74e3-4a76-a8e3-4434779e7b92"/>
    <xsd:import namespace="301dcfab-a986-4e4e-b8fb-d27175236fd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7bc466-74e3-4a76-a8e3-4434779e7b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1dcfab-a986-4e4e-b8fb-d27175236fd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94C729-4D96-463D-A229-FE8B9845C833}">
  <ds:schemaRefs>
    <ds:schemaRef ds:uri="http://schemas.microsoft.com/sharepoint/v3/contenttype/forms"/>
  </ds:schemaRefs>
</ds:datastoreItem>
</file>

<file path=customXml/itemProps2.xml><?xml version="1.0" encoding="utf-8"?>
<ds:datastoreItem xmlns:ds="http://schemas.openxmlformats.org/officeDocument/2006/customXml" ds:itemID="{C272B882-A41A-4D15-8A53-F3B5297F31E6}">
  <ds:schemaRefs>
    <ds:schemaRef ds:uri="http://schemas.microsoft.com/office/2006/documentManagement/types"/>
    <ds:schemaRef ds:uri="367bc466-74e3-4a76-a8e3-4434779e7b92"/>
    <ds:schemaRef ds:uri="301dcfab-a986-4e4e-b8fb-d27175236fd7"/>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A31ED70-7846-402F-A758-EAB5B42E43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7bc466-74e3-4a76-a8e3-4434779e7b92"/>
    <ds:schemaRef ds:uri="301dcfab-a986-4e4e-b8fb-d27175236f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5543</TotalTime>
  <Words>5390</Words>
  <Application>Microsoft Office PowerPoint</Application>
  <PresentationFormat>Widescreen</PresentationFormat>
  <Paragraphs>547</Paragraphs>
  <Slides>25</Slides>
  <Notes>18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Arial</vt:lpstr>
      <vt:lpstr>Arial Narrow</vt:lpstr>
      <vt:lpstr>Calibri</vt:lpstr>
      <vt:lpstr>Calibri Light</vt:lpstr>
      <vt:lpstr>Cambria Math</vt:lpstr>
      <vt:lpstr>Lato</vt:lpstr>
      <vt:lpstr>Symbol</vt:lpstr>
      <vt:lpstr>Office Theme</vt:lpstr>
      <vt:lpstr>Custom Design</vt:lpstr>
      <vt:lpstr>These slides are provided for educational purposes as of April 6, 2023</vt:lpstr>
      <vt:lpstr>Colorectal Cancer (CRC) Screening Guidelines</vt:lpstr>
      <vt:lpstr>Burden of CRC in the United States &amp; Overview of CRC Screening Guidelines</vt:lpstr>
      <vt:lpstr>Estimated*† CRC Incidence and Mortality, US 2023</vt:lpstr>
      <vt:lpstr>Estimated*† CRC Incidence and Mortality, US 2023</vt:lpstr>
      <vt:lpstr>CRC Screening Rates Have Not Reached National Goal of 80%1  in Any State</vt:lpstr>
      <vt:lpstr>CRC Screening Guidelines Updates</vt:lpstr>
      <vt:lpstr>CRC Screening Guidelines Updates</vt:lpstr>
      <vt:lpstr>Summary of Current Guideline Recommendations</vt:lpstr>
      <vt:lpstr>Summary of Current Guideline Recommendations</vt:lpstr>
      <vt:lpstr>Summary of Current Guideline Recommendations &amp; Choice of Test</vt:lpstr>
      <vt:lpstr>Summary of Current Guideline Recommendations &amp; Choice of Test</vt:lpstr>
      <vt:lpstr>2021 USPSTF Final Recommendation Statement </vt:lpstr>
      <vt:lpstr>2021 USPSTF Final Recommendation Statement </vt:lpstr>
      <vt:lpstr>CRC Screening Recommendations Starting at Age 45 </vt:lpstr>
      <vt:lpstr>Guideline Recommendations on Earlier Screening Age</vt:lpstr>
      <vt:lpstr>Guideline Recommendations on Earlier Screening Age</vt:lpstr>
      <vt:lpstr>Trends in Colorectal Cancer Incidence Rates by Age (Ages 20–49 and Ages 50+) and Sex, 1975 to 20141</vt:lpstr>
      <vt:lpstr>Trends in Colorectal Cancer Incidence and Mortality Rates in Younger Adults by Race</vt:lpstr>
      <vt:lpstr>Trends in Colorectal Cancer Incidence and Mortality Rates in Younger Adults by Race</vt:lpstr>
      <vt:lpstr>Trends in Colorectal Cancer Incidence Rates by Age and  Year of Birth, and by Age and Year of Diagnosis, US, 1975 to 2014</vt:lpstr>
      <vt:lpstr>Trends in Colorectal Cancer Incidence Rates by Age and  Year of Birth, and by Age and Year of Diagnosis, US, 1975 to 2014</vt:lpstr>
      <vt:lpstr>CRC 5-year Survival and Stage Distribution in Younger Adults</vt:lpstr>
      <vt:lpstr>CRC 5-year Survival and Stage Distribution in Younger Adults</vt:lpstr>
      <vt:lpstr>These slides are provided for educational purposes as of April 6, 2023</vt:lpstr>
    </vt:vector>
  </TitlesOfParts>
  <Company>eSlide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Colorectal Cancer (CRC) Screening Guidelines</dc:title>
  <dc:subject>v2010</dc:subject>
  <dc:creator>Call @ 866-2-eSlide</dc:creator>
  <dc:description>P111217 - Exact Sciences External Template_16x9</dc:description>
  <cp:lastModifiedBy>Josh Knackert</cp:lastModifiedBy>
  <cp:revision>453</cp:revision>
  <cp:lastPrinted>2022-02-03T16:04:57Z</cp:lastPrinted>
  <dcterms:created xsi:type="dcterms:W3CDTF">2011-11-02T14:24:24Z</dcterms:created>
  <dcterms:modified xsi:type="dcterms:W3CDTF">2023-04-14T19:02:44Z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BD1316AA-ADAB-409D-BAE3-6BC0F6AF696D</vt:lpwstr>
  </property>
  <property fmtid="{D5CDD505-2E9C-101B-9397-08002B2CF9AE}" pid="3" name="ArticulatePath">
    <vt:lpwstr>Template-Template_v2007-10_2Dcharts_FLAT BOX_111213_445pm</vt:lpwstr>
  </property>
  <property fmtid="{D5CDD505-2E9C-101B-9397-08002B2CF9AE}" pid="4" name="ContentTypeId">
    <vt:lpwstr>0x0101003B401F91E9FB4840B22D7AA5A9E274EF</vt:lpwstr>
  </property>
  <property fmtid="{D5CDD505-2E9C-101B-9397-08002B2CF9AE}" pid="5" name="MSIP_Label_ace968bb-bc4e-4045-8a1a-d0c5504e80c8_Enabled">
    <vt:lpwstr>true</vt:lpwstr>
  </property>
  <property fmtid="{D5CDD505-2E9C-101B-9397-08002B2CF9AE}" pid="6" name="MSIP_Label_ace968bb-bc4e-4045-8a1a-d0c5504e80c8_SetDate">
    <vt:lpwstr>2021-03-19T21:18:55Z</vt:lpwstr>
  </property>
  <property fmtid="{D5CDD505-2E9C-101B-9397-08002B2CF9AE}" pid="7" name="MSIP_Label_ace968bb-bc4e-4045-8a1a-d0c5504e80c8_Method">
    <vt:lpwstr>Standard</vt:lpwstr>
  </property>
  <property fmtid="{D5CDD505-2E9C-101B-9397-08002B2CF9AE}" pid="8" name="MSIP_Label_ace968bb-bc4e-4045-8a1a-d0c5504e80c8_Name">
    <vt:lpwstr>General</vt:lpwstr>
  </property>
  <property fmtid="{D5CDD505-2E9C-101B-9397-08002B2CF9AE}" pid="9" name="MSIP_Label_ace968bb-bc4e-4045-8a1a-d0c5504e80c8_SiteId">
    <vt:lpwstr>f8b81311-01f2-41c6-9460-46d74ffdb2a8</vt:lpwstr>
  </property>
  <property fmtid="{D5CDD505-2E9C-101B-9397-08002B2CF9AE}" pid="10" name="MSIP_Label_ace968bb-bc4e-4045-8a1a-d0c5504e80c8_ActionId">
    <vt:lpwstr>b916874b-f220-401b-9e7f-000059c18f03</vt:lpwstr>
  </property>
  <property fmtid="{D5CDD505-2E9C-101B-9397-08002B2CF9AE}" pid="11" name="MSIP_Label_ace968bb-bc4e-4045-8a1a-d0c5504e80c8_ContentBits">
    <vt:lpwstr>0</vt:lpwstr>
  </property>
</Properties>
</file>