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notesSlides/notesSlide6.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drawings/drawing2.xml" ContentType="application/vnd.openxmlformats-officedocument.drawingml.chartshapes+xml"/>
  <Override PartName="/ppt/notesSlides/notesSlide7.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3.xml" ContentType="application/vnd.openxmlformats-officedocument.drawingml.chartshapes+xml"/>
  <Override PartName="/ppt/notesSlides/notesSlide8.xml" ContentType="application/vnd.openxmlformats-officedocument.presentationml.notesSlide+xml"/>
  <Override PartName="/ppt/charts/chart7.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drawings/drawing4.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0.xml" ContentType="application/vnd.openxmlformats-officedocument.drawingml.chart+xml"/>
  <Override PartName="/ppt/charts/style2.xml" ContentType="application/vnd.ms-office.chartstyle+xml"/>
  <Override PartName="/ppt/charts/colors2.xml" ContentType="application/vnd.ms-office.chartcolorstyle+xml"/>
  <Override PartName="/ppt/charts/chart11.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5.xml" ContentType="application/vnd.openxmlformats-officedocument.drawingml.chartshapes+xml"/>
  <Override PartName="/ppt/notesSlides/notesSlide15.xml" ContentType="application/vnd.openxmlformats-officedocument.presentationml.notesSlide+xml"/>
  <Override PartName="/ppt/charts/chart12.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6.xml" ContentType="application/vnd.openxmlformats-officedocument.drawingml.chartshapes+xml"/>
  <Override PartName="/ppt/charts/chart13.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4.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ppt/charts/chart15.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8.xml" ContentType="application/vnd.openxmlformats-officedocument.themeOverride+xml"/>
  <Override PartName="/ppt/drawings/drawing7.xml" ContentType="application/vnd.openxmlformats-officedocument.drawingml.chartshapes+xml"/>
  <Override PartName="/ppt/notesSlides/notesSlide22.xml" ContentType="application/vnd.openxmlformats-officedocument.presentationml.notesSlide+xml"/>
  <Override PartName="/ppt/charts/chart16.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9.xml" ContentType="application/vnd.openxmlformats-officedocument.themeOverride+xml"/>
  <Override PartName="/ppt/notesSlides/notesSlide23.xml" ContentType="application/vnd.openxmlformats-officedocument.presentationml.notesSlide+xml"/>
  <Override PartName="/ppt/charts/chart17.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0.xml" ContentType="application/vnd.openxmlformats-officedocument.themeOverride+xml"/>
  <Override PartName="/ppt/charts/chart18.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1.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9.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20.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notesMasterIdLst>
    <p:notesMasterId r:id="rId30"/>
  </p:notesMasterIdLst>
  <p:sldIdLst>
    <p:sldId id="257" r:id="rId2"/>
    <p:sldId id="2147472369" r:id="rId3"/>
    <p:sldId id="2147472293" r:id="rId4"/>
    <p:sldId id="2147471742" r:id="rId5"/>
    <p:sldId id="2147472371" r:id="rId6"/>
    <p:sldId id="2147472372" r:id="rId7"/>
    <p:sldId id="2147472373" r:id="rId8"/>
    <p:sldId id="2147472374" r:id="rId9"/>
    <p:sldId id="2147472311" r:id="rId10"/>
    <p:sldId id="2147472310" r:id="rId11"/>
    <p:sldId id="2147472360" r:id="rId12"/>
    <p:sldId id="2147472363" r:id="rId13"/>
    <p:sldId id="2147472333" r:id="rId14"/>
    <p:sldId id="2147472366" r:id="rId15"/>
    <p:sldId id="2147472368" r:id="rId16"/>
    <p:sldId id="2147472341" r:id="rId17"/>
    <p:sldId id="2147472350" r:id="rId18"/>
    <p:sldId id="2147472361" r:id="rId19"/>
    <p:sldId id="2147472365" r:id="rId20"/>
    <p:sldId id="2147472328" r:id="rId21"/>
    <p:sldId id="2147472330" r:id="rId22"/>
    <p:sldId id="2147472348" r:id="rId23"/>
    <p:sldId id="2147472349" r:id="rId24"/>
    <p:sldId id="2147472336" r:id="rId25"/>
    <p:sldId id="2147472335" r:id="rId26"/>
    <p:sldId id="2147472331" r:id="rId27"/>
    <p:sldId id="2147472351" r:id="rId28"/>
    <p:sldId id="2147472370" r:id="rId29"/>
  </p:sldIdLst>
  <p:sldSz cx="12192000" cy="6858000"/>
  <p:notesSz cx="7010400" cy="9296400"/>
  <p:defaultTex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B6961C-B858-BE97-CAE9-72D1A8717DE8}" name="Dawn Paulson" initials="DP" userId="S::dpaulson@exactsciences.com::23dbc975-eaa1-42c4-ad52-f90a01e65e1e" providerId="AD"/>
  <p188:author id="{F8E26532-0356-5848-835E-4A4602F065E3}" name="Matt Pfeiffer" initials="MP" userId="rO7S7ohbGca7bHuYKcs0Nq8sZfQuvJdt4kTasv1ZdFM=" providerId="None"/>
  <p188:author id="{3E8654BE-7B89-79B3-5F9C-29892B8AC660}" name="Dawn Paulson" initials="DP" userId="Dawn Paulson" providerId="None"/>
  <p188:author id="{976F7CF0-AB42-80FB-93B1-22BA733FA6B0}" name="Christine Clarke" initials="CC" userId="Christine Clarke"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497BD7-9589-4154-B1F3-7573B42A4BEF}" v="1" dt="2025-04-24T23:03:45.626"/>
  </p1510:revLst>
</p1510:revInfo>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18" autoAdjust="0"/>
  </p:normalViewPr>
  <p:slideViewPr>
    <p:cSldViewPr snapToGrid="0">
      <p:cViewPr varScale="1">
        <p:scale>
          <a:sx n="91" d="100"/>
          <a:sy n="91" d="100"/>
        </p:scale>
        <p:origin x="1218" y="78"/>
      </p:cViewPr>
      <p:guideLst/>
    </p:cSldViewPr>
  </p:slideViewPr>
  <p:notesTextViewPr>
    <p:cViewPr>
      <p:scale>
        <a:sx n="1" d="1"/>
        <a:sy n="1" d="1"/>
      </p:scale>
      <p:origin x="0" y="0"/>
    </p:cViewPr>
  </p:notesTextViewPr>
  <p:notesViewPr>
    <p:cSldViewPr snapToGrid="0">
      <p:cViewPr varScale="1">
        <p:scale>
          <a:sx n="69" d="100"/>
          <a:sy n="69" d="100"/>
        </p:scale>
        <p:origin x="405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wn Paulson" userId="6944290824_tp_box_2" providerId="OAuth2" clId="{FB497BD7-9589-4154-B1F3-7573B42A4BEF}"/>
    <pc:docChg chg="modSld">
      <pc:chgData name="Dawn Paulson" userId="6944290824_tp_box_2" providerId="OAuth2" clId="{FB497BD7-9589-4154-B1F3-7573B42A4BEF}" dt="2025-04-24T23:15:31.907" v="205" actId="1035"/>
      <pc:docMkLst>
        <pc:docMk/>
      </pc:docMkLst>
      <pc:sldChg chg="addSp modSp mod">
        <pc:chgData name="Dawn Paulson" userId="6944290824_tp_box_2" providerId="OAuth2" clId="{FB497BD7-9589-4154-B1F3-7573B42A4BEF}" dt="2025-04-24T23:15:31.907" v="205" actId="1035"/>
        <pc:sldMkLst>
          <pc:docMk/>
          <pc:sldMk cId="1181702254" sldId="2147472369"/>
        </pc:sldMkLst>
        <pc:spChg chg="add mod">
          <ac:chgData name="Dawn Paulson" userId="6944290824_tp_box_2" providerId="OAuth2" clId="{FB497BD7-9589-4154-B1F3-7573B42A4BEF}" dt="2025-04-24T23:15:31.907" v="205" actId="1035"/>
          <ac:spMkLst>
            <pc:docMk/>
            <pc:sldMk cId="1181702254" sldId="2147472369"/>
            <ac:spMk id="2" creationId="{5C07A4C5-9C06-08E3-E374-D19BDD9E52D6}"/>
          </ac:spMkLst>
        </pc:spChg>
        <pc:spChg chg="mod">
          <ac:chgData name="Dawn Paulson" userId="6944290824_tp_box_2" providerId="OAuth2" clId="{FB497BD7-9589-4154-B1F3-7573B42A4BEF}" dt="2025-04-24T23:03:31.329" v="2" actId="20577"/>
          <ac:spMkLst>
            <pc:docMk/>
            <pc:sldMk cId="1181702254" sldId="2147472369"/>
            <ac:spMk id="3" creationId="{590A21E4-BF30-BF9A-3864-7DEF79F5775A}"/>
          </ac:spMkLst>
        </pc:spChg>
      </pc:sldChg>
    </pc:docChg>
  </pc:docChgLst>
  <pc:docChgLst>
    <pc:chgData name="Dawn Paulson" userId="6944290824_tp_box_2" providerId="OAuth2" clId="{124008CD-6B8F-48DC-9B32-40AC345AFB87}"/>
    <pc:docChg chg="modSld">
      <pc:chgData name="Dawn Paulson" userId="6944290824_tp_box_2" providerId="OAuth2" clId="{124008CD-6B8F-48DC-9B32-40AC345AFB87}" dt="2025-04-13T22:29:15.942" v="1" actId="5793"/>
      <pc:docMkLst>
        <pc:docMk/>
      </pc:docMkLst>
      <pc:sldChg chg="modNotesTx">
        <pc:chgData name="Dawn Paulson" userId="6944290824_tp_box_2" providerId="OAuth2" clId="{124008CD-6B8F-48DC-9B32-40AC345AFB87}" dt="2025-04-13T22:29:15.942" v="1" actId="5793"/>
        <pc:sldMkLst>
          <pc:docMk/>
          <pc:sldMk cId="1819834847" sldId="2147472371"/>
        </pc:sldMkLst>
      </pc:sldChg>
    </pc:docChg>
  </pc:docChgLst>
  <pc:docChgLst>
    <pc:chgData name="Dawn Paulson" userId="6944290824_tp_box_2" providerId="OAuth2" clId="{A2C7A1DA-4804-4FC3-B280-17864FB1305E}"/>
    <pc:docChg chg="modSld">
      <pc:chgData name="Dawn Paulson" userId="6944290824_tp_box_2" providerId="OAuth2" clId="{A2C7A1DA-4804-4FC3-B280-17864FB1305E}" dt="2025-03-31T19:24:01.384" v="141" actId="1037"/>
      <pc:docMkLst>
        <pc:docMk/>
      </pc:docMkLst>
      <pc:sldChg chg="modSp mod">
        <pc:chgData name="Dawn Paulson" userId="6944290824_tp_box_2" providerId="OAuth2" clId="{A2C7A1DA-4804-4FC3-B280-17864FB1305E}" dt="2025-03-31T19:22:49.534" v="124" actId="1035"/>
        <pc:sldMkLst>
          <pc:docMk/>
          <pc:sldMk cId="3956999030" sldId="2147472306"/>
        </pc:sldMkLst>
      </pc:sldChg>
      <pc:sldChg chg="modSp mod">
        <pc:chgData name="Dawn Paulson" userId="6944290824_tp_box_2" providerId="OAuth2" clId="{A2C7A1DA-4804-4FC3-B280-17864FB1305E}" dt="2025-03-31T19:23:02.284" v="134" actId="1037"/>
        <pc:sldMkLst>
          <pc:docMk/>
          <pc:sldMk cId="2984117569" sldId="2147472308"/>
        </pc:sldMkLst>
      </pc:sldChg>
      <pc:sldChg chg="modSp mod">
        <pc:chgData name="Dawn Paulson" userId="6944290824_tp_box_2" providerId="OAuth2" clId="{A2C7A1DA-4804-4FC3-B280-17864FB1305E}" dt="2025-03-31T19:21:08.215" v="105" actId="6549"/>
        <pc:sldMkLst>
          <pc:docMk/>
          <pc:sldMk cId="1632359877" sldId="2147472310"/>
        </pc:sldMkLst>
        <pc:spChg chg="mod">
          <ac:chgData name="Dawn Paulson" userId="6944290824_tp_box_2" providerId="OAuth2" clId="{A2C7A1DA-4804-4FC3-B280-17864FB1305E}" dt="2025-03-31T19:21:08.215" v="105" actId="6549"/>
          <ac:spMkLst>
            <pc:docMk/>
            <pc:sldMk cId="1632359877" sldId="2147472310"/>
            <ac:spMk id="3" creationId="{EBB8084E-3AFC-F4F8-FFE0-DCF2F8D523FC}"/>
          </ac:spMkLst>
        </pc:spChg>
      </pc:sldChg>
      <pc:sldChg chg="modSp mod">
        <pc:chgData name="Dawn Paulson" userId="6944290824_tp_box_2" providerId="OAuth2" clId="{A2C7A1DA-4804-4FC3-B280-17864FB1305E}" dt="2025-03-31T19:23:48.017" v="137" actId="1037"/>
        <pc:sldMkLst>
          <pc:docMk/>
          <pc:sldMk cId="3030983628" sldId="2147472328"/>
        </pc:sldMkLst>
        <pc:spChg chg="mod">
          <ac:chgData name="Dawn Paulson" userId="6944290824_tp_box_2" providerId="OAuth2" clId="{A2C7A1DA-4804-4FC3-B280-17864FB1305E}" dt="2025-03-31T19:23:48.017" v="137" actId="1037"/>
          <ac:spMkLst>
            <pc:docMk/>
            <pc:sldMk cId="3030983628" sldId="2147472328"/>
            <ac:spMk id="10" creationId="{3B61957D-ADD5-2805-2BD6-938266AF46EB}"/>
          </ac:spMkLst>
        </pc:spChg>
      </pc:sldChg>
      <pc:sldChg chg="modSp mod">
        <pc:chgData name="Dawn Paulson" userId="6944290824_tp_box_2" providerId="OAuth2" clId="{A2C7A1DA-4804-4FC3-B280-17864FB1305E}" dt="2025-03-31T19:24:01.384" v="141" actId="1037"/>
        <pc:sldMkLst>
          <pc:docMk/>
          <pc:sldMk cId="3569666527" sldId="2147472335"/>
        </pc:sldMkLst>
        <pc:spChg chg="mod">
          <ac:chgData name="Dawn Paulson" userId="6944290824_tp_box_2" providerId="OAuth2" clId="{A2C7A1DA-4804-4FC3-B280-17864FB1305E}" dt="2025-03-31T19:24:01.384" v="141" actId="1037"/>
          <ac:spMkLst>
            <pc:docMk/>
            <pc:sldMk cId="3569666527" sldId="2147472335"/>
            <ac:spMk id="43" creationId="{668E3AB7-9519-42D3-DED1-5287C3FF80F4}"/>
          </ac:spMkLst>
        </pc:spChg>
      </pc:sldChg>
      <pc:sldChg chg="modSp mod">
        <pc:chgData name="Dawn Paulson" userId="6944290824_tp_box_2" providerId="OAuth2" clId="{A2C7A1DA-4804-4FC3-B280-17864FB1305E}" dt="2025-03-31T19:06:31.054" v="104" actId="20577"/>
        <pc:sldMkLst>
          <pc:docMk/>
          <pc:sldMk cId="191096938" sldId="2147472351"/>
        </pc:sldMkLst>
        <pc:spChg chg="mod">
          <ac:chgData name="Dawn Paulson" userId="6944290824_tp_box_2" providerId="OAuth2" clId="{A2C7A1DA-4804-4FC3-B280-17864FB1305E}" dt="2025-03-31T19:06:31.054" v="104" actId="20577"/>
          <ac:spMkLst>
            <pc:docMk/>
            <pc:sldMk cId="191096938" sldId="2147472351"/>
            <ac:spMk id="9" creationId="{AC4F3139-372D-5A5B-CFE8-3D50AE047DA9}"/>
          </ac:spMkLst>
        </pc:spChg>
      </pc:sldChg>
    </pc:docChg>
  </pc:docChgLst>
  <pc:docChgLst>
    <pc:chgData name="Dawn Paulson" userId="6944290824_tp_box_2" providerId="OAuth2" clId="{3CA44738-5B49-413C-B6FD-3A1BA5BDFC59}"/>
    <pc:docChg chg="undo custSel addSld delSld modSld sldOrd modMainMaster">
      <pc:chgData name="Dawn Paulson" userId="6944290824_tp_box_2" providerId="OAuth2" clId="{3CA44738-5B49-413C-B6FD-3A1BA5BDFC59}" dt="2025-04-13T22:20:54.159" v="703" actId="1035"/>
      <pc:docMkLst>
        <pc:docMk/>
      </pc:docMkLst>
      <pc:sldChg chg="modSp add mod">
        <pc:chgData name="Dawn Paulson" userId="6944290824_tp_box_2" providerId="OAuth2" clId="{3CA44738-5B49-413C-B6FD-3A1BA5BDFC59}" dt="2025-04-13T21:34:46.167" v="352" actId="207"/>
        <pc:sldMkLst>
          <pc:docMk/>
          <pc:sldMk cId="1682814347" sldId="257"/>
        </pc:sldMkLst>
        <pc:spChg chg="mod">
          <ac:chgData name="Dawn Paulson" userId="6944290824_tp_box_2" providerId="OAuth2" clId="{3CA44738-5B49-413C-B6FD-3A1BA5BDFC59}" dt="2025-04-13T21:02:42.457" v="350" actId="20577"/>
          <ac:spMkLst>
            <pc:docMk/>
            <pc:sldMk cId="1682814347" sldId="257"/>
            <ac:spMk id="4" creationId="{C41DF4D3-2700-7B2A-AC56-F4F39B7884FB}"/>
          </ac:spMkLst>
        </pc:spChg>
        <pc:spChg chg="mod">
          <ac:chgData name="Dawn Paulson" userId="6944290824_tp_box_2" providerId="OAuth2" clId="{3CA44738-5B49-413C-B6FD-3A1BA5BDFC59}" dt="2025-04-13T21:34:46.167" v="352" actId="207"/>
          <ac:spMkLst>
            <pc:docMk/>
            <pc:sldMk cId="1682814347" sldId="257"/>
            <ac:spMk id="7" creationId="{0A49B645-71FF-8240-2930-94CE7A5DFEA2}"/>
          </ac:spMkLst>
        </pc:spChg>
      </pc:sldChg>
      <pc:sldChg chg="del">
        <pc:chgData name="Dawn Paulson" userId="6944290824_tp_box_2" providerId="OAuth2" clId="{3CA44738-5B49-413C-B6FD-3A1BA5BDFC59}" dt="2025-04-13T20:36:20.182" v="1" actId="2696"/>
        <pc:sldMkLst>
          <pc:docMk/>
          <pc:sldMk cId="3207106592" sldId="259"/>
        </pc:sldMkLst>
      </pc:sldChg>
      <pc:sldChg chg="delSp modSp del mod modNotesTx">
        <pc:chgData name="Dawn Paulson" userId="6944290824_tp_box_2" providerId="OAuth2" clId="{3CA44738-5B49-413C-B6FD-3A1BA5BDFC59}" dt="2025-04-13T22:10:30.384" v="627" actId="2696"/>
        <pc:sldMkLst>
          <pc:docMk/>
          <pc:sldMk cId="4081813732" sldId="2147471738"/>
        </pc:sldMkLst>
      </pc:sldChg>
      <pc:sldChg chg="delSp modSp mod modNotesTx">
        <pc:chgData name="Dawn Paulson" userId="6944290824_tp_box_2" providerId="OAuth2" clId="{3CA44738-5B49-413C-B6FD-3A1BA5BDFC59}" dt="2025-04-13T21:41:53.641" v="380" actId="207"/>
        <pc:sldMkLst>
          <pc:docMk/>
          <pc:sldMk cId="570224805" sldId="2147471742"/>
        </pc:sldMkLst>
        <pc:spChg chg="mod">
          <ac:chgData name="Dawn Paulson" userId="6944290824_tp_box_2" providerId="OAuth2" clId="{3CA44738-5B49-413C-B6FD-3A1BA5BDFC59}" dt="2025-04-13T20:52:19.883" v="246" actId="207"/>
          <ac:spMkLst>
            <pc:docMk/>
            <pc:sldMk cId="570224805" sldId="2147471742"/>
            <ac:spMk id="3" creationId="{1FA39648-A36F-81CC-A74D-95CE89BEDB23}"/>
          </ac:spMkLst>
        </pc:spChg>
        <pc:spChg chg="mod">
          <ac:chgData name="Dawn Paulson" userId="6944290824_tp_box_2" providerId="OAuth2" clId="{3CA44738-5B49-413C-B6FD-3A1BA5BDFC59}" dt="2025-04-13T21:41:53.641" v="380" actId="207"/>
          <ac:spMkLst>
            <pc:docMk/>
            <pc:sldMk cId="570224805" sldId="2147471742"/>
            <ac:spMk id="8" creationId="{12A76528-EF16-DAA1-B60B-CFED7420EF18}"/>
          </ac:spMkLst>
        </pc:spChg>
      </pc:sldChg>
      <pc:sldChg chg="delSp modSp mod modNotesTx">
        <pc:chgData name="Dawn Paulson" userId="6944290824_tp_box_2" providerId="OAuth2" clId="{3CA44738-5B49-413C-B6FD-3A1BA5BDFC59}" dt="2025-04-13T21:41:42.083" v="378" actId="207"/>
        <pc:sldMkLst>
          <pc:docMk/>
          <pc:sldMk cId="2199963372" sldId="2147472293"/>
        </pc:sldMkLst>
        <pc:spChg chg="mod">
          <ac:chgData name="Dawn Paulson" userId="6944290824_tp_box_2" providerId="OAuth2" clId="{3CA44738-5B49-413C-B6FD-3A1BA5BDFC59}" dt="2025-04-13T21:41:42.083" v="378" actId="207"/>
          <ac:spMkLst>
            <pc:docMk/>
            <pc:sldMk cId="2199963372" sldId="2147472293"/>
            <ac:spMk id="3" creationId="{681CD587-1B46-02FE-CA55-DC56288567FE}"/>
          </ac:spMkLst>
        </pc:spChg>
        <pc:spChg chg="mod">
          <ac:chgData name="Dawn Paulson" userId="6944290824_tp_box_2" providerId="OAuth2" clId="{3CA44738-5B49-413C-B6FD-3A1BA5BDFC59}" dt="2025-04-13T20:52:09.117" v="244" actId="207"/>
          <ac:spMkLst>
            <pc:docMk/>
            <pc:sldMk cId="2199963372" sldId="2147472293"/>
            <ac:spMk id="13" creationId="{2D7CFC7F-F497-AC1A-4DCC-47A9618C3984}"/>
          </ac:spMkLst>
        </pc:spChg>
        <pc:spChg chg="mod">
          <ac:chgData name="Dawn Paulson" userId="6944290824_tp_box_2" providerId="OAuth2" clId="{3CA44738-5B49-413C-B6FD-3A1BA5BDFC59}" dt="2025-04-13T21:41:42.083" v="378" actId="207"/>
          <ac:spMkLst>
            <pc:docMk/>
            <pc:sldMk cId="2199963372" sldId="2147472293"/>
            <ac:spMk id="16" creationId="{B1DD219A-78FE-56E8-3536-73B9A37D377F}"/>
          </ac:spMkLst>
        </pc:spChg>
      </pc:sldChg>
      <pc:sldChg chg="delSp modSp del mod ord modNotes modNotesTx">
        <pc:chgData name="Dawn Paulson" userId="6944290824_tp_box_2" providerId="OAuth2" clId="{3CA44738-5B49-413C-B6FD-3A1BA5BDFC59}" dt="2025-04-13T22:02:19.256" v="579" actId="2696"/>
        <pc:sldMkLst>
          <pc:docMk/>
          <pc:sldMk cId="3956999030" sldId="2147472306"/>
        </pc:sldMkLst>
      </pc:sldChg>
      <pc:sldChg chg="delSp modSp del mod modNotes">
        <pc:chgData name="Dawn Paulson" userId="6944290824_tp_box_2" providerId="OAuth2" clId="{3CA44738-5B49-413C-B6FD-3A1BA5BDFC59}" dt="2025-04-13T22:08:39.748" v="625" actId="2696"/>
        <pc:sldMkLst>
          <pc:docMk/>
          <pc:sldMk cId="3345580413" sldId="2147472307"/>
        </pc:sldMkLst>
      </pc:sldChg>
      <pc:sldChg chg="delSp modSp del mod modNotes">
        <pc:chgData name="Dawn Paulson" userId="6944290824_tp_box_2" providerId="OAuth2" clId="{3CA44738-5B49-413C-B6FD-3A1BA5BDFC59}" dt="2025-04-13T22:08:52.844" v="626" actId="2696"/>
        <pc:sldMkLst>
          <pc:docMk/>
          <pc:sldMk cId="2984117569" sldId="2147472308"/>
        </pc:sldMkLst>
      </pc:sldChg>
      <pc:sldChg chg="delSp modSp del mod ord modNotes">
        <pc:chgData name="Dawn Paulson" userId="6944290824_tp_box_2" providerId="OAuth2" clId="{3CA44738-5B49-413C-B6FD-3A1BA5BDFC59}" dt="2025-04-13T22:03:59.729" v="592" actId="2696"/>
        <pc:sldMkLst>
          <pc:docMk/>
          <pc:sldMk cId="1973000822" sldId="2147472309"/>
        </pc:sldMkLst>
      </pc:sldChg>
      <pc:sldChg chg="delSp modSp mod modNotes">
        <pc:chgData name="Dawn Paulson" userId="6944290824_tp_box_2" providerId="OAuth2" clId="{3CA44738-5B49-413C-B6FD-3A1BA5BDFC59}" dt="2025-04-13T21:42:36.085" v="391" actId="207"/>
        <pc:sldMkLst>
          <pc:docMk/>
          <pc:sldMk cId="1632359877" sldId="2147472310"/>
        </pc:sldMkLst>
        <pc:spChg chg="mod">
          <ac:chgData name="Dawn Paulson" userId="6944290824_tp_box_2" providerId="OAuth2" clId="{3CA44738-5B49-413C-B6FD-3A1BA5BDFC59}" dt="2025-04-13T20:52:48.660" v="252" actId="207"/>
          <ac:spMkLst>
            <pc:docMk/>
            <pc:sldMk cId="1632359877" sldId="2147472310"/>
            <ac:spMk id="3" creationId="{EBB8084E-3AFC-F4F8-FFE0-DCF2F8D523FC}"/>
          </ac:spMkLst>
        </pc:spChg>
        <pc:spChg chg="mod">
          <ac:chgData name="Dawn Paulson" userId="6944290824_tp_box_2" providerId="OAuth2" clId="{3CA44738-5B49-413C-B6FD-3A1BA5BDFC59}" dt="2025-04-13T21:38:34.650" v="372" actId="207"/>
          <ac:spMkLst>
            <pc:docMk/>
            <pc:sldMk cId="1632359877" sldId="2147472310"/>
            <ac:spMk id="17" creationId="{13E9A39A-0D97-8911-5648-20004A44FDB4}"/>
          </ac:spMkLst>
        </pc:spChg>
        <pc:spChg chg="mod">
          <ac:chgData name="Dawn Paulson" userId="6944290824_tp_box_2" providerId="OAuth2" clId="{3CA44738-5B49-413C-B6FD-3A1BA5BDFC59}" dt="2025-04-13T21:42:36.085" v="391" actId="207"/>
          <ac:spMkLst>
            <pc:docMk/>
            <pc:sldMk cId="1632359877" sldId="2147472310"/>
            <ac:spMk id="45" creationId="{7AE5E593-0F04-F8A3-521D-F7A3F1AAAE02}"/>
          </ac:spMkLst>
        </pc:spChg>
        <pc:spChg chg="mod">
          <ac:chgData name="Dawn Paulson" userId="6944290824_tp_box_2" providerId="OAuth2" clId="{3CA44738-5B49-413C-B6FD-3A1BA5BDFC59}" dt="2025-04-13T21:38:13.401" v="370" actId="207"/>
          <ac:spMkLst>
            <pc:docMk/>
            <pc:sldMk cId="1632359877" sldId="2147472310"/>
            <ac:spMk id="73" creationId="{10643517-3B57-CFCD-8238-1BBB10D702C6}"/>
          </ac:spMkLst>
        </pc:spChg>
        <pc:spChg chg="mod">
          <ac:chgData name="Dawn Paulson" userId="6944290824_tp_box_2" providerId="OAuth2" clId="{3CA44738-5B49-413C-B6FD-3A1BA5BDFC59}" dt="2025-04-13T21:38:19.982" v="371" actId="207"/>
          <ac:spMkLst>
            <pc:docMk/>
            <pc:sldMk cId="1632359877" sldId="2147472310"/>
            <ac:spMk id="76" creationId="{071A2484-AF2C-B2B3-7F2D-74F2CC700252}"/>
          </ac:spMkLst>
        </pc:spChg>
      </pc:sldChg>
      <pc:sldChg chg="delSp modSp mod modNotes">
        <pc:chgData name="Dawn Paulson" userId="6944290824_tp_box_2" providerId="OAuth2" clId="{3CA44738-5B49-413C-B6FD-3A1BA5BDFC59}" dt="2025-04-13T21:42:29.271" v="389" actId="207"/>
        <pc:sldMkLst>
          <pc:docMk/>
          <pc:sldMk cId="1622309609" sldId="2147472311"/>
        </pc:sldMkLst>
        <pc:spChg chg="mod">
          <ac:chgData name="Dawn Paulson" userId="6944290824_tp_box_2" providerId="OAuth2" clId="{3CA44738-5B49-413C-B6FD-3A1BA5BDFC59}" dt="2025-04-13T20:52:43.032" v="251" actId="207"/>
          <ac:spMkLst>
            <pc:docMk/>
            <pc:sldMk cId="1622309609" sldId="2147472311"/>
            <ac:spMk id="3" creationId="{9E8B3E2F-174E-A6CC-A093-D5FA641CD840}"/>
          </ac:spMkLst>
        </pc:spChg>
        <pc:spChg chg="mod">
          <ac:chgData name="Dawn Paulson" userId="6944290824_tp_box_2" providerId="OAuth2" clId="{3CA44738-5B49-413C-B6FD-3A1BA5BDFC59}" dt="2025-04-13T21:42:29.271" v="389" actId="207"/>
          <ac:spMkLst>
            <pc:docMk/>
            <pc:sldMk cId="1622309609" sldId="2147472311"/>
            <ac:spMk id="12" creationId="{B8BB906B-7083-EA3F-14CF-B014D59E6A21}"/>
          </ac:spMkLst>
        </pc:spChg>
      </pc:sldChg>
      <pc:sldChg chg="delSp modSp mod modNotes">
        <pc:chgData name="Dawn Paulson" userId="6944290824_tp_box_2" providerId="OAuth2" clId="{3CA44738-5B49-413C-B6FD-3A1BA5BDFC59}" dt="2025-04-13T21:46:11.002" v="419" actId="1076"/>
        <pc:sldMkLst>
          <pc:docMk/>
          <pc:sldMk cId="3030983628" sldId="2147472328"/>
        </pc:sldMkLst>
        <pc:spChg chg="mod">
          <ac:chgData name="Dawn Paulson" userId="6944290824_tp_box_2" providerId="OAuth2" clId="{3CA44738-5B49-413C-B6FD-3A1BA5BDFC59}" dt="2025-04-13T20:54:37.836" v="268" actId="207"/>
          <ac:spMkLst>
            <pc:docMk/>
            <pc:sldMk cId="3030983628" sldId="2147472328"/>
            <ac:spMk id="3" creationId="{51437C01-8E2D-5CA8-ED40-CDF263CFE50A}"/>
          </ac:spMkLst>
        </pc:spChg>
        <pc:spChg chg="mod">
          <ac:chgData name="Dawn Paulson" userId="6944290824_tp_box_2" providerId="OAuth2" clId="{3CA44738-5B49-413C-B6FD-3A1BA5BDFC59}" dt="2025-04-13T21:46:11.002" v="419" actId="1076"/>
          <ac:spMkLst>
            <pc:docMk/>
            <pc:sldMk cId="3030983628" sldId="2147472328"/>
            <ac:spMk id="7" creationId="{0EAE544D-A128-9794-EF38-830477164D25}"/>
          </ac:spMkLst>
        </pc:spChg>
        <pc:spChg chg="mod">
          <ac:chgData name="Dawn Paulson" userId="6944290824_tp_box_2" providerId="OAuth2" clId="{3CA44738-5B49-413C-B6FD-3A1BA5BDFC59}" dt="2025-04-13T21:44:41.468" v="406" actId="207"/>
          <ac:spMkLst>
            <pc:docMk/>
            <pc:sldMk cId="3030983628" sldId="2147472328"/>
            <ac:spMk id="10" creationId="{3B61957D-ADD5-2805-2BD6-938266AF46EB}"/>
          </ac:spMkLst>
        </pc:spChg>
      </pc:sldChg>
      <pc:sldChg chg="delSp modSp mod modNotes">
        <pc:chgData name="Dawn Paulson" userId="6944290824_tp_box_2" providerId="OAuth2" clId="{3CA44738-5B49-413C-B6FD-3A1BA5BDFC59}" dt="2025-04-13T21:46:35.177" v="423" actId="1076"/>
        <pc:sldMkLst>
          <pc:docMk/>
          <pc:sldMk cId="813255140" sldId="2147472330"/>
        </pc:sldMkLst>
        <pc:spChg chg="mod">
          <ac:chgData name="Dawn Paulson" userId="6944290824_tp_box_2" providerId="OAuth2" clId="{3CA44738-5B49-413C-B6FD-3A1BA5BDFC59}" dt="2025-04-13T20:54:59.201" v="271" actId="207"/>
          <ac:spMkLst>
            <pc:docMk/>
            <pc:sldMk cId="813255140" sldId="2147472330"/>
            <ac:spMk id="4" creationId="{D7F43595-4E00-79D9-E783-F14C4E9956E3}"/>
          </ac:spMkLst>
        </pc:spChg>
        <pc:spChg chg="mod">
          <ac:chgData name="Dawn Paulson" userId="6944290824_tp_box_2" providerId="OAuth2" clId="{3CA44738-5B49-413C-B6FD-3A1BA5BDFC59}" dt="2025-04-13T21:46:31.773" v="422" actId="1076"/>
          <ac:spMkLst>
            <pc:docMk/>
            <pc:sldMk cId="813255140" sldId="2147472330"/>
            <ac:spMk id="8" creationId="{B7236F74-B6EF-F364-03BA-34AA4BE3CBFB}"/>
          </ac:spMkLst>
        </pc:spChg>
        <pc:spChg chg="mod">
          <ac:chgData name="Dawn Paulson" userId="6944290824_tp_box_2" providerId="OAuth2" clId="{3CA44738-5B49-413C-B6FD-3A1BA5BDFC59}" dt="2025-04-13T21:44:47.553" v="407" actId="207"/>
          <ac:spMkLst>
            <pc:docMk/>
            <pc:sldMk cId="813255140" sldId="2147472330"/>
            <ac:spMk id="9" creationId="{ABA80323-D8DF-2E43-C03E-29A04998DEC3}"/>
          </ac:spMkLst>
        </pc:spChg>
        <pc:spChg chg="mod">
          <ac:chgData name="Dawn Paulson" userId="6944290824_tp_box_2" providerId="OAuth2" clId="{3CA44738-5B49-413C-B6FD-3A1BA5BDFC59}" dt="2025-04-13T21:01:00.373" v="323" actId="207"/>
          <ac:spMkLst>
            <pc:docMk/>
            <pc:sldMk cId="813255140" sldId="2147472330"/>
            <ac:spMk id="60" creationId="{D725730A-EAD4-303B-AFF4-F45EAD65EDB2}"/>
          </ac:spMkLst>
        </pc:spChg>
        <pc:spChg chg="mod">
          <ac:chgData name="Dawn Paulson" userId="6944290824_tp_box_2" providerId="OAuth2" clId="{3CA44738-5B49-413C-B6FD-3A1BA5BDFC59}" dt="2025-04-13T21:01:08.717" v="324" actId="207"/>
          <ac:spMkLst>
            <pc:docMk/>
            <pc:sldMk cId="813255140" sldId="2147472330"/>
            <ac:spMk id="62" creationId="{A486D51C-2F69-97C1-5C75-97433725AC1C}"/>
          </ac:spMkLst>
        </pc:spChg>
        <pc:grpChg chg="mod">
          <ac:chgData name="Dawn Paulson" userId="6944290824_tp_box_2" providerId="OAuth2" clId="{3CA44738-5B49-413C-B6FD-3A1BA5BDFC59}" dt="2025-04-13T21:46:35.177" v="423" actId="1076"/>
          <ac:grpSpMkLst>
            <pc:docMk/>
            <pc:sldMk cId="813255140" sldId="2147472330"/>
            <ac:grpSpMk id="98" creationId="{885287E9-35BE-31DD-7C9B-50BA8DED6061}"/>
          </ac:grpSpMkLst>
        </pc:grpChg>
        <pc:graphicFrameChg chg="mod">
          <ac:chgData name="Dawn Paulson" userId="6944290824_tp_box_2" providerId="OAuth2" clId="{3CA44738-5B49-413C-B6FD-3A1BA5BDFC59}" dt="2025-04-13T21:00:39.406" v="320" actId="207"/>
          <ac:graphicFrameMkLst>
            <pc:docMk/>
            <pc:sldMk cId="813255140" sldId="2147472330"/>
            <ac:graphicFrameMk id="14" creationId="{B902F680-6AB6-CD67-32B5-CF92B38EE322}"/>
          </ac:graphicFrameMkLst>
        </pc:graphicFrameChg>
        <pc:graphicFrameChg chg="mod">
          <ac:chgData name="Dawn Paulson" userId="6944290824_tp_box_2" providerId="OAuth2" clId="{3CA44738-5B49-413C-B6FD-3A1BA5BDFC59}" dt="2025-04-13T21:00:52.888" v="322" actId="207"/>
          <ac:graphicFrameMkLst>
            <pc:docMk/>
            <pc:sldMk cId="813255140" sldId="2147472330"/>
            <ac:graphicFrameMk id="51" creationId="{77EAA70C-25E9-D1FF-B7B1-0B89C2687C2A}"/>
          </ac:graphicFrameMkLst>
        </pc:graphicFrameChg>
      </pc:sldChg>
      <pc:sldChg chg="delSp modSp mod modNotes">
        <pc:chgData name="Dawn Paulson" userId="6944290824_tp_box_2" providerId="OAuth2" clId="{3CA44738-5B49-413C-B6FD-3A1BA5BDFC59}" dt="2025-04-13T21:47:26.007" v="431" actId="14100"/>
        <pc:sldMkLst>
          <pc:docMk/>
          <pc:sldMk cId="1453171278" sldId="2147472331"/>
        </pc:sldMkLst>
        <pc:spChg chg="mod">
          <ac:chgData name="Dawn Paulson" userId="6944290824_tp_box_2" providerId="OAuth2" clId="{3CA44738-5B49-413C-B6FD-3A1BA5BDFC59}" dt="2025-04-13T20:55:46.657" v="280" actId="207"/>
          <ac:spMkLst>
            <pc:docMk/>
            <pc:sldMk cId="1453171278" sldId="2147472331"/>
            <ac:spMk id="3" creationId="{1991C9AD-3D31-45BD-21D9-8AF7EAEA65DF}"/>
          </ac:spMkLst>
        </pc:spChg>
        <pc:spChg chg="mod">
          <ac:chgData name="Dawn Paulson" userId="6944290824_tp_box_2" providerId="OAuth2" clId="{3CA44738-5B49-413C-B6FD-3A1BA5BDFC59}" dt="2025-04-13T21:47:26.007" v="431" actId="14100"/>
          <ac:spMkLst>
            <pc:docMk/>
            <pc:sldMk cId="1453171278" sldId="2147472331"/>
            <ac:spMk id="9" creationId="{1C185965-E786-856E-886D-C11001C7AB52}"/>
          </ac:spMkLst>
        </pc:spChg>
        <pc:spChg chg="mod">
          <ac:chgData name="Dawn Paulson" userId="6944290824_tp_box_2" providerId="OAuth2" clId="{3CA44738-5B49-413C-B6FD-3A1BA5BDFC59}" dt="2025-04-13T21:45:15.011" v="412" actId="207"/>
          <ac:spMkLst>
            <pc:docMk/>
            <pc:sldMk cId="1453171278" sldId="2147472331"/>
            <ac:spMk id="11" creationId="{44986251-50A4-3620-4A6F-12343CEDFC3F}"/>
          </ac:spMkLst>
        </pc:spChg>
        <pc:picChg chg="mod">
          <ac:chgData name="Dawn Paulson" userId="6944290824_tp_box_2" providerId="OAuth2" clId="{3CA44738-5B49-413C-B6FD-3A1BA5BDFC59}" dt="2025-04-13T20:56:32.974" v="285" actId="207"/>
          <ac:picMkLst>
            <pc:docMk/>
            <pc:sldMk cId="1453171278" sldId="2147472331"/>
            <ac:picMk id="10" creationId="{91E1B3A3-854A-FE57-C928-3174527D0F4E}"/>
          </ac:picMkLst>
        </pc:picChg>
      </pc:sldChg>
      <pc:sldChg chg="delSp modSp mod modNotes">
        <pc:chgData name="Dawn Paulson" userId="6944290824_tp_box_2" providerId="OAuth2" clId="{3CA44738-5B49-413C-B6FD-3A1BA5BDFC59}" dt="2025-04-13T21:42:51.194" v="393" actId="207"/>
        <pc:sldMkLst>
          <pc:docMk/>
          <pc:sldMk cId="3687529944" sldId="2147472333"/>
        </pc:sldMkLst>
        <pc:spChg chg="mod">
          <ac:chgData name="Dawn Paulson" userId="6944290824_tp_box_2" providerId="OAuth2" clId="{3CA44738-5B49-413C-B6FD-3A1BA5BDFC59}" dt="2025-04-13T20:53:34.277" v="259" actId="207"/>
          <ac:spMkLst>
            <pc:docMk/>
            <pc:sldMk cId="3687529944" sldId="2147472333"/>
            <ac:spMk id="2" creationId="{869944D0-26F8-FD95-36EF-0AD2D028A24B}"/>
          </ac:spMkLst>
        </pc:spChg>
        <pc:spChg chg="mod">
          <ac:chgData name="Dawn Paulson" userId="6944290824_tp_box_2" providerId="OAuth2" clId="{3CA44738-5B49-413C-B6FD-3A1BA5BDFC59}" dt="2025-04-13T21:40:01.767" v="375" actId="207"/>
          <ac:spMkLst>
            <pc:docMk/>
            <pc:sldMk cId="3687529944" sldId="2147472333"/>
            <ac:spMk id="8" creationId="{3252FA80-B28C-A82C-938E-210E0B9E7275}"/>
          </ac:spMkLst>
        </pc:spChg>
        <pc:spChg chg="mod">
          <ac:chgData name="Dawn Paulson" userId="6944290824_tp_box_2" providerId="OAuth2" clId="{3CA44738-5B49-413C-B6FD-3A1BA5BDFC59}" dt="2025-04-13T21:40:06.244" v="376" actId="207"/>
          <ac:spMkLst>
            <pc:docMk/>
            <pc:sldMk cId="3687529944" sldId="2147472333"/>
            <ac:spMk id="9" creationId="{1F2FBF5A-BD23-34E9-1A59-8B3A235D2E3A}"/>
          </ac:spMkLst>
        </pc:spChg>
        <pc:spChg chg="mod">
          <ac:chgData name="Dawn Paulson" userId="6944290824_tp_box_2" providerId="OAuth2" clId="{3CA44738-5B49-413C-B6FD-3A1BA5BDFC59}" dt="2025-04-13T21:42:51.194" v="393" actId="207"/>
          <ac:spMkLst>
            <pc:docMk/>
            <pc:sldMk cId="3687529944" sldId="2147472333"/>
            <ac:spMk id="14" creationId="{7EA29ADD-E1B8-4770-5D72-778BFCBF3936}"/>
          </ac:spMkLst>
        </pc:spChg>
      </pc:sldChg>
      <pc:sldChg chg="delSp modSp mod modNotes">
        <pc:chgData name="Dawn Paulson" userId="6944290824_tp_box_2" providerId="OAuth2" clId="{3CA44738-5B49-413C-B6FD-3A1BA5BDFC59}" dt="2025-04-13T22:20:54.159" v="703" actId="1035"/>
        <pc:sldMkLst>
          <pc:docMk/>
          <pc:sldMk cId="3569666527" sldId="2147472335"/>
        </pc:sldMkLst>
        <pc:spChg chg="mod">
          <ac:chgData name="Dawn Paulson" userId="6944290824_tp_box_2" providerId="OAuth2" clId="{3CA44738-5B49-413C-B6FD-3A1BA5BDFC59}" dt="2025-04-13T20:55:37.070" v="278" actId="207"/>
          <ac:spMkLst>
            <pc:docMk/>
            <pc:sldMk cId="3569666527" sldId="2147472335"/>
            <ac:spMk id="6" creationId="{F6265F14-261F-AD08-76EE-AC457909F0C9}"/>
          </ac:spMkLst>
        </pc:spChg>
        <pc:spChg chg="mod">
          <ac:chgData name="Dawn Paulson" userId="6944290824_tp_box_2" providerId="OAuth2" clId="{3CA44738-5B49-413C-B6FD-3A1BA5BDFC59}" dt="2025-04-13T22:20:23.595" v="696" actId="6549"/>
          <ac:spMkLst>
            <pc:docMk/>
            <pc:sldMk cId="3569666527" sldId="2147472335"/>
            <ac:spMk id="10" creationId="{94D50AFB-7D99-F05C-D85C-AF6F4B5BB256}"/>
          </ac:spMkLst>
        </pc:spChg>
        <pc:spChg chg="mod">
          <ac:chgData name="Dawn Paulson" userId="6944290824_tp_box_2" providerId="OAuth2" clId="{3CA44738-5B49-413C-B6FD-3A1BA5BDFC59}" dt="2025-04-13T20:56:47.380" v="287" actId="207"/>
          <ac:spMkLst>
            <pc:docMk/>
            <pc:sldMk cId="3569666527" sldId="2147472335"/>
            <ac:spMk id="17" creationId="{6C8BD72D-2266-8584-544B-FA2C2CE14E37}"/>
          </ac:spMkLst>
        </pc:spChg>
        <pc:spChg chg="mod">
          <ac:chgData name="Dawn Paulson" userId="6944290824_tp_box_2" providerId="OAuth2" clId="{3CA44738-5B49-413C-B6FD-3A1BA5BDFC59}" dt="2025-04-13T22:19:10.260" v="679" actId="1076"/>
          <ac:spMkLst>
            <pc:docMk/>
            <pc:sldMk cId="3569666527" sldId="2147472335"/>
            <ac:spMk id="41" creationId="{BCA50223-BA84-A703-F188-611225CB2336}"/>
          </ac:spMkLst>
        </pc:spChg>
        <pc:spChg chg="mod">
          <ac:chgData name="Dawn Paulson" userId="6944290824_tp_box_2" providerId="OAuth2" clId="{3CA44738-5B49-413C-B6FD-3A1BA5BDFC59}" dt="2025-04-13T21:45:09.986" v="411" actId="207"/>
          <ac:spMkLst>
            <pc:docMk/>
            <pc:sldMk cId="3569666527" sldId="2147472335"/>
            <ac:spMk id="43" creationId="{668E3AB7-9519-42D3-DED1-5287C3FF80F4}"/>
          </ac:spMkLst>
        </pc:spChg>
        <pc:spChg chg="mod">
          <ac:chgData name="Dawn Paulson" userId="6944290824_tp_box_2" providerId="OAuth2" clId="{3CA44738-5B49-413C-B6FD-3A1BA5BDFC59}" dt="2025-04-13T22:18:44.091" v="675" actId="207"/>
          <ac:spMkLst>
            <pc:docMk/>
            <pc:sldMk cId="3569666527" sldId="2147472335"/>
            <ac:spMk id="46" creationId="{43E5FA32-119F-F153-300F-114FC093EB82}"/>
          </ac:spMkLst>
        </pc:spChg>
        <pc:spChg chg="mod">
          <ac:chgData name="Dawn Paulson" userId="6944290824_tp_box_2" providerId="OAuth2" clId="{3CA44738-5B49-413C-B6FD-3A1BA5BDFC59}" dt="2025-04-13T22:18:50.727" v="676" actId="207"/>
          <ac:spMkLst>
            <pc:docMk/>
            <pc:sldMk cId="3569666527" sldId="2147472335"/>
            <ac:spMk id="48" creationId="{7F6DEC77-1FF7-90BC-9AF7-FAAF05DDEF09}"/>
          </ac:spMkLst>
        </pc:spChg>
        <pc:spChg chg="mod">
          <ac:chgData name="Dawn Paulson" userId="6944290824_tp_box_2" providerId="OAuth2" clId="{3CA44738-5B49-413C-B6FD-3A1BA5BDFC59}" dt="2025-04-13T22:20:54.159" v="703" actId="1035"/>
          <ac:spMkLst>
            <pc:docMk/>
            <pc:sldMk cId="3569666527" sldId="2147472335"/>
            <ac:spMk id="49" creationId="{17634428-EC80-78CD-1553-AEE4C5FAF4EA}"/>
          </ac:spMkLst>
        </pc:spChg>
        <pc:spChg chg="mod">
          <ac:chgData name="Dawn Paulson" userId="6944290824_tp_box_2" providerId="OAuth2" clId="{3CA44738-5B49-413C-B6FD-3A1BA5BDFC59}" dt="2025-04-13T20:56:58.258" v="289" actId="207"/>
          <ac:spMkLst>
            <pc:docMk/>
            <pc:sldMk cId="3569666527" sldId="2147472335"/>
            <ac:spMk id="57" creationId="{FB3FC5C9-1037-243C-69B5-18B8C9715996}"/>
          </ac:spMkLst>
        </pc:spChg>
        <pc:spChg chg="mod">
          <ac:chgData name="Dawn Paulson" userId="6944290824_tp_box_2" providerId="OAuth2" clId="{3CA44738-5B49-413C-B6FD-3A1BA5BDFC59}" dt="2025-04-13T20:56:54.107" v="288" actId="207"/>
          <ac:spMkLst>
            <pc:docMk/>
            <pc:sldMk cId="3569666527" sldId="2147472335"/>
            <ac:spMk id="69" creationId="{977E9164-1BE7-6F90-6C18-C92F43D9968A}"/>
          </ac:spMkLst>
        </pc:spChg>
        <pc:spChg chg="mod">
          <ac:chgData name="Dawn Paulson" userId="6944290824_tp_box_2" providerId="OAuth2" clId="{3CA44738-5B49-413C-B6FD-3A1BA5BDFC59}" dt="2025-04-13T22:20:42.627" v="700" actId="1035"/>
          <ac:spMkLst>
            <pc:docMk/>
            <pc:sldMk cId="3569666527" sldId="2147472335"/>
            <ac:spMk id="70" creationId="{30E9705F-9F96-2C27-92D6-BA1BF5A104FC}"/>
          </ac:spMkLst>
        </pc:spChg>
        <pc:grpChg chg="mod">
          <ac:chgData name="Dawn Paulson" userId="6944290824_tp_box_2" providerId="OAuth2" clId="{3CA44738-5B49-413C-B6FD-3A1BA5BDFC59}" dt="2025-04-13T22:19:07.794" v="678" actId="1076"/>
          <ac:grpSpMkLst>
            <pc:docMk/>
            <pc:sldMk cId="3569666527" sldId="2147472335"/>
            <ac:grpSpMk id="44" creationId="{A5E476A9-5104-2AA6-4D87-AF6BE21C3D7C}"/>
          </ac:grpSpMkLst>
        </pc:grpChg>
        <pc:graphicFrameChg chg="mod">
          <ac:chgData name="Dawn Paulson" userId="6944290824_tp_box_2" providerId="OAuth2" clId="{3CA44738-5B49-413C-B6FD-3A1BA5BDFC59}" dt="2025-04-13T22:18:20.555" v="672" actId="207"/>
          <ac:graphicFrameMkLst>
            <pc:docMk/>
            <pc:sldMk cId="3569666527" sldId="2147472335"/>
            <ac:graphicFrameMk id="7" creationId="{4CE21137-D9E4-3EC9-9183-D1DBB1C390AC}"/>
          </ac:graphicFrameMkLst>
        </pc:graphicFrameChg>
        <pc:graphicFrameChg chg="mod">
          <ac:chgData name="Dawn Paulson" userId="6944290824_tp_box_2" providerId="OAuth2" clId="{3CA44738-5B49-413C-B6FD-3A1BA5BDFC59}" dt="2025-04-13T22:19:04.527" v="677" actId="14100"/>
          <ac:graphicFrameMkLst>
            <pc:docMk/>
            <pc:sldMk cId="3569666527" sldId="2147472335"/>
            <ac:graphicFrameMk id="56" creationId="{5F0A27C8-77EA-6D52-585C-C365719F3830}"/>
          </ac:graphicFrameMkLst>
        </pc:graphicFrameChg>
      </pc:sldChg>
      <pc:sldChg chg="delSp modSp mod modNotes">
        <pc:chgData name="Dawn Paulson" userId="6944290824_tp_box_2" providerId="OAuth2" clId="{3CA44738-5B49-413C-B6FD-3A1BA5BDFC59}" dt="2025-04-13T21:47:04.605" v="428" actId="1076"/>
        <pc:sldMkLst>
          <pc:docMk/>
          <pc:sldMk cId="180427391" sldId="2147472336"/>
        </pc:sldMkLst>
        <pc:spChg chg="mod">
          <ac:chgData name="Dawn Paulson" userId="6944290824_tp_box_2" providerId="OAuth2" clId="{3CA44738-5B49-413C-B6FD-3A1BA5BDFC59}" dt="2025-04-13T20:58:04.020" v="300" actId="207"/>
          <ac:spMkLst>
            <pc:docMk/>
            <pc:sldMk cId="180427391" sldId="2147472336"/>
            <ac:spMk id="6" creationId="{9C6F8AFF-B981-F2D8-A8EF-1AE857ACC25C}"/>
          </ac:spMkLst>
        </pc:spChg>
        <pc:spChg chg="mod">
          <ac:chgData name="Dawn Paulson" userId="6944290824_tp_box_2" providerId="OAuth2" clId="{3CA44738-5B49-413C-B6FD-3A1BA5BDFC59}" dt="2025-04-13T20:57:31.970" v="294" actId="27803"/>
          <ac:spMkLst>
            <pc:docMk/>
            <pc:sldMk cId="180427391" sldId="2147472336"/>
            <ac:spMk id="8" creationId="{18BF1918-1741-B342-DC1D-3BD6D7AD25E5}"/>
          </ac:spMkLst>
        </pc:spChg>
        <pc:spChg chg="mod">
          <ac:chgData name="Dawn Paulson" userId="6944290824_tp_box_2" providerId="OAuth2" clId="{3CA44738-5B49-413C-B6FD-3A1BA5BDFC59}" dt="2025-04-13T20:57:31.970" v="294" actId="27803"/>
          <ac:spMkLst>
            <pc:docMk/>
            <pc:sldMk cId="180427391" sldId="2147472336"/>
            <ac:spMk id="9" creationId="{48EC7C31-A1CF-8E4E-D6FD-3891BF7F7B0A}"/>
          </ac:spMkLst>
        </pc:spChg>
        <pc:spChg chg="mod">
          <ac:chgData name="Dawn Paulson" userId="6944290824_tp_box_2" providerId="OAuth2" clId="{3CA44738-5B49-413C-B6FD-3A1BA5BDFC59}" dt="2025-04-13T20:57:31.970" v="294" actId="27803"/>
          <ac:spMkLst>
            <pc:docMk/>
            <pc:sldMk cId="180427391" sldId="2147472336"/>
            <ac:spMk id="11" creationId="{7A99B357-C4FE-6D73-42A3-C3FFA283EA64}"/>
          </ac:spMkLst>
        </pc:spChg>
        <pc:spChg chg="mod">
          <ac:chgData name="Dawn Paulson" userId="6944290824_tp_box_2" providerId="OAuth2" clId="{3CA44738-5B49-413C-B6FD-3A1BA5BDFC59}" dt="2025-04-13T20:57:47.804" v="297" actId="207"/>
          <ac:spMkLst>
            <pc:docMk/>
            <pc:sldMk cId="180427391" sldId="2147472336"/>
            <ac:spMk id="13" creationId="{14F2AA60-9321-0390-9FC3-72E785A9ED1E}"/>
          </ac:spMkLst>
        </pc:spChg>
        <pc:spChg chg="mod">
          <ac:chgData name="Dawn Paulson" userId="6944290824_tp_box_2" providerId="OAuth2" clId="{3CA44738-5B49-413C-B6FD-3A1BA5BDFC59}" dt="2025-04-13T20:57:53.628" v="298" actId="207"/>
          <ac:spMkLst>
            <pc:docMk/>
            <pc:sldMk cId="180427391" sldId="2147472336"/>
            <ac:spMk id="15" creationId="{0B411B96-0473-43AF-6DD5-79336BB7E117}"/>
          </ac:spMkLst>
        </pc:spChg>
        <pc:spChg chg="mod">
          <ac:chgData name="Dawn Paulson" userId="6944290824_tp_box_2" providerId="OAuth2" clId="{3CA44738-5B49-413C-B6FD-3A1BA5BDFC59}" dt="2025-04-13T20:57:42.332" v="296" actId="207"/>
          <ac:spMkLst>
            <pc:docMk/>
            <pc:sldMk cId="180427391" sldId="2147472336"/>
            <ac:spMk id="17" creationId="{C18F741C-7DFC-D1FC-9CB4-79DE5B075D63}"/>
          </ac:spMkLst>
        </pc:spChg>
        <pc:spChg chg="mod">
          <ac:chgData name="Dawn Paulson" userId="6944290824_tp_box_2" providerId="OAuth2" clId="{3CA44738-5B49-413C-B6FD-3A1BA5BDFC59}" dt="2025-04-13T20:57:31.970" v="294" actId="27803"/>
          <ac:spMkLst>
            <pc:docMk/>
            <pc:sldMk cId="180427391" sldId="2147472336"/>
            <ac:spMk id="18" creationId="{535EA5FA-1094-24E0-E726-66464D17E35B}"/>
          </ac:spMkLst>
        </pc:spChg>
        <pc:spChg chg="mod">
          <ac:chgData name="Dawn Paulson" userId="6944290824_tp_box_2" providerId="OAuth2" clId="{3CA44738-5B49-413C-B6FD-3A1BA5BDFC59}" dt="2025-04-13T20:57:31.970" v="294" actId="27803"/>
          <ac:spMkLst>
            <pc:docMk/>
            <pc:sldMk cId="180427391" sldId="2147472336"/>
            <ac:spMk id="20" creationId="{33AF6B73-1692-C5A0-04DF-42C766178394}"/>
          </ac:spMkLst>
        </pc:spChg>
        <pc:spChg chg="mod">
          <ac:chgData name="Dawn Paulson" userId="6944290824_tp_box_2" providerId="OAuth2" clId="{3CA44738-5B49-413C-B6FD-3A1BA5BDFC59}" dt="2025-04-13T20:57:31.970" v="294" actId="27803"/>
          <ac:spMkLst>
            <pc:docMk/>
            <pc:sldMk cId="180427391" sldId="2147472336"/>
            <ac:spMk id="21" creationId="{5C139A03-E32E-EA5C-68FD-6603756A1785}"/>
          </ac:spMkLst>
        </pc:spChg>
        <pc:spChg chg="mod">
          <ac:chgData name="Dawn Paulson" userId="6944290824_tp_box_2" providerId="OAuth2" clId="{3CA44738-5B49-413C-B6FD-3A1BA5BDFC59}" dt="2025-04-13T20:57:31.970" v="294" actId="27803"/>
          <ac:spMkLst>
            <pc:docMk/>
            <pc:sldMk cId="180427391" sldId="2147472336"/>
            <ac:spMk id="24" creationId="{2A47F597-5EB1-22B0-12A0-A5E984F6C1E5}"/>
          </ac:spMkLst>
        </pc:spChg>
        <pc:spChg chg="mod">
          <ac:chgData name="Dawn Paulson" userId="6944290824_tp_box_2" providerId="OAuth2" clId="{3CA44738-5B49-413C-B6FD-3A1BA5BDFC59}" dt="2025-04-13T20:55:31.997" v="277" actId="207"/>
          <ac:spMkLst>
            <pc:docMk/>
            <pc:sldMk cId="180427391" sldId="2147472336"/>
            <ac:spMk id="26" creationId="{0C585821-2CB3-372F-9A68-A946B4D9E544}"/>
          </ac:spMkLst>
        </pc:spChg>
        <pc:spChg chg="mod">
          <ac:chgData name="Dawn Paulson" userId="6944290824_tp_box_2" providerId="OAuth2" clId="{3CA44738-5B49-413C-B6FD-3A1BA5BDFC59}" dt="2025-04-13T20:57:31.970" v="294" actId="27803"/>
          <ac:spMkLst>
            <pc:docMk/>
            <pc:sldMk cId="180427391" sldId="2147472336"/>
            <ac:spMk id="27" creationId="{3A5EF6E9-ADDD-C2F1-8EE9-E2190172B13F}"/>
          </ac:spMkLst>
        </pc:spChg>
        <pc:spChg chg="mod">
          <ac:chgData name="Dawn Paulson" userId="6944290824_tp_box_2" providerId="OAuth2" clId="{3CA44738-5B49-413C-B6FD-3A1BA5BDFC59}" dt="2025-04-13T21:47:04.605" v="428" actId="1076"/>
          <ac:spMkLst>
            <pc:docMk/>
            <pc:sldMk cId="180427391" sldId="2147472336"/>
            <ac:spMk id="28" creationId="{558CCCF3-7646-8D29-783E-B7E33C00BB54}"/>
          </ac:spMkLst>
        </pc:spChg>
        <pc:spChg chg="mod">
          <ac:chgData name="Dawn Paulson" userId="6944290824_tp_box_2" providerId="OAuth2" clId="{3CA44738-5B49-413C-B6FD-3A1BA5BDFC59}" dt="2025-04-13T21:45:04.027" v="410" actId="207"/>
          <ac:spMkLst>
            <pc:docMk/>
            <pc:sldMk cId="180427391" sldId="2147472336"/>
            <ac:spMk id="34" creationId="{397E8395-0EAE-DC8A-F919-4DA21CF514DF}"/>
          </ac:spMkLst>
        </pc:spChg>
      </pc:sldChg>
      <pc:sldChg chg="delSp modSp mod modNotes">
        <pc:chgData name="Dawn Paulson" userId="6944290824_tp_box_2" providerId="OAuth2" clId="{3CA44738-5B49-413C-B6FD-3A1BA5BDFC59}" dt="2025-04-13T21:45:47.587" v="416" actId="207"/>
        <pc:sldMkLst>
          <pc:docMk/>
          <pc:sldMk cId="962009934" sldId="2147472341"/>
        </pc:sldMkLst>
        <pc:spChg chg="mod">
          <ac:chgData name="Dawn Paulson" userId="6944290824_tp_box_2" providerId="OAuth2" clId="{3CA44738-5B49-413C-B6FD-3A1BA5BDFC59}" dt="2025-04-13T21:43:24.890" v="402" actId="207"/>
          <ac:spMkLst>
            <pc:docMk/>
            <pc:sldMk cId="962009934" sldId="2147472341"/>
            <ac:spMk id="2" creationId="{C59B33C1-D8CA-A309-9887-07D6F5043138}"/>
          </ac:spMkLst>
        </pc:spChg>
        <pc:spChg chg="mod">
          <ac:chgData name="Dawn Paulson" userId="6944290824_tp_box_2" providerId="OAuth2" clId="{3CA44738-5B49-413C-B6FD-3A1BA5BDFC59}" dt="2025-04-13T20:53:49.689" v="262" actId="207"/>
          <ac:spMkLst>
            <pc:docMk/>
            <pc:sldMk cId="962009934" sldId="2147472341"/>
            <ac:spMk id="8" creationId="{A8E46376-62FD-751E-603E-CCA7675038D6}"/>
          </ac:spMkLst>
        </pc:spChg>
        <pc:spChg chg="mod">
          <ac:chgData name="Dawn Paulson" userId="6944290824_tp_box_2" providerId="OAuth2" clId="{3CA44738-5B49-413C-B6FD-3A1BA5BDFC59}" dt="2025-04-13T21:43:10.836" v="399" actId="207"/>
          <ac:spMkLst>
            <pc:docMk/>
            <pc:sldMk cId="962009934" sldId="2147472341"/>
            <ac:spMk id="18" creationId="{0386B3B7-0356-D16C-78AC-2767879C1DE7}"/>
          </ac:spMkLst>
        </pc:spChg>
        <pc:picChg chg="mod">
          <ac:chgData name="Dawn Paulson" userId="6944290824_tp_box_2" providerId="OAuth2" clId="{3CA44738-5B49-413C-B6FD-3A1BA5BDFC59}" dt="2025-04-13T21:45:47.587" v="416" actId="207"/>
          <ac:picMkLst>
            <pc:docMk/>
            <pc:sldMk cId="962009934" sldId="2147472341"/>
            <ac:picMk id="17" creationId="{A0428AC8-F150-B568-A3D7-1E12477C98F2}"/>
          </ac:picMkLst>
        </pc:picChg>
      </pc:sldChg>
      <pc:sldChg chg="delSp modSp mod modNotes">
        <pc:chgData name="Dawn Paulson" userId="6944290824_tp_box_2" providerId="OAuth2" clId="{3CA44738-5B49-413C-B6FD-3A1BA5BDFC59}" dt="2025-04-13T21:46:44.978" v="424" actId="1076"/>
        <pc:sldMkLst>
          <pc:docMk/>
          <pc:sldMk cId="1300353711" sldId="2147472348"/>
        </pc:sldMkLst>
        <pc:spChg chg="mod">
          <ac:chgData name="Dawn Paulson" userId="6944290824_tp_box_2" providerId="OAuth2" clId="{3CA44738-5B49-413C-B6FD-3A1BA5BDFC59}" dt="2025-04-13T20:55:15.230" v="274" actId="207"/>
          <ac:spMkLst>
            <pc:docMk/>
            <pc:sldMk cId="1300353711" sldId="2147472348"/>
            <ac:spMk id="9" creationId="{FD7C47E5-B7F2-C1E8-726C-4D224D27250C}"/>
          </ac:spMkLst>
        </pc:spChg>
        <pc:spChg chg="mod">
          <ac:chgData name="Dawn Paulson" userId="6944290824_tp_box_2" providerId="OAuth2" clId="{3CA44738-5B49-413C-B6FD-3A1BA5BDFC59}" dt="2025-04-13T21:00:28.159" v="318" actId="207"/>
          <ac:spMkLst>
            <pc:docMk/>
            <pc:sldMk cId="1300353711" sldId="2147472348"/>
            <ac:spMk id="18" creationId="{71846736-BBDC-0538-1E7A-21F41EC8F4EF}"/>
          </ac:spMkLst>
        </pc:spChg>
        <pc:spChg chg="mod">
          <ac:chgData name="Dawn Paulson" userId="6944290824_tp_box_2" providerId="OAuth2" clId="{3CA44738-5B49-413C-B6FD-3A1BA5BDFC59}" dt="2025-04-13T21:00:20.752" v="317" actId="207"/>
          <ac:spMkLst>
            <pc:docMk/>
            <pc:sldMk cId="1300353711" sldId="2147472348"/>
            <ac:spMk id="21" creationId="{4CA8AB8C-F615-F7EC-2E0F-488A04A67BBA}"/>
          </ac:spMkLst>
        </pc:spChg>
        <pc:spChg chg="mod">
          <ac:chgData name="Dawn Paulson" userId="6944290824_tp_box_2" providerId="OAuth2" clId="{3CA44738-5B49-413C-B6FD-3A1BA5BDFC59}" dt="2025-04-13T21:00:13.692" v="316" actId="207"/>
          <ac:spMkLst>
            <pc:docMk/>
            <pc:sldMk cId="1300353711" sldId="2147472348"/>
            <ac:spMk id="23" creationId="{AB3CBB3E-DDF8-AD40-661A-336CB5A35781}"/>
          </ac:spMkLst>
        </pc:spChg>
        <pc:spChg chg="mod">
          <ac:chgData name="Dawn Paulson" userId="6944290824_tp_box_2" providerId="OAuth2" clId="{3CA44738-5B49-413C-B6FD-3A1BA5BDFC59}" dt="2025-04-13T21:46:17.273" v="420" actId="1076"/>
          <ac:spMkLst>
            <pc:docMk/>
            <pc:sldMk cId="1300353711" sldId="2147472348"/>
            <ac:spMk id="24" creationId="{A64D2746-3087-94A0-AB9D-152A75C7956C}"/>
          </ac:spMkLst>
        </pc:spChg>
        <pc:spChg chg="mod">
          <ac:chgData name="Dawn Paulson" userId="6944290824_tp_box_2" providerId="OAuth2" clId="{3CA44738-5B49-413C-B6FD-3A1BA5BDFC59}" dt="2025-04-13T21:44:53.393" v="408" actId="207"/>
          <ac:spMkLst>
            <pc:docMk/>
            <pc:sldMk cId="1300353711" sldId="2147472348"/>
            <ac:spMk id="84" creationId="{60477DEF-9CF8-69CD-96A6-47D93A7FDBD2}"/>
          </ac:spMkLst>
        </pc:spChg>
        <pc:grpChg chg="mod">
          <ac:chgData name="Dawn Paulson" userId="6944290824_tp_box_2" providerId="OAuth2" clId="{3CA44738-5B49-413C-B6FD-3A1BA5BDFC59}" dt="2025-04-13T21:46:44.978" v="424" actId="1076"/>
          <ac:grpSpMkLst>
            <pc:docMk/>
            <pc:sldMk cId="1300353711" sldId="2147472348"/>
            <ac:grpSpMk id="19" creationId="{876DD47F-AA9E-75D1-41A6-BF7C7CE3754D}"/>
          </ac:grpSpMkLst>
        </pc:grpChg>
        <pc:graphicFrameChg chg="mod">
          <ac:chgData name="Dawn Paulson" userId="6944290824_tp_box_2" providerId="OAuth2" clId="{3CA44738-5B49-413C-B6FD-3A1BA5BDFC59}" dt="2025-04-13T21:00:04.430" v="315" actId="207"/>
          <ac:graphicFrameMkLst>
            <pc:docMk/>
            <pc:sldMk cId="1300353711" sldId="2147472348"/>
            <ac:graphicFrameMk id="81" creationId="{B5318121-3313-99F9-E270-AE92C6F0E374}"/>
          </ac:graphicFrameMkLst>
        </pc:graphicFrameChg>
      </pc:sldChg>
      <pc:sldChg chg="delSp modSp mod modNotes">
        <pc:chgData name="Dawn Paulson" userId="6944290824_tp_box_2" providerId="OAuth2" clId="{3CA44738-5B49-413C-B6FD-3A1BA5BDFC59}" dt="2025-04-13T21:46:56.473" v="426" actId="1076"/>
        <pc:sldMkLst>
          <pc:docMk/>
          <pc:sldMk cId="2082746997" sldId="2147472349"/>
        </pc:sldMkLst>
        <pc:spChg chg="mod">
          <ac:chgData name="Dawn Paulson" userId="6944290824_tp_box_2" providerId="OAuth2" clId="{3CA44738-5B49-413C-B6FD-3A1BA5BDFC59}" dt="2025-04-13T20:55:21.119" v="275" actId="207"/>
          <ac:spMkLst>
            <pc:docMk/>
            <pc:sldMk cId="2082746997" sldId="2147472349"/>
            <ac:spMk id="3" creationId="{D083D979-4EEF-03F7-9D3C-B704ED151C2F}"/>
          </ac:spMkLst>
        </pc:spChg>
        <pc:spChg chg="mod">
          <ac:chgData name="Dawn Paulson" userId="6944290824_tp_box_2" providerId="OAuth2" clId="{3CA44738-5B49-413C-B6FD-3A1BA5BDFC59}" dt="2025-04-13T21:46:50.184" v="425" actId="1076"/>
          <ac:spMkLst>
            <pc:docMk/>
            <pc:sldMk cId="2082746997" sldId="2147472349"/>
            <ac:spMk id="7" creationId="{AD571E8D-ED4B-8B36-B7BB-361231DD3251}"/>
          </ac:spMkLst>
        </pc:spChg>
        <pc:spChg chg="mod">
          <ac:chgData name="Dawn Paulson" userId="6944290824_tp_box_2" providerId="OAuth2" clId="{3CA44738-5B49-413C-B6FD-3A1BA5BDFC59}" dt="2025-04-13T21:44:59.559" v="409" actId="207"/>
          <ac:spMkLst>
            <pc:docMk/>
            <pc:sldMk cId="2082746997" sldId="2147472349"/>
            <ac:spMk id="27" creationId="{00293B18-B32F-DEA6-18A8-F386CAC63483}"/>
          </ac:spMkLst>
        </pc:spChg>
        <pc:spChg chg="mod">
          <ac:chgData name="Dawn Paulson" userId="6944290824_tp_box_2" providerId="OAuth2" clId="{3CA44738-5B49-413C-B6FD-3A1BA5BDFC59}" dt="2025-04-13T20:58:17.821" v="302" actId="207"/>
          <ac:spMkLst>
            <pc:docMk/>
            <pc:sldMk cId="2082746997" sldId="2147472349"/>
            <ac:spMk id="29" creationId="{9872D4FA-7590-5B0B-BB1F-661683E0D863}"/>
          </ac:spMkLst>
        </pc:spChg>
        <pc:spChg chg="mod">
          <ac:chgData name="Dawn Paulson" userId="6944290824_tp_box_2" providerId="OAuth2" clId="{3CA44738-5B49-413C-B6FD-3A1BA5BDFC59}" dt="2025-04-13T20:58:14.096" v="301" actId="207"/>
          <ac:spMkLst>
            <pc:docMk/>
            <pc:sldMk cId="2082746997" sldId="2147472349"/>
            <ac:spMk id="30" creationId="{5641BC3C-12F8-3903-FAC7-7C4E90A8C799}"/>
          </ac:spMkLst>
        </pc:spChg>
        <pc:spChg chg="mod">
          <ac:chgData name="Dawn Paulson" userId="6944290824_tp_box_2" providerId="OAuth2" clId="{3CA44738-5B49-413C-B6FD-3A1BA5BDFC59}" dt="2025-04-13T20:59:45.253" v="313" actId="207"/>
          <ac:spMkLst>
            <pc:docMk/>
            <pc:sldMk cId="2082746997" sldId="2147472349"/>
            <ac:spMk id="60" creationId="{F5CA90C4-DE9E-12E4-188C-0FF551EBA0D5}"/>
          </ac:spMkLst>
        </pc:spChg>
        <pc:spChg chg="mod">
          <ac:chgData name="Dawn Paulson" userId="6944290824_tp_box_2" providerId="OAuth2" clId="{3CA44738-5B49-413C-B6FD-3A1BA5BDFC59}" dt="2025-04-13T20:59:36.420" v="312" actId="207"/>
          <ac:spMkLst>
            <pc:docMk/>
            <pc:sldMk cId="2082746997" sldId="2147472349"/>
            <ac:spMk id="63" creationId="{9F437DCF-D813-34DE-BFF6-374120FB5E1F}"/>
          </ac:spMkLst>
        </pc:spChg>
        <pc:grpChg chg="mod">
          <ac:chgData name="Dawn Paulson" userId="6944290824_tp_box_2" providerId="OAuth2" clId="{3CA44738-5B49-413C-B6FD-3A1BA5BDFC59}" dt="2025-04-13T21:46:56.473" v="426" actId="1076"/>
          <ac:grpSpMkLst>
            <pc:docMk/>
            <pc:sldMk cId="2082746997" sldId="2147472349"/>
            <ac:grpSpMk id="57" creationId="{46A2C40D-D9D7-EF2B-FF79-7DCA4083D565}"/>
          </ac:grpSpMkLst>
        </pc:grpChg>
        <pc:graphicFrameChg chg="mod">
          <ac:chgData name="Dawn Paulson" userId="6944290824_tp_box_2" providerId="OAuth2" clId="{3CA44738-5B49-413C-B6FD-3A1BA5BDFC59}" dt="2025-04-13T20:59:07.634" v="308" actId="207"/>
          <ac:graphicFrameMkLst>
            <pc:docMk/>
            <pc:sldMk cId="2082746997" sldId="2147472349"/>
            <ac:graphicFrameMk id="31" creationId="{3636B2FE-C9AB-4DCB-1569-557301B1075B}"/>
          </ac:graphicFrameMkLst>
        </pc:graphicFrameChg>
        <pc:graphicFrameChg chg="mod">
          <ac:chgData name="Dawn Paulson" userId="6944290824_tp_box_2" providerId="OAuth2" clId="{3CA44738-5B49-413C-B6FD-3A1BA5BDFC59}" dt="2025-04-13T20:59:24.386" v="311" actId="207"/>
          <ac:graphicFrameMkLst>
            <pc:docMk/>
            <pc:sldMk cId="2082746997" sldId="2147472349"/>
            <ac:graphicFrameMk id="38" creationId="{8F81CACE-D7AB-70DB-60A5-A1FD8EE07985}"/>
          </ac:graphicFrameMkLst>
        </pc:graphicFrameChg>
      </pc:sldChg>
      <pc:sldChg chg="delSp modSp mod modNotes">
        <pc:chgData name="Dawn Paulson" userId="6944290824_tp_box_2" providerId="OAuth2" clId="{3CA44738-5B49-413C-B6FD-3A1BA5BDFC59}" dt="2025-04-13T21:46:02.939" v="418" actId="207"/>
        <pc:sldMkLst>
          <pc:docMk/>
          <pc:sldMk cId="4087103929" sldId="2147472350"/>
        </pc:sldMkLst>
        <pc:spChg chg="mod">
          <ac:chgData name="Dawn Paulson" userId="6944290824_tp_box_2" providerId="OAuth2" clId="{3CA44738-5B49-413C-B6FD-3A1BA5BDFC59}" dt="2025-04-13T20:53:54.108" v="263" actId="207"/>
          <ac:spMkLst>
            <pc:docMk/>
            <pc:sldMk cId="4087103929" sldId="2147472350"/>
            <ac:spMk id="3" creationId="{06A9E99F-E56D-EF24-3727-75C50F2357CB}"/>
          </ac:spMkLst>
        </pc:spChg>
        <pc:spChg chg="mod">
          <ac:chgData name="Dawn Paulson" userId="6944290824_tp_box_2" providerId="OAuth2" clId="{3CA44738-5B49-413C-B6FD-3A1BA5BDFC59}" dt="2025-04-13T21:43:30.065" v="403" actId="207"/>
          <ac:spMkLst>
            <pc:docMk/>
            <pc:sldMk cId="4087103929" sldId="2147472350"/>
            <ac:spMk id="9" creationId="{860D99A7-870C-7B77-534B-2E0477E35DF1}"/>
          </ac:spMkLst>
        </pc:spChg>
        <pc:spChg chg="mod">
          <ac:chgData name="Dawn Paulson" userId="6944290824_tp_box_2" providerId="OAuth2" clId="{3CA44738-5B49-413C-B6FD-3A1BA5BDFC59}" dt="2025-04-13T21:43:17.428" v="401" actId="207"/>
          <ac:spMkLst>
            <pc:docMk/>
            <pc:sldMk cId="4087103929" sldId="2147472350"/>
            <ac:spMk id="12" creationId="{4C680F1C-2CA3-B3E6-80ED-CBBB4A9B310D}"/>
          </ac:spMkLst>
        </pc:spChg>
        <pc:picChg chg="mod">
          <ac:chgData name="Dawn Paulson" userId="6944290824_tp_box_2" providerId="OAuth2" clId="{3CA44738-5B49-413C-B6FD-3A1BA5BDFC59}" dt="2025-04-13T21:46:02.939" v="418" actId="207"/>
          <ac:picMkLst>
            <pc:docMk/>
            <pc:sldMk cId="4087103929" sldId="2147472350"/>
            <ac:picMk id="14" creationId="{31B5865D-30DE-B00C-0761-53A631BDAE79}"/>
          </ac:picMkLst>
        </pc:picChg>
      </pc:sldChg>
      <pc:sldChg chg="delSp modSp mod modNotes">
        <pc:chgData name="Dawn Paulson" userId="6944290824_tp_box_2" providerId="OAuth2" clId="{3CA44738-5B49-413C-B6FD-3A1BA5BDFC59}" dt="2025-04-13T21:47:41.287" v="434" actId="1076"/>
        <pc:sldMkLst>
          <pc:docMk/>
          <pc:sldMk cId="191096938" sldId="2147472351"/>
        </pc:sldMkLst>
        <pc:spChg chg="mod">
          <ac:chgData name="Dawn Paulson" userId="6944290824_tp_box_2" providerId="OAuth2" clId="{3CA44738-5B49-413C-B6FD-3A1BA5BDFC59}" dt="2025-04-13T20:55:51.139" v="281" actId="207"/>
          <ac:spMkLst>
            <pc:docMk/>
            <pc:sldMk cId="191096938" sldId="2147472351"/>
            <ac:spMk id="3" creationId="{A4A95560-053C-E432-1903-4DC78CC775F8}"/>
          </ac:spMkLst>
        </pc:spChg>
        <pc:spChg chg="mod">
          <ac:chgData name="Dawn Paulson" userId="6944290824_tp_box_2" providerId="OAuth2" clId="{3CA44738-5B49-413C-B6FD-3A1BA5BDFC59}" dt="2025-04-13T21:47:41.287" v="434" actId="1076"/>
          <ac:spMkLst>
            <pc:docMk/>
            <pc:sldMk cId="191096938" sldId="2147472351"/>
            <ac:spMk id="9" creationId="{AC4F3139-372D-5A5B-CFE8-3D50AE047DA9}"/>
          </ac:spMkLst>
        </pc:spChg>
        <pc:spChg chg="mod">
          <ac:chgData name="Dawn Paulson" userId="6944290824_tp_box_2" providerId="OAuth2" clId="{3CA44738-5B49-413C-B6FD-3A1BA5BDFC59}" dt="2025-04-13T21:45:20.318" v="413" actId="207"/>
          <ac:spMkLst>
            <pc:docMk/>
            <pc:sldMk cId="191096938" sldId="2147472351"/>
            <ac:spMk id="11" creationId="{5B1EA938-1634-C03A-2C47-2FC257C97D8B}"/>
          </ac:spMkLst>
        </pc:spChg>
        <pc:picChg chg="mod">
          <ac:chgData name="Dawn Paulson" userId="6944290824_tp_box_2" providerId="OAuth2" clId="{3CA44738-5B49-413C-B6FD-3A1BA5BDFC59}" dt="2025-04-13T20:56:18.006" v="283" actId="207"/>
          <ac:picMkLst>
            <pc:docMk/>
            <pc:sldMk cId="191096938" sldId="2147472351"/>
            <ac:picMk id="12" creationId="{8900281A-604C-9696-D343-CCCD80EEDA6D}"/>
          </ac:picMkLst>
        </pc:picChg>
      </pc:sldChg>
      <pc:sldChg chg="modSp mod">
        <pc:chgData name="Dawn Paulson" userId="6944290824_tp_box_2" providerId="OAuth2" clId="{3CA44738-5B49-413C-B6FD-3A1BA5BDFC59}" dt="2025-04-13T20:53:01.847" v="254" actId="207"/>
        <pc:sldMkLst>
          <pc:docMk/>
          <pc:sldMk cId="819415847" sldId="2147472360"/>
        </pc:sldMkLst>
        <pc:spChg chg="mod">
          <ac:chgData name="Dawn Paulson" userId="6944290824_tp_box_2" providerId="OAuth2" clId="{3CA44738-5B49-413C-B6FD-3A1BA5BDFC59}" dt="2025-04-13T20:53:01.847" v="254" actId="207"/>
          <ac:spMkLst>
            <pc:docMk/>
            <pc:sldMk cId="819415847" sldId="2147472360"/>
            <ac:spMk id="5" creationId="{0CE9BB99-39AA-7C8B-081D-9DA5D166EE91}"/>
          </ac:spMkLst>
        </pc:spChg>
      </pc:sldChg>
      <pc:sldChg chg="modSp mod">
        <pc:chgData name="Dawn Paulson" userId="6944290824_tp_box_2" providerId="OAuth2" clId="{3CA44738-5B49-413C-B6FD-3A1BA5BDFC59}" dt="2025-04-13T20:54:06.572" v="265" actId="1076"/>
        <pc:sldMkLst>
          <pc:docMk/>
          <pc:sldMk cId="1366595696" sldId="2147472361"/>
        </pc:sldMkLst>
        <pc:spChg chg="mod">
          <ac:chgData name="Dawn Paulson" userId="6944290824_tp_box_2" providerId="OAuth2" clId="{3CA44738-5B49-413C-B6FD-3A1BA5BDFC59}" dt="2025-04-13T20:54:00.727" v="264" actId="207"/>
          <ac:spMkLst>
            <pc:docMk/>
            <pc:sldMk cId="1366595696" sldId="2147472361"/>
            <ac:spMk id="3" creationId="{DC7DBB6A-50A2-951F-CF54-5618E21CAC7A}"/>
          </ac:spMkLst>
        </pc:spChg>
        <pc:spChg chg="mod">
          <ac:chgData name="Dawn Paulson" userId="6944290824_tp_box_2" providerId="OAuth2" clId="{3CA44738-5B49-413C-B6FD-3A1BA5BDFC59}" dt="2025-04-13T20:54:06.572" v="265" actId="1076"/>
          <ac:spMkLst>
            <pc:docMk/>
            <pc:sldMk cId="1366595696" sldId="2147472361"/>
            <ac:spMk id="6" creationId="{9B5A41ED-38C0-4B71-C7D3-2740D126290B}"/>
          </ac:spMkLst>
        </pc:spChg>
      </pc:sldChg>
      <pc:sldChg chg="delSp modSp mod">
        <pc:chgData name="Dawn Paulson" userId="6944290824_tp_box_2" providerId="OAuth2" clId="{3CA44738-5B49-413C-B6FD-3A1BA5BDFC59}" dt="2025-04-13T21:42:44.675" v="392" actId="207"/>
        <pc:sldMkLst>
          <pc:docMk/>
          <pc:sldMk cId="14476207" sldId="2147472363"/>
        </pc:sldMkLst>
        <pc:spChg chg="mod">
          <ac:chgData name="Dawn Paulson" userId="6944290824_tp_box_2" providerId="OAuth2" clId="{3CA44738-5B49-413C-B6FD-3A1BA5BDFC59}" dt="2025-04-13T20:52:55.509" v="253" actId="207"/>
          <ac:spMkLst>
            <pc:docMk/>
            <pc:sldMk cId="14476207" sldId="2147472363"/>
            <ac:spMk id="20" creationId="{D32E3CB9-3439-5E7D-E21F-7AC6A1917312}"/>
          </ac:spMkLst>
        </pc:spChg>
        <pc:spChg chg="mod">
          <ac:chgData name="Dawn Paulson" userId="6944290824_tp_box_2" providerId="OAuth2" clId="{3CA44738-5B49-413C-B6FD-3A1BA5BDFC59}" dt="2025-04-13T21:42:44.675" v="392" actId="207"/>
          <ac:spMkLst>
            <pc:docMk/>
            <pc:sldMk cId="14476207" sldId="2147472363"/>
            <ac:spMk id="21" creationId="{B682E574-32C4-5CCC-EF97-5DFC93D1F044}"/>
          </ac:spMkLst>
        </pc:spChg>
        <pc:spChg chg="mod">
          <ac:chgData name="Dawn Paulson" userId="6944290824_tp_box_2" providerId="OAuth2" clId="{3CA44738-5B49-413C-B6FD-3A1BA5BDFC59}" dt="2025-04-13T21:39:23.409" v="373" actId="207"/>
          <ac:spMkLst>
            <pc:docMk/>
            <pc:sldMk cId="14476207" sldId="2147472363"/>
            <ac:spMk id="41" creationId="{82196E6E-5E48-6FAF-CE7F-870027A8C5F3}"/>
          </ac:spMkLst>
        </pc:spChg>
        <pc:spChg chg="mod">
          <ac:chgData name="Dawn Paulson" userId="6944290824_tp_box_2" providerId="OAuth2" clId="{3CA44738-5B49-413C-B6FD-3A1BA5BDFC59}" dt="2025-04-13T21:39:27.976" v="374" actId="207"/>
          <ac:spMkLst>
            <pc:docMk/>
            <pc:sldMk cId="14476207" sldId="2147472363"/>
            <ac:spMk id="66" creationId="{455FDE6D-BC9D-3ADB-9F59-79C3637CB36D}"/>
          </ac:spMkLst>
        </pc:spChg>
        <pc:graphicFrameChg chg="modGraphic">
          <ac:chgData name="Dawn Paulson" userId="6944290824_tp_box_2" providerId="OAuth2" clId="{3CA44738-5B49-413C-B6FD-3A1BA5BDFC59}" dt="2025-04-13T20:53:09.424" v="255" actId="207"/>
          <ac:graphicFrameMkLst>
            <pc:docMk/>
            <pc:sldMk cId="14476207" sldId="2147472363"/>
            <ac:graphicFrameMk id="71" creationId="{D1B83062-EAED-C412-5E15-106815A8E3A0}"/>
          </ac:graphicFrameMkLst>
        </pc:graphicFrameChg>
        <pc:graphicFrameChg chg="modGraphic">
          <ac:chgData name="Dawn Paulson" userId="6944290824_tp_box_2" providerId="OAuth2" clId="{3CA44738-5B49-413C-B6FD-3A1BA5BDFC59}" dt="2025-04-13T20:53:14.559" v="256" actId="207"/>
          <ac:graphicFrameMkLst>
            <pc:docMk/>
            <pc:sldMk cId="14476207" sldId="2147472363"/>
            <ac:graphicFrameMk id="90" creationId="{6DB38EEA-01EE-E3DE-AD57-71A19E78A7FE}"/>
          </ac:graphicFrameMkLst>
        </pc:graphicFrameChg>
      </pc:sldChg>
      <pc:sldChg chg="delSp modSp mod modNotes">
        <pc:chgData name="Dawn Paulson" userId="6944290824_tp_box_2" providerId="OAuth2" clId="{3CA44738-5B49-413C-B6FD-3A1BA5BDFC59}" dt="2025-04-13T22:14:05.117" v="668" actId="478"/>
        <pc:sldMkLst>
          <pc:docMk/>
          <pc:sldMk cId="1077582845" sldId="2147472365"/>
        </pc:sldMkLst>
        <pc:spChg chg="mod">
          <ac:chgData name="Dawn Paulson" userId="6944290824_tp_box_2" providerId="OAuth2" clId="{3CA44738-5B49-413C-B6FD-3A1BA5BDFC59}" dt="2025-04-13T20:54:42.534" v="269" actId="207"/>
          <ac:spMkLst>
            <pc:docMk/>
            <pc:sldMk cId="1077582845" sldId="2147472365"/>
            <ac:spMk id="2" creationId="{B0CAE57E-5575-2CD8-8EC7-E5873763951E}"/>
          </ac:spMkLst>
        </pc:spChg>
        <pc:spChg chg="mod">
          <ac:chgData name="Dawn Paulson" userId="6944290824_tp_box_2" providerId="OAuth2" clId="{3CA44738-5B49-413C-B6FD-3A1BA5BDFC59}" dt="2025-04-13T21:44:29.936" v="404" actId="207"/>
          <ac:spMkLst>
            <pc:docMk/>
            <pc:sldMk cId="1077582845" sldId="2147472365"/>
            <ac:spMk id="13" creationId="{E798359A-8E40-689C-7B3A-57B5DA316887}"/>
          </ac:spMkLst>
        </pc:spChg>
        <pc:spChg chg="mod">
          <ac:chgData name="Dawn Paulson" userId="6944290824_tp_box_2" providerId="OAuth2" clId="{3CA44738-5B49-413C-B6FD-3A1BA5BDFC59}" dt="2025-04-13T21:44:37.908" v="405" actId="207"/>
          <ac:spMkLst>
            <pc:docMk/>
            <pc:sldMk cId="1077582845" sldId="2147472365"/>
            <ac:spMk id="14" creationId="{243E1BA8-2BCB-F0FA-DDAF-C8A9BEFA8F32}"/>
          </ac:spMkLst>
        </pc:spChg>
        <pc:spChg chg="mod">
          <ac:chgData name="Dawn Paulson" userId="6944290824_tp_box_2" providerId="OAuth2" clId="{3CA44738-5B49-413C-B6FD-3A1BA5BDFC59}" dt="2025-04-13T20:54:46.659" v="270" actId="207"/>
          <ac:spMkLst>
            <pc:docMk/>
            <pc:sldMk cId="1077582845" sldId="2147472365"/>
            <ac:spMk id="182" creationId="{3962E0A7-CFC1-C8F2-CDC0-A6509B415B39}"/>
          </ac:spMkLst>
        </pc:spChg>
        <pc:spChg chg="mod">
          <ac:chgData name="Dawn Paulson" userId="6944290824_tp_box_2" providerId="OAuth2" clId="{3CA44738-5B49-413C-B6FD-3A1BA5BDFC59}" dt="2025-04-13T22:13:21.040" v="661" actId="207"/>
          <ac:spMkLst>
            <pc:docMk/>
            <pc:sldMk cId="1077582845" sldId="2147472365"/>
            <ac:spMk id="204" creationId="{CA323889-864E-11D6-9D93-04DFED58008C}"/>
          </ac:spMkLst>
        </pc:spChg>
        <pc:spChg chg="mod">
          <ac:chgData name="Dawn Paulson" userId="6944290824_tp_box_2" providerId="OAuth2" clId="{3CA44738-5B49-413C-B6FD-3A1BA5BDFC59}" dt="2025-04-13T22:13:48.214" v="665" actId="207"/>
          <ac:spMkLst>
            <pc:docMk/>
            <pc:sldMk cId="1077582845" sldId="2147472365"/>
            <ac:spMk id="206" creationId="{6955B5F1-B3E8-CE7C-AC31-38400646BFF5}"/>
          </ac:spMkLst>
        </pc:spChg>
        <pc:spChg chg="mod">
          <ac:chgData name="Dawn Paulson" userId="6944290824_tp_box_2" providerId="OAuth2" clId="{3CA44738-5B49-413C-B6FD-3A1BA5BDFC59}" dt="2025-04-13T22:13:44.032" v="664" actId="207"/>
          <ac:spMkLst>
            <pc:docMk/>
            <pc:sldMk cId="1077582845" sldId="2147472365"/>
            <ac:spMk id="207" creationId="{A58D34DF-8195-164D-C686-301DA065A003}"/>
          </ac:spMkLst>
        </pc:spChg>
        <pc:spChg chg="mod">
          <ac:chgData name="Dawn Paulson" userId="6944290824_tp_box_2" providerId="OAuth2" clId="{3CA44738-5B49-413C-B6FD-3A1BA5BDFC59}" dt="2025-04-13T22:13:32.864" v="663" actId="207"/>
          <ac:spMkLst>
            <pc:docMk/>
            <pc:sldMk cId="1077582845" sldId="2147472365"/>
            <ac:spMk id="208" creationId="{1FAD3783-224F-60BA-577A-77DA0BEC34FD}"/>
          </ac:spMkLst>
        </pc:spChg>
        <pc:spChg chg="mod">
          <ac:chgData name="Dawn Paulson" userId="6944290824_tp_box_2" providerId="OAuth2" clId="{3CA44738-5B49-413C-B6FD-3A1BA5BDFC59}" dt="2025-04-13T22:13:28.481" v="662" actId="207"/>
          <ac:spMkLst>
            <pc:docMk/>
            <pc:sldMk cId="1077582845" sldId="2147472365"/>
            <ac:spMk id="209" creationId="{713A5CE7-8895-5819-9761-6552919243AD}"/>
          </ac:spMkLst>
        </pc:spChg>
        <pc:spChg chg="mod">
          <ac:chgData name="Dawn Paulson" userId="6944290824_tp_box_2" providerId="OAuth2" clId="{3CA44738-5B49-413C-B6FD-3A1BA5BDFC59}" dt="2025-04-13T22:13:07.031" v="660" actId="207"/>
          <ac:spMkLst>
            <pc:docMk/>
            <pc:sldMk cId="1077582845" sldId="2147472365"/>
            <ac:spMk id="210" creationId="{1BEFBCF5-CF2E-EF7D-3E8C-B13D537F4423}"/>
          </ac:spMkLst>
        </pc:spChg>
      </pc:sldChg>
      <pc:sldChg chg="delSp modSp mod modNotes">
        <pc:chgData name="Dawn Paulson" userId="6944290824_tp_box_2" providerId="OAuth2" clId="{3CA44738-5B49-413C-B6FD-3A1BA5BDFC59}" dt="2025-04-13T21:42:57.382" v="395" actId="207"/>
        <pc:sldMkLst>
          <pc:docMk/>
          <pc:sldMk cId="3205251147" sldId="2147472366"/>
        </pc:sldMkLst>
        <pc:spChg chg="mod">
          <ac:chgData name="Dawn Paulson" userId="6944290824_tp_box_2" providerId="OAuth2" clId="{3CA44738-5B49-413C-B6FD-3A1BA5BDFC59}" dt="2025-04-13T20:53:39.789" v="260" actId="207"/>
          <ac:spMkLst>
            <pc:docMk/>
            <pc:sldMk cId="3205251147" sldId="2147472366"/>
            <ac:spMk id="2" creationId="{3597A6A8-6048-0002-A70E-582D9AEB7821}"/>
          </ac:spMkLst>
        </pc:spChg>
        <pc:spChg chg="mod">
          <ac:chgData name="Dawn Paulson" userId="6944290824_tp_box_2" providerId="OAuth2" clId="{3CA44738-5B49-413C-B6FD-3A1BA5BDFC59}" dt="2025-04-13T21:42:57.382" v="395" actId="207"/>
          <ac:spMkLst>
            <pc:docMk/>
            <pc:sldMk cId="3205251147" sldId="2147472366"/>
            <ac:spMk id="6" creationId="{40D15930-ABA6-B1D1-CF49-486764F64FC9}"/>
          </ac:spMkLst>
        </pc:spChg>
      </pc:sldChg>
      <pc:sldChg chg="delSp modSp mod modNotes">
        <pc:chgData name="Dawn Paulson" userId="6944290824_tp_box_2" providerId="OAuth2" clId="{3CA44738-5B49-413C-B6FD-3A1BA5BDFC59}" dt="2025-04-13T22:12:22.275" v="658" actId="1076"/>
        <pc:sldMkLst>
          <pc:docMk/>
          <pc:sldMk cId="3033139635" sldId="2147472368"/>
        </pc:sldMkLst>
        <pc:spChg chg="mod">
          <ac:chgData name="Dawn Paulson" userId="6944290824_tp_box_2" providerId="OAuth2" clId="{3CA44738-5B49-413C-B6FD-3A1BA5BDFC59}" dt="2025-04-13T20:53:45.217" v="261" actId="207"/>
          <ac:spMkLst>
            <pc:docMk/>
            <pc:sldMk cId="3033139635" sldId="2147472368"/>
            <ac:spMk id="2" creationId="{7539843E-4047-82FF-2C07-BE891BF81195}"/>
          </ac:spMkLst>
        </pc:spChg>
        <pc:spChg chg="mod">
          <ac:chgData name="Dawn Paulson" userId="6944290824_tp_box_2" providerId="OAuth2" clId="{3CA44738-5B49-413C-B6FD-3A1BA5BDFC59}" dt="2025-04-13T22:12:17.382" v="657" actId="1036"/>
          <ac:spMkLst>
            <pc:docMk/>
            <pc:sldMk cId="3033139635" sldId="2147472368"/>
            <ac:spMk id="14" creationId="{4FF3DD77-9AB4-5E8C-B568-E2C6637F8E72}"/>
          </ac:spMkLst>
        </pc:spChg>
        <pc:spChg chg="mod">
          <ac:chgData name="Dawn Paulson" userId="6944290824_tp_box_2" providerId="OAuth2" clId="{3CA44738-5B49-413C-B6FD-3A1BA5BDFC59}" dt="2025-04-13T21:43:04.126" v="397" actId="207"/>
          <ac:spMkLst>
            <pc:docMk/>
            <pc:sldMk cId="3033139635" sldId="2147472368"/>
            <ac:spMk id="15" creationId="{C83E9BC9-0C2E-71DF-ECD3-FA59CCEF08C3}"/>
          </ac:spMkLst>
        </pc:spChg>
        <pc:grpChg chg="mod">
          <ac:chgData name="Dawn Paulson" userId="6944290824_tp_box_2" providerId="OAuth2" clId="{3CA44738-5B49-413C-B6FD-3A1BA5BDFC59}" dt="2025-04-13T22:12:22.275" v="658" actId="1076"/>
          <ac:grpSpMkLst>
            <pc:docMk/>
            <pc:sldMk cId="3033139635" sldId="2147472368"/>
            <ac:grpSpMk id="42" creationId="{20343A88-4E8F-4F35-B670-F24CD7E25003}"/>
          </ac:grpSpMkLst>
        </pc:grpChg>
      </pc:sldChg>
      <pc:sldChg chg="delSp modSp new mod">
        <pc:chgData name="Dawn Paulson" userId="6944290824_tp_box_2" providerId="OAuth2" clId="{3CA44738-5B49-413C-B6FD-3A1BA5BDFC59}" dt="2025-04-13T20:51:48.680" v="243" actId="947"/>
        <pc:sldMkLst>
          <pc:docMk/>
          <pc:sldMk cId="1181702254" sldId="2147472369"/>
        </pc:sldMkLst>
        <pc:spChg chg="mod">
          <ac:chgData name="Dawn Paulson" userId="6944290824_tp_box_2" providerId="OAuth2" clId="{3CA44738-5B49-413C-B6FD-3A1BA5BDFC59}" dt="2025-04-13T20:51:10.046" v="182" actId="1076"/>
          <ac:spMkLst>
            <pc:docMk/>
            <pc:sldMk cId="1181702254" sldId="2147472369"/>
            <ac:spMk id="3" creationId="{590A21E4-BF30-BF9A-3864-7DEF79F5775A}"/>
          </ac:spMkLst>
        </pc:spChg>
        <pc:spChg chg="mod">
          <ac:chgData name="Dawn Paulson" userId="6944290824_tp_box_2" providerId="OAuth2" clId="{3CA44738-5B49-413C-B6FD-3A1BA5BDFC59}" dt="2025-04-13T20:51:48.680" v="243" actId="947"/>
          <ac:spMkLst>
            <pc:docMk/>
            <pc:sldMk cId="1181702254" sldId="2147472369"/>
            <ac:spMk id="4" creationId="{1075A86D-E17D-D515-7109-52FD821B6702}"/>
          </ac:spMkLst>
        </pc:spChg>
      </pc:sldChg>
      <pc:sldChg chg="modSp add mod">
        <pc:chgData name="Dawn Paulson" userId="6944290824_tp_box_2" providerId="OAuth2" clId="{3CA44738-5B49-413C-B6FD-3A1BA5BDFC59}" dt="2025-04-13T21:45:26.983" v="414" actId="207"/>
        <pc:sldMkLst>
          <pc:docMk/>
          <pc:sldMk cId="271713789" sldId="2147472370"/>
        </pc:sldMkLst>
        <pc:spChg chg="mod">
          <ac:chgData name="Dawn Paulson" userId="6944290824_tp_box_2" providerId="OAuth2" clId="{3CA44738-5B49-413C-B6FD-3A1BA5BDFC59}" dt="2025-04-13T21:02:50.849" v="351" actId="20577"/>
          <ac:spMkLst>
            <pc:docMk/>
            <pc:sldMk cId="271713789" sldId="2147472370"/>
            <ac:spMk id="4" creationId="{13047E00-B832-8AF0-AC58-69AD9C73BEC9}"/>
          </ac:spMkLst>
        </pc:spChg>
        <pc:spChg chg="mod">
          <ac:chgData name="Dawn Paulson" userId="6944290824_tp_box_2" providerId="OAuth2" clId="{3CA44738-5B49-413C-B6FD-3A1BA5BDFC59}" dt="2025-04-13T21:45:26.983" v="414" actId="207"/>
          <ac:spMkLst>
            <pc:docMk/>
            <pc:sldMk cId="271713789" sldId="2147472370"/>
            <ac:spMk id="7" creationId="{EAA9F211-FA16-2DB0-32CB-C5F84D29CD25}"/>
          </ac:spMkLst>
        </pc:spChg>
      </pc:sldChg>
      <pc:sldChg chg="addSp delSp modSp add mod modNotesTx">
        <pc:chgData name="Dawn Paulson" userId="6944290824_tp_box_2" providerId="OAuth2" clId="{3CA44738-5B49-413C-B6FD-3A1BA5BDFC59}" dt="2025-04-13T22:04:48.236" v="599"/>
        <pc:sldMkLst>
          <pc:docMk/>
          <pc:sldMk cId="1819834847" sldId="2147472371"/>
        </pc:sldMkLst>
        <pc:spChg chg="add mod">
          <ac:chgData name="Dawn Paulson" userId="6944290824_tp_box_2" providerId="OAuth2" clId="{3CA44738-5B49-413C-B6FD-3A1BA5BDFC59}" dt="2025-04-13T21:57:11.850" v="515" actId="1036"/>
          <ac:spMkLst>
            <pc:docMk/>
            <pc:sldMk cId="1819834847" sldId="2147472371"/>
            <ac:spMk id="3" creationId="{3FA92B46-847E-BFFE-63EA-3823062BD844}"/>
          </ac:spMkLst>
        </pc:spChg>
        <pc:spChg chg="mod">
          <ac:chgData name="Dawn Paulson" userId="6944290824_tp_box_2" providerId="OAuth2" clId="{3CA44738-5B49-413C-B6FD-3A1BA5BDFC59}" dt="2025-04-13T21:57:18.189" v="516" actId="207"/>
          <ac:spMkLst>
            <pc:docMk/>
            <pc:sldMk cId="1819834847" sldId="2147472371"/>
            <ac:spMk id="6" creationId="{DC5B643E-118D-5F93-E05D-E7E315DAC00C}"/>
          </ac:spMkLst>
        </pc:spChg>
        <pc:spChg chg="add mod">
          <ac:chgData name="Dawn Paulson" userId="6944290824_tp_box_2" providerId="OAuth2" clId="{3CA44738-5B49-413C-B6FD-3A1BA5BDFC59}" dt="2025-04-13T22:00:13.498" v="566" actId="207"/>
          <ac:spMkLst>
            <pc:docMk/>
            <pc:sldMk cId="1819834847" sldId="2147472371"/>
            <ac:spMk id="7" creationId="{ABAC5DBB-6125-A48D-E6EC-0FEC2F1FFB47}"/>
          </ac:spMkLst>
        </pc:spChg>
        <pc:spChg chg="add mod">
          <ac:chgData name="Dawn Paulson" userId="6944290824_tp_box_2" providerId="OAuth2" clId="{3CA44738-5B49-413C-B6FD-3A1BA5BDFC59}" dt="2025-04-13T22:00:39.618" v="571" actId="207"/>
          <ac:spMkLst>
            <pc:docMk/>
            <pc:sldMk cId="1819834847" sldId="2147472371"/>
            <ac:spMk id="8" creationId="{C52F36A9-A804-F4CE-D3E5-0143DCB7E30C}"/>
          </ac:spMkLst>
        </pc:spChg>
        <pc:spChg chg="add mod">
          <ac:chgData name="Dawn Paulson" userId="6944290824_tp_box_2" providerId="OAuth2" clId="{3CA44738-5B49-413C-B6FD-3A1BA5BDFC59}" dt="2025-04-13T22:01:14.348" v="575" actId="208"/>
          <ac:spMkLst>
            <pc:docMk/>
            <pc:sldMk cId="1819834847" sldId="2147472371"/>
            <ac:spMk id="9" creationId="{5356213A-A997-994C-C436-BD1C5B1D8840}"/>
          </ac:spMkLst>
        </pc:spChg>
        <pc:spChg chg="mod">
          <ac:chgData name="Dawn Paulson" userId="6944290824_tp_box_2" providerId="OAuth2" clId="{3CA44738-5B49-413C-B6FD-3A1BA5BDFC59}" dt="2025-04-13T21:57:37.963" v="518" actId="207"/>
          <ac:spMkLst>
            <pc:docMk/>
            <pc:sldMk cId="1819834847" sldId="2147472371"/>
            <ac:spMk id="28" creationId="{ADCDBBCE-CBFC-8BCD-1E07-2BD5F3E48DFE}"/>
          </ac:spMkLst>
        </pc:spChg>
        <pc:spChg chg="mod">
          <ac:chgData name="Dawn Paulson" userId="6944290824_tp_box_2" providerId="OAuth2" clId="{3CA44738-5B49-413C-B6FD-3A1BA5BDFC59}" dt="2025-04-13T21:57:34.299" v="517" actId="207"/>
          <ac:spMkLst>
            <pc:docMk/>
            <pc:sldMk cId="1819834847" sldId="2147472371"/>
            <ac:spMk id="35" creationId="{BAD22BC3-5606-F28A-CC06-D5F31973D950}"/>
          </ac:spMkLst>
        </pc:spChg>
        <pc:spChg chg="mod">
          <ac:chgData name="Dawn Paulson" userId="6944290824_tp_box_2" providerId="OAuth2" clId="{3CA44738-5B49-413C-B6FD-3A1BA5BDFC59}" dt="2025-04-13T21:57:34.299" v="517" actId="207"/>
          <ac:spMkLst>
            <pc:docMk/>
            <pc:sldMk cId="1819834847" sldId="2147472371"/>
            <ac:spMk id="38" creationId="{82A91B4E-EC05-38B6-848B-EAC352BB76BC}"/>
          </ac:spMkLst>
        </pc:spChg>
        <pc:spChg chg="mod">
          <ac:chgData name="Dawn Paulson" userId="6944290824_tp_box_2" providerId="OAuth2" clId="{3CA44738-5B49-413C-B6FD-3A1BA5BDFC59}" dt="2025-04-13T21:57:34.299" v="517" actId="207"/>
          <ac:spMkLst>
            <pc:docMk/>
            <pc:sldMk cId="1819834847" sldId="2147472371"/>
            <ac:spMk id="40" creationId="{43D52EAA-1A5B-01F7-2235-9EE6835C705D}"/>
          </ac:spMkLst>
        </pc:spChg>
        <pc:spChg chg="mod">
          <ac:chgData name="Dawn Paulson" userId="6944290824_tp_box_2" providerId="OAuth2" clId="{3CA44738-5B49-413C-B6FD-3A1BA5BDFC59}" dt="2025-04-13T21:57:34.299" v="517" actId="207"/>
          <ac:spMkLst>
            <pc:docMk/>
            <pc:sldMk cId="1819834847" sldId="2147472371"/>
            <ac:spMk id="45" creationId="{A269C2F0-BC91-123B-4C4F-B490B80CE835}"/>
          </ac:spMkLst>
        </pc:spChg>
        <pc:grpChg chg="mod">
          <ac:chgData name="Dawn Paulson" userId="6944290824_tp_box_2" providerId="OAuth2" clId="{3CA44738-5B49-413C-B6FD-3A1BA5BDFC59}" dt="2025-04-13T21:53:38.001" v="438" actId="14100"/>
          <ac:grpSpMkLst>
            <pc:docMk/>
            <pc:sldMk cId="1819834847" sldId="2147472371"/>
            <ac:grpSpMk id="30" creationId="{03C0E946-C19C-2131-C214-A4E2C83D2CC0}"/>
          </ac:grpSpMkLst>
        </pc:grpChg>
        <pc:graphicFrameChg chg="mod">
          <ac:chgData name="Dawn Paulson" userId="6944290824_tp_box_2" providerId="OAuth2" clId="{3CA44738-5B49-413C-B6FD-3A1BA5BDFC59}" dt="2025-04-13T21:58:37.560" v="526" actId="207"/>
          <ac:graphicFrameMkLst>
            <pc:docMk/>
            <pc:sldMk cId="1819834847" sldId="2147472371"/>
            <ac:graphicFrameMk id="36" creationId="{A4A189DC-6DCC-A6CD-C6BA-D16745055EF8}"/>
          </ac:graphicFrameMkLst>
        </pc:graphicFrameChg>
        <pc:graphicFrameChg chg="mod">
          <ac:chgData name="Dawn Paulson" userId="6944290824_tp_box_2" providerId="OAuth2" clId="{3CA44738-5B49-413C-B6FD-3A1BA5BDFC59}" dt="2025-04-13T21:58:26.670" v="524" actId="207"/>
          <ac:graphicFrameMkLst>
            <pc:docMk/>
            <pc:sldMk cId="1819834847" sldId="2147472371"/>
            <ac:graphicFrameMk id="39" creationId="{2990C8BF-9C38-4BB9-F5DC-A614E52CD782}"/>
          </ac:graphicFrameMkLst>
        </pc:graphicFrameChg>
        <pc:graphicFrameChg chg="mod">
          <ac:chgData name="Dawn Paulson" userId="6944290824_tp_box_2" providerId="OAuth2" clId="{3CA44738-5B49-413C-B6FD-3A1BA5BDFC59}" dt="2025-04-13T21:57:57.068" v="520" actId="207"/>
          <ac:graphicFrameMkLst>
            <pc:docMk/>
            <pc:sldMk cId="1819834847" sldId="2147472371"/>
            <ac:graphicFrameMk id="41" creationId="{FE041793-81DC-28C9-9AEC-0AAE4904812D}"/>
          </ac:graphicFrameMkLst>
        </pc:graphicFrameChg>
        <pc:graphicFrameChg chg="mod">
          <ac:chgData name="Dawn Paulson" userId="6944290824_tp_box_2" providerId="OAuth2" clId="{3CA44738-5B49-413C-B6FD-3A1BA5BDFC59}" dt="2025-04-13T21:58:13.759" v="522" actId="207"/>
          <ac:graphicFrameMkLst>
            <pc:docMk/>
            <pc:sldMk cId="1819834847" sldId="2147472371"/>
            <ac:graphicFrameMk id="46" creationId="{0F0667E3-5B9D-D42F-35E8-8F96FD33EC61}"/>
          </ac:graphicFrameMkLst>
        </pc:graphicFrameChg>
      </pc:sldChg>
      <pc:sldChg chg="delSp modSp add mod ord modNotesTx">
        <pc:chgData name="Dawn Paulson" userId="6944290824_tp_box_2" providerId="OAuth2" clId="{3CA44738-5B49-413C-B6FD-3A1BA5BDFC59}" dt="2025-04-13T22:07:02.817" v="609"/>
        <pc:sldMkLst>
          <pc:docMk/>
          <pc:sldMk cId="1022260717" sldId="2147472372"/>
        </pc:sldMkLst>
        <pc:spChg chg="mod">
          <ac:chgData name="Dawn Paulson" userId="6944290824_tp_box_2" providerId="OAuth2" clId="{3CA44738-5B49-413C-B6FD-3A1BA5BDFC59}" dt="2025-04-13T22:04:10.073" v="593" actId="207"/>
          <ac:spMkLst>
            <pc:docMk/>
            <pc:sldMk cId="1022260717" sldId="2147472372"/>
            <ac:spMk id="28" creationId="{1DFC8847-2710-B596-8E9F-D7EB4862F261}"/>
          </ac:spMkLst>
        </pc:spChg>
        <pc:spChg chg="mod">
          <ac:chgData name="Dawn Paulson" userId="6944290824_tp_box_2" providerId="OAuth2" clId="{3CA44738-5B49-413C-B6FD-3A1BA5BDFC59}" dt="2025-04-13T22:04:15.670" v="595" actId="207"/>
          <ac:spMkLst>
            <pc:docMk/>
            <pc:sldMk cId="1022260717" sldId="2147472372"/>
            <ac:spMk id="29" creationId="{DABBF8C4-9B1B-8233-C9E3-A100E0170A0F}"/>
          </ac:spMkLst>
        </pc:spChg>
        <pc:graphicFrameChg chg="mod">
          <ac:chgData name="Dawn Paulson" userId="6944290824_tp_box_2" providerId="OAuth2" clId="{3CA44738-5B49-413C-B6FD-3A1BA5BDFC59}" dt="2025-04-13T22:05:59.871" v="602"/>
          <ac:graphicFrameMkLst>
            <pc:docMk/>
            <pc:sldMk cId="1022260717" sldId="2147472372"/>
            <ac:graphicFrameMk id="41" creationId="{3A265670-C77E-6643-D727-DF632F6DB89C}"/>
          </ac:graphicFrameMkLst>
        </pc:graphicFrameChg>
      </pc:sldChg>
      <pc:sldChg chg="delSp modSp add mod ord modNotesTx">
        <pc:chgData name="Dawn Paulson" userId="6944290824_tp_box_2" providerId="OAuth2" clId="{3CA44738-5B49-413C-B6FD-3A1BA5BDFC59}" dt="2025-04-13T22:08:08.036" v="624" actId="1076"/>
        <pc:sldMkLst>
          <pc:docMk/>
          <pc:sldMk cId="825560745" sldId="2147472373"/>
        </pc:sldMkLst>
        <pc:spChg chg="mod">
          <ac:chgData name="Dawn Paulson" userId="6944290824_tp_box_2" providerId="OAuth2" clId="{3CA44738-5B49-413C-B6FD-3A1BA5BDFC59}" dt="2025-04-13T22:08:08.036" v="624" actId="1076"/>
          <ac:spMkLst>
            <pc:docMk/>
            <pc:sldMk cId="825560745" sldId="2147472373"/>
            <ac:spMk id="28" creationId="{A9F05163-9CA1-E51A-69AB-2D5469D6EB50}"/>
          </ac:spMkLst>
        </pc:spChg>
        <pc:spChg chg="mod">
          <ac:chgData name="Dawn Paulson" userId="6944290824_tp_box_2" providerId="OAuth2" clId="{3CA44738-5B49-413C-B6FD-3A1BA5BDFC59}" dt="2025-04-13T22:07:37.082" v="620" actId="207"/>
          <ac:spMkLst>
            <pc:docMk/>
            <pc:sldMk cId="825560745" sldId="2147472373"/>
            <ac:spMk id="29" creationId="{B299E9CC-E014-D332-F8A7-BE100EBE49AE}"/>
          </ac:spMkLst>
        </pc:spChg>
        <pc:graphicFrameChg chg="mod">
          <ac:chgData name="Dawn Paulson" userId="6944290824_tp_box_2" providerId="OAuth2" clId="{3CA44738-5B49-413C-B6FD-3A1BA5BDFC59}" dt="2025-04-13T22:07:48.627" v="622" actId="207"/>
          <ac:graphicFrameMkLst>
            <pc:docMk/>
            <pc:sldMk cId="825560745" sldId="2147472373"/>
            <ac:graphicFrameMk id="46" creationId="{50D0D1F8-F1A8-8DB5-1057-07CB1A89F8EE}"/>
          </ac:graphicFrameMkLst>
        </pc:graphicFrameChg>
      </pc:sldChg>
      <pc:sldChg chg="delSp modSp add mod ord modNotesTx">
        <pc:chgData name="Dawn Paulson" userId="6944290824_tp_box_2" providerId="OAuth2" clId="{3CA44738-5B49-413C-B6FD-3A1BA5BDFC59}" dt="2025-04-13T22:03:15.420" v="589" actId="692"/>
        <pc:sldMkLst>
          <pc:docMk/>
          <pc:sldMk cId="2295339860" sldId="2147472374"/>
        </pc:sldMkLst>
        <pc:spChg chg="mod">
          <ac:chgData name="Dawn Paulson" userId="6944290824_tp_box_2" providerId="OAuth2" clId="{3CA44738-5B49-413C-B6FD-3A1BA5BDFC59}" dt="2025-04-13T22:02:51.318" v="586" actId="207"/>
          <ac:spMkLst>
            <pc:docMk/>
            <pc:sldMk cId="2295339860" sldId="2147472374"/>
            <ac:spMk id="28" creationId="{CBF3897A-C036-BA14-BAB8-2B24C7187879}"/>
          </ac:spMkLst>
        </pc:spChg>
        <pc:spChg chg="mod">
          <ac:chgData name="Dawn Paulson" userId="6944290824_tp_box_2" providerId="OAuth2" clId="{3CA44738-5B49-413C-B6FD-3A1BA5BDFC59}" dt="2025-04-13T22:02:46.770" v="585" actId="207"/>
          <ac:spMkLst>
            <pc:docMk/>
            <pc:sldMk cId="2295339860" sldId="2147472374"/>
            <ac:spMk id="29" creationId="{6DD5E9BB-049A-FDDA-1D97-D324D28267CE}"/>
          </ac:spMkLst>
        </pc:spChg>
        <pc:graphicFrameChg chg="mod">
          <ac:chgData name="Dawn Paulson" userId="6944290824_tp_box_2" providerId="OAuth2" clId="{3CA44738-5B49-413C-B6FD-3A1BA5BDFC59}" dt="2025-04-13T22:03:15.420" v="589" actId="692"/>
          <ac:graphicFrameMkLst>
            <pc:docMk/>
            <pc:sldMk cId="2295339860" sldId="2147472374"/>
            <ac:graphicFrameMk id="8" creationId="{E90F6889-9E98-D968-6EAC-719F4517C809}"/>
          </ac:graphicFrameMkLst>
        </pc:graphicFrameChg>
      </pc:sldChg>
      <pc:sldMasterChg chg="delSp mod modSldLayout">
        <pc:chgData name="Dawn Paulson" userId="6944290824_tp_box_2" providerId="OAuth2" clId="{3CA44738-5B49-413C-B6FD-3A1BA5BDFC59}" dt="2025-04-13T20:44:09.887" v="118"/>
        <pc:sldMasterMkLst>
          <pc:docMk/>
          <pc:sldMasterMk cId="684281411" sldId="2147483848"/>
        </pc:sldMasterMkLst>
        <pc:sldLayoutChg chg="delSp mod">
          <pc:chgData name="Dawn Paulson" userId="6944290824_tp_box_2" providerId="OAuth2" clId="{3CA44738-5B49-413C-B6FD-3A1BA5BDFC59}" dt="2025-04-13T20:43:25.629" v="113" actId="478"/>
          <pc:sldLayoutMkLst>
            <pc:docMk/>
            <pc:sldMasterMk cId="684281411" sldId="2147483848"/>
            <pc:sldLayoutMk cId="3333747979" sldId="2147483856"/>
          </pc:sldLayoutMkLst>
        </pc:sldLayoutChg>
        <pc:sldLayoutChg chg="delSp modSp mod">
          <pc:chgData name="Dawn Paulson" userId="6944290824_tp_box_2" providerId="OAuth2" clId="{3CA44738-5B49-413C-B6FD-3A1BA5BDFC59}" dt="2025-04-13T20:40:41.420" v="71" actId="478"/>
          <pc:sldLayoutMkLst>
            <pc:docMk/>
            <pc:sldMasterMk cId="684281411" sldId="2147483848"/>
            <pc:sldLayoutMk cId="366727321" sldId="2147483872"/>
          </pc:sldLayoutMkLst>
        </pc:sldLayoutChg>
        <pc:sldLayoutChg chg="delSp mod">
          <pc:chgData name="Dawn Paulson" userId="6944290824_tp_box_2" providerId="OAuth2" clId="{3CA44738-5B49-413C-B6FD-3A1BA5BDFC59}" dt="2025-04-13T20:40:48.404" v="74" actId="478"/>
          <pc:sldLayoutMkLst>
            <pc:docMk/>
            <pc:sldMasterMk cId="684281411" sldId="2147483848"/>
            <pc:sldLayoutMk cId="3221511775" sldId="2147483874"/>
          </pc:sldLayoutMkLst>
        </pc:sldLayoutChg>
        <pc:sldLayoutChg chg="delSp mod">
          <pc:chgData name="Dawn Paulson" userId="6944290824_tp_box_2" providerId="OAuth2" clId="{3CA44738-5B49-413C-B6FD-3A1BA5BDFC59}" dt="2025-04-13T20:40:57.607" v="77" actId="478"/>
          <pc:sldLayoutMkLst>
            <pc:docMk/>
            <pc:sldMasterMk cId="684281411" sldId="2147483848"/>
            <pc:sldLayoutMk cId="3874403904" sldId="2147483876"/>
          </pc:sldLayoutMkLst>
        </pc:sldLayoutChg>
        <pc:sldLayoutChg chg="delSp modSp mod">
          <pc:chgData name="Dawn Paulson" userId="6944290824_tp_box_2" providerId="OAuth2" clId="{3CA44738-5B49-413C-B6FD-3A1BA5BDFC59}" dt="2025-04-13T20:41:09.911" v="81" actId="478"/>
          <pc:sldLayoutMkLst>
            <pc:docMk/>
            <pc:sldMasterMk cId="684281411" sldId="2147483848"/>
            <pc:sldLayoutMk cId="196829532" sldId="2147483878"/>
          </pc:sldLayoutMkLst>
        </pc:sldLayoutChg>
        <pc:sldLayoutChg chg="delSp mod">
          <pc:chgData name="Dawn Paulson" userId="6944290824_tp_box_2" providerId="OAuth2" clId="{3CA44738-5B49-413C-B6FD-3A1BA5BDFC59}" dt="2025-04-13T20:41:20.389" v="84" actId="478"/>
          <pc:sldLayoutMkLst>
            <pc:docMk/>
            <pc:sldMasterMk cId="684281411" sldId="2147483848"/>
            <pc:sldLayoutMk cId="726577669" sldId="2147483880"/>
          </pc:sldLayoutMkLst>
        </pc:sldLayoutChg>
        <pc:sldLayoutChg chg="delSp mod">
          <pc:chgData name="Dawn Paulson" userId="6944290824_tp_box_2" providerId="OAuth2" clId="{3CA44738-5B49-413C-B6FD-3A1BA5BDFC59}" dt="2025-04-13T20:41:27.823" v="87" actId="478"/>
          <pc:sldLayoutMkLst>
            <pc:docMk/>
            <pc:sldMasterMk cId="684281411" sldId="2147483848"/>
            <pc:sldLayoutMk cId="796960259" sldId="2147483882"/>
          </pc:sldLayoutMkLst>
        </pc:sldLayoutChg>
        <pc:sldLayoutChg chg="delSp mod">
          <pc:chgData name="Dawn Paulson" userId="6944290824_tp_box_2" providerId="OAuth2" clId="{3CA44738-5B49-413C-B6FD-3A1BA5BDFC59}" dt="2025-04-13T20:41:34.713" v="90" actId="478"/>
          <pc:sldLayoutMkLst>
            <pc:docMk/>
            <pc:sldMasterMk cId="684281411" sldId="2147483848"/>
            <pc:sldLayoutMk cId="4049815894" sldId="2147483884"/>
          </pc:sldLayoutMkLst>
        </pc:sldLayoutChg>
        <pc:sldLayoutChg chg="delSp mod">
          <pc:chgData name="Dawn Paulson" userId="6944290824_tp_box_2" providerId="OAuth2" clId="{3CA44738-5B49-413C-B6FD-3A1BA5BDFC59}" dt="2025-04-13T20:41:42.543" v="93" actId="478"/>
          <pc:sldLayoutMkLst>
            <pc:docMk/>
            <pc:sldMasterMk cId="684281411" sldId="2147483848"/>
            <pc:sldLayoutMk cId="610602493" sldId="2147483886"/>
          </pc:sldLayoutMkLst>
        </pc:sldLayoutChg>
        <pc:sldLayoutChg chg="delSp mod">
          <pc:chgData name="Dawn Paulson" userId="6944290824_tp_box_2" providerId="OAuth2" clId="{3CA44738-5B49-413C-B6FD-3A1BA5BDFC59}" dt="2025-04-13T20:42:06.243" v="96" actId="478"/>
          <pc:sldLayoutMkLst>
            <pc:docMk/>
            <pc:sldMasterMk cId="684281411" sldId="2147483848"/>
            <pc:sldLayoutMk cId="3295782199" sldId="2147483888"/>
          </pc:sldLayoutMkLst>
        </pc:sldLayoutChg>
        <pc:sldLayoutChg chg="delSp mod">
          <pc:chgData name="Dawn Paulson" userId="6944290824_tp_box_2" providerId="OAuth2" clId="{3CA44738-5B49-413C-B6FD-3A1BA5BDFC59}" dt="2025-04-13T20:42:13.385" v="99" actId="478"/>
          <pc:sldLayoutMkLst>
            <pc:docMk/>
            <pc:sldMasterMk cId="684281411" sldId="2147483848"/>
            <pc:sldLayoutMk cId="2950568176" sldId="2147483890"/>
          </pc:sldLayoutMkLst>
        </pc:sldLayoutChg>
        <pc:sldLayoutChg chg="delSp mod">
          <pc:chgData name="Dawn Paulson" userId="6944290824_tp_box_2" providerId="OAuth2" clId="{3CA44738-5B49-413C-B6FD-3A1BA5BDFC59}" dt="2025-04-13T20:42:22.071" v="102" actId="478"/>
          <pc:sldLayoutMkLst>
            <pc:docMk/>
            <pc:sldMasterMk cId="684281411" sldId="2147483848"/>
            <pc:sldLayoutMk cId="1182037769" sldId="2147483892"/>
          </pc:sldLayoutMkLst>
        </pc:sldLayoutChg>
        <pc:sldLayoutChg chg="delSp modSp mod">
          <pc:chgData name="Dawn Paulson" userId="6944290824_tp_box_2" providerId="OAuth2" clId="{3CA44738-5B49-413C-B6FD-3A1BA5BDFC59}" dt="2025-04-13T20:42:30.241" v="107" actId="478"/>
          <pc:sldLayoutMkLst>
            <pc:docMk/>
            <pc:sldMasterMk cId="684281411" sldId="2147483848"/>
            <pc:sldLayoutMk cId="4001263145" sldId="2147483894"/>
          </pc:sldLayoutMkLst>
        </pc:sldLayoutChg>
        <pc:sldLayoutChg chg="delSp modSp mod">
          <pc:chgData name="Dawn Paulson" userId="6944290824_tp_box_2" providerId="OAuth2" clId="{3CA44738-5B49-413C-B6FD-3A1BA5BDFC59}" dt="2025-04-13T20:42:41.337" v="111" actId="478"/>
          <pc:sldLayoutMkLst>
            <pc:docMk/>
            <pc:sldMasterMk cId="684281411" sldId="2147483848"/>
            <pc:sldLayoutMk cId="3282480111" sldId="2147483896"/>
          </pc:sldLayoutMkLst>
        </pc:sldLayoutChg>
        <pc:sldLayoutChg chg="delSp mod">
          <pc:chgData name="Dawn Paulson" userId="6944290824_tp_box_2" providerId="OAuth2" clId="{3CA44738-5B49-413C-B6FD-3A1BA5BDFC59}" dt="2025-04-13T20:43:43.486" v="115" actId="478"/>
          <pc:sldLayoutMkLst>
            <pc:docMk/>
            <pc:sldMasterMk cId="684281411" sldId="2147483848"/>
            <pc:sldLayoutMk cId="3812842117" sldId="2147483929"/>
          </pc:sldLayoutMkLst>
        </pc:sldLayoutChg>
        <pc:sldLayoutChg chg="addSp delSp modSp mod">
          <pc:chgData name="Dawn Paulson" userId="6944290824_tp_box_2" providerId="OAuth2" clId="{3CA44738-5B49-413C-B6FD-3A1BA5BDFC59}" dt="2025-04-13T20:44:09.887" v="118"/>
          <pc:sldLayoutMkLst>
            <pc:docMk/>
            <pc:sldMasterMk cId="684281411" sldId="2147483848"/>
            <pc:sldLayoutMk cId="1651854748" sldId="2147483930"/>
          </pc:sldLayoutMkLst>
          <pc:spChg chg="add mod">
            <ac:chgData name="Dawn Paulson" userId="6944290824_tp_box_2" providerId="OAuth2" clId="{3CA44738-5B49-413C-B6FD-3A1BA5BDFC59}" dt="2025-04-13T20:44:09.887" v="118"/>
            <ac:spMkLst>
              <pc:docMk/>
              <pc:sldMasterMk cId="684281411" sldId="2147483848"/>
              <pc:sldLayoutMk cId="1651854748" sldId="2147483930"/>
              <ac:spMk id="3" creationId="{502478E8-57B6-A6BA-1731-9B12F92E1E78}"/>
            </ac:spMkLst>
          </pc:spChg>
        </pc:sldLayoutChg>
      </pc:sldMaster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2.xml"/><Relationship Id="rId1" Type="http://schemas.microsoft.com/office/2011/relationships/chartStyle" Target="style2.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5.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6.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5.xml"/><Relationship Id="rId1" Type="http://schemas.microsoft.com/office/2011/relationships/chartStyle" Target="style5.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7.xml"/><Relationship Id="rId4"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2.xml"/><Relationship Id="rId1" Type="http://schemas.microsoft.com/office/2011/relationships/chartStyle" Target="style1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xml"/><Relationship Id="rId1" Type="http://schemas.microsoft.com/office/2011/relationships/chartStyle" Target="style1.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14502525114324"/>
          <c:y val="8.6206896551724144E-2"/>
          <c:w val="0.86695685731606686"/>
          <c:h val="0.65416644040184635"/>
        </c:manualLayout>
      </c:layout>
      <c:barChart>
        <c:barDir val="col"/>
        <c:grouping val="clustered"/>
        <c:varyColors val="0"/>
        <c:ser>
          <c:idx val="0"/>
          <c:order val="0"/>
          <c:tx>
            <c:strRef>
              <c:f>Sheet1!$B$1</c:f>
              <c:strCache>
                <c:ptCount val="1"/>
                <c:pt idx="0">
                  <c:v>Multitarget DNA Test</c:v>
                </c:pt>
              </c:strCache>
            </c:strRef>
          </c:tx>
          <c:spPr>
            <a:solidFill>
              <a:srgbClr val="4A66AC">
                <a:lumMod val="75000"/>
              </a:srgbClr>
            </a:solidFill>
          </c:spPr>
          <c:invertIfNegative val="0"/>
          <c:dLbls>
            <c:dLbl>
              <c:idx val="0"/>
              <c:tx>
                <c:rich>
                  <a:bodyPr/>
                  <a:lstStyle/>
                  <a:p>
                    <a:fld id="{07E0BE05-914A-4FE7-86EA-6E309213D27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1F88-4BE7-9FA9-C0BC5BC5734E}"/>
                </c:ext>
              </c:extLst>
            </c:dLbl>
            <c:dLbl>
              <c:idx val="1"/>
              <c:tx>
                <c:rich>
                  <a:bodyPr/>
                  <a:lstStyle/>
                  <a:p>
                    <a:fld id="{33A66956-7334-4375-B576-49DC6796F705}"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227-4E9E-9A1D-CEE60305777D}"/>
                </c:ext>
              </c:extLst>
            </c:dLbl>
            <c:dLbl>
              <c:idx val="2"/>
              <c:tx>
                <c:rich>
                  <a:bodyPr/>
                  <a:lstStyle/>
                  <a:p>
                    <a:fld id="{CF6E349E-5AE2-429F-BFBC-279BBEA55AE4}"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8227-4E9E-9A1D-CEE60305777D}"/>
                </c:ext>
              </c:extLst>
            </c:dLbl>
            <c:dLbl>
              <c:idx val="3"/>
              <c:tx>
                <c:rich>
                  <a:bodyPr/>
                  <a:lstStyle/>
                  <a:p>
                    <a:fld id="{BCE5E30C-41A9-4F8B-91E2-4856C1BC6BE8}"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8227-4E9E-9A1D-CEE60305777D}"/>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Proximal Cancer
(n=31)</c:v>
                </c:pt>
                <c:pt idx="1">
                  <c:v>Distal Cancer
(n=32)</c:v>
                </c:pt>
                <c:pt idx="2">
                  <c:v>Proximal Advanced
Precancerous Lesions
(n=1120)</c:v>
                </c:pt>
                <c:pt idx="3">
                  <c:v>Distal Advanced
Precancerous Lesions
(n=656)</c:v>
                </c:pt>
              </c:strCache>
            </c:strRef>
          </c:cat>
          <c:val>
            <c:numRef>
              <c:f>Sheet1!$B$2:$B$5</c:f>
              <c:numCache>
                <c:formatCode>General</c:formatCode>
                <c:ptCount val="4"/>
                <c:pt idx="0">
                  <c:v>94</c:v>
                </c:pt>
                <c:pt idx="1">
                  <c:v>94</c:v>
                </c:pt>
                <c:pt idx="2">
                  <c:v>39</c:v>
                </c:pt>
                <c:pt idx="3">
                  <c:v>48</c:v>
                </c:pt>
              </c:numCache>
            </c:numRef>
          </c:val>
          <c:extLst>
            <c:ext xmlns:c16="http://schemas.microsoft.com/office/drawing/2014/chart" uri="{C3380CC4-5D6E-409C-BE32-E72D297353CC}">
              <c16:uniqueId val="{00000000-2A2E-4CA4-B237-ECB271EAD279}"/>
            </c:ext>
          </c:extLst>
        </c:ser>
        <c:ser>
          <c:idx val="1"/>
          <c:order val="1"/>
          <c:tx>
            <c:strRef>
              <c:f>Sheet1!$C$1</c:f>
              <c:strCache>
                <c:ptCount val="1"/>
                <c:pt idx="0">
                  <c:v>FIT</c:v>
                </c:pt>
              </c:strCache>
            </c:strRef>
          </c:tx>
          <c:spPr>
            <a:solidFill>
              <a:srgbClr val="629DD1">
                <a:lumMod val="60000"/>
                <a:lumOff val="40000"/>
              </a:srgbClr>
            </a:solidFill>
          </c:spPr>
          <c:invertIfNegative val="0"/>
          <c:dLbls>
            <c:dLbl>
              <c:idx val="0"/>
              <c:tx>
                <c:rich>
                  <a:bodyPr wrap="square" lIns="38100" tIns="19050" rIns="38100" bIns="19050" anchor="ctr">
                    <a:noAutofit/>
                  </a:bodyPr>
                  <a:lstStyle/>
                  <a:p>
                    <a:pPr>
                      <a:defRPr/>
                    </a:pPr>
                    <a:r>
                      <a:rPr lang="en-US" dirty="0"/>
                      <a:t>61%</a:t>
                    </a: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layout>
                    <c:manualLayout>
                      <c:w val="6.991050804078594E-2"/>
                      <c:h val="9.4373227056183354E-2"/>
                    </c:manualLayout>
                  </c15:layout>
                  <c15:showDataLabelsRange val="0"/>
                </c:ext>
                <c:ext xmlns:c16="http://schemas.microsoft.com/office/drawing/2014/chart" uri="{C3380CC4-5D6E-409C-BE32-E72D297353CC}">
                  <c16:uniqueId val="{00000001-1F88-4BE7-9FA9-C0BC5BC5734E}"/>
                </c:ext>
              </c:extLst>
            </c:dLbl>
            <c:dLbl>
              <c:idx val="1"/>
              <c:tx>
                <c:rich>
                  <a:bodyPr/>
                  <a:lstStyle/>
                  <a:p>
                    <a:fld id="{C696F0E6-06C3-43E8-8FAC-99EA6E82B283}"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227-4E9E-9A1D-CEE60305777D}"/>
                </c:ext>
              </c:extLst>
            </c:dLbl>
            <c:dLbl>
              <c:idx val="2"/>
              <c:tx>
                <c:rich>
                  <a:bodyPr/>
                  <a:lstStyle/>
                  <a:p>
                    <a:fld id="{92AC7C83-B982-4EAB-A87D-D908438AC6D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227-4E9E-9A1D-CEE60305777D}"/>
                </c:ext>
              </c:extLst>
            </c:dLbl>
            <c:dLbl>
              <c:idx val="3"/>
              <c:tx>
                <c:rich>
                  <a:bodyPr/>
                  <a:lstStyle/>
                  <a:p>
                    <a:fld id="{39D7E034-561D-4D2F-A0F4-E1CBB5C57B28}"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227-4E9E-9A1D-CEE60305777D}"/>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Proximal Cancer
(n=31)</c:v>
                </c:pt>
                <c:pt idx="1">
                  <c:v>Distal Cancer
(n=32)</c:v>
                </c:pt>
                <c:pt idx="2">
                  <c:v>Proximal Advanced
Precancerous Lesions
(n=1120)</c:v>
                </c:pt>
                <c:pt idx="3">
                  <c:v>Distal Advanced
Precancerous Lesions
(n=656)</c:v>
                </c:pt>
              </c:strCache>
            </c:strRef>
          </c:cat>
          <c:val>
            <c:numRef>
              <c:f>Sheet1!$C$2:$C$5</c:f>
              <c:numCache>
                <c:formatCode>General</c:formatCode>
                <c:ptCount val="4"/>
                <c:pt idx="0">
                  <c:v>61</c:v>
                </c:pt>
                <c:pt idx="1">
                  <c:v>78</c:v>
                </c:pt>
                <c:pt idx="2">
                  <c:v>16</c:v>
                </c:pt>
                <c:pt idx="3">
                  <c:v>36</c:v>
                </c:pt>
              </c:numCache>
            </c:numRef>
          </c:val>
          <c:extLst>
            <c:ext xmlns:c16="http://schemas.microsoft.com/office/drawing/2014/chart" uri="{C3380CC4-5D6E-409C-BE32-E72D297353CC}">
              <c16:uniqueId val="{00000001-2A2E-4CA4-B237-ECB271EAD279}"/>
            </c:ext>
          </c:extLst>
        </c:ser>
        <c:dLbls>
          <c:showLegendKey val="0"/>
          <c:showVal val="1"/>
          <c:showCatName val="0"/>
          <c:showSerName val="0"/>
          <c:showPercent val="0"/>
          <c:showBubbleSize val="0"/>
        </c:dLbls>
        <c:gapWidth val="100"/>
        <c:axId val="775011712"/>
        <c:axId val="689947776"/>
      </c:barChart>
      <c:catAx>
        <c:axId val="775011712"/>
        <c:scaling>
          <c:orientation val="minMax"/>
        </c:scaling>
        <c:delete val="0"/>
        <c:axPos val="b"/>
        <c:numFmt formatCode="General" sourceLinked="0"/>
        <c:majorTickMark val="out"/>
        <c:minorTickMark val="none"/>
        <c:tickLblPos val="nextTo"/>
        <c:crossAx val="689947776"/>
        <c:crosses val="autoZero"/>
        <c:auto val="1"/>
        <c:lblAlgn val="ctr"/>
        <c:lblOffset val="60"/>
        <c:noMultiLvlLbl val="0"/>
      </c:catAx>
      <c:valAx>
        <c:axId val="689947776"/>
        <c:scaling>
          <c:orientation val="minMax"/>
          <c:max val="100"/>
          <c:min val="0"/>
        </c:scaling>
        <c:delete val="0"/>
        <c:axPos val="l"/>
        <c:title>
          <c:tx>
            <c:rich>
              <a:bodyPr/>
              <a:lstStyle/>
              <a:p>
                <a:pPr>
                  <a:defRPr/>
                </a:pPr>
                <a:r>
                  <a:rPr lang="en-US" dirty="0"/>
                  <a:t>Sensitivity (%)</a:t>
                </a:r>
              </a:p>
            </c:rich>
          </c:tx>
          <c:overlay val="0"/>
        </c:title>
        <c:numFmt formatCode="General" sourceLinked="0"/>
        <c:majorTickMark val="out"/>
        <c:minorTickMark val="none"/>
        <c:tickLblPos val="nextTo"/>
        <c:crossAx val="775011712"/>
        <c:crosses val="autoZero"/>
        <c:crossBetween val="between"/>
        <c:majorUnit val="20"/>
      </c:valAx>
    </c:plotArea>
    <c:plotVisOnly val="1"/>
    <c:dispBlanksAs val="gap"/>
    <c:showDLblsOverMax val="0"/>
  </c:chart>
  <c:txPr>
    <a:bodyPr/>
    <a:lstStyle/>
    <a:p>
      <a:pPr>
        <a:defRPr sz="1000">
          <a:solidFill>
            <a:schemeClr val="tx1"/>
          </a:solidFill>
          <a:latin typeface="Arial" panose="020B0604020202020204" pitchFamily="34" charset="0"/>
          <a:cs typeface="Arial" panose="020B0604020202020204"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b="1" dirty="0"/>
              <a:t>Sensitivity of the Next-generation mt-sDNA Test</a:t>
            </a:r>
            <a:endParaRPr lang="en-IN" b="1"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IN"/>
        </a:p>
      </c:txPr>
    </c:title>
    <c:autoTitleDeleted val="0"/>
    <c:plotArea>
      <c:layout>
        <c:manualLayout>
          <c:layoutTarget val="inner"/>
          <c:xMode val="edge"/>
          <c:yMode val="edge"/>
          <c:x val="0.10432249063527253"/>
          <c:y val="0.15448499603823732"/>
          <c:w val="0.86897848023851387"/>
          <c:h val="0.73715521689661201"/>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layout>
                <c:manualLayout>
                  <c:x val="0"/>
                  <c:y val="-4.3668107255748288E-2"/>
                </c:manualLayout>
              </c:layout>
              <c:tx>
                <c:rich>
                  <a:bodyPr/>
                  <a:lstStyle/>
                  <a:p>
                    <a:r>
                      <a:rPr lang="en-US"/>
                      <a:t>48.4%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ED91-48A7-874E-36A079A4FBAB}"/>
                </c:ext>
              </c:extLst>
            </c:dLbl>
            <c:dLbl>
              <c:idx val="1"/>
              <c:layout>
                <c:manualLayout>
                  <c:x val="0"/>
                  <c:y val="-0.16157199684626869"/>
                </c:manualLayout>
              </c:layout>
              <c:tx>
                <c:rich>
                  <a:bodyPr/>
                  <a:lstStyle/>
                  <a:p>
                    <a:r>
                      <a:rPr lang="en-US"/>
                      <a:t>75.0%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ED91-48A7-874E-36A079A4FBAB}"/>
                </c:ext>
              </c:extLst>
            </c:dLbl>
            <c:dLbl>
              <c:idx val="2"/>
              <c:layout>
                <c:manualLayout>
                  <c:x val="0"/>
                  <c:y val="-9.6069835962646247E-2"/>
                </c:manualLayout>
              </c:layout>
              <c:tx>
                <c:rich>
                  <a:bodyPr/>
                  <a:lstStyle/>
                  <a:p>
                    <a:r>
                      <a:rPr lang="en-US"/>
                      <a:t>83.3%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ED91-48A7-874E-36A079A4FBAB}"/>
                </c:ext>
              </c:extLst>
            </c:dLbl>
            <c:dLbl>
              <c:idx val="3"/>
              <c:tx>
                <c:rich>
                  <a:bodyPr/>
                  <a:lstStyle/>
                  <a:p>
                    <a:r>
                      <a:rPr lang="en-US"/>
                      <a:t>100.0%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ED91-48A7-874E-36A079A4FBAB}"/>
                </c:ext>
              </c:extLst>
            </c:dLbl>
            <c:dLbl>
              <c:idx val="4"/>
              <c:layout>
                <c:manualLayout>
                  <c:x val="0"/>
                  <c:y val="-3.9301296530173481E-2"/>
                </c:manualLayout>
              </c:layout>
              <c:tx>
                <c:rich>
                  <a:bodyPr/>
                  <a:lstStyle/>
                  <a:p>
                    <a:r>
                      <a:rPr lang="en-US"/>
                      <a:t>92.0%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ED91-48A7-874E-36A079A4FBAB}"/>
                </c:ext>
              </c:extLst>
            </c:dLbl>
            <c:dLbl>
              <c:idx val="5"/>
              <c:layout>
                <c:manualLayout>
                  <c:x val="0"/>
                  <c:y val="-3.4934485804598632E-2"/>
                </c:manualLayout>
              </c:layout>
              <c:tx>
                <c:rich>
                  <a:bodyPr/>
                  <a:lstStyle/>
                  <a:p>
                    <a:r>
                      <a:rPr lang="en-US"/>
                      <a:t>93.0%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ED91-48A7-874E-36A079A4FBA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APLs </c:v>
                </c:pt>
                <c:pt idx="1">
                  <c:v>Stage IV</c:v>
                </c:pt>
                <c:pt idx="2">
                  <c:v>Stage III</c:v>
                </c:pt>
                <c:pt idx="3">
                  <c:v>Stage II</c:v>
                </c:pt>
                <c:pt idx="4">
                  <c:v>Stage I</c:v>
                </c:pt>
                <c:pt idx="5">
                  <c:v>Overall CRC</c:v>
                </c:pt>
              </c:strCache>
            </c:strRef>
          </c:cat>
          <c:val>
            <c:numRef>
              <c:f>Sheet1!$B$2:$B$7</c:f>
              <c:numCache>
                <c:formatCode>General</c:formatCode>
                <c:ptCount val="6"/>
                <c:pt idx="0">
                  <c:v>48.4</c:v>
                </c:pt>
                <c:pt idx="1">
                  <c:v>75</c:v>
                </c:pt>
                <c:pt idx="2">
                  <c:v>83.3</c:v>
                </c:pt>
                <c:pt idx="3">
                  <c:v>100</c:v>
                </c:pt>
                <c:pt idx="4">
                  <c:v>92</c:v>
                </c:pt>
                <c:pt idx="5">
                  <c:v>93</c:v>
                </c:pt>
              </c:numCache>
            </c:numRef>
          </c:val>
          <c:extLst>
            <c:ext xmlns:c16="http://schemas.microsoft.com/office/drawing/2014/chart" uri="{C3380CC4-5D6E-409C-BE32-E72D297353CC}">
              <c16:uniqueId val="{00000000-ED91-48A7-874E-36A079A4FBAB}"/>
            </c:ext>
          </c:extLst>
        </c:ser>
        <c:dLbls>
          <c:showLegendKey val="0"/>
          <c:showVal val="0"/>
          <c:showCatName val="0"/>
          <c:showSerName val="0"/>
          <c:showPercent val="0"/>
          <c:showBubbleSize val="0"/>
        </c:dLbls>
        <c:gapWidth val="117"/>
        <c:overlap val="-20"/>
        <c:axId val="1863418991"/>
        <c:axId val="1814358080"/>
      </c:barChart>
      <c:catAx>
        <c:axId val="1863418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14358080"/>
        <c:crosses val="autoZero"/>
        <c:auto val="1"/>
        <c:lblAlgn val="ctr"/>
        <c:lblOffset val="100"/>
        <c:noMultiLvlLbl val="0"/>
      </c:catAx>
      <c:valAx>
        <c:axId val="1814358080"/>
        <c:scaling>
          <c:orientation val="minMax"/>
          <c:max val="110"/>
          <c:min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1000" b="1" i="0" u="none" strike="noStrike" kern="1200" baseline="0">
                    <a:solidFill>
                      <a:srgbClr val="000000"/>
                    </a:solidFill>
                  </a:rPr>
                  <a:t>Sensitivity, % (95% CI)</a:t>
                </a:r>
                <a:endParaRPr lang="en-IN" sz="1100" b="0" i="0" u="none" strike="noStrike" kern="1200" baseline="0">
                  <a:solidFill>
                    <a:srgbClr val="000000"/>
                  </a:solidFill>
                </a:endParaRPr>
              </a:p>
            </c:rich>
          </c:tx>
          <c:layout>
            <c:manualLayout>
              <c:xMode val="edge"/>
              <c:yMode val="edge"/>
              <c:x val="7.2815533980582527E-3"/>
              <c:y val="0.2736383374846081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I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63418991"/>
        <c:crosses val="autoZero"/>
        <c:crossBetween val="between"/>
        <c:majorUnit val="20"/>
        <c:min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b="1" dirty="0"/>
              <a:t>Specificity of the Next-generation mt-sDNA Test</a:t>
            </a:r>
            <a:endParaRPr lang="en-IN" b="1"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IN"/>
        </a:p>
      </c:txPr>
    </c:title>
    <c:autoTitleDeleted val="0"/>
    <c:plotArea>
      <c:layout>
        <c:manualLayout>
          <c:layoutTarget val="inner"/>
          <c:xMode val="edge"/>
          <c:yMode val="edge"/>
          <c:x val="0.10432249063527253"/>
          <c:y val="0.13525490229330903"/>
          <c:w val="0.86897848023851387"/>
          <c:h val="0.62385861480839011"/>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layout>
                <c:manualLayout>
                  <c:x val="-4.4497867833856287E-17"/>
                  <c:y val="-1.1538014274431518E-2"/>
                </c:manualLayout>
              </c:layout>
              <c:tx>
                <c:rich>
                  <a:bodyPr/>
                  <a:lstStyle/>
                  <a:p>
                    <a:r>
                      <a:rPr lang="en-US"/>
                      <a:t>88.5%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ED91-48A7-874E-36A079A4FBAB}"/>
                </c:ext>
              </c:extLst>
            </c:dLbl>
            <c:dLbl>
              <c:idx val="1"/>
              <c:layout>
                <c:manualLayout>
                  <c:x val="0"/>
                  <c:y val="-1.5384019032575358E-2"/>
                </c:manualLayout>
              </c:layout>
              <c:tx>
                <c:rich>
                  <a:bodyPr/>
                  <a:lstStyle/>
                  <a:p>
                    <a:r>
                      <a:rPr lang="en-US"/>
                      <a:t>90.4%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ED91-48A7-874E-36A079A4FBAB}"/>
                </c:ext>
              </c:extLst>
            </c:dLbl>
            <c:dLbl>
              <c:idx val="2"/>
              <c:layout>
                <c:manualLayout>
                  <c:x val="0"/>
                  <c:y val="-3.8460047581438395E-3"/>
                </c:manualLayout>
              </c:layout>
              <c:tx>
                <c:rich>
                  <a:bodyPr/>
                  <a:lstStyle/>
                  <a:p>
                    <a:r>
                      <a:rPr lang="en-US"/>
                      <a:t>91.6%</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ED91-48A7-874E-36A079A4FBA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Absence of advanced
neoplasia*</c:v>
                </c:pt>
                <c:pt idx="1">
                  <c:v>Non-neoplactic findings or
negative colonoscopy</c:v>
                </c:pt>
                <c:pt idx="2">
                  <c:v>Negative colonoscopy</c:v>
                </c:pt>
              </c:strCache>
            </c:strRef>
          </c:cat>
          <c:val>
            <c:numRef>
              <c:f>Sheet1!$B$2:$B$4</c:f>
              <c:numCache>
                <c:formatCode>General</c:formatCode>
                <c:ptCount val="3"/>
                <c:pt idx="0">
                  <c:v>88.5</c:v>
                </c:pt>
                <c:pt idx="1">
                  <c:v>90.4</c:v>
                </c:pt>
                <c:pt idx="2">
                  <c:v>91.6</c:v>
                </c:pt>
              </c:numCache>
            </c:numRef>
          </c:val>
          <c:extLst>
            <c:ext xmlns:c16="http://schemas.microsoft.com/office/drawing/2014/chart" uri="{C3380CC4-5D6E-409C-BE32-E72D297353CC}">
              <c16:uniqueId val="{00000000-ED91-48A7-874E-36A079A4FBAB}"/>
            </c:ext>
          </c:extLst>
        </c:ser>
        <c:dLbls>
          <c:dLblPos val="outEnd"/>
          <c:showLegendKey val="0"/>
          <c:showVal val="1"/>
          <c:showCatName val="0"/>
          <c:showSerName val="0"/>
          <c:showPercent val="0"/>
          <c:showBubbleSize val="0"/>
        </c:dLbls>
        <c:gapWidth val="70"/>
        <c:overlap val="-20"/>
        <c:axId val="1863418991"/>
        <c:axId val="1814358080"/>
      </c:barChart>
      <c:catAx>
        <c:axId val="1863418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t" anchorCtr="1"/>
          <a:lstStyle/>
          <a:p>
            <a:pPr>
              <a:defRPr sz="1000" b="0" i="0" u="none" strike="noStrike" kern="1200" baseline="0">
                <a:solidFill>
                  <a:schemeClr val="tx1"/>
                </a:solidFill>
                <a:latin typeface="+mn-lt"/>
                <a:ea typeface="+mn-ea"/>
                <a:cs typeface="+mn-cs"/>
              </a:defRPr>
            </a:pPr>
            <a:endParaRPr lang="en-US"/>
          </a:p>
        </c:txPr>
        <c:crossAx val="1814358080"/>
        <c:crosses val="autoZero"/>
        <c:auto val="1"/>
        <c:lblAlgn val="ctr"/>
        <c:lblOffset val="100"/>
        <c:noMultiLvlLbl val="0"/>
      </c:catAx>
      <c:valAx>
        <c:axId val="1814358080"/>
        <c:scaling>
          <c:orientation val="minMax"/>
          <c:max val="110"/>
          <c:min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1000" b="1" i="0" u="none" strike="noStrike" kern="1200" baseline="0">
                    <a:solidFill>
                      <a:srgbClr val="000000"/>
                    </a:solidFill>
                  </a:rPr>
                  <a:t>Sensitivity, % (95% CI)</a:t>
                </a:r>
                <a:endParaRPr lang="en-IN" sz="1100"/>
              </a:p>
            </c:rich>
          </c:tx>
          <c:layout>
            <c:manualLayout>
              <c:xMode val="edge"/>
              <c:yMode val="edge"/>
              <c:x val="7.2815533980582527E-3"/>
              <c:y val="0.23472500157474213"/>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I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63418991"/>
        <c:crosses val="autoZero"/>
        <c:crossBetween val="between"/>
        <c:majorUnit val="20"/>
        <c:min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b="1"/>
              <a:t>Sensitivity by</a:t>
            </a:r>
            <a:r>
              <a:rPr lang="en-US" b="1" baseline="0"/>
              <a:t> APL Subtype</a:t>
            </a:r>
            <a:endParaRPr lang="en-IN" b="1"/>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IN"/>
        </a:p>
      </c:txPr>
    </c:title>
    <c:autoTitleDeleted val="0"/>
    <c:plotArea>
      <c:layout>
        <c:manualLayout>
          <c:layoutTarget val="inner"/>
          <c:xMode val="edge"/>
          <c:yMode val="edge"/>
          <c:x val="0.14153546759665808"/>
          <c:y val="0.15853635973298577"/>
          <c:w val="0.68013148841831661"/>
          <c:h val="0.65396891391698186"/>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layout>
                <c:manualLayout>
                  <c:x val="-3.4843348827284984E-17"/>
                  <c:y val="-1.754011561770491E-2"/>
                </c:manualLayout>
              </c:layout>
              <c:tx>
                <c:rich>
                  <a:bodyPr/>
                  <a:lstStyle/>
                  <a:p>
                    <a:r>
                      <a:rPr lang="en-US"/>
                      <a:t>76.7%</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137-4E3E-8A04-F3E53C5C55D6}"/>
                </c:ext>
              </c:extLst>
            </c:dLbl>
            <c:dLbl>
              <c:idx val="1"/>
              <c:layout>
                <c:manualLayout>
                  <c:x val="0"/>
                  <c:y val="-2.3622773153367388E-2"/>
                </c:manualLayout>
              </c:layout>
              <c:tx>
                <c:rich>
                  <a:bodyPr/>
                  <a:lstStyle/>
                  <a:p>
                    <a:r>
                      <a:rPr lang="en-US" sz="1000"/>
                      <a:t>56.7</a:t>
                    </a:r>
                    <a:r>
                      <a:rPr lang="en-US" sz="1000" b="0" i="0" u="none" strike="noStrike" kern="1200" baseline="0">
                        <a:solidFill>
                          <a:srgbClr val="000000"/>
                        </a:solidFill>
                      </a:rPr>
                      <a:t>%</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E137-4E3E-8A04-F3E53C5C55D6}"/>
                </c:ext>
              </c:extLst>
            </c:dLbl>
            <c:dLbl>
              <c:idx val="2"/>
              <c:layout>
                <c:manualLayout>
                  <c:x val="1.9005682549430539E-3"/>
                  <c:y val="-1.9571496107903052E-2"/>
                </c:manualLayout>
              </c:layout>
              <c:tx>
                <c:rich>
                  <a:bodyPr/>
                  <a:lstStyle/>
                  <a:p>
                    <a:r>
                      <a:rPr lang="en-US" sz="1000"/>
                      <a:t>41.9</a:t>
                    </a:r>
                    <a:r>
                      <a:rPr lang="en-US" sz="1000" b="0" i="0" u="none" strike="noStrike" kern="1200" baseline="0">
                        <a:solidFill>
                          <a:srgbClr val="000000"/>
                        </a:solidFill>
                      </a:rPr>
                      <a:t>%</a:t>
                    </a:r>
                    <a:endParaRPr lang="en-US" sz="100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137-4E3E-8A04-F3E53C5C55D6}"/>
                </c:ext>
              </c:extLst>
            </c:dLbl>
            <c:dLbl>
              <c:idx val="3"/>
              <c:layout>
                <c:manualLayout>
                  <c:x val="0"/>
                  <c:y val="-1.6530167340071851E-2"/>
                </c:manualLayout>
              </c:layout>
              <c:tx>
                <c:rich>
                  <a:bodyPr/>
                  <a:lstStyle/>
                  <a:p>
                    <a:r>
                      <a:rPr lang="en-US" sz="1000"/>
                      <a:t>40.0</a:t>
                    </a:r>
                    <a:r>
                      <a:rPr lang="en-US" sz="1000" b="0" i="0" u="none" strike="noStrike" kern="1200" baseline="0">
                        <a:solidFill>
                          <a:srgbClr val="000000"/>
                        </a:solidFill>
                      </a:rPr>
                      <a:t>%</a:t>
                    </a:r>
                    <a:endParaRPr lang="en-US" sz="100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E137-4E3E-8A04-F3E53C5C55D6}"/>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High-grade
dysplasia</c:v>
                </c:pt>
                <c:pt idx="1">
                  <c:v>Villous histology</c:v>
                </c:pt>
                <c:pt idx="2">
                  <c:v>Adenomas
≥10mm </c:v>
                </c:pt>
                <c:pt idx="3">
                  <c:v>Serrated lesions or
hyperplastic polyps 
≥10 mm</c:v>
                </c:pt>
              </c:strCache>
            </c:strRef>
          </c:cat>
          <c:val>
            <c:numRef>
              <c:f>Sheet1!$B$2:$B$5</c:f>
              <c:numCache>
                <c:formatCode>General</c:formatCode>
                <c:ptCount val="4"/>
                <c:pt idx="0">
                  <c:v>76.7</c:v>
                </c:pt>
                <c:pt idx="1">
                  <c:v>56.7</c:v>
                </c:pt>
                <c:pt idx="2">
                  <c:v>41.9</c:v>
                </c:pt>
                <c:pt idx="3">
                  <c:v>40</c:v>
                </c:pt>
              </c:numCache>
            </c:numRef>
          </c:val>
          <c:extLst>
            <c:ext xmlns:c16="http://schemas.microsoft.com/office/drawing/2014/chart" uri="{C3380CC4-5D6E-409C-BE32-E72D297353CC}">
              <c16:uniqueId val="{00000004-E137-4E3E-8A04-F3E53C5C55D6}"/>
            </c:ext>
          </c:extLst>
        </c:ser>
        <c:dLbls>
          <c:dLblPos val="outEnd"/>
          <c:showLegendKey val="0"/>
          <c:showVal val="1"/>
          <c:showCatName val="0"/>
          <c:showSerName val="0"/>
          <c:showPercent val="0"/>
          <c:showBubbleSize val="0"/>
        </c:dLbls>
        <c:gapWidth val="116"/>
        <c:overlap val="-20"/>
        <c:axId val="1863418991"/>
        <c:axId val="1814358080"/>
      </c:barChart>
      <c:catAx>
        <c:axId val="1863418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14358080"/>
        <c:crosses val="autoZero"/>
        <c:auto val="1"/>
        <c:lblAlgn val="ctr"/>
        <c:lblOffset val="100"/>
        <c:noMultiLvlLbl val="0"/>
      </c:catAx>
      <c:valAx>
        <c:axId val="1814358080"/>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1000" b="1" i="0" u="none" strike="noStrike" kern="1200" baseline="0">
                    <a:solidFill>
                      <a:srgbClr val="000000"/>
                    </a:solidFill>
                  </a:rPr>
                  <a:t>Sensitivity, % (95% CI)</a:t>
                </a:r>
                <a:endParaRPr lang="en-IN" sz="1100" b="0" i="0" u="none" strike="noStrike" kern="1200" baseline="0">
                  <a:solidFill>
                    <a:srgbClr val="000000"/>
                  </a:solidFill>
                </a:endParaRPr>
              </a:p>
            </c:rich>
          </c:tx>
          <c:layout>
            <c:manualLayout>
              <c:xMode val="edge"/>
              <c:yMode val="edge"/>
              <c:x val="6.619918673636814E-2"/>
              <c:y val="0.26112330747533985"/>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IN"/>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63418991"/>
        <c:crosses val="autoZero"/>
        <c:crossBetween val="between"/>
        <c:majorUnit val="20"/>
        <c:min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sz="1200" b="1" i="0" u="none" strike="noStrike" kern="1200" spc="0" baseline="0">
                <a:solidFill>
                  <a:srgbClr val="000000"/>
                </a:solidFill>
              </a:rPr>
              <a:t>Sensitivity by APL Size</a:t>
            </a:r>
            <a:endParaRPr lang="en-IN" sz="1200" b="1" i="0" u="none" strike="noStrike" kern="1200" spc="0" baseline="0">
              <a:solidFill>
                <a:srgbClr val="000000"/>
              </a:solidFill>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IN"/>
        </a:p>
      </c:txPr>
    </c:title>
    <c:autoTitleDeleted val="0"/>
    <c:plotArea>
      <c:layout>
        <c:manualLayout>
          <c:layoutTarget val="inner"/>
          <c:xMode val="edge"/>
          <c:yMode val="edge"/>
          <c:x val="0.10432249063527253"/>
          <c:y val="0.13525490229330903"/>
          <c:w val="0.86897848023851387"/>
          <c:h val="0.62385861480839011"/>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0"/>
              <c:layout>
                <c:manualLayout>
                  <c:x val="-2.2248933916928143E-17"/>
                  <c:y val="-2.3076028548863106E-2"/>
                </c:manualLayout>
              </c:layout>
              <c:tx>
                <c:rich>
                  <a:bodyPr/>
                  <a:lstStyle/>
                  <a:p>
                    <a:r>
                      <a:rPr lang="en-US"/>
                      <a:t>37.3%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36D-48FD-A731-1B8B578252C8}"/>
                </c:ext>
              </c:extLst>
            </c:dLbl>
            <c:dLbl>
              <c:idx val="1"/>
              <c:layout>
                <c:manualLayout>
                  <c:x val="-4.4497867833856287E-17"/>
                  <c:y val="-1.5384019032575358E-2"/>
                </c:manualLayout>
              </c:layout>
              <c:tx>
                <c:rich>
                  <a:bodyPr/>
                  <a:lstStyle/>
                  <a:p>
                    <a:r>
                      <a:rPr lang="en-US"/>
                      <a:t>44.7%</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C36D-48FD-A731-1B8B578252C8}"/>
                </c:ext>
              </c:extLst>
            </c:dLbl>
            <c:dLbl>
              <c:idx val="2"/>
              <c:layout>
                <c:manualLayout>
                  <c:x val="-2.4271844660194173E-3"/>
                  <c:y val="-2.3076028548863037E-2"/>
                </c:manualLayout>
              </c:layout>
              <c:tx>
                <c:rich>
                  <a:bodyPr/>
                  <a:lstStyle/>
                  <a:p>
                    <a:r>
                      <a:rPr lang="en-US"/>
                      <a:t>68.3%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36D-48FD-A731-1B8B578252C8}"/>
                </c:ext>
              </c:extLst>
            </c:dLbl>
            <c:dLbl>
              <c:idx val="3"/>
              <c:layout>
                <c:manualLayout>
                  <c:x val="0"/>
                  <c:y val="-7.6920095162876789E-3"/>
                </c:manualLayout>
              </c:layout>
              <c:tx>
                <c:rich>
                  <a:bodyPr/>
                  <a:lstStyle/>
                  <a:p>
                    <a:r>
                      <a:rPr lang="en-US"/>
                      <a:t>80.6%</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C36D-48FD-A731-1B8B578252C8}"/>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&lt;10</c:v>
                </c:pt>
                <c:pt idx="1">
                  <c:v>  10-19</c:v>
                </c:pt>
                <c:pt idx="2">
                  <c:v>20-29</c:v>
                </c:pt>
                <c:pt idx="3">
                  <c:v>≥30</c:v>
                </c:pt>
              </c:strCache>
            </c:strRef>
          </c:cat>
          <c:val>
            <c:numRef>
              <c:f>Sheet1!$B$2:$B$5</c:f>
              <c:numCache>
                <c:formatCode>General</c:formatCode>
                <c:ptCount val="4"/>
                <c:pt idx="0">
                  <c:v>37.299999999999997</c:v>
                </c:pt>
                <c:pt idx="1">
                  <c:v>44.7</c:v>
                </c:pt>
                <c:pt idx="2">
                  <c:v>68.3</c:v>
                </c:pt>
                <c:pt idx="3">
                  <c:v>80.599999999999994</c:v>
                </c:pt>
              </c:numCache>
            </c:numRef>
          </c:val>
          <c:extLst>
            <c:ext xmlns:c16="http://schemas.microsoft.com/office/drawing/2014/chart" uri="{C3380CC4-5D6E-409C-BE32-E72D297353CC}">
              <c16:uniqueId val="{00000003-C36D-48FD-A731-1B8B578252C8}"/>
            </c:ext>
          </c:extLst>
        </c:ser>
        <c:dLbls>
          <c:dLblPos val="outEnd"/>
          <c:showLegendKey val="0"/>
          <c:showVal val="1"/>
          <c:showCatName val="0"/>
          <c:showSerName val="0"/>
          <c:showPercent val="0"/>
          <c:showBubbleSize val="0"/>
        </c:dLbls>
        <c:gapWidth val="70"/>
        <c:overlap val="-20"/>
        <c:axId val="1863418991"/>
        <c:axId val="1814358080"/>
      </c:barChart>
      <c:catAx>
        <c:axId val="1863418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t" anchorCtr="1"/>
          <a:lstStyle/>
          <a:p>
            <a:pPr>
              <a:defRPr sz="1000" b="0" i="0" u="none" strike="noStrike" kern="1200" baseline="0">
                <a:solidFill>
                  <a:schemeClr val="tx1"/>
                </a:solidFill>
                <a:latin typeface="+mn-lt"/>
                <a:ea typeface="+mn-ea"/>
                <a:cs typeface="+mn-cs"/>
              </a:defRPr>
            </a:pPr>
            <a:endParaRPr lang="en-US"/>
          </a:p>
        </c:txPr>
        <c:crossAx val="1814358080"/>
        <c:crosses val="autoZero"/>
        <c:auto val="1"/>
        <c:lblAlgn val="ctr"/>
        <c:lblOffset val="100"/>
        <c:noMultiLvlLbl val="0"/>
      </c:catAx>
      <c:valAx>
        <c:axId val="1814358080"/>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1000" b="1" i="0" u="none" strike="noStrike" kern="1200" baseline="0">
                    <a:solidFill>
                      <a:srgbClr val="000000"/>
                    </a:solidFill>
                  </a:rPr>
                  <a:t>Sensitivity, % (95% CI)</a:t>
                </a:r>
                <a:endParaRPr lang="en-IN" sz="1100" b="0" i="0" u="none" strike="noStrike" kern="1200" baseline="0">
                  <a:solidFill>
                    <a:srgbClr val="000000"/>
                  </a:solidFill>
                </a:endParaRPr>
              </a:p>
            </c:rich>
          </c:tx>
          <c:layout>
            <c:manualLayout>
              <c:xMode val="edge"/>
              <c:yMode val="edge"/>
              <c:x val="7.2815533980582527E-3"/>
              <c:y val="0.23472500157474213"/>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IN"/>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63418991"/>
        <c:crosses val="autoZero"/>
        <c:crossBetween val="between"/>
        <c:majorUnit val="20"/>
        <c:min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Next-generation Cologuard</c:v>
                </c:pt>
              </c:strCache>
            </c:strRef>
          </c:tx>
          <c:spPr>
            <a:solidFill>
              <a:srgbClr val="629DD1">
                <a:lumMod val="75000"/>
              </a:srgbClr>
            </a:solidFill>
            <a:ln>
              <a:noFill/>
            </a:ln>
            <a:effectLst/>
          </c:spPr>
          <c:invertIfNegative val="0"/>
          <c:dPt>
            <c:idx val="0"/>
            <c:invertIfNegative val="0"/>
            <c:bubble3D val="0"/>
            <c:spPr>
              <a:solidFill>
                <a:srgbClr val="629DD1">
                  <a:lumMod val="75000"/>
                </a:srgbClr>
              </a:solidFill>
              <a:ln>
                <a:noFill/>
              </a:ln>
              <a:effectLst/>
            </c:spPr>
            <c:extLst>
              <c:ext xmlns:c16="http://schemas.microsoft.com/office/drawing/2014/chart" uri="{C3380CC4-5D6E-409C-BE32-E72D297353CC}">
                <c16:uniqueId val="{00000001-D9AB-4EEA-863A-5BF85D44F09E}"/>
              </c:ext>
            </c:extLst>
          </c:dPt>
          <c:dLbls>
            <c:dLbl>
              <c:idx val="0"/>
              <c:layout>
                <c:manualLayout>
                  <c:x val="-8.4638896543428568E-17"/>
                  <c:y val="-2.149620346579734E-2"/>
                </c:manualLayout>
              </c:layout>
              <c:tx>
                <c:rich>
                  <a:bodyPr/>
                  <a:lstStyle/>
                  <a:p>
                    <a:r>
                      <a:rPr lang="en-US" sz="1000" b="0" i="0" u="none" strike="noStrike" kern="1200" baseline="0">
                        <a:solidFill>
                          <a:prstClr val="black"/>
                        </a:solidFill>
                        <a:latin typeface="Arial" panose="020B0604020202020204" pitchFamily="34" charset="0"/>
                        <a:cs typeface="Arial" panose="020B0604020202020204" pitchFamily="34" charset="0"/>
                      </a:rPr>
                      <a:t>93.9%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D9AB-4EEA-863A-5BF85D44F09E}"/>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Overall CRC</c:v>
                </c:pt>
              </c:strCache>
            </c:strRef>
          </c:cat>
          <c:val>
            <c:numRef>
              <c:f>Sheet1!$B$2</c:f>
              <c:numCache>
                <c:formatCode>0.00%</c:formatCode>
                <c:ptCount val="1"/>
                <c:pt idx="0">
                  <c:v>0.93899999999999995</c:v>
                </c:pt>
              </c:numCache>
            </c:numRef>
          </c:val>
          <c:extLst>
            <c:ext xmlns:c16="http://schemas.microsoft.com/office/drawing/2014/chart" uri="{C3380CC4-5D6E-409C-BE32-E72D297353CC}">
              <c16:uniqueId val="{00000002-D9AB-4EEA-863A-5BF85D44F09E}"/>
            </c:ext>
          </c:extLst>
        </c:ser>
        <c:ser>
          <c:idx val="1"/>
          <c:order val="1"/>
          <c:tx>
            <c:strRef>
              <c:f>Sheet1!$C$1</c:f>
              <c:strCache>
                <c:ptCount val="1"/>
                <c:pt idx="0">
                  <c:v>FIT</c:v>
                </c:pt>
              </c:strCache>
            </c:strRef>
          </c:tx>
          <c:spPr>
            <a:solidFill>
              <a:srgbClr val="629DD1">
                <a:lumMod val="60000"/>
                <a:lumOff val="40000"/>
              </a:srgbClr>
            </a:solidFill>
            <a:ln>
              <a:noFill/>
            </a:ln>
            <a:effectLst/>
          </c:spPr>
          <c:invertIfNegative val="0"/>
          <c:dLbls>
            <c:dLbl>
              <c:idx val="0"/>
              <c:layout>
                <c:manualLayout>
                  <c:x val="0"/>
                  <c:y val="-1.2897722079478443E-2"/>
                </c:manualLayout>
              </c:layout>
              <c:tx>
                <c:rich>
                  <a:bodyPr/>
                  <a:lstStyle/>
                  <a:p>
                    <a:r>
                      <a:rPr lang="en-US">
                        <a:latin typeface="Arial" panose="020B0604020202020204" pitchFamily="34" charset="0"/>
                        <a:cs typeface="Arial" panose="020B0604020202020204" pitchFamily="34" charset="0"/>
                      </a:rPr>
                      <a:t>67.3</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latin typeface="Arial" panose="020B0604020202020204" pitchFamily="34" charset="0"/>
                      <a:cs typeface="Arial" panose="020B0604020202020204" pitchFamily="34" charset="0"/>
                    </a:endParaRP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D9AB-4EEA-863A-5BF85D44F09E}"/>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Overall CRC</c:v>
                </c:pt>
              </c:strCache>
            </c:strRef>
          </c:cat>
          <c:val>
            <c:numRef>
              <c:f>Sheet1!$C$2</c:f>
              <c:numCache>
                <c:formatCode>0.00%</c:formatCode>
                <c:ptCount val="1"/>
                <c:pt idx="0">
                  <c:v>0.67300000000000004</c:v>
                </c:pt>
              </c:numCache>
            </c:numRef>
          </c:val>
          <c:extLst>
            <c:ext xmlns:c16="http://schemas.microsoft.com/office/drawing/2014/chart" uri="{C3380CC4-5D6E-409C-BE32-E72D297353CC}">
              <c16:uniqueId val="{00000004-D9AB-4EEA-863A-5BF85D44F09E}"/>
            </c:ext>
          </c:extLst>
        </c:ser>
        <c:dLbls>
          <c:dLblPos val="outEnd"/>
          <c:showLegendKey val="0"/>
          <c:showVal val="1"/>
          <c:showCatName val="0"/>
          <c:showSerName val="0"/>
          <c:showPercent val="0"/>
          <c:showBubbleSize val="0"/>
        </c:dLbls>
        <c:gapWidth val="150"/>
        <c:axId val="1402332208"/>
        <c:axId val="1402328608"/>
      </c:barChart>
      <c:catAx>
        <c:axId val="1402332208"/>
        <c:scaling>
          <c:orientation val="minMax"/>
        </c:scaling>
        <c:delete val="1"/>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IN" dirty="0">
                    <a:solidFill>
                      <a:schemeClr val="tx1"/>
                    </a:solidFill>
                    <a:latin typeface="Arial" panose="020B0604020202020204" pitchFamily="34" charset="0"/>
                    <a:cs typeface="Arial" panose="020B0604020202020204" pitchFamily="34" charset="0"/>
                  </a:rPr>
                  <a:t>Overall CRC</a:t>
                </a:r>
              </a:p>
              <a:p>
                <a:pPr>
                  <a:defRPr>
                    <a:solidFill>
                      <a:schemeClr val="tx1"/>
                    </a:solidFill>
                  </a:defRPr>
                </a:pPr>
                <a:r>
                  <a:rPr lang="en-IN" dirty="0">
                    <a:solidFill>
                      <a:schemeClr val="tx1"/>
                    </a:solidFill>
                    <a:latin typeface="Arial" panose="020B0604020202020204" pitchFamily="34" charset="0"/>
                    <a:cs typeface="Arial" panose="020B0604020202020204" pitchFamily="34" charset="0"/>
                  </a:rPr>
                  <a:t>(n=98)</a:t>
                </a:r>
              </a:p>
            </c:rich>
          </c:tx>
          <c:layout>
            <c:manualLayout>
              <c:xMode val="edge"/>
              <c:yMode val="edge"/>
              <c:x val="0.47406066552387688"/>
              <c:y val="0.8796212605915348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crossAx val="1402328608"/>
        <c:crosses val="autoZero"/>
        <c:auto val="1"/>
        <c:lblAlgn val="ctr"/>
        <c:lblOffset val="100"/>
        <c:noMultiLvlLbl val="0"/>
      </c:catAx>
      <c:valAx>
        <c:axId val="1402328608"/>
        <c:scaling>
          <c:orientation val="minMax"/>
          <c:max val="1.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solidFill>
                      <a:schemeClr val="tx1"/>
                    </a:solidFill>
                    <a:latin typeface="Arial" panose="020B0604020202020204" pitchFamily="34" charset="0"/>
                    <a:cs typeface="Arial" panose="020B0604020202020204" pitchFamily="34" charset="0"/>
                  </a:rPr>
                  <a:t>Sensitivity, % (95% CI)</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402332208"/>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en-US"/>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00967742866169"/>
          <c:y val="4.594682863280064E-2"/>
          <c:w val="0.83471248292366973"/>
          <c:h val="0.81950493854406115"/>
        </c:manualLayout>
      </c:layout>
      <c:barChart>
        <c:barDir val="col"/>
        <c:grouping val="clustered"/>
        <c:varyColors val="0"/>
        <c:ser>
          <c:idx val="0"/>
          <c:order val="0"/>
          <c:tx>
            <c:strRef>
              <c:f>Sheet1!$B$1</c:f>
              <c:strCache>
                <c:ptCount val="1"/>
                <c:pt idx="0">
                  <c:v>Next-generation Cologuard</c:v>
                </c:pt>
              </c:strCache>
            </c:strRef>
          </c:tx>
          <c:spPr>
            <a:solidFill>
              <a:srgbClr val="629DD1">
                <a:lumMod val="75000"/>
              </a:srgbClr>
            </a:solidFill>
            <a:ln>
              <a:noFill/>
            </a:ln>
            <a:effectLst/>
          </c:spPr>
          <c:invertIfNegative val="0"/>
          <c:dLbls>
            <c:dLbl>
              <c:idx val="0"/>
              <c:tx>
                <c:rich>
                  <a:bodyPr/>
                  <a:lstStyle/>
                  <a:p>
                    <a:r>
                      <a:rPr lang="en-US"/>
                      <a:t>90.6</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F69D-4364-BEB4-439266E4F556}"/>
                </c:ext>
              </c:extLst>
            </c:dLbl>
            <c:dLbl>
              <c:idx val="1"/>
              <c:tx>
                <c:rich>
                  <a:bodyPr/>
                  <a:lstStyle/>
                  <a:p>
                    <a:r>
                      <a:rPr lang="en-US"/>
                      <a:t>92.7</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F69D-4364-BEB4-439266E4F556}"/>
                </c:ext>
              </c:extLst>
            </c:dLbl>
            <c:dLbl>
              <c:idx val="2"/>
              <c:tx>
                <c:rich>
                  <a:bodyPr/>
                  <a:lstStyle/>
                  <a:p>
                    <a:r>
                      <a:rPr lang="en-US"/>
                      <a:t>93.4</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F69D-4364-BEB4-439266E4F556}"/>
                </c:ext>
              </c:extLst>
            </c:dLbl>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Advanced neoplasia</c:v>
                </c:pt>
                <c:pt idx="1">
                  <c:v>Non-neoplastic findings 
or negative colonoscopy</c:v>
                </c:pt>
                <c:pt idx="2">
                  <c:v>Negative colonoscopy </c:v>
                </c:pt>
              </c:strCache>
            </c:strRef>
          </c:cat>
          <c:val>
            <c:numRef>
              <c:f>Sheet1!$B$2:$B$4</c:f>
              <c:numCache>
                <c:formatCode>0.0%</c:formatCode>
                <c:ptCount val="3"/>
                <c:pt idx="0">
                  <c:v>0.90600000000000003</c:v>
                </c:pt>
                <c:pt idx="1">
                  <c:v>0.92700000000000005</c:v>
                </c:pt>
                <c:pt idx="2">
                  <c:v>0.93400000000000005</c:v>
                </c:pt>
              </c:numCache>
            </c:numRef>
          </c:val>
          <c:extLst>
            <c:ext xmlns:c16="http://schemas.microsoft.com/office/drawing/2014/chart" uri="{C3380CC4-5D6E-409C-BE32-E72D297353CC}">
              <c16:uniqueId val="{00000000-F69D-4364-BEB4-439266E4F556}"/>
            </c:ext>
          </c:extLst>
        </c:ser>
        <c:ser>
          <c:idx val="1"/>
          <c:order val="1"/>
          <c:tx>
            <c:strRef>
              <c:f>Sheet1!$C$1</c:f>
              <c:strCache>
                <c:ptCount val="1"/>
                <c:pt idx="0">
                  <c:v>FIT</c:v>
                </c:pt>
              </c:strCache>
            </c:strRef>
          </c:tx>
          <c:spPr>
            <a:solidFill>
              <a:srgbClr val="629DD1">
                <a:lumMod val="60000"/>
                <a:lumOff val="40000"/>
              </a:srgbClr>
            </a:solidFill>
            <a:ln>
              <a:noFill/>
            </a:ln>
            <a:effectLst/>
          </c:spPr>
          <c:invertIfNegative val="0"/>
          <c:dLbls>
            <c:dLbl>
              <c:idx val="0"/>
              <c:tx>
                <c:rich>
                  <a:bodyPr/>
                  <a:lstStyle/>
                  <a:p>
                    <a:r>
                      <a:rPr lang="en-US"/>
                      <a:t>94.8</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F69D-4364-BEB4-439266E4F556}"/>
                </c:ext>
              </c:extLst>
            </c:dLbl>
            <c:dLbl>
              <c:idx val="1"/>
              <c:tx>
                <c:rich>
                  <a:bodyPr/>
                  <a:lstStyle/>
                  <a:p>
                    <a:r>
                      <a:rPr lang="en-US"/>
                      <a:t>95.7</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F69D-4364-BEB4-439266E4F556}"/>
                </c:ext>
              </c:extLst>
            </c:dLbl>
            <c:dLbl>
              <c:idx val="2"/>
              <c:tx>
                <c:rich>
                  <a:bodyPr/>
                  <a:lstStyle/>
                  <a:p>
                    <a:r>
                      <a:rPr lang="en-US"/>
                      <a:t>96.0</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F69D-4364-BEB4-439266E4F556}"/>
                </c:ext>
              </c:extLst>
            </c:dLbl>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Advanced neoplasia</c:v>
                </c:pt>
                <c:pt idx="1">
                  <c:v>Non-neoplastic findings 
or negative colonoscopy</c:v>
                </c:pt>
                <c:pt idx="2">
                  <c:v>Negative colonoscopy </c:v>
                </c:pt>
              </c:strCache>
            </c:strRef>
          </c:cat>
          <c:val>
            <c:numRef>
              <c:f>Sheet1!$C$2:$C$4</c:f>
              <c:numCache>
                <c:formatCode>0.0%</c:formatCode>
                <c:ptCount val="3"/>
                <c:pt idx="0">
                  <c:v>0.94799999999999995</c:v>
                </c:pt>
                <c:pt idx="1">
                  <c:v>0.95699999999999996</c:v>
                </c:pt>
                <c:pt idx="2">
                  <c:v>0.96</c:v>
                </c:pt>
              </c:numCache>
            </c:numRef>
          </c:val>
          <c:extLst>
            <c:ext xmlns:c16="http://schemas.microsoft.com/office/drawing/2014/chart" uri="{C3380CC4-5D6E-409C-BE32-E72D297353CC}">
              <c16:uniqueId val="{00000004-F69D-4364-BEB4-439266E4F556}"/>
            </c:ext>
          </c:extLst>
        </c:ser>
        <c:dLbls>
          <c:dLblPos val="outEnd"/>
          <c:showLegendKey val="0"/>
          <c:showVal val="1"/>
          <c:showCatName val="0"/>
          <c:showSerName val="0"/>
          <c:showPercent val="0"/>
          <c:showBubbleSize val="0"/>
        </c:dLbls>
        <c:gapWidth val="70"/>
        <c:axId val="1402332208"/>
        <c:axId val="1402328608"/>
      </c:barChart>
      <c:catAx>
        <c:axId val="140233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02328608"/>
        <c:crosses val="autoZero"/>
        <c:auto val="1"/>
        <c:lblAlgn val="ctr"/>
        <c:lblOffset val="100"/>
        <c:noMultiLvlLbl val="0"/>
      </c:catAx>
      <c:valAx>
        <c:axId val="1402328608"/>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r>
                  <a:rPr lang="en-US" sz="1000" b="0" i="0" u="none" strike="noStrike" kern="1200" baseline="0">
                    <a:solidFill>
                      <a:schemeClr val="tx1"/>
                    </a:solidFill>
                  </a:rPr>
                  <a:t>Sensitivity, % (95% CI)</a:t>
                </a:r>
              </a:p>
            </c:rich>
          </c:tx>
          <c:overlay val="0"/>
          <c:spPr>
            <a:noFill/>
            <a:ln>
              <a:noFill/>
            </a:ln>
            <a:effectLst/>
          </c:spPr>
          <c:txPr>
            <a:bodyPr rot="-5400000" spcFirstLastPara="1" vertOverflow="ellipsis" vert="horz" wrap="square" anchor="ctr" anchorCtr="1"/>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02332208"/>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externalData r:id="rId4">
    <c:autoUpdate val="0"/>
  </c:externalData>
  <c:userShapes r:id="rId5"/>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sz="800" b="1">
              <a:solidFill>
                <a:schemeClr val="tx1"/>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Sheet1!$B$1</c:f>
              <c:strCache>
                <c:ptCount val="1"/>
                <c:pt idx="0">
                  <c:v>Next-generation Cologuard  </c:v>
                </c:pt>
              </c:strCache>
            </c:strRef>
          </c:tx>
          <c:spPr>
            <a:solidFill>
              <a:srgbClr val="629DD1">
                <a:lumMod val="75000"/>
              </a:srgbClr>
            </a:solidFill>
            <a:ln>
              <a:noFill/>
            </a:ln>
            <a:effectLst/>
          </c:spPr>
          <c:invertIfNegative val="0"/>
          <c:dLbls>
            <c:dLbl>
              <c:idx val="0"/>
              <c:layout>
                <c:manualLayout>
                  <c:x val="-3.3491612685647871E-17"/>
                  <c:y val="-8.1378435355405898E-3"/>
                </c:manualLayout>
              </c:layout>
              <c:tx>
                <c:rich>
                  <a:bodyPr/>
                  <a:lstStyle/>
                  <a:p>
                    <a:r>
                      <a:rPr lang="en-US">
                        <a:latin typeface="Arial" panose="020B0604020202020204" pitchFamily="34" charset="0"/>
                        <a:cs typeface="Arial" panose="020B0604020202020204" pitchFamily="34" charset="0"/>
                      </a:rPr>
                      <a:t>43.4%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E2A5-4494-B81C-0E3D24E78351}"/>
                </c:ext>
              </c:extLst>
            </c:dLbl>
            <c:dLbl>
              <c:idx val="1"/>
              <c:layout>
                <c:manualLayout>
                  <c:x val="-1.8268363409244856E-3"/>
                  <c:y val="-2.4301394967352511E-2"/>
                </c:manualLayout>
              </c:layout>
              <c:tx>
                <c:rich>
                  <a:bodyPr/>
                  <a:lstStyle/>
                  <a:p>
                    <a:r>
                      <a:rPr lang="en-US" sz="1000">
                        <a:latin typeface="Arial" panose="020B0604020202020204" pitchFamily="34" charset="0"/>
                        <a:cs typeface="Arial" panose="020B0604020202020204" pitchFamily="34" charset="0"/>
                      </a:rPr>
                      <a:t>74.6</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sz="1000">
                      <a:latin typeface="Arial" panose="020B0604020202020204" pitchFamily="34" charset="0"/>
                      <a:cs typeface="Arial" panose="020B0604020202020204" pitchFamily="34" charset="0"/>
                    </a:endParaRP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2A5-4494-B81C-0E3D24E78351}"/>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APLs
(n=2144)</c:v>
                </c:pt>
                <c:pt idx="1">
                  <c:v>APLs with high-grade dysplasia 
(n=114)</c:v>
                </c:pt>
              </c:strCache>
            </c:strRef>
          </c:cat>
          <c:val>
            <c:numRef>
              <c:f>Sheet1!$B$2:$B$3</c:f>
              <c:numCache>
                <c:formatCode>0.00%</c:formatCode>
                <c:ptCount val="2"/>
                <c:pt idx="0">
                  <c:v>0.434</c:v>
                </c:pt>
                <c:pt idx="1">
                  <c:v>0.746</c:v>
                </c:pt>
              </c:numCache>
            </c:numRef>
          </c:val>
          <c:extLst>
            <c:ext xmlns:c16="http://schemas.microsoft.com/office/drawing/2014/chart" uri="{C3380CC4-5D6E-409C-BE32-E72D297353CC}">
              <c16:uniqueId val="{00000001-E2A5-4494-B81C-0E3D24E78351}"/>
            </c:ext>
          </c:extLst>
        </c:ser>
        <c:ser>
          <c:idx val="1"/>
          <c:order val="1"/>
          <c:tx>
            <c:strRef>
              <c:f>Sheet1!$C$1</c:f>
              <c:strCache>
                <c:ptCount val="1"/>
                <c:pt idx="0">
                  <c:v>FIT*</c:v>
                </c:pt>
              </c:strCache>
            </c:strRef>
          </c:tx>
          <c:spPr>
            <a:solidFill>
              <a:srgbClr val="629DD1">
                <a:lumMod val="60000"/>
                <a:lumOff val="40000"/>
              </a:srgbClr>
            </a:solidFill>
            <a:ln>
              <a:noFill/>
            </a:ln>
            <a:effectLst/>
          </c:spPr>
          <c:invertIfNegative val="0"/>
          <c:dLbls>
            <c:dLbl>
              <c:idx val="0"/>
              <c:layout>
                <c:manualLayout>
                  <c:x val="0"/>
                  <c:y val="-8.1378435355405898E-3"/>
                </c:manualLayout>
              </c:layout>
              <c:tx>
                <c:rich>
                  <a:bodyPr/>
                  <a:lstStyle/>
                  <a:p>
                    <a:r>
                      <a:rPr lang="en-US" sz="1000">
                        <a:latin typeface="Arial" panose="020B0604020202020204" pitchFamily="34" charset="0"/>
                        <a:cs typeface="Arial" panose="020B0604020202020204" pitchFamily="34" charset="0"/>
                      </a:rPr>
                      <a:t>23.3</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sz="1000">
                      <a:latin typeface="Arial" panose="020B0604020202020204" pitchFamily="34" charset="0"/>
                      <a:cs typeface="Arial" panose="020B0604020202020204" pitchFamily="34" charset="0"/>
                    </a:endParaRP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E2A5-4494-B81C-0E3D24E78351}"/>
                </c:ext>
              </c:extLst>
            </c:dLbl>
            <c:dLbl>
              <c:idx val="1"/>
              <c:layout>
                <c:manualLayout>
                  <c:x val="-1.8268363409244856E-3"/>
                  <c:y val="-2.4155298248761777E-2"/>
                </c:manualLayout>
              </c:layout>
              <c:tx>
                <c:rich>
                  <a:bodyPr/>
                  <a:lstStyle/>
                  <a:p>
                    <a:r>
                      <a:rPr lang="en-US" sz="1000">
                        <a:latin typeface="Arial" panose="020B0604020202020204" pitchFamily="34" charset="0"/>
                        <a:cs typeface="Arial" panose="020B0604020202020204" pitchFamily="34" charset="0"/>
                      </a:rPr>
                      <a:t>47.4</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sz="1000">
                      <a:latin typeface="Arial" panose="020B0604020202020204" pitchFamily="34" charset="0"/>
                      <a:cs typeface="Arial" panose="020B0604020202020204" pitchFamily="34" charset="0"/>
                    </a:endParaRP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2A5-4494-B81C-0E3D24E78351}"/>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APLs
(n=2144)</c:v>
                </c:pt>
                <c:pt idx="1">
                  <c:v>APLs with high-grade dysplasia 
(n=114)</c:v>
                </c:pt>
              </c:strCache>
            </c:strRef>
          </c:cat>
          <c:val>
            <c:numRef>
              <c:f>Sheet1!$C$2:$C$3</c:f>
              <c:numCache>
                <c:formatCode>0.00%</c:formatCode>
                <c:ptCount val="2"/>
                <c:pt idx="0">
                  <c:v>0.23300000000000001</c:v>
                </c:pt>
                <c:pt idx="1">
                  <c:v>0.47399999999999998</c:v>
                </c:pt>
              </c:numCache>
            </c:numRef>
          </c:val>
          <c:extLst>
            <c:ext xmlns:c16="http://schemas.microsoft.com/office/drawing/2014/chart" uri="{C3380CC4-5D6E-409C-BE32-E72D297353CC}">
              <c16:uniqueId val="{00000003-E2A5-4494-B81C-0E3D24E78351}"/>
            </c:ext>
          </c:extLst>
        </c:ser>
        <c:dLbls>
          <c:dLblPos val="outEnd"/>
          <c:showLegendKey val="0"/>
          <c:showVal val="1"/>
          <c:showCatName val="0"/>
          <c:showSerName val="0"/>
          <c:showPercent val="0"/>
          <c:showBubbleSize val="0"/>
        </c:dLbls>
        <c:gapWidth val="150"/>
        <c:axId val="1402332208"/>
        <c:axId val="1402328608"/>
      </c:barChart>
      <c:catAx>
        <c:axId val="140233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02328608"/>
        <c:crosses val="autoZero"/>
        <c:auto val="1"/>
        <c:lblAlgn val="ctr"/>
        <c:lblOffset val="100"/>
        <c:noMultiLvlLbl val="0"/>
      </c:catAx>
      <c:valAx>
        <c:axId val="140232860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000">
                    <a:solidFill>
                      <a:schemeClr val="tx1"/>
                    </a:solidFill>
                    <a:latin typeface="Arial"/>
                    <a:cs typeface="Arial"/>
                  </a:rPr>
                  <a:t>Sensitivity, % </a:t>
                </a:r>
                <a:r>
                  <a:rPr lang="en-US" sz="1000" kern="0">
                    <a:solidFill>
                      <a:schemeClr val="tx1"/>
                    </a:solidFill>
                    <a:latin typeface="Arial" panose="020B0604020202020204" pitchFamily="34" charset="0"/>
                    <a:cs typeface="Arial" panose="020B0604020202020204" pitchFamily="34" charset="0"/>
                  </a:rPr>
                  <a:t>(95% CI)</a:t>
                </a:r>
                <a:endParaRPr lang="en-US" sz="1000">
                  <a:solidFill>
                    <a:schemeClr val="tx1"/>
                  </a:solidFill>
                  <a:latin typeface="Arial"/>
                  <a:cs typeface="Arial"/>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02332208"/>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535260929222223"/>
          <c:y val="9.4443663482809373E-2"/>
          <c:w val="0.83925542841802259"/>
          <c:h val="0.78575476653768472"/>
        </c:manualLayout>
      </c:layout>
      <c:barChart>
        <c:barDir val="col"/>
        <c:grouping val="clustered"/>
        <c:varyColors val="0"/>
        <c:ser>
          <c:idx val="0"/>
          <c:order val="0"/>
          <c:tx>
            <c:strRef>
              <c:f>Sheet1!$B$1</c:f>
              <c:strCache>
                <c:ptCount val="1"/>
                <c:pt idx="0">
                  <c:v>Next-generation Cologuard</c:v>
                </c:pt>
              </c:strCache>
            </c:strRef>
          </c:tx>
          <c:spPr>
            <a:solidFill>
              <a:srgbClr val="629DD1">
                <a:lumMod val="75000"/>
              </a:srgbClr>
            </a:solidFill>
            <a:ln>
              <a:noFill/>
            </a:ln>
            <a:effectLst/>
          </c:spPr>
          <c:invertIfNegative val="0"/>
          <c:dPt>
            <c:idx val="0"/>
            <c:invertIfNegative val="0"/>
            <c:bubble3D val="0"/>
            <c:spPr>
              <a:solidFill>
                <a:srgbClr val="629DD1">
                  <a:lumMod val="75000"/>
                </a:srgbClr>
              </a:solidFill>
              <a:ln>
                <a:noFill/>
              </a:ln>
              <a:effectLst/>
            </c:spPr>
            <c:extLst>
              <c:ext xmlns:c16="http://schemas.microsoft.com/office/drawing/2014/chart" uri="{C3380CC4-5D6E-409C-BE32-E72D297353CC}">
                <c16:uniqueId val="{00000001-6DA2-4384-911B-5DC4B3F4D9E3}"/>
              </c:ext>
            </c:extLst>
          </c:dPt>
          <c:dLbls>
            <c:dLbl>
              <c:idx val="0"/>
              <c:layout>
                <c:manualLayout>
                  <c:x val="0"/>
                  <c:y val="-1.2742211140787642E-2"/>
                </c:manualLayout>
              </c:layout>
              <c:tx>
                <c:rich>
                  <a:bodyPr/>
                  <a:lstStyle/>
                  <a:p>
                    <a:r>
                      <a:rPr lang="en-US">
                        <a:latin typeface="Arial" panose="020B0604020202020204" pitchFamily="34" charset="0"/>
                        <a:cs typeface="Arial" panose="020B0604020202020204" pitchFamily="34" charset="0"/>
                      </a:rPr>
                      <a:t>92.7%</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6DA2-4384-911B-5DC4B3F4D9E3}"/>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Overall CRC</c:v>
                </c:pt>
              </c:strCache>
            </c:strRef>
          </c:cat>
          <c:val>
            <c:numRef>
              <c:f>Sheet1!$B$2</c:f>
              <c:numCache>
                <c:formatCode>0.00%</c:formatCode>
                <c:ptCount val="1"/>
                <c:pt idx="0">
                  <c:v>0.92700000000000005</c:v>
                </c:pt>
              </c:numCache>
            </c:numRef>
          </c:val>
          <c:extLst>
            <c:ext xmlns:c16="http://schemas.microsoft.com/office/drawing/2014/chart" uri="{C3380CC4-5D6E-409C-BE32-E72D297353CC}">
              <c16:uniqueId val="{00000002-6DA2-4384-911B-5DC4B3F4D9E3}"/>
            </c:ext>
          </c:extLst>
        </c:ser>
        <c:ser>
          <c:idx val="1"/>
          <c:order val="1"/>
          <c:tx>
            <c:strRef>
              <c:f>Sheet1!$C$1</c:f>
              <c:strCache>
                <c:ptCount val="1"/>
                <c:pt idx="0">
                  <c:v>FIT</c:v>
                </c:pt>
              </c:strCache>
            </c:strRef>
          </c:tx>
          <c:spPr>
            <a:solidFill>
              <a:srgbClr val="629DD1">
                <a:lumMod val="60000"/>
                <a:lumOff val="40000"/>
              </a:srgbClr>
            </a:solidFill>
            <a:ln>
              <a:noFill/>
            </a:ln>
            <a:effectLst/>
          </c:spPr>
          <c:invertIfNegative val="0"/>
          <c:dLbls>
            <c:dLbl>
              <c:idx val="0"/>
              <c:layout>
                <c:manualLayout>
                  <c:x val="0"/>
                  <c:y val="-2.8188604701060216E-2"/>
                </c:manualLayout>
              </c:layout>
              <c:tx>
                <c:rich>
                  <a:bodyPr/>
                  <a:lstStyle/>
                  <a:p>
                    <a:r>
                      <a:rPr lang="en-US">
                        <a:solidFill>
                          <a:schemeClr val="tx1"/>
                        </a:solidFill>
                        <a:latin typeface="Arial" panose="020B0604020202020204" pitchFamily="34" charset="0"/>
                        <a:cs typeface="Arial" panose="020B0604020202020204" pitchFamily="34" charset="0"/>
                      </a:rPr>
                      <a:t>64.6</a:t>
                    </a:r>
                    <a:r>
                      <a:rPr lang="en-US" sz="800" b="0" i="0" u="none" strike="noStrike" kern="1200" baseline="0">
                        <a:solidFill>
                          <a:schemeClr val="tx1"/>
                        </a:solidFill>
                        <a:latin typeface="Arial" panose="020B0604020202020204" pitchFamily="34" charset="0"/>
                        <a:cs typeface="Arial" panose="020B0604020202020204" pitchFamily="34" charset="0"/>
                      </a:rPr>
                      <a:t>%</a:t>
                    </a:r>
                    <a:endParaRPr lang="en-US">
                      <a:solidFill>
                        <a:schemeClr val="tx1"/>
                      </a:solidFill>
                      <a:latin typeface="Arial" panose="020B0604020202020204" pitchFamily="34" charset="0"/>
                      <a:cs typeface="Arial" panose="020B0604020202020204" pitchFamily="34" charset="0"/>
                    </a:endParaRP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6DA2-4384-911B-5DC4B3F4D9E3}"/>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Overall CRC</c:v>
                </c:pt>
              </c:strCache>
            </c:strRef>
          </c:cat>
          <c:val>
            <c:numRef>
              <c:f>Sheet1!$C$2</c:f>
              <c:numCache>
                <c:formatCode>0.00%</c:formatCode>
                <c:ptCount val="1"/>
                <c:pt idx="0">
                  <c:v>0.64600000000000002</c:v>
                </c:pt>
              </c:numCache>
            </c:numRef>
          </c:val>
          <c:extLst>
            <c:ext xmlns:c16="http://schemas.microsoft.com/office/drawing/2014/chart" uri="{C3380CC4-5D6E-409C-BE32-E72D297353CC}">
              <c16:uniqueId val="{00000004-6DA2-4384-911B-5DC4B3F4D9E3}"/>
            </c:ext>
          </c:extLst>
        </c:ser>
        <c:dLbls>
          <c:dLblPos val="outEnd"/>
          <c:showLegendKey val="0"/>
          <c:showVal val="1"/>
          <c:showCatName val="0"/>
          <c:showSerName val="0"/>
          <c:showPercent val="0"/>
          <c:showBubbleSize val="0"/>
        </c:dLbls>
        <c:gapWidth val="150"/>
        <c:axId val="1402332208"/>
        <c:axId val="1402328608"/>
      </c:barChart>
      <c:catAx>
        <c:axId val="1402332208"/>
        <c:scaling>
          <c:orientation val="minMax"/>
        </c:scaling>
        <c:delete val="1"/>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IN" dirty="0">
                    <a:solidFill>
                      <a:schemeClr val="tx1"/>
                    </a:solidFill>
                    <a:latin typeface="Arial" panose="020B0604020202020204" pitchFamily="34" charset="0"/>
                    <a:cs typeface="Arial" panose="020B0604020202020204" pitchFamily="34" charset="0"/>
                  </a:rPr>
                  <a:t>Stage I-III</a:t>
                </a:r>
              </a:p>
              <a:p>
                <a:pPr>
                  <a:defRPr>
                    <a:solidFill>
                      <a:schemeClr val="tx1"/>
                    </a:solidFill>
                  </a:defRPr>
                </a:pPr>
                <a:r>
                  <a:rPr lang="en-IN" dirty="0">
                    <a:solidFill>
                      <a:schemeClr val="tx1"/>
                    </a:solidFill>
                    <a:latin typeface="Arial" panose="020B0604020202020204" pitchFamily="34" charset="0"/>
                    <a:cs typeface="Arial" panose="020B0604020202020204" pitchFamily="34" charset="0"/>
                  </a:rPr>
                  <a:t>(n=82)</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crossAx val="1402328608"/>
        <c:crosses val="autoZero"/>
        <c:auto val="1"/>
        <c:lblAlgn val="ctr"/>
        <c:lblOffset val="100"/>
        <c:noMultiLvlLbl val="0"/>
      </c:catAx>
      <c:valAx>
        <c:axId val="140232860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solidFill>
                      <a:schemeClr val="tx1"/>
                    </a:solidFill>
                    <a:latin typeface="Arial" panose="020B0604020202020204" pitchFamily="34" charset="0"/>
                    <a:cs typeface="Arial" panose="020B0604020202020204" pitchFamily="34" charset="0"/>
                  </a:rPr>
                  <a:t>Sensitivity, % (95% CI)</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1402332208"/>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mn-lt"/>
        </a:defRPr>
      </a:pPr>
      <a:endParaRPr lang="en-US"/>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00967742866169"/>
          <c:y val="9.1591936430509405E-2"/>
          <c:w val="0.83471248292366973"/>
          <c:h val="0.75560184750898596"/>
        </c:manualLayout>
      </c:layout>
      <c:barChart>
        <c:barDir val="col"/>
        <c:grouping val="clustered"/>
        <c:varyColors val="0"/>
        <c:ser>
          <c:idx val="0"/>
          <c:order val="0"/>
          <c:tx>
            <c:strRef>
              <c:f>Sheet1!$B$1</c:f>
              <c:strCache>
                <c:ptCount val="1"/>
                <c:pt idx="0">
                  <c:v>Next-generation Cologuard</c:v>
                </c:pt>
              </c:strCache>
            </c:strRef>
          </c:tx>
          <c:spPr>
            <a:solidFill>
              <a:srgbClr val="629DD1">
                <a:lumMod val="75000"/>
              </a:srgbClr>
            </a:solidFill>
            <a:ln>
              <a:noFill/>
            </a:ln>
            <a:effectLst/>
          </c:spPr>
          <c:invertIfNegative val="0"/>
          <c:dLbls>
            <c:dLbl>
              <c:idx val="0"/>
              <c:layout>
                <c:manualLayout>
                  <c:x val="2.2900675263375797E-3"/>
                  <c:y val="-3.1951511335238922E-2"/>
                </c:manualLayout>
              </c:layout>
              <c:tx>
                <c:rich>
                  <a:bodyPr/>
                  <a:lstStyle/>
                  <a:p>
                    <a:r>
                      <a:rPr lang="en-US"/>
                      <a:t>86.7%</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655-4965-A434-C4185F01BBAD}"/>
                </c:ext>
              </c:extLst>
            </c:dLbl>
            <c:dLbl>
              <c:idx val="1"/>
              <c:layout>
                <c:manualLayout>
                  <c:x val="-4.1984086312441241E-17"/>
                  <c:y val="0"/>
                </c:manualLayout>
              </c:layout>
              <c:tx>
                <c:rich>
                  <a:bodyPr/>
                  <a:lstStyle/>
                  <a:p>
                    <a:r>
                      <a:rPr lang="en-US"/>
                      <a:t>94.4</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sz="100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E655-4965-A434-C4185F01BBAD}"/>
                </c:ext>
              </c:extLst>
            </c:dLbl>
            <c:dLbl>
              <c:idx val="2"/>
              <c:layout>
                <c:manualLayout>
                  <c:x val="0"/>
                  <c:y val="-6.238631425838889E-3"/>
                </c:manualLayout>
              </c:layout>
              <c:tx>
                <c:rich>
                  <a:bodyPr/>
                  <a:lstStyle/>
                  <a:p>
                    <a:r>
                      <a:rPr lang="en-US"/>
                      <a:t>97.1</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655-4965-A434-C4185F01BBAD}"/>
                </c:ext>
              </c:extLst>
            </c:dLbl>
            <c:dLbl>
              <c:idx val="3"/>
              <c:layout>
                <c:manualLayout>
                  <c:x val="8.3968172624882482E-17"/>
                  <c:y val="1.3693504857959534E-2"/>
                </c:manualLayout>
              </c:layout>
              <c:tx>
                <c:rich>
                  <a:bodyPr/>
                  <a:lstStyle/>
                  <a:p>
                    <a:r>
                      <a:rPr lang="en-US"/>
                      <a:t>100.0</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E655-4965-A434-C4185F01BBAD}"/>
                </c:ext>
              </c:extLst>
            </c:dLbl>
            <c:dLbl>
              <c:idx val="4"/>
              <c:layout>
                <c:manualLayout>
                  <c:x val="-1.6793634524976496E-16"/>
                  <c:y val="1.3693504857959534E-2"/>
                </c:manualLayout>
              </c:layout>
              <c:tx>
                <c:rich>
                  <a:bodyPr/>
                  <a:lstStyle/>
                  <a:p>
                    <a:r>
                      <a:rPr lang="en-US"/>
                      <a:t>100.0</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E655-4965-A434-C4185F01BBAD}"/>
                </c:ext>
              </c:extLst>
            </c:dLbl>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Stage I
(n=30)</c:v>
                </c:pt>
                <c:pt idx="1">
                  <c:v>Stage II
(n=18)</c:v>
                </c:pt>
                <c:pt idx="2">
                  <c:v>Stage III 
(n=34)</c:v>
                </c:pt>
                <c:pt idx="3">
                  <c:v>Stage IV
(n=12)</c:v>
                </c:pt>
                <c:pt idx="4">
                  <c:v>Stage X
(n=4)</c:v>
                </c:pt>
              </c:strCache>
            </c:strRef>
          </c:cat>
          <c:val>
            <c:numRef>
              <c:f>Sheet1!$B$2:$B$6</c:f>
              <c:numCache>
                <c:formatCode>0.00%</c:formatCode>
                <c:ptCount val="5"/>
                <c:pt idx="0">
                  <c:v>0.86699999999999999</c:v>
                </c:pt>
                <c:pt idx="1">
                  <c:v>0.94399999999999995</c:v>
                </c:pt>
                <c:pt idx="2">
                  <c:v>0.97099999999999997</c:v>
                </c:pt>
                <c:pt idx="3">
                  <c:v>1</c:v>
                </c:pt>
                <c:pt idx="4">
                  <c:v>1</c:v>
                </c:pt>
              </c:numCache>
            </c:numRef>
          </c:val>
          <c:extLst>
            <c:ext xmlns:c16="http://schemas.microsoft.com/office/drawing/2014/chart" uri="{C3380CC4-5D6E-409C-BE32-E72D297353CC}">
              <c16:uniqueId val="{00000003-E655-4965-A434-C4185F01BBAD}"/>
            </c:ext>
          </c:extLst>
        </c:ser>
        <c:ser>
          <c:idx val="1"/>
          <c:order val="1"/>
          <c:tx>
            <c:strRef>
              <c:f>Sheet1!$C$1</c:f>
              <c:strCache>
                <c:ptCount val="1"/>
                <c:pt idx="0">
                  <c:v>FIT</c:v>
                </c:pt>
              </c:strCache>
            </c:strRef>
          </c:tx>
          <c:spPr>
            <a:solidFill>
              <a:srgbClr val="629DD1">
                <a:lumMod val="60000"/>
                <a:lumOff val="40000"/>
              </a:srgbClr>
            </a:solidFill>
            <a:ln>
              <a:solidFill>
                <a:srgbClr val="629DD1">
                  <a:lumMod val="60000"/>
                  <a:lumOff val="40000"/>
                </a:srgbClr>
              </a:solidFill>
            </a:ln>
            <a:effectLst/>
          </c:spPr>
          <c:invertIfNegative val="0"/>
          <c:dLbls>
            <c:dLbl>
              <c:idx val="0"/>
              <c:layout>
                <c:manualLayout>
                  <c:x val="1.603047268436306E-2"/>
                  <c:y val="-2.7387009715919078E-2"/>
                </c:manualLayout>
              </c:layout>
              <c:tx>
                <c:rich>
                  <a:bodyPr/>
                  <a:lstStyle/>
                  <a:p>
                    <a:r>
                      <a:rPr lang="en-US" sz="900"/>
                      <a:t>50.0</a:t>
                    </a:r>
                    <a:r>
                      <a:rPr lang="en-US" sz="900" b="0" i="0" u="none" strike="noStrike" kern="1200" baseline="0">
                        <a:solidFill>
                          <a:prstClr val="black"/>
                        </a:solidFill>
                        <a:latin typeface="Arial" panose="020B0604020202020204" pitchFamily="34" charset="0"/>
                        <a:cs typeface="Arial" panose="020B0604020202020204" pitchFamily="34" charset="0"/>
                      </a:rPr>
                      <a:t>%</a:t>
                    </a:r>
                    <a:endParaRPr lang="en-US" sz="90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E655-4965-A434-C4185F01BBAD}"/>
                </c:ext>
              </c:extLst>
            </c:dLbl>
            <c:dLbl>
              <c:idx val="1"/>
              <c:layout>
                <c:manualLayout>
                  <c:x val="9.1602701053503186E-3"/>
                  <c:y val="-1.8258006477279383E-2"/>
                </c:manualLayout>
              </c:layout>
              <c:tx>
                <c:rich>
                  <a:bodyPr/>
                  <a:lstStyle/>
                  <a:p>
                    <a:r>
                      <a:rPr lang="en-US"/>
                      <a:t>77.8</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E655-4965-A434-C4185F01BBAD}"/>
                </c:ext>
              </c:extLst>
            </c:dLbl>
            <c:dLbl>
              <c:idx val="2"/>
              <c:layout>
                <c:manualLayout>
                  <c:x val="4.5801350526751593E-3"/>
                  <c:y val="-2.282250809659923E-2"/>
                </c:manualLayout>
              </c:layout>
              <c:tx>
                <c:rich>
                  <a:bodyPr/>
                  <a:lstStyle/>
                  <a:p>
                    <a:r>
                      <a:rPr lang="en-US"/>
                      <a:t>70.6</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E655-4965-A434-C4185F01BBAD}"/>
                </c:ext>
              </c:extLst>
            </c:dLbl>
            <c:dLbl>
              <c:idx val="3"/>
              <c:layout>
                <c:manualLayout>
                  <c:x val="1.14503376316879E-2"/>
                  <c:y val="-2.282250809659923E-2"/>
                </c:manualLayout>
              </c:layout>
              <c:tx>
                <c:rich>
                  <a:bodyPr/>
                  <a:lstStyle/>
                  <a:p>
                    <a:r>
                      <a:rPr lang="en-US"/>
                      <a:t>83.3</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E655-4965-A434-C4185F01BBAD}"/>
                </c:ext>
              </c:extLst>
            </c:dLbl>
            <c:dLbl>
              <c:idx val="4"/>
              <c:layout>
                <c:manualLayout>
                  <c:x val="1.1450337631687731E-2"/>
                  <c:y val="-3.1951511335238922E-2"/>
                </c:manualLayout>
              </c:layout>
              <c:tx>
                <c:rich>
                  <a:bodyPr/>
                  <a:lstStyle/>
                  <a:p>
                    <a:r>
                      <a:rPr lang="en-US"/>
                      <a:t>75.0</a:t>
                    </a:r>
                    <a:r>
                      <a:rPr lang="en-US" sz="1000" b="0" i="0" u="none" strike="noStrike" kern="1200" baseline="0">
                        <a:solidFill>
                          <a:prstClr val="black"/>
                        </a:solidFill>
                        <a:latin typeface="Arial" panose="020B0604020202020204" pitchFamily="34" charset="0"/>
                        <a:cs typeface="Arial" panose="020B0604020202020204" pitchFamily="34" charset="0"/>
                      </a:rPr>
                      <a:t>%</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E655-4965-A434-C4185F01BBAD}"/>
                </c:ext>
              </c:extLst>
            </c:dLbl>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Stage I
(n=30)</c:v>
                </c:pt>
                <c:pt idx="1">
                  <c:v>Stage II
(n=18)</c:v>
                </c:pt>
                <c:pt idx="2">
                  <c:v>Stage III 
(n=34)</c:v>
                </c:pt>
                <c:pt idx="3">
                  <c:v>Stage IV
(n=12)</c:v>
                </c:pt>
                <c:pt idx="4">
                  <c:v>Stage X
(n=4)</c:v>
                </c:pt>
              </c:strCache>
            </c:strRef>
          </c:cat>
          <c:val>
            <c:numRef>
              <c:f>Sheet1!$C$2:$C$6</c:f>
              <c:numCache>
                <c:formatCode>0.00%</c:formatCode>
                <c:ptCount val="5"/>
                <c:pt idx="0">
                  <c:v>0.5</c:v>
                </c:pt>
                <c:pt idx="1">
                  <c:v>0.77800000000000002</c:v>
                </c:pt>
                <c:pt idx="2">
                  <c:v>0.70599999999999996</c:v>
                </c:pt>
                <c:pt idx="3">
                  <c:v>0.83299999999999996</c:v>
                </c:pt>
                <c:pt idx="4">
                  <c:v>0.75</c:v>
                </c:pt>
              </c:numCache>
            </c:numRef>
          </c:val>
          <c:extLst>
            <c:ext xmlns:c16="http://schemas.microsoft.com/office/drawing/2014/chart" uri="{C3380CC4-5D6E-409C-BE32-E72D297353CC}">
              <c16:uniqueId val="{00000007-E655-4965-A434-C4185F01BBAD}"/>
            </c:ext>
          </c:extLst>
        </c:ser>
        <c:dLbls>
          <c:dLblPos val="outEnd"/>
          <c:showLegendKey val="0"/>
          <c:showVal val="1"/>
          <c:showCatName val="0"/>
          <c:showSerName val="0"/>
          <c:showPercent val="0"/>
          <c:showBubbleSize val="0"/>
        </c:dLbls>
        <c:gapWidth val="70"/>
        <c:axId val="1402332208"/>
        <c:axId val="1402328608"/>
      </c:barChart>
      <c:catAx>
        <c:axId val="140233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02328608"/>
        <c:crosses val="autoZero"/>
        <c:auto val="1"/>
        <c:lblAlgn val="ctr"/>
        <c:lblOffset val="100"/>
        <c:noMultiLvlLbl val="0"/>
      </c:catAx>
      <c:valAx>
        <c:axId val="1402328608"/>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r>
                  <a:rPr lang="en-US" sz="1000" b="0" i="0" u="none" strike="noStrike" kern="1200" baseline="0">
                    <a:solidFill>
                      <a:schemeClr val="tx1"/>
                    </a:solidFill>
                  </a:rPr>
                  <a:t>Sensitivity, % (95% CI)</a:t>
                </a:r>
              </a:p>
            </c:rich>
          </c:tx>
          <c:overlay val="0"/>
          <c:spPr>
            <a:noFill/>
            <a:ln>
              <a:noFill/>
            </a:ln>
            <a:effectLst/>
          </c:spPr>
          <c:txPr>
            <a:bodyPr rot="-5400000" spcFirstLastPara="1" vertOverflow="ellipsis" vert="horz" wrap="square" anchor="ctr" anchorCtr="1"/>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402332208"/>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60" b="0" i="0" u="none" strike="noStrike" kern="1200" spc="0" baseline="0">
                <a:solidFill>
                  <a:schemeClr val="tx1"/>
                </a:solidFill>
                <a:latin typeface="+mn-lt"/>
                <a:ea typeface="+mn-ea"/>
                <a:cs typeface="+mn-cs"/>
              </a:defRPr>
            </a:pPr>
            <a:r>
              <a:rPr lang="en-US"/>
              <a:t> </a:t>
            </a:r>
          </a:p>
        </c:rich>
      </c:tx>
      <c:overlay val="0"/>
      <c:spPr>
        <a:noFill/>
        <a:ln>
          <a:noFill/>
        </a:ln>
        <a:effectLst/>
      </c:spPr>
      <c:txPr>
        <a:bodyPr rot="0" spcFirstLastPara="1" vertOverflow="ellipsis" vert="horz" wrap="square" anchor="ctr" anchorCtr="1"/>
        <a:lstStyle/>
        <a:p>
          <a:pPr>
            <a:defRPr sz="96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1371857351288141"/>
          <c:y val="2.2627327023342476E-2"/>
          <c:w val="0.8605427381063584"/>
          <c:h val="0.89958498720923841"/>
        </c:manualLayout>
      </c:layout>
      <c:barChart>
        <c:barDir val="col"/>
        <c:grouping val="clustered"/>
        <c:varyColors val="0"/>
        <c:ser>
          <c:idx val="0"/>
          <c:order val="0"/>
          <c:tx>
            <c:strRef>
              <c:f>Sheet1!$B$1</c:f>
              <c:strCache>
                <c:ptCount val="1"/>
                <c:pt idx="0">
                  <c:v>Next-generation Cologuard</c:v>
                </c:pt>
              </c:strCache>
            </c:strRef>
          </c:tx>
          <c:spPr>
            <a:solidFill>
              <a:schemeClr val="accent2">
                <a:lumMod val="75000"/>
              </a:schemeClr>
            </a:solidFill>
            <a:ln>
              <a:noFill/>
            </a:ln>
            <a:effectLst/>
          </c:spPr>
          <c:invertIfNegative val="0"/>
          <c:dLbls>
            <c:dLbl>
              <c:idx val="0"/>
              <c:layout>
                <c:manualLayout>
                  <c:x val="-2.4235706994502677E-17"/>
                  <c:y val="-1.801166148713212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3D1-5649-8393-5D3613360749}"/>
                </c:ext>
              </c:extLst>
            </c:dLbl>
            <c:dLbl>
              <c:idx val="2"/>
              <c:layout>
                <c:manualLayout>
                  <c:x val="0"/>
                  <c:y val="-1.801166148713212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48A-DB47-91BA-2FE07A3A759C}"/>
                </c:ext>
              </c:extLst>
            </c:dLbl>
            <c:dLbl>
              <c:idx val="7"/>
              <c:layout>
                <c:manualLayout>
                  <c:x val="0"/>
                  <c:y val="-9.00583074356606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B81-4F89-A9CB-B757C955B5EA}"/>
                </c:ext>
              </c:extLst>
            </c:dLbl>
            <c:numFmt formatCode="General" sourceLinked="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40-44</c:v>
                </c:pt>
                <c:pt idx="1">
                  <c:v>45-49</c:v>
                </c:pt>
                <c:pt idx="2">
                  <c:v>50-54</c:v>
                </c:pt>
                <c:pt idx="3">
                  <c:v>55-59</c:v>
                </c:pt>
                <c:pt idx="4">
                  <c:v>60-64</c:v>
                </c:pt>
                <c:pt idx="5">
                  <c:v>65-69</c:v>
                </c:pt>
                <c:pt idx="6">
                  <c:v>70-75</c:v>
                </c:pt>
                <c:pt idx="7">
                  <c:v>≥76</c:v>
                </c:pt>
              </c:strCache>
            </c:strRef>
          </c:cat>
          <c:val>
            <c:numRef>
              <c:f>Sheet1!$B$2:$B$9</c:f>
              <c:numCache>
                <c:formatCode>General</c:formatCode>
                <c:ptCount val="8"/>
                <c:pt idx="0">
                  <c:v>94.8</c:v>
                </c:pt>
                <c:pt idx="1">
                  <c:v>97.3</c:v>
                </c:pt>
                <c:pt idx="2">
                  <c:v>95.9</c:v>
                </c:pt>
                <c:pt idx="3">
                  <c:v>92.4</c:v>
                </c:pt>
                <c:pt idx="4">
                  <c:v>91.2</c:v>
                </c:pt>
                <c:pt idx="5">
                  <c:v>89.3</c:v>
                </c:pt>
                <c:pt idx="6">
                  <c:v>87</c:v>
                </c:pt>
                <c:pt idx="7">
                  <c:v>84.6</c:v>
                </c:pt>
              </c:numCache>
            </c:numRef>
          </c:val>
          <c:extLst>
            <c:ext xmlns:c16="http://schemas.microsoft.com/office/drawing/2014/chart" uri="{C3380CC4-5D6E-409C-BE32-E72D297353CC}">
              <c16:uniqueId val="{00000000-0B90-4484-8372-C3F3C8DF8000}"/>
            </c:ext>
          </c:extLst>
        </c:ser>
        <c:ser>
          <c:idx val="1"/>
          <c:order val="1"/>
          <c:tx>
            <c:strRef>
              <c:f>Sheet1!$C$1</c:f>
              <c:strCache>
                <c:ptCount val="1"/>
                <c:pt idx="0">
                  <c:v>FIT*</c:v>
                </c:pt>
              </c:strCache>
            </c:strRef>
          </c:tx>
          <c:spPr>
            <a:solidFill>
              <a:schemeClr val="accent2">
                <a:lumMod val="60000"/>
                <a:lumOff val="40000"/>
              </a:schemeClr>
            </a:solidFill>
            <a:ln>
              <a:noFill/>
            </a:ln>
            <a:effectLst/>
          </c:spPr>
          <c:invertIfNegative val="0"/>
          <c:dLbls>
            <c:dLbl>
              <c:idx val="0"/>
              <c:layout>
                <c:manualLayout>
                  <c:x val="0"/>
                  <c:y val="-9.00583074356606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48A-DB47-91BA-2FE07A3A759C}"/>
                </c:ext>
              </c:extLst>
            </c:dLbl>
            <c:dLbl>
              <c:idx val="7"/>
              <c:layout>
                <c:manualLayout>
                  <c:x val="0"/>
                  <c:y val="-1.350874611534913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B81-4F89-A9CB-B757C955B5EA}"/>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40-44</c:v>
                </c:pt>
                <c:pt idx="1">
                  <c:v>45-49</c:v>
                </c:pt>
                <c:pt idx="2">
                  <c:v>50-54</c:v>
                </c:pt>
                <c:pt idx="3">
                  <c:v>55-59</c:v>
                </c:pt>
                <c:pt idx="4">
                  <c:v>60-64</c:v>
                </c:pt>
                <c:pt idx="5">
                  <c:v>65-69</c:v>
                </c:pt>
                <c:pt idx="6">
                  <c:v>70-75</c:v>
                </c:pt>
                <c:pt idx="7">
                  <c:v>≥76</c:v>
                </c:pt>
              </c:strCache>
            </c:strRef>
          </c:cat>
          <c:val>
            <c:numRef>
              <c:f>Sheet1!$C$2:$C$9</c:f>
              <c:numCache>
                <c:formatCode>General</c:formatCode>
                <c:ptCount val="8"/>
                <c:pt idx="0">
                  <c:v>96.6</c:v>
                </c:pt>
                <c:pt idx="1">
                  <c:v>96</c:v>
                </c:pt>
                <c:pt idx="2">
                  <c:v>95.7</c:v>
                </c:pt>
                <c:pt idx="3">
                  <c:v>95.3</c:v>
                </c:pt>
                <c:pt idx="4">
                  <c:v>95.1</c:v>
                </c:pt>
                <c:pt idx="5">
                  <c:v>94.5</c:v>
                </c:pt>
                <c:pt idx="6">
                  <c:v>93.6</c:v>
                </c:pt>
                <c:pt idx="7">
                  <c:v>93.5</c:v>
                </c:pt>
              </c:numCache>
            </c:numRef>
          </c:val>
          <c:extLst>
            <c:ext xmlns:c16="http://schemas.microsoft.com/office/drawing/2014/chart" uri="{C3380CC4-5D6E-409C-BE32-E72D297353CC}">
              <c16:uniqueId val="{00000001-0B90-4484-8372-C3F3C8DF8000}"/>
            </c:ext>
          </c:extLst>
        </c:ser>
        <c:dLbls>
          <c:showLegendKey val="0"/>
          <c:showVal val="0"/>
          <c:showCatName val="0"/>
          <c:showSerName val="0"/>
          <c:showPercent val="0"/>
          <c:showBubbleSize val="0"/>
        </c:dLbls>
        <c:gapWidth val="25"/>
        <c:axId val="1213129616"/>
        <c:axId val="1213124696"/>
      </c:barChart>
      <c:catAx>
        <c:axId val="1213129616"/>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213124696"/>
        <c:crosses val="autoZero"/>
        <c:auto val="1"/>
        <c:lblAlgn val="ctr"/>
        <c:lblOffset val="100"/>
        <c:noMultiLvlLbl val="0"/>
      </c:catAx>
      <c:valAx>
        <c:axId val="1213124696"/>
        <c:scaling>
          <c:orientation val="minMax"/>
          <c:max val="1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r>
                  <a:rPr lang="en-US"/>
                  <a:t>Specificity, % (95% CI)</a:t>
                </a:r>
              </a:p>
            </c:rich>
          </c:tx>
          <c:overlay val="0"/>
          <c:spPr>
            <a:noFill/>
            <a:ln>
              <a:noFill/>
            </a:ln>
            <a:effectLst/>
          </c:spPr>
          <c:txPr>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213129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14502525114324"/>
          <c:y val="8.6206896551724144E-2"/>
          <c:w val="0.86695685731606686"/>
          <c:h val="0.65416644040184635"/>
        </c:manualLayout>
      </c:layout>
      <c:barChart>
        <c:barDir val="col"/>
        <c:grouping val="clustered"/>
        <c:varyColors val="0"/>
        <c:ser>
          <c:idx val="0"/>
          <c:order val="0"/>
          <c:tx>
            <c:strRef>
              <c:f>Sheet1!$B$1</c:f>
              <c:strCache>
                <c:ptCount val="1"/>
                <c:pt idx="0">
                  <c:v>Cologuard Plus</c:v>
                </c:pt>
              </c:strCache>
            </c:strRef>
          </c:tx>
          <c:spPr>
            <a:solidFill>
              <a:srgbClr val="629DD1">
                <a:lumMod val="50000"/>
              </a:srgbClr>
            </a:solidFill>
          </c:spPr>
          <c:invertIfNegative val="0"/>
          <c:dLbls>
            <c:dLbl>
              <c:idx val="0"/>
              <c:tx>
                <c:rich>
                  <a:bodyPr/>
                  <a:lstStyle/>
                  <a:p>
                    <a:fld id="{C6F32819-C39E-4DBD-98A2-4C1C7B7A0FC1}"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91F8-4FA1-8E27-2A196D108A79}"/>
                </c:ext>
              </c:extLst>
            </c:dLbl>
            <c:dLbl>
              <c:idx val="1"/>
              <c:tx>
                <c:rich>
                  <a:bodyPr/>
                  <a:lstStyle/>
                  <a:p>
                    <a:fld id="{F0B1894A-0619-4E05-958F-9328890C92D3}"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91F8-4FA1-8E27-2A196D108A79}"/>
                </c:ext>
              </c:extLst>
            </c:dLbl>
            <c:dLbl>
              <c:idx val="2"/>
              <c:tx>
                <c:rich>
                  <a:bodyPr/>
                  <a:lstStyle/>
                  <a:p>
                    <a:fld id="{8483F402-7763-4993-8676-AA79BB054A2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1F8-4FA1-8E27-2A196D108A79}"/>
                </c:ext>
              </c:extLst>
            </c:dLbl>
            <c:dLbl>
              <c:idx val="3"/>
              <c:tx>
                <c:rich>
                  <a:bodyPr/>
                  <a:lstStyle/>
                  <a:p>
                    <a:fld id="{B7551EED-2294-46AA-AC68-50175C173B44}"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91F8-4FA1-8E27-2A196D108A79}"/>
                </c:ext>
              </c:extLst>
            </c:dLbl>
            <c:dLbl>
              <c:idx val="4"/>
              <c:tx>
                <c:rich>
                  <a:bodyPr/>
                  <a:lstStyle/>
                  <a:p>
                    <a:fld id="{E0F3769C-0D29-47A1-B1BD-EDA0CC3CAF3C}"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91F8-4FA1-8E27-2A196D108A79}"/>
                </c:ext>
              </c:extLst>
            </c:dLbl>
            <c:dLbl>
              <c:idx val="5"/>
              <c:tx>
                <c:rich>
                  <a:bodyPr/>
                  <a:lstStyle/>
                  <a:p>
                    <a:fld id="{3F1B664B-5ED6-4C88-A8BB-F274666A420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91F8-4FA1-8E27-2A196D108A79}"/>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Stage I
(n=25)</c:v>
                </c:pt>
                <c:pt idx="1">
                  <c:v>Stage II
(n=14)</c:v>
                </c:pt>
                <c:pt idx="2">
                  <c:v>Stage III
(n=30)</c:v>
                </c:pt>
                <c:pt idx="3">
                  <c:v>Stage IV
(N=12)</c:v>
                </c:pt>
                <c:pt idx="4">
                  <c:v>Stage I–III
(n=69)</c:v>
                </c:pt>
                <c:pt idx="5">
                  <c:v>Stage X
(n=4)</c:v>
                </c:pt>
              </c:strCache>
            </c:strRef>
          </c:cat>
          <c:val>
            <c:numRef>
              <c:f>Sheet1!$B$2:$B$7</c:f>
              <c:numCache>
                <c:formatCode>General</c:formatCode>
                <c:ptCount val="6"/>
                <c:pt idx="0">
                  <c:v>88</c:v>
                </c:pt>
                <c:pt idx="1">
                  <c:v>93</c:v>
                </c:pt>
                <c:pt idx="2">
                  <c:v>100</c:v>
                </c:pt>
                <c:pt idx="3">
                  <c:v>100</c:v>
                </c:pt>
                <c:pt idx="4">
                  <c:v>94</c:v>
                </c:pt>
                <c:pt idx="5">
                  <c:v>100</c:v>
                </c:pt>
              </c:numCache>
            </c:numRef>
          </c:val>
          <c:extLst>
            <c:ext xmlns:c16="http://schemas.microsoft.com/office/drawing/2014/chart" uri="{C3380CC4-5D6E-409C-BE32-E72D297353CC}">
              <c16:uniqueId val="{00000000-5FBF-44A3-AE6B-22EB4DC10F10}"/>
            </c:ext>
          </c:extLst>
        </c:ser>
        <c:ser>
          <c:idx val="1"/>
          <c:order val="1"/>
          <c:tx>
            <c:strRef>
              <c:f>Sheet1!$C$1</c:f>
              <c:strCache>
                <c:ptCount val="1"/>
                <c:pt idx="0">
                  <c:v>FIT</c:v>
                </c:pt>
              </c:strCache>
            </c:strRef>
          </c:tx>
          <c:spPr>
            <a:solidFill>
              <a:srgbClr val="629DD1">
                <a:lumMod val="60000"/>
                <a:lumOff val="40000"/>
              </a:srgbClr>
            </a:solidFill>
          </c:spPr>
          <c:invertIfNegative val="0"/>
          <c:dLbls>
            <c:dLbl>
              <c:idx val="0"/>
              <c:tx>
                <c:rich>
                  <a:bodyPr/>
                  <a:lstStyle/>
                  <a:p>
                    <a:fld id="{99CF4970-810C-4F74-9EE2-A5E300399E19}"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1F8-4FA1-8E27-2A196D108A79}"/>
                </c:ext>
              </c:extLst>
            </c:dLbl>
            <c:dLbl>
              <c:idx val="1"/>
              <c:tx>
                <c:rich>
                  <a:bodyPr/>
                  <a:lstStyle/>
                  <a:p>
                    <a:fld id="{12FD51A0-45CB-4DEE-BBB9-FA8D0A48D85D}"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1F8-4FA1-8E27-2A196D108A79}"/>
                </c:ext>
              </c:extLst>
            </c:dLbl>
            <c:dLbl>
              <c:idx val="2"/>
              <c:tx>
                <c:rich>
                  <a:bodyPr/>
                  <a:lstStyle/>
                  <a:p>
                    <a:fld id="{43306289-244F-4319-822D-32A52E1D2524}"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1F8-4FA1-8E27-2A196D108A79}"/>
                </c:ext>
              </c:extLst>
            </c:dLbl>
            <c:dLbl>
              <c:idx val="3"/>
              <c:tx>
                <c:rich>
                  <a:bodyPr/>
                  <a:lstStyle/>
                  <a:p>
                    <a:fld id="{9AEBC568-8FFB-472D-93A0-582AF8EF3B45}"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91F8-4FA1-8E27-2A196D108A79}"/>
                </c:ext>
              </c:extLst>
            </c:dLbl>
            <c:dLbl>
              <c:idx val="4"/>
              <c:tx>
                <c:rich>
                  <a:bodyPr/>
                  <a:lstStyle/>
                  <a:p>
                    <a:fld id="{35B3DC07-33F0-4DAB-BD1B-6DA55A550EC3}"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91F8-4FA1-8E27-2A196D108A79}"/>
                </c:ext>
              </c:extLst>
            </c:dLbl>
            <c:dLbl>
              <c:idx val="5"/>
              <c:tx>
                <c:rich>
                  <a:bodyPr/>
                  <a:lstStyle/>
                  <a:p>
                    <a:fld id="{4CE87FCD-BACA-45C7-B47F-2A685B846F8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91F8-4FA1-8E27-2A196D108A79}"/>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Stage I
(n=25)</c:v>
                </c:pt>
                <c:pt idx="1">
                  <c:v>Stage II
(n=14)</c:v>
                </c:pt>
                <c:pt idx="2">
                  <c:v>Stage III
(n=30)</c:v>
                </c:pt>
                <c:pt idx="3">
                  <c:v>Stage IV
(N=12)</c:v>
                </c:pt>
                <c:pt idx="4">
                  <c:v>Stage I–III
(n=69)</c:v>
                </c:pt>
                <c:pt idx="5">
                  <c:v>Stage X
(n=4)</c:v>
                </c:pt>
              </c:strCache>
            </c:strRef>
          </c:cat>
          <c:val>
            <c:numRef>
              <c:f>Sheet1!$C$2:$C$7</c:f>
              <c:numCache>
                <c:formatCode>General</c:formatCode>
                <c:ptCount val="6"/>
                <c:pt idx="0">
                  <c:v>56</c:v>
                </c:pt>
                <c:pt idx="1">
                  <c:v>79</c:v>
                </c:pt>
                <c:pt idx="2">
                  <c:v>73</c:v>
                </c:pt>
                <c:pt idx="3">
                  <c:v>83</c:v>
                </c:pt>
                <c:pt idx="4">
                  <c:v>68</c:v>
                </c:pt>
                <c:pt idx="5">
                  <c:v>75</c:v>
                </c:pt>
              </c:numCache>
            </c:numRef>
          </c:val>
          <c:extLst>
            <c:ext xmlns:c16="http://schemas.microsoft.com/office/drawing/2014/chart" uri="{C3380CC4-5D6E-409C-BE32-E72D297353CC}">
              <c16:uniqueId val="{00000001-5FBF-44A3-AE6B-22EB4DC10F10}"/>
            </c:ext>
          </c:extLst>
        </c:ser>
        <c:dLbls>
          <c:dLblPos val="outEnd"/>
          <c:showLegendKey val="0"/>
          <c:showVal val="1"/>
          <c:showCatName val="0"/>
          <c:showSerName val="0"/>
          <c:showPercent val="0"/>
          <c:showBubbleSize val="0"/>
        </c:dLbls>
        <c:gapWidth val="100"/>
        <c:axId val="695418880"/>
        <c:axId val="695420416"/>
      </c:barChart>
      <c:catAx>
        <c:axId val="695418880"/>
        <c:scaling>
          <c:orientation val="minMax"/>
        </c:scaling>
        <c:delete val="0"/>
        <c:axPos val="b"/>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695420416"/>
        <c:crosses val="autoZero"/>
        <c:auto val="1"/>
        <c:lblAlgn val="ctr"/>
        <c:lblOffset val="40"/>
        <c:noMultiLvlLbl val="0"/>
      </c:catAx>
      <c:valAx>
        <c:axId val="695420416"/>
        <c:scaling>
          <c:orientation val="minMax"/>
          <c:max val="100"/>
          <c:min val="0"/>
        </c:scaling>
        <c:delete val="0"/>
        <c:axPos val="l"/>
        <c:title>
          <c:tx>
            <c:rich>
              <a:bodyPr/>
              <a:lstStyle/>
              <a:p>
                <a:pPr>
                  <a:defRPr>
                    <a:solidFill>
                      <a:schemeClr val="tx1"/>
                    </a:solidFill>
                  </a:defRPr>
                </a:pPr>
                <a:r>
                  <a:rPr lang="en-US" dirty="0">
                    <a:solidFill>
                      <a:schemeClr val="tx1"/>
                    </a:solidFill>
                  </a:rPr>
                  <a:t>Sensitivity (%)</a:t>
                </a:r>
              </a:p>
            </c:rich>
          </c:tx>
          <c:layout>
            <c:manualLayout>
              <c:xMode val="edge"/>
              <c:yMode val="edge"/>
              <c:x val="0"/>
              <c:y val="0.19964069146529098"/>
            </c:manualLayout>
          </c:layout>
          <c:overlay val="0"/>
        </c:title>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695418880"/>
        <c:crosses val="autoZero"/>
        <c:crossBetween val="between"/>
        <c:majorUnit val="20"/>
      </c:valAx>
    </c:plotArea>
    <c:plotVisOnly val="1"/>
    <c:dispBlanksAs val="gap"/>
    <c:showDLblsOverMax val="0"/>
  </c:chart>
  <c:txPr>
    <a:bodyPr/>
    <a:lstStyle/>
    <a:p>
      <a:pPr>
        <a:defRPr sz="1000"/>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60" b="0" i="0" u="none" strike="noStrike" kern="1200" spc="0" baseline="0">
                <a:solidFill>
                  <a:schemeClr val="tx1"/>
                </a:solidFill>
                <a:latin typeface="+mn-lt"/>
                <a:ea typeface="+mn-ea"/>
                <a:cs typeface="+mn-cs"/>
              </a:defRPr>
            </a:pPr>
            <a:r>
              <a:rPr lang="en-US"/>
              <a:t> </a:t>
            </a:r>
          </a:p>
        </c:rich>
      </c:tx>
      <c:overlay val="0"/>
      <c:spPr>
        <a:noFill/>
        <a:ln>
          <a:noFill/>
        </a:ln>
        <a:effectLst/>
      </c:spPr>
      <c:txPr>
        <a:bodyPr rot="0" spcFirstLastPara="1" vertOverflow="ellipsis" vert="horz" wrap="square" anchor="ctr" anchorCtr="1"/>
        <a:lstStyle/>
        <a:p>
          <a:pPr>
            <a:defRPr sz="96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1355285868392664"/>
          <c:y val="8.7117892540427747E-2"/>
          <c:w val="0.86361362819129806"/>
          <c:h val="0.82791047209181023"/>
        </c:manualLayout>
      </c:layout>
      <c:barChart>
        <c:barDir val="col"/>
        <c:grouping val="clustered"/>
        <c:varyColors val="0"/>
        <c:ser>
          <c:idx val="0"/>
          <c:order val="0"/>
          <c:tx>
            <c:strRef>
              <c:f>Sheet1!$B$1</c:f>
              <c:strCache>
                <c:ptCount val="1"/>
                <c:pt idx="0">
                  <c:v>Next-generation Cologuard</c:v>
                </c:pt>
              </c:strCache>
            </c:strRef>
          </c:tx>
          <c:spPr>
            <a:solidFill>
              <a:schemeClr val="accent3">
                <a:lumMod val="75000"/>
              </a:schemeClr>
            </a:solidFill>
            <a:ln>
              <a:noFill/>
            </a:ln>
            <a:effectLst/>
          </c:spPr>
          <c:invertIfNegative val="0"/>
          <c:dLbls>
            <c:dLbl>
              <c:idx val="2"/>
              <c:layout>
                <c:manualLayout>
                  <c:x val="-9.6942827978010709E-17"/>
                  <c:y val="-9.005830743566102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ABF-4E1C-8589-815098AA480E}"/>
                </c:ext>
              </c:extLst>
            </c:dLbl>
            <c:dLbl>
              <c:idx val="7"/>
              <c:layout>
                <c:manualLayout>
                  <c:x val="0"/>
                  <c:y val="-9.00583074356606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03F-4CA5-A03C-A6CC06C38B46}"/>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40-44</c:v>
                </c:pt>
                <c:pt idx="1">
                  <c:v>45-49</c:v>
                </c:pt>
                <c:pt idx="2">
                  <c:v>50-54</c:v>
                </c:pt>
                <c:pt idx="3">
                  <c:v>55-59</c:v>
                </c:pt>
                <c:pt idx="4">
                  <c:v>60-64</c:v>
                </c:pt>
                <c:pt idx="5">
                  <c:v>65-69</c:v>
                </c:pt>
                <c:pt idx="6">
                  <c:v>70-75</c:v>
                </c:pt>
                <c:pt idx="7">
                  <c:v>≥76</c:v>
                </c:pt>
              </c:strCache>
            </c:strRef>
          </c:cat>
          <c:val>
            <c:numRef>
              <c:f>Sheet1!$B$2:$B$9</c:f>
              <c:numCache>
                <c:formatCode>General</c:formatCode>
                <c:ptCount val="8"/>
                <c:pt idx="0">
                  <c:v>97.7</c:v>
                </c:pt>
                <c:pt idx="1">
                  <c:v>98.1</c:v>
                </c:pt>
                <c:pt idx="2">
                  <c:v>96.2</c:v>
                </c:pt>
                <c:pt idx="3">
                  <c:v>93.6</c:v>
                </c:pt>
                <c:pt idx="4">
                  <c:v>93.6</c:v>
                </c:pt>
                <c:pt idx="5">
                  <c:v>91.7</c:v>
                </c:pt>
                <c:pt idx="6">
                  <c:v>89.7</c:v>
                </c:pt>
                <c:pt idx="7">
                  <c:v>88.1</c:v>
                </c:pt>
              </c:numCache>
            </c:numRef>
          </c:val>
          <c:extLst>
            <c:ext xmlns:c16="http://schemas.microsoft.com/office/drawing/2014/chart" uri="{C3380CC4-5D6E-409C-BE32-E72D297353CC}">
              <c16:uniqueId val="{00000002-2ABF-4E1C-8589-815098AA480E}"/>
            </c:ext>
          </c:extLst>
        </c:ser>
        <c:ser>
          <c:idx val="1"/>
          <c:order val="1"/>
          <c:tx>
            <c:strRef>
              <c:f>Sheet1!$C$1</c:f>
              <c:strCache>
                <c:ptCount val="1"/>
                <c:pt idx="0">
                  <c:v>FIT*</c:v>
                </c:pt>
              </c:strCache>
            </c:strRef>
          </c:tx>
          <c:spPr>
            <a:solidFill>
              <a:schemeClr val="accent2">
                <a:lumMod val="60000"/>
                <a:lumOff val="40000"/>
              </a:schemeClr>
            </a:solidFill>
            <a:ln>
              <a:noFill/>
            </a:ln>
            <a:effectLst/>
          </c:spPr>
          <c:invertIfNegative val="0"/>
          <c:dLbls>
            <c:dLbl>
              <c:idx val="0"/>
              <c:layout>
                <c:manualLayout>
                  <c:x val="0"/>
                  <c:y val="-9.00583074356606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ABF-4E1C-8589-815098AA480E}"/>
                </c:ext>
              </c:extLst>
            </c:dLbl>
            <c:dLbl>
              <c:idx val="7"/>
              <c:layout>
                <c:manualLayout>
                  <c:x val="0"/>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03F-4CA5-A03C-A6CC06C38B46}"/>
                </c:ext>
              </c:extLst>
            </c:dLbl>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40-44</c:v>
                </c:pt>
                <c:pt idx="1">
                  <c:v>45-49</c:v>
                </c:pt>
                <c:pt idx="2">
                  <c:v>50-54</c:v>
                </c:pt>
                <c:pt idx="3">
                  <c:v>55-59</c:v>
                </c:pt>
                <c:pt idx="4">
                  <c:v>60-64</c:v>
                </c:pt>
                <c:pt idx="5">
                  <c:v>65-69</c:v>
                </c:pt>
                <c:pt idx="6">
                  <c:v>70-75</c:v>
                </c:pt>
                <c:pt idx="7">
                  <c:v>≥76</c:v>
                </c:pt>
              </c:strCache>
            </c:strRef>
          </c:cat>
          <c:val>
            <c:numRef>
              <c:f>Sheet1!$C$2:$C$9</c:f>
              <c:numCache>
                <c:formatCode>General</c:formatCode>
                <c:ptCount val="8"/>
                <c:pt idx="0">
                  <c:v>95.3</c:v>
                </c:pt>
                <c:pt idx="1">
                  <c:v>96.8</c:v>
                </c:pt>
                <c:pt idx="2">
                  <c:v>96.2</c:v>
                </c:pt>
                <c:pt idx="3">
                  <c:v>96.5</c:v>
                </c:pt>
                <c:pt idx="4">
                  <c:v>95.7</c:v>
                </c:pt>
                <c:pt idx="5">
                  <c:v>95.5</c:v>
                </c:pt>
                <c:pt idx="6">
                  <c:v>94.7</c:v>
                </c:pt>
                <c:pt idx="7" formatCode="0.0">
                  <c:v>95</c:v>
                </c:pt>
              </c:numCache>
            </c:numRef>
          </c:val>
          <c:extLst>
            <c:ext xmlns:c16="http://schemas.microsoft.com/office/drawing/2014/chart" uri="{C3380CC4-5D6E-409C-BE32-E72D297353CC}">
              <c16:uniqueId val="{00000005-2ABF-4E1C-8589-815098AA480E}"/>
            </c:ext>
          </c:extLst>
        </c:ser>
        <c:dLbls>
          <c:dLblPos val="outEnd"/>
          <c:showLegendKey val="0"/>
          <c:showVal val="1"/>
          <c:showCatName val="0"/>
          <c:showSerName val="0"/>
          <c:showPercent val="0"/>
          <c:showBubbleSize val="0"/>
        </c:dLbls>
        <c:gapWidth val="25"/>
        <c:axId val="1213129616"/>
        <c:axId val="1213124696"/>
      </c:barChart>
      <c:catAx>
        <c:axId val="1213129616"/>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213124696"/>
        <c:crosses val="autoZero"/>
        <c:auto val="1"/>
        <c:lblAlgn val="ctr"/>
        <c:lblOffset val="100"/>
        <c:noMultiLvlLbl val="0"/>
      </c:catAx>
      <c:valAx>
        <c:axId val="1213124696"/>
        <c:scaling>
          <c:orientation val="minMax"/>
          <c:max val="1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r>
                  <a:rPr lang="en-US" sz="800" b="0" i="0" u="none" strike="noStrike" kern="1200" baseline="0">
                    <a:solidFill>
                      <a:srgbClr val="000000"/>
                    </a:solidFill>
                  </a:rPr>
                  <a:t>Specificity, % (95% CI)</a:t>
                </a:r>
              </a:p>
            </c:rich>
          </c:tx>
          <c:overlay val="0"/>
          <c:spPr>
            <a:noFill/>
            <a:ln>
              <a:noFill/>
            </a:ln>
            <a:effectLst/>
          </c:spPr>
          <c:txPr>
            <a:bodyPr rot="-54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1213129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2259980660312195E-2"/>
          <c:y val="8.6206896551724144E-2"/>
          <c:w val="0.56481266596061452"/>
          <c:h val="0.63692506109150149"/>
        </c:manualLayout>
      </c:layout>
      <c:barChart>
        <c:barDir val="col"/>
        <c:grouping val="clustered"/>
        <c:varyColors val="0"/>
        <c:ser>
          <c:idx val="0"/>
          <c:order val="0"/>
          <c:tx>
            <c:strRef>
              <c:f>Sheet1!$B$1</c:f>
              <c:strCache>
                <c:ptCount val="1"/>
                <c:pt idx="0">
                  <c:v>mt-sDNA Test</c:v>
                </c:pt>
              </c:strCache>
            </c:strRef>
          </c:tx>
          <c:spPr>
            <a:solidFill>
              <a:srgbClr val="4A66AC">
                <a:lumMod val="75000"/>
              </a:srgbClr>
            </a:solidFill>
            <a:ln w="28575">
              <a:noFill/>
            </a:ln>
          </c:spPr>
          <c:invertIfNegative val="0"/>
          <c:dLbls>
            <c:dLbl>
              <c:idx val="0"/>
              <c:tx>
                <c:rich>
                  <a:bodyPr/>
                  <a:lstStyle/>
                  <a:p>
                    <a:fld id="{79D07921-F9B5-41E6-85E8-81A6BCED63EB}"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7513-43A6-B336-8254EE37AE20}"/>
                </c:ext>
              </c:extLst>
            </c:dLbl>
            <c:dLbl>
              <c:idx val="1"/>
              <c:tx>
                <c:rich>
                  <a:bodyPr/>
                  <a:lstStyle/>
                  <a:p>
                    <a:fld id="{2859421E-6984-4A70-B7BD-A928C8FB379C}"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513-43A6-B336-8254EE37AE20}"/>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c:f>
              <c:strCache>
                <c:ptCount val="2"/>
                <c:pt idx="0">
                  <c:v>High-Grade Dysplasia
(n=106)</c:v>
                </c:pt>
                <c:pt idx="1">
                  <c:v>SSLD
(n=235)</c:v>
                </c:pt>
              </c:strCache>
            </c:strRef>
          </c:cat>
          <c:val>
            <c:numRef>
              <c:f>Sheet1!$B$2:$B$3</c:f>
              <c:numCache>
                <c:formatCode>General</c:formatCode>
                <c:ptCount val="2"/>
                <c:pt idx="0">
                  <c:v>74</c:v>
                </c:pt>
                <c:pt idx="1">
                  <c:v>49</c:v>
                </c:pt>
              </c:numCache>
            </c:numRef>
          </c:val>
          <c:extLst>
            <c:ext xmlns:c16="http://schemas.microsoft.com/office/drawing/2014/chart" uri="{C3380CC4-5D6E-409C-BE32-E72D297353CC}">
              <c16:uniqueId val="{00000000-BEEE-462B-9250-6C08D0E85AF3}"/>
            </c:ext>
          </c:extLst>
        </c:ser>
        <c:ser>
          <c:idx val="1"/>
          <c:order val="1"/>
          <c:tx>
            <c:strRef>
              <c:f>Sheet1!$C$1</c:f>
              <c:strCache>
                <c:ptCount val="1"/>
                <c:pt idx="0">
                  <c:v>FIT</c:v>
                </c:pt>
              </c:strCache>
            </c:strRef>
          </c:tx>
          <c:spPr>
            <a:solidFill>
              <a:srgbClr val="629DD1">
                <a:lumMod val="60000"/>
                <a:lumOff val="40000"/>
              </a:srgbClr>
            </a:solidFill>
            <a:ln w="44450">
              <a:noFill/>
            </a:ln>
          </c:spPr>
          <c:invertIfNegative val="0"/>
          <c:dLbls>
            <c:dLbl>
              <c:idx val="0"/>
              <c:tx>
                <c:rich>
                  <a:bodyPr/>
                  <a:lstStyle/>
                  <a:p>
                    <a:fld id="{66687D31-2C47-4FAF-A8A7-999720784BB1}"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513-43A6-B336-8254EE37AE20}"/>
                </c:ext>
              </c:extLst>
            </c:dLbl>
            <c:dLbl>
              <c:idx val="1"/>
              <c:tx>
                <c:rich>
                  <a:bodyPr/>
                  <a:lstStyle/>
                  <a:p>
                    <a:r>
                      <a:rPr lang="en-US"/>
                      <a:t>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7513-43A6-B336-8254EE37AE20}"/>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c:f>
              <c:strCache>
                <c:ptCount val="2"/>
                <c:pt idx="0">
                  <c:v>High-Grade Dysplasia
(n=106)</c:v>
                </c:pt>
                <c:pt idx="1">
                  <c:v>SSLD
(n=235)</c:v>
                </c:pt>
              </c:strCache>
            </c:strRef>
          </c:cat>
          <c:val>
            <c:numRef>
              <c:f>Sheet1!$C$2:$C$3</c:f>
              <c:numCache>
                <c:formatCode>General</c:formatCode>
                <c:ptCount val="2"/>
                <c:pt idx="0">
                  <c:v>48</c:v>
                </c:pt>
                <c:pt idx="1">
                  <c:v>5</c:v>
                </c:pt>
              </c:numCache>
            </c:numRef>
          </c:val>
          <c:extLst>
            <c:ext xmlns:c16="http://schemas.microsoft.com/office/drawing/2014/chart" uri="{C3380CC4-5D6E-409C-BE32-E72D297353CC}">
              <c16:uniqueId val="{00000001-BEEE-462B-9250-6C08D0E85AF3}"/>
            </c:ext>
          </c:extLst>
        </c:ser>
        <c:dLbls>
          <c:dLblPos val="outEnd"/>
          <c:showLegendKey val="0"/>
          <c:showVal val="1"/>
          <c:showCatName val="0"/>
          <c:showSerName val="0"/>
          <c:showPercent val="0"/>
          <c:showBubbleSize val="0"/>
        </c:dLbls>
        <c:gapWidth val="100"/>
        <c:axId val="762385152"/>
        <c:axId val="762386688"/>
      </c:barChart>
      <c:catAx>
        <c:axId val="762385152"/>
        <c:scaling>
          <c:orientation val="minMax"/>
        </c:scaling>
        <c:delete val="0"/>
        <c:axPos val="b"/>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762386688"/>
        <c:crosses val="autoZero"/>
        <c:auto val="1"/>
        <c:lblAlgn val="ctr"/>
        <c:lblOffset val="40"/>
        <c:noMultiLvlLbl val="0"/>
      </c:catAx>
      <c:valAx>
        <c:axId val="762386688"/>
        <c:scaling>
          <c:orientation val="minMax"/>
          <c:max val="100"/>
          <c:min val="0"/>
        </c:scaling>
        <c:delete val="0"/>
        <c:axPos val="l"/>
        <c:title>
          <c:tx>
            <c:rich>
              <a:bodyPr/>
              <a:lstStyle/>
              <a:p>
                <a:pPr>
                  <a:defRPr>
                    <a:solidFill>
                      <a:schemeClr val="tx1"/>
                    </a:solidFill>
                    <a:latin typeface="Arial" panose="020B0604020202020204" pitchFamily="34" charset="0"/>
                    <a:cs typeface="Arial" panose="020B0604020202020204" pitchFamily="34" charset="0"/>
                  </a:defRPr>
                </a:pPr>
                <a:r>
                  <a:rPr lang="en-US" dirty="0">
                    <a:solidFill>
                      <a:schemeClr val="tx1"/>
                    </a:solidFill>
                    <a:latin typeface="Arial" panose="020B0604020202020204" pitchFamily="34" charset="0"/>
                    <a:cs typeface="Arial" panose="020B0604020202020204" pitchFamily="34" charset="0"/>
                  </a:rPr>
                  <a:t>Sensitivity (%)</a:t>
                </a:r>
              </a:p>
            </c:rich>
          </c:tx>
          <c:layout>
            <c:manualLayout>
              <c:xMode val="edge"/>
              <c:yMode val="edge"/>
              <c:x val="1.9493177387914229E-3"/>
              <c:y val="0.21068965517241378"/>
            </c:manualLayout>
          </c:layout>
          <c:overlay val="0"/>
        </c:title>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762385152"/>
        <c:crosses val="autoZero"/>
        <c:crossBetween val="between"/>
        <c:majorUnit val="20"/>
      </c:valAx>
    </c:plotArea>
    <c:plotVisOnly val="1"/>
    <c:dispBlanksAs val="gap"/>
    <c:showDLblsOverMax val="0"/>
  </c:chart>
  <c:txPr>
    <a:bodyPr/>
    <a:lstStyle/>
    <a:p>
      <a:pPr>
        <a:defRPr sz="1000"/>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14502525114324"/>
          <c:y val="8.6206896551724144E-2"/>
          <c:w val="0.86695685731606686"/>
          <c:h val="0.63692506109150149"/>
        </c:manualLayout>
      </c:layout>
      <c:barChart>
        <c:barDir val="col"/>
        <c:grouping val="clustered"/>
        <c:varyColors val="0"/>
        <c:ser>
          <c:idx val="0"/>
          <c:order val="0"/>
          <c:tx>
            <c:strRef>
              <c:f>Sheet1!$B$1</c:f>
              <c:strCache>
                <c:ptCount val="1"/>
                <c:pt idx="0">
                  <c:v>Multitarget DNA Test</c:v>
                </c:pt>
              </c:strCache>
            </c:strRef>
          </c:tx>
          <c:spPr>
            <a:solidFill>
              <a:srgbClr val="4A66AC">
                <a:lumMod val="75000"/>
              </a:srgbClr>
            </a:solidFill>
          </c:spPr>
          <c:invertIfNegative val="0"/>
          <c:dLbls>
            <c:dLbl>
              <c:idx val="0"/>
              <c:tx>
                <c:rich>
                  <a:bodyPr/>
                  <a:lstStyle/>
                  <a:p>
                    <a:fld id="{E56E3123-7062-4556-A59B-B9CD2A83BB8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69CA-46CD-954E-A00390609E7E}"/>
                </c:ext>
              </c:extLst>
            </c:dLbl>
            <c:dLbl>
              <c:idx val="1"/>
              <c:tx>
                <c:rich>
                  <a:bodyPr/>
                  <a:lstStyle/>
                  <a:p>
                    <a:fld id="{B0B46777-F7D7-4405-BF9B-536955699141}"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9CA-46CD-954E-A00390609E7E}"/>
                </c:ext>
              </c:extLst>
            </c:dLbl>
            <c:dLbl>
              <c:idx val="2"/>
              <c:tx>
                <c:rich>
                  <a:bodyPr/>
                  <a:lstStyle/>
                  <a:p>
                    <a:fld id="{8D4551CE-DDE4-4923-AE5F-A152681285C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9CA-46CD-954E-A00390609E7E}"/>
                </c:ext>
              </c:extLst>
            </c:dLbl>
            <c:dLbl>
              <c:idx val="3"/>
              <c:tx>
                <c:rich>
                  <a:bodyPr/>
                  <a:lstStyle/>
                  <a:p>
                    <a:fld id="{F7693836-F470-4FFA-9489-0BC53F9CAF1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69CA-46CD-954E-A00390609E7E}"/>
                </c:ext>
              </c:extLst>
            </c:dLbl>
            <c:dLbl>
              <c:idx val="4"/>
              <c:tx>
                <c:rich>
                  <a:bodyPr/>
                  <a:lstStyle/>
                  <a:p>
                    <a:fld id="{0F1CF23F-7E06-4E8F-8595-26FD5EB97159}"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69CA-46CD-954E-A00390609E7E}"/>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&lt;5 mm
(n=6)</c:v>
                </c:pt>
                <c:pt idx="1">
                  <c:v>5-9 mm
(n=71)</c:v>
                </c:pt>
                <c:pt idx="2">
                  <c:v>10-19 mm
(n=1561)</c:v>
                </c:pt>
                <c:pt idx="3">
                  <c:v>20-29 mm
(n=222)</c:v>
                </c:pt>
                <c:pt idx="4">
                  <c:v>≥30 mm
(n=100)</c:v>
                </c:pt>
              </c:strCache>
            </c:strRef>
          </c:cat>
          <c:val>
            <c:numRef>
              <c:f>Sheet1!$B$2:$B$6</c:f>
              <c:numCache>
                <c:formatCode>General</c:formatCode>
                <c:ptCount val="5"/>
                <c:pt idx="0">
                  <c:v>33</c:v>
                </c:pt>
                <c:pt idx="1">
                  <c:v>28</c:v>
                </c:pt>
                <c:pt idx="2">
                  <c:v>39</c:v>
                </c:pt>
                <c:pt idx="3">
                  <c:v>63</c:v>
                </c:pt>
                <c:pt idx="4">
                  <c:v>78</c:v>
                </c:pt>
              </c:numCache>
            </c:numRef>
          </c:val>
          <c:extLst>
            <c:ext xmlns:c16="http://schemas.microsoft.com/office/drawing/2014/chart" uri="{C3380CC4-5D6E-409C-BE32-E72D297353CC}">
              <c16:uniqueId val="{00000000-EEDF-47AC-A87E-E79A6D234AF2}"/>
            </c:ext>
          </c:extLst>
        </c:ser>
        <c:ser>
          <c:idx val="1"/>
          <c:order val="1"/>
          <c:tx>
            <c:strRef>
              <c:f>Sheet1!$C$1</c:f>
              <c:strCache>
                <c:ptCount val="1"/>
                <c:pt idx="0">
                  <c:v>FIT</c:v>
                </c:pt>
              </c:strCache>
            </c:strRef>
          </c:tx>
          <c:spPr>
            <a:solidFill>
              <a:srgbClr val="629DD1">
                <a:lumMod val="60000"/>
                <a:lumOff val="40000"/>
              </a:srgbClr>
            </a:solidFill>
          </c:spPr>
          <c:invertIfNegative val="0"/>
          <c:dLbls>
            <c:dLbl>
              <c:idx val="0"/>
              <c:tx>
                <c:rich>
                  <a:bodyPr/>
                  <a:lstStyle/>
                  <a:p>
                    <a:fld id="{1E54EBDD-154F-4A32-9E58-2E331F11103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9CA-46CD-954E-A00390609E7E}"/>
                </c:ext>
              </c:extLst>
            </c:dLbl>
            <c:dLbl>
              <c:idx val="1"/>
              <c:tx>
                <c:rich>
                  <a:bodyPr/>
                  <a:lstStyle/>
                  <a:p>
                    <a:fld id="{BF65E949-6FB1-4E58-83CA-FC85B769F47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9CA-46CD-954E-A00390609E7E}"/>
                </c:ext>
              </c:extLst>
            </c:dLbl>
            <c:dLbl>
              <c:idx val="2"/>
              <c:tx>
                <c:rich>
                  <a:bodyPr/>
                  <a:lstStyle/>
                  <a:p>
                    <a:fld id="{30D26282-6137-4F46-93EE-2D322529D80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9CA-46CD-954E-A00390609E7E}"/>
                </c:ext>
              </c:extLst>
            </c:dLbl>
            <c:dLbl>
              <c:idx val="3"/>
              <c:tx>
                <c:rich>
                  <a:bodyPr/>
                  <a:lstStyle/>
                  <a:p>
                    <a:fld id="{DA4F31B9-2AE8-467A-9BEF-BEB13A95F212}"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9CA-46CD-954E-A00390609E7E}"/>
                </c:ext>
              </c:extLst>
            </c:dLbl>
            <c:dLbl>
              <c:idx val="4"/>
              <c:tx>
                <c:rich>
                  <a:bodyPr/>
                  <a:lstStyle/>
                  <a:p>
                    <a:fld id="{6D090E1C-D18D-447D-95C5-778CD1E1A57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9CA-46CD-954E-A00390609E7E}"/>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&lt;5 mm
(n=6)</c:v>
                </c:pt>
                <c:pt idx="1">
                  <c:v>5-9 mm
(n=71)</c:v>
                </c:pt>
                <c:pt idx="2">
                  <c:v>10-19 mm
(n=1561)</c:v>
                </c:pt>
                <c:pt idx="3">
                  <c:v>20-29 mm
(n=222)</c:v>
                </c:pt>
                <c:pt idx="4">
                  <c:v>≥30 mm
(n=100)</c:v>
                </c:pt>
              </c:strCache>
            </c:strRef>
          </c:cat>
          <c:val>
            <c:numRef>
              <c:f>Sheet1!$C$2:$C$6</c:f>
              <c:numCache>
                <c:formatCode>General</c:formatCode>
                <c:ptCount val="5"/>
                <c:pt idx="0">
                  <c:v>0</c:v>
                </c:pt>
                <c:pt idx="1">
                  <c:v>27</c:v>
                </c:pt>
                <c:pt idx="2">
                  <c:v>21</c:v>
                </c:pt>
                <c:pt idx="3">
                  <c:v>32</c:v>
                </c:pt>
                <c:pt idx="4">
                  <c:v>46</c:v>
                </c:pt>
              </c:numCache>
            </c:numRef>
          </c:val>
          <c:extLst>
            <c:ext xmlns:c16="http://schemas.microsoft.com/office/drawing/2014/chart" uri="{C3380CC4-5D6E-409C-BE32-E72D297353CC}">
              <c16:uniqueId val="{00000001-EEDF-47AC-A87E-E79A6D234AF2}"/>
            </c:ext>
          </c:extLst>
        </c:ser>
        <c:dLbls>
          <c:dLblPos val="outEnd"/>
          <c:showLegendKey val="0"/>
          <c:showVal val="1"/>
          <c:showCatName val="0"/>
          <c:showSerName val="0"/>
          <c:showPercent val="0"/>
          <c:showBubbleSize val="0"/>
        </c:dLbls>
        <c:gapWidth val="100"/>
        <c:axId val="774848512"/>
        <c:axId val="774850048"/>
      </c:barChart>
      <c:catAx>
        <c:axId val="774848512"/>
        <c:scaling>
          <c:orientation val="minMax"/>
        </c:scaling>
        <c:delete val="0"/>
        <c:axPos val="b"/>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774850048"/>
        <c:crosses val="autoZero"/>
        <c:auto val="1"/>
        <c:lblAlgn val="ctr"/>
        <c:lblOffset val="40"/>
        <c:noMultiLvlLbl val="0"/>
      </c:catAx>
      <c:valAx>
        <c:axId val="774850048"/>
        <c:scaling>
          <c:orientation val="minMax"/>
          <c:max val="100"/>
          <c:min val="0"/>
        </c:scaling>
        <c:delete val="0"/>
        <c:axPos val="l"/>
        <c:title>
          <c:tx>
            <c:rich>
              <a:bodyPr/>
              <a:lstStyle/>
              <a:p>
                <a:pPr>
                  <a:defRPr>
                    <a:solidFill>
                      <a:schemeClr val="tx1"/>
                    </a:solidFill>
                    <a:latin typeface="Arial" panose="020B0604020202020204" pitchFamily="34" charset="0"/>
                    <a:cs typeface="Arial" panose="020B0604020202020204" pitchFamily="34" charset="0"/>
                  </a:defRPr>
                </a:pPr>
                <a:r>
                  <a:rPr lang="en-US" dirty="0">
                    <a:solidFill>
                      <a:schemeClr val="tx1"/>
                    </a:solidFill>
                    <a:latin typeface="Arial" panose="020B0604020202020204" pitchFamily="34" charset="0"/>
                    <a:cs typeface="Arial" panose="020B0604020202020204" pitchFamily="34" charset="0"/>
                  </a:rPr>
                  <a:t>Sensitivity (%)</a:t>
                </a:r>
              </a:p>
            </c:rich>
          </c:tx>
          <c:overlay val="0"/>
        </c:title>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774848512"/>
        <c:crosses val="autoZero"/>
        <c:crossBetween val="between"/>
        <c:majorUnit val="20"/>
      </c:valAx>
    </c:plotArea>
    <c:plotVisOnly val="1"/>
    <c:dispBlanksAs val="gap"/>
    <c:showDLblsOverMax val="0"/>
  </c:chart>
  <c:txPr>
    <a:bodyPr/>
    <a:lstStyle/>
    <a:p>
      <a:pPr>
        <a:defRPr sz="10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514502525114324"/>
          <c:y val="8.6206896551724144E-2"/>
          <c:w val="0.86695685731606686"/>
          <c:h val="0.65416644040184635"/>
        </c:manualLayout>
      </c:layout>
      <c:barChart>
        <c:barDir val="col"/>
        <c:grouping val="clustered"/>
        <c:varyColors val="0"/>
        <c:ser>
          <c:idx val="0"/>
          <c:order val="0"/>
          <c:tx>
            <c:strRef>
              <c:f>Sheet1!$B$1</c:f>
              <c:strCache>
                <c:ptCount val="1"/>
                <c:pt idx="0">
                  <c:v>Cologuard Plus</c:v>
                </c:pt>
              </c:strCache>
            </c:strRef>
          </c:tx>
          <c:spPr>
            <a:solidFill>
              <a:srgbClr val="297FD5">
                <a:lumMod val="75000"/>
              </a:srgbClr>
            </a:solidFill>
          </c:spPr>
          <c:invertIfNegative val="0"/>
          <c:dLbls>
            <c:dLbl>
              <c:idx val="0"/>
              <c:tx>
                <c:rich>
                  <a:bodyPr/>
                  <a:lstStyle/>
                  <a:p>
                    <a:fld id="{2FBE5F9A-4EE4-42C5-95C5-6C2B88DBAEED}"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6EDA-4B30-AD44-55A832A01FC9}"/>
                </c:ext>
              </c:extLst>
            </c:dLbl>
            <c:dLbl>
              <c:idx val="1"/>
              <c:tx>
                <c:rich>
                  <a:bodyPr/>
                  <a:lstStyle/>
                  <a:p>
                    <a:fld id="{D318AEAB-84B2-49A2-8BDC-91A8472333A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6EDA-4B30-AD44-55A832A01FC9}"/>
                </c:ext>
              </c:extLst>
            </c:dLbl>
            <c:dLbl>
              <c:idx val="2"/>
              <c:tx>
                <c:rich>
                  <a:bodyPr/>
                  <a:lstStyle/>
                  <a:p>
                    <a:fld id="{5E11A11F-CE5E-4304-822E-0707FE5768B5}"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EDA-4B30-AD44-55A832A01FC9}"/>
                </c:ext>
              </c:extLst>
            </c:dLbl>
            <c:dLbl>
              <c:idx val="3"/>
              <c:tx>
                <c:rich>
                  <a:bodyPr/>
                  <a:lstStyle/>
                  <a:p>
                    <a:fld id="{24B04122-6D96-45E1-A4EB-1404A005FE4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6EDA-4B30-AD44-55A832A01FC9}"/>
                </c:ext>
              </c:extLst>
            </c:dLbl>
            <c:dLbl>
              <c:idx val="4"/>
              <c:tx>
                <c:rich>
                  <a:bodyPr/>
                  <a:lstStyle/>
                  <a:p>
                    <a:fld id="{0D27A02F-1400-42B8-9A9F-087CD5996B1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6EDA-4B30-AD44-55A832A01FC9}"/>
                </c:ext>
              </c:extLst>
            </c:dLbl>
            <c:dLbl>
              <c:idx val="5"/>
              <c:tx>
                <c:rich>
                  <a:bodyPr/>
                  <a:lstStyle/>
                  <a:p>
                    <a:r>
                      <a:rPr lang="en-US"/>
                      <a:t>100%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6EDA-4B30-AD44-55A832A01FC9}"/>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Stage I
(n=25)</c:v>
                </c:pt>
                <c:pt idx="1">
                  <c:v>Stage II
(n=14)</c:v>
                </c:pt>
                <c:pt idx="2">
                  <c:v>Stage III
(n=30)</c:v>
                </c:pt>
                <c:pt idx="3">
                  <c:v>Stage IV
(N=12)</c:v>
                </c:pt>
                <c:pt idx="4">
                  <c:v>Stage I–III
(n=69)</c:v>
                </c:pt>
                <c:pt idx="5">
                  <c:v>Stage X
(n=4)</c:v>
                </c:pt>
              </c:strCache>
            </c:strRef>
          </c:cat>
          <c:val>
            <c:numRef>
              <c:f>Sheet1!$B$2:$B$7</c:f>
              <c:numCache>
                <c:formatCode>General</c:formatCode>
                <c:ptCount val="6"/>
                <c:pt idx="0">
                  <c:v>88</c:v>
                </c:pt>
                <c:pt idx="1">
                  <c:v>93</c:v>
                </c:pt>
                <c:pt idx="2">
                  <c:v>100</c:v>
                </c:pt>
                <c:pt idx="3">
                  <c:v>100</c:v>
                </c:pt>
                <c:pt idx="4">
                  <c:v>94</c:v>
                </c:pt>
                <c:pt idx="5">
                  <c:v>100</c:v>
                </c:pt>
              </c:numCache>
            </c:numRef>
          </c:val>
          <c:extLst>
            <c:ext xmlns:c16="http://schemas.microsoft.com/office/drawing/2014/chart" uri="{C3380CC4-5D6E-409C-BE32-E72D297353CC}">
              <c16:uniqueId val="{00000000-5FBF-44A3-AE6B-22EB4DC10F10}"/>
            </c:ext>
          </c:extLst>
        </c:ser>
        <c:ser>
          <c:idx val="1"/>
          <c:order val="1"/>
          <c:tx>
            <c:strRef>
              <c:f>Sheet1!$C$1</c:f>
              <c:strCache>
                <c:ptCount val="1"/>
                <c:pt idx="0">
                  <c:v>FIT</c:v>
                </c:pt>
              </c:strCache>
            </c:strRef>
          </c:tx>
          <c:spPr>
            <a:solidFill>
              <a:srgbClr val="629DD1">
                <a:lumMod val="60000"/>
                <a:lumOff val="40000"/>
              </a:srgbClr>
            </a:solidFill>
          </c:spPr>
          <c:invertIfNegative val="0"/>
          <c:dLbls>
            <c:dLbl>
              <c:idx val="0"/>
              <c:tx>
                <c:rich>
                  <a:bodyPr/>
                  <a:lstStyle/>
                  <a:p>
                    <a:fld id="{96F48EFC-9B9D-4758-B320-554A3743466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EDA-4B30-AD44-55A832A01FC9}"/>
                </c:ext>
              </c:extLst>
            </c:dLbl>
            <c:dLbl>
              <c:idx val="1"/>
              <c:tx>
                <c:rich>
                  <a:bodyPr/>
                  <a:lstStyle/>
                  <a:p>
                    <a:fld id="{26BFE096-A14B-44C5-A41C-80235F1B5ED8}"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EDA-4B30-AD44-55A832A01FC9}"/>
                </c:ext>
              </c:extLst>
            </c:dLbl>
            <c:dLbl>
              <c:idx val="2"/>
              <c:tx>
                <c:rich>
                  <a:bodyPr/>
                  <a:lstStyle/>
                  <a:p>
                    <a:fld id="{72EE1C0E-B5D0-4213-8DEE-7892FDA449DC}"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EDA-4B30-AD44-55A832A01FC9}"/>
                </c:ext>
              </c:extLst>
            </c:dLbl>
            <c:dLbl>
              <c:idx val="3"/>
              <c:tx>
                <c:rich>
                  <a:bodyPr/>
                  <a:lstStyle/>
                  <a:p>
                    <a:fld id="{ED728BEB-D677-45D2-8B46-4837705F568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EDA-4B30-AD44-55A832A01FC9}"/>
                </c:ext>
              </c:extLst>
            </c:dLbl>
            <c:dLbl>
              <c:idx val="4"/>
              <c:tx>
                <c:rich>
                  <a:bodyPr/>
                  <a:lstStyle/>
                  <a:p>
                    <a:fld id="{BBC96DB4-A880-46FA-964A-89E1D7E0B07C}"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EDA-4B30-AD44-55A832A01FC9}"/>
                </c:ext>
              </c:extLst>
            </c:dLbl>
            <c:dLbl>
              <c:idx val="5"/>
              <c:tx>
                <c:rich>
                  <a:bodyPr/>
                  <a:lstStyle/>
                  <a:p>
                    <a:fld id="{BE6355A4-8859-47FF-83C5-2C1B55B252E5}"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6EDA-4B30-AD44-55A832A01FC9}"/>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Stage I
(n=25)</c:v>
                </c:pt>
                <c:pt idx="1">
                  <c:v>Stage II
(n=14)</c:v>
                </c:pt>
                <c:pt idx="2">
                  <c:v>Stage III
(n=30)</c:v>
                </c:pt>
                <c:pt idx="3">
                  <c:v>Stage IV
(N=12)</c:v>
                </c:pt>
                <c:pt idx="4">
                  <c:v>Stage I–III
(n=69)</c:v>
                </c:pt>
                <c:pt idx="5">
                  <c:v>Stage X
(n=4)</c:v>
                </c:pt>
              </c:strCache>
            </c:strRef>
          </c:cat>
          <c:val>
            <c:numRef>
              <c:f>Sheet1!$C$2:$C$7</c:f>
              <c:numCache>
                <c:formatCode>General</c:formatCode>
                <c:ptCount val="6"/>
                <c:pt idx="0">
                  <c:v>56</c:v>
                </c:pt>
                <c:pt idx="1">
                  <c:v>79</c:v>
                </c:pt>
                <c:pt idx="2">
                  <c:v>73</c:v>
                </c:pt>
                <c:pt idx="3">
                  <c:v>83</c:v>
                </c:pt>
                <c:pt idx="4">
                  <c:v>68</c:v>
                </c:pt>
                <c:pt idx="5">
                  <c:v>75</c:v>
                </c:pt>
              </c:numCache>
            </c:numRef>
          </c:val>
          <c:extLst>
            <c:ext xmlns:c16="http://schemas.microsoft.com/office/drawing/2014/chart" uri="{C3380CC4-5D6E-409C-BE32-E72D297353CC}">
              <c16:uniqueId val="{00000001-5FBF-44A3-AE6B-22EB4DC10F10}"/>
            </c:ext>
          </c:extLst>
        </c:ser>
        <c:dLbls>
          <c:dLblPos val="outEnd"/>
          <c:showLegendKey val="0"/>
          <c:showVal val="1"/>
          <c:showCatName val="0"/>
          <c:showSerName val="0"/>
          <c:showPercent val="0"/>
          <c:showBubbleSize val="0"/>
        </c:dLbls>
        <c:gapWidth val="100"/>
        <c:axId val="695418880"/>
        <c:axId val="695420416"/>
      </c:barChart>
      <c:catAx>
        <c:axId val="695418880"/>
        <c:scaling>
          <c:orientation val="minMax"/>
        </c:scaling>
        <c:delete val="0"/>
        <c:axPos val="b"/>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695420416"/>
        <c:crosses val="autoZero"/>
        <c:auto val="1"/>
        <c:lblAlgn val="ctr"/>
        <c:lblOffset val="40"/>
        <c:noMultiLvlLbl val="0"/>
      </c:catAx>
      <c:valAx>
        <c:axId val="695420416"/>
        <c:scaling>
          <c:orientation val="minMax"/>
          <c:max val="100"/>
          <c:min val="0"/>
        </c:scaling>
        <c:delete val="0"/>
        <c:axPos val="l"/>
        <c:title>
          <c:tx>
            <c:rich>
              <a:bodyPr/>
              <a:lstStyle/>
              <a:p>
                <a:pPr>
                  <a:defRPr>
                    <a:solidFill>
                      <a:schemeClr val="tx1"/>
                    </a:solidFill>
                  </a:defRPr>
                </a:pPr>
                <a:r>
                  <a:rPr lang="en-US" dirty="0">
                    <a:solidFill>
                      <a:schemeClr val="tx1"/>
                    </a:solidFill>
                  </a:rPr>
                  <a:t>Sensitivity (%)</a:t>
                </a:r>
              </a:p>
            </c:rich>
          </c:tx>
          <c:layout>
            <c:manualLayout>
              <c:xMode val="edge"/>
              <c:yMode val="edge"/>
              <c:x val="4.9403482128582095E-2"/>
              <c:y val="0.25410931031603201"/>
            </c:manualLayout>
          </c:layout>
          <c:overlay val="0"/>
        </c:title>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695418880"/>
        <c:crosses val="autoZero"/>
        <c:crossBetween val="between"/>
        <c:majorUnit val="20"/>
      </c:valAx>
    </c:plotArea>
    <c:plotVisOnly val="1"/>
    <c:dispBlanksAs val="gap"/>
    <c:showDLblsOverMax val="0"/>
  </c:chart>
  <c:spPr>
    <a:ln w="28575">
      <a:solidFill>
        <a:srgbClr val="00508B"/>
      </a:solidFill>
    </a:ln>
    <a:effectLst>
      <a:outerShdw blurRad="50800" dist="38100" dir="5400000" algn="t" rotWithShape="0">
        <a:prstClr val="black">
          <a:alpha val="40000"/>
        </a:prstClr>
      </a:outerShdw>
    </a:effectLst>
  </c:spPr>
  <c:txPr>
    <a:bodyPr/>
    <a:lstStyle/>
    <a:p>
      <a:pPr>
        <a:defRPr sz="1000"/>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14502525114324"/>
          <c:y val="8.6206896551724144E-2"/>
          <c:w val="0.86695685731606686"/>
          <c:h val="0.65416644040184635"/>
        </c:manualLayout>
      </c:layout>
      <c:barChart>
        <c:barDir val="col"/>
        <c:grouping val="clustered"/>
        <c:varyColors val="0"/>
        <c:ser>
          <c:idx val="0"/>
          <c:order val="0"/>
          <c:tx>
            <c:strRef>
              <c:f>Sheet1!$B$1</c:f>
              <c:strCache>
                <c:ptCount val="1"/>
                <c:pt idx="0">
                  <c:v>Multitarget DNA Test</c:v>
                </c:pt>
              </c:strCache>
            </c:strRef>
          </c:tx>
          <c:spPr>
            <a:solidFill>
              <a:srgbClr val="297FD5">
                <a:lumMod val="75000"/>
              </a:srgbClr>
            </a:solidFill>
          </c:spPr>
          <c:invertIfNegative val="0"/>
          <c:dLbls>
            <c:dLbl>
              <c:idx val="0"/>
              <c:tx>
                <c:rich>
                  <a:bodyPr/>
                  <a:lstStyle/>
                  <a:p>
                    <a:fld id="{8387DBC3-ED0C-4942-A650-267CDD295AE5}"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129-48FA-A8CE-24889DD9FB28}"/>
                </c:ext>
              </c:extLst>
            </c:dLbl>
            <c:dLbl>
              <c:idx val="1"/>
              <c:tx>
                <c:rich>
                  <a:bodyPr/>
                  <a:lstStyle/>
                  <a:p>
                    <a:fld id="{EB9C4F5F-C853-4506-A44D-BA8B8D46D79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129-48FA-A8CE-24889DD9FB28}"/>
                </c:ext>
              </c:extLst>
            </c:dLbl>
            <c:dLbl>
              <c:idx val="2"/>
              <c:tx>
                <c:rich>
                  <a:bodyPr/>
                  <a:lstStyle/>
                  <a:p>
                    <a:fld id="{C9161198-C1B4-4229-A514-677DDFC737E2}"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C129-48FA-A8CE-24889DD9FB28}"/>
                </c:ext>
              </c:extLst>
            </c:dLbl>
            <c:dLbl>
              <c:idx val="3"/>
              <c:tx>
                <c:rich>
                  <a:bodyPr/>
                  <a:lstStyle/>
                  <a:p>
                    <a:fld id="{24A47C46-100C-42EB-94E5-228B47A15D9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C129-48FA-A8CE-24889DD9FB28}"/>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Proximal Cancer
(n=31)</c:v>
                </c:pt>
                <c:pt idx="1">
                  <c:v>Distal Cancer
(n=32)</c:v>
                </c:pt>
                <c:pt idx="2">
                  <c:v>Proximal Advanced
Precancerous Lesions
(n=1120)</c:v>
                </c:pt>
                <c:pt idx="3">
                  <c:v>Distal Advanced
Precancerous Lesions
(n=656)</c:v>
                </c:pt>
              </c:strCache>
            </c:strRef>
          </c:cat>
          <c:val>
            <c:numRef>
              <c:f>Sheet1!$B$2:$B$5</c:f>
              <c:numCache>
                <c:formatCode>0</c:formatCode>
                <c:ptCount val="4"/>
                <c:pt idx="0">
                  <c:v>94</c:v>
                </c:pt>
                <c:pt idx="1">
                  <c:v>94</c:v>
                </c:pt>
                <c:pt idx="2">
                  <c:v>39</c:v>
                </c:pt>
                <c:pt idx="3">
                  <c:v>48</c:v>
                </c:pt>
              </c:numCache>
            </c:numRef>
          </c:val>
          <c:extLst>
            <c:ext xmlns:c16="http://schemas.microsoft.com/office/drawing/2014/chart" uri="{C3380CC4-5D6E-409C-BE32-E72D297353CC}">
              <c16:uniqueId val="{00000000-2A2E-4CA4-B237-ECB271EAD279}"/>
            </c:ext>
          </c:extLst>
        </c:ser>
        <c:ser>
          <c:idx val="1"/>
          <c:order val="1"/>
          <c:tx>
            <c:strRef>
              <c:f>Sheet1!$C$1</c:f>
              <c:strCache>
                <c:ptCount val="1"/>
                <c:pt idx="0">
                  <c:v>FIT</c:v>
                </c:pt>
              </c:strCache>
            </c:strRef>
          </c:tx>
          <c:spPr>
            <a:solidFill>
              <a:srgbClr val="629DD1">
                <a:lumMod val="60000"/>
                <a:lumOff val="40000"/>
              </a:srgbClr>
            </a:solidFill>
          </c:spPr>
          <c:invertIfNegative val="0"/>
          <c:dLbls>
            <c:dLbl>
              <c:idx val="0"/>
              <c:tx>
                <c:rich>
                  <a:bodyPr/>
                  <a:lstStyle/>
                  <a:p>
                    <a:fld id="{6C8951FB-DB31-4ED1-B578-ABF326A652E1}"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129-48FA-A8CE-24889DD9FB28}"/>
                </c:ext>
              </c:extLst>
            </c:dLbl>
            <c:dLbl>
              <c:idx val="1"/>
              <c:tx>
                <c:rich>
                  <a:bodyPr/>
                  <a:lstStyle/>
                  <a:p>
                    <a:fld id="{DEC72C62-58BE-46B3-8D2A-6F8AA3364A4C}"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C129-48FA-A8CE-24889DD9FB28}"/>
                </c:ext>
              </c:extLst>
            </c:dLbl>
            <c:dLbl>
              <c:idx val="2"/>
              <c:tx>
                <c:rich>
                  <a:bodyPr/>
                  <a:lstStyle/>
                  <a:p>
                    <a:fld id="{82F7E0AA-2B16-4C3F-B30E-D8E931680D06}"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C129-48FA-A8CE-24889DD9FB28}"/>
                </c:ext>
              </c:extLst>
            </c:dLbl>
            <c:dLbl>
              <c:idx val="3"/>
              <c:tx>
                <c:rich>
                  <a:bodyPr/>
                  <a:lstStyle/>
                  <a:p>
                    <a:fld id="{EAF05146-8B38-4680-998A-51F00612165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129-48FA-A8CE-24889DD9FB28}"/>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Proximal Cancer
(n=31)</c:v>
                </c:pt>
                <c:pt idx="1">
                  <c:v>Distal Cancer
(n=32)</c:v>
                </c:pt>
                <c:pt idx="2">
                  <c:v>Proximal Advanced
Precancerous Lesions
(n=1120)</c:v>
                </c:pt>
                <c:pt idx="3">
                  <c:v>Distal Advanced
Precancerous Lesions
(n=656)</c:v>
                </c:pt>
              </c:strCache>
            </c:strRef>
          </c:cat>
          <c:val>
            <c:numRef>
              <c:f>Sheet1!$C$2:$C$5</c:f>
              <c:numCache>
                <c:formatCode>0</c:formatCode>
                <c:ptCount val="4"/>
                <c:pt idx="0">
                  <c:v>61</c:v>
                </c:pt>
                <c:pt idx="1">
                  <c:v>78</c:v>
                </c:pt>
                <c:pt idx="2">
                  <c:v>16</c:v>
                </c:pt>
                <c:pt idx="3">
                  <c:v>36</c:v>
                </c:pt>
              </c:numCache>
            </c:numRef>
          </c:val>
          <c:extLst>
            <c:ext xmlns:c16="http://schemas.microsoft.com/office/drawing/2014/chart" uri="{C3380CC4-5D6E-409C-BE32-E72D297353CC}">
              <c16:uniqueId val="{00000001-2A2E-4CA4-B237-ECB271EAD279}"/>
            </c:ext>
          </c:extLst>
        </c:ser>
        <c:dLbls>
          <c:dLblPos val="outEnd"/>
          <c:showLegendKey val="0"/>
          <c:showVal val="1"/>
          <c:showCatName val="0"/>
          <c:showSerName val="0"/>
          <c:showPercent val="0"/>
          <c:showBubbleSize val="0"/>
        </c:dLbls>
        <c:gapWidth val="100"/>
        <c:axId val="775011712"/>
        <c:axId val="689947776"/>
      </c:barChart>
      <c:catAx>
        <c:axId val="775011712"/>
        <c:scaling>
          <c:orientation val="minMax"/>
        </c:scaling>
        <c:delete val="0"/>
        <c:axPos val="b"/>
        <c:numFmt formatCode="General" sourceLinked="0"/>
        <c:majorTickMark val="out"/>
        <c:minorTickMark val="none"/>
        <c:tickLblPos val="nextTo"/>
        <c:crossAx val="689947776"/>
        <c:crosses val="autoZero"/>
        <c:auto val="1"/>
        <c:lblAlgn val="ctr"/>
        <c:lblOffset val="60"/>
        <c:noMultiLvlLbl val="0"/>
      </c:catAx>
      <c:valAx>
        <c:axId val="689947776"/>
        <c:scaling>
          <c:orientation val="minMax"/>
          <c:max val="100"/>
          <c:min val="0"/>
        </c:scaling>
        <c:delete val="0"/>
        <c:axPos val="l"/>
        <c:title>
          <c:tx>
            <c:rich>
              <a:bodyPr/>
              <a:lstStyle/>
              <a:p>
                <a:pPr>
                  <a:defRPr/>
                </a:pPr>
                <a:r>
                  <a:rPr lang="en-US" dirty="0"/>
                  <a:t>Sensitivity (%)</a:t>
                </a:r>
              </a:p>
            </c:rich>
          </c:tx>
          <c:overlay val="0"/>
        </c:title>
        <c:numFmt formatCode="General" sourceLinked="0"/>
        <c:majorTickMark val="out"/>
        <c:minorTickMark val="none"/>
        <c:tickLblPos val="nextTo"/>
        <c:crossAx val="775011712"/>
        <c:crosses val="autoZero"/>
        <c:crossBetween val="between"/>
        <c:majorUnit val="20"/>
      </c:valAx>
    </c:plotArea>
    <c:plotVisOnly val="1"/>
    <c:dispBlanksAs val="gap"/>
    <c:showDLblsOverMax val="0"/>
  </c:chart>
  <c:spPr>
    <a:ln w="28575">
      <a:solidFill>
        <a:srgbClr val="00508B"/>
      </a:solidFill>
    </a:ln>
    <a:effectLst>
      <a:outerShdw blurRad="50800" dist="38100" dir="5400000" algn="t" rotWithShape="0">
        <a:prstClr val="black">
          <a:alpha val="40000"/>
        </a:prstClr>
      </a:outerShdw>
    </a:effectLst>
  </c:spPr>
  <c:txPr>
    <a:bodyPr/>
    <a:lstStyle/>
    <a:p>
      <a:pPr>
        <a:defRPr sz="1000">
          <a:solidFill>
            <a:schemeClr val="tx1"/>
          </a:solidFill>
          <a:latin typeface="Arial" panose="020B0604020202020204" pitchFamily="34" charset="0"/>
          <a:cs typeface="Arial" panose="020B0604020202020204" pitchFamily="34" charset="0"/>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Cologuard Plus</c:v>
                </c:pt>
              </c:strCache>
            </c:strRef>
          </c:tx>
          <c:spPr>
            <a:solidFill>
              <a:schemeClr val="accent3">
                <a:lumMod val="75000"/>
              </a:schemeClr>
            </a:solidFill>
            <a:ln>
              <a:noFill/>
            </a:ln>
            <a:effectLst/>
          </c:spPr>
          <c:invertIfNegative val="0"/>
          <c:dLbls>
            <c:dLbl>
              <c:idx val="0"/>
              <c:tx>
                <c:rich>
                  <a:bodyPr/>
                  <a:lstStyle/>
                  <a:p>
                    <a:fld id="{EB8698F7-4B72-47B5-ADE5-62C477B052F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BFA2-4B6B-9B08-C4970BCFFC9C}"/>
                </c:ext>
              </c:extLst>
            </c:dLbl>
            <c:dLbl>
              <c:idx val="1"/>
              <c:tx>
                <c:rich>
                  <a:bodyPr/>
                  <a:lstStyle/>
                  <a:p>
                    <a:fld id="{4AFBBEB9-284B-4B25-A25F-C72DD1FCE2A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BFA2-4B6B-9B08-C4970BCFFC9C}"/>
                </c:ext>
              </c:extLst>
            </c:dLbl>
            <c:dLbl>
              <c:idx val="2"/>
              <c:tx>
                <c:rich>
                  <a:bodyPr/>
                  <a:lstStyle/>
                  <a:p>
                    <a:fld id="{D115B72C-6E4B-4424-A130-E61ED6675F5F}"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BFA2-4B6B-9B08-C4970BCFFC9C}"/>
                </c:ext>
              </c:extLst>
            </c:dLbl>
            <c:dLbl>
              <c:idx val="3"/>
              <c:tx>
                <c:rich>
                  <a:bodyPr/>
                  <a:lstStyle/>
                  <a:p>
                    <a:fld id="{76717D5E-1BC2-432E-A1FB-C41A692AAF2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BFA2-4B6B-9B08-C4970BCFFC9C}"/>
                </c:ext>
              </c:extLst>
            </c:dLbl>
            <c:dLbl>
              <c:idx val="4"/>
              <c:tx>
                <c:rich>
                  <a:bodyPr/>
                  <a:lstStyle/>
                  <a:p>
                    <a:fld id="{63E4E984-1345-4E38-A071-E35257069DD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BFA2-4B6B-9B08-C4970BCFFC9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&lt;5 mm
(n=1)</c:v>
                </c:pt>
                <c:pt idx="1">
                  <c:v>5-9 mm
(n=1)</c:v>
                </c:pt>
                <c:pt idx="2">
                  <c:v>10-19 mm
(n=8)</c:v>
                </c:pt>
                <c:pt idx="3">
                  <c:v>20-29 mm
(n=13)</c:v>
                </c:pt>
                <c:pt idx="4">
                  <c:v>≥30 mm
(n=62)</c:v>
                </c:pt>
              </c:strCache>
            </c:strRef>
          </c:cat>
          <c:val>
            <c:numRef>
              <c:f>Sheet1!$B$2:$B$6</c:f>
              <c:numCache>
                <c:formatCode>0</c:formatCode>
                <c:ptCount val="5"/>
                <c:pt idx="0">
                  <c:v>100</c:v>
                </c:pt>
                <c:pt idx="1">
                  <c:v>100</c:v>
                </c:pt>
                <c:pt idx="2">
                  <c:v>87.5</c:v>
                </c:pt>
                <c:pt idx="3">
                  <c:v>92.3</c:v>
                </c:pt>
                <c:pt idx="4">
                  <c:v>96.8</c:v>
                </c:pt>
              </c:numCache>
            </c:numRef>
          </c:val>
          <c:extLst>
            <c:ext xmlns:c16="http://schemas.microsoft.com/office/drawing/2014/chart" uri="{C3380CC4-5D6E-409C-BE32-E72D297353CC}">
              <c16:uniqueId val="{00000000-764E-4F17-8D1A-563E668D0512}"/>
            </c:ext>
          </c:extLst>
        </c:ser>
        <c:ser>
          <c:idx val="1"/>
          <c:order val="1"/>
          <c:tx>
            <c:strRef>
              <c:f>Sheet1!$C$1</c:f>
              <c:strCache>
                <c:ptCount val="1"/>
                <c:pt idx="0">
                  <c:v>FIT</c:v>
                </c:pt>
              </c:strCache>
            </c:strRef>
          </c:tx>
          <c:spPr>
            <a:solidFill>
              <a:schemeClr val="accent2">
                <a:lumMod val="60000"/>
                <a:lumOff val="40000"/>
              </a:schemeClr>
            </a:solidFill>
            <a:ln>
              <a:noFill/>
            </a:ln>
            <a:effectLst/>
          </c:spPr>
          <c:invertIfNegative val="0"/>
          <c:dLbls>
            <c:dLbl>
              <c:idx val="0"/>
              <c:tx>
                <c:rich>
                  <a:bodyPr/>
                  <a:lstStyle/>
                  <a:p>
                    <a:fld id="{1BBFDA15-9CFC-4D0F-9841-60C2C7D1A064}"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FA2-4B6B-9B08-C4970BCFFC9C}"/>
                </c:ext>
              </c:extLst>
            </c:dLbl>
            <c:dLbl>
              <c:idx val="1"/>
              <c:tx>
                <c:rich>
                  <a:bodyPr/>
                  <a:lstStyle/>
                  <a:p>
                    <a:fld id="{47A713B9-2B09-419E-8BD1-2490ADFB81C7}"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FA2-4B6B-9B08-C4970BCFFC9C}"/>
                </c:ext>
              </c:extLst>
            </c:dLbl>
            <c:dLbl>
              <c:idx val="2"/>
              <c:tx>
                <c:rich>
                  <a:bodyPr/>
                  <a:lstStyle/>
                  <a:p>
                    <a:fld id="{BFE1621B-6732-486D-B0A4-3D1888F907B2}"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FA2-4B6B-9B08-C4970BCFFC9C}"/>
                </c:ext>
              </c:extLst>
            </c:dLbl>
            <c:dLbl>
              <c:idx val="3"/>
              <c:tx>
                <c:rich>
                  <a:bodyPr/>
                  <a:lstStyle/>
                  <a:p>
                    <a:fld id="{4A98C554-C6FF-4AA8-9828-88A5E0F92A8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FA2-4B6B-9B08-C4970BCFFC9C}"/>
                </c:ext>
              </c:extLst>
            </c:dLbl>
            <c:dLbl>
              <c:idx val="4"/>
              <c:tx>
                <c:rich>
                  <a:bodyPr/>
                  <a:lstStyle/>
                  <a:p>
                    <a:fld id="{2CE6C4C2-7CA2-4EDA-96DA-78A2358DA4BB}"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FA2-4B6B-9B08-C4970BCFFC9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&lt;5 mm
(n=1)</c:v>
                </c:pt>
                <c:pt idx="1">
                  <c:v>5-9 mm
(n=1)</c:v>
                </c:pt>
                <c:pt idx="2">
                  <c:v>10-19 mm
(n=8)</c:v>
                </c:pt>
                <c:pt idx="3">
                  <c:v>20-29 mm
(n=13)</c:v>
                </c:pt>
                <c:pt idx="4">
                  <c:v>≥30 mm
(n=62)</c:v>
                </c:pt>
              </c:strCache>
            </c:strRef>
          </c:cat>
          <c:val>
            <c:numRef>
              <c:f>Sheet1!$C$2:$C$6</c:f>
              <c:numCache>
                <c:formatCode>0</c:formatCode>
                <c:ptCount val="5"/>
                <c:pt idx="0">
                  <c:v>100</c:v>
                </c:pt>
                <c:pt idx="1">
                  <c:v>100</c:v>
                </c:pt>
                <c:pt idx="2">
                  <c:v>62.5</c:v>
                </c:pt>
                <c:pt idx="3">
                  <c:v>61.5</c:v>
                </c:pt>
                <c:pt idx="4">
                  <c:v>72.599999999999994</c:v>
                </c:pt>
              </c:numCache>
            </c:numRef>
          </c:val>
          <c:extLst>
            <c:ext xmlns:c16="http://schemas.microsoft.com/office/drawing/2014/chart" uri="{C3380CC4-5D6E-409C-BE32-E72D297353CC}">
              <c16:uniqueId val="{00000001-764E-4F17-8D1A-563E668D0512}"/>
            </c:ext>
          </c:extLst>
        </c:ser>
        <c:dLbls>
          <c:dLblPos val="outEnd"/>
          <c:showLegendKey val="0"/>
          <c:showVal val="1"/>
          <c:showCatName val="0"/>
          <c:showSerName val="0"/>
          <c:showPercent val="0"/>
          <c:showBubbleSize val="0"/>
        </c:dLbls>
        <c:gapWidth val="219"/>
        <c:overlap val="-27"/>
        <c:axId val="1254427912"/>
        <c:axId val="1254421072"/>
      </c:barChart>
      <c:catAx>
        <c:axId val="1254427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54421072"/>
        <c:crosses val="autoZero"/>
        <c:auto val="1"/>
        <c:lblAlgn val="ctr"/>
        <c:lblOffset val="100"/>
        <c:noMultiLvlLbl val="0"/>
      </c:catAx>
      <c:valAx>
        <c:axId val="1254421072"/>
        <c:scaling>
          <c:orientation val="minMax"/>
          <c:max val="1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Sensitivity (%)</a:t>
                </a:r>
              </a:p>
            </c:rich>
          </c:tx>
          <c:layout>
            <c:manualLayout>
              <c:xMode val="edge"/>
              <c:yMode val="edge"/>
              <c:x val="1.2610393979579467E-2"/>
              <c:y val="0.2762368011593631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54427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28575">
      <a:solidFill>
        <a:schemeClr val="accent1">
          <a:lumMod val="75000"/>
        </a:schemeClr>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strCache>
            </c:strRef>
          </c:tx>
          <c:spPr>
            <a:ln>
              <a:noFill/>
            </a:ln>
          </c:spPr>
          <c:dPt>
            <c:idx val="0"/>
            <c:bubble3D val="0"/>
            <c:spPr>
              <a:solidFill>
                <a:srgbClr val="FFC000"/>
              </a:solidFill>
              <a:ln w="19050">
                <a:noFill/>
              </a:ln>
              <a:effectLst/>
            </c:spPr>
            <c:extLst>
              <c:ext xmlns:c16="http://schemas.microsoft.com/office/drawing/2014/chart" uri="{C3380CC4-5D6E-409C-BE32-E72D297353CC}">
                <c16:uniqueId val="{00000001-C4ED-432B-9B44-C81FE130A48D}"/>
              </c:ext>
            </c:extLst>
          </c:dPt>
          <c:dPt>
            <c:idx val="1"/>
            <c:bubble3D val="0"/>
            <c:spPr>
              <a:solidFill>
                <a:schemeClr val="accent4"/>
              </a:solidFill>
              <a:ln w="19050">
                <a:noFill/>
              </a:ln>
              <a:effectLst/>
            </c:spPr>
            <c:extLst>
              <c:ext xmlns:c16="http://schemas.microsoft.com/office/drawing/2014/chart" uri="{C3380CC4-5D6E-409C-BE32-E72D297353CC}">
                <c16:uniqueId val="{00000003-C4ED-432B-9B44-C81FE130A48D}"/>
              </c:ext>
            </c:extLst>
          </c:dPt>
          <c:dPt>
            <c:idx val="2"/>
            <c:bubble3D val="0"/>
            <c:spPr>
              <a:solidFill>
                <a:schemeClr val="accent3"/>
              </a:solidFill>
              <a:ln w="12700">
                <a:noFill/>
              </a:ln>
              <a:effectLst/>
            </c:spPr>
            <c:extLst>
              <c:ext xmlns:c16="http://schemas.microsoft.com/office/drawing/2014/chart" uri="{C3380CC4-5D6E-409C-BE32-E72D297353CC}">
                <c16:uniqueId val="{00000005-C4ED-432B-9B44-C81FE130A48D}"/>
              </c:ext>
            </c:extLst>
          </c:dPt>
          <c:dPt>
            <c:idx val="3"/>
            <c:bubble3D val="0"/>
            <c:spPr>
              <a:solidFill>
                <a:schemeClr val="accent1">
                  <a:lumMod val="60000"/>
                  <a:lumOff val="40000"/>
                </a:schemeClr>
              </a:solidFill>
              <a:ln w="12700">
                <a:noFill/>
              </a:ln>
              <a:effectLst/>
            </c:spPr>
            <c:extLst>
              <c:ext xmlns:c16="http://schemas.microsoft.com/office/drawing/2014/chart" uri="{C3380CC4-5D6E-409C-BE32-E72D297353CC}">
                <c16:uniqueId val="{00000007-C4ED-432B-9B44-C81FE130A48D}"/>
              </c:ext>
            </c:extLst>
          </c:dPt>
          <c:cat>
            <c:strRef>
              <c:f>Sheet1!$A$2:$A$5</c:f>
              <c:strCache>
                <c:ptCount val="4"/>
                <c:pt idx="0">
                  <c:v>Cancer</c:v>
                </c:pt>
                <c:pt idx="1">
                  <c:v>APLs</c:v>
                </c:pt>
                <c:pt idx="2">
                  <c:v>Nonadvanced adenoma 
(Cat 3-5)</c:v>
                </c:pt>
                <c:pt idx="3">
                  <c:v>Negative findings 
(Cat 6)</c:v>
                </c:pt>
              </c:strCache>
            </c:strRef>
          </c:cat>
          <c:val>
            <c:numRef>
              <c:f>Sheet1!$B$2:$B$5</c:f>
              <c:numCache>
                <c:formatCode>0.00%</c:formatCode>
                <c:ptCount val="4"/>
                <c:pt idx="0">
                  <c:v>2.0000000000000001E-4</c:v>
                </c:pt>
                <c:pt idx="1">
                  <c:v>6.8000000000000005E-2</c:v>
                </c:pt>
                <c:pt idx="2">
                  <c:v>0.34699999999999998</c:v>
                </c:pt>
                <c:pt idx="3">
                  <c:v>0.58499999999999996</c:v>
                </c:pt>
              </c:numCache>
            </c:numRef>
          </c:val>
          <c:extLst>
            <c:ext xmlns:c16="http://schemas.microsoft.com/office/drawing/2014/chart" uri="{C3380CC4-5D6E-409C-BE32-E72D297353CC}">
              <c16:uniqueId val="{00000008-C4ED-432B-9B44-C81FE130A48D}"/>
            </c:ext>
          </c:extLst>
        </c:ser>
        <c:dLbls>
          <c:dLblPos val="bestFit"/>
          <c:showLegendKey val="0"/>
          <c:showVal val="0"/>
          <c:showCatName val="0"/>
          <c:showSerName val="0"/>
          <c:showPercent val="0"/>
          <c:showBubbleSize val="0"/>
          <c:showLeaderLines val="0"/>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2"/>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strCache>
            </c:strRef>
          </c:tx>
          <c:spPr>
            <a:ln w="12700">
              <a:noFill/>
            </a:ln>
          </c:spPr>
          <c:dPt>
            <c:idx val="0"/>
            <c:bubble3D val="0"/>
            <c:spPr>
              <a:solidFill>
                <a:srgbClr val="FFC000"/>
              </a:solidFill>
              <a:ln w="12700">
                <a:noFill/>
              </a:ln>
              <a:effectLst/>
            </c:spPr>
            <c:extLst>
              <c:ext xmlns:c16="http://schemas.microsoft.com/office/drawing/2014/chart" uri="{C3380CC4-5D6E-409C-BE32-E72D297353CC}">
                <c16:uniqueId val="{00000001-7D1A-4FDB-8AA9-3662F42CB51A}"/>
              </c:ext>
            </c:extLst>
          </c:dPt>
          <c:dPt>
            <c:idx val="1"/>
            <c:bubble3D val="0"/>
            <c:spPr>
              <a:solidFill>
                <a:schemeClr val="accent4"/>
              </a:solidFill>
              <a:ln w="12700">
                <a:noFill/>
              </a:ln>
              <a:effectLst/>
            </c:spPr>
            <c:extLst>
              <c:ext xmlns:c16="http://schemas.microsoft.com/office/drawing/2014/chart" uri="{C3380CC4-5D6E-409C-BE32-E72D297353CC}">
                <c16:uniqueId val="{00000003-7D1A-4FDB-8AA9-3662F42CB51A}"/>
              </c:ext>
            </c:extLst>
          </c:dPt>
          <c:dPt>
            <c:idx val="2"/>
            <c:bubble3D val="0"/>
            <c:spPr>
              <a:solidFill>
                <a:schemeClr val="accent3"/>
              </a:solidFill>
              <a:ln w="12700">
                <a:noFill/>
              </a:ln>
              <a:effectLst/>
            </c:spPr>
            <c:extLst>
              <c:ext xmlns:c16="http://schemas.microsoft.com/office/drawing/2014/chart" uri="{C3380CC4-5D6E-409C-BE32-E72D297353CC}">
                <c16:uniqueId val="{00000005-7D1A-4FDB-8AA9-3662F42CB51A}"/>
              </c:ext>
            </c:extLst>
          </c:dPt>
          <c:dPt>
            <c:idx val="3"/>
            <c:bubble3D val="0"/>
            <c:spPr>
              <a:solidFill>
                <a:schemeClr val="accent1">
                  <a:lumMod val="60000"/>
                  <a:lumOff val="40000"/>
                </a:schemeClr>
              </a:solidFill>
              <a:ln w="12700">
                <a:noFill/>
              </a:ln>
              <a:effectLst/>
            </c:spPr>
            <c:extLst>
              <c:ext xmlns:c16="http://schemas.microsoft.com/office/drawing/2014/chart" uri="{C3380CC4-5D6E-409C-BE32-E72D297353CC}">
                <c16:uniqueId val="{00000007-7D1A-4FDB-8AA9-3662F42CB51A}"/>
              </c:ext>
            </c:extLst>
          </c:dPt>
          <c:cat>
            <c:strRef>
              <c:f>Sheet1!$A$2:$A$5</c:f>
              <c:strCache>
                <c:ptCount val="4"/>
                <c:pt idx="0">
                  <c:v>Cancer</c:v>
                </c:pt>
                <c:pt idx="1">
                  <c:v>APLs</c:v>
                </c:pt>
                <c:pt idx="2">
                  <c:v>Nonadvanced adenoma (Cat 3-5)</c:v>
                </c:pt>
                <c:pt idx="3">
                  <c:v>Negative findings (Cat 6)</c:v>
                </c:pt>
              </c:strCache>
            </c:strRef>
          </c:cat>
          <c:val>
            <c:numRef>
              <c:f>Sheet1!$B$2:$B$5</c:f>
              <c:numCache>
                <c:formatCode>0.0</c:formatCode>
                <c:ptCount val="4"/>
                <c:pt idx="0">
                  <c:v>3.2</c:v>
                </c:pt>
                <c:pt idx="1">
                  <c:v>34</c:v>
                </c:pt>
                <c:pt idx="2">
                  <c:v>32.6</c:v>
                </c:pt>
                <c:pt idx="3">
                  <c:v>30.1</c:v>
                </c:pt>
              </c:numCache>
            </c:numRef>
          </c:val>
          <c:extLst>
            <c:ext xmlns:c16="http://schemas.microsoft.com/office/drawing/2014/chart" uri="{C3380CC4-5D6E-409C-BE32-E72D297353CC}">
              <c16:uniqueId val="{00000008-7D1A-4FDB-8AA9-3662F42CB51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2"/>
          </a:solidFill>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2.xml.rels><?xml version="1.0" encoding="UTF-8" standalone="yes"?>
<Relationships xmlns="http://schemas.openxmlformats.org/package/2006/relationships"><Relationship Id="rId1" Type="http://schemas.openxmlformats.org/officeDocument/2006/relationships/image" Target="../media/image1.png"/></Relationships>
</file>

<file path=ppt/drawings/_rels/drawing3.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0.52539</cdr:x>
      <cdr:y>0.72011</cdr:y>
    </cdr:from>
    <cdr:to>
      <cdr:x>0.5559</cdr:x>
      <cdr:y>0.80617</cdr:y>
    </cdr:to>
    <cdr:sp macro="" textlink="">
      <cdr:nvSpPr>
        <cdr:cNvPr id="2" name="TextBox 1">
          <a:extLst xmlns:a="http://schemas.openxmlformats.org/drawingml/2006/main">
            <a:ext uri="{FF2B5EF4-FFF2-40B4-BE49-F238E27FC236}">
              <a16:creationId xmlns:a16="http://schemas.microsoft.com/office/drawing/2014/main" id="{AF38E352-4490-DCD5-4415-CAA3CBB5FC50}"/>
            </a:ext>
          </a:extLst>
        </cdr:cNvPr>
        <cdr:cNvSpPr txBox="1"/>
      </cdr:nvSpPr>
      <cdr:spPr>
        <a:xfrm xmlns:a="http://schemas.openxmlformats.org/drawingml/2006/main">
          <a:off x="4219508" y="1545237"/>
          <a:ext cx="245069" cy="184666"/>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pPr algn="l"/>
          <a:r>
            <a:rPr lang="en-US" sz="1200" i="0" kern="1200" baseline="0" dirty="0">
              <a:solidFill>
                <a:srgbClr val="000000"/>
              </a:solidFill>
              <a:latin typeface="Cambria Math" panose="02040503050406030204" pitchFamily="18" charset="0"/>
              <a:cs typeface="Arial" panose="020B0604020202020204" pitchFamily="34" charset="0"/>
            </a:rPr>
            <a:t>†</a:t>
          </a:r>
          <a:endParaRPr lang="en-US" sz="1200" kern="1200" baseline="0" dirty="0">
            <a:solidFill>
              <a:srgbClr val="000000"/>
            </a:solidFill>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0.43339</cdr:x>
      <cdr:y>0.89625</cdr:y>
    </cdr:from>
    <cdr:to>
      <cdr:x>0.59459</cdr:x>
      <cdr:y>0.96114</cdr:y>
    </cdr:to>
    <cdr:pic>
      <cdr:nvPicPr>
        <cdr:cNvPr id="5" name="chart">
          <a:extLst xmlns:a="http://schemas.openxmlformats.org/drawingml/2006/main">
            <a:ext uri="{FF2B5EF4-FFF2-40B4-BE49-F238E27FC236}">
              <a16:creationId xmlns:a16="http://schemas.microsoft.com/office/drawing/2014/main" id="{0FDB7B64-5F85-31CD-8086-387A2B9588CC}"/>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456386" y="3552496"/>
          <a:ext cx="1657581" cy="257211"/>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0.39776</cdr:x>
      <cdr:y>0.90044</cdr:y>
    </cdr:from>
    <cdr:to>
      <cdr:x>0.55833</cdr:x>
      <cdr:y>0.96394</cdr:y>
    </cdr:to>
    <cdr:pic>
      <cdr:nvPicPr>
        <cdr:cNvPr id="2" name="chart">
          <a:extLst xmlns:a="http://schemas.openxmlformats.org/drawingml/2006/main">
            <a:ext uri="{FF2B5EF4-FFF2-40B4-BE49-F238E27FC236}">
              <a16:creationId xmlns:a16="http://schemas.microsoft.com/office/drawing/2014/main" id="{85E35FB8-E487-FB6B-0762-3A62F19CCEFA}"/>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106266" y="3647090"/>
          <a:ext cx="1657581" cy="257211"/>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0.59464</cdr:x>
      <cdr:y>0.30276</cdr:y>
    </cdr:from>
    <cdr:to>
      <cdr:x>0.85599</cdr:x>
      <cdr:y>0.48419</cdr:y>
    </cdr:to>
    <cdr:sp macro="" textlink="">
      <cdr:nvSpPr>
        <cdr:cNvPr id="2" name="TextBox 1">
          <a:extLst xmlns:a="http://schemas.openxmlformats.org/drawingml/2006/main">
            <a:ext uri="{FF2B5EF4-FFF2-40B4-BE49-F238E27FC236}">
              <a16:creationId xmlns:a16="http://schemas.microsoft.com/office/drawing/2014/main" id="{13BFF825-6553-2CFB-5AE2-8424768DB857}"/>
            </a:ext>
          </a:extLst>
        </cdr:cNvPr>
        <cdr:cNvSpPr txBox="1"/>
      </cdr:nvSpPr>
      <cdr:spPr>
        <a:xfrm xmlns:a="http://schemas.openxmlformats.org/drawingml/2006/main">
          <a:off x="1413728" y="664420"/>
          <a:ext cx="621344" cy="398159"/>
        </a:xfrm>
        <a:prstGeom xmlns:a="http://schemas.openxmlformats.org/drawingml/2006/main" prst="rect">
          <a:avLst/>
        </a:prstGeom>
      </cdr:spPr>
      <cdr:txBody>
        <a:bodyPr xmlns:a="http://schemas.openxmlformats.org/drawingml/2006/main" vertOverflow="clip" wrap="square" lIns="0" rIns="0" rtlCol="0"/>
        <a:lstStyle xmlns:a="http://schemas.openxmlformats.org/drawingml/2006/main"/>
        <a:p xmlns:a="http://schemas.openxmlformats.org/drawingml/2006/main">
          <a:pPr algn="ctr" defTabSz="685800"/>
          <a:r>
            <a:rPr lang="en-US" sz="1000" b="1" dirty="0">
              <a:solidFill>
                <a:schemeClr val="tx1"/>
              </a:solidFill>
            </a:rPr>
            <a:t>34.0%</a:t>
          </a:r>
        </a:p>
        <a:p xmlns:a="http://schemas.openxmlformats.org/drawingml/2006/main">
          <a:pPr algn="ctr" defTabSz="685800"/>
          <a:r>
            <a:rPr lang="en-US" sz="1000" b="1" dirty="0">
              <a:solidFill>
                <a:schemeClr val="tx1"/>
              </a:solidFill>
            </a:rPr>
            <a:t>(n=849)</a:t>
          </a:r>
        </a:p>
      </cdr:txBody>
    </cdr:sp>
  </cdr:relSizeAnchor>
</c:userShapes>
</file>

<file path=ppt/drawings/drawing5.xml><?xml version="1.0" encoding="utf-8"?>
<c:userShapes xmlns:c="http://schemas.openxmlformats.org/drawingml/2006/chart">
  <cdr:relSizeAnchor xmlns:cdr="http://schemas.openxmlformats.org/drawingml/2006/chartDrawing">
    <cdr:from>
      <cdr:x>0.72719</cdr:x>
      <cdr:y>0.82555</cdr:y>
    </cdr:from>
    <cdr:to>
      <cdr:x>0.93108</cdr:x>
      <cdr:y>0.87215</cdr:y>
    </cdr:to>
    <cdr:sp macro="" textlink="">
      <cdr:nvSpPr>
        <cdr:cNvPr id="2" name="TextBox 1">
          <a:extLst xmlns:a="http://schemas.openxmlformats.org/drawingml/2006/main">
            <a:ext uri="{FF2B5EF4-FFF2-40B4-BE49-F238E27FC236}">
              <a16:creationId xmlns:a16="http://schemas.microsoft.com/office/drawing/2014/main" id="{CFCDCFCC-5674-2E32-C428-864B366426D7}"/>
            </a:ext>
          </a:extLst>
        </cdr:cNvPr>
        <cdr:cNvSpPr txBox="1"/>
      </cdr:nvSpPr>
      <cdr:spPr>
        <a:xfrm xmlns:a="http://schemas.openxmlformats.org/drawingml/2006/main">
          <a:off x="3804973" y="2726075"/>
          <a:ext cx="1066800" cy="153888"/>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pPr algn="ctr"/>
          <a:r>
            <a:rPr lang="en-US" sz="1000" kern="1200" dirty="0">
              <a:solidFill>
                <a:srgbClr val="000000"/>
              </a:solidFill>
              <a:latin typeface="Arial" panose="020B0604020202020204" pitchFamily="34" charset="0"/>
              <a:cs typeface="Arial" panose="020B0604020202020204" pitchFamily="34" charset="0"/>
            </a:rPr>
            <a:t>(n=3454)</a:t>
          </a:r>
        </a:p>
      </cdr:txBody>
    </cdr:sp>
  </cdr:relSizeAnchor>
</c:userShapes>
</file>

<file path=ppt/drawings/drawing6.xml><?xml version="1.0" encoding="utf-8"?>
<c:userShapes xmlns:c="http://schemas.openxmlformats.org/drawingml/2006/chart">
  <cdr:relSizeAnchor xmlns:cdr="http://schemas.openxmlformats.org/drawingml/2006/chartDrawing">
    <cdr:from>
      <cdr:x>0.31853</cdr:x>
      <cdr:y>0.88571</cdr:y>
    </cdr:from>
    <cdr:to>
      <cdr:x>0.462</cdr:x>
      <cdr:y>0.9348</cdr:y>
    </cdr:to>
    <cdr:sp macro="" textlink="">
      <cdr:nvSpPr>
        <cdr:cNvPr id="2" name="TextBox 8">
          <a:extLst xmlns:a="http://schemas.openxmlformats.org/drawingml/2006/main">
            <a:ext uri="{FF2B5EF4-FFF2-40B4-BE49-F238E27FC236}">
              <a16:creationId xmlns:a16="http://schemas.microsoft.com/office/drawing/2014/main" id="{64057761-6EFB-6882-99EE-DA9E720EF124}"/>
            </a:ext>
          </a:extLst>
        </cdr:cNvPr>
        <cdr:cNvSpPr txBox="1"/>
      </cdr:nvSpPr>
      <cdr:spPr>
        <a:xfrm xmlns:a="http://schemas.openxmlformats.org/drawingml/2006/main">
          <a:off x="2128496" y="2776540"/>
          <a:ext cx="958662" cy="15388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000" dirty="0">
              <a:solidFill>
                <a:srgbClr val="000000"/>
              </a:solidFill>
              <a:latin typeface="Arial" panose="020B0604020202020204" pitchFamily="34" charset="0"/>
              <a:cs typeface="Arial" panose="020B0604020202020204" pitchFamily="34" charset="0"/>
            </a:rPr>
            <a:t>(n=194)</a:t>
          </a:r>
        </a:p>
      </cdr:txBody>
    </cdr:sp>
  </cdr:relSizeAnchor>
  <cdr:relSizeAnchor xmlns:cdr="http://schemas.openxmlformats.org/drawingml/2006/chartDrawing">
    <cdr:from>
      <cdr:x>0.48648</cdr:x>
      <cdr:y>0.93094</cdr:y>
    </cdr:from>
    <cdr:to>
      <cdr:x>0.62994</cdr:x>
      <cdr:y>0.98003</cdr:y>
    </cdr:to>
    <cdr:sp macro="" textlink="">
      <cdr:nvSpPr>
        <cdr:cNvPr id="3" name="TextBox 8">
          <a:extLst xmlns:a="http://schemas.openxmlformats.org/drawingml/2006/main">
            <a:ext uri="{FF2B5EF4-FFF2-40B4-BE49-F238E27FC236}">
              <a16:creationId xmlns:a16="http://schemas.microsoft.com/office/drawing/2014/main" id="{64057761-6EFB-6882-99EE-DA9E720EF124}"/>
            </a:ext>
          </a:extLst>
        </cdr:cNvPr>
        <cdr:cNvSpPr txBox="1"/>
      </cdr:nvSpPr>
      <cdr:spPr>
        <a:xfrm xmlns:a="http://schemas.openxmlformats.org/drawingml/2006/main">
          <a:off x="3250754" y="2918313"/>
          <a:ext cx="958662" cy="15388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000" dirty="0">
              <a:solidFill>
                <a:srgbClr val="000000"/>
              </a:solidFill>
              <a:latin typeface="Arial" panose="020B0604020202020204" pitchFamily="34" charset="0"/>
              <a:cs typeface="Arial" panose="020B0604020202020204" pitchFamily="34" charset="0"/>
            </a:rPr>
            <a:t>(n=284)</a:t>
          </a:r>
        </a:p>
      </cdr:txBody>
    </cdr:sp>
  </cdr:relSizeAnchor>
</c:userShapes>
</file>

<file path=ppt/drawings/drawing7.xml><?xml version="1.0" encoding="utf-8"?>
<c:userShapes xmlns:c="http://schemas.openxmlformats.org/drawingml/2006/chart">
  <cdr:relSizeAnchor xmlns:cdr="http://schemas.openxmlformats.org/drawingml/2006/chartDrawing">
    <cdr:from>
      <cdr:x>0.78455</cdr:x>
      <cdr:y>0.93956</cdr:y>
    </cdr:from>
    <cdr:to>
      <cdr:x>0.90862</cdr:x>
      <cdr:y>0.99096</cdr:y>
    </cdr:to>
    <cdr:sp macro="" textlink="">
      <cdr:nvSpPr>
        <cdr:cNvPr id="2" name="TextBox 2">
          <a:extLst xmlns:a="http://schemas.openxmlformats.org/drawingml/2006/main">
            <a:ext uri="{FF2B5EF4-FFF2-40B4-BE49-F238E27FC236}">
              <a16:creationId xmlns:a16="http://schemas.microsoft.com/office/drawing/2014/main" id="{2E182A4D-240C-9CB1-7AE9-3408709C9795}"/>
            </a:ext>
          </a:extLst>
        </cdr:cNvPr>
        <cdr:cNvSpPr txBox="1"/>
      </cdr:nvSpPr>
      <cdr:spPr>
        <a:xfrm xmlns:a="http://schemas.openxmlformats.org/drawingml/2006/main">
          <a:off x="4350888" y="2813046"/>
          <a:ext cx="688046" cy="15388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l"/>
          <a:r>
            <a:rPr lang="en-US" sz="1000" dirty="0">
              <a:solidFill>
                <a:srgbClr val="000000"/>
              </a:solidFill>
              <a:latin typeface="Arial" panose="020B0604020202020204" pitchFamily="34" charset="0"/>
              <a:cs typeface="Arial" panose="020B0604020202020204" pitchFamily="34" charset="0"/>
            </a:rPr>
            <a:t>(n=7510)</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66FE776-207F-4CE3-B7D3-F25342CC19F9}" type="datetimeFigureOut">
              <a:rPr lang="en-US" smtClean="0"/>
              <a:t>4/24/2025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F9377A5-F992-4B39-812E-52568AB03F2B}" type="slidenum">
              <a:rPr lang="en-US" smtClean="0"/>
              <a:t>‹#›</a:t>
            </a:fld>
            <a:endParaRPr lang="en-US"/>
          </a:p>
        </p:txBody>
      </p:sp>
    </p:spTree>
    <p:extLst>
      <p:ext uri="{BB962C8B-B14F-4D97-AF65-F5344CB8AC3E}">
        <p14:creationId xmlns:p14="http://schemas.microsoft.com/office/powerpoint/2010/main" val="4007815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9377A5-F992-4B39-812E-52568AB03F2B}" type="slidenum">
              <a:rPr lang="en-US" smtClean="0"/>
              <a:t>1</a:t>
            </a:fld>
            <a:endParaRPr lang="en-US"/>
          </a:p>
        </p:txBody>
      </p:sp>
    </p:spTree>
    <p:extLst>
      <p:ext uri="{BB962C8B-B14F-4D97-AF65-F5344CB8AC3E}">
        <p14:creationId xmlns:p14="http://schemas.microsoft.com/office/powerpoint/2010/main" val="1555917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3F9AC-11B9-1DB6-AD9E-2FE3282700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4487A2-B947-471F-6345-C0715FB391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B39FAA-371D-7F6E-217D-A72D5090BB03}"/>
              </a:ext>
            </a:extLst>
          </p:cNvPr>
          <p:cNvSpPr>
            <a:spLocks noGrp="1"/>
          </p:cNvSpPr>
          <p:nvPr>
            <p:ph type="body" idx="1"/>
          </p:nvPr>
        </p:nvSpPr>
        <p:spPr/>
        <p:txBody>
          <a:bodyPr/>
          <a:lstStyle/>
          <a:p>
            <a:endParaRPr lang="en-US" b="0" dirty="0"/>
          </a:p>
        </p:txBody>
      </p:sp>
      <p:sp>
        <p:nvSpPr>
          <p:cNvPr id="4" name="Slide Number Placeholder 3">
            <a:extLst>
              <a:ext uri="{FF2B5EF4-FFF2-40B4-BE49-F238E27FC236}">
                <a16:creationId xmlns:a16="http://schemas.microsoft.com/office/drawing/2014/main" id="{4EAF49B1-9681-655D-65FA-F311541EC47A}"/>
              </a:ext>
            </a:extLst>
          </p:cNvPr>
          <p:cNvSpPr>
            <a:spLocks noGrp="1"/>
          </p:cNvSpPr>
          <p:nvPr>
            <p:ph type="sldNum" sz="quarter" idx="5"/>
          </p:nvPr>
        </p:nvSpPr>
        <p:spPr/>
        <p:txBody>
          <a:bodyPr/>
          <a:lstStyle/>
          <a:p>
            <a:fld id="{1A2E1953-BE43-844E-BD64-F004DE8F14FE}" type="slidenum">
              <a:rPr lang="en-US" smtClean="0"/>
              <a:t>10</a:t>
            </a:fld>
            <a:endParaRPr lang="en-US"/>
          </a:p>
        </p:txBody>
      </p:sp>
    </p:spTree>
    <p:extLst>
      <p:ext uri="{BB962C8B-B14F-4D97-AF65-F5344CB8AC3E}">
        <p14:creationId xmlns:p14="http://schemas.microsoft.com/office/powerpoint/2010/main" val="1926293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2E1953-BE43-844E-BD64-F004DE8F14FE}" type="slidenum">
              <a:rPr lang="en-US" smtClean="0"/>
              <a:t>11</a:t>
            </a:fld>
            <a:endParaRPr lang="en-US"/>
          </a:p>
        </p:txBody>
      </p:sp>
    </p:spTree>
    <p:extLst>
      <p:ext uri="{BB962C8B-B14F-4D97-AF65-F5344CB8AC3E}">
        <p14:creationId xmlns:p14="http://schemas.microsoft.com/office/powerpoint/2010/main" val="231703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12</a:t>
            </a:fld>
            <a:endParaRPr lang="en-US"/>
          </a:p>
        </p:txBody>
      </p:sp>
    </p:spTree>
    <p:extLst>
      <p:ext uri="{BB962C8B-B14F-4D97-AF65-F5344CB8AC3E}">
        <p14:creationId xmlns:p14="http://schemas.microsoft.com/office/powerpoint/2010/main" val="2278762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kern="100" dirty="0">
              <a:effectLst/>
              <a:ea typeface="Aptos" panose="020B0004020202020204" pitchFamily="34" charset="0"/>
            </a:endParaRPr>
          </a:p>
        </p:txBody>
      </p:sp>
      <p:sp>
        <p:nvSpPr>
          <p:cNvPr id="4" name="Slide Number Placeholder 3"/>
          <p:cNvSpPr>
            <a:spLocks noGrp="1"/>
          </p:cNvSpPr>
          <p:nvPr>
            <p:ph type="sldNum" sz="quarter" idx="5"/>
          </p:nvPr>
        </p:nvSpPr>
        <p:spPr/>
        <p:txBody>
          <a:bodyPr/>
          <a:lstStyle/>
          <a:p>
            <a:fld id="{1A2E1953-BE43-844E-BD64-F004DE8F14FE}" type="slidenum">
              <a:rPr lang="en-US" smtClean="0"/>
              <a:t>13</a:t>
            </a:fld>
            <a:endParaRPr lang="en-US"/>
          </a:p>
        </p:txBody>
      </p:sp>
    </p:spTree>
    <p:extLst>
      <p:ext uri="{BB962C8B-B14F-4D97-AF65-F5344CB8AC3E}">
        <p14:creationId xmlns:p14="http://schemas.microsoft.com/office/powerpoint/2010/main" val="1187214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14</a:t>
            </a:fld>
            <a:endParaRPr lang="en-US"/>
          </a:p>
        </p:txBody>
      </p:sp>
    </p:spTree>
    <p:extLst>
      <p:ext uri="{BB962C8B-B14F-4D97-AF65-F5344CB8AC3E}">
        <p14:creationId xmlns:p14="http://schemas.microsoft.com/office/powerpoint/2010/main" val="1159116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15</a:t>
            </a:fld>
            <a:endParaRPr lang="en-US"/>
          </a:p>
        </p:txBody>
      </p:sp>
    </p:spTree>
    <p:extLst>
      <p:ext uri="{BB962C8B-B14F-4D97-AF65-F5344CB8AC3E}">
        <p14:creationId xmlns:p14="http://schemas.microsoft.com/office/powerpoint/2010/main" val="2610430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kern="100" dirty="0">
              <a:effectLst/>
              <a:ea typeface="Aptos" panose="020B0004020202020204" pitchFamily="34" charset="0"/>
            </a:endParaRPr>
          </a:p>
        </p:txBody>
      </p:sp>
      <p:sp>
        <p:nvSpPr>
          <p:cNvPr id="4" name="Slide Number Placeholder 3"/>
          <p:cNvSpPr>
            <a:spLocks noGrp="1"/>
          </p:cNvSpPr>
          <p:nvPr>
            <p:ph type="sldNum" sz="quarter" idx="5"/>
          </p:nvPr>
        </p:nvSpPr>
        <p:spPr/>
        <p:txBody>
          <a:bodyPr/>
          <a:lstStyle/>
          <a:p>
            <a:fld id="{1A2E1953-BE43-844E-BD64-F004DE8F14FE}" type="slidenum">
              <a:rPr lang="en-US" smtClean="0"/>
              <a:t>16</a:t>
            </a:fld>
            <a:endParaRPr lang="en-US"/>
          </a:p>
        </p:txBody>
      </p:sp>
    </p:spTree>
    <p:extLst>
      <p:ext uri="{BB962C8B-B14F-4D97-AF65-F5344CB8AC3E}">
        <p14:creationId xmlns:p14="http://schemas.microsoft.com/office/powerpoint/2010/main" val="1615761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17</a:t>
            </a:fld>
            <a:endParaRPr lang="en-US"/>
          </a:p>
        </p:txBody>
      </p:sp>
    </p:spTree>
    <p:extLst>
      <p:ext uri="{BB962C8B-B14F-4D97-AF65-F5344CB8AC3E}">
        <p14:creationId xmlns:p14="http://schemas.microsoft.com/office/powerpoint/2010/main" val="2494575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2E1953-BE43-844E-BD64-F004DE8F14FE}" type="slidenum">
              <a:rPr lang="en-US" smtClean="0"/>
              <a:t>18</a:t>
            </a:fld>
            <a:endParaRPr lang="en-US"/>
          </a:p>
        </p:txBody>
      </p:sp>
    </p:spTree>
    <p:extLst>
      <p:ext uri="{BB962C8B-B14F-4D97-AF65-F5344CB8AC3E}">
        <p14:creationId xmlns:p14="http://schemas.microsoft.com/office/powerpoint/2010/main" val="4250024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6E044-681E-740D-E87D-37DA9EC57C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7EE35B-1E4A-9FD2-752C-C07558AF89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F7FA47D-A030-24BA-ABD3-8319C420277F}"/>
              </a:ext>
            </a:extLst>
          </p:cNvPr>
          <p:cNvSpPr>
            <a:spLocks noGrp="1"/>
          </p:cNvSpPr>
          <p:nvPr>
            <p:ph type="body" idx="1"/>
          </p:nvPr>
        </p:nvSpPr>
        <p:spPr/>
        <p:txBody>
          <a:bodyPr/>
          <a:lstStyle/>
          <a:p>
            <a:pPr marL="0" indent="0">
              <a:buNone/>
            </a:pPr>
            <a:endParaRPr lang="en-US" b="1" dirty="0"/>
          </a:p>
          <a:p>
            <a:endParaRPr lang="en-US" dirty="0"/>
          </a:p>
        </p:txBody>
      </p:sp>
      <p:sp>
        <p:nvSpPr>
          <p:cNvPr id="4" name="Slide Number Placeholder 3">
            <a:extLst>
              <a:ext uri="{FF2B5EF4-FFF2-40B4-BE49-F238E27FC236}">
                <a16:creationId xmlns:a16="http://schemas.microsoft.com/office/drawing/2014/main" id="{25B9E1E8-CEA7-28B9-D37D-EA18004DE1A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623ADA-0DA4-46A1-89F8-D192926964A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6934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9377A5-F992-4B39-812E-52568AB03F2B}" type="slidenum">
              <a:rPr lang="en-US" smtClean="0"/>
              <a:t>2</a:t>
            </a:fld>
            <a:endParaRPr lang="en-US"/>
          </a:p>
        </p:txBody>
      </p:sp>
    </p:spTree>
    <p:extLst>
      <p:ext uri="{BB962C8B-B14F-4D97-AF65-F5344CB8AC3E}">
        <p14:creationId xmlns:p14="http://schemas.microsoft.com/office/powerpoint/2010/main" val="17827827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20</a:t>
            </a:fld>
            <a:endParaRPr lang="en-US"/>
          </a:p>
        </p:txBody>
      </p:sp>
    </p:spTree>
    <p:extLst>
      <p:ext uri="{BB962C8B-B14F-4D97-AF65-F5344CB8AC3E}">
        <p14:creationId xmlns:p14="http://schemas.microsoft.com/office/powerpoint/2010/main" val="2902560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21</a:t>
            </a:fld>
            <a:endParaRPr lang="en-US"/>
          </a:p>
        </p:txBody>
      </p:sp>
    </p:spTree>
    <p:extLst>
      <p:ext uri="{BB962C8B-B14F-4D97-AF65-F5344CB8AC3E}">
        <p14:creationId xmlns:p14="http://schemas.microsoft.com/office/powerpoint/2010/main" val="1910779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22</a:t>
            </a:fld>
            <a:endParaRPr lang="en-US"/>
          </a:p>
        </p:txBody>
      </p:sp>
    </p:spTree>
    <p:extLst>
      <p:ext uri="{BB962C8B-B14F-4D97-AF65-F5344CB8AC3E}">
        <p14:creationId xmlns:p14="http://schemas.microsoft.com/office/powerpoint/2010/main" val="2443483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23</a:t>
            </a:fld>
            <a:endParaRPr lang="en-US"/>
          </a:p>
        </p:txBody>
      </p:sp>
    </p:spTree>
    <p:extLst>
      <p:ext uri="{BB962C8B-B14F-4D97-AF65-F5344CB8AC3E}">
        <p14:creationId xmlns:p14="http://schemas.microsoft.com/office/powerpoint/2010/main" val="1872574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24</a:t>
            </a:fld>
            <a:endParaRPr lang="en-US"/>
          </a:p>
        </p:txBody>
      </p:sp>
    </p:spTree>
    <p:extLst>
      <p:ext uri="{BB962C8B-B14F-4D97-AF65-F5344CB8AC3E}">
        <p14:creationId xmlns:p14="http://schemas.microsoft.com/office/powerpoint/2010/main" val="15461045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25</a:t>
            </a:fld>
            <a:endParaRPr lang="en-US"/>
          </a:p>
        </p:txBody>
      </p:sp>
    </p:spTree>
    <p:extLst>
      <p:ext uri="{BB962C8B-B14F-4D97-AF65-F5344CB8AC3E}">
        <p14:creationId xmlns:p14="http://schemas.microsoft.com/office/powerpoint/2010/main" val="33230853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26</a:t>
            </a:fld>
            <a:endParaRPr lang="en-US"/>
          </a:p>
        </p:txBody>
      </p:sp>
    </p:spTree>
    <p:extLst>
      <p:ext uri="{BB962C8B-B14F-4D97-AF65-F5344CB8AC3E}">
        <p14:creationId xmlns:p14="http://schemas.microsoft.com/office/powerpoint/2010/main" val="38976049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dirty="0"/>
          </a:p>
          <a:p>
            <a:endParaRPr lang="en-US" dirty="0"/>
          </a:p>
        </p:txBody>
      </p:sp>
      <p:sp>
        <p:nvSpPr>
          <p:cNvPr id="4" name="Slide Number Placeholder 3"/>
          <p:cNvSpPr>
            <a:spLocks noGrp="1"/>
          </p:cNvSpPr>
          <p:nvPr>
            <p:ph type="sldNum" sz="quarter" idx="5"/>
          </p:nvPr>
        </p:nvSpPr>
        <p:spPr/>
        <p:txBody>
          <a:bodyPr/>
          <a:lstStyle/>
          <a:p>
            <a:fld id="{1A2E1953-BE43-844E-BD64-F004DE8F14FE}" type="slidenum">
              <a:rPr lang="en-US" smtClean="0"/>
              <a:t>27</a:t>
            </a:fld>
            <a:endParaRPr lang="en-US"/>
          </a:p>
        </p:txBody>
      </p:sp>
    </p:spTree>
    <p:extLst>
      <p:ext uri="{BB962C8B-B14F-4D97-AF65-F5344CB8AC3E}">
        <p14:creationId xmlns:p14="http://schemas.microsoft.com/office/powerpoint/2010/main" val="25063526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E3273-B9AA-8AA5-C8D7-5837B25E7A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9FAD48-34B0-4BDB-EF85-A770ECE62B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81813F-7EC4-646E-45E8-374AD7387E4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E27780C-03A1-C13E-7DE6-3C1EB39C2B32}"/>
              </a:ext>
            </a:extLst>
          </p:cNvPr>
          <p:cNvSpPr>
            <a:spLocks noGrp="1"/>
          </p:cNvSpPr>
          <p:nvPr>
            <p:ph type="sldNum" sz="quarter" idx="5"/>
          </p:nvPr>
        </p:nvSpPr>
        <p:spPr/>
        <p:txBody>
          <a:bodyPr/>
          <a:lstStyle/>
          <a:p>
            <a:fld id="{DF9377A5-F992-4B39-812E-52568AB03F2B}" type="slidenum">
              <a:rPr lang="en-US" smtClean="0"/>
              <a:t>28</a:t>
            </a:fld>
            <a:endParaRPr lang="en-US"/>
          </a:p>
        </p:txBody>
      </p:sp>
    </p:spTree>
    <p:extLst>
      <p:ext uri="{BB962C8B-B14F-4D97-AF65-F5344CB8AC3E}">
        <p14:creationId xmlns:p14="http://schemas.microsoft.com/office/powerpoint/2010/main" val="3107175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endParaRPr>
          </a:p>
        </p:txBody>
      </p:sp>
      <p:sp>
        <p:nvSpPr>
          <p:cNvPr id="4" name="Slide Number Placeholder 3"/>
          <p:cNvSpPr>
            <a:spLocks noGrp="1"/>
          </p:cNvSpPr>
          <p:nvPr>
            <p:ph type="sldNum" sz="quarter" idx="5"/>
          </p:nvPr>
        </p:nvSpPr>
        <p:spPr/>
        <p:txBody>
          <a:bodyPr/>
          <a:lstStyle/>
          <a:p>
            <a:fld id="{1A2E1953-BE43-844E-BD64-F004DE8F14FE}" type="slidenum">
              <a:rPr lang="en-US" smtClean="0"/>
              <a:t>3</a:t>
            </a:fld>
            <a:endParaRPr lang="en-US"/>
          </a:p>
        </p:txBody>
      </p:sp>
    </p:spTree>
    <p:extLst>
      <p:ext uri="{BB962C8B-B14F-4D97-AF65-F5344CB8AC3E}">
        <p14:creationId xmlns:p14="http://schemas.microsoft.com/office/powerpoint/2010/main" val="3652114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206375"/>
            <a:ext cx="5486400" cy="3086100"/>
          </a:xfrm>
        </p:spPr>
      </p:sp>
      <p:sp>
        <p:nvSpPr>
          <p:cNvPr id="3" name="Notes Placeholder 2"/>
          <p:cNvSpPr>
            <a:spLocks noGrp="1"/>
          </p:cNvSpPr>
          <p:nvPr>
            <p:ph type="body" idx="1"/>
          </p:nvPr>
        </p:nvSpPr>
        <p:spPr>
          <a:xfrm>
            <a:off x="169333" y="3395839"/>
            <a:ext cx="6479823" cy="360045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p:txBody>
      </p:sp>
      <p:sp>
        <p:nvSpPr>
          <p:cNvPr id="4" name="Slide Number Placeholder 3"/>
          <p:cNvSpPr>
            <a:spLocks noGrp="1"/>
          </p:cNvSpPr>
          <p:nvPr>
            <p:ph type="sldNum" sz="quarter" idx="5"/>
          </p:nvPr>
        </p:nvSpPr>
        <p:spPr/>
        <p:txBody>
          <a:bodyPr/>
          <a:lstStyle/>
          <a:p>
            <a:fld id="{1A2E1953-BE43-844E-BD64-F004DE8F14FE}" type="slidenum">
              <a:rPr lang="en-US" smtClean="0"/>
              <a:t>4</a:t>
            </a:fld>
            <a:endParaRPr lang="en-US"/>
          </a:p>
        </p:txBody>
      </p:sp>
    </p:spTree>
    <p:extLst>
      <p:ext uri="{BB962C8B-B14F-4D97-AF65-F5344CB8AC3E}">
        <p14:creationId xmlns:p14="http://schemas.microsoft.com/office/powerpoint/2010/main" val="18842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234950"/>
            <a:ext cx="5575300" cy="3136900"/>
          </a:xfrm>
        </p:spPr>
      </p:sp>
      <p:sp>
        <p:nvSpPr>
          <p:cNvPr id="3" name="Notes Placeholder 2"/>
          <p:cNvSpPr>
            <a:spLocks noGrp="1"/>
          </p:cNvSpPr>
          <p:nvPr>
            <p:ph type="body" idx="1"/>
          </p:nvPr>
        </p:nvSpPr>
        <p:spPr>
          <a:xfrm>
            <a:off x="244474" y="3533775"/>
            <a:ext cx="6499225" cy="366077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4B4B4B"/>
              </a:solidFill>
              <a:effectLst/>
              <a:latin typeface="adobe-clean"/>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2E1953-BE43-844E-BD64-F004DE8F14FE}"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01869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18A6B-AAC5-E8A9-8752-2CB34E52E0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83C1B6-3367-B9BD-49AA-D609EB4A0D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55FBCB-819C-3E10-39B4-C7A2E29A9D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EAA4684-B95C-D0AE-86EE-3BE747339B1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2E1953-BE43-844E-BD64-F004DE8F14FE}"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497654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ADEFC-250B-43BE-BC0A-F73E5A5504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653A6A-BDAF-7BA4-F282-A7C1AAE135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89E700-F9AD-9A7B-F75D-E79CFD7A0281}"/>
              </a:ext>
            </a:extLst>
          </p:cNvPr>
          <p:cNvSpPr>
            <a:spLocks noGrp="1"/>
          </p:cNvSpPr>
          <p:nvPr>
            <p:ph type="body" idx="1"/>
          </p:nvPr>
        </p:nvSpPr>
        <p:spPr>
          <a:xfrm>
            <a:off x="717550" y="4473575"/>
            <a:ext cx="5607050" cy="3660775"/>
          </a:xfrm>
        </p:spPr>
        <p:txBody>
          <a:bodyPr/>
          <a:lstStyle/>
          <a:p>
            <a:endParaRPr lang="en-GB" sz="1100"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A8F1DF6-377B-5B52-688A-A551B6AA1EB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2E1953-BE43-844E-BD64-F004DE8F14FE}"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7863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10E96-3584-6A9B-5E8C-2D7E2FE8D6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330E3C-B736-AA44-CC2A-88E1509C82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4C6EB5-0F7A-1D48-5BF7-A2C800D6999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00" dirty="0">
              <a:effectLst/>
              <a:ea typeface="Aptos" panose="020B0004020202020204" pitchFamily="34" charset="0"/>
            </a:endParaRPr>
          </a:p>
        </p:txBody>
      </p:sp>
      <p:sp>
        <p:nvSpPr>
          <p:cNvPr id="4" name="Slide Number Placeholder 3">
            <a:extLst>
              <a:ext uri="{FF2B5EF4-FFF2-40B4-BE49-F238E27FC236}">
                <a16:creationId xmlns:a16="http://schemas.microsoft.com/office/drawing/2014/main" id="{2981A9CB-3EB2-A8C6-3DB1-290A2E52C86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2E1953-BE43-844E-BD64-F004DE8F14FE}"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42670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9377A5-F992-4B39-812E-52568AB03F2B}" type="slidenum">
              <a:rPr lang="en-US" smtClean="0"/>
              <a:t>9</a:t>
            </a:fld>
            <a:endParaRPr lang="en-US"/>
          </a:p>
        </p:txBody>
      </p:sp>
    </p:spTree>
    <p:extLst>
      <p:ext uri="{BB962C8B-B14F-4D97-AF65-F5344CB8AC3E}">
        <p14:creationId xmlns:p14="http://schemas.microsoft.com/office/powerpoint/2010/main" val="2102080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econdary Alt Title Slide - 3">
    <p:bg>
      <p:bgPr>
        <a:solidFill>
          <a:schemeClr val="bg1"/>
        </a:solidFill>
        <a:effectLst/>
      </p:bgPr>
    </p:bg>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A0D7A9B2-3A6C-4835-AD04-EB98CA029834}"/>
              </a:ext>
            </a:extLst>
          </p:cNvPr>
          <p:cNvSpPr>
            <a:spLocks noGrp="1"/>
          </p:cNvSpPr>
          <p:nvPr>
            <p:ph type="title" hasCustomPrompt="1"/>
          </p:nvPr>
        </p:nvSpPr>
        <p:spPr>
          <a:xfrm>
            <a:off x="457200" y="1828799"/>
            <a:ext cx="5039248" cy="2250831"/>
          </a:xfrm>
        </p:spPr>
        <p:txBody>
          <a:bodyPr anchor="ctr" anchorCtr="0"/>
          <a:lstStyle>
            <a:lvl1pPr algn="l">
              <a:lnSpc>
                <a:spcPct val="100000"/>
              </a:lnSpc>
              <a:defRPr sz="4000" b="1">
                <a:solidFill>
                  <a:schemeClr val="tx1"/>
                </a:solidFill>
                <a:latin typeface="+mj-lt"/>
                <a:cs typeface="Arial" panose="020B0604020202020204" pitchFamily="34" charset="0"/>
              </a:defRPr>
            </a:lvl1pPr>
          </a:lstStyle>
          <a:p>
            <a:r>
              <a:rPr lang="en-US"/>
              <a:t>CLICK TO EDIT MASTER TITLE STYLE</a:t>
            </a:r>
          </a:p>
        </p:txBody>
      </p:sp>
      <p:sp>
        <p:nvSpPr>
          <p:cNvPr id="24" name="Text Placeholder 7">
            <a:extLst>
              <a:ext uri="{FF2B5EF4-FFF2-40B4-BE49-F238E27FC236}">
                <a16:creationId xmlns:a16="http://schemas.microsoft.com/office/drawing/2014/main" id="{3C256E98-86F8-4E29-8A3E-342953442681}"/>
              </a:ext>
            </a:extLst>
          </p:cNvPr>
          <p:cNvSpPr>
            <a:spLocks noGrp="1"/>
          </p:cNvSpPr>
          <p:nvPr>
            <p:ph type="body" sz="quarter" idx="13" hasCustomPrompt="1"/>
          </p:nvPr>
        </p:nvSpPr>
        <p:spPr>
          <a:xfrm>
            <a:off x="457201" y="4461056"/>
            <a:ext cx="5039248" cy="603313"/>
          </a:xfrm>
        </p:spPr>
        <p:txBody>
          <a:bodyPr lIns="0" tIns="0" rIns="0" bIns="0">
            <a:normAutofit/>
          </a:bodyPr>
          <a:lstStyle>
            <a:lvl1pPr marL="0" indent="0" algn="l">
              <a:lnSpc>
                <a:spcPct val="100000"/>
              </a:lnSpc>
              <a:buNone/>
              <a:defRPr sz="1600" b="1">
                <a:solidFill>
                  <a:schemeClr val="tx1"/>
                </a:solidFill>
                <a:latin typeface="+mj-lt"/>
                <a:cs typeface="Arial" panose="020B0604020202020204" pitchFamily="34" charset="0"/>
              </a:defRPr>
            </a:lvl1pPr>
          </a:lstStyle>
          <a:p>
            <a:pPr lvl="0"/>
            <a:r>
              <a:rPr lang="en-US"/>
              <a:t>Edit subtitle</a:t>
            </a:r>
          </a:p>
        </p:txBody>
      </p:sp>
      <p:sp>
        <p:nvSpPr>
          <p:cNvPr id="11" name="Subtitle 2">
            <a:extLst>
              <a:ext uri="{FF2B5EF4-FFF2-40B4-BE49-F238E27FC236}">
                <a16:creationId xmlns:a16="http://schemas.microsoft.com/office/drawing/2014/main" id="{30842379-1CF2-4B0F-96F0-B00D72F5E7F5}"/>
              </a:ext>
            </a:extLst>
          </p:cNvPr>
          <p:cNvSpPr>
            <a:spLocks noGrp="1"/>
          </p:cNvSpPr>
          <p:nvPr>
            <p:ph type="subTitle" idx="1" hasCustomPrompt="1"/>
          </p:nvPr>
        </p:nvSpPr>
        <p:spPr>
          <a:xfrm>
            <a:off x="457200" y="5368130"/>
            <a:ext cx="5039248" cy="236540"/>
          </a:xfrm>
        </p:spPr>
        <p:txBody>
          <a:bodyPr lIns="0" tIns="0" rIns="0" bIns="0" anchor="t" anchorCtr="0">
            <a:noAutofit/>
          </a:bodyPr>
          <a:lstStyle>
            <a:lvl1pPr marL="0" indent="0" algn="l">
              <a:lnSpc>
                <a:spcPct val="100000"/>
              </a:lnSpc>
              <a:spcBef>
                <a:spcPts val="0"/>
              </a:spcBef>
              <a:buNone/>
              <a:defRPr sz="1050" b="1" i="0">
                <a:solidFill>
                  <a:schemeClr val="tx1"/>
                </a:solidFill>
                <a:latin typeface="+mj-lt"/>
                <a:cs typeface="Arial" panose="020B0604020202020204" pitchFamily="34" charset="0"/>
              </a:defRPr>
            </a:lvl1pPr>
            <a:lvl2pPr marL="0" indent="0" algn="l">
              <a:spcBef>
                <a:spcPts val="0"/>
              </a:spcBef>
              <a:buNone/>
              <a:defRPr sz="1200">
                <a:solidFill>
                  <a:schemeClr val="tx2"/>
                </a:solidFill>
                <a:latin typeface="+mn-lt"/>
              </a:defRPr>
            </a:lvl2pPr>
            <a:lvl3pPr marL="0" indent="0" algn="l">
              <a:spcBef>
                <a:spcPts val="0"/>
              </a:spcBef>
              <a:buNone/>
              <a:defRPr sz="1200">
                <a:solidFill>
                  <a:schemeClr val="tx2"/>
                </a:solidFill>
                <a:latin typeface="+mn-lt"/>
              </a:defRPr>
            </a:lvl3pPr>
            <a:lvl4pPr marL="0" indent="0" algn="l">
              <a:spcBef>
                <a:spcPts val="0"/>
              </a:spcBef>
              <a:buNone/>
              <a:defRPr sz="1200">
                <a:solidFill>
                  <a:schemeClr val="tx2"/>
                </a:solidFill>
                <a:latin typeface="+mn-lt"/>
              </a:defRPr>
            </a:lvl4pPr>
            <a:lvl5pPr marL="0" indent="0" algn="l">
              <a:spcBef>
                <a:spcPts val="0"/>
              </a:spcBef>
              <a:buNone/>
              <a:defRPr sz="1200">
                <a:solidFill>
                  <a:schemeClr val="tx2"/>
                </a:solidFill>
                <a:latin typeface="+mn-lt"/>
              </a:defRPr>
            </a:lvl5pPr>
            <a:lvl6pPr marL="0" indent="0" algn="l">
              <a:spcBef>
                <a:spcPts val="0"/>
              </a:spcBef>
              <a:buNone/>
              <a:defRPr sz="1200">
                <a:solidFill>
                  <a:schemeClr val="tx2"/>
                </a:solidFill>
                <a:latin typeface="+mn-lt"/>
              </a:defRPr>
            </a:lvl6pPr>
            <a:lvl7pPr marL="0" indent="0" algn="l">
              <a:spcBef>
                <a:spcPts val="0"/>
              </a:spcBef>
              <a:buNone/>
              <a:defRPr sz="1200">
                <a:solidFill>
                  <a:schemeClr val="tx2"/>
                </a:solidFill>
                <a:latin typeface="+mn-lt"/>
              </a:defRPr>
            </a:lvl7pPr>
            <a:lvl8pPr marL="0" indent="0" algn="l">
              <a:spcBef>
                <a:spcPts val="0"/>
              </a:spcBef>
              <a:buNone/>
              <a:defRPr sz="1200">
                <a:solidFill>
                  <a:schemeClr val="tx2"/>
                </a:solidFill>
                <a:latin typeface="+mn-lt"/>
              </a:defRPr>
            </a:lvl8pPr>
            <a:lvl9pPr marL="0" indent="0" algn="l">
              <a:spcBef>
                <a:spcPts val="0"/>
              </a:spcBef>
              <a:buNone/>
              <a:defRPr sz="1200">
                <a:solidFill>
                  <a:schemeClr val="tx2"/>
                </a:solidFill>
                <a:latin typeface="+mn-lt"/>
              </a:defRPr>
            </a:lvl9pPr>
          </a:lstStyle>
          <a:p>
            <a:r>
              <a:rPr lang="en-US"/>
              <a:t>[Month 00, 0000]</a:t>
            </a:r>
          </a:p>
        </p:txBody>
      </p:sp>
    </p:spTree>
    <p:extLst>
      <p:ext uri="{BB962C8B-B14F-4D97-AF65-F5344CB8AC3E}">
        <p14:creationId xmlns:p14="http://schemas.microsoft.com/office/powerpoint/2010/main" val="3333747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Heading/subheading- Left text- White">
    <p:bg>
      <p:bgPr>
        <a:solidFill>
          <a:schemeClr val="bg1"/>
        </a:solidFill>
        <a:effectLst/>
      </p:bgPr>
    </p:bg>
    <p:spTree>
      <p:nvGrpSpPr>
        <p:cNvPr id="1" name=""/>
        <p:cNvGrpSpPr/>
        <p:nvPr/>
      </p:nvGrpSpPr>
      <p:grpSpPr>
        <a:xfrm>
          <a:off x="0" y="0"/>
          <a:ext cx="0" cy="0"/>
          <a:chOff x="0" y="0"/>
          <a:chExt cx="0" cy="0"/>
        </a:xfrm>
      </p:grpSpPr>
      <p:sp>
        <p:nvSpPr>
          <p:cNvPr id="8" name="Footer Placeholder 3">
            <a:extLst>
              <a:ext uri="{FF2B5EF4-FFF2-40B4-BE49-F238E27FC236}">
                <a16:creationId xmlns:a16="http://schemas.microsoft.com/office/drawing/2014/main" id="{121D96AD-CD6B-440A-859D-95B457A45173}"/>
              </a:ext>
            </a:extLst>
          </p:cNvPr>
          <p:cNvSpPr>
            <a:spLocks noGrp="1"/>
          </p:cNvSpPr>
          <p:nvPr>
            <p:ph type="ftr" sz="quarter" idx="11"/>
          </p:nvPr>
        </p:nvSpPr>
        <p:spPr>
          <a:xfrm>
            <a:off x="374649" y="6116636"/>
            <a:ext cx="11360151" cy="236539"/>
          </a:xfrm>
          <a:prstGeom prst="rect">
            <a:avLst/>
          </a:prstGeom>
        </p:spPr>
        <p:txBody>
          <a:bodyPr/>
          <a:lstStyle>
            <a:lvl1pPr>
              <a:defRPr>
                <a:latin typeface="+mj-lt"/>
              </a:defRPr>
            </a:lvl1pPr>
          </a:lstStyle>
          <a:p>
            <a:endParaRPr lang="en-US"/>
          </a:p>
        </p:txBody>
      </p:sp>
      <p:sp>
        <p:nvSpPr>
          <p:cNvPr id="11" name="Title 1">
            <a:extLst>
              <a:ext uri="{FF2B5EF4-FFF2-40B4-BE49-F238E27FC236}">
                <a16:creationId xmlns:a16="http://schemas.microsoft.com/office/drawing/2014/main" id="{EE829E80-470B-4E8B-AEC2-D6A86CFC2B2D}"/>
              </a:ext>
            </a:extLst>
          </p:cNvPr>
          <p:cNvSpPr>
            <a:spLocks noGrp="1"/>
          </p:cNvSpPr>
          <p:nvPr>
            <p:ph type="title" hasCustomPrompt="1"/>
          </p:nvPr>
        </p:nvSpPr>
        <p:spPr>
          <a:xfrm>
            <a:off x="457200" y="171450"/>
            <a:ext cx="11277600" cy="908051"/>
          </a:xfrm>
        </p:spPr>
        <p:txBody>
          <a:bodyPr lIns="0" tIns="0" rIns="0" bIns="0" anchor="b" anchorCtr="0"/>
          <a:lstStyle>
            <a:lvl1pPr>
              <a:lnSpc>
                <a:spcPct val="100000"/>
              </a:lnSpc>
              <a:defRPr sz="2800" b="1">
                <a:latin typeface="+mj-lt"/>
              </a:defRPr>
            </a:lvl1pPr>
          </a:lstStyle>
          <a:p>
            <a:r>
              <a:rPr lang="en-US"/>
              <a:t>Click to Edit Master Title Style</a:t>
            </a:r>
          </a:p>
        </p:txBody>
      </p:sp>
      <p:sp>
        <p:nvSpPr>
          <p:cNvPr id="6" name="Content Placeholder 2">
            <a:extLst>
              <a:ext uri="{FF2B5EF4-FFF2-40B4-BE49-F238E27FC236}">
                <a16:creationId xmlns:a16="http://schemas.microsoft.com/office/drawing/2014/main" id="{B6A4CDB8-E884-4B92-A1F7-8C9FF7B6214F}"/>
              </a:ext>
            </a:extLst>
          </p:cNvPr>
          <p:cNvSpPr>
            <a:spLocks noGrp="1"/>
          </p:cNvSpPr>
          <p:nvPr>
            <p:ph sz="half" idx="23" hasCustomPrompt="1"/>
          </p:nvPr>
        </p:nvSpPr>
        <p:spPr>
          <a:xfrm>
            <a:off x="457200" y="2041153"/>
            <a:ext cx="3346704" cy="3737347"/>
          </a:xfrm>
        </p:spPr>
        <p:txBody>
          <a:bodyPr lIns="0" tIns="0" rIns="0" bIns="0"/>
          <a:lstStyle>
            <a:lvl1pPr marL="0" indent="0">
              <a:buNone/>
              <a:defRPr sz="1200">
                <a:solidFill>
                  <a:schemeClr val="tx1"/>
                </a:solidFill>
                <a:latin typeface="+mj-lt"/>
              </a:defRPr>
            </a:lvl1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r>
              <a:rPr lang="en-US" err="1"/>
              <a:t>sed</a:t>
            </a:r>
            <a:r>
              <a:rPr lang="en-US"/>
              <a:t> </a:t>
            </a:r>
            <a:r>
              <a:rPr lang="en-US" err="1"/>
              <a:t>diam</a:t>
            </a:r>
            <a:r>
              <a:rPr lang="en-US"/>
              <a:t>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a:t>
            </a:r>
          </a:p>
        </p:txBody>
      </p:sp>
      <p:sp>
        <p:nvSpPr>
          <p:cNvPr id="12" name="Text Placeholder 7">
            <a:extLst>
              <a:ext uri="{FF2B5EF4-FFF2-40B4-BE49-F238E27FC236}">
                <a16:creationId xmlns:a16="http://schemas.microsoft.com/office/drawing/2014/main" id="{45640513-DB1D-470B-A507-DD5C36D6DECE}"/>
              </a:ext>
            </a:extLst>
          </p:cNvPr>
          <p:cNvSpPr>
            <a:spLocks noGrp="1"/>
          </p:cNvSpPr>
          <p:nvPr>
            <p:ph type="body" sz="quarter" idx="13" hasCustomPrompt="1"/>
          </p:nvPr>
        </p:nvSpPr>
        <p:spPr>
          <a:xfrm>
            <a:off x="457200" y="1254895"/>
            <a:ext cx="5232400" cy="360400"/>
          </a:xfrm>
        </p:spPr>
        <p:txBody>
          <a:bodyPr lIns="0" tIns="0" rIns="0" bIns="0" anchor="t" anchorCtr="0">
            <a:noAutofit/>
          </a:bodyPr>
          <a:lstStyle>
            <a:lvl1pPr marL="0" indent="0">
              <a:lnSpc>
                <a:spcPts val="2200"/>
              </a:lnSpc>
              <a:buNone/>
              <a:defRPr sz="2000" b="0">
                <a:latin typeface="+mj-lt"/>
              </a:defRPr>
            </a:lvl1pPr>
          </a:lstStyle>
          <a:p>
            <a:pPr lvl="0"/>
            <a:r>
              <a:rPr lang="en-US"/>
              <a:t>Edit subtitle</a:t>
            </a:r>
          </a:p>
        </p:txBody>
      </p:sp>
    </p:spTree>
    <p:extLst>
      <p:ext uri="{BB962C8B-B14F-4D97-AF65-F5344CB8AC3E}">
        <p14:creationId xmlns:p14="http://schemas.microsoft.com/office/powerpoint/2010/main" val="329578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Heading- Two Content Subheading- White">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44F0BED4-A3B9-9146-B29F-401E7C5560FB}"/>
              </a:ext>
            </a:extLst>
          </p:cNvPr>
          <p:cNvSpPr>
            <a:spLocks noGrp="1"/>
          </p:cNvSpPr>
          <p:nvPr>
            <p:ph sz="half" idx="1" hasCustomPrompt="1"/>
          </p:nvPr>
        </p:nvSpPr>
        <p:spPr>
          <a:xfrm>
            <a:off x="457200" y="1933576"/>
            <a:ext cx="5232400" cy="3778250"/>
          </a:xfrm>
        </p:spPr>
        <p:txBody>
          <a:bodyPr lIns="0" tIns="0" rIns="0" bIns="0"/>
          <a:lstStyle>
            <a:lvl1pPr marL="0" indent="0">
              <a:buNone/>
              <a:defRPr sz="1200">
                <a:latin typeface="+mj-lt"/>
              </a:defRPr>
            </a:lvl1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r>
              <a:rPr lang="en-US" err="1"/>
              <a:t>sed</a:t>
            </a:r>
            <a:r>
              <a:rPr lang="en-US"/>
              <a:t> </a:t>
            </a:r>
            <a:r>
              <a:rPr lang="en-US" err="1"/>
              <a:t>diam</a:t>
            </a:r>
            <a:r>
              <a:rPr lang="en-US"/>
              <a:t>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 Ut </a:t>
            </a:r>
            <a:r>
              <a:rPr lang="en-US" err="1"/>
              <a:t>wisi</a:t>
            </a:r>
            <a:r>
              <a:rPr lang="en-US"/>
              <a:t> </a:t>
            </a:r>
            <a:r>
              <a:rPr lang="en-US" err="1"/>
              <a:t>enim</a:t>
            </a:r>
            <a:r>
              <a:rPr lang="en-US"/>
              <a:t> ad minim </a:t>
            </a:r>
            <a:r>
              <a:rPr lang="en-US" err="1"/>
              <a:t>veniam</a:t>
            </a:r>
            <a:r>
              <a:rPr lang="en-US"/>
              <a:t>, </a:t>
            </a:r>
            <a:r>
              <a:rPr lang="en-US" err="1"/>
              <a:t>quis</a:t>
            </a:r>
            <a:r>
              <a:rPr lang="en-US"/>
              <a:t> </a:t>
            </a:r>
            <a:r>
              <a:rPr lang="en-US" err="1"/>
              <a:t>nostrud</a:t>
            </a:r>
            <a:r>
              <a:rPr lang="en-US"/>
              <a:t> </a:t>
            </a:r>
            <a:r>
              <a:rPr lang="en-US" err="1"/>
              <a:t>exerci</a:t>
            </a:r>
            <a:r>
              <a:rPr lang="en-US"/>
              <a:t> </a:t>
            </a:r>
            <a:r>
              <a:rPr lang="en-US" err="1"/>
              <a:t>tation</a:t>
            </a:r>
            <a:r>
              <a:rPr lang="en-US"/>
              <a:t> </a:t>
            </a:r>
            <a:r>
              <a:rPr lang="en-US" err="1"/>
              <a:t>ullamcorper</a:t>
            </a:r>
            <a:r>
              <a:rPr lang="en-US"/>
              <a:t> </a:t>
            </a:r>
            <a:r>
              <a:rPr lang="en-US" err="1"/>
              <a:t>suscipit</a:t>
            </a:r>
            <a:r>
              <a:rPr lang="en-US"/>
              <a:t> </a:t>
            </a:r>
            <a:r>
              <a:rPr lang="en-US" err="1"/>
              <a:t>lobortis</a:t>
            </a:r>
            <a:r>
              <a:rPr lang="en-US"/>
              <a:t> </a:t>
            </a:r>
            <a:r>
              <a:rPr lang="en-US" err="1"/>
              <a:t>nisl</a:t>
            </a:r>
            <a:r>
              <a:rPr lang="en-US"/>
              <a:t>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autem</a:t>
            </a:r>
            <a:r>
              <a:rPr lang="en-US"/>
              <a:t> </a:t>
            </a:r>
            <a:r>
              <a:rPr lang="en-US" err="1"/>
              <a:t>vel</a:t>
            </a:r>
            <a:r>
              <a:rPr lang="en-US"/>
              <a:t> </a:t>
            </a:r>
            <a:r>
              <a:rPr lang="en-US" err="1"/>
              <a:t>eum</a:t>
            </a:r>
            <a:r>
              <a:rPr lang="en-US"/>
              <a:t> </a:t>
            </a:r>
            <a:r>
              <a:rPr lang="en-US" err="1"/>
              <a:t>iriure</a:t>
            </a:r>
            <a:r>
              <a:rPr lang="en-US"/>
              <a:t> dolor in </a:t>
            </a:r>
            <a:r>
              <a:rPr lang="en-US" err="1"/>
              <a:t>hendrerit</a:t>
            </a:r>
            <a:r>
              <a:rPr lang="en-US"/>
              <a:t> in </a:t>
            </a:r>
            <a:r>
              <a:rPr lang="en-US" err="1"/>
              <a:t>vulputate</a:t>
            </a:r>
            <a:r>
              <a:rPr lang="en-US"/>
              <a:t> </a:t>
            </a:r>
            <a:r>
              <a:rPr lang="en-US" err="1"/>
              <a:t>velit</a:t>
            </a:r>
            <a:r>
              <a:rPr lang="en-US"/>
              <a:t> </a:t>
            </a:r>
            <a:r>
              <a:rPr lang="en-US" err="1"/>
              <a:t>esse</a:t>
            </a:r>
            <a:r>
              <a:rPr lang="en-US"/>
              <a:t> </a:t>
            </a:r>
            <a:r>
              <a:rPr lang="en-US" err="1"/>
              <a:t>molestie</a:t>
            </a:r>
            <a:r>
              <a:rPr lang="en-US"/>
              <a:t> 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r>
              <a:rPr lang="en-US" err="1"/>
              <a:t>sed</a:t>
            </a:r>
            <a:r>
              <a:rPr lang="en-US"/>
              <a:t> </a:t>
            </a:r>
            <a:r>
              <a:rPr lang="en-US" err="1"/>
              <a:t>diam</a:t>
            </a:r>
            <a:r>
              <a:rPr lang="en-US"/>
              <a:t>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 </a:t>
            </a:r>
          </a:p>
        </p:txBody>
      </p:sp>
      <p:sp>
        <p:nvSpPr>
          <p:cNvPr id="6" name="Content Placeholder 3">
            <a:extLst>
              <a:ext uri="{FF2B5EF4-FFF2-40B4-BE49-F238E27FC236}">
                <a16:creationId xmlns:a16="http://schemas.microsoft.com/office/drawing/2014/main" id="{94F0BF94-6618-4C4F-8478-422E23553CC0}"/>
              </a:ext>
            </a:extLst>
          </p:cNvPr>
          <p:cNvSpPr>
            <a:spLocks noGrp="1"/>
          </p:cNvSpPr>
          <p:nvPr>
            <p:ph sz="half" idx="2" hasCustomPrompt="1"/>
          </p:nvPr>
        </p:nvSpPr>
        <p:spPr>
          <a:xfrm>
            <a:off x="6502400" y="1933576"/>
            <a:ext cx="5232400" cy="3778250"/>
          </a:xfrm>
        </p:spPr>
        <p:txBody>
          <a:bodyPr lIns="0" tIns="0" rIns="0" bIns="0"/>
          <a:lstStyle>
            <a:lvl1pPr marL="0" indent="0">
              <a:buNone/>
              <a:defRPr sz="1200">
                <a:latin typeface="+mj-lt"/>
              </a:defRPr>
            </a:lvl1pPr>
          </a:lstStyle>
          <a:p>
            <a:pPr lvl="0"/>
            <a:r>
              <a:rPr lang="en-US"/>
              <a:t>Edit Ut </a:t>
            </a:r>
            <a:r>
              <a:rPr lang="en-US" err="1"/>
              <a:t>wisi</a:t>
            </a:r>
            <a:r>
              <a:rPr lang="en-US"/>
              <a:t> </a:t>
            </a:r>
            <a:r>
              <a:rPr lang="en-US" err="1"/>
              <a:t>enim</a:t>
            </a:r>
            <a:r>
              <a:rPr lang="en-US"/>
              <a:t> ad minim </a:t>
            </a:r>
            <a:r>
              <a:rPr lang="en-US" err="1"/>
              <a:t>veniam</a:t>
            </a:r>
            <a:r>
              <a:rPr lang="en-US"/>
              <a:t>, </a:t>
            </a:r>
            <a:r>
              <a:rPr lang="en-US" err="1"/>
              <a:t>quis</a:t>
            </a:r>
            <a:r>
              <a:rPr lang="en-US"/>
              <a:t> </a:t>
            </a:r>
            <a:r>
              <a:rPr lang="en-US" err="1"/>
              <a:t>nostrud</a:t>
            </a:r>
            <a:r>
              <a:rPr lang="en-US"/>
              <a:t> </a:t>
            </a:r>
            <a:r>
              <a:rPr lang="en-US" err="1"/>
              <a:t>exerci</a:t>
            </a:r>
            <a:r>
              <a:rPr lang="en-US"/>
              <a:t> </a:t>
            </a:r>
            <a:r>
              <a:rPr lang="en-US" err="1"/>
              <a:t>tation</a:t>
            </a:r>
            <a:r>
              <a:rPr lang="en-US"/>
              <a:t> </a:t>
            </a:r>
            <a:r>
              <a:rPr lang="en-US" err="1"/>
              <a:t>ullamcorper</a:t>
            </a:r>
            <a:r>
              <a:rPr lang="en-US"/>
              <a:t> </a:t>
            </a:r>
            <a:r>
              <a:rPr lang="en-US" err="1"/>
              <a:t>suscipit</a:t>
            </a:r>
            <a:r>
              <a:rPr lang="en-US"/>
              <a:t> </a:t>
            </a:r>
            <a:r>
              <a:rPr lang="en-US" err="1"/>
              <a:t>lobortis</a:t>
            </a:r>
            <a:r>
              <a:rPr lang="en-US"/>
              <a:t> </a:t>
            </a:r>
            <a:r>
              <a:rPr lang="en-US" err="1"/>
              <a:t>nisl</a:t>
            </a:r>
            <a:r>
              <a:rPr lang="en-US"/>
              <a:t>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autem</a:t>
            </a:r>
            <a:r>
              <a:rPr lang="en-US"/>
              <a:t> </a:t>
            </a:r>
            <a:r>
              <a:rPr lang="en-US" err="1"/>
              <a:t>vel</a:t>
            </a:r>
            <a:r>
              <a:rPr lang="en-US"/>
              <a:t> </a:t>
            </a:r>
            <a:r>
              <a:rPr lang="en-US" err="1"/>
              <a:t>eum</a:t>
            </a:r>
            <a:r>
              <a:rPr lang="en-US"/>
              <a:t> </a:t>
            </a:r>
            <a:r>
              <a:rPr lang="en-US" err="1"/>
              <a:t>iriure</a:t>
            </a:r>
            <a:r>
              <a:rPr lang="en-US"/>
              <a:t> dolor in </a:t>
            </a:r>
            <a:r>
              <a:rPr lang="en-US" err="1"/>
              <a:t>hendrerit</a:t>
            </a:r>
            <a:r>
              <a:rPr lang="en-US"/>
              <a:t> in </a:t>
            </a:r>
            <a:r>
              <a:rPr lang="en-US" err="1"/>
              <a:t>vulputate</a:t>
            </a:r>
            <a:r>
              <a:rPr lang="en-US"/>
              <a:t> </a:t>
            </a:r>
            <a:r>
              <a:rPr lang="en-US" err="1"/>
              <a:t>velit</a:t>
            </a:r>
            <a:r>
              <a:rPr lang="en-US"/>
              <a:t> </a:t>
            </a:r>
            <a:r>
              <a:rPr lang="en-US" err="1"/>
              <a:t>esse</a:t>
            </a:r>
            <a:r>
              <a:rPr lang="en-US"/>
              <a:t> </a:t>
            </a:r>
            <a:r>
              <a:rPr lang="en-US" err="1"/>
              <a:t>molestie</a:t>
            </a:r>
            <a:r>
              <a:rPr lang="en-US"/>
              <a:t> </a:t>
            </a:r>
            <a:r>
              <a:rPr lang="en-US" err="1"/>
              <a:t>consequat</a:t>
            </a:r>
            <a:r>
              <a:rPr lang="en-US"/>
              <a:t>, </a:t>
            </a:r>
            <a:r>
              <a:rPr lang="en-US" err="1"/>
              <a:t>vel</a:t>
            </a:r>
            <a:r>
              <a:rPr lang="en-US"/>
              <a:t> </a:t>
            </a:r>
            <a:r>
              <a:rPr lang="en-US" err="1"/>
              <a:t>illum</a:t>
            </a:r>
            <a:r>
              <a:rPr lang="en-US"/>
              <a:t> dolore </a:t>
            </a:r>
            <a:r>
              <a:rPr lang="en-US" err="1"/>
              <a:t>eu</a:t>
            </a:r>
            <a:r>
              <a:rPr lang="en-US"/>
              <a:t> </a:t>
            </a:r>
            <a:r>
              <a:rPr lang="en-US" err="1"/>
              <a:t>feugiat</a:t>
            </a:r>
            <a:r>
              <a:rPr lang="en-US"/>
              <a:t> </a:t>
            </a:r>
            <a:r>
              <a:rPr lang="en-US" err="1"/>
              <a:t>nulla</a:t>
            </a:r>
            <a:r>
              <a:rPr lang="en-US"/>
              <a:t> </a:t>
            </a:r>
            <a:r>
              <a:rPr lang="en-US" err="1"/>
              <a:t>facilisis</a:t>
            </a:r>
            <a:r>
              <a:rPr lang="en-US"/>
              <a:t> at </a:t>
            </a:r>
            <a:r>
              <a:rPr lang="en-US" err="1"/>
              <a:t>vero</a:t>
            </a:r>
            <a:r>
              <a:rPr lang="en-US"/>
              <a:t> </a:t>
            </a:r>
            <a:r>
              <a:rPr lang="en-US" err="1"/>
              <a:t>eros</a:t>
            </a:r>
            <a:r>
              <a:rPr lang="en-US"/>
              <a:t> et </a:t>
            </a:r>
            <a:r>
              <a:rPr lang="en-US" err="1"/>
              <a:t>accumsan</a:t>
            </a:r>
            <a:r>
              <a:rPr lang="en-US"/>
              <a:t> et </a:t>
            </a:r>
            <a:r>
              <a:rPr lang="en-US" err="1"/>
              <a:t>iusto</a:t>
            </a:r>
            <a:r>
              <a:rPr lang="en-US"/>
              <a:t> </a:t>
            </a:r>
            <a:r>
              <a:rPr lang="en-US" err="1"/>
              <a:t>odio</a:t>
            </a:r>
            <a:r>
              <a:rPr lang="en-US"/>
              <a:t> </a:t>
            </a:r>
            <a:r>
              <a:rPr lang="en-US" err="1"/>
              <a:t>dignissim</a:t>
            </a:r>
            <a:r>
              <a:rPr lang="en-US"/>
              <a:t> qui </a:t>
            </a:r>
            <a:r>
              <a:rPr lang="en-US" err="1"/>
              <a:t>blandit</a:t>
            </a:r>
            <a:r>
              <a:rPr lang="en-US"/>
              <a:t> </a:t>
            </a:r>
            <a:r>
              <a:rPr lang="en-US" err="1"/>
              <a:t>praesent</a:t>
            </a:r>
            <a:r>
              <a:rPr lang="en-US"/>
              <a:t> </a:t>
            </a:r>
            <a:r>
              <a:rPr lang="en-US" err="1"/>
              <a:t>luptatum</a:t>
            </a:r>
            <a:r>
              <a:rPr lang="en-US"/>
              <a:t> </a:t>
            </a:r>
            <a:r>
              <a:rPr lang="en-US" err="1"/>
              <a:t>zzril</a:t>
            </a:r>
            <a:r>
              <a:rPr lang="en-US"/>
              <a:t> </a:t>
            </a:r>
            <a:r>
              <a:rPr lang="en-US" err="1"/>
              <a:t>delenit</a:t>
            </a:r>
            <a:r>
              <a:rPr lang="en-US"/>
              <a:t> </a:t>
            </a:r>
            <a:r>
              <a:rPr lang="en-US" err="1"/>
              <a:t>augue</a:t>
            </a:r>
            <a:r>
              <a:rPr lang="en-US"/>
              <a:t> </a:t>
            </a:r>
            <a:r>
              <a:rPr lang="en-US" err="1"/>
              <a:t>duis</a:t>
            </a:r>
            <a:r>
              <a:rPr lang="en-US"/>
              <a:t> dolore </a:t>
            </a:r>
            <a:r>
              <a:rPr lang="en-US" err="1"/>
              <a:t>te</a:t>
            </a:r>
            <a:r>
              <a:rPr lang="en-US"/>
              <a:t> </a:t>
            </a:r>
            <a:r>
              <a:rPr lang="en-US" err="1"/>
              <a:t>feugait</a:t>
            </a:r>
            <a:r>
              <a:rPr lang="en-US"/>
              <a:t> </a:t>
            </a:r>
            <a:r>
              <a:rPr lang="en-US" err="1"/>
              <a:t>nulla</a:t>
            </a:r>
            <a:r>
              <a:rPr lang="en-US"/>
              <a:t> </a:t>
            </a:r>
            <a:r>
              <a:rPr lang="en-US" err="1"/>
              <a:t>facilisi.eet</a:t>
            </a:r>
            <a:r>
              <a:rPr lang="en-US"/>
              <a:t> dolore Master text style.</a:t>
            </a:r>
          </a:p>
        </p:txBody>
      </p:sp>
      <p:sp>
        <p:nvSpPr>
          <p:cNvPr id="8" name="Footer Placeholder 3">
            <a:extLst>
              <a:ext uri="{FF2B5EF4-FFF2-40B4-BE49-F238E27FC236}">
                <a16:creationId xmlns:a16="http://schemas.microsoft.com/office/drawing/2014/main" id="{C655E1A6-79C3-493B-9E68-C57B898A50A8}"/>
              </a:ext>
            </a:extLst>
          </p:cNvPr>
          <p:cNvSpPr>
            <a:spLocks noGrp="1"/>
          </p:cNvSpPr>
          <p:nvPr>
            <p:ph type="ftr" sz="quarter" idx="3"/>
          </p:nvPr>
        </p:nvSpPr>
        <p:spPr>
          <a:xfrm>
            <a:off x="457200" y="6058668"/>
            <a:ext cx="11277599" cy="274742"/>
          </a:xfrm>
          <a:prstGeom prst="rect">
            <a:avLst/>
          </a:prstGeom>
        </p:spPr>
        <p:txBody>
          <a:bodyPr vert="horz" lIns="0" tIns="0" rIns="0" bIns="0" rtlCol="0" anchor="b"/>
          <a:lstStyle>
            <a:lvl1pPr algn="l">
              <a:defRPr sz="800">
                <a:solidFill>
                  <a:schemeClr val="tx1"/>
                </a:solidFill>
                <a:latin typeface="+mj-lt"/>
              </a:defRPr>
            </a:lvl1pPr>
          </a:lstStyle>
          <a:p>
            <a:endParaRPr lang="en-US"/>
          </a:p>
        </p:txBody>
      </p:sp>
      <p:sp>
        <p:nvSpPr>
          <p:cNvPr id="9" name="Title 1">
            <a:extLst>
              <a:ext uri="{FF2B5EF4-FFF2-40B4-BE49-F238E27FC236}">
                <a16:creationId xmlns:a16="http://schemas.microsoft.com/office/drawing/2014/main" id="{48983036-A1B9-4AFB-8177-BFF90C41979B}"/>
              </a:ext>
            </a:extLst>
          </p:cNvPr>
          <p:cNvSpPr>
            <a:spLocks noGrp="1"/>
          </p:cNvSpPr>
          <p:nvPr>
            <p:ph type="title" hasCustomPrompt="1"/>
          </p:nvPr>
        </p:nvSpPr>
        <p:spPr>
          <a:xfrm>
            <a:off x="457200" y="457201"/>
            <a:ext cx="11277600" cy="647700"/>
          </a:xfrm>
        </p:spPr>
        <p:txBody>
          <a:bodyPr lIns="0" tIns="0" rIns="0" bIns="0" anchor="b" anchorCtr="0"/>
          <a:lstStyle>
            <a:lvl1pPr>
              <a:lnSpc>
                <a:spcPct val="100000"/>
              </a:lnSpc>
              <a:defRPr sz="2800" b="1">
                <a:solidFill>
                  <a:schemeClr val="tx1"/>
                </a:solidFill>
                <a:latin typeface="+mj-lt"/>
              </a:defRPr>
            </a:lvl1pPr>
          </a:lstStyle>
          <a:p>
            <a:r>
              <a:rPr lang="en-US"/>
              <a:t>Click to Edit Master Title Style</a:t>
            </a:r>
          </a:p>
        </p:txBody>
      </p:sp>
      <p:sp>
        <p:nvSpPr>
          <p:cNvPr id="10" name="Text Placeholder 7">
            <a:extLst>
              <a:ext uri="{FF2B5EF4-FFF2-40B4-BE49-F238E27FC236}">
                <a16:creationId xmlns:a16="http://schemas.microsoft.com/office/drawing/2014/main" id="{E49CF587-D3E6-4A94-8584-FABC234AB462}"/>
              </a:ext>
            </a:extLst>
          </p:cNvPr>
          <p:cNvSpPr>
            <a:spLocks noGrp="1"/>
          </p:cNvSpPr>
          <p:nvPr>
            <p:ph type="body" sz="quarter" idx="13" hasCustomPrompt="1"/>
          </p:nvPr>
        </p:nvSpPr>
        <p:spPr>
          <a:xfrm>
            <a:off x="457200" y="1296952"/>
            <a:ext cx="5232400" cy="360400"/>
          </a:xfrm>
        </p:spPr>
        <p:txBody>
          <a:bodyPr lIns="0" tIns="0" rIns="0" bIns="0" anchor="t" anchorCtr="0">
            <a:noAutofit/>
          </a:bodyPr>
          <a:lstStyle>
            <a:lvl1pPr marL="0" indent="0">
              <a:lnSpc>
                <a:spcPts val="2200"/>
              </a:lnSpc>
              <a:buNone/>
              <a:defRPr sz="2000" b="0">
                <a:solidFill>
                  <a:schemeClr val="tx1"/>
                </a:solidFill>
                <a:latin typeface="+mj-lt"/>
              </a:defRPr>
            </a:lvl1pPr>
          </a:lstStyle>
          <a:p>
            <a:pPr lvl="0"/>
            <a:r>
              <a:rPr lang="en-US"/>
              <a:t>Edit subtitle</a:t>
            </a:r>
          </a:p>
        </p:txBody>
      </p:sp>
    </p:spTree>
    <p:extLst>
      <p:ext uri="{BB962C8B-B14F-4D97-AF65-F5344CB8AC3E}">
        <p14:creationId xmlns:p14="http://schemas.microsoft.com/office/powerpoint/2010/main" val="2950568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ading- Three content w/ Photos- Whit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B458B68-EFD1-4961-AC20-B9EFCD6461D4}"/>
              </a:ext>
            </a:extLst>
          </p:cNvPr>
          <p:cNvSpPr>
            <a:spLocks noGrp="1"/>
          </p:cNvSpPr>
          <p:nvPr>
            <p:ph type="ftr" sz="quarter" idx="10"/>
          </p:nvPr>
        </p:nvSpPr>
        <p:spPr>
          <a:xfrm>
            <a:off x="384174" y="6110857"/>
            <a:ext cx="11347577" cy="236539"/>
          </a:xfrm>
          <a:prstGeom prst="rect">
            <a:avLst/>
          </a:prstGeom>
        </p:spPr>
        <p:txBody>
          <a:bodyPr/>
          <a:lstStyle>
            <a:lvl1pPr>
              <a:defRPr>
                <a:solidFill>
                  <a:schemeClr val="tx1"/>
                </a:solidFill>
                <a:latin typeface="+mj-lt"/>
              </a:defRPr>
            </a:lvl1pPr>
          </a:lstStyle>
          <a:p>
            <a:endParaRPr lang="en-US"/>
          </a:p>
        </p:txBody>
      </p:sp>
      <p:sp>
        <p:nvSpPr>
          <p:cNvPr id="5" name="Content Placeholder 2">
            <a:extLst>
              <a:ext uri="{FF2B5EF4-FFF2-40B4-BE49-F238E27FC236}">
                <a16:creationId xmlns:a16="http://schemas.microsoft.com/office/drawing/2014/main" id="{0FC0B14C-965F-4B2B-B25A-2B8AC4ED5567}"/>
              </a:ext>
            </a:extLst>
          </p:cNvPr>
          <p:cNvSpPr>
            <a:spLocks noGrp="1"/>
          </p:cNvSpPr>
          <p:nvPr>
            <p:ph sz="half" idx="1"/>
          </p:nvPr>
        </p:nvSpPr>
        <p:spPr>
          <a:xfrm>
            <a:off x="457200" y="3532749"/>
            <a:ext cx="3346704" cy="2413011"/>
          </a:xfrm>
        </p:spPr>
        <p:txBody>
          <a:bodyPr lIns="0" tIns="0" rIns="0" bIns="0"/>
          <a:lstStyle>
            <a:lvl1pPr marL="0" indent="0">
              <a:buNone/>
              <a:defRPr sz="1200">
                <a:solidFill>
                  <a:schemeClr val="tx1"/>
                </a:solidFill>
                <a:latin typeface="+mj-lt"/>
              </a:defRPr>
            </a:lvl1pPr>
          </a:lstStyle>
          <a:p>
            <a:pPr lvl="0"/>
            <a:r>
              <a:rPr lang="en-US"/>
              <a:t>Click to edit Master text styles</a:t>
            </a:r>
          </a:p>
        </p:txBody>
      </p:sp>
      <p:sp>
        <p:nvSpPr>
          <p:cNvPr id="6" name="Content Placeholder 2">
            <a:extLst>
              <a:ext uri="{FF2B5EF4-FFF2-40B4-BE49-F238E27FC236}">
                <a16:creationId xmlns:a16="http://schemas.microsoft.com/office/drawing/2014/main" id="{D3C58D92-3B5D-415E-A3C8-CF7E533574DD}"/>
              </a:ext>
            </a:extLst>
          </p:cNvPr>
          <p:cNvSpPr>
            <a:spLocks noGrp="1"/>
          </p:cNvSpPr>
          <p:nvPr>
            <p:ph sz="half" idx="14" hasCustomPrompt="1"/>
          </p:nvPr>
        </p:nvSpPr>
        <p:spPr>
          <a:xfrm>
            <a:off x="457200" y="3151750"/>
            <a:ext cx="3346704" cy="307720"/>
          </a:xfrm>
        </p:spPr>
        <p:txBody>
          <a:bodyPr lIns="0" tIns="0" rIns="0" bIns="0"/>
          <a:lstStyle>
            <a:lvl1pPr marL="0" indent="0">
              <a:buNone/>
              <a:defRPr sz="1600" b="1">
                <a:solidFill>
                  <a:schemeClr val="tx1"/>
                </a:solidFill>
                <a:latin typeface="+mj-lt"/>
              </a:defRPr>
            </a:lvl1pPr>
          </a:lstStyle>
          <a:p>
            <a:pPr lvl="0"/>
            <a:r>
              <a:rPr lang="en-US"/>
              <a:t>Subhead</a:t>
            </a:r>
          </a:p>
        </p:txBody>
      </p:sp>
      <p:sp>
        <p:nvSpPr>
          <p:cNvPr id="7" name="Content Placeholder 2">
            <a:extLst>
              <a:ext uri="{FF2B5EF4-FFF2-40B4-BE49-F238E27FC236}">
                <a16:creationId xmlns:a16="http://schemas.microsoft.com/office/drawing/2014/main" id="{F5EB9473-4DE2-4177-9E51-F311E1242569}"/>
              </a:ext>
            </a:extLst>
          </p:cNvPr>
          <p:cNvSpPr>
            <a:spLocks noGrp="1"/>
          </p:cNvSpPr>
          <p:nvPr>
            <p:ph sz="half" idx="17" hasCustomPrompt="1"/>
          </p:nvPr>
        </p:nvSpPr>
        <p:spPr>
          <a:xfrm>
            <a:off x="4416552" y="3148574"/>
            <a:ext cx="3346704" cy="307720"/>
          </a:xfrm>
        </p:spPr>
        <p:txBody>
          <a:bodyPr lIns="0" tIns="0" rIns="0" bIns="0"/>
          <a:lstStyle>
            <a:lvl1pPr marL="0" indent="0">
              <a:buNone/>
              <a:defRPr sz="1600" b="1">
                <a:solidFill>
                  <a:schemeClr val="tx1"/>
                </a:solidFill>
                <a:latin typeface="+mj-lt"/>
              </a:defRPr>
            </a:lvl1pPr>
          </a:lstStyle>
          <a:p>
            <a:pPr lvl="0"/>
            <a:r>
              <a:rPr lang="en-US"/>
              <a:t>Subhead</a:t>
            </a:r>
          </a:p>
        </p:txBody>
      </p:sp>
      <p:sp>
        <p:nvSpPr>
          <p:cNvPr id="8" name="Content Placeholder 2">
            <a:extLst>
              <a:ext uri="{FF2B5EF4-FFF2-40B4-BE49-F238E27FC236}">
                <a16:creationId xmlns:a16="http://schemas.microsoft.com/office/drawing/2014/main" id="{54481031-E60A-4D6A-BC8A-F91C5D6933D1}"/>
              </a:ext>
            </a:extLst>
          </p:cNvPr>
          <p:cNvSpPr>
            <a:spLocks noGrp="1"/>
          </p:cNvSpPr>
          <p:nvPr>
            <p:ph sz="half" idx="18" hasCustomPrompt="1"/>
          </p:nvPr>
        </p:nvSpPr>
        <p:spPr>
          <a:xfrm>
            <a:off x="8388096" y="3148574"/>
            <a:ext cx="3346704" cy="307720"/>
          </a:xfrm>
        </p:spPr>
        <p:txBody>
          <a:bodyPr lIns="0" tIns="0" rIns="0" bIns="0"/>
          <a:lstStyle>
            <a:lvl1pPr marL="0" indent="0">
              <a:buNone/>
              <a:defRPr sz="1600" b="1">
                <a:solidFill>
                  <a:schemeClr val="tx1"/>
                </a:solidFill>
                <a:latin typeface="+mj-lt"/>
              </a:defRPr>
            </a:lvl1pPr>
          </a:lstStyle>
          <a:p>
            <a:pPr lvl="0"/>
            <a:r>
              <a:rPr lang="en-US"/>
              <a:t>Subhead</a:t>
            </a:r>
          </a:p>
        </p:txBody>
      </p:sp>
      <p:sp>
        <p:nvSpPr>
          <p:cNvPr id="9" name="Content Placeholder 2">
            <a:extLst>
              <a:ext uri="{FF2B5EF4-FFF2-40B4-BE49-F238E27FC236}">
                <a16:creationId xmlns:a16="http://schemas.microsoft.com/office/drawing/2014/main" id="{093CC2CA-B04B-441D-A780-9924E1C372EB}"/>
              </a:ext>
            </a:extLst>
          </p:cNvPr>
          <p:cNvSpPr>
            <a:spLocks noGrp="1"/>
          </p:cNvSpPr>
          <p:nvPr>
            <p:ph sz="half" idx="19"/>
          </p:nvPr>
        </p:nvSpPr>
        <p:spPr>
          <a:xfrm>
            <a:off x="4416552" y="3529573"/>
            <a:ext cx="3346704" cy="2413011"/>
          </a:xfrm>
        </p:spPr>
        <p:txBody>
          <a:bodyPr lIns="0" tIns="0" rIns="0" bIns="0"/>
          <a:lstStyle>
            <a:lvl1pPr marL="0" indent="0">
              <a:buNone/>
              <a:defRPr sz="1200">
                <a:solidFill>
                  <a:schemeClr val="tx1"/>
                </a:solidFill>
                <a:latin typeface="+mj-lt"/>
              </a:defRPr>
            </a:lvl1pPr>
          </a:lstStyle>
          <a:p>
            <a:pPr lvl="0"/>
            <a:r>
              <a:rPr lang="en-US"/>
              <a:t>Click to edit Master text styles</a:t>
            </a:r>
          </a:p>
        </p:txBody>
      </p:sp>
      <p:sp>
        <p:nvSpPr>
          <p:cNvPr id="10" name="Content Placeholder 2">
            <a:extLst>
              <a:ext uri="{FF2B5EF4-FFF2-40B4-BE49-F238E27FC236}">
                <a16:creationId xmlns:a16="http://schemas.microsoft.com/office/drawing/2014/main" id="{166A3CC8-AF07-409A-AF96-5CFFA5A0B9AA}"/>
              </a:ext>
            </a:extLst>
          </p:cNvPr>
          <p:cNvSpPr>
            <a:spLocks noGrp="1"/>
          </p:cNvSpPr>
          <p:nvPr>
            <p:ph sz="half" idx="20"/>
          </p:nvPr>
        </p:nvSpPr>
        <p:spPr>
          <a:xfrm>
            <a:off x="8385048" y="3529573"/>
            <a:ext cx="3346704" cy="2413011"/>
          </a:xfrm>
        </p:spPr>
        <p:txBody>
          <a:bodyPr lIns="0" tIns="0" rIns="0" bIns="0"/>
          <a:lstStyle>
            <a:lvl1pPr marL="0" indent="0">
              <a:buNone/>
              <a:defRPr sz="1200">
                <a:solidFill>
                  <a:schemeClr val="tx1"/>
                </a:solidFill>
                <a:latin typeface="+mj-lt"/>
              </a:defRPr>
            </a:lvl1pPr>
          </a:lstStyle>
          <a:p>
            <a:pPr lvl="0"/>
            <a:r>
              <a:rPr lang="en-US"/>
              <a:t>Click to edit Master text styles</a:t>
            </a:r>
          </a:p>
        </p:txBody>
      </p:sp>
      <p:sp>
        <p:nvSpPr>
          <p:cNvPr id="11" name="Picture Placeholder 5">
            <a:extLst>
              <a:ext uri="{FF2B5EF4-FFF2-40B4-BE49-F238E27FC236}">
                <a16:creationId xmlns:a16="http://schemas.microsoft.com/office/drawing/2014/main" id="{2E36A2F4-0871-4C49-BCAC-E255CA0AD204}"/>
              </a:ext>
            </a:extLst>
          </p:cNvPr>
          <p:cNvSpPr>
            <a:spLocks noGrp="1"/>
          </p:cNvSpPr>
          <p:nvPr>
            <p:ph type="pic" sz="quarter" idx="21"/>
          </p:nvPr>
        </p:nvSpPr>
        <p:spPr bwMode="hidden">
          <a:xfrm>
            <a:off x="457200" y="1423534"/>
            <a:ext cx="3346704" cy="1577721"/>
          </a:xfrm>
          <a:solidFill>
            <a:srgbClr val="DADADA"/>
          </a:solidFill>
        </p:spPr>
        <p:txBody>
          <a:bodyPr anchor="ctr" anchorCtr="0"/>
          <a:lstStyle>
            <a:lvl1pPr marL="0" indent="0" algn="ctr">
              <a:spcBef>
                <a:spcPts val="0"/>
              </a:spcBef>
              <a:buNone/>
              <a:defRPr sz="800" cap="all" baseline="0">
                <a:solidFill>
                  <a:schemeClr val="bg1"/>
                </a:solidFill>
                <a:latin typeface="+mj-lt"/>
              </a:defRPr>
            </a:lvl1pPr>
          </a:lstStyle>
          <a:p>
            <a:r>
              <a:rPr lang="en-US"/>
              <a:t>Click icon to add picture</a:t>
            </a:r>
          </a:p>
        </p:txBody>
      </p:sp>
      <p:sp>
        <p:nvSpPr>
          <p:cNvPr id="12" name="Picture Placeholder 5">
            <a:extLst>
              <a:ext uri="{FF2B5EF4-FFF2-40B4-BE49-F238E27FC236}">
                <a16:creationId xmlns:a16="http://schemas.microsoft.com/office/drawing/2014/main" id="{D7798985-5F0A-4DED-BCAB-048CA24E74BD}"/>
              </a:ext>
            </a:extLst>
          </p:cNvPr>
          <p:cNvSpPr>
            <a:spLocks noGrp="1"/>
          </p:cNvSpPr>
          <p:nvPr>
            <p:ph type="pic" sz="quarter" idx="22"/>
          </p:nvPr>
        </p:nvSpPr>
        <p:spPr bwMode="hidden">
          <a:xfrm>
            <a:off x="4416552" y="1420358"/>
            <a:ext cx="3346704" cy="1577721"/>
          </a:xfrm>
          <a:solidFill>
            <a:srgbClr val="DADADA"/>
          </a:solidFill>
        </p:spPr>
        <p:txBody>
          <a:bodyPr anchor="ctr" anchorCtr="0"/>
          <a:lstStyle>
            <a:lvl1pPr marL="0" indent="0" algn="ctr">
              <a:spcBef>
                <a:spcPts val="0"/>
              </a:spcBef>
              <a:buNone/>
              <a:defRPr sz="800" cap="all" baseline="0">
                <a:solidFill>
                  <a:schemeClr val="bg1"/>
                </a:solidFill>
                <a:latin typeface="+mj-lt"/>
              </a:defRPr>
            </a:lvl1pPr>
          </a:lstStyle>
          <a:p>
            <a:r>
              <a:rPr lang="en-US"/>
              <a:t>Click icon to add picture</a:t>
            </a:r>
          </a:p>
        </p:txBody>
      </p:sp>
      <p:sp>
        <p:nvSpPr>
          <p:cNvPr id="13" name="Picture Placeholder 5">
            <a:extLst>
              <a:ext uri="{FF2B5EF4-FFF2-40B4-BE49-F238E27FC236}">
                <a16:creationId xmlns:a16="http://schemas.microsoft.com/office/drawing/2014/main" id="{F88DA16B-1D30-40C3-AF15-B3EA82154817}"/>
              </a:ext>
            </a:extLst>
          </p:cNvPr>
          <p:cNvSpPr>
            <a:spLocks noGrp="1"/>
          </p:cNvSpPr>
          <p:nvPr>
            <p:ph type="pic" sz="quarter" idx="23"/>
          </p:nvPr>
        </p:nvSpPr>
        <p:spPr bwMode="hidden">
          <a:xfrm>
            <a:off x="8385048" y="1420358"/>
            <a:ext cx="3346704" cy="1577721"/>
          </a:xfrm>
          <a:solidFill>
            <a:srgbClr val="DADADA"/>
          </a:solidFill>
        </p:spPr>
        <p:txBody>
          <a:bodyPr anchor="ctr" anchorCtr="0"/>
          <a:lstStyle>
            <a:lvl1pPr marL="0" indent="0" algn="ctr">
              <a:spcBef>
                <a:spcPts val="0"/>
              </a:spcBef>
              <a:buNone/>
              <a:defRPr sz="800" cap="all" baseline="0">
                <a:solidFill>
                  <a:schemeClr val="bg1"/>
                </a:solidFill>
                <a:latin typeface="+mj-lt"/>
              </a:defRPr>
            </a:lvl1pPr>
          </a:lstStyle>
          <a:p>
            <a:r>
              <a:rPr lang="en-US"/>
              <a:t>Click icon to add picture</a:t>
            </a:r>
          </a:p>
        </p:txBody>
      </p:sp>
      <p:sp>
        <p:nvSpPr>
          <p:cNvPr id="14" name="Title 1">
            <a:extLst>
              <a:ext uri="{FF2B5EF4-FFF2-40B4-BE49-F238E27FC236}">
                <a16:creationId xmlns:a16="http://schemas.microsoft.com/office/drawing/2014/main" id="{DCDE7B1B-8904-4797-868D-DEBC2812B919}"/>
              </a:ext>
            </a:extLst>
          </p:cNvPr>
          <p:cNvSpPr>
            <a:spLocks noGrp="1"/>
          </p:cNvSpPr>
          <p:nvPr>
            <p:ph type="title" hasCustomPrompt="1"/>
          </p:nvPr>
        </p:nvSpPr>
        <p:spPr>
          <a:xfrm>
            <a:off x="457200" y="161925"/>
            <a:ext cx="11277600" cy="942976"/>
          </a:xfrm>
        </p:spPr>
        <p:txBody>
          <a:bodyPr lIns="0" tIns="0" rIns="0" bIns="0" anchor="b" anchorCtr="0"/>
          <a:lstStyle>
            <a:lvl1pPr>
              <a:lnSpc>
                <a:spcPct val="100000"/>
              </a:lnSpc>
              <a:defRPr sz="2800" b="1">
                <a:latin typeface="+mj-lt"/>
              </a:defRPr>
            </a:lvl1pPr>
          </a:lstStyle>
          <a:p>
            <a:r>
              <a:rPr lang="en-US"/>
              <a:t>Click to Edit Master Title Style</a:t>
            </a:r>
          </a:p>
        </p:txBody>
      </p:sp>
    </p:spTree>
    <p:extLst>
      <p:ext uri="{BB962C8B-B14F-4D97-AF65-F5344CB8AC3E}">
        <p14:creationId xmlns:p14="http://schemas.microsoft.com/office/powerpoint/2010/main" val="1182037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Heading- Four content- Whit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C2CA935-3996-450F-BBA4-3F8F6020F753}"/>
              </a:ext>
            </a:extLst>
          </p:cNvPr>
          <p:cNvSpPr>
            <a:spLocks noGrp="1"/>
          </p:cNvSpPr>
          <p:nvPr>
            <p:ph type="ftr" sz="quarter" idx="11"/>
          </p:nvPr>
        </p:nvSpPr>
        <p:spPr>
          <a:xfrm>
            <a:off x="381000" y="6110857"/>
            <a:ext cx="11338306" cy="236539"/>
          </a:xfrm>
          <a:prstGeom prst="rect">
            <a:avLst/>
          </a:prstGeom>
        </p:spPr>
        <p:txBody>
          <a:bodyPr/>
          <a:lstStyle>
            <a:lvl1pPr>
              <a:defRPr>
                <a:solidFill>
                  <a:schemeClr val="tx1"/>
                </a:solidFill>
                <a:latin typeface="+mj-lt"/>
              </a:defRPr>
            </a:lvl1pPr>
          </a:lstStyle>
          <a:p>
            <a:endParaRPr lang="en-US"/>
          </a:p>
        </p:txBody>
      </p:sp>
      <p:sp>
        <p:nvSpPr>
          <p:cNvPr id="8" name="Content Placeholder 2">
            <a:extLst>
              <a:ext uri="{FF2B5EF4-FFF2-40B4-BE49-F238E27FC236}">
                <a16:creationId xmlns:a16="http://schemas.microsoft.com/office/drawing/2014/main" id="{D52187DF-ACE8-49FB-B6CC-7FFE6950E296}"/>
              </a:ext>
            </a:extLst>
          </p:cNvPr>
          <p:cNvSpPr>
            <a:spLocks noGrp="1"/>
          </p:cNvSpPr>
          <p:nvPr>
            <p:ph sz="half" idx="1"/>
          </p:nvPr>
        </p:nvSpPr>
        <p:spPr>
          <a:xfrm>
            <a:off x="457200" y="2225675"/>
            <a:ext cx="2359025" cy="1750776"/>
          </a:xfrm>
        </p:spPr>
        <p:txBody>
          <a:bodyPr lIns="0" tIns="0" rIns="0" bIns="0"/>
          <a:lstStyle>
            <a:lvl1pPr marL="0" indent="0">
              <a:lnSpc>
                <a:spcPct val="100000"/>
              </a:lnSpc>
              <a:spcBef>
                <a:spcPts val="0"/>
              </a:spcBef>
              <a:buNone/>
              <a:defRPr sz="1200">
                <a:solidFill>
                  <a:schemeClr val="tx1"/>
                </a:solidFill>
                <a:latin typeface="+mj-lt"/>
              </a:defRPr>
            </a:lvl1pPr>
            <a:lvl2pPr marL="457200" indent="0">
              <a:buNone/>
              <a:defRPr/>
            </a:lvl2pPr>
            <a:lvl3pPr marL="914400" indent="0">
              <a:buNone/>
              <a:defRPr/>
            </a:lvl3pPr>
          </a:lstStyle>
          <a:p>
            <a:pPr lvl="0"/>
            <a:r>
              <a:rPr lang="en-US"/>
              <a:t>Click to edit Master text styles</a:t>
            </a:r>
          </a:p>
        </p:txBody>
      </p:sp>
      <p:sp>
        <p:nvSpPr>
          <p:cNvPr id="9" name="Content Placeholder 3">
            <a:extLst>
              <a:ext uri="{FF2B5EF4-FFF2-40B4-BE49-F238E27FC236}">
                <a16:creationId xmlns:a16="http://schemas.microsoft.com/office/drawing/2014/main" id="{98BAFC81-5751-4364-8FF9-8661F135A29A}"/>
              </a:ext>
            </a:extLst>
          </p:cNvPr>
          <p:cNvSpPr>
            <a:spLocks noGrp="1"/>
          </p:cNvSpPr>
          <p:nvPr>
            <p:ph sz="half" idx="2"/>
          </p:nvPr>
        </p:nvSpPr>
        <p:spPr>
          <a:xfrm>
            <a:off x="3425825" y="2225675"/>
            <a:ext cx="2359025" cy="1750776"/>
          </a:xfrm>
        </p:spPr>
        <p:txBody>
          <a:bodyPr lIns="0" tIns="0" rIns="0" bIns="0"/>
          <a:lstStyle>
            <a:lvl1pPr marL="0" indent="0">
              <a:lnSpc>
                <a:spcPct val="100000"/>
              </a:lnSpc>
              <a:spcBef>
                <a:spcPts val="0"/>
              </a:spcBef>
              <a:buNone/>
              <a:defRPr sz="1200">
                <a:solidFill>
                  <a:schemeClr val="tx1"/>
                </a:solidFill>
                <a:latin typeface="+mj-lt"/>
              </a:defRPr>
            </a:lvl1pPr>
          </a:lstStyle>
          <a:p>
            <a:pPr lvl="0"/>
            <a:r>
              <a:rPr lang="en-US"/>
              <a:t>Click to edit Master text styles</a:t>
            </a:r>
          </a:p>
        </p:txBody>
      </p:sp>
      <p:sp>
        <p:nvSpPr>
          <p:cNvPr id="10" name="Content Placeholder 5">
            <a:extLst>
              <a:ext uri="{FF2B5EF4-FFF2-40B4-BE49-F238E27FC236}">
                <a16:creationId xmlns:a16="http://schemas.microsoft.com/office/drawing/2014/main" id="{7551C339-B836-4FB8-8F43-D316C98F0F73}"/>
              </a:ext>
            </a:extLst>
          </p:cNvPr>
          <p:cNvSpPr>
            <a:spLocks noGrp="1"/>
          </p:cNvSpPr>
          <p:nvPr>
            <p:ph sz="quarter" idx="13"/>
          </p:nvPr>
        </p:nvSpPr>
        <p:spPr>
          <a:xfrm>
            <a:off x="6400800" y="2227026"/>
            <a:ext cx="2362200" cy="1749425"/>
          </a:xfrm>
        </p:spPr>
        <p:txBody>
          <a:bodyPr lIns="0" tIns="0" rIns="0" bIns="0"/>
          <a:lstStyle>
            <a:lvl1pPr marL="0" indent="0">
              <a:lnSpc>
                <a:spcPct val="100000"/>
              </a:lnSpc>
              <a:spcBef>
                <a:spcPts val="0"/>
              </a:spcBef>
              <a:buNone/>
              <a:defRPr sz="1200">
                <a:solidFill>
                  <a:schemeClr val="tx1"/>
                </a:solidFill>
                <a:latin typeface="+mj-lt"/>
              </a:defRPr>
            </a:lvl1pPr>
            <a:lvl2pPr marL="457200" indent="0">
              <a:buNone/>
              <a:defRPr sz="1400"/>
            </a:lvl2pPr>
          </a:lstStyle>
          <a:p>
            <a:pPr lvl="0"/>
            <a:r>
              <a:rPr lang="en-US"/>
              <a:t>Click to edit Master text styles</a:t>
            </a:r>
          </a:p>
        </p:txBody>
      </p:sp>
      <p:sp>
        <p:nvSpPr>
          <p:cNvPr id="11" name="Content Placeholder 8">
            <a:extLst>
              <a:ext uri="{FF2B5EF4-FFF2-40B4-BE49-F238E27FC236}">
                <a16:creationId xmlns:a16="http://schemas.microsoft.com/office/drawing/2014/main" id="{F1C7EC6A-E716-420F-9A72-79A423218B4D}"/>
              </a:ext>
            </a:extLst>
          </p:cNvPr>
          <p:cNvSpPr>
            <a:spLocks noGrp="1"/>
          </p:cNvSpPr>
          <p:nvPr>
            <p:ph sz="quarter" idx="14"/>
          </p:nvPr>
        </p:nvSpPr>
        <p:spPr>
          <a:xfrm>
            <a:off x="9375775" y="2228850"/>
            <a:ext cx="2359024" cy="1750776"/>
          </a:xfrm>
        </p:spPr>
        <p:txBody>
          <a:bodyPr lIns="0" tIns="0" rIns="0" bIns="0"/>
          <a:lstStyle>
            <a:lvl1pPr marL="0" indent="0">
              <a:lnSpc>
                <a:spcPct val="100000"/>
              </a:lnSpc>
              <a:spcBef>
                <a:spcPts val="0"/>
              </a:spcBef>
              <a:buNone/>
              <a:defRPr sz="1200">
                <a:solidFill>
                  <a:schemeClr val="tx1"/>
                </a:solidFill>
                <a:latin typeface="+mj-lt"/>
              </a:defRPr>
            </a:lvl1pPr>
            <a:lvl2pPr marL="457200" indent="0">
              <a:buNone/>
              <a:defRPr sz="1600"/>
            </a:lvl2pPr>
          </a:lstStyle>
          <a:p>
            <a:pPr lvl="0"/>
            <a:r>
              <a:rPr lang="en-US"/>
              <a:t>Click to edit Master text styles</a:t>
            </a:r>
          </a:p>
        </p:txBody>
      </p:sp>
      <p:sp>
        <p:nvSpPr>
          <p:cNvPr id="12" name="Content Placeholder 2">
            <a:extLst>
              <a:ext uri="{FF2B5EF4-FFF2-40B4-BE49-F238E27FC236}">
                <a16:creationId xmlns:a16="http://schemas.microsoft.com/office/drawing/2014/main" id="{3002ED33-E28D-4D4F-BD00-E4B213D0633C}"/>
              </a:ext>
            </a:extLst>
          </p:cNvPr>
          <p:cNvSpPr>
            <a:spLocks noGrp="1"/>
          </p:cNvSpPr>
          <p:nvPr>
            <p:ph sz="half" idx="15" hasCustomPrompt="1"/>
          </p:nvPr>
        </p:nvSpPr>
        <p:spPr>
          <a:xfrm>
            <a:off x="457200" y="1849547"/>
            <a:ext cx="2359025" cy="318343"/>
          </a:xfrm>
        </p:spPr>
        <p:txBody>
          <a:bodyPr lIns="0" tIns="0" rIns="0" bIns="0"/>
          <a:lstStyle>
            <a:lvl1pPr marL="0" indent="0">
              <a:lnSpc>
                <a:spcPct val="100000"/>
              </a:lnSpc>
              <a:buNone/>
              <a:defRPr sz="1600" b="1">
                <a:solidFill>
                  <a:schemeClr val="tx1"/>
                </a:solidFill>
                <a:latin typeface="+mj-lt"/>
              </a:defRPr>
            </a:lvl1pPr>
            <a:lvl3pPr marL="914400" indent="0">
              <a:buNone/>
              <a:defRPr/>
            </a:lvl3pPr>
          </a:lstStyle>
          <a:p>
            <a:pPr lvl="0"/>
            <a:r>
              <a:rPr lang="en-US"/>
              <a:t>Subhead</a:t>
            </a:r>
          </a:p>
        </p:txBody>
      </p:sp>
      <p:sp>
        <p:nvSpPr>
          <p:cNvPr id="13" name="Content Placeholder 3">
            <a:extLst>
              <a:ext uri="{FF2B5EF4-FFF2-40B4-BE49-F238E27FC236}">
                <a16:creationId xmlns:a16="http://schemas.microsoft.com/office/drawing/2014/main" id="{C95ADCB9-ACE0-4FE2-8891-D14C71E59F88}"/>
              </a:ext>
            </a:extLst>
          </p:cNvPr>
          <p:cNvSpPr>
            <a:spLocks noGrp="1"/>
          </p:cNvSpPr>
          <p:nvPr>
            <p:ph sz="half" idx="16" hasCustomPrompt="1"/>
          </p:nvPr>
        </p:nvSpPr>
        <p:spPr>
          <a:xfrm>
            <a:off x="3425825" y="1849547"/>
            <a:ext cx="2359025" cy="318343"/>
          </a:xfrm>
        </p:spPr>
        <p:txBody>
          <a:bodyPr lIns="0" tIns="0" rIns="0" bIns="0"/>
          <a:lstStyle>
            <a:lvl1pPr marL="0" marR="0" indent="0" algn="l" defTabSz="914400" rtl="0" eaLnBrk="1" fontAlgn="auto" latinLnBrk="0" hangingPunct="1">
              <a:lnSpc>
                <a:spcPct val="100000"/>
              </a:lnSpc>
              <a:spcBef>
                <a:spcPts val="1200"/>
              </a:spcBef>
              <a:spcAft>
                <a:spcPts val="0"/>
              </a:spcAft>
              <a:buClrTx/>
              <a:buSzTx/>
              <a:buFont typeface="Graphik Regular" pitchFamily="34" charset="0"/>
              <a:buNone/>
              <a:tabLst/>
              <a:defRPr sz="1600" b="1">
                <a:solidFill>
                  <a:schemeClr val="tx1"/>
                </a:solidFill>
                <a:latin typeface="+mj-lt"/>
              </a:defRPr>
            </a:lvl1pPr>
            <a:lvl2pPr marL="457200" indent="0">
              <a:buNone/>
              <a:defRPr sz="1600"/>
            </a:lvl2pPr>
          </a:lstStyle>
          <a:p>
            <a:pPr lvl="0"/>
            <a:r>
              <a:rPr lang="en-US"/>
              <a:t>Subhead</a:t>
            </a:r>
          </a:p>
        </p:txBody>
      </p:sp>
      <p:sp>
        <p:nvSpPr>
          <p:cNvPr id="14" name="Content Placeholder 3">
            <a:extLst>
              <a:ext uri="{FF2B5EF4-FFF2-40B4-BE49-F238E27FC236}">
                <a16:creationId xmlns:a16="http://schemas.microsoft.com/office/drawing/2014/main" id="{0CAF8EFC-C9EE-48BA-BCB8-F21313C67B0F}"/>
              </a:ext>
            </a:extLst>
          </p:cNvPr>
          <p:cNvSpPr>
            <a:spLocks noGrp="1"/>
          </p:cNvSpPr>
          <p:nvPr>
            <p:ph sz="half" idx="17" hasCustomPrompt="1"/>
          </p:nvPr>
        </p:nvSpPr>
        <p:spPr>
          <a:xfrm>
            <a:off x="6406769" y="1849547"/>
            <a:ext cx="2359025" cy="318343"/>
          </a:xfrm>
        </p:spPr>
        <p:txBody>
          <a:bodyPr lIns="0" tIns="0" rIns="0" bIns="0"/>
          <a:lstStyle>
            <a:lvl1pPr marL="0" marR="0" indent="0" algn="l" defTabSz="914400" rtl="0" eaLnBrk="1" fontAlgn="auto" latinLnBrk="0" hangingPunct="1">
              <a:lnSpc>
                <a:spcPct val="100000"/>
              </a:lnSpc>
              <a:spcBef>
                <a:spcPts val="1200"/>
              </a:spcBef>
              <a:spcAft>
                <a:spcPts val="0"/>
              </a:spcAft>
              <a:buClrTx/>
              <a:buSzTx/>
              <a:buFont typeface="Graphik Regular" pitchFamily="34" charset="0"/>
              <a:buNone/>
              <a:tabLst/>
              <a:defRPr sz="1600" b="1">
                <a:solidFill>
                  <a:schemeClr val="tx1"/>
                </a:solidFill>
                <a:latin typeface="+mj-lt"/>
              </a:defRPr>
            </a:lvl1pPr>
            <a:lvl2pPr marL="457200" indent="0">
              <a:buNone/>
              <a:defRPr sz="1600"/>
            </a:lvl2pPr>
          </a:lstStyle>
          <a:p>
            <a:pPr lvl="0"/>
            <a:r>
              <a:rPr lang="en-US"/>
              <a:t>Subhead</a:t>
            </a:r>
          </a:p>
        </p:txBody>
      </p:sp>
      <p:sp>
        <p:nvSpPr>
          <p:cNvPr id="15" name="Content Placeholder 3">
            <a:extLst>
              <a:ext uri="{FF2B5EF4-FFF2-40B4-BE49-F238E27FC236}">
                <a16:creationId xmlns:a16="http://schemas.microsoft.com/office/drawing/2014/main" id="{661E863B-D619-4E35-B29C-9940A44B2203}"/>
              </a:ext>
            </a:extLst>
          </p:cNvPr>
          <p:cNvSpPr>
            <a:spLocks noGrp="1"/>
          </p:cNvSpPr>
          <p:nvPr>
            <p:ph sz="half" idx="18" hasCustomPrompt="1"/>
          </p:nvPr>
        </p:nvSpPr>
        <p:spPr>
          <a:xfrm>
            <a:off x="9360281" y="1849547"/>
            <a:ext cx="2359025" cy="318343"/>
          </a:xfrm>
        </p:spPr>
        <p:txBody>
          <a:bodyPr lIns="0" tIns="0" rIns="0" bIns="0"/>
          <a:lstStyle>
            <a:lvl1pPr marL="0" marR="0" indent="0" algn="l" defTabSz="914400" rtl="0" eaLnBrk="1" fontAlgn="auto" latinLnBrk="0" hangingPunct="1">
              <a:lnSpc>
                <a:spcPct val="100000"/>
              </a:lnSpc>
              <a:spcBef>
                <a:spcPts val="1200"/>
              </a:spcBef>
              <a:spcAft>
                <a:spcPts val="0"/>
              </a:spcAft>
              <a:buClrTx/>
              <a:buSzTx/>
              <a:buFont typeface="Graphik Regular" pitchFamily="34" charset="0"/>
              <a:buNone/>
              <a:tabLst/>
              <a:defRPr sz="1600" b="1">
                <a:solidFill>
                  <a:schemeClr val="tx1"/>
                </a:solidFill>
                <a:latin typeface="+mj-lt"/>
              </a:defRPr>
            </a:lvl1pPr>
            <a:lvl2pPr marL="457200" indent="0">
              <a:buNone/>
              <a:defRPr sz="1600"/>
            </a:lvl2pPr>
          </a:lstStyle>
          <a:p>
            <a:pPr lvl="0"/>
            <a:r>
              <a:rPr lang="en-US"/>
              <a:t>Subhead</a:t>
            </a:r>
          </a:p>
        </p:txBody>
      </p:sp>
      <p:sp>
        <p:nvSpPr>
          <p:cNvPr id="16" name="Title 1">
            <a:extLst>
              <a:ext uri="{FF2B5EF4-FFF2-40B4-BE49-F238E27FC236}">
                <a16:creationId xmlns:a16="http://schemas.microsoft.com/office/drawing/2014/main" id="{00FC2C01-A74B-4594-9982-E375A63D8FA1}"/>
              </a:ext>
            </a:extLst>
          </p:cNvPr>
          <p:cNvSpPr>
            <a:spLocks noGrp="1"/>
          </p:cNvSpPr>
          <p:nvPr>
            <p:ph type="title" hasCustomPrompt="1"/>
          </p:nvPr>
        </p:nvSpPr>
        <p:spPr>
          <a:xfrm>
            <a:off x="457200" y="190500"/>
            <a:ext cx="11277600" cy="878125"/>
          </a:xfrm>
        </p:spPr>
        <p:txBody>
          <a:bodyPr lIns="0" tIns="0" rIns="0" bIns="0" anchor="b" anchorCtr="0"/>
          <a:lstStyle>
            <a:lvl1pPr>
              <a:lnSpc>
                <a:spcPct val="100000"/>
              </a:lnSpc>
              <a:defRPr sz="2800" b="1">
                <a:latin typeface="+mj-lt"/>
              </a:defRPr>
            </a:lvl1pPr>
          </a:lstStyle>
          <a:p>
            <a:r>
              <a:rPr lang="en-US"/>
              <a:t>Click to Edit Master Title Style</a:t>
            </a:r>
          </a:p>
        </p:txBody>
      </p:sp>
    </p:spTree>
    <p:extLst>
      <p:ext uri="{BB962C8B-B14F-4D97-AF65-F5344CB8AC3E}">
        <p14:creationId xmlns:p14="http://schemas.microsoft.com/office/powerpoint/2010/main" val="4001263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 Transit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D5DA7-D8E4-4F96-57EE-57254DDC9087}"/>
              </a:ext>
            </a:extLst>
          </p:cNvPr>
          <p:cNvSpPr>
            <a:spLocks noGrp="1"/>
          </p:cNvSpPr>
          <p:nvPr>
            <p:ph type="title" hasCustomPrompt="1"/>
          </p:nvPr>
        </p:nvSpPr>
        <p:spPr>
          <a:xfrm>
            <a:off x="457200" y="2327748"/>
            <a:ext cx="11277600" cy="929803"/>
          </a:xfrm>
        </p:spPr>
        <p:txBody>
          <a:bodyPr/>
          <a:lstStyle>
            <a:lvl1pPr algn="ctr">
              <a:defRPr sz="3200" b="0"/>
            </a:lvl1pPr>
          </a:lstStyle>
          <a:p>
            <a:r>
              <a:rPr lang="en-US"/>
              <a:t>Click to Edit Master Title Style</a:t>
            </a:r>
          </a:p>
        </p:txBody>
      </p:sp>
      <p:sp>
        <p:nvSpPr>
          <p:cNvPr id="4" name="Footer Placeholder 3">
            <a:extLst>
              <a:ext uri="{FF2B5EF4-FFF2-40B4-BE49-F238E27FC236}">
                <a16:creationId xmlns:a16="http://schemas.microsoft.com/office/drawing/2014/main" id="{AE42D0ED-73E0-1741-90A0-5CF7B0B204F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12842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Subtitle and Source">
    <p:spTree>
      <p:nvGrpSpPr>
        <p:cNvPr id="1" name=""/>
        <p:cNvGrpSpPr/>
        <p:nvPr/>
      </p:nvGrpSpPr>
      <p:grpSpPr>
        <a:xfrm>
          <a:off x="0" y="0"/>
          <a:ext cx="0" cy="0"/>
          <a:chOff x="0" y="0"/>
          <a:chExt cx="0" cy="0"/>
        </a:xfrm>
      </p:grpSpPr>
      <p:sp>
        <p:nvSpPr>
          <p:cNvPr id="12"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
        <p:nvSpPr>
          <p:cNvPr id="3" name="Footer Placeholder 3">
            <a:extLst>
              <a:ext uri="{FF2B5EF4-FFF2-40B4-BE49-F238E27FC236}">
                <a16:creationId xmlns:a16="http://schemas.microsoft.com/office/drawing/2014/main" id="{502478E8-57B6-A6BA-1731-9B12F92E1E78}"/>
              </a:ext>
            </a:extLst>
          </p:cNvPr>
          <p:cNvSpPr>
            <a:spLocks noGrp="1"/>
          </p:cNvSpPr>
          <p:nvPr>
            <p:ph type="ftr" sz="quarter" idx="11"/>
          </p:nvPr>
        </p:nvSpPr>
        <p:spPr>
          <a:xfrm>
            <a:off x="457200" y="6016625"/>
            <a:ext cx="11277600" cy="365125"/>
          </a:xfrm>
        </p:spPr>
        <p:txBody>
          <a:bodyPr/>
          <a:lstStyle/>
          <a:p>
            <a:endParaRPr lang="en-US"/>
          </a:p>
        </p:txBody>
      </p:sp>
    </p:spTree>
    <p:custDataLst>
      <p:tags r:id="rId1"/>
    </p:custDataLst>
    <p:extLst>
      <p:ext uri="{BB962C8B-B14F-4D97-AF65-F5344CB8AC3E}">
        <p14:creationId xmlns:p14="http://schemas.microsoft.com/office/powerpoint/2010/main" val="165185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ading/subheading- Content- Whit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5C6321-0E55-4B2D-8C6C-D2DF2AEFD42D}"/>
              </a:ext>
            </a:extLst>
          </p:cNvPr>
          <p:cNvSpPr>
            <a:spLocks noGrp="1"/>
          </p:cNvSpPr>
          <p:nvPr>
            <p:ph idx="1" hasCustomPrompt="1"/>
          </p:nvPr>
        </p:nvSpPr>
        <p:spPr>
          <a:xfrm>
            <a:off x="457200" y="1839562"/>
            <a:ext cx="11277600" cy="3898048"/>
          </a:xfrm>
        </p:spPr>
        <p:txBody>
          <a:bodyPr lIns="0" tIns="0" rIns="0" bIns="0"/>
          <a:lstStyle>
            <a:lvl1pPr marL="0" indent="0">
              <a:lnSpc>
                <a:spcPct val="100000"/>
              </a:lnSpc>
              <a:buNone/>
              <a:defRPr sz="1200">
                <a:latin typeface="+mj-lt"/>
              </a:defRPr>
            </a:lvl1pPr>
            <a:lvl2pPr marL="457189" indent="0">
              <a:lnSpc>
                <a:spcPct val="100000"/>
              </a:lnSpc>
              <a:buNone/>
              <a:defRPr sz="1200"/>
            </a:lvl2pPr>
            <a:lvl3pPr marL="914377" indent="0">
              <a:lnSpc>
                <a:spcPct val="100000"/>
              </a:lnSpc>
              <a:buNone/>
              <a:defRPr sz="1200"/>
            </a:lvl3pPr>
            <a:lvl4pPr marL="1371566" indent="0">
              <a:lnSpc>
                <a:spcPct val="100000"/>
              </a:lnSpc>
              <a:buNone/>
              <a:defRPr sz="1200"/>
            </a:lvl4pPr>
            <a:lvl5pPr marL="1828755" indent="0">
              <a:lnSpc>
                <a:spcPct val="100000"/>
              </a:lnSpc>
              <a:buNone/>
              <a:defRPr sz="1200"/>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sed diam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 Ut </a:t>
            </a:r>
            <a:r>
              <a:rPr lang="en-US" err="1"/>
              <a:t>wisi</a:t>
            </a:r>
            <a:r>
              <a:rPr lang="en-US"/>
              <a:t> </a:t>
            </a:r>
            <a:r>
              <a:rPr lang="en-US" err="1"/>
              <a:t>enim</a:t>
            </a:r>
            <a:r>
              <a:rPr lang="en-US"/>
              <a:t> ad minim </a:t>
            </a:r>
            <a:r>
              <a:rPr lang="en-US" err="1"/>
              <a:t>veniam</a:t>
            </a:r>
            <a:r>
              <a:rPr lang="en-US"/>
              <a:t>, </a:t>
            </a:r>
            <a:r>
              <a:rPr lang="en-US" err="1"/>
              <a:t>quis</a:t>
            </a:r>
            <a:r>
              <a:rPr lang="en-US"/>
              <a:t> </a:t>
            </a:r>
            <a:r>
              <a:rPr lang="en-US" err="1"/>
              <a:t>nostrud</a:t>
            </a:r>
            <a:r>
              <a:rPr lang="en-US"/>
              <a:t> </a:t>
            </a:r>
            <a:r>
              <a:rPr lang="en-US" err="1"/>
              <a:t>exerci</a:t>
            </a:r>
            <a:r>
              <a:rPr lang="en-US"/>
              <a:t> </a:t>
            </a:r>
            <a:r>
              <a:rPr lang="en-US" err="1"/>
              <a:t>tation</a:t>
            </a:r>
            <a:r>
              <a:rPr lang="en-US"/>
              <a:t> </a:t>
            </a:r>
            <a:r>
              <a:rPr lang="en-US" err="1"/>
              <a:t>ullamcorper</a:t>
            </a:r>
            <a:r>
              <a:rPr lang="en-US"/>
              <a:t> </a:t>
            </a:r>
            <a:r>
              <a:rPr lang="en-US" err="1"/>
              <a:t>suscipit</a:t>
            </a:r>
            <a:r>
              <a:rPr lang="en-US"/>
              <a:t> </a:t>
            </a:r>
            <a:r>
              <a:rPr lang="en-US" err="1"/>
              <a:t>lobortis</a:t>
            </a:r>
            <a:r>
              <a:rPr lang="en-US"/>
              <a:t> </a:t>
            </a:r>
            <a:r>
              <a:rPr lang="en-US" err="1"/>
              <a:t>nisl</a:t>
            </a:r>
            <a:r>
              <a:rPr lang="en-US"/>
              <a:t>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autem</a:t>
            </a:r>
            <a:r>
              <a:rPr lang="en-US"/>
              <a:t> vel </a:t>
            </a:r>
            <a:r>
              <a:rPr lang="en-US" err="1"/>
              <a:t>eum</a:t>
            </a:r>
            <a:r>
              <a:rPr lang="en-US"/>
              <a:t> </a:t>
            </a:r>
            <a:r>
              <a:rPr lang="en-US" err="1"/>
              <a:t>iriure</a:t>
            </a:r>
            <a:r>
              <a:rPr lang="en-US"/>
              <a:t> dolor in </a:t>
            </a:r>
            <a:r>
              <a:rPr lang="en-US" err="1"/>
              <a:t>hendrerit</a:t>
            </a:r>
            <a:r>
              <a:rPr lang="en-US"/>
              <a:t> in </a:t>
            </a:r>
            <a:r>
              <a:rPr lang="en-US" err="1"/>
              <a:t>vulputate</a:t>
            </a:r>
            <a:r>
              <a:rPr lang="en-US"/>
              <a:t> </a:t>
            </a:r>
            <a:r>
              <a:rPr lang="en-US" err="1"/>
              <a:t>velit</a:t>
            </a:r>
            <a:r>
              <a:rPr lang="en-US"/>
              <a:t> </a:t>
            </a:r>
            <a:r>
              <a:rPr lang="en-US" err="1"/>
              <a:t>esse</a:t>
            </a:r>
            <a:r>
              <a:rPr lang="en-US"/>
              <a:t> </a:t>
            </a:r>
            <a:r>
              <a:rPr lang="en-US" err="1"/>
              <a:t>molestie</a:t>
            </a:r>
            <a:r>
              <a:rPr lang="en-US"/>
              <a:t> Lorem ipsum dolor sit </a:t>
            </a:r>
            <a:r>
              <a:rPr lang="en-US" err="1"/>
              <a:t>amet</a:t>
            </a:r>
            <a:r>
              <a:rPr lang="en-US"/>
              <a:t>, </a:t>
            </a:r>
            <a:r>
              <a:rPr lang="en-US" err="1"/>
              <a:t>consectetuer</a:t>
            </a:r>
            <a:r>
              <a:rPr lang="en-US"/>
              <a:t> </a:t>
            </a:r>
            <a:r>
              <a:rPr lang="en-US" err="1"/>
              <a:t>adipiscing</a:t>
            </a:r>
            <a:r>
              <a:rPr lang="en-US"/>
              <a:t> </a:t>
            </a:r>
            <a:r>
              <a:rPr lang="en-US" err="1"/>
              <a:t>elit</a:t>
            </a:r>
            <a:r>
              <a:rPr lang="en-US"/>
              <a:t>, sed diam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 </a:t>
            </a:r>
          </a:p>
        </p:txBody>
      </p:sp>
      <p:sp>
        <p:nvSpPr>
          <p:cNvPr id="5" name="Footer Placeholder 4">
            <a:extLst>
              <a:ext uri="{FF2B5EF4-FFF2-40B4-BE49-F238E27FC236}">
                <a16:creationId xmlns:a16="http://schemas.microsoft.com/office/drawing/2014/main" id="{C5171054-62CF-44B2-93EF-E4656819B962}"/>
              </a:ext>
            </a:extLst>
          </p:cNvPr>
          <p:cNvSpPr>
            <a:spLocks noGrp="1"/>
          </p:cNvSpPr>
          <p:nvPr>
            <p:ph type="ftr" sz="quarter" idx="11"/>
          </p:nvPr>
        </p:nvSpPr>
        <p:spPr>
          <a:xfrm>
            <a:off x="371474" y="6116636"/>
            <a:ext cx="11277599" cy="236539"/>
          </a:xfrm>
          <a:prstGeom prst="rect">
            <a:avLst/>
          </a:prstGeom>
        </p:spPr>
        <p:txBody>
          <a:bodyPr/>
          <a:lstStyle>
            <a:lvl1pPr>
              <a:defRPr>
                <a:solidFill>
                  <a:schemeClr val="tx1"/>
                </a:solidFill>
                <a:latin typeface="+mj-lt"/>
              </a:defRPr>
            </a:lvl1pPr>
          </a:lstStyle>
          <a:p>
            <a:endParaRPr lang="en-US"/>
          </a:p>
        </p:txBody>
      </p:sp>
      <p:sp>
        <p:nvSpPr>
          <p:cNvPr id="9" name="Title 1">
            <a:extLst>
              <a:ext uri="{FF2B5EF4-FFF2-40B4-BE49-F238E27FC236}">
                <a16:creationId xmlns:a16="http://schemas.microsoft.com/office/drawing/2014/main" id="{C38836B2-B1D7-4286-A90A-78B51B0EDE02}"/>
              </a:ext>
            </a:extLst>
          </p:cNvPr>
          <p:cNvSpPr>
            <a:spLocks noGrp="1"/>
          </p:cNvSpPr>
          <p:nvPr>
            <p:ph type="title" hasCustomPrompt="1"/>
          </p:nvPr>
        </p:nvSpPr>
        <p:spPr>
          <a:xfrm>
            <a:off x="457200" y="161925"/>
            <a:ext cx="11277600" cy="942976"/>
          </a:xfrm>
        </p:spPr>
        <p:txBody>
          <a:bodyPr lIns="0" tIns="0" rIns="0" bIns="0" anchor="b" anchorCtr="0"/>
          <a:lstStyle>
            <a:lvl1pPr>
              <a:lnSpc>
                <a:spcPct val="100000"/>
              </a:lnSpc>
              <a:defRPr sz="2800" b="1">
                <a:latin typeface="+mj-lt"/>
              </a:defRPr>
            </a:lvl1pPr>
          </a:lstStyle>
          <a:p>
            <a:r>
              <a:rPr lang="en-US"/>
              <a:t>Click to Edit Master Title Style</a:t>
            </a:r>
          </a:p>
        </p:txBody>
      </p:sp>
      <p:sp>
        <p:nvSpPr>
          <p:cNvPr id="10" name="Text Placeholder 7">
            <a:extLst>
              <a:ext uri="{FF2B5EF4-FFF2-40B4-BE49-F238E27FC236}">
                <a16:creationId xmlns:a16="http://schemas.microsoft.com/office/drawing/2014/main" id="{DC72F1E4-A976-4CEA-922B-E5C73EDF6356}"/>
              </a:ext>
            </a:extLst>
          </p:cNvPr>
          <p:cNvSpPr>
            <a:spLocks noGrp="1"/>
          </p:cNvSpPr>
          <p:nvPr>
            <p:ph type="body" sz="quarter" idx="13" hasCustomPrompt="1"/>
          </p:nvPr>
        </p:nvSpPr>
        <p:spPr>
          <a:xfrm>
            <a:off x="457200" y="1270148"/>
            <a:ext cx="11277600" cy="360400"/>
          </a:xfrm>
        </p:spPr>
        <p:txBody>
          <a:bodyPr lIns="0" tIns="0" rIns="0" bIns="0" anchor="t" anchorCtr="0">
            <a:noAutofit/>
          </a:bodyPr>
          <a:lstStyle>
            <a:lvl1pPr marL="0" indent="0">
              <a:lnSpc>
                <a:spcPts val="2200"/>
              </a:lnSpc>
              <a:buNone/>
              <a:defRPr sz="2000" b="1">
                <a:latin typeface="+mj-lt"/>
              </a:defRPr>
            </a:lvl1pPr>
          </a:lstStyle>
          <a:p>
            <a:pPr lvl="0"/>
            <a:r>
              <a:rPr lang="en-US"/>
              <a:t>Edit subtitle</a:t>
            </a:r>
          </a:p>
        </p:txBody>
      </p:sp>
    </p:spTree>
    <p:extLst>
      <p:ext uri="{BB962C8B-B14F-4D97-AF65-F5344CB8AC3E}">
        <p14:creationId xmlns:p14="http://schemas.microsoft.com/office/powerpoint/2010/main" val="36672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Heading- Content- Whit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5171054-62CF-44B2-93EF-E4656819B962}"/>
              </a:ext>
            </a:extLst>
          </p:cNvPr>
          <p:cNvSpPr>
            <a:spLocks noGrp="1"/>
          </p:cNvSpPr>
          <p:nvPr>
            <p:ph type="ftr" sz="quarter" idx="11"/>
          </p:nvPr>
        </p:nvSpPr>
        <p:spPr>
          <a:xfrm>
            <a:off x="365124" y="6118223"/>
            <a:ext cx="11369675" cy="236539"/>
          </a:xfrm>
          <a:prstGeom prst="rect">
            <a:avLst/>
          </a:prstGeom>
        </p:spPr>
        <p:txBody>
          <a:bodyPr/>
          <a:lstStyle>
            <a:lvl1pPr>
              <a:defRPr>
                <a:latin typeface="+mj-lt"/>
              </a:defRPr>
            </a:lvl1pPr>
          </a:lstStyle>
          <a:p>
            <a:endParaRPr lang="en-US"/>
          </a:p>
        </p:txBody>
      </p:sp>
      <p:sp>
        <p:nvSpPr>
          <p:cNvPr id="7" name="Content Placeholder 2">
            <a:extLst>
              <a:ext uri="{FF2B5EF4-FFF2-40B4-BE49-F238E27FC236}">
                <a16:creationId xmlns:a16="http://schemas.microsoft.com/office/drawing/2014/main" id="{5F357150-8EA2-4FD8-A229-50140EF1914F}"/>
              </a:ext>
            </a:extLst>
          </p:cNvPr>
          <p:cNvSpPr>
            <a:spLocks noGrp="1"/>
          </p:cNvSpPr>
          <p:nvPr>
            <p:ph idx="1" hasCustomPrompt="1"/>
          </p:nvPr>
        </p:nvSpPr>
        <p:spPr>
          <a:xfrm>
            <a:off x="457200" y="1352550"/>
            <a:ext cx="11277600" cy="4385060"/>
          </a:xfrm>
        </p:spPr>
        <p:txBody>
          <a:bodyPr lIns="0" tIns="0" rIns="0" bIns="0"/>
          <a:lstStyle>
            <a:lvl1pPr marL="0" indent="0">
              <a:lnSpc>
                <a:spcPct val="100000"/>
              </a:lnSpc>
              <a:buNone/>
              <a:defRPr sz="1200">
                <a:latin typeface="+mj-lt"/>
              </a:defRPr>
            </a:lvl1pPr>
            <a:lvl2pPr marL="457189" indent="0">
              <a:lnSpc>
                <a:spcPct val="100000"/>
              </a:lnSpc>
              <a:buNone/>
              <a:defRPr sz="1200"/>
            </a:lvl2pPr>
            <a:lvl3pPr marL="914377" indent="0">
              <a:lnSpc>
                <a:spcPct val="100000"/>
              </a:lnSpc>
              <a:buNone/>
              <a:defRPr sz="1200"/>
            </a:lvl3pPr>
            <a:lvl4pPr marL="1371566" indent="0">
              <a:lnSpc>
                <a:spcPct val="100000"/>
              </a:lnSpc>
              <a:buNone/>
              <a:defRPr sz="1200"/>
            </a:lvl4pPr>
            <a:lvl5pPr marL="1828755" indent="0">
              <a:lnSpc>
                <a:spcPct val="100000"/>
              </a:lnSpc>
              <a:buNone/>
              <a:defRPr sz="1200"/>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sed diam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 Ut </a:t>
            </a:r>
            <a:r>
              <a:rPr lang="en-US" err="1"/>
              <a:t>wisi</a:t>
            </a:r>
            <a:r>
              <a:rPr lang="en-US"/>
              <a:t> </a:t>
            </a:r>
            <a:r>
              <a:rPr lang="en-US" err="1"/>
              <a:t>enim</a:t>
            </a:r>
            <a:r>
              <a:rPr lang="en-US"/>
              <a:t> ad minim </a:t>
            </a:r>
            <a:r>
              <a:rPr lang="en-US" err="1"/>
              <a:t>veniam</a:t>
            </a:r>
            <a:r>
              <a:rPr lang="en-US"/>
              <a:t>, </a:t>
            </a:r>
            <a:r>
              <a:rPr lang="en-US" err="1"/>
              <a:t>quis</a:t>
            </a:r>
            <a:r>
              <a:rPr lang="en-US"/>
              <a:t> </a:t>
            </a:r>
            <a:r>
              <a:rPr lang="en-US" err="1"/>
              <a:t>nostrud</a:t>
            </a:r>
            <a:r>
              <a:rPr lang="en-US"/>
              <a:t> </a:t>
            </a:r>
            <a:r>
              <a:rPr lang="en-US" err="1"/>
              <a:t>exerci</a:t>
            </a:r>
            <a:r>
              <a:rPr lang="en-US"/>
              <a:t> </a:t>
            </a:r>
            <a:r>
              <a:rPr lang="en-US" err="1"/>
              <a:t>tation</a:t>
            </a:r>
            <a:r>
              <a:rPr lang="en-US"/>
              <a:t> </a:t>
            </a:r>
            <a:r>
              <a:rPr lang="en-US" err="1"/>
              <a:t>ullamcorper</a:t>
            </a:r>
            <a:r>
              <a:rPr lang="en-US"/>
              <a:t> </a:t>
            </a:r>
            <a:r>
              <a:rPr lang="en-US" err="1"/>
              <a:t>suscipit</a:t>
            </a:r>
            <a:r>
              <a:rPr lang="en-US"/>
              <a:t> </a:t>
            </a:r>
            <a:r>
              <a:rPr lang="en-US" err="1"/>
              <a:t>lobortis</a:t>
            </a:r>
            <a:r>
              <a:rPr lang="en-US"/>
              <a:t> </a:t>
            </a:r>
            <a:r>
              <a:rPr lang="en-US" err="1"/>
              <a:t>nisl</a:t>
            </a:r>
            <a:r>
              <a:rPr lang="en-US"/>
              <a:t>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autem</a:t>
            </a:r>
            <a:r>
              <a:rPr lang="en-US"/>
              <a:t> vel </a:t>
            </a:r>
            <a:r>
              <a:rPr lang="en-US" err="1"/>
              <a:t>eum</a:t>
            </a:r>
            <a:r>
              <a:rPr lang="en-US"/>
              <a:t> </a:t>
            </a:r>
            <a:r>
              <a:rPr lang="en-US" err="1"/>
              <a:t>iriure</a:t>
            </a:r>
            <a:r>
              <a:rPr lang="en-US"/>
              <a:t> dolor in </a:t>
            </a:r>
            <a:r>
              <a:rPr lang="en-US" err="1"/>
              <a:t>hendrerit</a:t>
            </a:r>
            <a:r>
              <a:rPr lang="en-US"/>
              <a:t> in </a:t>
            </a:r>
            <a:r>
              <a:rPr lang="en-US" err="1"/>
              <a:t>vulputate</a:t>
            </a:r>
            <a:r>
              <a:rPr lang="en-US"/>
              <a:t> </a:t>
            </a:r>
            <a:r>
              <a:rPr lang="en-US" err="1"/>
              <a:t>velit</a:t>
            </a:r>
            <a:r>
              <a:rPr lang="en-US"/>
              <a:t> </a:t>
            </a:r>
            <a:r>
              <a:rPr lang="en-US" err="1"/>
              <a:t>esse</a:t>
            </a:r>
            <a:r>
              <a:rPr lang="en-US"/>
              <a:t> </a:t>
            </a:r>
            <a:r>
              <a:rPr lang="en-US" err="1"/>
              <a:t>molestie</a:t>
            </a:r>
            <a:r>
              <a:rPr lang="en-US"/>
              <a:t> Lorem ipsum dolor sit </a:t>
            </a:r>
            <a:r>
              <a:rPr lang="en-US" err="1"/>
              <a:t>amet</a:t>
            </a:r>
            <a:r>
              <a:rPr lang="en-US"/>
              <a:t>, </a:t>
            </a:r>
            <a:r>
              <a:rPr lang="en-US" err="1"/>
              <a:t>consectetuer</a:t>
            </a:r>
            <a:r>
              <a:rPr lang="en-US"/>
              <a:t> </a:t>
            </a:r>
            <a:r>
              <a:rPr lang="en-US" err="1"/>
              <a:t>adipiscing</a:t>
            </a:r>
            <a:r>
              <a:rPr lang="en-US"/>
              <a:t> </a:t>
            </a:r>
            <a:r>
              <a:rPr lang="en-US" err="1"/>
              <a:t>elit</a:t>
            </a:r>
            <a:r>
              <a:rPr lang="en-US"/>
              <a:t>, sed diam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 </a:t>
            </a:r>
          </a:p>
        </p:txBody>
      </p:sp>
      <p:sp>
        <p:nvSpPr>
          <p:cNvPr id="11" name="Title 1">
            <a:extLst>
              <a:ext uri="{FF2B5EF4-FFF2-40B4-BE49-F238E27FC236}">
                <a16:creationId xmlns:a16="http://schemas.microsoft.com/office/drawing/2014/main" id="{CEFBDCEB-5A1B-4803-86C0-0FE0C3998BF9}"/>
              </a:ext>
            </a:extLst>
          </p:cNvPr>
          <p:cNvSpPr>
            <a:spLocks noGrp="1"/>
          </p:cNvSpPr>
          <p:nvPr>
            <p:ph type="title" hasCustomPrompt="1"/>
          </p:nvPr>
        </p:nvSpPr>
        <p:spPr>
          <a:xfrm>
            <a:off x="457200" y="457201"/>
            <a:ext cx="11277600" cy="647700"/>
          </a:xfrm>
        </p:spPr>
        <p:txBody>
          <a:bodyPr lIns="0" tIns="0" rIns="0" bIns="0" anchor="b" anchorCtr="0"/>
          <a:lstStyle>
            <a:lvl1pPr>
              <a:lnSpc>
                <a:spcPct val="100000"/>
              </a:lnSpc>
              <a:defRPr sz="2800" b="1">
                <a:latin typeface="+mj-lt"/>
              </a:defRPr>
            </a:lvl1pPr>
          </a:lstStyle>
          <a:p>
            <a:r>
              <a:rPr lang="en-US"/>
              <a:t>Click to Edit Master Title Style</a:t>
            </a:r>
          </a:p>
        </p:txBody>
      </p:sp>
    </p:spTree>
    <p:extLst>
      <p:ext uri="{BB962C8B-B14F-4D97-AF65-F5344CB8AC3E}">
        <p14:creationId xmlns:p14="http://schemas.microsoft.com/office/powerpoint/2010/main" val="322151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ing/subheading- Blank- White">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25C9C44-9A33-4A57-9421-E42FA49334A6}"/>
              </a:ext>
            </a:extLst>
          </p:cNvPr>
          <p:cNvSpPr>
            <a:spLocks noGrp="1"/>
          </p:cNvSpPr>
          <p:nvPr>
            <p:ph type="ftr" sz="quarter" idx="11"/>
          </p:nvPr>
        </p:nvSpPr>
        <p:spPr>
          <a:xfrm>
            <a:off x="384174" y="6126160"/>
            <a:ext cx="11350625" cy="236539"/>
          </a:xfrm>
          <a:prstGeom prst="rect">
            <a:avLst/>
          </a:prstGeom>
        </p:spPr>
        <p:txBody>
          <a:bodyPr/>
          <a:lstStyle>
            <a:lvl1pPr>
              <a:defRPr>
                <a:latin typeface="+mj-lt"/>
              </a:defRPr>
            </a:lvl1pPr>
          </a:lstStyle>
          <a:p>
            <a:endParaRPr lang="en-US"/>
          </a:p>
        </p:txBody>
      </p:sp>
      <p:sp>
        <p:nvSpPr>
          <p:cNvPr id="10" name="Title 1">
            <a:extLst>
              <a:ext uri="{FF2B5EF4-FFF2-40B4-BE49-F238E27FC236}">
                <a16:creationId xmlns:a16="http://schemas.microsoft.com/office/drawing/2014/main" id="{50C22533-2CCB-46C6-927F-D562137EE6B6}"/>
              </a:ext>
            </a:extLst>
          </p:cNvPr>
          <p:cNvSpPr>
            <a:spLocks noGrp="1"/>
          </p:cNvSpPr>
          <p:nvPr>
            <p:ph type="title" hasCustomPrompt="1"/>
          </p:nvPr>
        </p:nvSpPr>
        <p:spPr>
          <a:xfrm>
            <a:off x="457200" y="457201"/>
            <a:ext cx="11277600" cy="647700"/>
          </a:xfrm>
        </p:spPr>
        <p:txBody>
          <a:bodyPr lIns="0" tIns="0" rIns="0" bIns="0" anchor="b" anchorCtr="0"/>
          <a:lstStyle>
            <a:lvl1pPr>
              <a:lnSpc>
                <a:spcPct val="100000"/>
              </a:lnSpc>
              <a:defRPr sz="2800" b="1">
                <a:latin typeface="+mj-lt"/>
              </a:defRPr>
            </a:lvl1pPr>
          </a:lstStyle>
          <a:p>
            <a:r>
              <a:rPr lang="en-US"/>
              <a:t>Click to Edit Master Title Style</a:t>
            </a:r>
          </a:p>
        </p:txBody>
      </p:sp>
      <p:sp>
        <p:nvSpPr>
          <p:cNvPr id="13" name="Text Placeholder 7">
            <a:extLst>
              <a:ext uri="{FF2B5EF4-FFF2-40B4-BE49-F238E27FC236}">
                <a16:creationId xmlns:a16="http://schemas.microsoft.com/office/drawing/2014/main" id="{B9CD6432-73A5-4585-B50B-4931F85D0A39}"/>
              </a:ext>
            </a:extLst>
          </p:cNvPr>
          <p:cNvSpPr>
            <a:spLocks noGrp="1"/>
          </p:cNvSpPr>
          <p:nvPr>
            <p:ph type="body" sz="quarter" idx="13" hasCustomPrompt="1"/>
          </p:nvPr>
        </p:nvSpPr>
        <p:spPr>
          <a:xfrm>
            <a:off x="457200" y="1242444"/>
            <a:ext cx="11277600" cy="578048"/>
          </a:xfrm>
        </p:spPr>
        <p:txBody>
          <a:bodyPr lIns="0" tIns="0" rIns="0" bIns="0" anchor="t" anchorCtr="0">
            <a:noAutofit/>
          </a:bodyPr>
          <a:lstStyle>
            <a:lvl1pPr marL="0" indent="0">
              <a:lnSpc>
                <a:spcPts val="2200"/>
              </a:lnSpc>
              <a:buNone/>
              <a:defRPr sz="2000" b="1">
                <a:latin typeface="+mj-lt"/>
              </a:defRPr>
            </a:lvl1pPr>
          </a:lstStyle>
          <a:p>
            <a:pPr lvl="0"/>
            <a:r>
              <a:rPr lang="en-US"/>
              <a:t>Edit subtitle</a:t>
            </a:r>
          </a:p>
        </p:txBody>
      </p:sp>
    </p:spTree>
    <p:extLst>
      <p:ext uri="{BB962C8B-B14F-4D97-AF65-F5344CB8AC3E}">
        <p14:creationId xmlns:p14="http://schemas.microsoft.com/office/powerpoint/2010/main" val="3874403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ing/subheading- Content/Photo- White">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25C9C44-9A33-4A57-9421-E42FA49334A6}"/>
              </a:ext>
            </a:extLst>
          </p:cNvPr>
          <p:cNvSpPr>
            <a:spLocks noGrp="1"/>
          </p:cNvSpPr>
          <p:nvPr>
            <p:ph type="ftr" sz="quarter" idx="11"/>
          </p:nvPr>
        </p:nvSpPr>
        <p:spPr>
          <a:xfrm>
            <a:off x="380999" y="6108698"/>
            <a:ext cx="11353801" cy="236539"/>
          </a:xfrm>
          <a:prstGeom prst="rect">
            <a:avLst/>
          </a:prstGeom>
        </p:spPr>
        <p:txBody>
          <a:bodyPr/>
          <a:lstStyle>
            <a:lvl1pPr>
              <a:defRPr>
                <a:solidFill>
                  <a:schemeClr val="tx1"/>
                </a:solidFill>
                <a:latin typeface="+mj-lt"/>
              </a:defRPr>
            </a:lvl1pPr>
          </a:lstStyle>
          <a:p>
            <a:endParaRPr lang="en-US"/>
          </a:p>
        </p:txBody>
      </p:sp>
      <p:sp>
        <p:nvSpPr>
          <p:cNvPr id="10" name="Title 1">
            <a:extLst>
              <a:ext uri="{FF2B5EF4-FFF2-40B4-BE49-F238E27FC236}">
                <a16:creationId xmlns:a16="http://schemas.microsoft.com/office/drawing/2014/main" id="{50C22533-2CCB-46C6-927F-D562137EE6B6}"/>
              </a:ext>
            </a:extLst>
          </p:cNvPr>
          <p:cNvSpPr>
            <a:spLocks noGrp="1"/>
          </p:cNvSpPr>
          <p:nvPr>
            <p:ph type="title" hasCustomPrompt="1"/>
          </p:nvPr>
        </p:nvSpPr>
        <p:spPr>
          <a:xfrm>
            <a:off x="457200" y="190500"/>
            <a:ext cx="5638800" cy="911389"/>
          </a:xfrm>
        </p:spPr>
        <p:txBody>
          <a:bodyPr lIns="0" tIns="0" rIns="0" bIns="0" anchor="b" anchorCtr="0"/>
          <a:lstStyle>
            <a:lvl1pPr>
              <a:lnSpc>
                <a:spcPct val="100000"/>
              </a:lnSpc>
              <a:defRPr sz="2800" b="1">
                <a:latin typeface="+mj-lt"/>
              </a:defRPr>
            </a:lvl1pPr>
          </a:lstStyle>
          <a:p>
            <a:r>
              <a:rPr lang="en-US"/>
              <a:t>Click to Edit Master Title Style</a:t>
            </a:r>
          </a:p>
        </p:txBody>
      </p:sp>
      <p:sp>
        <p:nvSpPr>
          <p:cNvPr id="13" name="Text Placeholder 7">
            <a:extLst>
              <a:ext uri="{FF2B5EF4-FFF2-40B4-BE49-F238E27FC236}">
                <a16:creationId xmlns:a16="http://schemas.microsoft.com/office/drawing/2014/main" id="{B9CD6432-73A5-4585-B50B-4931F85D0A39}"/>
              </a:ext>
            </a:extLst>
          </p:cNvPr>
          <p:cNvSpPr>
            <a:spLocks noGrp="1"/>
          </p:cNvSpPr>
          <p:nvPr>
            <p:ph type="body" sz="quarter" idx="13" hasCustomPrompt="1"/>
          </p:nvPr>
        </p:nvSpPr>
        <p:spPr>
          <a:xfrm>
            <a:off x="457200" y="1239432"/>
            <a:ext cx="11277600" cy="360400"/>
          </a:xfrm>
        </p:spPr>
        <p:txBody>
          <a:bodyPr lIns="0" tIns="0" rIns="0" bIns="0" anchor="t" anchorCtr="0">
            <a:noAutofit/>
          </a:bodyPr>
          <a:lstStyle>
            <a:lvl1pPr marL="0" indent="0">
              <a:lnSpc>
                <a:spcPts val="2200"/>
              </a:lnSpc>
              <a:buNone/>
              <a:defRPr sz="2000" b="1">
                <a:latin typeface="+mj-lt"/>
              </a:defRPr>
            </a:lvl1pPr>
          </a:lstStyle>
          <a:p>
            <a:pPr lvl="0"/>
            <a:r>
              <a:rPr lang="en-US"/>
              <a:t>Edit subtitle</a:t>
            </a:r>
          </a:p>
        </p:txBody>
      </p:sp>
      <p:sp>
        <p:nvSpPr>
          <p:cNvPr id="7" name="Content Placeholder 2">
            <a:extLst>
              <a:ext uri="{FF2B5EF4-FFF2-40B4-BE49-F238E27FC236}">
                <a16:creationId xmlns:a16="http://schemas.microsoft.com/office/drawing/2014/main" id="{3FD9C597-9F26-428B-8B81-1C55707DB28C}"/>
              </a:ext>
            </a:extLst>
          </p:cNvPr>
          <p:cNvSpPr>
            <a:spLocks noGrp="1"/>
          </p:cNvSpPr>
          <p:nvPr>
            <p:ph sz="half" idx="1" hasCustomPrompt="1"/>
          </p:nvPr>
        </p:nvSpPr>
        <p:spPr>
          <a:xfrm>
            <a:off x="457200" y="1828800"/>
            <a:ext cx="5638800" cy="4114799"/>
          </a:xfrm>
        </p:spPr>
        <p:txBody>
          <a:bodyPr lIns="0" tIns="0" rIns="0" bIns="0"/>
          <a:lstStyle>
            <a:lvl1pPr marL="0" indent="0">
              <a:buNone/>
              <a:defRPr sz="1200">
                <a:solidFill>
                  <a:schemeClr val="tx1"/>
                </a:solidFill>
                <a:latin typeface="+mj-lt"/>
              </a:defRPr>
            </a:lvl1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r>
              <a:rPr lang="en-US" err="1"/>
              <a:t>sed</a:t>
            </a:r>
            <a:r>
              <a:rPr lang="en-US"/>
              <a:t> </a:t>
            </a:r>
            <a:r>
              <a:rPr lang="en-US" err="1"/>
              <a:t>diam</a:t>
            </a:r>
            <a:r>
              <a:rPr lang="en-US"/>
              <a:t>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 Ut </a:t>
            </a:r>
            <a:r>
              <a:rPr lang="en-US" err="1"/>
              <a:t>wisi</a:t>
            </a:r>
            <a:r>
              <a:rPr lang="en-US"/>
              <a:t> </a:t>
            </a:r>
            <a:r>
              <a:rPr lang="en-US" err="1"/>
              <a:t>enim</a:t>
            </a:r>
            <a:r>
              <a:rPr lang="en-US"/>
              <a:t> ad minim </a:t>
            </a:r>
            <a:r>
              <a:rPr lang="en-US" err="1"/>
              <a:t>veniam</a:t>
            </a:r>
            <a:r>
              <a:rPr lang="en-US"/>
              <a:t>, </a:t>
            </a:r>
            <a:r>
              <a:rPr lang="en-US" err="1"/>
              <a:t>quis</a:t>
            </a:r>
            <a:r>
              <a:rPr lang="en-US"/>
              <a:t> </a:t>
            </a:r>
            <a:r>
              <a:rPr lang="en-US" err="1"/>
              <a:t>nostrud</a:t>
            </a:r>
            <a:r>
              <a:rPr lang="en-US"/>
              <a:t> </a:t>
            </a:r>
            <a:r>
              <a:rPr lang="en-US" err="1"/>
              <a:t>exerci</a:t>
            </a:r>
            <a:r>
              <a:rPr lang="en-US"/>
              <a:t> </a:t>
            </a:r>
            <a:r>
              <a:rPr lang="en-US" err="1"/>
              <a:t>tation</a:t>
            </a:r>
            <a:r>
              <a:rPr lang="en-US"/>
              <a:t> </a:t>
            </a:r>
            <a:r>
              <a:rPr lang="en-US" err="1"/>
              <a:t>ullamcorper</a:t>
            </a:r>
            <a:r>
              <a:rPr lang="en-US"/>
              <a:t> </a:t>
            </a:r>
            <a:r>
              <a:rPr lang="en-US" err="1"/>
              <a:t>suscipit</a:t>
            </a:r>
            <a:r>
              <a:rPr lang="en-US"/>
              <a:t> </a:t>
            </a:r>
            <a:r>
              <a:rPr lang="en-US" err="1"/>
              <a:t>lobortis</a:t>
            </a:r>
            <a:r>
              <a:rPr lang="en-US"/>
              <a:t> </a:t>
            </a:r>
            <a:r>
              <a:rPr lang="en-US" err="1"/>
              <a:t>nisl</a:t>
            </a:r>
            <a:r>
              <a:rPr lang="en-US"/>
              <a:t>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Duis </a:t>
            </a:r>
            <a:r>
              <a:rPr lang="en-US" err="1"/>
              <a:t>autem</a:t>
            </a:r>
            <a:r>
              <a:rPr lang="en-US"/>
              <a:t> </a:t>
            </a:r>
            <a:r>
              <a:rPr lang="en-US" err="1"/>
              <a:t>vel</a:t>
            </a:r>
            <a:r>
              <a:rPr lang="en-US"/>
              <a:t> </a:t>
            </a:r>
            <a:r>
              <a:rPr lang="en-US" err="1"/>
              <a:t>eum</a:t>
            </a:r>
            <a:r>
              <a:rPr lang="en-US"/>
              <a:t> </a:t>
            </a:r>
            <a:r>
              <a:rPr lang="en-US" err="1"/>
              <a:t>iriure</a:t>
            </a:r>
            <a:r>
              <a:rPr lang="en-US"/>
              <a:t> dolor in </a:t>
            </a:r>
            <a:r>
              <a:rPr lang="en-US" err="1"/>
              <a:t>hendrerit</a:t>
            </a:r>
            <a:r>
              <a:rPr lang="en-US"/>
              <a:t> in </a:t>
            </a:r>
            <a:r>
              <a:rPr lang="en-US" err="1"/>
              <a:t>vulputate</a:t>
            </a:r>
            <a:r>
              <a:rPr lang="en-US"/>
              <a:t> </a:t>
            </a:r>
            <a:r>
              <a:rPr lang="en-US" err="1"/>
              <a:t>velit</a:t>
            </a:r>
            <a:r>
              <a:rPr lang="en-US"/>
              <a:t> </a:t>
            </a:r>
            <a:r>
              <a:rPr lang="en-US" err="1"/>
              <a:t>esse</a:t>
            </a:r>
            <a:r>
              <a:rPr lang="en-US"/>
              <a:t> </a:t>
            </a:r>
            <a:r>
              <a:rPr lang="en-US" err="1"/>
              <a:t>molestie</a:t>
            </a:r>
            <a:r>
              <a:rPr lang="en-US"/>
              <a:t> Lorem ipsum dolor sit </a:t>
            </a:r>
            <a:r>
              <a:rPr lang="en-US" err="1"/>
              <a:t>amet</a:t>
            </a:r>
            <a:r>
              <a:rPr lang="en-US"/>
              <a:t>, </a:t>
            </a:r>
            <a:r>
              <a:rPr lang="en-US" err="1"/>
              <a:t>consectetuer</a:t>
            </a:r>
            <a:r>
              <a:rPr lang="en-US"/>
              <a:t> </a:t>
            </a:r>
            <a:r>
              <a:rPr lang="en-US" err="1"/>
              <a:t>adipiscing</a:t>
            </a:r>
            <a:r>
              <a:rPr lang="en-US"/>
              <a:t> </a:t>
            </a:r>
            <a:r>
              <a:rPr lang="en-US" err="1"/>
              <a:t>elit</a:t>
            </a:r>
            <a:r>
              <a:rPr lang="en-US"/>
              <a:t>, </a:t>
            </a:r>
            <a:r>
              <a:rPr lang="en-US" err="1"/>
              <a:t>sed</a:t>
            </a:r>
            <a:r>
              <a:rPr lang="en-US"/>
              <a:t> </a:t>
            </a:r>
            <a:r>
              <a:rPr lang="en-US" err="1"/>
              <a:t>diam</a:t>
            </a:r>
            <a:r>
              <a:rPr lang="en-US"/>
              <a:t> </a:t>
            </a:r>
            <a:r>
              <a:rPr lang="en-US" err="1"/>
              <a:t>nonummy</a:t>
            </a:r>
            <a:r>
              <a:rPr lang="en-US"/>
              <a:t> </a:t>
            </a:r>
            <a:r>
              <a:rPr lang="en-US" err="1"/>
              <a:t>nibh</a:t>
            </a:r>
            <a:r>
              <a:rPr lang="en-US"/>
              <a:t> </a:t>
            </a:r>
            <a:r>
              <a:rPr lang="en-US" err="1"/>
              <a:t>euismod</a:t>
            </a:r>
            <a:r>
              <a:rPr lang="en-US"/>
              <a:t> </a:t>
            </a:r>
            <a:r>
              <a:rPr lang="en-US" err="1"/>
              <a:t>tincidunt</a:t>
            </a:r>
            <a:r>
              <a:rPr lang="en-US"/>
              <a:t> </a:t>
            </a:r>
            <a:r>
              <a:rPr lang="en-US" err="1"/>
              <a:t>ut</a:t>
            </a:r>
            <a:r>
              <a:rPr lang="en-US"/>
              <a:t> </a:t>
            </a:r>
            <a:r>
              <a:rPr lang="en-US" err="1"/>
              <a:t>laoreet</a:t>
            </a:r>
            <a:r>
              <a:rPr lang="en-US"/>
              <a:t> dolore magna </a:t>
            </a:r>
            <a:r>
              <a:rPr lang="en-US" err="1"/>
              <a:t>aliquam</a:t>
            </a:r>
            <a:r>
              <a:rPr lang="en-US"/>
              <a:t> </a:t>
            </a:r>
            <a:r>
              <a:rPr lang="en-US" err="1"/>
              <a:t>erat</a:t>
            </a:r>
            <a:r>
              <a:rPr lang="en-US"/>
              <a:t> </a:t>
            </a:r>
            <a:r>
              <a:rPr lang="en-US" err="1"/>
              <a:t>volutpat</a:t>
            </a:r>
            <a:r>
              <a:rPr lang="en-US"/>
              <a:t>. </a:t>
            </a:r>
          </a:p>
        </p:txBody>
      </p:sp>
      <p:sp>
        <p:nvSpPr>
          <p:cNvPr id="8" name="Picture Placeholder 5">
            <a:extLst>
              <a:ext uri="{FF2B5EF4-FFF2-40B4-BE49-F238E27FC236}">
                <a16:creationId xmlns:a16="http://schemas.microsoft.com/office/drawing/2014/main" id="{1B929735-09EC-4C3A-8774-2E3871F71840}"/>
              </a:ext>
            </a:extLst>
          </p:cNvPr>
          <p:cNvSpPr>
            <a:spLocks noGrp="1"/>
          </p:cNvSpPr>
          <p:nvPr>
            <p:ph type="pic" sz="quarter" idx="14"/>
          </p:nvPr>
        </p:nvSpPr>
        <p:spPr bwMode="hidden">
          <a:xfrm>
            <a:off x="6403850" y="0"/>
            <a:ext cx="5788150" cy="6858000"/>
          </a:xfrm>
          <a:solidFill>
            <a:srgbClr val="DADADA"/>
          </a:solidFill>
        </p:spPr>
        <p:txBody>
          <a:bodyPr anchor="ctr" anchorCtr="0"/>
          <a:lstStyle>
            <a:lvl1pPr marL="0" indent="0" algn="ctr">
              <a:spcBef>
                <a:spcPts val="0"/>
              </a:spcBef>
              <a:buNone/>
              <a:defRPr sz="800" cap="all" baseline="0">
                <a:solidFill>
                  <a:schemeClr val="bg1"/>
                </a:solidFill>
                <a:latin typeface="+mj-lt"/>
              </a:defRPr>
            </a:lvl1pPr>
          </a:lstStyle>
          <a:p>
            <a:r>
              <a:rPr lang="en-US"/>
              <a:t>Click icon to add picture</a:t>
            </a:r>
          </a:p>
        </p:txBody>
      </p:sp>
    </p:spTree>
    <p:extLst>
      <p:ext uri="{BB962C8B-B14F-4D97-AF65-F5344CB8AC3E}">
        <p14:creationId xmlns:p14="http://schemas.microsoft.com/office/powerpoint/2010/main" val="196829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ading- Blank- White">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25C9C44-9A33-4A57-9421-E42FA49334A6}"/>
              </a:ext>
            </a:extLst>
          </p:cNvPr>
          <p:cNvSpPr>
            <a:spLocks noGrp="1"/>
          </p:cNvSpPr>
          <p:nvPr>
            <p:ph type="ftr" sz="quarter" idx="11"/>
          </p:nvPr>
        </p:nvSpPr>
        <p:spPr>
          <a:xfrm>
            <a:off x="393700" y="6107984"/>
            <a:ext cx="11360150" cy="236539"/>
          </a:xfrm>
          <a:prstGeom prst="rect">
            <a:avLst/>
          </a:prstGeom>
        </p:spPr>
        <p:txBody>
          <a:bodyPr/>
          <a:lstStyle>
            <a:lvl1pPr>
              <a:defRPr>
                <a:latin typeface="+mj-lt"/>
              </a:defRPr>
            </a:lvl1pPr>
          </a:lstStyle>
          <a:p>
            <a:endParaRPr lang="en-US"/>
          </a:p>
        </p:txBody>
      </p:sp>
      <p:sp>
        <p:nvSpPr>
          <p:cNvPr id="10" name="Title 1">
            <a:extLst>
              <a:ext uri="{FF2B5EF4-FFF2-40B4-BE49-F238E27FC236}">
                <a16:creationId xmlns:a16="http://schemas.microsoft.com/office/drawing/2014/main" id="{50C22533-2CCB-46C6-927F-D562137EE6B6}"/>
              </a:ext>
            </a:extLst>
          </p:cNvPr>
          <p:cNvSpPr>
            <a:spLocks noGrp="1"/>
          </p:cNvSpPr>
          <p:nvPr>
            <p:ph type="title" hasCustomPrompt="1"/>
          </p:nvPr>
        </p:nvSpPr>
        <p:spPr>
          <a:xfrm>
            <a:off x="457200" y="209550"/>
            <a:ext cx="11277600" cy="895351"/>
          </a:xfrm>
        </p:spPr>
        <p:txBody>
          <a:bodyPr lIns="0" tIns="0" rIns="0" bIns="0" anchor="b" anchorCtr="0"/>
          <a:lstStyle>
            <a:lvl1pPr>
              <a:lnSpc>
                <a:spcPct val="100000"/>
              </a:lnSpc>
              <a:defRPr sz="2800" b="1">
                <a:latin typeface="+mj-lt"/>
              </a:defRPr>
            </a:lvl1pPr>
          </a:lstStyle>
          <a:p>
            <a:r>
              <a:rPr lang="en-US"/>
              <a:t>Click to Edit Master Title Style</a:t>
            </a:r>
          </a:p>
        </p:txBody>
      </p:sp>
    </p:spTree>
    <p:extLst>
      <p:ext uri="{BB962C8B-B14F-4D97-AF65-F5344CB8AC3E}">
        <p14:creationId xmlns:p14="http://schemas.microsoft.com/office/powerpoint/2010/main" val="726577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Whit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C2CA935-3996-450F-BBA4-3F8F6020F753}"/>
              </a:ext>
            </a:extLst>
          </p:cNvPr>
          <p:cNvSpPr>
            <a:spLocks noGrp="1"/>
          </p:cNvSpPr>
          <p:nvPr>
            <p:ph type="ftr" sz="quarter" idx="11"/>
          </p:nvPr>
        </p:nvSpPr>
        <p:spPr>
          <a:xfrm>
            <a:off x="384174" y="6125010"/>
            <a:ext cx="11350625" cy="236539"/>
          </a:xfrm>
          <a:prstGeom prst="rect">
            <a:avLst/>
          </a:prstGeom>
        </p:spPr>
        <p:txBody>
          <a:bodyPr/>
          <a:lstStyle>
            <a:lvl1pPr>
              <a:defRPr>
                <a:solidFill>
                  <a:schemeClr val="tx1"/>
                </a:solidFill>
                <a:latin typeface="+mj-lt"/>
              </a:defRPr>
            </a:lvl1pPr>
          </a:lstStyle>
          <a:p>
            <a:endParaRPr lang="en-US"/>
          </a:p>
        </p:txBody>
      </p:sp>
    </p:spTree>
    <p:extLst>
      <p:ext uri="{BB962C8B-B14F-4D97-AF65-F5344CB8AC3E}">
        <p14:creationId xmlns:p14="http://schemas.microsoft.com/office/powerpoint/2010/main" val="796960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ing/subheading- Two Content- Whit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57ACA8-51FD-415F-8BAA-A86425385F8C}"/>
              </a:ext>
            </a:extLst>
          </p:cNvPr>
          <p:cNvSpPr>
            <a:spLocks noGrp="1"/>
          </p:cNvSpPr>
          <p:nvPr>
            <p:ph sz="half" idx="1"/>
          </p:nvPr>
        </p:nvSpPr>
        <p:spPr>
          <a:xfrm>
            <a:off x="457200" y="1860829"/>
            <a:ext cx="5232400" cy="4042028"/>
          </a:xfrm>
        </p:spPr>
        <p:txBody>
          <a:bodyPr/>
          <a:lstStyle>
            <a:lvl1pPr>
              <a:lnSpc>
                <a:spcPct val="100000"/>
              </a:lnSpc>
              <a:defRPr sz="2200">
                <a:latin typeface="+mj-lt"/>
              </a:defRPr>
            </a:lvl1pPr>
            <a:lvl2pPr>
              <a:lnSpc>
                <a:spcPct val="100000"/>
              </a:lnSpc>
              <a:defRPr sz="2000">
                <a:latin typeface="+mj-lt"/>
              </a:defRPr>
            </a:lvl2pPr>
            <a:lvl3pPr>
              <a:lnSpc>
                <a:spcPct val="100000"/>
              </a:lnSpc>
              <a:defRPr sz="1800">
                <a:latin typeface="+mj-lt"/>
              </a:defRPr>
            </a:lvl3pPr>
            <a:lvl4pPr>
              <a:lnSpc>
                <a:spcPct val="100000"/>
              </a:lnSpc>
              <a:defRPr sz="1600">
                <a:latin typeface="+mj-lt"/>
              </a:defRPr>
            </a:lvl4pPr>
            <a:lvl5pPr>
              <a:lnSpc>
                <a:spcPct val="100000"/>
              </a:lnSpc>
              <a:defRPr sz="1600">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D4F4FD3B-BF57-465C-8784-67189EB47465}"/>
              </a:ext>
            </a:extLst>
          </p:cNvPr>
          <p:cNvSpPr>
            <a:spLocks noGrp="1"/>
          </p:cNvSpPr>
          <p:nvPr>
            <p:ph type="ftr" sz="quarter" idx="11"/>
          </p:nvPr>
        </p:nvSpPr>
        <p:spPr>
          <a:xfrm>
            <a:off x="384174" y="6121591"/>
            <a:ext cx="11350625" cy="236539"/>
          </a:xfrm>
          <a:prstGeom prst="rect">
            <a:avLst/>
          </a:prstGeom>
        </p:spPr>
        <p:txBody>
          <a:bodyPr/>
          <a:lstStyle>
            <a:lvl1pPr>
              <a:defRPr>
                <a:latin typeface="+mj-lt"/>
              </a:defRPr>
            </a:lvl1pPr>
          </a:lstStyle>
          <a:p>
            <a:endParaRPr lang="en-US"/>
          </a:p>
        </p:txBody>
      </p:sp>
      <p:sp>
        <p:nvSpPr>
          <p:cNvPr id="8" name="Title 1">
            <a:extLst>
              <a:ext uri="{FF2B5EF4-FFF2-40B4-BE49-F238E27FC236}">
                <a16:creationId xmlns:a16="http://schemas.microsoft.com/office/drawing/2014/main" id="{7679C42E-6956-4964-88EB-14E09A963F70}"/>
              </a:ext>
            </a:extLst>
          </p:cNvPr>
          <p:cNvSpPr>
            <a:spLocks noGrp="1"/>
          </p:cNvSpPr>
          <p:nvPr>
            <p:ph type="title" hasCustomPrompt="1"/>
          </p:nvPr>
        </p:nvSpPr>
        <p:spPr>
          <a:xfrm>
            <a:off x="457200" y="190500"/>
            <a:ext cx="11277600" cy="914401"/>
          </a:xfrm>
        </p:spPr>
        <p:txBody>
          <a:bodyPr lIns="0" tIns="0" rIns="0" bIns="0" anchor="b" anchorCtr="0"/>
          <a:lstStyle>
            <a:lvl1pPr>
              <a:lnSpc>
                <a:spcPct val="100000"/>
              </a:lnSpc>
              <a:defRPr sz="2800" b="1">
                <a:latin typeface="+mj-lt"/>
              </a:defRPr>
            </a:lvl1pPr>
          </a:lstStyle>
          <a:p>
            <a:r>
              <a:rPr lang="en-US"/>
              <a:t>Click to Edit Master Title Style</a:t>
            </a:r>
          </a:p>
        </p:txBody>
      </p:sp>
      <p:sp>
        <p:nvSpPr>
          <p:cNvPr id="9" name="Text Placeholder 7">
            <a:extLst>
              <a:ext uri="{FF2B5EF4-FFF2-40B4-BE49-F238E27FC236}">
                <a16:creationId xmlns:a16="http://schemas.microsoft.com/office/drawing/2014/main" id="{D790B39A-5EC3-4A43-B22C-5E64FC7C25D2}"/>
              </a:ext>
            </a:extLst>
          </p:cNvPr>
          <p:cNvSpPr>
            <a:spLocks noGrp="1"/>
          </p:cNvSpPr>
          <p:nvPr>
            <p:ph type="body" sz="quarter" idx="13" hasCustomPrompt="1"/>
          </p:nvPr>
        </p:nvSpPr>
        <p:spPr>
          <a:xfrm>
            <a:off x="457200" y="1242444"/>
            <a:ext cx="11277600" cy="360400"/>
          </a:xfrm>
        </p:spPr>
        <p:txBody>
          <a:bodyPr lIns="0" tIns="0" rIns="0" bIns="0" anchor="t" anchorCtr="0">
            <a:noAutofit/>
          </a:bodyPr>
          <a:lstStyle>
            <a:lvl1pPr marL="0" indent="0">
              <a:lnSpc>
                <a:spcPts val="2200"/>
              </a:lnSpc>
              <a:buNone/>
              <a:defRPr sz="2000" b="0">
                <a:latin typeface="+mj-lt"/>
              </a:defRPr>
            </a:lvl1pPr>
          </a:lstStyle>
          <a:p>
            <a:pPr lvl="0"/>
            <a:r>
              <a:rPr lang="en-US"/>
              <a:t>Edit subtitle</a:t>
            </a:r>
          </a:p>
        </p:txBody>
      </p:sp>
      <p:sp>
        <p:nvSpPr>
          <p:cNvPr id="10" name="Content Placeholder 2">
            <a:extLst>
              <a:ext uri="{FF2B5EF4-FFF2-40B4-BE49-F238E27FC236}">
                <a16:creationId xmlns:a16="http://schemas.microsoft.com/office/drawing/2014/main" id="{2739C495-43B0-4454-925B-6D53BC073DA0}"/>
              </a:ext>
            </a:extLst>
          </p:cNvPr>
          <p:cNvSpPr>
            <a:spLocks noGrp="1"/>
          </p:cNvSpPr>
          <p:nvPr>
            <p:ph sz="half" idx="14"/>
          </p:nvPr>
        </p:nvSpPr>
        <p:spPr>
          <a:xfrm>
            <a:off x="6502402" y="1860829"/>
            <a:ext cx="5232400" cy="4042028"/>
          </a:xfrm>
        </p:spPr>
        <p:txBody>
          <a:bodyPr/>
          <a:lstStyle>
            <a:lvl1pPr>
              <a:lnSpc>
                <a:spcPct val="100000"/>
              </a:lnSpc>
              <a:defRPr sz="2200">
                <a:latin typeface="+mj-lt"/>
              </a:defRPr>
            </a:lvl1pPr>
            <a:lvl2pPr>
              <a:lnSpc>
                <a:spcPct val="100000"/>
              </a:lnSpc>
              <a:defRPr sz="2000">
                <a:latin typeface="+mj-lt"/>
              </a:defRPr>
            </a:lvl2pPr>
            <a:lvl3pPr>
              <a:lnSpc>
                <a:spcPct val="100000"/>
              </a:lnSpc>
              <a:defRPr sz="1800">
                <a:latin typeface="+mj-lt"/>
              </a:defRPr>
            </a:lvl3pPr>
            <a:lvl4pPr>
              <a:lnSpc>
                <a:spcPct val="100000"/>
              </a:lnSpc>
              <a:defRPr sz="1600">
                <a:latin typeface="+mj-lt"/>
              </a:defRPr>
            </a:lvl4pPr>
            <a:lvl5pPr>
              <a:lnSpc>
                <a:spcPct val="100000"/>
              </a:lnSpc>
              <a:defRPr sz="1600">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9815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eading/subheading- Comparison- Whi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57C8886-5B4F-445E-882D-F8827B62B03B}"/>
              </a:ext>
            </a:extLst>
          </p:cNvPr>
          <p:cNvSpPr>
            <a:spLocks noGrp="1"/>
          </p:cNvSpPr>
          <p:nvPr>
            <p:ph type="body" idx="1" hasCustomPrompt="1"/>
          </p:nvPr>
        </p:nvSpPr>
        <p:spPr>
          <a:xfrm>
            <a:off x="457200" y="1828800"/>
            <a:ext cx="5232400" cy="411956"/>
          </a:xfrm>
        </p:spPr>
        <p:txBody>
          <a:bodyPr lIns="0" tIns="0" rIns="0" bIns="0" anchor="b"/>
          <a:lstStyle>
            <a:lvl1pPr marL="0" indent="0">
              <a:buNone/>
              <a:defRPr sz="2000" b="1">
                <a:solidFill>
                  <a:schemeClr val="tx1"/>
                </a:solidFill>
                <a:latin typeface="+mj-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8" name="Footer Placeholder 7">
            <a:extLst>
              <a:ext uri="{FF2B5EF4-FFF2-40B4-BE49-F238E27FC236}">
                <a16:creationId xmlns:a16="http://schemas.microsoft.com/office/drawing/2014/main" id="{E63411FA-2CDF-4949-9EEE-39CF866FA69B}"/>
              </a:ext>
            </a:extLst>
          </p:cNvPr>
          <p:cNvSpPr>
            <a:spLocks noGrp="1"/>
          </p:cNvSpPr>
          <p:nvPr>
            <p:ph type="ftr" sz="quarter" idx="11"/>
          </p:nvPr>
        </p:nvSpPr>
        <p:spPr>
          <a:xfrm>
            <a:off x="365124" y="6105683"/>
            <a:ext cx="11369676" cy="236539"/>
          </a:xfrm>
          <a:prstGeom prst="rect">
            <a:avLst/>
          </a:prstGeom>
        </p:spPr>
        <p:txBody>
          <a:bodyPr/>
          <a:lstStyle>
            <a:lvl1pPr>
              <a:defRPr>
                <a:latin typeface="+mj-lt"/>
              </a:defRPr>
            </a:lvl1pPr>
          </a:lstStyle>
          <a:p>
            <a:endParaRPr lang="en-US"/>
          </a:p>
        </p:txBody>
      </p:sp>
      <p:sp>
        <p:nvSpPr>
          <p:cNvPr id="11" name="Title 1">
            <a:extLst>
              <a:ext uri="{FF2B5EF4-FFF2-40B4-BE49-F238E27FC236}">
                <a16:creationId xmlns:a16="http://schemas.microsoft.com/office/drawing/2014/main" id="{EB4743EE-895C-4696-A5F0-2702D61F1383}"/>
              </a:ext>
            </a:extLst>
          </p:cNvPr>
          <p:cNvSpPr>
            <a:spLocks noGrp="1"/>
          </p:cNvSpPr>
          <p:nvPr>
            <p:ph type="title" hasCustomPrompt="1"/>
          </p:nvPr>
        </p:nvSpPr>
        <p:spPr>
          <a:xfrm>
            <a:off x="457200" y="171450"/>
            <a:ext cx="11277600" cy="878603"/>
          </a:xfrm>
        </p:spPr>
        <p:txBody>
          <a:bodyPr lIns="0" tIns="0" rIns="0" bIns="0" anchor="b" anchorCtr="0"/>
          <a:lstStyle>
            <a:lvl1pPr>
              <a:lnSpc>
                <a:spcPct val="100000"/>
              </a:lnSpc>
              <a:defRPr sz="2800" b="1">
                <a:latin typeface="+mj-lt"/>
              </a:defRPr>
            </a:lvl1pPr>
          </a:lstStyle>
          <a:p>
            <a:r>
              <a:rPr lang="en-US"/>
              <a:t>Click to Edit Master Title Style</a:t>
            </a:r>
          </a:p>
        </p:txBody>
      </p:sp>
      <p:sp>
        <p:nvSpPr>
          <p:cNvPr id="12" name="Text Placeholder 7">
            <a:extLst>
              <a:ext uri="{FF2B5EF4-FFF2-40B4-BE49-F238E27FC236}">
                <a16:creationId xmlns:a16="http://schemas.microsoft.com/office/drawing/2014/main" id="{8768D562-B521-4515-92A8-72C041D8D65B}"/>
              </a:ext>
            </a:extLst>
          </p:cNvPr>
          <p:cNvSpPr>
            <a:spLocks noGrp="1"/>
          </p:cNvSpPr>
          <p:nvPr>
            <p:ph type="body" sz="quarter" idx="14" hasCustomPrompt="1"/>
          </p:nvPr>
        </p:nvSpPr>
        <p:spPr>
          <a:xfrm>
            <a:off x="457200" y="1193290"/>
            <a:ext cx="11277600" cy="360400"/>
          </a:xfrm>
        </p:spPr>
        <p:txBody>
          <a:bodyPr lIns="0" tIns="0" rIns="0" bIns="0" anchor="t" anchorCtr="0">
            <a:noAutofit/>
          </a:bodyPr>
          <a:lstStyle>
            <a:lvl1pPr marL="0" indent="0">
              <a:lnSpc>
                <a:spcPts val="2200"/>
              </a:lnSpc>
              <a:buNone/>
              <a:defRPr sz="2000" b="0">
                <a:latin typeface="+mj-lt"/>
              </a:defRPr>
            </a:lvl1pPr>
          </a:lstStyle>
          <a:p>
            <a:pPr lvl="0"/>
            <a:r>
              <a:rPr lang="en-US"/>
              <a:t>Edit subtitle</a:t>
            </a:r>
          </a:p>
        </p:txBody>
      </p:sp>
      <p:sp>
        <p:nvSpPr>
          <p:cNvPr id="14" name="Content Placeholder 2">
            <a:extLst>
              <a:ext uri="{FF2B5EF4-FFF2-40B4-BE49-F238E27FC236}">
                <a16:creationId xmlns:a16="http://schemas.microsoft.com/office/drawing/2014/main" id="{9DEC6383-1879-495D-A085-AC738E857165}"/>
              </a:ext>
            </a:extLst>
          </p:cNvPr>
          <p:cNvSpPr>
            <a:spLocks noGrp="1"/>
          </p:cNvSpPr>
          <p:nvPr>
            <p:ph sz="half" idx="15"/>
          </p:nvPr>
        </p:nvSpPr>
        <p:spPr>
          <a:xfrm>
            <a:off x="457200" y="2260879"/>
            <a:ext cx="5232400" cy="3547068"/>
          </a:xfrm>
        </p:spPr>
        <p:txBody>
          <a:bodyPr/>
          <a:lstStyle>
            <a:lvl1pPr>
              <a:lnSpc>
                <a:spcPct val="100000"/>
              </a:lnSpc>
              <a:defRPr sz="1800">
                <a:latin typeface="+mj-lt"/>
              </a:defRPr>
            </a:lvl1pPr>
            <a:lvl2pPr>
              <a:lnSpc>
                <a:spcPct val="100000"/>
              </a:lnSpc>
              <a:defRPr sz="1600">
                <a:latin typeface="+mj-lt"/>
              </a:defRPr>
            </a:lvl2pPr>
            <a:lvl3pPr>
              <a:lnSpc>
                <a:spcPct val="100000"/>
              </a:lnSpc>
              <a:defRPr sz="1400">
                <a:latin typeface="+mj-lt"/>
              </a:defRPr>
            </a:lvl3pPr>
            <a:lvl4pPr>
              <a:lnSpc>
                <a:spcPct val="100000"/>
              </a:lnSpc>
              <a:defRPr sz="1200">
                <a:latin typeface="+mj-lt"/>
              </a:defRPr>
            </a:lvl4pPr>
            <a:lvl5pPr>
              <a:lnSpc>
                <a:spcPct val="100000"/>
              </a:lnSpc>
              <a:defRPr sz="1200">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2">
            <a:extLst>
              <a:ext uri="{FF2B5EF4-FFF2-40B4-BE49-F238E27FC236}">
                <a16:creationId xmlns:a16="http://schemas.microsoft.com/office/drawing/2014/main" id="{4DA43303-4061-4598-B636-58BADACF6FF6}"/>
              </a:ext>
            </a:extLst>
          </p:cNvPr>
          <p:cNvSpPr>
            <a:spLocks noGrp="1"/>
          </p:cNvSpPr>
          <p:nvPr>
            <p:ph sz="half" idx="16"/>
          </p:nvPr>
        </p:nvSpPr>
        <p:spPr>
          <a:xfrm>
            <a:off x="6502402" y="2260879"/>
            <a:ext cx="5232400" cy="3547068"/>
          </a:xfrm>
        </p:spPr>
        <p:txBody>
          <a:bodyPr/>
          <a:lstStyle>
            <a:lvl1pPr>
              <a:lnSpc>
                <a:spcPct val="100000"/>
              </a:lnSpc>
              <a:defRPr sz="1800">
                <a:latin typeface="+mj-lt"/>
              </a:defRPr>
            </a:lvl1pPr>
            <a:lvl2pPr>
              <a:lnSpc>
                <a:spcPct val="100000"/>
              </a:lnSpc>
              <a:defRPr sz="1600">
                <a:latin typeface="+mj-lt"/>
              </a:defRPr>
            </a:lvl2pPr>
            <a:lvl3pPr>
              <a:lnSpc>
                <a:spcPct val="100000"/>
              </a:lnSpc>
              <a:defRPr sz="1400">
                <a:latin typeface="+mj-lt"/>
              </a:defRPr>
            </a:lvl3pPr>
            <a:lvl4pPr>
              <a:lnSpc>
                <a:spcPct val="100000"/>
              </a:lnSpc>
              <a:defRPr sz="1200">
                <a:latin typeface="+mj-lt"/>
              </a:defRPr>
            </a:lvl4pPr>
            <a:lvl5pPr>
              <a:lnSpc>
                <a:spcPct val="100000"/>
              </a:lnSpc>
              <a:defRPr sz="1200">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2">
            <a:extLst>
              <a:ext uri="{FF2B5EF4-FFF2-40B4-BE49-F238E27FC236}">
                <a16:creationId xmlns:a16="http://schemas.microsoft.com/office/drawing/2014/main" id="{824C2925-73EC-4680-A9E5-E45C36CF17A1}"/>
              </a:ext>
            </a:extLst>
          </p:cNvPr>
          <p:cNvSpPr>
            <a:spLocks noGrp="1"/>
          </p:cNvSpPr>
          <p:nvPr>
            <p:ph type="body" idx="17" hasCustomPrompt="1"/>
          </p:nvPr>
        </p:nvSpPr>
        <p:spPr>
          <a:xfrm>
            <a:off x="6502402" y="1828800"/>
            <a:ext cx="5232400" cy="411956"/>
          </a:xfrm>
        </p:spPr>
        <p:txBody>
          <a:bodyPr lIns="0" tIns="0" rIns="0" bIns="0" anchor="b"/>
          <a:lstStyle>
            <a:lvl1pPr marL="0" indent="0">
              <a:buNone/>
              <a:defRPr sz="2000" b="1">
                <a:solidFill>
                  <a:schemeClr val="tx1"/>
                </a:solidFill>
                <a:latin typeface="+mj-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Tree>
    <p:extLst>
      <p:ext uri="{BB962C8B-B14F-4D97-AF65-F5344CB8AC3E}">
        <p14:creationId xmlns:p14="http://schemas.microsoft.com/office/powerpoint/2010/main" val="610602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76FCB7-EEB2-485A-9DFC-348C44180AC5}"/>
              </a:ext>
            </a:extLst>
          </p:cNvPr>
          <p:cNvSpPr>
            <a:spLocks noGrp="1"/>
          </p:cNvSpPr>
          <p:nvPr>
            <p:ph type="title"/>
          </p:nvPr>
        </p:nvSpPr>
        <p:spPr>
          <a:xfrm>
            <a:off x="457200" y="175098"/>
            <a:ext cx="11277600" cy="929803"/>
          </a:xfrm>
          <a:prstGeom prst="rect">
            <a:avLst/>
          </a:prstGeom>
        </p:spPr>
        <p:txBody>
          <a:bodyPr vert="horz" lIns="0" tIns="0" rIns="0" bIns="0" rtlCol="0" anchor="b" anchorCtr="0">
            <a:noAutofit/>
          </a:bodyPr>
          <a:lstStyle/>
          <a:p>
            <a:r>
              <a:rPr lang="en-US"/>
              <a:t>Click to Edit Master Title Style</a:t>
            </a:r>
          </a:p>
        </p:txBody>
      </p:sp>
      <p:sp>
        <p:nvSpPr>
          <p:cNvPr id="3" name="Text Placeholder 2">
            <a:extLst>
              <a:ext uri="{FF2B5EF4-FFF2-40B4-BE49-F238E27FC236}">
                <a16:creationId xmlns:a16="http://schemas.microsoft.com/office/drawing/2014/main" id="{5B090C58-0A45-4196-A146-A4FB98DF9E96}"/>
              </a:ext>
            </a:extLst>
          </p:cNvPr>
          <p:cNvSpPr>
            <a:spLocks noGrp="1"/>
          </p:cNvSpPr>
          <p:nvPr>
            <p:ph type="body" idx="1"/>
          </p:nvPr>
        </p:nvSpPr>
        <p:spPr>
          <a:xfrm>
            <a:off x="457200" y="1343025"/>
            <a:ext cx="11277600" cy="4191000"/>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9C96E16B-EE7B-C1FB-26D0-A83DDD7EE37A}"/>
              </a:ext>
            </a:extLst>
          </p:cNvPr>
          <p:cNvSpPr>
            <a:spLocks noGrp="1"/>
          </p:cNvSpPr>
          <p:nvPr>
            <p:ph type="ftr" sz="quarter" idx="3"/>
          </p:nvPr>
        </p:nvSpPr>
        <p:spPr>
          <a:xfrm>
            <a:off x="457200" y="6016625"/>
            <a:ext cx="11277600" cy="365125"/>
          </a:xfrm>
          <a:prstGeom prst="rect">
            <a:avLst/>
          </a:prstGeom>
        </p:spPr>
        <p:txBody>
          <a:bodyPr vert="horz" lIns="91440" tIns="45720" rIns="91440" bIns="45720" rtlCol="0" anchor="b"/>
          <a:lstStyle>
            <a:lvl1pPr algn="l">
              <a:defRPr sz="800">
                <a:solidFill>
                  <a:schemeClr val="tx1"/>
                </a:solidFill>
              </a:defRPr>
            </a:lvl1pPr>
          </a:lstStyle>
          <a:p>
            <a:endParaRPr lang="en-US"/>
          </a:p>
        </p:txBody>
      </p:sp>
    </p:spTree>
    <p:extLst>
      <p:ext uri="{BB962C8B-B14F-4D97-AF65-F5344CB8AC3E}">
        <p14:creationId xmlns:p14="http://schemas.microsoft.com/office/powerpoint/2010/main" val="684281411"/>
      </p:ext>
    </p:extLst>
  </p:cSld>
  <p:clrMap bg1="lt1" tx1="dk1" bg2="lt2" tx2="dk2" accent1="accent1" accent2="accent2" accent3="accent3" accent4="accent4" accent5="accent5" accent6="accent6" hlink="hlink" folHlink="folHlink"/>
  <p:sldLayoutIdLst>
    <p:sldLayoutId id="2147483856" r:id="rId1"/>
    <p:sldLayoutId id="2147483872" r:id="rId2"/>
    <p:sldLayoutId id="2147483874" r:id="rId3"/>
    <p:sldLayoutId id="2147483876" r:id="rId4"/>
    <p:sldLayoutId id="2147483878" r:id="rId5"/>
    <p:sldLayoutId id="2147483880" r:id="rId6"/>
    <p:sldLayoutId id="2147483882" r:id="rId7"/>
    <p:sldLayoutId id="2147483884" r:id="rId8"/>
    <p:sldLayoutId id="2147483886" r:id="rId9"/>
    <p:sldLayoutId id="2147483888" r:id="rId10"/>
    <p:sldLayoutId id="2147483890" r:id="rId11"/>
    <p:sldLayoutId id="2147483892" r:id="rId12"/>
    <p:sldLayoutId id="2147483894" r:id="rId13"/>
    <p:sldLayoutId id="2147483929" r:id="rId14"/>
    <p:sldLayoutId id="2147483930" r:id="rId15"/>
  </p:sldLayoutIdLst>
  <p:hf sldNum="0" hdr="0" ftr="0" dt="0"/>
  <p:txStyles>
    <p:titleStyle>
      <a:lvl1pPr algn="l" defTabSz="914377" rtl="0" eaLnBrk="1" latinLnBrk="0" hangingPunct="1">
        <a:lnSpc>
          <a:spcPct val="100000"/>
        </a:lnSpc>
        <a:spcBef>
          <a:spcPct val="0"/>
        </a:spcBef>
        <a:buNone/>
        <a:defRPr sz="2800" b="1" kern="1200">
          <a:solidFill>
            <a:srgbClr val="000000"/>
          </a:solidFill>
          <a:latin typeface="+mj-lt"/>
          <a:ea typeface="DIN Condensed Light" panose="020B0506040000020204" pitchFamily="34" charset="0"/>
          <a:cs typeface="Arial" panose="020B0604020202020204" pitchFamily="34" charset="0"/>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2400" kern="1200">
          <a:solidFill>
            <a:srgbClr val="000000"/>
          </a:solidFill>
          <a:latin typeface="+mj-lt"/>
          <a:ea typeface="DIN Condensed Light" panose="020B0506040000020204" pitchFamily="34" charset="0"/>
          <a:cs typeface="Arial" panose="020B0604020202020204" pitchFamily="34" charset="0"/>
        </a:defRPr>
      </a:lvl1pPr>
      <a:lvl2pPr marL="685783" indent="-228594" algn="l" defTabSz="914377" rtl="0" eaLnBrk="1" latinLnBrk="0" hangingPunct="1">
        <a:lnSpc>
          <a:spcPct val="100000"/>
        </a:lnSpc>
        <a:spcBef>
          <a:spcPts val="500"/>
        </a:spcBef>
        <a:buFont typeface="Arial" panose="020B0604020202020204" pitchFamily="34" charset="0"/>
        <a:buChar char="•"/>
        <a:defRPr sz="2200" kern="1200">
          <a:solidFill>
            <a:srgbClr val="000000"/>
          </a:solidFill>
          <a:latin typeface="+mj-lt"/>
          <a:ea typeface="DIN Condensed Light" panose="020B0506040000020204" pitchFamily="34" charset="0"/>
          <a:cs typeface="Arial" panose="020B0604020202020204" pitchFamily="34" charset="0"/>
        </a:defRPr>
      </a:lvl2pPr>
      <a:lvl3pPr marL="1142971" indent="-228594" algn="l" defTabSz="914377" rtl="0" eaLnBrk="1" latinLnBrk="0" hangingPunct="1">
        <a:lnSpc>
          <a:spcPct val="100000"/>
        </a:lnSpc>
        <a:spcBef>
          <a:spcPts val="500"/>
        </a:spcBef>
        <a:buFont typeface="Arial" panose="020B0604020202020204" pitchFamily="34" charset="0"/>
        <a:buChar char="•"/>
        <a:defRPr sz="1800" kern="1200">
          <a:solidFill>
            <a:srgbClr val="000000"/>
          </a:solidFill>
          <a:latin typeface="+mj-lt"/>
          <a:ea typeface="DIN Condensed Light" panose="020B0506040000020204" pitchFamily="34" charset="0"/>
          <a:cs typeface="Arial" panose="020B0604020202020204" pitchFamily="34" charset="0"/>
        </a:defRPr>
      </a:lvl3pPr>
      <a:lvl4pPr marL="1600160" indent="-228594" algn="l" defTabSz="914377" rtl="0" eaLnBrk="1" latinLnBrk="0" hangingPunct="1">
        <a:lnSpc>
          <a:spcPct val="100000"/>
        </a:lnSpc>
        <a:spcBef>
          <a:spcPts val="500"/>
        </a:spcBef>
        <a:buFont typeface="Arial" panose="020B0604020202020204" pitchFamily="34" charset="0"/>
        <a:buChar char="•"/>
        <a:defRPr sz="1600" kern="1200">
          <a:solidFill>
            <a:srgbClr val="000000"/>
          </a:solidFill>
          <a:latin typeface="+mj-lt"/>
          <a:ea typeface="DIN Condensed Light" panose="020B0506040000020204" pitchFamily="34" charset="0"/>
          <a:cs typeface="Arial" panose="020B0604020202020204" pitchFamily="34" charset="0"/>
        </a:defRPr>
      </a:lvl4pPr>
      <a:lvl5pPr marL="2057349" indent="-228594" algn="l" defTabSz="914377" rtl="0" eaLnBrk="1" latinLnBrk="0" hangingPunct="1">
        <a:lnSpc>
          <a:spcPct val="100000"/>
        </a:lnSpc>
        <a:spcBef>
          <a:spcPts val="500"/>
        </a:spcBef>
        <a:buFont typeface="Arial" panose="020B0604020202020204" pitchFamily="34" charset="0"/>
        <a:buChar char="•"/>
        <a:defRPr sz="1600" kern="1200">
          <a:solidFill>
            <a:srgbClr val="000000"/>
          </a:solidFill>
          <a:latin typeface="+mj-lt"/>
          <a:ea typeface="DIN Condensed Light" panose="020B0506040000020204" pitchFamily="34" charset="0"/>
          <a:cs typeface="Arial" panose="020B0604020202020204" pitchFamily="34" charset="0"/>
        </a:defRPr>
      </a:lvl5pPr>
      <a:lvl6pPr marL="2514537" indent="-228594" algn="l" defTabSz="914377" rtl="0" eaLnBrk="1" latinLnBrk="0" hangingPunct="1">
        <a:lnSpc>
          <a:spcPct val="100000"/>
        </a:lnSpc>
        <a:spcBef>
          <a:spcPts val="500"/>
        </a:spcBef>
        <a:buFont typeface="Arial" panose="020B0604020202020204" pitchFamily="34" charset="0"/>
        <a:buChar char="•"/>
        <a:defRPr sz="1200" kern="1200">
          <a:solidFill>
            <a:srgbClr val="000000"/>
          </a:solidFill>
          <a:latin typeface="+mj-lt"/>
          <a:ea typeface="+mn-ea"/>
          <a:cs typeface="Arial" panose="020B0604020202020204" pitchFamily="34" charset="0"/>
        </a:defRPr>
      </a:lvl6pPr>
      <a:lvl7pPr marL="2971726" indent="-228594" algn="l" defTabSz="914377" rtl="0" eaLnBrk="1" latinLnBrk="0" hangingPunct="1">
        <a:lnSpc>
          <a:spcPct val="100000"/>
        </a:lnSpc>
        <a:spcBef>
          <a:spcPts val="500"/>
        </a:spcBef>
        <a:buFont typeface="Arial" panose="020B0604020202020204" pitchFamily="34" charset="0"/>
        <a:buChar char="•"/>
        <a:defRPr sz="1200" kern="1200">
          <a:solidFill>
            <a:srgbClr val="000000"/>
          </a:solidFill>
          <a:latin typeface="+mj-lt"/>
          <a:ea typeface="+mn-ea"/>
          <a:cs typeface="Arial" panose="020B0604020202020204" pitchFamily="34" charset="0"/>
        </a:defRPr>
      </a:lvl7pPr>
      <a:lvl8pPr marL="3428914" indent="-228594" algn="l" defTabSz="914377" rtl="0" eaLnBrk="1" latinLnBrk="0" hangingPunct="1">
        <a:lnSpc>
          <a:spcPct val="100000"/>
        </a:lnSpc>
        <a:spcBef>
          <a:spcPts val="500"/>
        </a:spcBef>
        <a:buFont typeface="Arial" panose="020B0604020202020204" pitchFamily="34" charset="0"/>
        <a:buChar char="•"/>
        <a:defRPr sz="1200" kern="1200">
          <a:solidFill>
            <a:srgbClr val="000000"/>
          </a:solidFill>
          <a:latin typeface="+mj-lt"/>
          <a:ea typeface="+mn-ea"/>
          <a:cs typeface="Arial" panose="020B0604020202020204" pitchFamily="34" charset="0"/>
        </a:defRPr>
      </a:lvl8pPr>
      <a:lvl9pPr marL="3886103" indent="-228594" algn="l" defTabSz="914377" rtl="0" eaLnBrk="1" latinLnBrk="0" hangingPunct="1">
        <a:lnSpc>
          <a:spcPct val="100000"/>
        </a:lnSpc>
        <a:spcBef>
          <a:spcPts val="500"/>
        </a:spcBef>
        <a:buFont typeface="Arial" panose="020B0604020202020204" pitchFamily="34" charset="0"/>
        <a:buChar char="•"/>
        <a:defRPr sz="1200" kern="1200">
          <a:solidFill>
            <a:srgbClr val="000000"/>
          </a:solidFill>
          <a:latin typeface="+mj-lt"/>
          <a:ea typeface="+mn-ea"/>
          <a:cs typeface="Arial" panose="020B0604020202020204" pitchFamily="34" charset="0"/>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4096">
          <p15:clr>
            <a:srgbClr val="F26B43"/>
          </p15:clr>
        </p15:guide>
        <p15:guide id="4" pos="3584">
          <p15:clr>
            <a:srgbClr val="F26B43"/>
          </p15:clr>
        </p15:guide>
        <p15:guide id="5" pos="6080">
          <p15:clr>
            <a:srgbClr val="F26B43"/>
          </p15:clr>
        </p15:guide>
        <p15:guide id="6" pos="1600">
          <p15:clr>
            <a:srgbClr val="F26B43"/>
          </p15:clr>
        </p15:guide>
        <p15:guide id="7" pos="6592">
          <p15:clr>
            <a:srgbClr val="F26B43"/>
          </p15:clr>
        </p15:guide>
        <p15:guide id="8" pos="1088">
          <p15:clr>
            <a:srgbClr val="F26B43"/>
          </p15:clr>
        </p15:guide>
        <p15:guide id="9" pos="7392">
          <p15:clr>
            <a:srgbClr val="F26B43"/>
          </p15:clr>
        </p15:guide>
        <p15:guide id="10" pos="288">
          <p15:clr>
            <a:srgbClr val="F26B43"/>
          </p15:clr>
        </p15:guide>
        <p15:guide id="11" orient="horz" pos="288">
          <p15:clr>
            <a:srgbClr val="F26B43"/>
          </p15:clr>
        </p15:guide>
        <p15:guide id="12" orient="horz" pos="4032">
          <p15:clr>
            <a:srgbClr val="F26B43"/>
          </p15:clr>
        </p15:guide>
        <p15:guide id="13" orient="horz" pos="696" userDrawn="1">
          <p15:clr>
            <a:srgbClr val="F26B43"/>
          </p15:clr>
        </p15:guide>
        <p15:guide id="14" orient="horz" pos="1152">
          <p15:clr>
            <a:srgbClr val="F26B43"/>
          </p15:clr>
        </p15:guide>
        <p15:guide id="15" orient="horz" pos="3744">
          <p15:clr>
            <a:srgbClr val="F26B43"/>
          </p15:clr>
        </p15:guide>
        <p15:guide id="16" orient="horz" pos="379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11.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9.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1.png"/><Relationship Id="rId18" Type="http://schemas.openxmlformats.org/officeDocument/2006/relationships/image" Target="../media/image26.svg"/><Relationship Id="rId3" Type="http://schemas.openxmlformats.org/officeDocument/2006/relationships/image" Target="../media/image10.png"/><Relationship Id="rId7" Type="http://schemas.openxmlformats.org/officeDocument/2006/relationships/image" Target="../media/image15.png"/><Relationship Id="rId12" Type="http://schemas.openxmlformats.org/officeDocument/2006/relationships/image" Target="../media/image20.svg"/><Relationship Id="rId17" Type="http://schemas.openxmlformats.org/officeDocument/2006/relationships/image" Target="../media/image25.png"/><Relationship Id="rId2" Type="http://schemas.openxmlformats.org/officeDocument/2006/relationships/notesSlide" Target="../notesSlides/notesSlide19.xml"/><Relationship Id="rId16" Type="http://schemas.openxmlformats.org/officeDocument/2006/relationships/image" Target="../media/image24.svg"/><Relationship Id="rId20" Type="http://schemas.openxmlformats.org/officeDocument/2006/relationships/image" Target="../media/image28.svg"/><Relationship Id="rId1" Type="http://schemas.openxmlformats.org/officeDocument/2006/relationships/slideLayout" Target="../slideLayouts/slideLayout6.xml"/><Relationship Id="rId6" Type="http://schemas.openxmlformats.org/officeDocument/2006/relationships/image" Target="../media/image13.svg"/><Relationship Id="rId11" Type="http://schemas.openxmlformats.org/officeDocument/2006/relationships/image" Target="../media/image19.png"/><Relationship Id="rId5" Type="http://schemas.openxmlformats.org/officeDocument/2006/relationships/image" Target="../media/image12.png"/><Relationship Id="rId15" Type="http://schemas.openxmlformats.org/officeDocument/2006/relationships/image" Target="../media/image23.png"/><Relationship Id="rId10" Type="http://schemas.openxmlformats.org/officeDocument/2006/relationships/image" Target="../media/image18.svg"/><Relationship Id="rId19" Type="http://schemas.openxmlformats.org/officeDocument/2006/relationships/image" Target="../media/image27.png"/><Relationship Id="rId4" Type="http://schemas.openxmlformats.org/officeDocument/2006/relationships/image" Target="../media/image11.svg"/><Relationship Id="rId9" Type="http://schemas.openxmlformats.org/officeDocument/2006/relationships/image" Target="../media/image17.png"/><Relationship Id="rId14" Type="http://schemas.openxmlformats.org/officeDocument/2006/relationships/image" Target="../media/image2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chart" Target="../charts/char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chart" Target="../charts/chart20.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30.svg"/></Relationships>
</file>

<file path=ppt/slides/_rels/slide2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32.sv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1DF4D3-2700-7B2A-AC56-F4F39B7884FB}"/>
              </a:ext>
            </a:extLst>
          </p:cNvPr>
          <p:cNvSpPr>
            <a:spLocks noGrp="1"/>
          </p:cNvSpPr>
          <p:nvPr>
            <p:ph type="title"/>
          </p:nvPr>
        </p:nvSpPr>
        <p:spPr/>
        <p:txBody>
          <a:bodyPr/>
          <a:lstStyle/>
          <a:p>
            <a:r>
              <a:rPr lang="en-US" sz="3200" b="1" i="0" u="none" strike="noStrike" dirty="0">
                <a:solidFill>
                  <a:srgbClr val="44546A"/>
                </a:solidFill>
                <a:effectLst/>
                <a:latin typeface="Arial" panose="020B0604020202020204" pitchFamily="34" charset="0"/>
              </a:rPr>
              <a:t>These Slides are Provided for Educational Purposes as of April 2025.</a:t>
            </a:r>
            <a:endParaRPr lang="en-US" sz="3200" dirty="0">
              <a:solidFill>
                <a:schemeClr val="tx2"/>
              </a:solidFill>
            </a:endParaRPr>
          </a:p>
        </p:txBody>
      </p:sp>
      <p:sp>
        <p:nvSpPr>
          <p:cNvPr id="7" name="Content Placeholder 3">
            <a:extLst>
              <a:ext uri="{FF2B5EF4-FFF2-40B4-BE49-F238E27FC236}">
                <a16:creationId xmlns:a16="http://schemas.microsoft.com/office/drawing/2014/main" id="{0A49B645-71FF-8240-2930-94CE7A5DFEA2}"/>
              </a:ext>
            </a:extLst>
          </p:cNvPr>
          <p:cNvSpPr>
            <a:spLocks noGrp="1"/>
          </p:cNvSpPr>
          <p:nvPr/>
        </p:nvSpPr>
        <p:spPr bwMode="gray">
          <a:xfrm>
            <a:off x="448109" y="1539360"/>
            <a:ext cx="11295782" cy="42534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kern="1200" dirty="0" smtClean="0">
                <a:solidFill>
                  <a:schemeClr val="tx1"/>
                </a:solidFill>
                <a:latin typeface="+mn-lt"/>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kern="1200">
                <a:solidFill>
                  <a:schemeClr val="tx1"/>
                </a:solidFill>
                <a:latin typeface="+mn-lt"/>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kern="1200">
                <a:solidFill>
                  <a:schemeClr val="tx1"/>
                </a:solidFill>
                <a:latin typeface="+mn-lt"/>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kern="1200">
                <a:solidFill>
                  <a:schemeClr val="tx1"/>
                </a:solidFill>
                <a:latin typeface="+mn-lt"/>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a:lnSpc>
                <a:spcPct val="100000"/>
              </a:lnSpc>
              <a:spcBef>
                <a:spcPts val="0"/>
              </a:spcBef>
              <a:buNone/>
            </a:pPr>
            <a:r>
              <a:rPr lang="en-US" sz="1800" b="1" dirty="0">
                <a:solidFill>
                  <a:schemeClr val="accent1">
                    <a:lumMod val="75000"/>
                  </a:schemeClr>
                </a:solidFill>
              </a:rPr>
              <a:t>Note:</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75000"/>
                  </a:schemeClr>
                </a:solidFill>
                <a:effectLst/>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75000"/>
                  </a:schemeClr>
                </a:solidFill>
                <a:effectLst/>
                <a:ea typeface="Calibri" panose="020F0502020204030204" pitchFamily="34" charset="0"/>
              </a:rPr>
              <a:t>Individuals may use these slides for scientific or educational purposes only. </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75000"/>
                  </a:schemeClr>
                </a:solidFill>
                <a:effectLst/>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75000"/>
                  </a:schemeClr>
                </a:solidFill>
                <a:effectLst/>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75000"/>
                  </a:schemeClr>
                </a:solidFill>
                <a:effectLst/>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marL="0" indent="0">
              <a:lnSpc>
                <a:spcPct val="100000"/>
              </a:lnSpc>
              <a:spcBef>
                <a:spcPts val="0"/>
              </a:spcBef>
              <a:buNone/>
            </a:pPr>
            <a:endParaRPr lang="en-US" sz="1800" dirty="0">
              <a:solidFill>
                <a:schemeClr val="accent6">
                  <a:lumMod val="75000"/>
                </a:schemeClr>
              </a:solidFill>
            </a:endParaRPr>
          </a:p>
        </p:txBody>
      </p:sp>
    </p:spTree>
    <p:extLst>
      <p:ext uri="{BB962C8B-B14F-4D97-AF65-F5344CB8AC3E}">
        <p14:creationId xmlns:p14="http://schemas.microsoft.com/office/powerpoint/2010/main" val="1682814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6923B8-09C2-7AA8-6175-32806B0D7045}"/>
            </a:ext>
          </a:extLst>
        </p:cNvPr>
        <p:cNvGrpSpPr/>
        <p:nvPr/>
      </p:nvGrpSpPr>
      <p:grpSpPr>
        <a:xfrm>
          <a:off x="0" y="0"/>
          <a:ext cx="0" cy="0"/>
          <a:chOff x="0" y="0"/>
          <a:chExt cx="0" cy="0"/>
        </a:xfrm>
      </p:grpSpPr>
      <p:sp>
        <p:nvSpPr>
          <p:cNvPr id="45" name="Footer Placeholder 4">
            <a:extLst>
              <a:ext uri="{FF2B5EF4-FFF2-40B4-BE49-F238E27FC236}">
                <a16:creationId xmlns:a16="http://schemas.microsoft.com/office/drawing/2014/main" id="{7AE5E593-0F04-F8A3-521D-F7A3F1AAAE02}"/>
              </a:ext>
            </a:extLst>
          </p:cNvPr>
          <p:cNvSpPr>
            <a:spLocks noGrp="1"/>
          </p:cNvSpPr>
          <p:nvPr>
            <p:ph type="ftr" sz="quarter" idx="11"/>
          </p:nvPr>
        </p:nvSpPr>
        <p:spPr>
          <a:xfrm>
            <a:off x="359029" y="5956678"/>
            <a:ext cx="11369675" cy="707886"/>
          </a:xfrm>
          <a:prstGeom prst="rect">
            <a:avLst/>
          </a:prstGeom>
        </p:spPr>
        <p:txBody>
          <a:bodyPr anchor="b" anchorCtr="0">
            <a:spAutoFit/>
          </a:bodyPr>
          <a:lstStyle>
            <a:lvl1pPr>
              <a:defRPr sz="800">
                <a:latin typeface="+mn-lt"/>
              </a:defRPr>
            </a:lvl1pPr>
          </a:lstStyle>
          <a:p>
            <a:pPr marL="0" indent="0">
              <a:lnSpc>
                <a:spcPct val="100000"/>
              </a:lnSpc>
              <a:spcBef>
                <a:spcPts val="0"/>
              </a:spcBef>
              <a:buNone/>
            </a:pPr>
            <a:r>
              <a:rPr lang="en-US" sz="800" dirty="0">
                <a:solidFill>
                  <a:schemeClr val="accent1">
                    <a:lumMod val="50000"/>
                  </a:schemeClr>
                </a:solidFill>
                <a:latin typeface="+mn-lt"/>
              </a:rPr>
              <a:t>*All patients with a positive mt-sDNA result should be followed by colonoscopy. </a:t>
            </a:r>
          </a:p>
          <a:p>
            <a:pPr marL="0" indent="0">
              <a:lnSpc>
                <a:spcPct val="100000"/>
              </a:lnSpc>
              <a:spcBef>
                <a:spcPts val="0"/>
              </a:spcBef>
              <a:buNone/>
            </a:pPr>
            <a:r>
              <a:rPr lang="en-US" dirty="0">
                <a:solidFill>
                  <a:schemeClr val="accent1">
                    <a:lumMod val="50000"/>
                  </a:schemeClr>
                </a:solidFill>
                <a:latin typeface="Arial" panose="020B0604020202020204" pitchFamily="34" charset="0"/>
                <a:cs typeface="Arial" panose="020B0604020202020204" pitchFamily="34" charset="0"/>
              </a:rPr>
              <a:t>†</a:t>
            </a:r>
            <a:r>
              <a:rPr lang="en-US" sz="800" dirty="0">
                <a:solidFill>
                  <a:schemeClr val="accent1">
                    <a:lumMod val="50000"/>
                  </a:schemeClr>
                </a:solidFill>
                <a:latin typeface="+mn-lt"/>
              </a:rPr>
              <a:t>Advanced precancerous lesions: high-grade dysplasia; greater ≥10 adenomas, any size; tubulovillous adenoma, any size; tubular adenoma ≥10 mm; sessile serrate lesion with dysplasia; traditional serrated adenoma; conventional adenoma with serrated architecture; sessile serrated lesion ≥10 mm.</a:t>
            </a:r>
          </a:p>
          <a:p>
            <a:pPr marL="0" indent="0">
              <a:lnSpc>
                <a:spcPct val="100000"/>
              </a:lnSpc>
              <a:spcBef>
                <a:spcPts val="0"/>
              </a:spcBef>
              <a:buNone/>
            </a:pPr>
            <a:r>
              <a:rPr lang="en-US" sz="800" b="1" dirty="0">
                <a:solidFill>
                  <a:schemeClr val="accent1">
                    <a:lumMod val="50000"/>
                  </a:schemeClr>
                </a:solidFill>
                <a:latin typeface="+mn-lt"/>
              </a:rPr>
              <a:t>mt-sDNA: </a:t>
            </a:r>
            <a:r>
              <a:rPr lang="en-US" sz="800" dirty="0">
                <a:solidFill>
                  <a:schemeClr val="accent1">
                    <a:lumMod val="50000"/>
                  </a:schemeClr>
                </a:solidFill>
                <a:latin typeface="+mn-lt"/>
              </a:rPr>
              <a:t>multi-target stool DNA, </a:t>
            </a:r>
            <a:r>
              <a:rPr lang="en-US" sz="800" b="1" dirty="0">
                <a:solidFill>
                  <a:schemeClr val="accent1">
                    <a:lumMod val="50000"/>
                  </a:schemeClr>
                </a:solidFill>
                <a:latin typeface="+mn-lt"/>
              </a:rPr>
              <a:t>CRC: </a:t>
            </a:r>
            <a:r>
              <a:rPr lang="en-US" sz="800" dirty="0">
                <a:solidFill>
                  <a:schemeClr val="accent1">
                    <a:lumMod val="50000"/>
                  </a:schemeClr>
                </a:solidFill>
                <a:latin typeface="+mn-lt"/>
              </a:rPr>
              <a:t>colorectal cancer. </a:t>
            </a:r>
          </a:p>
          <a:p>
            <a:pPr marL="0" indent="0">
              <a:lnSpc>
                <a:spcPct val="100000"/>
              </a:lnSpc>
              <a:spcBef>
                <a:spcPts val="0"/>
              </a:spcBef>
              <a:buNone/>
            </a:pPr>
            <a:r>
              <a:rPr lang="en-US" sz="800" dirty="0">
                <a:solidFill>
                  <a:schemeClr val="accent1">
                    <a:lumMod val="50000"/>
                  </a:schemeClr>
                </a:solidFill>
                <a:latin typeface="+mn-lt"/>
              </a:rPr>
              <a:t>Cologuard Plus Clinician Brochure. Exact Sciences Corporation. Madison, WI.</a:t>
            </a:r>
          </a:p>
        </p:txBody>
      </p:sp>
      <p:sp>
        <p:nvSpPr>
          <p:cNvPr id="3" name="Title 2">
            <a:extLst>
              <a:ext uri="{FF2B5EF4-FFF2-40B4-BE49-F238E27FC236}">
                <a16:creationId xmlns:a16="http://schemas.microsoft.com/office/drawing/2014/main" id="{EBB8084E-3AFC-F4F8-FFE0-DCF2F8D523FC}"/>
              </a:ext>
            </a:extLst>
          </p:cNvPr>
          <p:cNvSpPr>
            <a:spLocks noGrp="1"/>
          </p:cNvSpPr>
          <p:nvPr>
            <p:ph type="title"/>
          </p:nvPr>
        </p:nvSpPr>
        <p:spPr>
          <a:xfrm>
            <a:off x="451104" y="25827"/>
            <a:ext cx="11277600" cy="647700"/>
          </a:xfrm>
        </p:spPr>
        <p:txBody>
          <a:bodyPr/>
          <a:lstStyle/>
          <a:p>
            <a:r>
              <a:rPr lang="en-US" dirty="0">
                <a:solidFill>
                  <a:schemeClr val="accent4">
                    <a:lumMod val="50000"/>
                  </a:schemeClr>
                </a:solidFill>
              </a:rPr>
              <a:t>Interpreting the Cologuard </a:t>
            </a:r>
            <a:r>
              <a:rPr lang="en-US" dirty="0" err="1">
                <a:solidFill>
                  <a:schemeClr val="accent4">
                    <a:lumMod val="50000"/>
                  </a:schemeClr>
                </a:solidFill>
              </a:rPr>
              <a:t>Plus</a:t>
            </a:r>
            <a:r>
              <a:rPr lang="en-US" baseline="30000" dirty="0" err="1">
                <a:solidFill>
                  <a:schemeClr val="accent4">
                    <a:lumMod val="50000"/>
                  </a:schemeClr>
                </a:solidFill>
              </a:rPr>
              <a:t>TM</a:t>
            </a:r>
            <a:r>
              <a:rPr lang="en-US" dirty="0">
                <a:solidFill>
                  <a:schemeClr val="accent4">
                    <a:lumMod val="50000"/>
                  </a:schemeClr>
                </a:solidFill>
              </a:rPr>
              <a:t> Test Results</a:t>
            </a:r>
          </a:p>
        </p:txBody>
      </p:sp>
      <p:sp>
        <p:nvSpPr>
          <p:cNvPr id="14" name="TextBox 13">
            <a:extLst>
              <a:ext uri="{FF2B5EF4-FFF2-40B4-BE49-F238E27FC236}">
                <a16:creationId xmlns:a16="http://schemas.microsoft.com/office/drawing/2014/main" id="{8A738BDD-E530-5504-8B07-A3E743D3B4B4}"/>
              </a:ext>
            </a:extLst>
          </p:cNvPr>
          <p:cNvSpPr txBox="1"/>
          <p:nvPr/>
        </p:nvSpPr>
        <p:spPr>
          <a:xfrm>
            <a:off x="10127982" y="2466920"/>
            <a:ext cx="1759218" cy="1847932"/>
          </a:xfrm>
          <a:prstGeom prst="rect">
            <a:avLst/>
          </a:prstGeom>
          <a:solidFill>
            <a:schemeClr val="bg1">
              <a:lumMod val="85000"/>
            </a:schemeClr>
          </a:solidFill>
          <a:effectLst>
            <a:outerShdw blurRad="50800" dist="38100" dir="5400000" algn="t" rotWithShape="0">
              <a:prstClr val="black">
                <a:alpha val="40000"/>
              </a:prstClr>
            </a:outerShdw>
          </a:effectLst>
        </p:spPr>
        <p:txBody>
          <a:bodyPr wrap="square" lIns="182880" tIns="45720" rIns="182880" rtlCol="0" anchor="ctr" anchorCtr="0">
            <a:noAutofit/>
          </a:bodyPr>
          <a:lstStyle/>
          <a:p>
            <a:pPr algn="ctr"/>
            <a:r>
              <a:rPr lang="en-US" sz="1400" b="1">
                <a:effectLst/>
                <a:latin typeface="Arial" panose="020B0604020202020204" pitchFamily="34" charset="0"/>
                <a:cs typeface="Arial" panose="020B0604020202020204" pitchFamily="34" charset="0"/>
              </a:rPr>
              <a:t>2 of 10,000 persons with a NEGATIVE</a:t>
            </a:r>
            <a:r>
              <a:rPr lang="en-US" sz="1400">
                <a:effectLst/>
                <a:latin typeface="Arial" panose="020B0604020202020204" pitchFamily="34" charset="0"/>
                <a:cs typeface="Arial" panose="020B0604020202020204" pitchFamily="34" charset="0"/>
              </a:rPr>
              <a:t> </a:t>
            </a:r>
          </a:p>
          <a:p>
            <a:pPr algn="ctr"/>
            <a:r>
              <a:rPr lang="en-US" sz="1400" b="1">
                <a:effectLst/>
                <a:latin typeface="Arial" panose="020B0604020202020204" pitchFamily="34" charset="0"/>
                <a:cs typeface="Arial" panose="020B0604020202020204" pitchFamily="34" charset="0"/>
              </a:rPr>
              <a:t>mt-sDNA result would have CRC on colonoscopy</a:t>
            </a:r>
          </a:p>
        </p:txBody>
      </p:sp>
      <p:grpSp>
        <p:nvGrpSpPr>
          <p:cNvPr id="59" name="Group 58">
            <a:extLst>
              <a:ext uri="{FF2B5EF4-FFF2-40B4-BE49-F238E27FC236}">
                <a16:creationId xmlns:a16="http://schemas.microsoft.com/office/drawing/2014/main" id="{A8E7C89A-BFF4-BB8A-A51F-5475DF749EF3}"/>
              </a:ext>
            </a:extLst>
          </p:cNvPr>
          <p:cNvGrpSpPr/>
          <p:nvPr/>
        </p:nvGrpSpPr>
        <p:grpSpPr>
          <a:xfrm>
            <a:off x="2762887" y="5453647"/>
            <a:ext cx="7306861" cy="468419"/>
            <a:chOff x="4416552" y="5496580"/>
            <a:chExt cx="7306861" cy="468419"/>
          </a:xfrm>
        </p:grpSpPr>
        <p:sp>
          <p:nvSpPr>
            <p:cNvPr id="61" name="Rectangle 6">
              <a:extLst>
                <a:ext uri="{FF2B5EF4-FFF2-40B4-BE49-F238E27FC236}">
                  <a16:creationId xmlns:a16="http://schemas.microsoft.com/office/drawing/2014/main" id="{697D0A01-BA83-C3E6-FA09-E7BCD7CA4D3B}"/>
                </a:ext>
              </a:extLst>
            </p:cNvPr>
            <p:cNvSpPr>
              <a:spLocks noChangeArrowheads="1"/>
            </p:cNvSpPr>
            <p:nvPr/>
          </p:nvSpPr>
          <p:spPr bwMode="auto">
            <a:xfrm>
              <a:off x="5788468" y="5503334"/>
              <a:ext cx="18288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sz="1000" spc="-38">
                  <a:latin typeface="+mn-lt"/>
                </a:rPr>
                <a:t>Advanced precancerous lesions</a:t>
              </a:r>
              <a:r>
                <a:rPr lang="en-US" sz="1000" spc="-38" baseline="30000">
                  <a:latin typeface="+mn-lt"/>
                </a:rPr>
                <a:t>†</a:t>
              </a:r>
              <a:r>
                <a:rPr lang="en-US" sz="1000">
                  <a:latin typeface="+mn-lt"/>
                </a:rPr>
                <a:t> </a:t>
              </a:r>
            </a:p>
          </p:txBody>
        </p:sp>
        <p:sp>
          <p:nvSpPr>
            <p:cNvPr id="62" name="Rectangle 61">
              <a:extLst>
                <a:ext uri="{FF2B5EF4-FFF2-40B4-BE49-F238E27FC236}">
                  <a16:creationId xmlns:a16="http://schemas.microsoft.com/office/drawing/2014/main" id="{3448BA56-C66A-80BC-DB1C-213581AAC9DB}"/>
                </a:ext>
              </a:extLst>
            </p:cNvPr>
            <p:cNvSpPr>
              <a:spLocks noChangeAspect="1"/>
            </p:cNvSpPr>
            <p:nvPr/>
          </p:nvSpPr>
          <p:spPr>
            <a:xfrm>
              <a:off x="5575808" y="5511698"/>
              <a:ext cx="137160" cy="1371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a:solidFill>
                  <a:schemeClr val="tx1"/>
                </a:solidFill>
              </a:endParaRPr>
            </a:p>
          </p:txBody>
        </p:sp>
        <p:sp>
          <p:nvSpPr>
            <p:cNvPr id="63" name="Rectangle 48">
              <a:extLst>
                <a:ext uri="{FF2B5EF4-FFF2-40B4-BE49-F238E27FC236}">
                  <a16:creationId xmlns:a16="http://schemas.microsoft.com/office/drawing/2014/main" id="{E0A9236D-12F5-7BF4-609D-DC07FE0FA231}"/>
                </a:ext>
              </a:extLst>
            </p:cNvPr>
            <p:cNvSpPr>
              <a:spLocks noChangeArrowheads="1"/>
            </p:cNvSpPr>
            <p:nvPr/>
          </p:nvSpPr>
          <p:spPr bwMode="auto">
            <a:xfrm>
              <a:off x="8512377" y="5503334"/>
              <a:ext cx="13513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a:latin typeface="+mn-lt"/>
                </a:rPr>
                <a:t>Nonadvanced adenoma</a:t>
              </a:r>
            </a:p>
            <a:p>
              <a:pPr defTabSz="685800"/>
              <a:r>
                <a:rPr lang="en-US" sz="1000" spc="-38">
                  <a:latin typeface="+mn-lt"/>
                </a:rPr>
                <a:t>          (Category 3-5)</a:t>
              </a:r>
            </a:p>
            <a:p>
              <a:pPr defTabSz="685800"/>
              <a:endParaRPr lang="en-US" altLang="en-US" sz="1000">
                <a:latin typeface="+mn-lt"/>
              </a:endParaRPr>
            </a:p>
          </p:txBody>
        </p:sp>
        <p:sp>
          <p:nvSpPr>
            <p:cNvPr id="64" name="Rectangle 63">
              <a:extLst>
                <a:ext uri="{FF2B5EF4-FFF2-40B4-BE49-F238E27FC236}">
                  <a16:creationId xmlns:a16="http://schemas.microsoft.com/office/drawing/2014/main" id="{A1A6BC0D-2943-0AD9-A2E6-97BEB5267748}"/>
                </a:ext>
              </a:extLst>
            </p:cNvPr>
            <p:cNvSpPr>
              <a:spLocks noChangeAspect="1"/>
            </p:cNvSpPr>
            <p:nvPr/>
          </p:nvSpPr>
          <p:spPr>
            <a:xfrm>
              <a:off x="8289544" y="5511698"/>
              <a:ext cx="137160" cy="1371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a:solidFill>
                  <a:schemeClr val="tx1"/>
                </a:solidFill>
              </a:endParaRPr>
            </a:p>
          </p:txBody>
        </p:sp>
        <p:sp>
          <p:nvSpPr>
            <p:cNvPr id="65" name="Rectangle 47">
              <a:extLst>
                <a:ext uri="{FF2B5EF4-FFF2-40B4-BE49-F238E27FC236}">
                  <a16:creationId xmlns:a16="http://schemas.microsoft.com/office/drawing/2014/main" id="{1E255544-F633-C7FA-A30C-CC6EE4EB70F7}"/>
                </a:ext>
              </a:extLst>
            </p:cNvPr>
            <p:cNvSpPr>
              <a:spLocks noChangeArrowheads="1"/>
            </p:cNvSpPr>
            <p:nvPr/>
          </p:nvSpPr>
          <p:spPr bwMode="auto">
            <a:xfrm>
              <a:off x="10569251" y="5496580"/>
              <a:ext cx="11541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a:latin typeface="+mn-lt"/>
                </a:rPr>
                <a:t>Negative/no findings</a:t>
              </a:r>
            </a:p>
            <a:p>
              <a:pPr defTabSz="685800"/>
              <a:r>
                <a:rPr lang="en-US" sz="1000">
                  <a:latin typeface="+mn-lt"/>
                </a:rPr>
                <a:t>      (Category 6)</a:t>
              </a:r>
            </a:p>
          </p:txBody>
        </p:sp>
        <p:sp>
          <p:nvSpPr>
            <p:cNvPr id="66" name="Rectangle 65">
              <a:extLst>
                <a:ext uri="{FF2B5EF4-FFF2-40B4-BE49-F238E27FC236}">
                  <a16:creationId xmlns:a16="http://schemas.microsoft.com/office/drawing/2014/main" id="{52AF6B04-56CA-4B58-4F5C-7E1A64D34353}"/>
                </a:ext>
              </a:extLst>
            </p:cNvPr>
            <p:cNvSpPr>
              <a:spLocks noChangeAspect="1"/>
            </p:cNvSpPr>
            <p:nvPr/>
          </p:nvSpPr>
          <p:spPr>
            <a:xfrm>
              <a:off x="10333420" y="5511698"/>
              <a:ext cx="137160" cy="13716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a:solidFill>
                  <a:schemeClr val="tx1"/>
                </a:solidFill>
              </a:endParaRPr>
            </a:p>
          </p:txBody>
        </p:sp>
        <p:sp>
          <p:nvSpPr>
            <p:cNvPr id="67" name="Rectangle 6">
              <a:extLst>
                <a:ext uri="{FF2B5EF4-FFF2-40B4-BE49-F238E27FC236}">
                  <a16:creationId xmlns:a16="http://schemas.microsoft.com/office/drawing/2014/main" id="{DF7D2CCD-F7CC-3ADD-0B0F-EC4C97993DF9}"/>
                </a:ext>
              </a:extLst>
            </p:cNvPr>
            <p:cNvSpPr>
              <a:spLocks noChangeArrowheads="1"/>
            </p:cNvSpPr>
            <p:nvPr/>
          </p:nvSpPr>
          <p:spPr bwMode="auto">
            <a:xfrm>
              <a:off x="4629212" y="5503334"/>
              <a:ext cx="27432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a:latin typeface="+mn-lt"/>
                </a:rPr>
                <a:t>CRC</a:t>
              </a:r>
            </a:p>
          </p:txBody>
        </p:sp>
        <p:sp>
          <p:nvSpPr>
            <p:cNvPr id="68" name="Rectangle 67">
              <a:extLst>
                <a:ext uri="{FF2B5EF4-FFF2-40B4-BE49-F238E27FC236}">
                  <a16:creationId xmlns:a16="http://schemas.microsoft.com/office/drawing/2014/main" id="{568ABF30-E447-DC1E-F1C4-38F5AE7BF42E}"/>
                </a:ext>
              </a:extLst>
            </p:cNvPr>
            <p:cNvSpPr>
              <a:spLocks noChangeAspect="1"/>
            </p:cNvSpPr>
            <p:nvPr/>
          </p:nvSpPr>
          <p:spPr>
            <a:xfrm>
              <a:off x="4416552" y="5511698"/>
              <a:ext cx="137160" cy="137160"/>
            </a:xfrm>
            <a:prstGeom prst="rect">
              <a:avLst/>
            </a:prstGeom>
            <a:solidFill>
              <a:srgbClr val="E9A1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a:solidFill>
                  <a:schemeClr val="tx1"/>
                </a:solidFill>
              </a:endParaRPr>
            </a:p>
          </p:txBody>
        </p:sp>
      </p:grpSp>
      <p:grpSp>
        <p:nvGrpSpPr>
          <p:cNvPr id="10" name="Group 9">
            <a:extLst>
              <a:ext uri="{FF2B5EF4-FFF2-40B4-BE49-F238E27FC236}">
                <a16:creationId xmlns:a16="http://schemas.microsoft.com/office/drawing/2014/main" id="{FD5CF786-DAEE-9F72-8F87-53CE9C2E039A}"/>
              </a:ext>
            </a:extLst>
          </p:cNvPr>
          <p:cNvGrpSpPr/>
          <p:nvPr/>
        </p:nvGrpSpPr>
        <p:grpSpPr>
          <a:xfrm>
            <a:off x="6458410" y="1388773"/>
            <a:ext cx="3346704" cy="3364746"/>
            <a:chOff x="4416552" y="1564640"/>
            <a:chExt cx="3346704" cy="3364746"/>
          </a:xfrm>
        </p:grpSpPr>
        <p:sp>
          <p:nvSpPr>
            <p:cNvPr id="43" name="TextBox 1">
              <a:extLst>
                <a:ext uri="{FF2B5EF4-FFF2-40B4-BE49-F238E27FC236}">
                  <a16:creationId xmlns:a16="http://schemas.microsoft.com/office/drawing/2014/main" id="{DEE5B507-247B-7DDB-7788-6581E05D2412}"/>
                </a:ext>
              </a:extLst>
            </p:cNvPr>
            <p:cNvSpPr txBox="1"/>
            <p:nvPr/>
          </p:nvSpPr>
          <p:spPr>
            <a:xfrm>
              <a:off x="5335429" y="4289384"/>
              <a:ext cx="708341" cy="4250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685800"/>
              <a:r>
                <a:rPr lang="en-US" sz="1000" b="1">
                  <a:solidFill>
                    <a:schemeClr val="bg1"/>
                  </a:solidFill>
                </a:rPr>
                <a:t>66.1%</a:t>
              </a:r>
            </a:p>
            <a:p>
              <a:pPr algn="ctr" defTabSz="685800"/>
              <a:r>
                <a:rPr lang="en-US" sz="1000" b="1">
                  <a:solidFill>
                    <a:schemeClr val="bg1"/>
                  </a:solidFill>
                </a:rPr>
                <a:t>(n=5549)</a:t>
              </a:r>
            </a:p>
          </p:txBody>
        </p:sp>
        <p:sp>
          <p:nvSpPr>
            <p:cNvPr id="44" name="TextBox 1">
              <a:extLst>
                <a:ext uri="{FF2B5EF4-FFF2-40B4-BE49-F238E27FC236}">
                  <a16:creationId xmlns:a16="http://schemas.microsoft.com/office/drawing/2014/main" id="{B9BB8F02-58E8-42A9-EF5E-70B05C4BC731}"/>
                </a:ext>
              </a:extLst>
            </p:cNvPr>
            <p:cNvSpPr txBox="1"/>
            <p:nvPr/>
          </p:nvSpPr>
          <p:spPr>
            <a:xfrm>
              <a:off x="6238973" y="3946853"/>
              <a:ext cx="708341" cy="4250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685800"/>
              <a:r>
                <a:rPr lang="en-US" sz="1000" b="1">
                  <a:solidFill>
                    <a:srgbClr val="FFFFFF"/>
                  </a:solidFill>
                </a:rPr>
                <a:t>28.6%</a:t>
              </a:r>
            </a:p>
            <a:p>
              <a:pPr algn="ctr" defTabSz="685800"/>
              <a:r>
                <a:rPr lang="en-US" sz="1000" b="1">
                  <a:solidFill>
                    <a:srgbClr val="FFFFFF"/>
                  </a:solidFill>
                </a:rPr>
                <a:t>(n=2398)</a:t>
              </a:r>
            </a:p>
          </p:txBody>
        </p:sp>
        <p:graphicFrame>
          <p:nvGraphicFramePr>
            <p:cNvPr id="24" name="Chart 23">
              <a:extLst>
                <a:ext uri="{FF2B5EF4-FFF2-40B4-BE49-F238E27FC236}">
                  <a16:creationId xmlns:a16="http://schemas.microsoft.com/office/drawing/2014/main" id="{B960B49E-3C95-5739-3FD6-D0E1FA47A721}"/>
                </a:ext>
              </a:extLst>
            </p:cNvPr>
            <p:cNvGraphicFramePr/>
            <p:nvPr>
              <p:extLst>
                <p:ext uri="{D42A27DB-BD31-4B8C-83A1-F6EECF244321}">
                  <p14:modId xmlns:p14="http://schemas.microsoft.com/office/powerpoint/2010/main" val="2908048570"/>
                </p:ext>
              </p:extLst>
            </p:nvPr>
          </p:nvGraphicFramePr>
          <p:xfrm>
            <a:off x="4901184" y="2479040"/>
            <a:ext cx="2377440" cy="2194560"/>
          </p:xfrm>
          <a:graphic>
            <a:graphicData uri="http://schemas.openxmlformats.org/drawingml/2006/chart">
              <c:chart xmlns:c="http://schemas.openxmlformats.org/drawingml/2006/chart" xmlns:r="http://schemas.openxmlformats.org/officeDocument/2006/relationships" r:id="rId3"/>
            </a:graphicData>
          </a:graphic>
        </p:graphicFrame>
        <p:sp>
          <p:nvSpPr>
            <p:cNvPr id="33" name="TextBox 32">
              <a:extLst>
                <a:ext uri="{FF2B5EF4-FFF2-40B4-BE49-F238E27FC236}">
                  <a16:creationId xmlns:a16="http://schemas.microsoft.com/office/drawing/2014/main" id="{CD668594-C8C7-F378-AB70-7104C8E50431}"/>
                </a:ext>
              </a:extLst>
            </p:cNvPr>
            <p:cNvSpPr txBox="1"/>
            <p:nvPr/>
          </p:nvSpPr>
          <p:spPr>
            <a:xfrm>
              <a:off x="4974558" y="2401868"/>
              <a:ext cx="891591" cy="246221"/>
            </a:xfrm>
            <a:prstGeom prst="rect">
              <a:avLst/>
            </a:prstGeom>
            <a:noFill/>
          </p:spPr>
          <p:txBody>
            <a:bodyPr wrap="none" rtlCol="0">
              <a:spAutoFit/>
            </a:bodyPr>
            <a:lstStyle/>
            <a:p>
              <a:pPr algn="r" defTabSz="685800"/>
              <a:r>
                <a:rPr lang="en-US" sz="1000" b="1"/>
                <a:t>0.02% (n=4)</a:t>
              </a:r>
            </a:p>
          </p:txBody>
        </p:sp>
        <p:sp>
          <p:nvSpPr>
            <p:cNvPr id="37" name="TextBox 36">
              <a:extLst>
                <a:ext uri="{FF2B5EF4-FFF2-40B4-BE49-F238E27FC236}">
                  <a16:creationId xmlns:a16="http://schemas.microsoft.com/office/drawing/2014/main" id="{B079C105-BD20-B5DA-3FE2-FFC498C93847}"/>
                </a:ext>
              </a:extLst>
            </p:cNvPr>
            <p:cNvSpPr txBox="1"/>
            <p:nvPr/>
          </p:nvSpPr>
          <p:spPr>
            <a:xfrm>
              <a:off x="6545409" y="2405540"/>
              <a:ext cx="1032655" cy="246221"/>
            </a:xfrm>
            <a:prstGeom prst="rect">
              <a:avLst/>
            </a:prstGeom>
            <a:noFill/>
          </p:spPr>
          <p:txBody>
            <a:bodyPr wrap="none" rtlCol="0">
              <a:spAutoFit/>
            </a:bodyPr>
            <a:lstStyle/>
            <a:p>
              <a:pPr defTabSz="685800"/>
              <a:r>
                <a:rPr lang="en-US" sz="1000" b="1"/>
                <a:t>6.8% (n=1113)</a:t>
              </a:r>
            </a:p>
          </p:txBody>
        </p:sp>
        <p:sp>
          <p:nvSpPr>
            <p:cNvPr id="46" name="Freeform 66">
              <a:extLst>
                <a:ext uri="{FF2B5EF4-FFF2-40B4-BE49-F238E27FC236}">
                  <a16:creationId xmlns:a16="http://schemas.microsoft.com/office/drawing/2014/main" id="{005C1B70-AB54-88B4-0BA8-F3252D12906B}"/>
                </a:ext>
              </a:extLst>
            </p:cNvPr>
            <p:cNvSpPr/>
            <p:nvPr/>
          </p:nvSpPr>
          <p:spPr>
            <a:xfrm flipH="1">
              <a:off x="5783408" y="2539225"/>
              <a:ext cx="298609" cy="70414"/>
            </a:xfrm>
            <a:custGeom>
              <a:avLst/>
              <a:gdLst>
                <a:gd name="connsiteX0" fmla="*/ 0 w 361950"/>
                <a:gd name="connsiteY0" fmla="*/ 184150 h 184150"/>
                <a:gd name="connsiteX1" fmla="*/ 114300 w 361950"/>
                <a:gd name="connsiteY1" fmla="*/ 0 h 184150"/>
                <a:gd name="connsiteX2" fmla="*/ 361950 w 361950"/>
                <a:gd name="connsiteY2" fmla="*/ 0 h 184150"/>
              </a:gdLst>
              <a:ahLst/>
              <a:cxnLst>
                <a:cxn ang="0">
                  <a:pos x="connsiteX0" y="connsiteY0"/>
                </a:cxn>
                <a:cxn ang="0">
                  <a:pos x="connsiteX1" y="connsiteY1"/>
                </a:cxn>
                <a:cxn ang="0">
                  <a:pos x="connsiteX2" y="connsiteY2"/>
                </a:cxn>
              </a:cxnLst>
              <a:rect l="l" t="t" r="r" b="b"/>
              <a:pathLst>
                <a:path w="361950" h="184150">
                  <a:moveTo>
                    <a:pt x="0" y="184150"/>
                  </a:moveTo>
                  <a:lnTo>
                    <a:pt x="114300" y="0"/>
                  </a:lnTo>
                  <a:lnTo>
                    <a:pt x="361950"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schemeClr val="tx1"/>
                </a:solidFill>
              </a:endParaRPr>
            </a:p>
          </p:txBody>
        </p:sp>
        <p:sp>
          <p:nvSpPr>
            <p:cNvPr id="48" name="Freeform 41">
              <a:extLst>
                <a:ext uri="{FF2B5EF4-FFF2-40B4-BE49-F238E27FC236}">
                  <a16:creationId xmlns:a16="http://schemas.microsoft.com/office/drawing/2014/main" id="{20703C4F-C546-D74B-29CF-97112D81E99B}"/>
                </a:ext>
              </a:extLst>
            </p:cNvPr>
            <p:cNvSpPr/>
            <p:nvPr/>
          </p:nvSpPr>
          <p:spPr>
            <a:xfrm>
              <a:off x="6356643" y="2528396"/>
              <a:ext cx="239481" cy="85748"/>
            </a:xfrm>
            <a:custGeom>
              <a:avLst/>
              <a:gdLst>
                <a:gd name="connsiteX0" fmla="*/ 0 w 361950"/>
                <a:gd name="connsiteY0" fmla="*/ 184150 h 184150"/>
                <a:gd name="connsiteX1" fmla="*/ 114300 w 361950"/>
                <a:gd name="connsiteY1" fmla="*/ 0 h 184150"/>
                <a:gd name="connsiteX2" fmla="*/ 361950 w 361950"/>
                <a:gd name="connsiteY2" fmla="*/ 0 h 184150"/>
              </a:gdLst>
              <a:ahLst/>
              <a:cxnLst>
                <a:cxn ang="0">
                  <a:pos x="connsiteX0" y="connsiteY0"/>
                </a:cxn>
                <a:cxn ang="0">
                  <a:pos x="connsiteX1" y="connsiteY1"/>
                </a:cxn>
                <a:cxn ang="0">
                  <a:pos x="connsiteX2" y="connsiteY2"/>
                </a:cxn>
              </a:cxnLst>
              <a:rect l="l" t="t" r="r" b="b"/>
              <a:pathLst>
                <a:path w="361950" h="184150">
                  <a:moveTo>
                    <a:pt x="0" y="184150"/>
                  </a:moveTo>
                  <a:lnTo>
                    <a:pt x="114300" y="0"/>
                  </a:lnTo>
                  <a:lnTo>
                    <a:pt x="361950"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schemeClr val="tx1"/>
                </a:solidFill>
              </a:endParaRPr>
            </a:p>
          </p:txBody>
        </p:sp>
        <p:sp>
          <p:nvSpPr>
            <p:cNvPr id="52" name="TextBox 51">
              <a:extLst>
                <a:ext uri="{FF2B5EF4-FFF2-40B4-BE49-F238E27FC236}">
                  <a16:creationId xmlns:a16="http://schemas.microsoft.com/office/drawing/2014/main" id="{AA0A7F48-67E4-B1BA-00C1-11599B1AFB9E}"/>
                </a:ext>
              </a:extLst>
            </p:cNvPr>
            <p:cNvSpPr txBox="1"/>
            <p:nvPr/>
          </p:nvSpPr>
          <p:spPr>
            <a:xfrm>
              <a:off x="4416552" y="2021840"/>
              <a:ext cx="3346704" cy="274320"/>
            </a:xfrm>
            <a:prstGeom prst="rect">
              <a:avLst/>
            </a:prstGeom>
            <a:solidFill>
              <a:schemeClr val="bg1">
                <a:lumMod val="95000"/>
              </a:schemeClr>
            </a:solidFill>
            <a:ln>
              <a:solidFill>
                <a:schemeClr val="bg2"/>
              </a:solidFill>
            </a:ln>
          </p:spPr>
          <p:txBody>
            <a:bodyPr wrap="square" lIns="0" tIns="0" rIns="0" bIns="0" rtlCol="0" anchor="ctr" anchorCtr="0">
              <a:noAutofit/>
            </a:bodyPr>
            <a:lstStyle/>
            <a:p>
              <a:pPr algn="ctr" defTabSz="685800"/>
              <a:r>
                <a:rPr lang="en-US" sz="1200" b="1"/>
                <a:t>87% (n=16,414)</a:t>
              </a:r>
            </a:p>
          </p:txBody>
        </p:sp>
        <p:sp>
          <p:nvSpPr>
            <p:cNvPr id="69" name="Rectangle 68">
              <a:extLst>
                <a:ext uri="{FF2B5EF4-FFF2-40B4-BE49-F238E27FC236}">
                  <a16:creationId xmlns:a16="http://schemas.microsoft.com/office/drawing/2014/main" id="{529B4C06-F10E-A120-DCC8-3ABA5E2AF6F5}"/>
                </a:ext>
              </a:extLst>
            </p:cNvPr>
            <p:cNvSpPr/>
            <p:nvPr/>
          </p:nvSpPr>
          <p:spPr bwMode="gray">
            <a:xfrm>
              <a:off x="4416552" y="1564640"/>
              <a:ext cx="3346704" cy="457200"/>
            </a:xfrm>
            <a:prstGeom prst="rect">
              <a:avLst/>
            </a:prstGeom>
            <a:solidFill>
              <a:schemeClr val="accent3">
                <a:lumMod val="50000"/>
              </a:schemeClr>
            </a:solidFill>
            <a:ln w="28575" cap="flat" cmpd="sng" algn="ctr">
              <a:noFill/>
              <a:prstDash val="solid"/>
              <a:miter lim="800000"/>
              <a:headEnd type="none" w="med" len="med"/>
              <a:tailEnd type="none" w="med" len="med"/>
            </a:ln>
            <a:effectLst/>
          </p:spPr>
          <p:txBody>
            <a:bodyPr vert="horz" wrap="square" lIns="548640" tIns="0" rIns="91429" bIns="0" numCol="1" rtlCol="0" anchor="ctr" anchorCtr="0" compatLnSpc="1">
              <a:prstTxWarp prst="textNoShape">
                <a:avLst/>
              </a:prstTxWarp>
              <a:noAutofit/>
            </a:bodyPr>
            <a:lstStyle/>
            <a:p>
              <a:pPr algn="ctr" fontAlgn="base">
                <a:lnSpc>
                  <a:spcPct val="90000"/>
                </a:lnSpc>
                <a:spcAft>
                  <a:spcPct val="0"/>
                </a:spcAft>
                <a:buClr>
                  <a:schemeClr val="accent2"/>
                </a:buClr>
                <a:buSzPct val="90000"/>
              </a:pPr>
              <a:r>
                <a:rPr lang="en-US" sz="1200" b="1">
                  <a:solidFill>
                    <a:schemeClr val="bg1"/>
                  </a:solidFill>
                </a:rPr>
                <a:t>NEGATIVE Cologuard Plus </a:t>
              </a:r>
            </a:p>
            <a:p>
              <a:pPr algn="ctr" fontAlgn="base">
                <a:lnSpc>
                  <a:spcPct val="90000"/>
                </a:lnSpc>
                <a:spcAft>
                  <a:spcPct val="0"/>
                </a:spcAft>
                <a:buClr>
                  <a:schemeClr val="accent2"/>
                </a:buClr>
                <a:buSzPct val="90000"/>
              </a:pPr>
              <a:r>
                <a:rPr lang="en-US" sz="1200" b="1">
                  <a:solidFill>
                    <a:schemeClr val="bg1"/>
                  </a:solidFill>
                </a:rPr>
                <a:t>Test Results</a:t>
              </a:r>
            </a:p>
          </p:txBody>
        </p:sp>
        <p:grpSp>
          <p:nvGrpSpPr>
            <p:cNvPr id="70" name="Group 69">
              <a:extLst>
                <a:ext uri="{FF2B5EF4-FFF2-40B4-BE49-F238E27FC236}">
                  <a16:creationId xmlns:a16="http://schemas.microsoft.com/office/drawing/2014/main" id="{E6FA8F95-542E-9E07-3FA5-0FD280D2572F}"/>
                </a:ext>
              </a:extLst>
            </p:cNvPr>
            <p:cNvGrpSpPr/>
            <p:nvPr/>
          </p:nvGrpSpPr>
          <p:grpSpPr>
            <a:xfrm>
              <a:off x="4522882" y="1632372"/>
              <a:ext cx="320040" cy="321737"/>
              <a:chOff x="3856130" y="1965759"/>
              <a:chExt cx="320040" cy="321737"/>
            </a:xfrm>
          </p:grpSpPr>
          <p:sp>
            <p:nvSpPr>
              <p:cNvPr id="71" name="Oval 70">
                <a:extLst>
                  <a:ext uri="{FF2B5EF4-FFF2-40B4-BE49-F238E27FC236}">
                    <a16:creationId xmlns:a16="http://schemas.microsoft.com/office/drawing/2014/main" id="{160F1AEE-10F6-6123-18D0-4AF3B3D263AF}"/>
                  </a:ext>
                </a:extLst>
              </p:cNvPr>
              <p:cNvSpPr/>
              <p:nvPr/>
            </p:nvSpPr>
            <p:spPr bwMode="gray">
              <a:xfrm>
                <a:off x="3856130" y="1965759"/>
                <a:ext cx="320040" cy="321737"/>
              </a:xfrm>
              <a:prstGeom prst="ellipse">
                <a:avLst/>
              </a:prstGeom>
              <a:solidFill>
                <a:schemeClr val="bg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prstTxWarp prst="textNoShape">
                  <a:avLst/>
                </a:prstTxWarp>
                <a:noAutofit/>
              </a:bodyPr>
              <a:lstStyle/>
              <a:p>
                <a:pPr algn="ctr" fontAlgn="base">
                  <a:lnSpc>
                    <a:spcPct val="90000"/>
                  </a:lnSpc>
                  <a:spcAft>
                    <a:spcPct val="0"/>
                  </a:spcAft>
                  <a:buClr>
                    <a:schemeClr val="accent2"/>
                  </a:buClr>
                  <a:buSzPct val="90000"/>
                </a:pPr>
                <a:endParaRPr lang="en-US" b="1">
                  <a:solidFill>
                    <a:schemeClr val="bg1"/>
                  </a:solidFill>
                </a:endParaRPr>
              </a:p>
            </p:txBody>
          </p:sp>
          <p:sp>
            <p:nvSpPr>
              <p:cNvPr id="72" name="Minus 64">
                <a:extLst>
                  <a:ext uri="{FF2B5EF4-FFF2-40B4-BE49-F238E27FC236}">
                    <a16:creationId xmlns:a16="http://schemas.microsoft.com/office/drawing/2014/main" id="{E6BAC867-ED99-6108-CBDA-241C9F0E2CE5}"/>
                  </a:ext>
                </a:extLst>
              </p:cNvPr>
              <p:cNvSpPr/>
              <p:nvPr/>
            </p:nvSpPr>
            <p:spPr>
              <a:xfrm>
                <a:off x="3909358" y="2029544"/>
                <a:ext cx="213584" cy="194167"/>
              </a:xfrm>
              <a:prstGeom prst="mathMinus">
                <a:avLst/>
              </a:prstGeom>
              <a:solidFill>
                <a:schemeClr val="accent3">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Content Placeholder 2">
              <a:extLst>
                <a:ext uri="{FF2B5EF4-FFF2-40B4-BE49-F238E27FC236}">
                  <a16:creationId xmlns:a16="http://schemas.microsoft.com/office/drawing/2014/main" id="{1D84E8F6-6260-4520-1D93-BB9788D1D0FC}"/>
                </a:ext>
              </a:extLst>
            </p:cNvPr>
            <p:cNvSpPr txBox="1">
              <a:spLocks/>
            </p:cNvSpPr>
            <p:nvPr/>
          </p:nvSpPr>
          <p:spPr>
            <a:xfrm>
              <a:off x="4855464" y="4744720"/>
              <a:ext cx="2468880" cy="184666"/>
            </a:xfrm>
            <a:prstGeom prst="rect">
              <a:avLst/>
            </a:prstGeom>
            <a:noFill/>
            <a:ln w="12700">
              <a:noFill/>
            </a:ln>
          </p:spPr>
          <p:txBody>
            <a:bodyPr vert="horz" lIns="0" tIns="0" rIns="0" bIns="0" rtlCol="0">
              <a:spAutoFit/>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100000"/>
                </a:lnSpc>
                <a:spcBef>
                  <a:spcPts val="500"/>
                </a:spcBef>
                <a:buClr>
                  <a:schemeClr val="accent1"/>
                </a:buClr>
                <a:buFont typeface="Arial" panose="020B0604020202020204" pitchFamily="34" charset="0"/>
                <a:buChar char="•"/>
                <a:defRPr sz="16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685800" fontAlgn="t" hangingPunct="0">
                <a:spcBef>
                  <a:spcPts val="750"/>
                </a:spcBef>
                <a:buClr>
                  <a:srgbClr val="6888B7"/>
                </a:buClr>
                <a:buNone/>
                <a:defRPr/>
              </a:pPr>
              <a:r>
                <a:rPr lang="en-US" sz="1200" b="1">
                  <a:solidFill>
                    <a:schemeClr val="tx1"/>
                  </a:solidFill>
                </a:rPr>
                <a:t>Colonoscopy Results</a:t>
              </a:r>
            </a:p>
          </p:txBody>
        </p:sp>
        <p:sp>
          <p:nvSpPr>
            <p:cNvPr id="7" name="TextBox 6">
              <a:extLst>
                <a:ext uri="{FF2B5EF4-FFF2-40B4-BE49-F238E27FC236}">
                  <a16:creationId xmlns:a16="http://schemas.microsoft.com/office/drawing/2014/main" id="{84093DDE-B890-9595-A37B-149D6B1F2295}"/>
                </a:ext>
              </a:extLst>
            </p:cNvPr>
            <p:cNvSpPr txBox="1"/>
            <p:nvPr/>
          </p:nvSpPr>
          <p:spPr>
            <a:xfrm>
              <a:off x="5307670" y="3278009"/>
              <a:ext cx="736100" cy="415498"/>
            </a:xfrm>
            <a:prstGeom prst="rect">
              <a:avLst/>
            </a:prstGeom>
            <a:noFill/>
          </p:spPr>
          <p:txBody>
            <a:bodyPr wrap="none" rtlCol="0">
              <a:spAutoFit/>
            </a:bodyPr>
            <a:lstStyle/>
            <a:p>
              <a:pPr algn="ctr" defTabSz="685800"/>
              <a:r>
                <a:rPr lang="en-US" sz="1050" b="1"/>
                <a:t>58.5%</a:t>
              </a:r>
            </a:p>
            <a:p>
              <a:pPr algn="ctr" defTabSz="685800"/>
              <a:r>
                <a:rPr lang="en-US" sz="1050" b="1"/>
                <a:t>(n=9609)</a:t>
              </a:r>
            </a:p>
          </p:txBody>
        </p:sp>
        <p:sp>
          <p:nvSpPr>
            <p:cNvPr id="8" name="TextBox 7">
              <a:extLst>
                <a:ext uri="{FF2B5EF4-FFF2-40B4-BE49-F238E27FC236}">
                  <a16:creationId xmlns:a16="http://schemas.microsoft.com/office/drawing/2014/main" id="{4128C9A1-3A4A-4E5A-8E4F-2B36F29C1DF6}"/>
                </a:ext>
              </a:extLst>
            </p:cNvPr>
            <p:cNvSpPr txBox="1"/>
            <p:nvPr/>
          </p:nvSpPr>
          <p:spPr>
            <a:xfrm>
              <a:off x="6243837" y="3281904"/>
              <a:ext cx="736100" cy="415498"/>
            </a:xfrm>
            <a:prstGeom prst="rect">
              <a:avLst/>
            </a:prstGeom>
            <a:noFill/>
          </p:spPr>
          <p:txBody>
            <a:bodyPr wrap="none" rtlCol="0">
              <a:spAutoFit/>
            </a:bodyPr>
            <a:lstStyle/>
            <a:p>
              <a:pPr algn="ctr" defTabSz="685800"/>
              <a:r>
                <a:rPr lang="en-US" sz="1050" b="1"/>
                <a:t>34.7%</a:t>
              </a:r>
            </a:p>
            <a:p>
              <a:pPr algn="ctr" defTabSz="685800"/>
              <a:r>
                <a:rPr lang="en-US" sz="1050" b="1"/>
                <a:t>(n=5688)</a:t>
              </a:r>
            </a:p>
          </p:txBody>
        </p:sp>
      </p:grpSp>
      <p:grpSp>
        <p:nvGrpSpPr>
          <p:cNvPr id="4" name="Group 3">
            <a:extLst>
              <a:ext uri="{FF2B5EF4-FFF2-40B4-BE49-F238E27FC236}">
                <a16:creationId xmlns:a16="http://schemas.microsoft.com/office/drawing/2014/main" id="{EE432E74-DE48-CC0E-90FB-D714F570DF99}"/>
              </a:ext>
            </a:extLst>
          </p:cNvPr>
          <p:cNvGrpSpPr/>
          <p:nvPr/>
        </p:nvGrpSpPr>
        <p:grpSpPr>
          <a:xfrm>
            <a:off x="445944" y="1388773"/>
            <a:ext cx="3346704" cy="3364746"/>
            <a:chOff x="8388096" y="1564640"/>
            <a:chExt cx="3346704" cy="3364746"/>
          </a:xfrm>
        </p:grpSpPr>
        <p:sp>
          <p:nvSpPr>
            <p:cNvPr id="41" name="TextBox 1">
              <a:extLst>
                <a:ext uri="{FF2B5EF4-FFF2-40B4-BE49-F238E27FC236}">
                  <a16:creationId xmlns:a16="http://schemas.microsoft.com/office/drawing/2014/main" id="{DF75327F-299C-E77F-1EBE-C1FAFA36205B}"/>
                </a:ext>
              </a:extLst>
            </p:cNvPr>
            <p:cNvSpPr txBox="1"/>
            <p:nvPr/>
          </p:nvSpPr>
          <p:spPr>
            <a:xfrm>
              <a:off x="10006170" y="4490719"/>
              <a:ext cx="708341" cy="4250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685800"/>
              <a:r>
                <a:rPr lang="en-US" sz="1000" b="1">
                  <a:solidFill>
                    <a:srgbClr val="FFFFFF"/>
                  </a:solidFill>
                </a:rPr>
                <a:t>30.9%</a:t>
              </a:r>
            </a:p>
            <a:p>
              <a:pPr algn="ctr" defTabSz="685800"/>
              <a:r>
                <a:rPr lang="en-US" sz="1000" b="1">
                  <a:solidFill>
                    <a:srgbClr val="FFFFFF"/>
                  </a:solidFill>
                </a:rPr>
                <a:t>(n=498)</a:t>
              </a:r>
            </a:p>
          </p:txBody>
        </p:sp>
        <p:sp>
          <p:nvSpPr>
            <p:cNvPr id="42" name="TextBox 1">
              <a:extLst>
                <a:ext uri="{FF2B5EF4-FFF2-40B4-BE49-F238E27FC236}">
                  <a16:creationId xmlns:a16="http://schemas.microsoft.com/office/drawing/2014/main" id="{4BDED058-91ED-5638-A7EA-EB14690BC04D}"/>
                </a:ext>
              </a:extLst>
            </p:cNvPr>
            <p:cNvSpPr txBox="1"/>
            <p:nvPr/>
          </p:nvSpPr>
          <p:spPr>
            <a:xfrm>
              <a:off x="9236048" y="3985486"/>
              <a:ext cx="708341" cy="4250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685800"/>
              <a:r>
                <a:rPr lang="en-US" sz="1000" b="1">
                  <a:solidFill>
                    <a:schemeClr val="bg1"/>
                  </a:solidFill>
                </a:rPr>
                <a:t>45.4%</a:t>
              </a:r>
            </a:p>
            <a:p>
              <a:pPr algn="ctr" defTabSz="685800"/>
              <a:r>
                <a:rPr lang="en-US" sz="1000" b="1">
                  <a:solidFill>
                    <a:schemeClr val="bg1"/>
                  </a:solidFill>
                </a:rPr>
                <a:t>(n=732)</a:t>
              </a:r>
            </a:p>
          </p:txBody>
        </p:sp>
        <p:graphicFrame>
          <p:nvGraphicFramePr>
            <p:cNvPr id="5" name="Chart 4">
              <a:extLst>
                <a:ext uri="{FF2B5EF4-FFF2-40B4-BE49-F238E27FC236}">
                  <a16:creationId xmlns:a16="http://schemas.microsoft.com/office/drawing/2014/main" id="{36A4685E-11CF-E6D6-1FCD-82005D1F4190}"/>
                </a:ext>
              </a:extLst>
            </p:cNvPr>
            <p:cNvGraphicFramePr/>
            <p:nvPr>
              <p:extLst>
                <p:ext uri="{D42A27DB-BD31-4B8C-83A1-F6EECF244321}">
                  <p14:modId xmlns:p14="http://schemas.microsoft.com/office/powerpoint/2010/main" val="4176266594"/>
                </p:ext>
              </p:extLst>
            </p:nvPr>
          </p:nvGraphicFramePr>
          <p:xfrm>
            <a:off x="8872728" y="2479040"/>
            <a:ext cx="2377440" cy="219456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61226CF7-1EFC-0D1B-CC13-1BA0AB3C1849}"/>
                </a:ext>
              </a:extLst>
            </p:cNvPr>
            <p:cNvSpPr txBox="1"/>
            <p:nvPr/>
          </p:nvSpPr>
          <p:spPr>
            <a:xfrm>
              <a:off x="10454959" y="2405540"/>
              <a:ext cx="891591" cy="246221"/>
            </a:xfrm>
            <a:prstGeom prst="rect">
              <a:avLst/>
            </a:prstGeom>
            <a:noFill/>
          </p:spPr>
          <p:txBody>
            <a:bodyPr wrap="none" rtlCol="0">
              <a:spAutoFit/>
            </a:bodyPr>
            <a:lstStyle/>
            <a:p>
              <a:pPr defTabSz="685800"/>
              <a:r>
                <a:rPr lang="en-US" sz="1000" b="1"/>
                <a:t>3.2% (n=81)</a:t>
              </a:r>
            </a:p>
          </p:txBody>
        </p:sp>
        <p:sp>
          <p:nvSpPr>
            <p:cNvPr id="51" name="Freeform 48">
              <a:extLst>
                <a:ext uri="{FF2B5EF4-FFF2-40B4-BE49-F238E27FC236}">
                  <a16:creationId xmlns:a16="http://schemas.microsoft.com/office/drawing/2014/main" id="{06086DA0-CDEB-42BF-252D-15E71796132E}"/>
                </a:ext>
              </a:extLst>
            </p:cNvPr>
            <p:cNvSpPr/>
            <p:nvPr/>
          </p:nvSpPr>
          <p:spPr>
            <a:xfrm>
              <a:off x="10265308" y="2517660"/>
              <a:ext cx="239481" cy="74861"/>
            </a:xfrm>
            <a:custGeom>
              <a:avLst/>
              <a:gdLst>
                <a:gd name="connsiteX0" fmla="*/ 0 w 361950"/>
                <a:gd name="connsiteY0" fmla="*/ 184150 h 184150"/>
                <a:gd name="connsiteX1" fmla="*/ 114300 w 361950"/>
                <a:gd name="connsiteY1" fmla="*/ 0 h 184150"/>
                <a:gd name="connsiteX2" fmla="*/ 361950 w 361950"/>
                <a:gd name="connsiteY2" fmla="*/ 0 h 184150"/>
              </a:gdLst>
              <a:ahLst/>
              <a:cxnLst>
                <a:cxn ang="0">
                  <a:pos x="connsiteX0" y="connsiteY0"/>
                </a:cxn>
                <a:cxn ang="0">
                  <a:pos x="connsiteX1" y="connsiteY1"/>
                </a:cxn>
                <a:cxn ang="0">
                  <a:pos x="connsiteX2" y="connsiteY2"/>
                </a:cxn>
              </a:cxnLst>
              <a:rect l="l" t="t" r="r" b="b"/>
              <a:pathLst>
                <a:path w="361950" h="184150">
                  <a:moveTo>
                    <a:pt x="0" y="184150"/>
                  </a:moveTo>
                  <a:lnTo>
                    <a:pt x="114300" y="0"/>
                  </a:lnTo>
                  <a:lnTo>
                    <a:pt x="361950"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schemeClr val="tx1"/>
                </a:solidFill>
              </a:endParaRPr>
            </a:p>
          </p:txBody>
        </p:sp>
        <p:sp>
          <p:nvSpPr>
            <p:cNvPr id="53" name="TextBox 52">
              <a:extLst>
                <a:ext uri="{FF2B5EF4-FFF2-40B4-BE49-F238E27FC236}">
                  <a16:creationId xmlns:a16="http://schemas.microsoft.com/office/drawing/2014/main" id="{3823A7E6-0CBE-E978-AFFC-39328AC5F02B}"/>
                </a:ext>
              </a:extLst>
            </p:cNvPr>
            <p:cNvSpPr txBox="1"/>
            <p:nvPr/>
          </p:nvSpPr>
          <p:spPr>
            <a:xfrm>
              <a:off x="8388096" y="2021840"/>
              <a:ext cx="3346704" cy="274320"/>
            </a:xfrm>
            <a:prstGeom prst="rect">
              <a:avLst/>
            </a:prstGeom>
            <a:solidFill>
              <a:schemeClr val="bg1">
                <a:lumMod val="95000"/>
              </a:schemeClr>
            </a:solidFill>
            <a:ln>
              <a:solidFill>
                <a:schemeClr val="accent6"/>
              </a:solidFill>
            </a:ln>
          </p:spPr>
          <p:txBody>
            <a:bodyPr wrap="square" lIns="0" tIns="0" rIns="0" bIns="0" rtlCol="0" anchor="ctr" anchorCtr="0">
              <a:noAutofit/>
            </a:bodyPr>
            <a:lstStyle/>
            <a:p>
              <a:pPr algn="ctr" defTabSz="685800"/>
              <a:r>
                <a:rPr lang="en-US" sz="1200" b="1"/>
                <a:t>13% (n=2497)</a:t>
              </a:r>
            </a:p>
          </p:txBody>
        </p:sp>
        <p:sp>
          <p:nvSpPr>
            <p:cNvPr id="73" name="Rectangle 72">
              <a:extLst>
                <a:ext uri="{FF2B5EF4-FFF2-40B4-BE49-F238E27FC236}">
                  <a16:creationId xmlns:a16="http://schemas.microsoft.com/office/drawing/2014/main" id="{10643517-3B57-CFCD-8238-1BBB10D702C6}"/>
                </a:ext>
              </a:extLst>
            </p:cNvPr>
            <p:cNvSpPr/>
            <p:nvPr/>
          </p:nvSpPr>
          <p:spPr bwMode="gray">
            <a:xfrm>
              <a:off x="8388096" y="1564640"/>
              <a:ext cx="3346704" cy="457200"/>
            </a:xfrm>
            <a:prstGeom prst="rect">
              <a:avLst/>
            </a:prstGeom>
            <a:solidFill>
              <a:schemeClr val="bg2">
                <a:lumMod val="90000"/>
              </a:schemeClr>
            </a:solidFill>
            <a:ln w="28575" cap="flat" cmpd="sng" algn="ctr">
              <a:noFill/>
              <a:prstDash val="solid"/>
              <a:miter lim="800000"/>
              <a:headEnd type="none" w="med" len="med"/>
              <a:tailEnd type="none" w="med" len="med"/>
            </a:ln>
            <a:effectLst/>
          </p:spPr>
          <p:txBody>
            <a:bodyPr vert="horz" wrap="square" lIns="548640" tIns="0" rIns="91429" bIns="0" numCol="1" rtlCol="0" anchor="ctr" anchorCtr="0" compatLnSpc="1">
              <a:prstTxWarp prst="textNoShape">
                <a:avLst/>
              </a:prstTxWarp>
              <a:noAutofit/>
            </a:bodyPr>
            <a:lstStyle/>
            <a:p>
              <a:pPr lvl="0" algn="ctr" defTabSz="685800">
                <a:defRPr/>
              </a:pPr>
              <a:r>
                <a:rPr lang="en-US" sz="1200" b="1" kern="0">
                  <a:solidFill>
                    <a:srgbClr val="FFFFFF"/>
                  </a:solidFill>
                </a:rPr>
                <a:t>POSITIVE Cologuard Plus </a:t>
              </a:r>
            </a:p>
            <a:p>
              <a:pPr lvl="0" algn="ctr" defTabSz="685800">
                <a:defRPr/>
              </a:pPr>
              <a:r>
                <a:rPr lang="en-US" sz="1200" b="1" kern="0">
                  <a:solidFill>
                    <a:srgbClr val="FFFFFF"/>
                  </a:solidFill>
                </a:rPr>
                <a:t>Test Results*</a:t>
              </a:r>
            </a:p>
          </p:txBody>
        </p:sp>
        <p:grpSp>
          <p:nvGrpSpPr>
            <p:cNvPr id="74" name="Group 73">
              <a:extLst>
                <a:ext uri="{FF2B5EF4-FFF2-40B4-BE49-F238E27FC236}">
                  <a16:creationId xmlns:a16="http://schemas.microsoft.com/office/drawing/2014/main" id="{E473AE3D-D253-52D7-9AA2-FFE281E580BD}"/>
                </a:ext>
              </a:extLst>
            </p:cNvPr>
            <p:cNvGrpSpPr/>
            <p:nvPr/>
          </p:nvGrpSpPr>
          <p:grpSpPr>
            <a:xfrm>
              <a:off x="8494426" y="1632372"/>
              <a:ext cx="320040" cy="321737"/>
              <a:chOff x="6967640" y="2002801"/>
              <a:chExt cx="320040" cy="321737"/>
            </a:xfrm>
          </p:grpSpPr>
          <p:sp>
            <p:nvSpPr>
              <p:cNvPr id="75" name="Oval 74">
                <a:extLst>
                  <a:ext uri="{FF2B5EF4-FFF2-40B4-BE49-F238E27FC236}">
                    <a16:creationId xmlns:a16="http://schemas.microsoft.com/office/drawing/2014/main" id="{1CFAFE6F-1C23-E192-B7CB-599A12662B08}"/>
                  </a:ext>
                </a:extLst>
              </p:cNvPr>
              <p:cNvSpPr/>
              <p:nvPr/>
            </p:nvSpPr>
            <p:spPr bwMode="gray">
              <a:xfrm>
                <a:off x="6967640" y="2002801"/>
                <a:ext cx="320040" cy="321737"/>
              </a:xfrm>
              <a:prstGeom prst="ellipse">
                <a:avLst/>
              </a:prstGeom>
              <a:solidFill>
                <a:schemeClr val="bg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prstTxWarp prst="textNoShape">
                  <a:avLst/>
                </a:prstTxWarp>
                <a:noAutofit/>
              </a:bodyPr>
              <a:lstStyle/>
              <a:p>
                <a:pPr algn="ctr" fontAlgn="base">
                  <a:lnSpc>
                    <a:spcPct val="90000"/>
                  </a:lnSpc>
                  <a:spcAft>
                    <a:spcPct val="0"/>
                  </a:spcAft>
                  <a:buClr>
                    <a:schemeClr val="accent2"/>
                  </a:buClr>
                  <a:buSzPct val="90000"/>
                </a:pPr>
                <a:endParaRPr lang="en-US" b="1">
                  <a:solidFill>
                    <a:schemeClr val="bg1"/>
                  </a:solidFill>
                </a:endParaRPr>
              </a:p>
            </p:txBody>
          </p:sp>
          <p:sp>
            <p:nvSpPr>
              <p:cNvPr id="76" name="Plus 61">
                <a:extLst>
                  <a:ext uri="{FF2B5EF4-FFF2-40B4-BE49-F238E27FC236}">
                    <a16:creationId xmlns:a16="http://schemas.microsoft.com/office/drawing/2014/main" id="{071A2484-AF2C-B2B3-7F2D-74F2CC700252}"/>
                  </a:ext>
                </a:extLst>
              </p:cNvPr>
              <p:cNvSpPr/>
              <p:nvPr/>
            </p:nvSpPr>
            <p:spPr>
              <a:xfrm>
                <a:off x="7020868" y="2066586"/>
                <a:ext cx="213584" cy="194167"/>
              </a:xfrm>
              <a:prstGeom prst="mathPlus">
                <a:avLst/>
              </a:pr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Content Placeholder 2">
              <a:extLst>
                <a:ext uri="{FF2B5EF4-FFF2-40B4-BE49-F238E27FC236}">
                  <a16:creationId xmlns:a16="http://schemas.microsoft.com/office/drawing/2014/main" id="{D7E567A1-D6FC-402F-00FF-5A2358FF3D5F}"/>
                </a:ext>
              </a:extLst>
            </p:cNvPr>
            <p:cNvSpPr txBox="1">
              <a:spLocks/>
            </p:cNvSpPr>
            <p:nvPr/>
          </p:nvSpPr>
          <p:spPr>
            <a:xfrm>
              <a:off x="8827008" y="4744720"/>
              <a:ext cx="2468880" cy="184666"/>
            </a:xfrm>
            <a:prstGeom prst="rect">
              <a:avLst/>
            </a:prstGeom>
            <a:noFill/>
            <a:ln w="12700">
              <a:noFill/>
            </a:ln>
          </p:spPr>
          <p:txBody>
            <a:bodyPr vert="horz" lIns="0" tIns="0" rIns="0" bIns="0" rtlCol="0">
              <a:spAutoFit/>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100000"/>
                </a:lnSpc>
                <a:spcBef>
                  <a:spcPts val="500"/>
                </a:spcBef>
                <a:buClr>
                  <a:schemeClr val="accent1"/>
                </a:buClr>
                <a:buFont typeface="Arial" panose="020B0604020202020204" pitchFamily="34" charset="0"/>
                <a:buChar char="•"/>
                <a:defRPr sz="16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685800" fontAlgn="t" hangingPunct="0">
                <a:spcBef>
                  <a:spcPts val="750"/>
                </a:spcBef>
                <a:buClr>
                  <a:srgbClr val="6888B7"/>
                </a:buClr>
                <a:buNone/>
                <a:defRPr/>
              </a:pPr>
              <a:r>
                <a:rPr lang="en-US" sz="1200" b="1">
                  <a:solidFill>
                    <a:schemeClr val="tx1"/>
                  </a:solidFill>
                </a:rPr>
                <a:t>Colonoscopy Results</a:t>
              </a:r>
            </a:p>
          </p:txBody>
        </p:sp>
        <p:sp>
          <p:nvSpPr>
            <p:cNvPr id="9" name="TextBox 8">
              <a:extLst>
                <a:ext uri="{FF2B5EF4-FFF2-40B4-BE49-F238E27FC236}">
                  <a16:creationId xmlns:a16="http://schemas.microsoft.com/office/drawing/2014/main" id="{5E9938D7-7659-6E39-11BB-E2D1164B37EB}"/>
                </a:ext>
              </a:extLst>
            </p:cNvPr>
            <p:cNvSpPr txBox="1"/>
            <p:nvPr/>
          </p:nvSpPr>
          <p:spPr>
            <a:xfrm>
              <a:off x="9259839" y="3070260"/>
              <a:ext cx="660758" cy="415498"/>
            </a:xfrm>
            <a:prstGeom prst="rect">
              <a:avLst/>
            </a:prstGeom>
            <a:noFill/>
          </p:spPr>
          <p:txBody>
            <a:bodyPr wrap="none" rtlCol="0">
              <a:spAutoFit/>
            </a:bodyPr>
            <a:lstStyle/>
            <a:p>
              <a:pPr algn="ctr" defTabSz="685800"/>
              <a:r>
                <a:rPr lang="en-US" sz="1050" b="1"/>
                <a:t>30.1%</a:t>
              </a:r>
            </a:p>
            <a:p>
              <a:pPr algn="ctr" defTabSz="685800"/>
              <a:r>
                <a:rPr lang="en-US" sz="1050" b="1"/>
                <a:t>(n=752)</a:t>
              </a:r>
            </a:p>
          </p:txBody>
        </p:sp>
        <p:sp>
          <p:nvSpPr>
            <p:cNvPr id="11" name="TextBox 10">
              <a:extLst>
                <a:ext uri="{FF2B5EF4-FFF2-40B4-BE49-F238E27FC236}">
                  <a16:creationId xmlns:a16="http://schemas.microsoft.com/office/drawing/2014/main" id="{E3DC62B6-A11C-F733-B37A-B3FF0A89E563}"/>
                </a:ext>
              </a:extLst>
            </p:cNvPr>
            <p:cNvSpPr txBox="1"/>
            <p:nvPr/>
          </p:nvSpPr>
          <p:spPr>
            <a:xfrm>
              <a:off x="9590218" y="3850325"/>
              <a:ext cx="660758" cy="577081"/>
            </a:xfrm>
            <a:prstGeom prst="rect">
              <a:avLst/>
            </a:prstGeom>
            <a:noFill/>
          </p:spPr>
          <p:txBody>
            <a:bodyPr wrap="none" rtlCol="0">
              <a:spAutoFit/>
            </a:bodyPr>
            <a:lstStyle/>
            <a:p>
              <a:pPr algn="ctr" defTabSz="685800"/>
              <a:r>
                <a:rPr lang="en-US" sz="1050" b="1"/>
                <a:t>32.6%</a:t>
              </a:r>
            </a:p>
            <a:p>
              <a:pPr algn="ctr" defTabSz="685800"/>
              <a:r>
                <a:rPr lang="en-US" sz="1050" b="1"/>
                <a:t>(n=815)</a:t>
              </a:r>
              <a:br>
                <a:rPr lang="en-US" sz="1050" b="1"/>
              </a:br>
              <a:endParaRPr lang="en-US" sz="1050" b="1"/>
            </a:p>
          </p:txBody>
        </p:sp>
      </p:grpSp>
      <p:sp>
        <p:nvSpPr>
          <p:cNvPr id="15" name="TextBox 14">
            <a:extLst>
              <a:ext uri="{FF2B5EF4-FFF2-40B4-BE49-F238E27FC236}">
                <a16:creationId xmlns:a16="http://schemas.microsoft.com/office/drawing/2014/main" id="{E40F00CF-226D-8FA3-3079-15A27DC93719}"/>
              </a:ext>
            </a:extLst>
          </p:cNvPr>
          <p:cNvSpPr txBox="1"/>
          <p:nvPr/>
        </p:nvSpPr>
        <p:spPr>
          <a:xfrm>
            <a:off x="4017458" y="2506298"/>
            <a:ext cx="1960938" cy="1808554"/>
          </a:xfrm>
          <a:prstGeom prst="rect">
            <a:avLst/>
          </a:prstGeom>
          <a:solidFill>
            <a:schemeClr val="accent2">
              <a:lumMod val="60000"/>
              <a:lumOff val="40000"/>
            </a:schemeClr>
          </a:solidFill>
          <a:effectLst>
            <a:outerShdw blurRad="50800" dist="38100" dir="5400000" algn="t" rotWithShape="0">
              <a:prstClr val="black">
                <a:alpha val="40000"/>
              </a:prstClr>
            </a:outerShdw>
          </a:effectLst>
        </p:spPr>
        <p:txBody>
          <a:bodyPr wrap="square" lIns="182880" tIns="45720" rIns="182880" rtlCol="0" anchor="ctr" anchorCtr="0">
            <a:noAutofit/>
          </a:bodyPr>
          <a:lstStyle/>
          <a:p>
            <a:pPr algn="ctr"/>
            <a:r>
              <a:rPr lang="en-US" sz="1400" b="1">
                <a:latin typeface="Arial" panose="020B0604020202020204" pitchFamily="34" charset="0"/>
                <a:cs typeface="Arial" panose="020B0604020202020204" pitchFamily="34" charset="0"/>
              </a:rPr>
              <a:t>7 of 10 (70%) </a:t>
            </a:r>
            <a:r>
              <a:rPr lang="en-US" sz="1400" b="1">
                <a:effectLst/>
                <a:latin typeface="Arial" panose="020B0604020202020204" pitchFamily="34" charset="0"/>
                <a:cs typeface="Arial" panose="020B0604020202020204" pitchFamily="34" charset="0"/>
              </a:rPr>
              <a:t>persons with a POSITIVE </a:t>
            </a:r>
          </a:p>
          <a:p>
            <a:pPr algn="ctr"/>
            <a:r>
              <a:rPr lang="en-US" sz="1400" b="1">
                <a:effectLst/>
                <a:latin typeface="Arial" panose="020B0604020202020204" pitchFamily="34" charset="0"/>
                <a:cs typeface="Arial" panose="020B0604020202020204" pitchFamily="34" charset="0"/>
              </a:rPr>
              <a:t>mt-</a:t>
            </a:r>
            <a:r>
              <a:rPr lang="en-US" sz="1400" b="1" err="1">
                <a:effectLst/>
                <a:latin typeface="Arial" panose="020B0604020202020204" pitchFamily="34" charset="0"/>
                <a:cs typeface="Arial" panose="020B0604020202020204" pitchFamily="34" charset="0"/>
              </a:rPr>
              <a:t>sDNA</a:t>
            </a:r>
            <a:endParaRPr lang="en-US" sz="1400" b="1">
              <a:effectLst/>
              <a:latin typeface="Arial" panose="020B0604020202020204" pitchFamily="34" charset="0"/>
              <a:cs typeface="Arial" panose="020B0604020202020204" pitchFamily="34" charset="0"/>
            </a:endParaRPr>
          </a:p>
          <a:p>
            <a:pPr algn="ctr"/>
            <a:r>
              <a:rPr lang="en-US" sz="1400" b="1">
                <a:effectLst/>
                <a:latin typeface="Arial" panose="020B0604020202020204" pitchFamily="34" charset="0"/>
                <a:cs typeface="Arial" panose="020B0604020202020204" pitchFamily="34" charset="0"/>
              </a:rPr>
              <a:t> result would have an actionable finding on colonoscopy</a:t>
            </a:r>
          </a:p>
        </p:txBody>
      </p:sp>
      <p:sp>
        <p:nvSpPr>
          <p:cNvPr id="17" name="Arrow: Right 16">
            <a:extLst>
              <a:ext uri="{FF2B5EF4-FFF2-40B4-BE49-F238E27FC236}">
                <a16:creationId xmlns:a16="http://schemas.microsoft.com/office/drawing/2014/main" id="{13E9A39A-0D97-8911-5648-20004A44FDB4}"/>
              </a:ext>
            </a:extLst>
          </p:cNvPr>
          <p:cNvSpPr/>
          <p:nvPr/>
        </p:nvSpPr>
        <p:spPr>
          <a:xfrm>
            <a:off x="3308016" y="3175819"/>
            <a:ext cx="614127" cy="439653"/>
          </a:xfrm>
          <a:prstGeom prst="rightArrow">
            <a:avLst/>
          </a:prstGeom>
          <a:solidFill>
            <a:schemeClr val="bg2">
              <a:lumMod val="2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BE96D7A1-4651-0B1A-276C-5A168D7A8C17}"/>
              </a:ext>
            </a:extLst>
          </p:cNvPr>
          <p:cNvSpPr/>
          <p:nvPr/>
        </p:nvSpPr>
        <p:spPr>
          <a:xfrm>
            <a:off x="9368618" y="3122087"/>
            <a:ext cx="614127" cy="439653"/>
          </a:xfrm>
          <a:prstGeom prst="rightArrow">
            <a:avLst/>
          </a:prstGeom>
          <a:solidFill>
            <a:schemeClr val="accent3">
              <a:lumMod val="5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16E7BB91-8D5B-D029-1A3B-F30BBE6E067B}"/>
              </a:ext>
            </a:extLst>
          </p:cNvPr>
          <p:cNvCxnSpPr>
            <a:cxnSpLocks/>
          </p:cNvCxnSpPr>
          <p:nvPr/>
        </p:nvCxnSpPr>
        <p:spPr>
          <a:xfrm flipV="1">
            <a:off x="8123875" y="2453065"/>
            <a:ext cx="0" cy="96208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2359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E9BB99-39AA-7C8B-081D-9DA5D166EE91}"/>
              </a:ext>
            </a:extLst>
          </p:cNvPr>
          <p:cNvSpPr>
            <a:spLocks noGrp="1"/>
          </p:cNvSpPr>
          <p:nvPr>
            <p:ph type="title"/>
          </p:nvPr>
        </p:nvSpPr>
        <p:spPr/>
        <p:txBody>
          <a:bodyPr/>
          <a:lstStyle/>
          <a:p>
            <a:r>
              <a:rPr lang="en-US" dirty="0">
                <a:solidFill>
                  <a:schemeClr val="accent4">
                    <a:lumMod val="50000"/>
                  </a:schemeClr>
                </a:solidFill>
              </a:rPr>
              <a:t>Validation of the </a:t>
            </a:r>
            <a:br>
              <a:rPr lang="en-US" dirty="0">
                <a:solidFill>
                  <a:schemeClr val="accent4">
                    <a:lumMod val="50000"/>
                  </a:schemeClr>
                </a:solidFill>
              </a:rPr>
            </a:br>
            <a:r>
              <a:rPr lang="en-US" dirty="0">
                <a:solidFill>
                  <a:schemeClr val="accent4">
                    <a:lumMod val="50000"/>
                  </a:schemeClr>
                </a:solidFill>
              </a:rPr>
              <a:t>Next-Generation mt-sDNA Test</a:t>
            </a:r>
          </a:p>
        </p:txBody>
      </p:sp>
    </p:spTree>
    <p:extLst>
      <p:ext uri="{BB962C8B-B14F-4D97-AF65-F5344CB8AC3E}">
        <p14:creationId xmlns:p14="http://schemas.microsoft.com/office/powerpoint/2010/main" val="819415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3" name="Straight Arrow Connector 92">
            <a:extLst>
              <a:ext uri="{FF2B5EF4-FFF2-40B4-BE49-F238E27FC236}">
                <a16:creationId xmlns:a16="http://schemas.microsoft.com/office/drawing/2014/main" id="{5DE2F294-7ACB-9C7C-48ED-08EAA4CC7F38}"/>
              </a:ext>
            </a:extLst>
          </p:cNvPr>
          <p:cNvCxnSpPr>
            <a:cxnSpLocks/>
          </p:cNvCxnSpPr>
          <p:nvPr/>
        </p:nvCxnSpPr>
        <p:spPr>
          <a:xfrm>
            <a:off x="7842249" y="2935236"/>
            <a:ext cx="0" cy="153245"/>
          </a:xfrm>
          <a:prstGeom prst="straightConnector1">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0" name="Title 19">
            <a:extLst>
              <a:ext uri="{FF2B5EF4-FFF2-40B4-BE49-F238E27FC236}">
                <a16:creationId xmlns:a16="http://schemas.microsoft.com/office/drawing/2014/main" id="{D32E3CB9-3439-5E7D-E21F-7AC6A1917312}"/>
              </a:ext>
            </a:extLst>
          </p:cNvPr>
          <p:cNvSpPr>
            <a:spLocks noGrp="1"/>
          </p:cNvSpPr>
          <p:nvPr>
            <p:ph type="title"/>
          </p:nvPr>
        </p:nvSpPr>
        <p:spPr>
          <a:xfrm>
            <a:off x="457200" y="67415"/>
            <a:ext cx="11277600" cy="895351"/>
          </a:xfrm>
        </p:spPr>
        <p:txBody>
          <a:bodyPr/>
          <a:lstStyle/>
          <a:p>
            <a:r>
              <a:rPr lang="en-US" dirty="0">
                <a:solidFill>
                  <a:schemeClr val="accent4">
                    <a:lumMod val="50000"/>
                  </a:schemeClr>
                </a:solidFill>
              </a:rPr>
              <a:t>Clinical Studies and Development Process for the Next-Generation mt-sDNA Biomarker Panel</a:t>
            </a:r>
            <a:endParaRPr lang="en-IN" dirty="0">
              <a:solidFill>
                <a:schemeClr val="accent4">
                  <a:lumMod val="50000"/>
                </a:schemeClr>
              </a:solidFill>
            </a:endParaRPr>
          </a:p>
        </p:txBody>
      </p:sp>
      <p:sp>
        <p:nvSpPr>
          <p:cNvPr id="21" name="Footer Placeholder 1">
            <a:extLst>
              <a:ext uri="{FF2B5EF4-FFF2-40B4-BE49-F238E27FC236}">
                <a16:creationId xmlns:a16="http://schemas.microsoft.com/office/drawing/2014/main" id="{B682E574-32C4-5CCC-EF97-5DFC93D1F044}"/>
              </a:ext>
            </a:extLst>
          </p:cNvPr>
          <p:cNvSpPr>
            <a:spLocks noGrp="1"/>
          </p:cNvSpPr>
          <p:nvPr>
            <p:ph type="ftr" sz="quarter" idx="11"/>
          </p:nvPr>
        </p:nvSpPr>
        <p:spPr>
          <a:xfrm>
            <a:off x="374903" y="5733372"/>
            <a:ext cx="11359896" cy="830997"/>
          </a:xfrm>
        </p:spPr>
        <p:txBody>
          <a:bodyPr wrap="square">
            <a:spAutoFit/>
          </a:bodyPr>
          <a:lstStyle/>
          <a:p>
            <a:br>
              <a:rPr lang="en-US" sz="800" dirty="0">
                <a:solidFill>
                  <a:schemeClr val="accent1">
                    <a:lumMod val="50000"/>
                  </a:schemeClr>
                </a:solidFill>
                <a:latin typeface="+mn-lt"/>
              </a:rPr>
            </a:br>
            <a:r>
              <a:rPr lang="en-US" sz="800" dirty="0">
                <a:solidFill>
                  <a:schemeClr val="accent1">
                    <a:lumMod val="50000"/>
                  </a:schemeClr>
                </a:solidFill>
                <a:latin typeface="+mn-lt"/>
              </a:rPr>
              <a:t>*This panel outlines the sequential flow of studies (ordered from top to bottom) and where this current study fits within the development process. </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Outlines the development process for the next-generation mt-</a:t>
            </a:r>
            <a:r>
              <a:rPr lang="en-US" sz="800" dirty="0" err="1">
                <a:solidFill>
                  <a:schemeClr val="accent1">
                    <a:lumMod val="50000"/>
                  </a:schemeClr>
                </a:solidFill>
                <a:latin typeface="+mn-lt"/>
              </a:rPr>
              <a:t>sDNA</a:t>
            </a:r>
            <a:r>
              <a:rPr lang="en-US" sz="800" dirty="0">
                <a:solidFill>
                  <a:schemeClr val="accent1">
                    <a:lumMod val="50000"/>
                  </a:schemeClr>
                </a:solidFill>
                <a:latin typeface="+mn-lt"/>
              </a:rPr>
              <a:t> panel, including the initial marker selection (phase I). and performance validation (phase II). </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Samples collected prospectively.</a:t>
            </a:r>
          </a:p>
          <a:p>
            <a:r>
              <a:rPr lang="en-US" sz="800" b="1" dirty="0">
                <a:solidFill>
                  <a:schemeClr val="accent1">
                    <a:lumMod val="50000"/>
                  </a:schemeClr>
                </a:solidFill>
                <a:latin typeface="+mn-lt"/>
              </a:rPr>
              <a:t>APL: </a:t>
            </a:r>
            <a:r>
              <a:rPr lang="en-US" sz="800" dirty="0">
                <a:solidFill>
                  <a:schemeClr val="accent1">
                    <a:lumMod val="50000"/>
                  </a:schemeClr>
                </a:solidFill>
                <a:latin typeface="+mn-lt"/>
              </a:rPr>
              <a:t>advanced precancerous lesion; </a:t>
            </a:r>
            <a:r>
              <a:rPr lang="en-US" b="1" dirty="0">
                <a:solidFill>
                  <a:schemeClr val="accent1">
                    <a:lumMod val="50000"/>
                  </a:schemeClr>
                </a:solidFill>
                <a:latin typeface="+mn-lt"/>
              </a:rPr>
              <a:t>CRC: </a:t>
            </a:r>
            <a:r>
              <a:rPr lang="en-US" sz="800" dirty="0">
                <a:solidFill>
                  <a:schemeClr val="accent1">
                    <a:lumMod val="50000"/>
                  </a:schemeClr>
                </a:solidFill>
                <a:latin typeface="+mn-lt"/>
              </a:rPr>
              <a:t>colorectal cancer; </a:t>
            </a:r>
            <a:r>
              <a:rPr lang="en-US" b="1" dirty="0">
                <a:solidFill>
                  <a:schemeClr val="accent1">
                    <a:lumMod val="50000"/>
                  </a:schemeClr>
                </a:solidFill>
                <a:latin typeface="+mn-lt"/>
              </a:rPr>
              <a:t>FDA: </a:t>
            </a:r>
            <a:r>
              <a:rPr lang="en-US" sz="800" dirty="0">
                <a:solidFill>
                  <a:schemeClr val="accent1">
                    <a:lumMod val="50000"/>
                  </a:schemeClr>
                </a:solidFill>
                <a:latin typeface="+mn-lt"/>
              </a:rPr>
              <a:t>Food and Drug Administration; </a:t>
            </a:r>
            <a:r>
              <a:rPr lang="en-US" b="1" dirty="0">
                <a:solidFill>
                  <a:schemeClr val="accent1">
                    <a:lumMod val="50000"/>
                  </a:schemeClr>
                </a:solidFill>
                <a:latin typeface="+mn-lt"/>
              </a:rPr>
              <a:t>Hb: </a:t>
            </a:r>
            <a:r>
              <a:rPr lang="en-US" sz="800" dirty="0">
                <a:solidFill>
                  <a:schemeClr val="accent1">
                    <a:lumMod val="50000"/>
                  </a:schemeClr>
                </a:solidFill>
                <a:latin typeface="+mn-lt"/>
              </a:rPr>
              <a:t>hemoglobin: </a:t>
            </a:r>
            <a:r>
              <a:rPr lang="en-US" b="1" dirty="0">
                <a:solidFill>
                  <a:schemeClr val="accent1">
                    <a:lumMod val="50000"/>
                  </a:schemeClr>
                </a:solidFill>
                <a:latin typeface="+mn-lt"/>
              </a:rPr>
              <a:t>MDM: </a:t>
            </a:r>
            <a:r>
              <a:rPr lang="en-US" sz="800" dirty="0">
                <a:solidFill>
                  <a:schemeClr val="accent1">
                    <a:lumMod val="50000"/>
                  </a:schemeClr>
                </a:solidFill>
                <a:latin typeface="+mn-lt"/>
              </a:rPr>
              <a:t>methylated DNA marker; </a:t>
            </a:r>
            <a:r>
              <a:rPr lang="en-US" b="1" dirty="0">
                <a:solidFill>
                  <a:schemeClr val="accent1">
                    <a:lumMod val="50000"/>
                  </a:schemeClr>
                </a:solidFill>
                <a:latin typeface="+mn-lt"/>
              </a:rPr>
              <a:t>mt-</a:t>
            </a:r>
            <a:r>
              <a:rPr lang="en-US" b="1" dirty="0" err="1">
                <a:solidFill>
                  <a:schemeClr val="accent1">
                    <a:lumMod val="50000"/>
                  </a:schemeClr>
                </a:solidFill>
                <a:latin typeface="+mn-lt"/>
              </a:rPr>
              <a:t>sDNA</a:t>
            </a:r>
            <a:r>
              <a:rPr lang="en-US" b="1" dirty="0">
                <a:solidFill>
                  <a:schemeClr val="accent1">
                    <a:lumMod val="50000"/>
                  </a:schemeClr>
                </a:solidFill>
                <a:latin typeface="+mn-lt"/>
              </a:rPr>
              <a:t>: </a:t>
            </a:r>
            <a:r>
              <a:rPr lang="en-US" sz="800" dirty="0">
                <a:solidFill>
                  <a:schemeClr val="accent1">
                    <a:lumMod val="50000"/>
                  </a:schemeClr>
                </a:solidFill>
                <a:latin typeface="+mn-lt"/>
              </a:rPr>
              <a:t>multitarget stool DNA; </a:t>
            </a:r>
            <a:r>
              <a:rPr lang="en-US" b="1" dirty="0">
                <a:solidFill>
                  <a:schemeClr val="accent1">
                    <a:lumMod val="50000"/>
                  </a:schemeClr>
                </a:solidFill>
                <a:latin typeface="+mn-lt"/>
              </a:rPr>
              <a:t>US: </a:t>
            </a:r>
            <a:r>
              <a:rPr lang="en-US" sz="800" dirty="0">
                <a:solidFill>
                  <a:schemeClr val="accent1">
                    <a:lumMod val="50000"/>
                  </a:schemeClr>
                </a:solidFill>
                <a:latin typeface="+mn-lt"/>
              </a:rPr>
              <a:t>United States;</a:t>
            </a:r>
            <a:br>
              <a:rPr lang="en-US" sz="800" dirty="0">
                <a:solidFill>
                  <a:schemeClr val="accent1">
                    <a:lumMod val="50000"/>
                  </a:schemeClr>
                </a:solidFill>
                <a:latin typeface="+mn-lt"/>
              </a:rPr>
            </a:br>
            <a:r>
              <a:rPr lang="en-US" b="1" i="1" dirty="0">
                <a:solidFill>
                  <a:schemeClr val="accent1">
                    <a:lumMod val="50000"/>
                  </a:schemeClr>
                </a:solidFill>
                <a:latin typeface="+mn-lt"/>
              </a:rPr>
              <a:t>ZDHHC1</a:t>
            </a:r>
            <a:r>
              <a:rPr lang="en-US" b="1" dirty="0">
                <a:solidFill>
                  <a:schemeClr val="accent1">
                    <a:lumMod val="50000"/>
                  </a:schemeClr>
                </a:solidFill>
                <a:latin typeface="+mn-lt"/>
              </a:rPr>
              <a:t>: </a:t>
            </a:r>
            <a:r>
              <a:rPr lang="en-US" sz="800" dirty="0">
                <a:solidFill>
                  <a:schemeClr val="accent1">
                    <a:lumMod val="50000"/>
                  </a:schemeClr>
                </a:solidFill>
                <a:latin typeface="+mn-lt"/>
              </a:rPr>
              <a:t>zinc finger DHHC-type containing 1 gene.  </a:t>
            </a:r>
          </a:p>
          <a:p>
            <a:r>
              <a:rPr lang="en-US" sz="800" dirty="0" err="1">
                <a:solidFill>
                  <a:schemeClr val="accent1">
                    <a:lumMod val="50000"/>
                  </a:schemeClr>
                </a:solidFill>
                <a:latin typeface="+mn-lt"/>
              </a:rPr>
              <a:t>Gagrat</a:t>
            </a:r>
            <a:r>
              <a:rPr lang="en-US" sz="800" dirty="0">
                <a:solidFill>
                  <a:schemeClr val="accent1">
                    <a:lumMod val="50000"/>
                  </a:schemeClr>
                </a:solidFill>
                <a:latin typeface="+mn-lt"/>
              </a:rPr>
              <a:t> ZD, et al. </a:t>
            </a:r>
            <a:r>
              <a:rPr lang="en-US" sz="800" i="1" dirty="0">
                <a:solidFill>
                  <a:schemeClr val="accent1">
                    <a:lumMod val="50000"/>
                  </a:schemeClr>
                </a:solidFill>
                <a:latin typeface="+mn-lt"/>
              </a:rPr>
              <a:t>Cancer Prev Res (Phila)</a:t>
            </a:r>
            <a:r>
              <a:rPr lang="en-US" sz="800" dirty="0">
                <a:solidFill>
                  <a:schemeClr val="accent1">
                    <a:lumMod val="50000"/>
                  </a:schemeClr>
                </a:solidFill>
                <a:latin typeface="+mn-lt"/>
              </a:rPr>
              <a:t>. 2024;17(3):119-126.</a:t>
            </a:r>
          </a:p>
        </p:txBody>
      </p:sp>
      <p:sp>
        <p:nvSpPr>
          <p:cNvPr id="30" name="Arrow: Down 29">
            <a:extLst>
              <a:ext uri="{FF2B5EF4-FFF2-40B4-BE49-F238E27FC236}">
                <a16:creationId xmlns:a16="http://schemas.microsoft.com/office/drawing/2014/main" id="{002D6312-001A-E2DF-84DC-5D8A34D1FAB0}"/>
              </a:ext>
            </a:extLst>
          </p:cNvPr>
          <p:cNvSpPr/>
          <p:nvPr/>
        </p:nvSpPr>
        <p:spPr>
          <a:xfrm>
            <a:off x="2888590" y="4301338"/>
            <a:ext cx="369620" cy="340066"/>
          </a:xfrm>
          <a:prstGeom prst="downArrow">
            <a:avLst/>
          </a:prstGeom>
          <a:solidFill>
            <a:schemeClr val="bg1">
              <a:lumMod val="6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0AE0F35-8686-9201-C0DC-23CC72DE9CF0}"/>
              </a:ext>
            </a:extLst>
          </p:cNvPr>
          <p:cNvSpPr/>
          <p:nvPr/>
        </p:nvSpPr>
        <p:spPr>
          <a:xfrm>
            <a:off x="457200" y="1805829"/>
            <a:ext cx="5232400" cy="368827"/>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a:t>Discovery and independent testing</a:t>
            </a:r>
          </a:p>
        </p:txBody>
      </p:sp>
      <p:sp>
        <p:nvSpPr>
          <p:cNvPr id="34" name="Rectangle 33">
            <a:extLst>
              <a:ext uri="{FF2B5EF4-FFF2-40B4-BE49-F238E27FC236}">
                <a16:creationId xmlns:a16="http://schemas.microsoft.com/office/drawing/2014/main" id="{CC6FBDC2-59B3-DBB6-600E-6F863C93C85F}"/>
              </a:ext>
            </a:extLst>
          </p:cNvPr>
          <p:cNvSpPr/>
          <p:nvPr/>
        </p:nvSpPr>
        <p:spPr>
          <a:xfrm>
            <a:off x="457200" y="2514723"/>
            <a:ext cx="5232400" cy="368827"/>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a:t>Pilot/Feasibility in stool</a:t>
            </a:r>
          </a:p>
        </p:txBody>
      </p:sp>
      <p:sp>
        <p:nvSpPr>
          <p:cNvPr id="35" name="Rectangle 34">
            <a:extLst>
              <a:ext uri="{FF2B5EF4-FFF2-40B4-BE49-F238E27FC236}">
                <a16:creationId xmlns:a16="http://schemas.microsoft.com/office/drawing/2014/main" id="{1D3EA926-3EF9-64C4-AB1F-EC9F28849E92}"/>
              </a:ext>
            </a:extLst>
          </p:cNvPr>
          <p:cNvSpPr/>
          <p:nvPr/>
        </p:nvSpPr>
        <p:spPr>
          <a:xfrm>
            <a:off x="457200" y="3932511"/>
            <a:ext cx="5232400" cy="368827"/>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a:t>Algorithm development and early performance evaluation</a:t>
            </a:r>
          </a:p>
        </p:txBody>
      </p:sp>
      <p:sp>
        <p:nvSpPr>
          <p:cNvPr id="40" name="Rectangle 39">
            <a:extLst>
              <a:ext uri="{FF2B5EF4-FFF2-40B4-BE49-F238E27FC236}">
                <a16:creationId xmlns:a16="http://schemas.microsoft.com/office/drawing/2014/main" id="{8DDEAAC8-9549-6164-A7B7-8C6C56FB3833}"/>
              </a:ext>
            </a:extLst>
          </p:cNvPr>
          <p:cNvSpPr/>
          <p:nvPr/>
        </p:nvSpPr>
        <p:spPr>
          <a:xfrm>
            <a:off x="457200" y="4641406"/>
            <a:ext cx="5232400" cy="368827"/>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p>
            <a:pPr algn="ctr"/>
            <a:r>
              <a:rPr lang="en-US" sz="1400" dirty="0"/>
              <a:t>Prospective clinical validation of next-generation mt-sDNA test</a:t>
            </a:r>
            <a:endParaRPr lang="en-US" sz="1400" dirty="0">
              <a:cs typeface="Arial"/>
            </a:endParaRPr>
          </a:p>
        </p:txBody>
      </p:sp>
      <p:sp>
        <p:nvSpPr>
          <p:cNvPr id="41" name="TextBox 40">
            <a:extLst>
              <a:ext uri="{FF2B5EF4-FFF2-40B4-BE49-F238E27FC236}">
                <a16:creationId xmlns:a16="http://schemas.microsoft.com/office/drawing/2014/main" id="{82196E6E-5E48-6FAF-CE7F-870027A8C5F3}"/>
              </a:ext>
            </a:extLst>
          </p:cNvPr>
          <p:cNvSpPr txBox="1"/>
          <p:nvPr/>
        </p:nvSpPr>
        <p:spPr>
          <a:xfrm>
            <a:off x="457201" y="1193158"/>
            <a:ext cx="4544008" cy="523220"/>
          </a:xfrm>
          <a:prstGeom prst="rect">
            <a:avLst/>
          </a:prstGeom>
          <a:noFill/>
        </p:spPr>
        <p:txBody>
          <a:bodyPr wrap="square">
            <a:spAutoFit/>
          </a:bodyPr>
          <a:lstStyle/>
          <a:p>
            <a:pPr algn="ctr"/>
            <a:r>
              <a:rPr lang="en-US" sz="1400" b="1" dirty="0">
                <a:solidFill>
                  <a:schemeClr val="accent2">
                    <a:lumMod val="50000"/>
                  </a:schemeClr>
                </a:solidFill>
              </a:rPr>
              <a:t>Flow of Studies in the Development of the</a:t>
            </a:r>
            <a:br>
              <a:rPr lang="en-US" sz="1400" b="1" dirty="0">
                <a:solidFill>
                  <a:schemeClr val="accent2">
                    <a:lumMod val="50000"/>
                  </a:schemeClr>
                </a:solidFill>
              </a:rPr>
            </a:br>
            <a:r>
              <a:rPr lang="en-US" sz="1400" b="1" dirty="0">
                <a:solidFill>
                  <a:schemeClr val="accent2">
                    <a:lumMod val="50000"/>
                  </a:schemeClr>
                </a:solidFill>
              </a:rPr>
              <a:t>Next-generation mt-sDNA Test*</a:t>
            </a:r>
          </a:p>
        </p:txBody>
      </p:sp>
      <p:sp>
        <p:nvSpPr>
          <p:cNvPr id="60" name="Pentagon 3">
            <a:extLst>
              <a:ext uri="{FF2B5EF4-FFF2-40B4-BE49-F238E27FC236}">
                <a16:creationId xmlns:a16="http://schemas.microsoft.com/office/drawing/2014/main" id="{58F41030-FCA3-314F-2A2C-DD733BD421C4}"/>
              </a:ext>
            </a:extLst>
          </p:cNvPr>
          <p:cNvSpPr/>
          <p:nvPr/>
        </p:nvSpPr>
        <p:spPr>
          <a:xfrm>
            <a:off x="457200" y="3223617"/>
            <a:ext cx="5638800" cy="368827"/>
          </a:xfrm>
          <a:prstGeom prst="homePlate">
            <a:avLst>
              <a:gd name="adj" fmla="val 47687"/>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a:t>Marker selection and verification in stool</a:t>
            </a:r>
          </a:p>
        </p:txBody>
      </p:sp>
      <p:sp>
        <p:nvSpPr>
          <p:cNvPr id="63" name="Arrow: Down 62">
            <a:extLst>
              <a:ext uri="{FF2B5EF4-FFF2-40B4-BE49-F238E27FC236}">
                <a16:creationId xmlns:a16="http://schemas.microsoft.com/office/drawing/2014/main" id="{56C08A46-9B58-7A40-C489-BE0559EF0CA0}"/>
              </a:ext>
            </a:extLst>
          </p:cNvPr>
          <p:cNvSpPr/>
          <p:nvPr/>
        </p:nvSpPr>
        <p:spPr>
          <a:xfrm>
            <a:off x="2888590" y="3594275"/>
            <a:ext cx="369620" cy="340066"/>
          </a:xfrm>
          <a:prstGeom prst="downArrow">
            <a:avLst/>
          </a:prstGeom>
          <a:solidFill>
            <a:schemeClr val="bg1">
              <a:lumMod val="6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4" name="Arrow: Down 63">
            <a:extLst>
              <a:ext uri="{FF2B5EF4-FFF2-40B4-BE49-F238E27FC236}">
                <a16:creationId xmlns:a16="http://schemas.microsoft.com/office/drawing/2014/main" id="{60C20E8B-E83C-C6B9-B896-9376D13D3580}"/>
              </a:ext>
            </a:extLst>
          </p:cNvPr>
          <p:cNvSpPr/>
          <p:nvPr/>
        </p:nvSpPr>
        <p:spPr>
          <a:xfrm>
            <a:off x="2888590" y="2887211"/>
            <a:ext cx="369620" cy="340066"/>
          </a:xfrm>
          <a:prstGeom prst="downArrow">
            <a:avLst/>
          </a:prstGeom>
          <a:solidFill>
            <a:schemeClr val="bg1">
              <a:lumMod val="6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5" name="Arrow: Down 64">
            <a:extLst>
              <a:ext uri="{FF2B5EF4-FFF2-40B4-BE49-F238E27FC236}">
                <a16:creationId xmlns:a16="http://schemas.microsoft.com/office/drawing/2014/main" id="{3868A70A-0B2F-9B68-01EF-2C1C19C508F4}"/>
              </a:ext>
            </a:extLst>
          </p:cNvPr>
          <p:cNvSpPr/>
          <p:nvPr/>
        </p:nvSpPr>
        <p:spPr>
          <a:xfrm>
            <a:off x="2888590" y="2180147"/>
            <a:ext cx="369620" cy="340066"/>
          </a:xfrm>
          <a:prstGeom prst="downArrow">
            <a:avLst/>
          </a:prstGeom>
          <a:solidFill>
            <a:schemeClr val="bg1">
              <a:lumMod val="6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55FDE6D-BC9D-3ADB-9F59-79C3637CB36D}"/>
              </a:ext>
            </a:extLst>
          </p:cNvPr>
          <p:cNvSpPr txBox="1"/>
          <p:nvPr/>
        </p:nvSpPr>
        <p:spPr>
          <a:xfrm>
            <a:off x="6096000" y="1193158"/>
            <a:ext cx="5638800" cy="523220"/>
          </a:xfrm>
          <a:prstGeom prst="rect">
            <a:avLst/>
          </a:prstGeom>
          <a:noFill/>
        </p:spPr>
        <p:txBody>
          <a:bodyPr wrap="square">
            <a:spAutoFit/>
          </a:bodyPr>
          <a:lstStyle/>
          <a:p>
            <a:pPr algn="ctr"/>
            <a:r>
              <a:rPr lang="en-US" sz="1400" b="1" dirty="0">
                <a:solidFill>
                  <a:schemeClr val="accent2">
                    <a:lumMod val="50000"/>
                  </a:schemeClr>
                </a:solidFill>
              </a:rPr>
              <a:t>Process Graphic for Flow of Marker Selection and</a:t>
            </a:r>
          </a:p>
          <a:p>
            <a:pPr algn="ctr"/>
            <a:r>
              <a:rPr lang="en-US" sz="1400" b="1" dirty="0">
                <a:solidFill>
                  <a:schemeClr val="accent2">
                    <a:lumMod val="50000"/>
                  </a:schemeClr>
                </a:solidFill>
              </a:rPr>
              <a:t>Verification Studies</a:t>
            </a:r>
            <a:r>
              <a:rPr lang="en-US" sz="1400" b="1" baseline="30000" dirty="0">
                <a:solidFill>
                  <a:schemeClr val="accent2">
                    <a:lumMod val="50000"/>
                  </a:schemeClr>
                </a:solidFill>
              </a:rPr>
              <a:t>†</a:t>
            </a:r>
          </a:p>
        </p:txBody>
      </p:sp>
      <p:graphicFrame>
        <p:nvGraphicFramePr>
          <p:cNvPr id="71" name="Table 70">
            <a:extLst>
              <a:ext uri="{FF2B5EF4-FFF2-40B4-BE49-F238E27FC236}">
                <a16:creationId xmlns:a16="http://schemas.microsoft.com/office/drawing/2014/main" id="{D1B83062-EAED-C412-5E15-106815A8E3A0}"/>
              </a:ext>
            </a:extLst>
          </p:cNvPr>
          <p:cNvGraphicFramePr>
            <a:graphicFrameLocks noGrp="1"/>
          </p:cNvGraphicFramePr>
          <p:nvPr>
            <p:extLst>
              <p:ext uri="{D42A27DB-BD31-4B8C-83A1-F6EECF244321}">
                <p14:modId xmlns:p14="http://schemas.microsoft.com/office/powerpoint/2010/main" val="1514135515"/>
              </p:ext>
            </p:extLst>
          </p:nvPr>
        </p:nvGraphicFramePr>
        <p:xfrm>
          <a:off x="6502400" y="1787379"/>
          <a:ext cx="5232399" cy="1155000"/>
        </p:xfrm>
        <a:graphic>
          <a:graphicData uri="http://schemas.openxmlformats.org/drawingml/2006/table">
            <a:tbl>
              <a:tblPr bandRow="1">
                <a:tableStyleId>{21E4AEA4-8DFA-4A89-87EB-49C32662AFE0}</a:tableStyleId>
              </a:tblPr>
              <a:tblGrid>
                <a:gridCol w="3120459">
                  <a:extLst>
                    <a:ext uri="{9D8B030D-6E8A-4147-A177-3AD203B41FA5}">
                      <a16:colId xmlns:a16="http://schemas.microsoft.com/office/drawing/2014/main" val="1050396169"/>
                    </a:ext>
                  </a:extLst>
                </a:gridCol>
                <a:gridCol w="681271">
                  <a:extLst>
                    <a:ext uri="{9D8B030D-6E8A-4147-A177-3AD203B41FA5}">
                      <a16:colId xmlns:a16="http://schemas.microsoft.com/office/drawing/2014/main" val="3191783072"/>
                    </a:ext>
                  </a:extLst>
                </a:gridCol>
                <a:gridCol w="732366">
                  <a:extLst>
                    <a:ext uri="{9D8B030D-6E8A-4147-A177-3AD203B41FA5}">
                      <a16:colId xmlns:a16="http://schemas.microsoft.com/office/drawing/2014/main" val="758654120"/>
                    </a:ext>
                  </a:extLst>
                </a:gridCol>
                <a:gridCol w="698303">
                  <a:extLst>
                    <a:ext uri="{9D8B030D-6E8A-4147-A177-3AD203B41FA5}">
                      <a16:colId xmlns:a16="http://schemas.microsoft.com/office/drawing/2014/main" val="3492198310"/>
                    </a:ext>
                  </a:extLst>
                </a:gridCol>
              </a:tblGrid>
              <a:tr h="160722">
                <a:tc gridSpan="4">
                  <a:txBody>
                    <a:bodyPr/>
                    <a:lstStyle/>
                    <a:p>
                      <a:pPr marL="0" marR="0" lvl="0" indent="0" algn="ctr" defTabSz="914377" rtl="0" eaLnBrk="1" fontAlgn="auto" latinLnBrk="0" hangingPunct="1">
                        <a:lnSpc>
                          <a:spcPct val="100000"/>
                        </a:lnSpc>
                        <a:spcBef>
                          <a:spcPts val="200"/>
                        </a:spcBef>
                        <a:spcAft>
                          <a:spcPts val="200"/>
                        </a:spcAft>
                        <a:buClrTx/>
                        <a:buSzTx/>
                        <a:buFont typeface="Arial" panose="020B0604020202020204" pitchFamily="34" charset="0"/>
                        <a:buNone/>
                        <a:tabLst/>
                        <a:defRPr/>
                      </a:pPr>
                      <a:r>
                        <a:rPr lang="en-US" sz="1000" b="1" i="1" dirty="0">
                          <a:solidFill>
                            <a:schemeClr val="accent4">
                              <a:lumMod val="50000"/>
                            </a:schemeClr>
                          </a:solidFill>
                        </a:rPr>
                        <a:t>Phase I—Initial Marker Selection Study</a:t>
                      </a:r>
                      <a:endParaRPr lang="en-US" sz="1000" b="1" i="1" baseline="30000" dirty="0">
                        <a:solidFill>
                          <a:schemeClr val="accent4">
                            <a:lumMod val="50000"/>
                          </a:schemeClr>
                        </a:solidFill>
                      </a:endParaRPr>
                    </a:p>
                  </a:txBody>
                  <a:tcPr marL="0" marR="36000" marT="7200" marB="720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000" b="1"/>
                    </a:p>
                  </a:txBody>
                  <a:tcPr marL="36000" marR="36000" marT="36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72316053"/>
                  </a:ext>
                </a:extLst>
              </a:tr>
              <a:tr h="0">
                <a:tc>
                  <a:txBody>
                    <a:bodyPr/>
                    <a:lstStyle/>
                    <a:p>
                      <a:pPr marL="216000" indent="-216000">
                        <a:spcBef>
                          <a:spcPts val="200"/>
                        </a:spcBef>
                        <a:spcAft>
                          <a:spcPts val="200"/>
                        </a:spcAft>
                        <a:buFont typeface="Arial" panose="020B0604020202020204" pitchFamily="34" charset="0"/>
                        <a:buChar char="•"/>
                      </a:pPr>
                      <a:endParaRPr lang="en-US" sz="900"/>
                    </a:p>
                  </a:txBody>
                  <a:tcPr marL="0" marR="36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gridSpan="3">
                  <a:txBody>
                    <a:bodyPr/>
                    <a:lstStyle/>
                    <a:p>
                      <a:pPr algn="ctr"/>
                      <a:r>
                        <a:rPr lang="en-US" sz="900" b="0"/>
                        <a:t>Archived Samples</a:t>
                      </a:r>
                    </a:p>
                  </a:txBody>
                  <a:tcPr marL="0" marR="36000" marT="7200" marB="72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pPr algn="ctr"/>
                      <a:endParaRPr lang="en-US" sz="1000"/>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BEC"/>
                    </a:solidFill>
                  </a:tcPr>
                </a:tc>
                <a:tc hMerge="1">
                  <a:txBody>
                    <a:bodyPr/>
                    <a:lstStyle/>
                    <a:p>
                      <a:pPr algn="ctr"/>
                      <a:endParaRPr lang="en-US" sz="1000"/>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BEC"/>
                    </a:solidFill>
                  </a:tcPr>
                </a:tc>
                <a:extLst>
                  <a:ext uri="{0D108BD9-81ED-4DB2-BD59-A6C34878D82A}">
                    <a16:rowId xmlns:a16="http://schemas.microsoft.com/office/drawing/2014/main" val="1676761234"/>
                  </a:ext>
                </a:extLst>
              </a:tr>
              <a:tr h="0">
                <a:tc rowSpan="4">
                  <a:txBody>
                    <a:bodyPr/>
                    <a:lstStyle/>
                    <a:p>
                      <a:pPr marL="172800" indent="-172800">
                        <a:spcBef>
                          <a:spcPts val="200"/>
                        </a:spcBef>
                        <a:spcAft>
                          <a:spcPts val="200"/>
                        </a:spcAft>
                        <a:buFont typeface="Arial" panose="020B0604020202020204" pitchFamily="34" charset="0"/>
                        <a:buChar char="•"/>
                      </a:pPr>
                      <a:r>
                        <a:rPr lang="en-US" sz="1000" dirty="0">
                          <a:solidFill>
                            <a:schemeClr val="tx1"/>
                          </a:solidFill>
                        </a:rPr>
                        <a:t>Purpose: Identify high-performing markers for novel</a:t>
                      </a:r>
                      <a:br>
                        <a:rPr lang="en-US" sz="1000" dirty="0">
                          <a:solidFill>
                            <a:schemeClr val="tx1"/>
                          </a:solidFill>
                        </a:rPr>
                      </a:br>
                      <a:r>
                        <a:rPr lang="en-US" sz="1000" dirty="0">
                          <a:solidFill>
                            <a:schemeClr val="tx1"/>
                          </a:solidFill>
                        </a:rPr>
                        <a:t>mt-sDNA panel</a:t>
                      </a:r>
                    </a:p>
                    <a:p>
                      <a:pPr marL="172800" indent="-172800">
                        <a:spcBef>
                          <a:spcPts val="200"/>
                        </a:spcBef>
                        <a:spcAft>
                          <a:spcPts val="200"/>
                        </a:spcAft>
                        <a:buFont typeface="Arial" panose="020B0604020202020204" pitchFamily="34" charset="0"/>
                        <a:buChar char="•"/>
                      </a:pPr>
                      <a:r>
                        <a:rPr lang="en-US" sz="1000" dirty="0">
                          <a:solidFill>
                            <a:schemeClr val="tx1"/>
                          </a:solidFill>
                        </a:rPr>
                        <a:t>Markers: 12 MDMs, Hb, </a:t>
                      </a:r>
                      <a:r>
                        <a:rPr lang="en-US" sz="1000" i="1" dirty="0">
                          <a:solidFill>
                            <a:schemeClr val="tx1"/>
                          </a:solidFill>
                        </a:rPr>
                        <a:t>ZDHHC1</a:t>
                      </a:r>
                      <a:r>
                        <a:rPr lang="en-US" sz="1000" dirty="0">
                          <a:solidFill>
                            <a:schemeClr val="tx1"/>
                          </a:solidFill>
                        </a:rPr>
                        <a:t> (reference)</a:t>
                      </a:r>
                    </a:p>
                  </a:txBody>
                  <a:tcPr marL="108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solidFill>
                      <a:schemeClr val="tx2">
                        <a:lumMod val="20000"/>
                        <a:lumOff val="80000"/>
                      </a:schemeClr>
                    </a:solidFill>
                  </a:tcPr>
                </a:tc>
                <a:tc rowSpan="2">
                  <a:txBody>
                    <a:bodyPr/>
                    <a:lstStyle/>
                    <a:p>
                      <a:pPr algn="ctr"/>
                      <a:r>
                        <a:rPr lang="en-US" sz="900" b="1">
                          <a:solidFill>
                            <a:schemeClr val="bg1"/>
                          </a:solidFill>
                        </a:rPr>
                        <a:t>Case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r>
                        <a:rPr lang="en-US" sz="900"/>
                        <a:t>CRC</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900"/>
                        <a:t>120</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40719694"/>
                  </a:ext>
                </a:extLst>
              </a:tr>
              <a:tr h="0">
                <a:tc vMerge="1">
                  <a:txBody>
                    <a:bodyPr/>
                    <a:lstStyle/>
                    <a:p>
                      <a:endParaRPr lang="en-IN"/>
                    </a:p>
                  </a:txBody>
                  <a:tcPr/>
                </a:tc>
                <a:tc vMerge="1">
                  <a:txBody>
                    <a:bodyPr/>
                    <a:lstStyle/>
                    <a:p>
                      <a:endParaRPr lang="en-US"/>
                    </a:p>
                  </a:txBody>
                  <a:tcPr/>
                </a:tc>
                <a:tc>
                  <a:txBody>
                    <a:bodyPr/>
                    <a:lstStyle/>
                    <a:p>
                      <a:pPr algn="ctr"/>
                      <a:r>
                        <a:rPr lang="en-US" sz="900"/>
                        <a:t>APL</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900"/>
                        <a:t>112</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776399396"/>
                  </a:ext>
                </a:extLst>
              </a:tr>
              <a:tr h="0">
                <a:tc vMerge="1">
                  <a:txBody>
                    <a:bodyPr/>
                    <a:lstStyle/>
                    <a:p>
                      <a:pPr algn="ctr"/>
                      <a:endParaRPr lang="en-US"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a:r>
                        <a:rPr lang="en-US" sz="900" b="1">
                          <a:solidFill>
                            <a:schemeClr val="bg1"/>
                          </a:solidFill>
                        </a:rPr>
                        <a:t>Control</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r>
                        <a:rPr lang="en-US" sz="900"/>
                        <a:t>Non-APL</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900"/>
                        <a:t>163</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62268801"/>
                  </a:ext>
                </a:extLst>
              </a:tr>
              <a:tr h="0">
                <a:tc vMerge="1">
                  <a:txBody>
                    <a:bodyPr/>
                    <a:lstStyle/>
                    <a:p>
                      <a:endParaRPr lang="en-IN"/>
                    </a:p>
                  </a:txBody>
                  <a:tcPr/>
                </a:tc>
                <a:tc vMerge="1">
                  <a:txBody>
                    <a:bodyPr/>
                    <a:lstStyle/>
                    <a:p>
                      <a:endParaRPr lang="en-US"/>
                    </a:p>
                  </a:txBody>
                  <a:tcPr/>
                </a:tc>
                <a:tc>
                  <a:txBody>
                    <a:bodyPr/>
                    <a:lstStyle/>
                    <a:p>
                      <a:pPr algn="ctr"/>
                      <a:r>
                        <a:rPr lang="en-US" sz="900"/>
                        <a:t>Negative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900" dirty="0"/>
                        <a:t>327</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230508557"/>
                  </a:ext>
                </a:extLst>
              </a:tr>
            </a:tbl>
          </a:graphicData>
        </a:graphic>
      </p:graphicFrame>
      <p:sp>
        <p:nvSpPr>
          <p:cNvPr id="88" name="Rectangle 87">
            <a:extLst>
              <a:ext uri="{FF2B5EF4-FFF2-40B4-BE49-F238E27FC236}">
                <a16:creationId xmlns:a16="http://schemas.microsoft.com/office/drawing/2014/main" id="{A4CDBF48-5A0E-E78E-62A6-2DB6F25CD17E}"/>
              </a:ext>
            </a:extLst>
          </p:cNvPr>
          <p:cNvSpPr/>
          <p:nvPr/>
        </p:nvSpPr>
        <p:spPr>
          <a:xfrm>
            <a:off x="6502401" y="3088481"/>
            <a:ext cx="2679696" cy="251914"/>
          </a:xfrm>
          <a:prstGeom prst="rect">
            <a:avLst/>
          </a:prstGeom>
          <a:solidFill>
            <a:schemeClr val="accent3">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50" dirty="0"/>
              <a:t>Marker elimination (12 MDMs to 3 MDMs)</a:t>
            </a:r>
          </a:p>
        </p:txBody>
      </p:sp>
      <p:sp>
        <p:nvSpPr>
          <p:cNvPr id="89" name="Rectangle 88">
            <a:extLst>
              <a:ext uri="{FF2B5EF4-FFF2-40B4-BE49-F238E27FC236}">
                <a16:creationId xmlns:a16="http://schemas.microsoft.com/office/drawing/2014/main" id="{35A8AF1A-13A5-0165-0170-3A2406946765}"/>
              </a:ext>
            </a:extLst>
          </p:cNvPr>
          <p:cNvSpPr/>
          <p:nvPr/>
        </p:nvSpPr>
        <p:spPr>
          <a:xfrm>
            <a:off x="6502400" y="3487690"/>
            <a:ext cx="4279900" cy="251914"/>
          </a:xfrm>
          <a:prstGeom prst="rect">
            <a:avLst/>
          </a:prstGeom>
          <a:solidFill>
            <a:schemeClr val="accent3">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50"/>
              <a:t>Assay optimization (DNA capture, bisulfite conversion, DNA assays) </a:t>
            </a:r>
          </a:p>
        </p:txBody>
      </p:sp>
      <p:graphicFrame>
        <p:nvGraphicFramePr>
          <p:cNvPr id="90" name="Table 89">
            <a:extLst>
              <a:ext uri="{FF2B5EF4-FFF2-40B4-BE49-F238E27FC236}">
                <a16:creationId xmlns:a16="http://schemas.microsoft.com/office/drawing/2014/main" id="{6DB38EEA-01EE-E3DE-AD57-71A19E78A7FE}"/>
              </a:ext>
            </a:extLst>
          </p:cNvPr>
          <p:cNvGraphicFramePr>
            <a:graphicFrameLocks noGrp="1"/>
          </p:cNvGraphicFramePr>
          <p:nvPr>
            <p:extLst>
              <p:ext uri="{D42A27DB-BD31-4B8C-83A1-F6EECF244321}">
                <p14:modId xmlns:p14="http://schemas.microsoft.com/office/powerpoint/2010/main" val="2735328823"/>
              </p:ext>
            </p:extLst>
          </p:nvPr>
        </p:nvGraphicFramePr>
        <p:xfrm>
          <a:off x="6502400" y="3917274"/>
          <a:ext cx="5232399" cy="1253960"/>
        </p:xfrm>
        <a:graphic>
          <a:graphicData uri="http://schemas.openxmlformats.org/drawingml/2006/table">
            <a:tbl>
              <a:tblPr bandRow="1">
                <a:tableStyleId>{21E4AEA4-8DFA-4A89-87EB-49C32662AFE0}</a:tableStyleId>
              </a:tblPr>
              <a:tblGrid>
                <a:gridCol w="3120459">
                  <a:extLst>
                    <a:ext uri="{9D8B030D-6E8A-4147-A177-3AD203B41FA5}">
                      <a16:colId xmlns:a16="http://schemas.microsoft.com/office/drawing/2014/main" val="1050396169"/>
                    </a:ext>
                  </a:extLst>
                </a:gridCol>
                <a:gridCol w="681271">
                  <a:extLst>
                    <a:ext uri="{9D8B030D-6E8A-4147-A177-3AD203B41FA5}">
                      <a16:colId xmlns:a16="http://schemas.microsoft.com/office/drawing/2014/main" val="3191783072"/>
                    </a:ext>
                  </a:extLst>
                </a:gridCol>
                <a:gridCol w="732366">
                  <a:extLst>
                    <a:ext uri="{9D8B030D-6E8A-4147-A177-3AD203B41FA5}">
                      <a16:colId xmlns:a16="http://schemas.microsoft.com/office/drawing/2014/main" val="758654120"/>
                    </a:ext>
                  </a:extLst>
                </a:gridCol>
                <a:gridCol w="698303">
                  <a:extLst>
                    <a:ext uri="{9D8B030D-6E8A-4147-A177-3AD203B41FA5}">
                      <a16:colId xmlns:a16="http://schemas.microsoft.com/office/drawing/2014/main" val="3492198310"/>
                    </a:ext>
                  </a:extLst>
                </a:gridCol>
              </a:tblGrid>
              <a:tr h="0">
                <a:tc gridSpan="4">
                  <a:txBody>
                    <a:bodyPr/>
                    <a:lstStyle/>
                    <a:p>
                      <a:pPr marL="0" marR="0" lvl="0" indent="0" algn="ctr" defTabSz="914377" rtl="0" eaLnBrk="1" fontAlgn="auto" latinLnBrk="0" hangingPunct="1">
                        <a:lnSpc>
                          <a:spcPct val="100000"/>
                        </a:lnSpc>
                        <a:spcBef>
                          <a:spcPts val="200"/>
                        </a:spcBef>
                        <a:spcAft>
                          <a:spcPts val="200"/>
                        </a:spcAft>
                        <a:buClrTx/>
                        <a:buSzTx/>
                        <a:buFont typeface="Arial" panose="020B0604020202020204" pitchFamily="34" charset="0"/>
                        <a:buNone/>
                        <a:tabLst/>
                        <a:defRPr/>
                      </a:pPr>
                      <a:r>
                        <a:rPr lang="en-US" sz="1000" b="1" i="1" dirty="0">
                          <a:solidFill>
                            <a:schemeClr val="accent4">
                              <a:lumMod val="50000"/>
                            </a:schemeClr>
                          </a:solidFill>
                        </a:rPr>
                        <a:t>Phase II—Verification study</a:t>
                      </a:r>
                    </a:p>
                  </a:txBody>
                  <a:tcPr marL="0" marR="0" marT="7200" marB="720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endParaRPr lang="en-US" sz="1000" b="1"/>
                    </a:p>
                  </a:txBody>
                  <a:tcPr marL="36000" marR="36000" marT="36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72316053"/>
                  </a:ext>
                </a:extLst>
              </a:tr>
              <a:tr h="0">
                <a:tc>
                  <a:txBody>
                    <a:bodyPr/>
                    <a:lstStyle/>
                    <a:p>
                      <a:pPr marL="216000" indent="-216000">
                        <a:spcBef>
                          <a:spcPts val="200"/>
                        </a:spcBef>
                        <a:spcAft>
                          <a:spcPts val="200"/>
                        </a:spcAft>
                        <a:buFont typeface="Arial" panose="020B0604020202020204" pitchFamily="34" charset="0"/>
                        <a:buChar char="•"/>
                      </a:pPr>
                      <a:endParaRPr lang="en-US" sz="900"/>
                    </a:p>
                  </a:txBody>
                  <a:tcPr marL="0" marR="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gridSpan="3">
                  <a:txBody>
                    <a:bodyPr/>
                    <a:lstStyle/>
                    <a:p>
                      <a:pPr algn="ctr"/>
                      <a:r>
                        <a:rPr lang="en-US" sz="900" b="0"/>
                        <a:t>Samples</a:t>
                      </a:r>
                    </a:p>
                  </a:txBody>
                  <a:tcPr marL="0" marR="0" marT="7200" marB="72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pPr algn="ctr"/>
                      <a:endParaRPr lang="en-US" sz="1000"/>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BEC"/>
                    </a:solidFill>
                  </a:tcPr>
                </a:tc>
                <a:tc hMerge="1">
                  <a:txBody>
                    <a:bodyPr/>
                    <a:lstStyle/>
                    <a:p>
                      <a:pPr algn="ctr"/>
                      <a:endParaRPr lang="en-US" sz="1000"/>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BEC"/>
                    </a:solidFill>
                  </a:tcPr>
                </a:tc>
                <a:extLst>
                  <a:ext uri="{0D108BD9-81ED-4DB2-BD59-A6C34878D82A}">
                    <a16:rowId xmlns:a16="http://schemas.microsoft.com/office/drawing/2014/main" val="1676761234"/>
                  </a:ext>
                </a:extLst>
              </a:tr>
              <a:tr h="0">
                <a:tc rowSpan="4">
                  <a:txBody>
                    <a:bodyPr/>
                    <a:lstStyle/>
                    <a:p>
                      <a:pPr marL="172800" indent="-172800">
                        <a:spcBef>
                          <a:spcPts val="200"/>
                        </a:spcBef>
                        <a:spcAft>
                          <a:spcPts val="200"/>
                        </a:spcAft>
                        <a:buFont typeface="Arial" panose="020B0604020202020204" pitchFamily="34" charset="0"/>
                        <a:buChar char="•"/>
                      </a:pPr>
                      <a:r>
                        <a:rPr lang="en-US" sz="1000" dirty="0">
                          <a:solidFill>
                            <a:schemeClr val="tx1"/>
                          </a:solidFill>
                        </a:rPr>
                        <a:t>Purpose: Determine novel mt-sDNA panel </a:t>
                      </a:r>
                      <a:br>
                        <a:rPr lang="en-US" sz="1000" dirty="0">
                          <a:solidFill>
                            <a:schemeClr val="tx1"/>
                          </a:solidFill>
                        </a:rPr>
                      </a:br>
                      <a:r>
                        <a:rPr lang="en-US" sz="1000" dirty="0">
                          <a:solidFill>
                            <a:schemeClr val="tx1"/>
                          </a:solidFill>
                        </a:rPr>
                        <a:t>performance</a:t>
                      </a:r>
                    </a:p>
                    <a:p>
                      <a:pPr marL="172800" indent="-172800">
                        <a:spcBef>
                          <a:spcPts val="200"/>
                        </a:spcBef>
                        <a:spcAft>
                          <a:spcPts val="200"/>
                        </a:spcAft>
                        <a:buFont typeface="Arial" panose="020B0604020202020204" pitchFamily="34" charset="0"/>
                        <a:buChar char="•"/>
                      </a:pPr>
                      <a:r>
                        <a:rPr lang="en-US" sz="1000" dirty="0">
                          <a:solidFill>
                            <a:schemeClr val="tx1"/>
                          </a:solidFill>
                        </a:rPr>
                        <a:t>Markers: 3 MDMs, Hb, </a:t>
                      </a:r>
                      <a:r>
                        <a:rPr lang="en-US" sz="1000" i="1" dirty="0">
                          <a:solidFill>
                            <a:schemeClr val="tx1"/>
                          </a:solidFill>
                        </a:rPr>
                        <a:t>ZDHHC1</a:t>
                      </a:r>
                      <a:r>
                        <a:rPr lang="en-US" sz="1000" dirty="0">
                          <a:solidFill>
                            <a:schemeClr val="tx1"/>
                          </a:solidFill>
                        </a:rPr>
                        <a:t> (reference)</a:t>
                      </a:r>
                    </a:p>
                    <a:p>
                      <a:pPr marL="172800" indent="-172800">
                        <a:spcBef>
                          <a:spcPts val="200"/>
                        </a:spcBef>
                        <a:spcAft>
                          <a:spcPts val="200"/>
                        </a:spcAft>
                        <a:buFont typeface="Arial" panose="020B0604020202020204" pitchFamily="34" charset="0"/>
                        <a:buChar char="•"/>
                      </a:pPr>
                      <a:r>
                        <a:rPr lang="en-US" sz="1000" dirty="0">
                          <a:solidFill>
                            <a:schemeClr val="tx1"/>
                          </a:solidFill>
                        </a:rPr>
                        <a:t>Emphasized small lesion size to better assess </a:t>
                      </a:r>
                      <a:br>
                        <a:rPr lang="en-US" sz="1000" dirty="0">
                          <a:solidFill>
                            <a:schemeClr val="tx1"/>
                          </a:solidFill>
                        </a:rPr>
                      </a:br>
                      <a:r>
                        <a:rPr lang="en-US" sz="1000" dirty="0">
                          <a:solidFill>
                            <a:schemeClr val="tx1"/>
                          </a:solidFill>
                        </a:rPr>
                        <a:t>early detection</a:t>
                      </a:r>
                    </a:p>
                  </a:txBody>
                  <a:tcPr marL="108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solidFill>
                      <a:schemeClr val="tx2">
                        <a:lumMod val="20000"/>
                        <a:lumOff val="80000"/>
                      </a:schemeClr>
                    </a:solidFill>
                  </a:tcPr>
                </a:tc>
                <a:tc rowSpan="2">
                  <a:txBody>
                    <a:bodyPr/>
                    <a:lstStyle/>
                    <a:p>
                      <a:pPr algn="ctr"/>
                      <a:r>
                        <a:rPr lang="en-US" sz="900" b="1">
                          <a:solidFill>
                            <a:schemeClr val="bg1"/>
                          </a:solidFill>
                        </a:rPr>
                        <a:t>Case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r>
                        <a:rPr lang="en-US" sz="900"/>
                        <a:t>CRC</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900"/>
                        <a:t>112</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40719694"/>
                  </a:ext>
                </a:extLst>
              </a:tr>
              <a:tr h="0">
                <a:tc vMerge="1">
                  <a:txBody>
                    <a:bodyPr/>
                    <a:lstStyle/>
                    <a:p>
                      <a:endParaRPr lang="en-IN"/>
                    </a:p>
                  </a:txBody>
                  <a:tcPr/>
                </a:tc>
                <a:tc vMerge="1">
                  <a:txBody>
                    <a:bodyPr/>
                    <a:lstStyle/>
                    <a:p>
                      <a:endParaRPr lang="en-US"/>
                    </a:p>
                  </a:txBody>
                  <a:tcPr/>
                </a:tc>
                <a:tc>
                  <a:txBody>
                    <a:bodyPr/>
                    <a:lstStyle/>
                    <a:p>
                      <a:pPr algn="ctr"/>
                      <a:r>
                        <a:rPr lang="en-US" sz="900"/>
                        <a:t>APL</a:t>
                      </a:r>
                      <a:r>
                        <a:rPr lang="en-US" sz="900" baseline="30000"/>
                        <a: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900"/>
                        <a:t>98</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776399396"/>
                  </a:ext>
                </a:extLst>
              </a:tr>
              <a:tr h="0">
                <a:tc vMerge="1">
                  <a:txBody>
                    <a:bodyPr/>
                    <a:lstStyle/>
                    <a:p>
                      <a:pPr algn="ctr"/>
                      <a:endParaRPr lang="en-US"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a:r>
                        <a:rPr lang="en-US" sz="900" b="1">
                          <a:solidFill>
                            <a:schemeClr val="bg1"/>
                          </a:solidFill>
                        </a:rPr>
                        <a:t>Control</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r>
                        <a:rPr lang="en-US" sz="900"/>
                        <a:t>Non-APL</a:t>
                      </a:r>
                      <a:r>
                        <a:rPr lang="en-US" sz="900" baseline="30000"/>
                        <a: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900"/>
                        <a:t>176</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62268801"/>
                  </a:ext>
                </a:extLst>
              </a:tr>
              <a:tr h="0">
                <a:tc vMerge="1">
                  <a:txBody>
                    <a:bodyPr/>
                    <a:lstStyle/>
                    <a:p>
                      <a:endParaRPr lang="en-IN"/>
                    </a:p>
                  </a:txBody>
                  <a:tcPr/>
                </a:tc>
                <a:tc vMerge="1">
                  <a:txBody>
                    <a:bodyPr/>
                    <a:lstStyle/>
                    <a:p>
                      <a:endParaRPr lang="en-US"/>
                    </a:p>
                  </a:txBody>
                  <a:tcPr/>
                </a:tc>
                <a:tc>
                  <a:txBody>
                    <a:bodyPr/>
                    <a:lstStyle/>
                    <a:p>
                      <a:pPr algn="ctr"/>
                      <a:r>
                        <a:rPr lang="en-US" sz="900"/>
                        <a:t>Negative</a:t>
                      </a:r>
                      <a:r>
                        <a:rPr lang="en-US" sz="900" baseline="30000"/>
                        <a: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900" dirty="0"/>
                        <a:t>391</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230508557"/>
                  </a:ext>
                </a:extLst>
              </a:tr>
            </a:tbl>
          </a:graphicData>
        </a:graphic>
      </p:graphicFrame>
      <p:sp>
        <p:nvSpPr>
          <p:cNvPr id="91" name="Rectangle 90">
            <a:extLst>
              <a:ext uri="{FF2B5EF4-FFF2-40B4-BE49-F238E27FC236}">
                <a16:creationId xmlns:a16="http://schemas.microsoft.com/office/drawing/2014/main" id="{FC885A96-C750-ACDE-884E-3BB43BE0524A}"/>
              </a:ext>
            </a:extLst>
          </p:cNvPr>
          <p:cNvSpPr/>
          <p:nvPr/>
        </p:nvSpPr>
        <p:spPr>
          <a:xfrm>
            <a:off x="6410227" y="1734994"/>
            <a:ext cx="5400646" cy="2140928"/>
          </a:xfrm>
          <a:prstGeom prst="rect">
            <a:avLst/>
          </a:prstGeom>
          <a:no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DEC83626-E2F9-D21D-7967-6EDBA9D2D5DF}"/>
              </a:ext>
            </a:extLst>
          </p:cNvPr>
          <p:cNvSpPr/>
          <p:nvPr/>
        </p:nvSpPr>
        <p:spPr>
          <a:xfrm>
            <a:off x="6410227" y="3875922"/>
            <a:ext cx="5400646" cy="1365894"/>
          </a:xfrm>
          <a:prstGeom prst="rect">
            <a:avLst/>
          </a:prstGeom>
          <a:no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Arrow Connector 95">
            <a:extLst>
              <a:ext uri="{FF2B5EF4-FFF2-40B4-BE49-F238E27FC236}">
                <a16:creationId xmlns:a16="http://schemas.microsoft.com/office/drawing/2014/main" id="{A715D9EC-6CCB-CAB3-57E5-102F73F07173}"/>
              </a:ext>
            </a:extLst>
          </p:cNvPr>
          <p:cNvCxnSpPr>
            <a:cxnSpLocks/>
          </p:cNvCxnSpPr>
          <p:nvPr/>
        </p:nvCxnSpPr>
        <p:spPr>
          <a:xfrm>
            <a:off x="7842249" y="3739604"/>
            <a:ext cx="0" cy="496640"/>
          </a:xfrm>
          <a:prstGeom prst="straightConnector1">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02264C57-9391-156A-038B-B558234C7060}"/>
              </a:ext>
            </a:extLst>
          </p:cNvPr>
          <p:cNvCxnSpPr>
            <a:cxnSpLocks/>
          </p:cNvCxnSpPr>
          <p:nvPr/>
        </p:nvCxnSpPr>
        <p:spPr>
          <a:xfrm>
            <a:off x="7842249" y="3331407"/>
            <a:ext cx="0" cy="153245"/>
          </a:xfrm>
          <a:prstGeom prst="straightConnector1">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76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5A8054-C0A0-F317-1D2A-943D6A983722}"/>
              </a:ext>
            </a:extLst>
          </p:cNvPr>
          <p:cNvSpPr/>
          <p:nvPr/>
        </p:nvSpPr>
        <p:spPr>
          <a:xfrm>
            <a:off x="457200" y="2011650"/>
            <a:ext cx="2088711" cy="1087150"/>
          </a:xfrm>
          <a:prstGeom prst="rect">
            <a:avLst/>
          </a:prstGeom>
          <a:solidFill>
            <a:schemeClr val="accent3"/>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121920" tIns="122400" rIns="121920" bIns="122400" rtlCol="0" anchor="ctr"/>
          <a:lstStyle/>
          <a:p>
            <a:pPr marL="0" marR="0" lvl="0" indent="0" algn="ctr" defTabSz="304792"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13" normalizeH="0" baseline="0" noProof="0">
                <a:ln>
                  <a:noFill/>
                </a:ln>
                <a:solidFill>
                  <a:prstClr val="white"/>
                </a:solidFill>
                <a:effectLst/>
                <a:uLnTx/>
                <a:uFillTx/>
                <a:latin typeface="Arial" panose="020B0604020202020204" pitchFamily="34" charset="0"/>
                <a:ea typeface="+mn-ea"/>
                <a:cs typeface="Arial" panose="020B0604020202020204" pitchFamily="34" charset="0"/>
              </a:rPr>
              <a:t>Algorithm development</a:t>
            </a:r>
            <a:endParaRPr kumimoji="0" lang="en-US" sz="1600" b="1" i="0" u="none" strike="noStrike" kern="1200" cap="none" spc="13" normalizeH="0" baseline="3000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6" name="Rectangle 5">
            <a:extLst>
              <a:ext uri="{FF2B5EF4-FFF2-40B4-BE49-F238E27FC236}">
                <a16:creationId xmlns:a16="http://schemas.microsoft.com/office/drawing/2014/main" id="{4F21E86C-9093-3355-CA84-CFAFB90C63E9}"/>
              </a:ext>
            </a:extLst>
          </p:cNvPr>
          <p:cNvSpPr/>
          <p:nvPr/>
        </p:nvSpPr>
        <p:spPr>
          <a:xfrm>
            <a:off x="457200" y="3429000"/>
            <a:ext cx="2088711" cy="1956210"/>
          </a:xfrm>
          <a:prstGeom prst="rect">
            <a:avLst/>
          </a:prstGeom>
          <a:solidFill>
            <a:schemeClr val="accent1"/>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121920" tIns="122400" rIns="121920" bIns="122400" rtlCol="0" anchor="ctr"/>
          <a:lstStyle/>
          <a:p>
            <a:pPr marL="0" marR="0" lvl="0" indent="0" algn="ctr" defTabSz="304792"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13" normalizeH="0" baseline="0" noProof="0">
                <a:ln>
                  <a:noFill/>
                </a:ln>
                <a:solidFill>
                  <a:prstClr val="white"/>
                </a:solidFill>
                <a:effectLst/>
                <a:uLnTx/>
                <a:uFillTx/>
                <a:latin typeface="Arial" panose="020B0604020202020204" pitchFamily="34" charset="0"/>
                <a:ea typeface="+mn-ea"/>
                <a:cs typeface="Arial" panose="020B0604020202020204" pitchFamily="34" charset="0"/>
              </a:rPr>
              <a:t>Performance evaluation/</a:t>
            </a:r>
            <a:br>
              <a:rPr kumimoji="0" lang="en-US" sz="1600" b="1" i="0" u="none" strike="noStrike" kern="1200" cap="none" spc="13" normalizeH="0" baseline="0" noProof="0">
                <a:ln>
                  <a:noFill/>
                </a:ln>
                <a:solidFill>
                  <a:prstClr val="white"/>
                </a:solidFill>
                <a:effectLst/>
                <a:uLnTx/>
                <a:uFillTx/>
                <a:latin typeface="Arial" panose="020B0604020202020204" pitchFamily="34" charset="0"/>
                <a:ea typeface="+mn-ea"/>
                <a:cs typeface="Arial" panose="020B0604020202020204" pitchFamily="34" charset="0"/>
              </a:rPr>
            </a:br>
            <a:r>
              <a:rPr kumimoji="0" lang="en-US" sz="1600" b="1" i="0" u="none" strike="noStrike" kern="1200" cap="none" spc="13" normalizeH="0" baseline="0" noProof="0">
                <a:ln>
                  <a:noFill/>
                </a:ln>
                <a:solidFill>
                  <a:prstClr val="white"/>
                </a:solidFill>
                <a:effectLst/>
                <a:uLnTx/>
                <a:uFillTx/>
                <a:latin typeface="Arial" panose="020B0604020202020204" pitchFamily="34" charset="0"/>
                <a:ea typeface="+mn-ea"/>
                <a:cs typeface="Arial" panose="020B0604020202020204" pitchFamily="34" charset="0"/>
              </a:rPr>
              <a:t>validation with </a:t>
            </a:r>
            <a:r>
              <a:rPr kumimoji="0" lang="en-US" sz="1600" b="1" i="0" u="none" strike="noStrike" kern="1200" cap="none" spc="13" normalizeH="0" baseline="0" noProof="0" err="1">
                <a:ln>
                  <a:noFill/>
                </a:ln>
                <a:solidFill>
                  <a:prstClr val="white"/>
                </a:solidFill>
                <a:effectLst/>
                <a:uLnTx/>
                <a:uFillTx/>
                <a:latin typeface="Arial" panose="020B0604020202020204" pitchFamily="34" charset="0"/>
                <a:ea typeface="+mn-ea"/>
                <a:cs typeface="Arial" panose="020B0604020202020204" pitchFamily="34" charset="0"/>
              </a:rPr>
              <a:t>DeeP</a:t>
            </a:r>
            <a:r>
              <a:rPr kumimoji="0" lang="en-US" sz="1600" b="1" i="0" u="none" strike="noStrike" kern="1200" cap="none" spc="13" normalizeH="0" baseline="0" noProof="0">
                <a:ln>
                  <a:noFill/>
                </a:ln>
                <a:solidFill>
                  <a:prstClr val="white"/>
                </a:solidFill>
                <a:effectLst/>
                <a:uLnTx/>
                <a:uFillTx/>
                <a:latin typeface="Arial" panose="020B0604020202020204" pitchFamily="34" charset="0"/>
                <a:ea typeface="+mn-ea"/>
                <a:cs typeface="Arial" panose="020B0604020202020204" pitchFamily="34" charset="0"/>
              </a:rPr>
              <a:t>-C samples </a:t>
            </a:r>
          </a:p>
        </p:txBody>
      </p:sp>
      <p:sp>
        <p:nvSpPr>
          <p:cNvPr id="8" name="TextBox 7">
            <a:extLst>
              <a:ext uri="{FF2B5EF4-FFF2-40B4-BE49-F238E27FC236}">
                <a16:creationId xmlns:a16="http://schemas.microsoft.com/office/drawing/2014/main" id="{3252FA80-B28C-A82C-938E-210E0B9E7275}"/>
              </a:ext>
            </a:extLst>
          </p:cNvPr>
          <p:cNvSpPr txBox="1"/>
          <p:nvPr/>
        </p:nvSpPr>
        <p:spPr>
          <a:xfrm>
            <a:off x="2716306" y="2155116"/>
            <a:ext cx="9018494" cy="800219"/>
          </a:xfrm>
          <a:prstGeom prst="rect">
            <a:avLst/>
          </a:prstGeom>
          <a:noFill/>
          <a:ln>
            <a:noFill/>
          </a:ln>
        </p:spPr>
        <p:txBody>
          <a:bodyPr wrap="square" lIns="0" tIns="0" rIns="0" bIns="0" rtlCol="0" anchor="ctr" anchorCtr="0">
            <a:spAutoFit/>
          </a:bodyPr>
          <a:lstStyle/>
          <a:p>
            <a:pPr marL="216000" marR="0" lvl="0" indent="-216000" algn="l" defTabSz="914377" rtl="0" eaLnBrk="1" fontAlgn="auto" latinLnBrk="0" hangingPunct="1">
              <a:lnSpc>
                <a:spcPct val="100000"/>
              </a:lnSpc>
              <a:spcAft>
                <a:spcPts val="60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chemeClr val="accent2">
                    <a:lumMod val="50000"/>
                  </a:schemeClr>
                </a:solidFill>
                <a:effectLst/>
                <a:uLnTx/>
                <a:uFillTx/>
                <a:latin typeface="Arial"/>
                <a:cs typeface="Arial"/>
              </a:rPr>
              <a:t>Development: </a:t>
            </a: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New optimized biomarker panel, algorithm, and clinical decision cutoff values</a:t>
            </a:r>
            <a:endParaRPr kumimoji="0" lang="en-US" sz="1400" b="1" i="0" u="none" strike="noStrike" kern="1200" cap="none" spc="0" normalizeH="0" baseline="0" noProof="0" dirty="0">
              <a:ln>
                <a:noFill/>
              </a:ln>
              <a:solidFill>
                <a:schemeClr val="accent2">
                  <a:lumMod val="50000"/>
                </a:schemeClr>
              </a:solidFill>
              <a:effectLst/>
              <a:uLnTx/>
              <a:uFillTx/>
              <a:latin typeface="Arial"/>
              <a:cs typeface="Arial"/>
            </a:endParaRPr>
          </a:p>
          <a:p>
            <a:pPr marL="216000" marR="0" lvl="0" indent="-216000" algn="l" defTabSz="914377" rtl="0" eaLnBrk="1" fontAlgn="auto" latinLnBrk="0" hangingPunct="1">
              <a:lnSpc>
                <a:spcPct val="100000"/>
              </a:lnSpc>
              <a:spcAft>
                <a:spcPts val="60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chemeClr val="accent2">
                    <a:lumMod val="50000"/>
                  </a:schemeClr>
                </a:solidFill>
                <a:effectLst/>
                <a:uLnTx/>
                <a:uFillTx/>
                <a:latin typeface="Arial"/>
                <a:cs typeface="Arial"/>
              </a:rPr>
              <a:t>Novel biomarkers: </a:t>
            </a: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Methylated DNA markers (MDMs) and a reference MDM (</a:t>
            </a:r>
            <a:r>
              <a:rPr kumimoji="0" lang="en-US" sz="1400" b="0" i="1" u="none" strike="noStrike" kern="1200" cap="none" spc="0" normalizeH="0" baseline="0" noProof="0" dirty="0">
                <a:ln>
                  <a:noFill/>
                </a:ln>
                <a:solidFill>
                  <a:schemeClr val="accent2">
                    <a:lumMod val="50000"/>
                  </a:schemeClr>
                </a:solidFill>
                <a:effectLst/>
                <a:uLnTx/>
                <a:uFillTx/>
                <a:latin typeface="Arial"/>
                <a:cs typeface="Arial"/>
              </a:rPr>
              <a:t>ZDHHC1</a:t>
            </a: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 and hemoglobin</a:t>
            </a:r>
            <a:endParaRPr lang="en-US" sz="1400" dirty="0">
              <a:solidFill>
                <a:schemeClr val="accent2">
                  <a:lumMod val="50000"/>
                </a:schemeClr>
              </a:solidFill>
              <a:latin typeface="Arial"/>
              <a:cs typeface="Arial"/>
            </a:endParaRPr>
          </a:p>
          <a:p>
            <a:pPr marL="216000" indent="-216000" defTabSz="914377">
              <a:spcAft>
                <a:spcPts val="600"/>
              </a:spcAft>
              <a:buFont typeface="Arial" panose="020B0604020202020204" pitchFamily="34" charset="0"/>
              <a:buChar char="•"/>
              <a:defRPr/>
            </a:pPr>
            <a:r>
              <a:rPr kumimoji="0" lang="en-US" sz="1400" b="1" i="0" u="none" strike="noStrike" kern="1200" cap="none" spc="0" normalizeH="0" baseline="0" noProof="0" dirty="0">
                <a:ln>
                  <a:noFill/>
                </a:ln>
                <a:solidFill>
                  <a:schemeClr val="accent2">
                    <a:lumMod val="50000"/>
                  </a:schemeClr>
                </a:solidFill>
                <a:effectLst/>
                <a:uLnTx/>
                <a:uFillTx/>
                <a:latin typeface="Arial"/>
                <a:cs typeface="Arial"/>
              </a:rPr>
              <a:t>Training set: </a:t>
            </a: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3011 samples from 2 CRC screening studies (</a:t>
            </a:r>
            <a:r>
              <a:rPr lang="en-US" sz="1400" dirty="0">
                <a:solidFill>
                  <a:schemeClr val="accent2">
                    <a:lumMod val="50000"/>
                  </a:schemeClr>
                </a:solidFill>
                <a:latin typeface="Arial"/>
                <a:cs typeface="Arial"/>
              </a:rPr>
              <a:t>Act Bold and Act Fast)</a:t>
            </a:r>
            <a:endParaRPr kumimoji="0" lang="en-US" sz="1400" b="0" i="0" u="none" strike="noStrike" kern="1200" cap="none" spc="0" normalizeH="0" baseline="3000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1F2FBF5A-BD23-34E9-1A59-8B3A235D2E3A}"/>
              </a:ext>
            </a:extLst>
          </p:cNvPr>
          <p:cNvSpPr txBox="1"/>
          <p:nvPr/>
        </p:nvSpPr>
        <p:spPr>
          <a:xfrm>
            <a:off x="2716306" y="3460692"/>
            <a:ext cx="9018494" cy="1892826"/>
          </a:xfrm>
          <a:prstGeom prst="rect">
            <a:avLst/>
          </a:prstGeom>
          <a:noFill/>
          <a:ln>
            <a:noFill/>
          </a:ln>
        </p:spPr>
        <p:txBody>
          <a:bodyPr wrap="square" lIns="0" tIns="0" rIns="0" bIns="0" rtlCol="0" anchor="ctr" anchorCtr="0">
            <a:spAutoFit/>
          </a:bodyPr>
          <a:lstStyle/>
          <a:p>
            <a:pPr marL="216000" indent="-216000" defTabSz="914377">
              <a:spcAft>
                <a:spcPts val="600"/>
              </a:spcAft>
              <a:buFont typeface="Arial" panose="020B0604020202020204" pitchFamily="34" charset="0"/>
              <a:buChar char="•"/>
              <a:defRPr/>
            </a:pPr>
            <a:r>
              <a:rPr kumimoji="0" lang="en-US" sz="1400" b="1" i="0" u="none" strike="noStrike" kern="1200" cap="none" spc="0" normalizeH="0" baseline="0" noProof="0" dirty="0">
                <a:ln>
                  <a:noFill/>
                </a:ln>
                <a:solidFill>
                  <a:schemeClr val="accent2">
                    <a:lumMod val="50000"/>
                  </a:schemeClr>
                </a:solidFill>
                <a:effectLst/>
                <a:uLnTx/>
                <a:uFillTx/>
                <a:latin typeface="Arial"/>
                <a:cs typeface="Arial"/>
              </a:rPr>
              <a:t>Validation:</a:t>
            </a: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 The next-generation mt-sDNA test performance was </a:t>
            </a:r>
            <a:r>
              <a:rPr lang="en-US" sz="1400" dirty="0">
                <a:solidFill>
                  <a:schemeClr val="accent2">
                    <a:lumMod val="50000"/>
                  </a:schemeClr>
                </a:solidFill>
                <a:latin typeface="Arial"/>
                <a:cs typeface="Arial"/>
              </a:rPr>
              <a:t>evaluated</a:t>
            </a: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 against archived DeeP-C samples</a:t>
            </a:r>
            <a:endParaRPr lang="en-US" sz="1400" b="0" i="0" u="none" strike="noStrike" kern="1200" cap="none" spc="0" normalizeH="0" baseline="0" noProof="0" dirty="0">
              <a:ln>
                <a:noFill/>
              </a:ln>
              <a:solidFill>
                <a:schemeClr val="accent2">
                  <a:lumMod val="50000"/>
                </a:schemeClr>
              </a:solidFill>
              <a:effectLst/>
              <a:uLnTx/>
              <a:uFillTx/>
              <a:latin typeface="Arial"/>
              <a:cs typeface="Arial"/>
            </a:endParaRPr>
          </a:p>
          <a:p>
            <a:pPr marL="216000" indent="-216000" defTabSz="914377">
              <a:spcAft>
                <a:spcPts val="600"/>
              </a:spcAft>
              <a:buFont typeface="Arial" panose="020B0604020202020204" pitchFamily="34" charset="0"/>
              <a:buChar char="•"/>
              <a:defRPr/>
            </a:pPr>
            <a:r>
              <a:rPr kumimoji="0" lang="en-US" sz="1400" b="1" i="0" u="none" strike="noStrike" kern="1200" cap="none" spc="0" normalizeH="0" baseline="0" noProof="0" dirty="0">
                <a:ln>
                  <a:noFill/>
                </a:ln>
                <a:solidFill>
                  <a:schemeClr val="accent2">
                    <a:lumMod val="50000"/>
                  </a:schemeClr>
                </a:solidFill>
                <a:effectLst/>
                <a:uLnTx/>
                <a:uFillTx/>
                <a:latin typeface="Arial"/>
                <a:cs typeface="Arial"/>
              </a:rPr>
              <a:t>Testing set: </a:t>
            </a: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An independent sample from 7662 participants (DeeP-C study, 2011-2013)</a:t>
            </a:r>
            <a:r>
              <a:rPr lang="en-US" sz="1400" dirty="0">
                <a:solidFill>
                  <a:schemeClr val="accent2">
                    <a:lumMod val="50000"/>
                  </a:schemeClr>
                </a:solidFill>
                <a:latin typeface="Arial"/>
                <a:cs typeface="Arial"/>
              </a:rPr>
              <a:t> </a:t>
            </a:r>
            <a:endParaRPr lang="en-US" sz="1400" b="0" i="0" u="none" strike="noStrike" kern="1200" cap="none" spc="0" normalizeH="0" baseline="0" noProof="0" dirty="0">
              <a:ln>
                <a:noFill/>
              </a:ln>
              <a:solidFill>
                <a:schemeClr val="accent2">
                  <a:lumMod val="50000"/>
                </a:schemeClr>
              </a:solidFill>
              <a:effectLst/>
              <a:uLnTx/>
              <a:uFillTx/>
              <a:latin typeface="Arial"/>
              <a:cs typeface="Arial"/>
            </a:endParaRPr>
          </a:p>
          <a:p>
            <a:pPr marL="432000" lvl="1" indent="-216000" defTabSz="914377">
              <a:spcAft>
                <a:spcPts val="600"/>
              </a:spcAft>
              <a:buFont typeface="Arial" panose="020B0604020202020204" pitchFamily="34" charset="0"/>
              <a:buChar char="•"/>
              <a:defRPr/>
            </a:pPr>
            <a:r>
              <a:rPr lang="en-US" sz="1400" dirty="0">
                <a:solidFill>
                  <a:schemeClr val="accent2">
                    <a:lumMod val="50000"/>
                  </a:schemeClr>
                </a:solidFill>
                <a:latin typeface="Arial"/>
                <a:cs typeface="Arial"/>
              </a:rPr>
              <a:t>640 participants had CRC (n=57) or APLs (n=583)</a:t>
            </a:r>
          </a:p>
          <a:p>
            <a:pPr marL="432000" lvl="1" indent="-216000" defTabSz="914377">
              <a:spcAft>
                <a:spcPts val="600"/>
              </a:spcAft>
              <a:buFont typeface="Arial" panose="020B0604020202020204" pitchFamily="34" charset="0"/>
              <a:buChar char="•"/>
              <a:defRPr/>
            </a:pP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7022 were negative for advanced neoplasia (CRC or APL)</a:t>
            </a:r>
            <a:endParaRPr lang="en-US" sz="1400" dirty="0">
              <a:solidFill>
                <a:schemeClr val="accent2">
                  <a:lumMod val="50000"/>
                </a:schemeClr>
              </a:solidFill>
              <a:latin typeface="Arial"/>
              <a:cs typeface="Arial"/>
            </a:endParaRPr>
          </a:p>
          <a:p>
            <a:pPr marL="216000" indent="-216000" defTabSz="914377">
              <a:spcAft>
                <a:spcPts val="600"/>
              </a:spcAft>
              <a:buFont typeface="Arial" panose="020B0604020202020204" pitchFamily="34" charset="0"/>
              <a:buChar char="•"/>
              <a:defRPr/>
            </a:pPr>
            <a:r>
              <a:rPr kumimoji="0" lang="en-US" sz="1400" b="1" i="0" u="none" strike="noStrike" kern="1200" cap="none" spc="0" normalizeH="0" baseline="0" noProof="0" dirty="0">
                <a:ln>
                  <a:noFill/>
                </a:ln>
                <a:solidFill>
                  <a:schemeClr val="accent2">
                    <a:lumMod val="50000"/>
                  </a:schemeClr>
                </a:solidFill>
                <a:effectLst/>
                <a:uLnTx/>
                <a:uFillTx/>
                <a:latin typeface="Arial"/>
                <a:cs typeface="Arial"/>
              </a:rPr>
              <a:t>Primary endpoints: </a:t>
            </a:r>
            <a:r>
              <a:rPr lang="en-US" sz="1400" dirty="0">
                <a:solidFill>
                  <a:schemeClr val="accent2">
                    <a:lumMod val="50000"/>
                  </a:schemeClr>
                </a:solidFill>
                <a:latin typeface="Arial"/>
                <a:cs typeface="Arial"/>
              </a:rPr>
              <a:t>CRC sensitivity and specificity for the absence of advanced neoplasia (non-advanced adenomas, non-neoplastic findings, and negative colonoscopy) </a:t>
            </a:r>
            <a:endParaRPr lang="en-US" sz="1400" b="1" dirty="0">
              <a:solidFill>
                <a:schemeClr val="accent2">
                  <a:lumMod val="50000"/>
                </a:schemeClr>
              </a:solidFill>
              <a:latin typeface="Arial"/>
              <a:cs typeface="Arial"/>
            </a:endParaRPr>
          </a:p>
          <a:p>
            <a:pPr marL="216000" indent="-216000" defTabSz="914377">
              <a:spcAft>
                <a:spcPts val="600"/>
              </a:spcAft>
              <a:buFont typeface="Arial" panose="020B0604020202020204" pitchFamily="34" charset="0"/>
              <a:buChar char="•"/>
              <a:defRPr/>
            </a:pPr>
            <a:r>
              <a:rPr lang="en-US" sz="1400" b="1" dirty="0">
                <a:solidFill>
                  <a:schemeClr val="accent2">
                    <a:lumMod val="50000"/>
                  </a:schemeClr>
                </a:solidFill>
                <a:latin typeface="Arial"/>
                <a:cs typeface="Arial"/>
              </a:rPr>
              <a:t>Secondary endpoints: </a:t>
            </a:r>
            <a:r>
              <a:rPr kumimoji="0" lang="en-US" sz="1400" b="0" i="0" u="none" strike="noStrike" kern="1200" cap="none" spc="0" normalizeH="0" baseline="0" noProof="0" dirty="0">
                <a:ln>
                  <a:noFill/>
                </a:ln>
                <a:solidFill>
                  <a:schemeClr val="accent2">
                    <a:lumMod val="50000"/>
                  </a:schemeClr>
                </a:solidFill>
                <a:effectLst/>
                <a:uLnTx/>
                <a:uFillTx/>
                <a:latin typeface="Arial"/>
                <a:cs typeface="Arial"/>
              </a:rPr>
              <a:t>Sensitivity </a:t>
            </a:r>
            <a:r>
              <a:rPr lang="en-US" sz="1400" dirty="0">
                <a:solidFill>
                  <a:schemeClr val="accent2">
                    <a:lumMod val="50000"/>
                  </a:schemeClr>
                </a:solidFill>
                <a:latin typeface="Arial"/>
                <a:cs typeface="Arial"/>
              </a:rPr>
              <a:t>for APLs and specificity for non-neoplastic findings or negative colonoscopy</a:t>
            </a:r>
            <a:endParaRPr lang="en-US" sz="1400" b="0" i="0" u="none" strike="noStrike" kern="1200" cap="none" spc="0" normalizeH="0" baseline="0" noProof="0" dirty="0">
              <a:ln>
                <a:noFill/>
              </a:ln>
              <a:solidFill>
                <a:schemeClr val="accent2">
                  <a:lumMod val="50000"/>
                </a:schemeClr>
              </a:solidFill>
              <a:effectLst/>
              <a:uLnTx/>
              <a:uFillTx/>
              <a:latin typeface="Arial"/>
              <a:cs typeface="Arial"/>
            </a:endParaRPr>
          </a:p>
        </p:txBody>
      </p:sp>
      <p:sp>
        <p:nvSpPr>
          <p:cNvPr id="2" name="Title 1">
            <a:extLst>
              <a:ext uri="{FF2B5EF4-FFF2-40B4-BE49-F238E27FC236}">
                <a16:creationId xmlns:a16="http://schemas.microsoft.com/office/drawing/2014/main" id="{869944D0-26F8-FD95-36EF-0AD2D028A24B}"/>
              </a:ext>
            </a:extLst>
          </p:cNvPr>
          <p:cNvSpPr>
            <a:spLocks noGrp="1"/>
          </p:cNvSpPr>
          <p:nvPr>
            <p:ph type="title"/>
          </p:nvPr>
        </p:nvSpPr>
        <p:spPr>
          <a:xfrm>
            <a:off x="457200" y="60218"/>
            <a:ext cx="11277600" cy="647700"/>
          </a:xfrm>
        </p:spPr>
        <p:txBody>
          <a:bodyPr/>
          <a:lstStyle/>
          <a:p>
            <a:r>
              <a:rPr lang="en-IN" dirty="0">
                <a:solidFill>
                  <a:schemeClr val="accent4">
                    <a:lumMod val="50000"/>
                  </a:schemeClr>
                </a:solidFill>
              </a:rPr>
              <a:t>Validation Of Novel Biomarkers</a:t>
            </a:r>
          </a:p>
        </p:txBody>
      </p:sp>
      <p:sp>
        <p:nvSpPr>
          <p:cNvPr id="10" name="Text Placeholder 9">
            <a:extLst>
              <a:ext uri="{FF2B5EF4-FFF2-40B4-BE49-F238E27FC236}">
                <a16:creationId xmlns:a16="http://schemas.microsoft.com/office/drawing/2014/main" id="{75D03180-9F70-4E76-382E-806801FC4777}"/>
              </a:ext>
            </a:extLst>
          </p:cNvPr>
          <p:cNvSpPr>
            <a:spLocks noGrp="1"/>
          </p:cNvSpPr>
          <p:nvPr>
            <p:ph type="body" sz="quarter" idx="13"/>
          </p:nvPr>
        </p:nvSpPr>
        <p:spPr>
          <a:xfrm>
            <a:off x="457200" y="962622"/>
            <a:ext cx="11277600" cy="578048"/>
          </a:xfrm>
        </p:spPr>
        <p:txBody>
          <a:bodyPr/>
          <a:lstStyle/>
          <a:p>
            <a:r>
              <a:rPr lang="en-US" dirty="0"/>
              <a:t>To assess novel biomarkers in the next-generation mt-sDNA test and enhance its clinical performance, an improved algorithm was trained, tested, and validated</a:t>
            </a:r>
          </a:p>
        </p:txBody>
      </p:sp>
      <p:sp>
        <p:nvSpPr>
          <p:cNvPr id="14" name="Footer Placeholder 1">
            <a:extLst>
              <a:ext uri="{FF2B5EF4-FFF2-40B4-BE49-F238E27FC236}">
                <a16:creationId xmlns:a16="http://schemas.microsoft.com/office/drawing/2014/main" id="{7EA29ADD-E1B8-4770-5D72-778BFCBF3936}"/>
              </a:ext>
            </a:extLst>
          </p:cNvPr>
          <p:cNvSpPr>
            <a:spLocks noGrp="1"/>
          </p:cNvSpPr>
          <p:nvPr>
            <p:ph type="ftr" sz="quarter" idx="11"/>
          </p:nvPr>
        </p:nvSpPr>
        <p:spPr>
          <a:xfrm>
            <a:off x="374904" y="6159931"/>
            <a:ext cx="11359896" cy="338554"/>
          </a:xfrm>
        </p:spPr>
        <p:txBody>
          <a:bodyPr wrap="square">
            <a:spAutoFit/>
          </a:bodyPr>
          <a:lstStyle/>
          <a:p>
            <a:r>
              <a:rPr lang="en-US" sz="800" b="1" dirty="0">
                <a:solidFill>
                  <a:schemeClr val="accent1">
                    <a:lumMod val="50000"/>
                  </a:schemeClr>
                </a:solidFill>
                <a:latin typeface="+mn-lt"/>
              </a:rPr>
              <a:t>APL: </a:t>
            </a:r>
            <a:r>
              <a:rPr lang="en-US" sz="800" dirty="0">
                <a:solidFill>
                  <a:schemeClr val="accent1">
                    <a:lumMod val="50000"/>
                  </a:schemeClr>
                </a:solidFill>
                <a:latin typeface="+mn-lt"/>
              </a:rPr>
              <a:t>advanced precancerous lesion; </a:t>
            </a:r>
            <a:r>
              <a:rPr lang="en-US" b="1" dirty="0">
                <a:solidFill>
                  <a:schemeClr val="accent1">
                    <a:lumMod val="50000"/>
                  </a:schemeClr>
                </a:solidFill>
                <a:latin typeface="+mn-lt"/>
              </a:rPr>
              <a:t>CRC: </a:t>
            </a:r>
            <a:r>
              <a:rPr lang="en-US" sz="800" dirty="0">
                <a:solidFill>
                  <a:schemeClr val="accent1">
                    <a:lumMod val="50000"/>
                  </a:schemeClr>
                </a:solidFill>
                <a:latin typeface="+mn-lt"/>
              </a:rPr>
              <a:t>colorectal cancer; </a:t>
            </a:r>
            <a:r>
              <a:rPr lang="en-US" b="1" dirty="0">
                <a:solidFill>
                  <a:schemeClr val="accent1">
                    <a:lumMod val="50000"/>
                  </a:schemeClr>
                </a:solidFill>
                <a:latin typeface="+mn-lt"/>
              </a:rPr>
              <a:t>FDA: </a:t>
            </a:r>
            <a:r>
              <a:rPr lang="en-US" sz="800" dirty="0">
                <a:solidFill>
                  <a:schemeClr val="accent1">
                    <a:lumMod val="50000"/>
                  </a:schemeClr>
                </a:solidFill>
                <a:latin typeface="+mn-lt"/>
              </a:rPr>
              <a:t>Food and Drug Administration; </a:t>
            </a:r>
            <a:r>
              <a:rPr lang="en-US" b="1" dirty="0">
                <a:solidFill>
                  <a:schemeClr val="accent1">
                    <a:lumMod val="50000"/>
                  </a:schemeClr>
                </a:solidFill>
                <a:latin typeface="+mn-lt"/>
              </a:rPr>
              <a:t>MDM: </a:t>
            </a:r>
            <a:r>
              <a:rPr lang="en-US" sz="800" dirty="0">
                <a:solidFill>
                  <a:schemeClr val="accent1">
                    <a:lumMod val="50000"/>
                  </a:schemeClr>
                </a:solidFill>
                <a:latin typeface="+mn-lt"/>
              </a:rPr>
              <a:t>methylated DNA marker;</a:t>
            </a:r>
            <a:r>
              <a:rPr lang="en-US" b="1" dirty="0">
                <a:solidFill>
                  <a:schemeClr val="accent1">
                    <a:lumMod val="50000"/>
                  </a:schemeClr>
                </a:solidFill>
                <a:latin typeface="+mn-lt"/>
              </a:rPr>
              <a:t> US</a:t>
            </a:r>
            <a:r>
              <a:rPr lang="en-US" sz="800" dirty="0">
                <a:solidFill>
                  <a:schemeClr val="accent1">
                    <a:lumMod val="50000"/>
                  </a:schemeClr>
                </a:solidFill>
                <a:latin typeface="+mn-lt"/>
              </a:rPr>
              <a:t>: United States; </a:t>
            </a:r>
            <a:r>
              <a:rPr lang="en-US" b="1" i="1" dirty="0">
                <a:solidFill>
                  <a:schemeClr val="accent1">
                    <a:lumMod val="50000"/>
                  </a:schemeClr>
                </a:solidFill>
                <a:latin typeface="+mn-lt"/>
              </a:rPr>
              <a:t>ZDHHC1</a:t>
            </a:r>
            <a:r>
              <a:rPr lang="en-US" b="1" dirty="0">
                <a:solidFill>
                  <a:schemeClr val="accent1">
                    <a:lumMod val="50000"/>
                  </a:schemeClr>
                </a:solidFill>
                <a:latin typeface="+mn-lt"/>
              </a:rPr>
              <a:t>: </a:t>
            </a:r>
            <a:r>
              <a:rPr lang="en-US" sz="800" dirty="0">
                <a:solidFill>
                  <a:schemeClr val="accent1">
                    <a:lumMod val="50000"/>
                  </a:schemeClr>
                </a:solidFill>
                <a:latin typeface="+mn-lt"/>
              </a:rPr>
              <a:t>zinc finger DHHC-type containing 1 gene.</a:t>
            </a:r>
          </a:p>
          <a:p>
            <a:r>
              <a:rPr lang="en-US" sz="800" dirty="0" err="1">
                <a:solidFill>
                  <a:schemeClr val="accent1">
                    <a:lumMod val="50000"/>
                  </a:schemeClr>
                </a:solidFill>
                <a:latin typeface="+mn-lt"/>
              </a:rPr>
              <a:t>Imperiale</a:t>
            </a:r>
            <a:r>
              <a:rPr lang="en-US" sz="800" dirty="0">
                <a:solidFill>
                  <a:schemeClr val="accent1">
                    <a:lumMod val="50000"/>
                  </a:schemeClr>
                </a:solidFill>
                <a:latin typeface="+mn-lt"/>
              </a:rPr>
              <a:t> TF, et al. </a:t>
            </a:r>
            <a:r>
              <a:rPr lang="en-US" sz="800" i="1" dirty="0">
                <a:solidFill>
                  <a:schemeClr val="accent1">
                    <a:lumMod val="50000"/>
                  </a:schemeClr>
                </a:solidFill>
                <a:latin typeface="+mn-lt"/>
              </a:rPr>
              <a:t>Gastro Hep Adv</a:t>
            </a:r>
            <a:r>
              <a:rPr lang="en-US" sz="800" dirty="0">
                <a:solidFill>
                  <a:schemeClr val="accent1">
                    <a:lumMod val="50000"/>
                  </a:schemeClr>
                </a:solidFill>
                <a:latin typeface="+mn-lt"/>
              </a:rPr>
              <a:t>. 2024;3(6):740-748.</a:t>
            </a:r>
          </a:p>
        </p:txBody>
      </p:sp>
    </p:spTree>
    <p:extLst>
      <p:ext uri="{BB962C8B-B14F-4D97-AF65-F5344CB8AC3E}">
        <p14:creationId xmlns:p14="http://schemas.microsoft.com/office/powerpoint/2010/main" val="3687529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A6A8-6048-0002-A70E-582D9AEB7821}"/>
              </a:ext>
            </a:extLst>
          </p:cNvPr>
          <p:cNvSpPr>
            <a:spLocks noGrp="1"/>
          </p:cNvSpPr>
          <p:nvPr>
            <p:ph type="title"/>
          </p:nvPr>
        </p:nvSpPr>
        <p:spPr>
          <a:xfrm>
            <a:off x="444115" y="0"/>
            <a:ext cx="11277600" cy="647700"/>
          </a:xfrm>
        </p:spPr>
        <p:txBody>
          <a:bodyPr/>
          <a:lstStyle/>
          <a:p>
            <a:r>
              <a:rPr lang="en-US" dirty="0">
                <a:solidFill>
                  <a:schemeClr val="accent4">
                    <a:lumMod val="50000"/>
                  </a:schemeClr>
                </a:solidFill>
              </a:rPr>
              <a:t>Performance Validation of the Next-Generation mt-sDNA Test </a:t>
            </a:r>
            <a:endParaRPr lang="en-IN" dirty="0">
              <a:solidFill>
                <a:schemeClr val="accent4">
                  <a:lumMod val="50000"/>
                </a:schemeClr>
              </a:solidFill>
            </a:endParaRPr>
          </a:p>
        </p:txBody>
      </p:sp>
      <p:sp>
        <p:nvSpPr>
          <p:cNvPr id="13" name="Text Placeholder 12">
            <a:extLst>
              <a:ext uri="{FF2B5EF4-FFF2-40B4-BE49-F238E27FC236}">
                <a16:creationId xmlns:a16="http://schemas.microsoft.com/office/drawing/2014/main" id="{F3DBE618-4DBB-2F7A-1D89-3DA63F251E07}"/>
              </a:ext>
            </a:extLst>
          </p:cNvPr>
          <p:cNvSpPr>
            <a:spLocks noGrp="1"/>
          </p:cNvSpPr>
          <p:nvPr>
            <p:ph type="body" sz="quarter" idx="13"/>
          </p:nvPr>
        </p:nvSpPr>
        <p:spPr>
          <a:xfrm>
            <a:off x="444115" y="892925"/>
            <a:ext cx="11277600" cy="578048"/>
          </a:xfrm>
        </p:spPr>
        <p:txBody>
          <a:bodyPr/>
          <a:lstStyle/>
          <a:p>
            <a:r>
              <a:rPr lang="en-US" sz="1800" dirty="0"/>
              <a:t>The performance estimates of the next-generation mt-</a:t>
            </a:r>
            <a:r>
              <a:rPr lang="en-US" sz="1800" dirty="0" err="1"/>
              <a:t>sDNA</a:t>
            </a:r>
            <a:r>
              <a:rPr lang="en-US" sz="1800" dirty="0"/>
              <a:t> test remained consistent with historical outcomes among individuals at average risk for CRC</a:t>
            </a:r>
          </a:p>
        </p:txBody>
      </p:sp>
      <p:sp>
        <p:nvSpPr>
          <p:cNvPr id="6" name="Footer Placeholder 1">
            <a:extLst>
              <a:ext uri="{FF2B5EF4-FFF2-40B4-BE49-F238E27FC236}">
                <a16:creationId xmlns:a16="http://schemas.microsoft.com/office/drawing/2014/main" id="{40D15930-ABA6-B1D1-CF49-486764F64FC9}"/>
              </a:ext>
            </a:extLst>
          </p:cNvPr>
          <p:cNvSpPr>
            <a:spLocks noGrp="1"/>
          </p:cNvSpPr>
          <p:nvPr>
            <p:ph type="ftr" sz="quarter" idx="11"/>
          </p:nvPr>
        </p:nvSpPr>
        <p:spPr>
          <a:xfrm>
            <a:off x="365124" y="6076643"/>
            <a:ext cx="11369675" cy="461665"/>
          </a:xfrm>
        </p:spPr>
        <p:txBody>
          <a:bodyPr wrap="square">
            <a:spAutoFit/>
          </a:bodyPr>
          <a:lstStyle/>
          <a:p>
            <a:r>
              <a:rPr lang="en-US" sz="800" dirty="0">
                <a:solidFill>
                  <a:schemeClr val="accent1">
                    <a:lumMod val="50000"/>
                  </a:schemeClr>
                </a:solidFill>
                <a:latin typeface="+mn-lt"/>
              </a:rPr>
              <a:t>*Includes all non-advanced adenomas, non-neoplastic findings, and negative colonoscopy.</a:t>
            </a:r>
            <a:br>
              <a:rPr lang="en-US" sz="800" dirty="0">
                <a:solidFill>
                  <a:schemeClr val="accent1">
                    <a:lumMod val="50000"/>
                  </a:schemeClr>
                </a:solidFill>
                <a:latin typeface="+mn-lt"/>
              </a:rPr>
            </a:br>
            <a:r>
              <a:rPr lang="en-US" sz="800" b="1" dirty="0">
                <a:solidFill>
                  <a:schemeClr val="accent1">
                    <a:lumMod val="50000"/>
                  </a:schemeClr>
                </a:solidFill>
                <a:latin typeface="+mn-lt"/>
              </a:rPr>
              <a:t>APL: </a:t>
            </a:r>
            <a:r>
              <a:rPr lang="en-US" sz="800" dirty="0">
                <a:solidFill>
                  <a:schemeClr val="accent1">
                    <a:lumMod val="50000"/>
                  </a:schemeClr>
                </a:solidFill>
                <a:latin typeface="+mn-lt"/>
              </a:rPr>
              <a:t>advanced precancerous lesion; </a:t>
            </a:r>
            <a:r>
              <a:rPr lang="en-US" b="1" dirty="0">
                <a:solidFill>
                  <a:schemeClr val="accent1">
                    <a:lumMod val="50000"/>
                  </a:schemeClr>
                </a:solidFill>
                <a:latin typeface="+mn-lt"/>
              </a:rPr>
              <a:t>CI: </a:t>
            </a:r>
            <a:r>
              <a:rPr lang="en-US" sz="800" dirty="0">
                <a:solidFill>
                  <a:schemeClr val="accent1">
                    <a:lumMod val="50000"/>
                  </a:schemeClr>
                </a:solidFill>
                <a:latin typeface="+mn-lt"/>
              </a:rPr>
              <a:t>confidence interval; </a:t>
            </a:r>
            <a:r>
              <a:rPr lang="en-US" b="1" dirty="0">
                <a:solidFill>
                  <a:schemeClr val="accent1">
                    <a:lumMod val="50000"/>
                  </a:schemeClr>
                </a:solidFill>
                <a:latin typeface="+mn-lt"/>
              </a:rPr>
              <a:t>CRC: </a:t>
            </a:r>
            <a:r>
              <a:rPr lang="en-US" sz="800" dirty="0">
                <a:solidFill>
                  <a:schemeClr val="accent1">
                    <a:lumMod val="50000"/>
                  </a:schemeClr>
                </a:solidFill>
                <a:latin typeface="+mn-lt"/>
              </a:rPr>
              <a:t>colorectal cancer; </a:t>
            </a:r>
            <a:r>
              <a:rPr lang="en-US" b="1" dirty="0">
                <a:solidFill>
                  <a:schemeClr val="accent1">
                    <a:lumMod val="50000"/>
                  </a:schemeClr>
                </a:solidFill>
                <a:latin typeface="+mn-lt"/>
              </a:rPr>
              <a:t>FDA: </a:t>
            </a:r>
            <a:r>
              <a:rPr lang="en-US" sz="800" dirty="0">
                <a:solidFill>
                  <a:schemeClr val="accent1">
                    <a:lumMod val="50000"/>
                  </a:schemeClr>
                </a:solidFill>
                <a:latin typeface="+mn-lt"/>
              </a:rPr>
              <a:t>Food and Drug Administration; </a:t>
            </a:r>
            <a:r>
              <a:rPr lang="en-US" b="1" dirty="0">
                <a:solidFill>
                  <a:schemeClr val="accent1">
                    <a:lumMod val="50000"/>
                  </a:schemeClr>
                </a:solidFill>
                <a:latin typeface="+mn-lt"/>
              </a:rPr>
              <a:t>US: </a:t>
            </a:r>
            <a:r>
              <a:rPr lang="en-US" sz="800" dirty="0">
                <a:solidFill>
                  <a:schemeClr val="accent1">
                    <a:lumMod val="50000"/>
                  </a:schemeClr>
                </a:solidFill>
                <a:latin typeface="+mn-lt"/>
              </a:rPr>
              <a:t>United States. </a:t>
            </a:r>
          </a:p>
          <a:p>
            <a:r>
              <a:rPr lang="en-US" sz="800" dirty="0">
                <a:solidFill>
                  <a:schemeClr val="accent1">
                    <a:lumMod val="50000"/>
                  </a:schemeClr>
                </a:solidFill>
                <a:latin typeface="+mn-lt"/>
              </a:rPr>
              <a:t>Imperiale TF, et al. </a:t>
            </a:r>
            <a:r>
              <a:rPr lang="en-US" sz="800" i="1" dirty="0">
                <a:solidFill>
                  <a:schemeClr val="accent1">
                    <a:lumMod val="50000"/>
                  </a:schemeClr>
                </a:solidFill>
                <a:latin typeface="+mn-lt"/>
              </a:rPr>
              <a:t>Gastro Hep Adv</a:t>
            </a:r>
            <a:r>
              <a:rPr lang="en-US" sz="800" dirty="0">
                <a:solidFill>
                  <a:schemeClr val="accent1">
                    <a:lumMod val="50000"/>
                  </a:schemeClr>
                </a:solidFill>
                <a:latin typeface="+mn-lt"/>
              </a:rPr>
              <a:t>. 2024;3(6):740-748.</a:t>
            </a:r>
          </a:p>
        </p:txBody>
      </p:sp>
      <p:sp>
        <p:nvSpPr>
          <p:cNvPr id="8" name="Rectangle 7">
            <a:extLst>
              <a:ext uri="{FF2B5EF4-FFF2-40B4-BE49-F238E27FC236}">
                <a16:creationId xmlns:a16="http://schemas.microsoft.com/office/drawing/2014/main" id="{EBEED569-7745-529C-C0CC-6C1362592071}"/>
              </a:ext>
            </a:extLst>
          </p:cNvPr>
          <p:cNvSpPr/>
          <p:nvPr/>
        </p:nvSpPr>
        <p:spPr>
          <a:xfrm>
            <a:off x="457200" y="5077487"/>
            <a:ext cx="11277599" cy="35765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fontAlgn="base">
              <a:defRPr/>
            </a:pPr>
            <a:r>
              <a:rPr kumimoji="0" lang="en-US" sz="1300" b="1" i="0" u="none" strike="noStrike" kern="1200" cap="none" spc="0" normalizeH="0" baseline="0" noProof="0" dirty="0">
                <a:ln>
                  <a:noFill/>
                </a:ln>
                <a:solidFill>
                  <a:srgbClr val="FFFFFF"/>
                </a:solidFill>
                <a:effectLst/>
                <a:uLnTx/>
                <a:uFillTx/>
                <a:latin typeface="Arial"/>
                <a:cs typeface="Arial"/>
              </a:rPr>
              <a:t>This study </a:t>
            </a:r>
            <a:r>
              <a:rPr lang="en-US" sz="1300" b="1" dirty="0">
                <a:solidFill>
                  <a:srgbClr val="FFFFFF"/>
                </a:solidFill>
                <a:latin typeface="Arial"/>
                <a:cs typeface="Arial"/>
              </a:rPr>
              <a:t>confirmed the</a:t>
            </a:r>
            <a:r>
              <a:rPr kumimoji="0" lang="en-US" sz="1300" b="1" i="0" u="none" strike="noStrike" kern="1200" cap="none" spc="0" normalizeH="0" baseline="0" noProof="0" dirty="0">
                <a:ln>
                  <a:noFill/>
                </a:ln>
                <a:solidFill>
                  <a:srgbClr val="FFFFFF"/>
                </a:solidFill>
                <a:effectLst/>
                <a:uLnTx/>
                <a:uFillTx/>
                <a:latin typeface="Arial"/>
                <a:cs typeface="Arial"/>
              </a:rPr>
              <a:t> reproducibility</a:t>
            </a:r>
            <a:r>
              <a:rPr lang="en-US" sz="1300" b="1" dirty="0">
                <a:solidFill>
                  <a:srgbClr val="FFFFFF"/>
                </a:solidFill>
                <a:latin typeface="Arial"/>
                <a:cs typeface="Arial"/>
              </a:rPr>
              <a:t> </a:t>
            </a:r>
            <a:r>
              <a:rPr kumimoji="0" lang="en-US" sz="1300" b="1" i="0" u="none" strike="noStrike" kern="1200" cap="none" spc="0" normalizeH="0" baseline="0" noProof="0" dirty="0">
                <a:ln>
                  <a:noFill/>
                </a:ln>
                <a:solidFill>
                  <a:srgbClr val="FFFFFF"/>
                </a:solidFill>
                <a:effectLst/>
                <a:uLnTx/>
                <a:uFillTx/>
                <a:latin typeface="Arial"/>
                <a:cs typeface="Arial"/>
              </a:rPr>
              <a:t>and </a:t>
            </a:r>
            <a:r>
              <a:rPr lang="en-US" sz="1300" b="1" dirty="0">
                <a:solidFill>
                  <a:srgbClr val="FFFFFF"/>
                </a:solidFill>
                <a:latin typeface="Arial"/>
                <a:cs typeface="Arial"/>
              </a:rPr>
              <a:t>established the</a:t>
            </a:r>
            <a:r>
              <a:rPr kumimoji="0" lang="en-US" sz="1300" b="1" i="0" u="none" strike="noStrike" kern="1200" cap="none" spc="0" normalizeH="0" baseline="0" noProof="0" dirty="0">
                <a:ln>
                  <a:noFill/>
                </a:ln>
                <a:solidFill>
                  <a:srgbClr val="FFFFFF"/>
                </a:solidFill>
                <a:effectLst/>
                <a:uLnTx/>
                <a:uFillTx/>
                <a:latin typeface="Arial"/>
                <a:cs typeface="Arial"/>
              </a:rPr>
              <a:t> clinically relevant performance features for the next-generation mt-sDNA test.</a:t>
            </a:r>
            <a:endParaRPr kumimoji="0" lang="en-US" sz="1300" b="1" i="0" u="none" strike="noStrike" kern="1200" cap="none" spc="0" normalizeH="0" baseline="30000" noProof="0" dirty="0">
              <a:ln>
                <a:noFill/>
              </a:ln>
              <a:solidFill>
                <a:srgbClr val="FFFFFF"/>
              </a:solidFill>
              <a:effectLst/>
              <a:uLnTx/>
              <a:uFillTx/>
              <a:latin typeface="Arial"/>
              <a:cs typeface="Arial"/>
            </a:endParaRPr>
          </a:p>
        </p:txBody>
      </p:sp>
      <p:graphicFrame>
        <p:nvGraphicFramePr>
          <p:cNvPr id="21" name="Chart 20">
            <a:extLst>
              <a:ext uri="{FF2B5EF4-FFF2-40B4-BE49-F238E27FC236}">
                <a16:creationId xmlns:a16="http://schemas.microsoft.com/office/drawing/2014/main" id="{9E2E8D3B-D743-98C3-E435-8E489B11A971}"/>
              </a:ext>
            </a:extLst>
          </p:cNvPr>
          <p:cNvGraphicFramePr/>
          <p:nvPr/>
        </p:nvGraphicFramePr>
        <p:xfrm>
          <a:off x="457200" y="1850477"/>
          <a:ext cx="5232400" cy="27790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8" name="Chart 67">
            <a:extLst>
              <a:ext uri="{FF2B5EF4-FFF2-40B4-BE49-F238E27FC236}">
                <a16:creationId xmlns:a16="http://schemas.microsoft.com/office/drawing/2014/main" id="{869D7775-7741-DA9B-0E4E-E2C47755C284}"/>
              </a:ext>
            </a:extLst>
          </p:cNvPr>
          <p:cNvGraphicFramePr/>
          <p:nvPr/>
        </p:nvGraphicFramePr>
        <p:xfrm>
          <a:off x="6502402" y="1826524"/>
          <a:ext cx="5232400" cy="3302128"/>
        </p:xfrm>
        <a:graphic>
          <a:graphicData uri="http://schemas.openxmlformats.org/drawingml/2006/chart">
            <c:chart xmlns:c="http://schemas.openxmlformats.org/drawingml/2006/chart" xmlns:r="http://schemas.openxmlformats.org/officeDocument/2006/relationships" r:id="rId4"/>
          </a:graphicData>
        </a:graphic>
      </p:graphicFrame>
      <p:grpSp>
        <p:nvGrpSpPr>
          <p:cNvPr id="126" name="Group 125">
            <a:extLst>
              <a:ext uri="{FF2B5EF4-FFF2-40B4-BE49-F238E27FC236}">
                <a16:creationId xmlns:a16="http://schemas.microsoft.com/office/drawing/2014/main" id="{E109FE82-AA29-ADB5-BDFC-7BCECEF93A02}"/>
              </a:ext>
            </a:extLst>
          </p:cNvPr>
          <p:cNvGrpSpPr/>
          <p:nvPr/>
        </p:nvGrpSpPr>
        <p:grpSpPr>
          <a:xfrm>
            <a:off x="5150821" y="4841167"/>
            <a:ext cx="1890359" cy="215444"/>
            <a:chOff x="5329591" y="4652627"/>
            <a:chExt cx="1890359" cy="215444"/>
          </a:xfrm>
        </p:grpSpPr>
        <p:sp>
          <p:nvSpPr>
            <p:cNvPr id="127" name="TextBox 126">
              <a:extLst>
                <a:ext uri="{FF2B5EF4-FFF2-40B4-BE49-F238E27FC236}">
                  <a16:creationId xmlns:a16="http://schemas.microsoft.com/office/drawing/2014/main" id="{93FE7C10-7B03-D7D9-AE06-C933360FC7F3}"/>
                </a:ext>
              </a:extLst>
            </p:cNvPr>
            <p:cNvSpPr txBox="1"/>
            <p:nvPr/>
          </p:nvSpPr>
          <p:spPr>
            <a:xfrm>
              <a:off x="5424313" y="4652627"/>
              <a:ext cx="1795637" cy="215444"/>
            </a:xfrm>
            <a:prstGeom prst="rect">
              <a:avLst/>
            </a:prstGeom>
            <a:noFill/>
          </p:spPr>
          <p:txBody>
            <a:bodyPr wrap="square">
              <a:spAutoFit/>
            </a:bodyPr>
            <a:lstStyle/>
            <a:p>
              <a:r>
                <a:rPr lang="en-US" sz="800" dirty="0"/>
                <a:t>The Next-Generation mt-sDNA test</a:t>
              </a:r>
              <a:endParaRPr lang="en-IN" sz="800" dirty="0"/>
            </a:p>
          </p:txBody>
        </p:sp>
        <p:sp>
          <p:nvSpPr>
            <p:cNvPr id="128" name="Rectangle 127">
              <a:extLst>
                <a:ext uri="{FF2B5EF4-FFF2-40B4-BE49-F238E27FC236}">
                  <a16:creationId xmlns:a16="http://schemas.microsoft.com/office/drawing/2014/main" id="{0102B4C8-3BF4-BBAA-EEEC-4C3BDF93B3F6}"/>
                </a:ext>
              </a:extLst>
            </p:cNvPr>
            <p:cNvSpPr/>
            <p:nvPr/>
          </p:nvSpPr>
          <p:spPr>
            <a:xfrm>
              <a:off x="5329591" y="4699637"/>
              <a:ext cx="127305" cy="12142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3" name="Footer Placeholder 1">
            <a:extLst>
              <a:ext uri="{FF2B5EF4-FFF2-40B4-BE49-F238E27FC236}">
                <a16:creationId xmlns:a16="http://schemas.microsoft.com/office/drawing/2014/main" id="{B46CBFAF-EB01-1CE5-3AA9-F12B3C097B1B}"/>
              </a:ext>
            </a:extLst>
          </p:cNvPr>
          <p:cNvSpPr txBox="1">
            <a:spLocks/>
          </p:cNvSpPr>
          <p:nvPr/>
        </p:nvSpPr>
        <p:spPr>
          <a:xfrm>
            <a:off x="827614" y="2015897"/>
            <a:ext cx="182880" cy="2462534"/>
          </a:xfrm>
          <a:prstGeom prst="rect">
            <a:avLst/>
          </a:prstGeom>
        </p:spPr>
        <p:txBody>
          <a:bodyPr wrap="square" lIns="0" tIns="0" rIns="0" bIns="0" anchor="t" anchorCtr="0">
            <a:spAutoFit/>
          </a:bodyPr>
          <a:lstStyle>
            <a:defPPr>
              <a:defRPr lang="en-US"/>
            </a:defPPr>
            <a:lvl1pPr marL="0" algn="l" defTabSz="914400" rtl="0" eaLnBrk="1" latinLnBrk="0" hangingPunct="1">
              <a:defRPr sz="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endParaRPr lang="en-US">
              <a:latin typeface="+mn-lt"/>
            </a:endParaRPr>
          </a:p>
        </p:txBody>
      </p:sp>
      <p:sp>
        <p:nvSpPr>
          <p:cNvPr id="5" name="Footer Placeholder 1">
            <a:extLst>
              <a:ext uri="{FF2B5EF4-FFF2-40B4-BE49-F238E27FC236}">
                <a16:creationId xmlns:a16="http://schemas.microsoft.com/office/drawing/2014/main" id="{E9239532-2CEB-BDBC-2259-BDFED8010DC4}"/>
              </a:ext>
            </a:extLst>
          </p:cNvPr>
          <p:cNvSpPr txBox="1">
            <a:spLocks/>
          </p:cNvSpPr>
          <p:nvPr/>
        </p:nvSpPr>
        <p:spPr>
          <a:xfrm>
            <a:off x="6872877" y="2006372"/>
            <a:ext cx="182880" cy="2462534"/>
          </a:xfrm>
          <a:prstGeom prst="rect">
            <a:avLst/>
          </a:prstGeom>
        </p:spPr>
        <p:txBody>
          <a:bodyPr wrap="square" lIns="0" tIns="0" rIns="0" bIns="0" anchor="t" anchorCtr="0">
            <a:spAutoFit/>
          </a:bodyPr>
          <a:lstStyle>
            <a:defPPr>
              <a:defRPr lang="en-US"/>
            </a:defPPr>
            <a:lvl1pPr marL="0" algn="l" defTabSz="914400" rtl="0" eaLnBrk="1" latinLnBrk="0" hangingPunct="1">
              <a:defRPr sz="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endParaRPr lang="en-US">
              <a:latin typeface="+mn-lt"/>
            </a:endParaRPr>
          </a:p>
        </p:txBody>
      </p:sp>
      <p:sp>
        <p:nvSpPr>
          <p:cNvPr id="7" name="TextBox 6">
            <a:extLst>
              <a:ext uri="{FF2B5EF4-FFF2-40B4-BE49-F238E27FC236}">
                <a16:creationId xmlns:a16="http://schemas.microsoft.com/office/drawing/2014/main" id="{0310EF06-6300-D217-C664-33AF8D00BA86}"/>
              </a:ext>
            </a:extLst>
          </p:cNvPr>
          <p:cNvSpPr txBox="1"/>
          <p:nvPr/>
        </p:nvSpPr>
        <p:spPr>
          <a:xfrm>
            <a:off x="1117043" y="4569627"/>
            <a:ext cx="4389120" cy="161583"/>
          </a:xfrm>
          <a:prstGeom prst="rect">
            <a:avLst/>
          </a:prstGeom>
          <a:noFill/>
        </p:spPr>
        <p:txBody>
          <a:bodyPr wrap="square" lIns="0" tIns="0" rIns="0" bIns="0" rtlCol="0">
            <a:spAutoFit/>
          </a:bodyPr>
          <a:lstStyle/>
          <a:p>
            <a:pPr algn="l"/>
            <a:r>
              <a:rPr lang="en-US" sz="1050" dirty="0">
                <a:solidFill>
                  <a:srgbClr val="000000"/>
                </a:solidFill>
                <a:latin typeface="Arial" panose="020B0604020202020204" pitchFamily="34" charset="0"/>
                <a:cs typeface="Arial" panose="020B0604020202020204" pitchFamily="34" charset="0"/>
              </a:rPr>
              <a:t>(n=583)          (n=4)            (n=6)             (n=21)         (n=25)         (n=57)</a:t>
            </a:r>
          </a:p>
        </p:txBody>
      </p:sp>
      <p:sp>
        <p:nvSpPr>
          <p:cNvPr id="9" name="TextBox 8">
            <a:extLst>
              <a:ext uri="{FF2B5EF4-FFF2-40B4-BE49-F238E27FC236}">
                <a16:creationId xmlns:a16="http://schemas.microsoft.com/office/drawing/2014/main" id="{7AAE4B5B-D191-82DC-4114-6D8F8451E518}"/>
              </a:ext>
            </a:extLst>
          </p:cNvPr>
          <p:cNvSpPr txBox="1"/>
          <p:nvPr/>
        </p:nvSpPr>
        <p:spPr>
          <a:xfrm>
            <a:off x="7244080" y="4694915"/>
            <a:ext cx="3007360" cy="153888"/>
          </a:xfrm>
          <a:prstGeom prst="rect">
            <a:avLst/>
          </a:prstGeom>
          <a:noFill/>
        </p:spPr>
        <p:txBody>
          <a:bodyPr wrap="square" lIns="0" tIns="0" rIns="0" bIns="0" rtlCol="0">
            <a:spAutoFit/>
          </a:bodyPr>
          <a:lstStyle/>
          <a:p>
            <a:pPr algn="l"/>
            <a:r>
              <a:rPr lang="en-US" sz="1000" dirty="0">
                <a:solidFill>
                  <a:srgbClr val="000000"/>
                </a:solidFill>
                <a:latin typeface="Arial" panose="020B0604020202020204" pitchFamily="34" charset="0"/>
                <a:cs typeface="Arial" panose="020B0604020202020204" pitchFamily="34" charset="0"/>
              </a:rPr>
              <a:t>        (n=7022)                            (n=4859)</a:t>
            </a:r>
          </a:p>
        </p:txBody>
      </p:sp>
    </p:spTree>
    <p:extLst>
      <p:ext uri="{BB962C8B-B14F-4D97-AF65-F5344CB8AC3E}">
        <p14:creationId xmlns:p14="http://schemas.microsoft.com/office/powerpoint/2010/main" val="3205251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9" name="Chart 178">
            <a:extLst>
              <a:ext uri="{FF2B5EF4-FFF2-40B4-BE49-F238E27FC236}">
                <a16:creationId xmlns:a16="http://schemas.microsoft.com/office/drawing/2014/main" id="{018E0784-BEFD-CC6A-F4A9-21A152ECE2E3}"/>
              </a:ext>
            </a:extLst>
          </p:cNvPr>
          <p:cNvGraphicFramePr/>
          <p:nvPr/>
        </p:nvGraphicFramePr>
        <p:xfrm>
          <a:off x="57152" y="1795970"/>
          <a:ext cx="6682212" cy="31348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2" name="Chart 141">
            <a:extLst>
              <a:ext uri="{FF2B5EF4-FFF2-40B4-BE49-F238E27FC236}">
                <a16:creationId xmlns:a16="http://schemas.microsoft.com/office/drawing/2014/main" id="{B1BFB2D8-C13C-7493-A520-A88558639D97}"/>
              </a:ext>
            </a:extLst>
          </p:cNvPr>
          <p:cNvGraphicFramePr/>
          <p:nvPr/>
        </p:nvGraphicFramePr>
        <p:xfrm>
          <a:off x="6502399" y="1827720"/>
          <a:ext cx="5232400" cy="3302128"/>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7539843E-4047-82FF-2C07-BE891BF81195}"/>
              </a:ext>
            </a:extLst>
          </p:cNvPr>
          <p:cNvSpPr>
            <a:spLocks noGrp="1"/>
          </p:cNvSpPr>
          <p:nvPr>
            <p:ph type="title"/>
          </p:nvPr>
        </p:nvSpPr>
        <p:spPr>
          <a:xfrm>
            <a:off x="457199" y="-96"/>
            <a:ext cx="11277600" cy="942976"/>
          </a:xfrm>
        </p:spPr>
        <p:txBody>
          <a:bodyPr/>
          <a:lstStyle/>
          <a:p>
            <a:r>
              <a:rPr lang="en-US" dirty="0">
                <a:solidFill>
                  <a:schemeClr val="accent4">
                    <a:lumMod val="50000"/>
                  </a:schemeClr>
                </a:solidFill>
              </a:rPr>
              <a:t>Sensitivity of the Next-Generation mt-sDNA Test for Advanced Precancerous Lesions (APLs)</a:t>
            </a:r>
            <a:endParaRPr lang="en-IN" dirty="0">
              <a:solidFill>
                <a:schemeClr val="accent4">
                  <a:lumMod val="50000"/>
                </a:schemeClr>
              </a:solidFill>
            </a:endParaRPr>
          </a:p>
        </p:txBody>
      </p:sp>
      <p:sp>
        <p:nvSpPr>
          <p:cNvPr id="13" name="Text Placeholder 12">
            <a:extLst>
              <a:ext uri="{FF2B5EF4-FFF2-40B4-BE49-F238E27FC236}">
                <a16:creationId xmlns:a16="http://schemas.microsoft.com/office/drawing/2014/main" id="{BACE3D37-2A41-3F03-9E29-F34867C6E965}"/>
              </a:ext>
            </a:extLst>
          </p:cNvPr>
          <p:cNvSpPr>
            <a:spLocks noGrp="1"/>
          </p:cNvSpPr>
          <p:nvPr>
            <p:ph type="body" sz="quarter" idx="13"/>
          </p:nvPr>
        </p:nvSpPr>
        <p:spPr/>
        <p:txBody>
          <a:bodyPr/>
          <a:lstStyle/>
          <a:p>
            <a:r>
              <a:rPr lang="en-US" dirty="0"/>
              <a:t>The next-generation mt-sDNA test has demonstrated high sensitivity for detecting APLs</a:t>
            </a:r>
          </a:p>
        </p:txBody>
      </p:sp>
      <p:sp>
        <p:nvSpPr>
          <p:cNvPr id="14" name="Rectangle 13">
            <a:extLst>
              <a:ext uri="{FF2B5EF4-FFF2-40B4-BE49-F238E27FC236}">
                <a16:creationId xmlns:a16="http://schemas.microsoft.com/office/drawing/2014/main" id="{4FF3DD77-9AB4-5E8C-B568-E2C6637F8E72}"/>
              </a:ext>
            </a:extLst>
          </p:cNvPr>
          <p:cNvSpPr/>
          <p:nvPr/>
        </p:nvSpPr>
        <p:spPr>
          <a:xfrm>
            <a:off x="457200" y="5518513"/>
            <a:ext cx="11277599" cy="476033"/>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fontAlgn="base">
              <a:defRPr/>
            </a:pPr>
            <a:r>
              <a:rPr kumimoji="0" lang="en-US" sz="1300" b="1" i="0" u="none" strike="noStrike" kern="1200" cap="none" spc="0" normalizeH="0" baseline="0" noProof="0" dirty="0">
                <a:ln>
                  <a:noFill/>
                </a:ln>
                <a:solidFill>
                  <a:srgbClr val="FFFFFF"/>
                </a:solidFill>
                <a:effectLst/>
                <a:uLnTx/>
                <a:uFillTx/>
                <a:latin typeface="Arial"/>
                <a:cs typeface="Arial"/>
              </a:rPr>
              <a:t>Among APL subgroups, the next-generation mt-sDNA test sensitivity was highest for adenomas with high-grade dysplasia, and sensitivity increased for larger lesion size.</a:t>
            </a:r>
          </a:p>
        </p:txBody>
      </p:sp>
      <p:sp>
        <p:nvSpPr>
          <p:cNvPr id="15" name="Footer Placeholder 1">
            <a:extLst>
              <a:ext uri="{FF2B5EF4-FFF2-40B4-BE49-F238E27FC236}">
                <a16:creationId xmlns:a16="http://schemas.microsoft.com/office/drawing/2014/main" id="{C83E9BC9-0C2E-71DF-ECD3-FA59CCEF08C3}"/>
              </a:ext>
            </a:extLst>
          </p:cNvPr>
          <p:cNvSpPr>
            <a:spLocks noGrp="1"/>
          </p:cNvSpPr>
          <p:nvPr>
            <p:ph type="ftr" sz="quarter" idx="11"/>
          </p:nvPr>
        </p:nvSpPr>
        <p:spPr>
          <a:xfrm>
            <a:off x="365124" y="6309719"/>
            <a:ext cx="11369675" cy="338554"/>
          </a:xfrm>
        </p:spPr>
        <p:txBody>
          <a:bodyPr wrap="square">
            <a:spAutoFit/>
          </a:bodyPr>
          <a:lstStyle/>
          <a:p>
            <a:r>
              <a:rPr lang="en-US" sz="800" b="1" dirty="0">
                <a:solidFill>
                  <a:schemeClr val="accent1">
                    <a:lumMod val="50000"/>
                  </a:schemeClr>
                </a:solidFill>
                <a:latin typeface="+mn-lt"/>
              </a:rPr>
              <a:t>APL: </a:t>
            </a:r>
            <a:r>
              <a:rPr lang="en-US" sz="800" dirty="0">
                <a:solidFill>
                  <a:schemeClr val="accent1">
                    <a:lumMod val="50000"/>
                  </a:schemeClr>
                </a:solidFill>
                <a:latin typeface="+mn-lt"/>
              </a:rPr>
              <a:t>advanced precancerous lesion; </a:t>
            </a:r>
            <a:r>
              <a:rPr lang="en-US" b="1" dirty="0">
                <a:solidFill>
                  <a:schemeClr val="accent1">
                    <a:lumMod val="50000"/>
                  </a:schemeClr>
                </a:solidFill>
                <a:latin typeface="+mn-lt"/>
              </a:rPr>
              <a:t>CI: </a:t>
            </a:r>
            <a:r>
              <a:rPr lang="en-US" sz="800" dirty="0">
                <a:solidFill>
                  <a:schemeClr val="accent1">
                    <a:lumMod val="50000"/>
                  </a:schemeClr>
                </a:solidFill>
                <a:latin typeface="+mn-lt"/>
              </a:rPr>
              <a:t>confidence interval; </a:t>
            </a:r>
            <a:r>
              <a:rPr lang="en-US" b="1" dirty="0">
                <a:solidFill>
                  <a:schemeClr val="accent1">
                    <a:lumMod val="50000"/>
                  </a:schemeClr>
                </a:solidFill>
                <a:latin typeface="+mn-lt"/>
              </a:rPr>
              <a:t>FDA: </a:t>
            </a:r>
            <a:r>
              <a:rPr lang="en-US" sz="800" dirty="0">
                <a:solidFill>
                  <a:schemeClr val="accent1">
                    <a:lumMod val="50000"/>
                  </a:schemeClr>
                </a:solidFill>
                <a:latin typeface="+mn-lt"/>
              </a:rPr>
              <a:t>Food and Drug Administration; </a:t>
            </a:r>
            <a:r>
              <a:rPr lang="en-US" b="1" dirty="0">
                <a:solidFill>
                  <a:schemeClr val="accent1">
                    <a:lumMod val="50000"/>
                  </a:schemeClr>
                </a:solidFill>
                <a:latin typeface="+mn-lt"/>
              </a:rPr>
              <a:t>US: </a:t>
            </a:r>
            <a:r>
              <a:rPr lang="en-US" sz="800" dirty="0">
                <a:solidFill>
                  <a:schemeClr val="accent1">
                    <a:lumMod val="50000"/>
                  </a:schemeClr>
                </a:solidFill>
                <a:latin typeface="+mn-lt"/>
              </a:rPr>
              <a:t>United States. </a:t>
            </a:r>
            <a:br>
              <a:rPr lang="en-US" sz="800" dirty="0">
                <a:solidFill>
                  <a:schemeClr val="accent1">
                    <a:lumMod val="50000"/>
                  </a:schemeClr>
                </a:solidFill>
                <a:latin typeface="+mn-lt"/>
              </a:rPr>
            </a:br>
            <a:r>
              <a:rPr lang="en-US" sz="800" dirty="0">
                <a:solidFill>
                  <a:schemeClr val="accent1">
                    <a:lumMod val="50000"/>
                  </a:schemeClr>
                </a:solidFill>
                <a:latin typeface="+mn-lt"/>
              </a:rPr>
              <a:t>Imperiale TF, et al. </a:t>
            </a:r>
            <a:r>
              <a:rPr lang="en-US" sz="800" i="1" dirty="0">
                <a:solidFill>
                  <a:schemeClr val="accent1">
                    <a:lumMod val="50000"/>
                  </a:schemeClr>
                </a:solidFill>
                <a:latin typeface="+mn-lt"/>
              </a:rPr>
              <a:t>Gastro Hep Adv</a:t>
            </a:r>
            <a:r>
              <a:rPr lang="en-US" sz="800" dirty="0">
                <a:solidFill>
                  <a:schemeClr val="accent1">
                    <a:lumMod val="50000"/>
                  </a:schemeClr>
                </a:solidFill>
                <a:latin typeface="+mn-lt"/>
              </a:rPr>
              <a:t>. 2024;3(6):740-748.</a:t>
            </a:r>
          </a:p>
        </p:txBody>
      </p:sp>
      <p:grpSp>
        <p:nvGrpSpPr>
          <p:cNvPr id="42" name="Group 41">
            <a:extLst>
              <a:ext uri="{FF2B5EF4-FFF2-40B4-BE49-F238E27FC236}">
                <a16:creationId xmlns:a16="http://schemas.microsoft.com/office/drawing/2014/main" id="{20343A88-4E8F-4F35-B670-F24CD7E25003}"/>
              </a:ext>
            </a:extLst>
          </p:cNvPr>
          <p:cNvGrpSpPr/>
          <p:nvPr/>
        </p:nvGrpSpPr>
        <p:grpSpPr>
          <a:xfrm>
            <a:off x="5689602" y="5056635"/>
            <a:ext cx="1890359" cy="215444"/>
            <a:chOff x="5329591" y="4652627"/>
            <a:chExt cx="1890359" cy="215444"/>
          </a:xfrm>
        </p:grpSpPr>
        <p:sp>
          <p:nvSpPr>
            <p:cNvPr id="43" name="TextBox 42">
              <a:extLst>
                <a:ext uri="{FF2B5EF4-FFF2-40B4-BE49-F238E27FC236}">
                  <a16:creationId xmlns:a16="http://schemas.microsoft.com/office/drawing/2014/main" id="{1D49348C-502A-CA59-09DA-11B11A0216BE}"/>
                </a:ext>
              </a:extLst>
            </p:cNvPr>
            <p:cNvSpPr txBox="1"/>
            <p:nvPr/>
          </p:nvSpPr>
          <p:spPr>
            <a:xfrm>
              <a:off x="5424313" y="4652627"/>
              <a:ext cx="1795637" cy="215444"/>
            </a:xfrm>
            <a:prstGeom prst="rect">
              <a:avLst/>
            </a:prstGeom>
            <a:noFill/>
          </p:spPr>
          <p:txBody>
            <a:bodyPr wrap="square">
              <a:spAutoFit/>
            </a:bodyPr>
            <a:lstStyle/>
            <a:p>
              <a:r>
                <a:rPr lang="en-US" sz="800" dirty="0"/>
                <a:t>The Next-Generation mt-sDNA test</a:t>
              </a:r>
              <a:endParaRPr lang="en-IN" sz="800" dirty="0"/>
            </a:p>
          </p:txBody>
        </p:sp>
        <p:sp>
          <p:nvSpPr>
            <p:cNvPr id="44" name="Rectangle 43">
              <a:extLst>
                <a:ext uri="{FF2B5EF4-FFF2-40B4-BE49-F238E27FC236}">
                  <a16:creationId xmlns:a16="http://schemas.microsoft.com/office/drawing/2014/main" id="{E7B15C7C-C9E5-9D5B-2DA3-896735C738E5}"/>
                </a:ext>
              </a:extLst>
            </p:cNvPr>
            <p:cNvSpPr/>
            <p:nvPr/>
          </p:nvSpPr>
          <p:spPr>
            <a:xfrm>
              <a:off x="5329591" y="4699637"/>
              <a:ext cx="127305" cy="121424"/>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5" name="TextBox 42">
            <a:extLst>
              <a:ext uri="{FF2B5EF4-FFF2-40B4-BE49-F238E27FC236}">
                <a16:creationId xmlns:a16="http://schemas.microsoft.com/office/drawing/2014/main" id="{A0F527E8-9E57-C85F-5894-D5781EF4C8A2}"/>
              </a:ext>
            </a:extLst>
          </p:cNvPr>
          <p:cNvSpPr txBox="1"/>
          <p:nvPr/>
        </p:nvSpPr>
        <p:spPr>
          <a:xfrm>
            <a:off x="5278126" y="4351546"/>
            <a:ext cx="1795637" cy="246221"/>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000"/>
              <a:t>Lesion size, mm</a:t>
            </a:r>
            <a:endParaRPr lang="en-IN" sz="1000"/>
          </a:p>
        </p:txBody>
      </p:sp>
      <p:sp>
        <p:nvSpPr>
          <p:cNvPr id="6" name="Footer Placeholder 1">
            <a:extLst>
              <a:ext uri="{FF2B5EF4-FFF2-40B4-BE49-F238E27FC236}">
                <a16:creationId xmlns:a16="http://schemas.microsoft.com/office/drawing/2014/main" id="{9648B30D-1FCE-6BA7-D83D-BFFB19984747}"/>
              </a:ext>
            </a:extLst>
          </p:cNvPr>
          <p:cNvSpPr txBox="1">
            <a:spLocks/>
          </p:cNvSpPr>
          <p:nvPr/>
        </p:nvSpPr>
        <p:spPr>
          <a:xfrm>
            <a:off x="827614" y="2015897"/>
            <a:ext cx="182880" cy="2462534"/>
          </a:xfrm>
          <a:prstGeom prst="rect">
            <a:avLst/>
          </a:prstGeom>
        </p:spPr>
        <p:txBody>
          <a:bodyPr wrap="square" lIns="0" tIns="0" rIns="0" bIns="0" anchor="t" anchorCtr="0">
            <a:spAutoFit/>
          </a:bodyPr>
          <a:lstStyle>
            <a:defPPr>
              <a:defRPr lang="en-US"/>
            </a:defPPr>
            <a:lvl1pPr marL="0" algn="l" defTabSz="914400" rtl="0" eaLnBrk="1" latinLnBrk="0" hangingPunct="1">
              <a:defRPr sz="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endParaRPr lang="en-US">
              <a:latin typeface="+mn-lt"/>
            </a:endParaRPr>
          </a:p>
        </p:txBody>
      </p:sp>
      <p:sp>
        <p:nvSpPr>
          <p:cNvPr id="7" name="Footer Placeholder 1">
            <a:extLst>
              <a:ext uri="{FF2B5EF4-FFF2-40B4-BE49-F238E27FC236}">
                <a16:creationId xmlns:a16="http://schemas.microsoft.com/office/drawing/2014/main" id="{D6D79A3D-550B-F499-7EC7-FF1721241ED5}"/>
              </a:ext>
            </a:extLst>
          </p:cNvPr>
          <p:cNvSpPr txBox="1">
            <a:spLocks/>
          </p:cNvSpPr>
          <p:nvPr/>
        </p:nvSpPr>
        <p:spPr>
          <a:xfrm>
            <a:off x="6872877" y="2006372"/>
            <a:ext cx="182880" cy="2462534"/>
          </a:xfrm>
          <a:prstGeom prst="rect">
            <a:avLst/>
          </a:prstGeom>
        </p:spPr>
        <p:txBody>
          <a:bodyPr wrap="square" lIns="0" tIns="0" rIns="0" bIns="0" anchor="t" anchorCtr="0">
            <a:spAutoFit/>
          </a:bodyPr>
          <a:lstStyle>
            <a:defPPr>
              <a:defRPr lang="en-US"/>
            </a:defPPr>
            <a:lvl1pPr marL="0" algn="l" defTabSz="914400" rtl="0" eaLnBrk="1" latinLnBrk="0" hangingPunct="1">
              <a:defRPr sz="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p>
          <a:p>
            <a:pPr algn="r">
              <a:lnSpc>
                <a:spcPct val="268000"/>
              </a:lnSpc>
            </a:pPr>
            <a:r>
              <a:rPr lang="en-US" sz="1000">
                <a:latin typeface="+mn-lt"/>
              </a:rPr>
              <a:t>%</a:t>
            </a:r>
            <a:endParaRPr lang="en-US">
              <a:latin typeface="+mn-lt"/>
            </a:endParaRPr>
          </a:p>
        </p:txBody>
      </p:sp>
      <p:sp>
        <p:nvSpPr>
          <p:cNvPr id="8" name="TextBox 7">
            <a:extLst>
              <a:ext uri="{FF2B5EF4-FFF2-40B4-BE49-F238E27FC236}">
                <a16:creationId xmlns:a16="http://schemas.microsoft.com/office/drawing/2014/main" id="{08C637C2-C751-955A-AD26-B90040EC3E43}"/>
              </a:ext>
            </a:extLst>
          </p:cNvPr>
          <p:cNvSpPr txBox="1"/>
          <p:nvPr/>
        </p:nvSpPr>
        <p:spPr>
          <a:xfrm>
            <a:off x="7386320" y="4548279"/>
            <a:ext cx="4005870" cy="153888"/>
          </a:xfrm>
          <a:prstGeom prst="rect">
            <a:avLst/>
          </a:prstGeom>
          <a:noFill/>
        </p:spPr>
        <p:txBody>
          <a:bodyPr wrap="square" lIns="0" tIns="0" rIns="0" bIns="0" rtlCol="0">
            <a:spAutoFit/>
          </a:bodyPr>
          <a:lstStyle/>
          <a:p>
            <a:pPr algn="l"/>
            <a:r>
              <a:rPr lang="en-US" sz="1000" dirty="0">
                <a:solidFill>
                  <a:srgbClr val="000000"/>
                </a:solidFill>
                <a:latin typeface="Arial" panose="020B0604020202020204" pitchFamily="34" charset="0"/>
                <a:cs typeface="Arial" panose="020B0604020202020204" pitchFamily="34" charset="0"/>
              </a:rPr>
              <a:t>   (n=51)                     (n=441)                   (n=60)                       (n=31)</a:t>
            </a:r>
          </a:p>
        </p:txBody>
      </p:sp>
      <p:sp>
        <p:nvSpPr>
          <p:cNvPr id="9" name="TextBox 8">
            <a:extLst>
              <a:ext uri="{FF2B5EF4-FFF2-40B4-BE49-F238E27FC236}">
                <a16:creationId xmlns:a16="http://schemas.microsoft.com/office/drawing/2014/main" id="{64057761-6EFB-6882-99EE-DA9E720EF124}"/>
              </a:ext>
            </a:extLst>
          </p:cNvPr>
          <p:cNvSpPr txBox="1"/>
          <p:nvPr/>
        </p:nvSpPr>
        <p:spPr>
          <a:xfrm>
            <a:off x="1064258" y="4702167"/>
            <a:ext cx="958662" cy="153888"/>
          </a:xfrm>
          <a:prstGeom prst="rect">
            <a:avLst/>
          </a:prstGeom>
          <a:noFill/>
        </p:spPr>
        <p:txBody>
          <a:bodyPr wrap="square" lIns="0" tIns="0" rIns="0" bIns="0" rtlCol="0">
            <a:spAutoFit/>
          </a:bodyPr>
          <a:lstStyle/>
          <a:p>
            <a:pPr algn="ctr"/>
            <a:r>
              <a:rPr lang="en-US" sz="1000" dirty="0">
                <a:solidFill>
                  <a:srgbClr val="000000"/>
                </a:solidFill>
                <a:latin typeface="Arial" panose="020B0604020202020204" pitchFamily="34" charset="0"/>
                <a:cs typeface="Arial" panose="020B0604020202020204" pitchFamily="34" charset="0"/>
              </a:rPr>
              <a:t>(n=30)</a:t>
            </a:r>
          </a:p>
        </p:txBody>
      </p:sp>
      <p:sp>
        <p:nvSpPr>
          <p:cNvPr id="10" name="TextBox 9">
            <a:extLst>
              <a:ext uri="{FF2B5EF4-FFF2-40B4-BE49-F238E27FC236}">
                <a16:creationId xmlns:a16="http://schemas.microsoft.com/office/drawing/2014/main" id="{179994ED-69D0-4017-1D31-089DADC1A5BF}"/>
              </a:ext>
            </a:extLst>
          </p:cNvPr>
          <p:cNvSpPr txBox="1"/>
          <p:nvPr/>
        </p:nvSpPr>
        <p:spPr>
          <a:xfrm>
            <a:off x="4489452" y="4866460"/>
            <a:ext cx="958662" cy="153888"/>
          </a:xfrm>
          <a:prstGeom prst="rect">
            <a:avLst/>
          </a:prstGeom>
          <a:noFill/>
        </p:spPr>
        <p:txBody>
          <a:bodyPr wrap="square" lIns="0" tIns="0" rIns="0" bIns="0" rtlCol="0">
            <a:spAutoFit/>
          </a:bodyPr>
          <a:lstStyle/>
          <a:p>
            <a:pPr algn="ctr"/>
            <a:r>
              <a:rPr lang="en-US" sz="1000" dirty="0">
                <a:solidFill>
                  <a:srgbClr val="000000"/>
                </a:solidFill>
                <a:latin typeface="Arial" panose="020B0604020202020204" pitchFamily="34" charset="0"/>
                <a:cs typeface="Arial" panose="020B0604020202020204" pitchFamily="34" charset="0"/>
              </a:rPr>
              <a:t>(n=75)</a:t>
            </a:r>
          </a:p>
        </p:txBody>
      </p:sp>
    </p:spTree>
    <p:extLst>
      <p:ext uri="{BB962C8B-B14F-4D97-AF65-F5344CB8AC3E}">
        <p14:creationId xmlns:p14="http://schemas.microsoft.com/office/powerpoint/2010/main" val="3033139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9B33C1-D8CA-A309-9887-07D6F5043138}"/>
              </a:ext>
            </a:extLst>
          </p:cNvPr>
          <p:cNvSpPr>
            <a:spLocks noGrp="1"/>
          </p:cNvSpPr>
          <p:nvPr>
            <p:ph idx="1"/>
          </p:nvPr>
        </p:nvSpPr>
        <p:spPr>
          <a:xfrm>
            <a:off x="457199" y="1017270"/>
            <a:ext cx="8116432" cy="3935887"/>
          </a:xfrm>
        </p:spPr>
        <p:txBody>
          <a:bodyPr/>
          <a:lstStyle/>
          <a:p>
            <a:pPr marL="216000" indent="-216000">
              <a:lnSpc>
                <a:spcPct val="100000"/>
              </a:lnSpc>
              <a:buClr>
                <a:schemeClr val="tx1"/>
              </a:buClr>
              <a:buFont typeface="Arial"/>
              <a:buChar char="•"/>
            </a:pPr>
            <a:r>
              <a:rPr lang="en-US" sz="1600" dirty="0">
                <a:solidFill>
                  <a:schemeClr val="accent1">
                    <a:lumMod val="50000"/>
                  </a:schemeClr>
                </a:solidFill>
                <a:latin typeface="+mn-lt"/>
                <a:cs typeface="Arial Narrow" panose="020B0604020202020204" pitchFamily="34" charset="0"/>
              </a:rPr>
              <a:t>CRC positive samples used in the algorithm training were collected post colonoscopy, of which 41.4% (41 of 99 valid CRC samples) were collected from symptomatic patients. These cases may not represent the spectrum of CRC from an average-risk CRC screening population</a:t>
            </a:r>
          </a:p>
          <a:p>
            <a:pPr marL="216000" indent="-216000">
              <a:lnSpc>
                <a:spcPct val="100000"/>
              </a:lnSpc>
              <a:buClr>
                <a:schemeClr val="tx1"/>
              </a:buClr>
              <a:buFont typeface="Arial"/>
              <a:buChar char="•"/>
            </a:pPr>
            <a:r>
              <a:rPr lang="en-US" sz="1600" dirty="0">
                <a:solidFill>
                  <a:schemeClr val="accent1">
                    <a:lumMod val="50000"/>
                  </a:schemeClr>
                </a:solidFill>
                <a:latin typeface="+mn-lt"/>
                <a:cs typeface="Arial Narrow" panose="020B0604020202020204" pitchFamily="34" charset="0"/>
              </a:rPr>
              <a:t>The DeeP-C stool samples were collected &gt;10 years prior to the current analysis, and only a subset was available for evaluation</a:t>
            </a:r>
          </a:p>
          <a:p>
            <a:pPr marL="216000" indent="-216000">
              <a:lnSpc>
                <a:spcPct val="100000"/>
              </a:lnSpc>
              <a:buClr>
                <a:schemeClr val="tx1"/>
              </a:buClr>
              <a:buFont typeface="Arial"/>
              <a:buChar char="•"/>
            </a:pPr>
            <a:r>
              <a:rPr lang="en-US" sz="1600" dirty="0">
                <a:solidFill>
                  <a:schemeClr val="accent1">
                    <a:lumMod val="50000"/>
                  </a:schemeClr>
                </a:solidFill>
                <a:latin typeface="+mn-lt"/>
                <a:cs typeface="Arial Narrow" panose="020B0604020202020204" pitchFamily="34" charset="0"/>
              </a:rPr>
              <a:t>Using the same sample set to evaluate both the first- and next-generation test meant that overall type 1 error is no longer controlled across all hypothesis testing. This can lead to false positive results or erroneously suggest there was a significant difference when there was not</a:t>
            </a:r>
          </a:p>
          <a:p>
            <a:pPr marL="216000" indent="-216000">
              <a:lnSpc>
                <a:spcPct val="100000"/>
              </a:lnSpc>
              <a:buClr>
                <a:schemeClr val="tx1"/>
              </a:buClr>
              <a:buFont typeface="Arial"/>
              <a:buChar char="•"/>
            </a:pPr>
            <a:r>
              <a:rPr lang="en-US" sz="1600" dirty="0">
                <a:solidFill>
                  <a:schemeClr val="accent1">
                    <a:lumMod val="50000"/>
                  </a:schemeClr>
                </a:solidFill>
                <a:latin typeface="+mn-lt"/>
                <a:cs typeface="Arial Narrow" panose="020B0604020202020204" pitchFamily="34" charset="0"/>
              </a:rPr>
              <a:t>Racial/ethnic diversity was limited for both the training set and test set samples </a:t>
            </a:r>
          </a:p>
          <a:p>
            <a:pPr marL="216000" indent="-216000">
              <a:lnSpc>
                <a:spcPct val="100000"/>
              </a:lnSpc>
              <a:buClr>
                <a:schemeClr val="tx1"/>
              </a:buClr>
              <a:buFont typeface="Arial"/>
              <a:buChar char="•"/>
            </a:pPr>
            <a:r>
              <a:rPr lang="en-US" sz="1600" dirty="0">
                <a:solidFill>
                  <a:schemeClr val="accent1">
                    <a:lumMod val="50000"/>
                  </a:schemeClr>
                </a:solidFill>
                <a:latin typeface="+mn-lt"/>
                <a:cs typeface="Arial Narrow" panose="020B0604020202020204" pitchFamily="34" charset="0"/>
              </a:rPr>
              <a:t>This algorithm study was not a head-to-head comparison of the first-generation and the next-generation mt-sDNA tests but rather an internal cross-validation of the novel biomarker panel and algorithm with DeeP-C study samples. Performance parameters should be evaluated with this in mind  </a:t>
            </a:r>
          </a:p>
        </p:txBody>
      </p:sp>
      <p:sp>
        <p:nvSpPr>
          <p:cNvPr id="8" name="Title 7">
            <a:extLst>
              <a:ext uri="{FF2B5EF4-FFF2-40B4-BE49-F238E27FC236}">
                <a16:creationId xmlns:a16="http://schemas.microsoft.com/office/drawing/2014/main" id="{A8E46376-62FD-751E-603E-CCA7675038D6}"/>
              </a:ext>
            </a:extLst>
          </p:cNvPr>
          <p:cNvSpPr>
            <a:spLocks noGrp="1"/>
          </p:cNvSpPr>
          <p:nvPr>
            <p:ph type="title"/>
          </p:nvPr>
        </p:nvSpPr>
        <p:spPr>
          <a:xfrm>
            <a:off x="457199" y="0"/>
            <a:ext cx="11277600" cy="647700"/>
          </a:xfrm>
        </p:spPr>
        <p:txBody>
          <a:bodyPr/>
          <a:lstStyle/>
          <a:p>
            <a:r>
              <a:rPr lang="en-IN" dirty="0">
                <a:solidFill>
                  <a:schemeClr val="accent4">
                    <a:lumMod val="50000"/>
                  </a:schemeClr>
                </a:solidFill>
              </a:rPr>
              <a:t>Study Limitations</a:t>
            </a:r>
          </a:p>
        </p:txBody>
      </p:sp>
      <p:pic>
        <p:nvPicPr>
          <p:cNvPr id="17" name="Graphic 16">
            <a:extLst>
              <a:ext uri="{FF2B5EF4-FFF2-40B4-BE49-F238E27FC236}">
                <a16:creationId xmlns:a16="http://schemas.microsoft.com/office/drawing/2014/main" id="{A0428AC8-F150-B568-A3D7-1E12477C98F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83598" y="2138608"/>
            <a:ext cx="2363771" cy="2363771"/>
          </a:xfrm>
          <a:prstGeom prst="rect">
            <a:avLst/>
          </a:prstGeom>
        </p:spPr>
      </p:pic>
      <p:sp>
        <p:nvSpPr>
          <p:cNvPr id="18" name="Footer Placeholder 1">
            <a:extLst>
              <a:ext uri="{FF2B5EF4-FFF2-40B4-BE49-F238E27FC236}">
                <a16:creationId xmlns:a16="http://schemas.microsoft.com/office/drawing/2014/main" id="{0386B3B7-0356-D16C-78AC-2767879C1DE7}"/>
              </a:ext>
            </a:extLst>
          </p:cNvPr>
          <p:cNvSpPr>
            <a:spLocks noGrp="1"/>
          </p:cNvSpPr>
          <p:nvPr>
            <p:ph type="ftr" sz="quarter" idx="11"/>
          </p:nvPr>
        </p:nvSpPr>
        <p:spPr>
          <a:xfrm>
            <a:off x="365124" y="6274788"/>
            <a:ext cx="11369675" cy="338554"/>
          </a:xfrm>
        </p:spPr>
        <p:txBody>
          <a:bodyPr wrap="square">
            <a:spAutoFit/>
          </a:bodyPr>
          <a:lstStyle/>
          <a:p>
            <a:r>
              <a:rPr lang="en-US" sz="800" b="1" dirty="0">
                <a:solidFill>
                  <a:schemeClr val="accent1">
                    <a:lumMod val="50000"/>
                  </a:schemeClr>
                </a:solidFill>
                <a:latin typeface="+mn-lt"/>
              </a:rPr>
              <a:t>CRC: </a:t>
            </a:r>
            <a:r>
              <a:rPr lang="en-US" sz="800" dirty="0">
                <a:solidFill>
                  <a:schemeClr val="accent1">
                    <a:lumMod val="50000"/>
                  </a:schemeClr>
                </a:solidFill>
                <a:latin typeface="+mn-lt"/>
              </a:rPr>
              <a:t>colorectal cancer; </a:t>
            </a:r>
            <a:r>
              <a:rPr lang="en-US" b="1" dirty="0">
                <a:solidFill>
                  <a:schemeClr val="accent1">
                    <a:lumMod val="50000"/>
                  </a:schemeClr>
                </a:solidFill>
                <a:latin typeface="+mn-lt"/>
              </a:rPr>
              <a:t>mt-sDNA: </a:t>
            </a:r>
            <a:r>
              <a:rPr lang="en-US" sz="800" dirty="0">
                <a:solidFill>
                  <a:schemeClr val="accent1">
                    <a:lumMod val="50000"/>
                  </a:schemeClr>
                </a:solidFill>
                <a:latin typeface="+mn-lt"/>
              </a:rPr>
              <a:t>multi-target stool DNA</a:t>
            </a:r>
          </a:p>
          <a:p>
            <a:r>
              <a:rPr lang="en-US" sz="800" dirty="0">
                <a:solidFill>
                  <a:schemeClr val="accent1">
                    <a:lumMod val="50000"/>
                  </a:schemeClr>
                </a:solidFill>
                <a:latin typeface="+mn-lt"/>
              </a:rPr>
              <a:t>Imperiale TF, et al. </a:t>
            </a:r>
            <a:r>
              <a:rPr lang="en-US" sz="800" i="1" dirty="0">
                <a:solidFill>
                  <a:schemeClr val="accent1">
                    <a:lumMod val="50000"/>
                  </a:schemeClr>
                </a:solidFill>
                <a:latin typeface="+mn-lt"/>
              </a:rPr>
              <a:t>Gastro Hep Adv</a:t>
            </a:r>
            <a:r>
              <a:rPr lang="en-US" sz="800" dirty="0">
                <a:solidFill>
                  <a:schemeClr val="accent1">
                    <a:lumMod val="50000"/>
                  </a:schemeClr>
                </a:solidFill>
                <a:latin typeface="+mn-lt"/>
              </a:rPr>
              <a:t>. 2024;3(6):740-748.</a:t>
            </a:r>
          </a:p>
        </p:txBody>
      </p:sp>
    </p:spTree>
    <p:extLst>
      <p:ext uri="{BB962C8B-B14F-4D97-AF65-F5344CB8AC3E}">
        <p14:creationId xmlns:p14="http://schemas.microsoft.com/office/powerpoint/2010/main" val="962009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A9E99F-E56D-EF24-3727-75C50F2357CB}"/>
              </a:ext>
            </a:extLst>
          </p:cNvPr>
          <p:cNvSpPr>
            <a:spLocks noGrp="1"/>
          </p:cNvSpPr>
          <p:nvPr>
            <p:ph type="title"/>
          </p:nvPr>
        </p:nvSpPr>
        <p:spPr>
          <a:xfrm>
            <a:off x="469769" y="101001"/>
            <a:ext cx="11277600" cy="647700"/>
          </a:xfrm>
        </p:spPr>
        <p:txBody>
          <a:bodyPr/>
          <a:lstStyle/>
          <a:p>
            <a:r>
              <a:rPr lang="en-IN" dirty="0">
                <a:solidFill>
                  <a:schemeClr val="accent4">
                    <a:lumMod val="50000"/>
                  </a:schemeClr>
                </a:solidFill>
              </a:rPr>
              <a:t>Summary</a:t>
            </a:r>
          </a:p>
        </p:txBody>
      </p:sp>
      <p:sp>
        <p:nvSpPr>
          <p:cNvPr id="9" name="Content Placeholder 8">
            <a:extLst>
              <a:ext uri="{FF2B5EF4-FFF2-40B4-BE49-F238E27FC236}">
                <a16:creationId xmlns:a16="http://schemas.microsoft.com/office/drawing/2014/main" id="{860D99A7-870C-7B77-534B-2E0477E35DF1}"/>
              </a:ext>
            </a:extLst>
          </p:cNvPr>
          <p:cNvSpPr>
            <a:spLocks noGrp="1"/>
          </p:cNvSpPr>
          <p:nvPr>
            <p:ph idx="1"/>
          </p:nvPr>
        </p:nvSpPr>
        <p:spPr>
          <a:xfrm>
            <a:off x="457200" y="1352550"/>
            <a:ext cx="8686800" cy="2804638"/>
          </a:xfrm>
        </p:spPr>
        <p:txBody>
          <a:bodyPr/>
          <a:lstStyle/>
          <a:p>
            <a:pPr marL="216000" indent="-216000">
              <a:lnSpc>
                <a:spcPct val="100000"/>
              </a:lnSpc>
              <a:buClr>
                <a:schemeClr val="tx1"/>
              </a:buClr>
              <a:buFont typeface="Arial"/>
              <a:buChar char="•"/>
            </a:pPr>
            <a:r>
              <a:rPr lang="en-US" sz="1600" b="1" dirty="0">
                <a:solidFill>
                  <a:schemeClr val="accent1">
                    <a:lumMod val="50000"/>
                  </a:schemeClr>
                </a:solidFill>
                <a:latin typeface="+mn-lt"/>
                <a:cs typeface="Arial Narrow" panose="020B0604020202020204" pitchFamily="34" charset="0"/>
              </a:rPr>
              <a:t>Met study goals: </a:t>
            </a:r>
            <a:r>
              <a:rPr lang="en-US" sz="1600" dirty="0">
                <a:solidFill>
                  <a:schemeClr val="accent1">
                    <a:lumMod val="50000"/>
                  </a:schemeClr>
                </a:solidFill>
                <a:latin typeface="+mn-lt"/>
                <a:cs typeface="Arial Narrow" panose="020B0604020202020204" pitchFamily="34" charset="0"/>
              </a:rPr>
              <a:t>The study indicated that the updated biomarkers met objectives through higher specificity with the goal of reducing false positives compared to the first-generation Cologuard</a:t>
            </a:r>
            <a:r>
              <a:rPr lang="en-US" sz="1600" baseline="30000" dirty="0">
                <a:solidFill>
                  <a:schemeClr val="accent1">
                    <a:lumMod val="50000"/>
                  </a:schemeClr>
                </a:solidFill>
                <a:latin typeface="+mn-lt"/>
                <a:cs typeface="Arial Narrow" panose="020B0604020202020204" pitchFamily="34" charset="0"/>
              </a:rPr>
              <a:t>®</a:t>
            </a:r>
            <a:r>
              <a:rPr lang="en-US" sz="1600" dirty="0">
                <a:solidFill>
                  <a:schemeClr val="accent1">
                    <a:lumMod val="50000"/>
                  </a:schemeClr>
                </a:solidFill>
                <a:latin typeface="+mn-lt"/>
                <a:cs typeface="Arial Narrow" panose="020B0604020202020204" pitchFamily="34" charset="0"/>
              </a:rPr>
              <a:t> test. </a:t>
            </a:r>
          </a:p>
          <a:p>
            <a:pPr marL="216000" indent="-216000">
              <a:lnSpc>
                <a:spcPct val="100000"/>
              </a:lnSpc>
              <a:buClr>
                <a:schemeClr val="tx1"/>
              </a:buClr>
              <a:buFont typeface="Arial"/>
              <a:buChar char="•"/>
            </a:pPr>
            <a:r>
              <a:rPr lang="en-US" sz="1600" b="1" dirty="0">
                <a:solidFill>
                  <a:schemeClr val="accent1">
                    <a:lumMod val="50000"/>
                  </a:schemeClr>
                </a:solidFill>
                <a:latin typeface="+mn-lt"/>
              </a:rPr>
              <a:t>Optimized biomarker panel and reproducibility of results: </a:t>
            </a:r>
            <a:r>
              <a:rPr lang="en-US" sz="1600" dirty="0">
                <a:solidFill>
                  <a:schemeClr val="accent1">
                    <a:lumMod val="50000"/>
                  </a:schemeClr>
                </a:solidFill>
                <a:latin typeface="+mn-lt"/>
                <a:cs typeface="Arial Narrow" panose="020B0604020202020204" pitchFamily="34" charset="0"/>
              </a:rPr>
              <a:t>The strength of the next-generation mt-sDNA test was improved through the pursuit of novel CRC-associated biomarkers. The next-generation mt-sDNA test confirmed the reproducibility and established the clinically relevant performance features</a:t>
            </a:r>
          </a:p>
          <a:p>
            <a:pPr marL="216000" indent="-216000">
              <a:lnSpc>
                <a:spcPct val="100000"/>
              </a:lnSpc>
              <a:buClr>
                <a:schemeClr val="tx1"/>
              </a:buClr>
              <a:buFont typeface="Arial"/>
              <a:buChar char="•"/>
            </a:pPr>
            <a:r>
              <a:rPr lang="en-US" sz="1600" b="1" dirty="0">
                <a:solidFill>
                  <a:schemeClr val="accent1">
                    <a:lumMod val="50000"/>
                  </a:schemeClr>
                </a:solidFill>
                <a:latin typeface="+mn-lt"/>
              </a:rPr>
              <a:t>Validated algorithm: </a:t>
            </a:r>
            <a:r>
              <a:rPr lang="en-US" sz="1600" dirty="0">
                <a:solidFill>
                  <a:schemeClr val="accent1">
                    <a:lumMod val="50000"/>
                  </a:schemeClr>
                </a:solidFill>
                <a:latin typeface="+mn-lt"/>
                <a:cs typeface="Arial Narrow" panose="020B0604020202020204" pitchFamily="34" charset="0"/>
              </a:rPr>
              <a:t>The next-generation mt-sDNA test algorithm and associated cut-off value were locked before this validation study was undertaken, reinforcing the robustness of these outcome data and their applicability to a similar real-world population</a:t>
            </a:r>
            <a:endParaRPr lang="en-US" sz="1600" dirty="0">
              <a:solidFill>
                <a:schemeClr val="accent1">
                  <a:lumMod val="50000"/>
                </a:schemeClr>
              </a:solidFill>
              <a:latin typeface="+mn-lt"/>
            </a:endParaRPr>
          </a:p>
        </p:txBody>
      </p:sp>
      <p:sp>
        <p:nvSpPr>
          <p:cNvPr id="12" name="Footer Placeholder 1">
            <a:extLst>
              <a:ext uri="{FF2B5EF4-FFF2-40B4-BE49-F238E27FC236}">
                <a16:creationId xmlns:a16="http://schemas.microsoft.com/office/drawing/2014/main" id="{4C680F1C-2CA3-B3E6-80ED-CBBB4A9B310D}"/>
              </a:ext>
            </a:extLst>
          </p:cNvPr>
          <p:cNvSpPr>
            <a:spLocks noGrp="1"/>
          </p:cNvSpPr>
          <p:nvPr>
            <p:ph type="ftr" sz="quarter" idx="11"/>
          </p:nvPr>
        </p:nvSpPr>
        <p:spPr>
          <a:xfrm>
            <a:off x="377694" y="6241986"/>
            <a:ext cx="11369675" cy="338554"/>
          </a:xfrm>
        </p:spPr>
        <p:txBody>
          <a:bodyPr wrap="square">
            <a:spAutoFit/>
          </a:bodyPr>
          <a:lstStyle/>
          <a:p>
            <a:r>
              <a:rPr lang="en-US" sz="800" b="1" dirty="0">
                <a:solidFill>
                  <a:schemeClr val="accent1">
                    <a:lumMod val="50000"/>
                  </a:schemeClr>
                </a:solidFill>
                <a:latin typeface="+mn-lt"/>
              </a:rPr>
              <a:t>CRC: </a:t>
            </a:r>
            <a:r>
              <a:rPr lang="en-US" sz="800" dirty="0">
                <a:solidFill>
                  <a:schemeClr val="accent1">
                    <a:lumMod val="50000"/>
                  </a:schemeClr>
                </a:solidFill>
                <a:latin typeface="+mn-lt"/>
              </a:rPr>
              <a:t>colorectal cancer.</a:t>
            </a:r>
            <a:br>
              <a:rPr lang="en-US" sz="800" dirty="0">
                <a:solidFill>
                  <a:schemeClr val="accent1">
                    <a:lumMod val="50000"/>
                  </a:schemeClr>
                </a:solidFill>
                <a:latin typeface="+mn-lt"/>
              </a:rPr>
            </a:br>
            <a:r>
              <a:rPr lang="en-US" sz="800" dirty="0">
                <a:solidFill>
                  <a:schemeClr val="accent1">
                    <a:lumMod val="50000"/>
                  </a:schemeClr>
                </a:solidFill>
                <a:latin typeface="+mn-lt"/>
              </a:rPr>
              <a:t>Imperiale TF, et al. </a:t>
            </a:r>
            <a:r>
              <a:rPr lang="en-US" sz="800" i="1" dirty="0">
                <a:solidFill>
                  <a:schemeClr val="accent1">
                    <a:lumMod val="50000"/>
                  </a:schemeClr>
                </a:solidFill>
                <a:latin typeface="+mn-lt"/>
              </a:rPr>
              <a:t>Gastro Hep Adv</a:t>
            </a:r>
            <a:r>
              <a:rPr lang="en-US" sz="800" dirty="0">
                <a:solidFill>
                  <a:schemeClr val="accent1">
                    <a:lumMod val="50000"/>
                  </a:schemeClr>
                </a:solidFill>
                <a:latin typeface="+mn-lt"/>
              </a:rPr>
              <a:t>. 2024;3(6):740-748.</a:t>
            </a:r>
          </a:p>
        </p:txBody>
      </p:sp>
      <p:pic>
        <p:nvPicPr>
          <p:cNvPr id="14" name="Graphic 13">
            <a:extLst>
              <a:ext uri="{FF2B5EF4-FFF2-40B4-BE49-F238E27FC236}">
                <a16:creationId xmlns:a16="http://schemas.microsoft.com/office/drawing/2014/main" id="{31B5865D-30DE-B00C-0761-53A631BDAE7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383598" y="1572984"/>
            <a:ext cx="2363771" cy="2363771"/>
          </a:xfrm>
          <a:prstGeom prst="rect">
            <a:avLst/>
          </a:prstGeom>
        </p:spPr>
      </p:pic>
    </p:spTree>
    <p:extLst>
      <p:ext uri="{BB962C8B-B14F-4D97-AF65-F5344CB8AC3E}">
        <p14:creationId xmlns:p14="http://schemas.microsoft.com/office/powerpoint/2010/main" val="4087103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7DBB6A-50A2-951F-CF54-5618E21CAC7A}"/>
              </a:ext>
            </a:extLst>
          </p:cNvPr>
          <p:cNvSpPr>
            <a:spLocks noGrp="1"/>
          </p:cNvSpPr>
          <p:nvPr>
            <p:ph type="title"/>
          </p:nvPr>
        </p:nvSpPr>
        <p:spPr/>
        <p:txBody>
          <a:bodyPr/>
          <a:lstStyle/>
          <a:p>
            <a:r>
              <a:rPr lang="en-US" dirty="0">
                <a:solidFill>
                  <a:schemeClr val="accent4">
                    <a:lumMod val="50000"/>
                  </a:schemeClr>
                </a:solidFill>
              </a:rPr>
              <a:t>Next-Generation Multitarget Stool DNA Test</a:t>
            </a:r>
            <a:br>
              <a:rPr lang="en-US" dirty="0">
                <a:solidFill>
                  <a:schemeClr val="accent4">
                    <a:lumMod val="50000"/>
                  </a:schemeClr>
                </a:solidFill>
              </a:rPr>
            </a:br>
            <a:r>
              <a:rPr lang="en-US" dirty="0">
                <a:solidFill>
                  <a:schemeClr val="accent4">
                    <a:lumMod val="50000"/>
                  </a:schemeClr>
                </a:solidFill>
              </a:rPr>
              <a:t>for Colorectal Cancer Screening (BLUE-C Study)</a:t>
            </a:r>
            <a:endParaRPr lang="en-IN" dirty="0">
              <a:solidFill>
                <a:schemeClr val="accent4">
                  <a:lumMod val="50000"/>
                </a:schemeClr>
              </a:solidFill>
            </a:endParaRPr>
          </a:p>
        </p:txBody>
      </p:sp>
      <p:sp>
        <p:nvSpPr>
          <p:cNvPr id="6" name="Footer Placeholder 1">
            <a:extLst>
              <a:ext uri="{FF2B5EF4-FFF2-40B4-BE49-F238E27FC236}">
                <a16:creationId xmlns:a16="http://schemas.microsoft.com/office/drawing/2014/main" id="{9B5A41ED-38C0-4B71-C7D3-2740D126290B}"/>
              </a:ext>
            </a:extLst>
          </p:cNvPr>
          <p:cNvSpPr>
            <a:spLocks noGrp="1"/>
          </p:cNvSpPr>
          <p:nvPr>
            <p:ph type="ftr" sz="quarter" idx="11"/>
          </p:nvPr>
        </p:nvSpPr>
        <p:spPr>
          <a:xfrm>
            <a:off x="365125" y="6297364"/>
            <a:ext cx="11369675" cy="215444"/>
          </a:xfrm>
        </p:spPr>
        <p:txBody>
          <a:bodyPr wrap="square">
            <a:spAutoFit/>
          </a:bodyPr>
          <a:lstStyle/>
          <a:p>
            <a:r>
              <a:rPr lang="en-US" sz="800" dirty="0">
                <a:solidFill>
                  <a:schemeClr val="tx1"/>
                </a:solidFill>
                <a:latin typeface="+mn-lt"/>
              </a:rPr>
              <a:t>Imperiale TF, et al. Next-generation multitarget stool DNA test for colorectal cancer screening. </a:t>
            </a:r>
            <a:r>
              <a:rPr lang="en-US" sz="800" i="1" dirty="0">
                <a:solidFill>
                  <a:schemeClr val="tx1"/>
                </a:solidFill>
                <a:latin typeface="+mn-lt"/>
              </a:rPr>
              <a:t>N Engl J Med</a:t>
            </a:r>
            <a:r>
              <a:rPr lang="en-US" sz="800" dirty="0">
                <a:solidFill>
                  <a:schemeClr val="tx1"/>
                </a:solidFill>
                <a:latin typeface="+mn-lt"/>
              </a:rPr>
              <a:t>. 2024;390(11):984-993.</a:t>
            </a:r>
          </a:p>
        </p:txBody>
      </p:sp>
    </p:spTree>
    <p:extLst>
      <p:ext uri="{BB962C8B-B14F-4D97-AF65-F5344CB8AC3E}">
        <p14:creationId xmlns:p14="http://schemas.microsoft.com/office/powerpoint/2010/main" val="1366595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2720F-26BD-1B4F-C019-462D39EC0E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CAE57E-5575-2CD8-8EC7-E5873763951E}"/>
              </a:ext>
            </a:extLst>
          </p:cNvPr>
          <p:cNvSpPr>
            <a:spLocks noGrp="1"/>
          </p:cNvSpPr>
          <p:nvPr>
            <p:ph type="title"/>
          </p:nvPr>
        </p:nvSpPr>
        <p:spPr>
          <a:xfrm>
            <a:off x="431756" y="167061"/>
            <a:ext cx="11277600" cy="572308"/>
          </a:xfrm>
        </p:spPr>
        <p:txBody>
          <a:bodyPr/>
          <a:lstStyle/>
          <a:p>
            <a:r>
              <a:rPr lang="en-IN" dirty="0">
                <a:solidFill>
                  <a:schemeClr val="accent4">
                    <a:lumMod val="50000"/>
                  </a:schemeClr>
                </a:solidFill>
              </a:rPr>
              <a:t>BLUE-C Study Flow</a:t>
            </a:r>
            <a:r>
              <a:rPr lang="en-IN" baseline="30000" dirty="0">
                <a:solidFill>
                  <a:schemeClr val="accent4">
                    <a:lumMod val="50000"/>
                  </a:schemeClr>
                </a:solidFill>
              </a:rPr>
              <a:t>1</a:t>
            </a:r>
          </a:p>
        </p:txBody>
      </p:sp>
      <p:sp>
        <p:nvSpPr>
          <p:cNvPr id="13" name="Footer Placeholder 1">
            <a:extLst>
              <a:ext uri="{FF2B5EF4-FFF2-40B4-BE49-F238E27FC236}">
                <a16:creationId xmlns:a16="http://schemas.microsoft.com/office/drawing/2014/main" id="{E798359A-8E40-689C-7B3A-57B5DA316887}"/>
              </a:ext>
            </a:extLst>
          </p:cNvPr>
          <p:cNvSpPr>
            <a:spLocks noGrp="1"/>
          </p:cNvSpPr>
          <p:nvPr>
            <p:ph type="ftr" sz="quarter" idx="11"/>
          </p:nvPr>
        </p:nvSpPr>
        <p:spPr>
          <a:xfrm>
            <a:off x="365124" y="6016208"/>
            <a:ext cx="11369675" cy="338554"/>
          </a:xfrm>
        </p:spPr>
        <p:txBody>
          <a:bodyPr wrap="square">
            <a:spAutoFit/>
          </a:bodyPr>
          <a:lstStyle/>
          <a:p>
            <a:r>
              <a:rPr lang="en-US" sz="800" dirty="0">
                <a:solidFill>
                  <a:schemeClr val="accent1">
                    <a:lumMod val="50000"/>
                  </a:schemeClr>
                </a:solidFill>
                <a:latin typeface="+mn-lt"/>
              </a:rPr>
              <a:t>*</a:t>
            </a:r>
            <a:r>
              <a:rPr lang="en-US" sz="800" dirty="0" err="1">
                <a:solidFill>
                  <a:schemeClr val="accent1">
                    <a:lumMod val="50000"/>
                  </a:schemeClr>
                </a:solidFill>
                <a:latin typeface="+mn-lt"/>
              </a:rPr>
              <a:t>Polymedco</a:t>
            </a:r>
            <a:r>
              <a:rPr lang="en-US" sz="800" dirty="0">
                <a:solidFill>
                  <a:schemeClr val="accent1">
                    <a:lumMod val="50000"/>
                  </a:schemeClr>
                </a:solidFill>
                <a:latin typeface="+mn-lt"/>
              </a:rPr>
              <a:t> OC-Auto</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 Micro 80 </a:t>
            </a:r>
            <a:r>
              <a:rPr lang="en-US" sz="800" dirty="0" err="1">
                <a:solidFill>
                  <a:schemeClr val="accent1">
                    <a:lumMod val="50000"/>
                  </a:schemeClr>
                </a:solidFill>
                <a:latin typeface="+mn-lt"/>
              </a:rPr>
              <a:t>iFOB</a:t>
            </a:r>
            <a:r>
              <a:rPr lang="en-US" sz="800" dirty="0">
                <a:solidFill>
                  <a:schemeClr val="accent1">
                    <a:lumMod val="50000"/>
                  </a:schemeClr>
                </a:solidFill>
                <a:latin typeface="+mn-lt"/>
              </a:rPr>
              <a:t> Test. </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Stool samples with hemoglobin &gt;100 ng/mL buffer were considered positive. </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The algorithm integrates the weighting factor of all the individual biomarkers simultaneously to generate a composite score. Value below a predefined threshold for reference MDM indicates an invalid result. </a:t>
            </a:r>
          </a:p>
        </p:txBody>
      </p:sp>
      <p:sp>
        <p:nvSpPr>
          <p:cNvPr id="14" name="Footer Placeholder 1">
            <a:extLst>
              <a:ext uri="{FF2B5EF4-FFF2-40B4-BE49-F238E27FC236}">
                <a16:creationId xmlns:a16="http://schemas.microsoft.com/office/drawing/2014/main" id="{243E1BA8-2BCB-F0FA-DDAF-C8A9BEFA8F32}"/>
              </a:ext>
            </a:extLst>
          </p:cNvPr>
          <p:cNvSpPr txBox="1">
            <a:spLocks/>
          </p:cNvSpPr>
          <p:nvPr/>
        </p:nvSpPr>
        <p:spPr>
          <a:xfrm>
            <a:off x="365124" y="6294792"/>
            <a:ext cx="8021791" cy="461665"/>
          </a:xfrm>
          <a:prstGeom prst="rect">
            <a:avLst/>
          </a:prstGeom>
          <a:noFill/>
        </p:spPr>
        <p:txBody>
          <a:bodyPr wrap="square" anchor="b" anchorCtr="0">
            <a:spAutoFit/>
          </a:bodyPr>
          <a:lstStyle>
            <a:defPPr>
              <a:defRPr lang="en-US"/>
            </a:defPPr>
            <a:lvl1pPr marL="0" algn="l" defTabSz="914400" rtl="0" eaLnBrk="1" latinLnBrk="0" hangingPunct="1">
              <a:defRPr sz="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a:solidFill>
                  <a:schemeClr val="accent1">
                    <a:lumMod val="50000"/>
                  </a:schemeClr>
                </a:solidFill>
                <a:latin typeface="+mn-lt"/>
              </a:rPr>
              <a:t>ELISA: </a:t>
            </a:r>
            <a:r>
              <a:rPr lang="en-US" sz="800" dirty="0">
                <a:solidFill>
                  <a:schemeClr val="accent1">
                    <a:lumMod val="50000"/>
                  </a:schemeClr>
                </a:solidFill>
                <a:latin typeface="+mn-lt"/>
              </a:rPr>
              <a:t>enzyme-linked immunosorbent assay; </a:t>
            </a:r>
            <a:r>
              <a:rPr lang="en-US" b="1" dirty="0">
                <a:solidFill>
                  <a:schemeClr val="accent1">
                    <a:lumMod val="50000"/>
                  </a:schemeClr>
                </a:solidFill>
                <a:latin typeface="+mn-lt"/>
              </a:rPr>
              <a:t>FIT: </a:t>
            </a:r>
            <a:r>
              <a:rPr lang="en-US" sz="800" dirty="0">
                <a:solidFill>
                  <a:schemeClr val="accent1">
                    <a:lumMod val="50000"/>
                  </a:schemeClr>
                </a:solidFill>
                <a:latin typeface="+mn-lt"/>
              </a:rPr>
              <a:t>fecal immunochemical test; </a:t>
            </a:r>
            <a:r>
              <a:rPr lang="en-US" b="1" dirty="0">
                <a:solidFill>
                  <a:schemeClr val="accent1">
                    <a:lumMod val="50000"/>
                  </a:schemeClr>
                </a:solidFill>
                <a:latin typeface="+mn-lt"/>
              </a:rPr>
              <a:t>Hb: </a:t>
            </a:r>
            <a:r>
              <a:rPr lang="en-US" sz="800" dirty="0">
                <a:solidFill>
                  <a:schemeClr val="accent1">
                    <a:lumMod val="50000"/>
                  </a:schemeClr>
                </a:solidFill>
                <a:latin typeface="+mn-lt"/>
              </a:rPr>
              <a:t>hemoglobin; </a:t>
            </a:r>
            <a:r>
              <a:rPr lang="en-US" b="1" dirty="0">
                <a:solidFill>
                  <a:schemeClr val="accent1">
                    <a:lumMod val="50000"/>
                  </a:schemeClr>
                </a:solidFill>
                <a:latin typeface="+mn-lt"/>
              </a:rPr>
              <a:t>LQAS:</a:t>
            </a:r>
            <a:r>
              <a:rPr lang="en-US" sz="800" dirty="0">
                <a:solidFill>
                  <a:schemeClr val="accent1">
                    <a:lumMod val="50000"/>
                  </a:schemeClr>
                </a:solidFill>
                <a:latin typeface="+mn-lt"/>
              </a:rPr>
              <a:t> long-probe quantitative amplified signal; </a:t>
            </a:r>
            <a:r>
              <a:rPr lang="en-US" b="1" dirty="0">
                <a:solidFill>
                  <a:schemeClr val="accent1">
                    <a:lumMod val="50000"/>
                  </a:schemeClr>
                </a:solidFill>
                <a:latin typeface="+mn-lt"/>
              </a:rPr>
              <a:t>MDM: </a:t>
            </a:r>
            <a:r>
              <a:rPr lang="en-US" sz="800" dirty="0">
                <a:solidFill>
                  <a:schemeClr val="accent1">
                    <a:lumMod val="50000"/>
                  </a:schemeClr>
                </a:solidFill>
                <a:latin typeface="+mn-lt"/>
              </a:rPr>
              <a:t>methylated DNA marker; </a:t>
            </a:r>
            <a:r>
              <a:rPr lang="en-US" b="1" dirty="0">
                <a:solidFill>
                  <a:schemeClr val="accent1">
                    <a:lumMod val="50000"/>
                  </a:schemeClr>
                </a:solidFill>
                <a:latin typeface="+mn-lt"/>
              </a:rPr>
              <a:t>PCR: </a:t>
            </a:r>
            <a:r>
              <a:rPr lang="en-US" sz="800" dirty="0">
                <a:solidFill>
                  <a:schemeClr val="accent1">
                    <a:lumMod val="50000"/>
                  </a:schemeClr>
                </a:solidFill>
                <a:latin typeface="+mn-lt"/>
              </a:rPr>
              <a:t>polymerase chain reaction.</a:t>
            </a:r>
          </a:p>
          <a:p>
            <a:r>
              <a:rPr lang="en-US" sz="800" dirty="0">
                <a:solidFill>
                  <a:schemeClr val="accent1">
                    <a:lumMod val="50000"/>
                  </a:schemeClr>
                </a:solidFill>
                <a:latin typeface="+mn-lt"/>
              </a:rPr>
              <a:t>1. </a:t>
            </a:r>
            <a:r>
              <a:rPr lang="en-US" sz="800" dirty="0" err="1">
                <a:solidFill>
                  <a:schemeClr val="accent1">
                    <a:lumMod val="50000"/>
                  </a:schemeClr>
                </a:solidFill>
                <a:latin typeface="+mn-lt"/>
              </a:rPr>
              <a:t>Imperiale</a:t>
            </a:r>
            <a:r>
              <a:rPr lang="en-US" sz="800" dirty="0">
                <a:solidFill>
                  <a:schemeClr val="accent1">
                    <a:lumMod val="50000"/>
                  </a:schemeClr>
                </a:solidFill>
                <a:latin typeface="+mn-lt"/>
              </a:rPr>
              <a:t> TF, et al. </a:t>
            </a:r>
            <a:r>
              <a:rPr lang="en-US" sz="800" i="1" dirty="0">
                <a:solidFill>
                  <a:schemeClr val="accent1">
                    <a:lumMod val="50000"/>
                  </a:schemeClr>
                </a:solidFill>
                <a:latin typeface="+mn-lt"/>
              </a:rPr>
              <a:t>N Engl J Med</a:t>
            </a:r>
            <a:r>
              <a:rPr lang="en-US" sz="800" dirty="0">
                <a:solidFill>
                  <a:schemeClr val="accent1">
                    <a:lumMod val="50000"/>
                  </a:schemeClr>
                </a:solidFill>
                <a:latin typeface="+mn-lt"/>
              </a:rPr>
              <a:t>. 2024;390(Suppl):S1-S46. 2. </a:t>
            </a:r>
            <a:r>
              <a:rPr lang="en-US" sz="800" dirty="0" err="1">
                <a:solidFill>
                  <a:schemeClr val="accent1">
                    <a:lumMod val="50000"/>
                  </a:schemeClr>
                </a:solidFill>
                <a:latin typeface="+mn-lt"/>
              </a:rPr>
              <a:t>Imperiale</a:t>
            </a:r>
            <a:r>
              <a:rPr lang="en-US" sz="800" dirty="0">
                <a:solidFill>
                  <a:schemeClr val="accent1">
                    <a:lumMod val="50000"/>
                  </a:schemeClr>
                </a:solidFill>
                <a:latin typeface="+mn-lt"/>
              </a:rPr>
              <a:t> TF, et al. </a:t>
            </a:r>
            <a:r>
              <a:rPr lang="en-US" sz="800" i="1" dirty="0">
                <a:solidFill>
                  <a:schemeClr val="accent1">
                    <a:lumMod val="50000"/>
                  </a:schemeClr>
                </a:solidFill>
                <a:latin typeface="+mn-lt"/>
              </a:rPr>
              <a:t>N Engl J Med</a:t>
            </a:r>
            <a:r>
              <a:rPr lang="en-US" sz="800" dirty="0">
                <a:solidFill>
                  <a:schemeClr val="accent1">
                    <a:lumMod val="50000"/>
                  </a:schemeClr>
                </a:solidFill>
                <a:latin typeface="+mn-lt"/>
              </a:rPr>
              <a:t>. 2024;390(11):984-993.</a:t>
            </a:r>
          </a:p>
        </p:txBody>
      </p:sp>
      <p:cxnSp>
        <p:nvCxnSpPr>
          <p:cNvPr id="15" name="Straight Arrow Connector 14">
            <a:extLst>
              <a:ext uri="{FF2B5EF4-FFF2-40B4-BE49-F238E27FC236}">
                <a16:creationId xmlns:a16="http://schemas.microsoft.com/office/drawing/2014/main" id="{2064449B-3D50-590F-D9E7-B304105CBCE4}"/>
              </a:ext>
            </a:extLst>
          </p:cNvPr>
          <p:cNvCxnSpPr>
            <a:cxnSpLocks/>
          </p:cNvCxnSpPr>
          <p:nvPr/>
        </p:nvCxnSpPr>
        <p:spPr>
          <a:xfrm>
            <a:off x="5088403" y="1987739"/>
            <a:ext cx="0" cy="548640"/>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D15AE3E-763A-AE1B-A792-1F32C0BC624D}"/>
              </a:ext>
            </a:extLst>
          </p:cNvPr>
          <p:cNvSpPr txBox="1"/>
          <p:nvPr/>
        </p:nvSpPr>
        <p:spPr>
          <a:xfrm>
            <a:off x="5914095" y="2590233"/>
            <a:ext cx="2132299" cy="153888"/>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ea typeface="+mn-ea"/>
                <a:cs typeface="+mn-cs"/>
              </a:rPr>
              <a:t>Whole stool sample for MDM</a:t>
            </a:r>
          </a:p>
        </p:txBody>
      </p:sp>
      <p:sp>
        <p:nvSpPr>
          <p:cNvPr id="18" name="TextBox 17">
            <a:extLst>
              <a:ext uri="{FF2B5EF4-FFF2-40B4-BE49-F238E27FC236}">
                <a16:creationId xmlns:a16="http://schemas.microsoft.com/office/drawing/2014/main" id="{64318EDD-400F-0A00-87E0-4AD1CC8F3ECF}"/>
              </a:ext>
            </a:extLst>
          </p:cNvPr>
          <p:cNvSpPr txBox="1"/>
          <p:nvPr/>
        </p:nvSpPr>
        <p:spPr>
          <a:xfrm>
            <a:off x="3590505" y="3025483"/>
            <a:ext cx="3625393" cy="216000"/>
          </a:xfrm>
          <a:prstGeom prst="rect">
            <a:avLst/>
          </a:prstGeom>
          <a:solidFill>
            <a:schemeClr val="bg1">
              <a:lumMod val="50000"/>
            </a:schemeClr>
          </a:solidFill>
        </p:spPr>
        <p:txBody>
          <a:bodyPr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ea typeface="+mn-ea"/>
                <a:cs typeface="+mn-cs"/>
              </a:rPr>
              <a:t>Exact Sciences Laboratories, Madison, WI</a:t>
            </a:r>
          </a:p>
        </p:txBody>
      </p:sp>
      <p:sp>
        <p:nvSpPr>
          <p:cNvPr id="19" name="TextBox 18">
            <a:extLst>
              <a:ext uri="{FF2B5EF4-FFF2-40B4-BE49-F238E27FC236}">
                <a16:creationId xmlns:a16="http://schemas.microsoft.com/office/drawing/2014/main" id="{F4AE857F-9346-3620-C894-1EE7BE4FE202}"/>
              </a:ext>
            </a:extLst>
          </p:cNvPr>
          <p:cNvSpPr txBox="1"/>
          <p:nvPr/>
        </p:nvSpPr>
        <p:spPr>
          <a:xfrm>
            <a:off x="8859030" y="2534819"/>
            <a:ext cx="2511336" cy="138499"/>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ea typeface="+mn-ea"/>
                <a:cs typeface="+mn-cs"/>
              </a:rPr>
              <a:t>Buffer adjusted, homogenized </a:t>
            </a:r>
            <a:r>
              <a:rPr kumimoji="0" lang="en-US" sz="900" b="0" i="0" u="none" strike="noStrike" kern="1200" cap="none" spc="0" normalizeH="0" baseline="0" noProof="0" dirty="0">
                <a:ln>
                  <a:noFill/>
                </a:ln>
                <a:solidFill>
                  <a:prstClr val="black"/>
                </a:solidFill>
                <a:effectLst/>
                <a:uLnTx/>
                <a:uFillTx/>
                <a:ea typeface="+mn-ea"/>
                <a:cs typeface="+mn-cs"/>
                <a:sym typeface="Wingdings" panose="05000000000000000000" pitchFamily="2" charset="2"/>
              </a:rPr>
              <a:t> -80°C</a:t>
            </a:r>
            <a:endParaRPr kumimoji="0" lang="en-US" sz="900" b="0" i="0" u="none" strike="noStrike" kern="1200" cap="none" spc="0" normalizeH="0" baseline="0" noProof="0" dirty="0">
              <a:ln>
                <a:noFill/>
              </a:ln>
              <a:solidFill>
                <a:prstClr val="black"/>
              </a:solidFill>
              <a:effectLst/>
              <a:uLnTx/>
              <a:uFillTx/>
              <a:ea typeface="+mn-ea"/>
              <a:cs typeface="+mn-cs"/>
            </a:endParaRPr>
          </a:p>
        </p:txBody>
      </p:sp>
      <p:sp>
        <p:nvSpPr>
          <p:cNvPr id="21" name="TextBox 20">
            <a:extLst>
              <a:ext uri="{FF2B5EF4-FFF2-40B4-BE49-F238E27FC236}">
                <a16:creationId xmlns:a16="http://schemas.microsoft.com/office/drawing/2014/main" id="{8A5011BB-6348-B90E-770D-913097F40BDA}"/>
              </a:ext>
            </a:extLst>
          </p:cNvPr>
          <p:cNvSpPr txBox="1"/>
          <p:nvPr/>
        </p:nvSpPr>
        <p:spPr>
          <a:xfrm>
            <a:off x="8948243" y="2999364"/>
            <a:ext cx="2332911" cy="276999"/>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ea typeface="+mn-ea"/>
                <a:cs typeface="+mn-cs"/>
              </a:rPr>
              <a:t>Centrifuged, removed PCR inhibitors, captured magnetic beads of MDM</a:t>
            </a:r>
          </a:p>
        </p:txBody>
      </p:sp>
      <p:sp>
        <p:nvSpPr>
          <p:cNvPr id="25" name="TextBox 24">
            <a:extLst>
              <a:ext uri="{FF2B5EF4-FFF2-40B4-BE49-F238E27FC236}">
                <a16:creationId xmlns:a16="http://schemas.microsoft.com/office/drawing/2014/main" id="{6CB56B4D-DB18-3FA6-41B7-88D9EBCC8CE2}"/>
              </a:ext>
            </a:extLst>
          </p:cNvPr>
          <p:cNvSpPr txBox="1"/>
          <p:nvPr/>
        </p:nvSpPr>
        <p:spPr>
          <a:xfrm>
            <a:off x="9013804" y="3602409"/>
            <a:ext cx="2201788" cy="138499"/>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ea typeface="+mn-ea"/>
                <a:cs typeface="+mn-cs"/>
              </a:rPr>
              <a:t>3 MDMs and a reference standard</a:t>
            </a:r>
          </a:p>
        </p:txBody>
      </p:sp>
      <p:sp>
        <p:nvSpPr>
          <p:cNvPr id="26" name="TextBox 25">
            <a:extLst>
              <a:ext uri="{FF2B5EF4-FFF2-40B4-BE49-F238E27FC236}">
                <a16:creationId xmlns:a16="http://schemas.microsoft.com/office/drawing/2014/main" id="{E13D0917-1BDE-A4EF-9090-4A8219DC0B54}"/>
              </a:ext>
            </a:extLst>
          </p:cNvPr>
          <p:cNvSpPr txBox="1"/>
          <p:nvPr/>
        </p:nvSpPr>
        <p:spPr>
          <a:xfrm>
            <a:off x="9364871" y="4066954"/>
            <a:ext cx="1499655" cy="138499"/>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ea typeface="+mn-ea"/>
                <a:cs typeface="+mn-cs"/>
              </a:rPr>
              <a:t>Bisulfite conversion</a:t>
            </a:r>
          </a:p>
        </p:txBody>
      </p:sp>
      <p:sp>
        <p:nvSpPr>
          <p:cNvPr id="27" name="TextBox 26">
            <a:extLst>
              <a:ext uri="{FF2B5EF4-FFF2-40B4-BE49-F238E27FC236}">
                <a16:creationId xmlns:a16="http://schemas.microsoft.com/office/drawing/2014/main" id="{29C5B13D-7DDE-C870-A91C-9EF4AED021DC}"/>
              </a:ext>
            </a:extLst>
          </p:cNvPr>
          <p:cNvSpPr txBox="1"/>
          <p:nvPr/>
        </p:nvSpPr>
        <p:spPr>
          <a:xfrm>
            <a:off x="9013802" y="4531500"/>
            <a:ext cx="2201792" cy="138499"/>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ea typeface="+mn-ea"/>
                <a:cs typeface="+mn-cs"/>
              </a:rPr>
              <a:t>Quantitative amplification: LQAS</a:t>
            </a:r>
          </a:p>
        </p:txBody>
      </p:sp>
      <p:sp>
        <p:nvSpPr>
          <p:cNvPr id="36" name="TextBox 35">
            <a:extLst>
              <a:ext uri="{FF2B5EF4-FFF2-40B4-BE49-F238E27FC236}">
                <a16:creationId xmlns:a16="http://schemas.microsoft.com/office/drawing/2014/main" id="{6A134602-E795-D9CC-35F2-0BBD6712177D}"/>
              </a:ext>
            </a:extLst>
          </p:cNvPr>
          <p:cNvSpPr txBox="1"/>
          <p:nvPr/>
        </p:nvSpPr>
        <p:spPr>
          <a:xfrm>
            <a:off x="7410619" y="988465"/>
            <a:ext cx="4324181" cy="872034"/>
          </a:xfrm>
          <a:prstGeom prst="rect">
            <a:avLst/>
          </a:prstGeom>
          <a:noFill/>
        </p:spPr>
        <p:txBody>
          <a:bodyPr wrap="square" lIns="0" tIns="0" rIns="0" bIns="0" rtlCol="0" anchor="ctr" anchorCtr="0">
            <a:spAutoFit/>
          </a:bodyPr>
          <a:lstStyle/>
          <a:p>
            <a:pPr marL="0" marR="0" lvl="0" indent="0" algn="l" defTabSz="914400" rtl="0" eaLnBrk="1" fontAlgn="auto" latinLnBrk="0" hangingPunct="1">
              <a:lnSpc>
                <a:spcPct val="100000"/>
              </a:lnSpc>
              <a:spcBef>
                <a:spcPts val="100"/>
              </a:spcBef>
              <a:spcAft>
                <a:spcPts val="100"/>
              </a:spcAft>
              <a:buClrTx/>
              <a:buSzTx/>
              <a:buFontTx/>
              <a:buNone/>
              <a:tabLst/>
              <a:defRPr/>
            </a:pPr>
            <a:r>
              <a:rPr kumimoji="0" lang="en-US" sz="1000" b="1" i="0" u="none" strike="noStrike" kern="1200" cap="none" spc="0" normalizeH="0" baseline="0" noProof="0" dirty="0">
                <a:ln>
                  <a:noFill/>
                </a:ln>
                <a:solidFill>
                  <a:schemeClr val="tx2"/>
                </a:solidFill>
                <a:effectLst/>
                <a:uLnTx/>
                <a:uFillTx/>
                <a:ea typeface="+mn-ea"/>
                <a:cs typeface="+mn-cs"/>
              </a:rPr>
              <a:t>26,758</a:t>
            </a:r>
            <a:r>
              <a:rPr kumimoji="0" lang="en-US" sz="1000" b="0" i="0" u="none" strike="noStrike" kern="1200" cap="none" spc="0" normalizeH="0" baseline="0" noProof="0" dirty="0">
                <a:ln>
                  <a:noFill/>
                </a:ln>
                <a:solidFill>
                  <a:prstClr val="black"/>
                </a:solidFill>
                <a:effectLst/>
                <a:uLnTx/>
                <a:uFillTx/>
                <a:ea typeface="+mn-ea"/>
                <a:cs typeface="+mn-cs"/>
              </a:rPr>
              <a:t> participants enrolled at</a:t>
            </a:r>
            <a:r>
              <a:rPr kumimoji="0" lang="en-US" sz="1000" b="0" i="0" u="none" strike="noStrike" kern="1200" cap="none" spc="0" normalizeH="0" baseline="0" noProof="0" dirty="0">
                <a:ln>
                  <a:noFill/>
                </a:ln>
                <a:solidFill>
                  <a:schemeClr val="accent3"/>
                </a:solidFill>
                <a:effectLst/>
                <a:uLnTx/>
                <a:uFillTx/>
                <a:ea typeface="+mn-ea"/>
                <a:cs typeface="+mn-cs"/>
              </a:rPr>
              <a:t> </a:t>
            </a:r>
            <a:r>
              <a:rPr lang="en-US" sz="1000" b="1" dirty="0">
                <a:solidFill>
                  <a:schemeClr val="tx2"/>
                </a:solidFill>
              </a:rPr>
              <a:t>186</a:t>
            </a:r>
            <a:r>
              <a:rPr kumimoji="0" lang="en-US" sz="1000" b="0" i="0" u="none" strike="noStrike" kern="1200" cap="none" spc="0" normalizeH="0" baseline="0" noProof="0" dirty="0">
                <a:ln>
                  <a:noFill/>
                </a:ln>
                <a:solidFill>
                  <a:schemeClr val="accent3"/>
                </a:solidFill>
                <a:effectLst/>
                <a:uLnTx/>
                <a:uFillTx/>
                <a:ea typeface="+mn-ea"/>
                <a:cs typeface="+mn-cs"/>
              </a:rPr>
              <a:t> </a:t>
            </a:r>
            <a:r>
              <a:rPr kumimoji="0" lang="en-US" sz="1000" b="0" i="0" u="none" strike="noStrike" kern="1200" cap="none" spc="0" normalizeH="0" baseline="0" noProof="0" dirty="0">
                <a:ln>
                  <a:noFill/>
                </a:ln>
                <a:solidFill>
                  <a:prstClr val="black"/>
                </a:solidFill>
                <a:effectLst/>
                <a:uLnTx/>
                <a:uFillTx/>
                <a:ea typeface="+mn-ea"/>
                <a:cs typeface="+mn-cs"/>
              </a:rPr>
              <a:t>sites, </a:t>
            </a:r>
            <a:r>
              <a:rPr lang="en-US" sz="1000" b="1" dirty="0">
                <a:solidFill>
                  <a:schemeClr val="tx2"/>
                </a:solidFill>
              </a:rPr>
              <a:t>20,176</a:t>
            </a:r>
            <a:r>
              <a:rPr kumimoji="0" lang="en-US" sz="1000" b="0" i="0" u="none" strike="noStrike" kern="1200" cap="none" spc="0" normalizeH="0" baseline="0" noProof="0" dirty="0">
                <a:ln>
                  <a:noFill/>
                </a:ln>
                <a:solidFill>
                  <a:prstClr val="black"/>
                </a:solidFill>
                <a:effectLst/>
                <a:uLnTx/>
                <a:uFillTx/>
                <a:ea typeface="+mn-ea"/>
                <a:cs typeface="+mn-cs"/>
              </a:rPr>
              <a:t> evaluable samples</a:t>
            </a:r>
            <a:r>
              <a:rPr kumimoji="0" lang="en-US" sz="1000" b="0" i="0" u="none" strike="noStrike" kern="1200" cap="none" spc="0" normalizeH="0" baseline="30000" noProof="0" dirty="0">
                <a:ln>
                  <a:noFill/>
                </a:ln>
                <a:solidFill>
                  <a:prstClr val="black"/>
                </a:solidFill>
                <a:effectLst/>
                <a:uLnTx/>
                <a:uFillTx/>
                <a:ea typeface="+mn-ea"/>
                <a:cs typeface="+mn-cs"/>
              </a:rPr>
              <a:t>2</a:t>
            </a:r>
            <a:endParaRPr kumimoji="0" lang="en-US" sz="10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100"/>
              </a:spcBef>
              <a:spcAft>
                <a:spcPts val="100"/>
              </a:spcAft>
              <a:buClrTx/>
              <a:buSzTx/>
              <a:buFontTx/>
              <a:buNone/>
              <a:tabLst/>
              <a:defRPr/>
            </a:pPr>
            <a:r>
              <a:rPr kumimoji="0" lang="en-US" sz="1000" b="0" i="0" u="none" strike="noStrike" kern="1200" cap="none" spc="0" normalizeH="0" baseline="0" noProof="0" dirty="0">
                <a:ln>
                  <a:noFill/>
                </a:ln>
                <a:solidFill>
                  <a:prstClr val="black"/>
                </a:solidFill>
                <a:effectLst/>
                <a:uLnTx/>
                <a:uFillTx/>
                <a:ea typeface="+mn-ea"/>
                <a:cs typeface="+mn-cs"/>
              </a:rPr>
              <a:t>Positive results for any CRC</a:t>
            </a:r>
            <a:r>
              <a:rPr kumimoji="0" lang="en-US" sz="1000" b="0" i="0" u="none" strike="noStrike" kern="1200" cap="none" spc="0" normalizeH="0" baseline="30000" noProof="0" dirty="0">
                <a:ln>
                  <a:noFill/>
                </a:ln>
                <a:solidFill>
                  <a:prstClr val="black"/>
                </a:solidFill>
                <a:effectLst/>
                <a:uLnTx/>
                <a:uFillTx/>
                <a:ea typeface="+mn-ea"/>
                <a:cs typeface="+mn-cs"/>
              </a:rPr>
              <a:t>2</a:t>
            </a:r>
            <a:r>
              <a:rPr kumimoji="0" lang="en-US" sz="1000" b="0" i="0" u="none" strike="noStrike" kern="1200" cap="none" spc="0" normalizeH="0" baseline="0" noProof="0" dirty="0">
                <a:ln>
                  <a:noFill/>
                </a:ln>
                <a:solidFill>
                  <a:prstClr val="black"/>
                </a:solidFill>
                <a:effectLst/>
                <a:uLnTx/>
                <a:uFillTx/>
                <a:ea typeface="+mn-ea"/>
                <a:cs typeface="+mn-cs"/>
              </a:rPr>
              <a:t>:</a:t>
            </a:r>
            <a:endParaRPr lang="en-US" sz="1000" b="0" i="0" u="none" strike="noStrike" kern="1200" cap="none" spc="0" normalizeH="0" baseline="0" noProof="0" dirty="0">
              <a:ln>
                <a:noFill/>
              </a:ln>
              <a:solidFill>
                <a:prstClr val="black"/>
              </a:solidFill>
              <a:effectLst/>
              <a:uLnTx/>
              <a:uFillTx/>
              <a:cs typeface="Arial"/>
            </a:endParaRPr>
          </a:p>
          <a:p>
            <a:pPr marL="171450" marR="0" lvl="0" indent="-171450" algn="l" defTabSz="91440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ea typeface="+mn-ea"/>
                <a:cs typeface="+mn-cs"/>
              </a:rPr>
              <a:t>Colonoscopy: </a:t>
            </a:r>
            <a:r>
              <a:rPr lang="en-US" sz="1000" b="1" dirty="0">
                <a:solidFill>
                  <a:schemeClr val="tx2"/>
                </a:solidFill>
              </a:rPr>
              <a:t>98</a:t>
            </a:r>
          </a:p>
          <a:p>
            <a:pPr marL="171450" indent="-171450">
              <a:spcBef>
                <a:spcPts val="100"/>
              </a:spcBef>
              <a:spcAft>
                <a:spcPts val="100"/>
              </a:spcAft>
              <a:buFont typeface="Arial" panose="020B0604020202020204" pitchFamily="34" charset="0"/>
              <a:buChar char="•"/>
              <a:defRPr/>
            </a:pPr>
            <a:r>
              <a:rPr lang="en-US" sz="1000" dirty="0">
                <a:solidFill>
                  <a:prstClr val="black"/>
                </a:solidFill>
              </a:rPr>
              <a:t>The next-generation</a:t>
            </a:r>
            <a:r>
              <a:rPr kumimoji="0" lang="en-US" sz="1000" b="0" i="0" u="none" strike="noStrike" kern="1200" cap="none" spc="0" normalizeH="0" baseline="0" noProof="0" dirty="0">
                <a:ln>
                  <a:noFill/>
                </a:ln>
                <a:solidFill>
                  <a:prstClr val="black"/>
                </a:solidFill>
                <a:effectLst/>
                <a:uLnTx/>
                <a:uFillTx/>
                <a:ea typeface="+mn-ea"/>
                <a:cs typeface="+mn-cs"/>
              </a:rPr>
              <a:t> mt-</a:t>
            </a:r>
            <a:r>
              <a:rPr kumimoji="0" lang="en-US" sz="1000" b="0" i="0" u="none" strike="noStrike" kern="1200" cap="none" spc="0" normalizeH="0" baseline="0" noProof="0" dirty="0" err="1">
                <a:ln>
                  <a:noFill/>
                </a:ln>
                <a:solidFill>
                  <a:prstClr val="black"/>
                </a:solidFill>
                <a:effectLst/>
                <a:uLnTx/>
                <a:uFillTx/>
                <a:ea typeface="+mn-ea"/>
                <a:cs typeface="+mn-cs"/>
              </a:rPr>
              <a:t>sDNA</a:t>
            </a:r>
            <a:r>
              <a:rPr lang="en-US" sz="1000" dirty="0">
                <a:solidFill>
                  <a:prstClr val="black"/>
                </a:solidFill>
              </a:rPr>
              <a:t> test</a:t>
            </a:r>
            <a:r>
              <a:rPr kumimoji="0" lang="en-US" sz="1000" b="0" i="0" u="none" strike="noStrike" kern="1200" cap="none" spc="0" normalizeH="0" baseline="0" noProof="0" dirty="0">
                <a:ln>
                  <a:noFill/>
                </a:ln>
                <a:solidFill>
                  <a:prstClr val="black"/>
                </a:solidFill>
                <a:effectLst/>
                <a:uLnTx/>
                <a:uFillTx/>
                <a:ea typeface="+mn-ea"/>
                <a:cs typeface="+mn-cs"/>
              </a:rPr>
              <a:t>: </a:t>
            </a:r>
            <a:r>
              <a:rPr lang="en-US" sz="1000" b="1" dirty="0">
                <a:solidFill>
                  <a:schemeClr val="tx2"/>
                </a:solidFill>
              </a:rPr>
              <a:t>92</a:t>
            </a:r>
          </a:p>
          <a:p>
            <a:pPr marL="171450" marR="0" lvl="0" indent="-171450" algn="l" defTabSz="914400" rtl="0" eaLnBrk="1" fontAlgn="auto" latinLnBrk="0" hangingPunct="1">
              <a:lnSpc>
                <a:spcPct val="100000"/>
              </a:lnSpc>
              <a:spcBef>
                <a:spcPts val="100"/>
              </a:spcBef>
              <a:spcAft>
                <a:spcPts val="10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ea typeface="+mn-ea"/>
                <a:cs typeface="+mn-cs"/>
              </a:rPr>
              <a:t>FIT: </a:t>
            </a:r>
            <a:r>
              <a:rPr lang="en-US" sz="1000" b="1" dirty="0">
                <a:solidFill>
                  <a:schemeClr val="tx2"/>
                </a:solidFill>
              </a:rPr>
              <a:t>66</a:t>
            </a:r>
          </a:p>
        </p:txBody>
      </p:sp>
      <p:grpSp>
        <p:nvGrpSpPr>
          <p:cNvPr id="168" name="Group 167">
            <a:extLst>
              <a:ext uri="{FF2B5EF4-FFF2-40B4-BE49-F238E27FC236}">
                <a16:creationId xmlns:a16="http://schemas.microsoft.com/office/drawing/2014/main" id="{1EF6F055-8DF1-395B-D7A8-10A7A75D3EC8}"/>
              </a:ext>
            </a:extLst>
          </p:cNvPr>
          <p:cNvGrpSpPr/>
          <p:nvPr/>
        </p:nvGrpSpPr>
        <p:grpSpPr>
          <a:xfrm>
            <a:off x="4614375" y="3613194"/>
            <a:ext cx="832111" cy="296797"/>
            <a:chOff x="4614375" y="3505564"/>
            <a:chExt cx="832111" cy="296797"/>
          </a:xfrm>
        </p:grpSpPr>
        <p:sp>
          <p:nvSpPr>
            <p:cNvPr id="22" name="TextBox 21">
              <a:extLst>
                <a:ext uri="{FF2B5EF4-FFF2-40B4-BE49-F238E27FC236}">
                  <a16:creationId xmlns:a16="http://schemas.microsoft.com/office/drawing/2014/main" id="{1837120B-2E07-AD29-7BE1-1744AEE22528}"/>
                </a:ext>
              </a:extLst>
            </p:cNvPr>
            <p:cNvSpPr txBox="1"/>
            <p:nvPr/>
          </p:nvSpPr>
          <p:spPr>
            <a:xfrm>
              <a:off x="4711957" y="3578870"/>
              <a:ext cx="734529" cy="153888"/>
            </a:xfrm>
            <a:prstGeom prst="rect">
              <a:avLst/>
            </a:prstGeom>
            <a:noFill/>
          </p:spPr>
          <p:txBody>
            <a:bodyPr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ea typeface="+mn-ea"/>
                  <a:cs typeface="+mn-cs"/>
                </a:rPr>
                <a:t>ELISA</a:t>
              </a:r>
            </a:p>
          </p:txBody>
        </p:sp>
        <p:pic>
          <p:nvPicPr>
            <p:cNvPr id="121" name="Graphic 120">
              <a:extLst>
                <a:ext uri="{FF2B5EF4-FFF2-40B4-BE49-F238E27FC236}">
                  <a16:creationId xmlns:a16="http://schemas.microsoft.com/office/drawing/2014/main" id="{3A887552-31A7-4EAE-5ABF-838EC12B3559}"/>
                </a:ext>
              </a:extLst>
            </p:cNvPr>
            <p:cNvPicPr preferRelativeResize="0">
              <a:picLocks/>
            </p:cNvPicPr>
            <p:nvPr/>
          </p:nvPicPr>
          <p:blipFill>
            <a:blip r:embed="rId3">
              <a:extLst>
                <a:ext uri="{96DAC541-7B7A-43D3-8B79-37D633B846F1}">
                  <asvg:svgBlip xmlns:asvg="http://schemas.microsoft.com/office/drawing/2016/SVG/main" r:embed="rId4"/>
                </a:ext>
              </a:extLst>
            </a:blip>
            <a:stretch>
              <a:fillRect/>
            </a:stretch>
          </p:blipFill>
          <p:spPr>
            <a:xfrm>
              <a:off x="4614375" y="3505564"/>
              <a:ext cx="295200" cy="296797"/>
            </a:xfrm>
            <a:prstGeom prst="rect">
              <a:avLst/>
            </a:prstGeom>
          </p:spPr>
        </p:pic>
      </p:grpSp>
      <p:pic>
        <p:nvPicPr>
          <p:cNvPr id="122" name="Graphic 121">
            <a:extLst>
              <a:ext uri="{FF2B5EF4-FFF2-40B4-BE49-F238E27FC236}">
                <a16:creationId xmlns:a16="http://schemas.microsoft.com/office/drawing/2014/main" id="{3DADA71C-63E0-5738-5487-849B558508F1}"/>
              </a:ext>
            </a:extLst>
          </p:cNvPr>
          <p:cNvPicPr preferRelativeResize="0">
            <a:picLocks/>
          </p:cNvPicPr>
          <p:nvPr/>
        </p:nvPicPr>
        <p:blipFill>
          <a:blip r:embed="rId5">
            <a:extLst>
              <a:ext uri="{96DAC541-7B7A-43D3-8B79-37D633B846F1}">
                <asvg:svgBlip xmlns:asvg="http://schemas.microsoft.com/office/drawing/2016/SVG/main" r:embed="rId6"/>
              </a:ext>
            </a:extLst>
          </a:blip>
          <a:stretch>
            <a:fillRect/>
          </a:stretch>
        </p:blipFill>
        <p:spPr>
          <a:xfrm>
            <a:off x="7808501" y="2513900"/>
            <a:ext cx="295200" cy="296797"/>
          </a:xfrm>
          <a:prstGeom prst="rect">
            <a:avLst/>
          </a:prstGeom>
        </p:spPr>
      </p:pic>
      <p:pic>
        <p:nvPicPr>
          <p:cNvPr id="123" name="Graphic 122">
            <a:extLst>
              <a:ext uri="{FF2B5EF4-FFF2-40B4-BE49-F238E27FC236}">
                <a16:creationId xmlns:a16="http://schemas.microsoft.com/office/drawing/2014/main" id="{0307B9A3-A055-F2DB-BAFD-CEA8FC51157C}"/>
              </a:ext>
            </a:extLst>
          </p:cNvPr>
          <p:cNvPicPr preferRelativeResize="0">
            <a:picLocks/>
          </p:cNvPicPr>
          <p:nvPr/>
        </p:nvPicPr>
        <p:blipFill>
          <a:blip r:embed="rId7">
            <a:extLst>
              <a:ext uri="{96DAC541-7B7A-43D3-8B79-37D633B846F1}">
                <asvg:svgBlip xmlns:asvg="http://schemas.microsoft.com/office/drawing/2016/SVG/main" r:embed="rId8"/>
              </a:ext>
            </a:extLst>
          </a:blip>
          <a:stretch>
            <a:fillRect/>
          </a:stretch>
        </p:blipFill>
        <p:spPr>
          <a:xfrm>
            <a:off x="11182630" y="2999123"/>
            <a:ext cx="295200" cy="296797"/>
          </a:xfrm>
          <a:prstGeom prst="rect">
            <a:avLst/>
          </a:prstGeom>
        </p:spPr>
      </p:pic>
      <p:pic>
        <p:nvPicPr>
          <p:cNvPr id="135" name="Graphic 134">
            <a:extLst>
              <a:ext uri="{FF2B5EF4-FFF2-40B4-BE49-F238E27FC236}">
                <a16:creationId xmlns:a16="http://schemas.microsoft.com/office/drawing/2014/main" id="{267B7DB2-D4DB-4B36-1791-9EDBCBEE18DC}"/>
              </a:ext>
            </a:extLst>
          </p:cNvPr>
          <p:cNvPicPr preferRelativeResize="0">
            <a:picLocks/>
          </p:cNvPicPr>
          <p:nvPr/>
        </p:nvPicPr>
        <p:blipFill>
          <a:blip r:embed="rId9">
            <a:extLst>
              <a:ext uri="{96DAC541-7B7A-43D3-8B79-37D633B846F1}">
                <asvg:svgBlip xmlns:asvg="http://schemas.microsoft.com/office/drawing/2016/SVG/main" r:embed="rId10"/>
              </a:ext>
            </a:extLst>
          </a:blip>
          <a:stretch>
            <a:fillRect/>
          </a:stretch>
        </p:blipFill>
        <p:spPr>
          <a:xfrm>
            <a:off x="11182630" y="2471830"/>
            <a:ext cx="295200" cy="296797"/>
          </a:xfrm>
          <a:prstGeom prst="rect">
            <a:avLst/>
          </a:prstGeom>
        </p:spPr>
      </p:pic>
      <p:sp>
        <p:nvSpPr>
          <p:cNvPr id="16" name="TextBox 15">
            <a:extLst>
              <a:ext uri="{FF2B5EF4-FFF2-40B4-BE49-F238E27FC236}">
                <a16:creationId xmlns:a16="http://schemas.microsoft.com/office/drawing/2014/main" id="{47228A63-EB24-B384-0512-D7A36F834212}"/>
              </a:ext>
            </a:extLst>
          </p:cNvPr>
          <p:cNvSpPr txBox="1"/>
          <p:nvPr/>
        </p:nvSpPr>
        <p:spPr>
          <a:xfrm>
            <a:off x="4020191" y="2590233"/>
            <a:ext cx="1300631" cy="153888"/>
          </a:xfrm>
          <a:prstGeom prst="rect">
            <a:avLst/>
          </a:prstGeom>
          <a:noFill/>
        </p:spPr>
        <p:txBody>
          <a:bodyPr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ea typeface="+mn-ea"/>
                <a:cs typeface="+mn-cs"/>
              </a:rPr>
              <a:t>Stool </a:t>
            </a:r>
            <a:r>
              <a:rPr kumimoji="0" lang="en-US" sz="900" b="0" i="0" u="none" strike="noStrike" kern="1200" cap="none" spc="0" normalizeH="0" baseline="0" noProof="0" dirty="0">
                <a:ln>
                  <a:noFill/>
                </a:ln>
                <a:solidFill>
                  <a:prstClr val="black"/>
                </a:solidFill>
                <a:effectLst/>
                <a:uLnTx/>
                <a:uFillTx/>
                <a:ea typeface="+mn-ea"/>
                <a:cs typeface="+mn-cs"/>
              </a:rPr>
              <a:t>sample</a:t>
            </a:r>
            <a:r>
              <a:rPr kumimoji="0" lang="en-US" sz="1000" b="0" i="0" u="none" strike="noStrike" kern="1200" cap="none" spc="0" normalizeH="0" baseline="0" noProof="0" dirty="0">
                <a:ln>
                  <a:noFill/>
                </a:ln>
                <a:solidFill>
                  <a:prstClr val="black"/>
                </a:solidFill>
                <a:effectLst/>
                <a:uLnTx/>
                <a:uFillTx/>
                <a:ea typeface="+mn-ea"/>
                <a:cs typeface="+mn-cs"/>
              </a:rPr>
              <a:t> for Hb</a:t>
            </a:r>
          </a:p>
        </p:txBody>
      </p:sp>
      <p:pic>
        <p:nvPicPr>
          <p:cNvPr id="137" name="Graphic 136">
            <a:extLst>
              <a:ext uri="{FF2B5EF4-FFF2-40B4-BE49-F238E27FC236}">
                <a16:creationId xmlns:a16="http://schemas.microsoft.com/office/drawing/2014/main" id="{C9BCABAC-6862-DC10-6A39-D57B0AA24264}"/>
              </a:ext>
            </a:extLst>
          </p:cNvPr>
          <p:cNvPicPr preferRelativeResize="0">
            <a:picLocks/>
          </p:cNvPicPr>
          <p:nvPr/>
        </p:nvPicPr>
        <p:blipFill>
          <a:blip r:embed="rId11">
            <a:extLst>
              <a:ext uri="{96DAC541-7B7A-43D3-8B79-37D633B846F1}">
                <asvg:svgBlip xmlns:asvg="http://schemas.microsoft.com/office/drawing/2016/SVG/main" r:embed="rId12"/>
              </a:ext>
            </a:extLst>
          </a:blip>
          <a:stretch>
            <a:fillRect/>
          </a:stretch>
        </p:blipFill>
        <p:spPr>
          <a:xfrm>
            <a:off x="3793075" y="2457098"/>
            <a:ext cx="411548" cy="410400"/>
          </a:xfrm>
          <a:prstGeom prst="rect">
            <a:avLst/>
          </a:prstGeom>
        </p:spPr>
      </p:pic>
      <p:grpSp>
        <p:nvGrpSpPr>
          <p:cNvPr id="3" name="Group 2">
            <a:extLst>
              <a:ext uri="{FF2B5EF4-FFF2-40B4-BE49-F238E27FC236}">
                <a16:creationId xmlns:a16="http://schemas.microsoft.com/office/drawing/2014/main" id="{8A3F5C19-AE42-611C-B07E-7B08353F989A}"/>
              </a:ext>
            </a:extLst>
          </p:cNvPr>
          <p:cNvGrpSpPr/>
          <p:nvPr/>
        </p:nvGrpSpPr>
        <p:grpSpPr>
          <a:xfrm>
            <a:off x="2624008" y="1479506"/>
            <a:ext cx="984754" cy="522944"/>
            <a:chOff x="2489543" y="1544158"/>
            <a:chExt cx="984754" cy="522944"/>
          </a:xfrm>
        </p:grpSpPr>
        <p:sp>
          <p:nvSpPr>
            <p:cNvPr id="34" name="TextBox 33">
              <a:extLst>
                <a:ext uri="{FF2B5EF4-FFF2-40B4-BE49-F238E27FC236}">
                  <a16:creationId xmlns:a16="http://schemas.microsoft.com/office/drawing/2014/main" id="{86913B6C-E35D-A6A6-A4E3-0362E6165E66}"/>
                </a:ext>
              </a:extLst>
            </p:cNvPr>
            <p:cNvSpPr txBox="1"/>
            <p:nvPr/>
          </p:nvSpPr>
          <p:spPr>
            <a:xfrm>
              <a:off x="2489543" y="1913214"/>
              <a:ext cx="984754" cy="153888"/>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ea typeface="+mn-ea"/>
                  <a:cs typeface="+mn-cs"/>
                </a:rPr>
                <a:t>Stool sample</a:t>
              </a:r>
            </a:p>
          </p:txBody>
        </p:sp>
        <p:pic>
          <p:nvPicPr>
            <p:cNvPr id="139" name="Graphic 138">
              <a:extLst>
                <a:ext uri="{FF2B5EF4-FFF2-40B4-BE49-F238E27FC236}">
                  <a16:creationId xmlns:a16="http://schemas.microsoft.com/office/drawing/2014/main" id="{47F0C180-6675-72BC-BFE2-9DE682745A4A}"/>
                </a:ext>
              </a:extLst>
            </p:cNvPr>
            <p:cNvPicPr preferRelativeResize="0">
              <a:picLocks/>
            </p:cNvPicPr>
            <p:nvPr/>
          </p:nvPicPr>
          <p:blipFill>
            <a:blip r:embed="rId13">
              <a:extLst>
                <a:ext uri="{96DAC541-7B7A-43D3-8B79-37D633B846F1}">
                  <asvg:svgBlip xmlns:asvg="http://schemas.microsoft.com/office/drawing/2016/SVG/main" r:embed="rId14"/>
                </a:ext>
              </a:extLst>
            </a:blip>
            <a:stretch>
              <a:fillRect/>
            </a:stretch>
          </p:blipFill>
          <p:spPr>
            <a:xfrm>
              <a:off x="2776146" y="1544158"/>
              <a:ext cx="411548" cy="410400"/>
            </a:xfrm>
            <a:prstGeom prst="rect">
              <a:avLst/>
            </a:prstGeom>
          </p:spPr>
        </p:pic>
      </p:grpSp>
      <p:cxnSp>
        <p:nvCxnSpPr>
          <p:cNvPr id="252" name="Straight Arrow Connector 251">
            <a:extLst>
              <a:ext uri="{FF2B5EF4-FFF2-40B4-BE49-F238E27FC236}">
                <a16:creationId xmlns:a16="http://schemas.microsoft.com/office/drawing/2014/main" id="{A4326A84-D069-1ADD-B9A9-CCEC80D36DA7}"/>
              </a:ext>
            </a:extLst>
          </p:cNvPr>
          <p:cNvCxnSpPr>
            <a:cxnSpLocks/>
          </p:cNvCxnSpPr>
          <p:nvPr/>
        </p:nvCxnSpPr>
        <p:spPr>
          <a:xfrm>
            <a:off x="6367680" y="1987739"/>
            <a:ext cx="0" cy="54864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Straight Arrow Connector 180">
            <a:extLst>
              <a:ext uri="{FF2B5EF4-FFF2-40B4-BE49-F238E27FC236}">
                <a16:creationId xmlns:a16="http://schemas.microsoft.com/office/drawing/2014/main" id="{7BF786A3-7436-D0AB-BB78-99067DD740BB}"/>
              </a:ext>
            </a:extLst>
          </p:cNvPr>
          <p:cNvCxnSpPr>
            <a:cxnSpLocks/>
          </p:cNvCxnSpPr>
          <p:nvPr/>
        </p:nvCxnSpPr>
        <p:spPr>
          <a:xfrm>
            <a:off x="3608762" y="1925506"/>
            <a:ext cx="1103195" cy="0"/>
          </a:xfrm>
          <a:prstGeom prst="straightConnector1">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86" name="TextBox 185">
            <a:extLst>
              <a:ext uri="{FF2B5EF4-FFF2-40B4-BE49-F238E27FC236}">
                <a16:creationId xmlns:a16="http://schemas.microsoft.com/office/drawing/2014/main" id="{A0C4F8F5-2FF0-0B79-9B37-FB37ACA925CC}"/>
              </a:ext>
            </a:extLst>
          </p:cNvPr>
          <p:cNvSpPr txBox="1"/>
          <p:nvPr/>
        </p:nvSpPr>
        <p:spPr>
          <a:xfrm>
            <a:off x="3590506" y="2092870"/>
            <a:ext cx="2160000" cy="216000"/>
          </a:xfrm>
          <a:prstGeom prst="rect">
            <a:avLst/>
          </a:prstGeom>
          <a:solidFill>
            <a:schemeClr val="accent3"/>
          </a:solidFill>
        </p:spPr>
        <p:txBody>
          <a:bodyPr wrap="none" lIns="0" tIns="0" rIns="0" bIns="0" rtlCol="0" anchor="ctr" anchorCtr="0">
            <a:noAutofit/>
          </a:bodyPr>
          <a:lstStyle/>
          <a:p>
            <a:pPr algn="ctr"/>
            <a:r>
              <a:rPr lang="en-US" sz="1000" b="1">
                <a:solidFill>
                  <a:schemeClr val="bg1"/>
                </a:solidFill>
              </a:rPr>
              <a:t>Fecal hemoglobin processing</a:t>
            </a:r>
          </a:p>
        </p:txBody>
      </p:sp>
      <p:sp>
        <p:nvSpPr>
          <p:cNvPr id="188" name="TextBox 187">
            <a:extLst>
              <a:ext uri="{FF2B5EF4-FFF2-40B4-BE49-F238E27FC236}">
                <a16:creationId xmlns:a16="http://schemas.microsoft.com/office/drawing/2014/main" id="{0AE705EE-6747-8DB3-589E-A180D989F469}"/>
              </a:ext>
            </a:extLst>
          </p:cNvPr>
          <p:cNvSpPr txBox="1"/>
          <p:nvPr/>
        </p:nvSpPr>
        <p:spPr>
          <a:xfrm>
            <a:off x="6110975" y="2092870"/>
            <a:ext cx="3168000" cy="216000"/>
          </a:xfrm>
          <a:prstGeom prst="rect">
            <a:avLst/>
          </a:prstGeom>
          <a:solidFill>
            <a:schemeClr val="tx2"/>
          </a:solidFill>
        </p:spPr>
        <p:txBody>
          <a:bodyPr wrap="none" lIns="0" tIns="0" rIns="0" bIns="0" rtlCol="0" anchor="ctr" anchorCtr="0">
            <a:noAutofit/>
          </a:bodyPr>
          <a:lstStyle/>
          <a:p>
            <a:pPr algn="ctr"/>
            <a:r>
              <a:rPr lang="en-US" sz="1000" b="1">
                <a:solidFill>
                  <a:schemeClr val="bg1"/>
                </a:solidFill>
              </a:rPr>
              <a:t>Whole stool sample processing for biomarkers</a:t>
            </a:r>
          </a:p>
        </p:txBody>
      </p:sp>
      <p:sp>
        <p:nvSpPr>
          <p:cNvPr id="189" name="TextBox 188">
            <a:extLst>
              <a:ext uri="{FF2B5EF4-FFF2-40B4-BE49-F238E27FC236}">
                <a16:creationId xmlns:a16="http://schemas.microsoft.com/office/drawing/2014/main" id="{042AA03A-38A5-79DB-429A-7CB74FE36AF2}"/>
              </a:ext>
            </a:extLst>
          </p:cNvPr>
          <p:cNvSpPr txBox="1"/>
          <p:nvPr/>
        </p:nvSpPr>
        <p:spPr>
          <a:xfrm>
            <a:off x="4447062" y="988190"/>
            <a:ext cx="2645133" cy="153888"/>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prstClr val="black"/>
                </a:solidFill>
              </a:rPr>
              <a:t>The n</a:t>
            </a:r>
            <a:r>
              <a:rPr kumimoji="0" lang="en-US" sz="1000" b="0" i="0" u="none" strike="noStrike" kern="1200" cap="none" spc="0" normalizeH="0" baseline="0" noProof="0" dirty="0" err="1">
                <a:ln>
                  <a:noFill/>
                </a:ln>
                <a:solidFill>
                  <a:prstClr val="black"/>
                </a:solidFill>
                <a:effectLst/>
                <a:uLnTx/>
                <a:uFillTx/>
                <a:ea typeface="+mn-ea"/>
                <a:cs typeface="+mn-cs"/>
              </a:rPr>
              <a:t>ext</a:t>
            </a:r>
            <a:r>
              <a:rPr kumimoji="0" lang="en-US" sz="1000" b="0" i="0" u="none" strike="noStrike" kern="1200" cap="none" spc="0" normalizeH="0" baseline="0" noProof="0" dirty="0">
                <a:ln>
                  <a:noFill/>
                </a:ln>
                <a:solidFill>
                  <a:prstClr val="black"/>
                </a:solidFill>
                <a:effectLst/>
                <a:uLnTx/>
                <a:uFillTx/>
                <a:ea typeface="+mn-ea"/>
                <a:cs typeface="+mn-cs"/>
              </a:rPr>
              <a:t>-generation mt-</a:t>
            </a:r>
            <a:r>
              <a:rPr kumimoji="0" lang="en-US" sz="1000" b="0" i="0" u="none" strike="noStrike" kern="1200" cap="none" spc="0" normalizeH="0" baseline="0" noProof="0" dirty="0" err="1">
                <a:ln>
                  <a:noFill/>
                </a:ln>
                <a:solidFill>
                  <a:prstClr val="black"/>
                </a:solidFill>
                <a:effectLst/>
                <a:uLnTx/>
                <a:uFillTx/>
                <a:ea typeface="+mn-ea"/>
                <a:cs typeface="+mn-cs"/>
              </a:rPr>
              <a:t>sDNA</a:t>
            </a:r>
            <a:r>
              <a:rPr kumimoji="0" lang="en-US" sz="1000" b="0" i="0" u="none" strike="noStrike" kern="1200" cap="none" spc="0" normalizeH="0" baseline="0" noProof="0" dirty="0">
                <a:ln>
                  <a:noFill/>
                </a:ln>
                <a:solidFill>
                  <a:prstClr val="black"/>
                </a:solidFill>
                <a:effectLst/>
                <a:uLnTx/>
                <a:uFillTx/>
                <a:ea typeface="+mn-ea"/>
                <a:cs typeface="+mn-cs"/>
              </a:rPr>
              <a:t> collection kit</a:t>
            </a:r>
          </a:p>
        </p:txBody>
      </p:sp>
      <p:grpSp>
        <p:nvGrpSpPr>
          <p:cNvPr id="161" name="Group 160">
            <a:extLst>
              <a:ext uri="{FF2B5EF4-FFF2-40B4-BE49-F238E27FC236}">
                <a16:creationId xmlns:a16="http://schemas.microsoft.com/office/drawing/2014/main" id="{AC829076-D7A7-8080-EF40-552ED2F23BDC}"/>
              </a:ext>
            </a:extLst>
          </p:cNvPr>
          <p:cNvGrpSpPr/>
          <p:nvPr/>
        </p:nvGrpSpPr>
        <p:grpSpPr>
          <a:xfrm>
            <a:off x="3945123" y="3330939"/>
            <a:ext cx="1462852" cy="296797"/>
            <a:chOff x="3945123" y="3167741"/>
            <a:chExt cx="1462852" cy="296797"/>
          </a:xfrm>
        </p:grpSpPr>
        <p:sp>
          <p:nvSpPr>
            <p:cNvPr id="20" name="TextBox 19">
              <a:extLst>
                <a:ext uri="{FF2B5EF4-FFF2-40B4-BE49-F238E27FC236}">
                  <a16:creationId xmlns:a16="http://schemas.microsoft.com/office/drawing/2014/main" id="{4C3E0316-AB6D-08AF-9D21-C365C38811DF}"/>
                </a:ext>
              </a:extLst>
            </p:cNvPr>
            <p:cNvSpPr txBox="1"/>
            <p:nvPr/>
          </p:nvSpPr>
          <p:spPr>
            <a:xfrm>
              <a:off x="4023486" y="3232850"/>
              <a:ext cx="1384489" cy="153888"/>
            </a:xfrm>
            <a:prstGeom prst="rect">
              <a:avLst/>
            </a:prstGeom>
            <a:noFill/>
          </p:spPr>
          <p:txBody>
            <a:bodyPr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ea typeface="+mn-ea"/>
                  <a:cs typeface="+mn-cs"/>
                </a:rPr>
                <a:t>Vortexed </a:t>
              </a:r>
              <a:r>
                <a:rPr kumimoji="0" lang="en-US" sz="900" b="0" i="0" u="none" strike="noStrike" kern="1200" cap="none" spc="0" normalizeH="0" baseline="0" noProof="0" dirty="0">
                  <a:ln>
                    <a:noFill/>
                  </a:ln>
                  <a:solidFill>
                    <a:prstClr val="black"/>
                  </a:solidFill>
                  <a:effectLst/>
                  <a:uLnTx/>
                  <a:uFillTx/>
                  <a:ea typeface="+mn-ea"/>
                  <a:cs typeface="+mn-cs"/>
                  <a:sym typeface="Wingdings" panose="05000000000000000000" pitchFamily="2" charset="2"/>
                </a:rPr>
                <a:t> -80°C</a:t>
              </a:r>
              <a:endParaRPr kumimoji="0" lang="en-US" sz="900" b="0" i="0" u="none" strike="noStrike" kern="1200" cap="none" spc="0" normalizeH="0" baseline="0" noProof="0" dirty="0">
                <a:ln>
                  <a:noFill/>
                </a:ln>
                <a:solidFill>
                  <a:prstClr val="black"/>
                </a:solidFill>
                <a:effectLst/>
                <a:uLnTx/>
                <a:uFillTx/>
                <a:ea typeface="+mn-ea"/>
                <a:cs typeface="+mn-cs"/>
              </a:endParaRPr>
            </a:p>
          </p:txBody>
        </p:sp>
        <p:pic>
          <p:nvPicPr>
            <p:cNvPr id="193" name="Graphic 192">
              <a:extLst>
                <a:ext uri="{FF2B5EF4-FFF2-40B4-BE49-F238E27FC236}">
                  <a16:creationId xmlns:a16="http://schemas.microsoft.com/office/drawing/2014/main" id="{0A145769-E49D-53E6-3471-5DEE42D69605}"/>
                </a:ext>
              </a:extLst>
            </p:cNvPr>
            <p:cNvPicPr preferRelativeResize="0">
              <a:picLocks/>
            </p:cNvPicPr>
            <p:nvPr/>
          </p:nvPicPr>
          <p:blipFill>
            <a:blip r:embed="rId9">
              <a:extLst>
                <a:ext uri="{96DAC541-7B7A-43D3-8B79-37D633B846F1}">
                  <asvg:svgBlip xmlns:asvg="http://schemas.microsoft.com/office/drawing/2016/SVG/main" r:embed="rId10"/>
                </a:ext>
              </a:extLst>
            </a:blip>
            <a:stretch>
              <a:fillRect/>
            </a:stretch>
          </p:blipFill>
          <p:spPr>
            <a:xfrm>
              <a:off x="3945123" y="3167741"/>
              <a:ext cx="295200" cy="296797"/>
            </a:xfrm>
            <a:prstGeom prst="rect">
              <a:avLst/>
            </a:prstGeom>
          </p:spPr>
        </p:pic>
      </p:grpSp>
      <p:pic>
        <p:nvPicPr>
          <p:cNvPr id="198" name="Graphic 197">
            <a:extLst>
              <a:ext uri="{FF2B5EF4-FFF2-40B4-BE49-F238E27FC236}">
                <a16:creationId xmlns:a16="http://schemas.microsoft.com/office/drawing/2014/main" id="{4935BEAE-F32F-D09C-40DC-619B0DD1C4A6}"/>
              </a:ext>
            </a:extLst>
          </p:cNvPr>
          <p:cNvPicPr preferRelativeResize="0">
            <a:picLocks/>
          </p:cNvPicPr>
          <p:nvPr/>
        </p:nvPicPr>
        <p:blipFill>
          <a:blip r:embed="rId15">
            <a:extLst>
              <a:ext uri="{96DAC541-7B7A-43D3-8B79-37D633B846F1}">
                <asvg:svgBlip xmlns:asvg="http://schemas.microsoft.com/office/drawing/2016/SVG/main" r:embed="rId16"/>
              </a:ext>
            </a:extLst>
          </a:blip>
          <a:stretch>
            <a:fillRect/>
          </a:stretch>
        </p:blipFill>
        <p:spPr>
          <a:xfrm>
            <a:off x="8894523" y="3468142"/>
            <a:ext cx="411548" cy="410400"/>
          </a:xfrm>
          <a:prstGeom prst="rect">
            <a:avLst/>
          </a:prstGeom>
        </p:spPr>
      </p:pic>
      <p:grpSp>
        <p:nvGrpSpPr>
          <p:cNvPr id="174" name="Group 173">
            <a:extLst>
              <a:ext uri="{FF2B5EF4-FFF2-40B4-BE49-F238E27FC236}">
                <a16:creationId xmlns:a16="http://schemas.microsoft.com/office/drawing/2014/main" id="{4A0A29BE-9827-4DCA-24AE-5FC03A36797D}"/>
              </a:ext>
            </a:extLst>
          </p:cNvPr>
          <p:cNvGrpSpPr/>
          <p:nvPr/>
        </p:nvGrpSpPr>
        <p:grpSpPr>
          <a:xfrm>
            <a:off x="3865138" y="4395944"/>
            <a:ext cx="2926873" cy="272917"/>
            <a:chOff x="3723418" y="4070402"/>
            <a:chExt cx="2926873" cy="272917"/>
          </a:xfrm>
        </p:grpSpPr>
        <p:sp>
          <p:nvSpPr>
            <p:cNvPr id="24" name="TextBox 23">
              <a:extLst>
                <a:ext uri="{FF2B5EF4-FFF2-40B4-BE49-F238E27FC236}">
                  <a16:creationId xmlns:a16="http://schemas.microsoft.com/office/drawing/2014/main" id="{9ED5F475-16AC-E53B-7A17-ED3CBC076077}"/>
                </a:ext>
              </a:extLst>
            </p:cNvPr>
            <p:cNvSpPr txBox="1"/>
            <p:nvPr/>
          </p:nvSpPr>
          <p:spPr>
            <a:xfrm>
              <a:off x="3723418" y="4070402"/>
              <a:ext cx="1472526" cy="272624"/>
            </a:xfrm>
            <a:prstGeom prst="rect">
              <a:avLst/>
            </a:prstGeom>
            <a:noFill/>
          </p:spPr>
          <p:txBody>
            <a:bodyPr wrap="square" lIns="0" tIns="0" rIns="0" bIns="0" rtlCol="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ea typeface="+mn-ea"/>
                  <a:cs typeface="+mn-cs"/>
                </a:rPr>
                <a:t>Analytic result fecal hemoglobin</a:t>
              </a:r>
            </a:p>
          </p:txBody>
        </p:sp>
        <p:sp>
          <p:nvSpPr>
            <p:cNvPr id="172" name="TextBox 171">
              <a:extLst>
                <a:ext uri="{FF2B5EF4-FFF2-40B4-BE49-F238E27FC236}">
                  <a16:creationId xmlns:a16="http://schemas.microsoft.com/office/drawing/2014/main" id="{0DFA78A4-BBE0-0D35-0AE0-6A6FA0B14694}"/>
                </a:ext>
              </a:extLst>
            </p:cNvPr>
            <p:cNvSpPr txBox="1"/>
            <p:nvPr/>
          </p:nvSpPr>
          <p:spPr>
            <a:xfrm>
              <a:off x="5433327" y="4070695"/>
              <a:ext cx="1216964" cy="272624"/>
            </a:xfrm>
            <a:prstGeom prst="rect">
              <a:avLst/>
            </a:prstGeom>
            <a:noFill/>
          </p:spPr>
          <p:txBody>
            <a:bodyPr wrap="square" lIns="0" tIns="0" rIns="0" bIns="0" rtlCol="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ea typeface="+mn-ea"/>
                  <a:cs typeface="+mn-cs"/>
                </a:rPr>
                <a:t>Analytic quantification of MDMs</a:t>
              </a:r>
            </a:p>
          </p:txBody>
        </p:sp>
      </p:grpSp>
      <p:sp>
        <p:nvSpPr>
          <p:cNvPr id="204" name="TextBox 203">
            <a:extLst>
              <a:ext uri="{FF2B5EF4-FFF2-40B4-BE49-F238E27FC236}">
                <a16:creationId xmlns:a16="http://schemas.microsoft.com/office/drawing/2014/main" id="{CA323889-864E-11D6-9D93-04DFED58008C}"/>
              </a:ext>
            </a:extLst>
          </p:cNvPr>
          <p:cNvSpPr txBox="1"/>
          <p:nvPr/>
        </p:nvSpPr>
        <p:spPr>
          <a:xfrm>
            <a:off x="7410619" y="4968138"/>
            <a:ext cx="904094" cy="138499"/>
          </a:xfrm>
          <a:prstGeom prst="rect">
            <a:avLst/>
          </a:prstGeom>
          <a:noFill/>
        </p:spPr>
        <p:txBody>
          <a:bodyPr wrap="none" lIns="0" tIns="0" rIns="0" bIns="0" rtlCol="0" anchor="ctr" anchorCtr="0">
            <a:spAutoFit/>
          </a:bodyPr>
          <a:lstStyle/>
          <a:p>
            <a:r>
              <a:rPr lang="en-US" sz="900" b="1" dirty="0">
                <a:solidFill>
                  <a:schemeClr val="tx2">
                    <a:lumMod val="60000"/>
                    <a:lumOff val="40000"/>
                  </a:schemeClr>
                </a:solidFill>
              </a:rPr>
              <a:t>Biomarker or </a:t>
            </a:r>
            <a:r>
              <a:rPr lang="en-US" sz="900" b="1" dirty="0">
                <a:solidFill>
                  <a:schemeClr val="accent5">
                    <a:lumMod val="75000"/>
                  </a:schemeClr>
                </a:solidFill>
              </a:rPr>
              <a:t>Hb</a:t>
            </a:r>
            <a:endParaRPr lang="en-US" sz="900" b="1" baseline="-25000" dirty="0">
              <a:solidFill>
                <a:schemeClr val="accent5">
                  <a:lumMod val="75000"/>
                </a:schemeClr>
              </a:solidFill>
            </a:endParaRPr>
          </a:p>
        </p:txBody>
      </p:sp>
      <p:sp>
        <p:nvSpPr>
          <p:cNvPr id="205" name="TextBox 204">
            <a:extLst>
              <a:ext uri="{FF2B5EF4-FFF2-40B4-BE49-F238E27FC236}">
                <a16:creationId xmlns:a16="http://schemas.microsoft.com/office/drawing/2014/main" id="{00D72E90-5451-795C-57D3-1330F93C2D5A}"/>
              </a:ext>
            </a:extLst>
          </p:cNvPr>
          <p:cNvSpPr txBox="1"/>
          <p:nvPr/>
        </p:nvSpPr>
        <p:spPr>
          <a:xfrm>
            <a:off x="7410619" y="5191472"/>
            <a:ext cx="974626" cy="138499"/>
          </a:xfrm>
          <a:prstGeom prst="rect">
            <a:avLst/>
          </a:prstGeom>
          <a:noFill/>
        </p:spPr>
        <p:txBody>
          <a:bodyPr wrap="none" lIns="0" tIns="0" rIns="0" bIns="0" rtlCol="0" anchor="ctr" anchorCtr="0">
            <a:spAutoFit/>
          </a:bodyPr>
          <a:lstStyle/>
          <a:p>
            <a:r>
              <a:rPr lang="en-US" sz="900" b="1" dirty="0"/>
              <a:t>Weighting factors</a:t>
            </a:r>
            <a:endParaRPr lang="en-US" sz="900" b="1" baseline="-25000" dirty="0"/>
          </a:p>
        </p:txBody>
      </p:sp>
      <p:sp>
        <p:nvSpPr>
          <p:cNvPr id="10" name="Rectangle 9">
            <a:extLst>
              <a:ext uri="{FF2B5EF4-FFF2-40B4-BE49-F238E27FC236}">
                <a16:creationId xmlns:a16="http://schemas.microsoft.com/office/drawing/2014/main" id="{23FC1189-143D-8C4B-009D-8A058581DA5B}"/>
              </a:ext>
            </a:extLst>
          </p:cNvPr>
          <p:cNvSpPr/>
          <p:nvPr/>
        </p:nvSpPr>
        <p:spPr>
          <a:xfrm>
            <a:off x="3590505" y="4890709"/>
            <a:ext cx="3625387" cy="798579"/>
          </a:xfrm>
          <a:prstGeom prst="rect">
            <a:avLst/>
          </a:prstGeom>
          <a:solidFill>
            <a:schemeClr val="bg1">
              <a:lumMod val="5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TextBox 205">
            <a:extLst>
              <a:ext uri="{FF2B5EF4-FFF2-40B4-BE49-F238E27FC236}">
                <a16:creationId xmlns:a16="http://schemas.microsoft.com/office/drawing/2014/main" id="{6955B5F1-B3E8-CE7C-AC31-38400646BFF5}"/>
              </a:ext>
            </a:extLst>
          </p:cNvPr>
          <p:cNvSpPr txBox="1"/>
          <p:nvPr/>
        </p:nvSpPr>
        <p:spPr>
          <a:xfrm>
            <a:off x="3940753" y="4945947"/>
            <a:ext cx="182880" cy="182880"/>
          </a:xfrm>
          <a:prstGeom prst="rect">
            <a:avLst/>
          </a:prstGeom>
          <a:solidFill>
            <a:schemeClr val="bg1"/>
          </a:solidFill>
          <a:ln w="6350">
            <a:solidFill>
              <a:schemeClr val="tx1"/>
            </a:solidFill>
          </a:ln>
        </p:spPr>
        <p:txBody>
          <a:bodyPr wrap="none" lIns="0" tIns="0" rIns="0" bIns="0" rtlCol="0" anchor="t" anchorCtr="0">
            <a:noAutofit/>
          </a:bodyPr>
          <a:lstStyle/>
          <a:p>
            <a:pPr algn="ctr"/>
            <a:r>
              <a:rPr lang="en-US" sz="900" b="1" dirty="0">
                <a:solidFill>
                  <a:schemeClr val="tx2">
                    <a:lumMod val="60000"/>
                    <a:lumOff val="40000"/>
                  </a:schemeClr>
                </a:solidFill>
              </a:rPr>
              <a:t>x</a:t>
            </a:r>
            <a:r>
              <a:rPr lang="en-US" sz="900" b="1" baseline="-25000" dirty="0">
                <a:solidFill>
                  <a:schemeClr val="tx2">
                    <a:lumMod val="60000"/>
                    <a:lumOff val="40000"/>
                  </a:schemeClr>
                </a:solidFill>
              </a:rPr>
              <a:t>1</a:t>
            </a:r>
          </a:p>
        </p:txBody>
      </p:sp>
      <p:sp>
        <p:nvSpPr>
          <p:cNvPr id="207" name="TextBox 206">
            <a:extLst>
              <a:ext uri="{FF2B5EF4-FFF2-40B4-BE49-F238E27FC236}">
                <a16:creationId xmlns:a16="http://schemas.microsoft.com/office/drawing/2014/main" id="{A58D34DF-8195-164D-C686-301DA065A003}"/>
              </a:ext>
            </a:extLst>
          </p:cNvPr>
          <p:cNvSpPr txBox="1"/>
          <p:nvPr/>
        </p:nvSpPr>
        <p:spPr>
          <a:xfrm>
            <a:off x="4627096" y="4945947"/>
            <a:ext cx="182880" cy="182880"/>
          </a:xfrm>
          <a:prstGeom prst="rect">
            <a:avLst/>
          </a:prstGeom>
          <a:solidFill>
            <a:schemeClr val="bg1"/>
          </a:solidFill>
          <a:ln w="6350">
            <a:solidFill>
              <a:schemeClr val="tx1"/>
            </a:solidFill>
          </a:ln>
        </p:spPr>
        <p:txBody>
          <a:bodyPr wrap="none" lIns="0" tIns="0" rIns="0" bIns="0" rtlCol="0" anchor="t" anchorCtr="0">
            <a:noAutofit/>
          </a:bodyPr>
          <a:lstStyle/>
          <a:p>
            <a:pPr algn="ctr"/>
            <a:r>
              <a:rPr lang="en-US" sz="900" b="1" dirty="0">
                <a:solidFill>
                  <a:schemeClr val="tx2">
                    <a:lumMod val="60000"/>
                    <a:lumOff val="40000"/>
                  </a:schemeClr>
                </a:solidFill>
              </a:rPr>
              <a:t>x</a:t>
            </a:r>
            <a:r>
              <a:rPr lang="en-US" sz="900" b="1" baseline="-25000" dirty="0">
                <a:solidFill>
                  <a:schemeClr val="tx2">
                    <a:lumMod val="60000"/>
                    <a:lumOff val="40000"/>
                  </a:schemeClr>
                </a:solidFill>
              </a:rPr>
              <a:t>2</a:t>
            </a:r>
          </a:p>
        </p:txBody>
      </p:sp>
      <p:sp>
        <p:nvSpPr>
          <p:cNvPr id="208" name="TextBox 207">
            <a:extLst>
              <a:ext uri="{FF2B5EF4-FFF2-40B4-BE49-F238E27FC236}">
                <a16:creationId xmlns:a16="http://schemas.microsoft.com/office/drawing/2014/main" id="{1FAD3783-224F-60BA-577A-77DA0BEC34FD}"/>
              </a:ext>
            </a:extLst>
          </p:cNvPr>
          <p:cNvSpPr txBox="1"/>
          <p:nvPr/>
        </p:nvSpPr>
        <p:spPr>
          <a:xfrm>
            <a:off x="5313439" y="4945947"/>
            <a:ext cx="182880" cy="182880"/>
          </a:xfrm>
          <a:prstGeom prst="rect">
            <a:avLst/>
          </a:prstGeom>
          <a:solidFill>
            <a:schemeClr val="bg1"/>
          </a:solidFill>
          <a:ln w="6350">
            <a:solidFill>
              <a:schemeClr val="tx1"/>
            </a:solidFill>
          </a:ln>
        </p:spPr>
        <p:txBody>
          <a:bodyPr wrap="none" lIns="0" tIns="0" rIns="0" bIns="0" rtlCol="0" anchor="t" anchorCtr="0">
            <a:noAutofit/>
          </a:bodyPr>
          <a:lstStyle/>
          <a:p>
            <a:pPr algn="ctr"/>
            <a:r>
              <a:rPr lang="en-US" sz="900" b="1" dirty="0">
                <a:solidFill>
                  <a:schemeClr val="tx2">
                    <a:lumMod val="60000"/>
                    <a:lumOff val="40000"/>
                  </a:schemeClr>
                </a:solidFill>
              </a:rPr>
              <a:t>x</a:t>
            </a:r>
            <a:r>
              <a:rPr lang="en-US" sz="900" b="1" baseline="-25000" dirty="0">
                <a:solidFill>
                  <a:schemeClr val="tx2">
                    <a:lumMod val="60000"/>
                    <a:lumOff val="40000"/>
                  </a:schemeClr>
                </a:solidFill>
              </a:rPr>
              <a:t>3</a:t>
            </a:r>
          </a:p>
        </p:txBody>
      </p:sp>
      <p:sp>
        <p:nvSpPr>
          <p:cNvPr id="209" name="TextBox 208">
            <a:extLst>
              <a:ext uri="{FF2B5EF4-FFF2-40B4-BE49-F238E27FC236}">
                <a16:creationId xmlns:a16="http://schemas.microsoft.com/office/drawing/2014/main" id="{713A5CE7-8895-5819-9761-6552919243AD}"/>
              </a:ext>
            </a:extLst>
          </p:cNvPr>
          <p:cNvSpPr txBox="1"/>
          <p:nvPr/>
        </p:nvSpPr>
        <p:spPr>
          <a:xfrm>
            <a:off x="5999782" y="4945947"/>
            <a:ext cx="182880" cy="182880"/>
          </a:xfrm>
          <a:prstGeom prst="rect">
            <a:avLst/>
          </a:prstGeom>
          <a:solidFill>
            <a:schemeClr val="bg1"/>
          </a:solidFill>
          <a:ln w="6350">
            <a:solidFill>
              <a:schemeClr val="tx1"/>
            </a:solidFill>
          </a:ln>
        </p:spPr>
        <p:txBody>
          <a:bodyPr wrap="none" lIns="0" tIns="0" rIns="0" bIns="0" rtlCol="0" anchor="t" anchorCtr="0">
            <a:noAutofit/>
          </a:bodyPr>
          <a:lstStyle/>
          <a:p>
            <a:pPr algn="ctr"/>
            <a:r>
              <a:rPr lang="en-US" sz="900" b="1" dirty="0">
                <a:solidFill>
                  <a:schemeClr val="tx2">
                    <a:lumMod val="60000"/>
                    <a:lumOff val="40000"/>
                  </a:schemeClr>
                </a:solidFill>
              </a:rPr>
              <a:t>x</a:t>
            </a:r>
            <a:r>
              <a:rPr lang="en-US" sz="900" b="1" baseline="-25000" dirty="0">
                <a:solidFill>
                  <a:schemeClr val="tx2">
                    <a:lumMod val="60000"/>
                    <a:lumOff val="40000"/>
                  </a:schemeClr>
                </a:solidFill>
              </a:rPr>
              <a:t>4</a:t>
            </a:r>
          </a:p>
        </p:txBody>
      </p:sp>
      <p:sp>
        <p:nvSpPr>
          <p:cNvPr id="210" name="TextBox 209">
            <a:extLst>
              <a:ext uri="{FF2B5EF4-FFF2-40B4-BE49-F238E27FC236}">
                <a16:creationId xmlns:a16="http://schemas.microsoft.com/office/drawing/2014/main" id="{1BEFBCF5-CF2E-EF7D-3E8C-B13D537F4423}"/>
              </a:ext>
            </a:extLst>
          </p:cNvPr>
          <p:cNvSpPr txBox="1"/>
          <p:nvPr/>
        </p:nvSpPr>
        <p:spPr>
          <a:xfrm>
            <a:off x="6686125" y="4945947"/>
            <a:ext cx="182880" cy="182880"/>
          </a:xfrm>
          <a:prstGeom prst="rect">
            <a:avLst/>
          </a:prstGeom>
          <a:solidFill>
            <a:schemeClr val="bg1"/>
          </a:solidFill>
          <a:ln w="6350">
            <a:solidFill>
              <a:schemeClr val="tx1"/>
            </a:solidFill>
          </a:ln>
        </p:spPr>
        <p:txBody>
          <a:bodyPr wrap="none" lIns="0" tIns="0" rIns="0" bIns="0" rtlCol="0" anchor="t" anchorCtr="0">
            <a:noAutofit/>
          </a:bodyPr>
          <a:lstStyle/>
          <a:p>
            <a:pPr algn="ctr"/>
            <a:r>
              <a:rPr lang="en-US" sz="900" b="1" dirty="0">
                <a:solidFill>
                  <a:schemeClr val="accent5">
                    <a:lumMod val="75000"/>
                  </a:schemeClr>
                </a:solidFill>
              </a:rPr>
              <a:t>x</a:t>
            </a:r>
            <a:r>
              <a:rPr lang="en-US" sz="900" b="1" baseline="-25000" dirty="0">
                <a:solidFill>
                  <a:schemeClr val="accent5">
                    <a:lumMod val="75000"/>
                  </a:schemeClr>
                </a:solidFill>
              </a:rPr>
              <a:t>5</a:t>
            </a:r>
          </a:p>
        </p:txBody>
      </p:sp>
      <p:sp>
        <p:nvSpPr>
          <p:cNvPr id="211" name="TextBox 210">
            <a:extLst>
              <a:ext uri="{FF2B5EF4-FFF2-40B4-BE49-F238E27FC236}">
                <a16:creationId xmlns:a16="http://schemas.microsoft.com/office/drawing/2014/main" id="{39522A0C-E2A0-FC5F-C5D9-EAE77FD24D15}"/>
              </a:ext>
            </a:extLst>
          </p:cNvPr>
          <p:cNvSpPr txBox="1"/>
          <p:nvPr/>
        </p:nvSpPr>
        <p:spPr>
          <a:xfrm>
            <a:off x="3895033" y="5169281"/>
            <a:ext cx="274320" cy="182880"/>
          </a:xfrm>
          <a:prstGeom prst="rect">
            <a:avLst/>
          </a:prstGeom>
          <a:solidFill>
            <a:schemeClr val="bg1"/>
          </a:solidFill>
          <a:ln w="6350">
            <a:solidFill>
              <a:schemeClr val="tx1"/>
            </a:solidFill>
          </a:ln>
        </p:spPr>
        <p:txBody>
          <a:bodyPr wrap="none" lIns="0" tIns="0" rIns="0" bIns="0" rtlCol="0" anchor="ctr" anchorCtr="0">
            <a:spAutoFit/>
          </a:bodyPr>
          <a:lstStyle/>
          <a:p>
            <a:pPr algn="ctr"/>
            <a:r>
              <a:rPr lang="en-US" sz="900" b="1" dirty="0"/>
              <a:t>w</a:t>
            </a:r>
            <a:r>
              <a:rPr lang="en-US" sz="900" b="1" baseline="-25000" dirty="0"/>
              <a:t>1</a:t>
            </a:r>
          </a:p>
        </p:txBody>
      </p:sp>
      <p:sp>
        <p:nvSpPr>
          <p:cNvPr id="212" name="TextBox 211">
            <a:extLst>
              <a:ext uri="{FF2B5EF4-FFF2-40B4-BE49-F238E27FC236}">
                <a16:creationId xmlns:a16="http://schemas.microsoft.com/office/drawing/2014/main" id="{F244EB30-E45C-E21F-440E-627D2A93F112}"/>
              </a:ext>
            </a:extLst>
          </p:cNvPr>
          <p:cNvSpPr txBox="1"/>
          <p:nvPr/>
        </p:nvSpPr>
        <p:spPr>
          <a:xfrm>
            <a:off x="4581376" y="5169281"/>
            <a:ext cx="274320" cy="182880"/>
          </a:xfrm>
          <a:prstGeom prst="rect">
            <a:avLst/>
          </a:prstGeom>
          <a:solidFill>
            <a:schemeClr val="bg1"/>
          </a:solidFill>
          <a:ln w="6350">
            <a:solidFill>
              <a:schemeClr val="tx1"/>
            </a:solidFill>
          </a:ln>
        </p:spPr>
        <p:txBody>
          <a:bodyPr wrap="none" lIns="0" tIns="0" rIns="0" bIns="0" rtlCol="0" anchor="ctr" anchorCtr="0">
            <a:spAutoFit/>
          </a:bodyPr>
          <a:lstStyle/>
          <a:p>
            <a:pPr algn="ctr"/>
            <a:r>
              <a:rPr lang="en-US" sz="900" b="1"/>
              <a:t>w</a:t>
            </a:r>
            <a:r>
              <a:rPr lang="en-US" sz="900" b="1" baseline="-25000"/>
              <a:t>2</a:t>
            </a:r>
          </a:p>
        </p:txBody>
      </p:sp>
      <p:sp>
        <p:nvSpPr>
          <p:cNvPr id="213" name="TextBox 212">
            <a:extLst>
              <a:ext uri="{FF2B5EF4-FFF2-40B4-BE49-F238E27FC236}">
                <a16:creationId xmlns:a16="http://schemas.microsoft.com/office/drawing/2014/main" id="{C48129EC-F922-0B44-59BF-E7474FAF969E}"/>
              </a:ext>
            </a:extLst>
          </p:cNvPr>
          <p:cNvSpPr txBox="1"/>
          <p:nvPr/>
        </p:nvSpPr>
        <p:spPr>
          <a:xfrm>
            <a:off x="5267719" y="5169281"/>
            <a:ext cx="274320" cy="182880"/>
          </a:xfrm>
          <a:prstGeom prst="rect">
            <a:avLst/>
          </a:prstGeom>
          <a:solidFill>
            <a:schemeClr val="bg1"/>
          </a:solidFill>
          <a:ln w="6350">
            <a:solidFill>
              <a:schemeClr val="tx1"/>
            </a:solidFill>
          </a:ln>
        </p:spPr>
        <p:txBody>
          <a:bodyPr wrap="none" lIns="0" tIns="0" rIns="0" bIns="0" rtlCol="0" anchor="ctr" anchorCtr="0">
            <a:spAutoFit/>
          </a:bodyPr>
          <a:lstStyle/>
          <a:p>
            <a:pPr algn="ctr"/>
            <a:r>
              <a:rPr lang="en-US" sz="900" b="1"/>
              <a:t>w</a:t>
            </a:r>
            <a:r>
              <a:rPr lang="en-US" sz="900" b="1" baseline="-25000"/>
              <a:t>3</a:t>
            </a:r>
          </a:p>
        </p:txBody>
      </p:sp>
      <p:sp>
        <p:nvSpPr>
          <p:cNvPr id="214" name="TextBox 213">
            <a:extLst>
              <a:ext uri="{FF2B5EF4-FFF2-40B4-BE49-F238E27FC236}">
                <a16:creationId xmlns:a16="http://schemas.microsoft.com/office/drawing/2014/main" id="{0A44FBD9-2731-66E8-7B35-1A3983582F79}"/>
              </a:ext>
            </a:extLst>
          </p:cNvPr>
          <p:cNvSpPr txBox="1"/>
          <p:nvPr/>
        </p:nvSpPr>
        <p:spPr>
          <a:xfrm>
            <a:off x="5954062" y="5169281"/>
            <a:ext cx="274320" cy="182880"/>
          </a:xfrm>
          <a:prstGeom prst="rect">
            <a:avLst/>
          </a:prstGeom>
          <a:solidFill>
            <a:schemeClr val="bg1"/>
          </a:solidFill>
          <a:ln w="6350">
            <a:solidFill>
              <a:schemeClr val="tx1"/>
            </a:solidFill>
          </a:ln>
        </p:spPr>
        <p:txBody>
          <a:bodyPr wrap="none" lIns="0" tIns="0" rIns="0" bIns="0" rtlCol="0" anchor="ctr" anchorCtr="0">
            <a:spAutoFit/>
          </a:bodyPr>
          <a:lstStyle/>
          <a:p>
            <a:pPr algn="ctr"/>
            <a:r>
              <a:rPr lang="en-US" sz="900" b="1"/>
              <a:t>w</a:t>
            </a:r>
            <a:r>
              <a:rPr lang="en-US" sz="900" b="1" baseline="-25000"/>
              <a:t>4</a:t>
            </a:r>
          </a:p>
        </p:txBody>
      </p:sp>
      <p:sp>
        <p:nvSpPr>
          <p:cNvPr id="215" name="TextBox 214">
            <a:extLst>
              <a:ext uri="{FF2B5EF4-FFF2-40B4-BE49-F238E27FC236}">
                <a16:creationId xmlns:a16="http://schemas.microsoft.com/office/drawing/2014/main" id="{14E774CB-A167-304A-27E3-002060543CBB}"/>
              </a:ext>
            </a:extLst>
          </p:cNvPr>
          <p:cNvSpPr txBox="1"/>
          <p:nvPr/>
        </p:nvSpPr>
        <p:spPr>
          <a:xfrm>
            <a:off x="6640405" y="5169281"/>
            <a:ext cx="274320" cy="182880"/>
          </a:xfrm>
          <a:prstGeom prst="rect">
            <a:avLst/>
          </a:prstGeom>
          <a:solidFill>
            <a:schemeClr val="bg1"/>
          </a:solidFill>
          <a:ln w="6350">
            <a:solidFill>
              <a:schemeClr val="tx1"/>
            </a:solidFill>
          </a:ln>
        </p:spPr>
        <p:txBody>
          <a:bodyPr wrap="none" lIns="0" tIns="0" rIns="0" bIns="0" rtlCol="0" anchor="ctr" anchorCtr="0">
            <a:spAutoFit/>
          </a:bodyPr>
          <a:lstStyle/>
          <a:p>
            <a:pPr algn="ctr"/>
            <a:r>
              <a:rPr lang="en-US" sz="900" b="1" dirty="0"/>
              <a:t>w</a:t>
            </a:r>
            <a:r>
              <a:rPr lang="en-US" sz="900" b="1" baseline="-25000" dirty="0"/>
              <a:t>5</a:t>
            </a:r>
          </a:p>
        </p:txBody>
      </p:sp>
      <p:sp>
        <p:nvSpPr>
          <p:cNvPr id="216" name="TextBox 215">
            <a:extLst>
              <a:ext uri="{FF2B5EF4-FFF2-40B4-BE49-F238E27FC236}">
                <a16:creationId xmlns:a16="http://schemas.microsoft.com/office/drawing/2014/main" id="{185AB790-FAA6-AE74-185A-94CFF2A3C9D0}"/>
              </a:ext>
            </a:extLst>
          </p:cNvPr>
          <p:cNvSpPr txBox="1"/>
          <p:nvPr/>
        </p:nvSpPr>
        <p:spPr>
          <a:xfrm>
            <a:off x="3895033" y="5462579"/>
            <a:ext cx="3019692" cy="169200"/>
          </a:xfrm>
          <a:prstGeom prst="rect">
            <a:avLst/>
          </a:prstGeom>
          <a:solidFill>
            <a:schemeClr val="bg1"/>
          </a:solidFill>
          <a:ln w="6350">
            <a:solidFill>
              <a:schemeClr val="tx1"/>
            </a:solidFill>
          </a:ln>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prstClr val="black"/>
                </a:solidFill>
                <a:effectLst/>
                <a:uLnTx/>
                <a:uFillTx/>
                <a:ea typeface="+mn-ea"/>
                <a:cs typeface="+mn-cs"/>
              </a:rPr>
              <a:t>Logistic regression algorithm</a:t>
            </a:r>
            <a:r>
              <a:rPr kumimoji="0" lang="en-US" sz="900" b="1" i="0" u="none" strike="noStrike" kern="1200" cap="none" spc="0" normalizeH="0" baseline="30000" noProof="0">
                <a:ln>
                  <a:noFill/>
                </a:ln>
                <a:solidFill>
                  <a:prstClr val="black"/>
                </a:solidFill>
                <a:effectLst/>
                <a:uLnTx/>
                <a:uFillTx/>
                <a:ea typeface="+mn-ea"/>
                <a:cs typeface="+mn-cs"/>
              </a:rPr>
              <a:t>‡</a:t>
            </a:r>
          </a:p>
        </p:txBody>
      </p:sp>
      <p:grpSp>
        <p:nvGrpSpPr>
          <p:cNvPr id="4" name="Group 3">
            <a:extLst>
              <a:ext uri="{FF2B5EF4-FFF2-40B4-BE49-F238E27FC236}">
                <a16:creationId xmlns:a16="http://schemas.microsoft.com/office/drawing/2014/main" id="{C797355B-E5A8-BEC7-8FC2-A466FDB80A42}"/>
              </a:ext>
            </a:extLst>
          </p:cNvPr>
          <p:cNvGrpSpPr/>
          <p:nvPr/>
        </p:nvGrpSpPr>
        <p:grpSpPr>
          <a:xfrm>
            <a:off x="5201839" y="1163724"/>
            <a:ext cx="1458276" cy="741696"/>
            <a:chOff x="4666211" y="432478"/>
            <a:chExt cx="1727351" cy="878550"/>
          </a:xfrm>
        </p:grpSpPr>
        <p:sp>
          <p:nvSpPr>
            <p:cNvPr id="5" name="Freeform: Shape 4">
              <a:extLst>
                <a:ext uri="{FF2B5EF4-FFF2-40B4-BE49-F238E27FC236}">
                  <a16:creationId xmlns:a16="http://schemas.microsoft.com/office/drawing/2014/main" id="{0063C08C-75C5-BBA6-7506-D66BFBEA7155}"/>
                </a:ext>
              </a:extLst>
            </p:cNvPr>
            <p:cNvSpPr/>
            <p:nvPr/>
          </p:nvSpPr>
          <p:spPr>
            <a:xfrm>
              <a:off x="5371928" y="703690"/>
              <a:ext cx="1021634" cy="428101"/>
            </a:xfrm>
            <a:custGeom>
              <a:avLst/>
              <a:gdLst>
                <a:gd name="connsiteX0" fmla="*/ 514054 w 1021634"/>
                <a:gd name="connsiteY0" fmla="*/ 336256 h 428101"/>
                <a:gd name="connsiteX1" fmla="*/ 584825 w 1021634"/>
                <a:gd name="connsiteY1" fmla="*/ 335780 h 428101"/>
                <a:gd name="connsiteX2" fmla="*/ 855144 w 1021634"/>
                <a:gd name="connsiteY2" fmla="*/ 209002 h 428101"/>
                <a:gd name="connsiteX3" fmla="*/ 847524 w 1021634"/>
                <a:gd name="connsiteY3" fmla="*/ 181856 h 428101"/>
                <a:gd name="connsiteX4" fmla="*/ 913914 w 1021634"/>
                <a:gd name="connsiteY4" fmla="*/ 181475 h 428101"/>
                <a:gd name="connsiteX5" fmla="*/ 1016403 w 1021634"/>
                <a:gd name="connsiteY5" fmla="*/ 133469 h 428101"/>
                <a:gd name="connsiteX6" fmla="*/ 1010497 w 1021634"/>
                <a:gd name="connsiteY6" fmla="*/ 118515 h 428101"/>
                <a:gd name="connsiteX7" fmla="*/ 1010497 w 1021634"/>
                <a:gd name="connsiteY7" fmla="*/ 118515 h 428101"/>
                <a:gd name="connsiteX8" fmla="*/ 975350 w 1021634"/>
                <a:gd name="connsiteY8" fmla="*/ 117562 h 428101"/>
                <a:gd name="connsiteX9" fmla="*/ 716746 w 1021634"/>
                <a:gd name="connsiteY9" fmla="*/ 111562 h 428101"/>
                <a:gd name="connsiteX10" fmla="*/ 676170 w 1021634"/>
                <a:gd name="connsiteY10" fmla="*/ 15264 h 428101"/>
                <a:gd name="connsiteX11" fmla="*/ 670455 w 1021634"/>
                <a:gd name="connsiteY11" fmla="*/ 2786 h 428101"/>
                <a:gd name="connsiteX12" fmla="*/ 670455 w 1021634"/>
                <a:gd name="connsiteY12" fmla="*/ 2786 h 428101"/>
                <a:gd name="connsiteX13" fmla="*/ 634641 w 1021634"/>
                <a:gd name="connsiteY13" fmla="*/ 2786 h 428101"/>
                <a:gd name="connsiteX14" fmla="*/ 530628 w 1021634"/>
                <a:gd name="connsiteY14" fmla="*/ 45553 h 428101"/>
                <a:gd name="connsiteX15" fmla="*/ 535486 w 1021634"/>
                <a:gd name="connsiteY15" fmla="*/ 70128 h 428101"/>
                <a:gd name="connsiteX16" fmla="*/ 470906 w 1021634"/>
                <a:gd name="connsiteY16" fmla="*/ 70128 h 428101"/>
                <a:gd name="connsiteX17" fmla="*/ 198110 w 1021634"/>
                <a:gd name="connsiteY17" fmla="*/ 182428 h 428101"/>
                <a:gd name="connsiteX18" fmla="*/ 199444 w 1021634"/>
                <a:gd name="connsiteY18" fmla="*/ 210145 h 428101"/>
                <a:gd name="connsiteX19" fmla="*/ 130959 w 1021634"/>
                <a:gd name="connsiteY19" fmla="*/ 210145 h 428101"/>
                <a:gd name="connsiteX20" fmla="*/ 8562 w 1021634"/>
                <a:gd name="connsiteY20" fmla="*/ 260533 h 428101"/>
                <a:gd name="connsiteX21" fmla="*/ 8086 w 1021634"/>
                <a:gd name="connsiteY21" fmla="*/ 277297 h 428101"/>
                <a:gd name="connsiteX22" fmla="*/ 8086 w 1021634"/>
                <a:gd name="connsiteY22" fmla="*/ 277297 h 428101"/>
                <a:gd name="connsiteX23" fmla="*/ 46567 w 1021634"/>
                <a:gd name="connsiteY23" fmla="*/ 278535 h 428101"/>
                <a:gd name="connsiteX24" fmla="*/ 324983 w 1021634"/>
                <a:gd name="connsiteY24" fmla="*/ 283012 h 428101"/>
                <a:gd name="connsiteX25" fmla="*/ 347462 w 1021634"/>
                <a:gd name="connsiteY25" fmla="*/ 406360 h 428101"/>
                <a:gd name="connsiteX26" fmla="*/ 352224 w 1021634"/>
                <a:gd name="connsiteY26" fmla="*/ 423601 h 428101"/>
                <a:gd name="connsiteX27" fmla="*/ 353463 w 1021634"/>
                <a:gd name="connsiteY27" fmla="*/ 424172 h 428101"/>
                <a:gd name="connsiteX28" fmla="*/ 396135 w 1021634"/>
                <a:gd name="connsiteY28" fmla="*/ 424172 h 428101"/>
                <a:gd name="connsiteX29" fmla="*/ 518055 w 1021634"/>
                <a:gd name="connsiteY29" fmla="*/ 367022 h 428101"/>
                <a:gd name="connsiteX30" fmla="*/ 513959 w 1021634"/>
                <a:gd name="connsiteY30" fmla="*/ 336256 h 428101"/>
                <a:gd name="connsiteX31" fmla="*/ 674550 w 1021634"/>
                <a:gd name="connsiteY31" fmla="*/ 241673 h 428101"/>
                <a:gd name="connsiteX32" fmla="*/ 393849 w 1021634"/>
                <a:gd name="connsiteY32" fmla="*/ 241673 h 428101"/>
                <a:gd name="connsiteX33" fmla="*/ 382609 w 1021634"/>
                <a:gd name="connsiteY33" fmla="*/ 150614 h 428101"/>
                <a:gd name="connsiteX34" fmla="*/ 652929 w 1021634"/>
                <a:gd name="connsiteY34" fmla="*/ 150709 h 428101"/>
                <a:gd name="connsiteX35" fmla="*/ 674550 w 1021634"/>
                <a:gd name="connsiteY35" fmla="*/ 241673 h 428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21634" h="428101">
                  <a:moveTo>
                    <a:pt x="514054" y="336256"/>
                  </a:moveTo>
                  <a:cubicBezTo>
                    <a:pt x="532152" y="327874"/>
                    <a:pt x="563489" y="327684"/>
                    <a:pt x="584825" y="335780"/>
                  </a:cubicBezTo>
                  <a:lnTo>
                    <a:pt x="855144" y="209002"/>
                  </a:lnTo>
                  <a:cubicBezTo>
                    <a:pt x="834856" y="201287"/>
                    <a:pt x="831427" y="189286"/>
                    <a:pt x="847524" y="181856"/>
                  </a:cubicBezTo>
                  <a:cubicBezTo>
                    <a:pt x="863622" y="174427"/>
                    <a:pt x="892864" y="174331"/>
                    <a:pt x="913914" y="181475"/>
                  </a:cubicBezTo>
                  <a:lnTo>
                    <a:pt x="1016403" y="133469"/>
                  </a:lnTo>
                  <a:cubicBezTo>
                    <a:pt x="1025261" y="129373"/>
                    <a:pt x="1022594" y="122611"/>
                    <a:pt x="1010497" y="118515"/>
                  </a:cubicBezTo>
                  <a:lnTo>
                    <a:pt x="1010497" y="118515"/>
                  </a:lnTo>
                  <a:cubicBezTo>
                    <a:pt x="999734" y="114800"/>
                    <a:pt x="984494" y="114324"/>
                    <a:pt x="975350" y="117562"/>
                  </a:cubicBezTo>
                  <a:cubicBezTo>
                    <a:pt x="907627" y="141375"/>
                    <a:pt x="795137" y="139375"/>
                    <a:pt x="716746" y="111562"/>
                  </a:cubicBezTo>
                  <a:cubicBezTo>
                    <a:pt x="638356" y="83749"/>
                    <a:pt x="625306" y="42886"/>
                    <a:pt x="676170" y="15264"/>
                  </a:cubicBezTo>
                  <a:cubicBezTo>
                    <a:pt x="683028" y="11549"/>
                    <a:pt x="680265" y="6120"/>
                    <a:pt x="670455" y="2786"/>
                  </a:cubicBezTo>
                  <a:lnTo>
                    <a:pt x="670455" y="2786"/>
                  </a:lnTo>
                  <a:cubicBezTo>
                    <a:pt x="659596" y="-929"/>
                    <a:pt x="643594" y="-929"/>
                    <a:pt x="634641" y="2786"/>
                  </a:cubicBezTo>
                  <a:lnTo>
                    <a:pt x="530628" y="45553"/>
                  </a:lnTo>
                  <a:cubicBezTo>
                    <a:pt x="549582" y="52316"/>
                    <a:pt x="551964" y="63270"/>
                    <a:pt x="535486" y="70128"/>
                  </a:cubicBezTo>
                  <a:cubicBezTo>
                    <a:pt x="519007" y="76986"/>
                    <a:pt x="489861" y="76986"/>
                    <a:pt x="470906" y="70128"/>
                  </a:cubicBezTo>
                  <a:lnTo>
                    <a:pt x="198110" y="182428"/>
                  </a:lnTo>
                  <a:cubicBezTo>
                    <a:pt x="217255" y="189952"/>
                    <a:pt x="217922" y="202430"/>
                    <a:pt x="199444" y="210145"/>
                  </a:cubicBezTo>
                  <a:cubicBezTo>
                    <a:pt x="180965" y="217861"/>
                    <a:pt x="150104" y="217861"/>
                    <a:pt x="130959" y="210145"/>
                  </a:cubicBezTo>
                  <a:lnTo>
                    <a:pt x="8562" y="260533"/>
                  </a:lnTo>
                  <a:cubicBezTo>
                    <a:pt x="-2677" y="265105"/>
                    <a:pt x="-2868" y="272629"/>
                    <a:pt x="8086" y="277297"/>
                  </a:cubicBezTo>
                  <a:lnTo>
                    <a:pt x="8086" y="277297"/>
                  </a:lnTo>
                  <a:cubicBezTo>
                    <a:pt x="18373" y="281678"/>
                    <a:pt x="34661" y="282154"/>
                    <a:pt x="46567" y="278535"/>
                  </a:cubicBezTo>
                  <a:cubicBezTo>
                    <a:pt x="92763" y="264438"/>
                    <a:pt x="211064" y="236911"/>
                    <a:pt x="324983" y="283012"/>
                  </a:cubicBezTo>
                  <a:cubicBezTo>
                    <a:pt x="444522" y="331303"/>
                    <a:pt x="380514" y="385501"/>
                    <a:pt x="347462" y="406360"/>
                  </a:cubicBezTo>
                  <a:cubicBezTo>
                    <a:pt x="339175" y="411599"/>
                    <a:pt x="341271" y="418933"/>
                    <a:pt x="352224" y="423601"/>
                  </a:cubicBezTo>
                  <a:lnTo>
                    <a:pt x="353463" y="424172"/>
                  </a:lnTo>
                  <a:cubicBezTo>
                    <a:pt x="365750" y="429411"/>
                    <a:pt x="384895" y="429411"/>
                    <a:pt x="396135" y="424172"/>
                  </a:cubicBezTo>
                  <a:lnTo>
                    <a:pt x="518055" y="367022"/>
                  </a:lnTo>
                  <a:cubicBezTo>
                    <a:pt x="497576" y="358259"/>
                    <a:pt x="495766" y="344638"/>
                    <a:pt x="513959" y="336256"/>
                  </a:cubicBezTo>
                  <a:close/>
                  <a:moveTo>
                    <a:pt x="674550" y="241673"/>
                  </a:moveTo>
                  <a:cubicBezTo>
                    <a:pt x="609495" y="279011"/>
                    <a:pt x="472430" y="279011"/>
                    <a:pt x="393849" y="241673"/>
                  </a:cubicBezTo>
                  <a:cubicBezTo>
                    <a:pt x="337175" y="214717"/>
                    <a:pt x="333270" y="176141"/>
                    <a:pt x="382609" y="150614"/>
                  </a:cubicBezTo>
                  <a:cubicBezTo>
                    <a:pt x="447665" y="116991"/>
                    <a:pt x="575681" y="117086"/>
                    <a:pt x="652929" y="150709"/>
                  </a:cubicBezTo>
                  <a:cubicBezTo>
                    <a:pt x="711412" y="176236"/>
                    <a:pt x="721509" y="214813"/>
                    <a:pt x="674550" y="241673"/>
                  </a:cubicBezTo>
                  <a:close/>
                </a:path>
              </a:pathLst>
            </a:custGeom>
            <a:noFill/>
            <a:ln w="7144" cap="flat">
              <a:solidFill>
                <a:srgbClr val="231F20"/>
              </a:solidFill>
              <a:prstDash val="solid"/>
              <a:round/>
            </a:ln>
          </p:spPr>
          <p:txBody>
            <a:bodyPr rtlCol="0" anchor="ctr"/>
            <a:lstStyle/>
            <a:p>
              <a:endParaRPr lang="en-US"/>
            </a:p>
          </p:txBody>
        </p:sp>
        <p:sp>
          <p:nvSpPr>
            <p:cNvPr id="6" name="Freeform: Shape 5">
              <a:extLst>
                <a:ext uri="{FF2B5EF4-FFF2-40B4-BE49-F238E27FC236}">
                  <a16:creationId xmlns:a16="http://schemas.microsoft.com/office/drawing/2014/main" id="{3436A81B-5401-7603-AC47-74FD4FE11C7C}"/>
                </a:ext>
              </a:extLst>
            </p:cNvPr>
            <p:cNvSpPr/>
            <p:nvPr/>
          </p:nvSpPr>
          <p:spPr>
            <a:xfrm>
              <a:off x="4666211" y="845446"/>
              <a:ext cx="467106" cy="404717"/>
            </a:xfrm>
            <a:custGeom>
              <a:avLst/>
              <a:gdLst>
                <a:gd name="connsiteX0" fmla="*/ 202883 w 467106"/>
                <a:gd name="connsiteY0" fmla="*/ 198882 h 404717"/>
                <a:gd name="connsiteX1" fmla="*/ 278130 w 467106"/>
                <a:gd name="connsiteY1" fmla="*/ 343757 h 404717"/>
                <a:gd name="connsiteX2" fmla="*/ 138493 w 467106"/>
                <a:gd name="connsiteY2" fmla="*/ 404717 h 404717"/>
                <a:gd name="connsiteX3" fmla="*/ 0 w 467106"/>
                <a:gd name="connsiteY3" fmla="*/ 137922 h 404717"/>
                <a:gd name="connsiteX4" fmla="*/ 390049 w 467106"/>
                <a:gd name="connsiteY4" fmla="*/ 0 h 404717"/>
                <a:gd name="connsiteX5" fmla="*/ 467106 w 467106"/>
                <a:gd name="connsiteY5" fmla="*/ 105442 h 404717"/>
                <a:gd name="connsiteX6" fmla="*/ 202883 w 467106"/>
                <a:gd name="connsiteY6" fmla="*/ 198882 h 404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7106" h="404717">
                  <a:moveTo>
                    <a:pt x="202883" y="198882"/>
                  </a:moveTo>
                  <a:lnTo>
                    <a:pt x="278130" y="343757"/>
                  </a:lnTo>
                  <a:lnTo>
                    <a:pt x="138493" y="404717"/>
                  </a:lnTo>
                  <a:lnTo>
                    <a:pt x="0" y="137922"/>
                  </a:lnTo>
                  <a:lnTo>
                    <a:pt x="390049" y="0"/>
                  </a:lnTo>
                  <a:lnTo>
                    <a:pt x="467106" y="105442"/>
                  </a:lnTo>
                  <a:lnTo>
                    <a:pt x="202883" y="198882"/>
                  </a:lnTo>
                  <a:close/>
                </a:path>
              </a:pathLst>
            </a:custGeom>
            <a:noFill/>
            <a:ln w="7144" cap="flat">
              <a:solidFill>
                <a:srgbClr val="231F20"/>
              </a:solidFill>
              <a:prstDash val="solid"/>
              <a:round/>
            </a:ln>
          </p:spPr>
          <p:txBody>
            <a:bodyPr rtlCol="0" anchor="ctr"/>
            <a:lstStyle/>
            <a:p>
              <a:endParaRPr lang="en-US"/>
            </a:p>
          </p:txBody>
        </p:sp>
        <p:sp>
          <p:nvSpPr>
            <p:cNvPr id="7" name="Freeform: Shape 6">
              <a:extLst>
                <a:ext uri="{FF2B5EF4-FFF2-40B4-BE49-F238E27FC236}">
                  <a16:creationId xmlns:a16="http://schemas.microsoft.com/office/drawing/2014/main" id="{64151D27-700C-3015-C9FA-CC2E64CD1F6E}"/>
                </a:ext>
              </a:extLst>
            </p:cNvPr>
            <p:cNvSpPr/>
            <p:nvPr/>
          </p:nvSpPr>
          <p:spPr>
            <a:xfrm>
              <a:off x="4869093" y="906406"/>
              <a:ext cx="553593" cy="404622"/>
            </a:xfrm>
            <a:custGeom>
              <a:avLst/>
              <a:gdLst>
                <a:gd name="connsiteX0" fmla="*/ 553593 w 553593"/>
                <a:gd name="connsiteY0" fmla="*/ 223552 h 404622"/>
                <a:gd name="connsiteX1" fmla="*/ 138589 w 553593"/>
                <a:gd name="connsiteY1" fmla="*/ 404622 h 404622"/>
                <a:gd name="connsiteX2" fmla="*/ 75248 w 553593"/>
                <a:gd name="connsiteY2" fmla="*/ 282797 h 404622"/>
                <a:gd name="connsiteX3" fmla="*/ 69437 w 553593"/>
                <a:gd name="connsiteY3" fmla="*/ 271558 h 404622"/>
                <a:gd name="connsiteX4" fmla="*/ 0 w 553593"/>
                <a:gd name="connsiteY4" fmla="*/ 137922 h 404622"/>
                <a:gd name="connsiteX5" fmla="*/ 264224 w 553593"/>
                <a:gd name="connsiteY5" fmla="*/ 44482 h 404622"/>
                <a:gd name="connsiteX6" fmla="*/ 390144 w 553593"/>
                <a:gd name="connsiteY6" fmla="*/ 0 h 404622"/>
                <a:gd name="connsiteX7" fmla="*/ 472726 w 553593"/>
                <a:gd name="connsiteY7" fmla="*/ 112967 h 404622"/>
                <a:gd name="connsiteX8" fmla="*/ 553593 w 553593"/>
                <a:gd name="connsiteY8" fmla="*/ 223552 h 404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3593" h="404622">
                  <a:moveTo>
                    <a:pt x="553593" y="223552"/>
                  </a:moveTo>
                  <a:lnTo>
                    <a:pt x="138589" y="404622"/>
                  </a:lnTo>
                  <a:lnTo>
                    <a:pt x="75248" y="282797"/>
                  </a:lnTo>
                  <a:lnTo>
                    <a:pt x="69437" y="271558"/>
                  </a:lnTo>
                  <a:lnTo>
                    <a:pt x="0" y="137922"/>
                  </a:lnTo>
                  <a:lnTo>
                    <a:pt x="264224" y="44482"/>
                  </a:lnTo>
                  <a:lnTo>
                    <a:pt x="390144" y="0"/>
                  </a:lnTo>
                  <a:lnTo>
                    <a:pt x="472726" y="112967"/>
                  </a:lnTo>
                  <a:lnTo>
                    <a:pt x="553593" y="223552"/>
                  </a:lnTo>
                  <a:close/>
                </a:path>
              </a:pathLst>
            </a:custGeom>
            <a:noFill/>
            <a:ln w="7144" cap="flat">
              <a:solidFill>
                <a:srgbClr val="231F20"/>
              </a:solidFill>
              <a:prstDash val="solid"/>
              <a:round/>
            </a:ln>
          </p:spPr>
          <p:txBody>
            <a:bodyPr rtlCol="0" anchor="ctr"/>
            <a:lstStyle/>
            <a:p>
              <a:endParaRPr lang="en-US"/>
            </a:p>
          </p:txBody>
        </p:sp>
        <p:sp>
          <p:nvSpPr>
            <p:cNvPr id="8" name="Freeform: Shape 7">
              <a:extLst>
                <a:ext uri="{FF2B5EF4-FFF2-40B4-BE49-F238E27FC236}">
                  <a16:creationId xmlns:a16="http://schemas.microsoft.com/office/drawing/2014/main" id="{C4CC3EDD-9292-5A19-CA73-13AC4DEBC09F}"/>
                </a:ext>
              </a:extLst>
            </p:cNvPr>
            <p:cNvSpPr/>
            <p:nvPr/>
          </p:nvSpPr>
          <p:spPr>
            <a:xfrm>
              <a:off x="4869093" y="906406"/>
              <a:ext cx="472725" cy="271557"/>
            </a:xfrm>
            <a:custGeom>
              <a:avLst/>
              <a:gdLst>
                <a:gd name="connsiteX0" fmla="*/ 472726 w 472725"/>
                <a:gd name="connsiteY0" fmla="*/ 112967 h 271557"/>
                <a:gd name="connsiteX1" fmla="*/ 69437 w 472725"/>
                <a:gd name="connsiteY1" fmla="*/ 271558 h 271557"/>
                <a:gd name="connsiteX2" fmla="*/ 0 w 472725"/>
                <a:gd name="connsiteY2" fmla="*/ 137922 h 271557"/>
                <a:gd name="connsiteX3" fmla="*/ 264224 w 472725"/>
                <a:gd name="connsiteY3" fmla="*/ 44482 h 271557"/>
                <a:gd name="connsiteX4" fmla="*/ 390144 w 472725"/>
                <a:gd name="connsiteY4" fmla="*/ 0 h 271557"/>
                <a:gd name="connsiteX5" fmla="*/ 472726 w 472725"/>
                <a:gd name="connsiteY5" fmla="*/ 112967 h 27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2725" h="271557">
                  <a:moveTo>
                    <a:pt x="472726" y="112967"/>
                  </a:moveTo>
                  <a:lnTo>
                    <a:pt x="69437" y="271558"/>
                  </a:lnTo>
                  <a:lnTo>
                    <a:pt x="0" y="137922"/>
                  </a:lnTo>
                  <a:lnTo>
                    <a:pt x="264224" y="44482"/>
                  </a:lnTo>
                  <a:lnTo>
                    <a:pt x="390144" y="0"/>
                  </a:lnTo>
                  <a:lnTo>
                    <a:pt x="472726" y="112967"/>
                  </a:lnTo>
                  <a:close/>
                </a:path>
              </a:pathLst>
            </a:custGeom>
            <a:solidFill>
              <a:srgbClr val="231F20"/>
            </a:solidFill>
            <a:ln w="0"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1D3134F3-9653-C74B-42EB-215CDDA04D5B}"/>
                </a:ext>
              </a:extLst>
            </p:cNvPr>
            <p:cNvSpPr/>
            <p:nvPr/>
          </p:nvSpPr>
          <p:spPr>
            <a:xfrm>
              <a:off x="5150938" y="533597"/>
              <a:ext cx="111537" cy="51339"/>
            </a:xfrm>
            <a:custGeom>
              <a:avLst/>
              <a:gdLst>
                <a:gd name="connsiteX0" fmla="*/ 111538 w 111537"/>
                <a:gd name="connsiteY0" fmla="*/ 25718 h 51339"/>
                <a:gd name="connsiteX1" fmla="*/ 89345 w 111537"/>
                <a:gd name="connsiteY1" fmla="*/ 46101 h 51339"/>
                <a:gd name="connsiteX2" fmla="*/ 55816 w 111537"/>
                <a:gd name="connsiteY2" fmla="*/ 51340 h 51339"/>
                <a:gd name="connsiteX3" fmla="*/ 22289 w 111537"/>
                <a:gd name="connsiteY3" fmla="*/ 46101 h 51339"/>
                <a:gd name="connsiteX4" fmla="*/ 0 w 111537"/>
                <a:gd name="connsiteY4" fmla="*/ 25718 h 51339"/>
                <a:gd name="connsiteX5" fmla="*/ 55816 w 111537"/>
                <a:gd name="connsiteY5" fmla="*/ 0 h 51339"/>
                <a:gd name="connsiteX6" fmla="*/ 111538 w 111537"/>
                <a:gd name="connsiteY6" fmla="*/ 25718 h 51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537" h="51339">
                  <a:moveTo>
                    <a:pt x="111538" y="25718"/>
                  </a:moveTo>
                  <a:cubicBezTo>
                    <a:pt x="111538" y="34099"/>
                    <a:pt x="102775" y="41529"/>
                    <a:pt x="89345" y="46101"/>
                  </a:cubicBezTo>
                  <a:cubicBezTo>
                    <a:pt x="80010" y="49435"/>
                    <a:pt x="68389" y="51340"/>
                    <a:pt x="55816" y="51340"/>
                  </a:cubicBezTo>
                  <a:cubicBezTo>
                    <a:pt x="43243" y="51340"/>
                    <a:pt x="31623" y="49435"/>
                    <a:pt x="22289" y="46101"/>
                  </a:cubicBezTo>
                  <a:cubicBezTo>
                    <a:pt x="8763" y="41529"/>
                    <a:pt x="0" y="34099"/>
                    <a:pt x="0" y="25718"/>
                  </a:cubicBezTo>
                  <a:cubicBezTo>
                    <a:pt x="0" y="11525"/>
                    <a:pt x="24955" y="0"/>
                    <a:pt x="55816" y="0"/>
                  </a:cubicBezTo>
                  <a:cubicBezTo>
                    <a:pt x="86678" y="0"/>
                    <a:pt x="111538" y="11525"/>
                    <a:pt x="111538" y="25718"/>
                  </a:cubicBezTo>
                  <a:close/>
                </a:path>
              </a:pathLst>
            </a:custGeom>
            <a:noFill/>
            <a:ln w="7144" cap="flat">
              <a:solidFill>
                <a:srgbClr val="231F20"/>
              </a:solidFill>
              <a:prstDash val="solid"/>
              <a:round/>
            </a:ln>
          </p:spPr>
          <p:txBody>
            <a:bodyPr rtlCol="0" anchor="ctr"/>
            <a:lstStyle/>
            <a:p>
              <a:endParaRPr lang="en-US"/>
            </a:p>
          </p:txBody>
        </p:sp>
        <p:sp>
          <p:nvSpPr>
            <p:cNvPr id="35" name="Freeform: Shape 34">
              <a:extLst>
                <a:ext uri="{FF2B5EF4-FFF2-40B4-BE49-F238E27FC236}">
                  <a16:creationId xmlns:a16="http://schemas.microsoft.com/office/drawing/2014/main" id="{2BA0B120-C3DF-9580-3508-8DB2D07175D0}"/>
                </a:ext>
              </a:extLst>
            </p:cNvPr>
            <p:cNvSpPr/>
            <p:nvPr/>
          </p:nvSpPr>
          <p:spPr>
            <a:xfrm>
              <a:off x="5150938" y="559315"/>
              <a:ext cx="111537" cy="66484"/>
            </a:xfrm>
            <a:custGeom>
              <a:avLst/>
              <a:gdLst>
                <a:gd name="connsiteX0" fmla="*/ 111538 w 111537"/>
                <a:gd name="connsiteY0" fmla="*/ 0 h 66484"/>
                <a:gd name="connsiteX1" fmla="*/ 111538 w 111537"/>
                <a:gd name="connsiteY1" fmla="*/ 40767 h 66484"/>
                <a:gd name="connsiteX2" fmla="*/ 55816 w 111537"/>
                <a:gd name="connsiteY2" fmla="*/ 66484 h 66484"/>
                <a:gd name="connsiteX3" fmla="*/ 0 w 111537"/>
                <a:gd name="connsiteY3" fmla="*/ 40767 h 66484"/>
                <a:gd name="connsiteX4" fmla="*/ 0 w 111537"/>
                <a:gd name="connsiteY4" fmla="*/ 0 h 66484"/>
                <a:gd name="connsiteX5" fmla="*/ 22289 w 111537"/>
                <a:gd name="connsiteY5" fmla="*/ 20383 h 66484"/>
                <a:gd name="connsiteX6" fmla="*/ 55816 w 111537"/>
                <a:gd name="connsiteY6" fmla="*/ 25622 h 66484"/>
                <a:gd name="connsiteX7" fmla="*/ 89345 w 111537"/>
                <a:gd name="connsiteY7" fmla="*/ 20383 h 66484"/>
                <a:gd name="connsiteX8" fmla="*/ 111538 w 111537"/>
                <a:gd name="connsiteY8" fmla="*/ 0 h 6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537" h="66484">
                  <a:moveTo>
                    <a:pt x="111538" y="0"/>
                  </a:moveTo>
                  <a:lnTo>
                    <a:pt x="111538" y="40767"/>
                  </a:lnTo>
                  <a:cubicBezTo>
                    <a:pt x="111538" y="54959"/>
                    <a:pt x="86582" y="66484"/>
                    <a:pt x="55816" y="66484"/>
                  </a:cubicBezTo>
                  <a:cubicBezTo>
                    <a:pt x="25051" y="66484"/>
                    <a:pt x="0" y="54959"/>
                    <a:pt x="0" y="40767"/>
                  </a:cubicBezTo>
                  <a:lnTo>
                    <a:pt x="0" y="0"/>
                  </a:lnTo>
                  <a:cubicBezTo>
                    <a:pt x="0" y="8382"/>
                    <a:pt x="8763" y="15811"/>
                    <a:pt x="22289" y="20383"/>
                  </a:cubicBezTo>
                  <a:cubicBezTo>
                    <a:pt x="31623" y="23717"/>
                    <a:pt x="43243" y="25622"/>
                    <a:pt x="55816" y="25622"/>
                  </a:cubicBezTo>
                  <a:cubicBezTo>
                    <a:pt x="68389" y="25622"/>
                    <a:pt x="80010" y="23717"/>
                    <a:pt x="89345" y="20383"/>
                  </a:cubicBezTo>
                  <a:cubicBezTo>
                    <a:pt x="102775" y="15811"/>
                    <a:pt x="111538" y="8382"/>
                    <a:pt x="111538" y="0"/>
                  </a:cubicBezTo>
                  <a:close/>
                </a:path>
              </a:pathLst>
            </a:custGeom>
            <a:noFill/>
            <a:ln w="7144" cap="flat">
              <a:solidFill>
                <a:srgbClr val="231F20"/>
              </a:solidFill>
              <a:prstDash val="solid"/>
              <a:round/>
            </a:ln>
          </p:spPr>
          <p:txBody>
            <a:bodyPr rtlCol="0" anchor="ctr"/>
            <a:lstStyle/>
            <a:p>
              <a:endParaRPr lang="en-US"/>
            </a:p>
          </p:txBody>
        </p:sp>
        <p:sp>
          <p:nvSpPr>
            <p:cNvPr id="37" name="Freeform: Shape 36">
              <a:extLst>
                <a:ext uri="{FF2B5EF4-FFF2-40B4-BE49-F238E27FC236}">
                  <a16:creationId xmlns:a16="http://schemas.microsoft.com/office/drawing/2014/main" id="{609F4FE1-842C-EAFE-E95E-76FC68A4B522}"/>
                </a:ext>
              </a:extLst>
            </p:cNvPr>
            <p:cNvSpPr/>
            <p:nvPr/>
          </p:nvSpPr>
          <p:spPr>
            <a:xfrm>
              <a:off x="5119451" y="595319"/>
              <a:ext cx="193835" cy="261411"/>
            </a:xfrm>
            <a:custGeom>
              <a:avLst/>
              <a:gdLst>
                <a:gd name="connsiteX0" fmla="*/ 29106 w 193835"/>
                <a:gd name="connsiteY0" fmla="*/ 4477 h 261411"/>
                <a:gd name="connsiteX1" fmla="*/ 912 w 193835"/>
                <a:gd name="connsiteY1" fmla="*/ 22955 h 261411"/>
                <a:gd name="connsiteX2" fmla="*/ 12437 w 193835"/>
                <a:gd name="connsiteY2" fmla="*/ 190690 h 261411"/>
                <a:gd name="connsiteX3" fmla="*/ 70254 w 193835"/>
                <a:gd name="connsiteY3" fmla="*/ 261366 h 261411"/>
                <a:gd name="connsiteX4" fmla="*/ 191412 w 193835"/>
                <a:gd name="connsiteY4" fmla="*/ 219265 h 261411"/>
                <a:gd name="connsiteX5" fmla="*/ 179220 w 193835"/>
                <a:gd name="connsiteY5" fmla="*/ 39338 h 261411"/>
                <a:gd name="connsiteX6" fmla="*/ 143120 w 193835"/>
                <a:gd name="connsiteY6" fmla="*/ 0 h 261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835" h="261411">
                  <a:moveTo>
                    <a:pt x="29106" y="4477"/>
                  </a:moveTo>
                  <a:cubicBezTo>
                    <a:pt x="29106" y="4477"/>
                    <a:pt x="5484" y="9049"/>
                    <a:pt x="912" y="22955"/>
                  </a:cubicBezTo>
                  <a:cubicBezTo>
                    <a:pt x="-3660" y="36862"/>
                    <a:pt x="10342" y="184785"/>
                    <a:pt x="12437" y="190690"/>
                  </a:cubicBezTo>
                  <a:cubicBezTo>
                    <a:pt x="14533" y="196596"/>
                    <a:pt x="54538" y="259937"/>
                    <a:pt x="70254" y="261366"/>
                  </a:cubicBezTo>
                  <a:cubicBezTo>
                    <a:pt x="85970" y="262795"/>
                    <a:pt x="185792" y="230410"/>
                    <a:pt x="191412" y="219265"/>
                  </a:cubicBezTo>
                  <a:cubicBezTo>
                    <a:pt x="197032" y="208121"/>
                    <a:pt x="192841" y="56007"/>
                    <a:pt x="179220" y="39338"/>
                  </a:cubicBezTo>
                  <a:cubicBezTo>
                    <a:pt x="165599" y="22669"/>
                    <a:pt x="143120" y="0"/>
                    <a:pt x="143120" y="0"/>
                  </a:cubicBezTo>
                </a:path>
              </a:pathLst>
            </a:custGeom>
            <a:noFill/>
            <a:ln w="7144" cap="flat">
              <a:solidFill>
                <a:srgbClr val="231F20"/>
              </a:solidFill>
              <a:prstDash val="solid"/>
              <a:round/>
            </a:ln>
          </p:spPr>
          <p:txBody>
            <a:bodyPr rtlCol="0" anchor="ctr"/>
            <a:lstStyle/>
            <a:p>
              <a:endParaRPr lang="en-US"/>
            </a:p>
          </p:txBody>
        </p:sp>
        <p:sp>
          <p:nvSpPr>
            <p:cNvPr id="41" name="Freeform: Shape 40">
              <a:extLst>
                <a:ext uri="{FF2B5EF4-FFF2-40B4-BE49-F238E27FC236}">
                  <a16:creationId xmlns:a16="http://schemas.microsoft.com/office/drawing/2014/main" id="{467D5369-9276-1C6C-127A-A09C589EE344}"/>
                </a:ext>
              </a:extLst>
            </p:cNvPr>
            <p:cNvSpPr/>
            <p:nvPr/>
          </p:nvSpPr>
          <p:spPr>
            <a:xfrm>
              <a:off x="5174613" y="625799"/>
              <a:ext cx="12234" cy="230124"/>
            </a:xfrm>
            <a:custGeom>
              <a:avLst/>
              <a:gdLst>
                <a:gd name="connsiteX0" fmla="*/ 12234 w 12234"/>
                <a:gd name="connsiteY0" fmla="*/ 0 h 230124"/>
                <a:gd name="connsiteX1" fmla="*/ 12234 w 12234"/>
                <a:gd name="connsiteY1" fmla="*/ 230124 h 230124"/>
              </a:gdLst>
              <a:ahLst/>
              <a:cxnLst>
                <a:cxn ang="0">
                  <a:pos x="connsiteX0" y="connsiteY0"/>
                </a:cxn>
                <a:cxn ang="0">
                  <a:pos x="connsiteX1" y="connsiteY1"/>
                </a:cxn>
              </a:cxnLst>
              <a:rect l="l" t="t" r="r" b="b"/>
              <a:pathLst>
                <a:path w="12234" h="230124">
                  <a:moveTo>
                    <a:pt x="12234" y="0"/>
                  </a:moveTo>
                  <a:cubicBezTo>
                    <a:pt x="-15293" y="31718"/>
                    <a:pt x="12234" y="81153"/>
                    <a:pt x="12234" y="230124"/>
                  </a:cubicBezTo>
                </a:path>
              </a:pathLst>
            </a:custGeom>
            <a:noFill/>
            <a:ln w="7144" cap="flat">
              <a:solidFill>
                <a:srgbClr val="231F20"/>
              </a:solidFill>
              <a:prstDash val="solid"/>
              <a:round/>
            </a:ln>
          </p:spPr>
          <p:txBody>
            <a:bodyPr rtlCol="0" anchor="ctr"/>
            <a:lstStyle/>
            <a:p>
              <a:endParaRPr lang="en-US"/>
            </a:p>
          </p:txBody>
        </p:sp>
        <p:sp>
          <p:nvSpPr>
            <p:cNvPr id="46" name="Freeform: Shape 45">
              <a:extLst>
                <a:ext uri="{FF2B5EF4-FFF2-40B4-BE49-F238E27FC236}">
                  <a16:creationId xmlns:a16="http://schemas.microsoft.com/office/drawing/2014/main" id="{6809C423-0F09-4A04-6D36-9A5427584CCB}"/>
                </a:ext>
              </a:extLst>
            </p:cNvPr>
            <p:cNvSpPr/>
            <p:nvPr/>
          </p:nvSpPr>
          <p:spPr>
            <a:xfrm>
              <a:off x="5536478" y="728059"/>
              <a:ext cx="21328" cy="44178"/>
            </a:xfrm>
            <a:custGeom>
              <a:avLst/>
              <a:gdLst>
                <a:gd name="connsiteX0" fmla="*/ 19463 w 21328"/>
                <a:gd name="connsiteY0" fmla="*/ 44044 h 44178"/>
                <a:gd name="connsiteX1" fmla="*/ 4699 w 21328"/>
                <a:gd name="connsiteY1" fmla="*/ 24423 h 44178"/>
                <a:gd name="connsiteX2" fmla="*/ 1842 w 21328"/>
                <a:gd name="connsiteY2" fmla="*/ 134 h 44178"/>
                <a:gd name="connsiteX3" fmla="*/ 16605 w 21328"/>
                <a:gd name="connsiteY3" fmla="*/ 19660 h 44178"/>
                <a:gd name="connsiteX4" fmla="*/ 19558 w 21328"/>
                <a:gd name="connsiteY4" fmla="*/ 44044 h 44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28" h="44178">
                  <a:moveTo>
                    <a:pt x="19463" y="44044"/>
                  </a:moveTo>
                  <a:cubicBezTo>
                    <a:pt x="16224" y="45378"/>
                    <a:pt x="9557" y="36615"/>
                    <a:pt x="4699" y="24423"/>
                  </a:cubicBezTo>
                  <a:cubicBezTo>
                    <a:pt x="-158" y="12231"/>
                    <a:pt x="-1492" y="1468"/>
                    <a:pt x="1842" y="134"/>
                  </a:cubicBezTo>
                  <a:cubicBezTo>
                    <a:pt x="5175" y="-1199"/>
                    <a:pt x="11748" y="7564"/>
                    <a:pt x="16605" y="19660"/>
                  </a:cubicBezTo>
                  <a:cubicBezTo>
                    <a:pt x="21463" y="31757"/>
                    <a:pt x="22797" y="42711"/>
                    <a:pt x="19558" y="44044"/>
                  </a:cubicBezTo>
                  <a:close/>
                </a:path>
              </a:pathLst>
            </a:custGeom>
            <a:noFill/>
            <a:ln w="7144" cap="flat">
              <a:solidFill>
                <a:srgbClr val="231F20"/>
              </a:solidFill>
              <a:prstDash val="solid"/>
              <a:round/>
            </a:ln>
          </p:spPr>
          <p:txBody>
            <a:bodyPr rtlCol="0" anchor="ctr"/>
            <a:lstStyle/>
            <a:p>
              <a:endParaRPr lang="en-US"/>
            </a:p>
          </p:txBody>
        </p:sp>
        <p:sp>
          <p:nvSpPr>
            <p:cNvPr id="48" name="Freeform: Shape 47">
              <a:extLst>
                <a:ext uri="{FF2B5EF4-FFF2-40B4-BE49-F238E27FC236}">
                  <a16:creationId xmlns:a16="http://schemas.microsoft.com/office/drawing/2014/main" id="{1E2BBDAB-6ECC-2F80-11F2-E592E0CA5E38}"/>
                </a:ext>
              </a:extLst>
            </p:cNvPr>
            <p:cNvSpPr/>
            <p:nvPr/>
          </p:nvSpPr>
          <p:spPr>
            <a:xfrm>
              <a:off x="5477423" y="728193"/>
              <a:ext cx="78518" cy="67761"/>
            </a:xfrm>
            <a:custGeom>
              <a:avLst/>
              <a:gdLst>
                <a:gd name="connsiteX0" fmla="*/ 78518 w 78518"/>
                <a:gd name="connsiteY0" fmla="*/ 43910 h 67761"/>
                <a:gd name="connsiteX1" fmla="*/ 19463 w 78518"/>
                <a:gd name="connsiteY1" fmla="*/ 67627 h 67761"/>
                <a:gd name="connsiteX2" fmla="*/ 4699 w 78518"/>
                <a:gd name="connsiteY2" fmla="*/ 48006 h 67761"/>
                <a:gd name="connsiteX3" fmla="*/ 1842 w 78518"/>
                <a:gd name="connsiteY3" fmla="*/ 23717 h 67761"/>
                <a:gd name="connsiteX4" fmla="*/ 60897 w 78518"/>
                <a:gd name="connsiteY4" fmla="*/ 0 h 67761"/>
                <a:gd name="connsiteX5" fmla="*/ 63754 w 78518"/>
                <a:gd name="connsiteY5" fmla="*/ 24289 h 67761"/>
                <a:gd name="connsiteX6" fmla="*/ 78518 w 78518"/>
                <a:gd name="connsiteY6" fmla="*/ 43910 h 67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518" h="67761">
                  <a:moveTo>
                    <a:pt x="78518" y="43910"/>
                  </a:moveTo>
                  <a:lnTo>
                    <a:pt x="19463" y="67627"/>
                  </a:lnTo>
                  <a:cubicBezTo>
                    <a:pt x="16225" y="68961"/>
                    <a:pt x="9557" y="60198"/>
                    <a:pt x="4699" y="48006"/>
                  </a:cubicBezTo>
                  <a:cubicBezTo>
                    <a:pt x="-158" y="35814"/>
                    <a:pt x="-1492" y="25051"/>
                    <a:pt x="1842" y="23717"/>
                  </a:cubicBezTo>
                  <a:lnTo>
                    <a:pt x="60897" y="0"/>
                  </a:lnTo>
                  <a:cubicBezTo>
                    <a:pt x="57658" y="1333"/>
                    <a:pt x="58897" y="12192"/>
                    <a:pt x="63754" y="24289"/>
                  </a:cubicBezTo>
                  <a:cubicBezTo>
                    <a:pt x="68612" y="36385"/>
                    <a:pt x="75279" y="45244"/>
                    <a:pt x="78518" y="43910"/>
                  </a:cubicBezTo>
                  <a:close/>
                </a:path>
              </a:pathLst>
            </a:custGeom>
            <a:noFill/>
            <a:ln w="7144" cap="flat">
              <a:solidFill>
                <a:srgbClr val="231F20"/>
              </a:solidFill>
              <a:prstDash val="solid"/>
              <a:round/>
            </a:ln>
          </p:spPr>
          <p:txBody>
            <a:bodyPr rtlCol="0" anchor="ctr"/>
            <a:lstStyle/>
            <a:p>
              <a:endParaRPr lang="en-US"/>
            </a:p>
          </p:txBody>
        </p:sp>
        <p:sp>
          <p:nvSpPr>
            <p:cNvPr id="50" name="Freeform: Shape 49">
              <a:extLst>
                <a:ext uri="{FF2B5EF4-FFF2-40B4-BE49-F238E27FC236}">
                  <a16:creationId xmlns:a16="http://schemas.microsoft.com/office/drawing/2014/main" id="{1FFBC053-7438-9ED4-899C-4FC1A792C5CE}"/>
                </a:ext>
              </a:extLst>
            </p:cNvPr>
            <p:cNvSpPr/>
            <p:nvPr/>
          </p:nvSpPr>
          <p:spPr>
            <a:xfrm rot="4086599">
              <a:off x="5415095" y="736617"/>
              <a:ext cx="17144" cy="126015"/>
            </a:xfrm>
            <a:custGeom>
              <a:avLst/>
              <a:gdLst>
                <a:gd name="connsiteX0" fmla="*/ 0 w 17144"/>
                <a:gd name="connsiteY0" fmla="*/ 0 h 126015"/>
                <a:gd name="connsiteX1" fmla="*/ 17145 w 17144"/>
                <a:gd name="connsiteY1" fmla="*/ 0 h 126015"/>
                <a:gd name="connsiteX2" fmla="*/ 17145 w 17144"/>
                <a:gd name="connsiteY2" fmla="*/ 126016 h 126015"/>
                <a:gd name="connsiteX3" fmla="*/ 0 w 17144"/>
                <a:gd name="connsiteY3" fmla="*/ 126016 h 126015"/>
              </a:gdLst>
              <a:ahLst/>
              <a:cxnLst>
                <a:cxn ang="0">
                  <a:pos x="connsiteX0" y="connsiteY0"/>
                </a:cxn>
                <a:cxn ang="0">
                  <a:pos x="connsiteX1" y="connsiteY1"/>
                </a:cxn>
                <a:cxn ang="0">
                  <a:pos x="connsiteX2" y="connsiteY2"/>
                </a:cxn>
                <a:cxn ang="0">
                  <a:pos x="connsiteX3" y="connsiteY3"/>
                </a:cxn>
              </a:cxnLst>
              <a:rect l="l" t="t" r="r" b="b"/>
              <a:pathLst>
                <a:path w="17144" h="126015">
                  <a:moveTo>
                    <a:pt x="0" y="0"/>
                  </a:moveTo>
                  <a:lnTo>
                    <a:pt x="17145" y="0"/>
                  </a:lnTo>
                  <a:lnTo>
                    <a:pt x="17145" y="126016"/>
                  </a:lnTo>
                  <a:lnTo>
                    <a:pt x="0" y="126016"/>
                  </a:lnTo>
                  <a:close/>
                </a:path>
              </a:pathLst>
            </a:custGeom>
            <a:noFill/>
            <a:ln w="7144" cap="flat">
              <a:solidFill>
                <a:srgbClr val="231F20"/>
              </a:solidFill>
              <a:prstDash val="solid"/>
              <a:round/>
            </a:ln>
          </p:spPr>
          <p:txBody>
            <a:bodyPr rtlCol="0" anchor="ctr"/>
            <a:lstStyle/>
            <a:p>
              <a:endParaRPr lang="en-US"/>
            </a:p>
          </p:txBody>
        </p:sp>
        <p:sp>
          <p:nvSpPr>
            <p:cNvPr id="51" name="Freeform: Shape 50">
              <a:extLst>
                <a:ext uri="{FF2B5EF4-FFF2-40B4-BE49-F238E27FC236}">
                  <a16:creationId xmlns:a16="http://schemas.microsoft.com/office/drawing/2014/main" id="{7F86AB3C-FCA6-F0A3-0679-3C65C2AA5FD9}"/>
                </a:ext>
              </a:extLst>
            </p:cNvPr>
            <p:cNvSpPr/>
            <p:nvPr/>
          </p:nvSpPr>
          <p:spPr>
            <a:xfrm>
              <a:off x="5539272" y="806439"/>
              <a:ext cx="22446" cy="31862"/>
            </a:xfrm>
            <a:custGeom>
              <a:avLst/>
              <a:gdLst>
                <a:gd name="connsiteX0" fmla="*/ 18764 w 22446"/>
                <a:gd name="connsiteY0" fmla="*/ 28910 h 31862"/>
                <a:gd name="connsiteX1" fmla="*/ 11430 w 22446"/>
                <a:gd name="connsiteY1" fmla="*/ 31863 h 31862"/>
                <a:gd name="connsiteX2" fmla="*/ 0 w 22446"/>
                <a:gd name="connsiteY2" fmla="*/ 3383 h 31862"/>
                <a:gd name="connsiteX3" fmla="*/ 7334 w 22446"/>
                <a:gd name="connsiteY3" fmla="*/ 430 h 31862"/>
                <a:gd name="connsiteX4" fmla="*/ 15145 w 22446"/>
                <a:gd name="connsiteY4" fmla="*/ 3859 h 31862"/>
                <a:gd name="connsiteX5" fmla="*/ 22003 w 22446"/>
                <a:gd name="connsiteY5" fmla="*/ 21004 h 31862"/>
                <a:gd name="connsiteX6" fmla="*/ 18669 w 22446"/>
                <a:gd name="connsiteY6" fmla="*/ 28910 h 3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46" h="31862">
                  <a:moveTo>
                    <a:pt x="18764" y="28910"/>
                  </a:moveTo>
                  <a:lnTo>
                    <a:pt x="11430" y="31863"/>
                  </a:lnTo>
                  <a:lnTo>
                    <a:pt x="0" y="3383"/>
                  </a:lnTo>
                  <a:lnTo>
                    <a:pt x="7334" y="430"/>
                  </a:lnTo>
                  <a:cubicBezTo>
                    <a:pt x="10382" y="-808"/>
                    <a:pt x="13906" y="716"/>
                    <a:pt x="15145" y="3859"/>
                  </a:cubicBezTo>
                  <a:lnTo>
                    <a:pt x="22003" y="21004"/>
                  </a:lnTo>
                  <a:cubicBezTo>
                    <a:pt x="23241" y="24052"/>
                    <a:pt x="21812" y="27672"/>
                    <a:pt x="18669" y="28910"/>
                  </a:cubicBezTo>
                  <a:close/>
                </a:path>
              </a:pathLst>
            </a:custGeom>
            <a:noFill/>
            <a:ln w="7144" cap="flat">
              <a:solidFill>
                <a:srgbClr val="231F20"/>
              </a:solidFill>
              <a:prstDash val="solid"/>
              <a:round/>
            </a:ln>
          </p:spPr>
          <p:txBody>
            <a:bodyPr rtlCol="0" anchor="ctr"/>
            <a:lstStyle/>
            <a:p>
              <a:endParaRPr lang="en-US"/>
            </a:p>
          </p:txBody>
        </p:sp>
        <p:sp>
          <p:nvSpPr>
            <p:cNvPr id="52" name="Freeform: Shape 51">
              <a:extLst>
                <a:ext uri="{FF2B5EF4-FFF2-40B4-BE49-F238E27FC236}">
                  <a16:creationId xmlns:a16="http://schemas.microsoft.com/office/drawing/2014/main" id="{C72F3FF9-8153-467A-8053-C62569630FFA}"/>
                </a:ext>
              </a:extLst>
            </p:cNvPr>
            <p:cNvSpPr/>
            <p:nvPr/>
          </p:nvSpPr>
          <p:spPr>
            <a:xfrm rot="20286599">
              <a:off x="5418429" y="834614"/>
              <a:ext cx="124682" cy="30670"/>
            </a:xfrm>
            <a:custGeom>
              <a:avLst/>
              <a:gdLst>
                <a:gd name="connsiteX0" fmla="*/ 0 w 124682"/>
                <a:gd name="connsiteY0" fmla="*/ 0 h 30670"/>
                <a:gd name="connsiteX1" fmla="*/ 124682 w 124682"/>
                <a:gd name="connsiteY1" fmla="*/ 0 h 30670"/>
                <a:gd name="connsiteX2" fmla="*/ 124682 w 124682"/>
                <a:gd name="connsiteY2" fmla="*/ 30670 h 30670"/>
                <a:gd name="connsiteX3" fmla="*/ 0 w 124682"/>
                <a:gd name="connsiteY3" fmla="*/ 30670 h 30670"/>
              </a:gdLst>
              <a:ahLst/>
              <a:cxnLst>
                <a:cxn ang="0">
                  <a:pos x="connsiteX0" y="connsiteY0"/>
                </a:cxn>
                <a:cxn ang="0">
                  <a:pos x="connsiteX1" y="connsiteY1"/>
                </a:cxn>
                <a:cxn ang="0">
                  <a:pos x="connsiteX2" y="connsiteY2"/>
                </a:cxn>
                <a:cxn ang="0">
                  <a:pos x="connsiteX3" y="connsiteY3"/>
                </a:cxn>
              </a:cxnLst>
              <a:rect l="l" t="t" r="r" b="b"/>
              <a:pathLst>
                <a:path w="124682" h="30670">
                  <a:moveTo>
                    <a:pt x="0" y="0"/>
                  </a:moveTo>
                  <a:lnTo>
                    <a:pt x="124682" y="0"/>
                  </a:lnTo>
                  <a:lnTo>
                    <a:pt x="124682" y="30670"/>
                  </a:lnTo>
                  <a:lnTo>
                    <a:pt x="0" y="30670"/>
                  </a:lnTo>
                  <a:close/>
                </a:path>
              </a:pathLst>
            </a:custGeom>
            <a:noFill/>
            <a:ln w="7144" cap="flat">
              <a:solidFill>
                <a:srgbClr val="231F20"/>
              </a:solidFill>
              <a:prstDash val="solid"/>
              <a:round/>
            </a:ln>
          </p:spPr>
          <p:txBody>
            <a:bodyPr rtlCol="0" anchor="ctr"/>
            <a:lstStyle/>
            <a:p>
              <a:endParaRPr lang="en-US"/>
            </a:p>
          </p:txBody>
        </p:sp>
        <p:sp>
          <p:nvSpPr>
            <p:cNvPr id="53" name="Freeform: Shape 52">
              <a:extLst>
                <a:ext uri="{FF2B5EF4-FFF2-40B4-BE49-F238E27FC236}">
                  <a16:creationId xmlns:a16="http://schemas.microsoft.com/office/drawing/2014/main" id="{D4DB3251-98DF-ED19-56F8-1D203819CEEF}"/>
                </a:ext>
              </a:extLst>
            </p:cNvPr>
            <p:cNvSpPr/>
            <p:nvPr/>
          </p:nvSpPr>
          <p:spPr>
            <a:xfrm>
              <a:off x="5390476" y="851704"/>
              <a:ext cx="40240" cy="52785"/>
            </a:xfrm>
            <a:custGeom>
              <a:avLst/>
              <a:gdLst>
                <a:gd name="connsiteX0" fmla="*/ 36878 w 40240"/>
                <a:gd name="connsiteY0" fmla="*/ 46415 h 52785"/>
                <a:gd name="connsiteX1" fmla="*/ 21828 w 40240"/>
                <a:gd name="connsiteY1" fmla="*/ 52416 h 52785"/>
                <a:gd name="connsiteX2" fmla="*/ 14970 w 40240"/>
                <a:gd name="connsiteY2" fmla="*/ 49463 h 52785"/>
                <a:gd name="connsiteX3" fmla="*/ 397 w 40240"/>
                <a:gd name="connsiteY3" fmla="*/ 13268 h 52785"/>
                <a:gd name="connsiteX4" fmla="*/ 3350 w 40240"/>
                <a:gd name="connsiteY4" fmla="*/ 6410 h 52785"/>
                <a:gd name="connsiteX5" fmla="*/ 18399 w 40240"/>
                <a:gd name="connsiteY5" fmla="*/ 410 h 52785"/>
                <a:gd name="connsiteX6" fmla="*/ 25257 w 40240"/>
                <a:gd name="connsiteY6" fmla="*/ 3362 h 52785"/>
                <a:gd name="connsiteX7" fmla="*/ 39831 w 40240"/>
                <a:gd name="connsiteY7" fmla="*/ 39557 h 52785"/>
                <a:gd name="connsiteX8" fmla="*/ 36878 w 40240"/>
                <a:gd name="connsiteY8" fmla="*/ 46415 h 52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0" h="52785">
                  <a:moveTo>
                    <a:pt x="36878" y="46415"/>
                  </a:moveTo>
                  <a:lnTo>
                    <a:pt x="21828" y="52416"/>
                  </a:lnTo>
                  <a:cubicBezTo>
                    <a:pt x="19161" y="53464"/>
                    <a:pt x="16113" y="52226"/>
                    <a:pt x="14970" y="49463"/>
                  </a:cubicBezTo>
                  <a:lnTo>
                    <a:pt x="397" y="13268"/>
                  </a:lnTo>
                  <a:cubicBezTo>
                    <a:pt x="-746" y="10506"/>
                    <a:pt x="683" y="7553"/>
                    <a:pt x="3350" y="6410"/>
                  </a:cubicBezTo>
                  <a:lnTo>
                    <a:pt x="18399" y="410"/>
                  </a:lnTo>
                  <a:cubicBezTo>
                    <a:pt x="21162" y="-733"/>
                    <a:pt x="24114" y="600"/>
                    <a:pt x="25257" y="3362"/>
                  </a:cubicBezTo>
                  <a:lnTo>
                    <a:pt x="39831" y="39557"/>
                  </a:lnTo>
                  <a:cubicBezTo>
                    <a:pt x="40974" y="42320"/>
                    <a:pt x="39640" y="45272"/>
                    <a:pt x="36878" y="46415"/>
                  </a:cubicBezTo>
                  <a:close/>
                </a:path>
              </a:pathLst>
            </a:custGeom>
            <a:noFill/>
            <a:ln w="7144" cap="flat">
              <a:solidFill>
                <a:srgbClr val="231F20"/>
              </a:solidFill>
              <a:prstDash val="solid"/>
              <a:round/>
            </a:ln>
          </p:spPr>
          <p:txBody>
            <a:bodyPr rtlCol="0" anchor="ctr"/>
            <a:lstStyle/>
            <a:p>
              <a:endParaRPr lang="en-US"/>
            </a:p>
          </p:txBody>
        </p:sp>
        <p:sp>
          <p:nvSpPr>
            <p:cNvPr id="54" name="Freeform: Shape 53">
              <a:extLst>
                <a:ext uri="{FF2B5EF4-FFF2-40B4-BE49-F238E27FC236}">
                  <a16:creationId xmlns:a16="http://schemas.microsoft.com/office/drawing/2014/main" id="{380B1EE9-048B-0F57-16A5-0BDA541CD0E7}"/>
                </a:ext>
              </a:extLst>
            </p:cNvPr>
            <p:cNvSpPr/>
            <p:nvPr/>
          </p:nvSpPr>
          <p:spPr>
            <a:xfrm>
              <a:off x="5530955" y="803941"/>
              <a:ext cx="21763" cy="42948"/>
            </a:xfrm>
            <a:custGeom>
              <a:avLst/>
              <a:gdLst>
                <a:gd name="connsiteX0" fmla="*/ 20223 w 21763"/>
                <a:gd name="connsiteY0" fmla="*/ 42076 h 42948"/>
                <a:gd name="connsiteX1" fmla="*/ 18413 w 21763"/>
                <a:gd name="connsiteY1" fmla="*/ 42743 h 42948"/>
                <a:gd name="connsiteX2" fmla="*/ 15175 w 21763"/>
                <a:gd name="connsiteY2" fmla="*/ 41314 h 42948"/>
                <a:gd name="connsiteX3" fmla="*/ 221 w 21763"/>
                <a:gd name="connsiteY3" fmla="*/ 4166 h 42948"/>
                <a:gd name="connsiteX4" fmla="*/ 1554 w 21763"/>
                <a:gd name="connsiteY4" fmla="*/ 833 h 42948"/>
                <a:gd name="connsiteX5" fmla="*/ 3364 w 21763"/>
                <a:gd name="connsiteY5" fmla="*/ 166 h 42948"/>
                <a:gd name="connsiteX6" fmla="*/ 6602 w 21763"/>
                <a:gd name="connsiteY6" fmla="*/ 1595 h 42948"/>
                <a:gd name="connsiteX7" fmla="*/ 21557 w 21763"/>
                <a:gd name="connsiteY7" fmla="*/ 38742 h 42948"/>
                <a:gd name="connsiteX8" fmla="*/ 20223 w 21763"/>
                <a:gd name="connsiteY8" fmla="*/ 42076 h 42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63" h="42948">
                  <a:moveTo>
                    <a:pt x="20223" y="42076"/>
                  </a:moveTo>
                  <a:lnTo>
                    <a:pt x="18413" y="42743"/>
                  </a:lnTo>
                  <a:cubicBezTo>
                    <a:pt x="17080" y="43314"/>
                    <a:pt x="15651" y="42647"/>
                    <a:pt x="15175" y="41314"/>
                  </a:cubicBezTo>
                  <a:lnTo>
                    <a:pt x="221" y="4166"/>
                  </a:lnTo>
                  <a:cubicBezTo>
                    <a:pt x="-351" y="2833"/>
                    <a:pt x="221" y="1404"/>
                    <a:pt x="1554" y="833"/>
                  </a:cubicBezTo>
                  <a:lnTo>
                    <a:pt x="3364" y="166"/>
                  </a:lnTo>
                  <a:cubicBezTo>
                    <a:pt x="4602" y="-310"/>
                    <a:pt x="6126" y="261"/>
                    <a:pt x="6602" y="1595"/>
                  </a:cubicBezTo>
                  <a:lnTo>
                    <a:pt x="21557" y="38742"/>
                  </a:lnTo>
                  <a:cubicBezTo>
                    <a:pt x="22128" y="40076"/>
                    <a:pt x="21461" y="41600"/>
                    <a:pt x="20223" y="42076"/>
                  </a:cubicBezTo>
                  <a:close/>
                </a:path>
              </a:pathLst>
            </a:custGeom>
            <a:noFill/>
            <a:ln w="7144" cap="flat">
              <a:solidFill>
                <a:srgbClr val="231F20"/>
              </a:solidFill>
              <a:prstDash val="solid"/>
              <a:round/>
            </a:ln>
          </p:spPr>
          <p:txBody>
            <a:bodyPr rtlCol="0" anchor="ctr"/>
            <a:lstStyle/>
            <a:p>
              <a:endParaRPr lang="en-US"/>
            </a:p>
          </p:txBody>
        </p:sp>
        <p:sp>
          <p:nvSpPr>
            <p:cNvPr id="56" name="Freeform: Shape 55">
              <a:extLst>
                <a:ext uri="{FF2B5EF4-FFF2-40B4-BE49-F238E27FC236}">
                  <a16:creationId xmlns:a16="http://schemas.microsoft.com/office/drawing/2014/main" id="{54A9F65D-34E2-2B56-AE7E-B105F9BE9EDA}"/>
                </a:ext>
              </a:extLst>
            </p:cNvPr>
            <p:cNvSpPr/>
            <p:nvPr/>
          </p:nvSpPr>
          <p:spPr>
            <a:xfrm>
              <a:off x="4789527" y="432478"/>
              <a:ext cx="314643" cy="196849"/>
            </a:xfrm>
            <a:custGeom>
              <a:avLst/>
              <a:gdLst>
                <a:gd name="connsiteX0" fmla="*/ 242729 w 314643"/>
                <a:gd name="connsiteY0" fmla="*/ 179034 h 196849"/>
                <a:gd name="connsiteX1" fmla="*/ 314643 w 314643"/>
                <a:gd name="connsiteY1" fmla="*/ 100643 h 196849"/>
                <a:gd name="connsiteX2" fmla="*/ 297593 w 314643"/>
                <a:gd name="connsiteY2" fmla="*/ 56447 h 196849"/>
                <a:gd name="connsiteX3" fmla="*/ 250159 w 314643"/>
                <a:gd name="connsiteY3" fmla="*/ 21110 h 196849"/>
                <a:gd name="connsiteX4" fmla="*/ 167863 w 314643"/>
                <a:gd name="connsiteY4" fmla="*/ 8918 h 196849"/>
                <a:gd name="connsiteX5" fmla="*/ 148813 w 314643"/>
                <a:gd name="connsiteY5" fmla="*/ 10251 h 196849"/>
                <a:gd name="connsiteX6" fmla="*/ 122905 w 314643"/>
                <a:gd name="connsiteY6" fmla="*/ 12728 h 196849"/>
                <a:gd name="connsiteX7" fmla="*/ 108617 w 314643"/>
                <a:gd name="connsiteY7" fmla="*/ 59 h 196849"/>
                <a:gd name="connsiteX8" fmla="*/ 86996 w 314643"/>
                <a:gd name="connsiteY8" fmla="*/ 5584 h 196849"/>
                <a:gd name="connsiteX9" fmla="*/ 85281 w 314643"/>
                <a:gd name="connsiteY9" fmla="*/ 21872 h 196849"/>
                <a:gd name="connsiteX10" fmla="*/ 2223 w 314643"/>
                <a:gd name="connsiteY10" fmla="*/ 100834 h 196849"/>
                <a:gd name="connsiteX11" fmla="*/ 157195 w 314643"/>
                <a:gd name="connsiteY11" fmla="*/ 196560 h 196849"/>
                <a:gd name="connsiteX12" fmla="*/ 242729 w 314643"/>
                <a:gd name="connsiteY12" fmla="*/ 179320 h 196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4643" h="196849">
                  <a:moveTo>
                    <a:pt x="242729" y="179034"/>
                  </a:moveTo>
                  <a:cubicBezTo>
                    <a:pt x="286163" y="161508"/>
                    <a:pt x="314643" y="132552"/>
                    <a:pt x="314643" y="100643"/>
                  </a:cubicBezTo>
                  <a:cubicBezTo>
                    <a:pt x="314643" y="85594"/>
                    <a:pt x="308547" y="70163"/>
                    <a:pt x="297593" y="56447"/>
                  </a:cubicBezTo>
                  <a:cubicBezTo>
                    <a:pt x="297212" y="35778"/>
                    <a:pt x="294260" y="8822"/>
                    <a:pt x="250159" y="21110"/>
                  </a:cubicBezTo>
                  <a:cubicBezTo>
                    <a:pt x="227108" y="11013"/>
                    <a:pt x="199010" y="5965"/>
                    <a:pt x="167863" y="8918"/>
                  </a:cubicBezTo>
                  <a:cubicBezTo>
                    <a:pt x="161481" y="9489"/>
                    <a:pt x="155195" y="9965"/>
                    <a:pt x="148813" y="10251"/>
                  </a:cubicBezTo>
                  <a:cubicBezTo>
                    <a:pt x="139955" y="10632"/>
                    <a:pt x="131287" y="11394"/>
                    <a:pt x="122905" y="12728"/>
                  </a:cubicBezTo>
                  <a:cubicBezTo>
                    <a:pt x="122905" y="12728"/>
                    <a:pt x="111856" y="726"/>
                    <a:pt x="108617" y="59"/>
                  </a:cubicBezTo>
                  <a:cubicBezTo>
                    <a:pt x="105379" y="-607"/>
                    <a:pt x="89567" y="4536"/>
                    <a:pt x="86996" y="5584"/>
                  </a:cubicBezTo>
                  <a:cubicBezTo>
                    <a:pt x="84424" y="6632"/>
                    <a:pt x="84329" y="9394"/>
                    <a:pt x="85281" y="21872"/>
                  </a:cubicBezTo>
                  <a:cubicBezTo>
                    <a:pt x="36894" y="38350"/>
                    <a:pt x="4223" y="69782"/>
                    <a:pt x="2223" y="100834"/>
                  </a:cubicBezTo>
                  <a:cubicBezTo>
                    <a:pt x="-15017" y="180749"/>
                    <a:pt x="70994" y="199513"/>
                    <a:pt x="157195" y="196560"/>
                  </a:cubicBezTo>
                  <a:cubicBezTo>
                    <a:pt x="188818" y="195417"/>
                    <a:pt x="218155" y="189226"/>
                    <a:pt x="242729" y="179320"/>
                  </a:cubicBezTo>
                  <a:close/>
                </a:path>
              </a:pathLst>
            </a:custGeom>
            <a:noFill/>
            <a:ln w="7144" cap="flat">
              <a:solidFill>
                <a:srgbClr val="231F20"/>
              </a:solidFill>
              <a:prstDash val="solid"/>
              <a:round/>
            </a:ln>
          </p:spPr>
          <p:txBody>
            <a:bodyPr rtlCol="0" anchor="ctr"/>
            <a:lstStyle/>
            <a:p>
              <a:endParaRPr lang="en-US"/>
            </a:p>
          </p:txBody>
        </p:sp>
        <p:sp>
          <p:nvSpPr>
            <p:cNvPr id="58" name="Freeform: Shape 57">
              <a:extLst>
                <a:ext uri="{FF2B5EF4-FFF2-40B4-BE49-F238E27FC236}">
                  <a16:creationId xmlns:a16="http://schemas.microsoft.com/office/drawing/2014/main" id="{C054EBDB-173D-B760-6C85-DA13A4CFFF9C}"/>
                </a:ext>
              </a:extLst>
            </p:cNvPr>
            <p:cNvSpPr/>
            <p:nvPr/>
          </p:nvSpPr>
          <p:spPr>
            <a:xfrm>
              <a:off x="4802199" y="505308"/>
              <a:ext cx="192052" cy="117824"/>
            </a:xfrm>
            <a:custGeom>
              <a:avLst/>
              <a:gdLst>
                <a:gd name="connsiteX0" fmla="*/ 1553 w 192052"/>
                <a:gd name="connsiteY0" fmla="*/ 87249 h 117824"/>
                <a:gd name="connsiteX1" fmla="*/ 31366 w 192052"/>
                <a:gd name="connsiteY1" fmla="*/ 21717 h 117824"/>
                <a:gd name="connsiteX2" fmla="*/ 91755 w 192052"/>
                <a:gd name="connsiteY2" fmla="*/ 0 h 117824"/>
                <a:gd name="connsiteX3" fmla="*/ 144714 w 192052"/>
                <a:gd name="connsiteY3" fmla="*/ 5524 h 117824"/>
                <a:gd name="connsiteX4" fmla="*/ 189481 w 192052"/>
                <a:gd name="connsiteY4" fmla="*/ 81820 h 117824"/>
                <a:gd name="connsiteX5" fmla="*/ 192053 w 192052"/>
                <a:gd name="connsiteY5" fmla="*/ 117824 h 117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052" h="117824">
                  <a:moveTo>
                    <a:pt x="1553" y="87249"/>
                  </a:moveTo>
                  <a:cubicBezTo>
                    <a:pt x="1172" y="57722"/>
                    <a:pt x="-9591" y="34195"/>
                    <a:pt x="31366" y="21717"/>
                  </a:cubicBezTo>
                  <a:cubicBezTo>
                    <a:pt x="72324" y="9239"/>
                    <a:pt x="91755" y="0"/>
                    <a:pt x="91755" y="0"/>
                  </a:cubicBezTo>
                  <a:cubicBezTo>
                    <a:pt x="91755" y="0"/>
                    <a:pt x="113853" y="10477"/>
                    <a:pt x="144714" y="5524"/>
                  </a:cubicBezTo>
                  <a:cubicBezTo>
                    <a:pt x="163097" y="32766"/>
                    <a:pt x="190338" y="49339"/>
                    <a:pt x="189481" y="81820"/>
                  </a:cubicBezTo>
                  <a:cubicBezTo>
                    <a:pt x="189481" y="92297"/>
                    <a:pt x="192053" y="117824"/>
                    <a:pt x="192053" y="117824"/>
                  </a:cubicBezTo>
                </a:path>
              </a:pathLst>
            </a:custGeom>
            <a:noFill/>
            <a:ln w="7144" cap="flat">
              <a:solidFill>
                <a:srgbClr val="231F20"/>
              </a:solidFill>
              <a:prstDash val="solid"/>
              <a:round/>
            </a:ln>
          </p:spPr>
          <p:txBody>
            <a:bodyPr rtlCol="0" anchor="ctr"/>
            <a:lstStyle/>
            <a:p>
              <a:endParaRPr lang="en-US"/>
            </a:p>
          </p:txBody>
        </p:sp>
        <p:sp>
          <p:nvSpPr>
            <p:cNvPr id="59" name="Freeform: Shape 58">
              <a:extLst>
                <a:ext uri="{FF2B5EF4-FFF2-40B4-BE49-F238E27FC236}">
                  <a16:creationId xmlns:a16="http://schemas.microsoft.com/office/drawing/2014/main" id="{81D1519D-22D8-8F86-6DA0-D80E74342C19}"/>
                </a:ext>
              </a:extLst>
            </p:cNvPr>
            <p:cNvSpPr/>
            <p:nvPr/>
          </p:nvSpPr>
          <p:spPr>
            <a:xfrm>
              <a:off x="4972535" y="462160"/>
              <a:ext cx="94583" cy="153923"/>
            </a:xfrm>
            <a:custGeom>
              <a:avLst/>
              <a:gdLst>
                <a:gd name="connsiteX0" fmla="*/ 94583 w 94583"/>
                <a:gd name="connsiteY0" fmla="*/ 0 h 153923"/>
                <a:gd name="connsiteX1" fmla="*/ 20288 w 94583"/>
                <a:gd name="connsiteY1" fmla="*/ 14954 h 153923"/>
                <a:gd name="connsiteX2" fmla="*/ 0 w 94583"/>
                <a:gd name="connsiteY2" fmla="*/ 40767 h 153923"/>
                <a:gd name="connsiteX3" fmla="*/ 45529 w 94583"/>
                <a:gd name="connsiteY3" fmla="*/ 119062 h 153923"/>
                <a:gd name="connsiteX4" fmla="*/ 47244 w 94583"/>
                <a:gd name="connsiteY4" fmla="*/ 153924 h 153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583" h="153923">
                  <a:moveTo>
                    <a:pt x="94583" y="0"/>
                  </a:moveTo>
                  <a:cubicBezTo>
                    <a:pt x="81915" y="1810"/>
                    <a:pt x="36767" y="10858"/>
                    <a:pt x="20288" y="14954"/>
                  </a:cubicBezTo>
                  <a:cubicBezTo>
                    <a:pt x="19717" y="25432"/>
                    <a:pt x="10668" y="36671"/>
                    <a:pt x="0" y="40767"/>
                  </a:cubicBezTo>
                  <a:cubicBezTo>
                    <a:pt x="0" y="40767"/>
                    <a:pt x="44672" y="89535"/>
                    <a:pt x="45529" y="119062"/>
                  </a:cubicBezTo>
                  <a:cubicBezTo>
                    <a:pt x="46387" y="148590"/>
                    <a:pt x="47244" y="153924"/>
                    <a:pt x="47244" y="153924"/>
                  </a:cubicBezTo>
                </a:path>
              </a:pathLst>
            </a:custGeom>
            <a:noFill/>
            <a:ln w="7144" cap="flat">
              <a:solidFill>
                <a:srgbClr val="231F20"/>
              </a:solidFill>
              <a:prstDash val="solid"/>
              <a:round/>
            </a:ln>
          </p:spPr>
          <p:txBody>
            <a:bodyPr rtlCol="0" anchor="ctr"/>
            <a:lstStyle/>
            <a:p>
              <a:endParaRPr lang="en-US"/>
            </a:p>
          </p:txBody>
        </p:sp>
        <p:sp>
          <p:nvSpPr>
            <p:cNvPr id="60" name="Freeform: Shape 59">
              <a:extLst>
                <a:ext uri="{FF2B5EF4-FFF2-40B4-BE49-F238E27FC236}">
                  <a16:creationId xmlns:a16="http://schemas.microsoft.com/office/drawing/2014/main" id="{4A873374-4798-7515-377B-869C88615ACE}"/>
                </a:ext>
              </a:extLst>
            </p:cNvPr>
            <p:cNvSpPr/>
            <p:nvPr/>
          </p:nvSpPr>
          <p:spPr>
            <a:xfrm>
              <a:off x="4875285" y="439014"/>
              <a:ext cx="31909" cy="35242"/>
            </a:xfrm>
            <a:custGeom>
              <a:avLst/>
              <a:gdLst>
                <a:gd name="connsiteX0" fmla="*/ 18955 w 31909"/>
                <a:gd name="connsiteY0" fmla="*/ 35242 h 35242"/>
                <a:gd name="connsiteX1" fmla="*/ 31909 w 31909"/>
                <a:gd name="connsiteY1" fmla="*/ 26289 h 35242"/>
                <a:gd name="connsiteX2" fmla="*/ 0 w 31909"/>
                <a:gd name="connsiteY2" fmla="*/ 0 h 35242"/>
              </a:gdLst>
              <a:ahLst/>
              <a:cxnLst>
                <a:cxn ang="0">
                  <a:pos x="connsiteX0" y="connsiteY0"/>
                </a:cxn>
                <a:cxn ang="0">
                  <a:pos x="connsiteX1" y="connsiteY1"/>
                </a:cxn>
                <a:cxn ang="0">
                  <a:pos x="connsiteX2" y="connsiteY2"/>
                </a:cxn>
              </a:cxnLst>
              <a:rect l="l" t="t" r="r" b="b"/>
              <a:pathLst>
                <a:path w="31909" h="35242">
                  <a:moveTo>
                    <a:pt x="18955" y="35242"/>
                  </a:moveTo>
                  <a:cubicBezTo>
                    <a:pt x="19907" y="32766"/>
                    <a:pt x="31718" y="29146"/>
                    <a:pt x="31909" y="26289"/>
                  </a:cubicBezTo>
                  <a:cubicBezTo>
                    <a:pt x="32099" y="23431"/>
                    <a:pt x="0" y="0"/>
                    <a:pt x="0" y="0"/>
                  </a:cubicBezTo>
                </a:path>
              </a:pathLst>
            </a:custGeom>
            <a:noFill/>
            <a:ln w="7144" cap="flat">
              <a:solidFill>
                <a:srgbClr val="231F20"/>
              </a:solidFill>
              <a:prstDash val="solid"/>
              <a:round/>
            </a:ln>
          </p:spPr>
          <p:txBody>
            <a:bodyPr rtlCol="0" anchor="ctr"/>
            <a:lstStyle/>
            <a:p>
              <a:endParaRPr lang="en-US"/>
            </a:p>
          </p:txBody>
        </p:sp>
        <p:sp>
          <p:nvSpPr>
            <p:cNvPr id="61" name="Freeform: Shape 60">
              <a:extLst>
                <a:ext uri="{FF2B5EF4-FFF2-40B4-BE49-F238E27FC236}">
                  <a16:creationId xmlns:a16="http://schemas.microsoft.com/office/drawing/2014/main" id="{16D691B0-AE4A-02CE-8436-223B58A15529}"/>
                </a:ext>
              </a:extLst>
            </p:cNvPr>
            <p:cNvSpPr/>
            <p:nvPr/>
          </p:nvSpPr>
          <p:spPr>
            <a:xfrm>
              <a:off x="4927863" y="458316"/>
              <a:ext cx="56483" cy="7653"/>
            </a:xfrm>
            <a:custGeom>
              <a:avLst/>
              <a:gdLst>
                <a:gd name="connsiteX0" fmla="*/ 0 w 56483"/>
                <a:gd name="connsiteY0" fmla="*/ 1367 h 7653"/>
                <a:gd name="connsiteX1" fmla="*/ 56483 w 56483"/>
                <a:gd name="connsiteY1" fmla="*/ 7654 h 7653"/>
              </a:gdLst>
              <a:ahLst/>
              <a:cxnLst>
                <a:cxn ang="0">
                  <a:pos x="connsiteX0" y="connsiteY0"/>
                </a:cxn>
                <a:cxn ang="0">
                  <a:pos x="connsiteX1" y="connsiteY1"/>
                </a:cxn>
              </a:cxnLst>
              <a:rect l="l" t="t" r="r" b="b"/>
              <a:pathLst>
                <a:path w="56483" h="7653">
                  <a:moveTo>
                    <a:pt x="0" y="1367"/>
                  </a:moveTo>
                  <a:cubicBezTo>
                    <a:pt x="10763" y="-252"/>
                    <a:pt x="48196" y="-2348"/>
                    <a:pt x="56483" y="7654"/>
                  </a:cubicBezTo>
                </a:path>
              </a:pathLst>
            </a:custGeom>
            <a:noFill/>
            <a:ln w="7144" cap="flat">
              <a:solidFill>
                <a:srgbClr val="231F20"/>
              </a:solidFill>
              <a:prstDash val="solid"/>
              <a:round/>
            </a:ln>
          </p:spPr>
          <p:txBody>
            <a:bodyPr rtlCol="0" anchor="ctr"/>
            <a:lstStyle/>
            <a:p>
              <a:endParaRPr lang="en-US"/>
            </a:p>
          </p:txBody>
        </p:sp>
        <p:sp>
          <p:nvSpPr>
            <p:cNvPr id="62" name="Freeform: Shape 61">
              <a:extLst>
                <a:ext uri="{FF2B5EF4-FFF2-40B4-BE49-F238E27FC236}">
                  <a16:creationId xmlns:a16="http://schemas.microsoft.com/office/drawing/2014/main" id="{B13DB5EA-068A-7A96-3352-105F7E09EBA9}"/>
                </a:ext>
              </a:extLst>
            </p:cNvPr>
            <p:cNvSpPr/>
            <p:nvPr/>
          </p:nvSpPr>
          <p:spPr>
            <a:xfrm>
              <a:off x="4808133" y="486353"/>
              <a:ext cx="70675" cy="26574"/>
            </a:xfrm>
            <a:custGeom>
              <a:avLst/>
              <a:gdLst>
                <a:gd name="connsiteX0" fmla="*/ 70676 w 70675"/>
                <a:gd name="connsiteY0" fmla="*/ 0 h 26574"/>
                <a:gd name="connsiteX1" fmla="*/ 0 w 70675"/>
                <a:gd name="connsiteY1" fmla="*/ 26575 h 26574"/>
              </a:gdLst>
              <a:ahLst/>
              <a:cxnLst>
                <a:cxn ang="0">
                  <a:pos x="connsiteX0" y="connsiteY0"/>
                </a:cxn>
                <a:cxn ang="0">
                  <a:pos x="connsiteX1" y="connsiteY1"/>
                </a:cxn>
              </a:cxnLst>
              <a:rect l="l" t="t" r="r" b="b"/>
              <a:pathLst>
                <a:path w="70675" h="26574">
                  <a:moveTo>
                    <a:pt x="70676" y="0"/>
                  </a:moveTo>
                  <a:cubicBezTo>
                    <a:pt x="36862" y="8573"/>
                    <a:pt x="0" y="26575"/>
                    <a:pt x="0" y="26575"/>
                  </a:cubicBezTo>
                </a:path>
              </a:pathLst>
            </a:custGeom>
            <a:noFill/>
            <a:ln w="7144" cap="flat">
              <a:solidFill>
                <a:srgbClr val="231F20"/>
              </a:solidFill>
              <a:prstDash val="solid"/>
              <a:round/>
            </a:ln>
          </p:spPr>
          <p:txBody>
            <a:bodyPr rtlCol="0" anchor="ctr"/>
            <a:lstStyle/>
            <a:p>
              <a:endParaRPr lang="en-US"/>
            </a:p>
          </p:txBody>
        </p:sp>
        <p:sp>
          <p:nvSpPr>
            <p:cNvPr id="63" name="Freeform: Shape 62">
              <a:extLst>
                <a:ext uri="{FF2B5EF4-FFF2-40B4-BE49-F238E27FC236}">
                  <a16:creationId xmlns:a16="http://schemas.microsoft.com/office/drawing/2014/main" id="{09D275F8-CAF0-E071-87ED-073501B89DD3}"/>
                </a:ext>
              </a:extLst>
            </p:cNvPr>
            <p:cNvSpPr/>
            <p:nvPr/>
          </p:nvSpPr>
          <p:spPr>
            <a:xfrm>
              <a:off x="4812800" y="570364"/>
              <a:ext cx="284539" cy="221316"/>
            </a:xfrm>
            <a:custGeom>
              <a:avLst/>
              <a:gdLst>
                <a:gd name="connsiteX0" fmla="*/ 0 w 284539"/>
                <a:gd name="connsiteY0" fmla="*/ 30861 h 221316"/>
                <a:gd name="connsiteX1" fmla="*/ 32290 w 284539"/>
                <a:gd name="connsiteY1" fmla="*/ 170974 h 221316"/>
                <a:gd name="connsiteX2" fmla="*/ 39053 w 284539"/>
                <a:gd name="connsiteY2" fmla="*/ 183928 h 221316"/>
                <a:gd name="connsiteX3" fmla="*/ 48482 w 284539"/>
                <a:gd name="connsiteY3" fmla="*/ 194500 h 221316"/>
                <a:gd name="connsiteX4" fmla="*/ 57626 w 284539"/>
                <a:gd name="connsiteY4" fmla="*/ 196406 h 221316"/>
                <a:gd name="connsiteX5" fmla="*/ 71247 w 284539"/>
                <a:gd name="connsiteY5" fmla="*/ 190310 h 221316"/>
                <a:gd name="connsiteX6" fmla="*/ 80867 w 284539"/>
                <a:gd name="connsiteY6" fmla="*/ 193262 h 221316"/>
                <a:gd name="connsiteX7" fmla="*/ 83915 w 284539"/>
                <a:gd name="connsiteY7" fmla="*/ 207931 h 221316"/>
                <a:gd name="connsiteX8" fmla="*/ 92583 w 284539"/>
                <a:gd name="connsiteY8" fmla="*/ 216027 h 221316"/>
                <a:gd name="connsiteX9" fmla="*/ 130683 w 284539"/>
                <a:gd name="connsiteY9" fmla="*/ 221266 h 221316"/>
                <a:gd name="connsiteX10" fmla="*/ 137160 w 284539"/>
                <a:gd name="connsiteY10" fmla="*/ 216979 h 221316"/>
                <a:gd name="connsiteX11" fmla="*/ 140589 w 284539"/>
                <a:gd name="connsiteY11" fmla="*/ 204406 h 221316"/>
                <a:gd name="connsiteX12" fmla="*/ 178118 w 284539"/>
                <a:gd name="connsiteY12" fmla="*/ 199358 h 221316"/>
                <a:gd name="connsiteX13" fmla="*/ 182404 w 284539"/>
                <a:gd name="connsiteY13" fmla="*/ 212693 h 221316"/>
                <a:gd name="connsiteX14" fmla="*/ 187643 w 284539"/>
                <a:gd name="connsiteY14" fmla="*/ 215360 h 221316"/>
                <a:gd name="connsiteX15" fmla="*/ 224885 w 284539"/>
                <a:gd name="connsiteY15" fmla="*/ 203549 h 221316"/>
                <a:gd name="connsiteX16" fmla="*/ 233077 w 284539"/>
                <a:gd name="connsiteY16" fmla="*/ 192310 h 221316"/>
                <a:gd name="connsiteX17" fmla="*/ 233077 w 284539"/>
                <a:gd name="connsiteY17" fmla="*/ 178022 h 221316"/>
                <a:gd name="connsiteX18" fmla="*/ 246602 w 284539"/>
                <a:gd name="connsiteY18" fmla="*/ 170498 h 221316"/>
                <a:gd name="connsiteX19" fmla="*/ 260033 w 284539"/>
                <a:gd name="connsiteY19" fmla="*/ 175736 h 221316"/>
                <a:gd name="connsiteX20" fmla="*/ 266605 w 284539"/>
                <a:gd name="connsiteY20" fmla="*/ 174022 h 221316"/>
                <a:gd name="connsiteX21" fmla="*/ 279178 w 284539"/>
                <a:gd name="connsiteY21" fmla="*/ 158877 h 221316"/>
                <a:gd name="connsiteX22" fmla="*/ 284512 w 284539"/>
                <a:gd name="connsiteY22" fmla="*/ 143066 h 221316"/>
                <a:gd name="connsiteX23" fmla="*/ 277749 w 284539"/>
                <a:gd name="connsiteY23" fmla="*/ 0 h 221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4539" h="221316">
                  <a:moveTo>
                    <a:pt x="0" y="30861"/>
                  </a:moveTo>
                  <a:lnTo>
                    <a:pt x="32290" y="170974"/>
                  </a:lnTo>
                  <a:cubicBezTo>
                    <a:pt x="33433" y="175831"/>
                    <a:pt x="35719" y="180308"/>
                    <a:pt x="39053" y="183928"/>
                  </a:cubicBezTo>
                  <a:lnTo>
                    <a:pt x="48482" y="194500"/>
                  </a:lnTo>
                  <a:cubicBezTo>
                    <a:pt x="50768" y="197072"/>
                    <a:pt x="54483" y="197834"/>
                    <a:pt x="57626" y="196406"/>
                  </a:cubicBezTo>
                  <a:lnTo>
                    <a:pt x="71247" y="190310"/>
                  </a:lnTo>
                  <a:lnTo>
                    <a:pt x="80867" y="193262"/>
                  </a:lnTo>
                  <a:lnTo>
                    <a:pt x="83915" y="207931"/>
                  </a:lnTo>
                  <a:cubicBezTo>
                    <a:pt x="84773" y="212217"/>
                    <a:pt x="88297" y="215456"/>
                    <a:pt x="92583" y="216027"/>
                  </a:cubicBezTo>
                  <a:lnTo>
                    <a:pt x="130683" y="221266"/>
                  </a:lnTo>
                  <a:cubicBezTo>
                    <a:pt x="133636" y="221647"/>
                    <a:pt x="136398" y="219837"/>
                    <a:pt x="137160" y="216979"/>
                  </a:cubicBezTo>
                  <a:lnTo>
                    <a:pt x="140589" y="204406"/>
                  </a:lnTo>
                  <a:lnTo>
                    <a:pt x="178118" y="199358"/>
                  </a:lnTo>
                  <a:lnTo>
                    <a:pt x="182404" y="212693"/>
                  </a:lnTo>
                  <a:cubicBezTo>
                    <a:pt x="183071" y="214884"/>
                    <a:pt x="185452" y="216122"/>
                    <a:pt x="187643" y="215360"/>
                  </a:cubicBezTo>
                  <a:lnTo>
                    <a:pt x="224885" y="203549"/>
                  </a:lnTo>
                  <a:cubicBezTo>
                    <a:pt x="229743" y="202025"/>
                    <a:pt x="233077" y="197453"/>
                    <a:pt x="233077" y="192310"/>
                  </a:cubicBezTo>
                  <a:lnTo>
                    <a:pt x="233077" y="178022"/>
                  </a:lnTo>
                  <a:lnTo>
                    <a:pt x="246602" y="170498"/>
                  </a:lnTo>
                  <a:lnTo>
                    <a:pt x="260033" y="175736"/>
                  </a:lnTo>
                  <a:cubicBezTo>
                    <a:pt x="262319" y="176689"/>
                    <a:pt x="264986" y="175927"/>
                    <a:pt x="266605" y="174022"/>
                  </a:cubicBezTo>
                  <a:lnTo>
                    <a:pt x="279178" y="158877"/>
                  </a:lnTo>
                  <a:cubicBezTo>
                    <a:pt x="282893" y="154400"/>
                    <a:pt x="284798" y="148781"/>
                    <a:pt x="284512" y="143066"/>
                  </a:cubicBezTo>
                  <a:lnTo>
                    <a:pt x="277749" y="0"/>
                  </a:lnTo>
                </a:path>
              </a:pathLst>
            </a:custGeom>
            <a:noFill/>
            <a:ln w="7144" cap="flat">
              <a:solidFill>
                <a:srgbClr val="231F20"/>
              </a:solidFill>
              <a:prstDash val="solid"/>
              <a:round/>
            </a:ln>
          </p:spPr>
          <p:txBody>
            <a:bodyPr rtlCol="0" anchor="ctr"/>
            <a:lstStyle/>
            <a:p>
              <a:endParaRPr lang="en-US"/>
            </a:p>
          </p:txBody>
        </p:sp>
        <p:sp>
          <p:nvSpPr>
            <p:cNvPr id="64" name="Freeform: Shape 63">
              <a:extLst>
                <a:ext uri="{FF2B5EF4-FFF2-40B4-BE49-F238E27FC236}">
                  <a16:creationId xmlns:a16="http://schemas.microsoft.com/office/drawing/2014/main" id="{E01318C4-C242-737C-02B9-242A93C0E088}"/>
                </a:ext>
              </a:extLst>
            </p:cNvPr>
            <p:cNvSpPr/>
            <p:nvPr/>
          </p:nvSpPr>
          <p:spPr>
            <a:xfrm>
              <a:off x="4844834" y="656725"/>
              <a:ext cx="41308" cy="110710"/>
            </a:xfrm>
            <a:custGeom>
              <a:avLst/>
              <a:gdLst>
                <a:gd name="connsiteX0" fmla="*/ 23211 w 41308"/>
                <a:gd name="connsiteY0" fmla="*/ 110711 h 110710"/>
                <a:gd name="connsiteX1" fmla="*/ 66 w 41308"/>
                <a:gd name="connsiteY1" fmla="*/ 3935 h 110710"/>
                <a:gd name="connsiteX2" fmla="*/ 4066 w 41308"/>
                <a:gd name="connsiteY2" fmla="*/ 125 h 110710"/>
                <a:gd name="connsiteX3" fmla="*/ 20925 w 41308"/>
                <a:gd name="connsiteY3" fmla="*/ 4888 h 110710"/>
                <a:gd name="connsiteX4" fmla="*/ 26831 w 41308"/>
                <a:gd name="connsiteY4" fmla="*/ 11746 h 110710"/>
                <a:gd name="connsiteX5" fmla="*/ 41309 w 41308"/>
                <a:gd name="connsiteY5" fmla="*/ 103186 h 110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308" h="110710">
                  <a:moveTo>
                    <a:pt x="23211" y="110711"/>
                  </a:moveTo>
                  <a:lnTo>
                    <a:pt x="66" y="3935"/>
                  </a:lnTo>
                  <a:cubicBezTo>
                    <a:pt x="-411" y="1554"/>
                    <a:pt x="1780" y="-541"/>
                    <a:pt x="4066" y="125"/>
                  </a:cubicBezTo>
                  <a:lnTo>
                    <a:pt x="20925" y="4888"/>
                  </a:lnTo>
                  <a:cubicBezTo>
                    <a:pt x="24069" y="5745"/>
                    <a:pt x="26450" y="8412"/>
                    <a:pt x="26831" y="11746"/>
                  </a:cubicBezTo>
                  <a:lnTo>
                    <a:pt x="41309" y="103186"/>
                  </a:lnTo>
                </a:path>
              </a:pathLst>
            </a:custGeom>
            <a:noFill/>
            <a:ln w="7144" cap="flat">
              <a:solidFill>
                <a:srgbClr val="231F20"/>
              </a:solidFill>
              <a:prstDash val="solid"/>
              <a:round/>
            </a:ln>
          </p:spPr>
          <p:txBody>
            <a:bodyPr rtlCol="0" anchor="ctr"/>
            <a:lstStyle/>
            <a:p>
              <a:endParaRPr lang="en-US"/>
            </a:p>
          </p:txBody>
        </p:sp>
        <p:sp>
          <p:nvSpPr>
            <p:cNvPr id="65" name="Freeform: Shape 64">
              <a:extLst>
                <a:ext uri="{FF2B5EF4-FFF2-40B4-BE49-F238E27FC236}">
                  <a16:creationId xmlns:a16="http://schemas.microsoft.com/office/drawing/2014/main" id="{6A7D978A-BE6D-8D70-EA88-3CF29F61734B}"/>
                </a:ext>
              </a:extLst>
            </p:cNvPr>
            <p:cNvSpPr/>
            <p:nvPr/>
          </p:nvSpPr>
          <p:spPr>
            <a:xfrm>
              <a:off x="4938070" y="671860"/>
              <a:ext cx="52943" cy="102909"/>
            </a:xfrm>
            <a:custGeom>
              <a:avLst/>
              <a:gdLst>
                <a:gd name="connsiteX0" fmla="*/ 52943 w 52943"/>
                <a:gd name="connsiteY0" fmla="*/ 97766 h 102909"/>
                <a:gd name="connsiteX1" fmla="*/ 37798 w 52943"/>
                <a:gd name="connsiteY1" fmla="*/ 5564 h 102909"/>
                <a:gd name="connsiteX2" fmla="*/ 30559 w 52943"/>
                <a:gd name="connsiteY2" fmla="*/ 40 h 102909"/>
                <a:gd name="connsiteX3" fmla="*/ 5890 w 52943"/>
                <a:gd name="connsiteY3" fmla="*/ 2802 h 102909"/>
                <a:gd name="connsiteX4" fmla="*/ 79 w 52943"/>
                <a:gd name="connsiteY4" fmla="*/ 10517 h 102909"/>
                <a:gd name="connsiteX5" fmla="*/ 15415 w 52943"/>
                <a:gd name="connsiteY5" fmla="*/ 102910 h 102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43" h="102909">
                  <a:moveTo>
                    <a:pt x="52943" y="97766"/>
                  </a:moveTo>
                  <a:lnTo>
                    <a:pt x="37798" y="5564"/>
                  </a:lnTo>
                  <a:cubicBezTo>
                    <a:pt x="37227" y="2040"/>
                    <a:pt x="33988" y="-341"/>
                    <a:pt x="30559" y="40"/>
                  </a:cubicBezTo>
                  <a:lnTo>
                    <a:pt x="5890" y="2802"/>
                  </a:lnTo>
                  <a:cubicBezTo>
                    <a:pt x="2080" y="3183"/>
                    <a:pt x="-492" y="6707"/>
                    <a:pt x="79" y="10517"/>
                  </a:cubicBezTo>
                  <a:lnTo>
                    <a:pt x="15415" y="102910"/>
                  </a:lnTo>
                </a:path>
              </a:pathLst>
            </a:custGeom>
            <a:noFill/>
            <a:ln w="7144" cap="flat">
              <a:solidFill>
                <a:srgbClr val="231F20"/>
              </a:solidFill>
              <a:prstDash val="solid"/>
              <a:round/>
            </a:ln>
          </p:spPr>
          <p:txBody>
            <a:bodyPr rtlCol="0" anchor="ctr"/>
            <a:lstStyle/>
            <a:p>
              <a:endParaRPr lang="en-US"/>
            </a:p>
          </p:txBody>
        </p:sp>
        <p:sp>
          <p:nvSpPr>
            <p:cNvPr id="66" name="Freeform: Shape 65">
              <a:extLst>
                <a:ext uri="{FF2B5EF4-FFF2-40B4-BE49-F238E27FC236}">
                  <a16:creationId xmlns:a16="http://schemas.microsoft.com/office/drawing/2014/main" id="{44EB5B37-9DD2-1E48-0A29-5680F2CE00CD}"/>
                </a:ext>
              </a:extLst>
            </p:cNvPr>
            <p:cNvSpPr/>
            <p:nvPr/>
          </p:nvSpPr>
          <p:spPr>
            <a:xfrm>
              <a:off x="5042255" y="637546"/>
              <a:ext cx="33816" cy="111888"/>
            </a:xfrm>
            <a:custGeom>
              <a:avLst/>
              <a:gdLst>
                <a:gd name="connsiteX0" fmla="*/ 33817 w 33816"/>
                <a:gd name="connsiteY0" fmla="*/ 108745 h 111888"/>
                <a:gd name="connsiteX1" fmla="*/ 26959 w 33816"/>
                <a:gd name="connsiteY1" fmla="*/ 3875 h 111888"/>
                <a:gd name="connsiteX2" fmla="*/ 20958 w 33816"/>
                <a:gd name="connsiteY2" fmla="*/ 446 h 111888"/>
                <a:gd name="connsiteX3" fmla="*/ 5908 w 33816"/>
                <a:gd name="connsiteY3" fmla="*/ 8161 h 111888"/>
                <a:gd name="connsiteX4" fmla="*/ 3 w 33816"/>
                <a:gd name="connsiteY4" fmla="*/ 18257 h 111888"/>
                <a:gd name="connsiteX5" fmla="*/ 3718 w 33816"/>
                <a:gd name="connsiteY5" fmla="*/ 111888 h 111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16" h="111888">
                  <a:moveTo>
                    <a:pt x="33817" y="108745"/>
                  </a:moveTo>
                  <a:lnTo>
                    <a:pt x="26959" y="3875"/>
                  </a:lnTo>
                  <a:cubicBezTo>
                    <a:pt x="26768" y="922"/>
                    <a:pt x="23625" y="-888"/>
                    <a:pt x="20958" y="446"/>
                  </a:cubicBezTo>
                  <a:lnTo>
                    <a:pt x="5908" y="8161"/>
                  </a:lnTo>
                  <a:cubicBezTo>
                    <a:pt x="2194" y="10066"/>
                    <a:pt x="-92" y="13971"/>
                    <a:pt x="3" y="18257"/>
                  </a:cubicBezTo>
                  <a:lnTo>
                    <a:pt x="3718" y="111888"/>
                  </a:lnTo>
                </a:path>
              </a:pathLst>
            </a:custGeom>
            <a:noFill/>
            <a:ln w="7144" cap="flat">
              <a:solidFill>
                <a:srgbClr val="231F20"/>
              </a:solidFill>
              <a:prstDash val="solid"/>
              <a:round/>
            </a:ln>
          </p:spPr>
          <p:txBody>
            <a:bodyPr rtlCol="0" anchor="ctr"/>
            <a:lstStyle/>
            <a:p>
              <a:endParaRPr lang="en-US"/>
            </a:p>
          </p:txBody>
        </p:sp>
      </p:grpSp>
      <p:sp>
        <p:nvSpPr>
          <p:cNvPr id="11" name="Rectangle 10">
            <a:extLst>
              <a:ext uri="{FF2B5EF4-FFF2-40B4-BE49-F238E27FC236}">
                <a16:creationId xmlns:a16="http://schemas.microsoft.com/office/drawing/2014/main" id="{BA3FF756-0CFA-6B2E-456D-992F4649A8D0}"/>
              </a:ext>
            </a:extLst>
          </p:cNvPr>
          <p:cNvSpPr/>
          <p:nvPr/>
        </p:nvSpPr>
        <p:spPr>
          <a:xfrm>
            <a:off x="462526" y="2281468"/>
            <a:ext cx="2159999" cy="36576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Connector: Elbow 28">
            <a:extLst>
              <a:ext uri="{FF2B5EF4-FFF2-40B4-BE49-F238E27FC236}">
                <a16:creationId xmlns:a16="http://schemas.microsoft.com/office/drawing/2014/main" id="{8582E21B-1885-01BE-A2B4-930A81E99ABD}"/>
              </a:ext>
            </a:extLst>
          </p:cNvPr>
          <p:cNvCxnSpPr>
            <a:cxnSpLocks/>
          </p:cNvCxnSpPr>
          <p:nvPr/>
        </p:nvCxnSpPr>
        <p:spPr>
          <a:xfrm rot="10800000" flipV="1">
            <a:off x="1542525" y="1925506"/>
            <a:ext cx="1046437" cy="640080"/>
          </a:xfrm>
          <a:prstGeom prst="bentConnector2">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DD5DC0D-D050-3F53-21EB-CB4E1C9867D9}"/>
              </a:ext>
            </a:extLst>
          </p:cNvPr>
          <p:cNvSpPr txBox="1"/>
          <p:nvPr/>
        </p:nvSpPr>
        <p:spPr>
          <a:xfrm>
            <a:off x="864821" y="2565641"/>
            <a:ext cx="1316272" cy="276999"/>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effectLst/>
                <a:uLnTx/>
                <a:uFillTx/>
                <a:ea typeface="+mn-ea"/>
                <a:cs typeface="+mn-cs"/>
              </a:rPr>
              <a:t>Stool sample for Hb by commercial FIT</a:t>
            </a:r>
          </a:p>
        </p:txBody>
      </p:sp>
      <p:sp>
        <p:nvSpPr>
          <p:cNvPr id="31" name="TextBox 30">
            <a:extLst>
              <a:ext uri="{FF2B5EF4-FFF2-40B4-BE49-F238E27FC236}">
                <a16:creationId xmlns:a16="http://schemas.microsoft.com/office/drawing/2014/main" id="{D18C1F8D-4942-02C2-A9BC-AD4C7F69A00D}"/>
              </a:ext>
            </a:extLst>
          </p:cNvPr>
          <p:cNvSpPr txBox="1"/>
          <p:nvPr/>
        </p:nvSpPr>
        <p:spPr>
          <a:xfrm>
            <a:off x="694167" y="3051788"/>
            <a:ext cx="1748842" cy="276999"/>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effectLst/>
                <a:uLnTx/>
                <a:uFillTx/>
                <a:ea typeface="+mn-ea"/>
                <a:cs typeface="+mn-cs"/>
              </a:rPr>
              <a:t>Molecular Pathology Laboratory Network, Knoxville, TN</a:t>
            </a:r>
            <a:r>
              <a:rPr kumimoji="0" lang="en-US" sz="900" b="0" i="0" u="none" strike="noStrike" kern="1200" cap="none" spc="0" normalizeH="0" baseline="30000" noProof="0" dirty="0">
                <a:ln>
                  <a:noFill/>
                </a:ln>
                <a:effectLst/>
                <a:uLnTx/>
                <a:uFillTx/>
                <a:ea typeface="+mn-ea"/>
                <a:cs typeface="+mn-cs"/>
              </a:rPr>
              <a:t>2</a:t>
            </a:r>
            <a:endParaRPr kumimoji="0" lang="en-US" sz="900" b="0" i="0" u="none" strike="noStrike" kern="1200" cap="none" spc="0" normalizeH="0" baseline="0" noProof="0" dirty="0">
              <a:ln>
                <a:noFill/>
              </a:ln>
              <a:effectLst/>
              <a:uLnTx/>
              <a:uFillTx/>
              <a:ea typeface="+mn-ea"/>
              <a:cs typeface="+mn-cs"/>
            </a:endParaRPr>
          </a:p>
        </p:txBody>
      </p:sp>
      <p:sp>
        <p:nvSpPr>
          <p:cNvPr id="33" name="TextBox 32">
            <a:extLst>
              <a:ext uri="{FF2B5EF4-FFF2-40B4-BE49-F238E27FC236}">
                <a16:creationId xmlns:a16="http://schemas.microsoft.com/office/drawing/2014/main" id="{2C6B7625-063A-0135-0FEE-7FDE38C8428F}"/>
              </a:ext>
            </a:extLst>
          </p:cNvPr>
          <p:cNvSpPr txBox="1"/>
          <p:nvPr/>
        </p:nvSpPr>
        <p:spPr>
          <a:xfrm>
            <a:off x="855759" y="4463153"/>
            <a:ext cx="1327485" cy="138499"/>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effectLst/>
                <a:uLnTx/>
                <a:uFillTx/>
                <a:ea typeface="+mn-ea"/>
                <a:cs typeface="+mn-cs"/>
              </a:rPr>
              <a:t>Qualitative analytic result</a:t>
            </a:r>
            <a:r>
              <a:rPr kumimoji="0" lang="en-US" sz="900" b="0" i="0" u="none" strike="noStrike" kern="1200" cap="none" spc="0" normalizeH="0" baseline="30000" noProof="0" dirty="0">
                <a:ln>
                  <a:noFill/>
                </a:ln>
                <a:effectLst/>
                <a:uLnTx/>
                <a:uFillTx/>
                <a:ea typeface="+mn-ea"/>
                <a:cs typeface="+mn-cs"/>
              </a:rPr>
              <a:t>†</a:t>
            </a:r>
          </a:p>
        </p:txBody>
      </p:sp>
      <p:grpSp>
        <p:nvGrpSpPr>
          <p:cNvPr id="76" name="Group 75">
            <a:extLst>
              <a:ext uri="{FF2B5EF4-FFF2-40B4-BE49-F238E27FC236}">
                <a16:creationId xmlns:a16="http://schemas.microsoft.com/office/drawing/2014/main" id="{CB746D71-D547-9B37-43D3-C58DA37D5E93}"/>
              </a:ext>
            </a:extLst>
          </p:cNvPr>
          <p:cNvGrpSpPr/>
          <p:nvPr/>
        </p:nvGrpSpPr>
        <p:grpSpPr>
          <a:xfrm>
            <a:off x="572909" y="5361991"/>
            <a:ext cx="1900096" cy="139034"/>
            <a:chOff x="558030" y="5182323"/>
            <a:chExt cx="1900096" cy="139034"/>
          </a:xfrm>
        </p:grpSpPr>
        <p:sp>
          <p:nvSpPr>
            <p:cNvPr id="40" name="Rectangle 39">
              <a:extLst>
                <a:ext uri="{FF2B5EF4-FFF2-40B4-BE49-F238E27FC236}">
                  <a16:creationId xmlns:a16="http://schemas.microsoft.com/office/drawing/2014/main" id="{FAECD3F2-C0A1-5D19-9AAB-B6219B4A242C}"/>
                </a:ext>
              </a:extLst>
            </p:cNvPr>
            <p:cNvSpPr/>
            <p:nvPr/>
          </p:nvSpPr>
          <p:spPr>
            <a:xfrm>
              <a:off x="558030" y="5182323"/>
              <a:ext cx="709440" cy="1390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chemeClr val="tx1"/>
                  </a:solidFill>
                  <a:effectLst/>
                  <a:uLnTx/>
                  <a:uFillTx/>
                  <a:ea typeface="+mn-ea"/>
                  <a:cs typeface="+mn-cs"/>
                </a:rPr>
                <a:t>Positive</a:t>
              </a:r>
            </a:p>
          </p:txBody>
        </p:sp>
        <p:sp>
          <p:nvSpPr>
            <p:cNvPr id="42" name="Rectangle 41">
              <a:extLst>
                <a:ext uri="{FF2B5EF4-FFF2-40B4-BE49-F238E27FC236}">
                  <a16:creationId xmlns:a16="http://schemas.microsoft.com/office/drawing/2014/main" id="{934D1291-360B-B322-186B-59FB47F3622B}"/>
                </a:ext>
              </a:extLst>
            </p:cNvPr>
            <p:cNvSpPr/>
            <p:nvPr/>
          </p:nvSpPr>
          <p:spPr>
            <a:xfrm>
              <a:off x="1748686" y="5182323"/>
              <a:ext cx="709440" cy="1390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chemeClr val="tx1"/>
                  </a:solidFill>
                  <a:effectLst/>
                  <a:uLnTx/>
                  <a:uFillTx/>
                  <a:ea typeface="+mn-ea"/>
                  <a:cs typeface="+mn-cs"/>
                </a:rPr>
                <a:t>Negative</a:t>
              </a:r>
            </a:p>
          </p:txBody>
        </p:sp>
      </p:grpSp>
      <p:pic>
        <p:nvPicPr>
          <p:cNvPr id="120" name="Graphic 119">
            <a:extLst>
              <a:ext uri="{FF2B5EF4-FFF2-40B4-BE49-F238E27FC236}">
                <a16:creationId xmlns:a16="http://schemas.microsoft.com/office/drawing/2014/main" id="{2C80791C-1F72-B573-DF95-50F34269B3BA}"/>
              </a:ext>
            </a:extLst>
          </p:cNvPr>
          <p:cNvPicPr preferRelativeResize="0">
            <a:picLocks/>
          </p:cNvPicPr>
          <p:nvPr/>
        </p:nvPicPr>
        <p:blipFill>
          <a:blip r:embed="rId17">
            <a:extLst>
              <a:ext uri="{96DAC541-7B7A-43D3-8B79-37D633B846F1}">
                <asvg:svgBlip xmlns:asvg="http://schemas.microsoft.com/office/drawing/2016/SVG/main" r:embed="rId18"/>
              </a:ext>
            </a:extLst>
          </a:blip>
          <a:stretch>
            <a:fillRect/>
          </a:stretch>
        </p:blipFill>
        <p:spPr>
          <a:xfrm>
            <a:off x="529556" y="4419689"/>
            <a:ext cx="284727" cy="283933"/>
          </a:xfrm>
          <a:prstGeom prst="rect">
            <a:avLst/>
          </a:prstGeom>
        </p:spPr>
      </p:pic>
      <p:sp>
        <p:nvSpPr>
          <p:cNvPr id="182" name="TextBox 181">
            <a:extLst>
              <a:ext uri="{FF2B5EF4-FFF2-40B4-BE49-F238E27FC236}">
                <a16:creationId xmlns:a16="http://schemas.microsoft.com/office/drawing/2014/main" id="{3962E0A7-CFC1-C8F2-CDC0-A6509B415B39}"/>
              </a:ext>
            </a:extLst>
          </p:cNvPr>
          <p:cNvSpPr txBox="1"/>
          <p:nvPr/>
        </p:nvSpPr>
        <p:spPr>
          <a:xfrm>
            <a:off x="462525" y="2092870"/>
            <a:ext cx="2160000" cy="216534"/>
          </a:xfrm>
          <a:prstGeom prst="rect">
            <a:avLst/>
          </a:prstGeom>
          <a:solidFill>
            <a:schemeClr val="bg2"/>
          </a:solidFill>
        </p:spPr>
        <p:txBody>
          <a:bodyPr wrap="none" lIns="0" tIns="0" rIns="0" bIns="0" rtlCol="0" anchor="ctr" anchorCtr="0">
            <a:noAutofit/>
          </a:bodyPr>
          <a:lstStyle/>
          <a:p>
            <a:pPr algn="ctr"/>
            <a:r>
              <a:rPr lang="en-US" sz="1000" b="1" dirty="0">
                <a:solidFill>
                  <a:schemeClr val="accent4">
                    <a:lumMod val="50000"/>
                  </a:schemeClr>
                </a:solidFill>
              </a:rPr>
              <a:t>Commercial FIT*</a:t>
            </a:r>
          </a:p>
        </p:txBody>
      </p:sp>
      <p:pic>
        <p:nvPicPr>
          <p:cNvPr id="129" name="Graphic 128">
            <a:extLst>
              <a:ext uri="{FF2B5EF4-FFF2-40B4-BE49-F238E27FC236}">
                <a16:creationId xmlns:a16="http://schemas.microsoft.com/office/drawing/2014/main" id="{EAA46A18-B445-AE6B-254A-A34B874C4C6C}"/>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506070" y="2557360"/>
            <a:ext cx="407060" cy="293561"/>
          </a:xfrm>
          <a:prstGeom prst="rect">
            <a:avLst/>
          </a:prstGeom>
        </p:spPr>
      </p:pic>
      <p:cxnSp>
        <p:nvCxnSpPr>
          <p:cNvPr id="229" name="Straight Arrow Connector 228">
            <a:extLst>
              <a:ext uri="{FF2B5EF4-FFF2-40B4-BE49-F238E27FC236}">
                <a16:creationId xmlns:a16="http://schemas.microsoft.com/office/drawing/2014/main" id="{5F7EDB8C-DD87-E2CC-4DA2-666F8F37F44B}"/>
              </a:ext>
            </a:extLst>
          </p:cNvPr>
          <p:cNvCxnSpPr>
            <a:cxnSpLocks/>
          </p:cNvCxnSpPr>
          <p:nvPr/>
        </p:nvCxnSpPr>
        <p:spPr>
          <a:xfrm>
            <a:off x="1542525" y="2850921"/>
            <a:ext cx="0" cy="203318"/>
          </a:xfrm>
          <a:prstGeom prst="straightConnector1">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F4CA458C-8897-CD1C-DE83-55516E92C015}"/>
              </a:ext>
            </a:extLst>
          </p:cNvPr>
          <p:cNvCxnSpPr>
            <a:cxnSpLocks/>
          </p:cNvCxnSpPr>
          <p:nvPr/>
        </p:nvCxnSpPr>
        <p:spPr>
          <a:xfrm>
            <a:off x="1542524" y="3429000"/>
            <a:ext cx="1" cy="929157"/>
          </a:xfrm>
          <a:prstGeom prst="straightConnector1">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grpSp>
        <p:nvGrpSpPr>
          <p:cNvPr id="98" name="Group 97">
            <a:extLst>
              <a:ext uri="{FF2B5EF4-FFF2-40B4-BE49-F238E27FC236}">
                <a16:creationId xmlns:a16="http://schemas.microsoft.com/office/drawing/2014/main" id="{3C004C70-A916-D0B6-F29C-24D0C116AD41}"/>
              </a:ext>
            </a:extLst>
          </p:cNvPr>
          <p:cNvGrpSpPr/>
          <p:nvPr/>
        </p:nvGrpSpPr>
        <p:grpSpPr>
          <a:xfrm>
            <a:off x="927644" y="4566041"/>
            <a:ext cx="1190626" cy="762609"/>
            <a:chOff x="927644" y="4566041"/>
            <a:chExt cx="1190626" cy="587705"/>
          </a:xfrm>
        </p:grpSpPr>
        <p:grpSp>
          <p:nvGrpSpPr>
            <p:cNvPr id="85" name="Group 84">
              <a:extLst>
                <a:ext uri="{FF2B5EF4-FFF2-40B4-BE49-F238E27FC236}">
                  <a16:creationId xmlns:a16="http://schemas.microsoft.com/office/drawing/2014/main" id="{9B5948AC-1BEE-7EF2-DE39-D4A52F1EA730}"/>
                </a:ext>
              </a:extLst>
            </p:cNvPr>
            <p:cNvGrpSpPr/>
            <p:nvPr/>
          </p:nvGrpSpPr>
          <p:grpSpPr>
            <a:xfrm>
              <a:off x="927645" y="4888544"/>
              <a:ext cx="1190625" cy="265202"/>
              <a:chOff x="939844" y="4888544"/>
              <a:chExt cx="1190625" cy="265202"/>
            </a:xfrm>
          </p:grpSpPr>
          <p:cxnSp>
            <p:nvCxnSpPr>
              <p:cNvPr id="81" name="Straight Arrow Connector 80">
                <a:extLst>
                  <a:ext uri="{FF2B5EF4-FFF2-40B4-BE49-F238E27FC236}">
                    <a16:creationId xmlns:a16="http://schemas.microsoft.com/office/drawing/2014/main" id="{1B9CF0B1-40F0-0A20-2EB2-4511C58F9504}"/>
                  </a:ext>
                </a:extLst>
              </p:cNvPr>
              <p:cNvCxnSpPr>
                <a:cxnSpLocks/>
              </p:cNvCxnSpPr>
              <p:nvPr/>
            </p:nvCxnSpPr>
            <p:spPr>
              <a:xfrm>
                <a:off x="939844" y="4888544"/>
                <a:ext cx="0" cy="265202"/>
              </a:xfrm>
              <a:prstGeom prst="straightConnector1">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1810B7E7-E25A-DC4D-3311-49DD2EC6C701}"/>
                  </a:ext>
                </a:extLst>
              </p:cNvPr>
              <p:cNvCxnSpPr>
                <a:cxnSpLocks/>
              </p:cNvCxnSpPr>
              <p:nvPr/>
            </p:nvCxnSpPr>
            <p:spPr>
              <a:xfrm>
                <a:off x="2130469" y="4888544"/>
                <a:ext cx="0" cy="265202"/>
              </a:xfrm>
              <a:prstGeom prst="straightConnector1">
                <a:avLst/>
              </a:prstGeom>
              <a:ln w="12700">
                <a:solidFill>
                  <a:schemeClr val="bg2"/>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6" name="Straight Arrow Connector 85">
              <a:extLst>
                <a:ext uri="{FF2B5EF4-FFF2-40B4-BE49-F238E27FC236}">
                  <a16:creationId xmlns:a16="http://schemas.microsoft.com/office/drawing/2014/main" id="{86A067B0-0B6E-FB33-62C7-AD3B3EB2646A}"/>
                </a:ext>
              </a:extLst>
            </p:cNvPr>
            <p:cNvCxnSpPr>
              <a:cxnSpLocks/>
            </p:cNvCxnSpPr>
            <p:nvPr/>
          </p:nvCxnSpPr>
          <p:spPr>
            <a:xfrm flipH="1">
              <a:off x="927644" y="4888544"/>
              <a:ext cx="1190626" cy="0"/>
            </a:xfrm>
            <a:prstGeom prst="straightConnector1">
              <a:avLst/>
            </a:prstGeom>
            <a:ln w="12700">
              <a:solidFill>
                <a:schemeClr val="bg2"/>
              </a:solidFill>
              <a:tailEnd type="non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CFC4C8F9-02A5-88E8-F86A-3D8CDF7114B8}"/>
                </a:ext>
              </a:extLst>
            </p:cNvPr>
            <p:cNvCxnSpPr>
              <a:cxnSpLocks/>
            </p:cNvCxnSpPr>
            <p:nvPr/>
          </p:nvCxnSpPr>
          <p:spPr>
            <a:xfrm flipV="1">
              <a:off x="1522957" y="4566041"/>
              <a:ext cx="0" cy="322503"/>
            </a:xfrm>
            <a:prstGeom prst="straightConnector1">
              <a:avLst/>
            </a:prstGeom>
            <a:ln w="12700">
              <a:solidFill>
                <a:schemeClr val="bg2"/>
              </a:solidFill>
              <a:tailEnd type="none"/>
            </a:ln>
          </p:spPr>
          <p:style>
            <a:lnRef idx="1">
              <a:schemeClr val="accent1"/>
            </a:lnRef>
            <a:fillRef idx="0">
              <a:schemeClr val="accent1"/>
            </a:fillRef>
            <a:effectRef idx="0">
              <a:schemeClr val="accent1"/>
            </a:effectRef>
            <a:fontRef idx="minor">
              <a:schemeClr val="tx1"/>
            </a:fontRef>
          </p:style>
        </p:cxnSp>
      </p:grpSp>
      <p:grpSp>
        <p:nvGrpSpPr>
          <p:cNvPr id="249" name="Group 248">
            <a:extLst>
              <a:ext uri="{FF2B5EF4-FFF2-40B4-BE49-F238E27FC236}">
                <a16:creationId xmlns:a16="http://schemas.microsoft.com/office/drawing/2014/main" id="{13B0F01F-EF81-7C85-076D-27114B30674F}"/>
              </a:ext>
            </a:extLst>
          </p:cNvPr>
          <p:cNvGrpSpPr/>
          <p:nvPr/>
        </p:nvGrpSpPr>
        <p:grpSpPr>
          <a:xfrm>
            <a:off x="4525180" y="5809666"/>
            <a:ext cx="1900096" cy="148087"/>
            <a:chOff x="4525180" y="5361991"/>
            <a:chExt cx="1900096" cy="148087"/>
          </a:xfrm>
        </p:grpSpPr>
        <p:sp>
          <p:nvSpPr>
            <p:cNvPr id="109" name="Rectangle 108">
              <a:extLst>
                <a:ext uri="{FF2B5EF4-FFF2-40B4-BE49-F238E27FC236}">
                  <a16:creationId xmlns:a16="http://schemas.microsoft.com/office/drawing/2014/main" id="{65240736-D14A-CBAA-8FB4-63B9AB3A90C5}"/>
                </a:ext>
              </a:extLst>
            </p:cNvPr>
            <p:cNvSpPr/>
            <p:nvPr/>
          </p:nvSpPr>
          <p:spPr>
            <a:xfrm>
              <a:off x="4525180" y="5371044"/>
              <a:ext cx="709440" cy="1390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chemeClr val="tx1"/>
                  </a:solidFill>
                  <a:effectLst/>
                  <a:uLnTx/>
                  <a:uFillTx/>
                  <a:ea typeface="+mn-ea"/>
                  <a:cs typeface="+mn-cs"/>
                </a:rPr>
                <a:t>Positive</a:t>
              </a:r>
            </a:p>
          </p:txBody>
        </p:sp>
        <p:sp>
          <p:nvSpPr>
            <p:cNvPr id="110" name="Rectangle 109">
              <a:extLst>
                <a:ext uri="{FF2B5EF4-FFF2-40B4-BE49-F238E27FC236}">
                  <a16:creationId xmlns:a16="http://schemas.microsoft.com/office/drawing/2014/main" id="{2AB5E985-99E6-48FA-10D2-C281041037C3}"/>
                </a:ext>
              </a:extLst>
            </p:cNvPr>
            <p:cNvSpPr/>
            <p:nvPr/>
          </p:nvSpPr>
          <p:spPr>
            <a:xfrm>
              <a:off x="5715836" y="5361991"/>
              <a:ext cx="709440" cy="1390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chemeClr val="tx1"/>
                  </a:solidFill>
                  <a:effectLst/>
                  <a:uLnTx/>
                  <a:uFillTx/>
                  <a:ea typeface="+mn-ea"/>
                  <a:cs typeface="+mn-cs"/>
                </a:rPr>
                <a:t>Negative</a:t>
              </a:r>
            </a:p>
          </p:txBody>
        </p:sp>
      </p:grpSp>
      <p:sp>
        <p:nvSpPr>
          <p:cNvPr id="143" name="TextBox 142">
            <a:extLst>
              <a:ext uri="{FF2B5EF4-FFF2-40B4-BE49-F238E27FC236}">
                <a16:creationId xmlns:a16="http://schemas.microsoft.com/office/drawing/2014/main" id="{FFCD2626-CFE9-A75A-4B6A-F891D6BE6207}"/>
              </a:ext>
            </a:extLst>
          </p:cNvPr>
          <p:cNvSpPr txBox="1"/>
          <p:nvPr/>
        </p:nvSpPr>
        <p:spPr>
          <a:xfrm>
            <a:off x="3590506" y="3958096"/>
            <a:ext cx="3625393" cy="216000"/>
          </a:xfrm>
          <a:prstGeom prst="rect">
            <a:avLst/>
          </a:prstGeom>
          <a:solidFill>
            <a:schemeClr val="bg1">
              <a:lumMod val="50000"/>
            </a:schemeClr>
          </a:solidFill>
        </p:spPr>
        <p:txBody>
          <a:bodyPr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white"/>
                </a:solidFill>
                <a:effectLst/>
                <a:uLnTx/>
                <a:uFillTx/>
                <a:ea typeface="+mn-ea"/>
                <a:cs typeface="+mn-cs"/>
              </a:rPr>
              <a:t>Exact Sciences System Software</a:t>
            </a:r>
          </a:p>
        </p:txBody>
      </p:sp>
      <p:cxnSp>
        <p:nvCxnSpPr>
          <p:cNvPr id="147" name="Straight Arrow Connector 146">
            <a:extLst>
              <a:ext uri="{FF2B5EF4-FFF2-40B4-BE49-F238E27FC236}">
                <a16:creationId xmlns:a16="http://schemas.microsoft.com/office/drawing/2014/main" id="{9AF09EBB-D06D-C141-EF4B-3E129D5C80F6}"/>
              </a:ext>
            </a:extLst>
          </p:cNvPr>
          <p:cNvCxnSpPr>
            <a:cxnSpLocks/>
          </p:cNvCxnSpPr>
          <p:nvPr/>
        </p:nvCxnSpPr>
        <p:spPr>
          <a:xfrm>
            <a:off x="5088403" y="2751163"/>
            <a:ext cx="0" cy="274320"/>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6" name="Straight Arrow Connector 165">
            <a:extLst>
              <a:ext uri="{FF2B5EF4-FFF2-40B4-BE49-F238E27FC236}">
                <a16:creationId xmlns:a16="http://schemas.microsoft.com/office/drawing/2014/main" id="{9B4C376A-8761-73A9-C3E4-5C06B2232234}"/>
              </a:ext>
            </a:extLst>
          </p:cNvPr>
          <p:cNvCxnSpPr>
            <a:cxnSpLocks/>
          </p:cNvCxnSpPr>
          <p:nvPr/>
        </p:nvCxnSpPr>
        <p:spPr>
          <a:xfrm>
            <a:off x="5088403" y="3241483"/>
            <a:ext cx="0" cy="137160"/>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5A27B66B-1FB1-9F0E-B068-09D2D47E7E17}"/>
              </a:ext>
            </a:extLst>
          </p:cNvPr>
          <p:cNvCxnSpPr>
            <a:cxnSpLocks/>
          </p:cNvCxnSpPr>
          <p:nvPr/>
        </p:nvCxnSpPr>
        <p:spPr>
          <a:xfrm>
            <a:off x="5088403" y="3508350"/>
            <a:ext cx="0" cy="182880"/>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Straight Arrow Connector 168">
            <a:extLst>
              <a:ext uri="{FF2B5EF4-FFF2-40B4-BE49-F238E27FC236}">
                <a16:creationId xmlns:a16="http://schemas.microsoft.com/office/drawing/2014/main" id="{F3A58BAD-2237-669A-BBF6-A1C32BBF2F3F}"/>
              </a:ext>
            </a:extLst>
          </p:cNvPr>
          <p:cNvCxnSpPr>
            <a:cxnSpLocks/>
          </p:cNvCxnSpPr>
          <p:nvPr/>
        </p:nvCxnSpPr>
        <p:spPr>
          <a:xfrm>
            <a:off x="5088403" y="3820936"/>
            <a:ext cx="0" cy="137160"/>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nvGrpSpPr>
          <p:cNvPr id="175" name="Group 174">
            <a:extLst>
              <a:ext uri="{FF2B5EF4-FFF2-40B4-BE49-F238E27FC236}">
                <a16:creationId xmlns:a16="http://schemas.microsoft.com/office/drawing/2014/main" id="{FA8A3D75-0960-9DF7-044E-7D6E02465D73}"/>
              </a:ext>
            </a:extLst>
          </p:cNvPr>
          <p:cNvGrpSpPr/>
          <p:nvPr/>
        </p:nvGrpSpPr>
        <p:grpSpPr>
          <a:xfrm>
            <a:off x="5088403" y="4174096"/>
            <a:ext cx="692789" cy="182880"/>
            <a:chOff x="5095691" y="3919311"/>
            <a:chExt cx="692789" cy="131802"/>
          </a:xfrm>
        </p:grpSpPr>
        <p:cxnSp>
          <p:nvCxnSpPr>
            <p:cNvPr id="170" name="Straight Arrow Connector 169">
              <a:extLst>
                <a:ext uri="{FF2B5EF4-FFF2-40B4-BE49-F238E27FC236}">
                  <a16:creationId xmlns:a16="http://schemas.microsoft.com/office/drawing/2014/main" id="{425584DC-CDE1-E525-E519-85DBF618BB37}"/>
                </a:ext>
              </a:extLst>
            </p:cNvPr>
            <p:cNvCxnSpPr>
              <a:cxnSpLocks/>
            </p:cNvCxnSpPr>
            <p:nvPr/>
          </p:nvCxnSpPr>
          <p:spPr>
            <a:xfrm>
              <a:off x="5095691" y="3919311"/>
              <a:ext cx="0" cy="131802"/>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3" name="Straight Arrow Connector 172">
              <a:extLst>
                <a:ext uri="{FF2B5EF4-FFF2-40B4-BE49-F238E27FC236}">
                  <a16:creationId xmlns:a16="http://schemas.microsoft.com/office/drawing/2014/main" id="{A32994FA-213D-7D69-2293-C4AFEC5EB697}"/>
                </a:ext>
              </a:extLst>
            </p:cNvPr>
            <p:cNvCxnSpPr>
              <a:cxnSpLocks/>
            </p:cNvCxnSpPr>
            <p:nvPr/>
          </p:nvCxnSpPr>
          <p:spPr>
            <a:xfrm>
              <a:off x="5788480" y="3919311"/>
              <a:ext cx="0" cy="131802"/>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6" name="Group 175">
            <a:extLst>
              <a:ext uri="{FF2B5EF4-FFF2-40B4-BE49-F238E27FC236}">
                <a16:creationId xmlns:a16="http://schemas.microsoft.com/office/drawing/2014/main" id="{06714E2B-CD77-E569-5301-F411D4DD4261}"/>
              </a:ext>
            </a:extLst>
          </p:cNvPr>
          <p:cNvGrpSpPr/>
          <p:nvPr/>
        </p:nvGrpSpPr>
        <p:grpSpPr>
          <a:xfrm>
            <a:off x="5088403" y="4707829"/>
            <a:ext cx="692789" cy="182880"/>
            <a:chOff x="5095691" y="3919311"/>
            <a:chExt cx="692789" cy="131802"/>
          </a:xfrm>
        </p:grpSpPr>
        <p:cxnSp>
          <p:nvCxnSpPr>
            <p:cNvPr id="177" name="Straight Arrow Connector 176">
              <a:extLst>
                <a:ext uri="{FF2B5EF4-FFF2-40B4-BE49-F238E27FC236}">
                  <a16:creationId xmlns:a16="http://schemas.microsoft.com/office/drawing/2014/main" id="{6B7FFF4B-558A-3DC4-03B1-30E2B2AAB195}"/>
                </a:ext>
              </a:extLst>
            </p:cNvPr>
            <p:cNvCxnSpPr>
              <a:cxnSpLocks/>
            </p:cNvCxnSpPr>
            <p:nvPr/>
          </p:nvCxnSpPr>
          <p:spPr>
            <a:xfrm>
              <a:off x="5095691" y="3919311"/>
              <a:ext cx="0" cy="131802"/>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8" name="Straight Arrow Connector 177">
              <a:extLst>
                <a:ext uri="{FF2B5EF4-FFF2-40B4-BE49-F238E27FC236}">
                  <a16:creationId xmlns:a16="http://schemas.microsoft.com/office/drawing/2014/main" id="{D0ECD00F-36E6-8EA6-6AB9-B819A1B4EDDF}"/>
                </a:ext>
              </a:extLst>
            </p:cNvPr>
            <p:cNvCxnSpPr>
              <a:cxnSpLocks/>
            </p:cNvCxnSpPr>
            <p:nvPr/>
          </p:nvCxnSpPr>
          <p:spPr>
            <a:xfrm>
              <a:off x="5788480" y="3919311"/>
              <a:ext cx="0" cy="131802"/>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pic>
        <p:nvPicPr>
          <p:cNvPr id="197" name="Graphic 196">
            <a:extLst>
              <a:ext uri="{FF2B5EF4-FFF2-40B4-BE49-F238E27FC236}">
                <a16:creationId xmlns:a16="http://schemas.microsoft.com/office/drawing/2014/main" id="{6EABD351-16D9-78BB-DA35-9DCCDC8394D4}"/>
              </a:ext>
            </a:extLst>
          </p:cNvPr>
          <p:cNvPicPr preferRelativeResize="0">
            <a:picLocks/>
          </p:cNvPicPr>
          <p:nvPr/>
        </p:nvPicPr>
        <p:blipFill>
          <a:blip r:embed="rId17">
            <a:extLst>
              <a:ext uri="{96DAC541-7B7A-43D3-8B79-37D633B846F1}">
                <asvg:svgBlip xmlns:asvg="http://schemas.microsoft.com/office/drawing/2016/SVG/main" r:embed="rId18"/>
              </a:ext>
            </a:extLst>
          </a:blip>
          <a:stretch>
            <a:fillRect/>
          </a:stretch>
        </p:blipFill>
        <p:spPr>
          <a:xfrm>
            <a:off x="6755804" y="4372064"/>
            <a:ext cx="295200" cy="296797"/>
          </a:xfrm>
          <a:prstGeom prst="rect">
            <a:avLst/>
          </a:prstGeom>
        </p:spPr>
      </p:pic>
      <p:pic>
        <p:nvPicPr>
          <p:cNvPr id="244" name="Graphic 243">
            <a:extLst>
              <a:ext uri="{FF2B5EF4-FFF2-40B4-BE49-F238E27FC236}">
                <a16:creationId xmlns:a16="http://schemas.microsoft.com/office/drawing/2014/main" id="{49522671-CF2C-B0EE-891D-787EF878D833}"/>
              </a:ext>
            </a:extLst>
          </p:cNvPr>
          <p:cNvPicPr preferRelativeResize="0">
            <a:picLocks/>
          </p:cNvPicPr>
          <p:nvPr/>
        </p:nvPicPr>
        <p:blipFill>
          <a:blip r:embed="rId17">
            <a:extLst>
              <a:ext uri="{96DAC541-7B7A-43D3-8B79-37D633B846F1}">
                <asvg:svgBlip xmlns:asvg="http://schemas.microsoft.com/office/drawing/2016/SVG/main" r:embed="rId18"/>
              </a:ext>
            </a:extLst>
          </a:blip>
          <a:stretch>
            <a:fillRect/>
          </a:stretch>
        </p:blipFill>
        <p:spPr>
          <a:xfrm>
            <a:off x="4031638" y="4372064"/>
            <a:ext cx="295200" cy="296797"/>
          </a:xfrm>
          <a:prstGeom prst="rect">
            <a:avLst/>
          </a:prstGeom>
        </p:spPr>
      </p:pic>
      <p:cxnSp>
        <p:nvCxnSpPr>
          <p:cNvPr id="247" name="Straight Arrow Connector 246">
            <a:extLst>
              <a:ext uri="{FF2B5EF4-FFF2-40B4-BE49-F238E27FC236}">
                <a16:creationId xmlns:a16="http://schemas.microsoft.com/office/drawing/2014/main" id="{A980C9D8-14AA-455E-18B6-02F2B2CD44A8}"/>
              </a:ext>
            </a:extLst>
          </p:cNvPr>
          <p:cNvCxnSpPr>
            <a:cxnSpLocks/>
          </p:cNvCxnSpPr>
          <p:nvPr/>
        </p:nvCxnSpPr>
        <p:spPr>
          <a:xfrm>
            <a:off x="4879900" y="5687209"/>
            <a:ext cx="0" cy="131802"/>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48" name="Straight Arrow Connector 247">
            <a:extLst>
              <a:ext uri="{FF2B5EF4-FFF2-40B4-BE49-F238E27FC236}">
                <a16:creationId xmlns:a16="http://schemas.microsoft.com/office/drawing/2014/main" id="{8DF750B6-9D91-84F2-4782-42351FDC74E2}"/>
              </a:ext>
            </a:extLst>
          </p:cNvPr>
          <p:cNvCxnSpPr>
            <a:cxnSpLocks/>
          </p:cNvCxnSpPr>
          <p:nvPr/>
        </p:nvCxnSpPr>
        <p:spPr>
          <a:xfrm>
            <a:off x="6070556" y="5687209"/>
            <a:ext cx="0" cy="131802"/>
          </a:xfrm>
          <a:prstGeom prst="straightConnector1">
            <a:avLst/>
          </a:prstGeom>
          <a:ln w="127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54" name="Straight Arrow Connector 253">
            <a:extLst>
              <a:ext uri="{FF2B5EF4-FFF2-40B4-BE49-F238E27FC236}">
                <a16:creationId xmlns:a16="http://schemas.microsoft.com/office/drawing/2014/main" id="{45071DBC-F131-E8E7-4354-A7AB4884420B}"/>
              </a:ext>
            </a:extLst>
          </p:cNvPr>
          <p:cNvCxnSpPr>
            <a:cxnSpLocks/>
          </p:cNvCxnSpPr>
          <p:nvPr/>
        </p:nvCxnSpPr>
        <p:spPr>
          <a:xfrm>
            <a:off x="6367680" y="2751163"/>
            <a:ext cx="0" cy="27432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nvGrpSpPr>
          <p:cNvPr id="276" name="Group 275">
            <a:extLst>
              <a:ext uri="{FF2B5EF4-FFF2-40B4-BE49-F238E27FC236}">
                <a16:creationId xmlns:a16="http://schemas.microsoft.com/office/drawing/2014/main" id="{A96F3434-CED6-21D3-1949-90F466B75274}"/>
              </a:ext>
            </a:extLst>
          </p:cNvPr>
          <p:cNvGrpSpPr/>
          <p:nvPr/>
        </p:nvGrpSpPr>
        <p:grpSpPr>
          <a:xfrm>
            <a:off x="7215892" y="2611537"/>
            <a:ext cx="1887581" cy="260778"/>
            <a:chOff x="7215892" y="2611537"/>
            <a:chExt cx="1887581" cy="260778"/>
          </a:xfrm>
        </p:grpSpPr>
        <p:cxnSp>
          <p:nvCxnSpPr>
            <p:cNvPr id="257" name="Straight Arrow Connector 256">
              <a:extLst>
                <a:ext uri="{FF2B5EF4-FFF2-40B4-BE49-F238E27FC236}">
                  <a16:creationId xmlns:a16="http://schemas.microsoft.com/office/drawing/2014/main" id="{ED2665EC-A969-C5C0-7490-C2A9DE619B06}"/>
                </a:ext>
              </a:extLst>
            </p:cNvPr>
            <p:cNvCxnSpPr>
              <a:cxnSpLocks/>
            </p:cNvCxnSpPr>
            <p:nvPr/>
          </p:nvCxnSpPr>
          <p:spPr>
            <a:xfrm>
              <a:off x="7215892" y="2867553"/>
              <a:ext cx="943790" cy="0"/>
            </a:xfrm>
            <a:prstGeom prst="straightConnector1">
              <a:avLst/>
            </a:prstGeom>
            <a:ln w="12700">
              <a:solidFill>
                <a:schemeClr val="tx2"/>
              </a:solidFill>
              <a:tailEnd type="none"/>
            </a:ln>
          </p:spPr>
          <p:style>
            <a:lnRef idx="1">
              <a:schemeClr val="accent1"/>
            </a:lnRef>
            <a:fillRef idx="0">
              <a:schemeClr val="accent1"/>
            </a:fillRef>
            <a:effectRef idx="0">
              <a:schemeClr val="accent1"/>
            </a:effectRef>
            <a:fontRef idx="minor">
              <a:schemeClr val="tx1"/>
            </a:fontRef>
          </p:style>
        </p:cxnSp>
        <p:cxnSp>
          <p:nvCxnSpPr>
            <p:cNvPr id="264" name="Straight Arrow Connector 263">
              <a:extLst>
                <a:ext uri="{FF2B5EF4-FFF2-40B4-BE49-F238E27FC236}">
                  <a16:creationId xmlns:a16="http://schemas.microsoft.com/office/drawing/2014/main" id="{44D75B5D-57A6-F415-1445-4DD8E86E7B4C}"/>
                </a:ext>
              </a:extLst>
            </p:cNvPr>
            <p:cNvCxnSpPr>
              <a:cxnSpLocks/>
            </p:cNvCxnSpPr>
            <p:nvPr/>
          </p:nvCxnSpPr>
          <p:spPr>
            <a:xfrm>
              <a:off x="8159682" y="2611537"/>
              <a:ext cx="9437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Straight Arrow Connector 267">
              <a:extLst>
                <a:ext uri="{FF2B5EF4-FFF2-40B4-BE49-F238E27FC236}">
                  <a16:creationId xmlns:a16="http://schemas.microsoft.com/office/drawing/2014/main" id="{6F6E6996-D8E0-77E9-FE2B-D7B064C0251C}"/>
                </a:ext>
              </a:extLst>
            </p:cNvPr>
            <p:cNvCxnSpPr>
              <a:cxnSpLocks/>
            </p:cNvCxnSpPr>
            <p:nvPr/>
          </p:nvCxnSpPr>
          <p:spPr>
            <a:xfrm>
              <a:off x="8159682" y="2611537"/>
              <a:ext cx="0" cy="260778"/>
            </a:xfrm>
            <a:prstGeom prst="straightConnector1">
              <a:avLst/>
            </a:prstGeom>
            <a:ln w="12700">
              <a:solidFill>
                <a:schemeClr val="tx2"/>
              </a:solidFill>
              <a:tailEnd type="none"/>
            </a:ln>
          </p:spPr>
          <p:style>
            <a:lnRef idx="1">
              <a:schemeClr val="accent1"/>
            </a:lnRef>
            <a:fillRef idx="0">
              <a:schemeClr val="accent1"/>
            </a:fillRef>
            <a:effectRef idx="0">
              <a:schemeClr val="accent1"/>
            </a:effectRef>
            <a:fontRef idx="minor">
              <a:schemeClr val="tx1"/>
            </a:fontRef>
          </p:style>
        </p:cxnSp>
      </p:grpSp>
      <p:cxnSp>
        <p:nvCxnSpPr>
          <p:cNvPr id="277" name="Straight Arrow Connector 276">
            <a:extLst>
              <a:ext uri="{FF2B5EF4-FFF2-40B4-BE49-F238E27FC236}">
                <a16:creationId xmlns:a16="http://schemas.microsoft.com/office/drawing/2014/main" id="{65784A20-1491-B659-5770-E6FA929142F1}"/>
              </a:ext>
            </a:extLst>
          </p:cNvPr>
          <p:cNvCxnSpPr>
            <a:cxnSpLocks/>
          </p:cNvCxnSpPr>
          <p:nvPr/>
        </p:nvCxnSpPr>
        <p:spPr>
          <a:xfrm>
            <a:off x="10114698" y="2699181"/>
            <a:ext cx="0" cy="27432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81" name="Straight Arrow Connector 280">
            <a:extLst>
              <a:ext uri="{FF2B5EF4-FFF2-40B4-BE49-F238E27FC236}">
                <a16:creationId xmlns:a16="http://schemas.microsoft.com/office/drawing/2014/main" id="{F40D63FC-39E3-CA55-13C4-8AB7A677A29A}"/>
              </a:ext>
            </a:extLst>
          </p:cNvPr>
          <p:cNvCxnSpPr>
            <a:cxnSpLocks/>
          </p:cNvCxnSpPr>
          <p:nvPr/>
        </p:nvCxnSpPr>
        <p:spPr>
          <a:xfrm>
            <a:off x="10114698" y="3302226"/>
            <a:ext cx="0" cy="27432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82" name="Straight Arrow Connector 281">
            <a:extLst>
              <a:ext uri="{FF2B5EF4-FFF2-40B4-BE49-F238E27FC236}">
                <a16:creationId xmlns:a16="http://schemas.microsoft.com/office/drawing/2014/main" id="{DF9F22EF-1B73-C532-C549-FE1F10246157}"/>
              </a:ext>
            </a:extLst>
          </p:cNvPr>
          <p:cNvCxnSpPr>
            <a:cxnSpLocks/>
          </p:cNvCxnSpPr>
          <p:nvPr/>
        </p:nvCxnSpPr>
        <p:spPr>
          <a:xfrm>
            <a:off x="10114698" y="3766771"/>
            <a:ext cx="0" cy="27432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83" name="Straight Arrow Connector 282">
            <a:extLst>
              <a:ext uri="{FF2B5EF4-FFF2-40B4-BE49-F238E27FC236}">
                <a16:creationId xmlns:a16="http://schemas.microsoft.com/office/drawing/2014/main" id="{95E55971-9581-37F5-2427-CF0904006BBF}"/>
              </a:ext>
            </a:extLst>
          </p:cNvPr>
          <p:cNvCxnSpPr>
            <a:cxnSpLocks/>
          </p:cNvCxnSpPr>
          <p:nvPr/>
        </p:nvCxnSpPr>
        <p:spPr>
          <a:xfrm>
            <a:off x="10114698" y="4231316"/>
            <a:ext cx="0" cy="27432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nvGrpSpPr>
          <p:cNvPr id="284" name="Group 283">
            <a:extLst>
              <a:ext uri="{FF2B5EF4-FFF2-40B4-BE49-F238E27FC236}">
                <a16:creationId xmlns:a16="http://schemas.microsoft.com/office/drawing/2014/main" id="{55BAD5FD-DD2B-C721-82A2-132EC949778B}"/>
              </a:ext>
            </a:extLst>
          </p:cNvPr>
          <p:cNvGrpSpPr/>
          <p:nvPr/>
        </p:nvGrpSpPr>
        <p:grpSpPr>
          <a:xfrm flipH="1">
            <a:off x="7235542" y="4063835"/>
            <a:ext cx="2024840" cy="553117"/>
            <a:chOff x="7215892" y="2611537"/>
            <a:chExt cx="1887581" cy="260778"/>
          </a:xfrm>
        </p:grpSpPr>
        <p:cxnSp>
          <p:nvCxnSpPr>
            <p:cNvPr id="285" name="Straight Arrow Connector 284">
              <a:extLst>
                <a:ext uri="{FF2B5EF4-FFF2-40B4-BE49-F238E27FC236}">
                  <a16:creationId xmlns:a16="http://schemas.microsoft.com/office/drawing/2014/main" id="{BC1CF571-B87A-3F14-5991-BCBC482A3CC3}"/>
                </a:ext>
              </a:extLst>
            </p:cNvPr>
            <p:cNvCxnSpPr>
              <a:cxnSpLocks/>
            </p:cNvCxnSpPr>
            <p:nvPr/>
          </p:nvCxnSpPr>
          <p:spPr>
            <a:xfrm>
              <a:off x="7215892" y="2867553"/>
              <a:ext cx="943790" cy="0"/>
            </a:xfrm>
            <a:prstGeom prst="straightConnector1">
              <a:avLst/>
            </a:prstGeom>
            <a:ln w="12700">
              <a:solidFill>
                <a:schemeClr val="tx2"/>
              </a:solidFill>
              <a:tailEnd type="none"/>
            </a:ln>
          </p:spPr>
          <p:style>
            <a:lnRef idx="1">
              <a:schemeClr val="accent1"/>
            </a:lnRef>
            <a:fillRef idx="0">
              <a:schemeClr val="accent1"/>
            </a:fillRef>
            <a:effectRef idx="0">
              <a:schemeClr val="accent1"/>
            </a:effectRef>
            <a:fontRef idx="minor">
              <a:schemeClr val="tx1"/>
            </a:fontRef>
          </p:style>
        </p:cxnSp>
        <p:cxnSp>
          <p:nvCxnSpPr>
            <p:cNvPr id="286" name="Straight Arrow Connector 285">
              <a:extLst>
                <a:ext uri="{FF2B5EF4-FFF2-40B4-BE49-F238E27FC236}">
                  <a16:creationId xmlns:a16="http://schemas.microsoft.com/office/drawing/2014/main" id="{81FBC7E4-F915-C0C4-D673-6429AB50E46B}"/>
                </a:ext>
              </a:extLst>
            </p:cNvPr>
            <p:cNvCxnSpPr>
              <a:cxnSpLocks/>
            </p:cNvCxnSpPr>
            <p:nvPr/>
          </p:nvCxnSpPr>
          <p:spPr>
            <a:xfrm>
              <a:off x="8159682" y="2611537"/>
              <a:ext cx="943791" cy="0"/>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87" name="Straight Arrow Connector 286">
              <a:extLst>
                <a:ext uri="{FF2B5EF4-FFF2-40B4-BE49-F238E27FC236}">
                  <a16:creationId xmlns:a16="http://schemas.microsoft.com/office/drawing/2014/main" id="{AB93B799-E1E2-FB65-16BA-8152D9727200}"/>
                </a:ext>
              </a:extLst>
            </p:cNvPr>
            <p:cNvCxnSpPr>
              <a:cxnSpLocks/>
            </p:cNvCxnSpPr>
            <p:nvPr/>
          </p:nvCxnSpPr>
          <p:spPr>
            <a:xfrm>
              <a:off x="8159682" y="2611537"/>
              <a:ext cx="0" cy="260778"/>
            </a:xfrm>
            <a:prstGeom prst="straightConnector1">
              <a:avLst/>
            </a:prstGeom>
            <a:ln w="12700">
              <a:solidFill>
                <a:schemeClr val="tx2"/>
              </a:solidFill>
              <a:tailEnd type="none"/>
            </a:ln>
          </p:spPr>
          <p:style>
            <a:lnRef idx="1">
              <a:schemeClr val="accent1"/>
            </a:lnRef>
            <a:fillRef idx="0">
              <a:schemeClr val="accent1"/>
            </a:fillRef>
            <a:effectRef idx="0">
              <a:schemeClr val="accent1"/>
            </a:effectRef>
            <a:fontRef idx="minor">
              <a:schemeClr val="tx1"/>
            </a:fontRef>
          </p:style>
        </p:cxnSp>
      </p:grpSp>
      <p:cxnSp>
        <p:nvCxnSpPr>
          <p:cNvPr id="12" name="Connector: Elbow 11">
            <a:extLst>
              <a:ext uri="{FF2B5EF4-FFF2-40B4-BE49-F238E27FC236}">
                <a16:creationId xmlns:a16="http://schemas.microsoft.com/office/drawing/2014/main" id="{438AE80B-2086-A1BF-6F3A-69BF8C9B1E2D}"/>
              </a:ext>
            </a:extLst>
          </p:cNvPr>
          <p:cNvCxnSpPr>
            <a:cxnSpLocks/>
            <a:stCxn id="211" idx="2"/>
            <a:endCxn id="216" idx="0"/>
          </p:cNvCxnSpPr>
          <p:nvPr/>
        </p:nvCxnSpPr>
        <p:spPr>
          <a:xfrm rot="16200000" flipH="1">
            <a:off x="4663327" y="4721027"/>
            <a:ext cx="110418" cy="1372686"/>
          </a:xfrm>
          <a:prstGeom prst="bentConnector3">
            <a:avLst>
              <a:gd name="adj1" fmla="val 50000"/>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nector: Elbow 43">
            <a:extLst>
              <a:ext uri="{FF2B5EF4-FFF2-40B4-BE49-F238E27FC236}">
                <a16:creationId xmlns:a16="http://schemas.microsoft.com/office/drawing/2014/main" id="{F369AF28-EEAF-D3FB-9484-83BC95D65E5F}"/>
              </a:ext>
            </a:extLst>
          </p:cNvPr>
          <p:cNvCxnSpPr>
            <a:stCxn id="212" idx="2"/>
            <a:endCxn id="216" idx="0"/>
          </p:cNvCxnSpPr>
          <p:nvPr/>
        </p:nvCxnSpPr>
        <p:spPr>
          <a:xfrm rot="16200000" flipH="1">
            <a:off x="5006498" y="5064198"/>
            <a:ext cx="110418" cy="686343"/>
          </a:xfrm>
          <a:prstGeom prst="bentConnector3">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D7CBDC0-F250-BD1D-CE2B-052BCCED212C}"/>
              </a:ext>
            </a:extLst>
          </p:cNvPr>
          <p:cNvCxnSpPr>
            <a:stCxn id="213" idx="2"/>
            <a:endCxn id="216" idx="0"/>
          </p:cNvCxnSpPr>
          <p:nvPr/>
        </p:nvCxnSpPr>
        <p:spPr>
          <a:xfrm>
            <a:off x="5404879" y="5352161"/>
            <a:ext cx="0" cy="1104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nector: Elbow 54">
            <a:extLst>
              <a:ext uri="{FF2B5EF4-FFF2-40B4-BE49-F238E27FC236}">
                <a16:creationId xmlns:a16="http://schemas.microsoft.com/office/drawing/2014/main" id="{DDD938B0-D92E-BE8D-D2A4-9C7AB5F91F98}"/>
              </a:ext>
            </a:extLst>
          </p:cNvPr>
          <p:cNvCxnSpPr>
            <a:stCxn id="214" idx="2"/>
            <a:endCxn id="216" idx="0"/>
          </p:cNvCxnSpPr>
          <p:nvPr/>
        </p:nvCxnSpPr>
        <p:spPr>
          <a:xfrm rot="5400000">
            <a:off x="5692842" y="5064199"/>
            <a:ext cx="110418" cy="686343"/>
          </a:xfrm>
          <a:prstGeom prst="bentConnector3">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nector: Elbow 68">
            <a:extLst>
              <a:ext uri="{FF2B5EF4-FFF2-40B4-BE49-F238E27FC236}">
                <a16:creationId xmlns:a16="http://schemas.microsoft.com/office/drawing/2014/main" id="{4F67422F-B92F-65EB-F25A-E80B9DE00D17}"/>
              </a:ext>
            </a:extLst>
          </p:cNvPr>
          <p:cNvCxnSpPr>
            <a:stCxn id="215" idx="2"/>
            <a:endCxn id="216" idx="0"/>
          </p:cNvCxnSpPr>
          <p:nvPr/>
        </p:nvCxnSpPr>
        <p:spPr>
          <a:xfrm rot="5400000">
            <a:off x="6036013" y="4721027"/>
            <a:ext cx="110418" cy="1372686"/>
          </a:xfrm>
          <a:prstGeom prst="bentConnector3">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7582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90A21E4-BF30-BF9A-3864-7DEF79F5775A}"/>
              </a:ext>
            </a:extLst>
          </p:cNvPr>
          <p:cNvSpPr>
            <a:spLocks noGrp="1"/>
          </p:cNvSpPr>
          <p:nvPr>
            <p:ph type="body" sz="quarter" idx="4294967295"/>
          </p:nvPr>
        </p:nvSpPr>
        <p:spPr>
          <a:xfrm>
            <a:off x="457200" y="6155067"/>
            <a:ext cx="10097605" cy="426611"/>
          </a:xfrm>
        </p:spPr>
        <p:txBody>
          <a:bodyPr/>
          <a:lstStyle/>
          <a:p>
            <a:pPr marL="0" indent="0">
              <a:spcBef>
                <a:spcPts val="0"/>
              </a:spcBef>
              <a:buNone/>
            </a:pPr>
            <a:r>
              <a:rPr lang="en-US" sz="800" dirty="0">
                <a:solidFill>
                  <a:schemeClr val="tx1"/>
                </a:solidFill>
              </a:rPr>
              <a:t>April 2025 / MED-CG2400071 (v4.0)</a:t>
            </a:r>
          </a:p>
        </p:txBody>
      </p:sp>
      <p:sp>
        <p:nvSpPr>
          <p:cNvPr id="4" name="Title 3">
            <a:extLst>
              <a:ext uri="{FF2B5EF4-FFF2-40B4-BE49-F238E27FC236}">
                <a16:creationId xmlns:a16="http://schemas.microsoft.com/office/drawing/2014/main" id="{1075A86D-E17D-D515-7109-52FD821B6702}"/>
              </a:ext>
            </a:extLst>
          </p:cNvPr>
          <p:cNvSpPr>
            <a:spLocks noGrp="1"/>
          </p:cNvSpPr>
          <p:nvPr>
            <p:ph type="title"/>
          </p:nvPr>
        </p:nvSpPr>
        <p:spPr>
          <a:xfrm>
            <a:off x="457200" y="2590921"/>
            <a:ext cx="11277600" cy="929803"/>
          </a:xfrm>
        </p:spPr>
        <p:txBody>
          <a:bodyPr/>
          <a:lstStyle/>
          <a:p>
            <a:pPr algn="ctr"/>
            <a:r>
              <a:rPr lang="en-US" dirty="0">
                <a:solidFill>
                  <a:schemeClr val="accent4">
                    <a:lumMod val="50000"/>
                  </a:schemeClr>
                </a:solidFill>
              </a:rPr>
              <a:t>Cologuard </a:t>
            </a:r>
            <a:r>
              <a:rPr lang="en-US" dirty="0" err="1">
                <a:solidFill>
                  <a:schemeClr val="accent4">
                    <a:lumMod val="50000"/>
                  </a:schemeClr>
                </a:solidFill>
              </a:rPr>
              <a:t>Plus</a:t>
            </a:r>
            <a:r>
              <a:rPr lang="en-US" baseline="30000" dirty="0" err="1">
                <a:solidFill>
                  <a:schemeClr val="accent4">
                    <a:lumMod val="50000"/>
                  </a:schemeClr>
                </a:solidFill>
              </a:rPr>
              <a:t>TM</a:t>
            </a:r>
            <a:r>
              <a:rPr lang="en-US" dirty="0">
                <a:solidFill>
                  <a:schemeClr val="accent4">
                    <a:lumMod val="50000"/>
                  </a:schemeClr>
                </a:solidFill>
              </a:rPr>
              <a:t> Test Performance </a:t>
            </a:r>
            <a:br>
              <a:rPr lang="en-US" dirty="0">
                <a:solidFill>
                  <a:schemeClr val="accent4">
                    <a:lumMod val="50000"/>
                  </a:schemeClr>
                </a:solidFill>
              </a:rPr>
            </a:br>
            <a:r>
              <a:rPr lang="en-US" dirty="0">
                <a:solidFill>
                  <a:schemeClr val="accent4">
                    <a:lumMod val="50000"/>
                  </a:schemeClr>
                </a:solidFill>
              </a:rPr>
              <a:t>BLUE-C Study</a:t>
            </a:r>
          </a:p>
        </p:txBody>
      </p:sp>
      <p:sp>
        <p:nvSpPr>
          <p:cNvPr id="2" name="TextBox 1">
            <a:extLst>
              <a:ext uri="{FF2B5EF4-FFF2-40B4-BE49-F238E27FC236}">
                <a16:creationId xmlns:a16="http://schemas.microsoft.com/office/drawing/2014/main" id="{5C07A4C5-9C06-08E3-E374-D19BDD9E52D6}"/>
              </a:ext>
            </a:extLst>
          </p:cNvPr>
          <p:cNvSpPr txBox="1"/>
          <p:nvPr/>
        </p:nvSpPr>
        <p:spPr>
          <a:xfrm>
            <a:off x="551794" y="5733185"/>
            <a:ext cx="9685282" cy="369332"/>
          </a:xfrm>
          <a:prstGeom prst="rect">
            <a:avLst/>
          </a:prstGeom>
          <a:noFill/>
        </p:spPr>
        <p:txBody>
          <a:bodyPr wrap="square" lIns="0" tIns="0" rIns="0" bIns="0" rtlCol="0">
            <a:spAutoFit/>
          </a:bodyPr>
          <a:lstStyle/>
          <a:p>
            <a:pPr algn="l"/>
            <a:r>
              <a:rPr lang="en-US" sz="1200" dirty="0">
                <a:solidFill>
                  <a:schemeClr val="tx1"/>
                </a:solidFill>
              </a:rPr>
              <a:t>Cologuard Plus is a trademark of Exact Sciences Corporation. All other trademarks are properties of their respective owners.</a:t>
            </a:r>
          </a:p>
          <a:p>
            <a:pPr algn="l"/>
            <a:r>
              <a:rPr lang="en-US" sz="1200" dirty="0">
                <a:solidFill>
                  <a:schemeClr val="tx1"/>
                </a:solidFill>
              </a:rPr>
              <a:t>© 2025 </a:t>
            </a:r>
            <a:r>
              <a:rPr lang="en-US" sz="1200" dirty="0">
                <a:solidFill>
                  <a:schemeClr val="bg2">
                    <a:lumMod val="10000"/>
                  </a:schemeClr>
                </a:solidFill>
                <a:cs typeface="Arial" panose="020B0604020202020204" pitchFamily="34" charset="0"/>
              </a:rPr>
              <a:t>Exact Sciences Corporation. All rights reserved.</a:t>
            </a:r>
            <a:endParaRPr lang="en-US" sz="12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1702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1">
            <a:extLst>
              <a:ext uri="{FF2B5EF4-FFF2-40B4-BE49-F238E27FC236}">
                <a16:creationId xmlns:a16="http://schemas.microsoft.com/office/drawing/2014/main" id="{3B61957D-ADD5-2805-2BD6-938266AF46EB}"/>
              </a:ext>
            </a:extLst>
          </p:cNvPr>
          <p:cNvSpPr>
            <a:spLocks noGrp="1"/>
          </p:cNvSpPr>
          <p:nvPr>
            <p:ph type="ftr" sz="quarter" idx="11"/>
          </p:nvPr>
        </p:nvSpPr>
        <p:spPr>
          <a:xfrm>
            <a:off x="341762" y="5781121"/>
            <a:ext cx="11369675" cy="861774"/>
          </a:xfrm>
        </p:spPr>
        <p:txBody>
          <a:bodyPr wrap="square">
            <a:spAutoFit/>
          </a:bodyPr>
          <a:lstStyle/>
          <a:p>
            <a:endParaRPr lang="en-US" sz="1000" b="1" dirty="0">
              <a:solidFill>
                <a:schemeClr val="accent1">
                  <a:lumMod val="50000"/>
                </a:schemeClr>
              </a:solidFill>
              <a:latin typeface="+mn-lt"/>
            </a:endParaRPr>
          </a:p>
          <a:p>
            <a:endParaRPr lang="en-US" sz="800" dirty="0">
              <a:solidFill>
                <a:schemeClr val="accent1">
                  <a:lumMod val="50000"/>
                </a:schemeClr>
              </a:solidFill>
              <a:latin typeface="+mn-lt"/>
            </a:endParaRPr>
          </a:p>
          <a:p>
            <a:r>
              <a:rPr lang="en-US" sz="800" dirty="0">
                <a:solidFill>
                  <a:schemeClr val="accent1">
                    <a:lumMod val="50000"/>
                  </a:schemeClr>
                </a:solidFill>
                <a:latin typeface="+mn-lt"/>
              </a:rPr>
              <a:t>*Data are missing for race/ethnicity for 12 participants.</a:t>
            </a:r>
          </a:p>
          <a:p>
            <a:r>
              <a:rPr lang="en-US" sz="800" b="1" dirty="0">
                <a:solidFill>
                  <a:schemeClr val="accent1">
                    <a:lumMod val="50000"/>
                  </a:schemeClr>
                </a:solidFill>
                <a:latin typeface="+mn-lt"/>
              </a:rPr>
              <a:t>APL:</a:t>
            </a:r>
            <a:r>
              <a:rPr lang="en-US" sz="800" dirty="0">
                <a:solidFill>
                  <a:schemeClr val="accent1">
                    <a:lumMod val="50000"/>
                  </a:schemeClr>
                </a:solidFill>
                <a:latin typeface="+mn-lt"/>
              </a:rPr>
              <a:t> advanced precancerous lesion; </a:t>
            </a:r>
            <a:r>
              <a:rPr lang="en-US" b="1" dirty="0">
                <a:solidFill>
                  <a:schemeClr val="accent1">
                    <a:lumMod val="50000"/>
                  </a:schemeClr>
                </a:solidFill>
                <a:latin typeface="+mn-lt"/>
              </a:rPr>
              <a:t>CRC: </a:t>
            </a:r>
            <a:r>
              <a:rPr lang="en-US" sz="800" dirty="0">
                <a:solidFill>
                  <a:schemeClr val="accent1">
                    <a:lumMod val="50000"/>
                  </a:schemeClr>
                </a:solidFill>
                <a:latin typeface="+mn-lt"/>
              </a:rPr>
              <a:t>colorectal cancer; </a:t>
            </a:r>
            <a:r>
              <a:rPr lang="en-US" b="1" dirty="0">
                <a:solidFill>
                  <a:schemeClr val="accent1">
                    <a:lumMod val="50000"/>
                  </a:schemeClr>
                </a:solidFill>
                <a:latin typeface="+mn-lt"/>
              </a:rPr>
              <a:t>SD:</a:t>
            </a:r>
            <a:r>
              <a:rPr lang="en-US" sz="800" dirty="0">
                <a:solidFill>
                  <a:schemeClr val="accent1">
                    <a:lumMod val="50000"/>
                  </a:schemeClr>
                </a:solidFill>
                <a:latin typeface="+mn-lt"/>
              </a:rPr>
              <a:t> standard deviation; </a:t>
            </a:r>
            <a:r>
              <a:rPr lang="en-US" b="1" dirty="0">
                <a:solidFill>
                  <a:schemeClr val="accent1">
                    <a:lumMod val="50000"/>
                  </a:schemeClr>
                </a:solidFill>
                <a:latin typeface="+mn-lt"/>
              </a:rPr>
              <a:t>US: </a:t>
            </a:r>
            <a:r>
              <a:rPr lang="en-US" sz="800" dirty="0">
                <a:solidFill>
                  <a:schemeClr val="accent1">
                    <a:lumMod val="50000"/>
                  </a:schemeClr>
                </a:solidFill>
                <a:latin typeface="+mn-lt"/>
              </a:rPr>
              <a:t>United States. </a:t>
            </a:r>
          </a:p>
          <a:p>
            <a:r>
              <a:rPr lang="en-US" sz="800" dirty="0">
                <a:solidFill>
                  <a:schemeClr val="accent1">
                    <a:lumMod val="50000"/>
                  </a:schemeClr>
                </a:solidFill>
                <a:latin typeface="+mn-lt"/>
              </a:rPr>
              <a:t>1. Imperiale TF, et al. </a:t>
            </a:r>
            <a:r>
              <a:rPr lang="en-US" sz="800" i="1" dirty="0">
                <a:solidFill>
                  <a:schemeClr val="accent1">
                    <a:lumMod val="50000"/>
                  </a:schemeClr>
                </a:solidFill>
                <a:latin typeface="+mn-lt"/>
              </a:rPr>
              <a:t>N Engl J Med</a:t>
            </a:r>
            <a:r>
              <a:rPr lang="en-US" sz="800" dirty="0">
                <a:solidFill>
                  <a:schemeClr val="accent1">
                    <a:lumMod val="50000"/>
                  </a:schemeClr>
                </a:solidFill>
                <a:latin typeface="+mn-lt"/>
              </a:rPr>
              <a:t>. 2024;390(11):984-993. 2. Imperiale TF, et al. </a:t>
            </a:r>
            <a:r>
              <a:rPr lang="en-US" sz="800" i="1" dirty="0">
                <a:solidFill>
                  <a:schemeClr val="accent1">
                    <a:lumMod val="50000"/>
                  </a:schemeClr>
                </a:solidFill>
                <a:latin typeface="+mn-lt"/>
              </a:rPr>
              <a:t>N Engl J Med</a:t>
            </a:r>
            <a:r>
              <a:rPr lang="en-US" sz="800" dirty="0">
                <a:solidFill>
                  <a:schemeClr val="accent1">
                    <a:lumMod val="50000"/>
                  </a:schemeClr>
                </a:solidFill>
                <a:latin typeface="+mn-lt"/>
              </a:rPr>
              <a:t>. 2024;390(Suppl):S1-S46.  3. United States Census Bureau. QuickFacts United States—Population Estimates, July 1, 2023, (V2023). Accessed March 19, 2025. https://www.census.gov/quickfacts/fact/table/US/PST045223 </a:t>
            </a:r>
          </a:p>
        </p:txBody>
      </p:sp>
      <p:sp>
        <p:nvSpPr>
          <p:cNvPr id="14" name="Content Placeholder 13">
            <a:extLst>
              <a:ext uri="{FF2B5EF4-FFF2-40B4-BE49-F238E27FC236}">
                <a16:creationId xmlns:a16="http://schemas.microsoft.com/office/drawing/2014/main" id="{9D6C2CAB-85DB-9E1A-D87F-B708A86A5F83}"/>
              </a:ext>
            </a:extLst>
          </p:cNvPr>
          <p:cNvSpPr>
            <a:spLocks noGrp="1"/>
          </p:cNvSpPr>
          <p:nvPr>
            <p:ph idx="1"/>
          </p:nvPr>
        </p:nvSpPr>
        <p:spPr>
          <a:xfrm>
            <a:off x="465589" y="1076879"/>
            <a:ext cx="4591050" cy="3600450"/>
          </a:xfrm>
        </p:spPr>
        <p:txBody>
          <a:bodyPr/>
          <a:lstStyle/>
          <a:p>
            <a:pPr marL="216000" indent="-216000">
              <a:lnSpc>
                <a:spcPct val="100000"/>
              </a:lnSpc>
              <a:spcBef>
                <a:spcPts val="200"/>
              </a:spcBef>
              <a:spcAft>
                <a:spcPts val="300"/>
              </a:spcAft>
              <a:buClr>
                <a:schemeClr val="tx1"/>
              </a:buClr>
              <a:buFont typeface="Arial" panose="020B0604020202020204" pitchFamily="34" charset="0"/>
              <a:buChar char="•"/>
            </a:pPr>
            <a:r>
              <a:rPr lang="en-US" sz="1400" dirty="0">
                <a:solidFill>
                  <a:schemeClr val="tx1"/>
                </a:solidFill>
              </a:rPr>
              <a:t>26,758 participants enrolled</a:t>
            </a:r>
            <a:r>
              <a:rPr lang="en-US" sz="1400" baseline="30000" dirty="0">
                <a:solidFill>
                  <a:schemeClr val="tx1"/>
                </a:solidFill>
              </a:rPr>
              <a:t>1</a:t>
            </a:r>
          </a:p>
          <a:p>
            <a:pPr marL="432000" lvl="1" indent="-216000">
              <a:lnSpc>
                <a:spcPct val="100000"/>
              </a:lnSpc>
              <a:spcBef>
                <a:spcPts val="200"/>
              </a:spcBef>
              <a:spcAft>
                <a:spcPts val="300"/>
              </a:spcAft>
              <a:buClr>
                <a:schemeClr val="tx1"/>
              </a:buClr>
              <a:buFont typeface="Arial" panose="020B0604020202020204" pitchFamily="34" charset="0"/>
              <a:buChar char="•"/>
            </a:pPr>
            <a:r>
              <a:rPr lang="en-US" sz="1400" dirty="0">
                <a:solidFill>
                  <a:schemeClr val="tx1"/>
                </a:solidFill>
              </a:rPr>
              <a:t>91.5% (24,477) had usable samples </a:t>
            </a:r>
          </a:p>
          <a:p>
            <a:pPr marL="648000" lvl="2" indent="-216000">
              <a:lnSpc>
                <a:spcPct val="100000"/>
              </a:lnSpc>
              <a:spcBef>
                <a:spcPts val="200"/>
              </a:spcBef>
              <a:spcAft>
                <a:spcPts val="300"/>
              </a:spcAft>
              <a:buClr>
                <a:schemeClr val="tx1"/>
              </a:buClr>
              <a:buFont typeface="Arial" panose="020B0604020202020204" pitchFamily="34" charset="0"/>
              <a:buChar char="•"/>
            </a:pPr>
            <a:r>
              <a:rPr lang="en-US" dirty="0">
                <a:solidFill>
                  <a:schemeClr val="tx1"/>
                </a:solidFill>
              </a:rPr>
              <a:t>99.5% (24,354) had valid results </a:t>
            </a: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75.4% (20,176) were valid for full evaluation </a:t>
            </a:r>
          </a:p>
          <a:p>
            <a:pPr marL="216000" indent="-216000">
              <a:lnSpc>
                <a:spcPct val="100000"/>
              </a:lnSpc>
              <a:spcBef>
                <a:spcPts val="200"/>
              </a:spcBef>
              <a:spcAft>
                <a:spcPts val="300"/>
              </a:spcAft>
              <a:buClr>
                <a:schemeClr val="tx1"/>
              </a:buClr>
              <a:buFont typeface="Arial" panose="020B0604020202020204" pitchFamily="34" charset="0"/>
              <a:buChar char="•"/>
            </a:pPr>
            <a:r>
              <a:rPr lang="en-US" sz="1400" dirty="0">
                <a:solidFill>
                  <a:schemeClr val="tx1"/>
                </a:solidFill>
              </a:rPr>
              <a:t>Common reasons for exclusion</a:t>
            </a:r>
            <a:r>
              <a:rPr lang="en-US" sz="1400" baseline="30000" dirty="0">
                <a:solidFill>
                  <a:schemeClr val="tx1"/>
                </a:solidFill>
              </a:rPr>
              <a:t>1</a:t>
            </a:r>
            <a:r>
              <a:rPr lang="en-US" sz="1400" dirty="0">
                <a:solidFill>
                  <a:schemeClr val="tx1"/>
                </a:solidFill>
              </a:rPr>
              <a:t>:</a:t>
            </a:r>
            <a:endParaRPr lang="en-US" sz="1400" baseline="30000" dirty="0">
              <a:solidFill>
                <a:schemeClr val="tx1"/>
              </a:solidFill>
            </a:endParaRP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Failure to complete colonoscopy: 8.3% (2218)</a:t>
            </a: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Stool sample not usable per protocol: 3.2% (851)</a:t>
            </a: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Stool sample not received: 3.1% (832)</a:t>
            </a:r>
          </a:p>
          <a:p>
            <a:pPr marL="216000" indent="-216000">
              <a:lnSpc>
                <a:spcPct val="100000"/>
              </a:lnSpc>
              <a:spcBef>
                <a:spcPts val="200"/>
              </a:spcBef>
              <a:spcAft>
                <a:spcPts val="300"/>
              </a:spcAft>
              <a:buClr>
                <a:schemeClr val="tx1"/>
              </a:buClr>
              <a:buFont typeface="Arial" panose="020B0604020202020204" pitchFamily="34" charset="0"/>
              <a:buChar char="•"/>
            </a:pPr>
            <a:r>
              <a:rPr lang="en-US" sz="1400" dirty="0">
                <a:solidFill>
                  <a:schemeClr val="tx1"/>
                </a:solidFill>
              </a:rPr>
              <a:t>Evaluable samples included (N=20,176)</a:t>
            </a:r>
            <a:r>
              <a:rPr lang="en-US" sz="1400" baseline="30000" dirty="0">
                <a:solidFill>
                  <a:schemeClr val="tx1"/>
                </a:solidFill>
              </a:rPr>
              <a:t>1</a:t>
            </a:r>
            <a:r>
              <a:rPr lang="en-US" sz="1400" dirty="0">
                <a:solidFill>
                  <a:schemeClr val="tx1"/>
                </a:solidFill>
              </a:rPr>
              <a:t>:</a:t>
            </a:r>
            <a:endParaRPr lang="en-US" sz="1400" baseline="30000" dirty="0">
              <a:solidFill>
                <a:schemeClr val="tx1"/>
              </a:solidFill>
            </a:endParaRP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CRC: 0.5% (98)</a:t>
            </a: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APLs: 10.6% (2144)</a:t>
            </a: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Nonadvanced adenomas: 34.6% (6973)</a:t>
            </a: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Nonneoplastic findings: 17.1% (3451)</a:t>
            </a:r>
          </a:p>
          <a:p>
            <a:pPr marL="432000" lvl="1" indent="-216000">
              <a:spcBef>
                <a:spcPts val="200"/>
              </a:spcBef>
              <a:spcAft>
                <a:spcPts val="300"/>
              </a:spcAft>
              <a:buClr>
                <a:schemeClr val="tx1"/>
              </a:buClr>
              <a:buFont typeface="Arial" panose="020B0604020202020204" pitchFamily="34" charset="0"/>
              <a:buChar char="•"/>
            </a:pPr>
            <a:r>
              <a:rPr lang="en-US" sz="1400" dirty="0">
                <a:solidFill>
                  <a:schemeClr val="tx1"/>
                </a:solidFill>
              </a:rPr>
              <a:t>Negative colonoscopy: 37.2% (7510)</a:t>
            </a:r>
          </a:p>
        </p:txBody>
      </p:sp>
      <p:sp>
        <p:nvSpPr>
          <p:cNvPr id="3" name="Title 2">
            <a:extLst>
              <a:ext uri="{FF2B5EF4-FFF2-40B4-BE49-F238E27FC236}">
                <a16:creationId xmlns:a16="http://schemas.microsoft.com/office/drawing/2014/main" id="{51437C01-8E2D-5CA8-ED40-CDF263CFE50A}"/>
              </a:ext>
            </a:extLst>
          </p:cNvPr>
          <p:cNvSpPr>
            <a:spLocks noGrp="1"/>
          </p:cNvSpPr>
          <p:nvPr>
            <p:ph type="title"/>
          </p:nvPr>
        </p:nvSpPr>
        <p:spPr>
          <a:xfrm>
            <a:off x="457200" y="17792"/>
            <a:ext cx="11277600" cy="647700"/>
          </a:xfrm>
        </p:spPr>
        <p:txBody>
          <a:bodyPr/>
          <a:lstStyle/>
          <a:p>
            <a:r>
              <a:rPr lang="en-US" dirty="0">
                <a:solidFill>
                  <a:schemeClr val="accent4">
                    <a:lumMod val="50000"/>
                  </a:schemeClr>
                </a:solidFill>
              </a:rPr>
              <a:t>BLUE-C: Characteristics of Study Participants</a:t>
            </a:r>
            <a:endParaRPr lang="en-IN" dirty="0">
              <a:solidFill>
                <a:schemeClr val="accent4">
                  <a:lumMod val="50000"/>
                </a:schemeClr>
              </a:solidFill>
            </a:endParaRPr>
          </a:p>
        </p:txBody>
      </p:sp>
      <p:graphicFrame>
        <p:nvGraphicFramePr>
          <p:cNvPr id="6" name="Table 5">
            <a:extLst>
              <a:ext uri="{FF2B5EF4-FFF2-40B4-BE49-F238E27FC236}">
                <a16:creationId xmlns:a16="http://schemas.microsoft.com/office/drawing/2014/main" id="{65C4373D-3B1A-7F51-4FE4-3AA3434EC3B2}"/>
              </a:ext>
            </a:extLst>
          </p:cNvPr>
          <p:cNvGraphicFramePr>
            <a:graphicFrameLocks noGrp="1"/>
          </p:cNvGraphicFramePr>
          <p:nvPr/>
        </p:nvGraphicFramePr>
        <p:xfrm>
          <a:off x="5378492" y="1220863"/>
          <a:ext cx="6347919" cy="3600450"/>
        </p:xfrm>
        <a:graphic>
          <a:graphicData uri="http://schemas.openxmlformats.org/drawingml/2006/table">
            <a:tbl>
              <a:tblPr firstRow="1" firstCol="1" bandRow="1">
                <a:tableStyleId>{5C22544A-7EE6-4342-B048-85BDC9FD1C3A}</a:tableStyleId>
              </a:tblPr>
              <a:tblGrid>
                <a:gridCol w="3971925">
                  <a:extLst>
                    <a:ext uri="{9D8B030D-6E8A-4147-A177-3AD203B41FA5}">
                      <a16:colId xmlns:a16="http://schemas.microsoft.com/office/drawing/2014/main" val="2013064826"/>
                    </a:ext>
                  </a:extLst>
                </a:gridCol>
                <a:gridCol w="2375994">
                  <a:extLst>
                    <a:ext uri="{9D8B030D-6E8A-4147-A177-3AD203B41FA5}">
                      <a16:colId xmlns:a16="http://schemas.microsoft.com/office/drawing/2014/main" val="2672230965"/>
                    </a:ext>
                  </a:extLst>
                </a:gridCol>
              </a:tblGrid>
              <a:tr h="594315">
                <a:tc>
                  <a:txBody>
                    <a:bodyPr/>
                    <a:lstStyle/>
                    <a:p>
                      <a:pPr marL="0" marR="0">
                        <a:lnSpc>
                          <a:spcPct val="100000"/>
                        </a:lnSpc>
                        <a:spcBef>
                          <a:spcPts val="100"/>
                        </a:spcBef>
                        <a:spcAft>
                          <a:spcPts val="100"/>
                        </a:spcAft>
                      </a:pPr>
                      <a:r>
                        <a:rPr lang="en-US" sz="1400" b="1" dirty="0">
                          <a:solidFill>
                            <a:schemeClr val="bg1"/>
                          </a:solidFill>
                          <a:effectLst/>
                        </a:rPr>
                        <a:t>Characteristic</a:t>
                      </a:r>
                      <a:r>
                        <a:rPr lang="en-US" sz="1400" b="1" baseline="30000" dirty="0">
                          <a:solidFill>
                            <a:schemeClr val="bg1"/>
                          </a:solidFill>
                          <a:effectLst/>
                        </a:rPr>
                        <a:t>2</a:t>
                      </a:r>
                      <a:endParaRPr lang="en-US" sz="1400" b="1" baseline="30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0" marR="0" algn="ctr">
                        <a:lnSpc>
                          <a:spcPct val="100000"/>
                        </a:lnSpc>
                        <a:spcBef>
                          <a:spcPts val="100"/>
                        </a:spcBef>
                        <a:spcAft>
                          <a:spcPts val="100"/>
                        </a:spcAft>
                      </a:pPr>
                      <a:r>
                        <a:rPr lang="en-US" sz="1400" b="1" dirty="0">
                          <a:solidFill>
                            <a:schemeClr val="bg1"/>
                          </a:solidFill>
                          <a:effectLst/>
                        </a:rPr>
                        <a:t>Evaluable Participants </a:t>
                      </a:r>
                      <a:br>
                        <a:rPr lang="en-US" sz="1400" b="1" dirty="0">
                          <a:solidFill>
                            <a:schemeClr val="bg1"/>
                          </a:solidFill>
                          <a:effectLst/>
                        </a:rPr>
                      </a:br>
                      <a:r>
                        <a:rPr lang="en-US" sz="1400" b="1" dirty="0">
                          <a:solidFill>
                            <a:schemeClr val="bg1"/>
                          </a:solidFill>
                          <a:effectLst/>
                        </a:rPr>
                        <a:t> (N=20,176)*</a:t>
                      </a:r>
                      <a:endParaRPr lang="en-US" sz="1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extLst>
                  <a:ext uri="{0D108BD9-81ED-4DB2-BD59-A6C34878D82A}">
                    <a16:rowId xmlns:a16="http://schemas.microsoft.com/office/drawing/2014/main" val="2394366078"/>
                  </a:ext>
                </a:extLst>
              </a:tr>
              <a:tr h="339392">
                <a:tc>
                  <a:txBody>
                    <a:bodyPr/>
                    <a:lstStyle/>
                    <a:p>
                      <a:pPr marL="0" marR="0">
                        <a:lnSpc>
                          <a:spcPct val="100000"/>
                        </a:lnSpc>
                        <a:spcBef>
                          <a:spcPts val="100"/>
                        </a:spcBef>
                        <a:spcAft>
                          <a:spcPts val="100"/>
                        </a:spcAft>
                      </a:pPr>
                      <a:r>
                        <a:rPr lang="en-US" sz="1200" b="0">
                          <a:solidFill>
                            <a:schemeClr val="tx1"/>
                          </a:solidFill>
                          <a:effectLst/>
                        </a:rPr>
                        <a:t>Mean age (SD), years</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marL="0" marR="0" algn="ctr">
                        <a:lnSpc>
                          <a:spcPct val="100000"/>
                        </a:lnSpc>
                        <a:spcBef>
                          <a:spcPts val="100"/>
                        </a:spcBef>
                        <a:spcAft>
                          <a:spcPts val="100"/>
                        </a:spcAft>
                      </a:pPr>
                      <a:r>
                        <a:rPr lang="en-US" sz="1200" b="0">
                          <a:solidFill>
                            <a:schemeClr val="tx1"/>
                          </a:solidFill>
                          <a:effectLst/>
                        </a:rPr>
                        <a:t>63.0 (7.3)</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4183169347"/>
                  </a:ext>
                </a:extLst>
              </a:tr>
              <a:tr h="297269">
                <a:tc>
                  <a:txBody>
                    <a:bodyPr/>
                    <a:lstStyle/>
                    <a:p>
                      <a:pPr marL="0" marR="0">
                        <a:lnSpc>
                          <a:spcPct val="100000"/>
                        </a:lnSpc>
                        <a:spcBef>
                          <a:spcPts val="100"/>
                        </a:spcBef>
                        <a:spcAft>
                          <a:spcPts val="100"/>
                        </a:spcAft>
                      </a:pPr>
                      <a:r>
                        <a:rPr lang="en-US" sz="1200" b="0">
                          <a:solidFill>
                            <a:schemeClr val="tx1"/>
                          </a:solidFill>
                          <a:effectLst/>
                        </a:rPr>
                        <a:t>Sex, %</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algn="ctr">
                        <a:lnSpc>
                          <a:spcPct val="100000"/>
                        </a:lnSpc>
                        <a:spcBef>
                          <a:spcPts val="100"/>
                        </a:spcBef>
                        <a:spcAft>
                          <a:spcPts val="100"/>
                        </a:spcAft>
                      </a:pPr>
                      <a:r>
                        <a:rPr lang="en-US" sz="1200" b="0">
                          <a:solidFill>
                            <a:schemeClr val="tx1"/>
                          </a:solidFill>
                          <a:effectLst/>
                        </a:rPr>
                        <a:t> </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69501334"/>
                  </a:ext>
                </a:extLst>
              </a:tr>
              <a:tr h="297269">
                <a:tc>
                  <a:txBody>
                    <a:bodyPr/>
                    <a:lstStyle/>
                    <a:p>
                      <a:pPr marL="276860" marR="0">
                        <a:lnSpc>
                          <a:spcPct val="100000"/>
                        </a:lnSpc>
                        <a:spcBef>
                          <a:spcPts val="100"/>
                        </a:spcBef>
                        <a:spcAft>
                          <a:spcPts val="100"/>
                        </a:spcAft>
                      </a:pPr>
                      <a:r>
                        <a:rPr lang="en-US" sz="1200" b="0">
                          <a:solidFill>
                            <a:schemeClr val="tx1"/>
                          </a:solidFill>
                          <a:effectLst/>
                        </a:rPr>
                        <a:t>Female</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algn="ctr">
                        <a:lnSpc>
                          <a:spcPct val="100000"/>
                        </a:lnSpc>
                        <a:spcBef>
                          <a:spcPts val="100"/>
                        </a:spcBef>
                        <a:spcAft>
                          <a:spcPts val="100"/>
                        </a:spcAft>
                      </a:pPr>
                      <a:r>
                        <a:rPr lang="en-US" sz="1200" b="0">
                          <a:solidFill>
                            <a:schemeClr val="tx1"/>
                          </a:solidFill>
                          <a:effectLst/>
                        </a:rPr>
                        <a:t>53.2</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888726306"/>
                  </a:ext>
                </a:extLst>
              </a:tr>
              <a:tr h="292930">
                <a:tc>
                  <a:txBody>
                    <a:bodyPr/>
                    <a:lstStyle/>
                    <a:p>
                      <a:pPr marL="276860" marR="0">
                        <a:lnSpc>
                          <a:spcPct val="100000"/>
                        </a:lnSpc>
                        <a:spcBef>
                          <a:spcPts val="100"/>
                        </a:spcBef>
                        <a:spcAft>
                          <a:spcPts val="100"/>
                        </a:spcAft>
                      </a:pPr>
                      <a:r>
                        <a:rPr lang="en-US" sz="1200" b="0">
                          <a:solidFill>
                            <a:schemeClr val="tx1"/>
                          </a:solidFill>
                          <a:effectLst/>
                        </a:rPr>
                        <a:t>Male</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algn="ctr">
                        <a:lnSpc>
                          <a:spcPct val="100000"/>
                        </a:lnSpc>
                        <a:spcBef>
                          <a:spcPts val="100"/>
                        </a:spcBef>
                        <a:spcAft>
                          <a:spcPts val="100"/>
                        </a:spcAft>
                      </a:pPr>
                      <a:r>
                        <a:rPr lang="en-US" sz="1200" b="0">
                          <a:solidFill>
                            <a:schemeClr val="tx1"/>
                          </a:solidFill>
                          <a:effectLst/>
                        </a:rPr>
                        <a:t>46.8</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879063491"/>
                  </a:ext>
                </a:extLst>
              </a:tr>
              <a:tr h="297269">
                <a:tc>
                  <a:txBody>
                    <a:bodyPr/>
                    <a:lstStyle/>
                    <a:p>
                      <a:pPr marL="0" marR="0">
                        <a:lnSpc>
                          <a:spcPct val="100000"/>
                        </a:lnSpc>
                        <a:spcBef>
                          <a:spcPts val="100"/>
                        </a:spcBef>
                        <a:spcAft>
                          <a:spcPts val="100"/>
                        </a:spcAft>
                      </a:pPr>
                      <a:r>
                        <a:rPr lang="en-US" sz="1200" b="0">
                          <a:solidFill>
                            <a:schemeClr val="tx1"/>
                          </a:solidFill>
                          <a:effectLst/>
                        </a:rPr>
                        <a:t>Race/Ethnicity, %</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marL="0" marR="0" algn="ctr">
                        <a:lnSpc>
                          <a:spcPct val="100000"/>
                        </a:lnSpc>
                        <a:spcBef>
                          <a:spcPts val="100"/>
                        </a:spcBef>
                        <a:spcAft>
                          <a:spcPts val="100"/>
                        </a:spcAft>
                      </a:pPr>
                      <a:r>
                        <a:rPr lang="en-US" sz="1200" b="0">
                          <a:solidFill>
                            <a:schemeClr val="tx1"/>
                          </a:solidFill>
                          <a:effectLst/>
                        </a:rPr>
                        <a:t> </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193669011"/>
                  </a:ext>
                </a:extLst>
              </a:tr>
              <a:tr h="297269">
                <a:tc>
                  <a:txBody>
                    <a:bodyPr/>
                    <a:lstStyle/>
                    <a:p>
                      <a:pPr marL="276860" marR="0">
                        <a:lnSpc>
                          <a:spcPct val="100000"/>
                        </a:lnSpc>
                        <a:spcBef>
                          <a:spcPts val="100"/>
                        </a:spcBef>
                        <a:spcAft>
                          <a:spcPts val="100"/>
                        </a:spcAft>
                      </a:pPr>
                      <a:r>
                        <a:rPr lang="en-US" sz="1200" b="0">
                          <a:solidFill>
                            <a:schemeClr val="tx1"/>
                          </a:solidFill>
                          <a:effectLst/>
                        </a:rPr>
                        <a:t>White, not Hispanic or Latino</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marL="0" marR="0" algn="ctr">
                        <a:lnSpc>
                          <a:spcPct val="100000"/>
                        </a:lnSpc>
                        <a:spcBef>
                          <a:spcPts val="100"/>
                        </a:spcBef>
                        <a:spcAft>
                          <a:spcPts val="100"/>
                        </a:spcAft>
                      </a:pPr>
                      <a:r>
                        <a:rPr lang="en-US" sz="1200" b="0">
                          <a:solidFill>
                            <a:schemeClr val="tx1"/>
                          </a:solidFill>
                          <a:effectLst/>
                        </a:rPr>
                        <a:t>60.1</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3010688159"/>
                  </a:ext>
                </a:extLst>
              </a:tr>
              <a:tr h="297269">
                <a:tc>
                  <a:txBody>
                    <a:bodyPr/>
                    <a:lstStyle/>
                    <a:p>
                      <a:pPr marL="276860" marR="0">
                        <a:lnSpc>
                          <a:spcPct val="100000"/>
                        </a:lnSpc>
                        <a:spcBef>
                          <a:spcPts val="100"/>
                        </a:spcBef>
                        <a:spcAft>
                          <a:spcPts val="100"/>
                        </a:spcAft>
                      </a:pPr>
                      <a:r>
                        <a:rPr lang="en-US" sz="1200" b="0">
                          <a:solidFill>
                            <a:schemeClr val="tx1"/>
                          </a:solidFill>
                          <a:effectLst/>
                        </a:rPr>
                        <a:t>Hispanic or Latino</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marL="0" marR="0" algn="ctr">
                        <a:lnSpc>
                          <a:spcPct val="100000"/>
                        </a:lnSpc>
                        <a:spcBef>
                          <a:spcPts val="100"/>
                        </a:spcBef>
                        <a:spcAft>
                          <a:spcPts val="100"/>
                        </a:spcAft>
                      </a:pPr>
                      <a:r>
                        <a:rPr lang="en-US" sz="1200" b="0">
                          <a:solidFill>
                            <a:schemeClr val="tx1"/>
                          </a:solidFill>
                          <a:effectLst/>
                        </a:rPr>
                        <a:t>16.3</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4008162755"/>
                  </a:ext>
                </a:extLst>
              </a:tr>
              <a:tr h="297269">
                <a:tc>
                  <a:txBody>
                    <a:bodyPr/>
                    <a:lstStyle/>
                    <a:p>
                      <a:pPr marL="276860" marR="0">
                        <a:lnSpc>
                          <a:spcPct val="100000"/>
                        </a:lnSpc>
                        <a:spcBef>
                          <a:spcPts val="100"/>
                        </a:spcBef>
                        <a:spcAft>
                          <a:spcPts val="100"/>
                        </a:spcAft>
                      </a:pPr>
                      <a:r>
                        <a:rPr lang="en-US" sz="1200" b="0">
                          <a:solidFill>
                            <a:schemeClr val="tx1"/>
                          </a:solidFill>
                          <a:effectLst/>
                        </a:rPr>
                        <a:t>Black, not Hispanic or Latino</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marL="0" marR="0" algn="ctr">
                        <a:lnSpc>
                          <a:spcPct val="100000"/>
                        </a:lnSpc>
                        <a:spcBef>
                          <a:spcPts val="100"/>
                        </a:spcBef>
                        <a:spcAft>
                          <a:spcPts val="100"/>
                        </a:spcAft>
                      </a:pPr>
                      <a:r>
                        <a:rPr lang="en-US" sz="1200" b="0">
                          <a:solidFill>
                            <a:schemeClr val="tx1"/>
                          </a:solidFill>
                          <a:effectLst/>
                        </a:rPr>
                        <a:t>13.3</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2125708852"/>
                  </a:ext>
                </a:extLst>
              </a:tr>
              <a:tr h="297269">
                <a:tc>
                  <a:txBody>
                    <a:bodyPr/>
                    <a:lstStyle/>
                    <a:p>
                      <a:pPr marL="276860" marR="0">
                        <a:lnSpc>
                          <a:spcPct val="100000"/>
                        </a:lnSpc>
                        <a:spcBef>
                          <a:spcPts val="100"/>
                        </a:spcBef>
                        <a:spcAft>
                          <a:spcPts val="100"/>
                        </a:spcAft>
                      </a:pPr>
                      <a:r>
                        <a:rPr lang="en-US" sz="1200" b="0">
                          <a:solidFill>
                            <a:schemeClr val="tx1"/>
                          </a:solidFill>
                          <a:effectLst/>
                        </a:rPr>
                        <a:t>Asian, not Hispanic or Latino</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marL="0" marR="0" algn="ctr">
                        <a:lnSpc>
                          <a:spcPct val="100000"/>
                        </a:lnSpc>
                        <a:spcBef>
                          <a:spcPts val="100"/>
                        </a:spcBef>
                        <a:spcAft>
                          <a:spcPts val="100"/>
                        </a:spcAft>
                      </a:pPr>
                      <a:r>
                        <a:rPr lang="en-US" sz="1200" b="0">
                          <a:solidFill>
                            <a:schemeClr val="tx1"/>
                          </a:solidFill>
                          <a:effectLst/>
                        </a:rPr>
                        <a:t>8.7</a:t>
                      </a:r>
                      <a:endParaRPr lang="en-US" sz="12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3479186239"/>
                  </a:ext>
                </a:extLst>
              </a:tr>
              <a:tr h="292930">
                <a:tc>
                  <a:txBody>
                    <a:bodyPr/>
                    <a:lstStyle/>
                    <a:p>
                      <a:pPr marL="0" marR="0">
                        <a:lnSpc>
                          <a:spcPct val="100000"/>
                        </a:lnSpc>
                        <a:spcBef>
                          <a:spcPts val="100"/>
                        </a:spcBef>
                        <a:spcAft>
                          <a:spcPts val="100"/>
                        </a:spcAft>
                      </a:pPr>
                      <a:r>
                        <a:rPr lang="en-US" sz="1200" b="0">
                          <a:solidFill>
                            <a:schemeClr val="tx1"/>
                          </a:solidFill>
                          <a:effectLst/>
                        </a:rPr>
                        <a:t>First-degree relative with family history of CRC, %</a:t>
                      </a: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algn="ctr">
                        <a:lnSpc>
                          <a:spcPct val="100000"/>
                        </a:lnSpc>
                        <a:spcBef>
                          <a:spcPts val="100"/>
                        </a:spcBef>
                        <a:spcAft>
                          <a:spcPts val="100"/>
                        </a:spcAft>
                      </a:pPr>
                      <a:r>
                        <a:rPr lang="en-US" sz="1200" b="0" dirty="0">
                          <a:solidFill>
                            <a:schemeClr val="tx1"/>
                          </a:solidFill>
                          <a:effectLst/>
                        </a:rPr>
                        <a:t>5.2</a:t>
                      </a:r>
                    </a:p>
                  </a:txBody>
                  <a:tcPr marL="108000" marR="108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090169460"/>
                  </a:ext>
                </a:extLst>
              </a:tr>
            </a:tbl>
          </a:graphicData>
        </a:graphic>
      </p:graphicFrame>
      <p:sp>
        <p:nvSpPr>
          <p:cNvPr id="7" name="Rectangle 6">
            <a:extLst>
              <a:ext uri="{FF2B5EF4-FFF2-40B4-BE49-F238E27FC236}">
                <a16:creationId xmlns:a16="http://schemas.microsoft.com/office/drawing/2014/main" id="{0EAE544D-A128-9794-EF38-830477164D25}"/>
              </a:ext>
            </a:extLst>
          </p:cNvPr>
          <p:cNvSpPr/>
          <p:nvPr/>
        </p:nvSpPr>
        <p:spPr>
          <a:xfrm>
            <a:off x="433838" y="5365360"/>
            <a:ext cx="11277599" cy="376022"/>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fontAlgn="base">
              <a:defRPr/>
            </a:pPr>
            <a:r>
              <a:rPr kumimoji="0" lang="en-US" sz="1300" b="1" i="0" u="none" strike="noStrike" kern="1200" cap="none" spc="0" normalizeH="0" baseline="0" noProof="0">
                <a:ln>
                  <a:noFill/>
                </a:ln>
                <a:solidFill>
                  <a:srgbClr val="FFFFFF"/>
                </a:solidFill>
                <a:effectLst/>
                <a:uLnTx/>
                <a:uFillTx/>
                <a:latin typeface="Arial"/>
                <a:cs typeface="Arial"/>
              </a:rPr>
              <a:t>BLUE-C enrolled more than 26,000 adults (&gt;40 years old), with demographics representative of today’s US population.</a:t>
            </a:r>
            <a:r>
              <a:rPr kumimoji="0" lang="en-US" sz="1300" b="1" i="0" u="none" strike="noStrike" kern="1200" cap="none" spc="0" normalizeH="0" baseline="30000" noProof="0">
                <a:ln>
                  <a:noFill/>
                </a:ln>
                <a:solidFill>
                  <a:srgbClr val="FFFFFF"/>
                </a:solidFill>
                <a:effectLst/>
                <a:uLnTx/>
                <a:uFillTx/>
                <a:latin typeface="Arial"/>
                <a:cs typeface="Arial"/>
              </a:rPr>
              <a:t>1,3</a:t>
            </a:r>
          </a:p>
        </p:txBody>
      </p:sp>
    </p:spTree>
    <p:extLst>
      <p:ext uri="{BB962C8B-B14F-4D97-AF65-F5344CB8AC3E}">
        <p14:creationId xmlns:p14="http://schemas.microsoft.com/office/powerpoint/2010/main" val="3030983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F43595-4E00-79D9-E783-F14C4E9956E3}"/>
              </a:ext>
            </a:extLst>
          </p:cNvPr>
          <p:cNvSpPr>
            <a:spLocks noGrp="1"/>
          </p:cNvSpPr>
          <p:nvPr>
            <p:ph type="title"/>
          </p:nvPr>
        </p:nvSpPr>
        <p:spPr>
          <a:xfrm>
            <a:off x="457199" y="123003"/>
            <a:ext cx="11277600" cy="895351"/>
          </a:xfrm>
        </p:spPr>
        <p:txBody>
          <a:bodyPr/>
          <a:lstStyle/>
          <a:p>
            <a:r>
              <a:rPr lang="en-US" dirty="0">
                <a:solidFill>
                  <a:schemeClr val="accent4">
                    <a:lumMod val="50000"/>
                  </a:schemeClr>
                </a:solidFill>
              </a:rPr>
              <a:t>How Did the Next-Generation mt-sDNA Test Data Compare to FIT in the  BLUE-C Study?</a:t>
            </a:r>
            <a:endParaRPr lang="en-IN" dirty="0">
              <a:solidFill>
                <a:schemeClr val="accent4">
                  <a:lumMod val="50000"/>
                </a:schemeClr>
              </a:solidFill>
            </a:endParaRPr>
          </a:p>
        </p:txBody>
      </p:sp>
      <p:sp>
        <p:nvSpPr>
          <p:cNvPr id="48" name="TextBox 47">
            <a:extLst>
              <a:ext uri="{FF2B5EF4-FFF2-40B4-BE49-F238E27FC236}">
                <a16:creationId xmlns:a16="http://schemas.microsoft.com/office/drawing/2014/main" id="{BFCD40EC-1BBB-0158-1471-CAC0DC8493F0}"/>
              </a:ext>
            </a:extLst>
          </p:cNvPr>
          <p:cNvSpPr txBox="1"/>
          <p:nvPr/>
        </p:nvSpPr>
        <p:spPr>
          <a:xfrm>
            <a:off x="6502400" y="1301847"/>
            <a:ext cx="5233591" cy="307777"/>
          </a:xfrm>
          <a:prstGeom prst="rect">
            <a:avLst/>
          </a:prstGeom>
          <a:noFill/>
        </p:spPr>
        <p:txBody>
          <a:bodyPr wrap="square" rtlCol="0">
            <a:spAutoFit/>
          </a:bodyPr>
          <a:lstStyle/>
          <a:p>
            <a:pPr algn="ctr" defTabSz="457200">
              <a:defRPr sz="700" b="1"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r>
              <a:rPr lang="en-US" sz="1400" b="1" dirty="0">
                <a:solidFill>
                  <a:prstClr val="black"/>
                </a:solidFill>
                <a:cs typeface="Arial" panose="020B0604020202020204" pitchFamily="34" charset="0"/>
              </a:rPr>
              <a:t>Specificity of the Next-generation mt-sDNA Test vs FIT*</a:t>
            </a:r>
          </a:p>
        </p:txBody>
      </p:sp>
      <p:sp>
        <p:nvSpPr>
          <p:cNvPr id="49" name="TextBox 48">
            <a:extLst>
              <a:ext uri="{FF2B5EF4-FFF2-40B4-BE49-F238E27FC236}">
                <a16:creationId xmlns:a16="http://schemas.microsoft.com/office/drawing/2014/main" id="{D4118887-F438-3F01-B69B-0E564A59FDB8}"/>
              </a:ext>
            </a:extLst>
          </p:cNvPr>
          <p:cNvSpPr txBox="1"/>
          <p:nvPr/>
        </p:nvSpPr>
        <p:spPr>
          <a:xfrm>
            <a:off x="457200" y="1271069"/>
            <a:ext cx="5232399" cy="307777"/>
          </a:xfrm>
          <a:prstGeom prst="rect">
            <a:avLst/>
          </a:prstGeom>
          <a:noFill/>
        </p:spPr>
        <p:txBody>
          <a:bodyPr wrap="square" rtlCol="0">
            <a:spAutoFit/>
          </a:bodyPr>
          <a:lstStyle/>
          <a:p>
            <a:pPr algn="ctr" defTabSz="457200"/>
            <a:r>
              <a:rPr lang="en-US" sz="1400" b="1" dirty="0">
                <a:solidFill>
                  <a:prstClr val="black"/>
                </a:solidFill>
                <a:cs typeface="Arial" panose="020B0604020202020204" pitchFamily="34" charset="0"/>
              </a:rPr>
              <a:t>Sensitivity of the Next-generation mt-sDNA Test vs FIT*</a:t>
            </a:r>
          </a:p>
        </p:txBody>
      </p:sp>
      <p:sp>
        <p:nvSpPr>
          <p:cNvPr id="8" name="Rectangle 7">
            <a:extLst>
              <a:ext uri="{FF2B5EF4-FFF2-40B4-BE49-F238E27FC236}">
                <a16:creationId xmlns:a16="http://schemas.microsoft.com/office/drawing/2014/main" id="{B7236F74-B6EF-F364-03BA-34AA4BE3CBFB}"/>
              </a:ext>
            </a:extLst>
          </p:cNvPr>
          <p:cNvSpPr/>
          <p:nvPr/>
        </p:nvSpPr>
        <p:spPr>
          <a:xfrm>
            <a:off x="457199" y="5392051"/>
            <a:ext cx="11277599" cy="476033"/>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fontAlgn="base">
              <a:defRPr/>
            </a:pPr>
            <a:r>
              <a:rPr kumimoji="0" lang="en-US" sz="1300" b="1" i="0" u="none" strike="noStrike" kern="1200" cap="none" spc="0" normalizeH="0" baseline="0" noProof="0" dirty="0">
                <a:ln>
                  <a:noFill/>
                </a:ln>
                <a:solidFill>
                  <a:srgbClr val="FFFFFF"/>
                </a:solidFill>
                <a:effectLst/>
                <a:uLnTx/>
                <a:uFillTx/>
                <a:latin typeface="Arial"/>
                <a:cs typeface="Arial"/>
              </a:rPr>
              <a:t>The next-generation mt-sDNA test was more sensitive than FIT* in detecting CRC; both had high specificity.</a:t>
            </a:r>
          </a:p>
        </p:txBody>
      </p:sp>
      <p:sp>
        <p:nvSpPr>
          <p:cNvPr id="9" name="Footer Placeholder 1">
            <a:extLst>
              <a:ext uri="{FF2B5EF4-FFF2-40B4-BE49-F238E27FC236}">
                <a16:creationId xmlns:a16="http://schemas.microsoft.com/office/drawing/2014/main" id="{ABA80323-D8DF-2E43-C03E-29A04998DEC3}"/>
              </a:ext>
            </a:extLst>
          </p:cNvPr>
          <p:cNvSpPr>
            <a:spLocks noGrp="1"/>
          </p:cNvSpPr>
          <p:nvPr>
            <p:ph type="ftr" sz="quarter" idx="11"/>
          </p:nvPr>
        </p:nvSpPr>
        <p:spPr>
          <a:xfrm>
            <a:off x="365124" y="6111494"/>
            <a:ext cx="11369675" cy="461665"/>
          </a:xfrm>
        </p:spPr>
        <p:txBody>
          <a:bodyPr wrap="square">
            <a:spAutoFit/>
          </a:bodyPr>
          <a:lstStyle/>
          <a:p>
            <a:r>
              <a:rPr lang="en-US" sz="800" dirty="0">
                <a:solidFill>
                  <a:schemeClr val="accent1">
                    <a:lumMod val="50000"/>
                  </a:schemeClr>
                </a:solidFill>
                <a:latin typeface="+mn-lt"/>
              </a:rPr>
              <a:t>*Polymedco OC-Auto</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 Micro 80 </a:t>
            </a:r>
            <a:r>
              <a:rPr lang="en-US" sz="800" dirty="0" err="1">
                <a:solidFill>
                  <a:schemeClr val="accent1">
                    <a:lumMod val="50000"/>
                  </a:schemeClr>
                </a:solidFill>
                <a:latin typeface="+mn-lt"/>
              </a:rPr>
              <a:t>iFOB</a:t>
            </a:r>
            <a:r>
              <a:rPr lang="en-US" sz="800" dirty="0">
                <a:solidFill>
                  <a:schemeClr val="accent1">
                    <a:lumMod val="50000"/>
                  </a:schemeClr>
                </a:solidFill>
                <a:latin typeface="+mn-lt"/>
              </a:rPr>
              <a:t> Test; positivity cutoff: hemoglobin &gt;100 ng/mL.</a:t>
            </a:r>
            <a:br>
              <a:rPr lang="en-US" sz="800" dirty="0">
                <a:solidFill>
                  <a:schemeClr val="accent1">
                    <a:lumMod val="50000"/>
                  </a:schemeClr>
                </a:solidFill>
                <a:latin typeface="+mn-lt"/>
              </a:rPr>
            </a:br>
            <a:r>
              <a:rPr lang="en-US" sz="800" b="1" dirty="0">
                <a:solidFill>
                  <a:schemeClr val="accent1">
                    <a:lumMod val="50000"/>
                  </a:schemeClr>
                </a:solidFill>
                <a:latin typeface="+mn-lt"/>
              </a:rPr>
              <a:t>CRC:</a:t>
            </a:r>
            <a:r>
              <a:rPr lang="en-US" sz="800" dirty="0">
                <a:solidFill>
                  <a:schemeClr val="accent1">
                    <a:lumMod val="50000"/>
                  </a:schemeClr>
                </a:solidFill>
                <a:latin typeface="+mn-lt"/>
              </a:rPr>
              <a:t> colorectal cancer; </a:t>
            </a:r>
            <a:r>
              <a:rPr lang="en-US" sz="800" b="1" dirty="0">
                <a:solidFill>
                  <a:schemeClr val="accent1">
                    <a:lumMod val="50000"/>
                  </a:schemeClr>
                </a:solidFill>
                <a:latin typeface="+mn-lt"/>
              </a:rPr>
              <a:t>C</a:t>
            </a:r>
            <a:r>
              <a:rPr lang="en-US" b="1" dirty="0">
                <a:solidFill>
                  <a:schemeClr val="accent1">
                    <a:lumMod val="50000"/>
                  </a:schemeClr>
                </a:solidFill>
                <a:latin typeface="+mn-lt"/>
              </a:rPr>
              <a:t>I</a:t>
            </a:r>
            <a:r>
              <a:rPr lang="en-US" sz="800" b="1" dirty="0">
                <a:solidFill>
                  <a:schemeClr val="accent1">
                    <a:lumMod val="50000"/>
                  </a:schemeClr>
                </a:solidFill>
                <a:latin typeface="+mn-lt"/>
              </a:rPr>
              <a:t>:</a:t>
            </a:r>
            <a:r>
              <a:rPr lang="en-US" sz="800" dirty="0">
                <a:solidFill>
                  <a:schemeClr val="accent1">
                    <a:lumMod val="50000"/>
                  </a:schemeClr>
                </a:solidFill>
                <a:latin typeface="+mn-lt"/>
              </a:rPr>
              <a:t> confidence interval; </a:t>
            </a:r>
            <a:r>
              <a:rPr lang="en-US" b="1" dirty="0">
                <a:solidFill>
                  <a:schemeClr val="accent1">
                    <a:lumMod val="50000"/>
                  </a:schemeClr>
                </a:solidFill>
                <a:latin typeface="+mn-lt"/>
              </a:rPr>
              <a:t>FDA: </a:t>
            </a:r>
            <a:r>
              <a:rPr lang="en-US" sz="800" dirty="0">
                <a:solidFill>
                  <a:schemeClr val="accent1">
                    <a:lumMod val="50000"/>
                  </a:schemeClr>
                </a:solidFill>
                <a:latin typeface="+mn-lt"/>
              </a:rPr>
              <a:t>Food and Drug Administration; </a:t>
            </a:r>
            <a:r>
              <a:rPr lang="en-US" b="1" dirty="0">
                <a:solidFill>
                  <a:schemeClr val="accent1">
                    <a:lumMod val="50000"/>
                  </a:schemeClr>
                </a:solidFill>
                <a:latin typeface="+mn-lt"/>
              </a:rPr>
              <a:t>FIT:</a:t>
            </a:r>
            <a:r>
              <a:rPr lang="en-US" sz="800" dirty="0">
                <a:solidFill>
                  <a:schemeClr val="accent1">
                    <a:lumMod val="50000"/>
                  </a:schemeClr>
                </a:solidFill>
                <a:latin typeface="+mn-lt"/>
              </a:rPr>
              <a:t> fecal immunochemical test; </a:t>
            </a:r>
            <a:r>
              <a:rPr lang="en-US" sz="800" b="1" dirty="0">
                <a:solidFill>
                  <a:schemeClr val="accent1">
                    <a:lumMod val="50000"/>
                  </a:schemeClr>
                </a:solidFill>
                <a:latin typeface="+mn-lt"/>
              </a:rPr>
              <a:t>US</a:t>
            </a:r>
            <a:r>
              <a:rPr lang="en-US" sz="800" dirty="0">
                <a:solidFill>
                  <a:schemeClr val="accent1">
                    <a:lumMod val="50000"/>
                  </a:schemeClr>
                </a:solidFill>
                <a:latin typeface="+mn-lt"/>
              </a:rPr>
              <a:t>: United States.</a:t>
            </a:r>
          </a:p>
          <a:p>
            <a:r>
              <a:rPr lang="en-US" sz="800" dirty="0">
                <a:solidFill>
                  <a:schemeClr val="accent1">
                    <a:lumMod val="50000"/>
                  </a:schemeClr>
                </a:solidFill>
                <a:latin typeface="+mn-lt"/>
              </a:rPr>
              <a:t>Imperiale TF, et al. </a:t>
            </a:r>
            <a:r>
              <a:rPr lang="en-US" sz="800" i="1" dirty="0">
                <a:solidFill>
                  <a:schemeClr val="accent1">
                    <a:lumMod val="50000"/>
                  </a:schemeClr>
                </a:solidFill>
                <a:latin typeface="+mn-lt"/>
              </a:rPr>
              <a:t>N Engl J Med</a:t>
            </a:r>
            <a:r>
              <a:rPr lang="en-US" sz="800" dirty="0">
                <a:solidFill>
                  <a:schemeClr val="accent1">
                    <a:lumMod val="50000"/>
                  </a:schemeClr>
                </a:solidFill>
                <a:latin typeface="+mn-lt"/>
              </a:rPr>
              <a:t>. 2024;390(11):984-993.</a:t>
            </a:r>
          </a:p>
        </p:txBody>
      </p:sp>
      <p:graphicFrame>
        <p:nvGraphicFramePr>
          <p:cNvPr id="14" name="Chart 13">
            <a:extLst>
              <a:ext uri="{FF2B5EF4-FFF2-40B4-BE49-F238E27FC236}">
                <a16:creationId xmlns:a16="http://schemas.microsoft.com/office/drawing/2014/main" id="{B902F680-6AB6-CD67-32B5-CF92B38EE322}"/>
              </a:ext>
            </a:extLst>
          </p:cNvPr>
          <p:cNvGraphicFramePr/>
          <p:nvPr>
            <p:extLst>
              <p:ext uri="{D42A27DB-BD31-4B8C-83A1-F6EECF244321}">
                <p14:modId xmlns:p14="http://schemas.microsoft.com/office/powerpoint/2010/main" val="192535788"/>
              </p:ext>
            </p:extLst>
          </p:nvPr>
        </p:nvGraphicFramePr>
        <p:xfrm>
          <a:off x="336305" y="1976298"/>
          <a:ext cx="5501741" cy="295401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909A8E18-4434-6C96-25FB-54742C88E831}"/>
              </a:ext>
            </a:extLst>
          </p:cNvPr>
          <p:cNvSpPr txBox="1"/>
          <p:nvPr/>
        </p:nvSpPr>
        <p:spPr>
          <a:xfrm>
            <a:off x="2804688" y="1585385"/>
            <a:ext cx="1111000" cy="246221"/>
          </a:xfrm>
          <a:prstGeom prst="rect">
            <a:avLst/>
          </a:prstGeom>
          <a:noFill/>
        </p:spPr>
        <p:txBody>
          <a:bodyPr wrap="square" anchor="b" anchorCtr="0">
            <a:spAutoFit/>
          </a:bodyPr>
          <a:lstStyle/>
          <a:p>
            <a:pPr algn="ctr" defTabSz="457200"/>
            <a:r>
              <a:rPr lang="en-US" sz="1000" i="1">
                <a:solidFill>
                  <a:srgbClr val="000000"/>
                </a:solidFill>
                <a:cs typeface="Arial" panose="020B0604020202020204" pitchFamily="34" charset="0"/>
              </a:rPr>
              <a:t>P</a:t>
            </a:r>
            <a:r>
              <a:rPr lang="en-US" sz="1000">
                <a:solidFill>
                  <a:srgbClr val="000000"/>
                </a:solidFill>
                <a:cs typeface="Arial" panose="020B0604020202020204" pitchFamily="34" charset="0"/>
              </a:rPr>
              <a:t>&lt;0.001 </a:t>
            </a:r>
            <a:endParaRPr lang="en-US" sz="1000">
              <a:solidFill>
                <a:prstClr val="black"/>
              </a:solidFill>
              <a:cs typeface="Arial" panose="020B0604020202020204" pitchFamily="34" charset="0"/>
            </a:endParaRPr>
          </a:p>
        </p:txBody>
      </p:sp>
      <p:cxnSp>
        <p:nvCxnSpPr>
          <p:cNvPr id="20" name="Straight Connector 19">
            <a:extLst>
              <a:ext uri="{FF2B5EF4-FFF2-40B4-BE49-F238E27FC236}">
                <a16:creationId xmlns:a16="http://schemas.microsoft.com/office/drawing/2014/main" id="{709C96B9-FC96-7324-C6A5-4851199C481F}"/>
              </a:ext>
            </a:extLst>
          </p:cNvPr>
          <p:cNvCxnSpPr>
            <a:cxnSpLocks/>
          </p:cNvCxnSpPr>
          <p:nvPr/>
        </p:nvCxnSpPr>
        <p:spPr>
          <a:xfrm>
            <a:off x="2721157" y="1804988"/>
            <a:ext cx="1312310" cy="0"/>
          </a:xfrm>
          <a:prstGeom prst="line">
            <a:avLst/>
          </a:prstGeom>
          <a:noFill/>
          <a:ln w="15875" cap="flat" cmpd="sng" algn="ctr">
            <a:solidFill>
              <a:sysClr val="window" lastClr="FFFFFF">
                <a:lumMod val="75000"/>
              </a:sysClr>
            </a:solidFill>
            <a:prstDash val="solid"/>
            <a:miter lim="800000"/>
          </a:ln>
          <a:effectLst/>
        </p:spPr>
      </p:cxnSp>
      <p:cxnSp>
        <p:nvCxnSpPr>
          <p:cNvPr id="25" name="Straight Connector 24">
            <a:extLst>
              <a:ext uri="{FF2B5EF4-FFF2-40B4-BE49-F238E27FC236}">
                <a16:creationId xmlns:a16="http://schemas.microsoft.com/office/drawing/2014/main" id="{CD96E332-C10E-2F45-A258-FA34E28CA695}"/>
              </a:ext>
            </a:extLst>
          </p:cNvPr>
          <p:cNvCxnSpPr>
            <a:cxnSpLocks/>
          </p:cNvCxnSpPr>
          <p:nvPr/>
        </p:nvCxnSpPr>
        <p:spPr>
          <a:xfrm>
            <a:off x="2721344" y="1804988"/>
            <a:ext cx="0" cy="533922"/>
          </a:xfrm>
          <a:prstGeom prst="line">
            <a:avLst/>
          </a:prstGeom>
          <a:noFill/>
          <a:ln w="15875" cap="flat" cmpd="sng" algn="ctr">
            <a:solidFill>
              <a:sysClr val="window" lastClr="FFFFFF">
                <a:lumMod val="75000"/>
              </a:sysClr>
            </a:solidFill>
            <a:prstDash val="solid"/>
            <a:miter lim="800000"/>
          </a:ln>
          <a:effectLst/>
        </p:spPr>
      </p:cxnSp>
      <p:cxnSp>
        <p:nvCxnSpPr>
          <p:cNvPr id="29" name="Straight Connector 28">
            <a:extLst>
              <a:ext uri="{FF2B5EF4-FFF2-40B4-BE49-F238E27FC236}">
                <a16:creationId xmlns:a16="http://schemas.microsoft.com/office/drawing/2014/main" id="{5835E5B3-D4BD-A51E-91F6-F101ED95DF0A}"/>
              </a:ext>
            </a:extLst>
          </p:cNvPr>
          <p:cNvCxnSpPr>
            <a:cxnSpLocks/>
          </p:cNvCxnSpPr>
          <p:nvPr/>
        </p:nvCxnSpPr>
        <p:spPr>
          <a:xfrm>
            <a:off x="4032369" y="1804988"/>
            <a:ext cx="0" cy="1097756"/>
          </a:xfrm>
          <a:prstGeom prst="line">
            <a:avLst/>
          </a:prstGeom>
          <a:noFill/>
          <a:ln w="15875" cap="flat" cmpd="sng" algn="ctr">
            <a:solidFill>
              <a:sysClr val="window" lastClr="FFFFFF">
                <a:lumMod val="75000"/>
              </a:sysClr>
            </a:solidFill>
            <a:prstDash val="solid"/>
            <a:miter lim="800000"/>
          </a:ln>
          <a:effectLst/>
        </p:spPr>
      </p:cxnSp>
      <p:graphicFrame>
        <p:nvGraphicFramePr>
          <p:cNvPr id="51" name="Chart 50">
            <a:extLst>
              <a:ext uri="{FF2B5EF4-FFF2-40B4-BE49-F238E27FC236}">
                <a16:creationId xmlns:a16="http://schemas.microsoft.com/office/drawing/2014/main" id="{77EAA70C-25E9-D1FF-B7B1-0B89C2687C2A}"/>
              </a:ext>
            </a:extLst>
          </p:cNvPr>
          <p:cNvGraphicFramePr/>
          <p:nvPr>
            <p:extLst>
              <p:ext uri="{D42A27DB-BD31-4B8C-83A1-F6EECF244321}">
                <p14:modId xmlns:p14="http://schemas.microsoft.com/office/powerpoint/2010/main" val="4283166276"/>
              </p:ext>
            </p:extLst>
          </p:nvPr>
        </p:nvGraphicFramePr>
        <p:xfrm>
          <a:off x="6328812" y="1916140"/>
          <a:ext cx="5545688" cy="2994000"/>
        </p:xfrm>
        <a:graphic>
          <a:graphicData uri="http://schemas.openxmlformats.org/drawingml/2006/chart">
            <c:chart xmlns:c="http://schemas.openxmlformats.org/drawingml/2006/chart" xmlns:r="http://schemas.openxmlformats.org/officeDocument/2006/relationships" r:id="rId4"/>
          </a:graphicData>
        </a:graphic>
      </p:graphicFrame>
      <p:sp>
        <p:nvSpPr>
          <p:cNvPr id="55" name="TextBox 54">
            <a:extLst>
              <a:ext uri="{FF2B5EF4-FFF2-40B4-BE49-F238E27FC236}">
                <a16:creationId xmlns:a16="http://schemas.microsoft.com/office/drawing/2014/main" id="{38DFE323-CBA1-66F0-88D0-F50F6E9DE590}"/>
              </a:ext>
            </a:extLst>
          </p:cNvPr>
          <p:cNvSpPr txBox="1"/>
          <p:nvPr/>
        </p:nvSpPr>
        <p:spPr>
          <a:xfrm>
            <a:off x="7461544" y="1585385"/>
            <a:ext cx="740693" cy="246221"/>
          </a:xfrm>
          <a:prstGeom prst="rect">
            <a:avLst/>
          </a:prstGeom>
          <a:noFill/>
        </p:spPr>
        <p:txBody>
          <a:bodyPr wrap="square" anchor="b" anchorCtr="0">
            <a:spAutoFit/>
          </a:bodyPr>
          <a:lstStyle/>
          <a:p>
            <a:pPr algn="ctr" defTabSz="457200"/>
            <a:r>
              <a:rPr lang="en-US" sz="1000" i="1">
                <a:solidFill>
                  <a:srgbClr val="000000"/>
                </a:solidFill>
                <a:cs typeface="Arial" panose="020B0604020202020204" pitchFamily="34" charset="0"/>
              </a:rPr>
              <a:t>P</a:t>
            </a:r>
            <a:r>
              <a:rPr lang="en-US" sz="1000">
                <a:solidFill>
                  <a:srgbClr val="000000"/>
                </a:solidFill>
                <a:cs typeface="Arial" panose="020B0604020202020204" pitchFamily="34" charset="0"/>
              </a:rPr>
              <a:t>&lt;0.001 </a:t>
            </a:r>
            <a:endParaRPr lang="en-US" sz="1000">
              <a:solidFill>
                <a:prstClr val="black"/>
              </a:solidFill>
              <a:cs typeface="Arial" panose="020B0604020202020204" pitchFamily="34" charset="0"/>
            </a:endParaRPr>
          </a:p>
        </p:txBody>
      </p:sp>
      <p:grpSp>
        <p:nvGrpSpPr>
          <p:cNvPr id="78" name="Group 77">
            <a:extLst>
              <a:ext uri="{FF2B5EF4-FFF2-40B4-BE49-F238E27FC236}">
                <a16:creationId xmlns:a16="http://schemas.microsoft.com/office/drawing/2014/main" id="{5B895542-6A82-690B-2E95-D1934CABF9B2}"/>
              </a:ext>
            </a:extLst>
          </p:cNvPr>
          <p:cNvGrpSpPr/>
          <p:nvPr/>
        </p:nvGrpSpPr>
        <p:grpSpPr>
          <a:xfrm>
            <a:off x="7603291" y="1804988"/>
            <a:ext cx="452438" cy="290512"/>
            <a:chOff x="7603291" y="1804988"/>
            <a:chExt cx="452438" cy="290512"/>
          </a:xfrm>
        </p:grpSpPr>
        <p:cxnSp>
          <p:nvCxnSpPr>
            <p:cNvPr id="71" name="Straight Connector 70">
              <a:extLst>
                <a:ext uri="{FF2B5EF4-FFF2-40B4-BE49-F238E27FC236}">
                  <a16:creationId xmlns:a16="http://schemas.microsoft.com/office/drawing/2014/main" id="{71DDE898-E6D5-ECD1-CD27-5756726A9394}"/>
                </a:ext>
              </a:extLst>
            </p:cNvPr>
            <p:cNvCxnSpPr>
              <a:cxnSpLocks/>
            </p:cNvCxnSpPr>
            <p:nvPr/>
          </p:nvCxnSpPr>
          <p:spPr>
            <a:xfrm>
              <a:off x="7603291" y="1804988"/>
              <a:ext cx="0" cy="290512"/>
            </a:xfrm>
            <a:prstGeom prst="line">
              <a:avLst/>
            </a:prstGeom>
            <a:noFill/>
            <a:ln w="15875" cap="flat" cmpd="sng" algn="ctr">
              <a:solidFill>
                <a:sysClr val="window" lastClr="FFFFFF">
                  <a:lumMod val="75000"/>
                </a:sysClr>
              </a:solidFill>
              <a:prstDash val="solid"/>
              <a:miter lim="800000"/>
            </a:ln>
            <a:effectLst/>
          </p:spPr>
        </p:cxnSp>
        <p:cxnSp>
          <p:nvCxnSpPr>
            <p:cNvPr id="74" name="Straight Connector 73">
              <a:extLst>
                <a:ext uri="{FF2B5EF4-FFF2-40B4-BE49-F238E27FC236}">
                  <a16:creationId xmlns:a16="http://schemas.microsoft.com/office/drawing/2014/main" id="{76454265-07B1-1AD8-F3F2-4163E4ADE97F}"/>
                </a:ext>
              </a:extLst>
            </p:cNvPr>
            <p:cNvCxnSpPr>
              <a:cxnSpLocks/>
            </p:cNvCxnSpPr>
            <p:nvPr/>
          </p:nvCxnSpPr>
          <p:spPr>
            <a:xfrm>
              <a:off x="8055729" y="1804988"/>
              <a:ext cx="0" cy="166687"/>
            </a:xfrm>
            <a:prstGeom prst="line">
              <a:avLst/>
            </a:prstGeom>
            <a:noFill/>
            <a:ln w="15875" cap="flat" cmpd="sng" algn="ctr">
              <a:solidFill>
                <a:sysClr val="window" lastClr="FFFFFF">
                  <a:lumMod val="75000"/>
                </a:sysClr>
              </a:solidFill>
              <a:prstDash val="solid"/>
              <a:miter lim="800000"/>
            </a:ln>
            <a:effectLst/>
          </p:spPr>
        </p:cxnSp>
        <p:cxnSp>
          <p:nvCxnSpPr>
            <p:cNvPr id="75" name="Straight Connector 74">
              <a:extLst>
                <a:ext uri="{FF2B5EF4-FFF2-40B4-BE49-F238E27FC236}">
                  <a16:creationId xmlns:a16="http://schemas.microsoft.com/office/drawing/2014/main" id="{FCB76906-81BA-4B1C-8BA1-7E1233C9B720}"/>
                </a:ext>
              </a:extLst>
            </p:cNvPr>
            <p:cNvCxnSpPr>
              <a:cxnSpLocks/>
            </p:cNvCxnSpPr>
            <p:nvPr/>
          </p:nvCxnSpPr>
          <p:spPr>
            <a:xfrm flipH="1">
              <a:off x="7603291" y="1804988"/>
              <a:ext cx="452438" cy="0"/>
            </a:xfrm>
            <a:prstGeom prst="line">
              <a:avLst/>
            </a:prstGeom>
            <a:noFill/>
            <a:ln w="15875" cap="flat" cmpd="sng" algn="ctr">
              <a:solidFill>
                <a:sysClr val="window" lastClr="FFFFFF">
                  <a:lumMod val="75000"/>
                </a:sysClr>
              </a:solidFill>
              <a:prstDash val="solid"/>
              <a:miter lim="800000"/>
            </a:ln>
            <a:effectLst/>
          </p:spPr>
        </p:cxnSp>
      </p:grpSp>
      <p:grpSp>
        <p:nvGrpSpPr>
          <p:cNvPr id="98" name="Group 97">
            <a:extLst>
              <a:ext uri="{FF2B5EF4-FFF2-40B4-BE49-F238E27FC236}">
                <a16:creationId xmlns:a16="http://schemas.microsoft.com/office/drawing/2014/main" id="{885287E9-35BE-31DD-7C9B-50BA8DED6061}"/>
              </a:ext>
            </a:extLst>
          </p:cNvPr>
          <p:cNvGrpSpPr/>
          <p:nvPr/>
        </p:nvGrpSpPr>
        <p:grpSpPr>
          <a:xfrm>
            <a:off x="4683053" y="4978506"/>
            <a:ext cx="2733815" cy="246221"/>
            <a:chOff x="4762363" y="4830379"/>
            <a:chExt cx="2733815" cy="246221"/>
          </a:xfrm>
        </p:grpSpPr>
        <p:sp>
          <p:nvSpPr>
            <p:cNvPr id="61" name="TextBox 60">
              <a:extLst>
                <a:ext uri="{FF2B5EF4-FFF2-40B4-BE49-F238E27FC236}">
                  <a16:creationId xmlns:a16="http://schemas.microsoft.com/office/drawing/2014/main" id="{F6988D91-E964-492B-D3CD-82E0D30ECDB5}"/>
                </a:ext>
              </a:extLst>
            </p:cNvPr>
            <p:cNvSpPr txBox="1"/>
            <p:nvPr/>
          </p:nvSpPr>
          <p:spPr>
            <a:xfrm>
              <a:off x="4856194" y="4838073"/>
              <a:ext cx="2030244" cy="230832"/>
            </a:xfrm>
            <a:prstGeom prst="rect">
              <a:avLst/>
            </a:prstGeom>
            <a:noFill/>
          </p:spPr>
          <p:txBody>
            <a:bodyPr wrap="square" rtlCol="0">
              <a:spAutoFit/>
            </a:bodyPr>
            <a:lstStyle/>
            <a:p>
              <a:r>
                <a:rPr lang="en-US" sz="900" dirty="0">
                  <a:latin typeface="Arial" panose="020B0604020202020204" pitchFamily="34" charset="0"/>
                  <a:cs typeface="Arial" panose="020B0604020202020204" pitchFamily="34" charset="0"/>
                </a:rPr>
                <a:t>The next-generation mt-sDNA test</a:t>
              </a:r>
            </a:p>
          </p:txBody>
        </p:sp>
        <p:sp>
          <p:nvSpPr>
            <p:cNvPr id="62" name="Rectangle 61">
              <a:extLst>
                <a:ext uri="{FF2B5EF4-FFF2-40B4-BE49-F238E27FC236}">
                  <a16:creationId xmlns:a16="http://schemas.microsoft.com/office/drawing/2014/main" id="{A486D51C-2F69-97C1-5C75-97433725AC1C}"/>
                </a:ext>
              </a:extLst>
            </p:cNvPr>
            <p:cNvSpPr/>
            <p:nvPr/>
          </p:nvSpPr>
          <p:spPr>
            <a:xfrm>
              <a:off x="4762363" y="4908040"/>
              <a:ext cx="155104" cy="90899"/>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9" name="TextBox 58">
              <a:extLst>
                <a:ext uri="{FF2B5EF4-FFF2-40B4-BE49-F238E27FC236}">
                  <a16:creationId xmlns:a16="http://schemas.microsoft.com/office/drawing/2014/main" id="{83D8EF91-4EC8-FAF1-92FC-D6223183317F}"/>
                </a:ext>
              </a:extLst>
            </p:cNvPr>
            <p:cNvSpPr txBox="1"/>
            <p:nvPr/>
          </p:nvSpPr>
          <p:spPr>
            <a:xfrm>
              <a:off x="7023105" y="4830379"/>
              <a:ext cx="473073"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FIT</a:t>
              </a:r>
              <a:r>
                <a:rPr lang="en-US" sz="900">
                  <a:latin typeface="Arial" panose="020B0604020202020204" pitchFamily="34" charset="0"/>
                  <a:cs typeface="Arial" panose="020B0604020202020204" pitchFamily="34" charset="0"/>
                </a:rPr>
                <a:t>*</a:t>
              </a:r>
            </a:p>
          </p:txBody>
        </p:sp>
        <p:sp>
          <p:nvSpPr>
            <p:cNvPr id="60" name="Rectangle 59">
              <a:extLst>
                <a:ext uri="{FF2B5EF4-FFF2-40B4-BE49-F238E27FC236}">
                  <a16:creationId xmlns:a16="http://schemas.microsoft.com/office/drawing/2014/main" id="{D725730A-EAD4-303B-AFF4-F45EAD65EDB2}"/>
                </a:ext>
              </a:extLst>
            </p:cNvPr>
            <p:cNvSpPr/>
            <p:nvPr/>
          </p:nvSpPr>
          <p:spPr>
            <a:xfrm>
              <a:off x="6929273" y="4908040"/>
              <a:ext cx="155104" cy="90899"/>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grpSp>
      <p:sp>
        <p:nvSpPr>
          <p:cNvPr id="2" name="TextBox 1">
            <a:extLst>
              <a:ext uri="{FF2B5EF4-FFF2-40B4-BE49-F238E27FC236}">
                <a16:creationId xmlns:a16="http://schemas.microsoft.com/office/drawing/2014/main" id="{B66029FE-A87A-5A41-306C-7F92F8F431FB}"/>
              </a:ext>
            </a:extLst>
          </p:cNvPr>
          <p:cNvSpPr txBox="1"/>
          <p:nvPr/>
        </p:nvSpPr>
        <p:spPr>
          <a:xfrm>
            <a:off x="7514192" y="4713994"/>
            <a:ext cx="688046" cy="153888"/>
          </a:xfrm>
          <a:prstGeom prst="rect">
            <a:avLst/>
          </a:prstGeom>
          <a:noFill/>
        </p:spPr>
        <p:txBody>
          <a:bodyPr wrap="square" lIns="0" tIns="0" rIns="0" bIns="0" rtlCol="0">
            <a:spAutoFit/>
          </a:bodyPr>
          <a:lstStyle/>
          <a:p>
            <a:pPr algn="l"/>
            <a:r>
              <a:rPr lang="en-US" sz="1000" dirty="0">
                <a:solidFill>
                  <a:srgbClr val="000000"/>
                </a:solidFill>
                <a:latin typeface="Arial" panose="020B0604020202020204" pitchFamily="34" charset="0"/>
                <a:cs typeface="Arial" panose="020B0604020202020204" pitchFamily="34" charset="0"/>
              </a:rPr>
              <a:t>(n=17,934)</a:t>
            </a:r>
          </a:p>
        </p:txBody>
      </p:sp>
      <p:sp>
        <p:nvSpPr>
          <p:cNvPr id="3" name="TextBox 2">
            <a:extLst>
              <a:ext uri="{FF2B5EF4-FFF2-40B4-BE49-F238E27FC236}">
                <a16:creationId xmlns:a16="http://schemas.microsoft.com/office/drawing/2014/main" id="{2E182A4D-240C-9CB1-7AE9-3408709C9795}"/>
              </a:ext>
            </a:extLst>
          </p:cNvPr>
          <p:cNvSpPr txBox="1"/>
          <p:nvPr/>
        </p:nvSpPr>
        <p:spPr>
          <a:xfrm>
            <a:off x="9071304" y="4856499"/>
            <a:ext cx="688046" cy="153888"/>
          </a:xfrm>
          <a:prstGeom prst="rect">
            <a:avLst/>
          </a:prstGeom>
          <a:noFill/>
        </p:spPr>
        <p:txBody>
          <a:bodyPr wrap="square" lIns="0" tIns="0" rIns="0" bIns="0" rtlCol="0">
            <a:spAutoFit/>
          </a:bodyPr>
          <a:lstStyle/>
          <a:p>
            <a:pPr algn="l"/>
            <a:r>
              <a:rPr lang="en-US" sz="1000" dirty="0">
                <a:solidFill>
                  <a:srgbClr val="000000"/>
                </a:solidFill>
                <a:latin typeface="Arial" panose="020B0604020202020204" pitchFamily="34" charset="0"/>
                <a:cs typeface="Arial" panose="020B0604020202020204" pitchFamily="34" charset="0"/>
              </a:rPr>
              <a:t>(n=10,961)</a:t>
            </a:r>
          </a:p>
        </p:txBody>
      </p:sp>
    </p:spTree>
    <p:extLst>
      <p:ext uri="{BB962C8B-B14F-4D97-AF65-F5344CB8AC3E}">
        <p14:creationId xmlns:p14="http://schemas.microsoft.com/office/powerpoint/2010/main" val="813255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 name="Chart 80">
            <a:extLst>
              <a:ext uri="{FF2B5EF4-FFF2-40B4-BE49-F238E27FC236}">
                <a16:creationId xmlns:a16="http://schemas.microsoft.com/office/drawing/2014/main" id="{B5318121-3313-99F9-E270-AE92C6F0E374}"/>
              </a:ext>
            </a:extLst>
          </p:cNvPr>
          <p:cNvGraphicFramePr/>
          <p:nvPr>
            <p:extLst>
              <p:ext uri="{D42A27DB-BD31-4B8C-83A1-F6EECF244321}">
                <p14:modId xmlns:p14="http://schemas.microsoft.com/office/powerpoint/2010/main" val="3819792203"/>
              </p:ext>
            </p:extLst>
          </p:nvPr>
        </p:nvGraphicFramePr>
        <p:xfrm>
          <a:off x="2648063" y="1588041"/>
          <a:ext cx="6951909" cy="3312578"/>
        </p:xfrm>
        <a:graphic>
          <a:graphicData uri="http://schemas.openxmlformats.org/drawingml/2006/chart">
            <c:chart xmlns:c="http://schemas.openxmlformats.org/drawingml/2006/chart" xmlns:r="http://schemas.openxmlformats.org/officeDocument/2006/relationships" r:id="rId3"/>
          </a:graphicData>
        </a:graphic>
      </p:graphicFrame>
      <p:sp>
        <p:nvSpPr>
          <p:cNvPr id="9" name="Title 8">
            <a:extLst>
              <a:ext uri="{FF2B5EF4-FFF2-40B4-BE49-F238E27FC236}">
                <a16:creationId xmlns:a16="http://schemas.microsoft.com/office/drawing/2014/main" id="{FD7C47E5-B7F2-C1E8-726C-4D224D27250C}"/>
              </a:ext>
            </a:extLst>
          </p:cNvPr>
          <p:cNvSpPr>
            <a:spLocks noGrp="1"/>
          </p:cNvSpPr>
          <p:nvPr>
            <p:ph type="title"/>
          </p:nvPr>
        </p:nvSpPr>
        <p:spPr/>
        <p:txBody>
          <a:bodyPr/>
          <a:lstStyle/>
          <a:p>
            <a:r>
              <a:rPr lang="en-US" dirty="0">
                <a:solidFill>
                  <a:schemeClr val="accent4">
                    <a:lumMod val="50000"/>
                  </a:schemeClr>
                </a:solidFill>
              </a:rPr>
              <a:t>How Did the Next-Generation mt-sDNA Test Data Compare to FIT* in the BLUE-C Study?</a:t>
            </a:r>
            <a:endParaRPr lang="en-IN" dirty="0">
              <a:solidFill>
                <a:schemeClr val="accent4">
                  <a:lumMod val="50000"/>
                </a:schemeClr>
              </a:solidFill>
            </a:endParaRPr>
          </a:p>
        </p:txBody>
      </p:sp>
      <p:sp>
        <p:nvSpPr>
          <p:cNvPr id="8" name="TextBox 7">
            <a:extLst>
              <a:ext uri="{FF2B5EF4-FFF2-40B4-BE49-F238E27FC236}">
                <a16:creationId xmlns:a16="http://schemas.microsoft.com/office/drawing/2014/main" id="{E408252E-8E36-FF0D-0317-B5B374C2053A}"/>
              </a:ext>
            </a:extLst>
          </p:cNvPr>
          <p:cNvSpPr txBox="1"/>
          <p:nvPr/>
        </p:nvSpPr>
        <p:spPr>
          <a:xfrm>
            <a:off x="4478165" y="2166867"/>
            <a:ext cx="863543" cy="230831"/>
          </a:xfrm>
          <a:prstGeom prst="rect">
            <a:avLst/>
          </a:prstGeom>
          <a:noFill/>
        </p:spPr>
        <p:txBody>
          <a:bodyPr wrap="square">
            <a:spAutoFit/>
          </a:bodyPr>
          <a:lstStyle/>
          <a:p>
            <a:pPr algn="ctr" defTabSz="457200"/>
            <a:r>
              <a:rPr lang="en-US" sz="900" i="1">
                <a:solidFill>
                  <a:srgbClr val="000000"/>
                </a:solidFill>
                <a:cs typeface="Arial" panose="020B0604020202020204" pitchFamily="34" charset="0"/>
              </a:rPr>
              <a:t>P</a:t>
            </a:r>
            <a:r>
              <a:rPr lang="en-US" sz="900">
                <a:solidFill>
                  <a:srgbClr val="000000"/>
                </a:solidFill>
                <a:cs typeface="Arial" panose="020B0604020202020204" pitchFamily="34" charset="0"/>
              </a:rPr>
              <a:t>&lt;0.001 </a:t>
            </a:r>
            <a:endParaRPr lang="en-US" sz="900">
              <a:solidFill>
                <a:prstClr val="black"/>
              </a:solidFill>
              <a:cs typeface="Arial" panose="020B0604020202020204" pitchFamily="34" charset="0"/>
            </a:endParaRPr>
          </a:p>
        </p:txBody>
      </p:sp>
      <p:grpSp>
        <p:nvGrpSpPr>
          <p:cNvPr id="25" name="Group 24">
            <a:extLst>
              <a:ext uri="{FF2B5EF4-FFF2-40B4-BE49-F238E27FC236}">
                <a16:creationId xmlns:a16="http://schemas.microsoft.com/office/drawing/2014/main" id="{3125DE18-2FB1-390C-1819-2C91F780EC2D}"/>
              </a:ext>
            </a:extLst>
          </p:cNvPr>
          <p:cNvGrpSpPr/>
          <p:nvPr/>
        </p:nvGrpSpPr>
        <p:grpSpPr>
          <a:xfrm>
            <a:off x="4478467" y="2390775"/>
            <a:ext cx="863543" cy="1336675"/>
            <a:chOff x="4395174" y="2430829"/>
            <a:chExt cx="863543" cy="1014679"/>
          </a:xfrm>
        </p:grpSpPr>
        <p:cxnSp>
          <p:nvCxnSpPr>
            <p:cNvPr id="59" name="Straight Connector 58">
              <a:extLst>
                <a:ext uri="{FF2B5EF4-FFF2-40B4-BE49-F238E27FC236}">
                  <a16:creationId xmlns:a16="http://schemas.microsoft.com/office/drawing/2014/main" id="{6F93D8A1-F7FE-77CD-C9CB-FC16A51A2DF0}"/>
                </a:ext>
              </a:extLst>
            </p:cNvPr>
            <p:cNvCxnSpPr>
              <a:cxnSpLocks/>
            </p:cNvCxnSpPr>
            <p:nvPr/>
          </p:nvCxnSpPr>
          <p:spPr>
            <a:xfrm>
              <a:off x="4395174" y="2437148"/>
              <a:ext cx="863543" cy="0"/>
            </a:xfrm>
            <a:prstGeom prst="line">
              <a:avLst/>
            </a:prstGeom>
            <a:noFill/>
            <a:ln w="19050" cap="flat" cmpd="sng" algn="ctr">
              <a:solidFill>
                <a:sysClr val="window" lastClr="FFFFFF">
                  <a:lumMod val="75000"/>
                </a:sysClr>
              </a:solidFill>
              <a:prstDash val="solid"/>
              <a:miter lim="800000"/>
            </a:ln>
            <a:effectLst/>
          </p:spPr>
        </p:cxnSp>
        <p:cxnSp>
          <p:nvCxnSpPr>
            <p:cNvPr id="60" name="Straight Connector 59">
              <a:extLst>
                <a:ext uri="{FF2B5EF4-FFF2-40B4-BE49-F238E27FC236}">
                  <a16:creationId xmlns:a16="http://schemas.microsoft.com/office/drawing/2014/main" id="{A49B0706-5F5B-7143-6487-DC7371BF6DC6}"/>
                </a:ext>
              </a:extLst>
            </p:cNvPr>
            <p:cNvCxnSpPr>
              <a:cxnSpLocks/>
            </p:cNvCxnSpPr>
            <p:nvPr/>
          </p:nvCxnSpPr>
          <p:spPr>
            <a:xfrm>
              <a:off x="4396074" y="2436083"/>
              <a:ext cx="0" cy="616569"/>
            </a:xfrm>
            <a:prstGeom prst="line">
              <a:avLst/>
            </a:prstGeom>
            <a:noFill/>
            <a:ln w="19050" cap="flat" cmpd="sng" algn="ctr">
              <a:solidFill>
                <a:sysClr val="window" lastClr="FFFFFF">
                  <a:lumMod val="75000"/>
                </a:sysClr>
              </a:solidFill>
              <a:prstDash val="solid"/>
              <a:miter lim="800000"/>
            </a:ln>
            <a:effectLst/>
          </p:spPr>
        </p:cxnSp>
        <p:cxnSp>
          <p:nvCxnSpPr>
            <p:cNvPr id="61" name="Straight Connector 60">
              <a:extLst>
                <a:ext uri="{FF2B5EF4-FFF2-40B4-BE49-F238E27FC236}">
                  <a16:creationId xmlns:a16="http://schemas.microsoft.com/office/drawing/2014/main" id="{F5FAF9F6-8E12-CED4-376E-0F1EBFEC36BC}"/>
                </a:ext>
              </a:extLst>
            </p:cNvPr>
            <p:cNvCxnSpPr>
              <a:cxnSpLocks/>
            </p:cNvCxnSpPr>
            <p:nvPr/>
          </p:nvCxnSpPr>
          <p:spPr>
            <a:xfrm>
              <a:off x="5258717" y="2430829"/>
              <a:ext cx="0" cy="1014679"/>
            </a:xfrm>
            <a:prstGeom prst="line">
              <a:avLst/>
            </a:prstGeom>
            <a:noFill/>
            <a:ln w="19050" cap="flat" cmpd="sng" algn="ctr">
              <a:solidFill>
                <a:sysClr val="window" lastClr="FFFFFF">
                  <a:lumMod val="75000"/>
                </a:sysClr>
              </a:solidFill>
              <a:prstDash val="solid"/>
              <a:miter lim="800000"/>
            </a:ln>
            <a:effectLst/>
          </p:spPr>
        </p:cxnSp>
      </p:grpSp>
      <p:sp>
        <p:nvSpPr>
          <p:cNvPr id="18" name="TextBox 17">
            <a:extLst>
              <a:ext uri="{FF2B5EF4-FFF2-40B4-BE49-F238E27FC236}">
                <a16:creationId xmlns:a16="http://schemas.microsoft.com/office/drawing/2014/main" id="{71846736-BBDC-0538-1E7A-21F41EC8F4EF}"/>
              </a:ext>
            </a:extLst>
          </p:cNvPr>
          <p:cNvSpPr txBox="1"/>
          <p:nvPr/>
        </p:nvSpPr>
        <p:spPr>
          <a:xfrm>
            <a:off x="3507819" y="1119159"/>
            <a:ext cx="5232399" cy="307777"/>
          </a:xfrm>
          <a:prstGeom prst="rect">
            <a:avLst/>
          </a:prstGeom>
          <a:noFill/>
        </p:spPr>
        <p:txBody>
          <a:bodyPr wrap="square" rtlCol="0">
            <a:spAutoFit/>
          </a:bodyPr>
          <a:lstStyle/>
          <a:p>
            <a:pPr algn="ctr" defTabSz="457200"/>
            <a:r>
              <a:rPr lang="en-US" sz="1400" b="1" dirty="0">
                <a:solidFill>
                  <a:schemeClr val="accent4">
                    <a:lumMod val="50000"/>
                  </a:schemeClr>
                </a:solidFill>
                <a:cs typeface="Arial" panose="020B0604020202020204" pitchFamily="34" charset="0"/>
              </a:rPr>
              <a:t>Sensitivity of the Next-generation mt-sDNA Test vs FIT*</a:t>
            </a:r>
          </a:p>
        </p:txBody>
      </p:sp>
      <p:grpSp>
        <p:nvGrpSpPr>
          <p:cNvPr id="19" name="Group 18">
            <a:extLst>
              <a:ext uri="{FF2B5EF4-FFF2-40B4-BE49-F238E27FC236}">
                <a16:creationId xmlns:a16="http://schemas.microsoft.com/office/drawing/2014/main" id="{876DD47F-AA9E-75D1-41A6-BF7C7CE3754D}"/>
              </a:ext>
            </a:extLst>
          </p:cNvPr>
          <p:cNvGrpSpPr/>
          <p:nvPr/>
        </p:nvGrpSpPr>
        <p:grpSpPr>
          <a:xfrm>
            <a:off x="4729091" y="5023738"/>
            <a:ext cx="2733815" cy="246221"/>
            <a:chOff x="4762363" y="4830379"/>
            <a:chExt cx="2733815" cy="246221"/>
          </a:xfrm>
        </p:grpSpPr>
        <p:sp>
          <p:nvSpPr>
            <p:cNvPr id="20" name="TextBox 19">
              <a:extLst>
                <a:ext uri="{FF2B5EF4-FFF2-40B4-BE49-F238E27FC236}">
                  <a16:creationId xmlns:a16="http://schemas.microsoft.com/office/drawing/2014/main" id="{883CCED3-0366-F790-A7D0-C7C0014085A4}"/>
                </a:ext>
              </a:extLst>
            </p:cNvPr>
            <p:cNvSpPr txBox="1"/>
            <p:nvPr/>
          </p:nvSpPr>
          <p:spPr>
            <a:xfrm>
              <a:off x="4856194" y="4838073"/>
              <a:ext cx="2030244" cy="230832"/>
            </a:xfrm>
            <a:prstGeom prst="rect">
              <a:avLst/>
            </a:prstGeom>
            <a:noFill/>
          </p:spPr>
          <p:txBody>
            <a:bodyPr wrap="square" rtlCol="0">
              <a:spAutoFit/>
            </a:bodyPr>
            <a:lstStyle/>
            <a:p>
              <a:r>
                <a:rPr lang="en-US" sz="900" dirty="0">
                  <a:latin typeface="Arial" panose="020B0604020202020204" pitchFamily="34" charset="0"/>
                  <a:cs typeface="Arial" panose="020B0604020202020204" pitchFamily="34" charset="0"/>
                </a:rPr>
                <a:t>The next-generation mt-sDNA test</a:t>
              </a:r>
            </a:p>
          </p:txBody>
        </p:sp>
        <p:sp>
          <p:nvSpPr>
            <p:cNvPr id="21" name="Rectangle 20">
              <a:extLst>
                <a:ext uri="{FF2B5EF4-FFF2-40B4-BE49-F238E27FC236}">
                  <a16:creationId xmlns:a16="http://schemas.microsoft.com/office/drawing/2014/main" id="{4CA8AB8C-F615-F7EC-2E0F-488A04A67BBA}"/>
                </a:ext>
              </a:extLst>
            </p:cNvPr>
            <p:cNvSpPr/>
            <p:nvPr/>
          </p:nvSpPr>
          <p:spPr>
            <a:xfrm>
              <a:off x="4762363" y="4908040"/>
              <a:ext cx="155104" cy="90899"/>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2" name="TextBox 21">
              <a:extLst>
                <a:ext uri="{FF2B5EF4-FFF2-40B4-BE49-F238E27FC236}">
                  <a16:creationId xmlns:a16="http://schemas.microsoft.com/office/drawing/2014/main" id="{6FE00D3B-2142-8F87-60B7-784FEC220A64}"/>
                </a:ext>
              </a:extLst>
            </p:cNvPr>
            <p:cNvSpPr txBox="1"/>
            <p:nvPr/>
          </p:nvSpPr>
          <p:spPr>
            <a:xfrm>
              <a:off x="7023105" y="4830379"/>
              <a:ext cx="473073"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FIT</a:t>
              </a:r>
              <a:r>
                <a:rPr lang="en-US" sz="900">
                  <a:latin typeface="Arial" panose="020B0604020202020204" pitchFamily="34" charset="0"/>
                  <a:cs typeface="Arial" panose="020B0604020202020204" pitchFamily="34" charset="0"/>
                </a:rPr>
                <a:t>*</a:t>
              </a:r>
            </a:p>
          </p:txBody>
        </p:sp>
        <p:sp>
          <p:nvSpPr>
            <p:cNvPr id="23" name="Rectangle 22">
              <a:extLst>
                <a:ext uri="{FF2B5EF4-FFF2-40B4-BE49-F238E27FC236}">
                  <a16:creationId xmlns:a16="http://schemas.microsoft.com/office/drawing/2014/main" id="{AB3CBB3E-DDF8-AD40-661A-336CB5A35781}"/>
                </a:ext>
              </a:extLst>
            </p:cNvPr>
            <p:cNvSpPr/>
            <p:nvPr/>
          </p:nvSpPr>
          <p:spPr>
            <a:xfrm>
              <a:off x="6929273" y="4908040"/>
              <a:ext cx="155104" cy="90899"/>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grpSp>
      <p:sp>
        <p:nvSpPr>
          <p:cNvPr id="24" name="Rectangle 23">
            <a:extLst>
              <a:ext uri="{FF2B5EF4-FFF2-40B4-BE49-F238E27FC236}">
                <a16:creationId xmlns:a16="http://schemas.microsoft.com/office/drawing/2014/main" id="{A64D2746-3087-94A0-AB9D-152A75C7956C}"/>
              </a:ext>
            </a:extLst>
          </p:cNvPr>
          <p:cNvSpPr/>
          <p:nvPr/>
        </p:nvSpPr>
        <p:spPr>
          <a:xfrm>
            <a:off x="457200" y="5413737"/>
            <a:ext cx="11277599" cy="476033"/>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fontAlgn="base">
              <a:defRPr/>
            </a:pPr>
            <a:r>
              <a:rPr kumimoji="0" lang="en-US" sz="1300" b="1" i="0" u="none" strike="noStrike" kern="1200" cap="none" spc="0" normalizeH="0" baseline="0" noProof="0" dirty="0">
                <a:ln>
                  <a:noFill/>
                </a:ln>
                <a:solidFill>
                  <a:srgbClr val="FFFFFF"/>
                </a:solidFill>
                <a:effectLst/>
                <a:uLnTx/>
                <a:uFillTx/>
                <a:latin typeface="Arial"/>
                <a:cs typeface="Arial"/>
              </a:rPr>
              <a:t>The next-generation mt-sDNA test detected both APLs and APLs with high-grade dysplasia with higher sensitivity than FIT.*</a:t>
            </a:r>
          </a:p>
        </p:txBody>
      </p:sp>
      <p:sp>
        <p:nvSpPr>
          <p:cNvPr id="84" name="Footer Placeholder 1">
            <a:extLst>
              <a:ext uri="{FF2B5EF4-FFF2-40B4-BE49-F238E27FC236}">
                <a16:creationId xmlns:a16="http://schemas.microsoft.com/office/drawing/2014/main" id="{60477DEF-9CF8-69CD-96A6-47D93A7FDBD2}"/>
              </a:ext>
            </a:extLst>
          </p:cNvPr>
          <p:cNvSpPr>
            <a:spLocks noGrp="1"/>
          </p:cNvSpPr>
          <p:nvPr>
            <p:ph type="ftr" sz="quarter" idx="11"/>
          </p:nvPr>
        </p:nvSpPr>
        <p:spPr>
          <a:xfrm>
            <a:off x="365124" y="6139050"/>
            <a:ext cx="11369675" cy="461665"/>
          </a:xfrm>
        </p:spPr>
        <p:txBody>
          <a:bodyPr wrap="square">
            <a:spAutoFit/>
          </a:bodyPr>
          <a:lstStyle/>
          <a:p>
            <a:r>
              <a:rPr lang="en-US" sz="800" dirty="0">
                <a:solidFill>
                  <a:schemeClr val="accent1">
                    <a:lumMod val="50000"/>
                  </a:schemeClr>
                </a:solidFill>
                <a:latin typeface="+mn-lt"/>
              </a:rPr>
              <a:t>*Polymedco OC-Auto</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 Micro 80 </a:t>
            </a:r>
            <a:r>
              <a:rPr lang="en-US" sz="800" dirty="0" err="1">
                <a:solidFill>
                  <a:schemeClr val="accent1">
                    <a:lumMod val="50000"/>
                  </a:schemeClr>
                </a:solidFill>
                <a:latin typeface="+mn-lt"/>
              </a:rPr>
              <a:t>iFOB</a:t>
            </a:r>
            <a:r>
              <a:rPr lang="en-US" sz="800" dirty="0">
                <a:solidFill>
                  <a:schemeClr val="accent1">
                    <a:lumMod val="50000"/>
                  </a:schemeClr>
                </a:solidFill>
                <a:latin typeface="+mn-lt"/>
              </a:rPr>
              <a:t> Test; positivity cutoff: hemoglobin &gt;100 ng/mL.</a:t>
            </a:r>
            <a:br>
              <a:rPr lang="en-US" sz="800" dirty="0">
                <a:solidFill>
                  <a:schemeClr val="accent1">
                    <a:lumMod val="50000"/>
                  </a:schemeClr>
                </a:solidFill>
                <a:latin typeface="+mn-lt"/>
              </a:rPr>
            </a:br>
            <a:r>
              <a:rPr lang="en-US" sz="800" b="1" dirty="0">
                <a:solidFill>
                  <a:schemeClr val="accent1">
                    <a:lumMod val="50000"/>
                  </a:schemeClr>
                </a:solidFill>
                <a:latin typeface="+mn-lt"/>
              </a:rPr>
              <a:t>APL: </a:t>
            </a:r>
            <a:r>
              <a:rPr lang="en-US" sz="800" dirty="0">
                <a:solidFill>
                  <a:schemeClr val="accent1">
                    <a:lumMod val="50000"/>
                  </a:schemeClr>
                </a:solidFill>
                <a:latin typeface="+mn-lt"/>
              </a:rPr>
              <a:t>advanced precancerous lesion; </a:t>
            </a:r>
            <a:r>
              <a:rPr lang="en-US" b="1" dirty="0">
                <a:solidFill>
                  <a:schemeClr val="accent1">
                    <a:lumMod val="50000"/>
                  </a:schemeClr>
                </a:solidFill>
                <a:latin typeface="+mn-lt"/>
              </a:rPr>
              <a:t>CI: </a:t>
            </a:r>
            <a:r>
              <a:rPr lang="en-US" sz="800" dirty="0">
                <a:solidFill>
                  <a:schemeClr val="accent1">
                    <a:lumMod val="50000"/>
                  </a:schemeClr>
                </a:solidFill>
                <a:latin typeface="+mn-lt"/>
              </a:rPr>
              <a:t>confidence interval; FDA: Food and Drug Administration; </a:t>
            </a:r>
            <a:r>
              <a:rPr lang="en-US" b="1" dirty="0">
                <a:solidFill>
                  <a:schemeClr val="accent1">
                    <a:lumMod val="50000"/>
                  </a:schemeClr>
                </a:solidFill>
                <a:latin typeface="+mn-lt"/>
              </a:rPr>
              <a:t>FIT:</a:t>
            </a:r>
            <a:r>
              <a:rPr lang="en-US" sz="800" dirty="0">
                <a:solidFill>
                  <a:schemeClr val="accent1">
                    <a:lumMod val="50000"/>
                  </a:schemeClr>
                </a:solidFill>
                <a:latin typeface="+mn-lt"/>
              </a:rPr>
              <a:t> fecal immunochemical test (*Polymedco OC-Auto</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 Micro 80 </a:t>
            </a:r>
            <a:r>
              <a:rPr lang="en-US" sz="800" dirty="0" err="1">
                <a:solidFill>
                  <a:schemeClr val="accent1">
                    <a:lumMod val="50000"/>
                  </a:schemeClr>
                </a:solidFill>
                <a:latin typeface="+mn-lt"/>
              </a:rPr>
              <a:t>iFOB</a:t>
            </a:r>
            <a:r>
              <a:rPr lang="en-US" sz="800" dirty="0">
                <a:solidFill>
                  <a:schemeClr val="accent1">
                    <a:lumMod val="50000"/>
                  </a:schemeClr>
                </a:solidFill>
                <a:latin typeface="+mn-lt"/>
              </a:rPr>
              <a:t> Test, positivity cutoff: hemoglobin &gt;100 ng/ mL);</a:t>
            </a:r>
            <a:r>
              <a:rPr lang="en-US" b="1" dirty="0">
                <a:solidFill>
                  <a:schemeClr val="accent1">
                    <a:lumMod val="50000"/>
                  </a:schemeClr>
                </a:solidFill>
                <a:latin typeface="+mn-lt"/>
              </a:rPr>
              <a:t> US:</a:t>
            </a:r>
            <a:r>
              <a:rPr lang="en-US" sz="800" dirty="0">
                <a:solidFill>
                  <a:schemeClr val="accent1">
                    <a:lumMod val="50000"/>
                  </a:schemeClr>
                </a:solidFill>
                <a:latin typeface="+mn-lt"/>
              </a:rPr>
              <a:t> United States.</a:t>
            </a:r>
          </a:p>
          <a:p>
            <a:r>
              <a:rPr lang="da-DK" sz="800" dirty="0">
                <a:solidFill>
                  <a:schemeClr val="accent1">
                    <a:lumMod val="50000"/>
                  </a:schemeClr>
                </a:solidFill>
                <a:latin typeface="+mn-lt"/>
              </a:rPr>
              <a:t>Imperiale TF, et al. </a:t>
            </a:r>
            <a:r>
              <a:rPr lang="da-DK" sz="800" i="1" dirty="0">
                <a:solidFill>
                  <a:schemeClr val="accent1">
                    <a:lumMod val="50000"/>
                  </a:schemeClr>
                </a:solidFill>
                <a:latin typeface="+mn-lt"/>
              </a:rPr>
              <a:t>N Engl J Med</a:t>
            </a:r>
            <a:r>
              <a:rPr lang="da-DK" sz="800" dirty="0">
                <a:solidFill>
                  <a:schemeClr val="accent1">
                    <a:lumMod val="50000"/>
                  </a:schemeClr>
                </a:solidFill>
                <a:latin typeface="+mn-lt"/>
              </a:rPr>
              <a:t>. 2024;390(11):984-993.</a:t>
            </a:r>
          </a:p>
        </p:txBody>
      </p:sp>
    </p:spTree>
    <p:extLst>
      <p:ext uri="{BB962C8B-B14F-4D97-AF65-F5344CB8AC3E}">
        <p14:creationId xmlns:p14="http://schemas.microsoft.com/office/powerpoint/2010/main" val="1300353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83D979-4EEF-03F7-9D3C-B704ED151C2F}"/>
              </a:ext>
            </a:extLst>
          </p:cNvPr>
          <p:cNvSpPr>
            <a:spLocks noGrp="1"/>
          </p:cNvSpPr>
          <p:nvPr>
            <p:ph type="title"/>
          </p:nvPr>
        </p:nvSpPr>
        <p:spPr/>
        <p:txBody>
          <a:bodyPr/>
          <a:lstStyle/>
          <a:p>
            <a:r>
              <a:rPr lang="en-US" dirty="0">
                <a:solidFill>
                  <a:schemeClr val="accent4">
                    <a:lumMod val="50000"/>
                  </a:schemeClr>
                </a:solidFill>
              </a:rPr>
              <a:t>How Did the Next-Generation mt-sDNA Test Data Compare to FIT* in the BLUE-C Study?</a:t>
            </a:r>
            <a:r>
              <a:rPr lang="en-US" baseline="30000" dirty="0">
                <a:solidFill>
                  <a:schemeClr val="accent4">
                    <a:lumMod val="50000"/>
                  </a:schemeClr>
                </a:solidFill>
              </a:rPr>
              <a:t>1,2</a:t>
            </a:r>
            <a:endParaRPr lang="en-IN" baseline="30000" dirty="0">
              <a:solidFill>
                <a:schemeClr val="accent4">
                  <a:lumMod val="50000"/>
                </a:schemeClr>
              </a:solidFill>
            </a:endParaRPr>
          </a:p>
        </p:txBody>
      </p:sp>
      <p:sp>
        <p:nvSpPr>
          <p:cNvPr id="7" name="Rectangle 6">
            <a:extLst>
              <a:ext uri="{FF2B5EF4-FFF2-40B4-BE49-F238E27FC236}">
                <a16:creationId xmlns:a16="http://schemas.microsoft.com/office/drawing/2014/main" id="{AD571E8D-ED4B-8B36-B7BB-361231DD3251}"/>
              </a:ext>
            </a:extLst>
          </p:cNvPr>
          <p:cNvSpPr/>
          <p:nvPr/>
        </p:nvSpPr>
        <p:spPr>
          <a:xfrm>
            <a:off x="457200" y="5376902"/>
            <a:ext cx="11277599" cy="375693"/>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fontAlgn="base">
              <a:defRPr/>
            </a:pPr>
            <a:r>
              <a:rPr kumimoji="0" lang="en-US" sz="1300" b="1" i="0" u="none" strike="noStrike" kern="1200" cap="none" spc="0" normalizeH="0" baseline="0" noProof="0" dirty="0">
                <a:ln>
                  <a:noFill/>
                </a:ln>
                <a:solidFill>
                  <a:srgbClr val="FFFFFF"/>
                </a:solidFill>
                <a:effectLst/>
                <a:uLnTx/>
                <a:uFillTx/>
                <a:latin typeface="Arial"/>
                <a:cs typeface="Arial"/>
              </a:rPr>
              <a:t>The next-generation mt-sDNA test was more sensitive than FIT* at detecting CRC at earlier stages (I-III).</a:t>
            </a:r>
            <a:r>
              <a:rPr kumimoji="0" lang="en-US" sz="1300" b="1" i="0" u="none" strike="noStrike" kern="1200" cap="none" spc="0" normalizeH="0" baseline="30000" noProof="0" dirty="0">
                <a:ln>
                  <a:noFill/>
                </a:ln>
                <a:solidFill>
                  <a:srgbClr val="FFFFFF"/>
                </a:solidFill>
                <a:effectLst/>
                <a:uLnTx/>
                <a:uFillTx/>
                <a:latin typeface="Arial"/>
                <a:cs typeface="Arial"/>
              </a:rPr>
              <a:t>1</a:t>
            </a:r>
            <a:r>
              <a:rPr kumimoji="0" lang="en-US" sz="1300" b="1" i="0" u="none" strike="noStrike" kern="1200" cap="none" spc="0" normalizeH="0" baseline="0" noProof="0" dirty="0">
                <a:ln>
                  <a:noFill/>
                </a:ln>
                <a:solidFill>
                  <a:srgbClr val="FFFFFF"/>
                </a:solidFill>
                <a:effectLst/>
                <a:uLnTx/>
                <a:uFillTx/>
                <a:latin typeface="Arial"/>
                <a:cs typeface="Arial"/>
              </a:rPr>
              <a:t> </a:t>
            </a:r>
          </a:p>
        </p:txBody>
      </p:sp>
      <p:sp>
        <p:nvSpPr>
          <p:cNvPr id="27" name="Footer Placeholder 1">
            <a:extLst>
              <a:ext uri="{FF2B5EF4-FFF2-40B4-BE49-F238E27FC236}">
                <a16:creationId xmlns:a16="http://schemas.microsoft.com/office/drawing/2014/main" id="{00293B18-B32F-DEA6-18A8-F386CAC63483}"/>
              </a:ext>
            </a:extLst>
          </p:cNvPr>
          <p:cNvSpPr>
            <a:spLocks noGrp="1"/>
          </p:cNvSpPr>
          <p:nvPr>
            <p:ph type="ftr" sz="quarter" idx="11"/>
          </p:nvPr>
        </p:nvSpPr>
        <p:spPr>
          <a:xfrm>
            <a:off x="365124" y="5668577"/>
            <a:ext cx="11369675" cy="861774"/>
          </a:xfrm>
        </p:spPr>
        <p:txBody>
          <a:bodyPr wrap="square">
            <a:spAutoFit/>
          </a:bodyPr>
          <a:lstStyle/>
          <a:p>
            <a:r>
              <a:rPr lang="en-US" sz="1000" dirty="0">
                <a:solidFill>
                  <a:schemeClr val="accent1">
                    <a:lumMod val="50000"/>
                  </a:schemeClr>
                </a:solidFill>
                <a:latin typeface="+mn-lt"/>
              </a:rPr>
              <a:t>   </a:t>
            </a:r>
            <a:endParaRPr lang="en-US" sz="800" dirty="0">
              <a:solidFill>
                <a:schemeClr val="accent1">
                  <a:lumMod val="50000"/>
                </a:schemeClr>
              </a:solidFill>
              <a:latin typeface="+mn-lt"/>
            </a:endParaRPr>
          </a:p>
          <a:p>
            <a:r>
              <a:rPr lang="en-US" sz="800" dirty="0">
                <a:solidFill>
                  <a:schemeClr val="accent1">
                    <a:lumMod val="50000"/>
                  </a:schemeClr>
                </a:solidFill>
                <a:latin typeface="+mn-lt"/>
              </a:rPr>
              <a:t>*</a:t>
            </a:r>
            <a:r>
              <a:rPr lang="en-US" sz="800" dirty="0" err="1">
                <a:solidFill>
                  <a:schemeClr val="accent1">
                    <a:lumMod val="50000"/>
                  </a:schemeClr>
                </a:solidFill>
                <a:latin typeface="+mn-lt"/>
              </a:rPr>
              <a:t>Polymedco</a:t>
            </a:r>
            <a:r>
              <a:rPr lang="en-US" sz="800" dirty="0">
                <a:solidFill>
                  <a:schemeClr val="accent1">
                    <a:lumMod val="50000"/>
                  </a:schemeClr>
                </a:solidFill>
                <a:latin typeface="+mn-lt"/>
              </a:rPr>
              <a:t> OC Auto</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 Micro 80 </a:t>
            </a:r>
            <a:r>
              <a:rPr lang="en-US" sz="800" dirty="0" err="1">
                <a:solidFill>
                  <a:schemeClr val="accent1">
                    <a:lumMod val="50000"/>
                  </a:schemeClr>
                </a:solidFill>
                <a:latin typeface="+mn-lt"/>
              </a:rPr>
              <a:t>iFOB</a:t>
            </a:r>
            <a:r>
              <a:rPr lang="en-US" sz="800" dirty="0">
                <a:solidFill>
                  <a:schemeClr val="accent1">
                    <a:lumMod val="50000"/>
                  </a:schemeClr>
                </a:solidFill>
                <a:latin typeface="+mn-lt"/>
              </a:rPr>
              <a:t> Test; positivity cutoff: hemoglobin &gt;100 ng/ mL </a:t>
            </a:r>
          </a:p>
          <a:p>
            <a:r>
              <a:rPr lang="en-US" sz="800" baseline="30000" dirty="0">
                <a:solidFill>
                  <a:schemeClr val="accent1">
                    <a:lumMod val="50000"/>
                  </a:schemeClr>
                </a:solidFill>
                <a:latin typeface="+mn-lt"/>
              </a:rPr>
              <a:t>†</a:t>
            </a:r>
            <a:r>
              <a:rPr lang="en-US" sz="800" dirty="0">
                <a:solidFill>
                  <a:schemeClr val="accent1">
                    <a:lumMod val="50000"/>
                  </a:schemeClr>
                </a:solidFill>
                <a:latin typeface="+mn-lt"/>
              </a:rPr>
              <a:t>Stages as defined by the American Joint Committee on Cancer Staging System, 8th edition. </a:t>
            </a:r>
          </a:p>
          <a:p>
            <a:r>
              <a:rPr lang="en-US" sz="800" baseline="30000" dirty="0">
                <a:solidFill>
                  <a:schemeClr val="accent1">
                    <a:lumMod val="50000"/>
                  </a:schemeClr>
                </a:solidFill>
                <a:latin typeface="+mn-lt"/>
              </a:rPr>
              <a:t>‡</a:t>
            </a:r>
            <a:r>
              <a:rPr lang="en-US" sz="800" dirty="0">
                <a:solidFill>
                  <a:schemeClr val="accent1">
                    <a:lumMod val="50000"/>
                  </a:schemeClr>
                </a:solidFill>
                <a:latin typeface="+mn-lt"/>
              </a:rPr>
              <a:t>Could not be staged.</a:t>
            </a:r>
          </a:p>
          <a:p>
            <a:r>
              <a:rPr lang="en-US" sz="800" b="1" dirty="0">
                <a:solidFill>
                  <a:schemeClr val="accent1">
                    <a:lumMod val="50000"/>
                  </a:schemeClr>
                </a:solidFill>
                <a:latin typeface="+mn-lt"/>
              </a:rPr>
              <a:t>CI:</a:t>
            </a:r>
            <a:r>
              <a:rPr lang="en-US" sz="800" dirty="0">
                <a:solidFill>
                  <a:schemeClr val="accent1">
                    <a:lumMod val="50000"/>
                  </a:schemeClr>
                </a:solidFill>
                <a:latin typeface="+mn-lt"/>
              </a:rPr>
              <a:t> confidence interval; </a:t>
            </a:r>
            <a:r>
              <a:rPr lang="en-US" sz="800" b="1" dirty="0">
                <a:solidFill>
                  <a:schemeClr val="accent1">
                    <a:lumMod val="50000"/>
                  </a:schemeClr>
                </a:solidFill>
                <a:latin typeface="+mn-lt"/>
              </a:rPr>
              <a:t>CRC:</a:t>
            </a:r>
            <a:r>
              <a:rPr lang="en-US" sz="800" dirty="0">
                <a:solidFill>
                  <a:schemeClr val="accent1">
                    <a:lumMod val="50000"/>
                  </a:schemeClr>
                </a:solidFill>
                <a:latin typeface="+mn-lt"/>
              </a:rPr>
              <a:t> colorectal cancer; </a:t>
            </a:r>
            <a:r>
              <a:rPr lang="en-US" sz="800" b="1" dirty="0">
                <a:solidFill>
                  <a:schemeClr val="accent1">
                    <a:lumMod val="50000"/>
                  </a:schemeClr>
                </a:solidFill>
                <a:latin typeface="+mn-lt"/>
              </a:rPr>
              <a:t>FDA:</a:t>
            </a:r>
            <a:r>
              <a:rPr lang="en-US" sz="800" dirty="0">
                <a:solidFill>
                  <a:schemeClr val="accent1">
                    <a:lumMod val="50000"/>
                  </a:schemeClr>
                </a:solidFill>
                <a:latin typeface="+mn-lt"/>
              </a:rPr>
              <a:t> Food and Drug Administration; </a:t>
            </a:r>
            <a:r>
              <a:rPr lang="en-US" sz="800" b="1" dirty="0">
                <a:solidFill>
                  <a:schemeClr val="accent1">
                    <a:lumMod val="50000"/>
                  </a:schemeClr>
                </a:solidFill>
                <a:latin typeface="+mn-lt"/>
              </a:rPr>
              <a:t>FIT:</a:t>
            </a:r>
            <a:r>
              <a:rPr lang="en-US" sz="800" dirty="0">
                <a:solidFill>
                  <a:schemeClr val="accent1">
                    <a:lumMod val="50000"/>
                  </a:schemeClr>
                </a:solidFill>
                <a:latin typeface="+mn-lt"/>
              </a:rPr>
              <a:t> fecal immunochemical test; </a:t>
            </a:r>
            <a:r>
              <a:rPr lang="en-US" sz="800" b="1" dirty="0">
                <a:solidFill>
                  <a:schemeClr val="accent1">
                    <a:lumMod val="50000"/>
                  </a:schemeClr>
                </a:solidFill>
                <a:latin typeface="+mn-lt"/>
              </a:rPr>
              <a:t>US:</a:t>
            </a:r>
            <a:r>
              <a:rPr lang="en-US" sz="800" dirty="0">
                <a:solidFill>
                  <a:schemeClr val="accent1">
                    <a:lumMod val="50000"/>
                  </a:schemeClr>
                </a:solidFill>
                <a:latin typeface="+mn-lt"/>
              </a:rPr>
              <a:t> United States.  </a:t>
            </a:r>
          </a:p>
          <a:p>
            <a:r>
              <a:rPr lang="da-DK" sz="800" dirty="0">
                <a:solidFill>
                  <a:schemeClr val="accent1">
                    <a:lumMod val="50000"/>
                  </a:schemeClr>
                </a:solidFill>
                <a:latin typeface="+mn-lt"/>
              </a:rPr>
              <a:t>1. Imperiale TF, et al. </a:t>
            </a:r>
            <a:r>
              <a:rPr lang="da-DK" sz="800" i="1" dirty="0">
                <a:solidFill>
                  <a:schemeClr val="accent1">
                    <a:lumMod val="50000"/>
                  </a:schemeClr>
                </a:solidFill>
                <a:latin typeface="+mn-lt"/>
              </a:rPr>
              <a:t>N Engl J Med</a:t>
            </a:r>
            <a:r>
              <a:rPr lang="da-DK" sz="800" dirty="0">
                <a:solidFill>
                  <a:schemeClr val="accent1">
                    <a:lumMod val="50000"/>
                  </a:schemeClr>
                </a:solidFill>
                <a:latin typeface="+mn-lt"/>
              </a:rPr>
              <a:t>. 2024;390(11):984-993.  2. Internal Data on File. Exact Sciences Corporation. Madison, WI.</a:t>
            </a:r>
          </a:p>
        </p:txBody>
      </p:sp>
      <p:sp>
        <p:nvSpPr>
          <p:cNvPr id="29" name="TextBox 28">
            <a:extLst>
              <a:ext uri="{FF2B5EF4-FFF2-40B4-BE49-F238E27FC236}">
                <a16:creationId xmlns:a16="http://schemas.microsoft.com/office/drawing/2014/main" id="{9872D4FA-7590-5B0B-BB1F-661683E0D863}"/>
              </a:ext>
            </a:extLst>
          </p:cNvPr>
          <p:cNvSpPr txBox="1"/>
          <p:nvPr/>
        </p:nvSpPr>
        <p:spPr>
          <a:xfrm>
            <a:off x="6502400" y="1330671"/>
            <a:ext cx="5233591" cy="523220"/>
          </a:xfrm>
          <a:prstGeom prst="rect">
            <a:avLst/>
          </a:prstGeom>
          <a:noFill/>
        </p:spPr>
        <p:txBody>
          <a:bodyPr wrap="square" rtlCol="0">
            <a:spAutoFit/>
          </a:bodyPr>
          <a:lstStyle/>
          <a:p>
            <a:pPr algn="ctr" defTabSz="457200">
              <a:defRPr sz="700" b="1"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r>
              <a:rPr lang="en-US" sz="1400" b="1" dirty="0">
                <a:solidFill>
                  <a:schemeClr val="accent4">
                    <a:lumMod val="50000"/>
                  </a:schemeClr>
                </a:solidFill>
                <a:cs typeface="Arial" panose="020B0604020202020204" pitchFamily="34" charset="0"/>
              </a:rPr>
              <a:t>Sensitivity of the Next-generation mt-sDNA Test</a:t>
            </a:r>
            <a:br>
              <a:rPr lang="en-US" sz="1400" b="1" dirty="0">
                <a:solidFill>
                  <a:schemeClr val="accent4">
                    <a:lumMod val="50000"/>
                  </a:schemeClr>
                </a:solidFill>
                <a:cs typeface="Arial" panose="020B0604020202020204" pitchFamily="34" charset="0"/>
              </a:rPr>
            </a:br>
            <a:r>
              <a:rPr lang="en-US" sz="1400" b="1" dirty="0">
                <a:solidFill>
                  <a:schemeClr val="accent4">
                    <a:lumMod val="50000"/>
                  </a:schemeClr>
                </a:solidFill>
                <a:cs typeface="Arial" panose="020B0604020202020204" pitchFamily="34" charset="0"/>
              </a:rPr>
              <a:t>vs FIT* by CRC Stage</a:t>
            </a:r>
            <a:r>
              <a:rPr lang="en-US" sz="1400" b="1" baseline="30000" dirty="0">
                <a:solidFill>
                  <a:schemeClr val="accent4">
                    <a:lumMod val="50000"/>
                  </a:schemeClr>
                </a:solidFill>
                <a:cs typeface="Arial" panose="020B0604020202020204" pitchFamily="34" charset="0"/>
              </a:rPr>
              <a:t>†</a:t>
            </a:r>
          </a:p>
        </p:txBody>
      </p:sp>
      <p:sp>
        <p:nvSpPr>
          <p:cNvPr id="30" name="TextBox 29">
            <a:extLst>
              <a:ext uri="{FF2B5EF4-FFF2-40B4-BE49-F238E27FC236}">
                <a16:creationId xmlns:a16="http://schemas.microsoft.com/office/drawing/2014/main" id="{5641BC3C-12F8-3903-FAC7-7C4E90A8C799}"/>
              </a:ext>
            </a:extLst>
          </p:cNvPr>
          <p:cNvSpPr txBox="1"/>
          <p:nvPr/>
        </p:nvSpPr>
        <p:spPr>
          <a:xfrm>
            <a:off x="457202" y="1306566"/>
            <a:ext cx="5232399" cy="523220"/>
          </a:xfrm>
          <a:prstGeom prst="rect">
            <a:avLst/>
          </a:prstGeom>
          <a:noFill/>
        </p:spPr>
        <p:txBody>
          <a:bodyPr wrap="square" rtlCol="0">
            <a:spAutoFit/>
          </a:bodyPr>
          <a:lstStyle/>
          <a:p>
            <a:pPr algn="ctr" defTabSz="457200"/>
            <a:r>
              <a:rPr lang="en-US" sz="1400" b="1" dirty="0">
                <a:solidFill>
                  <a:schemeClr val="accent4">
                    <a:lumMod val="50000"/>
                  </a:schemeClr>
                </a:solidFill>
                <a:cs typeface="Arial" panose="020B0604020202020204" pitchFamily="34" charset="0"/>
              </a:rPr>
              <a:t>Sensitivity of the Next-generation mt-sDNA Test </a:t>
            </a:r>
            <a:br>
              <a:rPr lang="en-US" sz="1400" b="1" dirty="0">
                <a:solidFill>
                  <a:schemeClr val="accent4">
                    <a:lumMod val="50000"/>
                  </a:schemeClr>
                </a:solidFill>
                <a:cs typeface="Arial" panose="020B0604020202020204" pitchFamily="34" charset="0"/>
              </a:rPr>
            </a:br>
            <a:r>
              <a:rPr lang="en-US" sz="1400" b="1" dirty="0">
                <a:solidFill>
                  <a:schemeClr val="accent4">
                    <a:lumMod val="50000"/>
                  </a:schemeClr>
                </a:solidFill>
                <a:cs typeface="Arial" panose="020B0604020202020204" pitchFamily="34" charset="0"/>
              </a:rPr>
              <a:t>vs FIT* for Stage I-III CRC</a:t>
            </a:r>
          </a:p>
        </p:txBody>
      </p:sp>
      <p:graphicFrame>
        <p:nvGraphicFramePr>
          <p:cNvPr id="31" name="Chart 30">
            <a:extLst>
              <a:ext uri="{FF2B5EF4-FFF2-40B4-BE49-F238E27FC236}">
                <a16:creationId xmlns:a16="http://schemas.microsoft.com/office/drawing/2014/main" id="{3636B2FE-C9AB-4DCB-1569-557301B1075B}"/>
              </a:ext>
            </a:extLst>
          </p:cNvPr>
          <p:cNvGraphicFramePr/>
          <p:nvPr>
            <p:extLst>
              <p:ext uri="{D42A27DB-BD31-4B8C-83A1-F6EECF244321}">
                <p14:modId xmlns:p14="http://schemas.microsoft.com/office/powerpoint/2010/main" val="3852354827"/>
              </p:ext>
            </p:extLst>
          </p:nvPr>
        </p:nvGraphicFramePr>
        <p:xfrm>
          <a:off x="317500" y="1967764"/>
          <a:ext cx="5501741" cy="27032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 name="Chart 37">
            <a:extLst>
              <a:ext uri="{FF2B5EF4-FFF2-40B4-BE49-F238E27FC236}">
                <a16:creationId xmlns:a16="http://schemas.microsoft.com/office/drawing/2014/main" id="{8F81CACE-D7AB-70DB-60A5-A1FD8EE07985}"/>
              </a:ext>
            </a:extLst>
          </p:cNvPr>
          <p:cNvGraphicFramePr/>
          <p:nvPr>
            <p:extLst>
              <p:ext uri="{D42A27DB-BD31-4B8C-83A1-F6EECF244321}">
                <p14:modId xmlns:p14="http://schemas.microsoft.com/office/powerpoint/2010/main" val="3101942619"/>
              </p:ext>
            </p:extLst>
          </p:nvPr>
        </p:nvGraphicFramePr>
        <p:xfrm>
          <a:off x="6328812" y="1975104"/>
          <a:ext cx="5545688" cy="2782341"/>
        </p:xfrm>
        <a:graphic>
          <a:graphicData uri="http://schemas.openxmlformats.org/drawingml/2006/chart">
            <c:chart xmlns:c="http://schemas.openxmlformats.org/drawingml/2006/chart" xmlns:r="http://schemas.openxmlformats.org/officeDocument/2006/relationships" r:id="rId4"/>
          </a:graphicData>
        </a:graphic>
      </p:graphicFrame>
      <p:grpSp>
        <p:nvGrpSpPr>
          <p:cNvPr id="57" name="Group 56">
            <a:extLst>
              <a:ext uri="{FF2B5EF4-FFF2-40B4-BE49-F238E27FC236}">
                <a16:creationId xmlns:a16="http://schemas.microsoft.com/office/drawing/2014/main" id="{46A2C40D-D9D7-EF2B-FF79-7DCA4083D565}"/>
              </a:ext>
            </a:extLst>
          </p:cNvPr>
          <p:cNvGrpSpPr/>
          <p:nvPr/>
        </p:nvGrpSpPr>
        <p:grpSpPr>
          <a:xfrm>
            <a:off x="4683053" y="4900832"/>
            <a:ext cx="2733815" cy="246221"/>
            <a:chOff x="4762363" y="4830379"/>
            <a:chExt cx="2733815" cy="246221"/>
          </a:xfrm>
        </p:grpSpPr>
        <p:sp>
          <p:nvSpPr>
            <p:cNvPr id="58" name="TextBox 57">
              <a:extLst>
                <a:ext uri="{FF2B5EF4-FFF2-40B4-BE49-F238E27FC236}">
                  <a16:creationId xmlns:a16="http://schemas.microsoft.com/office/drawing/2014/main" id="{68582DA1-C331-FDDB-DC59-25DC0E84DAB6}"/>
                </a:ext>
              </a:extLst>
            </p:cNvPr>
            <p:cNvSpPr txBox="1"/>
            <p:nvPr/>
          </p:nvSpPr>
          <p:spPr>
            <a:xfrm>
              <a:off x="4856194" y="4838073"/>
              <a:ext cx="2030244" cy="230832"/>
            </a:xfrm>
            <a:prstGeom prst="rect">
              <a:avLst/>
            </a:prstGeom>
            <a:noFill/>
          </p:spPr>
          <p:txBody>
            <a:bodyPr wrap="square" rtlCol="0">
              <a:spAutoFit/>
            </a:bodyPr>
            <a:lstStyle/>
            <a:p>
              <a:r>
                <a:rPr lang="en-US" sz="900" dirty="0">
                  <a:latin typeface="Arial" panose="020B0604020202020204" pitchFamily="34" charset="0"/>
                  <a:cs typeface="Arial" panose="020B0604020202020204" pitchFamily="34" charset="0"/>
                </a:rPr>
                <a:t>The next-generation mt-sDNA test</a:t>
              </a:r>
            </a:p>
          </p:txBody>
        </p:sp>
        <p:sp>
          <p:nvSpPr>
            <p:cNvPr id="60" name="Rectangle 59">
              <a:extLst>
                <a:ext uri="{FF2B5EF4-FFF2-40B4-BE49-F238E27FC236}">
                  <a16:creationId xmlns:a16="http://schemas.microsoft.com/office/drawing/2014/main" id="{F5CA90C4-DE9E-12E4-188C-0FF551EBA0D5}"/>
                </a:ext>
              </a:extLst>
            </p:cNvPr>
            <p:cNvSpPr/>
            <p:nvPr/>
          </p:nvSpPr>
          <p:spPr>
            <a:xfrm>
              <a:off x="4762363" y="4908040"/>
              <a:ext cx="155104" cy="90899"/>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62" name="TextBox 61">
              <a:extLst>
                <a:ext uri="{FF2B5EF4-FFF2-40B4-BE49-F238E27FC236}">
                  <a16:creationId xmlns:a16="http://schemas.microsoft.com/office/drawing/2014/main" id="{172B678B-2E3B-14C1-A39C-12474C771F62}"/>
                </a:ext>
              </a:extLst>
            </p:cNvPr>
            <p:cNvSpPr txBox="1"/>
            <p:nvPr/>
          </p:nvSpPr>
          <p:spPr>
            <a:xfrm>
              <a:off x="7023105" y="4830379"/>
              <a:ext cx="473073"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FIT</a:t>
              </a:r>
              <a:r>
                <a:rPr lang="en-US" sz="900">
                  <a:latin typeface="Arial" panose="020B0604020202020204" pitchFamily="34" charset="0"/>
                  <a:cs typeface="Arial" panose="020B0604020202020204" pitchFamily="34" charset="0"/>
                </a:rPr>
                <a:t>*</a:t>
              </a:r>
            </a:p>
          </p:txBody>
        </p:sp>
        <p:sp>
          <p:nvSpPr>
            <p:cNvPr id="63" name="Rectangle 62">
              <a:extLst>
                <a:ext uri="{FF2B5EF4-FFF2-40B4-BE49-F238E27FC236}">
                  <a16:creationId xmlns:a16="http://schemas.microsoft.com/office/drawing/2014/main" id="{9F437DCF-D813-34DE-BFF6-374120FB5E1F}"/>
                </a:ext>
              </a:extLst>
            </p:cNvPr>
            <p:cNvSpPr/>
            <p:nvPr/>
          </p:nvSpPr>
          <p:spPr>
            <a:xfrm>
              <a:off x="6929273" y="4908040"/>
              <a:ext cx="155104" cy="90899"/>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grpSp>
      <p:sp>
        <p:nvSpPr>
          <p:cNvPr id="2" name="Footer Placeholder 1">
            <a:extLst>
              <a:ext uri="{FF2B5EF4-FFF2-40B4-BE49-F238E27FC236}">
                <a16:creationId xmlns:a16="http://schemas.microsoft.com/office/drawing/2014/main" id="{9F2D9463-80A2-F84F-9B31-C13585975BC4}"/>
              </a:ext>
            </a:extLst>
          </p:cNvPr>
          <p:cNvSpPr txBox="1">
            <a:spLocks/>
          </p:cNvSpPr>
          <p:nvPr/>
        </p:nvSpPr>
        <p:spPr>
          <a:xfrm>
            <a:off x="11405005" y="4353138"/>
            <a:ext cx="182880" cy="153888"/>
          </a:xfrm>
          <a:prstGeom prst="rect">
            <a:avLst/>
          </a:prstGeom>
        </p:spPr>
        <p:txBody>
          <a:bodyPr wrap="square" lIns="0" tIns="0" rIns="0" bIns="0" anchor="t" anchorCtr="0">
            <a:spAutoFit/>
          </a:bodyPr>
          <a:lstStyle>
            <a:defPPr>
              <a:defRPr lang="en-US"/>
            </a:defPPr>
            <a:lvl1pPr marL="0" algn="l" defTabSz="914400" rtl="0" eaLnBrk="1" latinLnBrk="0" hangingPunct="1">
              <a:defRPr sz="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effectLst/>
                <a:latin typeface="Segoe UI" panose="020B0502040204020203" pitchFamily="34" charset="0"/>
              </a:rPr>
              <a:t>‡</a:t>
            </a:r>
            <a:endParaRPr lang="en-US" sz="200">
              <a:latin typeface="+mn-lt"/>
            </a:endParaRPr>
          </a:p>
        </p:txBody>
      </p:sp>
    </p:spTree>
    <p:extLst>
      <p:ext uri="{BB962C8B-B14F-4D97-AF65-F5344CB8AC3E}">
        <p14:creationId xmlns:p14="http://schemas.microsoft.com/office/powerpoint/2010/main" val="2082746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0C585821-2CB3-372F-9A68-A946B4D9E544}"/>
              </a:ext>
            </a:extLst>
          </p:cNvPr>
          <p:cNvSpPr>
            <a:spLocks noGrp="1"/>
          </p:cNvSpPr>
          <p:nvPr>
            <p:ph type="title"/>
          </p:nvPr>
        </p:nvSpPr>
        <p:spPr>
          <a:xfrm>
            <a:off x="411161" y="31846"/>
            <a:ext cx="11277600" cy="647700"/>
          </a:xfrm>
        </p:spPr>
        <p:txBody>
          <a:bodyPr/>
          <a:lstStyle/>
          <a:p>
            <a:r>
              <a:rPr lang="en-IN" dirty="0">
                <a:solidFill>
                  <a:schemeClr val="accent4">
                    <a:lumMod val="50000"/>
                  </a:schemeClr>
                </a:solidFill>
              </a:rPr>
              <a:t>BLUE-C: Key Takeaways</a:t>
            </a:r>
          </a:p>
        </p:txBody>
      </p:sp>
      <p:sp>
        <p:nvSpPr>
          <p:cNvPr id="28" name="Content Placeholder 27">
            <a:extLst>
              <a:ext uri="{FF2B5EF4-FFF2-40B4-BE49-F238E27FC236}">
                <a16:creationId xmlns:a16="http://schemas.microsoft.com/office/drawing/2014/main" id="{558CCCF3-7646-8D29-783E-B7E33C00BB54}"/>
              </a:ext>
            </a:extLst>
          </p:cNvPr>
          <p:cNvSpPr>
            <a:spLocks noGrp="1"/>
          </p:cNvSpPr>
          <p:nvPr>
            <p:ph idx="1"/>
          </p:nvPr>
        </p:nvSpPr>
        <p:spPr>
          <a:xfrm>
            <a:off x="754579" y="1451875"/>
            <a:ext cx="6683021" cy="2239062"/>
          </a:xfrm>
        </p:spPr>
        <p:txBody>
          <a:bodyPr/>
          <a:lstStyle/>
          <a:p>
            <a:r>
              <a:rPr lang="en-US" sz="1600" b="1" dirty="0">
                <a:solidFill>
                  <a:schemeClr val="accent4">
                    <a:lumMod val="50000"/>
                  </a:schemeClr>
                </a:solidFill>
              </a:rPr>
              <a:t>Summary</a:t>
            </a:r>
          </a:p>
          <a:p>
            <a:pPr marL="216000" indent="-216000">
              <a:buFont typeface="Arial" panose="020B0604020202020204" pitchFamily="34" charset="0"/>
              <a:buChar char="•"/>
            </a:pPr>
            <a:r>
              <a:rPr lang="en-US" sz="1600" dirty="0">
                <a:solidFill>
                  <a:schemeClr val="accent4">
                    <a:lumMod val="50000"/>
                  </a:schemeClr>
                </a:solidFill>
              </a:rPr>
              <a:t>The next-generation mt-sDNA test showed significantly greater sensitivity for CRC and APLs compared with FIT*</a:t>
            </a:r>
          </a:p>
          <a:p>
            <a:pPr marL="216000" indent="-216000">
              <a:buFont typeface="Arial" panose="020B0604020202020204" pitchFamily="34" charset="0"/>
              <a:buChar char="•"/>
            </a:pPr>
            <a:r>
              <a:rPr lang="en-US" sz="1600" dirty="0">
                <a:solidFill>
                  <a:schemeClr val="accent4">
                    <a:lumMod val="50000"/>
                  </a:schemeClr>
                </a:solidFill>
              </a:rPr>
              <a:t>The next-generation mt-sDNA test demonstrated high sensitivity for CRC (93.9%) and specificity for advanced neoplasia (90.6%)</a:t>
            </a:r>
          </a:p>
          <a:p>
            <a:r>
              <a:rPr lang="en-US" sz="1600" b="1" dirty="0">
                <a:solidFill>
                  <a:schemeClr val="accent4">
                    <a:lumMod val="50000"/>
                  </a:schemeClr>
                </a:solidFill>
              </a:rPr>
              <a:t>Clinical Relevance</a:t>
            </a:r>
          </a:p>
          <a:p>
            <a:pPr marL="216000" indent="-216000">
              <a:spcBef>
                <a:spcPts val="60"/>
              </a:spcBef>
              <a:buFont typeface="Arial" panose="020B0604020202020204" pitchFamily="34" charset="0"/>
              <a:buChar char="•"/>
            </a:pPr>
            <a:r>
              <a:rPr lang="en-US" sz="1600" dirty="0">
                <a:solidFill>
                  <a:schemeClr val="accent4">
                    <a:lumMod val="50000"/>
                  </a:schemeClr>
                </a:solidFill>
              </a:rPr>
              <a:t>For our patients, 91% specificity means greater confidence in their test results</a:t>
            </a:r>
          </a:p>
          <a:p>
            <a:endParaRPr lang="en-IN" sz="1600" dirty="0">
              <a:solidFill>
                <a:schemeClr val="accent4">
                  <a:lumMod val="50000"/>
                </a:schemeClr>
              </a:solidFill>
            </a:endParaRPr>
          </a:p>
        </p:txBody>
      </p:sp>
      <p:grpSp>
        <p:nvGrpSpPr>
          <p:cNvPr id="4" name="Graphic 31">
            <a:extLst>
              <a:ext uri="{FF2B5EF4-FFF2-40B4-BE49-F238E27FC236}">
                <a16:creationId xmlns:a16="http://schemas.microsoft.com/office/drawing/2014/main" id="{3D66DEA3-34D8-0AF7-655C-330557CEE4C2}"/>
              </a:ext>
            </a:extLst>
          </p:cNvPr>
          <p:cNvGrpSpPr/>
          <p:nvPr/>
        </p:nvGrpSpPr>
        <p:grpSpPr>
          <a:xfrm>
            <a:off x="8995986" y="1322959"/>
            <a:ext cx="2657786" cy="2657786"/>
            <a:chOff x="8995986" y="1322959"/>
            <a:chExt cx="2657786" cy="2657786"/>
          </a:xfrm>
        </p:grpSpPr>
        <p:grpSp>
          <p:nvGrpSpPr>
            <p:cNvPr id="5" name="Graphic 31">
              <a:extLst>
                <a:ext uri="{FF2B5EF4-FFF2-40B4-BE49-F238E27FC236}">
                  <a16:creationId xmlns:a16="http://schemas.microsoft.com/office/drawing/2014/main" id="{324F6239-4778-7069-DDF1-9C6D62FF2087}"/>
                </a:ext>
              </a:extLst>
            </p:cNvPr>
            <p:cNvGrpSpPr/>
            <p:nvPr/>
          </p:nvGrpSpPr>
          <p:grpSpPr>
            <a:xfrm>
              <a:off x="9619374" y="1926921"/>
              <a:ext cx="1412776" cy="1637054"/>
              <a:chOff x="9619374" y="1926921"/>
              <a:chExt cx="1412776" cy="1637054"/>
            </a:xfrm>
          </p:grpSpPr>
          <p:sp>
            <p:nvSpPr>
              <p:cNvPr id="6" name="Freeform: Shape 5">
                <a:extLst>
                  <a:ext uri="{FF2B5EF4-FFF2-40B4-BE49-F238E27FC236}">
                    <a16:creationId xmlns:a16="http://schemas.microsoft.com/office/drawing/2014/main" id="{9C6F8AFF-B981-F2D8-A8EF-1AE857ACC25C}"/>
                  </a:ext>
                </a:extLst>
              </p:cNvPr>
              <p:cNvSpPr/>
              <p:nvPr/>
            </p:nvSpPr>
            <p:spPr>
              <a:xfrm>
                <a:off x="9619374" y="1926921"/>
                <a:ext cx="1412776" cy="1637054"/>
              </a:xfrm>
              <a:custGeom>
                <a:avLst/>
                <a:gdLst>
                  <a:gd name="connsiteX0" fmla="*/ 706388 w 1412776"/>
                  <a:gd name="connsiteY0" fmla="*/ 1635289 h 1637054"/>
                  <a:gd name="connsiteX1" fmla="*/ 0 w 1412776"/>
                  <a:gd name="connsiteY1" fmla="*/ 1225584 h 1637054"/>
                  <a:gd name="connsiteX2" fmla="*/ 0 w 1412776"/>
                  <a:gd name="connsiteY2" fmla="*/ 409705 h 1637054"/>
                  <a:gd name="connsiteX3" fmla="*/ 706388 w 1412776"/>
                  <a:gd name="connsiteY3" fmla="*/ 0 h 1637054"/>
                  <a:gd name="connsiteX4" fmla="*/ 1412777 w 1412776"/>
                  <a:gd name="connsiteY4" fmla="*/ 409705 h 1637054"/>
                  <a:gd name="connsiteX5" fmla="*/ 1412777 w 1412776"/>
                  <a:gd name="connsiteY5" fmla="*/ 1227350 h 1637054"/>
                  <a:gd name="connsiteX6" fmla="*/ 706388 w 1412776"/>
                  <a:gd name="connsiteY6" fmla="*/ 1637055 h 1637054"/>
                  <a:gd name="connsiteX7" fmla="*/ 706388 w 1412776"/>
                  <a:gd name="connsiteY7" fmla="*/ 1637055 h 1637054"/>
                  <a:gd name="connsiteX8" fmla="*/ 70639 w 1412776"/>
                  <a:gd name="connsiteY8" fmla="*/ 1184966 h 1637054"/>
                  <a:gd name="connsiteX9" fmla="*/ 706388 w 1412776"/>
                  <a:gd name="connsiteY9" fmla="*/ 1552288 h 1637054"/>
                  <a:gd name="connsiteX10" fmla="*/ 1342138 w 1412776"/>
                  <a:gd name="connsiteY10" fmla="*/ 1184966 h 1637054"/>
                  <a:gd name="connsiteX11" fmla="*/ 1342138 w 1412776"/>
                  <a:gd name="connsiteY11" fmla="*/ 448557 h 1637054"/>
                  <a:gd name="connsiteX12" fmla="*/ 706388 w 1412776"/>
                  <a:gd name="connsiteY12" fmla="*/ 81235 h 1637054"/>
                  <a:gd name="connsiteX13" fmla="*/ 70639 w 1412776"/>
                  <a:gd name="connsiteY13" fmla="*/ 448557 h 1637054"/>
                  <a:gd name="connsiteX14" fmla="*/ 70639 w 1412776"/>
                  <a:gd name="connsiteY14" fmla="*/ 1184966 h 1637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2776" h="1637054">
                    <a:moveTo>
                      <a:pt x="706388" y="1635289"/>
                    </a:moveTo>
                    <a:lnTo>
                      <a:pt x="0" y="1225584"/>
                    </a:lnTo>
                    <a:lnTo>
                      <a:pt x="0" y="409705"/>
                    </a:lnTo>
                    <a:lnTo>
                      <a:pt x="706388" y="0"/>
                    </a:lnTo>
                    <a:lnTo>
                      <a:pt x="1412777" y="409705"/>
                    </a:lnTo>
                    <a:lnTo>
                      <a:pt x="1412777" y="1227350"/>
                    </a:lnTo>
                    <a:lnTo>
                      <a:pt x="706388" y="1637055"/>
                    </a:lnTo>
                    <a:lnTo>
                      <a:pt x="706388" y="1637055"/>
                    </a:lnTo>
                    <a:close/>
                    <a:moveTo>
                      <a:pt x="70639" y="1184966"/>
                    </a:moveTo>
                    <a:lnTo>
                      <a:pt x="706388" y="1552288"/>
                    </a:lnTo>
                    <a:lnTo>
                      <a:pt x="1342138" y="1184966"/>
                    </a:lnTo>
                    <a:lnTo>
                      <a:pt x="1342138" y="448557"/>
                    </a:lnTo>
                    <a:lnTo>
                      <a:pt x="706388" y="81235"/>
                    </a:lnTo>
                    <a:lnTo>
                      <a:pt x="70639" y="448557"/>
                    </a:lnTo>
                    <a:lnTo>
                      <a:pt x="70639" y="1184966"/>
                    </a:lnTo>
                    <a:close/>
                  </a:path>
                </a:pathLst>
              </a:custGeom>
              <a:solidFill>
                <a:schemeClr val="accent1">
                  <a:lumMod val="75000"/>
                </a:schemeClr>
              </a:solidFill>
              <a:ln w="0" cap="flat">
                <a:solidFill>
                  <a:schemeClr val="accent1">
                    <a:lumMod val="75000"/>
                  </a:schemeClr>
                </a:solidFill>
                <a:prstDash val="solid"/>
                <a:miter/>
              </a:ln>
            </p:spPr>
            <p:txBody>
              <a:bodyPr rtlCol="0" anchor="ctr"/>
              <a:lstStyle/>
              <a:p>
                <a:endParaRPr lang="en-US"/>
              </a:p>
            </p:txBody>
          </p:sp>
          <p:grpSp>
            <p:nvGrpSpPr>
              <p:cNvPr id="7" name="Graphic 31">
                <a:extLst>
                  <a:ext uri="{FF2B5EF4-FFF2-40B4-BE49-F238E27FC236}">
                    <a16:creationId xmlns:a16="http://schemas.microsoft.com/office/drawing/2014/main" id="{A5D55B33-60CF-53B9-8B05-9A7E592AD32B}"/>
                  </a:ext>
                </a:extLst>
              </p:cNvPr>
              <p:cNvGrpSpPr/>
              <p:nvPr/>
            </p:nvGrpSpPr>
            <p:grpSpPr>
              <a:xfrm>
                <a:off x="9974334" y="2481436"/>
                <a:ext cx="702856" cy="522727"/>
                <a:chOff x="9974334" y="2481436"/>
                <a:chExt cx="702856" cy="522727"/>
              </a:xfrm>
              <a:noFill/>
            </p:grpSpPr>
            <p:sp>
              <p:nvSpPr>
                <p:cNvPr id="8" name="Freeform: Shape 7">
                  <a:extLst>
                    <a:ext uri="{FF2B5EF4-FFF2-40B4-BE49-F238E27FC236}">
                      <a16:creationId xmlns:a16="http://schemas.microsoft.com/office/drawing/2014/main" id="{18BF1918-1741-B342-DC1D-3BD6D7AD25E5}"/>
                    </a:ext>
                  </a:extLst>
                </p:cNvPr>
                <p:cNvSpPr/>
                <p:nvPr/>
              </p:nvSpPr>
              <p:spPr>
                <a:xfrm>
                  <a:off x="10249825" y="2481436"/>
                  <a:ext cx="151873" cy="522727"/>
                </a:xfrm>
                <a:custGeom>
                  <a:avLst/>
                  <a:gdLst>
                    <a:gd name="connsiteX0" fmla="*/ 0 w 151873"/>
                    <a:gd name="connsiteY0" fmla="*/ 0 h 522727"/>
                    <a:gd name="connsiteX1" fmla="*/ 151874 w 151873"/>
                    <a:gd name="connsiteY1" fmla="*/ 0 h 522727"/>
                    <a:gd name="connsiteX2" fmla="*/ 151874 w 151873"/>
                    <a:gd name="connsiteY2" fmla="*/ 522727 h 522727"/>
                    <a:gd name="connsiteX3" fmla="*/ 0 w 151873"/>
                    <a:gd name="connsiteY3" fmla="*/ 522727 h 522727"/>
                    <a:gd name="connsiteX4" fmla="*/ 0 w 151873"/>
                    <a:gd name="connsiteY4" fmla="*/ 0 h 522727"/>
                    <a:gd name="connsiteX5" fmla="*/ 0 w 151873"/>
                    <a:gd name="connsiteY5" fmla="*/ 0 h 52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873" h="522727">
                      <a:moveTo>
                        <a:pt x="0" y="0"/>
                      </a:moveTo>
                      <a:lnTo>
                        <a:pt x="151874" y="0"/>
                      </a:lnTo>
                      <a:lnTo>
                        <a:pt x="151874" y="522727"/>
                      </a:lnTo>
                      <a:lnTo>
                        <a:pt x="0" y="522727"/>
                      </a:lnTo>
                      <a:lnTo>
                        <a:pt x="0" y="0"/>
                      </a:lnTo>
                      <a:lnTo>
                        <a:pt x="0" y="0"/>
                      </a:lnTo>
                      <a:close/>
                    </a:path>
                  </a:pathLst>
                </a:custGeom>
                <a:noFill/>
                <a:ln w="56416" cap="flat">
                  <a:solidFill>
                    <a:schemeClr val="accent1">
                      <a:lumMod val="75000"/>
                    </a:schemeClr>
                  </a:solid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48EC7C31-A1CF-8E4E-D6FD-3891BF7F7B0A}"/>
                    </a:ext>
                  </a:extLst>
                </p:cNvPr>
                <p:cNvSpPr/>
                <p:nvPr/>
              </p:nvSpPr>
              <p:spPr>
                <a:xfrm>
                  <a:off x="10525317" y="2647437"/>
                  <a:ext cx="151873" cy="356726"/>
                </a:xfrm>
                <a:custGeom>
                  <a:avLst/>
                  <a:gdLst>
                    <a:gd name="connsiteX0" fmla="*/ 0 w 151873"/>
                    <a:gd name="connsiteY0" fmla="*/ 0 h 356726"/>
                    <a:gd name="connsiteX1" fmla="*/ 151873 w 151873"/>
                    <a:gd name="connsiteY1" fmla="*/ 0 h 356726"/>
                    <a:gd name="connsiteX2" fmla="*/ 151873 w 151873"/>
                    <a:gd name="connsiteY2" fmla="*/ 356726 h 356726"/>
                    <a:gd name="connsiteX3" fmla="*/ 0 w 151873"/>
                    <a:gd name="connsiteY3" fmla="*/ 356726 h 356726"/>
                    <a:gd name="connsiteX4" fmla="*/ 0 w 151873"/>
                    <a:gd name="connsiteY4" fmla="*/ 0 h 356726"/>
                    <a:gd name="connsiteX5" fmla="*/ 0 w 151873"/>
                    <a:gd name="connsiteY5" fmla="*/ 0 h 356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873" h="356726">
                      <a:moveTo>
                        <a:pt x="0" y="0"/>
                      </a:moveTo>
                      <a:lnTo>
                        <a:pt x="151873" y="0"/>
                      </a:lnTo>
                      <a:lnTo>
                        <a:pt x="151873" y="356726"/>
                      </a:lnTo>
                      <a:lnTo>
                        <a:pt x="0" y="356726"/>
                      </a:lnTo>
                      <a:lnTo>
                        <a:pt x="0" y="0"/>
                      </a:lnTo>
                      <a:lnTo>
                        <a:pt x="0" y="0"/>
                      </a:lnTo>
                      <a:close/>
                    </a:path>
                  </a:pathLst>
                </a:custGeom>
                <a:noFill/>
                <a:ln w="56416" cap="flat">
                  <a:solidFill>
                    <a:schemeClr val="accent1">
                      <a:lumMod val="75000"/>
                    </a:schemeClr>
                  </a:solid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0E8025C5-0FE9-B436-D54F-7B5FF3BC30B2}"/>
                    </a:ext>
                  </a:extLst>
                </p:cNvPr>
                <p:cNvSpPr/>
                <p:nvPr/>
              </p:nvSpPr>
              <p:spPr>
                <a:xfrm>
                  <a:off x="9974334" y="2811672"/>
                  <a:ext cx="151873" cy="192490"/>
                </a:xfrm>
                <a:custGeom>
                  <a:avLst/>
                  <a:gdLst>
                    <a:gd name="connsiteX0" fmla="*/ 0 w 151873"/>
                    <a:gd name="connsiteY0" fmla="*/ 0 h 192490"/>
                    <a:gd name="connsiteX1" fmla="*/ 151873 w 151873"/>
                    <a:gd name="connsiteY1" fmla="*/ 0 h 192490"/>
                    <a:gd name="connsiteX2" fmla="*/ 151873 w 151873"/>
                    <a:gd name="connsiteY2" fmla="*/ 192491 h 192490"/>
                    <a:gd name="connsiteX3" fmla="*/ 0 w 151873"/>
                    <a:gd name="connsiteY3" fmla="*/ 192491 h 192490"/>
                    <a:gd name="connsiteX4" fmla="*/ 0 w 151873"/>
                    <a:gd name="connsiteY4" fmla="*/ 0 h 192490"/>
                    <a:gd name="connsiteX5" fmla="*/ 0 w 151873"/>
                    <a:gd name="connsiteY5" fmla="*/ 0 h 192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873" h="192490">
                      <a:moveTo>
                        <a:pt x="0" y="0"/>
                      </a:moveTo>
                      <a:lnTo>
                        <a:pt x="151873" y="0"/>
                      </a:lnTo>
                      <a:lnTo>
                        <a:pt x="151873" y="192491"/>
                      </a:lnTo>
                      <a:lnTo>
                        <a:pt x="0" y="192491"/>
                      </a:lnTo>
                      <a:lnTo>
                        <a:pt x="0" y="0"/>
                      </a:lnTo>
                      <a:lnTo>
                        <a:pt x="0" y="0"/>
                      </a:lnTo>
                      <a:close/>
                    </a:path>
                  </a:pathLst>
                </a:custGeom>
                <a:noFill/>
                <a:ln w="56416" cap="flat">
                  <a:solidFill>
                    <a:schemeClr val="accent1">
                      <a:lumMod val="75000"/>
                    </a:schemeClr>
                  </a:solid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7A99B357-C4FE-6D73-42A3-C3FFA283EA64}"/>
                    </a:ext>
                  </a:extLst>
                </p:cNvPr>
                <p:cNvSpPr/>
                <p:nvPr/>
              </p:nvSpPr>
              <p:spPr>
                <a:xfrm>
                  <a:off x="9988462" y="3004163"/>
                  <a:ext cx="688728" cy="17659"/>
                </a:xfrm>
                <a:custGeom>
                  <a:avLst/>
                  <a:gdLst>
                    <a:gd name="connsiteX0" fmla="*/ 0 w 688728"/>
                    <a:gd name="connsiteY0" fmla="*/ 0 h 17659"/>
                    <a:gd name="connsiteX1" fmla="*/ 688729 w 688728"/>
                    <a:gd name="connsiteY1" fmla="*/ 0 h 17659"/>
                  </a:gdLst>
                  <a:ahLst/>
                  <a:cxnLst>
                    <a:cxn ang="0">
                      <a:pos x="connsiteX0" y="connsiteY0"/>
                    </a:cxn>
                    <a:cxn ang="0">
                      <a:pos x="connsiteX1" y="connsiteY1"/>
                    </a:cxn>
                  </a:cxnLst>
                  <a:rect l="l" t="t" r="r" b="b"/>
                  <a:pathLst>
                    <a:path w="688728" h="17659">
                      <a:moveTo>
                        <a:pt x="0" y="0"/>
                      </a:moveTo>
                      <a:lnTo>
                        <a:pt x="688729" y="0"/>
                      </a:lnTo>
                    </a:path>
                  </a:pathLst>
                </a:custGeom>
                <a:ln w="56416" cap="flat">
                  <a:solidFill>
                    <a:schemeClr val="accent1">
                      <a:lumMod val="75000"/>
                    </a:schemeClr>
                  </a:solidFill>
                  <a:prstDash val="solid"/>
                  <a:miter/>
                </a:ln>
              </p:spPr>
              <p:txBody>
                <a:bodyPr rtlCol="0" anchor="ctr"/>
                <a:lstStyle/>
                <a:p>
                  <a:endParaRPr lang="en-US"/>
                </a:p>
              </p:txBody>
            </p:sp>
          </p:grpSp>
        </p:grpSp>
        <p:grpSp>
          <p:nvGrpSpPr>
            <p:cNvPr id="12" name="Graphic 31">
              <a:extLst>
                <a:ext uri="{FF2B5EF4-FFF2-40B4-BE49-F238E27FC236}">
                  <a16:creationId xmlns:a16="http://schemas.microsoft.com/office/drawing/2014/main" id="{0EA8D899-57B0-14A0-55BA-9FD907552C9C}"/>
                </a:ext>
              </a:extLst>
            </p:cNvPr>
            <p:cNvGrpSpPr/>
            <p:nvPr/>
          </p:nvGrpSpPr>
          <p:grpSpPr>
            <a:xfrm>
              <a:off x="8995986" y="1322959"/>
              <a:ext cx="2657786" cy="2657786"/>
              <a:chOff x="8995986" y="1322959"/>
              <a:chExt cx="2657786" cy="2657786"/>
            </a:xfrm>
          </p:grpSpPr>
          <p:sp>
            <p:nvSpPr>
              <p:cNvPr id="13" name="Freeform: Shape 12">
                <a:extLst>
                  <a:ext uri="{FF2B5EF4-FFF2-40B4-BE49-F238E27FC236}">
                    <a16:creationId xmlns:a16="http://schemas.microsoft.com/office/drawing/2014/main" id="{14F2AA60-9321-0390-9FC3-72E785A9ED1E}"/>
                  </a:ext>
                </a:extLst>
              </p:cNvPr>
              <p:cNvSpPr/>
              <p:nvPr/>
            </p:nvSpPr>
            <p:spPr>
              <a:xfrm>
                <a:off x="9264414" y="1451875"/>
                <a:ext cx="386747" cy="360258"/>
              </a:xfrm>
              <a:custGeom>
                <a:avLst/>
                <a:gdLst>
                  <a:gd name="connsiteX0" fmla="*/ 194257 w 386747"/>
                  <a:gd name="connsiteY0" fmla="*/ 211917 h 360258"/>
                  <a:gd name="connsiteX1" fmla="*/ 301981 w 386747"/>
                  <a:gd name="connsiteY1" fmla="*/ 105958 h 360258"/>
                  <a:gd name="connsiteX2" fmla="*/ 194257 w 386747"/>
                  <a:gd name="connsiteY2" fmla="*/ 0 h 360258"/>
                  <a:gd name="connsiteX3" fmla="*/ 86533 w 386747"/>
                  <a:gd name="connsiteY3" fmla="*/ 105958 h 360258"/>
                  <a:gd name="connsiteX4" fmla="*/ 194257 w 386747"/>
                  <a:gd name="connsiteY4" fmla="*/ 211917 h 360258"/>
                  <a:gd name="connsiteX5" fmla="*/ 194257 w 386747"/>
                  <a:gd name="connsiteY5" fmla="*/ 211917 h 360258"/>
                  <a:gd name="connsiteX6" fmla="*/ 194257 w 386747"/>
                  <a:gd name="connsiteY6" fmla="*/ 44149 h 360258"/>
                  <a:gd name="connsiteX7" fmla="*/ 257832 w 386747"/>
                  <a:gd name="connsiteY7" fmla="*/ 107724 h 360258"/>
                  <a:gd name="connsiteX8" fmla="*/ 194257 w 386747"/>
                  <a:gd name="connsiteY8" fmla="*/ 171299 h 360258"/>
                  <a:gd name="connsiteX9" fmla="*/ 130682 w 386747"/>
                  <a:gd name="connsiteY9" fmla="*/ 107724 h 360258"/>
                  <a:gd name="connsiteX10" fmla="*/ 194257 w 386747"/>
                  <a:gd name="connsiteY10" fmla="*/ 44149 h 360258"/>
                  <a:gd name="connsiteX11" fmla="*/ 194257 w 386747"/>
                  <a:gd name="connsiteY11" fmla="*/ 44149 h 360258"/>
                  <a:gd name="connsiteX12" fmla="*/ 386748 w 386747"/>
                  <a:gd name="connsiteY12" fmla="*/ 360258 h 360258"/>
                  <a:gd name="connsiteX13" fmla="*/ 279023 w 386747"/>
                  <a:gd name="connsiteY13" fmla="*/ 254300 h 360258"/>
                  <a:gd name="connsiteX14" fmla="*/ 107724 w 386747"/>
                  <a:gd name="connsiteY14" fmla="*/ 254300 h 360258"/>
                  <a:gd name="connsiteX15" fmla="*/ 0 w 386747"/>
                  <a:gd name="connsiteY15" fmla="*/ 360258 h 360258"/>
                  <a:gd name="connsiteX16" fmla="*/ 44149 w 386747"/>
                  <a:gd name="connsiteY16" fmla="*/ 360258 h 360258"/>
                  <a:gd name="connsiteX17" fmla="*/ 107724 w 386747"/>
                  <a:gd name="connsiteY17" fmla="*/ 296683 h 360258"/>
                  <a:gd name="connsiteX18" fmla="*/ 279023 w 386747"/>
                  <a:gd name="connsiteY18" fmla="*/ 296683 h 360258"/>
                  <a:gd name="connsiteX19" fmla="*/ 342598 w 386747"/>
                  <a:gd name="connsiteY19" fmla="*/ 360258 h 36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6747" h="360258">
                    <a:moveTo>
                      <a:pt x="194257" y="211917"/>
                    </a:moveTo>
                    <a:cubicBezTo>
                      <a:pt x="252534" y="211917"/>
                      <a:pt x="301981" y="164235"/>
                      <a:pt x="301981" y="105958"/>
                    </a:cubicBezTo>
                    <a:cubicBezTo>
                      <a:pt x="301981" y="47681"/>
                      <a:pt x="254300" y="0"/>
                      <a:pt x="194257" y="0"/>
                    </a:cubicBezTo>
                    <a:cubicBezTo>
                      <a:pt x="134214" y="0"/>
                      <a:pt x="86533" y="47681"/>
                      <a:pt x="86533" y="105958"/>
                    </a:cubicBezTo>
                    <a:cubicBezTo>
                      <a:pt x="86533" y="164235"/>
                      <a:pt x="134214" y="211917"/>
                      <a:pt x="194257" y="211917"/>
                    </a:cubicBezTo>
                    <a:lnTo>
                      <a:pt x="194257" y="211917"/>
                    </a:lnTo>
                    <a:close/>
                    <a:moveTo>
                      <a:pt x="194257" y="44149"/>
                    </a:moveTo>
                    <a:cubicBezTo>
                      <a:pt x="229576" y="44149"/>
                      <a:pt x="257832" y="72405"/>
                      <a:pt x="257832" y="107724"/>
                    </a:cubicBezTo>
                    <a:cubicBezTo>
                      <a:pt x="257832" y="143044"/>
                      <a:pt x="229576" y="171299"/>
                      <a:pt x="194257" y="171299"/>
                    </a:cubicBezTo>
                    <a:cubicBezTo>
                      <a:pt x="158937" y="171299"/>
                      <a:pt x="130682" y="143044"/>
                      <a:pt x="130682" y="107724"/>
                    </a:cubicBezTo>
                    <a:cubicBezTo>
                      <a:pt x="130682" y="72405"/>
                      <a:pt x="158937" y="44149"/>
                      <a:pt x="194257" y="44149"/>
                    </a:cubicBezTo>
                    <a:lnTo>
                      <a:pt x="194257" y="44149"/>
                    </a:lnTo>
                    <a:close/>
                    <a:moveTo>
                      <a:pt x="386748" y="360258"/>
                    </a:moveTo>
                    <a:cubicBezTo>
                      <a:pt x="386748" y="301981"/>
                      <a:pt x="339066" y="254300"/>
                      <a:pt x="279023" y="254300"/>
                    </a:cubicBezTo>
                    <a:lnTo>
                      <a:pt x="107724" y="254300"/>
                    </a:lnTo>
                    <a:cubicBezTo>
                      <a:pt x="49447" y="254300"/>
                      <a:pt x="0" y="301981"/>
                      <a:pt x="0" y="360258"/>
                    </a:cubicBezTo>
                    <a:moveTo>
                      <a:pt x="44149" y="360258"/>
                    </a:moveTo>
                    <a:cubicBezTo>
                      <a:pt x="44149" y="324939"/>
                      <a:pt x="72405" y="296683"/>
                      <a:pt x="107724" y="296683"/>
                    </a:cubicBezTo>
                    <a:lnTo>
                      <a:pt x="279023" y="296683"/>
                    </a:lnTo>
                    <a:cubicBezTo>
                      <a:pt x="314343" y="296683"/>
                      <a:pt x="342598" y="324939"/>
                      <a:pt x="342598" y="360258"/>
                    </a:cubicBezTo>
                  </a:path>
                </a:pathLst>
              </a:custGeom>
              <a:solidFill>
                <a:schemeClr val="accent1">
                  <a:lumMod val="75000"/>
                </a:schemeClr>
              </a:solidFill>
              <a:ln w="0" cap="flat">
                <a:solidFill>
                  <a:schemeClr val="accent1">
                    <a:lumMod val="75000"/>
                  </a:schemeClr>
                </a:solid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244E9350-F78D-6E89-CCAD-11244C025ED8}"/>
                  </a:ext>
                </a:extLst>
              </p:cNvPr>
              <p:cNvSpPr/>
              <p:nvPr/>
            </p:nvSpPr>
            <p:spPr>
              <a:xfrm>
                <a:off x="9121370" y="1322959"/>
                <a:ext cx="702856" cy="702856"/>
              </a:xfrm>
              <a:custGeom>
                <a:avLst/>
                <a:gdLst>
                  <a:gd name="connsiteX0" fmla="*/ 702856 w 702856"/>
                  <a:gd name="connsiteY0" fmla="*/ 351428 h 702856"/>
                  <a:gd name="connsiteX1" fmla="*/ 351428 w 702856"/>
                  <a:gd name="connsiteY1" fmla="*/ 702856 h 702856"/>
                  <a:gd name="connsiteX2" fmla="*/ 0 w 702856"/>
                  <a:gd name="connsiteY2" fmla="*/ 351428 h 702856"/>
                  <a:gd name="connsiteX3" fmla="*/ 351428 w 702856"/>
                  <a:gd name="connsiteY3" fmla="*/ 0 h 702856"/>
                  <a:gd name="connsiteX4" fmla="*/ 702856 w 702856"/>
                  <a:gd name="connsiteY4" fmla="*/ 351428 h 702856"/>
                  <a:gd name="connsiteX5" fmla="*/ 702856 w 702856"/>
                  <a:gd name="connsiteY5" fmla="*/ 351428 h 702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2856" h="702856">
                    <a:moveTo>
                      <a:pt x="702856" y="351428"/>
                    </a:moveTo>
                    <a:cubicBezTo>
                      <a:pt x="702856" y="545685"/>
                      <a:pt x="545685" y="702856"/>
                      <a:pt x="351428" y="702856"/>
                    </a:cubicBezTo>
                    <a:cubicBezTo>
                      <a:pt x="157171" y="702856"/>
                      <a:pt x="0" y="545685"/>
                      <a:pt x="0" y="351428"/>
                    </a:cubicBezTo>
                    <a:cubicBezTo>
                      <a:pt x="0" y="157171"/>
                      <a:pt x="157171" y="0"/>
                      <a:pt x="351428" y="0"/>
                    </a:cubicBezTo>
                    <a:cubicBezTo>
                      <a:pt x="545685" y="0"/>
                      <a:pt x="702856" y="157171"/>
                      <a:pt x="702856" y="351428"/>
                    </a:cubicBezTo>
                    <a:lnTo>
                      <a:pt x="702856" y="351428"/>
                    </a:lnTo>
                    <a:close/>
                  </a:path>
                </a:pathLst>
              </a:custGeom>
              <a:noFill/>
              <a:ln w="42312" cap="flat">
                <a:solidFill>
                  <a:schemeClr val="accent1">
                    <a:lumMod val="75000"/>
                  </a:schemeClr>
                </a:solid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B411B96-0473-43AF-6DD5-79336BB7E117}"/>
                  </a:ext>
                </a:extLst>
              </p:cNvPr>
              <p:cNvSpPr/>
              <p:nvPr/>
            </p:nvSpPr>
            <p:spPr>
              <a:xfrm>
                <a:off x="11095725" y="1451875"/>
                <a:ext cx="386747" cy="360258"/>
              </a:xfrm>
              <a:custGeom>
                <a:avLst/>
                <a:gdLst>
                  <a:gd name="connsiteX0" fmla="*/ 194257 w 386747"/>
                  <a:gd name="connsiteY0" fmla="*/ 211917 h 360258"/>
                  <a:gd name="connsiteX1" fmla="*/ 301981 w 386747"/>
                  <a:gd name="connsiteY1" fmla="*/ 105958 h 360258"/>
                  <a:gd name="connsiteX2" fmla="*/ 194257 w 386747"/>
                  <a:gd name="connsiteY2" fmla="*/ 0 h 360258"/>
                  <a:gd name="connsiteX3" fmla="*/ 86533 w 386747"/>
                  <a:gd name="connsiteY3" fmla="*/ 105958 h 360258"/>
                  <a:gd name="connsiteX4" fmla="*/ 194257 w 386747"/>
                  <a:gd name="connsiteY4" fmla="*/ 211917 h 360258"/>
                  <a:gd name="connsiteX5" fmla="*/ 194257 w 386747"/>
                  <a:gd name="connsiteY5" fmla="*/ 211917 h 360258"/>
                  <a:gd name="connsiteX6" fmla="*/ 194257 w 386747"/>
                  <a:gd name="connsiteY6" fmla="*/ 44149 h 360258"/>
                  <a:gd name="connsiteX7" fmla="*/ 257832 w 386747"/>
                  <a:gd name="connsiteY7" fmla="*/ 107724 h 360258"/>
                  <a:gd name="connsiteX8" fmla="*/ 194257 w 386747"/>
                  <a:gd name="connsiteY8" fmla="*/ 171299 h 360258"/>
                  <a:gd name="connsiteX9" fmla="*/ 130682 w 386747"/>
                  <a:gd name="connsiteY9" fmla="*/ 107724 h 360258"/>
                  <a:gd name="connsiteX10" fmla="*/ 194257 w 386747"/>
                  <a:gd name="connsiteY10" fmla="*/ 44149 h 360258"/>
                  <a:gd name="connsiteX11" fmla="*/ 194257 w 386747"/>
                  <a:gd name="connsiteY11" fmla="*/ 44149 h 360258"/>
                  <a:gd name="connsiteX12" fmla="*/ 386748 w 386747"/>
                  <a:gd name="connsiteY12" fmla="*/ 360258 h 360258"/>
                  <a:gd name="connsiteX13" fmla="*/ 279023 w 386747"/>
                  <a:gd name="connsiteY13" fmla="*/ 254300 h 360258"/>
                  <a:gd name="connsiteX14" fmla="*/ 107724 w 386747"/>
                  <a:gd name="connsiteY14" fmla="*/ 254300 h 360258"/>
                  <a:gd name="connsiteX15" fmla="*/ 0 w 386747"/>
                  <a:gd name="connsiteY15" fmla="*/ 360258 h 360258"/>
                  <a:gd name="connsiteX16" fmla="*/ 44149 w 386747"/>
                  <a:gd name="connsiteY16" fmla="*/ 360258 h 360258"/>
                  <a:gd name="connsiteX17" fmla="*/ 107724 w 386747"/>
                  <a:gd name="connsiteY17" fmla="*/ 296683 h 360258"/>
                  <a:gd name="connsiteX18" fmla="*/ 279023 w 386747"/>
                  <a:gd name="connsiteY18" fmla="*/ 296683 h 360258"/>
                  <a:gd name="connsiteX19" fmla="*/ 342598 w 386747"/>
                  <a:gd name="connsiteY19" fmla="*/ 360258 h 360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6747" h="360258">
                    <a:moveTo>
                      <a:pt x="194257" y="211917"/>
                    </a:moveTo>
                    <a:cubicBezTo>
                      <a:pt x="252534" y="211917"/>
                      <a:pt x="301981" y="164235"/>
                      <a:pt x="301981" y="105958"/>
                    </a:cubicBezTo>
                    <a:cubicBezTo>
                      <a:pt x="301981" y="47681"/>
                      <a:pt x="254300" y="0"/>
                      <a:pt x="194257" y="0"/>
                    </a:cubicBezTo>
                    <a:cubicBezTo>
                      <a:pt x="134214" y="0"/>
                      <a:pt x="86533" y="47681"/>
                      <a:pt x="86533" y="105958"/>
                    </a:cubicBezTo>
                    <a:cubicBezTo>
                      <a:pt x="86533" y="164235"/>
                      <a:pt x="134214" y="211917"/>
                      <a:pt x="194257" y="211917"/>
                    </a:cubicBezTo>
                    <a:lnTo>
                      <a:pt x="194257" y="211917"/>
                    </a:lnTo>
                    <a:close/>
                    <a:moveTo>
                      <a:pt x="194257" y="44149"/>
                    </a:moveTo>
                    <a:cubicBezTo>
                      <a:pt x="229576" y="44149"/>
                      <a:pt x="257832" y="72405"/>
                      <a:pt x="257832" y="107724"/>
                    </a:cubicBezTo>
                    <a:cubicBezTo>
                      <a:pt x="257832" y="143044"/>
                      <a:pt x="229576" y="171299"/>
                      <a:pt x="194257" y="171299"/>
                    </a:cubicBezTo>
                    <a:cubicBezTo>
                      <a:pt x="158938" y="171299"/>
                      <a:pt x="130682" y="143044"/>
                      <a:pt x="130682" y="107724"/>
                    </a:cubicBezTo>
                    <a:cubicBezTo>
                      <a:pt x="130682" y="72405"/>
                      <a:pt x="158938" y="44149"/>
                      <a:pt x="194257" y="44149"/>
                    </a:cubicBezTo>
                    <a:lnTo>
                      <a:pt x="194257" y="44149"/>
                    </a:lnTo>
                    <a:close/>
                    <a:moveTo>
                      <a:pt x="386748" y="360258"/>
                    </a:moveTo>
                    <a:cubicBezTo>
                      <a:pt x="386748" y="301981"/>
                      <a:pt x="339066" y="254300"/>
                      <a:pt x="279023" y="254300"/>
                    </a:cubicBezTo>
                    <a:lnTo>
                      <a:pt x="107724" y="254300"/>
                    </a:lnTo>
                    <a:cubicBezTo>
                      <a:pt x="49447" y="254300"/>
                      <a:pt x="0" y="301981"/>
                      <a:pt x="0" y="360258"/>
                    </a:cubicBezTo>
                    <a:moveTo>
                      <a:pt x="44149" y="360258"/>
                    </a:moveTo>
                    <a:cubicBezTo>
                      <a:pt x="44149" y="324939"/>
                      <a:pt x="72405" y="296683"/>
                      <a:pt x="107724" y="296683"/>
                    </a:cubicBezTo>
                    <a:lnTo>
                      <a:pt x="279023" y="296683"/>
                    </a:lnTo>
                    <a:cubicBezTo>
                      <a:pt x="314343" y="296683"/>
                      <a:pt x="342598" y="324939"/>
                      <a:pt x="342598" y="360258"/>
                    </a:cubicBezTo>
                  </a:path>
                </a:pathLst>
              </a:custGeom>
              <a:solidFill>
                <a:schemeClr val="accent1">
                  <a:lumMod val="75000"/>
                </a:schemeClr>
              </a:solidFill>
              <a:ln w="0" cap="flat">
                <a:solidFill>
                  <a:schemeClr val="accent1">
                    <a:lumMod val="75000"/>
                  </a:schemeClr>
                </a:solid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AB908113-201C-B8FF-CC10-DBD4D8E3DA69}"/>
                  </a:ext>
                </a:extLst>
              </p:cNvPr>
              <p:cNvSpPr/>
              <p:nvPr/>
            </p:nvSpPr>
            <p:spPr>
              <a:xfrm>
                <a:off x="10950916" y="1322959"/>
                <a:ext cx="702856" cy="702856"/>
              </a:xfrm>
              <a:custGeom>
                <a:avLst/>
                <a:gdLst>
                  <a:gd name="connsiteX0" fmla="*/ 702856 w 702856"/>
                  <a:gd name="connsiteY0" fmla="*/ 351428 h 702856"/>
                  <a:gd name="connsiteX1" fmla="*/ 351428 w 702856"/>
                  <a:gd name="connsiteY1" fmla="*/ 702856 h 702856"/>
                  <a:gd name="connsiteX2" fmla="*/ 0 w 702856"/>
                  <a:gd name="connsiteY2" fmla="*/ 351428 h 702856"/>
                  <a:gd name="connsiteX3" fmla="*/ 351428 w 702856"/>
                  <a:gd name="connsiteY3" fmla="*/ 0 h 702856"/>
                  <a:gd name="connsiteX4" fmla="*/ 702856 w 702856"/>
                  <a:gd name="connsiteY4" fmla="*/ 351428 h 702856"/>
                  <a:gd name="connsiteX5" fmla="*/ 702856 w 702856"/>
                  <a:gd name="connsiteY5" fmla="*/ 351428 h 702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2856" h="702856">
                    <a:moveTo>
                      <a:pt x="702856" y="351428"/>
                    </a:moveTo>
                    <a:cubicBezTo>
                      <a:pt x="702856" y="545685"/>
                      <a:pt x="545685" y="702856"/>
                      <a:pt x="351428" y="702856"/>
                    </a:cubicBezTo>
                    <a:cubicBezTo>
                      <a:pt x="157171" y="702856"/>
                      <a:pt x="0" y="545685"/>
                      <a:pt x="0" y="351428"/>
                    </a:cubicBezTo>
                    <a:cubicBezTo>
                      <a:pt x="0" y="157171"/>
                      <a:pt x="157171" y="0"/>
                      <a:pt x="351428" y="0"/>
                    </a:cubicBezTo>
                    <a:cubicBezTo>
                      <a:pt x="545685" y="0"/>
                      <a:pt x="702856" y="157171"/>
                      <a:pt x="702856" y="351428"/>
                    </a:cubicBezTo>
                    <a:lnTo>
                      <a:pt x="702856" y="351428"/>
                    </a:lnTo>
                    <a:close/>
                  </a:path>
                </a:pathLst>
              </a:custGeom>
              <a:noFill/>
              <a:ln w="42312" cap="flat">
                <a:solidFill>
                  <a:schemeClr val="accent1">
                    <a:lumMod val="75000"/>
                  </a:schemeClr>
                </a:solid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C18F741C-7DFC-D1FC-9CB4-79DE5B075D63}"/>
                  </a:ext>
                </a:extLst>
              </p:cNvPr>
              <p:cNvSpPr/>
              <p:nvPr/>
            </p:nvSpPr>
            <p:spPr>
              <a:xfrm>
                <a:off x="9140796" y="3406805"/>
                <a:ext cx="386747" cy="360257"/>
              </a:xfrm>
              <a:custGeom>
                <a:avLst/>
                <a:gdLst>
                  <a:gd name="connsiteX0" fmla="*/ 194257 w 386747"/>
                  <a:gd name="connsiteY0" fmla="*/ 211917 h 360257"/>
                  <a:gd name="connsiteX1" fmla="*/ 301981 w 386747"/>
                  <a:gd name="connsiteY1" fmla="*/ 105958 h 360257"/>
                  <a:gd name="connsiteX2" fmla="*/ 194257 w 386747"/>
                  <a:gd name="connsiteY2" fmla="*/ 0 h 360257"/>
                  <a:gd name="connsiteX3" fmla="*/ 86533 w 386747"/>
                  <a:gd name="connsiteY3" fmla="*/ 105958 h 360257"/>
                  <a:gd name="connsiteX4" fmla="*/ 194257 w 386747"/>
                  <a:gd name="connsiteY4" fmla="*/ 211917 h 360257"/>
                  <a:gd name="connsiteX5" fmla="*/ 194257 w 386747"/>
                  <a:gd name="connsiteY5" fmla="*/ 211917 h 360257"/>
                  <a:gd name="connsiteX6" fmla="*/ 194257 w 386747"/>
                  <a:gd name="connsiteY6" fmla="*/ 44149 h 360257"/>
                  <a:gd name="connsiteX7" fmla="*/ 257832 w 386747"/>
                  <a:gd name="connsiteY7" fmla="*/ 107724 h 360257"/>
                  <a:gd name="connsiteX8" fmla="*/ 194257 w 386747"/>
                  <a:gd name="connsiteY8" fmla="*/ 171299 h 360257"/>
                  <a:gd name="connsiteX9" fmla="*/ 130682 w 386747"/>
                  <a:gd name="connsiteY9" fmla="*/ 107724 h 360257"/>
                  <a:gd name="connsiteX10" fmla="*/ 194257 w 386747"/>
                  <a:gd name="connsiteY10" fmla="*/ 44149 h 360257"/>
                  <a:gd name="connsiteX11" fmla="*/ 194257 w 386747"/>
                  <a:gd name="connsiteY11" fmla="*/ 44149 h 360257"/>
                  <a:gd name="connsiteX12" fmla="*/ 386748 w 386747"/>
                  <a:gd name="connsiteY12" fmla="*/ 360258 h 360257"/>
                  <a:gd name="connsiteX13" fmla="*/ 279023 w 386747"/>
                  <a:gd name="connsiteY13" fmla="*/ 254300 h 360257"/>
                  <a:gd name="connsiteX14" fmla="*/ 107724 w 386747"/>
                  <a:gd name="connsiteY14" fmla="*/ 254300 h 360257"/>
                  <a:gd name="connsiteX15" fmla="*/ 0 w 386747"/>
                  <a:gd name="connsiteY15" fmla="*/ 360258 h 360257"/>
                  <a:gd name="connsiteX16" fmla="*/ 44149 w 386747"/>
                  <a:gd name="connsiteY16" fmla="*/ 360258 h 360257"/>
                  <a:gd name="connsiteX17" fmla="*/ 107724 w 386747"/>
                  <a:gd name="connsiteY17" fmla="*/ 296683 h 360257"/>
                  <a:gd name="connsiteX18" fmla="*/ 279023 w 386747"/>
                  <a:gd name="connsiteY18" fmla="*/ 296683 h 360257"/>
                  <a:gd name="connsiteX19" fmla="*/ 342598 w 386747"/>
                  <a:gd name="connsiteY19" fmla="*/ 360258 h 360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6747" h="360257">
                    <a:moveTo>
                      <a:pt x="194257" y="211917"/>
                    </a:moveTo>
                    <a:cubicBezTo>
                      <a:pt x="252534" y="211917"/>
                      <a:pt x="301981" y="164235"/>
                      <a:pt x="301981" y="105958"/>
                    </a:cubicBezTo>
                    <a:cubicBezTo>
                      <a:pt x="301981" y="47681"/>
                      <a:pt x="254300" y="0"/>
                      <a:pt x="194257" y="0"/>
                    </a:cubicBezTo>
                    <a:cubicBezTo>
                      <a:pt x="134214" y="0"/>
                      <a:pt x="86533" y="47681"/>
                      <a:pt x="86533" y="105958"/>
                    </a:cubicBezTo>
                    <a:cubicBezTo>
                      <a:pt x="86533" y="164235"/>
                      <a:pt x="134214" y="211917"/>
                      <a:pt x="194257" y="211917"/>
                    </a:cubicBezTo>
                    <a:lnTo>
                      <a:pt x="194257" y="211917"/>
                    </a:lnTo>
                    <a:close/>
                    <a:moveTo>
                      <a:pt x="194257" y="44149"/>
                    </a:moveTo>
                    <a:cubicBezTo>
                      <a:pt x="229576" y="44149"/>
                      <a:pt x="257832" y="72405"/>
                      <a:pt x="257832" y="107724"/>
                    </a:cubicBezTo>
                    <a:cubicBezTo>
                      <a:pt x="257832" y="143043"/>
                      <a:pt x="229576" y="171299"/>
                      <a:pt x="194257" y="171299"/>
                    </a:cubicBezTo>
                    <a:cubicBezTo>
                      <a:pt x="158937" y="171299"/>
                      <a:pt x="130682" y="143043"/>
                      <a:pt x="130682" y="107724"/>
                    </a:cubicBezTo>
                    <a:cubicBezTo>
                      <a:pt x="130682" y="72405"/>
                      <a:pt x="158937" y="44149"/>
                      <a:pt x="194257" y="44149"/>
                    </a:cubicBezTo>
                    <a:lnTo>
                      <a:pt x="194257" y="44149"/>
                    </a:lnTo>
                    <a:close/>
                    <a:moveTo>
                      <a:pt x="386748" y="360258"/>
                    </a:moveTo>
                    <a:cubicBezTo>
                      <a:pt x="386748" y="301981"/>
                      <a:pt x="339066" y="254300"/>
                      <a:pt x="279023" y="254300"/>
                    </a:cubicBezTo>
                    <a:lnTo>
                      <a:pt x="107724" y="254300"/>
                    </a:lnTo>
                    <a:cubicBezTo>
                      <a:pt x="49447" y="254300"/>
                      <a:pt x="0" y="301981"/>
                      <a:pt x="0" y="360258"/>
                    </a:cubicBezTo>
                    <a:moveTo>
                      <a:pt x="44149" y="360258"/>
                    </a:moveTo>
                    <a:cubicBezTo>
                      <a:pt x="44149" y="324939"/>
                      <a:pt x="72405" y="296683"/>
                      <a:pt x="107724" y="296683"/>
                    </a:cubicBezTo>
                    <a:lnTo>
                      <a:pt x="279023" y="296683"/>
                    </a:lnTo>
                    <a:cubicBezTo>
                      <a:pt x="314343" y="296683"/>
                      <a:pt x="342598" y="324939"/>
                      <a:pt x="342598" y="360258"/>
                    </a:cubicBezTo>
                  </a:path>
                </a:pathLst>
              </a:custGeom>
              <a:solidFill>
                <a:schemeClr val="accent1">
                  <a:lumMod val="75000"/>
                </a:schemeClr>
              </a:solidFill>
              <a:ln w="0" cap="flat">
                <a:solidFill>
                  <a:schemeClr val="accent1">
                    <a:lumMod val="75000"/>
                  </a:schemeClr>
                </a:solid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535EA5FA-1094-24E0-E726-66464D17E35B}"/>
                  </a:ext>
                </a:extLst>
              </p:cNvPr>
              <p:cNvSpPr/>
              <p:nvPr/>
            </p:nvSpPr>
            <p:spPr>
              <a:xfrm>
                <a:off x="8995986" y="3277889"/>
                <a:ext cx="702856" cy="702856"/>
              </a:xfrm>
              <a:custGeom>
                <a:avLst/>
                <a:gdLst>
                  <a:gd name="connsiteX0" fmla="*/ 702856 w 702856"/>
                  <a:gd name="connsiteY0" fmla="*/ 351428 h 702856"/>
                  <a:gd name="connsiteX1" fmla="*/ 351428 w 702856"/>
                  <a:gd name="connsiteY1" fmla="*/ 702856 h 702856"/>
                  <a:gd name="connsiteX2" fmla="*/ 0 w 702856"/>
                  <a:gd name="connsiteY2" fmla="*/ 351428 h 702856"/>
                  <a:gd name="connsiteX3" fmla="*/ 351428 w 702856"/>
                  <a:gd name="connsiteY3" fmla="*/ 0 h 702856"/>
                  <a:gd name="connsiteX4" fmla="*/ 702856 w 702856"/>
                  <a:gd name="connsiteY4" fmla="*/ 351428 h 702856"/>
                  <a:gd name="connsiteX5" fmla="*/ 702856 w 702856"/>
                  <a:gd name="connsiteY5" fmla="*/ 351428 h 702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2856" h="702856">
                    <a:moveTo>
                      <a:pt x="702856" y="351428"/>
                    </a:moveTo>
                    <a:cubicBezTo>
                      <a:pt x="702856" y="545685"/>
                      <a:pt x="545685" y="702856"/>
                      <a:pt x="351428" y="702856"/>
                    </a:cubicBezTo>
                    <a:cubicBezTo>
                      <a:pt x="157171" y="702856"/>
                      <a:pt x="0" y="545685"/>
                      <a:pt x="0" y="351428"/>
                    </a:cubicBezTo>
                    <a:cubicBezTo>
                      <a:pt x="0" y="157171"/>
                      <a:pt x="157171" y="0"/>
                      <a:pt x="351428" y="0"/>
                    </a:cubicBezTo>
                    <a:cubicBezTo>
                      <a:pt x="545685" y="0"/>
                      <a:pt x="702856" y="157171"/>
                      <a:pt x="702856" y="351428"/>
                    </a:cubicBezTo>
                    <a:lnTo>
                      <a:pt x="702856" y="351428"/>
                    </a:lnTo>
                    <a:close/>
                  </a:path>
                </a:pathLst>
              </a:custGeom>
              <a:noFill/>
              <a:ln w="42312" cap="flat">
                <a:solidFill>
                  <a:schemeClr val="accent1">
                    <a:lumMod val="75000"/>
                  </a:schemeClr>
                </a:solid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FDF65855-DC50-22FD-CFC1-784389D5FA35}"/>
                  </a:ext>
                </a:extLst>
              </p:cNvPr>
              <p:cNvSpPr/>
              <p:nvPr/>
            </p:nvSpPr>
            <p:spPr>
              <a:xfrm>
                <a:off x="9893099" y="1707941"/>
                <a:ext cx="123617" cy="467982"/>
              </a:xfrm>
              <a:custGeom>
                <a:avLst/>
                <a:gdLst>
                  <a:gd name="connsiteX0" fmla="*/ 123618 w 123617"/>
                  <a:gd name="connsiteY0" fmla="*/ 467982 h 467982"/>
                  <a:gd name="connsiteX1" fmla="*/ 123618 w 123617"/>
                  <a:gd name="connsiteY1" fmla="*/ 118320 h 467982"/>
                  <a:gd name="connsiteX2" fmla="*/ 0 w 123617"/>
                  <a:gd name="connsiteY2" fmla="*/ 0 h 467982"/>
                  <a:gd name="connsiteX3" fmla="*/ 0 w 123617"/>
                  <a:gd name="connsiteY3" fmla="*/ 0 h 467982"/>
                </a:gdLst>
                <a:ahLst/>
                <a:cxnLst>
                  <a:cxn ang="0">
                    <a:pos x="connsiteX0" y="connsiteY0"/>
                  </a:cxn>
                  <a:cxn ang="0">
                    <a:pos x="connsiteX1" y="connsiteY1"/>
                  </a:cxn>
                  <a:cxn ang="0">
                    <a:pos x="connsiteX2" y="connsiteY2"/>
                  </a:cxn>
                  <a:cxn ang="0">
                    <a:pos x="connsiteX3" y="connsiteY3"/>
                  </a:cxn>
                </a:cxnLst>
                <a:rect l="l" t="t" r="r" b="b"/>
                <a:pathLst>
                  <a:path w="123617" h="467982">
                    <a:moveTo>
                      <a:pt x="123618" y="467982"/>
                    </a:moveTo>
                    <a:lnTo>
                      <a:pt x="123618" y="118320"/>
                    </a:lnTo>
                    <a:cubicBezTo>
                      <a:pt x="123618" y="52979"/>
                      <a:pt x="68873" y="0"/>
                      <a:pt x="0" y="0"/>
                    </a:cubicBezTo>
                    <a:lnTo>
                      <a:pt x="0" y="0"/>
                    </a:lnTo>
                  </a:path>
                </a:pathLst>
              </a:custGeom>
              <a:noFill/>
              <a:ln w="42312" cap="flat">
                <a:solidFill>
                  <a:schemeClr val="accent1">
                    <a:lumMod val="75000"/>
                  </a:schemeClr>
                </a:solid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33AF6B73-1692-C5A0-04DF-42C766178394}"/>
                  </a:ext>
                </a:extLst>
              </p:cNvPr>
              <p:cNvSpPr/>
              <p:nvPr/>
            </p:nvSpPr>
            <p:spPr>
              <a:xfrm>
                <a:off x="10883809" y="2177689"/>
                <a:ext cx="453854" cy="109490"/>
              </a:xfrm>
              <a:custGeom>
                <a:avLst/>
                <a:gdLst>
                  <a:gd name="connsiteX0" fmla="*/ 0 w 453854"/>
                  <a:gd name="connsiteY0" fmla="*/ 109490 h 109490"/>
                  <a:gd name="connsiteX1" fmla="*/ 339066 w 453854"/>
                  <a:gd name="connsiteY1" fmla="*/ 109490 h 109490"/>
                  <a:gd name="connsiteX2" fmla="*/ 453855 w 453854"/>
                  <a:gd name="connsiteY2" fmla="*/ 0 h 109490"/>
                  <a:gd name="connsiteX3" fmla="*/ 453855 w 453854"/>
                  <a:gd name="connsiteY3" fmla="*/ 0 h 109490"/>
                </a:gdLst>
                <a:ahLst/>
                <a:cxnLst>
                  <a:cxn ang="0">
                    <a:pos x="connsiteX0" y="connsiteY0"/>
                  </a:cxn>
                  <a:cxn ang="0">
                    <a:pos x="connsiteX1" y="connsiteY1"/>
                  </a:cxn>
                  <a:cxn ang="0">
                    <a:pos x="connsiteX2" y="connsiteY2"/>
                  </a:cxn>
                  <a:cxn ang="0">
                    <a:pos x="connsiteX3" y="connsiteY3"/>
                  </a:cxn>
                </a:cxnLst>
                <a:rect l="l" t="t" r="r" b="b"/>
                <a:pathLst>
                  <a:path w="453854" h="109490">
                    <a:moveTo>
                      <a:pt x="0" y="109490"/>
                    </a:moveTo>
                    <a:lnTo>
                      <a:pt x="339066" y="109490"/>
                    </a:lnTo>
                    <a:cubicBezTo>
                      <a:pt x="402641" y="109490"/>
                      <a:pt x="453855" y="60043"/>
                      <a:pt x="453855" y="0"/>
                    </a:cubicBezTo>
                    <a:lnTo>
                      <a:pt x="453855" y="0"/>
                    </a:lnTo>
                  </a:path>
                </a:pathLst>
              </a:custGeom>
              <a:noFill/>
              <a:ln w="42312" cap="flat">
                <a:solidFill>
                  <a:schemeClr val="accent1">
                    <a:lumMod val="75000"/>
                  </a:schemeClr>
                </a:solid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5C139A03-E32E-EA5C-68FD-6603756A1785}"/>
                  </a:ext>
                </a:extLst>
              </p:cNvPr>
              <p:cNvSpPr/>
              <p:nvPr/>
            </p:nvSpPr>
            <p:spPr>
              <a:xfrm>
                <a:off x="9769481" y="3258463"/>
                <a:ext cx="109490" cy="390279"/>
              </a:xfrm>
              <a:custGeom>
                <a:avLst/>
                <a:gdLst>
                  <a:gd name="connsiteX0" fmla="*/ 109490 w 109490"/>
                  <a:gd name="connsiteY0" fmla="*/ 0 h 390279"/>
                  <a:gd name="connsiteX1" fmla="*/ 109490 w 109490"/>
                  <a:gd name="connsiteY1" fmla="*/ 275491 h 390279"/>
                  <a:gd name="connsiteX2" fmla="*/ 0 w 109490"/>
                  <a:gd name="connsiteY2" fmla="*/ 390280 h 390279"/>
                  <a:gd name="connsiteX3" fmla="*/ 0 w 109490"/>
                  <a:gd name="connsiteY3" fmla="*/ 390280 h 390279"/>
                </a:gdLst>
                <a:ahLst/>
                <a:cxnLst>
                  <a:cxn ang="0">
                    <a:pos x="connsiteX0" y="connsiteY0"/>
                  </a:cxn>
                  <a:cxn ang="0">
                    <a:pos x="connsiteX1" y="connsiteY1"/>
                  </a:cxn>
                  <a:cxn ang="0">
                    <a:pos x="connsiteX2" y="connsiteY2"/>
                  </a:cxn>
                  <a:cxn ang="0">
                    <a:pos x="connsiteX3" y="connsiteY3"/>
                  </a:cxn>
                </a:cxnLst>
                <a:rect l="l" t="t" r="r" b="b"/>
                <a:pathLst>
                  <a:path w="109490" h="390279">
                    <a:moveTo>
                      <a:pt x="109490" y="0"/>
                    </a:moveTo>
                    <a:lnTo>
                      <a:pt x="109490" y="275491"/>
                    </a:lnTo>
                    <a:cubicBezTo>
                      <a:pt x="109490" y="339066"/>
                      <a:pt x="60043" y="390280"/>
                      <a:pt x="0" y="390280"/>
                    </a:cubicBezTo>
                    <a:lnTo>
                      <a:pt x="0" y="390280"/>
                    </a:lnTo>
                  </a:path>
                </a:pathLst>
              </a:custGeom>
              <a:noFill/>
              <a:ln w="42312" cap="flat">
                <a:solidFill>
                  <a:schemeClr val="accent1">
                    <a:lumMod val="75000"/>
                  </a:schemeClr>
                </a:solidFill>
                <a:prstDash val="solid"/>
                <a:miter/>
              </a:ln>
            </p:spPr>
            <p:txBody>
              <a:bodyPr rtlCol="0" anchor="ctr"/>
              <a:lstStyle/>
              <a:p>
                <a:endParaRPr lang="en-US"/>
              </a:p>
            </p:txBody>
          </p:sp>
        </p:grpSp>
      </p:grpSp>
      <p:grpSp>
        <p:nvGrpSpPr>
          <p:cNvPr id="22" name="Graphic 31">
            <a:extLst>
              <a:ext uri="{FF2B5EF4-FFF2-40B4-BE49-F238E27FC236}">
                <a16:creationId xmlns:a16="http://schemas.microsoft.com/office/drawing/2014/main" id="{6391C5E5-C43A-777B-90D6-45EBCC10C008}"/>
              </a:ext>
            </a:extLst>
          </p:cNvPr>
          <p:cNvGrpSpPr/>
          <p:nvPr/>
        </p:nvGrpSpPr>
        <p:grpSpPr>
          <a:xfrm>
            <a:off x="13993684" y="2869949"/>
            <a:ext cx="586550" cy="584238"/>
            <a:chOff x="13993684" y="2869949"/>
            <a:chExt cx="586550" cy="584238"/>
          </a:xfrm>
        </p:grpSpPr>
        <p:grpSp>
          <p:nvGrpSpPr>
            <p:cNvPr id="23" name="Graphic 31">
              <a:extLst>
                <a:ext uri="{FF2B5EF4-FFF2-40B4-BE49-F238E27FC236}">
                  <a16:creationId xmlns:a16="http://schemas.microsoft.com/office/drawing/2014/main" id="{E772E593-DD0E-50EE-8940-7DAC34F99328}"/>
                </a:ext>
              </a:extLst>
            </p:cNvPr>
            <p:cNvGrpSpPr/>
            <p:nvPr/>
          </p:nvGrpSpPr>
          <p:grpSpPr>
            <a:xfrm>
              <a:off x="13993684" y="2869949"/>
              <a:ext cx="586550" cy="584238"/>
              <a:chOff x="13993684" y="2869949"/>
              <a:chExt cx="586550" cy="584238"/>
            </a:xfrm>
            <a:solidFill>
              <a:srgbClr val="650BA7"/>
            </a:solidFill>
          </p:grpSpPr>
          <p:sp>
            <p:nvSpPr>
              <p:cNvPr id="24" name="Freeform: Shape 23">
                <a:extLst>
                  <a:ext uri="{FF2B5EF4-FFF2-40B4-BE49-F238E27FC236}">
                    <a16:creationId xmlns:a16="http://schemas.microsoft.com/office/drawing/2014/main" id="{2A47F597-5EB1-22B0-12A0-A5E984F6C1E5}"/>
                  </a:ext>
                </a:extLst>
              </p:cNvPr>
              <p:cNvSpPr/>
              <p:nvPr/>
            </p:nvSpPr>
            <p:spPr>
              <a:xfrm>
                <a:off x="13993684" y="2869949"/>
                <a:ext cx="473279" cy="471514"/>
              </a:xfrm>
              <a:custGeom>
                <a:avLst/>
                <a:gdLst>
                  <a:gd name="connsiteX0" fmla="*/ 473280 w 473279"/>
                  <a:gd name="connsiteY0" fmla="*/ 234874 h 471514"/>
                  <a:gd name="connsiteX1" fmla="*/ 404407 w 473279"/>
                  <a:gd name="connsiteY1" fmla="*/ 402641 h 471514"/>
                  <a:gd name="connsiteX2" fmla="*/ 236640 w 473279"/>
                  <a:gd name="connsiteY2" fmla="*/ 471514 h 471514"/>
                  <a:gd name="connsiteX3" fmla="*/ 0 w 473279"/>
                  <a:gd name="connsiteY3" fmla="*/ 236640 h 471514"/>
                  <a:gd name="connsiteX4" fmla="*/ 234874 w 473279"/>
                  <a:gd name="connsiteY4" fmla="*/ 0 h 471514"/>
                  <a:gd name="connsiteX5" fmla="*/ 471514 w 473279"/>
                  <a:gd name="connsiteY5" fmla="*/ 234874 h 471514"/>
                  <a:gd name="connsiteX6" fmla="*/ 473280 w 473279"/>
                  <a:gd name="connsiteY6" fmla="*/ 234874 h 471514"/>
                  <a:gd name="connsiteX7" fmla="*/ 47681 w 473279"/>
                  <a:gd name="connsiteY7" fmla="*/ 233108 h 471514"/>
                  <a:gd name="connsiteX8" fmla="*/ 47681 w 473279"/>
                  <a:gd name="connsiteY8" fmla="*/ 233108 h 471514"/>
                  <a:gd name="connsiteX9" fmla="*/ 104192 w 473279"/>
                  <a:gd name="connsiteY9" fmla="*/ 367322 h 471514"/>
                  <a:gd name="connsiteX10" fmla="*/ 238406 w 473279"/>
                  <a:gd name="connsiteY10" fmla="*/ 423833 h 471514"/>
                  <a:gd name="connsiteX11" fmla="*/ 425599 w 473279"/>
                  <a:gd name="connsiteY11" fmla="*/ 234874 h 471514"/>
                  <a:gd name="connsiteX12" fmla="*/ 236640 w 473279"/>
                  <a:gd name="connsiteY12" fmla="*/ 47681 h 471514"/>
                  <a:gd name="connsiteX13" fmla="*/ 49447 w 473279"/>
                  <a:gd name="connsiteY13" fmla="*/ 236640 h 471514"/>
                  <a:gd name="connsiteX14" fmla="*/ 49447 w 473279"/>
                  <a:gd name="connsiteY14" fmla="*/ 236640 h 471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279" h="471514">
                    <a:moveTo>
                      <a:pt x="473280" y="234874"/>
                    </a:moveTo>
                    <a:cubicBezTo>
                      <a:pt x="473280" y="296683"/>
                      <a:pt x="448556" y="356726"/>
                      <a:pt x="404407" y="402641"/>
                    </a:cubicBezTo>
                    <a:cubicBezTo>
                      <a:pt x="360258" y="446791"/>
                      <a:pt x="300215" y="471514"/>
                      <a:pt x="236640" y="471514"/>
                    </a:cubicBezTo>
                    <a:cubicBezTo>
                      <a:pt x="104192" y="471514"/>
                      <a:pt x="0" y="367322"/>
                      <a:pt x="0" y="236640"/>
                    </a:cubicBezTo>
                    <a:cubicBezTo>
                      <a:pt x="0" y="104192"/>
                      <a:pt x="104192" y="0"/>
                      <a:pt x="234874" y="0"/>
                    </a:cubicBezTo>
                    <a:cubicBezTo>
                      <a:pt x="365556" y="0"/>
                      <a:pt x="471514" y="104192"/>
                      <a:pt x="471514" y="234874"/>
                    </a:cubicBezTo>
                    <a:lnTo>
                      <a:pt x="473280" y="234874"/>
                    </a:lnTo>
                    <a:close/>
                    <a:moveTo>
                      <a:pt x="47681" y="233108"/>
                    </a:moveTo>
                    <a:lnTo>
                      <a:pt x="47681" y="233108"/>
                    </a:lnTo>
                    <a:cubicBezTo>
                      <a:pt x="47681" y="284321"/>
                      <a:pt x="67107" y="332002"/>
                      <a:pt x="104192" y="367322"/>
                    </a:cubicBezTo>
                    <a:cubicBezTo>
                      <a:pt x="141278" y="402641"/>
                      <a:pt x="188959" y="423833"/>
                      <a:pt x="238406" y="423833"/>
                    </a:cubicBezTo>
                    <a:cubicBezTo>
                      <a:pt x="340832" y="422067"/>
                      <a:pt x="425599" y="339066"/>
                      <a:pt x="425599" y="234874"/>
                    </a:cubicBezTo>
                    <a:cubicBezTo>
                      <a:pt x="423833" y="132448"/>
                      <a:pt x="340832" y="47681"/>
                      <a:pt x="236640" y="47681"/>
                    </a:cubicBezTo>
                    <a:cubicBezTo>
                      <a:pt x="134213" y="49447"/>
                      <a:pt x="49447" y="132448"/>
                      <a:pt x="49447" y="236640"/>
                    </a:cubicBezTo>
                    <a:lnTo>
                      <a:pt x="49447" y="236640"/>
                    </a:lnTo>
                    <a:close/>
                  </a:path>
                </a:pathLst>
              </a:custGeom>
              <a:solidFill>
                <a:srgbClr val="650BA7"/>
              </a:solidFill>
              <a:ln w="0" cap="flat">
                <a:solidFill>
                  <a:schemeClr val="accent1">
                    <a:lumMod val="75000"/>
                  </a:schemeClr>
                </a:solid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39F69B74-0E0B-AB34-DB59-3C7AB0F5019A}"/>
                  </a:ext>
                </a:extLst>
              </p:cNvPr>
              <p:cNvSpPr/>
              <p:nvPr/>
            </p:nvSpPr>
            <p:spPr>
              <a:xfrm rot="-2700000">
                <a:off x="14447754" y="3215749"/>
                <a:ext cx="47681" cy="259597"/>
              </a:xfrm>
              <a:custGeom>
                <a:avLst/>
                <a:gdLst>
                  <a:gd name="connsiteX0" fmla="*/ 0 w 47681"/>
                  <a:gd name="connsiteY0" fmla="*/ 0 h 259597"/>
                  <a:gd name="connsiteX1" fmla="*/ 47681 w 47681"/>
                  <a:gd name="connsiteY1" fmla="*/ 0 h 259597"/>
                  <a:gd name="connsiteX2" fmla="*/ 47681 w 47681"/>
                  <a:gd name="connsiteY2" fmla="*/ 259598 h 259597"/>
                  <a:gd name="connsiteX3" fmla="*/ 0 w 47681"/>
                  <a:gd name="connsiteY3" fmla="*/ 259598 h 259597"/>
                </a:gdLst>
                <a:ahLst/>
                <a:cxnLst>
                  <a:cxn ang="0">
                    <a:pos x="connsiteX0" y="connsiteY0"/>
                  </a:cxn>
                  <a:cxn ang="0">
                    <a:pos x="connsiteX1" y="connsiteY1"/>
                  </a:cxn>
                  <a:cxn ang="0">
                    <a:pos x="connsiteX2" y="connsiteY2"/>
                  </a:cxn>
                  <a:cxn ang="0">
                    <a:pos x="connsiteX3" y="connsiteY3"/>
                  </a:cxn>
                </a:cxnLst>
                <a:rect l="l" t="t" r="r" b="b"/>
                <a:pathLst>
                  <a:path w="47681" h="259597">
                    <a:moveTo>
                      <a:pt x="0" y="0"/>
                    </a:moveTo>
                    <a:lnTo>
                      <a:pt x="47681" y="0"/>
                    </a:lnTo>
                    <a:lnTo>
                      <a:pt x="47681" y="259598"/>
                    </a:lnTo>
                    <a:lnTo>
                      <a:pt x="0" y="259598"/>
                    </a:lnTo>
                    <a:close/>
                  </a:path>
                </a:pathLst>
              </a:custGeom>
              <a:solidFill>
                <a:srgbClr val="650BA7"/>
              </a:solidFill>
              <a:ln w="0" cap="flat">
                <a:solidFill>
                  <a:schemeClr val="accent1">
                    <a:lumMod val="75000"/>
                  </a:schemeClr>
                </a:solidFill>
                <a:prstDash val="solid"/>
                <a:miter/>
              </a:ln>
            </p:spPr>
            <p:txBody>
              <a:bodyPr rtlCol="0" anchor="ctr"/>
              <a:lstStyle/>
              <a:p>
                <a:endParaRPr lang="en-US"/>
              </a:p>
            </p:txBody>
          </p:sp>
        </p:grpSp>
        <p:sp>
          <p:nvSpPr>
            <p:cNvPr id="27" name="Freeform: Shape 26">
              <a:extLst>
                <a:ext uri="{FF2B5EF4-FFF2-40B4-BE49-F238E27FC236}">
                  <a16:creationId xmlns:a16="http://schemas.microsoft.com/office/drawing/2014/main" id="{3A5EF6E9-ADDD-C2F1-8EE9-E2190172B13F}"/>
                </a:ext>
              </a:extLst>
            </p:cNvPr>
            <p:cNvSpPr/>
            <p:nvPr/>
          </p:nvSpPr>
          <p:spPr>
            <a:xfrm>
              <a:off x="14041364" y="2917631"/>
              <a:ext cx="377917" cy="376151"/>
            </a:xfrm>
            <a:custGeom>
              <a:avLst/>
              <a:gdLst>
                <a:gd name="connsiteX0" fmla="*/ 0 w 377917"/>
                <a:gd name="connsiteY0" fmla="*/ 185427 h 376151"/>
                <a:gd name="connsiteX1" fmla="*/ 0 w 377917"/>
                <a:gd name="connsiteY1" fmla="*/ 185427 h 376151"/>
                <a:gd name="connsiteX2" fmla="*/ 56511 w 377917"/>
                <a:gd name="connsiteY2" fmla="*/ 319641 h 376151"/>
                <a:gd name="connsiteX3" fmla="*/ 190725 w 377917"/>
                <a:gd name="connsiteY3" fmla="*/ 376152 h 376151"/>
                <a:gd name="connsiteX4" fmla="*/ 377918 w 377917"/>
                <a:gd name="connsiteY4" fmla="*/ 187193 h 376151"/>
                <a:gd name="connsiteX5" fmla="*/ 188959 w 377917"/>
                <a:gd name="connsiteY5" fmla="*/ 0 h 376151"/>
                <a:gd name="connsiteX6" fmla="*/ 1766 w 377917"/>
                <a:gd name="connsiteY6" fmla="*/ 188959 h 376151"/>
                <a:gd name="connsiteX7" fmla="*/ 1766 w 377917"/>
                <a:gd name="connsiteY7" fmla="*/ 188959 h 376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7917" h="376151">
                  <a:moveTo>
                    <a:pt x="0" y="185427"/>
                  </a:moveTo>
                  <a:lnTo>
                    <a:pt x="0" y="185427"/>
                  </a:lnTo>
                  <a:cubicBezTo>
                    <a:pt x="0" y="236640"/>
                    <a:pt x="19426" y="284321"/>
                    <a:pt x="56511" y="319641"/>
                  </a:cubicBezTo>
                  <a:cubicBezTo>
                    <a:pt x="93597" y="354960"/>
                    <a:pt x="141278" y="376152"/>
                    <a:pt x="190725" y="376152"/>
                  </a:cubicBezTo>
                  <a:cubicBezTo>
                    <a:pt x="293151" y="374386"/>
                    <a:pt x="377918" y="291385"/>
                    <a:pt x="377918" y="187193"/>
                  </a:cubicBezTo>
                  <a:cubicBezTo>
                    <a:pt x="376152" y="84767"/>
                    <a:pt x="293151" y="0"/>
                    <a:pt x="188959" y="0"/>
                  </a:cubicBezTo>
                  <a:cubicBezTo>
                    <a:pt x="86532" y="1766"/>
                    <a:pt x="1766" y="84767"/>
                    <a:pt x="1766" y="188959"/>
                  </a:cubicBezTo>
                  <a:lnTo>
                    <a:pt x="1766" y="188959"/>
                  </a:lnTo>
                  <a:close/>
                </a:path>
              </a:pathLst>
            </a:custGeom>
            <a:solidFill>
              <a:srgbClr val="FFFFFF"/>
            </a:solidFill>
            <a:ln w="0" cap="flat">
              <a:solidFill>
                <a:schemeClr val="accent1">
                  <a:lumMod val="75000"/>
                </a:schemeClr>
              </a:solidFill>
              <a:prstDash val="solid"/>
              <a:miter/>
            </a:ln>
          </p:spPr>
          <p:txBody>
            <a:bodyPr rtlCol="0" anchor="ctr"/>
            <a:lstStyle/>
            <a:p>
              <a:endParaRPr lang="en-US"/>
            </a:p>
          </p:txBody>
        </p:sp>
      </p:grpSp>
      <p:sp>
        <p:nvSpPr>
          <p:cNvPr id="34" name="Footer Placeholder 1">
            <a:extLst>
              <a:ext uri="{FF2B5EF4-FFF2-40B4-BE49-F238E27FC236}">
                <a16:creationId xmlns:a16="http://schemas.microsoft.com/office/drawing/2014/main" id="{397E8395-0EAE-DC8A-F919-4DA21CF514DF}"/>
              </a:ext>
            </a:extLst>
          </p:cNvPr>
          <p:cNvSpPr>
            <a:spLocks noGrp="1"/>
          </p:cNvSpPr>
          <p:nvPr>
            <p:ph type="ftr" sz="quarter" idx="11"/>
          </p:nvPr>
        </p:nvSpPr>
        <p:spPr>
          <a:xfrm>
            <a:off x="377694" y="6196830"/>
            <a:ext cx="11369675" cy="338554"/>
          </a:xfrm>
        </p:spPr>
        <p:txBody>
          <a:bodyPr wrap="square">
            <a:spAutoFit/>
          </a:bodyPr>
          <a:lstStyle/>
          <a:p>
            <a:r>
              <a:rPr lang="en-US" sz="800" b="1" dirty="0">
                <a:solidFill>
                  <a:schemeClr val="accent1">
                    <a:lumMod val="50000"/>
                  </a:schemeClr>
                </a:solidFill>
                <a:latin typeface="+mn-lt"/>
              </a:rPr>
              <a:t>APL: </a:t>
            </a:r>
            <a:r>
              <a:rPr lang="en-US" sz="800" dirty="0">
                <a:solidFill>
                  <a:schemeClr val="accent1">
                    <a:lumMod val="50000"/>
                  </a:schemeClr>
                </a:solidFill>
                <a:latin typeface="+mn-lt"/>
              </a:rPr>
              <a:t>advanced precancerous lesion; </a:t>
            </a:r>
            <a:r>
              <a:rPr lang="en-US" b="1" dirty="0">
                <a:solidFill>
                  <a:schemeClr val="accent1">
                    <a:lumMod val="50000"/>
                  </a:schemeClr>
                </a:solidFill>
                <a:latin typeface="+mn-lt"/>
              </a:rPr>
              <a:t>CRC: </a:t>
            </a:r>
            <a:r>
              <a:rPr lang="en-US" sz="800" dirty="0">
                <a:solidFill>
                  <a:schemeClr val="accent1">
                    <a:lumMod val="50000"/>
                  </a:schemeClr>
                </a:solidFill>
                <a:latin typeface="+mn-lt"/>
              </a:rPr>
              <a:t>colorectal cancer; </a:t>
            </a:r>
            <a:r>
              <a:rPr lang="en-US" b="1" dirty="0">
                <a:solidFill>
                  <a:schemeClr val="accent1">
                    <a:lumMod val="50000"/>
                  </a:schemeClr>
                </a:solidFill>
                <a:latin typeface="+mn-lt"/>
              </a:rPr>
              <a:t>*FIT</a:t>
            </a:r>
            <a:r>
              <a:rPr lang="en-US" sz="800" dirty="0">
                <a:solidFill>
                  <a:schemeClr val="accent1">
                    <a:lumMod val="50000"/>
                  </a:schemeClr>
                </a:solidFill>
                <a:latin typeface="+mn-lt"/>
              </a:rPr>
              <a:t>: fecal immunochemical test (*Polymedco OC-Auto</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 Micro 80 </a:t>
            </a:r>
            <a:r>
              <a:rPr lang="en-US" sz="800" dirty="0" err="1">
                <a:solidFill>
                  <a:schemeClr val="accent1">
                    <a:lumMod val="50000"/>
                  </a:schemeClr>
                </a:solidFill>
                <a:latin typeface="+mn-lt"/>
              </a:rPr>
              <a:t>iFOB</a:t>
            </a:r>
            <a:r>
              <a:rPr lang="en-US" sz="800" dirty="0">
                <a:solidFill>
                  <a:schemeClr val="accent1">
                    <a:lumMod val="50000"/>
                  </a:schemeClr>
                </a:solidFill>
                <a:latin typeface="+mn-lt"/>
              </a:rPr>
              <a:t> Test, positivity cutoff: hemoglobin &gt;100 ng/ mL); </a:t>
            </a:r>
          </a:p>
          <a:p>
            <a:r>
              <a:rPr lang="en-US" sz="800" dirty="0">
                <a:solidFill>
                  <a:schemeClr val="accent1">
                    <a:lumMod val="50000"/>
                  </a:schemeClr>
                </a:solidFill>
                <a:latin typeface="+mn-lt"/>
              </a:rPr>
              <a:t>Imperiale TF, et al. </a:t>
            </a:r>
            <a:r>
              <a:rPr lang="en-US" sz="800" i="1" dirty="0">
                <a:solidFill>
                  <a:schemeClr val="accent1">
                    <a:lumMod val="50000"/>
                  </a:schemeClr>
                </a:solidFill>
                <a:latin typeface="+mn-lt"/>
              </a:rPr>
              <a:t>N Engl J Med</a:t>
            </a:r>
            <a:r>
              <a:rPr lang="en-US" sz="800" dirty="0">
                <a:solidFill>
                  <a:schemeClr val="accent1">
                    <a:lumMod val="50000"/>
                  </a:schemeClr>
                </a:solidFill>
                <a:latin typeface="+mn-lt"/>
              </a:rPr>
              <a:t>. 2024;390(11):984-993.</a:t>
            </a:r>
          </a:p>
        </p:txBody>
      </p:sp>
    </p:spTree>
    <p:extLst>
      <p:ext uri="{BB962C8B-B14F-4D97-AF65-F5344CB8AC3E}">
        <p14:creationId xmlns:p14="http://schemas.microsoft.com/office/powerpoint/2010/main" val="1804273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265F14-261F-AD08-76EE-AC457909F0C9}"/>
              </a:ext>
            </a:extLst>
          </p:cNvPr>
          <p:cNvSpPr>
            <a:spLocks noGrp="1"/>
          </p:cNvSpPr>
          <p:nvPr>
            <p:ph type="title"/>
          </p:nvPr>
        </p:nvSpPr>
        <p:spPr/>
        <p:txBody>
          <a:bodyPr/>
          <a:lstStyle/>
          <a:p>
            <a:r>
              <a:rPr lang="en-US" dirty="0">
                <a:solidFill>
                  <a:schemeClr val="accent4">
                    <a:lumMod val="50000"/>
                  </a:schemeClr>
                </a:solidFill>
              </a:rPr>
              <a:t>How Did the Next-Generation mt-sDNA Test Data Compare to FIT* in the BLUE-C Study?</a:t>
            </a:r>
            <a:endParaRPr lang="en-IN" dirty="0">
              <a:solidFill>
                <a:schemeClr val="accent4">
                  <a:lumMod val="50000"/>
                </a:schemeClr>
              </a:solidFill>
            </a:endParaRPr>
          </a:p>
        </p:txBody>
      </p:sp>
      <p:sp>
        <p:nvSpPr>
          <p:cNvPr id="17" name="Text Placeholder 16">
            <a:extLst>
              <a:ext uri="{FF2B5EF4-FFF2-40B4-BE49-F238E27FC236}">
                <a16:creationId xmlns:a16="http://schemas.microsoft.com/office/drawing/2014/main" id="{6C8BD72D-2266-8584-544B-FA2C2CE14E37}"/>
              </a:ext>
            </a:extLst>
          </p:cNvPr>
          <p:cNvSpPr>
            <a:spLocks noGrp="1"/>
          </p:cNvSpPr>
          <p:nvPr>
            <p:ph type="body" sz="quarter" idx="13"/>
          </p:nvPr>
        </p:nvSpPr>
        <p:spPr/>
        <p:txBody>
          <a:bodyPr/>
          <a:lstStyle/>
          <a:p>
            <a:pPr algn="ctr"/>
            <a:r>
              <a:rPr lang="en-US" dirty="0">
                <a:solidFill>
                  <a:schemeClr val="accent4">
                    <a:lumMod val="50000"/>
                  </a:schemeClr>
                </a:solidFill>
              </a:rPr>
              <a:t>Specificity of the Next-generation mt-sDNA Test by Age Group</a:t>
            </a:r>
          </a:p>
        </p:txBody>
      </p:sp>
      <p:sp>
        <p:nvSpPr>
          <p:cNvPr id="41" name="Rectangle 40">
            <a:extLst>
              <a:ext uri="{FF2B5EF4-FFF2-40B4-BE49-F238E27FC236}">
                <a16:creationId xmlns:a16="http://schemas.microsoft.com/office/drawing/2014/main" id="{BCA50223-BA84-A703-F188-611225CB2336}"/>
              </a:ext>
            </a:extLst>
          </p:cNvPr>
          <p:cNvSpPr/>
          <p:nvPr/>
        </p:nvSpPr>
        <p:spPr>
          <a:xfrm>
            <a:off x="457200" y="5516651"/>
            <a:ext cx="11277599" cy="476033"/>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defTabSz="914377" fontAlgn="base">
              <a:defRPr/>
            </a:pPr>
            <a:r>
              <a:rPr kumimoji="0" lang="en-US" sz="1300" b="1" i="0" u="none" strike="noStrike" kern="1200" cap="none" spc="0" normalizeH="0" baseline="0" noProof="0" dirty="0">
                <a:ln>
                  <a:noFill/>
                </a:ln>
                <a:solidFill>
                  <a:srgbClr val="FFFFFF"/>
                </a:solidFill>
                <a:effectLst/>
                <a:uLnTx/>
                <a:uFillTx/>
                <a:latin typeface="Arial"/>
                <a:cs typeface="Arial"/>
              </a:rPr>
              <a:t>Specificity of the next-generation mt-sDNA test and FIT was equivalent for younger patients (45-49 and 50-64), which is meaningful as younger patients may be more likely to seek stool-based screening.</a:t>
            </a:r>
            <a:r>
              <a:rPr kumimoji="0" lang="en-US" sz="1300" b="1" i="0" u="none" strike="noStrike" kern="1200" cap="none" spc="0" normalizeH="0" baseline="30000" noProof="0" dirty="0">
                <a:ln>
                  <a:noFill/>
                </a:ln>
                <a:solidFill>
                  <a:srgbClr val="FFFFFF"/>
                </a:solidFill>
                <a:effectLst/>
                <a:uLnTx/>
                <a:uFillTx/>
                <a:latin typeface="Arial"/>
                <a:cs typeface="Arial"/>
              </a:rPr>
              <a:t>1,2</a:t>
            </a:r>
          </a:p>
        </p:txBody>
      </p:sp>
      <p:sp>
        <p:nvSpPr>
          <p:cNvPr id="43" name="Footer Placeholder 1">
            <a:extLst>
              <a:ext uri="{FF2B5EF4-FFF2-40B4-BE49-F238E27FC236}">
                <a16:creationId xmlns:a16="http://schemas.microsoft.com/office/drawing/2014/main" id="{668E3AB7-9519-42D3-DED1-5287C3FF80F4}"/>
              </a:ext>
            </a:extLst>
          </p:cNvPr>
          <p:cNvSpPr>
            <a:spLocks noGrp="1"/>
          </p:cNvSpPr>
          <p:nvPr>
            <p:ph type="ftr" sz="quarter" idx="11"/>
          </p:nvPr>
        </p:nvSpPr>
        <p:spPr>
          <a:xfrm>
            <a:off x="365124" y="6074189"/>
            <a:ext cx="11369675" cy="584775"/>
          </a:xfrm>
        </p:spPr>
        <p:txBody>
          <a:bodyPr wrap="square">
            <a:spAutoFit/>
          </a:bodyPr>
          <a:lstStyle/>
          <a:p>
            <a:endParaRPr lang="en-US" sz="800" dirty="0">
              <a:solidFill>
                <a:schemeClr val="accent1">
                  <a:lumMod val="50000"/>
                </a:schemeClr>
              </a:solidFill>
              <a:latin typeface="+mn-lt"/>
            </a:endParaRPr>
          </a:p>
          <a:p>
            <a:r>
              <a:rPr lang="en-US" sz="800" dirty="0">
                <a:solidFill>
                  <a:schemeClr val="accent1">
                    <a:lumMod val="50000"/>
                  </a:schemeClr>
                </a:solidFill>
                <a:latin typeface="+mn-lt"/>
              </a:rPr>
              <a:t>*Polymedco OC-Auto</a:t>
            </a:r>
            <a:r>
              <a:rPr lang="en-US" sz="800" baseline="30000" dirty="0">
                <a:solidFill>
                  <a:schemeClr val="accent1">
                    <a:lumMod val="50000"/>
                  </a:schemeClr>
                </a:solidFill>
                <a:latin typeface="+mn-lt"/>
              </a:rPr>
              <a:t>®</a:t>
            </a:r>
            <a:r>
              <a:rPr lang="en-US" sz="800" dirty="0">
                <a:solidFill>
                  <a:schemeClr val="accent1">
                    <a:lumMod val="50000"/>
                  </a:schemeClr>
                </a:solidFill>
                <a:latin typeface="+mn-lt"/>
              </a:rPr>
              <a:t> Micro 80 </a:t>
            </a:r>
            <a:r>
              <a:rPr lang="en-US" sz="800" dirty="0" err="1">
                <a:solidFill>
                  <a:schemeClr val="accent1">
                    <a:lumMod val="50000"/>
                  </a:schemeClr>
                </a:solidFill>
                <a:latin typeface="+mn-lt"/>
              </a:rPr>
              <a:t>iFOB</a:t>
            </a:r>
            <a:r>
              <a:rPr lang="en-US" sz="800" dirty="0">
                <a:solidFill>
                  <a:schemeClr val="accent1">
                    <a:lumMod val="50000"/>
                  </a:schemeClr>
                </a:solidFill>
                <a:latin typeface="+mn-lt"/>
              </a:rPr>
              <a:t> Test, positivity cutoff: hemoglobin &gt;100 ng/mL. </a:t>
            </a:r>
          </a:p>
          <a:p>
            <a:r>
              <a:rPr lang="en-US" sz="800" b="1" dirty="0">
                <a:solidFill>
                  <a:schemeClr val="accent1">
                    <a:lumMod val="50000"/>
                  </a:schemeClr>
                </a:solidFill>
                <a:latin typeface="+mn-lt"/>
              </a:rPr>
              <a:t>CI: </a:t>
            </a:r>
            <a:r>
              <a:rPr lang="en-US" sz="800" dirty="0">
                <a:solidFill>
                  <a:schemeClr val="accent1">
                    <a:lumMod val="50000"/>
                  </a:schemeClr>
                </a:solidFill>
                <a:latin typeface="+mn-lt"/>
              </a:rPr>
              <a:t>confidence interval; </a:t>
            </a:r>
            <a:r>
              <a:rPr lang="en-US" b="1" dirty="0">
                <a:solidFill>
                  <a:schemeClr val="accent1">
                    <a:lumMod val="50000"/>
                  </a:schemeClr>
                </a:solidFill>
                <a:latin typeface="+mn-lt"/>
              </a:rPr>
              <a:t>FIT:</a:t>
            </a:r>
            <a:r>
              <a:rPr lang="en-US" sz="800" dirty="0">
                <a:solidFill>
                  <a:schemeClr val="accent1">
                    <a:lumMod val="50000"/>
                  </a:schemeClr>
                </a:solidFill>
                <a:latin typeface="+mn-lt"/>
              </a:rPr>
              <a:t> fecal immunochemical test.</a:t>
            </a:r>
          </a:p>
          <a:p>
            <a:r>
              <a:rPr lang="da-DK" sz="800" dirty="0">
                <a:solidFill>
                  <a:schemeClr val="accent1">
                    <a:lumMod val="50000"/>
                  </a:schemeClr>
                </a:solidFill>
                <a:latin typeface="+mn-lt"/>
              </a:rPr>
              <a:t>1.  Imperiale TF, et al. </a:t>
            </a:r>
            <a:r>
              <a:rPr lang="da-DK" sz="800" i="1" dirty="0">
                <a:solidFill>
                  <a:schemeClr val="accent1">
                    <a:lumMod val="50000"/>
                  </a:schemeClr>
                </a:solidFill>
                <a:latin typeface="+mn-lt"/>
              </a:rPr>
              <a:t>N Engl J Med</a:t>
            </a:r>
            <a:r>
              <a:rPr lang="da-DK" sz="800" dirty="0">
                <a:solidFill>
                  <a:schemeClr val="accent1">
                    <a:lumMod val="50000"/>
                  </a:schemeClr>
                </a:solidFill>
                <a:latin typeface="+mn-lt"/>
              </a:rPr>
              <a:t>. 2024;390(Suppl):S1-S46. 2. Zhu X, et al. </a:t>
            </a:r>
            <a:r>
              <a:rPr lang="da-DK" sz="800" i="1" dirty="0">
                <a:solidFill>
                  <a:schemeClr val="accent1">
                    <a:lumMod val="50000"/>
                  </a:schemeClr>
                </a:solidFill>
                <a:latin typeface="+mn-lt"/>
              </a:rPr>
              <a:t>Cancer Prev Res</a:t>
            </a:r>
            <a:r>
              <a:rPr lang="da-DK" sz="800" dirty="0">
                <a:solidFill>
                  <a:schemeClr val="accent1">
                    <a:lumMod val="50000"/>
                  </a:schemeClr>
                </a:solidFill>
                <a:latin typeface="+mn-lt"/>
              </a:rPr>
              <a:t>. 2021;14(5):603-614.</a:t>
            </a:r>
          </a:p>
        </p:txBody>
      </p:sp>
      <p:grpSp>
        <p:nvGrpSpPr>
          <p:cNvPr id="44" name="Group 43">
            <a:extLst>
              <a:ext uri="{FF2B5EF4-FFF2-40B4-BE49-F238E27FC236}">
                <a16:creationId xmlns:a16="http://schemas.microsoft.com/office/drawing/2014/main" id="{A5E476A9-5104-2AA6-4D87-AF6BE21C3D7C}"/>
              </a:ext>
            </a:extLst>
          </p:cNvPr>
          <p:cNvGrpSpPr/>
          <p:nvPr/>
        </p:nvGrpSpPr>
        <p:grpSpPr>
          <a:xfrm>
            <a:off x="4754821" y="4996371"/>
            <a:ext cx="2733815" cy="246221"/>
            <a:chOff x="4762363" y="4830379"/>
            <a:chExt cx="2733815" cy="246221"/>
          </a:xfrm>
        </p:grpSpPr>
        <p:sp>
          <p:nvSpPr>
            <p:cNvPr id="45" name="TextBox 44">
              <a:extLst>
                <a:ext uri="{FF2B5EF4-FFF2-40B4-BE49-F238E27FC236}">
                  <a16:creationId xmlns:a16="http://schemas.microsoft.com/office/drawing/2014/main" id="{1878C93E-3078-D3A9-FC79-BA6F6233C995}"/>
                </a:ext>
              </a:extLst>
            </p:cNvPr>
            <p:cNvSpPr txBox="1"/>
            <p:nvPr/>
          </p:nvSpPr>
          <p:spPr>
            <a:xfrm>
              <a:off x="4856194" y="4838073"/>
              <a:ext cx="2030244" cy="230832"/>
            </a:xfrm>
            <a:prstGeom prst="rect">
              <a:avLst/>
            </a:prstGeom>
            <a:noFill/>
          </p:spPr>
          <p:txBody>
            <a:bodyPr wrap="square" rtlCol="0">
              <a:spAutoFit/>
            </a:bodyPr>
            <a:lstStyle/>
            <a:p>
              <a:r>
                <a:rPr lang="en-US" sz="900" dirty="0">
                  <a:latin typeface="Arial" panose="020B0604020202020204" pitchFamily="34" charset="0"/>
                  <a:cs typeface="Arial" panose="020B0604020202020204" pitchFamily="34" charset="0"/>
                </a:rPr>
                <a:t>The next-generation mt-sDNA test</a:t>
              </a:r>
            </a:p>
          </p:txBody>
        </p:sp>
        <p:sp>
          <p:nvSpPr>
            <p:cNvPr id="46" name="Rectangle 45">
              <a:extLst>
                <a:ext uri="{FF2B5EF4-FFF2-40B4-BE49-F238E27FC236}">
                  <a16:creationId xmlns:a16="http://schemas.microsoft.com/office/drawing/2014/main" id="{43E5FA32-119F-F153-300F-114FC093EB82}"/>
                </a:ext>
              </a:extLst>
            </p:cNvPr>
            <p:cNvSpPr/>
            <p:nvPr/>
          </p:nvSpPr>
          <p:spPr>
            <a:xfrm>
              <a:off x="4762363" y="4908040"/>
              <a:ext cx="155104" cy="90899"/>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7" name="TextBox 46">
              <a:extLst>
                <a:ext uri="{FF2B5EF4-FFF2-40B4-BE49-F238E27FC236}">
                  <a16:creationId xmlns:a16="http://schemas.microsoft.com/office/drawing/2014/main" id="{F91C95BB-1BC7-1E1E-F469-3AB5A1B24B39}"/>
                </a:ext>
              </a:extLst>
            </p:cNvPr>
            <p:cNvSpPr txBox="1"/>
            <p:nvPr/>
          </p:nvSpPr>
          <p:spPr>
            <a:xfrm>
              <a:off x="7023105" y="4830379"/>
              <a:ext cx="473073" cy="246221"/>
            </a:xfrm>
            <a:prstGeom prst="rect">
              <a:avLst/>
            </a:prstGeom>
            <a:noFill/>
          </p:spPr>
          <p:txBody>
            <a:bodyPr wrap="square" rtlCol="0">
              <a:spAutoFit/>
            </a:bodyPr>
            <a:lstStyle/>
            <a:p>
              <a:r>
                <a:rPr lang="en-US" sz="1000">
                  <a:latin typeface="Arial" panose="020B0604020202020204" pitchFamily="34" charset="0"/>
                  <a:cs typeface="Arial" panose="020B0604020202020204" pitchFamily="34" charset="0"/>
                </a:rPr>
                <a:t>FIT</a:t>
              </a:r>
              <a:r>
                <a:rPr lang="en-US" sz="900">
                  <a:latin typeface="Arial" panose="020B0604020202020204" pitchFamily="34" charset="0"/>
                  <a:cs typeface="Arial" panose="020B0604020202020204" pitchFamily="34" charset="0"/>
                </a:rPr>
                <a:t>*</a:t>
              </a:r>
            </a:p>
          </p:txBody>
        </p:sp>
        <p:sp>
          <p:nvSpPr>
            <p:cNvPr id="48" name="Rectangle 47">
              <a:extLst>
                <a:ext uri="{FF2B5EF4-FFF2-40B4-BE49-F238E27FC236}">
                  <a16:creationId xmlns:a16="http://schemas.microsoft.com/office/drawing/2014/main" id="{7F6DEC77-1FF7-90BC-9AF7-FAAF05DDEF09}"/>
                </a:ext>
              </a:extLst>
            </p:cNvPr>
            <p:cNvSpPr/>
            <p:nvPr/>
          </p:nvSpPr>
          <p:spPr>
            <a:xfrm>
              <a:off x="6929273" y="4908040"/>
              <a:ext cx="155104" cy="90899"/>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grpSp>
      <p:graphicFrame>
        <p:nvGraphicFramePr>
          <p:cNvPr id="7" name="Chart 6">
            <a:extLst>
              <a:ext uri="{FF2B5EF4-FFF2-40B4-BE49-F238E27FC236}">
                <a16:creationId xmlns:a16="http://schemas.microsoft.com/office/drawing/2014/main" id="{4CE21137-D9E4-3EC9-9183-D1DBB1C390AC}"/>
              </a:ext>
            </a:extLst>
          </p:cNvPr>
          <p:cNvGraphicFramePr/>
          <p:nvPr>
            <p:extLst>
              <p:ext uri="{D42A27DB-BD31-4B8C-83A1-F6EECF244321}">
                <p14:modId xmlns:p14="http://schemas.microsoft.com/office/powerpoint/2010/main" val="669040518"/>
              </p:ext>
            </p:extLst>
          </p:nvPr>
        </p:nvGraphicFramePr>
        <p:xfrm>
          <a:off x="254001" y="1942290"/>
          <a:ext cx="5562338" cy="2820395"/>
        </p:xfrm>
        <a:graphic>
          <a:graphicData uri="http://schemas.openxmlformats.org/drawingml/2006/chart">
            <c:chart xmlns:c="http://schemas.openxmlformats.org/drawingml/2006/chart" xmlns:r="http://schemas.openxmlformats.org/officeDocument/2006/relationships" r:id="rId3"/>
          </a:graphicData>
        </a:graphic>
      </p:graphicFrame>
      <p:sp>
        <p:nvSpPr>
          <p:cNvPr id="69" name="TextBox 68">
            <a:extLst>
              <a:ext uri="{FF2B5EF4-FFF2-40B4-BE49-F238E27FC236}">
                <a16:creationId xmlns:a16="http://schemas.microsoft.com/office/drawing/2014/main" id="{977E9164-1BE7-6F90-6C18-C92F43D9968A}"/>
              </a:ext>
            </a:extLst>
          </p:cNvPr>
          <p:cNvSpPr txBox="1"/>
          <p:nvPr/>
        </p:nvSpPr>
        <p:spPr>
          <a:xfrm>
            <a:off x="457201" y="1630384"/>
            <a:ext cx="5232400" cy="307777"/>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accent4">
                    <a:lumMod val="50000"/>
                  </a:schemeClr>
                </a:solidFill>
                <a:effectLst/>
                <a:uLnTx/>
                <a:uFillTx/>
                <a:latin typeface="Arial" panose="020B0604020202020204" pitchFamily="34" charset="0"/>
                <a:ea typeface="+mn-ea"/>
                <a:cs typeface="Arial" panose="020B0604020202020204" pitchFamily="34" charset="0"/>
              </a:rPr>
              <a:t>Advanced Neoplasia</a:t>
            </a:r>
            <a:r>
              <a:rPr kumimoji="0" lang="en-US" sz="1400" b="1" i="0" u="none" strike="noStrike" kern="1200" cap="none" spc="0" normalizeH="0" baseline="30000" noProof="0" dirty="0">
                <a:ln>
                  <a:noFill/>
                </a:ln>
                <a:solidFill>
                  <a:schemeClr val="accent4">
                    <a:lumMod val="50000"/>
                  </a:schemeClr>
                </a:solidFill>
                <a:effectLst/>
                <a:uLnTx/>
                <a:uFillTx/>
                <a:latin typeface="Arial" panose="020B0604020202020204" pitchFamily="34" charset="0"/>
                <a:ea typeface="+mn-ea"/>
                <a:cs typeface="Arial" panose="020B0604020202020204" pitchFamily="34" charset="0"/>
              </a:rPr>
              <a:t>1</a:t>
            </a:r>
          </a:p>
        </p:txBody>
      </p:sp>
      <p:sp>
        <p:nvSpPr>
          <p:cNvPr id="49" name="Rectangle 48">
            <a:extLst>
              <a:ext uri="{FF2B5EF4-FFF2-40B4-BE49-F238E27FC236}">
                <a16:creationId xmlns:a16="http://schemas.microsoft.com/office/drawing/2014/main" id="{17634428-EC80-78CD-1553-AEE4C5FAF4EA}"/>
              </a:ext>
            </a:extLst>
          </p:cNvPr>
          <p:cNvSpPr/>
          <p:nvPr/>
        </p:nvSpPr>
        <p:spPr>
          <a:xfrm>
            <a:off x="1486345" y="2217270"/>
            <a:ext cx="2395728" cy="444459"/>
          </a:xfrm>
          <a:prstGeom prst="rect">
            <a:avLst/>
          </a:prstGeom>
          <a:no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6" name="Chart 55">
            <a:extLst>
              <a:ext uri="{FF2B5EF4-FFF2-40B4-BE49-F238E27FC236}">
                <a16:creationId xmlns:a16="http://schemas.microsoft.com/office/drawing/2014/main" id="{5F0A27C8-77EA-6D52-585C-C365719F3830}"/>
              </a:ext>
            </a:extLst>
          </p:cNvPr>
          <p:cNvGraphicFramePr/>
          <p:nvPr>
            <p:extLst>
              <p:ext uri="{D42A27DB-BD31-4B8C-83A1-F6EECF244321}">
                <p14:modId xmlns:p14="http://schemas.microsoft.com/office/powerpoint/2010/main" val="2166318110"/>
              </p:ext>
            </p:extLst>
          </p:nvPr>
        </p:nvGraphicFramePr>
        <p:xfrm>
          <a:off x="6375663" y="1736990"/>
          <a:ext cx="5479068" cy="3103839"/>
        </p:xfrm>
        <a:graphic>
          <a:graphicData uri="http://schemas.openxmlformats.org/drawingml/2006/chart">
            <c:chart xmlns:c="http://schemas.openxmlformats.org/drawingml/2006/chart" xmlns:r="http://schemas.openxmlformats.org/officeDocument/2006/relationships" r:id="rId4"/>
          </a:graphicData>
        </a:graphic>
      </p:graphicFrame>
      <p:sp>
        <p:nvSpPr>
          <p:cNvPr id="57" name="TextBox 56">
            <a:extLst>
              <a:ext uri="{FF2B5EF4-FFF2-40B4-BE49-F238E27FC236}">
                <a16:creationId xmlns:a16="http://schemas.microsoft.com/office/drawing/2014/main" id="{FB3FC5C9-1037-243C-69B5-18B8C9715996}"/>
              </a:ext>
            </a:extLst>
          </p:cNvPr>
          <p:cNvSpPr txBox="1"/>
          <p:nvPr/>
        </p:nvSpPr>
        <p:spPr>
          <a:xfrm>
            <a:off x="6502401" y="1630384"/>
            <a:ext cx="5232400" cy="307777"/>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t>
            </a:r>
            <a:r>
              <a:rPr kumimoji="0" lang="en-US" sz="1400" b="1" i="0" u="none" strike="noStrike" kern="1200" cap="none" spc="0" normalizeH="0" baseline="0" noProof="0" dirty="0">
                <a:ln>
                  <a:noFill/>
                </a:ln>
                <a:solidFill>
                  <a:schemeClr val="accent4">
                    <a:lumMod val="50000"/>
                  </a:schemeClr>
                </a:solidFill>
                <a:effectLst/>
                <a:uLnTx/>
                <a:uFillTx/>
                <a:latin typeface="Arial" panose="020B0604020202020204" pitchFamily="34" charset="0"/>
                <a:ea typeface="+mn-ea"/>
                <a:cs typeface="Arial" panose="020B0604020202020204" pitchFamily="34" charset="0"/>
              </a:rPr>
              <a:t>Non-neoplastic Findings or Negative Colonoscopy</a:t>
            </a:r>
            <a:r>
              <a:rPr kumimoji="0" lang="en-US" sz="1400" b="1" i="0" u="none" strike="noStrike" kern="1200" cap="none" spc="0" normalizeH="0" baseline="30000" noProof="0" dirty="0">
                <a:ln>
                  <a:noFill/>
                </a:ln>
                <a:solidFill>
                  <a:schemeClr val="accent4">
                    <a:lumMod val="50000"/>
                  </a:schemeClr>
                </a:solidFill>
                <a:effectLst/>
                <a:uLnTx/>
                <a:uFillTx/>
                <a:latin typeface="Arial" panose="020B0604020202020204" pitchFamily="34" charset="0"/>
                <a:ea typeface="+mn-ea"/>
                <a:cs typeface="Arial" panose="020B0604020202020204" pitchFamily="34" charset="0"/>
              </a:rPr>
              <a:t>1</a:t>
            </a:r>
          </a:p>
        </p:txBody>
      </p:sp>
      <p:sp>
        <p:nvSpPr>
          <p:cNvPr id="70" name="Rectangle 69">
            <a:extLst>
              <a:ext uri="{FF2B5EF4-FFF2-40B4-BE49-F238E27FC236}">
                <a16:creationId xmlns:a16="http://schemas.microsoft.com/office/drawing/2014/main" id="{30E9705F-9F96-2C27-92D6-BA1BF5A104FC}"/>
              </a:ext>
            </a:extLst>
          </p:cNvPr>
          <p:cNvSpPr/>
          <p:nvPr/>
        </p:nvSpPr>
        <p:spPr>
          <a:xfrm>
            <a:off x="7528925" y="2204570"/>
            <a:ext cx="2395728" cy="444459"/>
          </a:xfrm>
          <a:prstGeom prst="rect">
            <a:avLst/>
          </a:prstGeom>
          <a:noFill/>
          <a:ln w="317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ooter Placeholder 1">
            <a:extLst>
              <a:ext uri="{FF2B5EF4-FFF2-40B4-BE49-F238E27FC236}">
                <a16:creationId xmlns:a16="http://schemas.microsoft.com/office/drawing/2014/main" id="{AAE66A98-D328-5290-E2AE-835833200C8E}"/>
              </a:ext>
            </a:extLst>
          </p:cNvPr>
          <p:cNvSpPr txBox="1">
            <a:spLocks/>
          </p:cNvSpPr>
          <p:nvPr/>
        </p:nvSpPr>
        <p:spPr>
          <a:xfrm>
            <a:off x="714822" y="1708417"/>
            <a:ext cx="182880" cy="2931828"/>
          </a:xfrm>
          <a:prstGeom prst="rect">
            <a:avLst/>
          </a:prstGeom>
        </p:spPr>
        <p:txBody>
          <a:bodyPr wrap="square" lIns="0" tIns="0" rIns="0" bIns="0" anchor="t" anchorCtr="0">
            <a:spAutoFit/>
          </a:bodyPr>
          <a:lstStyle>
            <a:defPPr>
              <a:defRPr lang="en-US"/>
            </a:defPPr>
            <a:lvl1pPr marL="0" algn="l" defTabSz="914400" rtl="0" eaLnBrk="1" latinLnBrk="0" hangingPunct="1">
              <a:defRPr sz="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348000"/>
              </a:lnSpc>
            </a:pPr>
            <a:r>
              <a:rPr lang="en-US" dirty="0">
                <a:latin typeface="+mn-lt"/>
              </a:rPr>
              <a:t>%</a:t>
            </a:r>
          </a:p>
          <a:p>
            <a:pPr algn="r">
              <a:lnSpc>
                <a:spcPct val="348000"/>
              </a:lnSpc>
            </a:pPr>
            <a:r>
              <a:rPr lang="en-US" dirty="0">
                <a:latin typeface="+mn-lt"/>
              </a:rPr>
              <a:t>%</a:t>
            </a:r>
          </a:p>
          <a:p>
            <a:pPr algn="r">
              <a:lnSpc>
                <a:spcPct val="348000"/>
              </a:lnSpc>
            </a:pPr>
            <a:r>
              <a:rPr lang="en-US" dirty="0">
                <a:latin typeface="+mn-lt"/>
              </a:rPr>
              <a:t>%</a:t>
            </a:r>
          </a:p>
          <a:p>
            <a:pPr algn="r">
              <a:lnSpc>
                <a:spcPct val="348000"/>
              </a:lnSpc>
            </a:pPr>
            <a:r>
              <a:rPr lang="en-US" dirty="0">
                <a:latin typeface="+mn-lt"/>
              </a:rPr>
              <a:t>%</a:t>
            </a:r>
          </a:p>
          <a:p>
            <a:pPr algn="r">
              <a:lnSpc>
                <a:spcPct val="348000"/>
              </a:lnSpc>
            </a:pPr>
            <a:r>
              <a:rPr lang="en-US" dirty="0">
                <a:latin typeface="+mn-lt"/>
              </a:rPr>
              <a:t>%</a:t>
            </a:r>
          </a:p>
          <a:p>
            <a:pPr algn="r">
              <a:lnSpc>
                <a:spcPct val="348000"/>
              </a:lnSpc>
            </a:pPr>
            <a:r>
              <a:rPr lang="en-US" dirty="0">
                <a:latin typeface="+mn-lt"/>
              </a:rPr>
              <a:t>%</a:t>
            </a:r>
          </a:p>
          <a:p>
            <a:pPr algn="r">
              <a:lnSpc>
                <a:spcPct val="348000"/>
              </a:lnSpc>
            </a:pPr>
            <a:r>
              <a:rPr lang="en-US" dirty="0">
                <a:latin typeface="+mn-lt"/>
              </a:rPr>
              <a:t>%</a:t>
            </a:r>
          </a:p>
        </p:txBody>
      </p:sp>
      <p:sp>
        <p:nvSpPr>
          <p:cNvPr id="27" name="Footer Placeholder 1">
            <a:extLst>
              <a:ext uri="{FF2B5EF4-FFF2-40B4-BE49-F238E27FC236}">
                <a16:creationId xmlns:a16="http://schemas.microsoft.com/office/drawing/2014/main" id="{C80774A0-A3CE-58D1-CE0A-CC115731C65D}"/>
              </a:ext>
            </a:extLst>
          </p:cNvPr>
          <p:cNvSpPr txBox="1">
            <a:spLocks/>
          </p:cNvSpPr>
          <p:nvPr/>
        </p:nvSpPr>
        <p:spPr>
          <a:xfrm>
            <a:off x="6753468" y="1708417"/>
            <a:ext cx="182880" cy="2931828"/>
          </a:xfrm>
          <a:prstGeom prst="rect">
            <a:avLst/>
          </a:prstGeom>
        </p:spPr>
        <p:txBody>
          <a:bodyPr wrap="square" lIns="0" tIns="0" rIns="0" bIns="0" anchor="t" anchorCtr="0">
            <a:spAutoFit/>
          </a:bodyPr>
          <a:lstStyle>
            <a:defPPr>
              <a:defRPr lang="en-US"/>
            </a:defPPr>
            <a:lvl1pPr marL="0" algn="l" defTabSz="914400" rtl="0" eaLnBrk="1" latinLnBrk="0" hangingPunct="1">
              <a:defRPr sz="80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348000"/>
              </a:lnSpc>
            </a:pPr>
            <a:r>
              <a:rPr lang="en-US">
                <a:latin typeface="+mn-lt"/>
              </a:rPr>
              <a:t>%</a:t>
            </a:r>
          </a:p>
          <a:p>
            <a:pPr algn="r">
              <a:lnSpc>
                <a:spcPct val="348000"/>
              </a:lnSpc>
            </a:pPr>
            <a:r>
              <a:rPr lang="en-US">
                <a:latin typeface="+mn-lt"/>
              </a:rPr>
              <a:t>%</a:t>
            </a:r>
          </a:p>
          <a:p>
            <a:pPr algn="r">
              <a:lnSpc>
                <a:spcPct val="348000"/>
              </a:lnSpc>
            </a:pPr>
            <a:r>
              <a:rPr lang="en-US">
                <a:latin typeface="+mn-lt"/>
              </a:rPr>
              <a:t>%</a:t>
            </a:r>
          </a:p>
          <a:p>
            <a:pPr algn="r">
              <a:lnSpc>
                <a:spcPct val="348000"/>
              </a:lnSpc>
            </a:pPr>
            <a:r>
              <a:rPr lang="en-US">
                <a:latin typeface="+mn-lt"/>
              </a:rPr>
              <a:t>%</a:t>
            </a:r>
          </a:p>
          <a:p>
            <a:pPr algn="r">
              <a:lnSpc>
                <a:spcPct val="348000"/>
              </a:lnSpc>
            </a:pPr>
            <a:r>
              <a:rPr lang="en-US">
                <a:latin typeface="+mn-lt"/>
              </a:rPr>
              <a:t>%</a:t>
            </a:r>
          </a:p>
          <a:p>
            <a:pPr algn="r">
              <a:lnSpc>
                <a:spcPct val="348000"/>
              </a:lnSpc>
            </a:pPr>
            <a:r>
              <a:rPr lang="en-US">
                <a:latin typeface="+mn-lt"/>
              </a:rPr>
              <a:t>%</a:t>
            </a:r>
          </a:p>
          <a:p>
            <a:pPr algn="r">
              <a:lnSpc>
                <a:spcPct val="348000"/>
              </a:lnSpc>
            </a:pPr>
            <a:r>
              <a:rPr lang="en-US">
                <a:latin typeface="+mn-lt"/>
              </a:rPr>
              <a:t>%</a:t>
            </a:r>
          </a:p>
        </p:txBody>
      </p:sp>
      <p:sp>
        <p:nvSpPr>
          <p:cNvPr id="3" name="TextBox 2">
            <a:extLst>
              <a:ext uri="{FF2B5EF4-FFF2-40B4-BE49-F238E27FC236}">
                <a16:creationId xmlns:a16="http://schemas.microsoft.com/office/drawing/2014/main" id="{2DCD382A-4F28-815B-438B-82F9784FBEA1}"/>
              </a:ext>
            </a:extLst>
          </p:cNvPr>
          <p:cNvSpPr txBox="1"/>
          <p:nvPr/>
        </p:nvSpPr>
        <p:spPr>
          <a:xfrm>
            <a:off x="1030389" y="4718548"/>
            <a:ext cx="4831324" cy="123111"/>
          </a:xfrm>
          <a:prstGeom prst="rect">
            <a:avLst/>
          </a:prstGeom>
          <a:noFill/>
        </p:spPr>
        <p:txBody>
          <a:bodyPr wrap="square" lIns="0" tIns="0" rIns="0" bIns="0" rtlCol="0">
            <a:spAutoFit/>
          </a:bodyPr>
          <a:lstStyle/>
          <a:p>
            <a:pPr algn="l"/>
            <a:r>
              <a:rPr lang="en-US" sz="800" dirty="0">
                <a:solidFill>
                  <a:srgbClr val="000000"/>
                </a:solidFill>
                <a:latin typeface="Arial" panose="020B0604020202020204" pitchFamily="34" charset="0"/>
                <a:cs typeface="Arial" panose="020B0604020202020204" pitchFamily="34" charset="0"/>
              </a:rPr>
              <a:t>(n=58)         (n=300)        (n=1475)       (n=4340)      (n=3338)       (n=5128)       (n=2613)        (n=682)</a:t>
            </a:r>
          </a:p>
        </p:txBody>
      </p:sp>
      <p:sp>
        <p:nvSpPr>
          <p:cNvPr id="10" name="TextBox 9">
            <a:extLst>
              <a:ext uri="{FF2B5EF4-FFF2-40B4-BE49-F238E27FC236}">
                <a16:creationId xmlns:a16="http://schemas.microsoft.com/office/drawing/2014/main" id="{94D50AFB-7D99-F05C-D85C-AF6F4B5BB256}"/>
              </a:ext>
            </a:extLst>
          </p:cNvPr>
          <p:cNvSpPr txBox="1"/>
          <p:nvPr/>
        </p:nvSpPr>
        <p:spPr>
          <a:xfrm>
            <a:off x="7019047" y="4718548"/>
            <a:ext cx="4686401" cy="123111"/>
          </a:xfrm>
          <a:prstGeom prst="rect">
            <a:avLst/>
          </a:prstGeom>
          <a:noFill/>
        </p:spPr>
        <p:txBody>
          <a:bodyPr wrap="square" lIns="0" tIns="0" rIns="0" bIns="0" rtlCol="0">
            <a:spAutoFit/>
          </a:bodyPr>
          <a:lstStyle/>
          <a:p>
            <a:pPr algn="l"/>
            <a:r>
              <a:rPr lang="en-US" sz="800" dirty="0">
                <a:solidFill>
                  <a:srgbClr val="000000"/>
                </a:solidFill>
                <a:latin typeface="Arial" panose="020B0604020202020204" pitchFamily="34" charset="0"/>
                <a:cs typeface="Arial" panose="020B0604020202020204" pitchFamily="34" charset="0"/>
              </a:rPr>
              <a:t>    (n=43)          (n=216)        (n=1003)      (n=2681)      (n=2028)     (n=3055)       (n=1557)        (n=378)</a:t>
            </a:r>
          </a:p>
        </p:txBody>
      </p:sp>
    </p:spTree>
    <p:extLst>
      <p:ext uri="{BB962C8B-B14F-4D97-AF65-F5344CB8AC3E}">
        <p14:creationId xmlns:p14="http://schemas.microsoft.com/office/powerpoint/2010/main" val="3569666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91C9AD-3D31-45BD-21D9-8AF7EAEA65DF}"/>
              </a:ext>
            </a:extLst>
          </p:cNvPr>
          <p:cNvSpPr>
            <a:spLocks noGrp="1"/>
          </p:cNvSpPr>
          <p:nvPr>
            <p:ph type="title"/>
          </p:nvPr>
        </p:nvSpPr>
        <p:spPr>
          <a:xfrm>
            <a:off x="469769" y="66358"/>
            <a:ext cx="11277600" cy="647700"/>
          </a:xfrm>
        </p:spPr>
        <p:txBody>
          <a:bodyPr/>
          <a:lstStyle/>
          <a:p>
            <a:r>
              <a:rPr lang="en-IN" dirty="0">
                <a:solidFill>
                  <a:schemeClr val="accent4">
                    <a:lumMod val="50000"/>
                  </a:schemeClr>
                </a:solidFill>
              </a:rPr>
              <a:t>BLUE-C: Limitations</a:t>
            </a:r>
          </a:p>
        </p:txBody>
      </p:sp>
      <p:sp>
        <p:nvSpPr>
          <p:cNvPr id="9" name="Content Placeholder 8">
            <a:extLst>
              <a:ext uri="{FF2B5EF4-FFF2-40B4-BE49-F238E27FC236}">
                <a16:creationId xmlns:a16="http://schemas.microsoft.com/office/drawing/2014/main" id="{1C185965-E786-856E-886D-C11001C7AB52}"/>
              </a:ext>
            </a:extLst>
          </p:cNvPr>
          <p:cNvSpPr>
            <a:spLocks noGrp="1"/>
          </p:cNvSpPr>
          <p:nvPr>
            <p:ph idx="1"/>
          </p:nvPr>
        </p:nvSpPr>
        <p:spPr>
          <a:xfrm>
            <a:off x="699911" y="1352550"/>
            <a:ext cx="6953956" cy="2006600"/>
          </a:xfrm>
        </p:spPr>
        <p:txBody>
          <a:bodyPr/>
          <a:lstStyle/>
          <a:p>
            <a:pPr marL="216000" indent="-216000">
              <a:buFont typeface="Arial" panose="020B0604020202020204" pitchFamily="34" charset="0"/>
              <a:buChar char="•"/>
            </a:pPr>
            <a:r>
              <a:rPr lang="en-US" sz="1600" dirty="0">
                <a:solidFill>
                  <a:schemeClr val="accent1">
                    <a:lumMod val="50000"/>
                  </a:schemeClr>
                </a:solidFill>
              </a:rPr>
              <a:t>A relatively high proportion of individuals consented and enrolled but were not evaluable per protocol. The COVID-19 pandemic was a likely contributor, affecting both enrollment and access to colonoscopy </a:t>
            </a:r>
          </a:p>
          <a:p>
            <a:pPr marL="216000" indent="-216000">
              <a:buFont typeface="Arial" panose="020B0604020202020204" pitchFamily="34" charset="0"/>
              <a:buChar char="•"/>
            </a:pPr>
            <a:r>
              <a:rPr lang="en-US" sz="1600" dirty="0">
                <a:solidFill>
                  <a:schemeClr val="accent1">
                    <a:lumMod val="50000"/>
                  </a:schemeClr>
                </a:solidFill>
              </a:rPr>
              <a:t>The results from this study should not be directly compared with published findings for the on-market Cologuard</a:t>
            </a:r>
            <a:r>
              <a:rPr lang="en-US" sz="1600" baseline="30000" dirty="0">
                <a:solidFill>
                  <a:schemeClr val="accent1">
                    <a:lumMod val="50000"/>
                  </a:schemeClr>
                </a:solidFill>
              </a:rPr>
              <a:t>®</a:t>
            </a:r>
            <a:r>
              <a:rPr lang="en-US" sz="1600" dirty="0">
                <a:solidFill>
                  <a:schemeClr val="accent1">
                    <a:lumMod val="50000"/>
                  </a:schemeClr>
                </a:solidFill>
              </a:rPr>
              <a:t> test; valid comparisons require assessment of both tests on the same individuals and specimens concurrently in the screening setting </a:t>
            </a:r>
          </a:p>
          <a:p>
            <a:pPr marL="216000" indent="-216000">
              <a:buFont typeface="Arial" panose="020B0604020202020204" pitchFamily="34" charset="0"/>
              <a:buChar char="•"/>
            </a:pPr>
            <a:endParaRPr lang="en-IN" sz="1600" dirty="0">
              <a:solidFill>
                <a:schemeClr val="accent1">
                  <a:lumMod val="50000"/>
                </a:schemeClr>
              </a:solidFill>
            </a:endParaRPr>
          </a:p>
        </p:txBody>
      </p:sp>
      <p:pic>
        <p:nvPicPr>
          <p:cNvPr id="10" name="Graphic 9">
            <a:extLst>
              <a:ext uri="{FF2B5EF4-FFF2-40B4-BE49-F238E27FC236}">
                <a16:creationId xmlns:a16="http://schemas.microsoft.com/office/drawing/2014/main" id="{91E1B3A3-854A-FE57-C928-3174527D0F4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83598" y="1065229"/>
            <a:ext cx="2363771" cy="2363771"/>
          </a:xfrm>
          <a:prstGeom prst="rect">
            <a:avLst/>
          </a:prstGeom>
        </p:spPr>
      </p:pic>
      <p:sp>
        <p:nvSpPr>
          <p:cNvPr id="11" name="Footer Placeholder 1">
            <a:extLst>
              <a:ext uri="{FF2B5EF4-FFF2-40B4-BE49-F238E27FC236}">
                <a16:creationId xmlns:a16="http://schemas.microsoft.com/office/drawing/2014/main" id="{44986251-50A4-3620-4A6F-12343CEDFC3F}"/>
              </a:ext>
            </a:extLst>
          </p:cNvPr>
          <p:cNvSpPr>
            <a:spLocks noGrp="1"/>
          </p:cNvSpPr>
          <p:nvPr>
            <p:ph type="ftr" sz="quarter" idx="11"/>
          </p:nvPr>
        </p:nvSpPr>
        <p:spPr>
          <a:xfrm>
            <a:off x="377694" y="6073720"/>
            <a:ext cx="11369675" cy="461665"/>
          </a:xfrm>
        </p:spPr>
        <p:txBody>
          <a:bodyPr wrap="square">
            <a:spAutoFit/>
          </a:bodyPr>
          <a:lstStyle/>
          <a:p>
            <a:endParaRPr lang="en-US" sz="800" dirty="0">
              <a:solidFill>
                <a:schemeClr val="accent1">
                  <a:lumMod val="50000"/>
                </a:schemeClr>
              </a:solidFill>
              <a:latin typeface="+mn-lt"/>
            </a:endParaRPr>
          </a:p>
          <a:p>
            <a:r>
              <a:rPr lang="da-DK" sz="800" b="1" dirty="0">
                <a:solidFill>
                  <a:schemeClr val="accent1">
                    <a:lumMod val="50000"/>
                  </a:schemeClr>
                </a:solidFill>
                <a:latin typeface="+mn-lt"/>
              </a:rPr>
              <a:t>COVID-19: </a:t>
            </a:r>
            <a:r>
              <a:rPr lang="da-DK" sz="800" dirty="0">
                <a:solidFill>
                  <a:schemeClr val="accent1">
                    <a:lumMod val="50000"/>
                  </a:schemeClr>
                </a:solidFill>
                <a:latin typeface="+mn-lt"/>
              </a:rPr>
              <a:t>Coronavirus disease 2019. </a:t>
            </a:r>
          </a:p>
          <a:p>
            <a:r>
              <a:rPr lang="da-DK" sz="800" dirty="0">
                <a:solidFill>
                  <a:schemeClr val="accent1">
                    <a:lumMod val="50000"/>
                  </a:schemeClr>
                </a:solidFill>
                <a:latin typeface="+mn-lt"/>
              </a:rPr>
              <a:t>Imperiale TF, et al. </a:t>
            </a:r>
            <a:r>
              <a:rPr lang="da-DK" sz="800" i="1" dirty="0">
                <a:solidFill>
                  <a:schemeClr val="accent1">
                    <a:lumMod val="50000"/>
                  </a:schemeClr>
                </a:solidFill>
                <a:latin typeface="+mn-lt"/>
              </a:rPr>
              <a:t>N Engl J Med</a:t>
            </a:r>
            <a:r>
              <a:rPr lang="da-DK" sz="800" dirty="0">
                <a:solidFill>
                  <a:schemeClr val="accent1">
                    <a:lumMod val="50000"/>
                  </a:schemeClr>
                </a:solidFill>
                <a:latin typeface="+mn-lt"/>
              </a:rPr>
              <a:t>. 2024;390(11):984-993.</a:t>
            </a:r>
          </a:p>
        </p:txBody>
      </p:sp>
    </p:spTree>
    <p:extLst>
      <p:ext uri="{BB962C8B-B14F-4D97-AF65-F5344CB8AC3E}">
        <p14:creationId xmlns:p14="http://schemas.microsoft.com/office/powerpoint/2010/main" val="1453171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A95560-053C-E432-1903-4DC78CC775F8}"/>
              </a:ext>
            </a:extLst>
          </p:cNvPr>
          <p:cNvSpPr>
            <a:spLocks noGrp="1"/>
          </p:cNvSpPr>
          <p:nvPr>
            <p:ph type="title"/>
          </p:nvPr>
        </p:nvSpPr>
        <p:spPr>
          <a:xfrm>
            <a:off x="469769" y="74934"/>
            <a:ext cx="11277600" cy="647700"/>
          </a:xfrm>
        </p:spPr>
        <p:txBody>
          <a:bodyPr/>
          <a:lstStyle/>
          <a:p>
            <a:r>
              <a:rPr lang="en-IN" dirty="0">
                <a:solidFill>
                  <a:schemeClr val="accent4">
                    <a:lumMod val="50000"/>
                  </a:schemeClr>
                </a:solidFill>
              </a:rPr>
              <a:t>Summary</a:t>
            </a:r>
          </a:p>
        </p:txBody>
      </p:sp>
      <p:sp>
        <p:nvSpPr>
          <p:cNvPr id="9" name="Content Placeholder 8">
            <a:extLst>
              <a:ext uri="{FF2B5EF4-FFF2-40B4-BE49-F238E27FC236}">
                <a16:creationId xmlns:a16="http://schemas.microsoft.com/office/drawing/2014/main" id="{AC4F3139-372D-5A5B-CFE8-3D50AE047DA9}"/>
              </a:ext>
            </a:extLst>
          </p:cNvPr>
          <p:cNvSpPr>
            <a:spLocks noGrp="1"/>
          </p:cNvSpPr>
          <p:nvPr>
            <p:ph idx="1"/>
          </p:nvPr>
        </p:nvSpPr>
        <p:spPr>
          <a:xfrm>
            <a:off x="469769" y="1198657"/>
            <a:ext cx="8222675" cy="3690790"/>
          </a:xfrm>
        </p:spPr>
        <p:txBody>
          <a:bodyPr/>
          <a:lstStyle/>
          <a:p>
            <a:pPr marL="216000" indent="-216000">
              <a:buFont typeface="Arial" panose="020B0604020202020204" pitchFamily="34" charset="0"/>
              <a:buChar char="•"/>
            </a:pPr>
            <a:r>
              <a:rPr lang="en-US" sz="1400" dirty="0">
                <a:solidFill>
                  <a:schemeClr val="accent1">
                    <a:lumMod val="50000"/>
                  </a:schemeClr>
                </a:solidFill>
              </a:rPr>
              <a:t>The next-generation mt-sDNA test</a:t>
            </a:r>
            <a:r>
              <a:rPr lang="en-US" sz="1400" baseline="30000" dirty="0">
                <a:solidFill>
                  <a:schemeClr val="accent1">
                    <a:lumMod val="50000"/>
                  </a:schemeClr>
                </a:solidFill>
              </a:rPr>
              <a:t>1</a:t>
            </a:r>
          </a:p>
          <a:p>
            <a:pPr marL="432000" indent="-216000">
              <a:buFont typeface="Arial" panose="020B0604020202020204" pitchFamily="34" charset="0"/>
              <a:buChar char="•"/>
            </a:pPr>
            <a:r>
              <a:rPr lang="en-US" sz="1400" dirty="0">
                <a:solidFill>
                  <a:schemeClr val="accent1">
                    <a:lumMod val="50000"/>
                  </a:schemeClr>
                </a:solidFill>
              </a:rPr>
              <a:t>Is intended to screen those who are 45+ at average risk for CRC</a:t>
            </a:r>
          </a:p>
          <a:p>
            <a:pPr marL="432000" indent="-216000">
              <a:buFont typeface="Arial" panose="020B0604020202020204" pitchFamily="34" charset="0"/>
              <a:buChar char="•"/>
            </a:pPr>
            <a:r>
              <a:rPr lang="en-US" sz="1400" dirty="0">
                <a:solidFill>
                  <a:schemeClr val="accent1">
                    <a:lumMod val="50000"/>
                  </a:schemeClr>
                </a:solidFill>
              </a:rPr>
              <a:t>Was designed to optimize CRC screening performance using novel DNA markers and fecal hemoglobin</a:t>
            </a:r>
          </a:p>
          <a:p>
            <a:pPr marL="432000" indent="-216000">
              <a:buFont typeface="Arial" panose="020B0604020202020204" pitchFamily="34" charset="0"/>
              <a:buChar char="•"/>
            </a:pPr>
            <a:r>
              <a:rPr lang="en-US" sz="1400" dirty="0">
                <a:solidFill>
                  <a:schemeClr val="accent1">
                    <a:lumMod val="50000"/>
                  </a:schemeClr>
                </a:solidFill>
              </a:rPr>
              <a:t>Demonstrated 94% sensitivity for CRC and 91% specificity for advanced neoplasia</a:t>
            </a:r>
          </a:p>
          <a:p>
            <a:pPr marL="648000" indent="-216000">
              <a:buFont typeface="Arial" panose="020B0604020202020204" pitchFamily="34" charset="0"/>
              <a:buChar char="•"/>
            </a:pPr>
            <a:r>
              <a:rPr lang="en-US" sz="1400" dirty="0">
                <a:solidFill>
                  <a:schemeClr val="accent1">
                    <a:lumMod val="50000"/>
                  </a:schemeClr>
                </a:solidFill>
              </a:rPr>
              <a:t>Specificity was 93% for non-neoplastic findings or negative colonoscopy* and 93% for negative colonoscopy</a:t>
            </a:r>
            <a:r>
              <a:rPr lang="en-US" sz="1400" baseline="30000" dirty="0">
                <a:solidFill>
                  <a:schemeClr val="accent1">
                    <a:lumMod val="50000"/>
                  </a:schemeClr>
                </a:solidFill>
              </a:rPr>
              <a:t>†</a:t>
            </a:r>
          </a:p>
          <a:p>
            <a:pPr marL="216000" indent="-216000">
              <a:buFont typeface="Arial" panose="020B0604020202020204" pitchFamily="34" charset="0"/>
              <a:buChar char="•"/>
            </a:pPr>
            <a:r>
              <a:rPr lang="en-US" sz="1400" dirty="0">
                <a:solidFill>
                  <a:schemeClr val="accent1">
                    <a:lumMod val="50000"/>
                  </a:schemeClr>
                </a:solidFill>
              </a:rPr>
              <a:t>In comparison with FIT</a:t>
            </a:r>
            <a:r>
              <a:rPr lang="en-US" sz="1400" baseline="30000" dirty="0">
                <a:solidFill>
                  <a:schemeClr val="accent1">
                    <a:lumMod val="50000"/>
                  </a:schemeClr>
                </a:solidFill>
              </a:rPr>
              <a:t>‡</a:t>
            </a:r>
            <a:r>
              <a:rPr lang="en-US" sz="1400" dirty="0">
                <a:solidFill>
                  <a:schemeClr val="accent1">
                    <a:lumMod val="50000"/>
                  </a:schemeClr>
                </a:solidFill>
              </a:rPr>
              <a:t>, the next-generation mt-sDNA test showed</a:t>
            </a:r>
            <a:r>
              <a:rPr lang="en-US" sz="1400" baseline="30000" dirty="0">
                <a:solidFill>
                  <a:schemeClr val="accent1">
                    <a:lumMod val="50000"/>
                  </a:schemeClr>
                </a:solidFill>
              </a:rPr>
              <a:t>1</a:t>
            </a:r>
            <a:r>
              <a:rPr lang="en-US" sz="1400" dirty="0">
                <a:solidFill>
                  <a:schemeClr val="accent1">
                    <a:lumMod val="50000"/>
                  </a:schemeClr>
                </a:solidFill>
              </a:rPr>
              <a:t> </a:t>
            </a:r>
          </a:p>
          <a:p>
            <a:pPr marL="432000" indent="-216000">
              <a:buFont typeface="Arial" panose="020B0604020202020204" pitchFamily="34" charset="0"/>
              <a:buChar char="•"/>
            </a:pPr>
            <a:r>
              <a:rPr lang="en-US" sz="1400" dirty="0">
                <a:solidFill>
                  <a:schemeClr val="accent1">
                    <a:lumMod val="50000"/>
                  </a:schemeClr>
                </a:solidFill>
              </a:rPr>
              <a:t>Higher sensitivity for CRC stage I-III (93% vs 65% FIT), APL (43% vs 23% FIT), and HGD</a:t>
            </a:r>
            <a:br>
              <a:rPr lang="en-US" sz="1400" dirty="0">
                <a:solidFill>
                  <a:schemeClr val="accent1">
                    <a:lumMod val="50000"/>
                  </a:schemeClr>
                </a:solidFill>
              </a:rPr>
            </a:br>
            <a:r>
              <a:rPr lang="en-US" sz="1400" dirty="0">
                <a:solidFill>
                  <a:schemeClr val="accent1">
                    <a:lumMod val="50000"/>
                  </a:schemeClr>
                </a:solidFill>
              </a:rPr>
              <a:t>(75% vs 47% FIT); specificity was higher for FIT</a:t>
            </a:r>
          </a:p>
          <a:p>
            <a:pPr marL="432000" indent="-216000">
              <a:buFont typeface="Arial" panose="020B0604020202020204" pitchFamily="34" charset="0"/>
              <a:buChar char="•"/>
            </a:pPr>
            <a:r>
              <a:rPr lang="en-US" sz="1400" dirty="0">
                <a:solidFill>
                  <a:schemeClr val="accent1">
                    <a:lumMod val="50000"/>
                  </a:schemeClr>
                </a:solidFill>
              </a:rPr>
              <a:t>Demonstrated higher sensitivity for clinically significant APLs: 75% for high-grade dysplasia, 49% for sessile-serrated polyps ≥1 cm, and 69% for lesions ≥2 cm</a:t>
            </a:r>
          </a:p>
          <a:p>
            <a:pPr marL="216000" indent="-216000">
              <a:buFont typeface="Arial" panose="020B0604020202020204" pitchFamily="34" charset="0"/>
              <a:buChar char="•"/>
            </a:pPr>
            <a:r>
              <a:rPr lang="en-US" sz="1400" dirty="0">
                <a:solidFill>
                  <a:schemeClr val="accent1">
                    <a:lumMod val="50000"/>
                  </a:schemeClr>
                </a:solidFill>
              </a:rPr>
              <a:t>The next-generation mt-sDNA test PMA (premarket approval) was approved by the FDA on October 3, 2024</a:t>
            </a:r>
            <a:r>
              <a:rPr lang="en-US" sz="1400" baseline="30000" dirty="0">
                <a:solidFill>
                  <a:schemeClr val="accent1">
                    <a:lumMod val="50000"/>
                  </a:schemeClr>
                </a:solidFill>
              </a:rPr>
              <a:t>2</a:t>
            </a:r>
          </a:p>
        </p:txBody>
      </p:sp>
      <p:sp>
        <p:nvSpPr>
          <p:cNvPr id="11" name="Footer Placeholder 1">
            <a:extLst>
              <a:ext uri="{FF2B5EF4-FFF2-40B4-BE49-F238E27FC236}">
                <a16:creationId xmlns:a16="http://schemas.microsoft.com/office/drawing/2014/main" id="{5B1EA938-1634-C03A-2C47-2FC257C97D8B}"/>
              </a:ext>
            </a:extLst>
          </p:cNvPr>
          <p:cNvSpPr>
            <a:spLocks noGrp="1"/>
          </p:cNvSpPr>
          <p:nvPr>
            <p:ph type="ftr" sz="quarter" idx="11"/>
          </p:nvPr>
        </p:nvSpPr>
        <p:spPr>
          <a:xfrm>
            <a:off x="411162" y="5711631"/>
            <a:ext cx="11369675" cy="830997"/>
          </a:xfrm>
        </p:spPr>
        <p:txBody>
          <a:bodyPr wrap="square">
            <a:spAutoFit/>
          </a:bodyPr>
          <a:lstStyle/>
          <a:p>
            <a:r>
              <a:rPr lang="en-US" dirty="0">
                <a:solidFill>
                  <a:schemeClr val="accent1">
                    <a:lumMod val="50000"/>
                  </a:schemeClr>
                </a:solidFill>
                <a:latin typeface="+mn-lt"/>
              </a:rPr>
              <a:t>*Nonneoplastic findings or negative colonoscopy included category 6 (6.1 or 6.2).</a:t>
            </a:r>
          </a:p>
          <a:p>
            <a:r>
              <a:rPr lang="en-US" dirty="0">
                <a:solidFill>
                  <a:schemeClr val="accent1">
                    <a:lumMod val="50000"/>
                  </a:schemeClr>
                </a:solidFill>
                <a:latin typeface="+mn-lt"/>
              </a:rPr>
              <a:t>†Negative colonoscopy was defined as no findings on colonoscopy (category 6.2).</a:t>
            </a:r>
          </a:p>
          <a:p>
            <a:r>
              <a:rPr lang="en-US" dirty="0">
                <a:solidFill>
                  <a:schemeClr val="accent1">
                    <a:lumMod val="50000"/>
                  </a:schemeClr>
                </a:solidFill>
                <a:latin typeface="+mn-lt"/>
              </a:rPr>
              <a:t>‡Polymedco OC-Auto® Micro 80 </a:t>
            </a:r>
            <a:r>
              <a:rPr lang="en-US" dirty="0" err="1">
                <a:solidFill>
                  <a:schemeClr val="accent1">
                    <a:lumMod val="50000"/>
                  </a:schemeClr>
                </a:solidFill>
                <a:latin typeface="+mn-lt"/>
              </a:rPr>
              <a:t>iFOB</a:t>
            </a:r>
            <a:r>
              <a:rPr lang="en-US" dirty="0">
                <a:solidFill>
                  <a:schemeClr val="accent1">
                    <a:lumMod val="50000"/>
                  </a:schemeClr>
                </a:solidFill>
                <a:latin typeface="+mn-lt"/>
              </a:rPr>
              <a:t> Test, positivity cutoff: hemoglobin &gt;100 ng/ mL)</a:t>
            </a:r>
          </a:p>
          <a:p>
            <a:r>
              <a:rPr lang="en-US" sz="800" b="1" dirty="0">
                <a:solidFill>
                  <a:schemeClr val="accent1">
                    <a:lumMod val="50000"/>
                  </a:schemeClr>
                </a:solidFill>
                <a:latin typeface="+mn-lt"/>
              </a:rPr>
              <a:t>APL:</a:t>
            </a:r>
            <a:r>
              <a:rPr lang="en-US" sz="800" dirty="0">
                <a:solidFill>
                  <a:schemeClr val="accent1">
                    <a:lumMod val="50000"/>
                  </a:schemeClr>
                </a:solidFill>
                <a:latin typeface="+mn-lt"/>
              </a:rPr>
              <a:t> advanced precancerous lesion; </a:t>
            </a:r>
            <a:r>
              <a:rPr lang="en-US" b="1" dirty="0">
                <a:solidFill>
                  <a:schemeClr val="accent1">
                    <a:lumMod val="50000"/>
                  </a:schemeClr>
                </a:solidFill>
                <a:latin typeface="+mn-lt"/>
              </a:rPr>
              <a:t>CRC: </a:t>
            </a:r>
            <a:r>
              <a:rPr lang="en-US" sz="800" dirty="0">
                <a:solidFill>
                  <a:schemeClr val="accent1">
                    <a:lumMod val="50000"/>
                  </a:schemeClr>
                </a:solidFill>
                <a:latin typeface="+mn-lt"/>
              </a:rPr>
              <a:t>colorectal cancer; </a:t>
            </a:r>
            <a:r>
              <a:rPr lang="en-US" sz="800" b="1" dirty="0">
                <a:solidFill>
                  <a:schemeClr val="accent1">
                    <a:lumMod val="50000"/>
                  </a:schemeClr>
                </a:solidFill>
                <a:latin typeface="+mn-lt"/>
              </a:rPr>
              <a:t>FDA:</a:t>
            </a:r>
            <a:r>
              <a:rPr lang="en-US" sz="800" dirty="0">
                <a:solidFill>
                  <a:schemeClr val="accent1">
                    <a:lumMod val="50000"/>
                  </a:schemeClr>
                </a:solidFill>
                <a:latin typeface="+mn-lt"/>
              </a:rPr>
              <a:t> Food and Drug Administration; </a:t>
            </a:r>
            <a:r>
              <a:rPr lang="en-US" sz="800" b="1" dirty="0">
                <a:solidFill>
                  <a:schemeClr val="accent1">
                    <a:lumMod val="50000"/>
                  </a:schemeClr>
                </a:solidFill>
                <a:latin typeface="+mn-lt"/>
              </a:rPr>
              <a:t>FIT: </a:t>
            </a:r>
            <a:r>
              <a:rPr lang="en-US" sz="800" dirty="0">
                <a:solidFill>
                  <a:schemeClr val="accent1">
                    <a:lumMod val="50000"/>
                  </a:schemeClr>
                </a:solidFill>
                <a:latin typeface="+mn-lt"/>
              </a:rPr>
              <a:t>fecal immunochemical test; </a:t>
            </a:r>
            <a:r>
              <a:rPr lang="en-US" sz="800" b="1" dirty="0">
                <a:solidFill>
                  <a:schemeClr val="accent1">
                    <a:lumMod val="50000"/>
                  </a:schemeClr>
                </a:solidFill>
                <a:latin typeface="+mn-lt"/>
              </a:rPr>
              <a:t>HGD:</a:t>
            </a:r>
            <a:r>
              <a:rPr lang="en-US" sz="800" dirty="0">
                <a:solidFill>
                  <a:schemeClr val="accent1">
                    <a:lumMod val="50000"/>
                  </a:schemeClr>
                </a:solidFill>
                <a:latin typeface="+mn-lt"/>
              </a:rPr>
              <a:t> high-grade dysplasia; </a:t>
            </a:r>
            <a:r>
              <a:rPr lang="en-US" sz="800" b="1" dirty="0">
                <a:solidFill>
                  <a:schemeClr val="accent1">
                    <a:lumMod val="50000"/>
                  </a:schemeClr>
                </a:solidFill>
                <a:latin typeface="+mn-lt"/>
              </a:rPr>
              <a:t>PMA:</a:t>
            </a:r>
            <a:r>
              <a:rPr lang="en-US" sz="800" dirty="0">
                <a:solidFill>
                  <a:schemeClr val="accent1">
                    <a:lumMod val="50000"/>
                  </a:schemeClr>
                </a:solidFill>
                <a:latin typeface="+mn-lt"/>
              </a:rPr>
              <a:t> premarket approval.</a:t>
            </a:r>
          </a:p>
          <a:p>
            <a:r>
              <a:rPr lang="da-DK" sz="800" dirty="0">
                <a:solidFill>
                  <a:schemeClr val="accent1">
                    <a:lumMod val="50000"/>
                  </a:schemeClr>
                </a:solidFill>
                <a:latin typeface="+mn-lt"/>
              </a:rPr>
              <a:t>1. Imperiale TF, et al. </a:t>
            </a:r>
            <a:r>
              <a:rPr lang="da-DK" sz="800" i="1" dirty="0">
                <a:solidFill>
                  <a:schemeClr val="accent1">
                    <a:lumMod val="50000"/>
                  </a:schemeClr>
                </a:solidFill>
                <a:latin typeface="+mn-lt"/>
              </a:rPr>
              <a:t>N Engl J Med</a:t>
            </a:r>
            <a:r>
              <a:rPr lang="da-DK" sz="800" dirty="0">
                <a:solidFill>
                  <a:schemeClr val="accent1">
                    <a:lumMod val="50000"/>
                  </a:schemeClr>
                </a:solidFill>
                <a:latin typeface="+mn-lt"/>
              </a:rPr>
              <a:t>. 2024;390(11):984-993.  2. Exact Sciences Corporation. Next-generation mt-sDNA test demonstrates 94 percent sensitivity for colorectal cancer at 91 percent specificity, raising the bar in non-invasive screening. [Press Release]. Madison, WI, June 20, 2023. </a:t>
            </a:r>
          </a:p>
        </p:txBody>
      </p:sp>
      <p:pic>
        <p:nvPicPr>
          <p:cNvPr id="12" name="Graphic 11">
            <a:extLst>
              <a:ext uri="{FF2B5EF4-FFF2-40B4-BE49-F238E27FC236}">
                <a16:creationId xmlns:a16="http://schemas.microsoft.com/office/drawing/2014/main" id="{8900281A-604C-9696-D343-CCCD80EEDA6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383598" y="1703492"/>
            <a:ext cx="2363771" cy="2363771"/>
          </a:xfrm>
          <a:prstGeom prst="rect">
            <a:avLst/>
          </a:prstGeom>
        </p:spPr>
      </p:pic>
    </p:spTree>
    <p:extLst>
      <p:ext uri="{BB962C8B-B14F-4D97-AF65-F5344CB8AC3E}">
        <p14:creationId xmlns:p14="http://schemas.microsoft.com/office/powerpoint/2010/main" val="191096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A5570-F6E2-48C1-8C7E-9D392A56D22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3047E00-B832-8AF0-AC58-69AD9C73BEC9}"/>
              </a:ext>
            </a:extLst>
          </p:cNvPr>
          <p:cNvSpPr>
            <a:spLocks noGrp="1"/>
          </p:cNvSpPr>
          <p:nvPr>
            <p:ph type="title"/>
          </p:nvPr>
        </p:nvSpPr>
        <p:spPr/>
        <p:txBody>
          <a:bodyPr/>
          <a:lstStyle/>
          <a:p>
            <a:r>
              <a:rPr lang="en-US" sz="3200" b="1" i="0" u="none" strike="noStrike" dirty="0">
                <a:solidFill>
                  <a:srgbClr val="44546A"/>
                </a:solidFill>
                <a:effectLst/>
                <a:latin typeface="Arial" panose="020B0604020202020204" pitchFamily="34" charset="0"/>
              </a:rPr>
              <a:t>These Slides are Provided for Educational Purposes as of April 2025.</a:t>
            </a:r>
            <a:endParaRPr lang="en-US" sz="3200" dirty="0">
              <a:solidFill>
                <a:schemeClr val="tx2"/>
              </a:solidFill>
            </a:endParaRPr>
          </a:p>
        </p:txBody>
      </p:sp>
      <p:sp>
        <p:nvSpPr>
          <p:cNvPr id="7" name="Content Placeholder 3">
            <a:extLst>
              <a:ext uri="{FF2B5EF4-FFF2-40B4-BE49-F238E27FC236}">
                <a16:creationId xmlns:a16="http://schemas.microsoft.com/office/drawing/2014/main" id="{EAA9F211-FA16-2DB0-32CB-C5F84D29CD25}"/>
              </a:ext>
            </a:extLst>
          </p:cNvPr>
          <p:cNvSpPr>
            <a:spLocks noGrp="1"/>
          </p:cNvSpPr>
          <p:nvPr/>
        </p:nvSpPr>
        <p:spPr bwMode="gray">
          <a:xfrm>
            <a:off x="448109" y="1539360"/>
            <a:ext cx="11295782" cy="42534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kern="1200" dirty="0" smtClean="0">
                <a:solidFill>
                  <a:schemeClr val="tx1"/>
                </a:solidFill>
                <a:latin typeface="+mn-lt"/>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kern="1200">
                <a:solidFill>
                  <a:schemeClr val="tx1"/>
                </a:solidFill>
                <a:latin typeface="+mn-lt"/>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kern="1200">
                <a:solidFill>
                  <a:schemeClr val="tx1"/>
                </a:solidFill>
                <a:latin typeface="+mn-lt"/>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kern="1200">
                <a:solidFill>
                  <a:schemeClr val="tx1"/>
                </a:solidFill>
                <a:latin typeface="+mn-lt"/>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a:lnSpc>
                <a:spcPct val="100000"/>
              </a:lnSpc>
              <a:spcBef>
                <a:spcPts val="0"/>
              </a:spcBef>
              <a:buNone/>
            </a:pPr>
            <a:r>
              <a:rPr lang="en-US" sz="1800" b="1" dirty="0">
                <a:solidFill>
                  <a:schemeClr val="accent1">
                    <a:lumMod val="50000"/>
                  </a:schemeClr>
                </a:solidFill>
              </a:rPr>
              <a:t>Note:</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50000"/>
                  </a:schemeClr>
                </a:solidFill>
                <a:effectLst/>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50000"/>
                  </a:schemeClr>
                </a:solidFill>
                <a:effectLst/>
                <a:ea typeface="Calibri" panose="020F0502020204030204" pitchFamily="34" charset="0"/>
              </a:rPr>
              <a:t>Individuals may use these slides for scientific or educational purposes only. </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50000"/>
                  </a:schemeClr>
                </a:solidFill>
                <a:effectLst/>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50000"/>
                  </a:schemeClr>
                </a:solidFill>
                <a:effectLst/>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342900" marR="0" lvl="0" indent="-342900" algn="l">
              <a:lnSpc>
                <a:spcPct val="100000"/>
              </a:lnSpc>
              <a:spcBef>
                <a:spcPts val="0"/>
              </a:spcBef>
              <a:buFont typeface="Symbol" panose="05050102010706020507" pitchFamily="18" charset="2"/>
              <a:buChar char=""/>
            </a:pPr>
            <a:r>
              <a:rPr lang="en-US" sz="1800" dirty="0">
                <a:solidFill>
                  <a:schemeClr val="accent1">
                    <a:lumMod val="50000"/>
                  </a:schemeClr>
                </a:solidFill>
                <a:effectLst/>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marL="0" indent="0">
              <a:lnSpc>
                <a:spcPct val="100000"/>
              </a:lnSpc>
              <a:spcBef>
                <a:spcPts val="0"/>
              </a:spcBef>
              <a:buNone/>
            </a:pPr>
            <a:endParaRPr lang="en-US" sz="1800" dirty="0">
              <a:solidFill>
                <a:schemeClr val="accent6">
                  <a:lumMod val="75000"/>
                </a:schemeClr>
              </a:solidFill>
            </a:endParaRPr>
          </a:p>
        </p:txBody>
      </p:sp>
    </p:spTree>
    <p:extLst>
      <p:ext uri="{BB962C8B-B14F-4D97-AF65-F5344CB8AC3E}">
        <p14:creationId xmlns:p14="http://schemas.microsoft.com/office/powerpoint/2010/main" val="271713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37BDB72-6D28-8787-F4EC-61B8D4A47C1C}"/>
              </a:ext>
            </a:extLst>
          </p:cNvPr>
          <p:cNvSpPr>
            <a:spLocks noGrp="1"/>
          </p:cNvSpPr>
          <p:nvPr>
            <p:ph idx="1"/>
          </p:nvPr>
        </p:nvSpPr>
        <p:spPr>
          <a:xfrm>
            <a:off x="318976" y="747140"/>
            <a:ext cx="11277600" cy="1113125"/>
          </a:xfrm>
        </p:spPr>
        <p:txBody>
          <a:bodyPr>
            <a:spAutoFit/>
          </a:bodyPr>
          <a:lstStyle/>
          <a:p>
            <a:r>
              <a:rPr lang="en-US" sz="1600" dirty="0">
                <a:solidFill>
                  <a:schemeClr val="tx1"/>
                </a:solidFill>
              </a:rPr>
              <a:t>BLUE-C was a prospective, cross-sectional study (N=20,176) that assessed the sensitivity for CRC and specificity for advanced neoplasia using colonoscopy as the reference standard.</a:t>
            </a:r>
            <a:r>
              <a:rPr lang="en-US" sz="1600" baseline="30000" dirty="0">
                <a:solidFill>
                  <a:schemeClr val="tx1"/>
                </a:solidFill>
              </a:rPr>
              <a:t>1,2</a:t>
            </a:r>
            <a:r>
              <a:rPr lang="en-US" sz="1600" dirty="0">
                <a:solidFill>
                  <a:schemeClr val="tx1"/>
                </a:solidFill>
              </a:rPr>
              <a:t> </a:t>
            </a:r>
          </a:p>
          <a:p>
            <a:r>
              <a:rPr lang="en-US" sz="1600" dirty="0">
                <a:solidFill>
                  <a:schemeClr val="tx1"/>
                </a:solidFill>
              </a:rPr>
              <a:t>Participants (N=18,911) for the FDA-approved label were average risk, asymptomatic adults 45-86 with no first-degree relative with CRC.</a:t>
            </a:r>
            <a:r>
              <a:rPr lang="en-US" sz="1600" baseline="30000" dirty="0">
                <a:solidFill>
                  <a:schemeClr val="tx1"/>
                </a:solidFill>
              </a:rPr>
              <a:t>2</a:t>
            </a:r>
            <a:r>
              <a:rPr lang="en-US" sz="1600" dirty="0">
                <a:solidFill>
                  <a:schemeClr val="tx1"/>
                </a:solidFill>
              </a:rPr>
              <a:t> </a:t>
            </a:r>
            <a:endParaRPr lang="en-US" sz="1600" dirty="0">
              <a:solidFill>
                <a:schemeClr val="tx1"/>
              </a:solidFill>
              <a:cs typeface="Arial"/>
            </a:endParaRPr>
          </a:p>
        </p:txBody>
      </p:sp>
      <p:sp>
        <p:nvSpPr>
          <p:cNvPr id="13" name="Title 12">
            <a:extLst>
              <a:ext uri="{FF2B5EF4-FFF2-40B4-BE49-F238E27FC236}">
                <a16:creationId xmlns:a16="http://schemas.microsoft.com/office/drawing/2014/main" id="{2D7CFC7F-F497-AC1A-4DCC-47A9618C3984}"/>
              </a:ext>
            </a:extLst>
          </p:cNvPr>
          <p:cNvSpPr>
            <a:spLocks noGrp="1"/>
          </p:cNvSpPr>
          <p:nvPr>
            <p:ph type="title"/>
          </p:nvPr>
        </p:nvSpPr>
        <p:spPr>
          <a:xfrm>
            <a:off x="365124" y="-28867"/>
            <a:ext cx="11277600" cy="647700"/>
          </a:xfrm>
        </p:spPr>
        <p:txBody>
          <a:bodyPr/>
          <a:lstStyle/>
          <a:p>
            <a:r>
              <a:rPr lang="en-US" dirty="0">
                <a:solidFill>
                  <a:schemeClr val="accent4">
                    <a:lumMod val="50000"/>
                  </a:schemeClr>
                </a:solidFill>
              </a:rPr>
              <a:t>BLUE-C Study Design</a:t>
            </a:r>
          </a:p>
        </p:txBody>
      </p:sp>
      <p:sp>
        <p:nvSpPr>
          <p:cNvPr id="6" name="Pentagon 15">
            <a:extLst>
              <a:ext uri="{FF2B5EF4-FFF2-40B4-BE49-F238E27FC236}">
                <a16:creationId xmlns:a16="http://schemas.microsoft.com/office/drawing/2014/main" id="{FB9D6B8C-60DD-3219-F0C2-26FD0429CD25}"/>
              </a:ext>
            </a:extLst>
          </p:cNvPr>
          <p:cNvSpPr/>
          <p:nvPr/>
        </p:nvSpPr>
        <p:spPr>
          <a:xfrm>
            <a:off x="4422648" y="2402824"/>
            <a:ext cx="3346704" cy="3620024"/>
          </a:xfrm>
          <a:prstGeom prst="homePlate">
            <a:avLst>
              <a:gd name="adj" fmla="val 15161"/>
            </a:avLst>
          </a:prstGeom>
          <a:solidFill>
            <a:schemeClr val="bg1">
              <a:lumMod val="95000"/>
            </a:schemeClr>
          </a:solidFill>
          <a:ln w="19050" cap="flat" cmpd="sng" algn="ctr">
            <a:noFill/>
            <a:prstDash val="solid"/>
            <a:miter lim="800000"/>
          </a:ln>
          <a:effectLst/>
        </p:spPr>
        <p:txBody>
          <a:bodyPr rtlCol="0" anchor="ctr"/>
          <a:lstStyle/>
          <a:p>
            <a:pPr algn="ctr" defTabSz="685800">
              <a:defRPr/>
            </a:pPr>
            <a:endParaRPr lang="en-US" sz="1200" kern="0"/>
          </a:p>
        </p:txBody>
      </p:sp>
      <p:sp>
        <p:nvSpPr>
          <p:cNvPr id="9" name="TextBox 8">
            <a:extLst>
              <a:ext uri="{FF2B5EF4-FFF2-40B4-BE49-F238E27FC236}">
                <a16:creationId xmlns:a16="http://schemas.microsoft.com/office/drawing/2014/main" id="{5ED64067-3121-4496-E0F4-04668D4302A4}"/>
              </a:ext>
            </a:extLst>
          </p:cNvPr>
          <p:cNvSpPr txBox="1"/>
          <p:nvPr/>
        </p:nvSpPr>
        <p:spPr>
          <a:xfrm>
            <a:off x="4997656" y="4558762"/>
            <a:ext cx="1920240" cy="498598"/>
          </a:xfrm>
          <a:prstGeom prst="rect">
            <a:avLst/>
          </a:prstGeom>
          <a:noFill/>
        </p:spPr>
        <p:txBody>
          <a:bodyPr wrap="square" lIns="0" tIns="0" rIns="0" bIns="0" rtlCol="0" anchor="ctr">
            <a:spAutoFit/>
          </a:bodyPr>
          <a:lstStyle/>
          <a:p>
            <a:pPr algn="ctr" defTabSz="685800">
              <a:lnSpc>
                <a:spcPct val="90000"/>
              </a:lnSpc>
            </a:pPr>
            <a:r>
              <a:rPr lang="en-GB" sz="1200">
                <a:cs typeface="Arial" panose="020B0604020202020204" pitchFamily="34" charset="0"/>
              </a:rPr>
              <a:t>Participants also underwent screening </a:t>
            </a:r>
            <a:r>
              <a:rPr lang="en-GB" sz="1200" b="1">
                <a:cs typeface="Arial" panose="020B0604020202020204" pitchFamily="34" charset="0"/>
              </a:rPr>
              <a:t>colonoscopy</a:t>
            </a:r>
            <a:r>
              <a:rPr lang="en-GB" sz="1200" b="1" baseline="30000">
                <a:cs typeface="Arial" panose="020B0604020202020204" pitchFamily="34" charset="0"/>
              </a:rPr>
              <a:t> </a:t>
            </a:r>
            <a:r>
              <a:rPr lang="en-GB" sz="1200">
                <a:cs typeface="Arial" panose="020B0604020202020204" pitchFamily="34" charset="0"/>
              </a:rPr>
              <a:t>(reference standard) </a:t>
            </a:r>
            <a:endParaRPr lang="en-US" sz="1200">
              <a:cs typeface="Arial" panose="020B0604020202020204" pitchFamily="34" charset="0"/>
            </a:endParaRPr>
          </a:p>
        </p:txBody>
      </p:sp>
      <p:cxnSp>
        <p:nvCxnSpPr>
          <p:cNvPr id="10" name="Straight Connector 9">
            <a:extLst>
              <a:ext uri="{FF2B5EF4-FFF2-40B4-BE49-F238E27FC236}">
                <a16:creationId xmlns:a16="http://schemas.microsoft.com/office/drawing/2014/main" id="{B6605E07-B605-C7EB-9DF9-151B4E1441FF}"/>
              </a:ext>
            </a:extLst>
          </p:cNvPr>
          <p:cNvCxnSpPr>
            <a:cxnSpLocks/>
          </p:cNvCxnSpPr>
          <p:nvPr/>
        </p:nvCxnSpPr>
        <p:spPr>
          <a:xfrm>
            <a:off x="4631896" y="4338783"/>
            <a:ext cx="2651760" cy="0"/>
          </a:xfrm>
          <a:prstGeom prst="line">
            <a:avLst/>
          </a:prstGeom>
          <a:noFill/>
          <a:ln w="25400" cap="flat" cmpd="sng" algn="ctr">
            <a:solidFill>
              <a:schemeClr val="accent3"/>
            </a:solidFill>
            <a:prstDash val="solid"/>
            <a:miter lim="800000"/>
          </a:ln>
          <a:effectLst/>
        </p:spPr>
      </p:cxnSp>
      <p:grpSp>
        <p:nvGrpSpPr>
          <p:cNvPr id="20" name="Group 19">
            <a:extLst>
              <a:ext uri="{FF2B5EF4-FFF2-40B4-BE49-F238E27FC236}">
                <a16:creationId xmlns:a16="http://schemas.microsoft.com/office/drawing/2014/main" id="{CC065004-EB48-8A25-C23B-59E338CE2736}"/>
              </a:ext>
            </a:extLst>
          </p:cNvPr>
          <p:cNvGrpSpPr/>
          <p:nvPr/>
        </p:nvGrpSpPr>
        <p:grpSpPr>
          <a:xfrm>
            <a:off x="4528007" y="2614389"/>
            <a:ext cx="2834953" cy="1495794"/>
            <a:chOff x="4422647" y="3026624"/>
            <a:chExt cx="2834953" cy="1495794"/>
          </a:xfrm>
        </p:grpSpPr>
        <p:sp>
          <p:nvSpPr>
            <p:cNvPr id="7" name="Rectangle 6">
              <a:extLst>
                <a:ext uri="{FF2B5EF4-FFF2-40B4-BE49-F238E27FC236}">
                  <a16:creationId xmlns:a16="http://schemas.microsoft.com/office/drawing/2014/main" id="{630DC773-E21A-F8CE-BBFF-13476543905E}"/>
                </a:ext>
              </a:extLst>
            </p:cNvPr>
            <p:cNvSpPr/>
            <p:nvPr/>
          </p:nvSpPr>
          <p:spPr>
            <a:xfrm>
              <a:off x="4422647" y="3416797"/>
              <a:ext cx="1097280" cy="830997"/>
            </a:xfrm>
            <a:prstGeom prst="rect">
              <a:avLst/>
            </a:prstGeom>
            <a:noFill/>
            <a:ln w="12700" cap="flat" cmpd="sng" algn="ctr">
              <a:noFill/>
              <a:prstDash val="solid"/>
              <a:miter lim="800000"/>
            </a:ln>
            <a:effectLst/>
          </p:spPr>
          <p:txBody>
            <a:bodyPr lIns="0" tIns="0" rIns="0" bIns="0" rtlCol="0" anchor="ctr">
              <a:spAutoFit/>
            </a:bodyPr>
            <a:lstStyle/>
            <a:p>
              <a:pPr algn="ctr" defTabSz="685800">
                <a:lnSpc>
                  <a:spcPct val="90000"/>
                </a:lnSpc>
                <a:defRPr/>
              </a:pPr>
              <a:r>
                <a:rPr lang="en-GB" sz="1200" kern="0">
                  <a:cs typeface="Arial" panose="020B0604020202020204" pitchFamily="34" charset="0"/>
                </a:rPr>
                <a:t>Participants provided a </a:t>
              </a:r>
              <a:br>
                <a:rPr lang="en-GB" sz="1200" kern="0">
                  <a:cs typeface="Arial" panose="020B0604020202020204" pitchFamily="34" charset="0"/>
                </a:rPr>
              </a:br>
              <a:r>
                <a:rPr lang="en-GB" sz="1200" b="1" kern="0">
                  <a:cs typeface="Arial" panose="020B0604020202020204" pitchFamily="34" charset="0"/>
                </a:rPr>
                <a:t>single stool  and blood sample</a:t>
              </a:r>
              <a:endParaRPr lang="en-US" sz="1200" b="1" kern="0">
                <a:cs typeface="Arial" panose="020B0604020202020204" pitchFamily="34" charset="0"/>
              </a:endParaRPr>
            </a:p>
          </p:txBody>
        </p:sp>
        <p:sp>
          <p:nvSpPr>
            <p:cNvPr id="8" name="Rectangle 7">
              <a:extLst>
                <a:ext uri="{FF2B5EF4-FFF2-40B4-BE49-F238E27FC236}">
                  <a16:creationId xmlns:a16="http://schemas.microsoft.com/office/drawing/2014/main" id="{76B90449-F6BE-04A5-A7CC-F1C17564B669}"/>
                </a:ext>
              </a:extLst>
            </p:cNvPr>
            <p:cNvSpPr/>
            <p:nvPr/>
          </p:nvSpPr>
          <p:spPr>
            <a:xfrm>
              <a:off x="6056431" y="3026624"/>
              <a:ext cx="1201169" cy="1495794"/>
            </a:xfrm>
            <a:prstGeom prst="rect">
              <a:avLst/>
            </a:prstGeom>
            <a:noFill/>
            <a:ln w="12700" cap="flat" cmpd="sng" algn="ctr">
              <a:noFill/>
              <a:prstDash val="solid"/>
              <a:miter lim="800000"/>
            </a:ln>
            <a:effectLst/>
          </p:spPr>
          <p:txBody>
            <a:bodyPr wrap="square" lIns="0" tIns="0" rIns="0" bIns="0" rtlCol="0" anchor="ctr">
              <a:spAutoFit/>
            </a:bodyPr>
            <a:lstStyle/>
            <a:p>
              <a:pPr algn="ctr" defTabSz="685800">
                <a:lnSpc>
                  <a:spcPct val="90000"/>
                </a:lnSpc>
                <a:defRPr/>
              </a:pPr>
              <a:r>
                <a:rPr lang="en-GB" sz="1200" kern="0">
                  <a:cs typeface="Arial" panose="020B0604020202020204" pitchFamily="34" charset="0"/>
                </a:rPr>
                <a:t>Laboratory performed </a:t>
              </a:r>
              <a:br>
                <a:rPr lang="en-GB" sz="1200" kern="0">
                  <a:cs typeface="Arial" panose="020B0604020202020204" pitchFamily="34" charset="0"/>
                </a:rPr>
              </a:br>
              <a:r>
                <a:rPr lang="en-GB" sz="1200" kern="0">
                  <a:cs typeface="Arial" panose="020B0604020202020204" pitchFamily="34" charset="0"/>
                </a:rPr>
                <a:t>the </a:t>
              </a:r>
              <a:r>
                <a:rPr lang="en-GB" sz="1200" b="1" kern="0">
                  <a:cs typeface="Arial" panose="020B0604020202020204" pitchFamily="34" charset="0"/>
                </a:rPr>
                <a:t>mt-sDNA test (including hemoglobin component) </a:t>
              </a:r>
              <a:r>
                <a:rPr lang="en-GB" sz="1200" kern="0">
                  <a:cs typeface="Arial" panose="020B0604020202020204" pitchFamily="34" charset="0"/>
                </a:rPr>
                <a:t>and a separate </a:t>
              </a:r>
              <a:r>
                <a:rPr lang="en-GB" sz="1200" b="1" kern="0">
                  <a:cs typeface="Arial" panose="020B0604020202020204" pitchFamily="34" charset="0"/>
                </a:rPr>
                <a:t>FIT</a:t>
              </a:r>
              <a:r>
                <a:rPr lang="en-GB" sz="1200" kern="0">
                  <a:cs typeface="Arial" panose="020B0604020202020204" pitchFamily="34" charset="0"/>
                </a:rPr>
                <a:t>* on each stool sample</a:t>
              </a:r>
            </a:p>
          </p:txBody>
        </p:sp>
        <p:sp>
          <p:nvSpPr>
            <p:cNvPr id="11" name="AutoShape 5">
              <a:extLst>
                <a:ext uri="{FF2B5EF4-FFF2-40B4-BE49-F238E27FC236}">
                  <a16:creationId xmlns:a16="http://schemas.microsoft.com/office/drawing/2014/main" id="{CE04016C-60E7-4139-D7A9-281B70CB1B3D}"/>
                </a:ext>
              </a:extLst>
            </p:cNvPr>
            <p:cNvSpPr>
              <a:spLocks noChangeArrowheads="1"/>
            </p:cNvSpPr>
            <p:nvPr/>
          </p:nvSpPr>
          <p:spPr bwMode="gray">
            <a:xfrm>
              <a:off x="5543850" y="3649415"/>
              <a:ext cx="457200" cy="365760"/>
            </a:xfrm>
            <a:prstGeom prst="rightArrow">
              <a:avLst>
                <a:gd name="adj1" fmla="val 61644"/>
                <a:gd name="adj2" fmla="val 46581"/>
              </a:avLst>
            </a:prstGeom>
            <a:gradFill flip="none" rotWithShape="1">
              <a:gsLst>
                <a:gs pos="42696">
                  <a:schemeClr val="accent3">
                    <a:lumMod val="20000"/>
                    <a:lumOff val="80000"/>
                  </a:schemeClr>
                </a:gs>
                <a:gs pos="5000">
                  <a:schemeClr val="bg1">
                    <a:lumMod val="95000"/>
                  </a:schemeClr>
                </a:gs>
                <a:gs pos="100000">
                  <a:schemeClr val="accent3">
                    <a:lumMod val="75000"/>
                  </a:schemeClr>
                </a:gs>
              </a:gsLst>
              <a:lin ang="0" scaled="0"/>
              <a:tileRect/>
            </a:gradFill>
            <a:ln w="28575">
              <a:noFill/>
              <a:miter lim="800000"/>
              <a:headEnd/>
              <a:tailEnd/>
            </a:ln>
            <a:effectLst/>
          </p:spPr>
          <p:txBody>
            <a:bodyPr wrap="none" anchor="ctr"/>
            <a:lstStyle/>
            <a:p>
              <a:endParaRPr lang="en-US" sz="1200"/>
            </a:p>
          </p:txBody>
        </p:sp>
      </p:grpSp>
      <p:sp>
        <p:nvSpPr>
          <p:cNvPr id="64" name="Rectangle 63">
            <a:extLst>
              <a:ext uri="{FF2B5EF4-FFF2-40B4-BE49-F238E27FC236}">
                <a16:creationId xmlns:a16="http://schemas.microsoft.com/office/drawing/2014/main" id="{11406CC0-3964-F402-AC2C-37420B4BA831}"/>
              </a:ext>
            </a:extLst>
          </p:cNvPr>
          <p:cNvSpPr/>
          <p:nvPr/>
        </p:nvSpPr>
        <p:spPr>
          <a:xfrm>
            <a:off x="457199" y="2402824"/>
            <a:ext cx="3346704" cy="3708035"/>
          </a:xfrm>
          <a:prstGeom prst="rect">
            <a:avLst/>
          </a:prstGeom>
          <a:solidFill>
            <a:schemeClr val="bg1">
              <a:lumMod val="95000"/>
            </a:schemeClr>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40" tIns="91440" rIns="91440" bIns="91440" rtlCol="0" anchor="t"/>
          <a:lstStyle/>
          <a:p>
            <a:pPr marL="0" marR="0" lvl="4" indent="0" algn="ctr" defTabSz="914400" rtl="0" eaLnBrk="1" fontAlgn="auto" latinLnBrk="0" hangingPunct="1">
              <a:lnSpc>
                <a:spcPct val="100000"/>
              </a:lnSpc>
              <a:spcBef>
                <a:spcPts val="200"/>
              </a:spcBef>
              <a:spcAft>
                <a:spcPts val="200"/>
              </a:spcAft>
              <a:buClr>
                <a:srgbClr val="00857C"/>
              </a:buClr>
              <a:buSzPct val="75000"/>
              <a:buFontTx/>
              <a:buNone/>
              <a:tabLst/>
              <a:defRPr/>
            </a:pPr>
            <a:r>
              <a:rPr kumimoji="0" lang="en-US" sz="1400" b="1" i="0" u="none" strike="noStrike" kern="1200" cap="none" spc="0" normalizeH="0" baseline="0" noProof="0" dirty="0">
                <a:ln>
                  <a:noFill/>
                </a:ln>
                <a:solidFill>
                  <a:schemeClr val="accent3"/>
                </a:solidFill>
                <a:effectLst/>
                <a:uLnTx/>
                <a:uFillTx/>
                <a:cs typeface="Arial" panose="020B0604020202020204" pitchFamily="34" charset="0"/>
              </a:rPr>
              <a:t>Key inclusion criteria</a:t>
            </a:r>
            <a:endParaRPr kumimoji="0" lang="en-US" sz="1400" b="1" i="0" u="none" strike="noStrike" kern="1200" cap="none" spc="0" normalizeH="0" baseline="30000" noProof="0" dirty="0">
              <a:ln>
                <a:noFill/>
              </a:ln>
              <a:solidFill>
                <a:schemeClr val="accent3"/>
              </a:solidFill>
              <a:effectLst/>
              <a:uLnTx/>
              <a:uFillTx/>
              <a:cs typeface="Arial" panose="020B0604020202020204" pitchFamily="34" charset="0"/>
            </a:endParaRP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cs typeface="Arial" panose="020B0604020202020204" pitchFamily="34" charset="0"/>
              </a:rPr>
              <a:t>Asymptomatic adults ≥40 years of age</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cs typeface="Arial" panose="020B0604020202020204" pitchFamily="34" charset="0"/>
              </a:rPr>
              <a:t>Scheduled for screening colonoscopy</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endParaRPr kumimoji="0" lang="en-US" sz="1400" b="0" i="0" u="none" strike="noStrike" kern="1200" cap="none" spc="0" normalizeH="0" baseline="0" noProof="0" dirty="0">
              <a:ln>
                <a:noFill/>
              </a:ln>
              <a:solidFill>
                <a:srgbClr val="000000"/>
              </a:solidFill>
              <a:effectLst/>
              <a:uLnTx/>
              <a:uFillTx/>
              <a:cs typeface="Arial" panose="020B0604020202020204" pitchFamily="34" charset="0"/>
            </a:endParaRPr>
          </a:p>
          <a:p>
            <a:pPr marL="0" marR="0" lvl="4" indent="0" algn="l" defTabSz="914400" rtl="0" eaLnBrk="1" fontAlgn="auto" latinLnBrk="0" hangingPunct="1">
              <a:lnSpc>
                <a:spcPct val="100000"/>
              </a:lnSpc>
              <a:spcBef>
                <a:spcPts val="200"/>
              </a:spcBef>
              <a:spcAft>
                <a:spcPts val="200"/>
              </a:spcAft>
              <a:buClr>
                <a:srgbClr val="00857C"/>
              </a:buClr>
              <a:buSzPct val="75000"/>
              <a:buFontTx/>
              <a:buNone/>
              <a:tabLst/>
              <a:defRPr/>
            </a:pPr>
            <a:endParaRPr kumimoji="0" lang="en-US" sz="1400" b="1" i="0" u="none" strike="noStrike" kern="1200" cap="none" spc="0" normalizeH="0" baseline="0" noProof="0" dirty="0">
              <a:ln>
                <a:noFill/>
              </a:ln>
              <a:solidFill>
                <a:srgbClr val="9EA7B3">
                  <a:lumMod val="50000"/>
                </a:srgbClr>
              </a:solidFill>
              <a:effectLst/>
              <a:uLnTx/>
              <a:uFillTx/>
              <a:ea typeface="+mn-ea"/>
              <a:cs typeface="Arial" panose="020B0604020202020204" pitchFamily="34" charset="0"/>
            </a:endParaRPr>
          </a:p>
          <a:p>
            <a:pPr marL="0" lvl="4" algn="ctr">
              <a:spcBef>
                <a:spcPts val="200"/>
              </a:spcBef>
              <a:spcAft>
                <a:spcPts val="200"/>
              </a:spcAft>
              <a:buClr>
                <a:srgbClr val="00857C"/>
              </a:buClr>
              <a:buSzPct val="75000"/>
              <a:defRPr/>
            </a:pPr>
            <a:r>
              <a:rPr lang="en-US" sz="1400" b="1" dirty="0">
                <a:solidFill>
                  <a:schemeClr val="accent3"/>
                </a:solidFill>
                <a:cs typeface="Arial" panose="020B0604020202020204" pitchFamily="34" charset="0"/>
              </a:rPr>
              <a:t>Key exclusion criteria</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cs typeface="Arial" panose="020B0604020202020204" pitchFamily="34" charset="0"/>
              </a:rPr>
              <a:t>Personal history of CRC or APLs</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cs typeface="Arial" panose="020B0604020202020204" pitchFamily="34" charset="0"/>
              </a:rPr>
              <a:t>Medical/Family history of hereditary CRC syndromes</a:t>
            </a:r>
          </a:p>
          <a:p>
            <a:pPr marL="172800" lvl="4" indent="-172800">
              <a:spcBef>
                <a:spcPts val="200"/>
              </a:spcBef>
              <a:spcAft>
                <a:spcPts val="200"/>
              </a:spcAft>
              <a:buClr>
                <a:schemeClr val="tx1"/>
              </a:buClr>
              <a:buSzPct val="100000"/>
              <a:buFont typeface="Arial" panose="020B0604020202020204" pitchFamily="34" charset="0"/>
              <a:buChar char="•"/>
              <a:defRPr/>
            </a:pPr>
            <a:r>
              <a:rPr kumimoji="0" lang="en-US" sz="1200" b="0" i="0" u="none" strike="noStrike" kern="0" cap="none" spc="0" normalizeH="0" baseline="0" noProof="0" dirty="0">
                <a:ln>
                  <a:noFill/>
                </a:ln>
                <a:solidFill>
                  <a:schemeClr val="tx1"/>
                </a:solidFill>
                <a:effectLst/>
                <a:uLnTx/>
                <a:uFillTx/>
                <a:ea typeface="+mn-ea"/>
                <a:cs typeface="Arial" panose="020B0604020202020204" pitchFamily="34" charset="0"/>
              </a:rPr>
              <a:t>Inflammatory </a:t>
            </a:r>
            <a:r>
              <a:rPr kumimoji="0" lang="en-US" sz="1200" b="0" i="0" u="none" strike="noStrike" kern="0" cap="none" spc="0" normalizeH="0" baseline="0" noProof="0" dirty="0">
                <a:ln>
                  <a:noFill/>
                </a:ln>
                <a:solidFill>
                  <a:srgbClr val="000000"/>
                </a:solidFill>
                <a:effectLst/>
                <a:uLnTx/>
                <a:uFillTx/>
                <a:ea typeface="+mn-ea"/>
                <a:cs typeface="Arial" panose="020B0604020202020204" pitchFamily="34" charset="0"/>
              </a:rPr>
              <a:t>bowel disease or Cronkhite–Canada syndrome</a:t>
            </a:r>
            <a:endParaRPr kumimoji="0" lang="en-US" sz="1200" b="0" i="0" u="none" strike="noStrike" kern="1200" cap="none" spc="0" normalizeH="0" baseline="0" noProof="0" dirty="0">
              <a:ln>
                <a:noFill/>
              </a:ln>
              <a:solidFill>
                <a:srgbClr val="000000"/>
              </a:solidFill>
              <a:effectLst/>
              <a:uLnTx/>
              <a:uFillTx/>
              <a:cs typeface="Arial" panose="020B0604020202020204" pitchFamily="34" charset="0"/>
            </a:endParaRPr>
          </a:p>
          <a:p>
            <a:pPr marL="172800" lvl="4" indent="-172800">
              <a:spcBef>
                <a:spcPts val="200"/>
              </a:spcBef>
              <a:spcAft>
                <a:spcPts val="200"/>
              </a:spcAft>
              <a:buClr>
                <a:schemeClr val="tx1"/>
              </a:buClr>
              <a:buSzPct val="100000"/>
              <a:buFont typeface="Arial" panose="020B0604020202020204" pitchFamily="34" charset="0"/>
              <a:buChar char="•"/>
              <a:defRPr/>
            </a:pPr>
            <a:r>
              <a:rPr lang="en-US" sz="1200" dirty="0">
                <a:solidFill>
                  <a:srgbClr val="000000"/>
                </a:solidFill>
                <a:cs typeface="Arial"/>
              </a:rPr>
              <a:t>A positive</a:t>
            </a:r>
            <a:r>
              <a:rPr kumimoji="0" lang="en-US" sz="1200" b="0" i="0" u="none" strike="noStrike" kern="1200" cap="none" spc="0" normalizeH="0" baseline="0" noProof="0" dirty="0">
                <a:ln>
                  <a:noFill/>
                </a:ln>
                <a:solidFill>
                  <a:srgbClr val="000000"/>
                </a:solidFill>
                <a:effectLst/>
                <a:uLnTx/>
                <a:uFillTx/>
                <a:cs typeface="Arial"/>
              </a:rPr>
              <a:t> result for the Cologuard</a:t>
            </a:r>
            <a:r>
              <a:rPr kumimoji="0" lang="en-US" sz="1200" b="0" i="0" u="none" strike="noStrike" kern="1200" cap="none" spc="0" normalizeH="0" baseline="30000" noProof="0" dirty="0">
                <a:ln>
                  <a:noFill/>
                </a:ln>
                <a:solidFill>
                  <a:srgbClr val="000000"/>
                </a:solidFill>
                <a:effectLst/>
                <a:uLnTx/>
                <a:uFillTx/>
                <a:cs typeface="Arial"/>
              </a:rPr>
              <a:t>®</a:t>
            </a:r>
            <a:r>
              <a:rPr kumimoji="0" lang="en-US" sz="1200" b="0" i="0" u="none" strike="noStrike" kern="1200" cap="none" spc="0" normalizeH="0" baseline="0" noProof="0" dirty="0">
                <a:ln>
                  <a:noFill/>
                </a:ln>
                <a:solidFill>
                  <a:srgbClr val="000000"/>
                </a:solidFill>
                <a:effectLst/>
                <a:uLnTx/>
                <a:uFillTx/>
                <a:cs typeface="Arial"/>
              </a:rPr>
              <a:t> test within 2 years or positive FIT or fecal occult blood test within 6 months</a:t>
            </a:r>
            <a:endParaRPr lang="en-US" sz="1200" b="0" i="0" u="none" strike="noStrike" kern="1200" cap="none" spc="0" normalizeH="0" baseline="0" noProof="0" dirty="0">
              <a:ln>
                <a:noFill/>
              </a:ln>
              <a:solidFill>
                <a:srgbClr val="000000"/>
              </a:solidFill>
              <a:effectLst/>
              <a:uLnTx/>
              <a:uFillTx/>
              <a:cs typeface="Arial"/>
            </a:endParaRP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cs typeface="Arial" panose="020B0604020202020204" pitchFamily="34" charset="0"/>
              </a:rPr>
              <a:t>Colonoscopy within 9 years</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cs typeface="Arial" panose="020B0604020202020204" pitchFamily="34" charset="0"/>
              </a:rPr>
              <a:t>Rectal bleeding within 30 days</a:t>
            </a:r>
            <a:endParaRPr lang="en-US" sz="1100" dirty="0">
              <a:solidFill>
                <a:schemeClr val="tx1"/>
              </a:solidFill>
              <a:ea typeface="+mj-lt"/>
              <a:cs typeface="+mj-lt"/>
            </a:endParaRPr>
          </a:p>
        </p:txBody>
      </p:sp>
      <p:sp>
        <p:nvSpPr>
          <p:cNvPr id="65" name="Rectangle 64">
            <a:extLst>
              <a:ext uri="{FF2B5EF4-FFF2-40B4-BE49-F238E27FC236}">
                <a16:creationId xmlns:a16="http://schemas.microsoft.com/office/drawing/2014/main" id="{AAF32F58-492A-32C8-2D9D-C70A3B4D06E0}"/>
              </a:ext>
            </a:extLst>
          </p:cNvPr>
          <p:cNvSpPr/>
          <p:nvPr/>
        </p:nvSpPr>
        <p:spPr>
          <a:xfrm>
            <a:off x="457199" y="2037064"/>
            <a:ext cx="3346704" cy="365760"/>
          </a:xfrm>
          <a:prstGeom prst="rect">
            <a:avLst/>
          </a:prstGeom>
          <a:solidFill>
            <a:schemeClr val="accent1"/>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marL="0" marR="0" lvl="0" indent="0" algn="ctr" defTabSz="2286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0" normalizeH="0" baseline="0" noProof="0" dirty="0">
                <a:ln>
                  <a:noFill/>
                </a:ln>
                <a:solidFill>
                  <a:prstClr val="white"/>
                </a:solidFill>
                <a:effectLst/>
                <a:uLnTx/>
                <a:uFillTx/>
                <a:cs typeface="Arial" panose="020B0604020202020204" pitchFamily="34" charset="0"/>
              </a:rPr>
              <a:t>Participants</a:t>
            </a:r>
            <a:r>
              <a:rPr kumimoji="0" lang="en-US" sz="1400" b="1" i="0" u="none" strike="noStrike" kern="1200" cap="none" spc="10" normalizeH="0" baseline="30000" noProof="0" dirty="0">
                <a:ln>
                  <a:noFill/>
                </a:ln>
                <a:solidFill>
                  <a:prstClr val="white"/>
                </a:solidFill>
                <a:effectLst/>
                <a:uLnTx/>
                <a:uFillTx/>
                <a:cs typeface="Arial" panose="020B0604020202020204" pitchFamily="34" charset="0"/>
              </a:rPr>
              <a:t>1</a:t>
            </a:r>
          </a:p>
        </p:txBody>
      </p:sp>
      <p:sp>
        <p:nvSpPr>
          <p:cNvPr id="66" name="Rounded Rectangle 7">
            <a:extLst>
              <a:ext uri="{FF2B5EF4-FFF2-40B4-BE49-F238E27FC236}">
                <a16:creationId xmlns:a16="http://schemas.microsoft.com/office/drawing/2014/main" id="{35F4E02C-CD5C-F962-5918-607000A0B87E}"/>
              </a:ext>
            </a:extLst>
          </p:cNvPr>
          <p:cNvSpPr/>
          <p:nvPr/>
        </p:nvSpPr>
        <p:spPr>
          <a:xfrm>
            <a:off x="8388096" y="2402824"/>
            <a:ext cx="3346704" cy="3620024"/>
          </a:xfrm>
          <a:prstGeom prst="roundRect">
            <a:avLst>
              <a:gd name="adj" fmla="val 0"/>
            </a:avLst>
          </a:prstGeom>
          <a:solidFill>
            <a:schemeClr val="bg1">
              <a:lumMod val="95000"/>
            </a:schemeClr>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40" tIns="91440" rIns="91440" bIns="91440" rtlCol="0" anchor="t"/>
          <a:lstStyle/>
          <a:p>
            <a:pPr marL="0" marR="0" lvl="4" indent="0" algn="ctr" defTabSz="914400" rtl="0" eaLnBrk="1" fontAlgn="auto" latinLnBrk="0" hangingPunct="1">
              <a:lnSpc>
                <a:spcPct val="100000"/>
              </a:lnSpc>
              <a:spcBef>
                <a:spcPts val="200"/>
              </a:spcBef>
              <a:spcAft>
                <a:spcPts val="200"/>
              </a:spcAft>
              <a:buClr>
                <a:srgbClr val="00857C"/>
              </a:buClr>
              <a:buSzPct val="75000"/>
              <a:buFontTx/>
              <a:buNone/>
              <a:tabLst/>
              <a:defRPr/>
            </a:pPr>
            <a:r>
              <a:rPr kumimoji="0" lang="en-US" sz="1400" b="1" i="0" u="none" strike="noStrike" kern="1200" cap="none" spc="0" normalizeH="0" baseline="0" noProof="0">
                <a:ln>
                  <a:noFill/>
                </a:ln>
                <a:solidFill>
                  <a:schemeClr val="accent3"/>
                </a:solidFill>
                <a:effectLst/>
                <a:uLnTx/>
                <a:uFillTx/>
                <a:cs typeface="Arial" panose="020B0604020202020204" pitchFamily="34" charset="0"/>
              </a:rPr>
              <a:t>Primary outcomes</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a:ln>
                  <a:noFill/>
                </a:ln>
                <a:solidFill>
                  <a:srgbClr val="000000"/>
                </a:solidFill>
                <a:effectLst/>
                <a:uLnTx/>
                <a:uFillTx/>
                <a:cs typeface="Arial" panose="020B0604020202020204" pitchFamily="34" charset="0"/>
              </a:rPr>
              <a:t>Sensitivity for CRC</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a:ln>
                  <a:noFill/>
                </a:ln>
                <a:solidFill>
                  <a:srgbClr val="000000"/>
                </a:solidFill>
                <a:effectLst/>
                <a:uLnTx/>
                <a:uFillTx/>
                <a:cs typeface="Arial" panose="020B0604020202020204" pitchFamily="34" charset="0"/>
              </a:rPr>
              <a:t>Specificity for advanced neoplasia (</a:t>
            </a:r>
            <a:r>
              <a:rPr kumimoji="0" lang="en-US" sz="1200" b="0" i="1" u="none" strike="noStrike" kern="1200" cap="none" spc="0" normalizeH="0" baseline="0" noProof="0">
                <a:ln>
                  <a:noFill/>
                </a:ln>
                <a:solidFill>
                  <a:srgbClr val="000000"/>
                </a:solidFill>
                <a:effectLst/>
                <a:uLnTx/>
                <a:uFillTx/>
                <a:cs typeface="Arial" panose="020B0604020202020204" pitchFamily="34" charset="0"/>
              </a:rPr>
              <a:t>i.e</a:t>
            </a:r>
            <a:r>
              <a:rPr kumimoji="0" lang="en-US" sz="1200" b="0" i="0" u="none" strike="noStrike" kern="1200" cap="none" spc="0" normalizeH="0" baseline="0" noProof="0">
                <a:ln>
                  <a:noFill/>
                </a:ln>
                <a:solidFill>
                  <a:srgbClr val="000000"/>
                </a:solidFill>
                <a:effectLst/>
                <a:uLnTx/>
                <a:uFillTx/>
                <a:cs typeface="Arial" panose="020B0604020202020204" pitchFamily="34" charset="0"/>
              </a:rPr>
              <a:t>., CRC or APLs</a:t>
            </a:r>
            <a:r>
              <a:rPr lang="en-US" sz="1200" b="1" kern="0" baseline="30000">
                <a:solidFill>
                  <a:schemeClr val="tx1"/>
                </a:solidFill>
                <a:cs typeface="Arial" panose="020B0604020202020204" pitchFamily="34" charset="0"/>
              </a:rPr>
              <a:t>†</a:t>
            </a:r>
            <a:r>
              <a:rPr kumimoji="0" lang="en-US" sz="1200" b="0" i="0" u="none" strike="noStrike" kern="1200" cap="none" spc="0" normalizeH="0" baseline="0" noProof="0">
                <a:ln>
                  <a:noFill/>
                </a:ln>
                <a:solidFill>
                  <a:srgbClr val="000000"/>
                </a:solidFill>
                <a:effectLst/>
                <a:uLnTx/>
                <a:uFillTx/>
                <a:cs typeface="Arial" panose="020B0604020202020204" pitchFamily="34" charset="0"/>
              </a:rPr>
              <a:t>)</a:t>
            </a:r>
            <a:endParaRPr kumimoji="0" lang="en-US" sz="1400" b="0" i="0" u="none" strike="noStrike" kern="1200" cap="none" spc="0" normalizeH="0" baseline="0" noProof="0">
              <a:ln>
                <a:noFill/>
              </a:ln>
              <a:solidFill>
                <a:srgbClr val="000000"/>
              </a:solidFill>
              <a:effectLst/>
              <a:uLnTx/>
              <a:uFillTx/>
              <a:cs typeface="Arial" panose="020B0604020202020204" pitchFamily="34" charset="0"/>
            </a:endParaRPr>
          </a:p>
          <a:p>
            <a:pPr marL="0" lvl="4" algn="ctr">
              <a:spcBef>
                <a:spcPts val="200"/>
              </a:spcBef>
              <a:spcAft>
                <a:spcPts val="200"/>
              </a:spcAft>
              <a:buClr>
                <a:srgbClr val="00857C"/>
              </a:buClr>
              <a:buSzPct val="75000"/>
              <a:defRPr/>
            </a:pPr>
            <a:endParaRPr lang="en-US" sz="700" b="1">
              <a:solidFill>
                <a:schemeClr val="tx2"/>
              </a:solidFill>
              <a:cs typeface="Arial" panose="020B0604020202020204" pitchFamily="34" charset="0"/>
            </a:endParaRPr>
          </a:p>
          <a:p>
            <a:pPr marL="0" lvl="4" algn="ctr">
              <a:spcBef>
                <a:spcPts val="200"/>
              </a:spcBef>
              <a:spcAft>
                <a:spcPts val="200"/>
              </a:spcAft>
              <a:buClr>
                <a:srgbClr val="00857C"/>
              </a:buClr>
              <a:buSzPct val="75000"/>
              <a:defRPr/>
            </a:pPr>
            <a:r>
              <a:rPr lang="en-US" sz="1400" b="1">
                <a:solidFill>
                  <a:schemeClr val="accent3"/>
                </a:solidFill>
                <a:cs typeface="Arial" panose="020B0604020202020204" pitchFamily="34" charset="0"/>
              </a:rPr>
              <a:t>Secondary outcomes</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a:ln>
                  <a:noFill/>
                </a:ln>
                <a:solidFill>
                  <a:srgbClr val="000000"/>
                </a:solidFill>
                <a:effectLst/>
                <a:uLnTx/>
                <a:uFillTx/>
                <a:cs typeface="Arial" panose="020B0604020202020204" pitchFamily="34" charset="0"/>
              </a:rPr>
              <a:t>Sensitivity for APLs</a:t>
            </a:r>
            <a:r>
              <a:rPr lang="en-US" sz="1200" b="1" kern="0" baseline="30000">
                <a:cs typeface="Arial" panose="020B0604020202020204" pitchFamily="34" charset="0"/>
              </a:rPr>
              <a:t> </a:t>
            </a:r>
            <a:r>
              <a:rPr lang="en-US" sz="1200" b="1" kern="0" baseline="30000">
                <a:solidFill>
                  <a:schemeClr val="tx1"/>
                </a:solidFill>
                <a:cs typeface="Arial" panose="020B0604020202020204" pitchFamily="34" charset="0"/>
              </a:rPr>
              <a:t>†</a:t>
            </a:r>
            <a:endParaRPr kumimoji="0" lang="en-US" sz="1200" b="0" i="0" u="none" strike="noStrike" kern="1200" cap="none" spc="0" normalizeH="0" baseline="30000" noProof="0">
              <a:ln>
                <a:noFill/>
              </a:ln>
              <a:solidFill>
                <a:schemeClr val="tx1"/>
              </a:solidFill>
              <a:effectLst/>
              <a:uLnTx/>
              <a:uFillTx/>
              <a:cs typeface="Arial" panose="020B0604020202020204" pitchFamily="34" charset="0"/>
            </a:endParaRP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a:ln>
                  <a:noFill/>
                </a:ln>
                <a:solidFill>
                  <a:srgbClr val="000000"/>
                </a:solidFill>
                <a:effectLst/>
                <a:uLnTx/>
                <a:uFillTx/>
                <a:cs typeface="Arial" panose="020B0604020202020204" pitchFamily="34" charset="0"/>
              </a:rPr>
              <a:t>Comparison of sensitivity for CRC and APLs</a:t>
            </a:r>
            <a:r>
              <a:rPr lang="en-US" sz="1200" b="1" kern="0" baseline="30000">
                <a:solidFill>
                  <a:schemeClr val="tx1"/>
                </a:solidFill>
                <a:cs typeface="Arial" panose="020B0604020202020204" pitchFamily="34" charset="0"/>
              </a:rPr>
              <a:t>†</a:t>
            </a:r>
            <a:r>
              <a:rPr kumimoji="0" lang="en-US" sz="1200" b="0" i="0" u="none" strike="noStrike" kern="1200" cap="none" spc="0" normalizeH="0" baseline="0" noProof="0">
                <a:ln>
                  <a:noFill/>
                </a:ln>
                <a:solidFill>
                  <a:srgbClr val="000000"/>
                </a:solidFill>
                <a:effectLst/>
                <a:uLnTx/>
                <a:uFillTx/>
                <a:cs typeface="Arial" panose="020B0604020202020204" pitchFamily="34" charset="0"/>
              </a:rPr>
              <a:t> between the next-generation mt-sDNA test and commercial FIT*</a:t>
            </a:r>
          </a:p>
          <a:p>
            <a:pPr marL="172800" marR="0" lvl="4" indent="-172800" algn="l" defTabSz="914400" rtl="0" eaLnBrk="1" fontAlgn="auto" latinLnBrk="0" hangingPunct="1">
              <a:lnSpc>
                <a:spcPct val="100000"/>
              </a:lnSpc>
              <a:spcBef>
                <a:spcPts val="200"/>
              </a:spcBef>
              <a:spcAft>
                <a:spcPts val="200"/>
              </a:spcAft>
              <a:buClr>
                <a:schemeClr val="tx1"/>
              </a:buClr>
              <a:buSzPct val="100000"/>
              <a:buFont typeface="Arial" panose="020B0604020202020204" pitchFamily="34" charset="0"/>
              <a:buChar char="•"/>
              <a:tabLst/>
              <a:defRPr/>
            </a:pPr>
            <a:r>
              <a:rPr kumimoji="0" lang="en-US" sz="1200" b="0" i="0" u="none" strike="noStrike" kern="1200" cap="none" spc="0" normalizeH="0" baseline="0" noProof="0">
                <a:ln>
                  <a:noFill/>
                </a:ln>
                <a:solidFill>
                  <a:srgbClr val="000000"/>
                </a:solidFill>
                <a:effectLst/>
                <a:uLnTx/>
                <a:uFillTx/>
                <a:cs typeface="Arial" panose="020B0604020202020204" pitchFamily="34" charset="0"/>
              </a:rPr>
              <a:t>Specificity for non-neoplastic findings or negative colonoscopy</a:t>
            </a:r>
          </a:p>
        </p:txBody>
      </p:sp>
      <p:sp>
        <p:nvSpPr>
          <p:cNvPr id="67" name="Rounded Rectangle 34">
            <a:extLst>
              <a:ext uri="{FF2B5EF4-FFF2-40B4-BE49-F238E27FC236}">
                <a16:creationId xmlns:a16="http://schemas.microsoft.com/office/drawing/2014/main" id="{D1737889-2CA4-52FD-BA63-5EBE554F8AC4}"/>
              </a:ext>
            </a:extLst>
          </p:cNvPr>
          <p:cNvSpPr/>
          <p:nvPr/>
        </p:nvSpPr>
        <p:spPr>
          <a:xfrm>
            <a:off x="8388096" y="2037064"/>
            <a:ext cx="3346704" cy="365760"/>
          </a:xfrm>
          <a:prstGeom prst="roundRect">
            <a:avLst>
              <a:gd name="adj" fmla="val 0"/>
            </a:avLst>
          </a:prstGeom>
          <a:solidFill>
            <a:schemeClr val="accent1"/>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defTabSz="228600">
              <a:defRPr/>
            </a:pPr>
            <a:r>
              <a:rPr lang="en-US" sz="1400" b="1" spc="10">
                <a:solidFill>
                  <a:prstClr val="white"/>
                </a:solidFill>
                <a:cs typeface="Arial" panose="020B0604020202020204" pitchFamily="34" charset="0"/>
              </a:rPr>
              <a:t>Outcomes</a:t>
            </a:r>
            <a:r>
              <a:rPr lang="en-US" sz="1400" b="1" spc="10" baseline="30000">
                <a:solidFill>
                  <a:prstClr val="white"/>
                </a:solidFill>
                <a:cs typeface="Arial" panose="020B0604020202020204" pitchFamily="34" charset="0"/>
              </a:rPr>
              <a:t>1</a:t>
            </a:r>
            <a:r>
              <a:rPr lang="en-US" sz="1400" b="1" spc="10">
                <a:solidFill>
                  <a:prstClr val="white"/>
                </a:solidFill>
                <a:cs typeface="Arial" panose="020B0604020202020204" pitchFamily="34" charset="0"/>
              </a:rPr>
              <a:t> </a:t>
            </a:r>
          </a:p>
        </p:txBody>
      </p:sp>
      <p:sp>
        <p:nvSpPr>
          <p:cNvPr id="68" name="Rectangle 67">
            <a:extLst>
              <a:ext uri="{FF2B5EF4-FFF2-40B4-BE49-F238E27FC236}">
                <a16:creationId xmlns:a16="http://schemas.microsoft.com/office/drawing/2014/main" id="{11CA5328-2FFC-6C88-FB7A-05111BCFF494}"/>
              </a:ext>
            </a:extLst>
          </p:cNvPr>
          <p:cNvSpPr/>
          <p:nvPr/>
        </p:nvSpPr>
        <p:spPr>
          <a:xfrm>
            <a:off x="4422648" y="2037064"/>
            <a:ext cx="3346704" cy="365760"/>
          </a:xfrm>
          <a:prstGeom prst="rect">
            <a:avLst/>
          </a:prstGeom>
          <a:solidFill>
            <a:schemeClr val="accent1"/>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marL="0" marR="0" lvl="0" indent="0" algn="ctr" defTabSz="228600" rtl="0" eaLnBrk="1" fontAlgn="auto" latinLnBrk="0" hangingPunct="1">
              <a:lnSpc>
                <a:spcPct val="100000"/>
              </a:lnSpc>
              <a:spcBef>
                <a:spcPts val="0"/>
              </a:spcBef>
              <a:spcAft>
                <a:spcPts val="0"/>
              </a:spcAft>
              <a:buClrTx/>
              <a:buSzTx/>
              <a:buFontTx/>
              <a:buNone/>
              <a:tabLst/>
              <a:defRPr/>
            </a:pPr>
            <a:r>
              <a:rPr lang="en-US" sz="1400" b="1" spc="10">
                <a:solidFill>
                  <a:prstClr val="white"/>
                </a:solidFill>
                <a:cs typeface="Arial" panose="020B0604020202020204" pitchFamily="34" charset="0"/>
              </a:rPr>
              <a:t>Study Design</a:t>
            </a:r>
            <a:r>
              <a:rPr lang="en-US" sz="1400" b="1" spc="10" baseline="30000">
                <a:solidFill>
                  <a:prstClr val="white"/>
                </a:solidFill>
                <a:cs typeface="Arial" panose="020B0604020202020204" pitchFamily="34" charset="0"/>
              </a:rPr>
              <a:t>1,3</a:t>
            </a:r>
          </a:p>
        </p:txBody>
      </p:sp>
      <p:sp>
        <p:nvSpPr>
          <p:cNvPr id="16" name="Footer Placeholder 4">
            <a:extLst>
              <a:ext uri="{FF2B5EF4-FFF2-40B4-BE49-F238E27FC236}">
                <a16:creationId xmlns:a16="http://schemas.microsoft.com/office/drawing/2014/main" id="{B1DD219A-78FE-56E8-3536-73B9A37D377F}"/>
              </a:ext>
            </a:extLst>
          </p:cNvPr>
          <p:cNvSpPr>
            <a:spLocks noGrp="1"/>
          </p:cNvSpPr>
          <p:nvPr>
            <p:ph type="ftr" sz="quarter" idx="3"/>
          </p:nvPr>
        </p:nvSpPr>
        <p:spPr>
          <a:xfrm>
            <a:off x="457199" y="6497153"/>
            <a:ext cx="10405881" cy="215444"/>
          </a:xfrm>
          <a:prstGeom prst="rect">
            <a:avLst/>
          </a:prstGeom>
        </p:spPr>
        <p:txBody>
          <a:bodyPr wrap="square" anchor="b" anchorCtr="0">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4400">
              <a:spcBef>
                <a:spcPts val="0"/>
              </a:spcBef>
              <a:defRPr/>
            </a:pPr>
            <a:r>
              <a:rPr lang="en-US" dirty="0">
                <a:solidFill>
                  <a:schemeClr val="accent1">
                    <a:lumMod val="50000"/>
                  </a:schemeClr>
                </a:solidFill>
                <a:latin typeface="+mn-lt"/>
              </a:rPr>
              <a:t>1. Imperiale TF, et al. </a:t>
            </a:r>
            <a:r>
              <a:rPr lang="en-US" i="1" dirty="0">
                <a:solidFill>
                  <a:schemeClr val="accent1">
                    <a:lumMod val="50000"/>
                  </a:schemeClr>
                </a:solidFill>
                <a:latin typeface="+mn-lt"/>
              </a:rPr>
              <a:t>N Engl J Med. </a:t>
            </a:r>
            <a:r>
              <a:rPr lang="en-US" dirty="0">
                <a:solidFill>
                  <a:schemeClr val="accent1">
                    <a:lumMod val="50000"/>
                  </a:schemeClr>
                </a:solidFill>
                <a:latin typeface="+mn-lt"/>
              </a:rPr>
              <a:t>2024;390(11):984-993. 2. Cologuard Plus Clinician Brochure. Exact Sciences Corporation. Madison, WI. 3. Imperiale TF, et al. </a:t>
            </a:r>
            <a:r>
              <a:rPr lang="en-US" i="1" dirty="0">
                <a:solidFill>
                  <a:schemeClr val="accent1">
                    <a:lumMod val="50000"/>
                  </a:schemeClr>
                </a:solidFill>
                <a:latin typeface="+mn-lt"/>
              </a:rPr>
              <a:t>N Engl J  Med.</a:t>
            </a:r>
            <a:r>
              <a:rPr lang="en-US" dirty="0">
                <a:solidFill>
                  <a:schemeClr val="accent1">
                    <a:lumMod val="50000"/>
                  </a:schemeClr>
                </a:solidFill>
                <a:latin typeface="+mn-lt"/>
              </a:rPr>
              <a:t> 2024;390(suppl):S1-S46.</a:t>
            </a:r>
          </a:p>
        </p:txBody>
      </p:sp>
      <p:sp>
        <p:nvSpPr>
          <p:cNvPr id="3" name="TextBox 2">
            <a:extLst>
              <a:ext uri="{FF2B5EF4-FFF2-40B4-BE49-F238E27FC236}">
                <a16:creationId xmlns:a16="http://schemas.microsoft.com/office/drawing/2014/main" id="{681CD587-1B46-02FE-CA55-DC56288567FE}"/>
              </a:ext>
            </a:extLst>
          </p:cNvPr>
          <p:cNvSpPr txBox="1"/>
          <p:nvPr/>
        </p:nvSpPr>
        <p:spPr>
          <a:xfrm>
            <a:off x="522991" y="6232559"/>
            <a:ext cx="11277600" cy="246221"/>
          </a:xfrm>
          <a:prstGeom prst="rect">
            <a:avLst/>
          </a:prstGeom>
          <a:noFill/>
        </p:spPr>
        <p:txBody>
          <a:bodyPr wrap="square" lIns="0" tIns="0" rIns="0" bIns="0" rtlCol="0">
            <a:spAutoFit/>
          </a:bodyPr>
          <a:lstStyle/>
          <a:p>
            <a:pPr defTabSz="914400">
              <a:defRPr/>
            </a:pPr>
            <a:r>
              <a:rPr lang="en-US" sz="800" dirty="0">
                <a:solidFill>
                  <a:schemeClr val="accent1">
                    <a:lumMod val="50000"/>
                  </a:schemeClr>
                </a:solidFill>
                <a:latin typeface="+mn-lt"/>
              </a:rPr>
              <a:t>*</a:t>
            </a:r>
            <a:r>
              <a:rPr lang="en-US" sz="800" dirty="0">
                <a:solidFill>
                  <a:schemeClr val="accent1">
                    <a:lumMod val="50000"/>
                  </a:schemeClr>
                </a:solidFill>
                <a:effectLst/>
              </a:rPr>
              <a:t>Polymedco OC-Auto</a:t>
            </a:r>
            <a:r>
              <a:rPr lang="en-US" sz="800" baseline="30000" dirty="0">
                <a:solidFill>
                  <a:schemeClr val="accent1">
                    <a:lumMod val="50000"/>
                  </a:schemeClr>
                </a:solidFill>
                <a:effectLst/>
              </a:rPr>
              <a:t>®</a:t>
            </a:r>
            <a:r>
              <a:rPr lang="en-US" sz="800" dirty="0">
                <a:solidFill>
                  <a:schemeClr val="accent1">
                    <a:lumMod val="50000"/>
                  </a:schemeClr>
                </a:solidFill>
                <a:effectLst/>
              </a:rPr>
              <a:t> Micro 80 </a:t>
            </a:r>
            <a:r>
              <a:rPr lang="en-US" sz="800" dirty="0" err="1">
                <a:solidFill>
                  <a:schemeClr val="accent1">
                    <a:lumMod val="50000"/>
                  </a:schemeClr>
                </a:solidFill>
                <a:effectLst/>
              </a:rPr>
              <a:t>iFOB</a:t>
            </a:r>
            <a:r>
              <a:rPr lang="en-US" sz="800" dirty="0">
                <a:solidFill>
                  <a:schemeClr val="accent1">
                    <a:lumMod val="50000"/>
                  </a:schemeClr>
                </a:solidFill>
                <a:effectLst/>
              </a:rPr>
              <a:t> Test; positivity cutoff: hemoglobin &gt;100 ng/mL.</a:t>
            </a:r>
          </a:p>
          <a:p>
            <a:pPr defTabSz="914400">
              <a:spcBef>
                <a:spcPts val="0"/>
              </a:spcBef>
              <a:defRPr/>
            </a:pPr>
            <a:r>
              <a:rPr lang="en-US" sz="800" dirty="0">
                <a:solidFill>
                  <a:schemeClr val="accent1">
                    <a:lumMod val="50000"/>
                  </a:schemeClr>
                </a:solidFill>
              </a:rPr>
              <a:t>†</a:t>
            </a:r>
            <a:r>
              <a:rPr lang="en-US" sz="800" dirty="0">
                <a:solidFill>
                  <a:schemeClr val="accent1">
                    <a:lumMod val="50000"/>
                  </a:schemeClr>
                </a:solidFill>
                <a:latin typeface="+mn-lt"/>
              </a:rPr>
              <a:t>Adenomas with high-grade dysplasia/carcinoma in situ of any size; adenomas with villous growth pattern (≥25%) of any size; adenomas ≥10 mm; serrated lesions ≥10 mm; or hyperplastic polyps ≥10 mm.</a:t>
            </a:r>
            <a:endParaRPr lang="en-US" sz="800" dirty="0">
              <a:solidFill>
                <a:schemeClr val="accent1">
                  <a:lumMod val="50000"/>
                </a:schemeClr>
              </a:solidFill>
            </a:endParaRPr>
          </a:p>
        </p:txBody>
      </p:sp>
    </p:spTree>
    <p:extLst>
      <p:ext uri="{BB962C8B-B14F-4D97-AF65-F5344CB8AC3E}">
        <p14:creationId xmlns:p14="http://schemas.microsoft.com/office/powerpoint/2010/main" val="2199963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FA39648-A36F-81CC-A74D-95CE89BEDB23}"/>
              </a:ext>
            </a:extLst>
          </p:cNvPr>
          <p:cNvSpPr>
            <a:spLocks noGrp="1"/>
          </p:cNvSpPr>
          <p:nvPr>
            <p:ph type="title"/>
          </p:nvPr>
        </p:nvSpPr>
        <p:spPr>
          <a:xfrm>
            <a:off x="457199" y="80010"/>
            <a:ext cx="11277600" cy="558546"/>
          </a:xfrm>
        </p:spPr>
        <p:txBody>
          <a:bodyPr/>
          <a:lstStyle/>
          <a:p>
            <a:r>
              <a:rPr lang="en-US" dirty="0">
                <a:solidFill>
                  <a:schemeClr val="accent4">
                    <a:lumMod val="50000"/>
                  </a:schemeClr>
                </a:solidFill>
              </a:rPr>
              <a:t>Sensitivity and Specificity of the Cologuard </a:t>
            </a:r>
            <a:r>
              <a:rPr lang="en-US" dirty="0" err="1">
                <a:solidFill>
                  <a:schemeClr val="accent4">
                    <a:lumMod val="50000"/>
                  </a:schemeClr>
                </a:solidFill>
              </a:rPr>
              <a:t>Plus</a:t>
            </a:r>
            <a:r>
              <a:rPr lang="en-US" baseline="30000" dirty="0" err="1">
                <a:solidFill>
                  <a:schemeClr val="accent4">
                    <a:lumMod val="50000"/>
                  </a:schemeClr>
                </a:solidFill>
              </a:rPr>
              <a:t>TM</a:t>
            </a:r>
            <a:r>
              <a:rPr lang="en-US" dirty="0">
                <a:solidFill>
                  <a:schemeClr val="accent4">
                    <a:lumMod val="50000"/>
                  </a:schemeClr>
                </a:solidFill>
              </a:rPr>
              <a:t> Test vs FIT</a:t>
            </a:r>
            <a:r>
              <a:rPr lang="en-US" baseline="30000" dirty="0">
                <a:solidFill>
                  <a:schemeClr val="accent4">
                    <a:lumMod val="50000"/>
                  </a:schemeClr>
                </a:solidFill>
              </a:rPr>
              <a:t>1-3*</a:t>
            </a:r>
          </a:p>
        </p:txBody>
      </p:sp>
      <p:sp>
        <p:nvSpPr>
          <p:cNvPr id="8" name="Footer Placeholder 4">
            <a:extLst>
              <a:ext uri="{FF2B5EF4-FFF2-40B4-BE49-F238E27FC236}">
                <a16:creationId xmlns:a16="http://schemas.microsoft.com/office/drawing/2014/main" id="{12A76528-EF16-DAA1-B60B-CFED7420EF18}"/>
              </a:ext>
            </a:extLst>
          </p:cNvPr>
          <p:cNvSpPr>
            <a:spLocks noGrp="1"/>
          </p:cNvSpPr>
          <p:nvPr>
            <p:ph type="ftr" sz="quarter" idx="3"/>
          </p:nvPr>
        </p:nvSpPr>
        <p:spPr>
          <a:xfrm>
            <a:off x="473073" y="5789936"/>
            <a:ext cx="11530078" cy="830997"/>
          </a:xfrm>
          <a:prstGeom prst="rect">
            <a:avLst/>
          </a:prstGeom>
        </p:spPr>
        <p:txBody>
          <a:bodyPr wrap="square" anchor="b" anchorCtr="0">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kern="0" dirty="0">
              <a:solidFill>
                <a:schemeClr val="accent1">
                  <a:lumMod val="50000"/>
                </a:schemeClr>
              </a:solidFill>
            </a:endParaRPr>
          </a:p>
          <a:p>
            <a:r>
              <a:rPr lang="en-US" sz="800" dirty="0">
                <a:solidFill>
                  <a:schemeClr val="accent1">
                    <a:lumMod val="50000"/>
                  </a:schemeClr>
                </a:solidFill>
                <a:latin typeface="+mn-lt"/>
              </a:rPr>
              <a:t>*</a:t>
            </a:r>
            <a:r>
              <a:rPr lang="en-US" sz="800" dirty="0">
                <a:solidFill>
                  <a:schemeClr val="accent1">
                    <a:lumMod val="50000"/>
                  </a:schemeClr>
                </a:solidFill>
                <a:effectLst/>
              </a:rPr>
              <a:t>Polymedco OC-Auto</a:t>
            </a:r>
            <a:r>
              <a:rPr lang="en-US" sz="800" baseline="30000" dirty="0">
                <a:solidFill>
                  <a:schemeClr val="accent1">
                    <a:lumMod val="50000"/>
                  </a:schemeClr>
                </a:solidFill>
                <a:effectLst/>
              </a:rPr>
              <a:t>®</a:t>
            </a:r>
            <a:r>
              <a:rPr lang="en-US" sz="800" dirty="0">
                <a:solidFill>
                  <a:schemeClr val="accent1">
                    <a:lumMod val="50000"/>
                  </a:schemeClr>
                </a:solidFill>
                <a:effectLst/>
              </a:rPr>
              <a:t> Micro 80 </a:t>
            </a:r>
            <a:r>
              <a:rPr lang="en-US" sz="800" dirty="0" err="1">
                <a:solidFill>
                  <a:schemeClr val="accent1">
                    <a:lumMod val="50000"/>
                  </a:schemeClr>
                </a:solidFill>
                <a:effectLst/>
              </a:rPr>
              <a:t>iFOB</a:t>
            </a:r>
            <a:r>
              <a:rPr lang="en-US" sz="800" dirty="0">
                <a:solidFill>
                  <a:schemeClr val="accent1">
                    <a:lumMod val="50000"/>
                  </a:schemeClr>
                </a:solidFill>
                <a:effectLst/>
              </a:rPr>
              <a:t> Test; positivity cutoff: hemoglobin &gt;100 ng/mL.</a:t>
            </a:r>
            <a:r>
              <a:rPr kumimoji="0" lang="it-IT" sz="800" b="0" i="0" u="none" strike="noStrike" kern="0" cap="none" spc="0" normalizeH="0" baseline="0" noProof="0" dirty="0">
                <a:ln>
                  <a:noFill/>
                </a:ln>
                <a:solidFill>
                  <a:schemeClr val="accent1">
                    <a:lumMod val="50000"/>
                  </a:schemeClr>
                </a:solidFill>
                <a:effectLst/>
                <a:uLnTx/>
                <a:uFillTx/>
              </a:rPr>
              <a:t> </a:t>
            </a: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CRC</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colorectal cancer; </a:t>
            </a: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FIT</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fecal immunochemical test; NR: not reported.</a:t>
            </a:r>
            <a:endParaRPr kumimoji="0" lang="it-IT" sz="800" b="0" i="0" u="none" strike="noStrike" kern="0" cap="none" spc="0" normalizeH="0" baseline="0" noProof="0" dirty="0">
              <a:ln>
                <a:noFill/>
              </a:ln>
              <a:solidFill>
                <a:schemeClr val="accent1">
                  <a:lumMod val="50000"/>
                </a:schemeClr>
              </a:solidFill>
              <a:effectLst/>
              <a:uLnTx/>
              <a:uFillTx/>
            </a:endParaRPr>
          </a:p>
          <a:p>
            <a:r>
              <a:rPr kumimoji="0" lang="it-IT" sz="800" b="0" i="0" u="none" strike="noStrike" kern="0" cap="none" spc="0" normalizeH="0" baseline="0" noProof="0" dirty="0">
                <a:ln>
                  <a:noFill/>
                </a:ln>
                <a:solidFill>
                  <a:schemeClr val="accent1">
                    <a:lumMod val="50000"/>
                  </a:schemeClr>
                </a:solidFill>
                <a:effectLst/>
                <a:uLnTx/>
                <a:uFillTx/>
              </a:rPr>
              <a:t>†</a:t>
            </a:r>
            <a:r>
              <a:rPr lang="en-US" sz="800" dirty="0">
                <a:solidFill>
                  <a:schemeClr val="accent1">
                    <a:lumMod val="50000"/>
                  </a:schemeClr>
                </a:solidFill>
                <a:latin typeface="+mn-lt"/>
              </a:rPr>
              <a:t>These stages of CRC, as defined by the AJCC, are associated with an increased rate of cure.  </a:t>
            </a:r>
            <a:r>
              <a:rPr lang="en-US" sz="800" dirty="0">
                <a:solidFill>
                  <a:schemeClr val="accent1">
                    <a:lumMod val="50000"/>
                  </a:schemeClr>
                </a:solidFill>
                <a:latin typeface="Arial" panose="020B0604020202020204" pitchFamily="34" charset="0"/>
                <a:cs typeface="Arial" panose="020B0604020202020204" pitchFamily="34" charset="0"/>
              </a:rPr>
              <a:t>‡</a:t>
            </a:r>
            <a:r>
              <a:rPr lang="en-US" sz="800" dirty="0">
                <a:solidFill>
                  <a:schemeClr val="accent1">
                    <a:lumMod val="50000"/>
                  </a:schemeClr>
                </a:solidFill>
                <a:latin typeface="+mn-lt"/>
              </a:rPr>
              <a:t>Advanced precancerous lesions: high-grade dysplasia greater ≥10 adenomas, any size; tubulovillous adenoma, any size; tubular adenoma ≥10 mm; sessile serrated lesion with dysplasia; traditional serrated adenoma; conventional adenoma with serrated architecture; sessile serrate lesion ≥10 mm.</a:t>
            </a:r>
            <a:endParaRPr kumimoji="0" lang="it-IT" sz="800" b="0" i="0" u="none" strike="noStrike" kern="0" cap="none" spc="0" normalizeH="0" baseline="0" noProof="0" dirty="0">
              <a:ln>
                <a:noFill/>
              </a:ln>
              <a:solidFill>
                <a:schemeClr val="accent1">
                  <a:lumMod val="50000"/>
                </a:schemeClr>
              </a:solidFill>
              <a:effectLst/>
              <a:uLnTx/>
              <a:uFillTx/>
            </a:endParaRPr>
          </a:p>
          <a:p>
            <a:r>
              <a:rPr lang="en-US" sz="800" dirty="0">
                <a:solidFill>
                  <a:schemeClr val="accent1">
                    <a:lumMod val="50000"/>
                  </a:schemeClr>
                </a:solidFill>
                <a:latin typeface="Arial" panose="020B0604020202020204" pitchFamily="34" charset="0"/>
                <a:cs typeface="Arial" panose="020B0604020202020204" pitchFamily="34" charset="0"/>
              </a:rPr>
              <a:t>**All nonadvanced adenomas, non-neoplastic findings, and negative results on colonoscopy.</a:t>
            </a:r>
            <a:endParaRPr kumimoji="0" lang="en-US" sz="800" b="0" i="0" u="none" strike="noStrike" kern="0" cap="none" spc="0" normalizeH="0" baseline="0" noProof="0" dirty="0">
              <a:ln>
                <a:noFill/>
              </a:ln>
              <a:solidFill>
                <a:schemeClr val="accent1">
                  <a:lumMod val="50000"/>
                </a:schemeClr>
              </a:solidFill>
              <a:effectLst/>
              <a:uLnTx/>
              <a:uFillTx/>
            </a:endParaRPr>
          </a:p>
          <a:p>
            <a:pPr marL="0" indent="0">
              <a:lnSpc>
                <a:spcPct val="100000"/>
              </a:lnSpc>
              <a:spcBef>
                <a:spcPts val="0"/>
              </a:spcBef>
              <a:buNone/>
            </a:pPr>
            <a:r>
              <a:rPr lang="en-US" dirty="0">
                <a:solidFill>
                  <a:schemeClr val="accent1">
                    <a:lumMod val="50000"/>
                  </a:schemeClr>
                </a:solidFill>
                <a:ea typeface="+mn-lt"/>
                <a:cs typeface="+mn-lt"/>
              </a:rPr>
              <a:t>1. Cologuard Plus Clinician Brochure. Exact Sciences Corporation. Madison, WI. 2. Internal Data on File. Exact Sciences Corporation. Madison, WI. 3. Cologuard Plus Instructions for Use. Exact Sciences Corporation. Madison, WI.</a:t>
            </a:r>
            <a:endParaRPr lang="en-US" sz="800" dirty="0">
              <a:solidFill>
                <a:schemeClr val="accent1">
                  <a:lumMod val="50000"/>
                </a:schemeClr>
              </a:solidFill>
              <a:latin typeface="+mn-lt"/>
              <a:ea typeface="+mn-lt"/>
              <a:cs typeface="+mn-lt"/>
            </a:endParaRPr>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A05F2446-41DD-2E90-5058-F4D0F3864605}"/>
                  </a:ext>
                </a:extLst>
              </p:cNvPr>
              <p:cNvGraphicFramePr>
                <a:graphicFrameLocks noGrp="1"/>
              </p:cNvGraphicFramePr>
              <p:nvPr>
                <p:extLst>
                  <p:ext uri="{D42A27DB-BD31-4B8C-83A1-F6EECF244321}">
                    <p14:modId xmlns:p14="http://schemas.microsoft.com/office/powerpoint/2010/main" val="1582061700"/>
                  </p:ext>
                </p:extLst>
              </p:nvPr>
            </p:nvGraphicFramePr>
            <p:xfrm>
              <a:off x="473073" y="936237"/>
              <a:ext cx="11277601" cy="4243582"/>
            </p:xfrm>
            <a:graphic>
              <a:graphicData uri="http://schemas.openxmlformats.org/drawingml/2006/table">
                <a:tbl>
                  <a:tblPr firstRow="1" bandRow="1">
                    <a:tableStyleId>{6E25E649-3F16-4E02-A733-19D2CDBF48F0}</a:tableStyleId>
                  </a:tblPr>
                  <a:tblGrid>
                    <a:gridCol w="3038223">
                      <a:extLst>
                        <a:ext uri="{9D8B030D-6E8A-4147-A177-3AD203B41FA5}">
                          <a16:colId xmlns:a16="http://schemas.microsoft.com/office/drawing/2014/main" val="1695634765"/>
                        </a:ext>
                      </a:extLst>
                    </a:gridCol>
                    <a:gridCol w="1731264">
                      <a:extLst>
                        <a:ext uri="{9D8B030D-6E8A-4147-A177-3AD203B41FA5}">
                          <a16:colId xmlns:a16="http://schemas.microsoft.com/office/drawing/2014/main" val="4077548301"/>
                        </a:ext>
                      </a:extLst>
                    </a:gridCol>
                    <a:gridCol w="1919830">
                      <a:extLst>
                        <a:ext uri="{9D8B030D-6E8A-4147-A177-3AD203B41FA5}">
                          <a16:colId xmlns:a16="http://schemas.microsoft.com/office/drawing/2014/main" val="974395967"/>
                        </a:ext>
                      </a:extLst>
                    </a:gridCol>
                    <a:gridCol w="1529428">
                      <a:extLst>
                        <a:ext uri="{9D8B030D-6E8A-4147-A177-3AD203B41FA5}">
                          <a16:colId xmlns:a16="http://schemas.microsoft.com/office/drawing/2014/main" val="2391261893"/>
                        </a:ext>
                      </a:extLst>
                    </a:gridCol>
                    <a:gridCol w="1529428">
                      <a:extLst>
                        <a:ext uri="{9D8B030D-6E8A-4147-A177-3AD203B41FA5}">
                          <a16:colId xmlns:a16="http://schemas.microsoft.com/office/drawing/2014/main" val="3432855798"/>
                        </a:ext>
                      </a:extLst>
                    </a:gridCol>
                    <a:gridCol w="1529428">
                      <a:extLst>
                        <a:ext uri="{9D8B030D-6E8A-4147-A177-3AD203B41FA5}">
                          <a16:colId xmlns:a16="http://schemas.microsoft.com/office/drawing/2014/main" val="1630198776"/>
                        </a:ext>
                      </a:extLst>
                    </a:gridCol>
                  </a:tblGrid>
                  <a:tr h="467379">
                    <a:tc>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nSpc>
                              <a:spcPct val="90000"/>
                            </a:lnSpc>
                          </a:pPr>
                          <a:r>
                            <a:rPr lang="en-GB" sz="1600" b="1">
                              <a:solidFill>
                                <a:schemeClr val="bg1"/>
                              </a:solidFill>
                              <a:latin typeface="+mn-lt"/>
                            </a:rPr>
                            <a:t>Most Advanced Finding</a:t>
                          </a:r>
                          <a:endParaRPr lang="en-US" sz="1600" b="1" i="0">
                            <a:solidFill>
                              <a:schemeClr val="bg1"/>
                            </a:solidFill>
                            <a:latin typeface="+mn-lt"/>
                            <a:cs typeface="Arial" panose="020B0604020202020204" pitchFamily="34" charset="0"/>
                          </a:endParaRPr>
                        </a:p>
                      </a:txBody>
                      <a:tcPr marL="68580" marR="20574" marT="20574" marB="20574" anchor="ctr"/>
                    </a:tc>
                    <a:tc>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gn="ctr">
                            <a:lnSpc>
                              <a:spcPct val="90000"/>
                            </a:lnSpc>
                          </a:pPr>
                          <a:r>
                            <a:rPr lang="en-GB" sz="1600" b="1">
                              <a:solidFill>
                                <a:schemeClr val="bg1"/>
                              </a:solidFill>
                              <a:latin typeface="+mn-lt"/>
                            </a:rPr>
                            <a:t>Colonoscopy</a:t>
                          </a:r>
                          <a:endParaRPr lang="en-US" sz="1600" b="1" i="0">
                            <a:solidFill>
                              <a:schemeClr val="bg1"/>
                            </a:solidFill>
                            <a:latin typeface="+mn-lt"/>
                            <a:cs typeface="Arial" panose="020B0604020202020204" pitchFamily="34" charset="0"/>
                          </a:endParaRPr>
                        </a:p>
                      </a:txBody>
                      <a:tcPr marL="20574" marR="20574" marT="20574" marB="20574" anchor="ctr"/>
                    </a:tc>
                    <a:tc gridSpan="2">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gn="ctr">
                            <a:lnSpc>
                              <a:spcPct val="90000"/>
                            </a:lnSpc>
                          </a:pPr>
                          <a:r>
                            <a:rPr lang="en-GB" sz="1600" b="1">
                              <a:solidFill>
                                <a:schemeClr val="bg1"/>
                              </a:solidFill>
                              <a:latin typeface="+mn-lt"/>
                            </a:rPr>
                            <a:t>mt-sDNA Test (n=18,882)</a:t>
                          </a:r>
                          <a:endParaRPr lang="en-US" sz="1600" b="1" i="0">
                            <a:solidFill>
                              <a:schemeClr val="bg1"/>
                            </a:solidFill>
                            <a:latin typeface="+mn-lt"/>
                            <a:cs typeface="Arial" panose="020B0604020202020204" pitchFamily="34" charset="0"/>
                          </a:endParaRPr>
                        </a:p>
                      </a:txBody>
                      <a:tcPr marL="20574" marR="20574" marT="20574" marB="20574" anchor="ctr"/>
                    </a:tc>
                    <a:tc hMerge="1">
                      <a:txBody>
                        <a:bodyPr/>
                        <a:lstStyle/>
                        <a:p>
                          <a:pPr algn="ctr">
                            <a:lnSpc>
                              <a:spcPct val="90000"/>
                            </a:lnSpc>
                          </a:pPr>
                          <a:endParaRPr lang="en-US" sz="1400" b="0">
                            <a:solidFill>
                              <a:schemeClr val="tx1"/>
                            </a:solidFill>
                            <a:latin typeface="+mn-lt"/>
                          </a:endParaRPr>
                        </a:p>
                      </a:txBody>
                      <a:tcPr marL="27432" marR="27432" marT="27432" marB="27432" anchor="ctr">
                        <a:lnL>
                          <a:noFill/>
                        </a:lnL>
                        <a:lnR>
                          <a:noFill/>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gridSpan="2">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GB" sz="1600" b="1">
                              <a:solidFill>
                                <a:schemeClr val="bg1"/>
                              </a:solidFill>
                              <a:latin typeface="+mn-lt"/>
                            </a:rPr>
                            <a:t>FIT* (n=18,882)</a:t>
                          </a:r>
                          <a:endParaRPr lang="en-US" sz="1600" b="1" i="0">
                            <a:solidFill>
                              <a:schemeClr val="bg1"/>
                            </a:solidFill>
                            <a:latin typeface="+mn-lt"/>
                            <a:cs typeface="Arial" panose="020B0604020202020204" pitchFamily="34" charset="0"/>
                          </a:endParaRPr>
                        </a:p>
                      </a:txBody>
                      <a:tcPr marL="20574" marR="20574" marT="20574" marB="20574" anchor="ctr"/>
                    </a:tc>
                    <a:tc hMerge="1">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400" b="0">
                            <a:solidFill>
                              <a:schemeClr val="tx1"/>
                            </a:solidFill>
                            <a:latin typeface="+mn-lt"/>
                          </a:endParaRPr>
                        </a:p>
                      </a:txBody>
                      <a:tcPr marL="27432" marR="27432" marT="27432" marB="27432" anchor="ctr">
                        <a:lnL>
                          <a:noFill/>
                        </a:lnL>
                        <a:lnR w="12700" cmpd="sng">
                          <a:noFill/>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18611147"/>
                      </a:ext>
                    </a:extLst>
                  </a:tr>
                  <a:tr h="467379">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endParaRPr lang="en-US" sz="1400" b="1" i="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n</a:t>
                          </a:r>
                          <a:endParaRPr lang="en-US" sz="1400" b="1"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Positive Results, </a:t>
                          </a:r>
                          <a:br>
                            <a:rPr lang="en-GB" sz="1400" b="1">
                              <a:solidFill>
                                <a:schemeClr val="tx1"/>
                              </a:solidFill>
                              <a:latin typeface="+mn-lt"/>
                            </a:rPr>
                          </a:br>
                          <a:r>
                            <a:rPr lang="en-GB" sz="1400" b="1">
                              <a:solidFill>
                                <a:schemeClr val="tx1"/>
                              </a:solidFill>
                              <a:latin typeface="+mn-lt"/>
                            </a:rPr>
                            <a:t>n</a:t>
                          </a:r>
                          <a:endParaRPr lang="en-US" sz="1400" b="1"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Sensitivity,</a:t>
                          </a:r>
                          <a:r>
                            <a:rPr lang="en-GB" sz="1400" b="1" baseline="0">
                              <a:solidFill>
                                <a:schemeClr val="tx1"/>
                              </a:solidFill>
                              <a:latin typeface="+mn-lt"/>
                            </a:rPr>
                            <a:t> %</a:t>
                          </a:r>
                          <a:br>
                            <a:rPr lang="en-GB" sz="1400" b="1" baseline="0">
                              <a:solidFill>
                                <a:schemeClr val="tx1"/>
                              </a:solidFill>
                              <a:latin typeface="+mn-lt"/>
                            </a:rPr>
                          </a:br>
                          <a:r>
                            <a:rPr lang="en-GB" sz="1400" b="1" baseline="0">
                              <a:solidFill>
                                <a:schemeClr val="tx1"/>
                              </a:solidFill>
                              <a:latin typeface="+mn-lt"/>
                            </a:rPr>
                            <a:t>(95% CI)</a:t>
                          </a:r>
                          <a:endParaRPr lang="en-US" sz="1400" b="1"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Positive Results, </a:t>
                          </a:r>
                          <a:br>
                            <a:rPr lang="en-GB" sz="1400" b="1">
                              <a:solidFill>
                                <a:schemeClr val="tx1"/>
                              </a:solidFill>
                              <a:latin typeface="+mn-lt"/>
                            </a:rPr>
                          </a:br>
                          <a:r>
                            <a:rPr lang="en-GB" sz="1400" b="1">
                              <a:solidFill>
                                <a:schemeClr val="tx1"/>
                              </a:solidFill>
                              <a:latin typeface="+mn-lt"/>
                            </a:rPr>
                            <a:t>n</a:t>
                          </a:r>
                          <a:endParaRPr lang="en-US" sz="1400" b="1"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Sensitivity,</a:t>
                          </a:r>
                          <a:r>
                            <a:rPr lang="en-GB" sz="1400" b="1" baseline="0">
                              <a:solidFill>
                                <a:schemeClr val="tx1"/>
                              </a:solidFill>
                              <a:latin typeface="+mn-lt"/>
                            </a:rPr>
                            <a:t> %</a:t>
                          </a:r>
                          <a:br>
                            <a:rPr lang="en-GB" sz="1400" b="1" baseline="0">
                              <a:solidFill>
                                <a:schemeClr val="tx1"/>
                              </a:solidFill>
                              <a:latin typeface="+mn-lt"/>
                            </a:rPr>
                          </a:br>
                          <a:r>
                            <a:rPr lang="en-GB" sz="1400" b="1" baseline="0">
                              <a:solidFill>
                                <a:schemeClr val="tx1"/>
                              </a:solidFill>
                              <a:latin typeface="+mn-lt"/>
                            </a:rPr>
                            <a:t>(95% CI)</a:t>
                          </a:r>
                          <a:endParaRPr lang="en-US" sz="1400" b="1" i="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4159621126"/>
                      </a:ext>
                    </a:extLst>
                  </a:tr>
                  <a:tr h="310194">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nSpc>
                              <a:spcPct val="90000"/>
                            </a:lnSpc>
                          </a:pPr>
                          <a:r>
                            <a:rPr lang="en-US" sz="1600" b="1">
                              <a:solidFill>
                                <a:schemeClr val="tx1"/>
                              </a:solidFill>
                              <a:latin typeface="+mn-lt"/>
                            </a:rPr>
                            <a:t>CRC</a:t>
                          </a:r>
                          <a:endParaRPr lang="en-US" sz="1600" b="1" i="0">
                            <a:solidFill>
                              <a:schemeClr val="tx1"/>
                            </a:solidFill>
                            <a:latin typeface="+mn-lt"/>
                            <a:cs typeface="Arial" panose="020B0604020202020204" pitchFamily="34" charset="0"/>
                          </a:endParaRPr>
                        </a:p>
                      </a:txBody>
                      <a:tcPr marL="68580"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000" b="0">
                            <a:solidFill>
                              <a:schemeClr val="tx1"/>
                            </a:solidFill>
                            <a:latin typeface="+mn-lt"/>
                            <a:cs typeface="Arial" panose="020B0604020202020204" pitchFamily="34" charset="0"/>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000" b="0">
                            <a:solidFill>
                              <a:schemeClr val="tx1"/>
                            </a:solidFill>
                            <a:latin typeface="+mn-lt"/>
                            <a:cs typeface="Arial" panose="020B0604020202020204" pitchFamily="34" charset="0"/>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000" b="0">
                            <a:solidFill>
                              <a:schemeClr val="tx1"/>
                            </a:solidFill>
                            <a:latin typeface="+mn-lt"/>
                            <a:cs typeface="Arial" panose="020B0604020202020204" pitchFamily="34" charset="0"/>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000" b="0">
                            <a:solidFill>
                              <a:schemeClr val="tx1"/>
                            </a:solidFill>
                            <a:latin typeface="+mn-lt"/>
                            <a:cs typeface="Arial" panose="020B0604020202020204" pitchFamily="34" charset="0"/>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000" b="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1941602941"/>
                      </a:ext>
                    </a:extLst>
                  </a:tr>
                  <a:tr h="310194">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114300" indent="0">
                            <a:lnSpc>
                              <a:spcPct val="90000"/>
                            </a:lnSpc>
                          </a:pPr>
                          <a:r>
                            <a:rPr lang="en-US" sz="1600" b="0">
                              <a:solidFill>
                                <a:schemeClr val="tx1"/>
                              </a:solidFill>
                              <a:latin typeface="+mn-lt"/>
                            </a:rPr>
                            <a:t>Any</a:t>
                          </a:r>
                          <a:endParaRPr lang="en-US" sz="1600" b="0" i="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85</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81</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a:solidFill>
                                <a:schemeClr val="tx1"/>
                              </a:solidFill>
                              <a:latin typeface="+mn-lt"/>
                            </a:rPr>
                            <a:t>95.3 (88.4-98.7)</a:t>
                          </a:r>
                          <a:endParaRPr lang="en-US" sz="1400" b="1"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US" sz="1400" b="0">
                              <a:solidFill>
                                <a:schemeClr val="tx1"/>
                              </a:solidFill>
                              <a:latin typeface="+mn-lt"/>
                            </a:rPr>
                            <a:t>60</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US" sz="1400" b="1">
                              <a:solidFill>
                                <a:schemeClr val="tx1"/>
                              </a:solidFill>
                              <a:latin typeface="+mn-lt"/>
                            </a:rPr>
                            <a:t>70.6 (59.7-80.0</a:t>
                          </a:r>
                          <a:r>
                            <a:rPr lang="en-US" sz="1400" b="1" baseline="30000">
                              <a:solidFill>
                                <a:schemeClr val="tx1"/>
                              </a:solidFill>
                              <a:latin typeface="+mn-lt"/>
                            </a:rPr>
                            <a:t>2</a:t>
                          </a:r>
                          <a:r>
                            <a:rPr lang="en-US" sz="1400" b="1">
                              <a:solidFill>
                                <a:schemeClr val="tx1"/>
                              </a:solidFill>
                              <a:latin typeface="+mn-lt"/>
                            </a:rPr>
                            <a:t>)</a:t>
                          </a:r>
                          <a:endParaRPr lang="en-US" sz="1400" b="1"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extLst>
                      <a:ext uri="{0D108BD9-81ED-4DB2-BD59-A6C34878D82A}">
                        <a16:rowId xmlns:a16="http://schemas.microsoft.com/office/drawing/2014/main" val="1009518777"/>
                      </a:ext>
                    </a:extLst>
                  </a:tr>
                  <a:tr h="310194">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114300" indent="0">
                            <a:lnSpc>
                              <a:spcPct val="90000"/>
                            </a:lnSpc>
                          </a:pPr>
                          <a:r>
                            <a:rPr lang="en-US" sz="1600" b="0">
                              <a:solidFill>
                                <a:schemeClr val="tx1"/>
                              </a:solidFill>
                              <a:latin typeface="+mn-lt"/>
                            </a:rPr>
                            <a:t>Stage I-III</a:t>
                          </a:r>
                          <a:r>
                            <a:rPr lang="en-US" sz="1600" b="0" baseline="30000">
                              <a:solidFill>
                                <a:schemeClr val="tx1"/>
                              </a:solidFill>
                              <a:latin typeface="+mn-lt"/>
                            </a:rPr>
                            <a:t>†</a:t>
                          </a:r>
                          <a:endParaRPr lang="en-US" sz="1600" b="0" i="0" baseline="3000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69</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65</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94.2 (85.8-98.4)</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47</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68.1 (55.8-78.8</a:t>
                          </a:r>
                          <a:r>
                            <a:rPr lang="en-US" sz="1400" b="0" baseline="30000">
                              <a:solidFill>
                                <a:schemeClr val="tx1"/>
                              </a:solidFill>
                              <a:latin typeface="+mn-lt"/>
                            </a:rPr>
                            <a:t>3</a:t>
                          </a:r>
                          <a:r>
                            <a:rPr lang="en-US" sz="1400" b="0">
                              <a:solidFill>
                                <a:schemeClr val="tx1"/>
                              </a:solidFill>
                              <a:latin typeface="+mn-lt"/>
                            </a:rPr>
                            <a:t>)</a:t>
                          </a:r>
                          <a:endParaRPr lang="en-US" sz="1400" b="0" i="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442218513"/>
                      </a:ext>
                    </a:extLst>
                  </a:tr>
                  <a:tr h="303946">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600" b="1">
                              <a:solidFill>
                                <a:schemeClr val="tx1"/>
                              </a:solidFill>
                              <a:latin typeface="+mn-lt"/>
                            </a:rPr>
                            <a:t>Advanced precancerous lesions</a:t>
                          </a:r>
                          <a:r>
                            <a:rPr lang="en-US" sz="1600" b="0" kern="1200" baseline="30000">
                              <a:solidFill>
                                <a:schemeClr val="tx1"/>
                              </a:solidFill>
                              <a:latin typeface="Arial Narrow"/>
                              <a:ea typeface="+mn-ea"/>
                              <a:cs typeface="+mn-cs"/>
                            </a:rPr>
                            <a:t>‡</a:t>
                          </a:r>
                          <a:endParaRPr lang="en-US" sz="1600" b="1" i="0" baseline="3000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1962</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849</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a:solidFill>
                                <a:schemeClr val="tx1"/>
                              </a:solidFill>
                              <a:latin typeface="+mn-lt"/>
                            </a:rPr>
                            <a:t>43.3 (41.1-45.5)</a:t>
                          </a:r>
                          <a:endParaRPr lang="en-US" sz="1400" b="1"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457</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a:solidFill>
                                <a:schemeClr val="tx1"/>
                              </a:solidFill>
                              <a:latin typeface="+mn-lt"/>
                            </a:rPr>
                            <a:t>23.3 (21.5-25.3</a:t>
                          </a:r>
                          <a:r>
                            <a:rPr lang="en-US" sz="1400" b="1" kern="1200" baseline="30000">
                              <a:solidFill>
                                <a:schemeClr val="tx1"/>
                              </a:solidFill>
                              <a:latin typeface="Arial Narrow"/>
                              <a:ea typeface="+mn-ea"/>
                              <a:cs typeface="+mn-cs"/>
                            </a:rPr>
                            <a:t>2</a:t>
                          </a:r>
                          <a:r>
                            <a:rPr lang="en-US" sz="1400" b="1">
                              <a:solidFill>
                                <a:schemeClr val="tx1"/>
                              </a:solidFill>
                              <a:latin typeface="+mn-lt"/>
                            </a:rPr>
                            <a:t>)</a:t>
                          </a:r>
                          <a:endParaRPr lang="en-US" sz="1400" b="1"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extLst>
                      <a:ext uri="{0D108BD9-81ED-4DB2-BD59-A6C34878D82A}">
                        <a16:rowId xmlns:a16="http://schemas.microsoft.com/office/drawing/2014/main" val="3541076522"/>
                      </a:ext>
                    </a:extLst>
                  </a:tr>
                  <a:tr h="361014">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600" b="0">
                              <a:solidFill>
                                <a:schemeClr val="tx1"/>
                              </a:solidFill>
                              <a:latin typeface="+mn-lt"/>
                            </a:rPr>
                            <a:t>   High-grade dysplasia</a:t>
                          </a:r>
                          <a:endParaRPr lang="en-US" sz="1600" b="0" i="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106</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78</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73.6 (64.1-81.7)</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51</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48.1 (38.3-58.0</a:t>
                          </a:r>
                          <a:r>
                            <a:rPr lang="en-US" sz="1400" b="0" kern="1200" baseline="30000">
                              <a:solidFill>
                                <a:schemeClr val="tx1"/>
                              </a:solidFill>
                              <a:latin typeface="Arial Narrow"/>
                              <a:ea typeface="+mn-ea"/>
                              <a:cs typeface="+mn-cs"/>
                            </a:rPr>
                            <a:t>3</a:t>
                          </a:r>
                          <a:r>
                            <a:rPr lang="en-US" sz="1400" b="0">
                              <a:solidFill>
                                <a:schemeClr val="tx1"/>
                              </a:solidFill>
                              <a:latin typeface="+mn-lt"/>
                            </a:rPr>
                            <a:t>)</a:t>
                          </a:r>
                          <a:endParaRPr lang="en-US" sz="1400" b="0" i="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3273606919"/>
                      </a:ext>
                    </a:extLst>
                  </a:tr>
                  <a:tr h="467379">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endParaRPr lang="en-US" sz="1600" b="1" i="0">
                            <a:solidFill>
                              <a:schemeClr val="bg1"/>
                            </a:solidFill>
                            <a:latin typeface="+mn-lt"/>
                            <a:cs typeface="Arial" panose="020B0604020202020204" pitchFamily="34" charset="0"/>
                          </a:endParaRPr>
                        </a:p>
                      </a:txBody>
                      <a:tcPr marL="68580"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endParaRPr lang="en-US" sz="1200" b="0" i="0">
                            <a:solidFill>
                              <a:schemeClr val="bg1"/>
                            </a:solidFill>
                            <a:latin typeface="+mn-lt"/>
                            <a:cs typeface="Arial" panose="020B0604020202020204" pitchFamily="34" charset="0"/>
                          </a:endParaRPr>
                        </a:p>
                      </a:txBody>
                      <a:tcPr marL="20574"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200" b="0" i="0">
                              <a:solidFill>
                                <a:schemeClr val="bg1"/>
                              </a:solidFill>
                              <a:latin typeface="+mn-lt"/>
                              <a:cs typeface="Arial" panose="020B0604020202020204" pitchFamily="34" charset="0"/>
                            </a:rPr>
                            <a:t>(Negative Results)</a:t>
                          </a:r>
                        </a:p>
                      </a:txBody>
                      <a:tcPr marL="20574"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sz="1400" b="1">
                              <a:solidFill>
                                <a:schemeClr val="bg1"/>
                              </a:solidFill>
                              <a:latin typeface="+mn-lt"/>
                            </a:rPr>
                            <a:t>Specificity, %</a:t>
                          </a:r>
                          <a:br>
                            <a:rPr lang="en-US" sz="1400" b="1">
                              <a:solidFill>
                                <a:schemeClr val="bg1"/>
                              </a:solidFill>
                              <a:latin typeface="+mn-lt"/>
                            </a:rPr>
                          </a:br>
                          <a:r>
                            <a:rPr lang="en-US" sz="1400" b="1">
                              <a:solidFill>
                                <a:schemeClr val="bg1"/>
                              </a:solidFill>
                              <a:latin typeface="+mn-lt"/>
                            </a:rPr>
                            <a:t>(95% CI)</a:t>
                          </a:r>
                          <a:endParaRPr lang="en-US" sz="1400" b="1" i="0">
                            <a:solidFill>
                              <a:schemeClr val="bg1"/>
                            </a:solidFill>
                            <a:latin typeface="+mn-lt"/>
                            <a:cs typeface="Arial" panose="020B0604020202020204" pitchFamily="34" charset="0"/>
                          </a:endParaRPr>
                        </a:p>
                      </a:txBody>
                      <a:tcPr marL="20574"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100000"/>
                            </a:lnSpc>
                          </a:pPr>
                          <a:r>
                            <a:rPr lang="en-US" sz="1400" b="1" i="0">
                              <a:solidFill>
                                <a:schemeClr val="bg1"/>
                              </a:solidFill>
                              <a:latin typeface="+mn-lt"/>
                              <a:cs typeface="Arial" panose="020B0604020202020204" pitchFamily="34" charset="0"/>
                            </a:rPr>
                            <a:t>(</a:t>
                          </a:r>
                          <a:r>
                            <a:rPr lang="en-US" sz="1200" b="0" i="0" kern="1200">
                              <a:solidFill>
                                <a:schemeClr val="bg1"/>
                              </a:solidFill>
                              <a:latin typeface="+mn-lt"/>
                              <a:ea typeface="+mn-ea"/>
                              <a:cs typeface="Arial" panose="020B0604020202020204" pitchFamily="34" charset="0"/>
                            </a:rPr>
                            <a:t>Negative results</a:t>
                          </a:r>
                          <a:r>
                            <a:rPr lang="en-US" sz="1400" b="1" i="0">
                              <a:solidFill>
                                <a:schemeClr val="bg1"/>
                              </a:solidFill>
                              <a:latin typeface="+mn-lt"/>
                              <a:cs typeface="Arial" panose="020B0604020202020204" pitchFamily="34" charset="0"/>
                            </a:rPr>
                            <a:t>)</a:t>
                          </a:r>
                        </a:p>
                      </a:txBody>
                      <a:tcPr marL="20574"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sz="1400" b="1">
                              <a:solidFill>
                                <a:schemeClr val="bg1"/>
                              </a:solidFill>
                              <a:latin typeface="+mn-lt"/>
                            </a:rPr>
                            <a:t>Specificity, %</a:t>
                          </a:r>
                          <a:br>
                            <a:rPr lang="en-US" sz="1400" b="1">
                              <a:solidFill>
                                <a:schemeClr val="bg1"/>
                              </a:solidFill>
                              <a:latin typeface="+mn-lt"/>
                            </a:rPr>
                          </a:br>
                          <a:r>
                            <a:rPr lang="en-US" sz="1400" b="1">
                              <a:solidFill>
                                <a:schemeClr val="bg1"/>
                              </a:solidFill>
                              <a:latin typeface="+mn-lt"/>
                            </a:rPr>
                            <a:t>(95% CI)</a:t>
                          </a:r>
                          <a:endParaRPr lang="en-US" sz="1400" b="1" i="0">
                            <a:solidFill>
                              <a:schemeClr val="bg1"/>
                            </a:solidFill>
                            <a:latin typeface="+mn-lt"/>
                            <a:cs typeface="Arial" panose="020B0604020202020204" pitchFamily="34" charset="0"/>
                          </a:endParaRPr>
                        </a:p>
                      </a:txBody>
                      <a:tcPr marL="20574" marR="20574" marT="20574" marB="20574" anchor="ctr">
                        <a:solidFill>
                          <a:schemeClr val="accent1"/>
                        </a:solidFill>
                      </a:tcPr>
                    </a:tc>
                    <a:extLst>
                      <a:ext uri="{0D108BD9-81ED-4DB2-BD59-A6C34878D82A}">
                        <a16:rowId xmlns:a16="http://schemas.microsoft.com/office/drawing/2014/main" val="1505934296"/>
                      </a:ext>
                    </a:extLst>
                  </a:tr>
                  <a:tr h="589240">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600" b="1">
                              <a:solidFill>
                                <a:schemeClr val="tx1"/>
                              </a:solidFill>
                              <a:latin typeface="+mn-lt"/>
                            </a:rPr>
                            <a:t>Absence of advanced neoplasia</a:t>
                          </a:r>
                          <a14:m>
                            <m:oMath xmlns:m="http://schemas.openxmlformats.org/officeDocument/2006/math">
                              <m:r>
                                <a:rPr lang="en-US" sz="1600" b="1" baseline="30000" dirty="0" smtClean="0">
                                  <a:solidFill>
                                    <a:schemeClr val="tx1"/>
                                  </a:solidFill>
                                  <a:latin typeface="Cambria Math" panose="02040503050406030204" pitchFamily="18" charset="0"/>
                                </a:rPr>
                                <m:t>∗∗</m:t>
                              </m:r>
                            </m:oMath>
                          </a14:m>
                          <a:endParaRPr lang="en-US" sz="1600" b="1" i="0" baseline="3000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16,864</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15,297</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90.7 (90.3-91.1)</a:t>
                          </a:r>
                          <a:endParaRPr lang="en-US" sz="1400" b="0"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15,958</a:t>
                          </a:r>
                        </a:p>
                        <a:p>
                          <a:pPr algn="ctr">
                            <a:lnSpc>
                              <a:spcPct val="90000"/>
                            </a:lnSpc>
                          </a:pPr>
                          <a:r>
                            <a:rPr lang="en-US" sz="1100" b="0">
                              <a:solidFill>
                                <a:schemeClr val="tx1"/>
                              </a:solidFill>
                              <a:latin typeface="+mn-lt"/>
                            </a:rPr>
                            <a:t>(n=16,837)</a:t>
                          </a:r>
                          <a:endParaRPr lang="en-US" sz="11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tx1"/>
                              </a:solidFill>
                              <a:latin typeface="+mn-lt"/>
                            </a:rPr>
                            <a:t>94.8 (94.4-95.1</a:t>
                          </a:r>
                          <a:r>
                            <a:rPr lang="en-US" sz="1400" b="0" baseline="30000" dirty="0">
                              <a:solidFill>
                                <a:schemeClr val="tx1"/>
                              </a:solidFill>
                              <a:latin typeface="+mn-lt"/>
                            </a:rPr>
                            <a:t>1</a:t>
                          </a:r>
                          <a:r>
                            <a:rPr lang="en-US" sz="1400" b="0" dirty="0">
                              <a:solidFill>
                                <a:schemeClr val="tx1"/>
                              </a:solidFill>
                              <a:latin typeface="+mn-lt"/>
                            </a:rPr>
                            <a:t>)</a:t>
                          </a:r>
                          <a:endParaRPr lang="en-US" sz="1400" b="0" i="0" dirty="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extLst>
                      <a:ext uri="{0D108BD9-81ED-4DB2-BD59-A6C34878D82A}">
                        <a16:rowId xmlns:a16="http://schemas.microsoft.com/office/drawing/2014/main" val="4122555397"/>
                      </a:ext>
                    </a:extLst>
                  </a:tr>
                  <a:tr h="308470">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600" b="1">
                              <a:solidFill>
                                <a:schemeClr val="tx1"/>
                              </a:solidFill>
                              <a:latin typeface="+mn-lt"/>
                            </a:rPr>
                            <a:t>Non-neoplastic or negative colonoscopy</a:t>
                          </a:r>
                          <a:endParaRPr lang="en-US" sz="1600" b="1" i="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10,361</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9609</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92.7 (92.2-93.2)</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NR</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tx1"/>
                              </a:solidFill>
                              <a:latin typeface="+mn-lt"/>
                            </a:rPr>
                            <a:t>NR</a:t>
                          </a:r>
                          <a:endParaRPr lang="en-US" sz="1400" b="0" i="0" dirty="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3604494840"/>
                      </a:ext>
                    </a:extLst>
                  </a:tr>
                </a:tbl>
              </a:graphicData>
            </a:graphic>
          </p:graphicFrame>
        </mc:Choice>
        <mc:Fallback xmlns="">
          <p:graphicFrame>
            <p:nvGraphicFramePr>
              <p:cNvPr id="4" name="Table 3">
                <a:extLst>
                  <a:ext uri="{FF2B5EF4-FFF2-40B4-BE49-F238E27FC236}">
                    <a16:creationId xmlns:a16="http://schemas.microsoft.com/office/drawing/2014/main" id="{A05F2446-41DD-2E90-5058-F4D0F3864605}"/>
                  </a:ext>
                </a:extLst>
              </p:cNvPr>
              <p:cNvGraphicFramePr>
                <a:graphicFrameLocks noGrp="1"/>
              </p:cNvGraphicFramePr>
              <p:nvPr>
                <p:extLst>
                  <p:ext uri="{D42A27DB-BD31-4B8C-83A1-F6EECF244321}">
                    <p14:modId xmlns:p14="http://schemas.microsoft.com/office/powerpoint/2010/main" val="1582061700"/>
                  </p:ext>
                </p:extLst>
              </p:nvPr>
            </p:nvGraphicFramePr>
            <p:xfrm>
              <a:off x="473073" y="936237"/>
              <a:ext cx="11277601" cy="4243582"/>
            </p:xfrm>
            <a:graphic>
              <a:graphicData uri="http://schemas.openxmlformats.org/drawingml/2006/table">
                <a:tbl>
                  <a:tblPr firstRow="1" bandRow="1">
                    <a:tableStyleId>{6E25E649-3F16-4E02-A733-19D2CDBF48F0}</a:tableStyleId>
                  </a:tblPr>
                  <a:tblGrid>
                    <a:gridCol w="3038223">
                      <a:extLst>
                        <a:ext uri="{9D8B030D-6E8A-4147-A177-3AD203B41FA5}">
                          <a16:colId xmlns:a16="http://schemas.microsoft.com/office/drawing/2014/main" val="1695634765"/>
                        </a:ext>
                      </a:extLst>
                    </a:gridCol>
                    <a:gridCol w="1731264">
                      <a:extLst>
                        <a:ext uri="{9D8B030D-6E8A-4147-A177-3AD203B41FA5}">
                          <a16:colId xmlns:a16="http://schemas.microsoft.com/office/drawing/2014/main" val="4077548301"/>
                        </a:ext>
                      </a:extLst>
                    </a:gridCol>
                    <a:gridCol w="1919830">
                      <a:extLst>
                        <a:ext uri="{9D8B030D-6E8A-4147-A177-3AD203B41FA5}">
                          <a16:colId xmlns:a16="http://schemas.microsoft.com/office/drawing/2014/main" val="974395967"/>
                        </a:ext>
                      </a:extLst>
                    </a:gridCol>
                    <a:gridCol w="1529428">
                      <a:extLst>
                        <a:ext uri="{9D8B030D-6E8A-4147-A177-3AD203B41FA5}">
                          <a16:colId xmlns:a16="http://schemas.microsoft.com/office/drawing/2014/main" val="2391261893"/>
                        </a:ext>
                      </a:extLst>
                    </a:gridCol>
                    <a:gridCol w="1529428">
                      <a:extLst>
                        <a:ext uri="{9D8B030D-6E8A-4147-A177-3AD203B41FA5}">
                          <a16:colId xmlns:a16="http://schemas.microsoft.com/office/drawing/2014/main" val="3432855798"/>
                        </a:ext>
                      </a:extLst>
                    </a:gridCol>
                    <a:gridCol w="1529428">
                      <a:extLst>
                        <a:ext uri="{9D8B030D-6E8A-4147-A177-3AD203B41FA5}">
                          <a16:colId xmlns:a16="http://schemas.microsoft.com/office/drawing/2014/main" val="1630198776"/>
                        </a:ext>
                      </a:extLst>
                    </a:gridCol>
                  </a:tblGrid>
                  <a:tr h="467379">
                    <a:tc>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nSpc>
                              <a:spcPct val="90000"/>
                            </a:lnSpc>
                          </a:pPr>
                          <a:r>
                            <a:rPr lang="en-GB" sz="1600" b="1">
                              <a:solidFill>
                                <a:schemeClr val="bg1"/>
                              </a:solidFill>
                              <a:latin typeface="+mn-lt"/>
                            </a:rPr>
                            <a:t>Most Advanced Finding</a:t>
                          </a:r>
                          <a:endParaRPr lang="en-US" sz="1600" b="1" i="0">
                            <a:solidFill>
                              <a:schemeClr val="bg1"/>
                            </a:solidFill>
                            <a:latin typeface="+mn-lt"/>
                            <a:cs typeface="Arial" panose="020B0604020202020204" pitchFamily="34" charset="0"/>
                          </a:endParaRPr>
                        </a:p>
                      </a:txBody>
                      <a:tcPr marL="68580" marR="20574" marT="20574" marB="20574" anchor="ctr"/>
                    </a:tc>
                    <a:tc>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gn="ctr">
                            <a:lnSpc>
                              <a:spcPct val="90000"/>
                            </a:lnSpc>
                          </a:pPr>
                          <a:r>
                            <a:rPr lang="en-GB" sz="1600" b="1">
                              <a:solidFill>
                                <a:schemeClr val="bg1"/>
                              </a:solidFill>
                              <a:latin typeface="+mn-lt"/>
                            </a:rPr>
                            <a:t>Colonoscopy</a:t>
                          </a:r>
                          <a:endParaRPr lang="en-US" sz="1600" b="1" i="0">
                            <a:solidFill>
                              <a:schemeClr val="bg1"/>
                            </a:solidFill>
                            <a:latin typeface="+mn-lt"/>
                            <a:cs typeface="Arial" panose="020B0604020202020204" pitchFamily="34" charset="0"/>
                          </a:endParaRPr>
                        </a:p>
                      </a:txBody>
                      <a:tcPr marL="20574" marR="20574" marT="20574" marB="20574" anchor="ctr"/>
                    </a:tc>
                    <a:tc gridSpan="2">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gn="ctr">
                            <a:lnSpc>
                              <a:spcPct val="90000"/>
                            </a:lnSpc>
                          </a:pPr>
                          <a:r>
                            <a:rPr lang="en-GB" sz="1600" b="1">
                              <a:solidFill>
                                <a:schemeClr val="bg1"/>
                              </a:solidFill>
                              <a:latin typeface="+mn-lt"/>
                            </a:rPr>
                            <a:t>mt-sDNA Test (n=18,882)</a:t>
                          </a:r>
                          <a:endParaRPr lang="en-US" sz="1600" b="1" i="0">
                            <a:solidFill>
                              <a:schemeClr val="bg1"/>
                            </a:solidFill>
                            <a:latin typeface="+mn-lt"/>
                            <a:cs typeface="Arial" panose="020B0604020202020204" pitchFamily="34" charset="0"/>
                          </a:endParaRPr>
                        </a:p>
                      </a:txBody>
                      <a:tcPr marL="20574" marR="20574" marT="20574" marB="20574" anchor="ctr"/>
                    </a:tc>
                    <a:tc hMerge="1">
                      <a:txBody>
                        <a:bodyPr/>
                        <a:lstStyle/>
                        <a:p>
                          <a:pPr algn="ctr">
                            <a:lnSpc>
                              <a:spcPct val="90000"/>
                            </a:lnSpc>
                          </a:pPr>
                          <a:endParaRPr lang="en-US" sz="1400" b="0">
                            <a:solidFill>
                              <a:schemeClr val="tx1"/>
                            </a:solidFill>
                            <a:latin typeface="+mn-lt"/>
                          </a:endParaRPr>
                        </a:p>
                      </a:txBody>
                      <a:tcPr marL="27432" marR="27432" marT="27432" marB="27432" anchor="ctr">
                        <a:lnL>
                          <a:noFill/>
                        </a:lnL>
                        <a:lnR>
                          <a:noFill/>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gridSpan="2">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GB" sz="1600" b="1">
                              <a:solidFill>
                                <a:schemeClr val="bg1"/>
                              </a:solidFill>
                              <a:latin typeface="+mn-lt"/>
                            </a:rPr>
                            <a:t>FIT* (n=18,882)</a:t>
                          </a:r>
                          <a:endParaRPr lang="en-US" sz="1600" b="1" i="0">
                            <a:solidFill>
                              <a:schemeClr val="bg1"/>
                            </a:solidFill>
                            <a:latin typeface="+mn-lt"/>
                            <a:cs typeface="Arial" panose="020B0604020202020204" pitchFamily="34" charset="0"/>
                          </a:endParaRPr>
                        </a:p>
                      </a:txBody>
                      <a:tcPr marL="20574" marR="20574" marT="20574" marB="20574" anchor="ctr"/>
                    </a:tc>
                    <a:tc hMerge="1">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400" b="0">
                            <a:solidFill>
                              <a:schemeClr val="tx1"/>
                            </a:solidFill>
                            <a:latin typeface="+mn-lt"/>
                          </a:endParaRPr>
                        </a:p>
                      </a:txBody>
                      <a:tcPr marL="27432" marR="27432" marT="27432" marB="27432" anchor="ctr">
                        <a:lnL>
                          <a:noFill/>
                        </a:lnL>
                        <a:lnR w="12700" cmpd="sng">
                          <a:noFill/>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18611147"/>
                      </a:ext>
                    </a:extLst>
                  </a:tr>
                  <a:tr h="467379">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endParaRPr lang="en-US" sz="1400" b="1" i="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n</a:t>
                          </a:r>
                          <a:endParaRPr lang="en-US" sz="1400" b="1"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Positive Results, </a:t>
                          </a:r>
                          <a:br>
                            <a:rPr lang="en-GB" sz="1400" b="1">
                              <a:solidFill>
                                <a:schemeClr val="tx1"/>
                              </a:solidFill>
                              <a:latin typeface="+mn-lt"/>
                            </a:rPr>
                          </a:br>
                          <a:r>
                            <a:rPr lang="en-GB" sz="1400" b="1">
                              <a:solidFill>
                                <a:schemeClr val="tx1"/>
                              </a:solidFill>
                              <a:latin typeface="+mn-lt"/>
                            </a:rPr>
                            <a:t>n</a:t>
                          </a:r>
                          <a:endParaRPr lang="en-US" sz="1400" b="1"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Sensitivity,</a:t>
                          </a:r>
                          <a:r>
                            <a:rPr lang="en-GB" sz="1400" b="1" baseline="0">
                              <a:solidFill>
                                <a:schemeClr val="tx1"/>
                              </a:solidFill>
                              <a:latin typeface="+mn-lt"/>
                            </a:rPr>
                            <a:t> %</a:t>
                          </a:r>
                          <a:br>
                            <a:rPr lang="en-GB" sz="1400" b="1" baseline="0">
                              <a:solidFill>
                                <a:schemeClr val="tx1"/>
                              </a:solidFill>
                              <a:latin typeface="+mn-lt"/>
                            </a:rPr>
                          </a:br>
                          <a:r>
                            <a:rPr lang="en-GB" sz="1400" b="1" baseline="0">
                              <a:solidFill>
                                <a:schemeClr val="tx1"/>
                              </a:solidFill>
                              <a:latin typeface="+mn-lt"/>
                            </a:rPr>
                            <a:t>(95% CI)</a:t>
                          </a:r>
                          <a:endParaRPr lang="en-US" sz="1400" b="1"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Positive Results, </a:t>
                          </a:r>
                          <a:br>
                            <a:rPr lang="en-GB" sz="1400" b="1">
                              <a:solidFill>
                                <a:schemeClr val="tx1"/>
                              </a:solidFill>
                              <a:latin typeface="+mn-lt"/>
                            </a:rPr>
                          </a:br>
                          <a:r>
                            <a:rPr lang="en-GB" sz="1400" b="1">
                              <a:solidFill>
                                <a:schemeClr val="tx1"/>
                              </a:solidFill>
                              <a:latin typeface="+mn-lt"/>
                            </a:rPr>
                            <a:t>n</a:t>
                          </a:r>
                          <a:endParaRPr lang="en-US" sz="1400" b="1"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a:solidFill>
                                <a:schemeClr val="tx1"/>
                              </a:solidFill>
                              <a:latin typeface="+mn-lt"/>
                            </a:rPr>
                            <a:t>Sensitivity,</a:t>
                          </a:r>
                          <a:r>
                            <a:rPr lang="en-GB" sz="1400" b="1" baseline="0">
                              <a:solidFill>
                                <a:schemeClr val="tx1"/>
                              </a:solidFill>
                              <a:latin typeface="+mn-lt"/>
                            </a:rPr>
                            <a:t> %</a:t>
                          </a:r>
                          <a:br>
                            <a:rPr lang="en-GB" sz="1400" b="1" baseline="0">
                              <a:solidFill>
                                <a:schemeClr val="tx1"/>
                              </a:solidFill>
                              <a:latin typeface="+mn-lt"/>
                            </a:rPr>
                          </a:br>
                          <a:r>
                            <a:rPr lang="en-GB" sz="1400" b="1" baseline="0">
                              <a:solidFill>
                                <a:schemeClr val="tx1"/>
                              </a:solidFill>
                              <a:latin typeface="+mn-lt"/>
                            </a:rPr>
                            <a:t>(95% CI)</a:t>
                          </a:r>
                          <a:endParaRPr lang="en-US" sz="1400" b="1" i="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4159621126"/>
                      </a:ext>
                    </a:extLst>
                  </a:tr>
                  <a:tr h="310194">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nSpc>
                              <a:spcPct val="90000"/>
                            </a:lnSpc>
                          </a:pPr>
                          <a:r>
                            <a:rPr lang="en-US" sz="1600" b="1">
                              <a:solidFill>
                                <a:schemeClr val="tx1"/>
                              </a:solidFill>
                              <a:latin typeface="+mn-lt"/>
                            </a:rPr>
                            <a:t>CRC</a:t>
                          </a:r>
                          <a:endParaRPr lang="en-US" sz="1600" b="1" i="0">
                            <a:solidFill>
                              <a:schemeClr val="tx1"/>
                            </a:solidFill>
                            <a:latin typeface="+mn-lt"/>
                            <a:cs typeface="Arial" panose="020B0604020202020204" pitchFamily="34" charset="0"/>
                          </a:endParaRPr>
                        </a:p>
                      </a:txBody>
                      <a:tcPr marL="68580"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000" b="0">
                            <a:solidFill>
                              <a:schemeClr val="tx1"/>
                            </a:solidFill>
                            <a:latin typeface="+mn-lt"/>
                            <a:cs typeface="Arial" panose="020B0604020202020204" pitchFamily="34" charset="0"/>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000" b="0">
                            <a:solidFill>
                              <a:schemeClr val="tx1"/>
                            </a:solidFill>
                            <a:latin typeface="+mn-lt"/>
                            <a:cs typeface="Arial" panose="020B0604020202020204" pitchFamily="34" charset="0"/>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000" b="0">
                            <a:solidFill>
                              <a:schemeClr val="tx1"/>
                            </a:solidFill>
                            <a:latin typeface="+mn-lt"/>
                            <a:cs typeface="Arial" panose="020B0604020202020204" pitchFamily="34" charset="0"/>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000" b="0">
                            <a:solidFill>
                              <a:schemeClr val="tx1"/>
                            </a:solidFill>
                            <a:latin typeface="+mn-lt"/>
                            <a:cs typeface="Arial" panose="020B0604020202020204" pitchFamily="34" charset="0"/>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000" b="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1941602941"/>
                      </a:ext>
                    </a:extLst>
                  </a:tr>
                  <a:tr h="310194">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114300" indent="0">
                            <a:lnSpc>
                              <a:spcPct val="90000"/>
                            </a:lnSpc>
                          </a:pPr>
                          <a:r>
                            <a:rPr lang="en-US" sz="1600" b="0">
                              <a:solidFill>
                                <a:schemeClr val="tx1"/>
                              </a:solidFill>
                              <a:latin typeface="+mn-lt"/>
                            </a:rPr>
                            <a:t>Any</a:t>
                          </a:r>
                          <a:endParaRPr lang="en-US" sz="1600" b="0" i="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85</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81</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a:solidFill>
                                <a:schemeClr val="tx1"/>
                              </a:solidFill>
                              <a:latin typeface="+mn-lt"/>
                            </a:rPr>
                            <a:t>95.3 (88.4-98.7)</a:t>
                          </a:r>
                          <a:endParaRPr lang="en-US" sz="1400" b="1"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US" sz="1400" b="0">
                              <a:solidFill>
                                <a:schemeClr val="tx1"/>
                              </a:solidFill>
                              <a:latin typeface="+mn-lt"/>
                            </a:rPr>
                            <a:t>60</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US" sz="1400" b="1">
                              <a:solidFill>
                                <a:schemeClr val="tx1"/>
                              </a:solidFill>
                              <a:latin typeface="+mn-lt"/>
                            </a:rPr>
                            <a:t>70.6 (59.7-80.0</a:t>
                          </a:r>
                          <a:r>
                            <a:rPr lang="en-US" sz="1400" b="1" baseline="30000">
                              <a:solidFill>
                                <a:schemeClr val="tx1"/>
                              </a:solidFill>
                              <a:latin typeface="+mn-lt"/>
                            </a:rPr>
                            <a:t>2</a:t>
                          </a:r>
                          <a:r>
                            <a:rPr lang="en-US" sz="1400" b="1">
                              <a:solidFill>
                                <a:schemeClr val="tx1"/>
                              </a:solidFill>
                              <a:latin typeface="+mn-lt"/>
                            </a:rPr>
                            <a:t>)</a:t>
                          </a:r>
                          <a:endParaRPr lang="en-US" sz="1400" b="1"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extLst>
                      <a:ext uri="{0D108BD9-81ED-4DB2-BD59-A6C34878D82A}">
                        <a16:rowId xmlns:a16="http://schemas.microsoft.com/office/drawing/2014/main" val="1009518777"/>
                      </a:ext>
                    </a:extLst>
                  </a:tr>
                  <a:tr h="310194">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114300" indent="0">
                            <a:lnSpc>
                              <a:spcPct val="90000"/>
                            </a:lnSpc>
                          </a:pPr>
                          <a:r>
                            <a:rPr lang="en-US" sz="1600" b="0">
                              <a:solidFill>
                                <a:schemeClr val="tx1"/>
                              </a:solidFill>
                              <a:latin typeface="+mn-lt"/>
                            </a:rPr>
                            <a:t>Stage I-III</a:t>
                          </a:r>
                          <a:r>
                            <a:rPr lang="en-US" sz="1600" b="0" baseline="30000">
                              <a:solidFill>
                                <a:schemeClr val="tx1"/>
                              </a:solidFill>
                              <a:latin typeface="+mn-lt"/>
                            </a:rPr>
                            <a:t>†</a:t>
                          </a:r>
                          <a:endParaRPr lang="en-US" sz="1600" b="0" i="0" baseline="3000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69</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65</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94.2 (85.8-98.4)</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47</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68.1 (55.8-78.8</a:t>
                          </a:r>
                          <a:r>
                            <a:rPr lang="en-US" sz="1400" b="0" baseline="30000">
                              <a:solidFill>
                                <a:schemeClr val="tx1"/>
                              </a:solidFill>
                              <a:latin typeface="+mn-lt"/>
                            </a:rPr>
                            <a:t>3</a:t>
                          </a:r>
                          <a:r>
                            <a:rPr lang="en-US" sz="1400" b="0">
                              <a:solidFill>
                                <a:schemeClr val="tx1"/>
                              </a:solidFill>
                              <a:latin typeface="+mn-lt"/>
                            </a:rPr>
                            <a:t>)</a:t>
                          </a:r>
                          <a:endParaRPr lang="en-US" sz="1400" b="0" i="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442218513"/>
                      </a:ext>
                    </a:extLst>
                  </a:tr>
                  <a:tr h="480060">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600" b="1">
                              <a:solidFill>
                                <a:schemeClr val="tx1"/>
                              </a:solidFill>
                              <a:latin typeface="+mn-lt"/>
                            </a:rPr>
                            <a:t>Advanced precancerous lesions</a:t>
                          </a:r>
                          <a:r>
                            <a:rPr lang="en-US" sz="1600" b="0" kern="1200" baseline="30000">
                              <a:solidFill>
                                <a:schemeClr val="tx1"/>
                              </a:solidFill>
                              <a:latin typeface="Arial Narrow"/>
                              <a:ea typeface="+mn-ea"/>
                              <a:cs typeface="+mn-cs"/>
                            </a:rPr>
                            <a:t>‡</a:t>
                          </a:r>
                          <a:endParaRPr lang="en-US" sz="1600" b="1" i="0" baseline="3000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1962</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849</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a:solidFill>
                                <a:schemeClr val="tx1"/>
                              </a:solidFill>
                              <a:latin typeface="+mn-lt"/>
                            </a:rPr>
                            <a:t>43.3 (41.1-45.5)</a:t>
                          </a:r>
                          <a:endParaRPr lang="en-US" sz="1400" b="1"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457</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a:solidFill>
                                <a:schemeClr val="tx1"/>
                              </a:solidFill>
                              <a:latin typeface="+mn-lt"/>
                            </a:rPr>
                            <a:t>23.3 (21.5-25.3</a:t>
                          </a:r>
                          <a:r>
                            <a:rPr lang="en-US" sz="1400" b="1" kern="1200" baseline="30000">
                              <a:solidFill>
                                <a:schemeClr val="tx1"/>
                              </a:solidFill>
                              <a:latin typeface="Arial Narrow"/>
                              <a:ea typeface="+mn-ea"/>
                              <a:cs typeface="+mn-cs"/>
                            </a:rPr>
                            <a:t>2</a:t>
                          </a:r>
                          <a:r>
                            <a:rPr lang="en-US" sz="1400" b="1">
                              <a:solidFill>
                                <a:schemeClr val="tx1"/>
                              </a:solidFill>
                              <a:latin typeface="+mn-lt"/>
                            </a:rPr>
                            <a:t>)</a:t>
                          </a:r>
                          <a:endParaRPr lang="en-US" sz="1400" b="1"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extLst>
                      <a:ext uri="{0D108BD9-81ED-4DB2-BD59-A6C34878D82A}">
                        <a16:rowId xmlns:a16="http://schemas.microsoft.com/office/drawing/2014/main" val="3541076522"/>
                      </a:ext>
                    </a:extLst>
                  </a:tr>
                  <a:tr h="361014">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600" b="0">
                              <a:solidFill>
                                <a:schemeClr val="tx1"/>
                              </a:solidFill>
                              <a:latin typeface="+mn-lt"/>
                            </a:rPr>
                            <a:t>   High-grade dysplasia</a:t>
                          </a:r>
                          <a:endParaRPr lang="en-US" sz="1600" b="0" i="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106</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78</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73.6 (64.1-81.7)</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51</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48.1 (38.3-58.0</a:t>
                          </a:r>
                          <a:r>
                            <a:rPr lang="en-US" sz="1400" b="0" kern="1200" baseline="30000">
                              <a:solidFill>
                                <a:schemeClr val="tx1"/>
                              </a:solidFill>
                              <a:latin typeface="Arial Narrow"/>
                              <a:ea typeface="+mn-ea"/>
                              <a:cs typeface="+mn-cs"/>
                            </a:rPr>
                            <a:t>3</a:t>
                          </a:r>
                          <a:r>
                            <a:rPr lang="en-US" sz="1400" b="0">
                              <a:solidFill>
                                <a:schemeClr val="tx1"/>
                              </a:solidFill>
                              <a:latin typeface="+mn-lt"/>
                            </a:rPr>
                            <a:t>)</a:t>
                          </a:r>
                          <a:endParaRPr lang="en-US" sz="1400" b="0" i="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3273606919"/>
                      </a:ext>
                    </a:extLst>
                  </a:tr>
                  <a:tr h="467868">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endParaRPr lang="en-US" sz="1600" b="1" i="0">
                            <a:solidFill>
                              <a:schemeClr val="bg1"/>
                            </a:solidFill>
                            <a:latin typeface="+mn-lt"/>
                            <a:cs typeface="Arial" panose="020B0604020202020204" pitchFamily="34" charset="0"/>
                          </a:endParaRPr>
                        </a:p>
                      </a:txBody>
                      <a:tcPr marL="68580"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endParaRPr lang="en-US" sz="1200" b="0" i="0">
                            <a:solidFill>
                              <a:schemeClr val="bg1"/>
                            </a:solidFill>
                            <a:latin typeface="+mn-lt"/>
                            <a:cs typeface="Arial" panose="020B0604020202020204" pitchFamily="34" charset="0"/>
                          </a:endParaRPr>
                        </a:p>
                      </a:txBody>
                      <a:tcPr marL="20574"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200" b="0" i="0">
                              <a:solidFill>
                                <a:schemeClr val="bg1"/>
                              </a:solidFill>
                              <a:latin typeface="+mn-lt"/>
                              <a:cs typeface="Arial" panose="020B0604020202020204" pitchFamily="34" charset="0"/>
                            </a:rPr>
                            <a:t>(Negative Results)</a:t>
                          </a:r>
                        </a:p>
                      </a:txBody>
                      <a:tcPr marL="20574"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sz="1400" b="1">
                              <a:solidFill>
                                <a:schemeClr val="bg1"/>
                              </a:solidFill>
                              <a:latin typeface="+mn-lt"/>
                            </a:rPr>
                            <a:t>Specificity, %</a:t>
                          </a:r>
                          <a:br>
                            <a:rPr lang="en-US" sz="1400" b="1">
                              <a:solidFill>
                                <a:schemeClr val="bg1"/>
                              </a:solidFill>
                              <a:latin typeface="+mn-lt"/>
                            </a:rPr>
                          </a:br>
                          <a:r>
                            <a:rPr lang="en-US" sz="1400" b="1">
                              <a:solidFill>
                                <a:schemeClr val="bg1"/>
                              </a:solidFill>
                              <a:latin typeface="+mn-lt"/>
                            </a:rPr>
                            <a:t>(95% CI)</a:t>
                          </a:r>
                          <a:endParaRPr lang="en-US" sz="1400" b="1" i="0">
                            <a:solidFill>
                              <a:schemeClr val="bg1"/>
                            </a:solidFill>
                            <a:latin typeface="+mn-lt"/>
                            <a:cs typeface="Arial" panose="020B0604020202020204" pitchFamily="34" charset="0"/>
                          </a:endParaRPr>
                        </a:p>
                      </a:txBody>
                      <a:tcPr marL="20574"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100000"/>
                            </a:lnSpc>
                          </a:pPr>
                          <a:r>
                            <a:rPr lang="en-US" sz="1400" b="1" i="0">
                              <a:solidFill>
                                <a:schemeClr val="bg1"/>
                              </a:solidFill>
                              <a:latin typeface="+mn-lt"/>
                              <a:cs typeface="Arial" panose="020B0604020202020204" pitchFamily="34" charset="0"/>
                            </a:rPr>
                            <a:t>(</a:t>
                          </a:r>
                          <a:r>
                            <a:rPr lang="en-US" sz="1200" b="0" i="0" kern="1200">
                              <a:solidFill>
                                <a:schemeClr val="bg1"/>
                              </a:solidFill>
                              <a:latin typeface="+mn-lt"/>
                              <a:ea typeface="+mn-ea"/>
                              <a:cs typeface="Arial" panose="020B0604020202020204" pitchFamily="34" charset="0"/>
                            </a:rPr>
                            <a:t>Negative results</a:t>
                          </a:r>
                          <a:r>
                            <a:rPr lang="en-US" sz="1400" b="1" i="0">
                              <a:solidFill>
                                <a:schemeClr val="bg1"/>
                              </a:solidFill>
                              <a:latin typeface="+mn-lt"/>
                              <a:cs typeface="Arial" panose="020B0604020202020204" pitchFamily="34" charset="0"/>
                            </a:rPr>
                            <a:t>)</a:t>
                          </a:r>
                        </a:p>
                      </a:txBody>
                      <a:tcPr marL="20574" marR="20574" marT="20574" marB="20574" anchor="ctr">
                        <a:solidFill>
                          <a:schemeClr val="accent1"/>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sz="1400" b="1">
                              <a:solidFill>
                                <a:schemeClr val="bg1"/>
                              </a:solidFill>
                              <a:latin typeface="+mn-lt"/>
                            </a:rPr>
                            <a:t>Specificity, %</a:t>
                          </a:r>
                          <a:br>
                            <a:rPr lang="en-US" sz="1400" b="1">
                              <a:solidFill>
                                <a:schemeClr val="bg1"/>
                              </a:solidFill>
                              <a:latin typeface="+mn-lt"/>
                            </a:rPr>
                          </a:br>
                          <a:r>
                            <a:rPr lang="en-US" sz="1400" b="1">
                              <a:solidFill>
                                <a:schemeClr val="bg1"/>
                              </a:solidFill>
                              <a:latin typeface="+mn-lt"/>
                            </a:rPr>
                            <a:t>(95% CI)</a:t>
                          </a:r>
                          <a:endParaRPr lang="en-US" sz="1400" b="1" i="0">
                            <a:solidFill>
                              <a:schemeClr val="bg1"/>
                            </a:solidFill>
                            <a:latin typeface="+mn-lt"/>
                            <a:cs typeface="Arial" panose="020B0604020202020204" pitchFamily="34" charset="0"/>
                          </a:endParaRPr>
                        </a:p>
                      </a:txBody>
                      <a:tcPr marL="20574" marR="20574" marT="20574" marB="20574" anchor="ctr">
                        <a:solidFill>
                          <a:schemeClr val="accent1"/>
                        </a:solidFill>
                      </a:tcPr>
                    </a:tc>
                    <a:extLst>
                      <a:ext uri="{0D108BD9-81ED-4DB2-BD59-A6C34878D82A}">
                        <a16:rowId xmlns:a16="http://schemas.microsoft.com/office/drawing/2014/main" val="1505934296"/>
                      </a:ext>
                    </a:extLst>
                  </a:tr>
                  <a:tr h="589240">
                    <a:tc>
                      <a:txBody>
                        <a:bodyPr/>
                        <a:lstStyle/>
                        <a:p>
                          <a:endParaRPr lang="en-US"/>
                        </a:p>
                      </a:txBody>
                      <a:tcPr marL="68580" marR="20574" marT="20574" marB="20574" anchor="ctr">
                        <a:blipFill>
                          <a:blip r:embed="rId4"/>
                          <a:stretch>
                            <a:fillRect t="-539175" r="-271343" b="-98969"/>
                          </a:stretch>
                        </a:blip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16,864</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15,297</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90.7 (90.3-91.1)</a:t>
                          </a:r>
                          <a:endParaRPr lang="en-US" sz="1400" b="0" i="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15,958</a:t>
                          </a:r>
                        </a:p>
                        <a:p>
                          <a:pPr algn="ctr">
                            <a:lnSpc>
                              <a:spcPct val="90000"/>
                            </a:lnSpc>
                          </a:pPr>
                          <a:r>
                            <a:rPr lang="en-US" sz="1100" b="0">
                              <a:solidFill>
                                <a:schemeClr val="tx1"/>
                              </a:solidFill>
                              <a:latin typeface="+mn-lt"/>
                            </a:rPr>
                            <a:t>(n=16,837)</a:t>
                          </a:r>
                          <a:endParaRPr lang="en-US" sz="11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tx1"/>
                              </a:solidFill>
                              <a:latin typeface="+mn-lt"/>
                            </a:rPr>
                            <a:t>94.8 (94.4-95.1</a:t>
                          </a:r>
                          <a:r>
                            <a:rPr lang="en-US" sz="1400" b="0" baseline="30000" dirty="0">
                              <a:solidFill>
                                <a:schemeClr val="tx1"/>
                              </a:solidFill>
                              <a:latin typeface="+mn-lt"/>
                            </a:rPr>
                            <a:t>1</a:t>
                          </a:r>
                          <a:r>
                            <a:rPr lang="en-US" sz="1400" b="0" dirty="0">
                              <a:solidFill>
                                <a:schemeClr val="tx1"/>
                              </a:solidFill>
                              <a:latin typeface="+mn-lt"/>
                            </a:rPr>
                            <a:t>)</a:t>
                          </a:r>
                          <a:endParaRPr lang="en-US" sz="1400" b="0" i="0" dirty="0">
                            <a:solidFill>
                              <a:schemeClr val="tx1"/>
                            </a:solidFill>
                            <a:latin typeface="+mn-lt"/>
                            <a:cs typeface="Arial" panose="020B0604020202020204" pitchFamily="34" charset="0"/>
                          </a:endParaRPr>
                        </a:p>
                      </a:txBody>
                      <a:tcPr marL="20574" marR="20574" marT="20574" marB="20574" anchor="ctr">
                        <a:solidFill>
                          <a:schemeClr val="accent3">
                            <a:lumMod val="20000"/>
                            <a:lumOff val="80000"/>
                            <a:alpha val="50000"/>
                          </a:schemeClr>
                        </a:solidFill>
                      </a:tcPr>
                    </a:tc>
                    <a:extLst>
                      <a:ext uri="{0D108BD9-81ED-4DB2-BD59-A6C34878D82A}">
                        <a16:rowId xmlns:a16="http://schemas.microsoft.com/office/drawing/2014/main" val="4122555397"/>
                      </a:ext>
                    </a:extLst>
                  </a:tr>
                  <a:tr h="480060">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600" b="1">
                              <a:solidFill>
                                <a:schemeClr val="tx1"/>
                              </a:solidFill>
                              <a:latin typeface="+mn-lt"/>
                            </a:rPr>
                            <a:t>Non-neoplastic or negative colonoscopy</a:t>
                          </a:r>
                          <a:endParaRPr lang="en-US" sz="1600" b="1" i="0">
                            <a:solidFill>
                              <a:schemeClr val="tx1"/>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10,361</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9609</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92.7 (92.2-93.2)</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a:solidFill>
                                <a:schemeClr val="tx1"/>
                              </a:solidFill>
                              <a:latin typeface="+mn-lt"/>
                            </a:rPr>
                            <a:t>NR</a:t>
                          </a:r>
                          <a:endParaRPr lang="en-US" sz="1400" b="0" i="0">
                            <a:solidFill>
                              <a:schemeClr val="tx1"/>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tx1"/>
                              </a:solidFill>
                              <a:latin typeface="+mn-lt"/>
                            </a:rPr>
                            <a:t>NR</a:t>
                          </a:r>
                          <a:endParaRPr lang="en-US" sz="1400" b="0" i="0" dirty="0">
                            <a:solidFill>
                              <a:schemeClr val="tx1"/>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3604494840"/>
                      </a:ext>
                    </a:extLst>
                  </a:tr>
                </a:tbl>
              </a:graphicData>
            </a:graphic>
          </p:graphicFrame>
        </mc:Fallback>
      </mc:AlternateContent>
      <p:sp>
        <p:nvSpPr>
          <p:cNvPr id="5" name="TextBox 4">
            <a:extLst>
              <a:ext uri="{FF2B5EF4-FFF2-40B4-BE49-F238E27FC236}">
                <a16:creationId xmlns:a16="http://schemas.microsoft.com/office/drawing/2014/main" id="{085B5BA7-80D7-4E76-F863-EFB7E7311729}"/>
              </a:ext>
            </a:extLst>
          </p:cNvPr>
          <p:cNvSpPr txBox="1"/>
          <p:nvPr/>
        </p:nvSpPr>
        <p:spPr>
          <a:xfrm>
            <a:off x="473073" y="5211554"/>
            <a:ext cx="10923374" cy="184666"/>
          </a:xfrm>
          <a:prstGeom prst="rect">
            <a:avLst/>
          </a:prstGeom>
          <a:noFill/>
        </p:spPr>
        <p:txBody>
          <a:bodyPr wrap="square" lIns="0" tIns="0" rIns="0" bIns="0" rtlCol="0">
            <a:spAutoFit/>
          </a:bodyPr>
          <a:lstStyle/>
          <a:p>
            <a:pPr algn="l"/>
            <a:r>
              <a:rPr lang="en-US" sz="1200">
                <a:solidFill>
                  <a:srgbClr val="000000"/>
                </a:solidFill>
                <a:latin typeface="Arial" panose="020B0604020202020204" pitchFamily="34" charset="0"/>
                <a:cs typeface="Arial" panose="020B0604020202020204" pitchFamily="34" charset="0"/>
              </a:rPr>
              <a:t>Age-weighted to the US Population Specificity: 94% (95% CI, 93.2-94.5).</a:t>
            </a:r>
          </a:p>
        </p:txBody>
      </p:sp>
    </p:spTree>
    <p:extLst>
      <p:ext uri="{BB962C8B-B14F-4D97-AF65-F5344CB8AC3E}">
        <p14:creationId xmlns:p14="http://schemas.microsoft.com/office/powerpoint/2010/main" val="570224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Placeholder 7">
            <a:extLst>
              <a:ext uri="{FF2B5EF4-FFF2-40B4-BE49-F238E27FC236}">
                <a16:creationId xmlns:a16="http://schemas.microsoft.com/office/drawing/2014/main" id="{ADCDBBCE-CBFC-8BCD-1E07-2BD5F3E48DFE}"/>
              </a:ext>
            </a:extLst>
          </p:cNvPr>
          <p:cNvSpPr txBox="1">
            <a:spLocks/>
          </p:cNvSpPr>
          <p:nvPr/>
        </p:nvSpPr>
        <p:spPr>
          <a:xfrm>
            <a:off x="349701" y="79892"/>
            <a:ext cx="11738663" cy="61569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Sensitivity of the Cologuard </a:t>
            </a:r>
            <a:r>
              <a:rPr kumimoji="0" lang="en-US" sz="2800" b="1" i="0" u="none" strike="noStrike" kern="1200" cap="none" spc="0" normalizeH="0" baseline="0" noProof="0" dirty="0" err="1">
                <a:ln>
                  <a:noFill/>
                </a:ln>
                <a:solidFill>
                  <a:schemeClr val="accent1">
                    <a:lumMod val="50000"/>
                  </a:schemeClr>
                </a:solidFill>
                <a:effectLst/>
                <a:uLnTx/>
                <a:uFillTx/>
                <a:latin typeface="Arial" panose="020B0604020202020204" pitchFamily="34" charset="0"/>
                <a:ea typeface="+mn-ea"/>
                <a:cs typeface="Arial" panose="020B0604020202020204" pitchFamily="34" charset="0"/>
              </a:rPr>
              <a:t>Plus</a:t>
            </a:r>
            <a:r>
              <a:rPr kumimoji="0" lang="en-US" sz="2800" b="1" i="0" u="none" strike="noStrike" kern="1200" cap="none" spc="0" normalizeH="0" baseline="30000" noProof="0" dirty="0" err="1">
                <a:ln>
                  <a:noFill/>
                </a:ln>
                <a:solidFill>
                  <a:schemeClr val="accent1">
                    <a:lumMod val="50000"/>
                  </a:schemeClr>
                </a:solidFill>
                <a:effectLst/>
                <a:uLnTx/>
                <a:uFillTx/>
                <a:latin typeface="Arial" panose="020B0604020202020204" pitchFamily="34" charset="0"/>
                <a:ea typeface="+mn-ea"/>
                <a:cs typeface="Arial" panose="020B0604020202020204" pitchFamily="34" charset="0"/>
              </a:rPr>
              <a:t>TM</a:t>
            </a:r>
            <a:r>
              <a:rPr kumimoji="0" lang="en-US" sz="2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Test and FIT,* According to Subgroup</a:t>
            </a:r>
          </a:p>
        </p:txBody>
      </p:sp>
      <p:grpSp>
        <p:nvGrpSpPr>
          <p:cNvPr id="30" name="Group 29">
            <a:extLst>
              <a:ext uri="{FF2B5EF4-FFF2-40B4-BE49-F238E27FC236}">
                <a16:creationId xmlns:a16="http://schemas.microsoft.com/office/drawing/2014/main" id="{03C0E946-C19C-2131-C214-A4E2C83D2CC0}"/>
              </a:ext>
            </a:extLst>
          </p:cNvPr>
          <p:cNvGrpSpPr/>
          <p:nvPr/>
        </p:nvGrpSpPr>
        <p:grpSpPr>
          <a:xfrm>
            <a:off x="833956" y="976975"/>
            <a:ext cx="10750589" cy="5262577"/>
            <a:chOff x="1849804" y="952500"/>
            <a:chExt cx="8525964" cy="5419435"/>
          </a:xfrm>
        </p:grpSpPr>
        <p:grpSp>
          <p:nvGrpSpPr>
            <p:cNvPr id="31" name="Group 30">
              <a:extLst>
                <a:ext uri="{FF2B5EF4-FFF2-40B4-BE49-F238E27FC236}">
                  <a16:creationId xmlns:a16="http://schemas.microsoft.com/office/drawing/2014/main" id="{3585309E-8EDC-65C0-CFFF-1A016CB34B66}"/>
                </a:ext>
              </a:extLst>
            </p:cNvPr>
            <p:cNvGrpSpPr/>
            <p:nvPr/>
          </p:nvGrpSpPr>
          <p:grpSpPr>
            <a:xfrm>
              <a:off x="6171568" y="952500"/>
              <a:ext cx="4170672" cy="2628900"/>
              <a:chOff x="6171568" y="952500"/>
              <a:chExt cx="4170672" cy="2628900"/>
            </a:xfrm>
          </p:grpSpPr>
          <p:sp>
            <p:nvSpPr>
              <p:cNvPr id="45" name="Text Placeholder 18">
                <a:extLst>
                  <a:ext uri="{FF2B5EF4-FFF2-40B4-BE49-F238E27FC236}">
                    <a16:creationId xmlns:a16="http://schemas.microsoft.com/office/drawing/2014/main" id="{A269C2F0-BC91-123B-4C4F-B490B80CE835}"/>
                  </a:ext>
                </a:extLst>
              </p:cNvPr>
              <p:cNvSpPr txBox="1">
                <a:spLocks/>
              </p:cNvSpPr>
              <p:nvPr/>
            </p:nvSpPr>
            <p:spPr bwMode="gray">
              <a:xfrm>
                <a:off x="6171568" y="952500"/>
                <a:ext cx="4170672" cy="419100"/>
              </a:xfrm>
              <a:prstGeom prst="rect">
                <a:avLst/>
              </a:prstGeom>
              <a:solidFill>
                <a:schemeClr val="tx2">
                  <a:lumMod val="75000"/>
                </a:schemeClr>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ctr" defTabSz="685983" rtl="0" eaLnBrk="1" fontAlgn="auto" latinLnBrk="0" hangingPunct="1">
                  <a:lnSpc>
                    <a:spcPct val="86000"/>
                  </a:lnSpc>
                  <a:spcBef>
                    <a:spcPts val="0"/>
                  </a:spcBef>
                  <a:spcAft>
                    <a:spcPts val="0"/>
                  </a:spcAft>
                  <a:buClrTx/>
                  <a:buSzPct val="100000"/>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t>CRC and Advanced Precancerous Lesions</a:t>
                </a:r>
                <a:r>
                  <a:rPr kumimoji="0" lang="en-US" sz="1400" b="1" i="0" u="none" strike="noStrike" kern="1200" cap="none" spc="0" normalizeH="0" baseline="30000" noProof="0" dirty="0">
                    <a:ln>
                      <a:noFill/>
                    </a:ln>
                    <a:solidFill>
                      <a:srgbClr val="FFFFFF"/>
                    </a:solidFill>
                    <a:effectLst/>
                    <a:uLnTx/>
                    <a:uFillTx/>
                    <a:latin typeface="Arial" panose="020B0604020202020204"/>
                    <a:ea typeface="+mn-ea"/>
                    <a:cs typeface="Arial" panose="020B0604020202020204" pitchFamily="34" charset="0"/>
                  </a:rPr>
                  <a:t>§</a:t>
                </a:r>
                <a:b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b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t>According to Location</a:t>
                </a:r>
              </a:p>
            </p:txBody>
          </p:sp>
          <p:graphicFrame>
            <p:nvGraphicFramePr>
              <p:cNvPr id="46" name="Content Placeholder 8">
                <a:extLst>
                  <a:ext uri="{FF2B5EF4-FFF2-40B4-BE49-F238E27FC236}">
                    <a16:creationId xmlns:a16="http://schemas.microsoft.com/office/drawing/2014/main" id="{0F0667E3-5B9D-D42F-35E8-8F96FD33EC61}"/>
                  </a:ext>
                </a:extLst>
              </p:cNvPr>
              <p:cNvGraphicFramePr>
                <a:graphicFrameLocks/>
              </p:cNvGraphicFramePr>
              <p:nvPr>
                <p:extLst>
                  <p:ext uri="{D42A27DB-BD31-4B8C-83A1-F6EECF244321}">
                    <p14:modId xmlns:p14="http://schemas.microsoft.com/office/powerpoint/2010/main" val="625625736"/>
                  </p:ext>
                </p:extLst>
              </p:nvPr>
            </p:nvGraphicFramePr>
            <p:xfrm>
              <a:off x="6180066" y="1371600"/>
              <a:ext cx="4162172" cy="2209800"/>
            </p:xfrm>
            <a:graphic>
              <a:graphicData uri="http://schemas.openxmlformats.org/drawingml/2006/chart">
                <c:chart xmlns:c="http://schemas.openxmlformats.org/drawingml/2006/chart" xmlns:r="http://schemas.openxmlformats.org/officeDocument/2006/relationships" r:id="rId3"/>
              </a:graphicData>
            </a:graphic>
          </p:graphicFrame>
        </p:grpSp>
        <p:grpSp>
          <p:nvGrpSpPr>
            <p:cNvPr id="32" name="Group 31">
              <a:extLst>
                <a:ext uri="{FF2B5EF4-FFF2-40B4-BE49-F238E27FC236}">
                  <a16:creationId xmlns:a16="http://schemas.microsoft.com/office/drawing/2014/main" id="{86013409-21B4-851D-1CA9-81BFF6A5ABF7}"/>
                </a:ext>
              </a:extLst>
            </p:cNvPr>
            <p:cNvGrpSpPr/>
            <p:nvPr/>
          </p:nvGrpSpPr>
          <p:grpSpPr>
            <a:xfrm>
              <a:off x="1849804" y="952500"/>
              <a:ext cx="4171722" cy="2628900"/>
              <a:chOff x="1849804" y="952500"/>
              <a:chExt cx="4171722" cy="2628900"/>
            </a:xfrm>
          </p:grpSpPr>
          <p:sp>
            <p:nvSpPr>
              <p:cNvPr id="40" name="Text Placeholder 17">
                <a:extLst>
                  <a:ext uri="{FF2B5EF4-FFF2-40B4-BE49-F238E27FC236}">
                    <a16:creationId xmlns:a16="http://schemas.microsoft.com/office/drawing/2014/main" id="{43D52EAA-1A5B-01F7-2235-9EE6835C705D}"/>
                  </a:ext>
                </a:extLst>
              </p:cNvPr>
              <p:cNvSpPr txBox="1">
                <a:spLocks/>
              </p:cNvSpPr>
              <p:nvPr/>
            </p:nvSpPr>
            <p:spPr bwMode="gray">
              <a:xfrm>
                <a:off x="1849804" y="952500"/>
                <a:ext cx="4170672" cy="419100"/>
              </a:xfrm>
              <a:prstGeom prst="rect">
                <a:avLst/>
              </a:prstGeom>
              <a:solidFill>
                <a:schemeClr val="tx2">
                  <a:lumMod val="75000"/>
                </a:schemeClr>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ctr" defTabSz="685983" rtl="0" eaLnBrk="1" fontAlgn="auto" latinLnBrk="0" hangingPunct="1">
                  <a:lnSpc>
                    <a:spcPct val="86000"/>
                  </a:lnSpc>
                  <a:spcBef>
                    <a:spcPts val="0"/>
                  </a:spcBef>
                  <a:spcAft>
                    <a:spcPts val="0"/>
                  </a:spcAft>
                  <a:buClrTx/>
                  <a:buSzPct val="100000"/>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t>CRC According to Stage</a:t>
                </a:r>
                <a:r>
                  <a:rPr kumimoji="0" lang="en-US" sz="1400" b="1" i="0" u="none" strike="noStrike" kern="1200" cap="none" spc="0" normalizeH="0" baseline="30000" noProof="0" dirty="0">
                    <a:ln>
                      <a:noFill/>
                    </a:ln>
                    <a:solidFill>
                      <a:srgbClr val="FFFFFF"/>
                    </a:solidFill>
                    <a:effectLst/>
                    <a:uLnTx/>
                    <a:uFillTx/>
                    <a:latin typeface="Arial" panose="020B0604020202020204"/>
                    <a:ea typeface="+mn-ea"/>
                    <a:cs typeface="Arial" panose="020B0604020202020204" pitchFamily="34" charset="0"/>
                  </a:rPr>
                  <a:t>‡</a:t>
                </a:r>
              </a:p>
            </p:txBody>
          </p:sp>
          <p:graphicFrame>
            <p:nvGraphicFramePr>
              <p:cNvPr id="41" name="Content Placeholder 8">
                <a:extLst>
                  <a:ext uri="{FF2B5EF4-FFF2-40B4-BE49-F238E27FC236}">
                    <a16:creationId xmlns:a16="http://schemas.microsoft.com/office/drawing/2014/main" id="{FE041793-81DC-28C9-9AEC-0AAE4904812D}"/>
                  </a:ext>
                </a:extLst>
              </p:cNvPr>
              <p:cNvGraphicFramePr>
                <a:graphicFrameLocks/>
              </p:cNvGraphicFramePr>
              <p:nvPr>
                <p:extLst>
                  <p:ext uri="{D42A27DB-BD31-4B8C-83A1-F6EECF244321}">
                    <p14:modId xmlns:p14="http://schemas.microsoft.com/office/powerpoint/2010/main" val="1702762277"/>
                  </p:ext>
                </p:extLst>
              </p:nvPr>
            </p:nvGraphicFramePr>
            <p:xfrm>
              <a:off x="1859354" y="1371600"/>
              <a:ext cx="4162172" cy="2209800"/>
            </p:xfrm>
            <a:graphic>
              <a:graphicData uri="http://schemas.openxmlformats.org/drawingml/2006/chart">
                <c:chart xmlns:c="http://schemas.openxmlformats.org/drawingml/2006/chart" xmlns:r="http://schemas.openxmlformats.org/officeDocument/2006/relationships" r:id="rId4"/>
              </a:graphicData>
            </a:graphic>
          </p:graphicFrame>
        </p:grpSp>
        <p:grpSp>
          <p:nvGrpSpPr>
            <p:cNvPr id="33" name="Group 32">
              <a:extLst>
                <a:ext uri="{FF2B5EF4-FFF2-40B4-BE49-F238E27FC236}">
                  <a16:creationId xmlns:a16="http://schemas.microsoft.com/office/drawing/2014/main" id="{54C93C84-151F-BA03-2664-C8F9B8840D5B}"/>
                </a:ext>
              </a:extLst>
            </p:cNvPr>
            <p:cNvGrpSpPr/>
            <p:nvPr/>
          </p:nvGrpSpPr>
          <p:grpSpPr>
            <a:xfrm>
              <a:off x="1849804" y="3733800"/>
              <a:ext cx="6369327" cy="2638135"/>
              <a:chOff x="1849804" y="3733800"/>
              <a:chExt cx="6369327" cy="2638135"/>
            </a:xfrm>
          </p:grpSpPr>
          <p:sp>
            <p:nvSpPr>
              <p:cNvPr id="38" name="Text Placeholder 17">
                <a:extLst>
                  <a:ext uri="{FF2B5EF4-FFF2-40B4-BE49-F238E27FC236}">
                    <a16:creationId xmlns:a16="http://schemas.microsoft.com/office/drawing/2014/main" id="{82A91B4E-EC05-38B6-848B-EAC352BB76BC}"/>
                  </a:ext>
                </a:extLst>
              </p:cNvPr>
              <p:cNvSpPr txBox="1">
                <a:spLocks/>
              </p:cNvSpPr>
              <p:nvPr/>
            </p:nvSpPr>
            <p:spPr bwMode="gray">
              <a:xfrm>
                <a:off x="1851714" y="3733800"/>
                <a:ext cx="4170672" cy="419100"/>
              </a:xfrm>
              <a:prstGeom prst="rect">
                <a:avLst/>
              </a:prstGeom>
              <a:solidFill>
                <a:schemeClr val="tx2">
                  <a:lumMod val="75000"/>
                </a:schemeClr>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ctr" defTabSz="685983" rtl="0" eaLnBrk="1" fontAlgn="auto" latinLnBrk="0" hangingPunct="1">
                  <a:lnSpc>
                    <a:spcPct val="86000"/>
                  </a:lnSpc>
                  <a:spcBef>
                    <a:spcPts val="0"/>
                  </a:spcBef>
                  <a:spcAft>
                    <a:spcPts val="0"/>
                  </a:spcAft>
                  <a:buClrTx/>
                  <a:buSzPct val="100000"/>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t>Higher-Risk Types Among Advanced</a:t>
                </a:r>
                <a:b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b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t>Precancerous Lesions</a:t>
                </a:r>
              </a:p>
            </p:txBody>
          </p:sp>
          <p:graphicFrame>
            <p:nvGraphicFramePr>
              <p:cNvPr id="39" name="Content Placeholder 8">
                <a:extLst>
                  <a:ext uri="{FF2B5EF4-FFF2-40B4-BE49-F238E27FC236}">
                    <a16:creationId xmlns:a16="http://schemas.microsoft.com/office/drawing/2014/main" id="{2990C8BF-9C38-4BB9-F5DC-A614E52CD782}"/>
                  </a:ext>
                </a:extLst>
              </p:cNvPr>
              <p:cNvGraphicFramePr>
                <a:graphicFrameLocks/>
              </p:cNvGraphicFramePr>
              <p:nvPr>
                <p:extLst>
                  <p:ext uri="{D42A27DB-BD31-4B8C-83A1-F6EECF244321}">
                    <p14:modId xmlns:p14="http://schemas.microsoft.com/office/powerpoint/2010/main" val="3896673211"/>
                  </p:ext>
                </p:extLst>
              </p:nvPr>
            </p:nvGraphicFramePr>
            <p:xfrm>
              <a:off x="1849804" y="4162135"/>
              <a:ext cx="6369327" cy="2209800"/>
            </p:xfrm>
            <a:graphic>
              <a:graphicData uri="http://schemas.openxmlformats.org/drawingml/2006/chart">
                <c:chart xmlns:c="http://schemas.openxmlformats.org/drawingml/2006/chart" xmlns:r="http://schemas.openxmlformats.org/officeDocument/2006/relationships" r:id="rId5"/>
              </a:graphicData>
            </a:graphic>
          </p:graphicFrame>
        </p:grpSp>
        <p:grpSp>
          <p:nvGrpSpPr>
            <p:cNvPr id="34" name="Group 33">
              <a:extLst>
                <a:ext uri="{FF2B5EF4-FFF2-40B4-BE49-F238E27FC236}">
                  <a16:creationId xmlns:a16="http://schemas.microsoft.com/office/drawing/2014/main" id="{4C2BE3E2-6E11-37F0-76C0-3C4947124883}"/>
                </a:ext>
              </a:extLst>
            </p:cNvPr>
            <p:cNvGrpSpPr/>
            <p:nvPr/>
          </p:nvGrpSpPr>
          <p:grpSpPr>
            <a:xfrm>
              <a:off x="6173478" y="3733800"/>
              <a:ext cx="4202290" cy="2628901"/>
              <a:chOff x="6173478" y="3733800"/>
              <a:chExt cx="4202290" cy="2628901"/>
            </a:xfrm>
          </p:grpSpPr>
          <p:sp>
            <p:nvSpPr>
              <p:cNvPr id="35" name="Text Placeholder 18">
                <a:extLst>
                  <a:ext uri="{FF2B5EF4-FFF2-40B4-BE49-F238E27FC236}">
                    <a16:creationId xmlns:a16="http://schemas.microsoft.com/office/drawing/2014/main" id="{BAD22BC3-5606-F28A-CC06-D5F31973D950}"/>
                  </a:ext>
                </a:extLst>
              </p:cNvPr>
              <p:cNvSpPr txBox="1">
                <a:spLocks/>
              </p:cNvSpPr>
              <p:nvPr/>
            </p:nvSpPr>
            <p:spPr bwMode="gray">
              <a:xfrm>
                <a:off x="6173478" y="3733800"/>
                <a:ext cx="4170672" cy="419100"/>
              </a:xfrm>
              <a:prstGeom prst="rect">
                <a:avLst/>
              </a:prstGeom>
              <a:solidFill>
                <a:schemeClr val="tx2">
                  <a:lumMod val="75000"/>
                </a:schemeClr>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ctr" defTabSz="685983" rtl="0" eaLnBrk="1" fontAlgn="auto" latinLnBrk="0" hangingPunct="1">
                  <a:lnSpc>
                    <a:spcPct val="86000"/>
                  </a:lnSpc>
                  <a:spcBef>
                    <a:spcPts val="0"/>
                  </a:spcBef>
                  <a:spcAft>
                    <a:spcPts val="0"/>
                  </a:spcAft>
                  <a:buClrTx/>
                  <a:buSzPct val="100000"/>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t>Advanced Precancerous Lesions According to </a:t>
                </a:r>
                <a:b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br>
                <a:r>
                  <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rPr>
                  <a:t>Size of Largest Lesion</a:t>
                </a:r>
              </a:p>
            </p:txBody>
          </p:sp>
          <p:graphicFrame>
            <p:nvGraphicFramePr>
              <p:cNvPr id="36" name="Content Placeholder 8">
                <a:extLst>
                  <a:ext uri="{FF2B5EF4-FFF2-40B4-BE49-F238E27FC236}">
                    <a16:creationId xmlns:a16="http://schemas.microsoft.com/office/drawing/2014/main" id="{A4A189DC-6DCC-A6CD-C6BA-D16745055EF8}"/>
                  </a:ext>
                </a:extLst>
              </p:cNvPr>
              <p:cNvGraphicFramePr>
                <a:graphicFrameLocks/>
              </p:cNvGraphicFramePr>
              <p:nvPr>
                <p:extLst>
                  <p:ext uri="{D42A27DB-BD31-4B8C-83A1-F6EECF244321}">
                    <p14:modId xmlns:p14="http://schemas.microsoft.com/office/powerpoint/2010/main" val="1743978419"/>
                  </p:ext>
                </p:extLst>
              </p:nvPr>
            </p:nvGraphicFramePr>
            <p:xfrm>
              <a:off x="6213596" y="4152901"/>
              <a:ext cx="4162172" cy="2209800"/>
            </p:xfrm>
            <a:graphic>
              <a:graphicData uri="http://schemas.openxmlformats.org/drawingml/2006/chart">
                <c:chart xmlns:c="http://schemas.openxmlformats.org/drawingml/2006/chart" xmlns:r="http://schemas.openxmlformats.org/officeDocument/2006/relationships" r:id="rId6"/>
              </a:graphicData>
            </a:graphic>
          </p:graphicFrame>
        </p:grpSp>
      </p:grpSp>
      <p:sp>
        <p:nvSpPr>
          <p:cNvPr id="6" name="TextBox 5">
            <a:extLst>
              <a:ext uri="{FF2B5EF4-FFF2-40B4-BE49-F238E27FC236}">
                <a16:creationId xmlns:a16="http://schemas.microsoft.com/office/drawing/2014/main" id="{DC5B643E-118D-5F93-E05D-E7E315DAC00C}"/>
              </a:ext>
            </a:extLst>
          </p:cNvPr>
          <p:cNvSpPr txBox="1"/>
          <p:nvPr/>
        </p:nvSpPr>
        <p:spPr>
          <a:xfrm>
            <a:off x="584685" y="6573443"/>
            <a:ext cx="6179107" cy="246221"/>
          </a:xfrm>
          <a:prstGeom prst="rect">
            <a:avLst/>
          </a:prstGeom>
          <a:noFill/>
        </p:spPr>
        <p:txBody>
          <a:bodyPr wrap="square" lIns="0" tIns="0" rIns="0" bIns="0" rtlCol="0">
            <a:spAutoFit/>
          </a:bodyPr>
          <a:lstStyle/>
          <a:p>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CRC</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colorectal cancer; </a:t>
            </a: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FIT</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fecal immunochemical test. </a:t>
            </a:r>
          </a:p>
          <a:p>
            <a:pPr algn="l"/>
            <a:r>
              <a:rPr kumimoji="0" lang="da-DK"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Cologuard Plus Clinician Brochure. Exact Sciences Corporation. Madiosn, WI</a:t>
            </a:r>
            <a:endParaRPr lang="en-US" sz="800" dirty="0">
              <a:solidFill>
                <a:schemeClr val="accent1">
                  <a:lumMod val="50000"/>
                </a:schemeClr>
              </a:solidFill>
              <a:latin typeface="Arial" panose="020B0604020202020204" pitchFamily="34" charset="0"/>
              <a:cs typeface="Arial" panose="020B0604020202020204" pitchFamily="34" charset="0"/>
            </a:endParaRPr>
          </a:p>
        </p:txBody>
      </p:sp>
      <p:sp>
        <p:nvSpPr>
          <p:cNvPr id="3" name="Text Placeholder 8">
            <a:extLst>
              <a:ext uri="{FF2B5EF4-FFF2-40B4-BE49-F238E27FC236}">
                <a16:creationId xmlns:a16="http://schemas.microsoft.com/office/drawing/2014/main" id="{3FA92B46-847E-BFFE-63EA-3823062BD844}"/>
              </a:ext>
            </a:extLst>
          </p:cNvPr>
          <p:cNvSpPr txBox="1">
            <a:spLocks/>
          </p:cNvSpPr>
          <p:nvPr/>
        </p:nvSpPr>
        <p:spPr>
          <a:xfrm>
            <a:off x="475878" y="6399844"/>
            <a:ext cx="11486307" cy="308342"/>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750" kern="1200">
                <a:solidFill>
                  <a:schemeClr val="bg1">
                    <a:lumMod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da-DK"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a:p>
            <a:pPr defTabSz="914400">
              <a:defRPr/>
            </a:pPr>
            <a:r>
              <a:rPr lang="en-US" sz="800" dirty="0">
                <a:solidFill>
                  <a:schemeClr val="accent1">
                    <a:lumMod val="50000"/>
                  </a:schemeClr>
                </a:solidFill>
                <a:latin typeface="+mn-lt"/>
              </a:rPr>
              <a:t>*</a:t>
            </a:r>
            <a:r>
              <a:rPr lang="en-US" sz="800" dirty="0">
                <a:solidFill>
                  <a:schemeClr val="accent1">
                    <a:lumMod val="50000"/>
                  </a:schemeClr>
                </a:solidFill>
                <a:effectLst/>
                <a:latin typeface="+mn-lt"/>
              </a:rPr>
              <a:t>Polymedco OC-Auto</a:t>
            </a:r>
            <a:r>
              <a:rPr lang="en-US" sz="800" baseline="30000" dirty="0">
                <a:solidFill>
                  <a:schemeClr val="accent1">
                    <a:lumMod val="50000"/>
                  </a:schemeClr>
                </a:solidFill>
                <a:effectLst/>
                <a:latin typeface="+mn-lt"/>
              </a:rPr>
              <a:t>®</a:t>
            </a:r>
            <a:r>
              <a:rPr lang="en-US" sz="800" dirty="0">
                <a:solidFill>
                  <a:schemeClr val="accent1">
                    <a:lumMod val="50000"/>
                  </a:schemeClr>
                </a:solidFill>
                <a:effectLst/>
                <a:latin typeface="+mn-lt"/>
              </a:rPr>
              <a:t> Micro 80 </a:t>
            </a:r>
            <a:r>
              <a:rPr lang="en-US" sz="800" dirty="0" err="1">
                <a:solidFill>
                  <a:schemeClr val="accent1">
                    <a:lumMod val="50000"/>
                  </a:schemeClr>
                </a:solidFill>
                <a:effectLst/>
                <a:latin typeface="+mn-lt"/>
              </a:rPr>
              <a:t>iFOB</a:t>
            </a:r>
            <a:r>
              <a:rPr lang="en-US" sz="800" dirty="0">
                <a:solidFill>
                  <a:schemeClr val="accent1">
                    <a:lumMod val="50000"/>
                  </a:schemeClr>
                </a:solidFill>
                <a:effectLst/>
                <a:latin typeface="+mn-lt"/>
              </a:rPr>
              <a:t> Test; positivity cutoff: hemoglobin &gt;100 ng/mL.</a:t>
            </a:r>
          </a:p>
          <a:p>
            <a:r>
              <a:rPr kumimoji="0" lang="en-US" sz="80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†SSLD defined as </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sessile serrated lesion with dysplasia, traditional serrated adenoma, conventional adenoma with serrated architecture, sessile serrated lesion ≥10mm. </a:t>
            </a:r>
            <a:r>
              <a:rPr kumimoji="0" lang="en-US" sz="800" b="0" i="0" u="none" strike="noStrike" kern="1200" cap="none" spc="0" normalizeH="0" baseline="3000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a:t>
            </a:r>
            <a:r>
              <a:rPr lang="en-US" sz="800" dirty="0">
                <a:solidFill>
                  <a:schemeClr val="accent1">
                    <a:lumMod val="50000"/>
                  </a:schemeClr>
                </a:solidFill>
                <a:latin typeface="+mn-lt"/>
              </a:rPr>
              <a:t>These stages of CRC, as defined by the AJCC, are associated with an</a:t>
            </a:r>
          </a:p>
          <a:p>
            <a:r>
              <a:rPr lang="en-US" sz="800" dirty="0">
                <a:solidFill>
                  <a:schemeClr val="accent1">
                    <a:lumMod val="50000"/>
                  </a:schemeClr>
                </a:solidFill>
                <a:latin typeface="+mn-lt"/>
              </a:rPr>
              <a:t> increased rate of cure.  §</a:t>
            </a:r>
            <a:r>
              <a:rPr lang="en-US" sz="900" dirty="0">
                <a:solidFill>
                  <a:schemeClr val="accent1">
                    <a:lumMod val="50000"/>
                  </a:schemeClr>
                </a:solidFill>
                <a:latin typeface="Arial" panose="020B0604020202020204" pitchFamily="34" charset="0"/>
                <a:cs typeface="Arial" panose="020B0604020202020204" pitchFamily="34" charset="0"/>
              </a:rPr>
              <a:t>†</a:t>
            </a:r>
            <a:r>
              <a:rPr lang="en-US" sz="800" dirty="0">
                <a:solidFill>
                  <a:schemeClr val="accent1">
                    <a:lumMod val="50000"/>
                  </a:schemeClr>
                </a:solidFill>
                <a:latin typeface="+mn-lt"/>
              </a:rPr>
              <a:t>Advanced precancerous lesions: high-grade dysplasia; greater ≥10 adenomas, any size; tubulovillous adenoma, any size; tubular adenoma ≥10 mm; sessile serrate lesion with dysplasia; traditional serrated adenoma; </a:t>
            </a:r>
          </a:p>
          <a:p>
            <a:r>
              <a:rPr lang="en-US" sz="800" dirty="0">
                <a:solidFill>
                  <a:schemeClr val="accent1">
                    <a:lumMod val="50000"/>
                  </a:schemeClr>
                </a:solidFill>
                <a:latin typeface="+mn-lt"/>
              </a:rPr>
              <a:t> conventional adenoma with serrated architecture; sessile serrated lesion ≥10 mm.</a:t>
            </a:r>
          </a:p>
          <a:p>
            <a:endParaRPr lang="en-US" sz="800" dirty="0">
              <a:solidFill>
                <a:schemeClr val="accent1">
                  <a:lumMod val="50000"/>
                </a:schemeClr>
              </a:solidFill>
              <a:latin typeface="+mn-lt"/>
            </a:endParaRPr>
          </a:p>
        </p:txBody>
      </p:sp>
      <p:sp>
        <p:nvSpPr>
          <p:cNvPr id="7" name="TextBox 6">
            <a:extLst>
              <a:ext uri="{FF2B5EF4-FFF2-40B4-BE49-F238E27FC236}">
                <a16:creationId xmlns:a16="http://schemas.microsoft.com/office/drawing/2014/main" id="{ABAC5DBB-6125-A48D-E6EC-0FEC2F1FFB47}"/>
              </a:ext>
            </a:extLst>
          </p:cNvPr>
          <p:cNvSpPr txBox="1"/>
          <p:nvPr/>
        </p:nvSpPr>
        <p:spPr>
          <a:xfrm>
            <a:off x="5209986" y="5978126"/>
            <a:ext cx="2732690" cy="184666"/>
          </a:xfrm>
          <a:prstGeom prst="rect">
            <a:avLst/>
          </a:prstGeom>
          <a:noFill/>
        </p:spPr>
        <p:txBody>
          <a:bodyPr wrap="square" lIns="0" tIns="0" rIns="0" bIns="0" rtlCol="0">
            <a:spAutoFit/>
          </a:bodyPr>
          <a:lstStyle/>
          <a:p>
            <a:pPr algn="l"/>
            <a:r>
              <a:rPr lang="en-US" sz="1200" dirty="0">
                <a:solidFill>
                  <a:schemeClr val="accent1">
                    <a:lumMod val="50000"/>
                  </a:schemeClr>
                </a:solidFill>
                <a:latin typeface="Arial" panose="020B0604020202020204" pitchFamily="34" charset="0"/>
                <a:cs typeface="Arial" panose="020B0604020202020204" pitchFamily="34" charset="0"/>
              </a:rPr>
              <a:t>  Cologuard Plus           FIT</a:t>
            </a:r>
          </a:p>
        </p:txBody>
      </p:sp>
      <p:sp>
        <p:nvSpPr>
          <p:cNvPr id="8" name="Rectangle 7">
            <a:extLst>
              <a:ext uri="{FF2B5EF4-FFF2-40B4-BE49-F238E27FC236}">
                <a16:creationId xmlns:a16="http://schemas.microsoft.com/office/drawing/2014/main" id="{C52F36A9-A804-F4CE-D3E5-0143DCB7E30C}"/>
              </a:ext>
            </a:extLst>
          </p:cNvPr>
          <p:cNvSpPr/>
          <p:nvPr/>
        </p:nvSpPr>
        <p:spPr>
          <a:xfrm>
            <a:off x="5065986" y="6009656"/>
            <a:ext cx="144000" cy="107364"/>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56213A-A997-994C-C436-BD1C5B1D8840}"/>
              </a:ext>
            </a:extLst>
          </p:cNvPr>
          <p:cNvSpPr/>
          <p:nvPr/>
        </p:nvSpPr>
        <p:spPr>
          <a:xfrm>
            <a:off x="6576331" y="6030506"/>
            <a:ext cx="144000" cy="107364"/>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9834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3F75D-A0FE-E43E-46CE-B96476E9AF38}"/>
            </a:ext>
          </a:extLst>
        </p:cNvPr>
        <p:cNvGrpSpPr/>
        <p:nvPr/>
      </p:nvGrpSpPr>
      <p:grpSpPr>
        <a:xfrm>
          <a:off x="0" y="0"/>
          <a:ext cx="0" cy="0"/>
          <a:chOff x="0" y="0"/>
          <a:chExt cx="0" cy="0"/>
        </a:xfrm>
      </p:grpSpPr>
      <p:sp>
        <p:nvSpPr>
          <p:cNvPr id="28" name="Text Placeholder 7">
            <a:extLst>
              <a:ext uri="{FF2B5EF4-FFF2-40B4-BE49-F238E27FC236}">
                <a16:creationId xmlns:a16="http://schemas.microsoft.com/office/drawing/2014/main" id="{1DFC8847-2710-B596-8E9F-D7EB4862F261}"/>
              </a:ext>
            </a:extLst>
          </p:cNvPr>
          <p:cNvSpPr txBox="1">
            <a:spLocks/>
          </p:cNvSpPr>
          <p:nvPr/>
        </p:nvSpPr>
        <p:spPr>
          <a:xfrm>
            <a:off x="453337" y="293753"/>
            <a:ext cx="11738663" cy="61569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CRC Sensitivity of the Cologuard </a:t>
            </a:r>
            <a:r>
              <a:rPr kumimoji="0" lang="en-US" sz="2800" b="1" i="0" u="none" strike="noStrike" kern="1200" cap="none" spc="0" normalizeH="0" baseline="0" noProof="0" dirty="0" err="1">
                <a:ln>
                  <a:noFill/>
                </a:ln>
                <a:solidFill>
                  <a:schemeClr val="accent1">
                    <a:lumMod val="50000"/>
                  </a:schemeClr>
                </a:solidFill>
                <a:effectLst/>
                <a:uLnTx/>
                <a:uFillTx/>
                <a:latin typeface="Arial" panose="020B0604020202020204" pitchFamily="34" charset="0"/>
                <a:ea typeface="+mn-ea"/>
                <a:cs typeface="Arial" panose="020B0604020202020204" pitchFamily="34" charset="0"/>
              </a:rPr>
              <a:t>Plus</a:t>
            </a:r>
            <a:r>
              <a:rPr kumimoji="0" lang="en-US" sz="2800" b="1" i="0" u="none" strike="noStrike" kern="1200" cap="none" spc="0" normalizeH="0" baseline="30000" noProof="0" dirty="0" err="1">
                <a:ln>
                  <a:noFill/>
                </a:ln>
                <a:solidFill>
                  <a:schemeClr val="accent1">
                    <a:lumMod val="50000"/>
                  </a:schemeClr>
                </a:solidFill>
                <a:effectLst/>
                <a:uLnTx/>
                <a:uFillTx/>
                <a:latin typeface="Arial" panose="020B0604020202020204" pitchFamily="34" charset="0"/>
                <a:ea typeface="+mn-ea"/>
                <a:cs typeface="Arial" panose="020B0604020202020204" pitchFamily="34" charset="0"/>
              </a:rPr>
              <a:t>TM</a:t>
            </a:r>
            <a:r>
              <a:rPr kumimoji="0" lang="en-US" sz="2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Test and FIT,* According to Stage</a:t>
            </a:r>
          </a:p>
        </p:txBody>
      </p:sp>
      <p:sp>
        <p:nvSpPr>
          <p:cNvPr id="29" name="Text Placeholder 8">
            <a:extLst>
              <a:ext uri="{FF2B5EF4-FFF2-40B4-BE49-F238E27FC236}">
                <a16:creationId xmlns:a16="http://schemas.microsoft.com/office/drawing/2014/main" id="{DABBF8C4-9B1B-8233-C9E3-A100E0170A0F}"/>
              </a:ext>
            </a:extLst>
          </p:cNvPr>
          <p:cNvSpPr txBox="1">
            <a:spLocks/>
          </p:cNvSpPr>
          <p:nvPr/>
        </p:nvSpPr>
        <p:spPr>
          <a:xfrm>
            <a:off x="352846" y="6410076"/>
            <a:ext cx="11486307" cy="308342"/>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750" kern="1200">
                <a:solidFill>
                  <a:schemeClr val="bg1">
                    <a:lumMod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da-DK"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a:p>
            <a:endParaRPr lang="en-US" sz="1000" kern="0" dirty="0">
              <a:solidFill>
                <a:schemeClr val="accent1">
                  <a:lumMod val="50000"/>
                </a:schemeClr>
              </a:solidFill>
            </a:endParaRPr>
          </a:p>
          <a:p>
            <a:r>
              <a:rPr lang="en-US" sz="800" dirty="0">
                <a:solidFill>
                  <a:schemeClr val="accent1">
                    <a:lumMod val="50000"/>
                  </a:schemeClr>
                </a:solidFill>
                <a:latin typeface="+mn-lt"/>
              </a:rPr>
              <a:t>*</a:t>
            </a:r>
            <a:r>
              <a:rPr lang="en-US" sz="800" dirty="0">
                <a:solidFill>
                  <a:schemeClr val="accent1">
                    <a:lumMod val="50000"/>
                  </a:schemeClr>
                </a:solidFill>
                <a:effectLst/>
                <a:latin typeface="+mn-lt"/>
              </a:rPr>
              <a:t>Polymedco OC-Auto</a:t>
            </a:r>
            <a:r>
              <a:rPr lang="en-US" sz="800" baseline="30000" dirty="0">
                <a:solidFill>
                  <a:schemeClr val="accent1">
                    <a:lumMod val="50000"/>
                  </a:schemeClr>
                </a:solidFill>
                <a:effectLst/>
                <a:latin typeface="+mn-lt"/>
              </a:rPr>
              <a:t>®</a:t>
            </a:r>
            <a:r>
              <a:rPr lang="en-US" sz="800" dirty="0">
                <a:solidFill>
                  <a:schemeClr val="accent1">
                    <a:lumMod val="50000"/>
                  </a:schemeClr>
                </a:solidFill>
                <a:effectLst/>
                <a:latin typeface="+mn-lt"/>
              </a:rPr>
              <a:t> Micro 80 </a:t>
            </a:r>
            <a:r>
              <a:rPr lang="en-US" sz="800" dirty="0" err="1">
                <a:solidFill>
                  <a:schemeClr val="accent1">
                    <a:lumMod val="50000"/>
                  </a:schemeClr>
                </a:solidFill>
                <a:effectLst/>
                <a:latin typeface="+mn-lt"/>
              </a:rPr>
              <a:t>iFOB</a:t>
            </a:r>
            <a:r>
              <a:rPr lang="en-US" sz="800" dirty="0">
                <a:solidFill>
                  <a:schemeClr val="accent1">
                    <a:lumMod val="50000"/>
                  </a:schemeClr>
                </a:solidFill>
                <a:effectLst/>
                <a:latin typeface="+mn-lt"/>
              </a:rPr>
              <a:t> Test; positivity cutoff: hemoglobin &gt;100 ng/mL.</a:t>
            </a:r>
            <a:r>
              <a:rPr kumimoji="0" lang="it-IT" sz="800" b="0" i="0" u="none" strike="noStrike" kern="0" cap="none" spc="0" normalizeH="0" baseline="0" noProof="0" dirty="0">
                <a:ln>
                  <a:noFill/>
                </a:ln>
                <a:solidFill>
                  <a:schemeClr val="accent1">
                    <a:lumMod val="50000"/>
                  </a:schemeClr>
                </a:solidFill>
                <a:effectLst/>
                <a:uLnTx/>
                <a:uFillTx/>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CRC</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colorectal cancer; </a:t>
            </a: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FIT</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fecal immunochemical test;</a:t>
            </a:r>
            <a:r>
              <a:rPr lang="en-US" sz="800" dirty="0">
                <a:solidFill>
                  <a:schemeClr val="accent1">
                    <a:lumMod val="50000"/>
                  </a:schemeClr>
                </a:solidFill>
              </a:rPr>
              <a:t>.</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da-DK"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Cologuard Plus Clinician Brochure. Exact Sciences Corporation. Madiosn, WI.</a:t>
            </a:r>
            <a:endPar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p:txBody>
      </p:sp>
      <p:graphicFrame>
        <p:nvGraphicFramePr>
          <p:cNvPr id="41" name="Content Placeholder 8">
            <a:extLst>
              <a:ext uri="{FF2B5EF4-FFF2-40B4-BE49-F238E27FC236}">
                <a16:creationId xmlns:a16="http://schemas.microsoft.com/office/drawing/2014/main" id="{3A265670-C77E-6643-D727-DF632F6DB89C}"/>
              </a:ext>
            </a:extLst>
          </p:cNvPr>
          <p:cNvGraphicFramePr>
            <a:graphicFrameLocks/>
          </p:cNvGraphicFramePr>
          <p:nvPr>
            <p:extLst>
              <p:ext uri="{D42A27DB-BD31-4B8C-83A1-F6EECF244321}">
                <p14:modId xmlns:p14="http://schemas.microsoft.com/office/powerpoint/2010/main" val="26342256"/>
              </p:ext>
            </p:extLst>
          </p:nvPr>
        </p:nvGraphicFramePr>
        <p:xfrm>
          <a:off x="671950" y="1447128"/>
          <a:ext cx="10282676" cy="39637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2260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7D427-A75C-5655-EA4D-518AD9AC9EA0}"/>
            </a:ext>
          </a:extLst>
        </p:cNvPr>
        <p:cNvGrpSpPr/>
        <p:nvPr/>
      </p:nvGrpSpPr>
      <p:grpSpPr>
        <a:xfrm>
          <a:off x="0" y="0"/>
          <a:ext cx="0" cy="0"/>
          <a:chOff x="0" y="0"/>
          <a:chExt cx="0" cy="0"/>
        </a:xfrm>
      </p:grpSpPr>
      <p:sp>
        <p:nvSpPr>
          <p:cNvPr id="28" name="Text Placeholder 7">
            <a:extLst>
              <a:ext uri="{FF2B5EF4-FFF2-40B4-BE49-F238E27FC236}">
                <a16:creationId xmlns:a16="http://schemas.microsoft.com/office/drawing/2014/main" id="{A9F05163-9CA1-E51A-69AB-2D5469D6EB50}"/>
              </a:ext>
            </a:extLst>
          </p:cNvPr>
          <p:cNvSpPr txBox="1">
            <a:spLocks/>
          </p:cNvSpPr>
          <p:nvPr/>
        </p:nvSpPr>
        <p:spPr>
          <a:xfrm>
            <a:off x="453335" y="148745"/>
            <a:ext cx="11738663" cy="61569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CRC and APL Sensitivity of the Cologuard </a:t>
            </a:r>
            <a:r>
              <a:rPr kumimoji="0" lang="en-US" sz="2800" b="1" i="0" u="none" strike="noStrike" kern="1200" cap="none" spc="0" normalizeH="0" baseline="0" noProof="0" dirty="0" err="1">
                <a:ln>
                  <a:noFill/>
                </a:ln>
                <a:solidFill>
                  <a:schemeClr val="accent1">
                    <a:lumMod val="50000"/>
                  </a:schemeClr>
                </a:solidFill>
                <a:effectLst/>
                <a:uLnTx/>
                <a:uFillTx/>
                <a:latin typeface="Arial" panose="020B0604020202020204" pitchFamily="34" charset="0"/>
                <a:ea typeface="+mn-ea"/>
                <a:cs typeface="Arial" panose="020B0604020202020204" pitchFamily="34" charset="0"/>
              </a:rPr>
              <a:t>Plus</a:t>
            </a:r>
            <a:r>
              <a:rPr kumimoji="0" lang="en-US" sz="2800" b="1" i="0" u="none" strike="noStrike" kern="1200" cap="none" spc="0" normalizeH="0" baseline="30000" noProof="0" dirty="0" err="1">
                <a:ln>
                  <a:noFill/>
                </a:ln>
                <a:solidFill>
                  <a:schemeClr val="accent1">
                    <a:lumMod val="50000"/>
                  </a:schemeClr>
                </a:solidFill>
                <a:effectLst/>
                <a:uLnTx/>
                <a:uFillTx/>
                <a:latin typeface="Arial" panose="020B0604020202020204" pitchFamily="34" charset="0"/>
                <a:ea typeface="+mn-ea"/>
                <a:cs typeface="Arial" panose="020B0604020202020204" pitchFamily="34" charset="0"/>
              </a:rPr>
              <a:t>TM</a:t>
            </a:r>
            <a:r>
              <a:rPr kumimoji="0" lang="en-US" sz="2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Test and FIT,* According to Location</a:t>
            </a:r>
          </a:p>
        </p:txBody>
      </p:sp>
      <p:sp>
        <p:nvSpPr>
          <p:cNvPr id="29" name="Text Placeholder 8">
            <a:extLst>
              <a:ext uri="{FF2B5EF4-FFF2-40B4-BE49-F238E27FC236}">
                <a16:creationId xmlns:a16="http://schemas.microsoft.com/office/drawing/2014/main" id="{B299E9CC-E014-D332-F8A7-BE100EBE49AE}"/>
              </a:ext>
            </a:extLst>
          </p:cNvPr>
          <p:cNvSpPr txBox="1">
            <a:spLocks/>
          </p:cNvSpPr>
          <p:nvPr/>
        </p:nvSpPr>
        <p:spPr>
          <a:xfrm>
            <a:off x="352846" y="6400913"/>
            <a:ext cx="11486307" cy="308342"/>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750" kern="1200">
                <a:solidFill>
                  <a:schemeClr val="bg1">
                    <a:lumMod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da-DK"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a:p>
            <a:endParaRPr lang="en-US" sz="1000" kern="0" dirty="0">
              <a:solidFill>
                <a:schemeClr val="accent1">
                  <a:lumMod val="50000"/>
                </a:schemeClr>
              </a:solidFill>
            </a:endParaRPr>
          </a:p>
          <a:p>
            <a:pPr defTabSz="914400">
              <a:defRPr/>
            </a:pPr>
            <a:r>
              <a:rPr lang="en-US" sz="800" dirty="0">
                <a:solidFill>
                  <a:schemeClr val="accent1">
                    <a:lumMod val="50000"/>
                  </a:schemeClr>
                </a:solidFill>
                <a:latin typeface="+mn-lt"/>
              </a:rPr>
              <a:t>*</a:t>
            </a:r>
            <a:r>
              <a:rPr lang="en-US" sz="800" dirty="0">
                <a:solidFill>
                  <a:schemeClr val="accent1">
                    <a:lumMod val="50000"/>
                  </a:schemeClr>
                </a:solidFill>
                <a:effectLst/>
              </a:rPr>
              <a:t>Polymedco OC-Auto</a:t>
            </a:r>
            <a:r>
              <a:rPr lang="en-US" sz="800" baseline="30000" dirty="0">
                <a:solidFill>
                  <a:schemeClr val="accent1">
                    <a:lumMod val="50000"/>
                  </a:schemeClr>
                </a:solidFill>
                <a:effectLst/>
              </a:rPr>
              <a:t>®</a:t>
            </a:r>
            <a:r>
              <a:rPr lang="en-US" sz="800" dirty="0">
                <a:solidFill>
                  <a:schemeClr val="accent1">
                    <a:lumMod val="50000"/>
                  </a:schemeClr>
                </a:solidFill>
                <a:effectLst/>
              </a:rPr>
              <a:t> Micro 80 </a:t>
            </a:r>
            <a:r>
              <a:rPr lang="en-US" sz="800" dirty="0" err="1">
                <a:solidFill>
                  <a:schemeClr val="accent1">
                    <a:lumMod val="50000"/>
                  </a:schemeClr>
                </a:solidFill>
                <a:effectLst/>
              </a:rPr>
              <a:t>iFOB</a:t>
            </a:r>
            <a:r>
              <a:rPr lang="en-US" sz="800" dirty="0">
                <a:solidFill>
                  <a:schemeClr val="accent1">
                    <a:lumMod val="50000"/>
                  </a:schemeClr>
                </a:solidFill>
                <a:effectLst/>
              </a:rPr>
              <a:t> Test; positivity cutoff: hemoglobin &gt;100 ng/mL.</a:t>
            </a:r>
          </a:p>
          <a:p>
            <a:pPr>
              <a:defRPr/>
            </a:pP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CRC</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colorectal cancer; </a:t>
            </a: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FIT</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fecal immunochemical test</a:t>
            </a:r>
            <a:r>
              <a:rPr lang="en-US" sz="800" dirty="0">
                <a:solidFill>
                  <a:schemeClr val="accent1">
                    <a:lumMod val="50000"/>
                  </a:schemeClr>
                </a:solidFill>
              </a:rPr>
              <a:t>.</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a:t>
            </a: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APL</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a:t>
            </a:r>
            <a:r>
              <a:rPr lang="en-US" sz="800" dirty="0">
                <a:solidFill>
                  <a:schemeClr val="accent1">
                    <a:lumMod val="50000"/>
                  </a:schemeClr>
                </a:solidFill>
                <a:latin typeface="+mn-lt"/>
              </a:rPr>
              <a:t>Advanced precancerous lesions: high-grade dysplasia greater ≥10 adenomas, any size; </a:t>
            </a:r>
            <a:r>
              <a:rPr lang="en-US" sz="800" dirty="0" err="1">
                <a:solidFill>
                  <a:schemeClr val="accent1">
                    <a:lumMod val="50000"/>
                  </a:schemeClr>
                </a:solidFill>
                <a:latin typeface="+mn-lt"/>
              </a:rPr>
              <a:t>tubulovillous</a:t>
            </a:r>
            <a:r>
              <a:rPr lang="en-US" sz="800" dirty="0">
                <a:solidFill>
                  <a:schemeClr val="accent1">
                    <a:lumMod val="50000"/>
                  </a:schemeClr>
                </a:solidFill>
                <a:latin typeface="+mn-lt"/>
              </a:rPr>
              <a:t> adenoma, any size; tubular adenoma ≥10 mm; sessile serrated lesion with dysplasia; traditional serrated adenoma; conventional adenoma with serrated architecture; sessile serrated lesion ≥10 mm.</a:t>
            </a:r>
            <a:endPar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da-DK"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Cologuard Plus Clinician Brochure. Exact Sciences Corporation. Madiosn, WI.</a:t>
            </a:r>
            <a:endPar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p:txBody>
      </p:sp>
      <p:graphicFrame>
        <p:nvGraphicFramePr>
          <p:cNvPr id="46" name="Content Placeholder 8">
            <a:extLst>
              <a:ext uri="{FF2B5EF4-FFF2-40B4-BE49-F238E27FC236}">
                <a16:creationId xmlns:a16="http://schemas.microsoft.com/office/drawing/2014/main" id="{50D0D1F8-F1A8-8DB5-1057-07CB1A89F8EE}"/>
              </a:ext>
            </a:extLst>
          </p:cNvPr>
          <p:cNvGraphicFramePr>
            <a:graphicFrameLocks/>
          </p:cNvGraphicFramePr>
          <p:nvPr>
            <p:extLst>
              <p:ext uri="{D42A27DB-BD31-4B8C-83A1-F6EECF244321}">
                <p14:modId xmlns:p14="http://schemas.microsoft.com/office/powerpoint/2010/main" val="3576978825"/>
              </p:ext>
            </p:extLst>
          </p:nvPr>
        </p:nvGraphicFramePr>
        <p:xfrm>
          <a:off x="1160942" y="1254769"/>
          <a:ext cx="10323451" cy="40503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5560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50948-9D4D-47C9-2BB0-86D35C1B6AF5}"/>
            </a:ext>
          </a:extLst>
        </p:cNvPr>
        <p:cNvGrpSpPr/>
        <p:nvPr/>
      </p:nvGrpSpPr>
      <p:grpSpPr>
        <a:xfrm>
          <a:off x="0" y="0"/>
          <a:ext cx="0" cy="0"/>
          <a:chOff x="0" y="0"/>
          <a:chExt cx="0" cy="0"/>
        </a:xfrm>
      </p:grpSpPr>
      <p:sp>
        <p:nvSpPr>
          <p:cNvPr id="28" name="Text Placeholder 7">
            <a:extLst>
              <a:ext uri="{FF2B5EF4-FFF2-40B4-BE49-F238E27FC236}">
                <a16:creationId xmlns:a16="http://schemas.microsoft.com/office/drawing/2014/main" id="{CBF3897A-C036-BA14-BAB8-2B24C7187879}"/>
              </a:ext>
            </a:extLst>
          </p:cNvPr>
          <p:cNvSpPr txBox="1">
            <a:spLocks/>
          </p:cNvSpPr>
          <p:nvPr/>
        </p:nvSpPr>
        <p:spPr>
          <a:xfrm>
            <a:off x="331021" y="284762"/>
            <a:ext cx="11738663" cy="61569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38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CRC Sensitivity of the Cologuard </a:t>
            </a:r>
            <a:r>
              <a:rPr kumimoji="0" lang="en-US" sz="2800" b="1" i="0" u="none" strike="noStrike" kern="1200" cap="none" spc="0" normalizeH="0" baseline="0" noProof="0" dirty="0" err="1">
                <a:ln>
                  <a:noFill/>
                </a:ln>
                <a:solidFill>
                  <a:schemeClr val="accent1">
                    <a:lumMod val="50000"/>
                  </a:schemeClr>
                </a:solidFill>
                <a:effectLst/>
                <a:uLnTx/>
                <a:uFillTx/>
                <a:latin typeface="Arial" panose="020B0604020202020204" pitchFamily="34" charset="0"/>
                <a:ea typeface="+mn-ea"/>
                <a:cs typeface="Arial" panose="020B0604020202020204" pitchFamily="34" charset="0"/>
              </a:rPr>
              <a:t>Plus</a:t>
            </a:r>
            <a:r>
              <a:rPr kumimoji="0" lang="en-US" sz="2800" b="1" i="0" u="none" strike="noStrike" kern="1200" cap="none" spc="0" normalizeH="0" baseline="30000" noProof="0" dirty="0" err="1">
                <a:ln>
                  <a:noFill/>
                </a:ln>
                <a:solidFill>
                  <a:schemeClr val="accent1">
                    <a:lumMod val="50000"/>
                  </a:schemeClr>
                </a:solidFill>
                <a:effectLst/>
                <a:uLnTx/>
                <a:uFillTx/>
                <a:latin typeface="Arial" panose="020B0604020202020204" pitchFamily="34" charset="0"/>
                <a:ea typeface="+mn-ea"/>
                <a:cs typeface="Arial" panose="020B0604020202020204" pitchFamily="34" charset="0"/>
              </a:rPr>
              <a:t>TM</a:t>
            </a:r>
            <a:r>
              <a:rPr kumimoji="0" lang="en-US" sz="2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Test and FIT,* According to   Size </a:t>
            </a:r>
          </a:p>
        </p:txBody>
      </p:sp>
      <p:sp>
        <p:nvSpPr>
          <p:cNvPr id="29" name="Text Placeholder 8">
            <a:extLst>
              <a:ext uri="{FF2B5EF4-FFF2-40B4-BE49-F238E27FC236}">
                <a16:creationId xmlns:a16="http://schemas.microsoft.com/office/drawing/2014/main" id="{6DD5E9BB-049A-FDDA-1D97-D324D28267CE}"/>
              </a:ext>
            </a:extLst>
          </p:cNvPr>
          <p:cNvSpPr txBox="1">
            <a:spLocks/>
          </p:cNvSpPr>
          <p:nvPr/>
        </p:nvSpPr>
        <p:spPr>
          <a:xfrm>
            <a:off x="352846" y="6264896"/>
            <a:ext cx="11486307" cy="308342"/>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750" kern="1200">
                <a:solidFill>
                  <a:schemeClr val="bg1">
                    <a:lumMod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da-DK"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a:p>
            <a:pPr defTabSz="914400">
              <a:defRPr/>
            </a:pPr>
            <a:r>
              <a:rPr lang="en-US" sz="800" dirty="0">
                <a:solidFill>
                  <a:schemeClr val="accent1">
                    <a:lumMod val="50000"/>
                  </a:schemeClr>
                </a:solidFill>
                <a:latin typeface="+mn-lt"/>
              </a:rPr>
              <a:t>*</a:t>
            </a:r>
            <a:r>
              <a:rPr lang="en-US" sz="800" dirty="0">
                <a:solidFill>
                  <a:schemeClr val="accent1">
                    <a:lumMod val="50000"/>
                  </a:schemeClr>
                </a:solidFill>
                <a:effectLst/>
                <a:latin typeface="+mn-lt"/>
              </a:rPr>
              <a:t>Polymedco OC-Auto</a:t>
            </a:r>
            <a:r>
              <a:rPr lang="en-US" sz="800" baseline="30000" dirty="0">
                <a:solidFill>
                  <a:schemeClr val="accent1">
                    <a:lumMod val="50000"/>
                  </a:schemeClr>
                </a:solidFill>
                <a:effectLst/>
                <a:latin typeface="+mn-lt"/>
              </a:rPr>
              <a:t>®</a:t>
            </a:r>
            <a:r>
              <a:rPr lang="en-US" sz="800" dirty="0">
                <a:solidFill>
                  <a:schemeClr val="accent1">
                    <a:lumMod val="50000"/>
                  </a:schemeClr>
                </a:solidFill>
                <a:effectLst/>
                <a:latin typeface="+mn-lt"/>
              </a:rPr>
              <a:t> Micro 80 </a:t>
            </a:r>
            <a:r>
              <a:rPr lang="en-US" sz="800" dirty="0" err="1">
                <a:solidFill>
                  <a:schemeClr val="accent1">
                    <a:lumMod val="50000"/>
                  </a:schemeClr>
                </a:solidFill>
                <a:effectLst/>
                <a:latin typeface="+mn-lt"/>
              </a:rPr>
              <a:t>iFOB</a:t>
            </a:r>
            <a:r>
              <a:rPr lang="en-US" sz="800" dirty="0">
                <a:solidFill>
                  <a:schemeClr val="accent1">
                    <a:lumMod val="50000"/>
                  </a:schemeClr>
                </a:solidFill>
                <a:effectLst/>
                <a:latin typeface="+mn-lt"/>
              </a:rPr>
              <a:t> Test; positivity cutoff: hemoglobin &gt;100 ng/mL.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CRC</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colorectal cancer; </a:t>
            </a: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FIT</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fecal immunochemical test; </a:t>
            </a:r>
            <a:r>
              <a:rPr kumimoji="0" lang="en-US" sz="8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mm:</a:t>
            </a:r>
            <a:r>
              <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 millimeter.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da-DK"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Cologuard Plus Clinician Brochure. Exact Sciences Corporation. Madiosn, WI.</a:t>
            </a:r>
            <a:endParaRPr kumimoji="0" lang="en-US" sz="800" b="0"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p:txBody>
      </p:sp>
      <p:graphicFrame>
        <p:nvGraphicFramePr>
          <p:cNvPr id="8" name="Content Placeholder 7">
            <a:extLst>
              <a:ext uri="{FF2B5EF4-FFF2-40B4-BE49-F238E27FC236}">
                <a16:creationId xmlns:a16="http://schemas.microsoft.com/office/drawing/2014/main" id="{E90F6889-9E98-D968-6EAC-719F4517C809}"/>
              </a:ext>
            </a:extLst>
          </p:cNvPr>
          <p:cNvGraphicFramePr>
            <a:graphicFrameLocks noGrp="1"/>
          </p:cNvGraphicFramePr>
          <p:nvPr>
            <p:ph idx="1"/>
            <p:extLst>
              <p:ext uri="{D42A27DB-BD31-4B8C-83A1-F6EECF244321}">
                <p14:modId xmlns:p14="http://schemas.microsoft.com/office/powerpoint/2010/main" val="1958554437"/>
              </p:ext>
            </p:extLst>
          </p:nvPr>
        </p:nvGraphicFramePr>
        <p:xfrm>
          <a:off x="502920" y="1480344"/>
          <a:ext cx="11336233" cy="38973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95339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8B3E2F-174E-A6CC-A093-D5FA641CD840}"/>
              </a:ext>
            </a:extLst>
          </p:cNvPr>
          <p:cNvSpPr>
            <a:spLocks noGrp="1"/>
          </p:cNvSpPr>
          <p:nvPr>
            <p:ph type="title"/>
          </p:nvPr>
        </p:nvSpPr>
        <p:spPr/>
        <p:txBody>
          <a:bodyPr/>
          <a:lstStyle/>
          <a:p>
            <a:r>
              <a:rPr lang="en-US" dirty="0">
                <a:solidFill>
                  <a:schemeClr val="accent4">
                    <a:lumMod val="50000"/>
                  </a:schemeClr>
                </a:solidFill>
              </a:rPr>
              <a:t>The Cologuard </a:t>
            </a:r>
            <a:r>
              <a:rPr lang="en-US" dirty="0" err="1">
                <a:solidFill>
                  <a:schemeClr val="accent4">
                    <a:lumMod val="50000"/>
                  </a:schemeClr>
                </a:solidFill>
              </a:rPr>
              <a:t>Plus</a:t>
            </a:r>
            <a:r>
              <a:rPr lang="en-US" baseline="30000" dirty="0" err="1">
                <a:solidFill>
                  <a:schemeClr val="accent4">
                    <a:lumMod val="50000"/>
                  </a:schemeClr>
                </a:solidFill>
              </a:rPr>
              <a:t>TM</a:t>
            </a:r>
            <a:r>
              <a:rPr lang="en-US" dirty="0">
                <a:solidFill>
                  <a:schemeClr val="accent4">
                    <a:lumMod val="50000"/>
                  </a:schemeClr>
                </a:solidFill>
              </a:rPr>
              <a:t> Test Performance</a:t>
            </a:r>
            <a:r>
              <a:rPr lang="en-US" baseline="30000" dirty="0">
                <a:solidFill>
                  <a:schemeClr val="accent4">
                    <a:lumMod val="50000"/>
                  </a:schemeClr>
                </a:solidFill>
              </a:rPr>
              <a:t>†</a:t>
            </a:r>
            <a:r>
              <a:rPr lang="en-US" dirty="0">
                <a:solidFill>
                  <a:schemeClr val="accent4">
                    <a:lumMod val="50000"/>
                  </a:schemeClr>
                </a:solidFill>
              </a:rPr>
              <a:t> for Patients Aged 45-59 Years</a:t>
            </a:r>
          </a:p>
        </p:txBody>
      </p:sp>
      <p:sp>
        <p:nvSpPr>
          <p:cNvPr id="4" name="TextBox 3">
            <a:extLst>
              <a:ext uri="{FF2B5EF4-FFF2-40B4-BE49-F238E27FC236}">
                <a16:creationId xmlns:a16="http://schemas.microsoft.com/office/drawing/2014/main" id="{3C03763C-F36F-EC10-27CA-9D80A269A293}"/>
              </a:ext>
            </a:extLst>
          </p:cNvPr>
          <p:cNvSpPr txBox="1"/>
          <p:nvPr/>
        </p:nvSpPr>
        <p:spPr>
          <a:xfrm>
            <a:off x="4392996" y="1406793"/>
            <a:ext cx="5280660" cy="1754326"/>
          </a:xfrm>
          <a:prstGeom prst="rect">
            <a:avLst/>
          </a:prstGeom>
          <a:noFill/>
        </p:spPr>
        <p:txBody>
          <a:bodyPr wrap="square" lIns="0" tIns="0" rIns="0" bIns="0" rtlCol="0">
            <a:spAutoFit/>
          </a:bodyPr>
          <a:lstStyle/>
          <a:p>
            <a:pPr algn="l"/>
            <a:r>
              <a:rPr lang="en-US" sz="6000" b="1">
                <a:solidFill>
                  <a:schemeClr val="tx2"/>
                </a:solidFill>
                <a:latin typeface="Arial" panose="020B0604020202020204" pitchFamily="34" charset="0"/>
                <a:cs typeface="Arial" panose="020B0604020202020204" pitchFamily="34" charset="0"/>
              </a:rPr>
              <a:t>100% </a:t>
            </a:r>
            <a:r>
              <a:rPr lang="en-US" sz="2400" b="1">
                <a:solidFill>
                  <a:srgbClr val="000000"/>
                </a:solidFill>
                <a:latin typeface="Arial" panose="020B0604020202020204" pitchFamily="34" charset="0"/>
                <a:cs typeface="Arial" panose="020B0604020202020204" pitchFamily="34" charset="0"/>
              </a:rPr>
              <a:t>Sensitivity % (n/N)</a:t>
            </a:r>
          </a:p>
          <a:p>
            <a:pPr algn="l"/>
            <a:r>
              <a:rPr lang="en-US">
                <a:solidFill>
                  <a:srgbClr val="000000"/>
                </a:solidFill>
                <a:latin typeface="Arial" panose="020B0604020202020204" pitchFamily="34" charset="0"/>
                <a:cs typeface="Arial" panose="020B0604020202020204" pitchFamily="34" charset="0"/>
              </a:rPr>
              <a:t>Most advanced colonoscopy finding (index lesion)</a:t>
            </a:r>
          </a:p>
          <a:p>
            <a:pPr algn="l"/>
            <a:r>
              <a:rPr lang="en-US">
                <a:solidFill>
                  <a:srgbClr val="000000"/>
                </a:solidFill>
                <a:latin typeface="Arial" panose="020B0604020202020204" pitchFamily="34" charset="0"/>
                <a:cs typeface="Arial" panose="020B0604020202020204" pitchFamily="34" charset="0"/>
              </a:rPr>
              <a:t>CRC, Stages I to IV</a:t>
            </a:r>
          </a:p>
          <a:p>
            <a:pPr algn="l"/>
            <a:r>
              <a:rPr lang="en-US">
                <a:solidFill>
                  <a:srgbClr val="000000"/>
                </a:solidFill>
                <a:latin typeface="Arial" panose="020B0604020202020204" pitchFamily="34" charset="0"/>
                <a:cs typeface="Arial" panose="020B0604020202020204" pitchFamily="34" charset="0"/>
              </a:rPr>
              <a:t>(20/20)</a:t>
            </a:r>
          </a:p>
        </p:txBody>
      </p:sp>
      <p:sp>
        <p:nvSpPr>
          <p:cNvPr id="6" name="TextBox 5">
            <a:extLst>
              <a:ext uri="{FF2B5EF4-FFF2-40B4-BE49-F238E27FC236}">
                <a16:creationId xmlns:a16="http://schemas.microsoft.com/office/drawing/2014/main" id="{231D1721-17B8-BDE8-6C17-5DD53F4D8D16}"/>
              </a:ext>
            </a:extLst>
          </p:cNvPr>
          <p:cNvSpPr txBox="1"/>
          <p:nvPr/>
        </p:nvSpPr>
        <p:spPr>
          <a:xfrm>
            <a:off x="4392996" y="3953700"/>
            <a:ext cx="5280660" cy="1477328"/>
          </a:xfrm>
          <a:prstGeom prst="rect">
            <a:avLst/>
          </a:prstGeom>
          <a:noFill/>
        </p:spPr>
        <p:txBody>
          <a:bodyPr wrap="square" lIns="0" tIns="0" rIns="0" bIns="0" rtlCol="0">
            <a:spAutoFit/>
          </a:bodyPr>
          <a:lstStyle/>
          <a:p>
            <a:pPr algn="l"/>
            <a:r>
              <a:rPr lang="en-US" sz="6000" b="1">
                <a:solidFill>
                  <a:schemeClr val="accent1"/>
                </a:solidFill>
                <a:latin typeface="Arial" panose="020B0604020202020204" pitchFamily="34" charset="0"/>
                <a:cs typeface="Arial" panose="020B0604020202020204" pitchFamily="34" charset="0"/>
              </a:rPr>
              <a:t>94%  </a:t>
            </a:r>
            <a:r>
              <a:rPr lang="en-US" sz="2400" b="1">
                <a:solidFill>
                  <a:srgbClr val="000000"/>
                </a:solidFill>
                <a:latin typeface="Arial" panose="020B0604020202020204" pitchFamily="34" charset="0"/>
                <a:cs typeface="Arial" panose="020B0604020202020204" pitchFamily="34" charset="0"/>
              </a:rPr>
              <a:t>Specificity* % (n/N)</a:t>
            </a:r>
          </a:p>
          <a:p>
            <a:pPr algn="l"/>
            <a:r>
              <a:rPr lang="en-US">
                <a:solidFill>
                  <a:srgbClr val="000000"/>
                </a:solidFill>
                <a:latin typeface="Arial" panose="020B0604020202020204" pitchFamily="34" charset="0"/>
                <a:cs typeface="Arial" panose="020B0604020202020204" pitchFamily="34" charset="0"/>
              </a:rPr>
              <a:t>Absence of Advanced Neoplasia</a:t>
            </a:r>
          </a:p>
          <a:p>
            <a:pPr algn="l"/>
            <a:r>
              <a:rPr lang="en-US">
                <a:solidFill>
                  <a:srgbClr val="000000"/>
                </a:solidFill>
                <a:latin typeface="Arial" panose="020B0604020202020204" pitchFamily="34" charset="0"/>
                <a:cs typeface="Arial" panose="020B0604020202020204" pitchFamily="34" charset="0"/>
              </a:rPr>
              <a:t>(5419/5788)</a:t>
            </a:r>
          </a:p>
        </p:txBody>
      </p:sp>
      <p:pic>
        <p:nvPicPr>
          <p:cNvPr id="9" name="Graphic 8" descr="Target with solid fill">
            <a:extLst>
              <a:ext uri="{FF2B5EF4-FFF2-40B4-BE49-F238E27FC236}">
                <a16:creationId xmlns:a16="http://schemas.microsoft.com/office/drawing/2014/main" id="{31CDA7CC-4791-7A3D-4CB6-DB91524DA2B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61570" y="3717481"/>
            <a:ext cx="1713547" cy="1713547"/>
          </a:xfrm>
          <a:prstGeom prst="rect">
            <a:avLst/>
          </a:prstGeom>
        </p:spPr>
      </p:pic>
      <p:pic>
        <p:nvPicPr>
          <p:cNvPr id="11" name="Graphic 10" descr="Bullseye with solid fill">
            <a:extLst>
              <a:ext uri="{FF2B5EF4-FFF2-40B4-BE49-F238E27FC236}">
                <a16:creationId xmlns:a16="http://schemas.microsoft.com/office/drawing/2014/main" id="{474F089F-812C-9057-524E-B5107EE4DEC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708684" y="1375343"/>
            <a:ext cx="1619317" cy="1619317"/>
          </a:xfrm>
          <a:prstGeom prst="rect">
            <a:avLst/>
          </a:prstGeom>
        </p:spPr>
      </p:pic>
      <p:sp>
        <p:nvSpPr>
          <p:cNvPr id="12" name="TextBox 11">
            <a:extLst>
              <a:ext uri="{FF2B5EF4-FFF2-40B4-BE49-F238E27FC236}">
                <a16:creationId xmlns:a16="http://schemas.microsoft.com/office/drawing/2014/main" id="{B8BB906B-7083-EA3F-14CF-B014D59E6A21}"/>
              </a:ext>
            </a:extLst>
          </p:cNvPr>
          <p:cNvSpPr txBox="1"/>
          <p:nvPr/>
        </p:nvSpPr>
        <p:spPr>
          <a:xfrm>
            <a:off x="457200" y="6153849"/>
            <a:ext cx="9349740" cy="451406"/>
          </a:xfrm>
          <a:prstGeom prst="rect">
            <a:avLst/>
          </a:prstGeom>
          <a:noFill/>
        </p:spPr>
        <p:txBody>
          <a:bodyPr wrap="square" lIns="0" tIns="0" rIns="0" bIns="0" rtlCol="0">
            <a:spAutoFit/>
          </a:bodyPr>
          <a:lstStyle/>
          <a:p>
            <a:endParaRPr lang="en-US" sz="800" baseline="30000">
              <a:solidFill>
                <a:schemeClr val="accent1">
                  <a:lumMod val="50000"/>
                </a:schemeClr>
              </a:solidFill>
              <a:cs typeface="Arial" panose="020B0604020202020204" pitchFamily="34" charset="0"/>
            </a:endParaRPr>
          </a:p>
          <a:p>
            <a:r>
              <a:rPr lang="en-US" sz="800" baseline="30000">
                <a:solidFill>
                  <a:schemeClr val="accent1">
                    <a:lumMod val="50000"/>
                  </a:schemeClr>
                </a:solidFill>
                <a:cs typeface="Arial" panose="020B0604020202020204" pitchFamily="34" charset="0"/>
              </a:rPr>
              <a:t>†</a:t>
            </a:r>
            <a:r>
              <a:rPr lang="en-US" sz="800">
                <a:solidFill>
                  <a:schemeClr val="accent1">
                    <a:lumMod val="50000"/>
                  </a:schemeClr>
                </a:solidFill>
                <a:effectLst/>
              </a:rPr>
              <a:t>Calculations based on the summation of data from ages 45-59.</a:t>
            </a:r>
          </a:p>
          <a:p>
            <a:pPr algn="l"/>
            <a:r>
              <a:rPr lang="en-US" sz="800">
                <a:solidFill>
                  <a:schemeClr val="accent1">
                    <a:lumMod val="50000"/>
                  </a:schemeClr>
                </a:solidFill>
                <a:latin typeface="Arial" panose="020B0604020202020204" pitchFamily="34" charset="0"/>
                <a:cs typeface="Arial" panose="020B0604020202020204" pitchFamily="34" charset="0"/>
              </a:rPr>
              <a:t>*Specificity includes Categories 3-6.</a:t>
            </a:r>
          </a:p>
          <a:p>
            <a:pPr algn="l"/>
            <a:r>
              <a:rPr lang="en-US" sz="800">
                <a:solidFill>
                  <a:schemeClr val="accent1">
                    <a:lumMod val="50000"/>
                  </a:schemeClr>
                </a:solidFill>
                <a:latin typeface="Arial" panose="020B0604020202020204" pitchFamily="34" charset="0"/>
                <a:cs typeface="Arial" panose="020B0604020202020204" pitchFamily="34" charset="0"/>
              </a:rPr>
              <a:t>Cologuard Plus Clinician Brochure. Exact Sciences Corporation. Madison, WI. </a:t>
            </a:r>
          </a:p>
        </p:txBody>
      </p:sp>
      <p:cxnSp>
        <p:nvCxnSpPr>
          <p:cNvPr id="14" name="Straight Connector 13">
            <a:extLst>
              <a:ext uri="{FF2B5EF4-FFF2-40B4-BE49-F238E27FC236}">
                <a16:creationId xmlns:a16="http://schemas.microsoft.com/office/drawing/2014/main" id="{C354B583-BA3E-4906-0A28-4387A2AD2425}"/>
              </a:ext>
            </a:extLst>
          </p:cNvPr>
          <p:cNvCxnSpPr/>
          <p:nvPr/>
        </p:nvCxnSpPr>
        <p:spPr>
          <a:xfrm>
            <a:off x="2068830" y="3554730"/>
            <a:ext cx="7604826" cy="0"/>
          </a:xfrm>
          <a:prstGeom prst="line">
            <a:avLst/>
          </a:prstGeom>
          <a:ln>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23096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XAS_2022_Arial">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200" dirty="0">
            <a:solidFill>
              <a:srgbClr val="000000"/>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EXAS_2022_Arial" id="{9B199CD7-5523-F348-B8E4-8080A723C5F7}" vid="{9CED19F6-11DB-8642-B1AD-A593551375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4198</TotalTime>
  <Words>5403</Words>
  <Application>Microsoft Office PowerPoint</Application>
  <PresentationFormat>Widescreen</PresentationFormat>
  <Paragraphs>655</Paragraphs>
  <Slides>28</Slides>
  <Notes>28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vt:i4>
      </vt:variant>
    </vt:vector>
  </HeadingPairs>
  <TitlesOfParts>
    <vt:vector size="39" baseType="lpstr">
      <vt:lpstr>adobe-clean</vt:lpstr>
      <vt:lpstr>Aptos</vt:lpstr>
      <vt:lpstr>Arial</vt:lpstr>
      <vt:lpstr>Arial Narrow</vt:lpstr>
      <vt:lpstr>Calibri</vt:lpstr>
      <vt:lpstr>Cambria Math</vt:lpstr>
      <vt:lpstr>Graphik Regular</vt:lpstr>
      <vt:lpstr>Segoe UI</vt:lpstr>
      <vt:lpstr>Symbol</vt:lpstr>
      <vt:lpstr>Times New Roman</vt:lpstr>
      <vt:lpstr>EXAS_2022_Arial</vt:lpstr>
      <vt:lpstr>These Slides are Provided for Educational Purposes as of April 2025.</vt:lpstr>
      <vt:lpstr>Cologuard PlusTM Test Performance  BLUE-C Study</vt:lpstr>
      <vt:lpstr>BLUE-C Study Design</vt:lpstr>
      <vt:lpstr>Sensitivity and Specificity of the Cologuard PlusTM Test vs FIT1-3*</vt:lpstr>
      <vt:lpstr>PowerPoint Presentation</vt:lpstr>
      <vt:lpstr>PowerPoint Presentation</vt:lpstr>
      <vt:lpstr>PowerPoint Presentation</vt:lpstr>
      <vt:lpstr>PowerPoint Presentation</vt:lpstr>
      <vt:lpstr>The Cologuard PlusTM Test Performance† for Patients Aged 45-59 Years</vt:lpstr>
      <vt:lpstr>Interpreting the Cologuard PlusTM Test Results</vt:lpstr>
      <vt:lpstr>Validation of the  Next-Generation mt-sDNA Test</vt:lpstr>
      <vt:lpstr>Clinical Studies and Development Process for the Next-Generation mt-sDNA Biomarker Panel</vt:lpstr>
      <vt:lpstr>Validation Of Novel Biomarkers</vt:lpstr>
      <vt:lpstr>Performance Validation of the Next-Generation mt-sDNA Test </vt:lpstr>
      <vt:lpstr>Sensitivity of the Next-Generation mt-sDNA Test for Advanced Precancerous Lesions (APLs)</vt:lpstr>
      <vt:lpstr>Study Limitations</vt:lpstr>
      <vt:lpstr>Summary</vt:lpstr>
      <vt:lpstr>Next-Generation Multitarget Stool DNA Test for Colorectal Cancer Screening (BLUE-C Study)</vt:lpstr>
      <vt:lpstr>BLUE-C Study Flow1</vt:lpstr>
      <vt:lpstr>BLUE-C: Characteristics of Study Participants</vt:lpstr>
      <vt:lpstr>How Did the Next-Generation mt-sDNA Test Data Compare to FIT in the  BLUE-C Study?</vt:lpstr>
      <vt:lpstr>How Did the Next-Generation mt-sDNA Test Data Compare to FIT* in the BLUE-C Study?</vt:lpstr>
      <vt:lpstr>How Did the Next-Generation mt-sDNA Test Data Compare to FIT* in the BLUE-C Study?1,2</vt:lpstr>
      <vt:lpstr>BLUE-C: Key Takeaways</vt:lpstr>
      <vt:lpstr>How Did the Next-Generation mt-sDNA Test Data Compare to FIT* in the BLUE-C Study?</vt:lpstr>
      <vt:lpstr>BLUE-C: Limitations</vt:lpstr>
      <vt:lpstr>Summary</vt:lpstr>
      <vt:lpstr>These Slides are Provided for Educational Purposes as of April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Alex Baumgartner</dc:creator>
  <cp:lastModifiedBy>Dawn Paulson</cp:lastModifiedBy>
  <cp:revision>3</cp:revision>
  <dcterms:created xsi:type="dcterms:W3CDTF">2019-01-22T17:20:31Z</dcterms:created>
  <dcterms:modified xsi:type="dcterms:W3CDTF">2025-04-24T23:15:34Z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ce968bb-bc4e-4045-8a1a-d0c5504e80c8_Enabled">
    <vt:lpwstr>true</vt:lpwstr>
  </property>
  <property fmtid="{D5CDD505-2E9C-101B-9397-08002B2CF9AE}" pid="3" name="MSIP_Label_ace968bb-bc4e-4045-8a1a-d0c5504e80c8_SetDate">
    <vt:lpwstr>2024-06-25T16:16:35Z</vt:lpwstr>
  </property>
  <property fmtid="{D5CDD505-2E9C-101B-9397-08002B2CF9AE}" pid="4" name="MSIP_Label_ace968bb-bc4e-4045-8a1a-d0c5504e80c8_Method">
    <vt:lpwstr>Standard</vt:lpwstr>
  </property>
  <property fmtid="{D5CDD505-2E9C-101B-9397-08002B2CF9AE}" pid="5" name="MSIP_Label_ace968bb-bc4e-4045-8a1a-d0c5504e80c8_Name">
    <vt:lpwstr>General</vt:lpwstr>
  </property>
  <property fmtid="{D5CDD505-2E9C-101B-9397-08002B2CF9AE}" pid="6" name="MSIP_Label_ace968bb-bc4e-4045-8a1a-d0c5504e80c8_SiteId">
    <vt:lpwstr>f8b81311-01f2-41c6-9460-46d74ffdb2a8</vt:lpwstr>
  </property>
  <property fmtid="{D5CDD505-2E9C-101B-9397-08002B2CF9AE}" pid="7" name="MSIP_Label_ace968bb-bc4e-4045-8a1a-d0c5504e80c8_ActionId">
    <vt:lpwstr>e2150dcf-8ec3-4b4f-a62d-16ff995da285</vt:lpwstr>
  </property>
  <property fmtid="{D5CDD505-2E9C-101B-9397-08002B2CF9AE}" pid="8" name="MSIP_Label_ace968bb-bc4e-4045-8a1a-d0c5504e80c8_ContentBits">
    <vt:lpwstr>0</vt:lpwstr>
  </property>
  <property fmtid="{D5CDD505-2E9C-101B-9397-08002B2CF9AE}" pid="9" name="BibliographyPresentationMultiline">
    <vt:lpwstr>False</vt:lpwstr>
  </property>
  <property fmtid="{D5CDD505-2E9C-101B-9397-08002B2CF9AE}" pid="10" name="BibliographyInNotes">
    <vt:lpwstr>False</vt:lpwstr>
  </property>
  <property fmtid="{D5CDD505-2E9C-101B-9397-08002B2CF9AE}" pid="11" name="ContinuousBibliography">
    <vt:lpwstr>True</vt:lpwstr>
  </property>
</Properties>
</file>